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1" r:id="rId3"/>
    <p:sldId id="272" r:id="rId4"/>
    <p:sldId id="258" r:id="rId5"/>
    <p:sldId id="263" r:id="rId6"/>
    <p:sldId id="264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>
                  <a:lumMod val="85000"/>
                  <a:lumOff val="15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2">
                    <a:lumMod val="75000"/>
                  </a:schemeClr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C54284A4-2DF7-4D62-990B-E76DCB417115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6255013-4277-46A8-9034-E87C32E55B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70561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284A4-2DF7-4D62-990B-E76DCB417115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55013-4277-46A8-9034-E87C32E55B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85188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1784" y="0"/>
            <a:ext cx="12192000" cy="6858000"/>
          </a:xfrm>
          <a:prstGeom prst="rect">
            <a:avLst/>
          </a:prstGeom>
          <a:blipFill dpi="0" rotWithShape="1">
            <a:blip r:embed="rId2">
              <a:alphaModFix amt="40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133350" ty="330200" sx="85000" sy="85000" flip="xy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accent2">
                  <a:lumMod val="50000"/>
                </a:schemeClr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tabLst>
                <a:tab pos="2633663" algn="l"/>
              </a:tabLst>
              <a:defRPr sz="1600">
                <a:solidFill>
                  <a:schemeClr val="tx2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rgbClr val="FFFFFF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54284A4-2DF7-4D62-990B-E76DCB417115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896" y="521208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2080"/>
            <a:ext cx="2112264" cy="228600"/>
          </a:xfrm>
        </p:spPr>
        <p:txBody>
          <a:bodyPr/>
          <a:lstStyle/>
          <a:p>
            <a:fld id="{06255013-4277-46A8-9034-E87C32E55B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870938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284A4-2DF7-4D62-990B-E76DCB417115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55013-4277-46A8-9034-E87C32E55B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20021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800" b="0">
                <a:solidFill>
                  <a:schemeClr val="tx2"/>
                </a:solidFill>
              </a:defRPr>
            </a:lvl1pPr>
            <a:lvl2pPr marL="457200" indent="0">
              <a:buNone/>
              <a:defRPr sz="18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284A4-2DF7-4D62-990B-E76DCB417115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55013-4277-46A8-9034-E87C32E55B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93554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284A4-2DF7-4D62-990B-E76DCB417115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55013-4277-46A8-9034-E87C32E55B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90168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284A4-2DF7-4D62-990B-E76DCB417115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55013-4277-46A8-9034-E87C32E55B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91265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chemeClr val="tx1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9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284A4-2DF7-4D62-990B-E76DCB417115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56032"/>
          </a:xfrm>
        </p:spPr>
        <p:txBody>
          <a:bodyPr/>
          <a:lstStyle/>
          <a:p>
            <a:fld id="{06255013-4277-46A8-9034-E87C32E55B96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707956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chemeClr val="tx1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C54284A4-2DF7-4D62-990B-E76DCB417115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905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56032"/>
          </a:xfrm>
        </p:spPr>
        <p:txBody>
          <a:bodyPr/>
          <a:lstStyle/>
          <a:p>
            <a:fld id="{06255013-4277-46A8-9034-E87C32E55B96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6962549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284A4-2DF7-4D62-990B-E76DCB417115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55013-4277-46A8-9034-E87C32E55B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3558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4284A4-2DF7-4D62-990B-E76DCB417115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255013-4277-46A8-9034-E87C32E55B9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94354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89464" y="6214535"/>
            <a:ext cx="274320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54284A4-2DF7-4D62-990B-E76DCB417115}" type="datetimeFigureOut">
              <a:rPr lang="en-GB" smtClean="0"/>
              <a:t>17/01/2023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214535"/>
            <a:ext cx="521208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48535" y="6214535"/>
            <a:ext cx="1463040" cy="2560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6255013-4277-46A8-9034-E87C32E55B96}" type="slidenum">
              <a:rPr lang="en-GB" smtClean="0"/>
              <a:t>‹#›</a:t>
            </a:fld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71856" y="374904"/>
            <a:ext cx="11448288" cy="6108192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</p:spTree>
    <p:extLst>
      <p:ext uri="{BB962C8B-B14F-4D97-AF65-F5344CB8AC3E}">
        <p14:creationId xmlns:p14="http://schemas.microsoft.com/office/powerpoint/2010/main" val="11016936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uowtsd.sharepoint.com/teams/PDP408_GRP/Shared%20Documents/General/Recordings/Meeting%20in%20_General_-20230117_210101-Meeting%20Recording.mp4?web=1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C9C6EC-85AC-42C3-B4CC-3CEFAC1D355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22325" y="2231228"/>
            <a:ext cx="9753216" cy="1510774"/>
          </a:xfrm>
        </p:spPr>
        <p:txBody>
          <a:bodyPr/>
          <a:lstStyle/>
          <a:p>
            <a:r>
              <a:rPr lang="en-GB" sz="4600" dirty="0"/>
              <a:t>Personal Development Plan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99F2612-7BD1-3B18-9FEB-3FF47F07119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33331" y="3769994"/>
            <a:ext cx="9144000" cy="1165904"/>
          </a:xfrm>
        </p:spPr>
        <p:txBody>
          <a:bodyPr>
            <a:normAutofit/>
          </a:bodyPr>
          <a:lstStyle/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Abigail Poyner</a:t>
            </a:r>
          </a:p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Learning in the Digital Era</a:t>
            </a:r>
          </a:p>
          <a:p>
            <a:r>
              <a:rPr lang="en-GB" sz="2000" dirty="0">
                <a:solidFill>
                  <a:schemeClr val="accent1">
                    <a:lumMod val="50000"/>
                  </a:schemeClr>
                </a:solidFill>
              </a:rPr>
              <a:t>16/01/2023</a:t>
            </a:r>
          </a:p>
        </p:txBody>
      </p:sp>
    </p:spTree>
    <p:extLst>
      <p:ext uri="{BB962C8B-B14F-4D97-AF65-F5344CB8AC3E}">
        <p14:creationId xmlns:p14="http://schemas.microsoft.com/office/powerpoint/2010/main" val="36582203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949259-9692-D6F0-CE9F-EA97D12566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A4A78A-613F-87A4-0BF2-3E63FC21FF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 name is Abigail Poyner, and I have always dreamed of working in theatre</a:t>
            </a: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However, m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 Set Design and Production course I am currently studying has shown me I can take the TV path, as well as theatre. 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My Personal Development Plan is for how I aim to become a Set Designer.</a:t>
            </a: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Imbedded is a SWOT analysis I did which helped me look deeper into myself and see how I would get to my goal.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113406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206F90B4-BC85-D861-51A4-3FAD2031605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64115873"/>
              </p:ext>
            </p:extLst>
          </p:nvPr>
        </p:nvGraphicFramePr>
        <p:xfrm>
          <a:off x="0" y="0"/>
          <a:ext cx="12192000" cy="653258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78151">
                  <a:extLst>
                    <a:ext uri="{9D8B030D-6E8A-4147-A177-3AD203B41FA5}">
                      <a16:colId xmlns:a16="http://schemas.microsoft.com/office/drawing/2014/main" val="1130461831"/>
                    </a:ext>
                  </a:extLst>
                </a:gridCol>
                <a:gridCol w="1602807">
                  <a:extLst>
                    <a:ext uri="{9D8B030D-6E8A-4147-A177-3AD203B41FA5}">
                      <a16:colId xmlns:a16="http://schemas.microsoft.com/office/drawing/2014/main" val="3804218863"/>
                    </a:ext>
                  </a:extLst>
                </a:gridCol>
                <a:gridCol w="2040529">
                  <a:extLst>
                    <a:ext uri="{9D8B030D-6E8A-4147-A177-3AD203B41FA5}">
                      <a16:colId xmlns:a16="http://schemas.microsoft.com/office/drawing/2014/main" val="1681663432"/>
                    </a:ext>
                  </a:extLst>
                </a:gridCol>
                <a:gridCol w="2040529">
                  <a:extLst>
                    <a:ext uri="{9D8B030D-6E8A-4147-A177-3AD203B41FA5}">
                      <a16:colId xmlns:a16="http://schemas.microsoft.com/office/drawing/2014/main" val="2006033895"/>
                    </a:ext>
                  </a:extLst>
                </a:gridCol>
                <a:gridCol w="2079730">
                  <a:extLst>
                    <a:ext uri="{9D8B030D-6E8A-4147-A177-3AD203B41FA5}">
                      <a16:colId xmlns:a16="http://schemas.microsoft.com/office/drawing/2014/main" val="2070969780"/>
                    </a:ext>
                  </a:extLst>
                </a:gridCol>
                <a:gridCol w="2068839">
                  <a:extLst>
                    <a:ext uri="{9D8B030D-6E8A-4147-A177-3AD203B41FA5}">
                      <a16:colId xmlns:a16="http://schemas.microsoft.com/office/drawing/2014/main" val="1599060654"/>
                    </a:ext>
                  </a:extLst>
                </a:gridCol>
                <a:gridCol w="1181415">
                  <a:extLst>
                    <a:ext uri="{9D8B030D-6E8A-4147-A177-3AD203B41FA5}">
                      <a16:colId xmlns:a16="http://schemas.microsoft.com/office/drawing/2014/main" val="719465649"/>
                    </a:ext>
                  </a:extLst>
                </a:gridCol>
              </a:tblGrid>
              <a:tr h="1076476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Goal</a:t>
                      </a: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Current Ability</a:t>
                      </a: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Threats </a:t>
                      </a: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Target Ability</a:t>
                      </a: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Development Opportunity</a:t>
                      </a: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Time Frame</a:t>
                      </a:r>
                    </a:p>
                  </a:txBody>
                  <a:tcPr marL="27194" marR="27194" marT="0" marB="0"/>
                </a:tc>
                <a:extLst>
                  <a:ext uri="{0D108BD9-81ED-4DB2-BD59-A6C34878D82A}">
                    <a16:rowId xmlns:a16="http://schemas.microsoft.com/office/drawing/2014/main" val="1067205550"/>
                  </a:ext>
                </a:extLst>
              </a:tr>
              <a:tr h="3039469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</a:t>
                      </a:r>
                      <a:r>
                        <a:rPr lang="en-GB" sz="1600" baseline="30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st</a:t>
                      </a: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Priority</a:t>
                      </a: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finish first year of Set Design and Production degree.</a:t>
                      </a: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 have great time management which will help me keep on course and not fall behind in my assignments. </a:t>
                      </a: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 am a slow reader and find it hard to focus on the page I am reading.</a:t>
                      </a: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I want to improve on my reading and to be able to pick up key details faster.</a:t>
                      </a: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 am currently reading Unmasking Theatre Design (Porter, 2015). I am also working through my reading list given by my tutor. Furthermore, my independent reading is- scripts, reviews, and books on plays and films. This is improving my vocabulary and spelling as well.</a:t>
                      </a: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On-going.</a:t>
                      </a:r>
                    </a:p>
                  </a:txBody>
                  <a:tcPr marL="27194" marR="27194" marT="0" marB="0"/>
                </a:tc>
                <a:extLst>
                  <a:ext uri="{0D108BD9-81ED-4DB2-BD59-A6C34878D82A}">
                    <a16:rowId xmlns:a16="http://schemas.microsoft.com/office/drawing/2014/main" val="264341071"/>
                  </a:ext>
                </a:extLst>
              </a:tr>
              <a:tr h="1804942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</a:t>
                      </a:r>
                      <a:r>
                        <a:rPr lang="en-GB" sz="1600" baseline="30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nd</a:t>
                      </a: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Priority</a:t>
                      </a: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Gain work experience over the summer.</a:t>
                      </a: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Having already had stagehand work experience, I want to try and get work experience in TV. I have a strong online profile on multiple platforms to get myself out there.</a:t>
                      </a: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TV is hard to get work experience in, and is wanted in high demand of may people.</a:t>
                      </a: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 want to gain more independence and make myself stand out more. </a:t>
                      </a: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By learning from my experiences, I can make a decision and decide what is best for myself.</a:t>
                      </a: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9 months</a:t>
                      </a:r>
                    </a:p>
                  </a:txBody>
                  <a:tcPr marL="27194" marR="27194" marT="0" marB="0"/>
                </a:tc>
                <a:extLst>
                  <a:ext uri="{0D108BD9-81ED-4DB2-BD59-A6C34878D82A}">
                    <a16:rowId xmlns:a16="http://schemas.microsoft.com/office/drawing/2014/main" val="17476912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291134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B7ED91E6-5560-31C3-C3CA-FD59F39B254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1282407"/>
              </p:ext>
            </p:extLst>
          </p:nvPr>
        </p:nvGraphicFramePr>
        <p:xfrm>
          <a:off x="-1" y="0"/>
          <a:ext cx="12192001" cy="665090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178151">
                  <a:extLst>
                    <a:ext uri="{9D8B030D-6E8A-4147-A177-3AD203B41FA5}">
                      <a16:colId xmlns:a16="http://schemas.microsoft.com/office/drawing/2014/main" val="3432190765"/>
                    </a:ext>
                  </a:extLst>
                </a:gridCol>
                <a:gridCol w="1602807">
                  <a:extLst>
                    <a:ext uri="{9D8B030D-6E8A-4147-A177-3AD203B41FA5}">
                      <a16:colId xmlns:a16="http://schemas.microsoft.com/office/drawing/2014/main" val="2145299502"/>
                    </a:ext>
                  </a:extLst>
                </a:gridCol>
                <a:gridCol w="2040529">
                  <a:extLst>
                    <a:ext uri="{9D8B030D-6E8A-4147-A177-3AD203B41FA5}">
                      <a16:colId xmlns:a16="http://schemas.microsoft.com/office/drawing/2014/main" val="2875246578"/>
                    </a:ext>
                  </a:extLst>
                </a:gridCol>
                <a:gridCol w="2040529">
                  <a:extLst>
                    <a:ext uri="{9D8B030D-6E8A-4147-A177-3AD203B41FA5}">
                      <a16:colId xmlns:a16="http://schemas.microsoft.com/office/drawing/2014/main" val="4004399453"/>
                    </a:ext>
                  </a:extLst>
                </a:gridCol>
                <a:gridCol w="2079730">
                  <a:extLst>
                    <a:ext uri="{9D8B030D-6E8A-4147-A177-3AD203B41FA5}">
                      <a16:colId xmlns:a16="http://schemas.microsoft.com/office/drawing/2014/main" val="248584625"/>
                    </a:ext>
                  </a:extLst>
                </a:gridCol>
                <a:gridCol w="2068840">
                  <a:extLst>
                    <a:ext uri="{9D8B030D-6E8A-4147-A177-3AD203B41FA5}">
                      <a16:colId xmlns:a16="http://schemas.microsoft.com/office/drawing/2014/main" val="4235962127"/>
                    </a:ext>
                  </a:extLst>
                </a:gridCol>
                <a:gridCol w="1181415">
                  <a:extLst>
                    <a:ext uri="{9D8B030D-6E8A-4147-A177-3AD203B41FA5}">
                      <a16:colId xmlns:a16="http://schemas.microsoft.com/office/drawing/2014/main" val="3041618313"/>
                    </a:ext>
                  </a:extLst>
                </a:gridCol>
              </a:tblGrid>
              <a:tr h="1024219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Goal</a:t>
                      </a: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Current Ability</a:t>
                      </a: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Threats </a:t>
                      </a: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Target Ability</a:t>
                      </a: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Development Opportunity</a:t>
                      </a: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Time Frame</a:t>
                      </a:r>
                    </a:p>
                  </a:txBody>
                  <a:tcPr marL="27194" marR="27194" marT="0" marB="0"/>
                </a:tc>
                <a:extLst>
                  <a:ext uri="{0D108BD9-81ED-4DB2-BD59-A6C34878D82A}">
                    <a16:rowId xmlns:a16="http://schemas.microsoft.com/office/drawing/2014/main" val="361798560"/>
                  </a:ext>
                </a:extLst>
              </a:tr>
              <a:tr h="1024219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</a:t>
                      </a:r>
                      <a:r>
                        <a:rPr lang="en-GB" sz="1600" baseline="30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rd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Priority</a:t>
                      </a: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Finish university and graduate.</a:t>
                      </a: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I had been told I am friendly, a good listener, and I know myself to be ambitious.</a:t>
                      </a: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 can easily feel overwhelmed with my emotions and can often stress myself out about little things.</a:t>
                      </a: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 need to manage my emotions and stress levels, so that I can be aware when things feel too much. </a:t>
                      </a: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When I begin to feel overwhelmed, I can take a short break and reset myself.</a:t>
                      </a: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2 and ½ years</a:t>
                      </a:r>
                    </a:p>
                  </a:txBody>
                  <a:tcPr marL="27194" marR="27194" marT="0" marB="0"/>
                </a:tc>
                <a:extLst>
                  <a:ext uri="{0D108BD9-81ED-4DB2-BD59-A6C34878D82A}">
                    <a16:rowId xmlns:a16="http://schemas.microsoft.com/office/drawing/2014/main" val="3595405576"/>
                  </a:ext>
                </a:extLst>
              </a:tr>
              <a:tr h="2468702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4</a:t>
                      </a:r>
                      <a:r>
                        <a:rPr lang="en-GB" sz="1600" baseline="30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th</a:t>
                      </a: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Priority</a:t>
                      </a: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Get a job in TV and theatre.</a:t>
                      </a: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 learnt BSL Level 1 which made me more inclusivity. 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</a:t>
                      </a: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It’s a very tough industry to get noticed in, and with many people gradating the same time as me, there will be even more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competition</a:t>
                      </a: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I need to work on having a strong CV.</a:t>
                      </a: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 ask my tutors for advice on making my CV standout and</a:t>
                      </a: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am doing a s</a:t>
                      </a: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Calibri" panose="020F0502020204030204" pitchFamily="34" charset="0"/>
                        </a:rPr>
                        <a:t>ustainability course which is what companies want. I am also c</a:t>
                      </a: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ontemplating completing BSL Level 2.</a:t>
                      </a: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3 years</a:t>
                      </a:r>
                    </a:p>
                  </a:txBody>
                  <a:tcPr marL="27194" marR="27194" marT="0" marB="0"/>
                </a:tc>
                <a:extLst>
                  <a:ext uri="{0D108BD9-81ED-4DB2-BD59-A6C34878D82A}">
                    <a16:rowId xmlns:a16="http://schemas.microsoft.com/office/drawing/2014/main" val="3126552946"/>
                  </a:ext>
                </a:extLst>
              </a:tr>
              <a:tr h="1865000"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5</a:t>
                      </a:r>
                      <a:r>
                        <a:rPr lang="en-GB" sz="1600" baseline="300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th</a:t>
                      </a:r>
                      <a:r>
                        <a:rPr lang="en-GB" sz="16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 Priority</a:t>
                      </a: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Work for a company or be self- employed in set designing. </a:t>
                      </a: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</a:t>
                      </a: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I currently have a part-time job which I will work during the holidays to save up money.</a:t>
                      </a: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If I was self-employed then I would need to  make sure I could live without a constant salary.</a:t>
                      </a: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I may need to have a full time job.</a:t>
                      </a: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 While looking for a job I can become a team leader at my job so I can earn more money.</a:t>
                      </a:r>
                    </a:p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endParaRPr lang="en-GB" sz="16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Calibri" panose="020F0502020204030204" pitchFamily="34" charset="0"/>
                      </a:endParaRPr>
                    </a:p>
                  </a:txBody>
                  <a:tcPr marL="27194" marR="27194" marT="0" marB="0"/>
                </a:tc>
                <a:tc>
                  <a:txBody>
                    <a:bodyPr/>
                    <a:lstStyle/>
                    <a:p>
                      <a:pPr algn="just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6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Calibri" panose="020F0502020204030204" pitchFamily="34" charset="0"/>
                        </a:rPr>
                        <a:t>10 years</a:t>
                      </a:r>
                    </a:p>
                  </a:txBody>
                  <a:tcPr marL="27194" marR="27194" marT="0" marB="0"/>
                </a:tc>
                <a:extLst>
                  <a:ext uri="{0D108BD9-81ED-4DB2-BD59-A6C34878D82A}">
                    <a16:rowId xmlns:a16="http://schemas.microsoft.com/office/drawing/2014/main" val="7211306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904063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0B196B-D740-5C5C-6103-D8FCB7F501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Video link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D5719E-410C-A3BB-C9A0-FC2BDDF635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https://uowtsd.sharepoint.com/teams/PDP408_GRP/Shared%20Documents/General/Recordings/Meeting%20in%20_General_-20230117_210101-Meeting%20Recording.mp4?web=1</a:t>
            </a:r>
            <a:r>
              <a:rPr lang="en-GB" sz="20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2225473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B1A9C7-9DCA-B863-D28A-B16743C726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BFC38E-CB9E-09F9-3B7D-63FC5E1760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66800" y="2131112"/>
            <a:ext cx="10058400" cy="39319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>
                <a:solidFill>
                  <a:srgbClr val="222222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Porter, L (2016) Unmasking Theatre Design. Focal Press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000" dirty="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6531783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736059"/>
      </a:dk2>
      <a:lt2>
        <a:srgbClr val="E7E0C7"/>
      </a:lt2>
      <a:accent1>
        <a:srgbClr val="92B0C8"/>
      </a:accent1>
      <a:accent2>
        <a:srgbClr val="E37C3D"/>
      </a:accent2>
      <a:accent3>
        <a:srgbClr val="A5AB81"/>
      </a:accent3>
      <a:accent4>
        <a:srgbClr val="E9B635"/>
      </a:accent4>
      <a:accent5>
        <a:srgbClr val="7BA79D"/>
      </a:accent5>
      <a:accent6>
        <a:srgbClr val="968C8C"/>
      </a:accent6>
      <a:hlink>
        <a:srgbClr val="F7A115"/>
      </a:hlink>
      <a:folHlink>
        <a:srgbClr val="969696"/>
      </a:folHlink>
    </a:clrScheme>
    <a:fontScheme name="Savon">
      <a:maj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hade val="100000"/>
                <a:satMod val="300000"/>
              </a:schemeClr>
            </a:gs>
            <a:gs pos="100000">
              <a:schemeClr val="phClr">
                <a:tint val="100000"/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3F20CFC1-E34F-405B-AA49-5BE0E194F1B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872</TotalTime>
  <Words>659</Words>
  <Application>Microsoft Office PowerPoint</Application>
  <PresentationFormat>Widescreen</PresentationFormat>
  <Paragraphs>64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Calibri</vt:lpstr>
      <vt:lpstr>Garamond</vt:lpstr>
      <vt:lpstr>Savon</vt:lpstr>
      <vt:lpstr>Personal Development Plan</vt:lpstr>
      <vt:lpstr>Introduction </vt:lpstr>
      <vt:lpstr>PowerPoint Presentation</vt:lpstr>
      <vt:lpstr>PowerPoint Presentation</vt:lpstr>
      <vt:lpstr>Video link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Cover page</dc:title>
  <dc:creator>abigail poyner</dc:creator>
  <cp:lastModifiedBy>abigail poyner</cp:lastModifiedBy>
  <cp:revision>15</cp:revision>
  <dcterms:created xsi:type="dcterms:W3CDTF">2023-01-16T11:25:51Z</dcterms:created>
  <dcterms:modified xsi:type="dcterms:W3CDTF">2023-01-17T21:06:15Z</dcterms:modified>
</cp:coreProperties>
</file>