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8" r:id="rId2"/>
    <p:sldId id="259" r:id="rId3"/>
    <p:sldId id="268" r:id="rId4"/>
    <p:sldId id="263" r:id="rId5"/>
    <p:sldId id="264" r:id="rId6"/>
    <p:sldId id="269" r:id="rId7"/>
    <p:sldId id="270" r:id="rId8"/>
    <p:sldId id="271" r:id="rId9"/>
    <p:sldId id="262" r:id="rId10"/>
    <p:sldId id="272" r:id="rId11"/>
    <p:sldId id="273" r:id="rId12"/>
    <p:sldId id="257"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7" r:id="rId26"/>
    <p:sldId id="286" r:id="rId27"/>
    <p:sldId id="26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95" d="100"/>
          <a:sy n="95" d="100"/>
        </p:scale>
        <p:origin x="33"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F2C68C-AD4C-4879-9422-5B3BFCE09BA2}" type="doc">
      <dgm:prSet loTypeId="urn:microsoft.com/office/officeart/2005/8/layout/cycle3" loCatId="cycle" qsTypeId="urn:microsoft.com/office/officeart/2005/8/quickstyle/simple1" qsCatId="simple" csTypeId="urn:microsoft.com/office/officeart/2005/8/colors/colorful3" csCatId="colorful" phldr="1"/>
      <dgm:spPr/>
      <dgm:t>
        <a:bodyPr/>
        <a:lstStyle/>
        <a:p>
          <a:endParaRPr lang="en-GB"/>
        </a:p>
      </dgm:t>
    </dgm:pt>
    <dgm:pt modelId="{6F4DD390-9CF6-41E0-BF8D-A2807274D5C7}">
      <dgm:prSet phldrT="[Text]"/>
      <dgm:spPr/>
      <dgm:t>
        <a:bodyPr/>
        <a:lstStyle/>
        <a:p>
          <a:r>
            <a:rPr lang="en-GB" dirty="0"/>
            <a:t>No complaint</a:t>
          </a:r>
        </a:p>
      </dgm:t>
    </dgm:pt>
    <dgm:pt modelId="{67A2B76A-1607-4547-9462-B62C9BA515D7}" type="parTrans" cxnId="{3024D1E1-5869-49C5-AEF8-F515A32655E9}">
      <dgm:prSet/>
      <dgm:spPr/>
      <dgm:t>
        <a:bodyPr/>
        <a:lstStyle/>
        <a:p>
          <a:endParaRPr lang="en-GB"/>
        </a:p>
      </dgm:t>
    </dgm:pt>
    <dgm:pt modelId="{0AE958C1-C40B-4330-9723-3B06538A757B}" type="sibTrans" cxnId="{3024D1E1-5869-49C5-AEF8-F515A32655E9}">
      <dgm:prSet/>
      <dgm:spPr/>
      <dgm:t>
        <a:bodyPr/>
        <a:lstStyle/>
        <a:p>
          <a:endParaRPr lang="en-GB"/>
        </a:p>
      </dgm:t>
    </dgm:pt>
    <dgm:pt modelId="{068C7A31-0E5A-4647-9EE5-76B9F7717C47}">
      <dgm:prSet phldrT="[Text]"/>
      <dgm:spPr/>
      <dgm:t>
        <a:bodyPr/>
        <a:lstStyle/>
        <a:p>
          <a:r>
            <a:rPr lang="en-GB" dirty="0"/>
            <a:t>Language</a:t>
          </a:r>
        </a:p>
      </dgm:t>
    </dgm:pt>
    <dgm:pt modelId="{421AFBE5-E31F-490F-A15C-527DC2B5AF39}" type="parTrans" cxnId="{E64C2328-777F-4FE8-91A8-4E6B351C574F}">
      <dgm:prSet/>
      <dgm:spPr/>
      <dgm:t>
        <a:bodyPr/>
        <a:lstStyle/>
        <a:p>
          <a:endParaRPr lang="en-GB"/>
        </a:p>
      </dgm:t>
    </dgm:pt>
    <dgm:pt modelId="{97508F28-4477-4FE5-96AD-F9A63D633923}" type="sibTrans" cxnId="{E64C2328-777F-4FE8-91A8-4E6B351C574F}">
      <dgm:prSet/>
      <dgm:spPr/>
      <dgm:t>
        <a:bodyPr/>
        <a:lstStyle/>
        <a:p>
          <a:endParaRPr lang="en-GB"/>
        </a:p>
      </dgm:t>
    </dgm:pt>
    <dgm:pt modelId="{F5A035DA-FEBE-4B2A-9A10-865C3E4BB546}">
      <dgm:prSet phldrT="[Text]"/>
      <dgm:spPr/>
      <dgm:t>
        <a:bodyPr/>
        <a:lstStyle/>
        <a:p>
          <a:r>
            <a:rPr lang="en-GB" dirty="0"/>
            <a:t>Fear</a:t>
          </a:r>
        </a:p>
      </dgm:t>
    </dgm:pt>
    <dgm:pt modelId="{D559FAF0-96C1-4851-B43B-E022E7F060C9}" type="parTrans" cxnId="{B21CDD73-3B42-40CC-BA34-6D215EDE20A1}">
      <dgm:prSet/>
      <dgm:spPr/>
      <dgm:t>
        <a:bodyPr/>
        <a:lstStyle/>
        <a:p>
          <a:endParaRPr lang="en-GB"/>
        </a:p>
      </dgm:t>
    </dgm:pt>
    <dgm:pt modelId="{3F5D1DE0-ECD3-439C-9A2A-9B747435C9DD}" type="sibTrans" cxnId="{B21CDD73-3B42-40CC-BA34-6D215EDE20A1}">
      <dgm:prSet/>
      <dgm:spPr/>
      <dgm:t>
        <a:bodyPr/>
        <a:lstStyle/>
        <a:p>
          <a:endParaRPr lang="en-GB"/>
        </a:p>
      </dgm:t>
    </dgm:pt>
    <dgm:pt modelId="{46393E54-1E14-4FD1-A038-37896DF9B749}">
      <dgm:prSet phldrT="[Text]"/>
      <dgm:spPr/>
      <dgm:t>
        <a:bodyPr/>
        <a:lstStyle/>
        <a:p>
          <a:r>
            <a:rPr lang="en-GB" dirty="0"/>
            <a:t>Hostile witnesses</a:t>
          </a:r>
        </a:p>
      </dgm:t>
    </dgm:pt>
    <dgm:pt modelId="{266253F8-F850-412E-AFB6-31D945FA51CE}" type="parTrans" cxnId="{6E3EF38D-B66D-484F-BD2E-C164FB8F060E}">
      <dgm:prSet/>
      <dgm:spPr/>
      <dgm:t>
        <a:bodyPr/>
        <a:lstStyle/>
        <a:p>
          <a:endParaRPr lang="en-GB"/>
        </a:p>
      </dgm:t>
    </dgm:pt>
    <dgm:pt modelId="{460DC2AA-9B3E-4381-A4EE-29443F4049F7}" type="sibTrans" cxnId="{6E3EF38D-B66D-484F-BD2E-C164FB8F060E}">
      <dgm:prSet/>
      <dgm:spPr/>
      <dgm:t>
        <a:bodyPr/>
        <a:lstStyle/>
        <a:p>
          <a:endParaRPr lang="en-GB"/>
        </a:p>
      </dgm:t>
    </dgm:pt>
    <dgm:pt modelId="{3B14C505-9399-49FD-8CE4-96710536C641}">
      <dgm:prSet phldrT="[Text]"/>
      <dgm:spPr/>
      <dgm:t>
        <a:bodyPr/>
        <a:lstStyle/>
        <a:p>
          <a:r>
            <a:rPr lang="en-GB" dirty="0"/>
            <a:t>Overseas enquiries</a:t>
          </a:r>
        </a:p>
      </dgm:t>
    </dgm:pt>
    <dgm:pt modelId="{57C9B0D5-E7D8-4B51-9ABF-D9BC0A1912AF}" type="parTrans" cxnId="{347811B6-4980-4516-A06A-4C14A73B38E5}">
      <dgm:prSet/>
      <dgm:spPr/>
      <dgm:t>
        <a:bodyPr/>
        <a:lstStyle/>
        <a:p>
          <a:endParaRPr lang="en-GB"/>
        </a:p>
      </dgm:t>
    </dgm:pt>
    <dgm:pt modelId="{71C62B31-4590-4B96-8D9B-A31AB9B2A407}" type="sibTrans" cxnId="{347811B6-4980-4516-A06A-4C14A73B38E5}">
      <dgm:prSet/>
      <dgm:spPr/>
      <dgm:t>
        <a:bodyPr/>
        <a:lstStyle/>
        <a:p>
          <a:endParaRPr lang="en-GB"/>
        </a:p>
      </dgm:t>
    </dgm:pt>
    <dgm:pt modelId="{6A40D01E-51B9-4B2B-8D1A-CCAD2ECF809B}">
      <dgm:prSet phldrT="[Text]"/>
      <dgm:spPr/>
      <dgm:t>
        <a:bodyPr/>
        <a:lstStyle/>
        <a:p>
          <a:r>
            <a:rPr lang="en-GB" dirty="0"/>
            <a:t>Hidden crime</a:t>
          </a:r>
        </a:p>
      </dgm:t>
    </dgm:pt>
    <dgm:pt modelId="{139EF84D-EC19-4884-986B-4116C2D04818}" type="parTrans" cxnId="{E0A95B51-3909-4B6F-96D5-808264BA1810}">
      <dgm:prSet/>
      <dgm:spPr/>
      <dgm:t>
        <a:bodyPr/>
        <a:lstStyle/>
        <a:p>
          <a:endParaRPr lang="en-GB"/>
        </a:p>
      </dgm:t>
    </dgm:pt>
    <dgm:pt modelId="{C15AD8C5-B4BD-4324-9088-AE5885181D10}" type="sibTrans" cxnId="{E0A95B51-3909-4B6F-96D5-808264BA1810}">
      <dgm:prSet/>
      <dgm:spPr/>
      <dgm:t>
        <a:bodyPr/>
        <a:lstStyle/>
        <a:p>
          <a:endParaRPr lang="en-GB"/>
        </a:p>
      </dgm:t>
    </dgm:pt>
    <dgm:pt modelId="{4AC5DE65-7C40-4E9A-82D4-408FB95F57B5}">
      <dgm:prSet phldrT="[Text]"/>
      <dgm:spPr/>
      <dgm:t>
        <a:bodyPr/>
        <a:lstStyle/>
        <a:p>
          <a:r>
            <a:rPr lang="en-GB" dirty="0"/>
            <a:t>Secrecy</a:t>
          </a:r>
        </a:p>
      </dgm:t>
    </dgm:pt>
    <dgm:pt modelId="{A87D679E-CAD1-47EE-9EB4-810D184603C0}" type="parTrans" cxnId="{73F35B3A-DA23-4687-AAD6-A7BCA6517126}">
      <dgm:prSet/>
      <dgm:spPr/>
      <dgm:t>
        <a:bodyPr/>
        <a:lstStyle/>
        <a:p>
          <a:endParaRPr lang="en-GB"/>
        </a:p>
      </dgm:t>
    </dgm:pt>
    <dgm:pt modelId="{0798642C-85F7-46AA-A262-1984B0151EC4}" type="sibTrans" cxnId="{73F35B3A-DA23-4687-AAD6-A7BCA6517126}">
      <dgm:prSet/>
      <dgm:spPr/>
      <dgm:t>
        <a:bodyPr/>
        <a:lstStyle/>
        <a:p>
          <a:endParaRPr lang="en-GB"/>
        </a:p>
      </dgm:t>
    </dgm:pt>
    <dgm:pt modelId="{14C06FEB-E5A4-4B32-98BF-D3F0EF9AE2DA}">
      <dgm:prSet phldrT="[Text]"/>
      <dgm:spPr/>
      <dgm:t>
        <a:bodyPr/>
        <a:lstStyle/>
        <a:p>
          <a:r>
            <a:rPr lang="en-GB" dirty="0"/>
            <a:t>Lack of training</a:t>
          </a:r>
        </a:p>
      </dgm:t>
    </dgm:pt>
    <dgm:pt modelId="{6EC6ADE2-A190-4558-B7B3-5638E227EA5D}" type="parTrans" cxnId="{1653540A-DC01-488C-95F9-84C214ED2BB8}">
      <dgm:prSet/>
      <dgm:spPr/>
      <dgm:t>
        <a:bodyPr/>
        <a:lstStyle/>
        <a:p>
          <a:endParaRPr lang="en-GB"/>
        </a:p>
      </dgm:t>
    </dgm:pt>
    <dgm:pt modelId="{BC1E17B0-7D85-41FF-83B2-3D687B62E85A}" type="sibTrans" cxnId="{1653540A-DC01-488C-95F9-84C214ED2BB8}">
      <dgm:prSet/>
      <dgm:spPr/>
      <dgm:t>
        <a:bodyPr/>
        <a:lstStyle/>
        <a:p>
          <a:endParaRPr lang="en-GB"/>
        </a:p>
      </dgm:t>
    </dgm:pt>
    <dgm:pt modelId="{47CEFD4A-5AF0-4C08-A02B-8C4C835854C2}">
      <dgm:prSet phldrT="[Text]"/>
      <dgm:spPr/>
      <dgm:t>
        <a:bodyPr/>
        <a:lstStyle/>
        <a:p>
          <a:r>
            <a:rPr lang="en-GB" dirty="0"/>
            <a:t>Proving ‘forced’ element</a:t>
          </a:r>
        </a:p>
      </dgm:t>
    </dgm:pt>
    <dgm:pt modelId="{0B6B35B2-7AB0-4B11-A698-4DE758E93B5B}" type="parTrans" cxnId="{150440D4-3675-4221-9917-A9BFCEE26827}">
      <dgm:prSet/>
      <dgm:spPr/>
      <dgm:t>
        <a:bodyPr/>
        <a:lstStyle/>
        <a:p>
          <a:endParaRPr lang="en-GB"/>
        </a:p>
      </dgm:t>
    </dgm:pt>
    <dgm:pt modelId="{02A7FFA5-8913-41CE-BCD9-D0C6B21B67CE}" type="sibTrans" cxnId="{150440D4-3675-4221-9917-A9BFCEE26827}">
      <dgm:prSet/>
      <dgm:spPr/>
      <dgm:t>
        <a:bodyPr/>
        <a:lstStyle/>
        <a:p>
          <a:endParaRPr lang="en-GB"/>
        </a:p>
      </dgm:t>
    </dgm:pt>
    <dgm:pt modelId="{ECBB6CF3-93A7-4352-8BB1-0B61E9197C37}" type="pres">
      <dgm:prSet presAssocID="{26F2C68C-AD4C-4879-9422-5B3BFCE09BA2}" presName="Name0" presStyleCnt="0">
        <dgm:presLayoutVars>
          <dgm:dir/>
          <dgm:resizeHandles val="exact"/>
        </dgm:presLayoutVars>
      </dgm:prSet>
      <dgm:spPr/>
    </dgm:pt>
    <dgm:pt modelId="{74EF89CD-D641-4BF5-AD30-918C8D572D31}" type="pres">
      <dgm:prSet presAssocID="{26F2C68C-AD4C-4879-9422-5B3BFCE09BA2}" presName="cycle" presStyleCnt="0"/>
      <dgm:spPr/>
    </dgm:pt>
    <dgm:pt modelId="{7EDAA8AB-9F82-4FF8-B3F1-972820B3D317}" type="pres">
      <dgm:prSet presAssocID="{6F4DD390-9CF6-41E0-BF8D-A2807274D5C7}" presName="nodeFirstNode" presStyleLbl="node1" presStyleIdx="0" presStyleCnt="9">
        <dgm:presLayoutVars>
          <dgm:bulletEnabled val="1"/>
        </dgm:presLayoutVars>
      </dgm:prSet>
      <dgm:spPr/>
    </dgm:pt>
    <dgm:pt modelId="{D68F3FD3-A9FD-4B6E-9A93-75F31957CB38}" type="pres">
      <dgm:prSet presAssocID="{0AE958C1-C40B-4330-9723-3B06538A757B}" presName="sibTransFirstNode" presStyleLbl="bgShp" presStyleIdx="0" presStyleCnt="1"/>
      <dgm:spPr/>
    </dgm:pt>
    <dgm:pt modelId="{EA69CAF0-321B-41B8-9B27-AE82F4E0995E}" type="pres">
      <dgm:prSet presAssocID="{068C7A31-0E5A-4647-9EE5-76B9F7717C47}" presName="nodeFollowingNodes" presStyleLbl="node1" presStyleIdx="1" presStyleCnt="9">
        <dgm:presLayoutVars>
          <dgm:bulletEnabled val="1"/>
        </dgm:presLayoutVars>
      </dgm:prSet>
      <dgm:spPr/>
    </dgm:pt>
    <dgm:pt modelId="{2361DFBB-132D-4251-92A7-BB24AF0A70EF}" type="pres">
      <dgm:prSet presAssocID="{F5A035DA-FEBE-4B2A-9A10-865C3E4BB546}" presName="nodeFollowingNodes" presStyleLbl="node1" presStyleIdx="2" presStyleCnt="9">
        <dgm:presLayoutVars>
          <dgm:bulletEnabled val="1"/>
        </dgm:presLayoutVars>
      </dgm:prSet>
      <dgm:spPr/>
    </dgm:pt>
    <dgm:pt modelId="{A1A307E9-2D83-40C2-BC95-E678F9F854DE}" type="pres">
      <dgm:prSet presAssocID="{46393E54-1E14-4FD1-A038-37896DF9B749}" presName="nodeFollowingNodes" presStyleLbl="node1" presStyleIdx="3" presStyleCnt="9">
        <dgm:presLayoutVars>
          <dgm:bulletEnabled val="1"/>
        </dgm:presLayoutVars>
      </dgm:prSet>
      <dgm:spPr/>
    </dgm:pt>
    <dgm:pt modelId="{7DD131AC-84E5-49B3-AB81-7EE348A2B8CF}" type="pres">
      <dgm:prSet presAssocID="{3B14C505-9399-49FD-8CE4-96710536C641}" presName="nodeFollowingNodes" presStyleLbl="node1" presStyleIdx="4" presStyleCnt="9">
        <dgm:presLayoutVars>
          <dgm:bulletEnabled val="1"/>
        </dgm:presLayoutVars>
      </dgm:prSet>
      <dgm:spPr/>
    </dgm:pt>
    <dgm:pt modelId="{F415D466-1271-4396-A10B-32C99CE21FDE}" type="pres">
      <dgm:prSet presAssocID="{6A40D01E-51B9-4B2B-8D1A-CCAD2ECF809B}" presName="nodeFollowingNodes" presStyleLbl="node1" presStyleIdx="5" presStyleCnt="9">
        <dgm:presLayoutVars>
          <dgm:bulletEnabled val="1"/>
        </dgm:presLayoutVars>
      </dgm:prSet>
      <dgm:spPr/>
    </dgm:pt>
    <dgm:pt modelId="{2FEAFB92-1716-4CEF-9BA0-066EFC8FD8ED}" type="pres">
      <dgm:prSet presAssocID="{4AC5DE65-7C40-4E9A-82D4-408FB95F57B5}" presName="nodeFollowingNodes" presStyleLbl="node1" presStyleIdx="6" presStyleCnt="9">
        <dgm:presLayoutVars>
          <dgm:bulletEnabled val="1"/>
        </dgm:presLayoutVars>
      </dgm:prSet>
      <dgm:spPr/>
    </dgm:pt>
    <dgm:pt modelId="{41D6198E-215F-4A41-A33A-1A91C98AC7A5}" type="pres">
      <dgm:prSet presAssocID="{14C06FEB-E5A4-4B32-98BF-D3F0EF9AE2DA}" presName="nodeFollowingNodes" presStyleLbl="node1" presStyleIdx="7" presStyleCnt="9">
        <dgm:presLayoutVars>
          <dgm:bulletEnabled val="1"/>
        </dgm:presLayoutVars>
      </dgm:prSet>
      <dgm:spPr/>
    </dgm:pt>
    <dgm:pt modelId="{59BCC058-CB64-41CA-9C6F-6BDB2108664B}" type="pres">
      <dgm:prSet presAssocID="{47CEFD4A-5AF0-4C08-A02B-8C4C835854C2}" presName="nodeFollowingNodes" presStyleLbl="node1" presStyleIdx="8" presStyleCnt="9">
        <dgm:presLayoutVars>
          <dgm:bulletEnabled val="1"/>
        </dgm:presLayoutVars>
      </dgm:prSet>
      <dgm:spPr/>
    </dgm:pt>
  </dgm:ptLst>
  <dgm:cxnLst>
    <dgm:cxn modelId="{1653540A-DC01-488C-95F9-84C214ED2BB8}" srcId="{26F2C68C-AD4C-4879-9422-5B3BFCE09BA2}" destId="{14C06FEB-E5A4-4B32-98BF-D3F0EF9AE2DA}" srcOrd="7" destOrd="0" parTransId="{6EC6ADE2-A190-4558-B7B3-5638E227EA5D}" sibTransId="{BC1E17B0-7D85-41FF-83B2-3D687B62E85A}"/>
    <dgm:cxn modelId="{91368216-BC61-46CF-98B6-97D39B6786EB}" type="presOf" srcId="{14C06FEB-E5A4-4B32-98BF-D3F0EF9AE2DA}" destId="{41D6198E-215F-4A41-A33A-1A91C98AC7A5}" srcOrd="0" destOrd="0" presId="urn:microsoft.com/office/officeart/2005/8/layout/cycle3"/>
    <dgm:cxn modelId="{E64C2328-777F-4FE8-91A8-4E6B351C574F}" srcId="{26F2C68C-AD4C-4879-9422-5B3BFCE09BA2}" destId="{068C7A31-0E5A-4647-9EE5-76B9F7717C47}" srcOrd="1" destOrd="0" parTransId="{421AFBE5-E31F-490F-A15C-527DC2B5AF39}" sibTransId="{97508F28-4477-4FE5-96AD-F9A63D633923}"/>
    <dgm:cxn modelId="{5852A237-D74C-4D59-9C27-D8773A054132}" type="presOf" srcId="{47CEFD4A-5AF0-4C08-A02B-8C4C835854C2}" destId="{59BCC058-CB64-41CA-9C6F-6BDB2108664B}" srcOrd="0" destOrd="0" presId="urn:microsoft.com/office/officeart/2005/8/layout/cycle3"/>
    <dgm:cxn modelId="{73F35B3A-DA23-4687-AAD6-A7BCA6517126}" srcId="{26F2C68C-AD4C-4879-9422-5B3BFCE09BA2}" destId="{4AC5DE65-7C40-4E9A-82D4-408FB95F57B5}" srcOrd="6" destOrd="0" parTransId="{A87D679E-CAD1-47EE-9EB4-810D184603C0}" sibTransId="{0798642C-85F7-46AA-A262-1984B0151EC4}"/>
    <dgm:cxn modelId="{1497E43D-E3DE-4EE4-BA1F-07E2D2C9BDA7}" type="presOf" srcId="{F5A035DA-FEBE-4B2A-9A10-865C3E4BB546}" destId="{2361DFBB-132D-4251-92A7-BB24AF0A70EF}" srcOrd="0" destOrd="0" presId="urn:microsoft.com/office/officeart/2005/8/layout/cycle3"/>
    <dgm:cxn modelId="{6EA82A42-AD62-4AD2-8B4B-0551403FD260}" type="presOf" srcId="{3B14C505-9399-49FD-8CE4-96710536C641}" destId="{7DD131AC-84E5-49B3-AB81-7EE348A2B8CF}" srcOrd="0" destOrd="0" presId="urn:microsoft.com/office/officeart/2005/8/layout/cycle3"/>
    <dgm:cxn modelId="{01C9BB4B-98DE-4C90-8418-81607730BAF3}" type="presOf" srcId="{068C7A31-0E5A-4647-9EE5-76B9F7717C47}" destId="{EA69CAF0-321B-41B8-9B27-AE82F4E0995E}" srcOrd="0" destOrd="0" presId="urn:microsoft.com/office/officeart/2005/8/layout/cycle3"/>
    <dgm:cxn modelId="{E0A95B51-3909-4B6F-96D5-808264BA1810}" srcId="{26F2C68C-AD4C-4879-9422-5B3BFCE09BA2}" destId="{6A40D01E-51B9-4B2B-8D1A-CCAD2ECF809B}" srcOrd="5" destOrd="0" parTransId="{139EF84D-EC19-4884-986B-4116C2D04818}" sibTransId="{C15AD8C5-B4BD-4324-9088-AE5885181D10}"/>
    <dgm:cxn modelId="{B21CDD73-3B42-40CC-BA34-6D215EDE20A1}" srcId="{26F2C68C-AD4C-4879-9422-5B3BFCE09BA2}" destId="{F5A035DA-FEBE-4B2A-9A10-865C3E4BB546}" srcOrd="2" destOrd="0" parTransId="{D559FAF0-96C1-4851-B43B-E022E7F060C9}" sibTransId="{3F5D1DE0-ECD3-439C-9A2A-9B747435C9DD}"/>
    <dgm:cxn modelId="{26203B77-28D5-4DBC-8669-07D1C6B6C2C8}" type="presOf" srcId="{4AC5DE65-7C40-4E9A-82D4-408FB95F57B5}" destId="{2FEAFB92-1716-4CEF-9BA0-066EFC8FD8ED}" srcOrd="0" destOrd="0" presId="urn:microsoft.com/office/officeart/2005/8/layout/cycle3"/>
    <dgm:cxn modelId="{1916E685-DECD-40FD-AC4C-0E18334896ED}" type="presOf" srcId="{6A40D01E-51B9-4B2B-8D1A-CCAD2ECF809B}" destId="{F415D466-1271-4396-A10B-32C99CE21FDE}" srcOrd="0" destOrd="0" presId="urn:microsoft.com/office/officeart/2005/8/layout/cycle3"/>
    <dgm:cxn modelId="{6E3EF38D-B66D-484F-BD2E-C164FB8F060E}" srcId="{26F2C68C-AD4C-4879-9422-5B3BFCE09BA2}" destId="{46393E54-1E14-4FD1-A038-37896DF9B749}" srcOrd="3" destOrd="0" parTransId="{266253F8-F850-412E-AFB6-31D945FA51CE}" sibTransId="{460DC2AA-9B3E-4381-A4EE-29443F4049F7}"/>
    <dgm:cxn modelId="{585CF0A6-0705-4127-9C19-112BB8847191}" type="presOf" srcId="{0AE958C1-C40B-4330-9723-3B06538A757B}" destId="{D68F3FD3-A9FD-4B6E-9A93-75F31957CB38}" srcOrd="0" destOrd="0" presId="urn:microsoft.com/office/officeart/2005/8/layout/cycle3"/>
    <dgm:cxn modelId="{0CA613AD-7B52-414C-858C-37DF285A881C}" type="presOf" srcId="{46393E54-1E14-4FD1-A038-37896DF9B749}" destId="{A1A307E9-2D83-40C2-BC95-E678F9F854DE}" srcOrd="0" destOrd="0" presId="urn:microsoft.com/office/officeart/2005/8/layout/cycle3"/>
    <dgm:cxn modelId="{5AAC33B0-9BEA-4F4E-AE6B-E4B49DCB6AFC}" type="presOf" srcId="{26F2C68C-AD4C-4879-9422-5B3BFCE09BA2}" destId="{ECBB6CF3-93A7-4352-8BB1-0B61E9197C37}" srcOrd="0" destOrd="0" presId="urn:microsoft.com/office/officeart/2005/8/layout/cycle3"/>
    <dgm:cxn modelId="{6D9971B2-5652-4515-8AE4-23EDBC84DB4F}" type="presOf" srcId="{6F4DD390-9CF6-41E0-BF8D-A2807274D5C7}" destId="{7EDAA8AB-9F82-4FF8-B3F1-972820B3D317}" srcOrd="0" destOrd="0" presId="urn:microsoft.com/office/officeart/2005/8/layout/cycle3"/>
    <dgm:cxn modelId="{347811B6-4980-4516-A06A-4C14A73B38E5}" srcId="{26F2C68C-AD4C-4879-9422-5B3BFCE09BA2}" destId="{3B14C505-9399-49FD-8CE4-96710536C641}" srcOrd="4" destOrd="0" parTransId="{57C9B0D5-E7D8-4B51-9ABF-D9BC0A1912AF}" sibTransId="{71C62B31-4590-4B96-8D9B-A31AB9B2A407}"/>
    <dgm:cxn modelId="{150440D4-3675-4221-9917-A9BFCEE26827}" srcId="{26F2C68C-AD4C-4879-9422-5B3BFCE09BA2}" destId="{47CEFD4A-5AF0-4C08-A02B-8C4C835854C2}" srcOrd="8" destOrd="0" parTransId="{0B6B35B2-7AB0-4B11-A698-4DE758E93B5B}" sibTransId="{02A7FFA5-8913-41CE-BCD9-D0C6B21B67CE}"/>
    <dgm:cxn modelId="{3024D1E1-5869-49C5-AEF8-F515A32655E9}" srcId="{26F2C68C-AD4C-4879-9422-5B3BFCE09BA2}" destId="{6F4DD390-9CF6-41E0-BF8D-A2807274D5C7}" srcOrd="0" destOrd="0" parTransId="{67A2B76A-1607-4547-9462-B62C9BA515D7}" sibTransId="{0AE958C1-C40B-4330-9723-3B06538A757B}"/>
    <dgm:cxn modelId="{044FDF5F-F57C-4D53-9F96-6639DF3022B3}" type="presParOf" srcId="{ECBB6CF3-93A7-4352-8BB1-0B61E9197C37}" destId="{74EF89CD-D641-4BF5-AD30-918C8D572D31}" srcOrd="0" destOrd="0" presId="urn:microsoft.com/office/officeart/2005/8/layout/cycle3"/>
    <dgm:cxn modelId="{A4E3A465-E1E2-4CF4-928C-B7518B162A53}" type="presParOf" srcId="{74EF89CD-D641-4BF5-AD30-918C8D572D31}" destId="{7EDAA8AB-9F82-4FF8-B3F1-972820B3D317}" srcOrd="0" destOrd="0" presId="urn:microsoft.com/office/officeart/2005/8/layout/cycle3"/>
    <dgm:cxn modelId="{4F93AD09-CBAC-4B6B-945A-28A94ED4B1B0}" type="presParOf" srcId="{74EF89CD-D641-4BF5-AD30-918C8D572D31}" destId="{D68F3FD3-A9FD-4B6E-9A93-75F31957CB38}" srcOrd="1" destOrd="0" presId="urn:microsoft.com/office/officeart/2005/8/layout/cycle3"/>
    <dgm:cxn modelId="{CBE482C7-25FE-4980-A9D4-16A584768992}" type="presParOf" srcId="{74EF89CD-D641-4BF5-AD30-918C8D572D31}" destId="{EA69CAF0-321B-41B8-9B27-AE82F4E0995E}" srcOrd="2" destOrd="0" presId="urn:microsoft.com/office/officeart/2005/8/layout/cycle3"/>
    <dgm:cxn modelId="{2C2D4A63-89D0-45A5-A932-22CD51688017}" type="presParOf" srcId="{74EF89CD-D641-4BF5-AD30-918C8D572D31}" destId="{2361DFBB-132D-4251-92A7-BB24AF0A70EF}" srcOrd="3" destOrd="0" presId="urn:microsoft.com/office/officeart/2005/8/layout/cycle3"/>
    <dgm:cxn modelId="{18144EE4-ABB6-44D1-A446-FC27688358C0}" type="presParOf" srcId="{74EF89CD-D641-4BF5-AD30-918C8D572D31}" destId="{A1A307E9-2D83-40C2-BC95-E678F9F854DE}" srcOrd="4" destOrd="0" presId="urn:microsoft.com/office/officeart/2005/8/layout/cycle3"/>
    <dgm:cxn modelId="{D4FDC943-4AFE-45FD-8196-7D8C6F189DD8}" type="presParOf" srcId="{74EF89CD-D641-4BF5-AD30-918C8D572D31}" destId="{7DD131AC-84E5-49B3-AB81-7EE348A2B8CF}" srcOrd="5" destOrd="0" presId="urn:microsoft.com/office/officeart/2005/8/layout/cycle3"/>
    <dgm:cxn modelId="{FFD5E69F-1D30-49AF-AC1A-0F1233033D25}" type="presParOf" srcId="{74EF89CD-D641-4BF5-AD30-918C8D572D31}" destId="{F415D466-1271-4396-A10B-32C99CE21FDE}" srcOrd="6" destOrd="0" presId="urn:microsoft.com/office/officeart/2005/8/layout/cycle3"/>
    <dgm:cxn modelId="{DF6A9267-FF15-4EEE-940B-D682A49BE16A}" type="presParOf" srcId="{74EF89CD-D641-4BF5-AD30-918C8D572D31}" destId="{2FEAFB92-1716-4CEF-9BA0-066EFC8FD8ED}" srcOrd="7" destOrd="0" presId="urn:microsoft.com/office/officeart/2005/8/layout/cycle3"/>
    <dgm:cxn modelId="{6883C5DA-D853-40C8-AA9C-C6498FD048EE}" type="presParOf" srcId="{74EF89CD-D641-4BF5-AD30-918C8D572D31}" destId="{41D6198E-215F-4A41-A33A-1A91C98AC7A5}" srcOrd="8" destOrd="0" presId="urn:microsoft.com/office/officeart/2005/8/layout/cycle3"/>
    <dgm:cxn modelId="{FA8B9184-670A-4E4C-8AA0-B5B41AD5A688}" type="presParOf" srcId="{74EF89CD-D641-4BF5-AD30-918C8D572D31}" destId="{59BCC058-CB64-41CA-9C6F-6BDB2108664B}" srcOrd="9"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F3FD3-A9FD-4B6E-9A93-75F31957CB38}">
      <dsp:nvSpPr>
        <dsp:cNvPr id="0" name=""/>
        <dsp:cNvSpPr/>
      </dsp:nvSpPr>
      <dsp:spPr>
        <a:xfrm>
          <a:off x="274811" y="-2633"/>
          <a:ext cx="5841128" cy="5841128"/>
        </a:xfrm>
        <a:prstGeom prst="circularArrow">
          <a:avLst>
            <a:gd name="adj1" fmla="val 5544"/>
            <a:gd name="adj2" fmla="val 330680"/>
            <a:gd name="adj3" fmla="val 14773540"/>
            <a:gd name="adj4" fmla="val 16804033"/>
            <a:gd name="adj5" fmla="val 5757"/>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DAA8AB-9F82-4FF8-B3F1-972820B3D317}">
      <dsp:nvSpPr>
        <dsp:cNvPr id="0" name=""/>
        <dsp:cNvSpPr/>
      </dsp:nvSpPr>
      <dsp:spPr>
        <a:xfrm>
          <a:off x="2454260" y="65126"/>
          <a:ext cx="1482230" cy="74111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No complaint</a:t>
          </a:r>
        </a:p>
      </dsp:txBody>
      <dsp:txXfrm>
        <a:off x="2490438" y="101304"/>
        <a:ext cx="1409874" cy="668759"/>
      </dsp:txXfrm>
    </dsp:sp>
    <dsp:sp modelId="{EA69CAF0-321B-41B8-9B27-AE82F4E0995E}">
      <dsp:nvSpPr>
        <dsp:cNvPr id="0" name=""/>
        <dsp:cNvSpPr/>
      </dsp:nvSpPr>
      <dsp:spPr>
        <a:xfrm>
          <a:off x="4055371" y="647882"/>
          <a:ext cx="1482230" cy="741115"/>
        </a:xfrm>
        <a:prstGeom prst="roundRect">
          <a:avLst/>
        </a:prstGeom>
        <a:solidFill>
          <a:schemeClr val="accent3">
            <a:hueOff val="1406283"/>
            <a:satOff val="-211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Language</a:t>
          </a:r>
        </a:p>
      </dsp:txBody>
      <dsp:txXfrm>
        <a:off x="4091549" y="684060"/>
        <a:ext cx="1409874" cy="668759"/>
      </dsp:txXfrm>
    </dsp:sp>
    <dsp:sp modelId="{2361DFBB-132D-4251-92A7-BB24AF0A70EF}">
      <dsp:nvSpPr>
        <dsp:cNvPr id="0" name=""/>
        <dsp:cNvSpPr/>
      </dsp:nvSpPr>
      <dsp:spPr>
        <a:xfrm>
          <a:off x="4907305" y="2123474"/>
          <a:ext cx="1482230" cy="741115"/>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Fear</a:t>
          </a:r>
        </a:p>
      </dsp:txBody>
      <dsp:txXfrm>
        <a:off x="4943483" y="2159652"/>
        <a:ext cx="1409874" cy="668759"/>
      </dsp:txXfrm>
    </dsp:sp>
    <dsp:sp modelId="{A1A307E9-2D83-40C2-BC95-E678F9F854DE}">
      <dsp:nvSpPr>
        <dsp:cNvPr id="0" name=""/>
        <dsp:cNvSpPr/>
      </dsp:nvSpPr>
      <dsp:spPr>
        <a:xfrm>
          <a:off x="4611431" y="3801455"/>
          <a:ext cx="1482230" cy="741115"/>
        </a:xfrm>
        <a:prstGeom prst="roundRect">
          <a:avLst/>
        </a:prstGeom>
        <a:solidFill>
          <a:schemeClr val="accent3">
            <a:hueOff val="4218849"/>
            <a:satOff val="-6330"/>
            <a:lumOff val="-10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Hostile witnesses</a:t>
          </a:r>
        </a:p>
      </dsp:txBody>
      <dsp:txXfrm>
        <a:off x="4647609" y="3837633"/>
        <a:ext cx="1409874" cy="668759"/>
      </dsp:txXfrm>
    </dsp:sp>
    <dsp:sp modelId="{7DD131AC-84E5-49B3-AB81-7EE348A2B8CF}">
      <dsp:nvSpPr>
        <dsp:cNvPr id="0" name=""/>
        <dsp:cNvSpPr/>
      </dsp:nvSpPr>
      <dsp:spPr>
        <a:xfrm>
          <a:off x="3306194" y="4896679"/>
          <a:ext cx="1482230" cy="741115"/>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Overseas enquiries</a:t>
          </a:r>
        </a:p>
      </dsp:txBody>
      <dsp:txXfrm>
        <a:off x="3342372" y="4932857"/>
        <a:ext cx="1409874" cy="668759"/>
      </dsp:txXfrm>
    </dsp:sp>
    <dsp:sp modelId="{F415D466-1271-4396-A10B-32C99CE21FDE}">
      <dsp:nvSpPr>
        <dsp:cNvPr id="0" name=""/>
        <dsp:cNvSpPr/>
      </dsp:nvSpPr>
      <dsp:spPr>
        <a:xfrm>
          <a:off x="1602327" y="4896679"/>
          <a:ext cx="1482230" cy="741115"/>
        </a:xfrm>
        <a:prstGeom prst="roundRect">
          <a:avLst/>
        </a:prstGeom>
        <a:solidFill>
          <a:schemeClr val="accent3">
            <a:hueOff val="7031415"/>
            <a:satOff val="-10550"/>
            <a:lumOff val="-17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Hidden crime</a:t>
          </a:r>
        </a:p>
      </dsp:txBody>
      <dsp:txXfrm>
        <a:off x="1638505" y="4932857"/>
        <a:ext cx="1409874" cy="668759"/>
      </dsp:txXfrm>
    </dsp:sp>
    <dsp:sp modelId="{2FEAFB92-1716-4CEF-9BA0-066EFC8FD8ED}">
      <dsp:nvSpPr>
        <dsp:cNvPr id="0" name=""/>
        <dsp:cNvSpPr/>
      </dsp:nvSpPr>
      <dsp:spPr>
        <a:xfrm>
          <a:off x="297090" y="3801455"/>
          <a:ext cx="1482230" cy="741115"/>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Secrecy</a:t>
          </a:r>
        </a:p>
      </dsp:txBody>
      <dsp:txXfrm>
        <a:off x="333268" y="3837633"/>
        <a:ext cx="1409874" cy="668759"/>
      </dsp:txXfrm>
    </dsp:sp>
    <dsp:sp modelId="{41D6198E-215F-4A41-A33A-1A91C98AC7A5}">
      <dsp:nvSpPr>
        <dsp:cNvPr id="0" name=""/>
        <dsp:cNvSpPr/>
      </dsp:nvSpPr>
      <dsp:spPr>
        <a:xfrm>
          <a:off x="1216" y="2123474"/>
          <a:ext cx="1482230" cy="741115"/>
        </a:xfrm>
        <a:prstGeom prst="roundRect">
          <a:avLst/>
        </a:prstGeom>
        <a:solidFill>
          <a:schemeClr val="accent3">
            <a:hueOff val="9843981"/>
            <a:satOff val="-14770"/>
            <a:lumOff val="-24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Lack of training</a:t>
          </a:r>
        </a:p>
      </dsp:txBody>
      <dsp:txXfrm>
        <a:off x="37394" y="2159652"/>
        <a:ext cx="1409874" cy="668759"/>
      </dsp:txXfrm>
    </dsp:sp>
    <dsp:sp modelId="{59BCC058-CB64-41CA-9C6F-6BDB2108664B}">
      <dsp:nvSpPr>
        <dsp:cNvPr id="0" name=""/>
        <dsp:cNvSpPr/>
      </dsp:nvSpPr>
      <dsp:spPr>
        <a:xfrm>
          <a:off x="853150" y="647882"/>
          <a:ext cx="1482230" cy="74111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Proving ‘forced’ element</a:t>
          </a:r>
        </a:p>
      </dsp:txBody>
      <dsp:txXfrm>
        <a:off x="889328" y="684060"/>
        <a:ext cx="1409874" cy="668759"/>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and get a draft done by the next lesson</a:t>
            </a:r>
          </a:p>
        </p:txBody>
      </p:sp>
      <p:sp>
        <p:nvSpPr>
          <p:cNvPr id="4" name="Slide Number Placeholder 3"/>
          <p:cNvSpPr>
            <a:spLocks noGrp="1"/>
          </p:cNvSpPr>
          <p:nvPr>
            <p:ph type="sldNum" sz="quarter" idx="5"/>
          </p:nvPr>
        </p:nvSpPr>
        <p:spPr/>
        <p:txBody>
          <a:bodyPr/>
          <a:lstStyle/>
          <a:p>
            <a:fld id="{AE9A0E93-3C3A-4EFD-8771-40EFB653E409}" type="slidenum">
              <a:rPr lang="en-GB" smtClean="0"/>
              <a:t>3</a:t>
            </a:fld>
            <a:endParaRPr lang="en-GB"/>
          </a:p>
        </p:txBody>
      </p:sp>
    </p:spTree>
    <p:extLst>
      <p:ext uri="{BB962C8B-B14F-4D97-AF65-F5344CB8AC3E}">
        <p14:creationId xmlns:p14="http://schemas.microsoft.com/office/powerpoint/2010/main" val="22236513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23/11/2022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23/11/2022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028598"/>
            <a:ext cx="3793098" cy="2954219"/>
          </a:xfrm>
        </p:spPr>
        <p:txBody>
          <a:bodyPr>
            <a:normAutofit fontScale="90000"/>
          </a:bodyPr>
          <a:lstStyle/>
          <a:p>
            <a:br>
              <a:rPr lang="en-GB" b="1" dirty="0">
                <a:solidFill>
                  <a:schemeClr val="bg1"/>
                </a:solidFill>
              </a:rPr>
            </a:br>
            <a:r>
              <a:rPr lang="en-GB" sz="4000" b="1" dirty="0">
                <a:solidFill>
                  <a:srgbClr val="002060"/>
                </a:solidFill>
              </a:rPr>
              <a:t>BSc </a:t>
            </a:r>
            <a:br>
              <a:rPr lang="en-GB" sz="4000" b="1" dirty="0">
                <a:solidFill>
                  <a:srgbClr val="002060"/>
                </a:solidFill>
              </a:rPr>
            </a:br>
            <a:r>
              <a:rPr lang="en-GB" sz="4000" b="1" dirty="0">
                <a:solidFill>
                  <a:srgbClr val="002060"/>
                </a:solidFill>
              </a:rPr>
              <a:t>Professional Investigation</a:t>
            </a:r>
            <a:br>
              <a:rPr lang="en-GB" sz="4000" b="1" dirty="0">
                <a:solidFill>
                  <a:srgbClr val="002060"/>
                </a:solidFill>
              </a:rPr>
            </a:br>
            <a:r>
              <a:rPr lang="en-GB" sz="4000" b="1" dirty="0">
                <a:solidFill>
                  <a:srgbClr val="002060"/>
                </a:solidFill>
              </a:rPr>
              <a:t>23.11.22</a:t>
            </a:r>
            <a:br>
              <a:rPr lang="en-GB" sz="4000" b="1" dirty="0">
                <a:solidFill>
                  <a:srgbClr val="002060"/>
                </a:solidFill>
              </a:rPr>
            </a:br>
            <a:r>
              <a:rPr lang="en-GB" sz="4000" b="1" dirty="0">
                <a:solidFill>
                  <a:srgbClr val="002060"/>
                </a:solidFill>
              </a:rPr>
              <a:t>Workbook 1</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1061162" y="2164438"/>
            <a:ext cx="3431325" cy="3447098"/>
          </a:xfrm>
          <a:prstGeom prst="rect">
            <a:avLst/>
          </a:prstGeom>
          <a:noFill/>
        </p:spPr>
        <p:txBody>
          <a:bodyPr wrap="square" rtlCol="0">
            <a:spAutoFit/>
          </a:bodyPr>
          <a:lstStyle/>
          <a:p>
            <a:pPr algn="ctr"/>
            <a:r>
              <a:rPr lang="en-GB" sz="4000" b="1" dirty="0">
                <a:solidFill>
                  <a:schemeClr val="bg1"/>
                </a:solidFill>
              </a:rPr>
              <a:t>BSc </a:t>
            </a:r>
            <a:r>
              <a:rPr lang="en-GB" sz="4000" b="1" dirty="0" err="1">
                <a:solidFill>
                  <a:schemeClr val="bg1"/>
                </a:solidFill>
              </a:rPr>
              <a:t>Ymchwiliad</a:t>
            </a:r>
            <a:r>
              <a:rPr lang="en-GB" sz="4000" b="1" dirty="0">
                <a:solidFill>
                  <a:schemeClr val="bg1"/>
                </a:solidFill>
              </a:rPr>
              <a:t> </a:t>
            </a:r>
            <a:r>
              <a:rPr lang="en-GB" sz="4000" b="1" dirty="0" err="1">
                <a:solidFill>
                  <a:schemeClr val="bg1"/>
                </a:solidFill>
              </a:rPr>
              <a:t>Proffesiynol</a:t>
            </a:r>
            <a:endParaRPr lang="en-GB" sz="4000" b="1" dirty="0">
              <a:solidFill>
                <a:schemeClr val="bg1"/>
              </a:solidFill>
            </a:endParaRPr>
          </a:p>
          <a:p>
            <a:pPr algn="ctr"/>
            <a:r>
              <a:rPr lang="en-GB" sz="4000" b="1" dirty="0">
                <a:solidFill>
                  <a:schemeClr val="bg1"/>
                </a:solidFill>
              </a:rPr>
              <a:t>23.11.22</a:t>
            </a:r>
          </a:p>
          <a:p>
            <a:pPr algn="ctr"/>
            <a:r>
              <a:rPr lang="en-GB" sz="4000" b="1" dirty="0" err="1">
                <a:solidFill>
                  <a:schemeClr val="bg1"/>
                </a:solidFill>
              </a:rPr>
              <a:t>Llyfr</a:t>
            </a:r>
            <a:r>
              <a:rPr lang="en-GB" sz="4000" b="1" dirty="0">
                <a:solidFill>
                  <a:schemeClr val="bg1"/>
                </a:solidFill>
              </a:rPr>
              <a:t> </a:t>
            </a:r>
            <a:r>
              <a:rPr lang="en-GB" sz="3600" b="1" dirty="0">
                <a:solidFill>
                  <a:schemeClr val="bg1"/>
                </a:solidFill>
              </a:rPr>
              <a:t>Gwaith</a:t>
            </a:r>
            <a:r>
              <a:rPr lang="en-GB" sz="4000" b="1" dirty="0">
                <a:solidFill>
                  <a:schemeClr val="bg1"/>
                </a:solidFill>
              </a:rPr>
              <a:t> 1</a:t>
            </a: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t>Re-cap – how to read an assignment question</a:t>
            </a:r>
          </a:p>
          <a:p>
            <a:pPr marL="0" indent="0">
              <a:buNone/>
            </a:pPr>
            <a:endParaRPr lang="en-GB" dirty="0"/>
          </a:p>
          <a:p>
            <a:r>
              <a:rPr lang="en-GB" dirty="0"/>
              <a:t>Task 1 </a:t>
            </a:r>
          </a:p>
          <a:p>
            <a:endParaRPr lang="en-GB" dirty="0"/>
          </a:p>
          <a:p>
            <a:r>
              <a:rPr lang="en-GB" dirty="0"/>
              <a:t>Task 2 </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2"/>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535A-2C2D-4604-B5FC-82983DB8EB53}"/>
              </a:ext>
            </a:extLst>
          </p:cNvPr>
          <p:cNvSpPr>
            <a:spLocks noGrp="1"/>
          </p:cNvSpPr>
          <p:nvPr>
            <p:ph type="title"/>
          </p:nvPr>
        </p:nvSpPr>
        <p:spPr>
          <a:solidFill>
            <a:srgbClr val="002060"/>
          </a:solidFill>
        </p:spPr>
        <p:txBody>
          <a:bodyPr/>
          <a:lstStyle/>
          <a:p>
            <a:r>
              <a:rPr lang="en-GB" b="1" dirty="0">
                <a:solidFill>
                  <a:schemeClr val="bg1"/>
                </a:solidFill>
              </a:rPr>
              <a:t>Workbook 1 - Task 1</a:t>
            </a:r>
          </a:p>
        </p:txBody>
      </p:sp>
      <p:sp>
        <p:nvSpPr>
          <p:cNvPr id="3" name="Content Placeholder 2">
            <a:extLst>
              <a:ext uri="{FF2B5EF4-FFF2-40B4-BE49-F238E27FC236}">
                <a16:creationId xmlns:a16="http://schemas.microsoft.com/office/drawing/2014/main" id="{C769B17D-9702-4619-B7CD-F194D2777624}"/>
              </a:ext>
            </a:extLst>
          </p:cNvPr>
          <p:cNvSpPr>
            <a:spLocks noGrp="1"/>
          </p:cNvSpPr>
          <p:nvPr>
            <p:ph idx="1"/>
          </p:nvPr>
        </p:nvSpPr>
        <p:spPr/>
        <p:txBody>
          <a:bodyPr>
            <a:normAutofit/>
          </a:bodyPr>
          <a:lstStyle/>
          <a:p>
            <a:pPr marL="0" indent="0">
              <a:buNone/>
            </a:pPr>
            <a:r>
              <a:rPr lang="en-GB" sz="2400" dirty="0"/>
              <a:t>Focussing upon the last 12 months of your career, critically evaluate your own performance using principles of reflection ( e.g., skills development, academic achievements, CPD and training).</a:t>
            </a:r>
          </a:p>
          <a:p>
            <a:pPr marL="0" indent="0">
              <a:buNone/>
            </a:pPr>
            <a:endParaRPr lang="en-GB" sz="2400" dirty="0"/>
          </a:p>
          <a:p>
            <a:pPr marL="0" indent="0">
              <a:buNone/>
            </a:pPr>
            <a:r>
              <a:rPr lang="en-GB" sz="2400" dirty="0"/>
              <a:t>Analyse the importance of continuous personal and professional development in achieving organisation objectives and the use of reflective practice in personal and professional development.</a:t>
            </a:r>
          </a:p>
          <a:p>
            <a:pPr marL="0" indent="0">
              <a:buNone/>
            </a:pPr>
            <a:endParaRPr lang="en-GB" sz="2400" dirty="0"/>
          </a:p>
          <a:p>
            <a:pPr marL="0" indent="0">
              <a:buNone/>
            </a:pPr>
            <a:r>
              <a:rPr lang="en-GB" sz="2400" dirty="0"/>
              <a:t>2000 words (+/- 10% include your actual word count at the end of each section)</a:t>
            </a:r>
          </a:p>
          <a:p>
            <a:endParaRPr lang="en-GB" dirty="0"/>
          </a:p>
        </p:txBody>
      </p:sp>
    </p:spTree>
    <p:extLst>
      <p:ext uri="{BB962C8B-B14F-4D97-AF65-F5344CB8AC3E}">
        <p14:creationId xmlns:p14="http://schemas.microsoft.com/office/powerpoint/2010/main" val="2612822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Part 1 – Task 1</a:t>
            </a:r>
          </a:p>
        </p:txBody>
      </p:sp>
      <p:sp>
        <p:nvSpPr>
          <p:cNvPr id="4" name="Content Placeholder 3">
            <a:extLst>
              <a:ext uri="{FF2B5EF4-FFF2-40B4-BE49-F238E27FC236}">
                <a16:creationId xmlns:a16="http://schemas.microsoft.com/office/drawing/2014/main" id="{05F6821B-D4B5-92BA-49DE-48A0FF3117C0}"/>
              </a:ext>
            </a:extLst>
          </p:cNvPr>
          <p:cNvSpPr>
            <a:spLocks noGrp="1"/>
          </p:cNvSpPr>
          <p:nvPr>
            <p:ph sz="half" idx="1"/>
          </p:nvPr>
        </p:nvSpPr>
        <p:spPr/>
        <p:txBody>
          <a:bodyPr/>
          <a:lstStyle/>
          <a:p>
            <a:pPr marL="0" indent="0">
              <a:buNone/>
            </a:pPr>
            <a:r>
              <a:rPr lang="en-GB" sz="2800" dirty="0"/>
              <a:t>Focussing upon the last 12 months of your career, critically evaluate your own performance using principles of reflection ( e.g., skills development, academic achievements, CPD and training).</a:t>
            </a:r>
          </a:p>
          <a:p>
            <a:pPr marL="0" indent="0">
              <a:buNone/>
            </a:pPr>
            <a:endParaRPr lang="en-GB" dirty="0"/>
          </a:p>
        </p:txBody>
      </p:sp>
      <p:sp>
        <p:nvSpPr>
          <p:cNvPr id="5" name="Content Placeholder 4">
            <a:extLst>
              <a:ext uri="{FF2B5EF4-FFF2-40B4-BE49-F238E27FC236}">
                <a16:creationId xmlns:a16="http://schemas.microsoft.com/office/drawing/2014/main" id="{D628583F-D491-8F70-2F96-DD6331210286}"/>
              </a:ext>
            </a:extLst>
          </p:cNvPr>
          <p:cNvSpPr>
            <a:spLocks noGrp="1"/>
          </p:cNvSpPr>
          <p:nvPr>
            <p:ph sz="half" idx="2"/>
          </p:nvPr>
        </p:nvSpPr>
        <p:spPr/>
        <p:txBody>
          <a:bodyPr/>
          <a:lstStyle/>
          <a:p>
            <a:pPr algn="ctr"/>
            <a:endParaRPr lang="en-GB" b="1" dirty="0">
              <a:solidFill>
                <a:srgbClr val="FF0000"/>
              </a:solidFill>
            </a:endParaRPr>
          </a:p>
          <a:p>
            <a:pPr algn="ctr"/>
            <a:endParaRPr lang="en-GB" b="1" dirty="0">
              <a:solidFill>
                <a:srgbClr val="FF0000"/>
              </a:solidFill>
            </a:endParaRPr>
          </a:p>
          <a:p>
            <a:pPr algn="ctr"/>
            <a:r>
              <a:rPr lang="en-GB" b="1" dirty="0">
                <a:solidFill>
                  <a:srgbClr val="FF0000"/>
                </a:solidFill>
              </a:rPr>
              <a:t>Directive word</a:t>
            </a:r>
          </a:p>
          <a:p>
            <a:pPr algn="ctr"/>
            <a:r>
              <a:rPr lang="en-GB" b="1" dirty="0">
                <a:solidFill>
                  <a:srgbClr val="0070C0"/>
                </a:solidFill>
              </a:rPr>
              <a:t>Topic</a:t>
            </a:r>
          </a:p>
          <a:p>
            <a:pPr algn="ctr"/>
            <a:r>
              <a:rPr lang="en-GB" b="1" dirty="0">
                <a:solidFill>
                  <a:srgbClr val="00B050"/>
                </a:solidFill>
              </a:rPr>
              <a:t>Limitations</a:t>
            </a:r>
          </a:p>
        </p:txBody>
      </p:sp>
      <p:sp>
        <p:nvSpPr>
          <p:cNvPr id="6" name="Arrow: Right 5">
            <a:extLst>
              <a:ext uri="{FF2B5EF4-FFF2-40B4-BE49-F238E27FC236}">
                <a16:creationId xmlns:a16="http://schemas.microsoft.com/office/drawing/2014/main" id="{3C80CDA5-24D7-9BD9-D8ED-80A3C5ED4D93}"/>
              </a:ext>
            </a:extLst>
          </p:cNvPr>
          <p:cNvSpPr/>
          <p:nvPr/>
        </p:nvSpPr>
        <p:spPr>
          <a:xfrm rot="1853937">
            <a:off x="664605" y="1175322"/>
            <a:ext cx="978408" cy="484632"/>
          </a:xfrm>
          <a:prstGeom prs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8CB1EDA8-AAC8-8C72-AC1D-6A98B371B5BA}"/>
              </a:ext>
            </a:extLst>
          </p:cNvPr>
          <p:cNvSpPr/>
          <p:nvPr/>
        </p:nvSpPr>
        <p:spPr>
          <a:xfrm rot="2290063">
            <a:off x="5167769" y="1268758"/>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23B1D8DB-06BD-AA2B-A313-AB4000EFD31D}"/>
              </a:ext>
            </a:extLst>
          </p:cNvPr>
          <p:cNvSpPr/>
          <p:nvPr/>
        </p:nvSpPr>
        <p:spPr>
          <a:xfrm rot="1465994">
            <a:off x="3358419" y="214785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66DFE55E-98DF-CC95-2B38-45E7CCA89581}"/>
              </a:ext>
            </a:extLst>
          </p:cNvPr>
          <p:cNvSpPr/>
          <p:nvPr/>
        </p:nvSpPr>
        <p:spPr>
          <a:xfrm rot="1982713">
            <a:off x="1751021" y="253110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9FCF9880-4C8A-25BB-9D79-CDDF22AE2359}"/>
              </a:ext>
            </a:extLst>
          </p:cNvPr>
          <p:cNvSpPr/>
          <p:nvPr/>
        </p:nvSpPr>
        <p:spPr>
          <a:xfrm rot="19048279">
            <a:off x="3951100" y="846138"/>
            <a:ext cx="484632" cy="978408"/>
          </a:xfrm>
          <a:prstGeom prst="down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3" end="3"/>
                                            </p:txEl>
                                          </p:spTgt>
                                        </p:tgtEl>
                                        <p:attrNameLst>
                                          <p:attrName>style.visibility</p:attrName>
                                        </p:attrNameLst>
                                      </p:cBhvr>
                                      <p:to>
                                        <p:strVal val="visible"/>
                                      </p:to>
                                    </p:set>
                                    <p:animEffect transition="in" filter="fade">
                                      <p:cBhvr>
                                        <p:cTn id="14" dur="1000"/>
                                        <p:tgtEl>
                                          <p:spTgt spid="5">
                                            <p:txEl>
                                              <p:pRg st="3" end="3"/>
                                            </p:txEl>
                                          </p:spTgt>
                                        </p:tgtEl>
                                      </p:cBhvr>
                                    </p:animEffect>
                                    <p:anim calcmode="lin" valueType="num">
                                      <p:cBhvr>
                                        <p:cTn id="1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1000"/>
                                        <p:tgtEl>
                                          <p:spTgt spid="8"/>
                                        </p:tgtEl>
                                      </p:cBhvr>
                                    </p:animEffect>
                                    <p:anim calcmode="lin" valueType="num">
                                      <p:cBhvr>
                                        <p:cTn id="43" dur="1000" fill="hold"/>
                                        <p:tgtEl>
                                          <p:spTgt spid="8"/>
                                        </p:tgtEl>
                                        <p:attrNameLst>
                                          <p:attrName>ppt_x</p:attrName>
                                        </p:attrNameLst>
                                      </p:cBhvr>
                                      <p:tavLst>
                                        <p:tav tm="0">
                                          <p:val>
                                            <p:strVal val="#ppt_x"/>
                                          </p:val>
                                        </p:tav>
                                        <p:tav tm="100000">
                                          <p:val>
                                            <p:strVal val="#ppt_x"/>
                                          </p:val>
                                        </p:tav>
                                      </p:tavLst>
                                    </p:anim>
                                    <p:anim calcmode="lin" valueType="num">
                                      <p:cBhvr>
                                        <p:cTn id="4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fade">
                                      <p:cBhvr>
                                        <p:cTn id="49" dur="1000"/>
                                        <p:tgtEl>
                                          <p:spTgt spid="9"/>
                                        </p:tgtEl>
                                      </p:cBhvr>
                                    </p:animEffect>
                                    <p:anim calcmode="lin" valueType="num">
                                      <p:cBhvr>
                                        <p:cTn id="50" dur="1000" fill="hold"/>
                                        <p:tgtEl>
                                          <p:spTgt spid="9"/>
                                        </p:tgtEl>
                                        <p:attrNameLst>
                                          <p:attrName>ppt_x</p:attrName>
                                        </p:attrNameLst>
                                      </p:cBhvr>
                                      <p:tavLst>
                                        <p:tav tm="0">
                                          <p:val>
                                            <p:strVal val="#ppt_x"/>
                                          </p:val>
                                        </p:tav>
                                        <p:tav tm="100000">
                                          <p:val>
                                            <p:strVal val="#ppt_x"/>
                                          </p:val>
                                        </p:tav>
                                      </p:tavLst>
                                    </p:anim>
                                    <p:anim calcmode="lin" valueType="num">
                                      <p:cBhvr>
                                        <p:cTn id="5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0"/>
                                        </p:tgtEl>
                                        <p:attrNameLst>
                                          <p:attrName>style.visibility</p:attrName>
                                        </p:attrNameLst>
                                      </p:cBhvr>
                                      <p:to>
                                        <p:strVal val="visible"/>
                                      </p:to>
                                    </p:set>
                                    <p:animEffect transition="in" filter="fade">
                                      <p:cBhvr>
                                        <p:cTn id="56" dur="1000"/>
                                        <p:tgtEl>
                                          <p:spTgt spid="10"/>
                                        </p:tgtEl>
                                      </p:cBhvr>
                                    </p:animEffect>
                                    <p:anim calcmode="lin" valueType="num">
                                      <p:cBhvr>
                                        <p:cTn id="57" dur="1000" fill="hold"/>
                                        <p:tgtEl>
                                          <p:spTgt spid="10"/>
                                        </p:tgtEl>
                                        <p:attrNameLst>
                                          <p:attrName>ppt_x</p:attrName>
                                        </p:attrNameLst>
                                      </p:cBhvr>
                                      <p:tavLst>
                                        <p:tav tm="0">
                                          <p:val>
                                            <p:strVal val="#ppt_x"/>
                                          </p:val>
                                        </p:tav>
                                        <p:tav tm="100000">
                                          <p:val>
                                            <p:strVal val="#ppt_x"/>
                                          </p:val>
                                        </p:tav>
                                      </p:tavLst>
                                    </p:anim>
                                    <p:anim calcmode="lin" valueType="num">
                                      <p:cBhvr>
                                        <p:cTn id="5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animBg="1"/>
      <p:bldP spid="7" grpId="0" animBg="1"/>
      <p:bldP spid="8" grpId="0" animBg="1"/>
      <p:bldP spid="9"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a:t>
            </a:r>
            <a:r>
              <a:rPr lang="en-GB" i="1" dirty="0">
                <a:solidFill>
                  <a:schemeClr val="bg1"/>
                </a:solidFill>
              </a:rPr>
              <a:t>Last 12 months of your career</a:t>
            </a:r>
            <a:r>
              <a:rPr lang="en-GB" dirty="0">
                <a:solidFill>
                  <a:schemeClr val="bg1"/>
                </a:solidFill>
              </a:rPr>
              <a:t>”</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normAutofit fontScale="85000" lnSpcReduction="20000"/>
          </a:bodyPr>
          <a:lstStyle/>
          <a:p>
            <a:r>
              <a:rPr lang="en-GB" dirty="0"/>
              <a:t>Gained a specialist role</a:t>
            </a:r>
          </a:p>
          <a:p>
            <a:r>
              <a:rPr lang="en-GB" dirty="0"/>
              <a:t>Passed exams</a:t>
            </a:r>
          </a:p>
          <a:p>
            <a:r>
              <a:rPr lang="en-GB" dirty="0"/>
              <a:t>Promotion</a:t>
            </a:r>
          </a:p>
          <a:p>
            <a:r>
              <a:rPr lang="en-GB" dirty="0"/>
              <a:t>New skills</a:t>
            </a:r>
          </a:p>
          <a:p>
            <a:r>
              <a:rPr lang="en-GB" dirty="0"/>
              <a:t>Training course</a:t>
            </a:r>
          </a:p>
          <a:p>
            <a:r>
              <a:rPr lang="en-GB" dirty="0"/>
              <a:t>Investigation for first time</a:t>
            </a:r>
          </a:p>
          <a:p>
            <a:r>
              <a:rPr lang="en-GB" dirty="0"/>
              <a:t>New opportunities</a:t>
            </a:r>
          </a:p>
          <a:p>
            <a:r>
              <a:rPr lang="en-GB" dirty="0"/>
              <a:t>Challenges</a:t>
            </a:r>
          </a:p>
          <a:p>
            <a:r>
              <a:rPr lang="en-GB" dirty="0"/>
              <a:t>Etc.</a:t>
            </a:r>
          </a:p>
        </p:txBody>
      </p:sp>
      <p:pic>
        <p:nvPicPr>
          <p:cNvPr id="4" name="Picture 3">
            <a:extLst>
              <a:ext uri="{FF2B5EF4-FFF2-40B4-BE49-F238E27FC236}">
                <a16:creationId xmlns:a16="http://schemas.microsoft.com/office/drawing/2014/main" id="{65374ED1-2BF8-7EBB-1605-318678FE5861}"/>
              </a:ext>
            </a:extLst>
          </p:cNvPr>
          <p:cNvPicPr>
            <a:picLocks noChangeAspect="1"/>
          </p:cNvPicPr>
          <p:nvPr/>
        </p:nvPicPr>
        <p:blipFill>
          <a:blip r:embed="rId2"/>
          <a:stretch>
            <a:fillRect/>
          </a:stretch>
        </p:blipFill>
        <p:spPr>
          <a:xfrm>
            <a:off x="7415440" y="1920871"/>
            <a:ext cx="3769395" cy="2823407"/>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45D5-D6C8-8AB9-4A80-2825BB7354AA}"/>
              </a:ext>
            </a:extLst>
          </p:cNvPr>
          <p:cNvSpPr>
            <a:spLocks noGrp="1"/>
          </p:cNvSpPr>
          <p:nvPr>
            <p:ph type="title"/>
          </p:nvPr>
        </p:nvSpPr>
        <p:spPr>
          <a:solidFill>
            <a:srgbClr val="002060"/>
          </a:solidFill>
        </p:spPr>
        <p:txBody>
          <a:bodyPr/>
          <a:lstStyle/>
          <a:p>
            <a:r>
              <a:rPr lang="en-GB" i="1" dirty="0">
                <a:solidFill>
                  <a:schemeClr val="bg1"/>
                </a:solidFill>
              </a:rPr>
              <a:t>“Critically evaluate your performance..”</a:t>
            </a:r>
          </a:p>
        </p:txBody>
      </p:sp>
      <p:sp>
        <p:nvSpPr>
          <p:cNvPr id="3" name="Content Placeholder 2">
            <a:extLst>
              <a:ext uri="{FF2B5EF4-FFF2-40B4-BE49-F238E27FC236}">
                <a16:creationId xmlns:a16="http://schemas.microsoft.com/office/drawing/2014/main" id="{D70407BB-60AE-7F7A-71BD-2F058C2E882F}"/>
              </a:ext>
            </a:extLst>
          </p:cNvPr>
          <p:cNvSpPr>
            <a:spLocks noGrp="1"/>
          </p:cNvSpPr>
          <p:nvPr>
            <p:ph sz="half" idx="1"/>
          </p:nvPr>
        </p:nvSpPr>
        <p:spPr>
          <a:xfrm>
            <a:off x="609600" y="1417638"/>
            <a:ext cx="5384800" cy="4171603"/>
          </a:xfrm>
        </p:spPr>
        <p:txBody>
          <a:bodyPr>
            <a:normAutofit fontScale="92500" lnSpcReduction="20000"/>
          </a:bodyPr>
          <a:lstStyle/>
          <a:p>
            <a:pPr marL="0" indent="0" algn="ctr">
              <a:buNone/>
            </a:pPr>
            <a:endParaRPr lang="en-GB" b="1" dirty="0">
              <a:solidFill>
                <a:srgbClr val="FF0000"/>
              </a:solidFill>
            </a:endParaRPr>
          </a:p>
          <a:p>
            <a:pPr marL="0" indent="0" algn="ctr">
              <a:buNone/>
            </a:pPr>
            <a:r>
              <a:rPr lang="en-GB" b="1" dirty="0">
                <a:solidFill>
                  <a:srgbClr val="FF0000"/>
                </a:solidFill>
              </a:rPr>
              <a:t>‘Critically evaluate’ </a:t>
            </a:r>
          </a:p>
          <a:p>
            <a:pPr marL="0" indent="0" algn="ctr">
              <a:buNone/>
            </a:pPr>
            <a:endParaRPr lang="en-GB" b="1" dirty="0">
              <a:solidFill>
                <a:srgbClr val="FF0000"/>
              </a:solidFill>
            </a:endParaRPr>
          </a:p>
          <a:p>
            <a:pPr marL="0" indent="0">
              <a:buNone/>
            </a:pPr>
            <a:r>
              <a:rPr lang="en-GB" b="0" i="0" dirty="0">
                <a:solidFill>
                  <a:srgbClr val="101010"/>
                </a:solidFill>
                <a:effectLst/>
                <a:latin typeface="PT Sans" panose="020B0604020202020204" pitchFamily="34" charset="0"/>
              </a:rPr>
              <a:t>“</a:t>
            </a:r>
            <a:r>
              <a:rPr lang="en-GB" b="0" i="1" dirty="0">
                <a:solidFill>
                  <a:srgbClr val="101010"/>
                </a:solidFill>
                <a:effectLst/>
                <a:latin typeface="PT Sans" panose="020B0604020202020204" pitchFamily="34" charset="0"/>
              </a:rPr>
              <a:t>To think critically is to examine ideas, evaluate them against what you already know, and make decisions about their merit. The aim of critical thinking is to maintain an ‘objective’ position. When you think critically, you weigh up all sides of an argument by evaluating its strengths and weaknesses</a:t>
            </a:r>
            <a:r>
              <a:rPr lang="en-GB" b="0" i="0" dirty="0">
                <a:solidFill>
                  <a:srgbClr val="101010"/>
                </a:solidFill>
                <a:effectLst/>
                <a:latin typeface="PT Sans" panose="020B0604020202020204" pitchFamily="34" charset="0"/>
              </a:rPr>
              <a:t>” (Open University, 2018)</a:t>
            </a:r>
            <a:endParaRPr lang="en-GB" dirty="0"/>
          </a:p>
        </p:txBody>
      </p:sp>
      <p:pic>
        <p:nvPicPr>
          <p:cNvPr id="5" name="Content Placeholder 4">
            <a:extLst>
              <a:ext uri="{FF2B5EF4-FFF2-40B4-BE49-F238E27FC236}">
                <a16:creationId xmlns:a16="http://schemas.microsoft.com/office/drawing/2014/main" id="{B03374FA-8A3F-F2A3-C680-BBDF70DD752D}"/>
              </a:ext>
            </a:extLst>
          </p:cNvPr>
          <p:cNvPicPr>
            <a:picLocks noGrp="1" noChangeAspect="1"/>
          </p:cNvPicPr>
          <p:nvPr>
            <p:ph sz="half" idx="2"/>
          </p:nvPr>
        </p:nvPicPr>
        <p:blipFill>
          <a:blip r:embed="rId2"/>
          <a:stretch>
            <a:fillRect/>
          </a:stretch>
        </p:blipFill>
        <p:spPr>
          <a:xfrm>
            <a:off x="6167163" y="2385391"/>
            <a:ext cx="5141842" cy="2570921"/>
          </a:xfrm>
          <a:prstGeom prst="rect">
            <a:avLst/>
          </a:prstGeom>
        </p:spPr>
      </p:pic>
    </p:spTree>
    <p:extLst>
      <p:ext uri="{BB962C8B-B14F-4D97-AF65-F5344CB8AC3E}">
        <p14:creationId xmlns:p14="http://schemas.microsoft.com/office/powerpoint/2010/main" val="2968908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8BB1C-8442-C2FC-8596-DFA93FB18C77}"/>
              </a:ext>
            </a:extLst>
          </p:cNvPr>
          <p:cNvSpPr>
            <a:spLocks noGrp="1"/>
          </p:cNvSpPr>
          <p:nvPr>
            <p:ph type="title"/>
          </p:nvPr>
        </p:nvSpPr>
        <p:spPr>
          <a:solidFill>
            <a:srgbClr val="002060"/>
          </a:solidFill>
        </p:spPr>
        <p:txBody>
          <a:bodyPr/>
          <a:lstStyle/>
          <a:p>
            <a:r>
              <a:rPr lang="en-GB" dirty="0">
                <a:solidFill>
                  <a:schemeClr val="bg1"/>
                </a:solidFill>
              </a:rPr>
              <a:t>Critical evaluation = asking questions</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9E149E11-C9B3-89F8-A119-53FFE0F83FF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3031" y="1934818"/>
            <a:ext cx="11059426" cy="3233530"/>
          </a:xfrm>
        </p:spPr>
      </p:pic>
    </p:spTree>
    <p:extLst>
      <p:ext uri="{BB962C8B-B14F-4D97-AF65-F5344CB8AC3E}">
        <p14:creationId xmlns:p14="http://schemas.microsoft.com/office/powerpoint/2010/main" val="1521036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778C6-21E5-C65C-145B-DB6600D26E08}"/>
              </a:ext>
            </a:extLst>
          </p:cNvPr>
          <p:cNvSpPr>
            <a:spLocks noGrp="1"/>
          </p:cNvSpPr>
          <p:nvPr>
            <p:ph type="title"/>
          </p:nvPr>
        </p:nvSpPr>
        <p:spPr>
          <a:solidFill>
            <a:srgbClr val="002060"/>
          </a:solidFill>
        </p:spPr>
        <p:txBody>
          <a:bodyPr/>
          <a:lstStyle/>
          <a:p>
            <a:r>
              <a:rPr lang="en-GB" dirty="0">
                <a:solidFill>
                  <a:schemeClr val="bg1"/>
                </a:solidFill>
              </a:rPr>
              <a:t>Critical writing v Descriptive writing</a:t>
            </a:r>
          </a:p>
        </p:txBody>
      </p:sp>
      <p:sp>
        <p:nvSpPr>
          <p:cNvPr id="6" name="Text Placeholder 5">
            <a:extLst>
              <a:ext uri="{FF2B5EF4-FFF2-40B4-BE49-F238E27FC236}">
                <a16:creationId xmlns:a16="http://schemas.microsoft.com/office/drawing/2014/main" id="{9BD44FDF-8BBA-D6BB-2511-A6B4EB10FC29}"/>
              </a:ext>
            </a:extLst>
          </p:cNvPr>
          <p:cNvSpPr>
            <a:spLocks noGrp="1"/>
          </p:cNvSpPr>
          <p:nvPr>
            <p:ph type="body" idx="1"/>
          </p:nvPr>
        </p:nvSpPr>
        <p:spPr/>
        <p:txBody>
          <a:bodyPr/>
          <a:lstStyle/>
          <a:p>
            <a:pPr algn="r"/>
            <a:r>
              <a:rPr lang="en-GB" dirty="0"/>
              <a:t>Descriptive Writing    v </a:t>
            </a:r>
          </a:p>
        </p:txBody>
      </p:sp>
      <p:sp>
        <p:nvSpPr>
          <p:cNvPr id="7" name="Content Placeholder 6">
            <a:extLst>
              <a:ext uri="{FF2B5EF4-FFF2-40B4-BE49-F238E27FC236}">
                <a16:creationId xmlns:a16="http://schemas.microsoft.com/office/drawing/2014/main" id="{B914AC94-9003-3940-4394-7B6B3E766290}"/>
              </a:ext>
            </a:extLst>
          </p:cNvPr>
          <p:cNvSpPr>
            <a:spLocks noGrp="1"/>
          </p:cNvSpPr>
          <p:nvPr>
            <p:ph sz="half" idx="2"/>
          </p:nvPr>
        </p:nvSpPr>
        <p:spPr/>
        <p:txBody>
          <a:bodyPr/>
          <a:lstStyle/>
          <a:p>
            <a:r>
              <a:rPr lang="en-GB" dirty="0"/>
              <a:t>States what happened</a:t>
            </a:r>
          </a:p>
          <a:p>
            <a:r>
              <a:rPr lang="en-GB" dirty="0"/>
              <a:t>States what something is like</a:t>
            </a:r>
          </a:p>
          <a:p>
            <a:r>
              <a:rPr lang="en-GB" dirty="0"/>
              <a:t>Gives a story</a:t>
            </a:r>
          </a:p>
          <a:p>
            <a:r>
              <a:rPr lang="en-GB" dirty="0"/>
              <a:t>States the order in which things occurred</a:t>
            </a:r>
          </a:p>
          <a:p>
            <a:r>
              <a:rPr lang="en-GB" dirty="0"/>
              <a:t>Says how to do something</a:t>
            </a:r>
          </a:p>
          <a:p>
            <a:r>
              <a:rPr lang="en-GB" dirty="0"/>
              <a:t>Explains what a theory says</a:t>
            </a:r>
          </a:p>
          <a:p>
            <a:endParaRPr lang="en-GB" dirty="0"/>
          </a:p>
        </p:txBody>
      </p:sp>
      <p:sp>
        <p:nvSpPr>
          <p:cNvPr id="8" name="Text Placeholder 7">
            <a:extLst>
              <a:ext uri="{FF2B5EF4-FFF2-40B4-BE49-F238E27FC236}">
                <a16:creationId xmlns:a16="http://schemas.microsoft.com/office/drawing/2014/main" id="{EAAF4044-28C0-DA7C-E36A-359DD2F139FA}"/>
              </a:ext>
            </a:extLst>
          </p:cNvPr>
          <p:cNvSpPr>
            <a:spLocks noGrp="1"/>
          </p:cNvSpPr>
          <p:nvPr>
            <p:ph type="body" sz="quarter" idx="3"/>
          </p:nvPr>
        </p:nvSpPr>
        <p:spPr/>
        <p:txBody>
          <a:bodyPr/>
          <a:lstStyle/>
          <a:p>
            <a:r>
              <a:rPr lang="en-GB" dirty="0"/>
              <a:t>Critical writing</a:t>
            </a:r>
          </a:p>
        </p:txBody>
      </p:sp>
      <p:sp>
        <p:nvSpPr>
          <p:cNvPr id="9" name="Content Placeholder 8">
            <a:extLst>
              <a:ext uri="{FF2B5EF4-FFF2-40B4-BE49-F238E27FC236}">
                <a16:creationId xmlns:a16="http://schemas.microsoft.com/office/drawing/2014/main" id="{13A49A77-7B03-37BE-EB8C-D25A97C75024}"/>
              </a:ext>
            </a:extLst>
          </p:cNvPr>
          <p:cNvSpPr>
            <a:spLocks noGrp="1"/>
          </p:cNvSpPr>
          <p:nvPr>
            <p:ph sz="quarter" idx="4"/>
          </p:nvPr>
        </p:nvSpPr>
        <p:spPr/>
        <p:txBody>
          <a:bodyPr/>
          <a:lstStyle/>
          <a:p>
            <a:r>
              <a:rPr lang="en-GB" dirty="0"/>
              <a:t>Identifies the significance</a:t>
            </a:r>
          </a:p>
          <a:p>
            <a:r>
              <a:rPr lang="en-GB" dirty="0"/>
              <a:t>Evaluates strengths and weaknesses</a:t>
            </a:r>
          </a:p>
          <a:p>
            <a:r>
              <a:rPr lang="en-GB" dirty="0"/>
              <a:t>Weighs one piece of information against another</a:t>
            </a:r>
          </a:p>
          <a:p>
            <a:r>
              <a:rPr lang="en-GB" dirty="0"/>
              <a:t>Makes reasoned judgements</a:t>
            </a:r>
          </a:p>
          <a:p>
            <a:r>
              <a:rPr lang="en-GB" dirty="0"/>
              <a:t>Argues a case according to the evidence</a:t>
            </a:r>
          </a:p>
          <a:p>
            <a:r>
              <a:rPr lang="en-GB" dirty="0"/>
              <a:t>Shows why something is relevant</a:t>
            </a:r>
          </a:p>
          <a:p>
            <a:endParaRPr lang="en-GB" dirty="0"/>
          </a:p>
        </p:txBody>
      </p:sp>
    </p:spTree>
    <p:extLst>
      <p:ext uri="{BB962C8B-B14F-4D97-AF65-F5344CB8AC3E}">
        <p14:creationId xmlns:p14="http://schemas.microsoft.com/office/powerpoint/2010/main" val="805304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Reflection Models</a:t>
            </a:r>
          </a:p>
        </p:txBody>
      </p:sp>
      <p:pic>
        <p:nvPicPr>
          <p:cNvPr id="4" name="Content Placeholder 3">
            <a:extLst>
              <a:ext uri="{FF2B5EF4-FFF2-40B4-BE49-F238E27FC236}">
                <a16:creationId xmlns:a16="http://schemas.microsoft.com/office/drawing/2014/main" id="{FCAD30AD-2AEE-D17F-FE0E-5678820FB313}"/>
              </a:ext>
            </a:extLst>
          </p:cNvPr>
          <p:cNvPicPr>
            <a:picLocks noGrp="1" noChangeAspect="1"/>
          </p:cNvPicPr>
          <p:nvPr>
            <p:ph idx="1"/>
          </p:nvPr>
        </p:nvPicPr>
        <p:blipFill>
          <a:blip r:embed="rId2"/>
          <a:stretch>
            <a:fillRect/>
          </a:stretch>
        </p:blipFill>
        <p:spPr>
          <a:xfrm>
            <a:off x="155631" y="1447315"/>
            <a:ext cx="2807522" cy="2189432"/>
          </a:xfrm>
          <a:prstGeom prst="rect">
            <a:avLst/>
          </a:prstGeom>
        </p:spPr>
      </p:pic>
      <p:pic>
        <p:nvPicPr>
          <p:cNvPr id="5" name="Picture 4">
            <a:extLst>
              <a:ext uri="{FF2B5EF4-FFF2-40B4-BE49-F238E27FC236}">
                <a16:creationId xmlns:a16="http://schemas.microsoft.com/office/drawing/2014/main" id="{7BE48DFC-A3E0-6E7F-AE7D-8D1BB55D773B}"/>
              </a:ext>
            </a:extLst>
          </p:cNvPr>
          <p:cNvPicPr>
            <a:picLocks noChangeAspect="1"/>
          </p:cNvPicPr>
          <p:nvPr/>
        </p:nvPicPr>
        <p:blipFill>
          <a:blip r:embed="rId3"/>
          <a:stretch>
            <a:fillRect/>
          </a:stretch>
        </p:blipFill>
        <p:spPr>
          <a:xfrm>
            <a:off x="2903135" y="3405808"/>
            <a:ext cx="2840375" cy="1907481"/>
          </a:xfrm>
          <a:prstGeom prst="rect">
            <a:avLst/>
          </a:prstGeom>
        </p:spPr>
      </p:pic>
      <p:pic>
        <p:nvPicPr>
          <p:cNvPr id="6" name="Picture 5">
            <a:extLst>
              <a:ext uri="{FF2B5EF4-FFF2-40B4-BE49-F238E27FC236}">
                <a16:creationId xmlns:a16="http://schemas.microsoft.com/office/drawing/2014/main" id="{9914637A-4E44-150B-E7F4-5B8ED12B5C62}"/>
              </a:ext>
            </a:extLst>
          </p:cNvPr>
          <p:cNvPicPr>
            <a:picLocks noChangeAspect="1"/>
          </p:cNvPicPr>
          <p:nvPr/>
        </p:nvPicPr>
        <p:blipFill>
          <a:blip r:embed="rId4"/>
          <a:stretch>
            <a:fillRect/>
          </a:stretch>
        </p:blipFill>
        <p:spPr>
          <a:xfrm>
            <a:off x="5915003" y="1642680"/>
            <a:ext cx="2844683" cy="2434160"/>
          </a:xfrm>
          <a:prstGeom prst="rect">
            <a:avLst/>
          </a:prstGeom>
        </p:spPr>
      </p:pic>
      <p:sp>
        <p:nvSpPr>
          <p:cNvPr id="7" name="Rectangle 6">
            <a:extLst>
              <a:ext uri="{FF2B5EF4-FFF2-40B4-BE49-F238E27FC236}">
                <a16:creationId xmlns:a16="http://schemas.microsoft.com/office/drawing/2014/main" id="{96D229C7-C1C4-7A69-D961-9714A82FB686}"/>
              </a:ext>
            </a:extLst>
          </p:cNvPr>
          <p:cNvSpPr/>
          <p:nvPr/>
        </p:nvSpPr>
        <p:spPr>
          <a:xfrm>
            <a:off x="544927" y="3666424"/>
            <a:ext cx="1515654" cy="49074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ERA</a:t>
            </a:r>
          </a:p>
        </p:txBody>
      </p:sp>
      <p:sp>
        <p:nvSpPr>
          <p:cNvPr id="8" name="Rectangle 7">
            <a:extLst>
              <a:ext uri="{FF2B5EF4-FFF2-40B4-BE49-F238E27FC236}">
                <a16:creationId xmlns:a16="http://schemas.microsoft.com/office/drawing/2014/main" id="{18DCF8A3-E7CF-C152-4B0F-4B889D0CE174}"/>
              </a:ext>
            </a:extLst>
          </p:cNvPr>
          <p:cNvSpPr/>
          <p:nvPr/>
        </p:nvSpPr>
        <p:spPr>
          <a:xfrm>
            <a:off x="3651455" y="2893838"/>
            <a:ext cx="1258956" cy="477078"/>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Driscolls</a:t>
            </a:r>
            <a:endParaRPr lang="en-GB" dirty="0"/>
          </a:p>
        </p:txBody>
      </p:sp>
      <p:sp>
        <p:nvSpPr>
          <p:cNvPr id="9" name="Rectangle 8">
            <a:extLst>
              <a:ext uri="{FF2B5EF4-FFF2-40B4-BE49-F238E27FC236}">
                <a16:creationId xmlns:a16="http://schemas.microsoft.com/office/drawing/2014/main" id="{6F5B17CC-FCB8-7EFF-6ECB-E96028768AE2}"/>
              </a:ext>
            </a:extLst>
          </p:cNvPr>
          <p:cNvSpPr/>
          <p:nvPr/>
        </p:nvSpPr>
        <p:spPr>
          <a:xfrm>
            <a:off x="6941332" y="4120593"/>
            <a:ext cx="1189633" cy="4779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Kolb</a:t>
            </a:r>
          </a:p>
        </p:txBody>
      </p:sp>
      <p:pic>
        <p:nvPicPr>
          <p:cNvPr id="10" name="Picture 9">
            <a:extLst>
              <a:ext uri="{FF2B5EF4-FFF2-40B4-BE49-F238E27FC236}">
                <a16:creationId xmlns:a16="http://schemas.microsoft.com/office/drawing/2014/main" id="{0AFA50AE-0707-21E0-EC65-9690D5C7C88E}"/>
              </a:ext>
            </a:extLst>
          </p:cNvPr>
          <p:cNvPicPr>
            <a:picLocks noChangeAspect="1"/>
          </p:cNvPicPr>
          <p:nvPr/>
        </p:nvPicPr>
        <p:blipFill>
          <a:blip r:embed="rId5"/>
          <a:stretch>
            <a:fillRect/>
          </a:stretch>
        </p:blipFill>
        <p:spPr>
          <a:xfrm>
            <a:off x="9135814" y="2757183"/>
            <a:ext cx="2840374" cy="2494404"/>
          </a:xfrm>
          <a:prstGeom prst="rect">
            <a:avLst/>
          </a:prstGeom>
        </p:spPr>
      </p:pic>
      <p:sp>
        <p:nvSpPr>
          <p:cNvPr id="11" name="Rectangle 10">
            <a:extLst>
              <a:ext uri="{FF2B5EF4-FFF2-40B4-BE49-F238E27FC236}">
                <a16:creationId xmlns:a16="http://schemas.microsoft.com/office/drawing/2014/main" id="{C82EEE69-6A48-75E6-831C-1CAA851BEA95}"/>
              </a:ext>
            </a:extLst>
          </p:cNvPr>
          <p:cNvSpPr/>
          <p:nvPr/>
        </p:nvSpPr>
        <p:spPr>
          <a:xfrm>
            <a:off x="9847009" y="2248051"/>
            <a:ext cx="1417983" cy="5879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Gibbs</a:t>
            </a:r>
          </a:p>
        </p:txBody>
      </p:sp>
    </p:spTree>
    <p:extLst>
      <p:ext uri="{BB962C8B-B14F-4D97-AF65-F5344CB8AC3E}">
        <p14:creationId xmlns:p14="http://schemas.microsoft.com/office/powerpoint/2010/main" val="3451093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DB784B-5334-52FB-0E0E-9B2028A2E0F7}"/>
              </a:ext>
            </a:extLst>
          </p:cNvPr>
          <p:cNvSpPr>
            <a:spLocks noGrp="1"/>
          </p:cNvSpPr>
          <p:nvPr>
            <p:ph type="title"/>
          </p:nvPr>
        </p:nvSpPr>
        <p:spPr>
          <a:solidFill>
            <a:srgbClr val="002060"/>
          </a:solidFill>
        </p:spPr>
        <p:txBody>
          <a:bodyPr/>
          <a:lstStyle/>
          <a:p>
            <a:r>
              <a:rPr lang="en-GB" dirty="0">
                <a:solidFill>
                  <a:schemeClr val="bg1"/>
                </a:solidFill>
              </a:rPr>
              <a:t>Principles of Reflection</a:t>
            </a:r>
          </a:p>
        </p:txBody>
      </p:sp>
      <p:sp>
        <p:nvSpPr>
          <p:cNvPr id="5" name="Content Placeholder 4">
            <a:extLst>
              <a:ext uri="{FF2B5EF4-FFF2-40B4-BE49-F238E27FC236}">
                <a16:creationId xmlns:a16="http://schemas.microsoft.com/office/drawing/2014/main" id="{7A764ABD-CA04-A1CE-16D8-9EC3008E789A}"/>
              </a:ext>
            </a:extLst>
          </p:cNvPr>
          <p:cNvSpPr>
            <a:spLocks noGrp="1"/>
          </p:cNvSpPr>
          <p:nvPr>
            <p:ph idx="1"/>
          </p:nvPr>
        </p:nvSpPr>
        <p:spPr/>
        <p:txBody>
          <a:bodyPr/>
          <a:lstStyle/>
          <a:p>
            <a:r>
              <a:rPr lang="en-GB" dirty="0"/>
              <a:t>Choose models ( 1+)</a:t>
            </a:r>
          </a:p>
          <a:p>
            <a:r>
              <a:rPr lang="en-GB" dirty="0"/>
              <a:t>Do you use different models for different situations?</a:t>
            </a:r>
          </a:p>
          <a:p>
            <a:r>
              <a:rPr lang="en-GB" dirty="0"/>
              <a:t>Why is reflection important, what do you gain by it?</a:t>
            </a:r>
          </a:p>
          <a:p>
            <a:r>
              <a:rPr lang="en-GB" dirty="0"/>
              <a:t>What have you learnt by ‘critically evaluating’ at the last 12months?</a:t>
            </a:r>
          </a:p>
        </p:txBody>
      </p:sp>
    </p:spTree>
    <p:extLst>
      <p:ext uri="{BB962C8B-B14F-4D97-AF65-F5344CB8AC3E}">
        <p14:creationId xmlns:p14="http://schemas.microsoft.com/office/powerpoint/2010/main" val="809888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CA8AE-4695-EC97-C42C-60CB0A42E825}"/>
              </a:ext>
            </a:extLst>
          </p:cNvPr>
          <p:cNvSpPr>
            <a:spLocks noGrp="1"/>
          </p:cNvSpPr>
          <p:nvPr>
            <p:ph type="title"/>
          </p:nvPr>
        </p:nvSpPr>
        <p:spPr>
          <a:solidFill>
            <a:srgbClr val="002060"/>
          </a:solidFill>
        </p:spPr>
        <p:txBody>
          <a:bodyPr/>
          <a:lstStyle/>
          <a:p>
            <a:r>
              <a:rPr lang="en-GB" dirty="0">
                <a:solidFill>
                  <a:schemeClr val="bg1"/>
                </a:solidFill>
              </a:rPr>
              <a:t>Examples of Reflective practice</a:t>
            </a:r>
          </a:p>
        </p:txBody>
      </p:sp>
      <p:pic>
        <p:nvPicPr>
          <p:cNvPr id="1026" name="Picture 2">
            <a:extLst>
              <a:ext uri="{FF2B5EF4-FFF2-40B4-BE49-F238E27FC236}">
                <a16:creationId xmlns:a16="http://schemas.microsoft.com/office/drawing/2014/main" id="{00BFAC31-7F7A-AD2A-FA57-9242846DE63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53565" y="2264499"/>
            <a:ext cx="5654330" cy="3176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8159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EA946-5A97-4378-A2F6-F6CE6132D793}"/>
              </a:ext>
            </a:extLst>
          </p:cNvPr>
          <p:cNvSpPr>
            <a:spLocks noGrp="1"/>
          </p:cNvSpPr>
          <p:nvPr>
            <p:ph type="title"/>
          </p:nvPr>
        </p:nvSpPr>
        <p:spPr>
          <a:xfrm>
            <a:off x="1133088" y="384105"/>
            <a:ext cx="10071595" cy="1047751"/>
          </a:xfrm>
          <a:solidFill>
            <a:srgbClr val="002060"/>
          </a:solidFill>
        </p:spPr>
        <p:txBody>
          <a:bodyPr anchor="t">
            <a:noAutofit/>
          </a:bodyPr>
          <a:lstStyle/>
          <a:p>
            <a:r>
              <a:rPr lang="en-GB" sz="3200" b="1" dirty="0">
                <a:solidFill>
                  <a:schemeClr val="bg1"/>
                </a:solidFill>
              </a:rPr>
              <a:t>Example 1 – Teaching profession – Reflection on first 6mths</a:t>
            </a:r>
          </a:p>
        </p:txBody>
      </p:sp>
      <p:sp>
        <p:nvSpPr>
          <p:cNvPr id="3" name="Content Placeholder 2">
            <a:extLst>
              <a:ext uri="{FF2B5EF4-FFF2-40B4-BE49-F238E27FC236}">
                <a16:creationId xmlns:a16="http://schemas.microsoft.com/office/drawing/2014/main" id="{8F0E172D-7913-4CCE-9C50-DFFF70FE67CF}"/>
              </a:ext>
            </a:extLst>
          </p:cNvPr>
          <p:cNvSpPr>
            <a:spLocks noGrp="1"/>
          </p:cNvSpPr>
          <p:nvPr>
            <p:ph idx="1"/>
          </p:nvPr>
        </p:nvSpPr>
        <p:spPr>
          <a:xfrm>
            <a:off x="245165" y="1739657"/>
            <a:ext cx="11701669" cy="3786499"/>
          </a:xfrm>
        </p:spPr>
        <p:txBody>
          <a:bodyPr vert="horz" lIns="91440" tIns="45720" rIns="91440" bIns="45720" rtlCol="0" anchor="t">
            <a:noAutofit/>
          </a:bodyPr>
          <a:lstStyle/>
          <a:p>
            <a:pPr algn="l" rtl="0" fontAlgn="base">
              <a:buFont typeface="Arial" panose="020B0604020202020204" pitchFamily="34" charset="0"/>
              <a:buChar char="•"/>
            </a:pPr>
            <a:r>
              <a:rPr lang="en-GB" sz="1200" b="0" i="0" u="none" strike="noStrike" dirty="0">
                <a:solidFill>
                  <a:srgbClr val="0D0D0D"/>
                </a:solidFill>
                <a:effectLst/>
                <a:latin typeface="Arial" panose="020B0604020202020204" pitchFamily="34" charset="0"/>
              </a:rPr>
              <a:t>Scales asserts that “</a:t>
            </a:r>
            <a:r>
              <a:rPr lang="en-GB" sz="1200" b="0" i="1" u="none" strike="noStrike" dirty="0">
                <a:solidFill>
                  <a:srgbClr val="0D0D0D"/>
                </a:solidFill>
                <a:effectLst/>
                <a:latin typeface="Arial" panose="020B0604020202020204" pitchFamily="34" charset="0"/>
              </a:rPr>
              <a:t>one quality above all that makes a good teacher (is) the ability to reflect on what we do, why and how we do things and to adapt and develop our practice within learners</a:t>
            </a:r>
            <a:r>
              <a:rPr lang="en-GB" sz="1200" b="0" i="0" u="none" strike="noStrike" dirty="0">
                <a:solidFill>
                  <a:srgbClr val="0D0D0D"/>
                </a:solidFill>
                <a:effectLst/>
                <a:latin typeface="Arial" panose="020B0604020202020204" pitchFamily="34" charset="0"/>
              </a:rPr>
              <a:t>” (2013, p.20). Reflection in its simplest form is an activity of purpose in which we analyse our experiences, our practices, skills and responses in order that we can learn and improve (Birmingham.ac.uk). As a student and lecturer, reflection translates as an opportunity to learn from my mistakes, to question my actions and to maintain my good work practices in order to empower myself. Undertaking reflecting practice is not an easy activity, I agonise over how to start, what to say and how to evaluate. However, as I research more into the topic and practice it, I have come to understand that the basis of all reflective practice is firstly a willingness to undertake the process and to recognise it as being integral for improvement and development – as Scales maintains “</a:t>
            </a:r>
            <a:r>
              <a:rPr lang="en-GB" sz="1200" b="0" i="1" u="none" strike="noStrike" dirty="0">
                <a:solidFill>
                  <a:srgbClr val="0D0D0D"/>
                </a:solidFill>
                <a:effectLst/>
                <a:latin typeface="Arial" panose="020B0604020202020204" pitchFamily="34" charset="0"/>
              </a:rPr>
              <a:t>It makes us take responsibility for our teaching and learning</a:t>
            </a:r>
            <a:r>
              <a:rPr lang="en-GB" sz="1200" b="0" i="0" u="none" strike="noStrike" dirty="0">
                <a:solidFill>
                  <a:srgbClr val="0D0D0D"/>
                </a:solidFill>
                <a:effectLst/>
                <a:latin typeface="Arial" panose="020B0604020202020204" pitchFamily="34" charset="0"/>
              </a:rPr>
              <a:t>” ( 2013, p.27).</a:t>
            </a:r>
            <a:r>
              <a:rPr lang="en-US" sz="12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sz="1200" b="0" i="0" u="none" strike="noStrike" dirty="0">
                <a:solidFill>
                  <a:srgbClr val="0D0D0D"/>
                </a:solidFill>
                <a:effectLst/>
                <a:latin typeface="Arial" panose="020B0604020202020204" pitchFamily="34" charset="0"/>
              </a:rPr>
              <a:t>Undertaking the new role of lecturer has presented me with a number of challenges not only within my teaching and learning practices, but also having to adjust to the Higher Education culture and environment. I have questioned my career choice on a number of occasions, as arguably most teachers do , especially when I have struggled to understand why I fail to get students to engage with the subject matter, or when methods I use fail to explain matters sufficiently, but utilising peer support and reading and understanding theory has led me to appreciate that teaching and learning are complicated processes and there is not one right approach. Although I am still relatively new to teaching, I have come to recognise, and acknowledge, that being open to reflecting on different approaches to teaching and reshaping or reforming the knowledge gleaned from past and current experiences can lead to improvement and development in my teaching practices (skillsyouneed.com).</a:t>
            </a:r>
            <a:r>
              <a:rPr lang="en-US" sz="1200" b="0" i="0" dirty="0">
                <a:solidFill>
                  <a:srgbClr val="000000"/>
                </a:solidFill>
                <a:effectLst/>
                <a:latin typeface="Arial" panose="020B0604020202020204" pitchFamily="34" charset="0"/>
              </a:rPr>
              <a:t>​</a:t>
            </a:r>
          </a:p>
          <a:p>
            <a:pPr algn="l" rtl="0" fontAlgn="base">
              <a:buFont typeface="Arial" panose="020B0604020202020204" pitchFamily="34" charset="0"/>
              <a:buChar char="•"/>
            </a:pPr>
            <a:r>
              <a:rPr lang="en-GB" sz="1200" b="0" i="0" u="none" strike="noStrike" dirty="0">
                <a:solidFill>
                  <a:srgbClr val="0D0D0D"/>
                </a:solidFill>
                <a:effectLst/>
                <a:latin typeface="Arial" panose="020B0604020202020204" pitchFamily="34" charset="0"/>
              </a:rPr>
              <a:t>Reflecting on the compilation of this piece of work as part of this module has again allowed me to revisit theory and caused me to re-assess and explore my thoughts, motives and actions and to utilise the experience of reflection as a developmental tool for continuous learning for myself. As Petty asserts, “</a:t>
            </a:r>
            <a:r>
              <a:rPr lang="en-GB" sz="1200" b="0" i="1" u="none" strike="noStrike" dirty="0">
                <a:solidFill>
                  <a:srgbClr val="0D0D0D"/>
                </a:solidFill>
                <a:effectLst/>
                <a:latin typeface="Arial" panose="020B0604020202020204" pitchFamily="34" charset="0"/>
              </a:rPr>
              <a:t>when teaching finishes, learning continues</a:t>
            </a:r>
            <a:r>
              <a:rPr lang="en-GB" sz="1200" b="0" i="0" u="none" strike="noStrike" dirty="0">
                <a:solidFill>
                  <a:srgbClr val="0D0D0D"/>
                </a:solidFill>
                <a:effectLst/>
                <a:latin typeface="Arial" panose="020B0604020202020204" pitchFamily="34" charset="0"/>
              </a:rPr>
              <a:t>” (2004, p.322).</a:t>
            </a:r>
            <a:endParaRPr lang="en-US" sz="1200" b="0" i="0" dirty="0">
              <a:solidFill>
                <a:srgbClr val="000000"/>
              </a:solidFill>
              <a:effectLst/>
              <a:latin typeface="Arial" panose="020B0604020202020204" pitchFamily="34" charset="0"/>
            </a:endParaRPr>
          </a:p>
          <a:p>
            <a:endParaRPr lang="en-GB" sz="1100" dirty="0">
              <a:solidFill>
                <a:schemeClr val="tx1">
                  <a:alpha val="60000"/>
                </a:schemeClr>
              </a:solidFill>
            </a:endParaRPr>
          </a:p>
        </p:txBody>
      </p:sp>
    </p:spTree>
    <p:extLst>
      <p:ext uri="{BB962C8B-B14F-4D97-AF65-F5344CB8AC3E}">
        <p14:creationId xmlns:p14="http://schemas.microsoft.com/office/powerpoint/2010/main" val="1802520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C0BD07-70E4-6D06-DDBE-A6D940109BD9}"/>
              </a:ext>
            </a:extLst>
          </p:cNvPr>
          <p:cNvSpPr>
            <a:spLocks noGrp="1"/>
          </p:cNvSpPr>
          <p:nvPr>
            <p:ph type="title"/>
          </p:nvPr>
        </p:nvSpPr>
        <p:spPr>
          <a:solidFill>
            <a:srgbClr val="002060"/>
          </a:solidFill>
        </p:spPr>
        <p:txBody>
          <a:bodyPr>
            <a:normAutofit/>
          </a:bodyPr>
          <a:lstStyle/>
          <a:p>
            <a:r>
              <a:rPr lang="en-GB" sz="3600" b="1" dirty="0">
                <a:solidFill>
                  <a:schemeClr val="bg1"/>
                </a:solidFill>
                <a:latin typeface="Calibri Light" panose="020F0302020204030204" pitchFamily="34" charset="0"/>
              </a:rPr>
              <a:t>Example 2 – Health Professional Reflection </a:t>
            </a:r>
            <a:br>
              <a:rPr lang="en-GB" sz="2800" b="1" dirty="0">
                <a:solidFill>
                  <a:schemeClr val="bg1"/>
                </a:solidFill>
                <a:latin typeface="Calibri Light" panose="020F0302020204030204" pitchFamily="34" charset="0"/>
              </a:rPr>
            </a:br>
            <a:r>
              <a:rPr lang="en-GB" sz="1400" b="1" dirty="0">
                <a:solidFill>
                  <a:schemeClr val="bg1"/>
                </a:solidFill>
                <a:latin typeface="Calibri Light" panose="020F0302020204030204" pitchFamily="34" charset="0"/>
              </a:rPr>
              <a:t>( source; https//libguides.scu.ed.au/</a:t>
            </a:r>
            <a:r>
              <a:rPr lang="en-GB" sz="1400" b="1" dirty="0" err="1">
                <a:solidFill>
                  <a:schemeClr val="bg1"/>
                </a:solidFill>
                <a:latin typeface="Calibri Light" panose="020F0302020204030204" pitchFamily="34" charset="0"/>
              </a:rPr>
              <a:t>reflectivepractice</a:t>
            </a:r>
            <a:r>
              <a:rPr lang="en-GB" sz="1400" b="1" dirty="0">
                <a:solidFill>
                  <a:schemeClr val="bg1"/>
                </a:solidFill>
                <a:latin typeface="Calibri Light" panose="020F0302020204030204" pitchFamily="34" charset="0"/>
              </a:rPr>
              <a:t>/examples)</a:t>
            </a:r>
            <a:endParaRPr lang="en-GB" sz="1400" b="1" dirty="0">
              <a:solidFill>
                <a:schemeClr val="bg1"/>
              </a:solidFill>
            </a:endParaRPr>
          </a:p>
        </p:txBody>
      </p:sp>
      <p:sp>
        <p:nvSpPr>
          <p:cNvPr id="6" name="Content Placeholder 2">
            <a:extLst>
              <a:ext uri="{FF2B5EF4-FFF2-40B4-BE49-F238E27FC236}">
                <a16:creationId xmlns:a16="http://schemas.microsoft.com/office/drawing/2014/main" id="{56B2BB08-2744-DC29-8AC4-FD92C4C89839}"/>
              </a:ext>
            </a:extLst>
          </p:cNvPr>
          <p:cNvSpPr>
            <a:spLocks noGrp="1"/>
          </p:cNvSpPr>
          <p:nvPr>
            <p:ph idx="1"/>
          </p:nvPr>
        </p:nvSpPr>
        <p:spPr>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b="0" i="0" dirty="0">
                <a:solidFill>
                  <a:schemeClr val="tx1">
                    <a:alpha val="60000"/>
                  </a:schemeClr>
                </a:solidFill>
                <a:effectLst/>
                <a:latin typeface="Arial" panose="020B0604020202020204" pitchFamily="34" charset="0"/>
              </a:rPr>
              <a:t>I needed to understand more about what resilience actually is, and whether it is learnable or inherent in a person’s personality.  McDonald, Jackson, Wilkes, &amp; Vickers, (2013) define resilience as the capacity to deal with “significant disruption, change or adversity” (p.134) and that in the workplace, adversity relates to the difficult or challenging aspects of the role. The authors identify traits associated with resilience such as “hardiness, hope, self-confidence, resourcefulness, optimism flexibility and emotional intelligence” (McDonald et al., p.134) and discuss how training programs have been established within the workplace to teach people these skills.</a:t>
            </a:r>
          </a:p>
          <a:p>
            <a:r>
              <a:rPr lang="en-GB" sz="1600" b="1" i="0" dirty="0">
                <a:solidFill>
                  <a:schemeClr val="tx1">
                    <a:alpha val="60000"/>
                  </a:schemeClr>
                </a:solidFill>
                <a:effectLst/>
                <a:latin typeface="Arial" panose="020B0604020202020204" pitchFamily="34" charset="0"/>
              </a:rPr>
              <a:t>....</a:t>
            </a:r>
            <a:endParaRPr lang="en-GB" sz="1600" b="0" i="0" dirty="0">
              <a:solidFill>
                <a:schemeClr val="tx1">
                  <a:alpha val="60000"/>
                </a:schemeClr>
              </a:solidFill>
              <a:effectLst/>
              <a:latin typeface="Arial" panose="020B0604020202020204" pitchFamily="34" charset="0"/>
            </a:endParaRPr>
          </a:p>
          <a:p>
            <a:r>
              <a:rPr lang="en-GB" sz="1600" b="0" i="0" dirty="0">
                <a:solidFill>
                  <a:schemeClr val="tx1">
                    <a:alpha val="60000"/>
                  </a:schemeClr>
                </a:solidFill>
                <a:effectLst/>
                <a:latin typeface="Arial" panose="020B0604020202020204" pitchFamily="34" charset="0"/>
              </a:rPr>
              <a:t>A plan for building resilience for my future role as a midwife would need to start now in order that positive patterns are embedded in my practice and everyday life. This would include activities discussed above as well as attempting to engage in habits of mindfulness on a day to day basis (</a:t>
            </a:r>
            <a:r>
              <a:rPr lang="en-GB" sz="1600" b="0" i="0" dirty="0" err="1">
                <a:solidFill>
                  <a:schemeClr val="tx1">
                    <a:alpha val="60000"/>
                  </a:schemeClr>
                </a:solidFill>
                <a:effectLst/>
                <a:latin typeface="Arial" panose="020B0604020202020204" pitchFamily="34" charset="0"/>
              </a:rPr>
              <a:t>Foureur</a:t>
            </a:r>
            <a:r>
              <a:rPr lang="en-GB" sz="1600" b="0" i="0" dirty="0">
                <a:solidFill>
                  <a:schemeClr val="tx1">
                    <a:alpha val="60000"/>
                  </a:schemeClr>
                </a:solidFill>
                <a:effectLst/>
                <a:latin typeface="Arial" panose="020B0604020202020204" pitchFamily="34" charset="0"/>
              </a:rPr>
              <a:t>, </a:t>
            </a:r>
            <a:r>
              <a:rPr lang="en-GB" sz="1600" b="0" i="0" dirty="0" err="1">
                <a:solidFill>
                  <a:schemeClr val="tx1">
                    <a:alpha val="60000"/>
                  </a:schemeClr>
                </a:solidFill>
                <a:effectLst/>
                <a:latin typeface="Arial" panose="020B0604020202020204" pitchFamily="34" charset="0"/>
              </a:rPr>
              <a:t>Besley</a:t>
            </a:r>
            <a:r>
              <a:rPr lang="en-GB" sz="1600" b="0" i="0" dirty="0">
                <a:solidFill>
                  <a:schemeClr val="tx1">
                    <a:alpha val="60000"/>
                  </a:schemeClr>
                </a:solidFill>
                <a:effectLst/>
                <a:latin typeface="Arial" panose="020B0604020202020204" pitchFamily="34" charset="0"/>
              </a:rPr>
              <a:t>, Burton, Yu, &amp; Crisp, 2013).</a:t>
            </a:r>
          </a:p>
          <a:p>
            <a:endParaRPr lang="en-GB" sz="1600" dirty="0">
              <a:solidFill>
                <a:schemeClr val="tx1">
                  <a:alpha val="60000"/>
                </a:schemeClr>
              </a:solidFill>
            </a:endParaRPr>
          </a:p>
        </p:txBody>
      </p:sp>
    </p:spTree>
    <p:extLst>
      <p:ext uri="{BB962C8B-B14F-4D97-AF65-F5344CB8AC3E}">
        <p14:creationId xmlns:p14="http://schemas.microsoft.com/office/powerpoint/2010/main" val="38843057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AC625-7520-8740-27B2-56E569FA2476}"/>
              </a:ext>
            </a:extLst>
          </p:cNvPr>
          <p:cNvSpPr>
            <a:spLocks noGrp="1"/>
          </p:cNvSpPr>
          <p:nvPr>
            <p:ph type="title"/>
          </p:nvPr>
        </p:nvSpPr>
        <p:spPr>
          <a:solidFill>
            <a:srgbClr val="002060"/>
          </a:solidFill>
        </p:spPr>
        <p:txBody>
          <a:bodyPr/>
          <a:lstStyle/>
          <a:p>
            <a:r>
              <a:rPr lang="en-GB" dirty="0">
                <a:solidFill>
                  <a:schemeClr val="bg1"/>
                </a:solidFill>
              </a:rPr>
              <a:t>Example 3 - Policing</a:t>
            </a:r>
          </a:p>
        </p:txBody>
      </p:sp>
      <p:sp>
        <p:nvSpPr>
          <p:cNvPr id="3" name="Content Placeholder 2">
            <a:extLst>
              <a:ext uri="{FF2B5EF4-FFF2-40B4-BE49-F238E27FC236}">
                <a16:creationId xmlns:a16="http://schemas.microsoft.com/office/drawing/2014/main" id="{31EAC677-BD1A-240D-D4D3-1AAAA03734C9}"/>
              </a:ext>
            </a:extLst>
          </p:cNvPr>
          <p:cNvSpPr>
            <a:spLocks noGrp="1"/>
          </p:cNvSpPr>
          <p:nvPr>
            <p:ph idx="1"/>
          </p:nvPr>
        </p:nvSpPr>
        <p:spPr/>
        <p:txBody>
          <a:bodyPr>
            <a:normAutofit fontScale="47500" lnSpcReduction="20000"/>
          </a:bodyPr>
          <a:lstStyle/>
          <a:p>
            <a:pPr algn="l" rtl="0" fontAlgn="base">
              <a:buFont typeface="Arial" panose="020B0604020202020204" pitchFamily="34" charset="0"/>
              <a:buChar char="•"/>
            </a:pPr>
            <a:r>
              <a:rPr lang="en-US" sz="3400" b="0" i="0" u="none" strike="noStrike" dirty="0">
                <a:solidFill>
                  <a:srgbClr val="0D0D0D"/>
                </a:solidFill>
                <a:effectLst/>
                <a:latin typeface="Calibri" panose="020F0502020204030204" pitchFamily="34" charset="0"/>
              </a:rPr>
              <a:t>The College of Policing states that ‘Reflective Practice’ is the ‘ability to reflect on your actions or improve the way you work ‘(p2., n.d.). It further adds that to benefit fully practitioners must be motivated to assess their own professional practice and performance and to consider any new learning (College of Policing, n.d.). Reflection is therefore an action of purpose in which we explore our experiences, our practices, learnt skills and responses in order that we can develop and improve (Birmingham university, 2015); for police officers it also highlights increased self-awareness, emotional intelligence as well as improving decision making skills (College of Policing n.d.p2). </a:t>
            </a:r>
            <a:r>
              <a:rPr lang="en-US" sz="3400" b="0" i="0" dirty="0">
                <a:solidFill>
                  <a:srgbClr val="000000"/>
                </a:solidFill>
                <a:effectLst/>
                <a:latin typeface="Calibri" panose="020F0502020204030204" pitchFamily="34" charset="0"/>
              </a:rPr>
              <a:t>​</a:t>
            </a:r>
            <a:endParaRPr lang="en-US" sz="3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3400" b="0" i="0" u="none" strike="noStrike" dirty="0">
                <a:solidFill>
                  <a:srgbClr val="0D0D0D"/>
                </a:solidFill>
                <a:effectLst/>
                <a:latin typeface="Calibri" panose="020F0502020204030204" pitchFamily="34" charset="0"/>
              </a:rPr>
              <a:t>Several reflective models and theories exist to assist the practitioner. Having researched these models I have found that I move from one to another depending upon the area of my professional practice that I am considering, for example when considering operational decisions, I </a:t>
            </a:r>
            <a:r>
              <a:rPr lang="en-US" sz="3400" b="0" i="0" u="none" strike="noStrike" dirty="0" err="1">
                <a:solidFill>
                  <a:srgbClr val="0D0D0D"/>
                </a:solidFill>
                <a:effectLst/>
                <a:latin typeface="Calibri" panose="020F0502020204030204" pitchFamily="34" charset="0"/>
              </a:rPr>
              <a:t>favour</a:t>
            </a:r>
            <a:r>
              <a:rPr lang="en-US" sz="3400" b="0" i="0" u="none" strike="noStrike" dirty="0">
                <a:solidFill>
                  <a:srgbClr val="0D0D0D"/>
                </a:solidFill>
                <a:effectLst/>
                <a:latin typeface="Calibri" panose="020F0502020204030204" pitchFamily="34" charset="0"/>
              </a:rPr>
              <a:t> Gibbs (1998) model as the complex nature of the different stages align with the stages of operational decisions that I have to make. However, when considering staff development and discipline matters Kolb’s Experiential Learning Cycle (1984) offers the opportunity of developing a better understanding of staff’s motivations and decision making. </a:t>
            </a:r>
            <a:r>
              <a:rPr lang="en-US" sz="3400" b="0" i="0" dirty="0">
                <a:solidFill>
                  <a:srgbClr val="000000"/>
                </a:solidFill>
                <a:effectLst/>
                <a:latin typeface="Calibri" panose="020F0502020204030204" pitchFamily="34" charset="0"/>
              </a:rPr>
              <a:t>​</a:t>
            </a:r>
            <a:endParaRPr lang="en-US" sz="3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3400" b="0" i="0" u="none" strike="noStrike" dirty="0">
                <a:solidFill>
                  <a:srgbClr val="0D0D0D"/>
                </a:solidFill>
                <a:effectLst/>
                <a:latin typeface="Calibri" panose="020F0502020204030204" pitchFamily="34" charset="0"/>
              </a:rPr>
              <a:t>Upon reflecting on the last 12 months of my policing career I have identified both personal and professional challenges that have demonstrated my leadership skills and my personal and professional resilience but has also provided me opportunities to fulfil career ambitions. </a:t>
            </a:r>
            <a:r>
              <a:rPr lang="en-US" sz="3400" b="0" i="0" dirty="0">
                <a:solidFill>
                  <a:srgbClr val="000000"/>
                </a:solidFill>
                <a:effectLst/>
                <a:latin typeface="Calibri" panose="020F0502020204030204" pitchFamily="34" charset="0"/>
              </a:rPr>
              <a:t>​</a:t>
            </a:r>
            <a:endParaRPr lang="en-US" sz="3400" b="0" i="0" dirty="0">
              <a:solidFill>
                <a:srgbClr val="000000"/>
              </a:solidFill>
              <a:effectLst/>
              <a:latin typeface="Arial" panose="020B0604020202020204" pitchFamily="34" charset="0"/>
            </a:endParaRPr>
          </a:p>
          <a:p>
            <a:pPr marL="0" indent="0" algn="l" rtl="0" fontAlgn="base">
              <a:buNone/>
            </a:pPr>
            <a:endParaRPr lang="en-US"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0D0D0D"/>
                </a:solidFill>
                <a:effectLst/>
                <a:latin typeface="Calibri" panose="020F0502020204030204" pitchFamily="34" charset="0"/>
              </a:rPr>
              <a:t>(241 words)</a:t>
            </a:r>
            <a:endParaRPr lang="en-US" b="0" i="0" dirty="0">
              <a:solidFill>
                <a:srgbClr val="00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7870551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42094-F5E8-E435-78FC-71D211166BE4}"/>
              </a:ext>
            </a:extLst>
          </p:cNvPr>
          <p:cNvSpPr>
            <a:spLocks noGrp="1"/>
          </p:cNvSpPr>
          <p:nvPr>
            <p:ph type="title"/>
          </p:nvPr>
        </p:nvSpPr>
        <p:spPr>
          <a:solidFill>
            <a:srgbClr val="002060"/>
          </a:solidFill>
        </p:spPr>
        <p:txBody>
          <a:bodyPr/>
          <a:lstStyle/>
          <a:p>
            <a:r>
              <a:rPr lang="en-GB" dirty="0">
                <a:solidFill>
                  <a:schemeClr val="bg1"/>
                </a:solidFill>
              </a:rPr>
              <a:t>Task 1 – part 2</a:t>
            </a:r>
          </a:p>
        </p:txBody>
      </p:sp>
      <p:sp>
        <p:nvSpPr>
          <p:cNvPr id="3" name="Content Placeholder 2">
            <a:extLst>
              <a:ext uri="{FF2B5EF4-FFF2-40B4-BE49-F238E27FC236}">
                <a16:creationId xmlns:a16="http://schemas.microsoft.com/office/drawing/2014/main" id="{EB97C2FD-2420-4CA6-BA71-809B5CE7EE78}"/>
              </a:ext>
            </a:extLst>
          </p:cNvPr>
          <p:cNvSpPr>
            <a:spLocks noGrp="1"/>
          </p:cNvSpPr>
          <p:nvPr>
            <p:ph sz="half" idx="1"/>
          </p:nvPr>
        </p:nvSpPr>
        <p:spPr/>
        <p:txBody>
          <a:bodyPr/>
          <a:lstStyle/>
          <a:p>
            <a:r>
              <a:rPr lang="en-GB" sz="2800" dirty="0"/>
              <a:t>Analyse the importance of continuous personal and professional development in achieving organisation objectives and the use of reflective practice in personal and professional development.</a:t>
            </a:r>
          </a:p>
          <a:p>
            <a:pPr marL="0" indent="0">
              <a:buNone/>
            </a:pPr>
            <a:endParaRPr lang="en-GB" dirty="0"/>
          </a:p>
        </p:txBody>
      </p:sp>
      <p:sp>
        <p:nvSpPr>
          <p:cNvPr id="4" name="Content Placeholder 3">
            <a:extLst>
              <a:ext uri="{FF2B5EF4-FFF2-40B4-BE49-F238E27FC236}">
                <a16:creationId xmlns:a16="http://schemas.microsoft.com/office/drawing/2014/main" id="{D74B2FFF-A092-E4F9-FE5F-C0E5FAFAB9EC}"/>
              </a:ext>
            </a:extLst>
          </p:cNvPr>
          <p:cNvSpPr>
            <a:spLocks noGrp="1"/>
          </p:cNvSpPr>
          <p:nvPr>
            <p:ph sz="half" idx="2"/>
          </p:nvPr>
        </p:nvSpPr>
        <p:spPr/>
        <p:txBody>
          <a:bodyPr/>
          <a:lstStyle/>
          <a:p>
            <a:pPr algn="ctr"/>
            <a:r>
              <a:rPr lang="en-GB" b="1" dirty="0">
                <a:solidFill>
                  <a:srgbClr val="FF0000"/>
                </a:solidFill>
              </a:rPr>
              <a:t>Directive word</a:t>
            </a:r>
          </a:p>
          <a:p>
            <a:pPr algn="ctr"/>
            <a:r>
              <a:rPr lang="en-GB" b="1" dirty="0">
                <a:solidFill>
                  <a:srgbClr val="0070C0"/>
                </a:solidFill>
              </a:rPr>
              <a:t>Topic</a:t>
            </a:r>
          </a:p>
          <a:p>
            <a:pPr algn="ctr"/>
            <a:r>
              <a:rPr lang="en-GB" b="1" dirty="0">
                <a:solidFill>
                  <a:srgbClr val="00B050"/>
                </a:solidFill>
              </a:rPr>
              <a:t>Limitation</a:t>
            </a:r>
          </a:p>
        </p:txBody>
      </p:sp>
      <p:sp>
        <p:nvSpPr>
          <p:cNvPr id="5" name="Arrow: Down 4">
            <a:extLst>
              <a:ext uri="{FF2B5EF4-FFF2-40B4-BE49-F238E27FC236}">
                <a16:creationId xmlns:a16="http://schemas.microsoft.com/office/drawing/2014/main" id="{A9703D57-593D-2D45-7804-6A60DAAE0327}"/>
              </a:ext>
            </a:extLst>
          </p:cNvPr>
          <p:cNvSpPr/>
          <p:nvPr/>
        </p:nvSpPr>
        <p:spPr>
          <a:xfrm>
            <a:off x="1325218" y="711246"/>
            <a:ext cx="484632" cy="978408"/>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9879E68D-B8FC-6D8E-5E5E-1D2F4605E7F2}"/>
              </a:ext>
            </a:extLst>
          </p:cNvPr>
          <p:cNvSpPr/>
          <p:nvPr/>
        </p:nvSpPr>
        <p:spPr>
          <a:xfrm rot="2493472">
            <a:off x="4982819" y="1637807"/>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EE8D5685-8D0C-4AD8-C89F-0BE172EC7CFA}"/>
              </a:ext>
            </a:extLst>
          </p:cNvPr>
          <p:cNvSpPr/>
          <p:nvPr/>
        </p:nvSpPr>
        <p:spPr>
          <a:xfrm rot="3288737">
            <a:off x="3419060" y="3105515"/>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17717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1000"/>
                                        <p:tgtEl>
                                          <p:spTgt spid="7"/>
                                        </p:tgtEl>
                                      </p:cBhvr>
                                    </p:animEffect>
                                    <p:anim calcmode="lin" valueType="num">
                                      <p:cBhvr>
                                        <p:cTn id="43" dur="1000" fill="hold"/>
                                        <p:tgtEl>
                                          <p:spTgt spid="7"/>
                                        </p:tgtEl>
                                        <p:attrNameLst>
                                          <p:attrName>ppt_x</p:attrName>
                                        </p:attrNameLst>
                                      </p:cBhvr>
                                      <p:tavLst>
                                        <p:tav tm="0">
                                          <p:val>
                                            <p:strVal val="#ppt_x"/>
                                          </p:val>
                                        </p:tav>
                                        <p:tav tm="100000">
                                          <p:val>
                                            <p:strVal val="#ppt_x"/>
                                          </p:val>
                                        </p:tav>
                                      </p:tavLst>
                                    </p:anim>
                                    <p:anim calcmode="lin" valueType="num">
                                      <p:cBhvr>
                                        <p:cTn id="4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animBg="1"/>
      <p:bldP spid="6" grpId="0" animBg="1"/>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5295-774F-2753-EC70-53252892DBC7}"/>
              </a:ext>
            </a:extLst>
          </p:cNvPr>
          <p:cNvSpPr>
            <a:spLocks noGrp="1"/>
          </p:cNvSpPr>
          <p:nvPr>
            <p:ph type="title"/>
          </p:nvPr>
        </p:nvSpPr>
        <p:spPr>
          <a:solidFill>
            <a:srgbClr val="002060"/>
          </a:solidFill>
        </p:spPr>
        <p:txBody>
          <a:bodyPr/>
          <a:lstStyle/>
          <a:p>
            <a:r>
              <a:rPr lang="en-GB" dirty="0">
                <a:solidFill>
                  <a:schemeClr val="bg1"/>
                </a:solidFill>
              </a:rPr>
              <a:t>“Analyse the…..”</a:t>
            </a:r>
          </a:p>
        </p:txBody>
      </p:sp>
      <p:sp>
        <p:nvSpPr>
          <p:cNvPr id="3" name="Content Placeholder 2">
            <a:extLst>
              <a:ext uri="{FF2B5EF4-FFF2-40B4-BE49-F238E27FC236}">
                <a16:creationId xmlns:a16="http://schemas.microsoft.com/office/drawing/2014/main" id="{6F5C6545-F326-0C4A-7F5D-DC192C28DD4A}"/>
              </a:ext>
            </a:extLst>
          </p:cNvPr>
          <p:cNvSpPr>
            <a:spLocks noGrp="1"/>
          </p:cNvSpPr>
          <p:nvPr>
            <p:ph sz="half" idx="1"/>
          </p:nvPr>
        </p:nvSpPr>
        <p:spPr/>
        <p:txBody>
          <a:bodyPr/>
          <a:lstStyle/>
          <a:p>
            <a:pPr marL="0" indent="0" algn="ctr">
              <a:buNone/>
            </a:pPr>
            <a:r>
              <a:rPr lang="en-GB" dirty="0">
                <a:solidFill>
                  <a:srgbClr val="FF0000"/>
                </a:solidFill>
              </a:rPr>
              <a:t>“Analyse” </a:t>
            </a:r>
            <a:r>
              <a:rPr lang="en-GB" dirty="0"/>
              <a:t>– </a:t>
            </a:r>
          </a:p>
          <a:p>
            <a:pPr marL="0" indent="0">
              <a:buNone/>
            </a:pPr>
            <a:r>
              <a:rPr lang="en-GB" i="1" dirty="0"/>
              <a:t>Break an issue into its constituent parts. Look in depth at each part using supporting arguments and evidence for an against as well as how these interrelate to each other </a:t>
            </a:r>
            <a:r>
              <a:rPr lang="en-GB" sz="1400" i="1" dirty="0"/>
              <a:t>( University of Leicester, 2009).</a:t>
            </a:r>
          </a:p>
        </p:txBody>
      </p:sp>
      <p:pic>
        <p:nvPicPr>
          <p:cNvPr id="5" name="Content Placeholder 4">
            <a:extLst>
              <a:ext uri="{FF2B5EF4-FFF2-40B4-BE49-F238E27FC236}">
                <a16:creationId xmlns:a16="http://schemas.microsoft.com/office/drawing/2014/main" id="{88CBCAD0-D538-1719-1CFE-01F470899D2D}"/>
              </a:ext>
            </a:extLst>
          </p:cNvPr>
          <p:cNvPicPr>
            <a:picLocks noGrp="1" noChangeAspect="1"/>
          </p:cNvPicPr>
          <p:nvPr>
            <p:ph sz="half" idx="2"/>
          </p:nvPr>
        </p:nvPicPr>
        <p:blipFill>
          <a:blip r:embed="rId2"/>
          <a:stretch>
            <a:fillRect/>
          </a:stretch>
        </p:blipFill>
        <p:spPr>
          <a:xfrm>
            <a:off x="7153758" y="2287557"/>
            <a:ext cx="3938312" cy="2282886"/>
          </a:xfrm>
          <a:prstGeom prst="rect">
            <a:avLst/>
          </a:prstGeom>
        </p:spPr>
      </p:pic>
    </p:spTree>
    <p:extLst>
      <p:ext uri="{BB962C8B-B14F-4D97-AF65-F5344CB8AC3E}">
        <p14:creationId xmlns:p14="http://schemas.microsoft.com/office/powerpoint/2010/main" val="38845082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39E2C-BAE0-E1E5-BF0B-5FCAE398C977}"/>
              </a:ext>
            </a:extLst>
          </p:cNvPr>
          <p:cNvSpPr>
            <a:spLocks noGrp="1"/>
          </p:cNvSpPr>
          <p:nvPr>
            <p:ph type="title"/>
          </p:nvPr>
        </p:nvSpPr>
        <p:spPr>
          <a:solidFill>
            <a:srgbClr val="002060"/>
          </a:solidFill>
        </p:spPr>
        <p:txBody>
          <a:bodyPr>
            <a:normAutofit fontScale="90000"/>
          </a:bodyPr>
          <a:lstStyle/>
          <a:p>
            <a:r>
              <a:rPr lang="en-GB" i="1" dirty="0">
                <a:solidFill>
                  <a:schemeClr val="bg1"/>
                </a:solidFill>
              </a:rPr>
              <a:t>….</a:t>
            </a:r>
            <a:r>
              <a:rPr lang="en-GB" sz="3100" i="1" dirty="0">
                <a:solidFill>
                  <a:schemeClr val="bg1"/>
                </a:solidFill>
              </a:rPr>
              <a:t>importance of continuous personal and professional development in achieving organisation objectives….</a:t>
            </a:r>
          </a:p>
        </p:txBody>
      </p:sp>
      <p:sp>
        <p:nvSpPr>
          <p:cNvPr id="12" name="Content Placeholder 11">
            <a:extLst>
              <a:ext uri="{FF2B5EF4-FFF2-40B4-BE49-F238E27FC236}">
                <a16:creationId xmlns:a16="http://schemas.microsoft.com/office/drawing/2014/main" id="{4AB9A548-E5E4-4775-2AFB-FC42F0664BD4}"/>
              </a:ext>
            </a:extLst>
          </p:cNvPr>
          <p:cNvSpPr>
            <a:spLocks noGrp="1"/>
          </p:cNvSpPr>
          <p:nvPr>
            <p:ph sz="half" idx="1"/>
          </p:nvPr>
        </p:nvSpPr>
        <p:spPr>
          <a:xfrm>
            <a:off x="5994401" y="1600201"/>
            <a:ext cx="5384800" cy="3989040"/>
          </a:xfrm>
        </p:spPr>
        <p:txBody>
          <a:bodyPr>
            <a:normAutofit fontScale="77500" lnSpcReduction="20000"/>
          </a:bodyPr>
          <a:lstStyle/>
          <a:p>
            <a:r>
              <a:rPr lang="en-GB" dirty="0"/>
              <a:t>Reforms poor work ethics</a:t>
            </a:r>
          </a:p>
          <a:p>
            <a:r>
              <a:rPr lang="en-GB" dirty="0"/>
              <a:t>Brush up on skills/knowledge</a:t>
            </a:r>
          </a:p>
          <a:p>
            <a:r>
              <a:rPr lang="en-GB" dirty="0"/>
              <a:t>More desirable for promotion/specialisation</a:t>
            </a:r>
          </a:p>
          <a:p>
            <a:r>
              <a:rPr lang="en-GB" dirty="0"/>
              <a:t>Allows you to do better in career path</a:t>
            </a:r>
          </a:p>
          <a:p>
            <a:r>
              <a:rPr lang="en-GB" dirty="0"/>
              <a:t>Increases employers trust in your ability</a:t>
            </a:r>
          </a:p>
          <a:p>
            <a:r>
              <a:rPr lang="en-GB" dirty="0" err="1"/>
              <a:t>Instills</a:t>
            </a:r>
            <a:r>
              <a:rPr lang="en-GB" dirty="0"/>
              <a:t> confidence/trust from public</a:t>
            </a:r>
          </a:p>
          <a:p>
            <a:r>
              <a:rPr lang="en-GB" dirty="0"/>
              <a:t>Keep up to date with legislation – less mistakes</a:t>
            </a:r>
          </a:p>
          <a:p>
            <a:r>
              <a:rPr lang="en-GB" dirty="0"/>
              <a:t>Etc.</a:t>
            </a:r>
          </a:p>
          <a:p>
            <a:endParaRPr lang="en-GB" dirty="0"/>
          </a:p>
          <a:p>
            <a:endParaRPr lang="en-GB" dirty="0"/>
          </a:p>
        </p:txBody>
      </p:sp>
      <p:sp>
        <p:nvSpPr>
          <p:cNvPr id="4" name="Content Placeholder 3">
            <a:extLst>
              <a:ext uri="{FF2B5EF4-FFF2-40B4-BE49-F238E27FC236}">
                <a16:creationId xmlns:a16="http://schemas.microsoft.com/office/drawing/2014/main" id="{0951EBAA-0764-343C-48EB-6A4308417525}"/>
              </a:ext>
            </a:extLst>
          </p:cNvPr>
          <p:cNvSpPr>
            <a:spLocks noGrp="1"/>
          </p:cNvSpPr>
          <p:nvPr>
            <p:ph sz="half" idx="2"/>
          </p:nvPr>
        </p:nvSpPr>
        <p:spPr>
          <a:xfrm>
            <a:off x="300383" y="1636750"/>
            <a:ext cx="5384800" cy="3989040"/>
          </a:xfrm>
        </p:spPr>
        <p:txBody>
          <a:bodyPr>
            <a:normAutofit fontScale="77500" lnSpcReduction="20000"/>
          </a:bodyPr>
          <a:lstStyle/>
          <a:p>
            <a:pPr marL="0" indent="0">
              <a:buNone/>
            </a:pPr>
            <a:r>
              <a:rPr lang="en-GB" dirty="0"/>
              <a:t> </a:t>
            </a:r>
          </a:p>
          <a:p>
            <a:endParaRPr lang="en-GB" dirty="0"/>
          </a:p>
        </p:txBody>
      </p:sp>
      <p:pic>
        <p:nvPicPr>
          <p:cNvPr id="13" name="Picture 12">
            <a:extLst>
              <a:ext uri="{FF2B5EF4-FFF2-40B4-BE49-F238E27FC236}">
                <a16:creationId xmlns:a16="http://schemas.microsoft.com/office/drawing/2014/main" id="{E5BF6ECD-239A-B23C-B20D-00F3BBC1C027}"/>
              </a:ext>
            </a:extLst>
          </p:cNvPr>
          <p:cNvPicPr>
            <a:picLocks noChangeAspect="1"/>
          </p:cNvPicPr>
          <p:nvPr/>
        </p:nvPicPr>
        <p:blipFill>
          <a:blip r:embed="rId2"/>
          <a:stretch>
            <a:fillRect/>
          </a:stretch>
        </p:blipFill>
        <p:spPr>
          <a:xfrm>
            <a:off x="609600" y="2292697"/>
            <a:ext cx="4469359" cy="2677146"/>
          </a:xfrm>
          <a:prstGeom prst="rect">
            <a:avLst/>
          </a:prstGeom>
        </p:spPr>
      </p:pic>
    </p:spTree>
    <p:extLst>
      <p:ext uri="{BB962C8B-B14F-4D97-AF65-F5344CB8AC3E}">
        <p14:creationId xmlns:p14="http://schemas.microsoft.com/office/powerpoint/2010/main" val="3798002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2C92-49D9-95A5-A720-0FDFE9D74229}"/>
              </a:ext>
            </a:extLst>
          </p:cNvPr>
          <p:cNvSpPr>
            <a:spLocks noGrp="1"/>
          </p:cNvSpPr>
          <p:nvPr>
            <p:ph type="title"/>
          </p:nvPr>
        </p:nvSpPr>
        <p:spPr>
          <a:solidFill>
            <a:srgbClr val="002060"/>
          </a:solidFill>
        </p:spPr>
        <p:txBody>
          <a:bodyPr>
            <a:normAutofit fontScale="90000"/>
          </a:bodyPr>
          <a:lstStyle/>
          <a:p>
            <a:r>
              <a:rPr lang="en-GB" i="1" dirty="0">
                <a:solidFill>
                  <a:schemeClr val="bg1"/>
                </a:solidFill>
              </a:rPr>
              <a:t>“…use of reflective practice in personal and professional development</a:t>
            </a:r>
            <a:r>
              <a:rPr lang="en-GB" dirty="0">
                <a:solidFill>
                  <a:schemeClr val="bg1"/>
                </a:solidFill>
              </a:rPr>
              <a:t>.”</a:t>
            </a:r>
          </a:p>
        </p:txBody>
      </p:sp>
      <p:sp>
        <p:nvSpPr>
          <p:cNvPr id="3" name="Content Placeholder 2">
            <a:extLst>
              <a:ext uri="{FF2B5EF4-FFF2-40B4-BE49-F238E27FC236}">
                <a16:creationId xmlns:a16="http://schemas.microsoft.com/office/drawing/2014/main" id="{BF6F9865-8FDC-5ED1-4A4F-901E5AB481B7}"/>
              </a:ext>
            </a:extLst>
          </p:cNvPr>
          <p:cNvSpPr>
            <a:spLocks noGrp="1"/>
          </p:cNvSpPr>
          <p:nvPr>
            <p:ph sz="half" idx="1"/>
          </p:nvPr>
        </p:nvSpPr>
        <p:spPr/>
        <p:txBody>
          <a:bodyPr/>
          <a:lstStyle/>
          <a:p>
            <a:r>
              <a:rPr lang="en-GB" dirty="0"/>
              <a:t>Enhancing professionalism</a:t>
            </a:r>
          </a:p>
          <a:p>
            <a:r>
              <a:rPr lang="en-GB" dirty="0"/>
              <a:t>Personal &amp; professional growth</a:t>
            </a:r>
          </a:p>
          <a:p>
            <a:r>
              <a:rPr lang="en-GB" dirty="0"/>
              <a:t>Increased emotional intelligence – better understanding of others</a:t>
            </a:r>
          </a:p>
          <a:p>
            <a:r>
              <a:rPr lang="en-GB" dirty="0"/>
              <a:t>Improving work/personal life experiences</a:t>
            </a:r>
          </a:p>
          <a:p>
            <a:endParaRPr lang="en-GB" dirty="0"/>
          </a:p>
        </p:txBody>
      </p:sp>
      <p:pic>
        <p:nvPicPr>
          <p:cNvPr id="8" name="Content Placeholder 7">
            <a:extLst>
              <a:ext uri="{FF2B5EF4-FFF2-40B4-BE49-F238E27FC236}">
                <a16:creationId xmlns:a16="http://schemas.microsoft.com/office/drawing/2014/main" id="{5690E32C-B7E7-4DEB-4FCF-12FC24CA74A7}"/>
              </a:ext>
            </a:extLst>
          </p:cNvPr>
          <p:cNvPicPr>
            <a:picLocks noGrp="1" noChangeAspect="1"/>
          </p:cNvPicPr>
          <p:nvPr>
            <p:ph sz="half" idx="2"/>
          </p:nvPr>
        </p:nvPicPr>
        <p:blipFill>
          <a:blip r:embed="rId2"/>
          <a:stretch>
            <a:fillRect/>
          </a:stretch>
        </p:blipFill>
        <p:spPr>
          <a:xfrm>
            <a:off x="7007633" y="1784113"/>
            <a:ext cx="4163949" cy="3304721"/>
          </a:xfrm>
          <a:prstGeom prst="rect">
            <a:avLst/>
          </a:prstGeom>
        </p:spPr>
      </p:pic>
    </p:spTree>
    <p:extLst>
      <p:ext uri="{BB962C8B-B14F-4D97-AF65-F5344CB8AC3E}">
        <p14:creationId xmlns:p14="http://schemas.microsoft.com/office/powerpoint/2010/main" val="4259088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B3AF3-31D3-D6F7-967D-0EC26B8BD2DD}"/>
              </a:ext>
            </a:extLst>
          </p:cNvPr>
          <p:cNvSpPr>
            <a:spLocks noGrp="1"/>
          </p:cNvSpPr>
          <p:nvPr>
            <p:ph type="title"/>
          </p:nvPr>
        </p:nvSpPr>
        <p:spPr>
          <a:solidFill>
            <a:srgbClr val="002060"/>
          </a:solidFill>
        </p:spPr>
        <p:txBody>
          <a:bodyPr/>
          <a:lstStyle/>
          <a:p>
            <a:r>
              <a:rPr lang="en-GB" dirty="0">
                <a:solidFill>
                  <a:schemeClr val="bg1"/>
                </a:solidFill>
              </a:rPr>
              <a:t>Task 2 – Investigative Challenges</a:t>
            </a:r>
          </a:p>
        </p:txBody>
      </p:sp>
      <p:sp>
        <p:nvSpPr>
          <p:cNvPr id="5" name="Content Placeholder 4">
            <a:extLst>
              <a:ext uri="{FF2B5EF4-FFF2-40B4-BE49-F238E27FC236}">
                <a16:creationId xmlns:a16="http://schemas.microsoft.com/office/drawing/2014/main" id="{31ABDF4F-AEBF-A03A-A0DA-0607FF89623B}"/>
              </a:ext>
            </a:extLst>
          </p:cNvPr>
          <p:cNvSpPr>
            <a:spLocks noGrp="1"/>
          </p:cNvSpPr>
          <p:nvPr>
            <p:ph idx="1"/>
          </p:nvPr>
        </p:nvSpPr>
        <p:spPr/>
        <p:txBody>
          <a:bodyPr>
            <a:normAutofit fontScale="77500" lnSpcReduction="20000"/>
          </a:bodyPr>
          <a:lstStyle/>
          <a:p>
            <a:pPr marL="0" indent="0">
              <a:buNone/>
            </a:pPr>
            <a:r>
              <a:rPr lang="en-GB" b="1" dirty="0"/>
              <a:t>Give a brief description </a:t>
            </a:r>
            <a:r>
              <a:rPr lang="en-GB" dirty="0"/>
              <a:t>of the investigation including social and legislative contexts and any relevant cultural, ethnicity and language issues.</a:t>
            </a:r>
          </a:p>
          <a:p>
            <a:endParaRPr lang="en-GB" dirty="0"/>
          </a:p>
          <a:p>
            <a:pPr marL="0" indent="0">
              <a:buNone/>
            </a:pPr>
            <a:r>
              <a:rPr lang="en-GB" dirty="0"/>
              <a:t>Demonstrate your critical thinking, analysis and evaluation of assumptions, generalisations and material (</a:t>
            </a:r>
            <a:r>
              <a:rPr lang="en-GB" dirty="0" err="1"/>
              <a:t>mthat</a:t>
            </a:r>
            <a:r>
              <a:rPr lang="en-GB" dirty="0"/>
              <a:t> may be incomplete) and how you have communicated your conclusions to specialist and non-specialist investigators/departments.</a:t>
            </a:r>
          </a:p>
          <a:p>
            <a:pPr marL="0" indent="0">
              <a:buNone/>
            </a:pPr>
            <a:endParaRPr lang="en-GB" dirty="0"/>
          </a:p>
          <a:p>
            <a:pPr marL="0" indent="0">
              <a:buNone/>
            </a:pPr>
            <a:r>
              <a:rPr lang="en-GB" dirty="0"/>
              <a:t>Critically evaluate the challenges associated with the investigation and the actions undertaken to effectively deal with such challenging situations.</a:t>
            </a:r>
          </a:p>
        </p:txBody>
      </p:sp>
    </p:spTree>
    <p:extLst>
      <p:ext uri="{BB962C8B-B14F-4D97-AF65-F5344CB8AC3E}">
        <p14:creationId xmlns:p14="http://schemas.microsoft.com/office/powerpoint/2010/main" val="32017382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184CF-6CE5-FDAB-F859-5A1A88976C0D}"/>
              </a:ext>
            </a:extLst>
          </p:cNvPr>
          <p:cNvSpPr>
            <a:spLocks noGrp="1"/>
          </p:cNvSpPr>
          <p:nvPr>
            <p:ph type="title"/>
          </p:nvPr>
        </p:nvSpPr>
        <p:spPr>
          <a:solidFill>
            <a:srgbClr val="002060"/>
          </a:solidFill>
        </p:spPr>
        <p:txBody>
          <a:bodyPr/>
          <a:lstStyle/>
          <a:p>
            <a:r>
              <a:rPr lang="en-GB" dirty="0">
                <a:solidFill>
                  <a:schemeClr val="bg1"/>
                </a:solidFill>
              </a:rPr>
              <a:t>Task 2 – 3 parts</a:t>
            </a:r>
          </a:p>
        </p:txBody>
      </p:sp>
      <p:sp>
        <p:nvSpPr>
          <p:cNvPr id="5" name="Content Placeholder 4">
            <a:extLst>
              <a:ext uri="{FF2B5EF4-FFF2-40B4-BE49-F238E27FC236}">
                <a16:creationId xmlns:a16="http://schemas.microsoft.com/office/drawing/2014/main" id="{D9CBD36B-913E-5112-16AE-F34ED47E3C91}"/>
              </a:ext>
            </a:extLst>
          </p:cNvPr>
          <p:cNvSpPr>
            <a:spLocks noGrp="1"/>
          </p:cNvSpPr>
          <p:nvPr>
            <p:ph idx="1"/>
          </p:nvPr>
        </p:nvSpPr>
        <p:spPr/>
        <p:txBody>
          <a:bodyPr/>
          <a:lstStyle/>
          <a:p>
            <a:pPr marL="0" indent="0">
              <a:buNone/>
            </a:pPr>
            <a:endParaRPr lang="en-GB" dirty="0"/>
          </a:p>
        </p:txBody>
      </p:sp>
      <p:sp>
        <p:nvSpPr>
          <p:cNvPr id="6" name="Rectangle 5">
            <a:extLst>
              <a:ext uri="{FF2B5EF4-FFF2-40B4-BE49-F238E27FC236}">
                <a16:creationId xmlns:a16="http://schemas.microsoft.com/office/drawing/2014/main" id="{439C5917-02AF-2000-DF91-BC64F0CA4C70}"/>
              </a:ext>
            </a:extLst>
          </p:cNvPr>
          <p:cNvSpPr/>
          <p:nvPr/>
        </p:nvSpPr>
        <p:spPr>
          <a:xfrm>
            <a:off x="1115785" y="2264228"/>
            <a:ext cx="2253343" cy="24438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 1</a:t>
            </a:r>
          </a:p>
          <a:p>
            <a:pPr algn="ctr"/>
            <a:endParaRPr lang="en-GB" dirty="0"/>
          </a:p>
          <a:p>
            <a:pPr algn="ctr"/>
            <a:r>
              <a:rPr lang="en-GB" dirty="0"/>
              <a:t>Brief description of investigation</a:t>
            </a:r>
          </a:p>
        </p:txBody>
      </p:sp>
      <p:sp>
        <p:nvSpPr>
          <p:cNvPr id="7" name="Rectangle 6">
            <a:extLst>
              <a:ext uri="{FF2B5EF4-FFF2-40B4-BE49-F238E27FC236}">
                <a16:creationId xmlns:a16="http://schemas.microsoft.com/office/drawing/2014/main" id="{37B9F8DD-C9D2-88AB-DA4C-DA8B1185FD02}"/>
              </a:ext>
            </a:extLst>
          </p:cNvPr>
          <p:cNvSpPr/>
          <p:nvPr/>
        </p:nvSpPr>
        <p:spPr>
          <a:xfrm>
            <a:off x="3744686" y="2264227"/>
            <a:ext cx="3407228" cy="2487387"/>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 2</a:t>
            </a:r>
          </a:p>
          <a:p>
            <a:pPr marL="285750" indent="-285750">
              <a:buFont typeface="Arial" panose="020B0604020202020204" pitchFamily="34" charset="0"/>
              <a:buChar char="•"/>
            </a:pPr>
            <a:r>
              <a:rPr lang="en-GB" dirty="0"/>
              <a:t>Demonstrate critical thinking of assumptions. generalisations &amp; material</a:t>
            </a:r>
          </a:p>
          <a:p>
            <a:pPr marL="285750" indent="-285750">
              <a:buFont typeface="Arial" panose="020B0604020202020204" pitchFamily="34" charset="0"/>
              <a:buChar char="•"/>
            </a:pPr>
            <a:r>
              <a:rPr lang="en-GB" dirty="0"/>
              <a:t>Communicated to specialist/non-specialists</a:t>
            </a:r>
          </a:p>
        </p:txBody>
      </p:sp>
      <p:sp>
        <p:nvSpPr>
          <p:cNvPr id="8" name="Rectangle 7">
            <a:extLst>
              <a:ext uri="{FF2B5EF4-FFF2-40B4-BE49-F238E27FC236}">
                <a16:creationId xmlns:a16="http://schemas.microsoft.com/office/drawing/2014/main" id="{9E673253-A857-D300-7299-BAA8977C8524}"/>
              </a:ext>
            </a:extLst>
          </p:cNvPr>
          <p:cNvSpPr/>
          <p:nvPr/>
        </p:nvSpPr>
        <p:spPr>
          <a:xfrm>
            <a:off x="7625444" y="2264227"/>
            <a:ext cx="3303814" cy="2443844"/>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 3</a:t>
            </a:r>
          </a:p>
          <a:p>
            <a:pPr marL="285750" indent="-285750">
              <a:buFont typeface="Arial" panose="020B0604020202020204" pitchFamily="34" charset="0"/>
              <a:buChar char="•"/>
            </a:pPr>
            <a:r>
              <a:rPr lang="en-GB" dirty="0"/>
              <a:t>Critically evaluate challenges of investigation </a:t>
            </a:r>
          </a:p>
          <a:p>
            <a:pPr marL="285750" indent="-285750">
              <a:buFont typeface="Arial" panose="020B0604020202020204" pitchFamily="34" charset="0"/>
              <a:buChar char="•"/>
            </a:pPr>
            <a:r>
              <a:rPr lang="en-GB" dirty="0"/>
              <a:t>actions undertaken to deal with the challenges</a:t>
            </a:r>
          </a:p>
        </p:txBody>
      </p:sp>
    </p:spTree>
    <p:extLst>
      <p:ext uri="{BB962C8B-B14F-4D97-AF65-F5344CB8AC3E}">
        <p14:creationId xmlns:p14="http://schemas.microsoft.com/office/powerpoint/2010/main" val="904371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5AD7B-6E52-A1E4-BB9C-7BA7C63C8EA9}"/>
              </a:ext>
            </a:extLst>
          </p:cNvPr>
          <p:cNvSpPr>
            <a:spLocks noGrp="1"/>
          </p:cNvSpPr>
          <p:nvPr>
            <p:ph type="title"/>
          </p:nvPr>
        </p:nvSpPr>
        <p:spPr>
          <a:solidFill>
            <a:srgbClr val="002060"/>
          </a:solidFill>
        </p:spPr>
        <p:txBody>
          <a:bodyPr/>
          <a:lstStyle/>
          <a:p>
            <a:r>
              <a:rPr lang="en-GB" dirty="0">
                <a:solidFill>
                  <a:schemeClr val="bg1"/>
                </a:solidFill>
              </a:rPr>
              <a:t>Task 2 – part 1</a:t>
            </a:r>
          </a:p>
        </p:txBody>
      </p:sp>
      <p:sp>
        <p:nvSpPr>
          <p:cNvPr id="3" name="Content Placeholder 2">
            <a:extLst>
              <a:ext uri="{FF2B5EF4-FFF2-40B4-BE49-F238E27FC236}">
                <a16:creationId xmlns:a16="http://schemas.microsoft.com/office/drawing/2014/main" id="{B45A1CAF-EEE8-3F44-BD51-5C0C75D8D586}"/>
              </a:ext>
            </a:extLst>
          </p:cNvPr>
          <p:cNvSpPr>
            <a:spLocks noGrp="1"/>
          </p:cNvSpPr>
          <p:nvPr>
            <p:ph sz="half" idx="1"/>
          </p:nvPr>
        </p:nvSpPr>
        <p:spPr/>
        <p:txBody>
          <a:bodyPr>
            <a:normAutofit lnSpcReduction="10000"/>
          </a:bodyPr>
          <a:lstStyle/>
          <a:p>
            <a:r>
              <a:rPr lang="en-GB" dirty="0"/>
              <a:t>Brief description of the investigation</a:t>
            </a:r>
          </a:p>
          <a:p>
            <a:pPr marL="0" indent="0">
              <a:buNone/>
            </a:pPr>
            <a:endParaRPr lang="en-GB" dirty="0"/>
          </a:p>
          <a:p>
            <a:r>
              <a:rPr lang="en-GB" dirty="0"/>
              <a:t>Key word – BRIEF!</a:t>
            </a:r>
          </a:p>
          <a:p>
            <a:pPr marL="0" indent="0">
              <a:buNone/>
            </a:pPr>
            <a:r>
              <a:rPr lang="en-GB" dirty="0"/>
              <a:t>Include social and legislative contexts</a:t>
            </a:r>
          </a:p>
          <a:p>
            <a:pPr marL="0" indent="0">
              <a:buNone/>
            </a:pPr>
            <a:endParaRPr lang="en-GB" dirty="0"/>
          </a:p>
          <a:p>
            <a:r>
              <a:rPr lang="en-GB" dirty="0"/>
              <a:t>Cultural, ethnicity &amp; language issues …… IF RELEVANT!</a:t>
            </a:r>
          </a:p>
          <a:p>
            <a:endParaRPr lang="en-GB" dirty="0"/>
          </a:p>
        </p:txBody>
      </p:sp>
      <p:pic>
        <p:nvPicPr>
          <p:cNvPr id="5" name="Content Placeholder 4">
            <a:extLst>
              <a:ext uri="{FF2B5EF4-FFF2-40B4-BE49-F238E27FC236}">
                <a16:creationId xmlns:a16="http://schemas.microsoft.com/office/drawing/2014/main" id="{58F988A2-FD7D-A93C-F853-C7C68A276228}"/>
              </a:ext>
            </a:extLst>
          </p:cNvPr>
          <p:cNvPicPr>
            <a:picLocks noGrp="1" noChangeAspect="1"/>
          </p:cNvPicPr>
          <p:nvPr>
            <p:ph sz="half" idx="2"/>
          </p:nvPr>
        </p:nvPicPr>
        <p:blipFill>
          <a:blip r:embed="rId2"/>
          <a:stretch>
            <a:fillRect/>
          </a:stretch>
        </p:blipFill>
        <p:spPr>
          <a:xfrm>
            <a:off x="6045792" y="2031105"/>
            <a:ext cx="4979277" cy="2795789"/>
          </a:xfrm>
          <a:prstGeom prst="rect">
            <a:avLst/>
          </a:prstGeom>
        </p:spPr>
      </p:pic>
    </p:spTree>
    <p:extLst>
      <p:ext uri="{BB962C8B-B14F-4D97-AF65-F5344CB8AC3E}">
        <p14:creationId xmlns:p14="http://schemas.microsoft.com/office/powerpoint/2010/main" val="352219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7EB18-9138-EFFE-E342-7BBE4E3602B3}"/>
              </a:ext>
            </a:extLst>
          </p:cNvPr>
          <p:cNvSpPr>
            <a:spLocks noGrp="1"/>
          </p:cNvSpPr>
          <p:nvPr>
            <p:ph type="title"/>
          </p:nvPr>
        </p:nvSpPr>
        <p:spPr>
          <a:solidFill>
            <a:srgbClr val="002060"/>
          </a:solidFill>
        </p:spPr>
        <p:txBody>
          <a:bodyPr>
            <a:normAutofit fontScale="90000"/>
          </a:bodyPr>
          <a:lstStyle/>
          <a:p>
            <a:r>
              <a:rPr lang="en-GB" dirty="0">
                <a:solidFill>
                  <a:schemeClr val="bg1"/>
                </a:solidFill>
              </a:rPr>
              <a:t>Task 2 – part 2 – “ </a:t>
            </a:r>
            <a:r>
              <a:rPr lang="en-GB" i="1" dirty="0">
                <a:solidFill>
                  <a:schemeClr val="bg1"/>
                </a:solidFill>
              </a:rPr>
              <a:t>Demonstrate your critical thinking, analysis and evaluation of….”</a:t>
            </a:r>
          </a:p>
        </p:txBody>
      </p:sp>
      <p:sp>
        <p:nvSpPr>
          <p:cNvPr id="3" name="Content Placeholder 2">
            <a:extLst>
              <a:ext uri="{FF2B5EF4-FFF2-40B4-BE49-F238E27FC236}">
                <a16:creationId xmlns:a16="http://schemas.microsoft.com/office/drawing/2014/main" id="{81EB70F6-475A-7750-486A-B32B95E3DC1C}"/>
              </a:ext>
            </a:extLst>
          </p:cNvPr>
          <p:cNvSpPr>
            <a:spLocks noGrp="1"/>
          </p:cNvSpPr>
          <p:nvPr>
            <p:ph sz="half" idx="1"/>
          </p:nvPr>
        </p:nvSpPr>
        <p:spPr/>
        <p:txBody>
          <a:bodyPr/>
          <a:lstStyle/>
          <a:p>
            <a:pPr marL="0" indent="0" algn="ctr">
              <a:buNone/>
            </a:pPr>
            <a:r>
              <a:rPr lang="en-GB" b="1" dirty="0"/>
              <a:t>What does “Demonstrate” mean?</a:t>
            </a:r>
          </a:p>
          <a:p>
            <a:pPr marL="0" indent="0">
              <a:buNone/>
            </a:pPr>
            <a:endParaRPr lang="en-GB" dirty="0"/>
          </a:p>
          <a:p>
            <a:pPr marL="0" indent="0">
              <a:buNone/>
            </a:pPr>
            <a:r>
              <a:rPr lang="en-GB" i="1" dirty="0">
                <a:solidFill>
                  <a:srgbClr val="0070C0"/>
                </a:solidFill>
              </a:rPr>
              <a:t>To show how with examples to illustrate</a:t>
            </a:r>
            <a:r>
              <a:rPr lang="en-GB" sz="1200" i="1" dirty="0">
                <a:solidFill>
                  <a:srgbClr val="0070C0"/>
                </a:solidFill>
              </a:rPr>
              <a:t> </a:t>
            </a:r>
            <a:r>
              <a:rPr lang="en-GB" sz="1200" i="1" dirty="0"/>
              <a:t>( University of Leicester, 2009, Bangor University, 2022)</a:t>
            </a:r>
          </a:p>
        </p:txBody>
      </p:sp>
      <p:sp>
        <p:nvSpPr>
          <p:cNvPr id="4" name="Content Placeholder 3">
            <a:extLst>
              <a:ext uri="{FF2B5EF4-FFF2-40B4-BE49-F238E27FC236}">
                <a16:creationId xmlns:a16="http://schemas.microsoft.com/office/drawing/2014/main" id="{DA727B8C-AEB0-76B3-6E42-3942EF673B3B}"/>
              </a:ext>
            </a:extLst>
          </p:cNvPr>
          <p:cNvSpPr>
            <a:spLocks noGrp="1"/>
          </p:cNvSpPr>
          <p:nvPr>
            <p:ph sz="half" idx="2"/>
          </p:nvPr>
        </p:nvSpPr>
        <p:spPr/>
        <p:txBody>
          <a:bodyPr/>
          <a:lstStyle/>
          <a:p>
            <a:pPr marL="0" indent="0" algn="ctr">
              <a:buNone/>
            </a:pPr>
            <a:r>
              <a:rPr lang="en-GB" b="1" dirty="0"/>
              <a:t>What does “Critical Thinking, analysis and evaluation” mean?</a:t>
            </a:r>
          </a:p>
          <a:p>
            <a:pPr marL="0" indent="0">
              <a:buNone/>
            </a:pPr>
            <a:endParaRPr lang="en-GB" dirty="0"/>
          </a:p>
          <a:p>
            <a:pPr marL="0" indent="0">
              <a:buNone/>
            </a:pPr>
            <a:r>
              <a:rPr lang="en-GB" dirty="0"/>
              <a:t>Critical – as per task 1</a:t>
            </a:r>
          </a:p>
          <a:p>
            <a:pPr marL="0" indent="0">
              <a:buNone/>
            </a:pPr>
            <a:r>
              <a:rPr lang="en-GB" dirty="0"/>
              <a:t>Analysis – as per task 1</a:t>
            </a:r>
          </a:p>
          <a:p>
            <a:pPr marL="0" indent="0">
              <a:buNone/>
            </a:pPr>
            <a:r>
              <a:rPr lang="en-GB" dirty="0"/>
              <a:t>Evaluation – as per task 1</a:t>
            </a:r>
          </a:p>
        </p:txBody>
      </p:sp>
    </p:spTree>
    <p:extLst>
      <p:ext uri="{BB962C8B-B14F-4D97-AF65-F5344CB8AC3E}">
        <p14:creationId xmlns:p14="http://schemas.microsoft.com/office/powerpoint/2010/main" val="1270936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5ED13-76E0-A4E7-F3C6-557DF5D66A5A}"/>
              </a:ext>
            </a:extLst>
          </p:cNvPr>
          <p:cNvSpPr>
            <a:spLocks noGrp="1"/>
          </p:cNvSpPr>
          <p:nvPr>
            <p:ph type="title"/>
          </p:nvPr>
        </p:nvSpPr>
        <p:spPr>
          <a:solidFill>
            <a:srgbClr val="002060"/>
          </a:solidFill>
        </p:spPr>
        <p:txBody>
          <a:bodyPr/>
          <a:lstStyle/>
          <a:p>
            <a:r>
              <a:rPr lang="en-GB" dirty="0">
                <a:solidFill>
                  <a:schemeClr val="bg1"/>
                </a:solidFill>
              </a:rPr>
              <a:t>Task 2 – part 2 </a:t>
            </a:r>
          </a:p>
        </p:txBody>
      </p:sp>
      <p:sp>
        <p:nvSpPr>
          <p:cNvPr id="3" name="Content Placeholder 2">
            <a:extLst>
              <a:ext uri="{FF2B5EF4-FFF2-40B4-BE49-F238E27FC236}">
                <a16:creationId xmlns:a16="http://schemas.microsoft.com/office/drawing/2014/main" id="{8969B3CD-5641-D15D-00CF-1366F08AD592}"/>
              </a:ext>
            </a:extLst>
          </p:cNvPr>
          <p:cNvSpPr>
            <a:spLocks noGrp="1"/>
          </p:cNvSpPr>
          <p:nvPr>
            <p:ph sz="half" idx="1"/>
          </p:nvPr>
        </p:nvSpPr>
        <p:spPr>
          <a:xfrm>
            <a:off x="609601" y="1600201"/>
            <a:ext cx="3380014" cy="3989040"/>
          </a:xfrm>
        </p:spPr>
        <p:txBody>
          <a:bodyPr>
            <a:normAutofit fontScale="62500" lnSpcReduction="20000"/>
          </a:bodyPr>
          <a:lstStyle/>
          <a:p>
            <a:pPr marL="0" indent="0" algn="ctr">
              <a:buNone/>
            </a:pPr>
            <a:r>
              <a:rPr lang="en-GB" b="1" dirty="0"/>
              <a:t>Assumptions, generalisations and material ( that may be incomplete)</a:t>
            </a:r>
          </a:p>
          <a:p>
            <a:pPr marL="0" indent="0">
              <a:buNone/>
            </a:pPr>
            <a:endParaRPr lang="en-GB" dirty="0"/>
          </a:p>
          <a:p>
            <a:pPr marL="0" indent="0">
              <a:buNone/>
            </a:pPr>
            <a:r>
              <a:rPr lang="en-GB" dirty="0"/>
              <a:t>This refers to the assumptions and generalisations you made in relation to:</a:t>
            </a:r>
          </a:p>
          <a:p>
            <a:pPr marL="0" indent="0">
              <a:buNone/>
            </a:pPr>
            <a:r>
              <a:rPr lang="en-GB" dirty="0"/>
              <a:t>Victim</a:t>
            </a:r>
          </a:p>
          <a:p>
            <a:pPr marL="0" indent="0">
              <a:buNone/>
            </a:pPr>
            <a:r>
              <a:rPr lang="en-GB" dirty="0"/>
              <a:t>Witnesses</a:t>
            </a:r>
          </a:p>
          <a:p>
            <a:pPr marL="0" indent="0">
              <a:buNone/>
            </a:pPr>
            <a:r>
              <a:rPr lang="en-GB" dirty="0"/>
              <a:t>Crime scenes</a:t>
            </a:r>
          </a:p>
          <a:p>
            <a:pPr marL="0" indent="0">
              <a:buNone/>
            </a:pPr>
            <a:r>
              <a:rPr lang="en-GB" dirty="0"/>
              <a:t>Interviews</a:t>
            </a:r>
          </a:p>
          <a:p>
            <a:pPr marL="0" indent="0">
              <a:buNone/>
            </a:pPr>
            <a:r>
              <a:rPr lang="en-GB" dirty="0"/>
              <a:t>Evidence/material gathered</a:t>
            </a:r>
          </a:p>
          <a:p>
            <a:pPr marL="0" indent="0">
              <a:buNone/>
            </a:pPr>
            <a:r>
              <a:rPr lang="en-GB" dirty="0"/>
              <a:t>How the case should proceed ( if at all)</a:t>
            </a:r>
          </a:p>
          <a:p>
            <a:pPr marL="0" indent="0">
              <a:buNone/>
            </a:pPr>
            <a:endParaRPr lang="en-GB" dirty="0"/>
          </a:p>
        </p:txBody>
      </p:sp>
      <p:sp>
        <p:nvSpPr>
          <p:cNvPr id="4" name="Content Placeholder 3">
            <a:extLst>
              <a:ext uri="{FF2B5EF4-FFF2-40B4-BE49-F238E27FC236}">
                <a16:creationId xmlns:a16="http://schemas.microsoft.com/office/drawing/2014/main" id="{53B9ACAC-3333-BE64-9058-00B4EC2CA8D4}"/>
              </a:ext>
            </a:extLst>
          </p:cNvPr>
          <p:cNvSpPr>
            <a:spLocks noGrp="1"/>
          </p:cNvSpPr>
          <p:nvPr>
            <p:ph sz="half" idx="2"/>
          </p:nvPr>
        </p:nvSpPr>
        <p:spPr>
          <a:xfrm>
            <a:off x="8273142" y="1600201"/>
            <a:ext cx="3309257" cy="3989040"/>
          </a:xfrm>
        </p:spPr>
        <p:txBody>
          <a:bodyPr>
            <a:normAutofit fontScale="62500" lnSpcReduction="20000"/>
          </a:bodyPr>
          <a:lstStyle/>
          <a:p>
            <a:r>
              <a:rPr lang="en-GB" b="1" dirty="0"/>
              <a:t>“how you </a:t>
            </a:r>
            <a:r>
              <a:rPr lang="en-GB" b="1" dirty="0">
                <a:solidFill>
                  <a:srgbClr val="00B0F0"/>
                </a:solidFill>
              </a:rPr>
              <a:t>communicated</a:t>
            </a:r>
            <a:r>
              <a:rPr lang="en-GB" b="1" dirty="0"/>
              <a:t> your conclusions to specialists/non-specialists”</a:t>
            </a:r>
          </a:p>
          <a:p>
            <a:pPr marL="0" indent="0">
              <a:buNone/>
            </a:pPr>
            <a:endParaRPr lang="en-GB" dirty="0"/>
          </a:p>
          <a:p>
            <a:r>
              <a:rPr lang="en-GB" dirty="0"/>
              <a:t>Communication – verbal/written</a:t>
            </a:r>
          </a:p>
          <a:p>
            <a:r>
              <a:rPr lang="en-GB" dirty="0"/>
              <a:t>Communication style </a:t>
            </a:r>
          </a:p>
          <a:p>
            <a:r>
              <a:rPr lang="en-GB" b="1" dirty="0"/>
              <a:t>Specialists</a:t>
            </a:r>
            <a:r>
              <a:rPr lang="en-GB" dirty="0"/>
              <a:t> – CID, Uniform, SIO, CSI, Custody Sgt, Pathologist, Dr, CPS,</a:t>
            </a:r>
          </a:p>
          <a:p>
            <a:r>
              <a:rPr lang="en-GB" b="1" dirty="0"/>
              <a:t>Non-specialist</a:t>
            </a:r>
            <a:r>
              <a:rPr lang="en-GB" dirty="0"/>
              <a:t> – Uniform, PCSO, Courts, </a:t>
            </a:r>
          </a:p>
        </p:txBody>
      </p:sp>
      <p:pic>
        <p:nvPicPr>
          <p:cNvPr id="5" name="Picture 4">
            <a:extLst>
              <a:ext uri="{FF2B5EF4-FFF2-40B4-BE49-F238E27FC236}">
                <a16:creationId xmlns:a16="http://schemas.microsoft.com/office/drawing/2014/main" id="{F6EF1457-8EFC-B5F5-3785-43576D190EED}"/>
              </a:ext>
            </a:extLst>
          </p:cNvPr>
          <p:cNvPicPr>
            <a:picLocks noChangeAspect="1"/>
          </p:cNvPicPr>
          <p:nvPr/>
        </p:nvPicPr>
        <p:blipFill>
          <a:blip r:embed="rId2"/>
          <a:stretch>
            <a:fillRect/>
          </a:stretch>
        </p:blipFill>
        <p:spPr>
          <a:xfrm>
            <a:off x="4149177" y="2349841"/>
            <a:ext cx="3789227" cy="2158318"/>
          </a:xfrm>
          <a:prstGeom prst="rect">
            <a:avLst/>
          </a:prstGeom>
        </p:spPr>
      </p:pic>
    </p:spTree>
    <p:extLst>
      <p:ext uri="{BB962C8B-B14F-4D97-AF65-F5344CB8AC3E}">
        <p14:creationId xmlns:p14="http://schemas.microsoft.com/office/powerpoint/2010/main" val="2095421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0" end="0"/>
                                            </p:txEl>
                                          </p:spTgt>
                                        </p:tgtEl>
                                        <p:attrNameLst>
                                          <p:attrName>style.visibility</p:attrName>
                                        </p:attrNameLst>
                                      </p:cBhvr>
                                      <p:to>
                                        <p:strVal val="visible"/>
                                      </p:to>
                                    </p:set>
                                    <p:animEffect transition="in" filter="fade">
                                      <p:cBhvr>
                                        <p:cTn id="63" dur="1000"/>
                                        <p:tgtEl>
                                          <p:spTgt spid="4">
                                            <p:txEl>
                                              <p:pRg st="0" end="0"/>
                                            </p:txEl>
                                          </p:spTgt>
                                        </p:tgtEl>
                                      </p:cBhvr>
                                    </p:animEffect>
                                    <p:anim calcmode="lin" valueType="num">
                                      <p:cBhvr>
                                        <p:cTn id="6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4">
                                            <p:txEl>
                                              <p:pRg st="5" end="5"/>
                                            </p:txEl>
                                          </p:spTgt>
                                        </p:tgtEl>
                                        <p:attrNameLst>
                                          <p:attrName>style.visibility</p:attrName>
                                        </p:attrNameLst>
                                      </p:cBhvr>
                                      <p:to>
                                        <p:strVal val="visible"/>
                                      </p:to>
                                    </p:set>
                                    <p:animEffect transition="in" filter="fade">
                                      <p:cBhvr>
                                        <p:cTn id="91" dur="1000"/>
                                        <p:tgtEl>
                                          <p:spTgt spid="4">
                                            <p:txEl>
                                              <p:pRg st="5" end="5"/>
                                            </p:txEl>
                                          </p:spTgt>
                                        </p:tgtEl>
                                      </p:cBhvr>
                                    </p:animEffect>
                                    <p:anim calcmode="lin" valueType="num">
                                      <p:cBhvr>
                                        <p:cTn id="9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5C7EA-AF8E-0A53-230A-4B19D041FDC2}"/>
              </a:ext>
            </a:extLst>
          </p:cNvPr>
          <p:cNvSpPr>
            <a:spLocks noGrp="1"/>
          </p:cNvSpPr>
          <p:nvPr>
            <p:ph type="title"/>
          </p:nvPr>
        </p:nvSpPr>
        <p:spPr>
          <a:solidFill>
            <a:srgbClr val="002060"/>
          </a:solidFill>
        </p:spPr>
        <p:txBody>
          <a:bodyPr/>
          <a:lstStyle/>
          <a:p>
            <a:r>
              <a:rPr lang="en-GB" dirty="0">
                <a:solidFill>
                  <a:schemeClr val="bg1"/>
                </a:solidFill>
              </a:rPr>
              <a:t>Task 2 – part 3</a:t>
            </a:r>
          </a:p>
        </p:txBody>
      </p:sp>
      <p:sp>
        <p:nvSpPr>
          <p:cNvPr id="3" name="Content Placeholder 2">
            <a:extLst>
              <a:ext uri="{FF2B5EF4-FFF2-40B4-BE49-F238E27FC236}">
                <a16:creationId xmlns:a16="http://schemas.microsoft.com/office/drawing/2014/main" id="{5B37E72D-2CED-96B0-B32B-1EDA4BFDEDF3}"/>
              </a:ext>
            </a:extLst>
          </p:cNvPr>
          <p:cNvSpPr>
            <a:spLocks noGrp="1"/>
          </p:cNvSpPr>
          <p:nvPr>
            <p:ph sz="half" idx="1"/>
          </p:nvPr>
        </p:nvSpPr>
        <p:spPr/>
        <p:txBody>
          <a:bodyPr/>
          <a:lstStyle/>
          <a:p>
            <a:r>
              <a:rPr lang="en-GB" dirty="0"/>
              <a:t>Critically evaluate the challenges ……..</a:t>
            </a:r>
          </a:p>
          <a:p>
            <a:r>
              <a:rPr lang="en-GB" dirty="0"/>
              <a:t>Actions taken to effectively deal………..</a:t>
            </a:r>
          </a:p>
        </p:txBody>
      </p:sp>
      <p:sp>
        <p:nvSpPr>
          <p:cNvPr id="4" name="Content Placeholder 3">
            <a:extLst>
              <a:ext uri="{FF2B5EF4-FFF2-40B4-BE49-F238E27FC236}">
                <a16:creationId xmlns:a16="http://schemas.microsoft.com/office/drawing/2014/main" id="{601FD7B9-96BC-2B92-E409-715B7DB66286}"/>
              </a:ext>
            </a:extLst>
          </p:cNvPr>
          <p:cNvSpPr>
            <a:spLocks noGrp="1"/>
          </p:cNvSpPr>
          <p:nvPr>
            <p:ph sz="half" idx="2"/>
          </p:nvPr>
        </p:nvSpPr>
        <p:spPr/>
        <p:txBody>
          <a:bodyPr/>
          <a:lstStyle/>
          <a:p>
            <a:r>
              <a:rPr lang="en-GB" dirty="0"/>
              <a:t>What were the challenges?</a:t>
            </a:r>
          </a:p>
          <a:p>
            <a:pPr lvl="1"/>
            <a:r>
              <a:rPr lang="en-GB" dirty="0"/>
              <a:t>Personal</a:t>
            </a:r>
          </a:p>
          <a:p>
            <a:pPr lvl="1"/>
            <a:r>
              <a:rPr lang="en-GB" dirty="0"/>
              <a:t>Professional/investigative</a:t>
            </a:r>
          </a:p>
          <a:p>
            <a:pPr marL="457200" lvl="1" indent="0">
              <a:buNone/>
            </a:pPr>
            <a:endParaRPr lang="en-GB" dirty="0"/>
          </a:p>
          <a:p>
            <a:pPr marL="5715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2A3DAF6F-B2BD-1E13-E746-8A485DF7C40B}"/>
              </a:ext>
            </a:extLst>
          </p:cNvPr>
          <p:cNvPicPr>
            <a:picLocks noChangeAspect="1"/>
          </p:cNvPicPr>
          <p:nvPr/>
        </p:nvPicPr>
        <p:blipFill>
          <a:blip r:embed="rId2"/>
          <a:stretch>
            <a:fillRect/>
          </a:stretch>
        </p:blipFill>
        <p:spPr>
          <a:xfrm>
            <a:off x="4036332" y="3280904"/>
            <a:ext cx="3697968" cy="2268087"/>
          </a:xfrm>
          <a:prstGeom prst="rect">
            <a:avLst/>
          </a:prstGeom>
        </p:spPr>
      </p:pic>
    </p:spTree>
    <p:extLst>
      <p:ext uri="{BB962C8B-B14F-4D97-AF65-F5344CB8AC3E}">
        <p14:creationId xmlns:p14="http://schemas.microsoft.com/office/powerpoint/2010/main" val="3349234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4">
                                            <p:txEl>
                                              <p:pRg st="1" end="1"/>
                                            </p:txEl>
                                          </p:spTgt>
                                        </p:tgtEl>
                                        <p:attrNameLst>
                                          <p:attrName>style.visibility</p:attrName>
                                        </p:attrNameLst>
                                      </p:cBhvr>
                                      <p:to>
                                        <p:strVal val="visible"/>
                                      </p:to>
                                    </p:set>
                                    <p:animEffect transition="in" filter="fade">
                                      <p:cBhvr>
                                        <p:cTn id="26" dur="1000"/>
                                        <p:tgtEl>
                                          <p:spTgt spid="4">
                                            <p:txEl>
                                              <p:pRg st="1" end="1"/>
                                            </p:txEl>
                                          </p:spTgt>
                                        </p:tgtEl>
                                      </p:cBhvr>
                                    </p:animEffect>
                                    <p:anim calcmode="lin" valueType="num">
                                      <p:cBhvr>
                                        <p:cTn id="27"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Effect transition="in" filter="fade">
                                      <p:cBhvr>
                                        <p:cTn id="31" dur="1000"/>
                                        <p:tgtEl>
                                          <p:spTgt spid="4">
                                            <p:txEl>
                                              <p:pRg st="2" end="2"/>
                                            </p:txEl>
                                          </p:spTgt>
                                        </p:tgtEl>
                                      </p:cBhvr>
                                    </p:animEffect>
                                    <p:anim calcmode="lin" valueType="num">
                                      <p:cBhvr>
                                        <p:cTn id="3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17167-F935-C024-9C9B-0810A990FB05}"/>
              </a:ext>
            </a:extLst>
          </p:cNvPr>
          <p:cNvSpPr>
            <a:spLocks noGrp="1"/>
          </p:cNvSpPr>
          <p:nvPr>
            <p:ph type="title" idx="4294967295"/>
          </p:nvPr>
        </p:nvSpPr>
        <p:spPr>
          <a:xfrm>
            <a:off x="165798" y="103816"/>
            <a:ext cx="3259138" cy="2071652"/>
          </a:xfrm>
          <a:solidFill>
            <a:srgbClr val="002060"/>
          </a:solidFill>
        </p:spPr>
        <p:txBody>
          <a:bodyPr>
            <a:normAutofit/>
          </a:bodyPr>
          <a:lstStyle/>
          <a:p>
            <a:r>
              <a:rPr lang="en-GB" sz="2800" dirty="0">
                <a:solidFill>
                  <a:schemeClr val="bg1"/>
                </a:solidFill>
              </a:rPr>
              <a:t>Challenges of ….</a:t>
            </a:r>
            <a:br>
              <a:rPr lang="en-GB" sz="2800" dirty="0">
                <a:solidFill>
                  <a:schemeClr val="bg1"/>
                </a:solidFill>
              </a:rPr>
            </a:br>
            <a:r>
              <a:rPr lang="en-GB" sz="2800" dirty="0">
                <a:solidFill>
                  <a:schemeClr val="bg1"/>
                </a:solidFill>
              </a:rPr>
              <a:t>( example ‘Forced marriage’)</a:t>
            </a:r>
          </a:p>
        </p:txBody>
      </p:sp>
      <p:graphicFrame>
        <p:nvGraphicFramePr>
          <p:cNvPr id="4" name="Diagram 3">
            <a:extLst>
              <a:ext uri="{FF2B5EF4-FFF2-40B4-BE49-F238E27FC236}">
                <a16:creationId xmlns:a16="http://schemas.microsoft.com/office/drawing/2014/main" id="{477834C8-F216-55C2-C589-7A55EEBB5155}"/>
              </a:ext>
            </a:extLst>
          </p:cNvPr>
          <p:cNvGraphicFramePr/>
          <p:nvPr>
            <p:extLst>
              <p:ext uri="{D42A27DB-BD31-4B8C-83A1-F6EECF244321}">
                <p14:modId xmlns:p14="http://schemas.microsoft.com/office/powerpoint/2010/main" val="3683497481"/>
              </p:ext>
            </p:extLst>
          </p:nvPr>
        </p:nvGraphicFramePr>
        <p:xfrm>
          <a:off x="3808325" y="63622"/>
          <a:ext cx="6390752" cy="57029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65395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388EA-8543-F7EE-1C4F-C011A5333ACD}"/>
              </a:ext>
            </a:extLst>
          </p:cNvPr>
          <p:cNvSpPr>
            <a:spLocks noGrp="1"/>
          </p:cNvSpPr>
          <p:nvPr>
            <p:ph type="title"/>
          </p:nvPr>
        </p:nvSpPr>
        <p:spPr>
          <a:solidFill>
            <a:srgbClr val="002060"/>
          </a:solidFill>
        </p:spPr>
        <p:txBody>
          <a:bodyPr/>
          <a:lstStyle/>
          <a:p>
            <a:r>
              <a:rPr lang="en-GB" dirty="0">
                <a:solidFill>
                  <a:schemeClr val="bg1"/>
                </a:solidFill>
              </a:rPr>
              <a:t>Important </a:t>
            </a:r>
          </a:p>
        </p:txBody>
      </p:sp>
      <p:sp>
        <p:nvSpPr>
          <p:cNvPr id="3" name="Content Placeholder 2">
            <a:extLst>
              <a:ext uri="{FF2B5EF4-FFF2-40B4-BE49-F238E27FC236}">
                <a16:creationId xmlns:a16="http://schemas.microsoft.com/office/drawing/2014/main" id="{F73F4A90-135B-1B38-F7C8-B4EBD4C17519}"/>
              </a:ext>
            </a:extLst>
          </p:cNvPr>
          <p:cNvSpPr>
            <a:spLocks noGrp="1"/>
          </p:cNvSpPr>
          <p:nvPr>
            <p:ph sz="half" idx="4294967295"/>
          </p:nvPr>
        </p:nvSpPr>
        <p:spPr>
          <a:xfrm>
            <a:off x="3403600" y="1528082"/>
            <a:ext cx="5384800" cy="2835955"/>
          </a:xfrm>
        </p:spPr>
        <p:txBody>
          <a:bodyPr/>
          <a:lstStyle/>
          <a:p>
            <a:endParaRPr lang="en-GB" dirty="0"/>
          </a:p>
          <a:p>
            <a:pPr marL="0" indent="0" algn="ctr">
              <a:buNone/>
            </a:pPr>
            <a:r>
              <a:rPr lang="en-GB" sz="4800" dirty="0">
                <a:solidFill>
                  <a:srgbClr val="FF0000"/>
                </a:solidFill>
              </a:rPr>
              <a:t>Support with academic sources</a:t>
            </a:r>
          </a:p>
        </p:txBody>
      </p:sp>
      <p:pic>
        <p:nvPicPr>
          <p:cNvPr id="5" name="Content Placeholder 4">
            <a:extLst>
              <a:ext uri="{FF2B5EF4-FFF2-40B4-BE49-F238E27FC236}">
                <a16:creationId xmlns:a16="http://schemas.microsoft.com/office/drawing/2014/main" id="{CCCF3463-3D36-7387-2A67-3FF79012A82F}"/>
              </a:ext>
            </a:extLst>
          </p:cNvPr>
          <p:cNvPicPr>
            <a:picLocks noGrp="1" noChangeAspect="1"/>
          </p:cNvPicPr>
          <p:nvPr>
            <p:ph sz="half" idx="4294967295"/>
          </p:nvPr>
        </p:nvPicPr>
        <p:blipFill>
          <a:blip r:embed="rId2"/>
          <a:stretch>
            <a:fillRect/>
          </a:stretch>
        </p:blipFill>
        <p:spPr>
          <a:xfrm>
            <a:off x="7126966" y="3693208"/>
            <a:ext cx="1250333" cy="1956501"/>
          </a:xfrm>
          <a:prstGeom prst="rect">
            <a:avLst/>
          </a:prstGeom>
        </p:spPr>
      </p:pic>
      <p:pic>
        <p:nvPicPr>
          <p:cNvPr id="6" name="Picture 5">
            <a:extLst>
              <a:ext uri="{FF2B5EF4-FFF2-40B4-BE49-F238E27FC236}">
                <a16:creationId xmlns:a16="http://schemas.microsoft.com/office/drawing/2014/main" id="{C7CA558F-B9BB-C6D7-562E-6EAEA4B9C45A}"/>
              </a:ext>
            </a:extLst>
          </p:cNvPr>
          <p:cNvPicPr>
            <a:picLocks noChangeAspect="1"/>
          </p:cNvPicPr>
          <p:nvPr/>
        </p:nvPicPr>
        <p:blipFill>
          <a:blip r:embed="rId3"/>
          <a:stretch>
            <a:fillRect/>
          </a:stretch>
        </p:blipFill>
        <p:spPr>
          <a:xfrm>
            <a:off x="880511" y="1615780"/>
            <a:ext cx="1394329" cy="2091494"/>
          </a:xfrm>
          <a:prstGeom prst="rect">
            <a:avLst/>
          </a:prstGeom>
        </p:spPr>
      </p:pic>
      <p:pic>
        <p:nvPicPr>
          <p:cNvPr id="7" name="Picture 6">
            <a:extLst>
              <a:ext uri="{FF2B5EF4-FFF2-40B4-BE49-F238E27FC236}">
                <a16:creationId xmlns:a16="http://schemas.microsoft.com/office/drawing/2014/main" id="{70F21D32-9F9B-023C-B63B-FD7392ADA07E}"/>
              </a:ext>
            </a:extLst>
          </p:cNvPr>
          <p:cNvPicPr>
            <a:picLocks noChangeAspect="1"/>
          </p:cNvPicPr>
          <p:nvPr/>
        </p:nvPicPr>
        <p:blipFill>
          <a:blip r:embed="rId4"/>
          <a:stretch>
            <a:fillRect/>
          </a:stretch>
        </p:blipFill>
        <p:spPr>
          <a:xfrm>
            <a:off x="2415948" y="3541795"/>
            <a:ext cx="1209675" cy="1714500"/>
          </a:xfrm>
          <a:prstGeom prst="rect">
            <a:avLst/>
          </a:prstGeom>
        </p:spPr>
      </p:pic>
      <p:pic>
        <p:nvPicPr>
          <p:cNvPr id="8" name="Picture 7">
            <a:extLst>
              <a:ext uri="{FF2B5EF4-FFF2-40B4-BE49-F238E27FC236}">
                <a16:creationId xmlns:a16="http://schemas.microsoft.com/office/drawing/2014/main" id="{B9F58678-2993-228A-A58B-F989DDDD5991}"/>
              </a:ext>
            </a:extLst>
          </p:cNvPr>
          <p:cNvPicPr>
            <a:picLocks noChangeAspect="1"/>
          </p:cNvPicPr>
          <p:nvPr/>
        </p:nvPicPr>
        <p:blipFill>
          <a:blip r:embed="rId5"/>
          <a:stretch>
            <a:fillRect/>
          </a:stretch>
        </p:blipFill>
        <p:spPr>
          <a:xfrm>
            <a:off x="9256940" y="1836395"/>
            <a:ext cx="1733550" cy="2219325"/>
          </a:xfrm>
          <a:prstGeom prst="rect">
            <a:avLst/>
          </a:prstGeom>
        </p:spPr>
      </p:pic>
      <p:pic>
        <p:nvPicPr>
          <p:cNvPr id="9" name="Picture 8">
            <a:extLst>
              <a:ext uri="{FF2B5EF4-FFF2-40B4-BE49-F238E27FC236}">
                <a16:creationId xmlns:a16="http://schemas.microsoft.com/office/drawing/2014/main" id="{8A7CEE06-3B92-B2F9-6B30-96F0FED16BDE}"/>
              </a:ext>
            </a:extLst>
          </p:cNvPr>
          <p:cNvPicPr>
            <a:picLocks noChangeAspect="1"/>
          </p:cNvPicPr>
          <p:nvPr/>
        </p:nvPicPr>
        <p:blipFill>
          <a:blip r:embed="rId6"/>
          <a:stretch>
            <a:fillRect/>
          </a:stretch>
        </p:blipFill>
        <p:spPr>
          <a:xfrm>
            <a:off x="4268349" y="3761038"/>
            <a:ext cx="1870965" cy="1888671"/>
          </a:xfrm>
          <a:prstGeom prst="rect">
            <a:avLst/>
          </a:prstGeom>
        </p:spPr>
      </p:pic>
    </p:spTree>
    <p:extLst>
      <p:ext uri="{BB962C8B-B14F-4D97-AF65-F5344CB8AC3E}">
        <p14:creationId xmlns:p14="http://schemas.microsoft.com/office/powerpoint/2010/main" val="7802396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1913</Words>
  <Application>Microsoft Office PowerPoint</Application>
  <PresentationFormat>Widescreen</PresentationFormat>
  <Paragraphs>174</Paragraphs>
  <Slides>27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Myriad Pro</vt:lpstr>
      <vt:lpstr>Arial</vt:lpstr>
      <vt:lpstr>Calibri</vt:lpstr>
      <vt:lpstr>Calibri Light</vt:lpstr>
      <vt:lpstr>PT Sans</vt:lpstr>
      <vt:lpstr>Theme1.thmx first page pp</vt:lpstr>
      <vt:lpstr> BSc  Professional Investigation 23.11.22 Workbook 1  </vt:lpstr>
      <vt:lpstr>Lesson </vt:lpstr>
      <vt:lpstr>Workbook 1 - Task 1</vt:lpstr>
      <vt:lpstr>Part 1 – Task 1</vt:lpstr>
      <vt:lpstr>“Last 12 months of your career”</vt:lpstr>
      <vt:lpstr>“Critically evaluate your performance..”</vt:lpstr>
      <vt:lpstr>Critical evaluation = asking questions</vt:lpstr>
      <vt:lpstr>Critical writing v Descriptive writing</vt:lpstr>
      <vt:lpstr>Reflection Models</vt:lpstr>
      <vt:lpstr>Principles of Reflection</vt:lpstr>
      <vt:lpstr>Examples of Reflective practice</vt:lpstr>
      <vt:lpstr>Example 1 – Teaching profession – Reflection on first 6mths</vt:lpstr>
      <vt:lpstr>Example 2 – Health Professional Reflection  ( source; https//libguides.scu.ed.au/reflectivepractice/examples)</vt:lpstr>
      <vt:lpstr>Example 3 - Policing</vt:lpstr>
      <vt:lpstr>Task 1 – part 2</vt:lpstr>
      <vt:lpstr>“Analyse the…..”</vt:lpstr>
      <vt:lpstr>….importance of continuous personal and professional development in achieving organisation objectives….</vt:lpstr>
      <vt:lpstr>“…use of reflective practice in personal and professional development.”</vt:lpstr>
      <vt:lpstr>Task 2 – Investigative Challenges</vt:lpstr>
      <vt:lpstr>Task 2 – 3 parts</vt:lpstr>
      <vt:lpstr>Task 2 – part 1</vt:lpstr>
      <vt:lpstr>Task 2 – part 2 – “ Demonstrate your critical thinking, analysis and evaluation of….”</vt:lpstr>
      <vt:lpstr>Task 2 – part 2 </vt:lpstr>
      <vt:lpstr>Task 2 – part 3</vt:lpstr>
      <vt:lpstr>Challenges of …. ( example ‘Forced marriage’)</vt:lpstr>
      <vt:lpstr>Important </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11</cp:revision>
  <dcterms:created xsi:type="dcterms:W3CDTF">2021-10-13T07:56:41Z</dcterms:created>
  <dcterms:modified xsi:type="dcterms:W3CDTF">2022-11-23T15:23:50Z</dcterms:modified>
</cp:coreProperties>
</file>