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835" r:id="rId1"/>
  </p:sldMasterIdLst>
  <p:notesMasterIdLst>
    <p:notesMasterId r:id="rId15"/>
  </p:notesMasterIdLst>
  <p:sldIdLst>
    <p:sldId id="256" r:id="rId2"/>
    <p:sldId id="257" r:id="rId3"/>
    <p:sldId id="258" r:id="rId4"/>
    <p:sldId id="259" r:id="rId5"/>
    <p:sldId id="260" r:id="rId6"/>
    <p:sldId id="261" r:id="rId7"/>
    <p:sldId id="264" r:id="rId8"/>
    <p:sldId id="271" r:id="rId9"/>
    <p:sldId id="265" r:id="rId10"/>
    <p:sldId id="266" r:id="rId11"/>
    <p:sldId id="267" r:id="rId12"/>
    <p:sldId id="268" r:id="rId13"/>
    <p:sldId id="270" r:id="rId14"/>
  </p:sldIdLst>
  <p:sldSz cx="9144000" cy="5143500" type="screen16x9"/>
  <p:notesSz cx="6858000" cy="9144000"/>
  <p:embeddedFontLst>
    <p:embeddedFont>
      <p:font typeface="Arvo" panose="02000000000000000000" pitchFamily="2" charset="77"/>
      <p:regular r:id="rId16"/>
      <p:bold r:id="rId17"/>
      <p:italic r:id="rId18"/>
      <p:boldItalic r:id="rId19"/>
    </p:embeddedFont>
    <p:embeddedFont>
      <p:font typeface="Century Gothic" panose="020B0502020202020204" pitchFamily="34" charset="0"/>
      <p:regular r:id="rId20"/>
      <p:bold r:id="rId21"/>
      <p:italic r:id="rId22"/>
      <p:boldItalic r:id="rId23"/>
    </p:embeddedFont>
    <p:embeddedFont>
      <p:font typeface="Roboto Condensed Light" panose="020F0302020204030204" pitchFamily="34" charset="0"/>
      <p:regular r:id="rId24"/>
      <p:italic r:id="rId2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F1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1A24D33-7BB0-4878-AF5A-32EEBA943CB4}">
  <a:tblStyle styleId="{31A24D33-7BB0-4878-AF5A-32EEBA943CB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12"/>
    <p:restoredTop sz="81224" autoAdjust="0"/>
  </p:normalViewPr>
  <p:slideViewPr>
    <p:cSldViewPr snapToGrid="0">
      <p:cViewPr varScale="1">
        <p:scale>
          <a:sx n="137" d="100"/>
          <a:sy n="137" d="100"/>
        </p:scale>
        <p:origin x="352"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image" Target="../media/image3.jpg"/></Relationships>
</file>

<file path=ppt/diagrams/_rels/drawing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image" Target="../media/image3.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5B8BEC-20BF-4F68-8375-0A079417D4EB}"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GB"/>
        </a:p>
      </dgm:t>
    </dgm:pt>
    <dgm:pt modelId="{63D0214C-B56F-457C-BBEB-CABBAF062142}">
      <dgm:prSet phldrT="[Text]"/>
      <dgm:spPr/>
      <dgm:t>
        <a:bodyPr/>
        <a:lstStyle/>
        <a:p>
          <a:r>
            <a:rPr lang="en-GB" dirty="0"/>
            <a:t>Definition 1: Management entails arranging, organizing, leading and controlling the business resources (human, financial, physical and information) to accomplish the organization`s objectives so as most efficiently and effectively as possible (Kotter, 2020).</a:t>
          </a:r>
        </a:p>
      </dgm:t>
    </dgm:pt>
    <dgm:pt modelId="{B0BEE694-1A45-47D4-A6AF-C40782EFF33A}" type="parTrans" cxnId="{2CF89762-78D5-4344-96FC-AA61C12D3478}">
      <dgm:prSet/>
      <dgm:spPr/>
      <dgm:t>
        <a:bodyPr/>
        <a:lstStyle/>
        <a:p>
          <a:endParaRPr lang="en-GB"/>
        </a:p>
      </dgm:t>
    </dgm:pt>
    <dgm:pt modelId="{89AC36EC-66BE-48D9-A57D-70A3A2EA0C24}" type="sibTrans" cxnId="{2CF89762-78D5-4344-96FC-AA61C12D3478}">
      <dgm:prSet/>
      <dgm:spPr/>
      <dgm:t>
        <a:bodyPr/>
        <a:lstStyle/>
        <a:p>
          <a:endParaRPr lang="en-GB"/>
        </a:p>
      </dgm:t>
    </dgm:pt>
    <dgm:pt modelId="{4C5E5458-5058-420D-B542-73533D9AABC5}">
      <dgm:prSet phldrT="[Text]"/>
      <dgm:spPr/>
      <dgm:t>
        <a:bodyPr/>
        <a:lstStyle/>
        <a:p>
          <a:r>
            <a:rPr lang="en-GB" dirty="0"/>
            <a:t>Definition 2: Management is both the art and science of controlling different activities and of monitoring and directing the process of cooperation of the people and groups in order to eventually achieve predefined goals by means of the efficient and effective use of available resources (McGregor, 2022).</a:t>
          </a:r>
        </a:p>
      </dgm:t>
    </dgm:pt>
    <dgm:pt modelId="{A9D88593-11FD-48D2-8101-74E2A57A0C2C}" type="parTrans" cxnId="{8C3E6C75-4356-4C04-9993-2A4BE81AD53D}">
      <dgm:prSet/>
      <dgm:spPr/>
      <dgm:t>
        <a:bodyPr/>
        <a:lstStyle/>
        <a:p>
          <a:endParaRPr lang="en-GB"/>
        </a:p>
      </dgm:t>
    </dgm:pt>
    <dgm:pt modelId="{2C2D1A22-941A-4806-8E98-44E8D91B9D03}" type="sibTrans" cxnId="{8C3E6C75-4356-4C04-9993-2A4BE81AD53D}">
      <dgm:prSet/>
      <dgm:spPr/>
      <dgm:t>
        <a:bodyPr/>
        <a:lstStyle/>
        <a:p>
          <a:endParaRPr lang="en-GB"/>
        </a:p>
      </dgm:t>
    </dgm:pt>
    <dgm:pt modelId="{9BE55303-BD3D-45FD-B53F-FEBE872627DA}" type="pres">
      <dgm:prSet presAssocID="{CC5B8BEC-20BF-4F68-8375-0A079417D4EB}" presName="Name0" presStyleCnt="0">
        <dgm:presLayoutVars>
          <dgm:dir/>
          <dgm:resizeHandles val="exact"/>
        </dgm:presLayoutVars>
      </dgm:prSet>
      <dgm:spPr/>
    </dgm:pt>
    <dgm:pt modelId="{8223DA1B-F3D3-4C8C-91C2-0111BF7847F3}" type="pres">
      <dgm:prSet presAssocID="{CC5B8BEC-20BF-4F68-8375-0A079417D4EB}" presName="fgShape" presStyleLbl="fgShp" presStyleIdx="0" presStyleCnt="1" custLinFactY="100000" custLinFactNeighborX="0" custLinFactNeighborY="166667"/>
      <dgm:spPr/>
    </dgm:pt>
    <dgm:pt modelId="{A1747137-8072-4320-8AAB-224D8AB74E19}" type="pres">
      <dgm:prSet presAssocID="{CC5B8BEC-20BF-4F68-8375-0A079417D4EB}" presName="linComp" presStyleCnt="0"/>
      <dgm:spPr/>
    </dgm:pt>
    <dgm:pt modelId="{562A040A-5796-4631-BA8F-8BAB180E7BD4}" type="pres">
      <dgm:prSet presAssocID="{63D0214C-B56F-457C-BBEB-CABBAF062142}" presName="compNode" presStyleCnt="0"/>
      <dgm:spPr/>
    </dgm:pt>
    <dgm:pt modelId="{B2C4A9B7-A8C2-4E7F-AB2D-52657C9AC42C}" type="pres">
      <dgm:prSet presAssocID="{63D0214C-B56F-457C-BBEB-CABBAF062142}" presName="bkgdShape" presStyleLbl="node1" presStyleIdx="0" presStyleCnt="2"/>
      <dgm:spPr/>
    </dgm:pt>
    <dgm:pt modelId="{59B5B0CA-3CCD-43CF-97C9-BAD034267F27}" type="pres">
      <dgm:prSet presAssocID="{63D0214C-B56F-457C-BBEB-CABBAF062142}" presName="nodeTx" presStyleLbl="node1" presStyleIdx="0" presStyleCnt="2">
        <dgm:presLayoutVars>
          <dgm:bulletEnabled val="1"/>
        </dgm:presLayoutVars>
      </dgm:prSet>
      <dgm:spPr/>
    </dgm:pt>
    <dgm:pt modelId="{848EDA61-73EE-4944-ADCA-54346B1FB539}" type="pres">
      <dgm:prSet presAssocID="{63D0214C-B56F-457C-BBEB-CABBAF062142}" presName="invisiNode" presStyleLbl="node1" presStyleIdx="0" presStyleCnt="2"/>
      <dgm:spPr/>
    </dgm:pt>
    <dgm:pt modelId="{B6DE70CB-A269-4CD2-8F13-14940EAE9DCF}" type="pres">
      <dgm:prSet presAssocID="{63D0214C-B56F-457C-BBEB-CABBAF062142}" presName="imagNode" presStyleLbl="fgImgPlace1" presStyleIdx="0" presStyleCnt="2"/>
      <dgm:spPr>
        <a:blipFill>
          <a:blip xmlns:r="http://schemas.openxmlformats.org/officeDocument/2006/relationships" r:embed="rId1">
            <a:extLst>
              <a:ext uri="{28A0092B-C50C-407E-A947-70E740481C1C}">
                <a14:useLocalDpi xmlns:a14="http://schemas.microsoft.com/office/drawing/2010/main" val="0"/>
              </a:ext>
            </a:extLst>
          </a:blip>
          <a:srcRect/>
          <a:stretch>
            <a:fillRect l="-63000" r="-63000"/>
          </a:stretch>
        </a:blipFill>
      </dgm:spPr>
    </dgm:pt>
    <dgm:pt modelId="{0EDE4822-C9A9-4B03-AD68-20573A6BCAF5}" type="pres">
      <dgm:prSet presAssocID="{89AC36EC-66BE-48D9-A57D-70A3A2EA0C24}" presName="sibTrans" presStyleLbl="sibTrans2D1" presStyleIdx="0" presStyleCnt="0"/>
      <dgm:spPr/>
    </dgm:pt>
    <dgm:pt modelId="{519FD41D-6BBB-4A77-AF37-416CD36F9081}" type="pres">
      <dgm:prSet presAssocID="{4C5E5458-5058-420D-B542-73533D9AABC5}" presName="compNode" presStyleCnt="0"/>
      <dgm:spPr/>
    </dgm:pt>
    <dgm:pt modelId="{BE2BFE94-A07B-4322-9A7B-EC9FB73E7B71}" type="pres">
      <dgm:prSet presAssocID="{4C5E5458-5058-420D-B542-73533D9AABC5}" presName="bkgdShape" presStyleLbl="node1" presStyleIdx="1" presStyleCnt="2"/>
      <dgm:spPr/>
    </dgm:pt>
    <dgm:pt modelId="{FC4C94AF-D0C3-45AE-B366-A32F3D3F678B}" type="pres">
      <dgm:prSet presAssocID="{4C5E5458-5058-420D-B542-73533D9AABC5}" presName="nodeTx" presStyleLbl="node1" presStyleIdx="1" presStyleCnt="2">
        <dgm:presLayoutVars>
          <dgm:bulletEnabled val="1"/>
        </dgm:presLayoutVars>
      </dgm:prSet>
      <dgm:spPr/>
    </dgm:pt>
    <dgm:pt modelId="{7712487D-CF6D-4B29-AE56-AEED4A90D397}" type="pres">
      <dgm:prSet presAssocID="{4C5E5458-5058-420D-B542-73533D9AABC5}" presName="invisiNode" presStyleLbl="node1" presStyleIdx="1" presStyleCnt="2"/>
      <dgm:spPr/>
    </dgm:pt>
    <dgm:pt modelId="{58D58533-E807-4651-9594-EB3B8D624E0B}" type="pres">
      <dgm:prSet presAssocID="{4C5E5458-5058-420D-B542-73533D9AABC5}" presName="imagNode" presStyleLbl="fgImgPlace1" presStyleIdx="1" presStyleCnt="2"/>
      <dgm:spPr>
        <a:blipFill>
          <a:blip xmlns:r="http://schemas.openxmlformats.org/officeDocument/2006/relationships" r:embed="rId2">
            <a:extLst>
              <a:ext uri="{28A0092B-C50C-407E-A947-70E740481C1C}">
                <a14:useLocalDpi xmlns:a14="http://schemas.microsoft.com/office/drawing/2010/main" val="0"/>
              </a:ext>
            </a:extLst>
          </a:blip>
          <a:srcRect/>
          <a:stretch>
            <a:fillRect l="-55000" r="-55000"/>
          </a:stretch>
        </a:blipFill>
      </dgm:spPr>
    </dgm:pt>
  </dgm:ptLst>
  <dgm:cxnLst>
    <dgm:cxn modelId="{CCEF6622-56C2-47F2-83AD-6336A231248F}" type="presOf" srcId="{4C5E5458-5058-420D-B542-73533D9AABC5}" destId="{BE2BFE94-A07B-4322-9A7B-EC9FB73E7B71}" srcOrd="0" destOrd="0" presId="urn:microsoft.com/office/officeart/2005/8/layout/hList7"/>
    <dgm:cxn modelId="{32578E3F-274E-460A-B470-7BD37090BCE3}" type="presOf" srcId="{CC5B8BEC-20BF-4F68-8375-0A079417D4EB}" destId="{9BE55303-BD3D-45FD-B53F-FEBE872627DA}" srcOrd="0" destOrd="0" presId="urn:microsoft.com/office/officeart/2005/8/layout/hList7"/>
    <dgm:cxn modelId="{944F7054-B743-43EC-82F8-E064BC2D034D}" type="presOf" srcId="{89AC36EC-66BE-48D9-A57D-70A3A2EA0C24}" destId="{0EDE4822-C9A9-4B03-AD68-20573A6BCAF5}" srcOrd="0" destOrd="0" presId="urn:microsoft.com/office/officeart/2005/8/layout/hList7"/>
    <dgm:cxn modelId="{2CF89762-78D5-4344-96FC-AA61C12D3478}" srcId="{CC5B8BEC-20BF-4F68-8375-0A079417D4EB}" destId="{63D0214C-B56F-457C-BBEB-CABBAF062142}" srcOrd="0" destOrd="0" parTransId="{B0BEE694-1A45-47D4-A6AF-C40782EFF33A}" sibTransId="{89AC36EC-66BE-48D9-A57D-70A3A2EA0C24}"/>
    <dgm:cxn modelId="{8C3E6C75-4356-4C04-9993-2A4BE81AD53D}" srcId="{CC5B8BEC-20BF-4F68-8375-0A079417D4EB}" destId="{4C5E5458-5058-420D-B542-73533D9AABC5}" srcOrd="1" destOrd="0" parTransId="{A9D88593-11FD-48D2-8101-74E2A57A0C2C}" sibTransId="{2C2D1A22-941A-4806-8E98-44E8D91B9D03}"/>
    <dgm:cxn modelId="{D436F6AA-D9E6-49F4-82B9-A1ECC285B3FB}" type="presOf" srcId="{63D0214C-B56F-457C-BBEB-CABBAF062142}" destId="{B2C4A9B7-A8C2-4E7F-AB2D-52657C9AC42C}" srcOrd="0" destOrd="0" presId="urn:microsoft.com/office/officeart/2005/8/layout/hList7"/>
    <dgm:cxn modelId="{0B2390AE-1133-4B95-B76C-49FC95D5E10C}" type="presOf" srcId="{4C5E5458-5058-420D-B542-73533D9AABC5}" destId="{FC4C94AF-D0C3-45AE-B366-A32F3D3F678B}" srcOrd="1" destOrd="0" presId="urn:microsoft.com/office/officeart/2005/8/layout/hList7"/>
    <dgm:cxn modelId="{EB2AADB6-8AC0-41F2-B8FD-DF5D06B79551}" type="presOf" srcId="{63D0214C-B56F-457C-BBEB-CABBAF062142}" destId="{59B5B0CA-3CCD-43CF-97C9-BAD034267F27}" srcOrd="1" destOrd="0" presId="urn:microsoft.com/office/officeart/2005/8/layout/hList7"/>
    <dgm:cxn modelId="{D72255AC-66EF-463B-9B8A-C8C66BABE8D1}" type="presParOf" srcId="{9BE55303-BD3D-45FD-B53F-FEBE872627DA}" destId="{8223DA1B-F3D3-4C8C-91C2-0111BF7847F3}" srcOrd="0" destOrd="0" presId="urn:microsoft.com/office/officeart/2005/8/layout/hList7"/>
    <dgm:cxn modelId="{3926F6CC-AF6D-4D2E-AD68-168056EA6A91}" type="presParOf" srcId="{9BE55303-BD3D-45FD-B53F-FEBE872627DA}" destId="{A1747137-8072-4320-8AAB-224D8AB74E19}" srcOrd="1" destOrd="0" presId="urn:microsoft.com/office/officeart/2005/8/layout/hList7"/>
    <dgm:cxn modelId="{BB993488-5480-45F9-AA90-E0B1940A1173}" type="presParOf" srcId="{A1747137-8072-4320-8AAB-224D8AB74E19}" destId="{562A040A-5796-4631-BA8F-8BAB180E7BD4}" srcOrd="0" destOrd="0" presId="urn:microsoft.com/office/officeart/2005/8/layout/hList7"/>
    <dgm:cxn modelId="{15404665-98F1-411C-992C-0B25737DD1F6}" type="presParOf" srcId="{562A040A-5796-4631-BA8F-8BAB180E7BD4}" destId="{B2C4A9B7-A8C2-4E7F-AB2D-52657C9AC42C}" srcOrd="0" destOrd="0" presId="urn:microsoft.com/office/officeart/2005/8/layout/hList7"/>
    <dgm:cxn modelId="{6B6201AC-CF1B-4C48-A83E-467F825ED7E3}" type="presParOf" srcId="{562A040A-5796-4631-BA8F-8BAB180E7BD4}" destId="{59B5B0CA-3CCD-43CF-97C9-BAD034267F27}" srcOrd="1" destOrd="0" presId="urn:microsoft.com/office/officeart/2005/8/layout/hList7"/>
    <dgm:cxn modelId="{34D45E7B-CD00-45A2-A10F-0BD0C15F862D}" type="presParOf" srcId="{562A040A-5796-4631-BA8F-8BAB180E7BD4}" destId="{848EDA61-73EE-4944-ADCA-54346B1FB539}" srcOrd="2" destOrd="0" presId="urn:microsoft.com/office/officeart/2005/8/layout/hList7"/>
    <dgm:cxn modelId="{3FF40D70-46B7-4C28-9FBA-28837B72A8F1}" type="presParOf" srcId="{562A040A-5796-4631-BA8F-8BAB180E7BD4}" destId="{B6DE70CB-A269-4CD2-8F13-14940EAE9DCF}" srcOrd="3" destOrd="0" presId="urn:microsoft.com/office/officeart/2005/8/layout/hList7"/>
    <dgm:cxn modelId="{7993A1BD-1FA1-4AF7-90DC-EBBFFAB3780C}" type="presParOf" srcId="{A1747137-8072-4320-8AAB-224D8AB74E19}" destId="{0EDE4822-C9A9-4B03-AD68-20573A6BCAF5}" srcOrd="1" destOrd="0" presId="urn:microsoft.com/office/officeart/2005/8/layout/hList7"/>
    <dgm:cxn modelId="{0BC12E7D-03DA-4C79-BF5F-0848F147DBB4}" type="presParOf" srcId="{A1747137-8072-4320-8AAB-224D8AB74E19}" destId="{519FD41D-6BBB-4A77-AF37-416CD36F9081}" srcOrd="2" destOrd="0" presId="urn:microsoft.com/office/officeart/2005/8/layout/hList7"/>
    <dgm:cxn modelId="{32D534FA-BB9D-411A-BEF5-84599C0C2328}" type="presParOf" srcId="{519FD41D-6BBB-4A77-AF37-416CD36F9081}" destId="{BE2BFE94-A07B-4322-9A7B-EC9FB73E7B71}" srcOrd="0" destOrd="0" presId="urn:microsoft.com/office/officeart/2005/8/layout/hList7"/>
    <dgm:cxn modelId="{BFFCF97D-B061-46C8-9826-8306C9A512E4}" type="presParOf" srcId="{519FD41D-6BBB-4A77-AF37-416CD36F9081}" destId="{FC4C94AF-D0C3-45AE-B366-A32F3D3F678B}" srcOrd="1" destOrd="0" presId="urn:microsoft.com/office/officeart/2005/8/layout/hList7"/>
    <dgm:cxn modelId="{AB35E095-4048-4054-B55B-0124F3BE360C}" type="presParOf" srcId="{519FD41D-6BBB-4A77-AF37-416CD36F9081}" destId="{7712487D-CF6D-4B29-AE56-AEED4A90D397}" srcOrd="2" destOrd="0" presId="urn:microsoft.com/office/officeart/2005/8/layout/hList7"/>
    <dgm:cxn modelId="{247F7980-55F3-4177-AC57-232E6A9381AF}" type="presParOf" srcId="{519FD41D-6BBB-4A77-AF37-416CD36F9081}" destId="{58D58533-E807-4651-9594-EB3B8D624E0B}"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4A9B7-A8C2-4E7F-AB2D-52657C9AC42C}">
      <dsp:nvSpPr>
        <dsp:cNvPr id="0" name=""/>
        <dsp:cNvSpPr/>
      </dsp:nvSpPr>
      <dsp:spPr>
        <a:xfrm>
          <a:off x="3788" y="0"/>
          <a:ext cx="4339479" cy="340474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Definition 1: Management entails arranging, organizing, leading and controlling the business resources (human, financial, physical and information) to accomplish the organization`s objectives so as most efficiently and effectively as possible (Kotter, 2020).</a:t>
          </a:r>
        </a:p>
      </dsp:txBody>
      <dsp:txXfrm>
        <a:off x="3788" y="1361898"/>
        <a:ext cx="4339479" cy="1361898"/>
      </dsp:txXfrm>
    </dsp:sp>
    <dsp:sp modelId="{B6DE70CB-A269-4CD2-8F13-14940EAE9DCF}">
      <dsp:nvSpPr>
        <dsp:cNvPr id="0" name=""/>
        <dsp:cNvSpPr/>
      </dsp:nvSpPr>
      <dsp:spPr>
        <a:xfrm>
          <a:off x="1606637" y="204284"/>
          <a:ext cx="1133780" cy="113378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63000" r="-63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E2BFE94-A07B-4322-9A7B-EC9FB73E7B71}">
      <dsp:nvSpPr>
        <dsp:cNvPr id="0" name=""/>
        <dsp:cNvSpPr/>
      </dsp:nvSpPr>
      <dsp:spPr>
        <a:xfrm>
          <a:off x="4473452" y="0"/>
          <a:ext cx="4339479" cy="340474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Definition 2: Management is both the art and science of controlling different activities and of monitoring and directing the process of cooperation of the people and groups in order to eventually achieve predefined goals by means of the efficient and effective use of available resources (McGregor, 2022).</a:t>
          </a:r>
        </a:p>
      </dsp:txBody>
      <dsp:txXfrm>
        <a:off x="4473452" y="1361898"/>
        <a:ext cx="4339479" cy="1361898"/>
      </dsp:txXfrm>
    </dsp:sp>
    <dsp:sp modelId="{58D58533-E807-4651-9594-EB3B8D624E0B}">
      <dsp:nvSpPr>
        <dsp:cNvPr id="0" name=""/>
        <dsp:cNvSpPr/>
      </dsp:nvSpPr>
      <dsp:spPr>
        <a:xfrm>
          <a:off x="6076301" y="204284"/>
          <a:ext cx="1133780" cy="1133780"/>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55000" r="-55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223DA1B-F3D3-4C8C-91C2-0111BF7847F3}">
      <dsp:nvSpPr>
        <dsp:cNvPr id="0" name=""/>
        <dsp:cNvSpPr/>
      </dsp:nvSpPr>
      <dsp:spPr>
        <a:xfrm>
          <a:off x="352668" y="2894034"/>
          <a:ext cx="8111382" cy="510712"/>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02693554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372048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d51bf526aa_1_170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d51bf526aa_1_170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Content of the presentation: </a:t>
            </a:r>
          </a:p>
          <a:p>
            <a:r>
              <a:rPr lang="en-GB" sz="1100" b="0" i="0" u="none" strike="noStrike" cap="none" dirty="0">
                <a:solidFill>
                  <a:srgbClr val="000000"/>
                </a:solidFill>
                <a:effectLst/>
                <a:latin typeface="Arial"/>
                <a:ea typeface="Arial"/>
                <a:cs typeface="Arial"/>
                <a:sym typeface="Arial"/>
              </a:rPr>
              <a:t>Introduction to management</a:t>
            </a:r>
          </a:p>
          <a:p>
            <a:r>
              <a:rPr lang="en-GB" sz="1100" b="0" i="0" u="none" strike="noStrike" cap="none" dirty="0">
                <a:solidFill>
                  <a:srgbClr val="000000"/>
                </a:solidFill>
                <a:effectLst/>
                <a:latin typeface="Arial"/>
                <a:ea typeface="Arial"/>
                <a:cs typeface="Arial"/>
                <a:sym typeface="Arial"/>
              </a:rPr>
              <a:t>Importance of management</a:t>
            </a:r>
          </a:p>
          <a:p>
            <a:r>
              <a:rPr lang="en-GB" sz="1100" b="0" i="0" u="none" strike="noStrike" cap="none" dirty="0">
                <a:solidFill>
                  <a:srgbClr val="000000"/>
                </a:solidFill>
                <a:effectLst/>
                <a:latin typeface="Arial"/>
                <a:ea typeface="Arial"/>
                <a:cs typeface="Arial"/>
                <a:sym typeface="Arial"/>
              </a:rPr>
              <a:t>Management principles</a:t>
            </a:r>
          </a:p>
          <a:p>
            <a:r>
              <a:rPr lang="en-GB" sz="1100" b="0" i="0" u="none" strike="noStrike" cap="none" dirty="0">
                <a:solidFill>
                  <a:srgbClr val="000000"/>
                </a:solidFill>
                <a:effectLst/>
                <a:latin typeface="Arial"/>
                <a:ea typeface="Arial"/>
                <a:cs typeface="Arial"/>
                <a:sym typeface="Arial"/>
              </a:rPr>
              <a:t>Management functions</a:t>
            </a:r>
          </a:p>
          <a:p>
            <a:r>
              <a:rPr lang="en-GB" sz="1100" b="0" i="0" u="none" strike="noStrike" cap="none" dirty="0">
                <a:solidFill>
                  <a:srgbClr val="000000"/>
                </a:solidFill>
                <a:effectLst/>
                <a:latin typeface="Arial"/>
                <a:ea typeface="Arial"/>
                <a:cs typeface="Arial"/>
                <a:sym typeface="Arial"/>
              </a:rPr>
              <a:t>Managerial roles</a:t>
            </a:r>
          </a:p>
          <a:p>
            <a:r>
              <a:rPr lang="en-GB" sz="1100" b="0" i="0" u="none" strike="noStrike" cap="none" dirty="0">
                <a:solidFill>
                  <a:srgbClr val="000000"/>
                </a:solidFill>
                <a:effectLst/>
                <a:latin typeface="Arial"/>
                <a:ea typeface="Arial"/>
                <a:cs typeface="Arial"/>
                <a:sym typeface="Arial"/>
              </a:rPr>
              <a:t>Managers' behaviours towards employees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80194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gd51bf526aa_1_10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0" name="Google Shape;290;gd51bf526aa_1_10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In this article, We attempt to establish the fundamentals of the management and its value in today's organizations through exploring s, There will be a text where we will talk about different sides of the management such as its basic assumptions, functions, roles and how managers should behave towards their crew. By using the cases and cases in our discussions, we wish to make the idea of these concepts more concrete and give the learners of the practical aspects of management.</a:t>
            </a:r>
            <a:endParaRPr dirty="0"/>
          </a:p>
        </p:txBody>
      </p:sp>
    </p:spTree>
    <p:extLst>
      <p:ext uri="{BB962C8B-B14F-4D97-AF65-F5344CB8AC3E}">
        <p14:creationId xmlns:p14="http://schemas.microsoft.com/office/powerpoint/2010/main" val="1782267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cd6f82f198_0_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cd6f82f198_0_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Management adopts a paramount place in the face of every organization that is supposed to be successful and sustainable. In this part of our discussion, we will address the vital role of competent management in the increasingly volatile business world, with confined examples from different organizations is included.</a:t>
            </a:r>
          </a:p>
          <a:p>
            <a:pPr marL="0" lvl="0" indent="0" algn="l" rtl="0">
              <a:spcBef>
                <a:spcPts val="0"/>
              </a:spcBef>
              <a:spcAft>
                <a:spcPts val="0"/>
              </a:spcAft>
              <a:buNone/>
            </a:pPr>
            <a:r>
              <a:rPr lang="en-US" dirty="0"/>
              <a:t>Main Points:</a:t>
            </a:r>
          </a:p>
          <a:p>
            <a:pPr marL="0" lvl="0" indent="0" algn="l" rtl="0">
              <a:spcBef>
                <a:spcPts val="0"/>
              </a:spcBef>
              <a:spcAft>
                <a:spcPts val="0"/>
              </a:spcAft>
              <a:buNone/>
            </a:pPr>
            <a:r>
              <a:rPr lang="en-US" dirty="0"/>
              <a:t>Efficient Resource Utilization:</a:t>
            </a:r>
          </a:p>
          <a:p>
            <a:pPr marL="0" lvl="0" indent="0" algn="l" rtl="0">
              <a:spcBef>
                <a:spcPts val="0"/>
              </a:spcBef>
              <a:spcAft>
                <a:spcPts val="0"/>
              </a:spcAft>
              <a:buNone/>
            </a:pPr>
            <a:r>
              <a:rPr lang="en-US" dirty="0"/>
              <a:t>The management aims at achieving best possible allocation of resources which include human resources, funding and technology (Mintzberg, 2020).</a:t>
            </a:r>
          </a:p>
          <a:p>
            <a:pPr marL="0" lvl="0" indent="0" algn="l" rtl="0">
              <a:spcBef>
                <a:spcPts val="0"/>
              </a:spcBef>
              <a:spcAft>
                <a:spcPts val="0"/>
              </a:spcAft>
              <a:buNone/>
            </a:pPr>
            <a:r>
              <a:rPr lang="en-US" dirty="0"/>
              <a:t>Example: Google's efficient systems have made sure that it both uses and develops its highly talented workforce and ever-evolving technologies to stay on top as a leader of the tech sector (Mintzberg, 2020).</a:t>
            </a:r>
          </a:p>
          <a:p>
            <a:pPr marL="0" lvl="0" indent="0" algn="l" rtl="0">
              <a:spcBef>
                <a:spcPts val="0"/>
              </a:spcBef>
              <a:spcAft>
                <a:spcPts val="0"/>
              </a:spcAft>
              <a:buNone/>
            </a:pPr>
            <a:r>
              <a:rPr lang="en-US" dirty="0"/>
              <a:t>Goal Achievement:</a:t>
            </a:r>
          </a:p>
          <a:p>
            <a:pPr marL="0" lvl="0" indent="0" algn="l" rtl="0">
              <a:spcBef>
                <a:spcPts val="0"/>
              </a:spcBef>
              <a:spcAft>
                <a:spcPts val="0"/>
              </a:spcAft>
              <a:buNone/>
            </a:pPr>
            <a:r>
              <a:rPr lang="en-US" dirty="0"/>
              <a:t>The leading and top managers in a company set the goals and among the strategies towards the successful path of an organization.</a:t>
            </a:r>
          </a:p>
          <a:p>
            <a:pPr marL="0" lvl="0" indent="0" algn="l" rtl="0">
              <a:spcBef>
                <a:spcPts val="0"/>
              </a:spcBef>
              <a:spcAft>
                <a:spcPts val="0"/>
              </a:spcAft>
              <a:buNone/>
            </a:pPr>
            <a:r>
              <a:rPr lang="en-US" dirty="0"/>
              <a:t>Example: Apple management puts high targets for product Nova invention and market development above all since they facilitate the growth and profitability of the company (Robbins, Coulter, and </a:t>
            </a:r>
            <a:r>
              <a:rPr lang="en-US" dirty="0" err="1"/>
              <a:t>DeCenzo</a:t>
            </a:r>
            <a:r>
              <a:rPr lang="en-US" dirty="0"/>
              <a:t>, 2021).</a:t>
            </a:r>
          </a:p>
          <a:p>
            <a:pPr marL="0" lvl="0" indent="0" algn="l" rtl="0">
              <a:spcBef>
                <a:spcPts val="0"/>
              </a:spcBef>
              <a:spcAft>
                <a:spcPts val="0"/>
              </a:spcAft>
              <a:buNone/>
            </a:pPr>
            <a:r>
              <a:rPr lang="en-US" dirty="0"/>
              <a:t>Adaptability to Change:</a:t>
            </a:r>
          </a:p>
          <a:p>
            <a:pPr marL="0" lvl="0" indent="0" algn="l" rtl="0">
              <a:spcBef>
                <a:spcPts val="0"/>
              </a:spcBef>
              <a:spcAft>
                <a:spcPts val="0"/>
              </a:spcAft>
              <a:buNone/>
            </a:pPr>
            <a:r>
              <a:rPr lang="en-US" dirty="0"/>
              <a:t>Management of organizational gives a chance to them of meeting the fluctuating market dynamics and new technologies as well as facing the competition.</a:t>
            </a:r>
          </a:p>
          <a:p>
            <a:pPr marL="0" lvl="0" indent="0" algn="l" rtl="0">
              <a:spcBef>
                <a:spcPts val="0"/>
              </a:spcBef>
              <a:spcAft>
                <a:spcPts val="0"/>
              </a:spcAft>
              <a:buNone/>
            </a:pPr>
            <a:r>
              <a:rPr lang="en-US" dirty="0"/>
              <a:t>Example: Efficiently pursuing the Amazon's agile management practices, company gives opportunity to itself to be quick with respect to changes in the market dynamics as well as the customers' interests, which eventually helps it in remaining ahead in the e-commerce industry.</a:t>
            </a:r>
          </a:p>
          <a:p>
            <a:pPr marL="0" lvl="0" indent="0" algn="l" rtl="0">
              <a:spcBef>
                <a:spcPts val="0"/>
              </a:spcBef>
              <a:spcAft>
                <a:spcPts val="0"/>
              </a:spcAft>
              <a:buNone/>
            </a:pPr>
            <a:r>
              <a:rPr lang="en-US" dirty="0"/>
              <a:t>Decision Making and Problem Solving:</a:t>
            </a:r>
          </a:p>
          <a:p>
            <a:pPr marL="0" lvl="0" indent="0" algn="l" rtl="0">
              <a:spcBef>
                <a:spcPts val="0"/>
              </a:spcBef>
              <a:spcAft>
                <a:spcPts val="0"/>
              </a:spcAft>
              <a:buNone/>
            </a:pPr>
            <a:r>
              <a:rPr lang="en-US" dirty="0"/>
              <a:t>Management aids decision-making and problem-solving processes and realizes the effectiveness of the problem the company has been facing on time.</a:t>
            </a:r>
          </a:p>
          <a:p>
            <a:pPr marL="0" lvl="0" indent="0" algn="l" rtl="0">
              <a:spcBef>
                <a:spcPts val="0"/>
              </a:spcBef>
              <a:spcAft>
                <a:spcPts val="0"/>
              </a:spcAft>
              <a:buNone/>
            </a:pPr>
            <a:r>
              <a:rPr lang="en-US" dirty="0"/>
              <a:t>Example: Toyota's approach is based on constant kaizen and engagement of workers in resolution of problems. The outcomes of such an approach include originating the Toyota Production System and Just-In-Time approach (Drucker, 2022).</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8781967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2"/>
        <p:cNvGrpSpPr/>
        <p:nvPr/>
      </p:nvGrpSpPr>
      <p:grpSpPr>
        <a:xfrm>
          <a:off x="0" y="0"/>
          <a:ext cx="0" cy="0"/>
          <a:chOff x="0" y="0"/>
          <a:chExt cx="0" cy="0"/>
        </a:xfrm>
      </p:grpSpPr>
      <p:sp>
        <p:nvSpPr>
          <p:cNvPr id="353" name="Google Shape;353;gd51bf526aa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4" name="Google Shape;354;gd51bf526aa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The four main principles are: </a:t>
            </a:r>
          </a:p>
          <a:p>
            <a:pPr marL="0" lvl="0" indent="0" algn="l" rtl="0">
              <a:spcBef>
                <a:spcPts val="0"/>
              </a:spcBef>
              <a:spcAft>
                <a:spcPts val="0"/>
              </a:spcAft>
              <a:buNone/>
            </a:pPr>
            <a:r>
              <a:rPr lang="en-US" dirty="0"/>
              <a:t>The principles of management build up the basis for the solving of complex problems and for the creation of acceptable behavior inside the organization. This system is a mechanism which managers can utilize for handling volatile circumstances with a view of attaining the organizational goals. In our next segment to follow, we will cover a few management principles and explore their utilization through the necessary examples from different companies (Drucker, 2022).</a:t>
            </a:r>
          </a:p>
          <a:p>
            <a:pPr marL="0" lvl="0" indent="0" algn="l" rtl="0">
              <a:spcBef>
                <a:spcPts val="0"/>
              </a:spcBef>
              <a:spcAft>
                <a:spcPts val="0"/>
              </a:spcAft>
              <a:buNone/>
            </a:pPr>
            <a:r>
              <a:rPr lang="en-US" dirty="0"/>
              <a:t>Main Points:</a:t>
            </a:r>
          </a:p>
          <a:p>
            <a:pPr marL="0" lvl="0" indent="0" algn="l" rtl="0">
              <a:spcBef>
                <a:spcPts val="0"/>
              </a:spcBef>
              <a:spcAft>
                <a:spcPts val="0"/>
              </a:spcAft>
              <a:buNone/>
            </a:pPr>
            <a:r>
              <a:rPr lang="en-US" dirty="0"/>
              <a:t>Unity of Command:</a:t>
            </a:r>
          </a:p>
          <a:p>
            <a:pPr marL="0" lvl="0" indent="0" algn="l" rtl="0">
              <a:spcBef>
                <a:spcPts val="0"/>
              </a:spcBef>
              <a:spcAft>
                <a:spcPts val="0"/>
              </a:spcAft>
              <a:buNone/>
            </a:pPr>
            <a:r>
              <a:rPr lang="en-US" dirty="0"/>
              <a:t>Principle: All employees should get instructions, and they should solely be assigned to one supervisor to have the clear objectives and to keep them from getting multiple order from the different leaders.</a:t>
            </a:r>
          </a:p>
          <a:p>
            <a:pPr marL="0" lvl="0" indent="0" algn="l" rtl="0">
              <a:spcBef>
                <a:spcPts val="0"/>
              </a:spcBef>
              <a:spcAft>
                <a:spcPts val="0"/>
              </a:spcAft>
              <a:buNone/>
            </a:pPr>
            <a:r>
              <a:rPr lang="en-US" dirty="0"/>
              <a:t>Example: In the giant retailer Walmart, the members of the store, an individual level of the competitive relationship within the market, who at the same time report to the department managers who ultimately report to the store managers (Daft, Murphy, and Willmott, 2023). The operational level is comprised of a well-defined chain of command that establishes both responsibility and unification of messages throughout the company.</a:t>
            </a:r>
          </a:p>
          <a:p>
            <a:pPr marL="0" lvl="0" indent="0" algn="l" rtl="0">
              <a:spcBef>
                <a:spcPts val="0"/>
              </a:spcBef>
              <a:spcAft>
                <a:spcPts val="0"/>
              </a:spcAft>
              <a:buNone/>
            </a:pPr>
            <a:r>
              <a:rPr lang="en-US" dirty="0"/>
              <a:t>Division of Work:</a:t>
            </a:r>
          </a:p>
          <a:p>
            <a:pPr marL="0" lvl="0" indent="0" algn="l" rtl="0">
              <a:spcBef>
                <a:spcPts val="0"/>
              </a:spcBef>
              <a:spcAft>
                <a:spcPts val="0"/>
              </a:spcAft>
              <a:buNone/>
            </a:pPr>
            <a:r>
              <a:rPr lang="en-US" dirty="0"/>
              <a:t>Principle: The quests should be separated for the person with a certain degree of the specialization and expertise to make the quests more efficient.</a:t>
            </a:r>
          </a:p>
          <a:p>
            <a:pPr marL="0" lvl="0" indent="0" algn="l" rtl="0">
              <a:spcBef>
                <a:spcPts val="0"/>
              </a:spcBef>
              <a:spcAft>
                <a:spcPts val="0"/>
              </a:spcAft>
              <a:buNone/>
            </a:pPr>
            <a:r>
              <a:rPr lang="en-US" dirty="0"/>
              <a:t>Example: Though Ford Motor Company spawned the assembly line production method, in which the worker is dedicated for a certain task and results to an increase in productivity and cost effectiveness (Daft, Murphy, and Willmott, 2023).</a:t>
            </a:r>
          </a:p>
          <a:p>
            <a:pPr marL="0" lvl="0" indent="0" algn="l" rtl="0">
              <a:spcBef>
                <a:spcPts val="0"/>
              </a:spcBef>
              <a:spcAft>
                <a:spcPts val="0"/>
              </a:spcAft>
              <a:buNone/>
            </a:pPr>
            <a:r>
              <a:rPr lang="en-US" dirty="0"/>
              <a:t>Authority and Responsibility:</a:t>
            </a:r>
          </a:p>
          <a:p>
            <a:pPr marL="0" lvl="0" indent="0" algn="l" rtl="0">
              <a:spcBef>
                <a:spcPts val="0"/>
              </a:spcBef>
              <a:spcAft>
                <a:spcPts val="0"/>
              </a:spcAft>
              <a:buNone/>
            </a:pPr>
            <a:r>
              <a:rPr lang="en-US" dirty="0"/>
              <a:t>Principle: Managers ought to be given the freedom to decide matters together with having to account for the consequences.</a:t>
            </a:r>
          </a:p>
          <a:p>
            <a:pPr marL="0" lvl="0" indent="0" algn="l" rtl="0">
              <a:spcBef>
                <a:spcPts val="0"/>
              </a:spcBef>
              <a:spcAft>
                <a:spcPts val="0"/>
              </a:spcAft>
              <a:buNone/>
            </a:pPr>
            <a:r>
              <a:rPr lang="en-US" dirty="0"/>
              <a:t>Example: In SpaceX, CEO Elon Musk empowers teams of engineers for results in terms of rocket preparation and flights (Daft, Murphy, and Willmott, 2023). The said blurring of lines leads to delegation of authority which gives the employees an opportunity to both take charge and ideate innovation while also maintaining accountability for the decisions they take.</a:t>
            </a:r>
          </a:p>
          <a:p>
            <a:pPr marL="0" lvl="0" indent="0" algn="l" rtl="0">
              <a:spcBef>
                <a:spcPts val="0"/>
              </a:spcBef>
              <a:spcAft>
                <a:spcPts val="0"/>
              </a:spcAft>
              <a:buNone/>
            </a:pPr>
            <a:endParaRPr lang="en-GB" dirty="0"/>
          </a:p>
        </p:txBody>
      </p:sp>
    </p:spTree>
    <p:extLst>
      <p:ext uri="{BB962C8B-B14F-4D97-AF65-F5344CB8AC3E}">
        <p14:creationId xmlns:p14="http://schemas.microsoft.com/office/powerpoint/2010/main" val="1512762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4"/>
        <p:cNvGrpSpPr/>
        <p:nvPr/>
      </p:nvGrpSpPr>
      <p:grpSpPr>
        <a:xfrm>
          <a:off x="0" y="0"/>
          <a:ext cx="0" cy="0"/>
          <a:chOff x="0" y="0"/>
          <a:chExt cx="0" cy="0"/>
        </a:xfrm>
      </p:grpSpPr>
      <p:sp>
        <p:nvSpPr>
          <p:cNvPr id="375" name="Google Shape;375;gce65291a32_1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6" name="Google Shape;376;gce65291a32_1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Planning:</a:t>
            </a:r>
          </a:p>
          <a:p>
            <a:pPr marL="0" lvl="0" indent="0" algn="l" rtl="0">
              <a:spcBef>
                <a:spcPts val="0"/>
              </a:spcBef>
              <a:spcAft>
                <a:spcPts val="0"/>
              </a:spcAft>
              <a:buNone/>
            </a:pPr>
            <a:r>
              <a:rPr lang="en-US" dirty="0"/>
              <a:t>Explanation: Methods consist of crafting what an organization tries to achieve, formulating strategies, and listing down the action plans to realize objectives (Fayol, 2021).</a:t>
            </a:r>
          </a:p>
          <a:p>
            <a:pPr marL="0" lvl="0" indent="0" algn="l" rtl="0">
              <a:spcBef>
                <a:spcPts val="0"/>
              </a:spcBef>
              <a:spcAft>
                <a:spcPts val="0"/>
              </a:spcAft>
              <a:buNone/>
            </a:pPr>
            <a:r>
              <a:rPr lang="en-US" dirty="0"/>
              <a:t>Example: Coca-Cola creates strategies for increasing the brand presence in multiple regions of the globe. Under yearly sales targets the company determines the development of marketing campaigns, formation of budgets, and resources allocation. The company uses all of these tools to achieve growth objective.</a:t>
            </a:r>
          </a:p>
          <a:p>
            <a:pPr marL="0" lvl="0" indent="0" algn="l" rtl="0">
              <a:spcBef>
                <a:spcPts val="0"/>
              </a:spcBef>
              <a:spcAft>
                <a:spcPts val="0"/>
              </a:spcAft>
              <a:buNone/>
            </a:pPr>
            <a:r>
              <a:rPr lang="en-US" dirty="0"/>
              <a:t>Organizing:</a:t>
            </a:r>
          </a:p>
          <a:p>
            <a:pPr marL="0" lvl="0" indent="0" algn="l" rtl="0">
              <a:spcBef>
                <a:spcPts val="0"/>
              </a:spcBef>
              <a:spcAft>
                <a:spcPts val="0"/>
              </a:spcAft>
              <a:buNone/>
            </a:pPr>
            <a:r>
              <a:rPr lang="en-US" dirty="0"/>
              <a:t>Explanation: Organizing refers to arranging different resources, jobs and actions in such a way that set planning objectives are assed expeditiously.</a:t>
            </a:r>
          </a:p>
          <a:p>
            <a:pPr marL="0" lvl="0" indent="0" algn="l" rtl="0">
              <a:spcBef>
                <a:spcPts val="0"/>
              </a:spcBef>
              <a:spcAft>
                <a:spcPts val="0"/>
              </a:spcAft>
              <a:buNone/>
            </a:pPr>
            <a:r>
              <a:rPr lang="en-US" dirty="0"/>
              <a:t>Example: It is evident from the way that Walt Disney Company makes sure that theme park operations are split into segments that are assigned to the departments of entertainment, hospitality, and guests services that all the processes are carried out properly and visitors enjoy the time spent on the premises.</a:t>
            </a:r>
          </a:p>
          <a:p>
            <a:pPr marL="0" lvl="0" indent="0" algn="l" rtl="0">
              <a:spcBef>
                <a:spcPts val="0"/>
              </a:spcBef>
              <a:spcAft>
                <a:spcPts val="0"/>
              </a:spcAft>
              <a:buNone/>
            </a:pPr>
            <a:r>
              <a:rPr lang="en-US" dirty="0"/>
              <a:t>Leading:</a:t>
            </a:r>
          </a:p>
          <a:p>
            <a:pPr marL="0" lvl="0" indent="0" algn="l" rtl="0">
              <a:spcBef>
                <a:spcPts val="0"/>
              </a:spcBef>
              <a:spcAft>
                <a:spcPts val="0"/>
              </a:spcAft>
              <a:buNone/>
            </a:pPr>
            <a:r>
              <a:rPr lang="en-US" dirty="0"/>
              <a:t>Explanation: Leading the organization, thus, means to be able to inspire and encourage the employees to work with the aim of the organization, to give advice and to resolve any conflict.</a:t>
            </a:r>
          </a:p>
          <a:p>
            <a:pPr marL="0" lvl="0" indent="0" algn="l" rtl="0">
              <a:spcBef>
                <a:spcPts val="0"/>
              </a:spcBef>
              <a:spcAft>
                <a:spcPts val="0"/>
              </a:spcAft>
              <a:buNone/>
            </a:pPr>
            <a:r>
              <a:rPr lang="en-US" dirty="0"/>
              <a:t>Example: The culture of Microsoft shaped by the CEO of Microsoft, Satya Nadella, by encouraging communication without fearing for anything and enabling employees to take risks is a step that led to the production of Microsoft Azure Cloud products (McGregor, 2022).</a:t>
            </a:r>
          </a:p>
          <a:p>
            <a:pPr marL="0" lvl="0" indent="0" algn="l" rtl="0">
              <a:spcBef>
                <a:spcPts val="0"/>
              </a:spcBef>
              <a:spcAft>
                <a:spcPts val="0"/>
              </a:spcAft>
              <a:buNone/>
            </a:pPr>
            <a:r>
              <a:rPr lang="en-US" dirty="0"/>
              <a:t>Controlling:</a:t>
            </a:r>
          </a:p>
          <a:p>
            <a:pPr marL="0" lvl="0" indent="0" algn="l" rtl="0">
              <a:spcBef>
                <a:spcPts val="0"/>
              </a:spcBef>
              <a:spcAft>
                <a:spcPts val="0"/>
              </a:spcAft>
              <a:buNone/>
            </a:pPr>
            <a:r>
              <a:rPr lang="en-US" dirty="0"/>
              <a:t>Explanation: Having control means supervising the performance of people in line with decided goals, and taking actions in the direction in which there is progress when this becomes necessary.</a:t>
            </a:r>
          </a:p>
          <a:p>
            <a:pPr marL="0" lvl="0" indent="0" algn="l" rtl="0">
              <a:spcBef>
                <a:spcPts val="0"/>
              </a:spcBef>
              <a:spcAft>
                <a:spcPts val="0"/>
              </a:spcAft>
              <a:buNone/>
            </a:pPr>
            <a:r>
              <a:rPr lang="en-US" dirty="0"/>
              <a:t>Example: The General Electric group applies such control mechanisms as key performance indicators assessment and regular performance reviews to track the production performance and detect the places to be improved.</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863659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0"/>
        <p:cNvGrpSpPr/>
        <p:nvPr/>
      </p:nvGrpSpPr>
      <p:grpSpPr>
        <a:xfrm>
          <a:off x="0" y="0"/>
          <a:ext cx="0" cy="0"/>
          <a:chOff x="0" y="0"/>
          <a:chExt cx="0" cy="0"/>
        </a:xfrm>
      </p:grpSpPr>
      <p:sp>
        <p:nvSpPr>
          <p:cNvPr id="561" name="Google Shape;561;gd51bf526aa_0_1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2" name="Google Shape;562;gd51bf526aa_0_1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When it comes to the managerial roles, it represents those managerial functions that managers carry out in the organization (Porter, 2020). This comprises interpersonal, information, and decision-making functions that are designed to head a leader to successfully guide his/her team to the accomplishment of company goals. In this part of the article, we highlight top managerial aspects and illustrate a few of them in real life setting of the company.</a:t>
            </a:r>
          </a:p>
          <a:p>
            <a:pPr marL="0" lvl="0" indent="0" algn="l" rtl="0">
              <a:spcBef>
                <a:spcPts val="0"/>
              </a:spcBef>
              <a:spcAft>
                <a:spcPts val="0"/>
              </a:spcAft>
              <a:buNone/>
            </a:pPr>
            <a:r>
              <a:rPr lang="en-US" dirty="0"/>
              <a:t>Interpersonal Roles:</a:t>
            </a:r>
          </a:p>
          <a:p>
            <a:pPr marL="0" lvl="0" indent="0" algn="l" rtl="0">
              <a:spcBef>
                <a:spcPts val="0"/>
              </a:spcBef>
              <a:spcAft>
                <a:spcPts val="0"/>
              </a:spcAft>
              <a:buNone/>
            </a:pPr>
            <a:r>
              <a:rPr lang="en-US" dirty="0"/>
              <a:t>Explanation: Interpersonal positions cover relationship with both internal and external customers to the organization, anybody meaning having some leadership duties, acting as a spokesperson and liaising with external partners.</a:t>
            </a:r>
          </a:p>
          <a:p>
            <a:pPr marL="0" lvl="0" indent="0" algn="l" rtl="0">
              <a:spcBef>
                <a:spcPts val="0"/>
              </a:spcBef>
              <a:spcAft>
                <a:spcPts val="0"/>
              </a:spcAft>
              <a:buNone/>
            </a:pPr>
            <a:r>
              <a:rPr lang="en-US" dirty="0"/>
              <a:t>Example: By symbolizing the Tesla brand, CEO Elon Musk works both as a spokesman for the company and a representative of its attitude towards the audience and partners at the same time (Hamel and Prahalad, 2021). Also, Tesla </a:t>
            </a:r>
            <a:r>
              <a:rPr lang="en-US" dirty="0" err="1"/>
              <a:t>ceo</a:t>
            </a:r>
            <a:r>
              <a:rPr lang="en-US" dirty="0"/>
              <a:t> leads employers of Tesla company that helps to develop innovative and entrepreneur culture in the company.</a:t>
            </a:r>
          </a:p>
          <a:p>
            <a:pPr marL="0" lvl="0" indent="0" algn="l" rtl="0">
              <a:spcBef>
                <a:spcPts val="0"/>
              </a:spcBef>
              <a:spcAft>
                <a:spcPts val="0"/>
              </a:spcAft>
              <a:buNone/>
            </a:pPr>
            <a:r>
              <a:rPr lang="en-US" dirty="0"/>
              <a:t>Informational Roles:</a:t>
            </a:r>
          </a:p>
          <a:p>
            <a:pPr marL="0" lvl="0" indent="0" algn="l" rtl="0">
              <a:spcBef>
                <a:spcPts val="0"/>
              </a:spcBef>
              <a:spcAft>
                <a:spcPts val="0"/>
              </a:spcAft>
              <a:buNone/>
            </a:pPr>
            <a:r>
              <a:rPr lang="en-US" dirty="0"/>
              <a:t>Explanation: The informational function deals with collecting, analyzing, and widely distributed information in the organization to support the decisions and communication.</a:t>
            </a:r>
          </a:p>
          <a:p>
            <a:pPr marL="0" lvl="0" indent="0" algn="l" rtl="0">
              <a:spcBef>
                <a:spcPts val="0"/>
              </a:spcBef>
              <a:spcAft>
                <a:spcPts val="0"/>
              </a:spcAft>
              <a:buNone/>
            </a:pPr>
            <a:r>
              <a:rPr lang="en-US" dirty="0"/>
              <a:t>Example: Sandberg the COO of Facebook invokes an informational role by collecting market intelligence on top of the data processing to know about the strategic decisions and also for product development as well as use management.</a:t>
            </a:r>
          </a:p>
          <a:p>
            <a:pPr marL="0" lvl="0" indent="0" algn="l" rtl="0">
              <a:spcBef>
                <a:spcPts val="0"/>
              </a:spcBef>
              <a:spcAft>
                <a:spcPts val="0"/>
              </a:spcAft>
              <a:buNone/>
            </a:pPr>
            <a:r>
              <a:rPr lang="en-US" dirty="0"/>
              <a:t>Decisional Roles:</a:t>
            </a:r>
          </a:p>
          <a:p>
            <a:pPr marL="0" lvl="0" indent="0" algn="l" rtl="0">
              <a:spcBef>
                <a:spcPts val="0"/>
              </a:spcBef>
              <a:spcAft>
                <a:spcPts val="0"/>
              </a:spcAft>
              <a:buNone/>
            </a:pPr>
            <a:r>
              <a:rPr lang="en-US" dirty="0"/>
              <a:t>Explanation: Decisional roles mean decision-making and problem-solving so as to implement appropriate strategies to solve organizational complexities and prioritize opportunities (Blanchard, </a:t>
            </a:r>
            <a:r>
              <a:rPr lang="en-US" dirty="0" err="1"/>
              <a:t>Zigarmi</a:t>
            </a:r>
            <a:r>
              <a:rPr lang="en-US" dirty="0"/>
              <a:t>, and </a:t>
            </a:r>
            <a:r>
              <a:rPr lang="en-US" dirty="0" err="1"/>
              <a:t>Zigarmi</a:t>
            </a:r>
            <a:r>
              <a:rPr lang="en-US" dirty="0"/>
              <a:t>, 2023).</a:t>
            </a:r>
          </a:p>
          <a:p>
            <a:pPr marL="0" lvl="0" indent="0" algn="l" rtl="0">
              <a:spcBef>
                <a:spcPts val="0"/>
              </a:spcBef>
              <a:spcAft>
                <a:spcPts val="0"/>
              </a:spcAft>
              <a:buNone/>
            </a:pPr>
            <a:r>
              <a:rPr lang="en-US" dirty="0"/>
              <a:t>Example: Jeff Bezos, the leader of Amazon, is the torn that decides on everything that happens in the company, such as growing into new markets, investments in technology, and infrastructure to support growth. </a:t>
            </a:r>
            <a:endParaRPr dirty="0"/>
          </a:p>
        </p:txBody>
      </p:sp>
    </p:spTree>
    <p:extLst>
      <p:ext uri="{BB962C8B-B14F-4D97-AF65-F5344CB8AC3E}">
        <p14:creationId xmlns:p14="http://schemas.microsoft.com/office/powerpoint/2010/main" val="36601046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5"/>
        <p:cNvGrpSpPr/>
        <p:nvPr/>
      </p:nvGrpSpPr>
      <p:grpSpPr>
        <a:xfrm>
          <a:off x="0" y="0"/>
          <a:ext cx="0" cy="0"/>
          <a:chOff x="0" y="0"/>
          <a:chExt cx="0" cy="0"/>
        </a:xfrm>
      </p:grpSpPr>
      <p:sp>
        <p:nvSpPr>
          <p:cNvPr id="596" name="Google Shape;596;gd51bf526aa_1_10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7" name="Google Shape;597;gd51bf526aa_1_10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1" i="0" u="none" strike="noStrike" cap="none" dirty="0">
                <a:solidFill>
                  <a:srgbClr val="000000"/>
                </a:solidFill>
                <a:effectLst/>
                <a:latin typeface="Arial"/>
                <a:ea typeface="Arial"/>
                <a:cs typeface="Arial"/>
                <a:sym typeface="Arial"/>
              </a:rPr>
              <a:t>Communication:</a:t>
            </a:r>
            <a:r>
              <a:rPr lang="en-US" sz="1100" b="0" i="0" u="none" strike="noStrike" cap="none" dirty="0">
                <a:solidFill>
                  <a:srgbClr val="000000"/>
                </a:solidFill>
                <a:effectLst/>
                <a:latin typeface="Arial"/>
                <a:ea typeface="Arial"/>
                <a:cs typeface="Arial"/>
                <a:sym typeface="Arial"/>
              </a:rPr>
              <a:t> It is imperative that you agree to regular meetings or check-ins where you will review the set goals and progress, and to discuss any challenges that may appear. Harness an open-door policy, which let employees revealed what is on their minds and hearts.</a:t>
            </a:r>
          </a:p>
          <a:p>
            <a:pPr marL="158750" indent="0">
              <a:buNone/>
            </a:pPr>
            <a:r>
              <a:rPr lang="en-US" sz="1100" b="1" i="0" u="none" strike="noStrike" cap="none" dirty="0">
                <a:solidFill>
                  <a:srgbClr val="000000"/>
                </a:solidFill>
                <a:effectLst/>
                <a:latin typeface="Arial"/>
                <a:ea typeface="Arial"/>
                <a:cs typeface="Arial"/>
                <a:sym typeface="Arial"/>
              </a:rPr>
              <a:t>Empathy:</a:t>
            </a:r>
            <a:r>
              <a:rPr lang="en-US" sz="1100" b="0" i="0" u="none" strike="noStrike" cap="none" dirty="0">
                <a:solidFill>
                  <a:srgbClr val="000000"/>
                </a:solidFill>
                <a:effectLst/>
                <a:latin typeface="Arial"/>
                <a:ea typeface="Arial"/>
                <a:cs typeface="Arial"/>
                <a:sym typeface="Arial"/>
              </a:rPr>
              <a:t> Allot the time to understand and </a:t>
            </a:r>
            <a:r>
              <a:rPr lang="en-US" sz="1100" b="0" i="0" u="none" strike="noStrike" cap="none" dirty="0" err="1">
                <a:solidFill>
                  <a:srgbClr val="000000"/>
                </a:solidFill>
                <a:effectLst/>
                <a:latin typeface="Arial"/>
                <a:ea typeface="Arial"/>
                <a:cs typeface="Arial"/>
                <a:sym typeface="Arial"/>
              </a:rPr>
              <a:t>empolla</a:t>
            </a:r>
            <a:r>
              <a:rPr lang="en-US" sz="1100" b="0" i="0" u="none" strike="noStrike" cap="none" dirty="0">
                <a:solidFill>
                  <a:srgbClr val="000000"/>
                </a:solidFill>
                <a:effectLst/>
                <a:latin typeface="Arial"/>
                <a:ea typeface="Arial"/>
                <a:cs typeface="Arial"/>
                <a:sym typeface="Arial"/>
              </a:rPr>
              <a:t> the perspectives and emotions of your employees. Show empathy active listening is the key, validating their feelings and providing support where needed is the answer.</a:t>
            </a:r>
          </a:p>
          <a:p>
            <a:pPr marL="158750" indent="0">
              <a:buNone/>
            </a:pPr>
            <a:r>
              <a:rPr lang="en-US" sz="1100" b="1" i="0" u="none" strike="noStrike" cap="none" dirty="0">
                <a:solidFill>
                  <a:srgbClr val="000000"/>
                </a:solidFill>
                <a:effectLst/>
                <a:latin typeface="Arial"/>
                <a:ea typeface="Arial"/>
                <a:cs typeface="Arial"/>
                <a:sym typeface="Arial"/>
              </a:rPr>
              <a:t>Recognition:</a:t>
            </a:r>
            <a:r>
              <a:rPr lang="en-US" sz="1100" b="0" i="0" u="none" strike="noStrike" cap="none" dirty="0">
                <a:solidFill>
                  <a:srgbClr val="000000"/>
                </a:solidFill>
                <a:effectLst/>
                <a:latin typeface="Arial"/>
                <a:ea typeface="Arial"/>
                <a:cs typeface="Arial"/>
                <a:sym typeface="Arial"/>
              </a:rPr>
              <a:t> Engage a reward system that honors achievements of all types. Openly recognize and acknowledge employees for what they have been doing to reinforce positive behavior and push others. To be more specific, cinema becomes the medium through which we can criticize and challenge socio-economic issues.</a:t>
            </a:r>
          </a:p>
          <a:p>
            <a:pPr marL="158750" indent="0">
              <a:buNone/>
            </a:pPr>
            <a:r>
              <a:rPr lang="en-US" sz="1100" b="1" i="0" u="none" strike="noStrike" cap="none" dirty="0">
                <a:solidFill>
                  <a:srgbClr val="000000"/>
                </a:solidFill>
                <a:effectLst/>
                <a:latin typeface="Arial"/>
                <a:ea typeface="Arial"/>
                <a:cs typeface="Arial"/>
                <a:sym typeface="Arial"/>
              </a:rPr>
              <a:t>Support:</a:t>
            </a:r>
            <a:r>
              <a:rPr lang="en-US" sz="1100" b="0" i="0" u="none" strike="noStrike" cap="none" dirty="0">
                <a:solidFill>
                  <a:srgbClr val="000000"/>
                </a:solidFill>
                <a:effectLst/>
                <a:latin typeface="Arial"/>
                <a:ea typeface="Arial"/>
                <a:cs typeface="Arial"/>
                <a:sym typeface="Arial"/>
              </a:rPr>
              <a:t> Provide employees with the equipment, tools, resources and education that will empower them to perform their jobs efficiently. Offer them guidance and mentorship in the way they handle challenges in their work as well as grow in the private sector and other sectors.</a:t>
            </a:r>
          </a:p>
          <a:p>
            <a:pPr marL="158750" indent="0">
              <a:buNone/>
            </a:pPr>
            <a:r>
              <a:rPr lang="en-US" sz="1100" b="1" i="0" u="none" strike="noStrike" cap="none" dirty="0">
                <a:solidFill>
                  <a:srgbClr val="000000"/>
                </a:solidFill>
                <a:effectLst/>
                <a:latin typeface="Arial"/>
                <a:ea typeface="Arial"/>
                <a:cs typeface="Arial"/>
                <a:sym typeface="Arial"/>
              </a:rPr>
              <a:t>Feedback:</a:t>
            </a:r>
            <a:r>
              <a:rPr lang="en-US" sz="1100" b="0" i="0" u="none" strike="noStrike" cap="none" dirty="0">
                <a:solidFill>
                  <a:srgbClr val="000000"/>
                </a:solidFill>
                <a:effectLst/>
                <a:latin typeface="Arial"/>
                <a:ea typeface="Arial"/>
                <a:cs typeface="Arial"/>
                <a:sym typeface="Arial"/>
              </a:rPr>
              <a:t> Give lifelong feedback on performance, be focused on specific actions and behaviors. Thank for strengths and give out positive corrections for weak points. Foster a dynamic communication environment that allows employees to express themselves bringing up their points of improvement.</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8233463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5"/>
        <p:cNvGrpSpPr/>
        <p:nvPr/>
      </p:nvGrpSpPr>
      <p:grpSpPr>
        <a:xfrm>
          <a:off x="0" y="0"/>
          <a:ext cx="0" cy="0"/>
          <a:chOff x="0" y="0"/>
          <a:chExt cx="0" cy="0"/>
        </a:xfrm>
      </p:grpSpPr>
      <p:sp>
        <p:nvSpPr>
          <p:cNvPr id="596" name="Google Shape;596;gd51bf526aa_1_10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7" name="Google Shape;597;gd51bf526aa_1_10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Managers endorse employees' own intellectual advancement making the employees more valuable for the company. There are certain ways of using skills and behaviors, which managers can develop and use which can help employees 'make progress and be successful. In this part of the article, we will give a detailed account of what should be the essential specialties of a manager to show his employees the way in work.</a:t>
            </a:r>
          </a:p>
          <a:p>
            <a:pPr marL="0" lvl="0" indent="0" algn="l" rtl="0">
              <a:spcBef>
                <a:spcPts val="0"/>
              </a:spcBef>
              <a:spcAft>
                <a:spcPts val="0"/>
              </a:spcAft>
              <a:buNone/>
            </a:pPr>
            <a:r>
              <a:rPr lang="en-US" dirty="0"/>
              <a:t>Effective Communication:</a:t>
            </a:r>
          </a:p>
          <a:p>
            <a:pPr marL="0" lvl="0" indent="0" algn="l" rtl="0">
              <a:spcBef>
                <a:spcPts val="0"/>
              </a:spcBef>
              <a:spcAft>
                <a:spcPts val="0"/>
              </a:spcAft>
              <a:buNone/>
            </a:pPr>
            <a:r>
              <a:rPr lang="en-US" dirty="0"/>
              <a:t>Explanation: Managers have to be active communicators, so that they could stay informed of their employees’ needs and difficulties (Lencioni, 2022).</a:t>
            </a:r>
          </a:p>
          <a:p>
            <a:pPr marL="0" lvl="0" indent="0" algn="l" rtl="0">
              <a:spcBef>
                <a:spcPts val="0"/>
              </a:spcBef>
              <a:spcAft>
                <a:spcPts val="0"/>
              </a:spcAft>
              <a:buNone/>
            </a:pPr>
            <a:r>
              <a:rPr lang="en-US" dirty="0"/>
              <a:t>Example: To add value, Google managers will apply the open and see through communication channels to interact with staff, encouraging teamwork and creativity (Lencioni, 2022).</a:t>
            </a:r>
          </a:p>
          <a:p>
            <a:pPr marL="0" lvl="0" indent="0" algn="l" rtl="0">
              <a:spcBef>
                <a:spcPts val="0"/>
              </a:spcBef>
              <a:spcAft>
                <a:spcPts val="0"/>
              </a:spcAft>
              <a:buNone/>
            </a:pPr>
            <a:r>
              <a:rPr lang="en-US" dirty="0"/>
              <a:t>Coaching and Mentoring:</a:t>
            </a:r>
          </a:p>
          <a:p>
            <a:pPr marL="0" lvl="0" indent="0" algn="l" rtl="0">
              <a:spcBef>
                <a:spcPts val="0"/>
              </a:spcBef>
              <a:spcAft>
                <a:spcPts val="0"/>
              </a:spcAft>
              <a:buNone/>
            </a:pPr>
            <a:r>
              <a:rPr lang="en-US" dirty="0"/>
              <a:t>Explanation: Managers should be made to act like a coach / mentor with proper advice, encouragement, and support to support their employees develop their skills and attain their career objectives.</a:t>
            </a:r>
          </a:p>
          <a:p>
            <a:pPr marL="0" lvl="0" indent="0" algn="l" rtl="0">
              <a:spcBef>
                <a:spcPts val="0"/>
              </a:spcBef>
              <a:spcAft>
                <a:spcPts val="0"/>
              </a:spcAft>
              <a:buNone/>
            </a:pPr>
            <a:r>
              <a:rPr lang="en-US" dirty="0"/>
              <a:t>Example: Microsoft ascertained that their company managers had routine one-on-one meetings with every employee, in order to give personalized feedback and advice for advancement in the workplace as well.</a:t>
            </a:r>
          </a:p>
          <a:p>
            <a:pPr marL="0" lvl="0" indent="0" algn="l" rtl="0">
              <a:spcBef>
                <a:spcPts val="0"/>
              </a:spcBef>
              <a:spcAft>
                <a:spcPts val="0"/>
              </a:spcAft>
              <a:buNone/>
            </a:pPr>
            <a:r>
              <a:rPr lang="en-US" dirty="0"/>
              <a:t>Empowerment and Delegation:</a:t>
            </a:r>
          </a:p>
          <a:p>
            <a:pPr marL="0" lvl="0" indent="0" algn="l" rtl="0">
              <a:spcBef>
                <a:spcPts val="0"/>
              </a:spcBef>
              <a:spcAft>
                <a:spcPts val="0"/>
              </a:spcAft>
              <a:buNone/>
            </a:pPr>
            <a:r>
              <a:rPr lang="en-US" dirty="0"/>
              <a:t>Explanation: It is necessary for managers to encourage staff to take up accountability by entrusting them with delegated tasks and providing them with a chance to be autonomous so as to make their own choices and take ownership of their work.</a:t>
            </a:r>
          </a:p>
          <a:p>
            <a:pPr marL="0" lvl="0" indent="0" algn="l" rtl="0">
              <a:spcBef>
                <a:spcPts val="0"/>
              </a:spcBef>
              <a:spcAft>
                <a:spcPts val="0"/>
              </a:spcAft>
              <a:buNone/>
            </a:pPr>
            <a:r>
              <a:rPr lang="en-US" dirty="0"/>
              <a:t>Example: At Zappos, workforce emancipation is stipulated through </a:t>
            </a:r>
            <a:r>
              <a:rPr lang="en-US" dirty="0" err="1"/>
              <a:t>holacratic</a:t>
            </a:r>
            <a:r>
              <a:rPr lang="en-US" dirty="0"/>
              <a:t> hierarchy in which employees operate as a team as they are free to self-organize and make any decisions within their teams (Buckingham and Coffman, 2021).</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6361353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9"/>
        <p:cNvGrpSpPr/>
        <p:nvPr/>
      </p:nvGrpSpPr>
      <p:grpSpPr>
        <a:xfrm>
          <a:off x="0" y="0"/>
          <a:ext cx="0" cy="0"/>
          <a:chOff x="0" y="0"/>
          <a:chExt cx="0" cy="0"/>
        </a:xfrm>
      </p:grpSpPr>
      <p:sp>
        <p:nvSpPr>
          <p:cNvPr id="610" name="Google Shape;610;gd51bf526aa_1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1" name="Google Shape;611;gd51bf526aa_1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Here we aim at the reason why a management has to pursue the way of dealing with employees nicely during the work!</a:t>
            </a:r>
          </a:p>
          <a:p>
            <a:pPr marL="0" lvl="0" indent="0" algn="l" rtl="0">
              <a:spcBef>
                <a:spcPts val="0"/>
              </a:spcBef>
              <a:spcAft>
                <a:spcPts val="0"/>
              </a:spcAft>
              <a:buNone/>
            </a:pPr>
            <a:r>
              <a:rPr lang="en-US" dirty="0"/>
              <a:t>Main Points:</a:t>
            </a:r>
          </a:p>
          <a:p>
            <a:pPr marL="0" lvl="0" indent="0" algn="l" rtl="0">
              <a:spcBef>
                <a:spcPts val="0"/>
              </a:spcBef>
              <a:spcAft>
                <a:spcPts val="0"/>
              </a:spcAft>
              <a:buNone/>
            </a:pPr>
            <a:r>
              <a:rPr lang="en-US" dirty="0"/>
              <a:t>Employee Morale and Motivation:</a:t>
            </a:r>
          </a:p>
          <a:p>
            <a:pPr marL="0" lvl="0" indent="0" algn="l" rtl="0">
              <a:spcBef>
                <a:spcPts val="0"/>
              </a:spcBef>
              <a:spcAft>
                <a:spcPts val="0"/>
              </a:spcAft>
              <a:buNone/>
            </a:pPr>
            <a:r>
              <a:rPr lang="en-US" dirty="0"/>
              <a:t>Explanation: Employees who feel appreciated by their managers through respect and individual recognition tend to have morale and motivation which drive them to achieve their potential or, in other words, work at their best (Collins, 2023).</a:t>
            </a:r>
          </a:p>
          <a:p>
            <a:pPr marL="0" lvl="0" indent="0" algn="l" rtl="0">
              <a:spcBef>
                <a:spcPts val="0"/>
              </a:spcBef>
              <a:spcAft>
                <a:spcPts val="0"/>
              </a:spcAft>
              <a:buNone/>
            </a:pPr>
            <a:r>
              <a:rPr lang="en-US" dirty="0"/>
              <a:t>Example: Southwest Airlines cares a lot about the wellness and recognition of its employees, thus creating a very good job environment where employees are motivated, cheerful, and committed, which leads to both the company's success and customer satisfaction.</a:t>
            </a:r>
          </a:p>
          <a:p>
            <a:pPr marL="0" lvl="0" indent="0" algn="l" rtl="0">
              <a:spcBef>
                <a:spcPts val="0"/>
              </a:spcBef>
              <a:spcAft>
                <a:spcPts val="0"/>
              </a:spcAft>
              <a:buNone/>
            </a:pPr>
            <a:r>
              <a:rPr lang="en-US" dirty="0"/>
              <a:t>Retention and Loyalty:</a:t>
            </a:r>
          </a:p>
          <a:p>
            <a:pPr marL="0" lvl="0" indent="0" algn="l" rtl="0">
              <a:spcBef>
                <a:spcPts val="0"/>
              </a:spcBef>
              <a:spcAft>
                <a:spcPts val="0"/>
              </a:spcAft>
              <a:buNone/>
            </a:pPr>
            <a:r>
              <a:rPr lang="en-US" dirty="0"/>
              <a:t>Explanation: Well-treated staff members bring in loyalty and commitment to the organization so that they don’t normally quit or change employment. This helps reduce turnover and retains the best ones.</a:t>
            </a:r>
          </a:p>
          <a:p>
            <a:pPr marL="0" lvl="0" indent="0" algn="l" rtl="0">
              <a:spcBef>
                <a:spcPts val="0"/>
              </a:spcBef>
              <a:spcAft>
                <a:spcPts val="0"/>
              </a:spcAft>
              <a:buNone/>
            </a:pPr>
            <a:r>
              <a:rPr lang="en-US" dirty="0"/>
              <a:t>Example: In the case of Starbucks, managers devote great efforts to maintain an environment that is welcoming, polite and inspiring employees to stay thus, registering very little turnover (Goleman, 2020). More than that, this also encourages the employees to stay loyal to the company.</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1932242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9"/>
        <p:cNvGrpSpPr/>
        <p:nvPr/>
      </p:nvGrpSpPr>
      <p:grpSpPr>
        <a:xfrm>
          <a:off x="0" y="0"/>
          <a:ext cx="0" cy="0"/>
          <a:chOff x="0" y="0"/>
          <a:chExt cx="0" cy="0"/>
        </a:xfrm>
      </p:grpSpPr>
      <p:sp>
        <p:nvSpPr>
          <p:cNvPr id="670" name="Google Shape;670;gd376bc7ab2_1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1" name="Google Shape;671;gd376bc7ab2_1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Thus, the final outcome is that good management is indispensable for acceptability and efficiency in business and which includes principles, functions, roles, and </a:t>
            </a:r>
            <a:r>
              <a:rPr lang="en-GB" sz="1100" b="0" i="0" u="none" strike="noStrike" cap="none" dirty="0" err="1">
                <a:solidFill>
                  <a:srgbClr val="000000"/>
                </a:solidFill>
                <a:effectLst/>
                <a:latin typeface="Arial"/>
                <a:ea typeface="Arial"/>
                <a:cs typeface="Arial"/>
                <a:sym typeface="Arial"/>
              </a:rPr>
              <a:t>behaviors</a:t>
            </a:r>
            <a:r>
              <a:rPr lang="en-GB" sz="1100" b="0" i="0" u="none" strike="noStrike" cap="none" dirty="0">
                <a:solidFill>
                  <a:srgbClr val="000000"/>
                </a:solidFill>
                <a:effectLst/>
                <a:latin typeface="Arial"/>
                <a:ea typeface="Arial"/>
                <a:cs typeface="Arial"/>
                <a:sym typeface="Arial"/>
              </a:rPr>
              <a:t>. In doing this, managers bring to the fore reuse of resources, development of clear goals, and backing up employees which in turn facilitate a productive working environment that initiates innovation. It's not only that employer provides a pleasant environment to work or adds more personalization into the work setting, but it also significantly lifts the morale and motivation of the staff, which also makes people more happy to be a part of this group and stay. However, pursuing these functions of the management results into superior performance, robust organizational culture and way in functioning.</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050490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4"/>
        <p:cNvGrpSpPr/>
        <p:nvPr/>
      </p:nvGrpSpPr>
      <p:grpSpPr>
        <a:xfrm>
          <a:off x="0" y="0"/>
          <a:ext cx="0" cy="0"/>
          <a:chOff x="0" y="0"/>
          <a:chExt cx="0" cy="0"/>
        </a:xfrm>
      </p:grpSpPr>
      <p:sp>
        <p:nvSpPr>
          <p:cNvPr id="705" name="Google Shape;705;gd51bf526aa_1_2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6" name="Google Shape;706;gd51bf526aa_1_2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00192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9"/>
        <p:cNvGrpSpPr/>
        <p:nvPr/>
      </p:nvGrpSpPr>
      <p:grpSpPr>
        <a:xfrm>
          <a:off x="0" y="0"/>
          <a:ext cx="0" cy="0"/>
          <a:chOff x="0" y="0"/>
          <a:chExt cx="0" cy="0"/>
        </a:xfrm>
      </p:grpSpPr>
      <p:sp>
        <p:nvSpPr>
          <p:cNvPr id="750" name="Google Shape;750;gd51bf526aa_1_4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1" name="Google Shape;751;gd51bf526aa_1_4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664134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Title 1"/>
          <p:cNvSpPr>
            <a:spLocks noGrp="1"/>
          </p:cNvSpPr>
          <p:nvPr>
            <p:ph type="ctrTitle"/>
          </p:nvPr>
        </p:nvSpPr>
        <p:spPr>
          <a:xfrm>
            <a:off x="1028700" y="1352554"/>
            <a:ext cx="7086600" cy="1368822"/>
          </a:xfrm>
        </p:spPr>
        <p:txBody>
          <a:bodyPr anchor="b">
            <a:normAutofit/>
          </a:bodyPr>
          <a:lstStyle>
            <a:lvl1pPr algn="l">
              <a:defRPr sz="4500"/>
            </a:lvl1pPr>
          </a:lstStyle>
          <a:p>
            <a:r>
              <a:rPr lang="en-GB"/>
              <a:t>Click to edit Master title style</a:t>
            </a:r>
            <a:endParaRPr lang="en-US" dirty="0"/>
          </a:p>
        </p:txBody>
      </p:sp>
      <p:sp>
        <p:nvSpPr>
          <p:cNvPr id="3" name="Subtitle 2"/>
          <p:cNvSpPr>
            <a:spLocks noGrp="1"/>
          </p:cNvSpPr>
          <p:nvPr>
            <p:ph type="subTitle" idx="1"/>
          </p:nvPr>
        </p:nvSpPr>
        <p:spPr>
          <a:xfrm>
            <a:off x="1028700" y="2724151"/>
            <a:ext cx="7086600" cy="514350"/>
          </a:xfrm>
        </p:spPr>
        <p:txBody>
          <a:bodyPr>
            <a:normAutofit/>
          </a:bodyPr>
          <a:lstStyle>
            <a:lvl1pPr marL="0" indent="0" algn="l">
              <a:buNone/>
              <a:defRPr sz="15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a:xfrm>
            <a:off x="5932171" y="3235746"/>
            <a:ext cx="2183130" cy="280982"/>
          </a:xfrm>
        </p:spPr>
        <p:txBody>
          <a:bodyPr/>
          <a:lstStyle/>
          <a:p>
            <a:fld id="{48A87A34-81AB-432B-8DAE-1953F412C126}" type="datetimeFigureOut">
              <a:rPr lang="en-US" smtClean="0"/>
              <a:t>3/21/24</a:t>
            </a:fld>
            <a:endParaRPr lang="en-US" dirty="0"/>
          </a:p>
        </p:txBody>
      </p:sp>
      <p:sp>
        <p:nvSpPr>
          <p:cNvPr id="5" name="Footer Placeholder 4"/>
          <p:cNvSpPr>
            <a:spLocks noGrp="1"/>
          </p:cNvSpPr>
          <p:nvPr>
            <p:ph type="ftr" sz="quarter" idx="11"/>
          </p:nvPr>
        </p:nvSpPr>
        <p:spPr>
          <a:xfrm>
            <a:off x="1028700" y="3242884"/>
            <a:ext cx="4800600" cy="273844"/>
          </a:xfrm>
        </p:spPr>
        <p:txBody>
          <a:bodyPr/>
          <a:lstStyle/>
          <a:p>
            <a:endParaRPr lang="en-US" dirty="0"/>
          </a:p>
        </p:txBody>
      </p:sp>
      <p:sp>
        <p:nvSpPr>
          <p:cNvPr id="6" name="Slide Number Placeholder 5"/>
          <p:cNvSpPr>
            <a:spLocks noGrp="1"/>
          </p:cNvSpPr>
          <p:nvPr>
            <p:ph type="sldNum" sz="quarter" idx="12"/>
          </p:nvPr>
        </p:nvSpPr>
        <p:spPr>
          <a:xfrm>
            <a:off x="6057900" y="1073150"/>
            <a:ext cx="2057400" cy="273844"/>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73659972"/>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3/21/24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02439297"/>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Title 1"/>
          <p:cNvSpPr>
            <a:spLocks noGrp="1"/>
          </p:cNvSpPr>
          <p:nvPr>
            <p:ph type="title"/>
          </p:nvPr>
        </p:nvSpPr>
        <p:spPr>
          <a:xfrm>
            <a:off x="514351" y="565150"/>
            <a:ext cx="8115299" cy="2101451"/>
          </a:xfrm>
        </p:spPr>
        <p:txBody>
          <a:bodyPr anchor="b">
            <a:normAutofit/>
          </a:bodyPr>
          <a:lstStyle>
            <a:lvl1pPr algn="r">
              <a:defRPr sz="3000"/>
            </a:lvl1pPr>
          </a:lstStyle>
          <a:p>
            <a:r>
              <a:rPr lang="en-GB"/>
              <a:t>Click to edit Master title style</a:t>
            </a:r>
            <a:endParaRPr lang="en-US" dirty="0"/>
          </a:p>
        </p:txBody>
      </p:sp>
      <p:sp>
        <p:nvSpPr>
          <p:cNvPr id="3" name="Text Placeholder 2"/>
          <p:cNvSpPr>
            <a:spLocks noGrp="1"/>
          </p:cNvSpPr>
          <p:nvPr>
            <p:ph type="body" idx="1"/>
          </p:nvPr>
        </p:nvSpPr>
        <p:spPr>
          <a:xfrm>
            <a:off x="768350" y="2731294"/>
            <a:ext cx="7867650" cy="716756"/>
          </a:xfrm>
        </p:spPr>
        <p:txBody>
          <a:bodyPr>
            <a:normAutofit/>
          </a:bodyPr>
          <a:lstStyle>
            <a:lvl1pPr marL="0" indent="0" algn="r">
              <a:buNone/>
              <a:defRPr sz="165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860839" y="285750"/>
            <a:ext cx="2183130" cy="273844"/>
          </a:xfrm>
        </p:spPr>
        <p:txBody>
          <a:bodyPr/>
          <a:lstStyle>
            <a:lvl1pPr algn="r">
              <a:defRPr/>
            </a:lvl1pPr>
          </a:lstStyle>
          <a:p>
            <a:fld id="{48A87A34-81AB-432B-8DAE-1953F412C126}" type="datetimeFigureOut">
              <a:rPr lang="en-US" smtClean="0"/>
              <a:pPr/>
              <a:t>3/21/24</a:t>
            </a:fld>
            <a:endParaRPr lang="en-US" dirty="0"/>
          </a:p>
        </p:txBody>
      </p:sp>
      <p:sp>
        <p:nvSpPr>
          <p:cNvPr id="5" name="Footer Placeholder 4"/>
          <p:cNvSpPr>
            <a:spLocks noGrp="1"/>
          </p:cNvSpPr>
          <p:nvPr>
            <p:ph type="ftr" sz="quarter" idx="11"/>
          </p:nvPr>
        </p:nvSpPr>
        <p:spPr>
          <a:xfrm>
            <a:off x="514350" y="285751"/>
            <a:ext cx="5243619" cy="273049"/>
          </a:xfrm>
        </p:spPr>
        <p:txBody>
          <a:bodyPr/>
          <a:lstStyle/>
          <a:p>
            <a:endParaRPr lang="en-US" dirty="0"/>
          </a:p>
        </p:txBody>
      </p:sp>
      <p:sp>
        <p:nvSpPr>
          <p:cNvPr id="6" name="Slide Number Placeholder 5"/>
          <p:cNvSpPr>
            <a:spLocks noGrp="1"/>
          </p:cNvSpPr>
          <p:nvPr>
            <p:ph type="sldNum" sz="quarter" idx="12"/>
          </p:nvPr>
        </p:nvSpPr>
        <p:spPr>
          <a:xfrm>
            <a:off x="8146839" y="285750"/>
            <a:ext cx="482811" cy="273844"/>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59464559"/>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514350" y="1645919"/>
            <a:ext cx="4000500" cy="30180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645919"/>
            <a:ext cx="4000500" cy="30180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3/21/24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4144299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571500"/>
            <a:ext cx="6457950" cy="971550"/>
          </a:xfrm>
        </p:spPr>
        <p:txBody>
          <a:bodyPr/>
          <a:lstStyle/>
          <a:p>
            <a:r>
              <a:rPr lang="en-GB"/>
              <a:t>Click to edit Master title style</a:t>
            </a:r>
            <a:endParaRPr lang="en-US" dirty="0"/>
          </a:p>
        </p:txBody>
      </p:sp>
      <p:sp>
        <p:nvSpPr>
          <p:cNvPr id="3" name="Text Placeholder 2"/>
          <p:cNvSpPr>
            <a:spLocks noGrp="1"/>
          </p:cNvSpPr>
          <p:nvPr>
            <p:ph type="body" idx="1"/>
          </p:nvPr>
        </p:nvSpPr>
        <p:spPr>
          <a:xfrm>
            <a:off x="685807" y="1637852"/>
            <a:ext cx="3809993" cy="617934"/>
          </a:xfrm>
        </p:spPr>
        <p:txBody>
          <a:bodyPr anchor="b">
            <a:normAutofit/>
          </a:bodyPr>
          <a:lstStyle>
            <a:lvl1pPr marL="0" indent="0">
              <a:buNone/>
              <a:defRPr sz="21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514350" y="2349500"/>
            <a:ext cx="3983831" cy="23145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800600" y="1637852"/>
            <a:ext cx="3829050" cy="617934"/>
          </a:xfrm>
        </p:spPr>
        <p:txBody>
          <a:bodyPr anchor="b">
            <a:normAutofit/>
          </a:bodyPr>
          <a:lstStyle>
            <a:lvl1pPr marL="0" indent="0">
              <a:buNone/>
              <a:defRPr sz="21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29150" y="2349500"/>
            <a:ext cx="4000500" cy="23145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3/21/24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0655141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3/21/24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85511525"/>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3/21/24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7052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0" y="1143000"/>
            <a:ext cx="3086100" cy="1200150"/>
          </a:xfrm>
        </p:spPr>
        <p:txBody>
          <a:bodyPr anchor="b"/>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3746686" y="560070"/>
            <a:ext cx="4882964" cy="410394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14350" y="2343150"/>
            <a:ext cx="3086100" cy="23208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3/21/24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13148723"/>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0" y="1143000"/>
            <a:ext cx="5154930" cy="1200150"/>
          </a:xfrm>
        </p:spPr>
        <p:txBody>
          <a:bodyPr anchor="b"/>
          <a:lstStyle>
            <a:lvl1pPr algn="l">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895928" y="563431"/>
            <a:ext cx="2733722" cy="410058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514350" y="2343150"/>
            <a:ext cx="5154930" cy="23208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3/21/24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55264638"/>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32" y="3523021"/>
            <a:ext cx="8116526" cy="614516"/>
          </a:xfrm>
        </p:spPr>
        <p:txBody>
          <a:bodyPr anchor="b"/>
          <a:lstStyle>
            <a:lvl1pPr algn="l">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1295" y="706080"/>
            <a:ext cx="8116380" cy="260862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514350" y="4137537"/>
            <a:ext cx="8115300" cy="526477"/>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3/21/24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0985298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Title 1"/>
          <p:cNvSpPr>
            <a:spLocks noGrp="1"/>
          </p:cNvSpPr>
          <p:nvPr>
            <p:ph type="title"/>
          </p:nvPr>
        </p:nvSpPr>
        <p:spPr>
          <a:xfrm>
            <a:off x="514350" y="565150"/>
            <a:ext cx="8115300" cy="2101850"/>
          </a:xfrm>
        </p:spPr>
        <p:txBody>
          <a:bodyPr anchor="ctr"/>
          <a:lstStyle>
            <a:lvl1pPr algn="l">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768350" y="2736850"/>
            <a:ext cx="7597887" cy="749300"/>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5860839" y="285750"/>
            <a:ext cx="2183130" cy="273844"/>
          </a:xfrm>
        </p:spPr>
        <p:txBody>
          <a:bodyPr/>
          <a:lstStyle>
            <a:lvl1pPr algn="r">
              <a:defRPr/>
            </a:lvl1pPr>
          </a:lstStyle>
          <a:p>
            <a:fld id="{48A87A34-81AB-432B-8DAE-1953F412C126}" type="datetimeFigureOut">
              <a:rPr lang="en-US" smtClean="0"/>
              <a:pPr/>
              <a:t>3/21/24</a:t>
            </a:fld>
            <a:endParaRPr lang="en-US" dirty="0"/>
          </a:p>
        </p:txBody>
      </p:sp>
      <p:sp>
        <p:nvSpPr>
          <p:cNvPr id="6" name="Footer Placeholder 5"/>
          <p:cNvSpPr>
            <a:spLocks noGrp="1"/>
          </p:cNvSpPr>
          <p:nvPr>
            <p:ph type="ftr" sz="quarter" idx="11"/>
          </p:nvPr>
        </p:nvSpPr>
        <p:spPr>
          <a:xfrm>
            <a:off x="514350" y="284956"/>
            <a:ext cx="5243619" cy="273844"/>
          </a:xfrm>
        </p:spPr>
        <p:txBody>
          <a:bodyPr/>
          <a:lstStyle/>
          <a:p>
            <a:endParaRPr lang="en-US" dirty="0"/>
          </a:p>
        </p:txBody>
      </p:sp>
      <p:sp>
        <p:nvSpPr>
          <p:cNvPr id="7" name="Slide Number Placeholder 6"/>
          <p:cNvSpPr>
            <a:spLocks noGrp="1"/>
          </p:cNvSpPr>
          <p:nvPr>
            <p:ph type="sldNum" sz="quarter" idx="12"/>
          </p:nvPr>
        </p:nvSpPr>
        <p:spPr>
          <a:xfrm>
            <a:off x="8146839" y="285750"/>
            <a:ext cx="482811" cy="273844"/>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29573813"/>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Title 1"/>
          <p:cNvSpPr>
            <a:spLocks noGrp="1"/>
          </p:cNvSpPr>
          <p:nvPr>
            <p:ph type="title"/>
          </p:nvPr>
        </p:nvSpPr>
        <p:spPr>
          <a:xfrm>
            <a:off x="768351" y="565150"/>
            <a:ext cx="7613650" cy="1953371"/>
          </a:xfrm>
        </p:spPr>
        <p:txBody>
          <a:bodyPr anchor="ctr"/>
          <a:lstStyle>
            <a:lvl1pPr algn="l">
              <a:defRPr sz="2400"/>
            </a:lvl1pPr>
          </a:lstStyle>
          <a:p>
            <a:r>
              <a:rPr lang="en-GB"/>
              <a:t>Click to edit Master title style</a:t>
            </a:r>
            <a:endParaRPr lang="en-US" dirty="0"/>
          </a:p>
        </p:txBody>
      </p:sp>
      <p:sp>
        <p:nvSpPr>
          <p:cNvPr id="12" name="Text Placeholder 3"/>
          <p:cNvSpPr>
            <a:spLocks noGrp="1"/>
          </p:cNvSpPr>
          <p:nvPr>
            <p:ph type="body" sz="half" idx="13"/>
          </p:nvPr>
        </p:nvSpPr>
        <p:spPr>
          <a:xfrm>
            <a:off x="977899" y="2524168"/>
            <a:ext cx="7194552" cy="333332"/>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4" name="Text Placeholder 3"/>
          <p:cNvSpPr>
            <a:spLocks noGrp="1"/>
          </p:cNvSpPr>
          <p:nvPr>
            <p:ph type="body" sz="half" idx="2"/>
          </p:nvPr>
        </p:nvSpPr>
        <p:spPr>
          <a:xfrm>
            <a:off x="768351" y="2969897"/>
            <a:ext cx="7613650" cy="509903"/>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5860839" y="285750"/>
            <a:ext cx="2183130" cy="273844"/>
          </a:xfrm>
        </p:spPr>
        <p:txBody>
          <a:bodyPr/>
          <a:lstStyle>
            <a:lvl1pPr algn="r">
              <a:defRPr/>
            </a:lvl1pPr>
          </a:lstStyle>
          <a:p>
            <a:fld id="{48A87A34-81AB-432B-8DAE-1953F412C126}" type="datetimeFigureOut">
              <a:rPr lang="en-US" smtClean="0"/>
              <a:pPr/>
              <a:t>3/21/24</a:t>
            </a:fld>
            <a:endParaRPr lang="en-US" dirty="0"/>
          </a:p>
        </p:txBody>
      </p:sp>
      <p:sp>
        <p:nvSpPr>
          <p:cNvPr id="6" name="Footer Placeholder 5"/>
          <p:cNvSpPr>
            <a:spLocks noGrp="1"/>
          </p:cNvSpPr>
          <p:nvPr>
            <p:ph type="ftr" sz="quarter" idx="11"/>
          </p:nvPr>
        </p:nvSpPr>
        <p:spPr>
          <a:xfrm>
            <a:off x="514350" y="284956"/>
            <a:ext cx="5243619" cy="273844"/>
          </a:xfrm>
        </p:spPr>
        <p:txBody>
          <a:bodyPr/>
          <a:lstStyle/>
          <a:p>
            <a:endParaRPr lang="en-US" dirty="0"/>
          </a:p>
        </p:txBody>
      </p:sp>
      <p:sp>
        <p:nvSpPr>
          <p:cNvPr id="7" name="Slide Number Placeholder 6"/>
          <p:cNvSpPr>
            <a:spLocks noGrp="1"/>
          </p:cNvSpPr>
          <p:nvPr>
            <p:ph type="sldNum" sz="quarter" idx="12"/>
          </p:nvPr>
        </p:nvSpPr>
        <p:spPr>
          <a:xfrm>
            <a:off x="8146839" y="285750"/>
            <a:ext cx="482811" cy="273844"/>
          </a:xfrm>
        </p:spPr>
        <p:txBody>
          <a:bodyPr/>
          <a:lstStyle/>
          <a:p>
            <a:fld id="{6D22F896-40B5-4ADD-8801-0D06FADFA095}" type="slidenum">
              <a:rPr lang="en-US" smtClean="0"/>
              <a:t>‹#›</a:t>
            </a:fld>
            <a:endParaRPr lang="en-US" dirty="0"/>
          </a:p>
        </p:txBody>
      </p:sp>
      <p:sp>
        <p:nvSpPr>
          <p:cNvPr id="9" name="TextBox 8"/>
          <p:cNvSpPr txBox="1"/>
          <p:nvPr/>
        </p:nvSpPr>
        <p:spPr>
          <a:xfrm>
            <a:off x="357187" y="700088"/>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0" name="TextBox 9"/>
          <p:cNvSpPr txBox="1"/>
          <p:nvPr/>
        </p:nvSpPr>
        <p:spPr>
          <a:xfrm>
            <a:off x="8238173" y="2025968"/>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3258957141"/>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Title 1"/>
          <p:cNvSpPr>
            <a:spLocks noGrp="1"/>
          </p:cNvSpPr>
          <p:nvPr>
            <p:ph type="title"/>
          </p:nvPr>
        </p:nvSpPr>
        <p:spPr>
          <a:xfrm>
            <a:off x="768371" y="843526"/>
            <a:ext cx="7609640" cy="1883876"/>
          </a:xfrm>
        </p:spPr>
        <p:txBody>
          <a:bodyPr anchor="b"/>
          <a:lstStyle>
            <a:lvl1pPr algn="l">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768350" y="2736237"/>
            <a:ext cx="7608491" cy="749914"/>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5860839" y="284163"/>
            <a:ext cx="2183130" cy="273844"/>
          </a:xfrm>
        </p:spPr>
        <p:txBody>
          <a:bodyPr/>
          <a:lstStyle>
            <a:lvl1pPr algn="r">
              <a:defRPr/>
            </a:lvl1pPr>
          </a:lstStyle>
          <a:p>
            <a:fld id="{48A87A34-81AB-432B-8DAE-1953F412C126}" type="datetimeFigureOut">
              <a:rPr lang="en-US" smtClean="0"/>
              <a:pPr/>
              <a:t>3/21/24</a:t>
            </a:fld>
            <a:endParaRPr lang="en-US" dirty="0"/>
          </a:p>
        </p:txBody>
      </p:sp>
      <p:sp>
        <p:nvSpPr>
          <p:cNvPr id="6" name="Footer Placeholder 5"/>
          <p:cNvSpPr>
            <a:spLocks noGrp="1"/>
          </p:cNvSpPr>
          <p:nvPr>
            <p:ph type="ftr" sz="quarter" idx="11"/>
          </p:nvPr>
        </p:nvSpPr>
        <p:spPr>
          <a:xfrm>
            <a:off x="514350" y="284163"/>
            <a:ext cx="5243619" cy="273844"/>
          </a:xfrm>
        </p:spPr>
        <p:txBody>
          <a:bodyPr/>
          <a:lstStyle/>
          <a:p>
            <a:endParaRPr lang="en-US" dirty="0"/>
          </a:p>
        </p:txBody>
      </p:sp>
      <p:sp>
        <p:nvSpPr>
          <p:cNvPr id="7" name="Slide Number Placeholder 6"/>
          <p:cNvSpPr>
            <a:spLocks noGrp="1"/>
          </p:cNvSpPr>
          <p:nvPr>
            <p:ph type="sldNum" sz="quarter" idx="12"/>
          </p:nvPr>
        </p:nvSpPr>
        <p:spPr>
          <a:xfrm>
            <a:off x="8146839" y="285750"/>
            <a:ext cx="482811" cy="273844"/>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0240553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0" y="571500"/>
            <a:ext cx="6457949" cy="9779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514350" y="1651560"/>
            <a:ext cx="2592324" cy="462990"/>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8" name="Text Placeholder 3"/>
          <p:cNvSpPr>
            <a:spLocks noGrp="1"/>
          </p:cNvSpPr>
          <p:nvPr>
            <p:ph type="body" sz="half" idx="15"/>
          </p:nvPr>
        </p:nvSpPr>
        <p:spPr>
          <a:xfrm>
            <a:off x="514349" y="2178424"/>
            <a:ext cx="2592324" cy="248559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9" name="Text Placeholder 4"/>
          <p:cNvSpPr>
            <a:spLocks noGrp="1"/>
          </p:cNvSpPr>
          <p:nvPr>
            <p:ph type="body" sz="quarter" idx="3"/>
          </p:nvPr>
        </p:nvSpPr>
        <p:spPr>
          <a:xfrm>
            <a:off x="3276600" y="1650999"/>
            <a:ext cx="2592324" cy="469901"/>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0" name="Text Placeholder 3"/>
          <p:cNvSpPr>
            <a:spLocks noGrp="1"/>
          </p:cNvSpPr>
          <p:nvPr>
            <p:ph type="body" sz="half" idx="16"/>
          </p:nvPr>
        </p:nvSpPr>
        <p:spPr>
          <a:xfrm>
            <a:off x="3275144" y="2178050"/>
            <a:ext cx="2592324" cy="24859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11" name="Text Placeholder 4"/>
          <p:cNvSpPr>
            <a:spLocks noGrp="1"/>
          </p:cNvSpPr>
          <p:nvPr>
            <p:ph type="body" sz="quarter" idx="13"/>
          </p:nvPr>
        </p:nvSpPr>
        <p:spPr>
          <a:xfrm>
            <a:off x="6038850" y="1644649"/>
            <a:ext cx="2592324" cy="469901"/>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Text Placeholder 3"/>
          <p:cNvSpPr>
            <a:spLocks noGrp="1"/>
          </p:cNvSpPr>
          <p:nvPr>
            <p:ph type="body" sz="half" idx="17"/>
          </p:nvPr>
        </p:nvSpPr>
        <p:spPr>
          <a:xfrm>
            <a:off x="6038851" y="2178424"/>
            <a:ext cx="2592324" cy="248559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3/21/24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22627757"/>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0" y="571500"/>
            <a:ext cx="6457949" cy="97155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516463" y="3143250"/>
            <a:ext cx="2588687" cy="51207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0" name="Picture Placeholder 2"/>
          <p:cNvSpPr>
            <a:spLocks noGrp="1" noChangeAspect="1"/>
          </p:cNvSpPr>
          <p:nvPr>
            <p:ph type="pic" idx="15"/>
          </p:nvPr>
        </p:nvSpPr>
        <p:spPr>
          <a:xfrm>
            <a:off x="516463" y="1771650"/>
            <a:ext cx="2588687" cy="1143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1" name="Text Placeholder 3"/>
          <p:cNvSpPr>
            <a:spLocks noGrp="1"/>
          </p:cNvSpPr>
          <p:nvPr>
            <p:ph type="body" sz="half" idx="18"/>
          </p:nvPr>
        </p:nvSpPr>
        <p:spPr>
          <a:xfrm>
            <a:off x="516463" y="3655323"/>
            <a:ext cx="2588687" cy="100869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2" name="Text Placeholder 4"/>
          <p:cNvSpPr>
            <a:spLocks noGrp="1"/>
          </p:cNvSpPr>
          <p:nvPr>
            <p:ph type="body" sz="quarter" idx="3"/>
          </p:nvPr>
        </p:nvSpPr>
        <p:spPr>
          <a:xfrm>
            <a:off x="3280698" y="3143250"/>
            <a:ext cx="2586701" cy="51207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3" name="Picture Placeholder 2"/>
          <p:cNvSpPr>
            <a:spLocks noGrp="1" noChangeAspect="1"/>
          </p:cNvSpPr>
          <p:nvPr>
            <p:ph type="pic" idx="21"/>
          </p:nvPr>
        </p:nvSpPr>
        <p:spPr>
          <a:xfrm>
            <a:off x="3280697" y="1771650"/>
            <a:ext cx="2586702" cy="1143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4" name="Text Placeholder 3"/>
          <p:cNvSpPr>
            <a:spLocks noGrp="1"/>
          </p:cNvSpPr>
          <p:nvPr>
            <p:ph type="body" sz="half" idx="19"/>
          </p:nvPr>
        </p:nvSpPr>
        <p:spPr>
          <a:xfrm>
            <a:off x="3280699" y="3655323"/>
            <a:ext cx="2586701" cy="100869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5" name="Text Placeholder 4"/>
          <p:cNvSpPr>
            <a:spLocks noGrp="1"/>
          </p:cNvSpPr>
          <p:nvPr>
            <p:ph type="body" sz="quarter" idx="13"/>
          </p:nvPr>
        </p:nvSpPr>
        <p:spPr>
          <a:xfrm>
            <a:off x="6037299" y="3143250"/>
            <a:ext cx="2592352" cy="51207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6" name="Picture Placeholder 2"/>
          <p:cNvSpPr>
            <a:spLocks noGrp="1" noChangeAspect="1"/>
          </p:cNvSpPr>
          <p:nvPr>
            <p:ph type="pic" idx="22"/>
          </p:nvPr>
        </p:nvSpPr>
        <p:spPr>
          <a:xfrm>
            <a:off x="6037391" y="1771650"/>
            <a:ext cx="2585909" cy="1143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7" name="Text Placeholder 3"/>
          <p:cNvSpPr>
            <a:spLocks noGrp="1"/>
          </p:cNvSpPr>
          <p:nvPr>
            <p:ph type="body" sz="half" idx="20"/>
          </p:nvPr>
        </p:nvSpPr>
        <p:spPr>
          <a:xfrm>
            <a:off x="6037299" y="3655321"/>
            <a:ext cx="2589334" cy="100869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3/21/24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1068791"/>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514350" y="1645919"/>
            <a:ext cx="8115300" cy="30180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3/21/24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31958225"/>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Vertical Title 1"/>
          <p:cNvSpPr>
            <a:spLocks noGrp="1"/>
          </p:cNvSpPr>
          <p:nvPr>
            <p:ph type="title" orient="vert"/>
          </p:nvPr>
        </p:nvSpPr>
        <p:spPr>
          <a:xfrm>
            <a:off x="7086600" y="558800"/>
            <a:ext cx="1543050" cy="2927350"/>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768350" y="558800"/>
            <a:ext cx="6153151" cy="29273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5860839" y="284956"/>
            <a:ext cx="2183130" cy="273844"/>
          </a:xfrm>
        </p:spPr>
        <p:txBody>
          <a:bodyPr/>
          <a:lstStyle>
            <a:lvl1pPr algn="r">
              <a:defRPr/>
            </a:lvl1pPr>
          </a:lstStyle>
          <a:p>
            <a:fld id="{48A87A34-81AB-432B-8DAE-1953F412C126}" type="datetimeFigureOut">
              <a:rPr lang="en-US" smtClean="0"/>
              <a:pPr/>
              <a:t>3/21/24</a:t>
            </a:fld>
            <a:endParaRPr lang="en-US" dirty="0"/>
          </a:p>
        </p:txBody>
      </p:sp>
      <p:sp>
        <p:nvSpPr>
          <p:cNvPr id="5" name="Footer Placeholder 4"/>
          <p:cNvSpPr>
            <a:spLocks noGrp="1"/>
          </p:cNvSpPr>
          <p:nvPr>
            <p:ph type="ftr" sz="quarter" idx="11"/>
          </p:nvPr>
        </p:nvSpPr>
        <p:spPr>
          <a:xfrm>
            <a:off x="514350" y="285750"/>
            <a:ext cx="5243619" cy="273844"/>
          </a:xfrm>
        </p:spPr>
        <p:txBody>
          <a:bodyPr/>
          <a:lstStyle/>
          <a:p>
            <a:endParaRPr lang="en-US" dirty="0"/>
          </a:p>
        </p:txBody>
      </p:sp>
      <p:sp>
        <p:nvSpPr>
          <p:cNvPr id="6" name="Slide Number Placeholder 5"/>
          <p:cNvSpPr>
            <a:spLocks noGrp="1"/>
          </p:cNvSpPr>
          <p:nvPr>
            <p:ph type="sldNum" sz="quarter" idx="12"/>
          </p:nvPr>
        </p:nvSpPr>
        <p:spPr>
          <a:xfrm>
            <a:off x="8146839" y="285750"/>
            <a:ext cx="482811" cy="273844"/>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06045277"/>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8"/>
        <p:cNvGrpSpPr/>
        <p:nvPr/>
      </p:nvGrpSpPr>
      <p:grpSpPr>
        <a:xfrm>
          <a:off x="0" y="0"/>
          <a:ext cx="0" cy="0"/>
          <a:chOff x="0" y="0"/>
          <a:chExt cx="0" cy="0"/>
        </a:xfrm>
      </p:grpSpPr>
      <p:sp>
        <p:nvSpPr>
          <p:cNvPr id="20" name="Google Shape;20;p4"/>
          <p:cNvSpPr txBox="1">
            <a:spLocks noGrp="1"/>
          </p:cNvSpPr>
          <p:nvPr>
            <p:ph type="body" idx="1"/>
          </p:nvPr>
        </p:nvSpPr>
        <p:spPr>
          <a:xfrm>
            <a:off x="720000" y="1343950"/>
            <a:ext cx="7704000" cy="3302700"/>
          </a:xfrm>
          <a:prstGeom prst="rect">
            <a:avLst/>
          </a:prstGeom>
        </p:spPr>
        <p:txBody>
          <a:bodyPr spcFirstLastPara="1" wrap="square" lIns="91425" tIns="91425" rIns="91425" bIns="91425" anchor="ctr" anchorCtr="0">
            <a:noAutofit/>
          </a:bodyPr>
          <a:lstStyle>
            <a:lvl1pPr marL="457200" lvl="0" indent="-304800" rtl="0">
              <a:spcBef>
                <a:spcPts val="0"/>
              </a:spcBef>
              <a:spcAft>
                <a:spcPts val="0"/>
              </a:spcAft>
              <a:buClr>
                <a:schemeClr val="accent2"/>
              </a:buClr>
              <a:buSzPts val="1200"/>
              <a:buFont typeface="Arvo"/>
              <a:buAutoNum type="arabicPeriod"/>
              <a:defRPr sz="1050">
                <a:solidFill>
                  <a:srgbClr val="434343"/>
                </a:solidFill>
              </a:defRPr>
            </a:lvl1pPr>
            <a:lvl2pPr marL="914400" lvl="1" indent="-304800" rtl="0">
              <a:spcBef>
                <a:spcPts val="0"/>
              </a:spcBef>
              <a:spcAft>
                <a:spcPts val="0"/>
              </a:spcAft>
              <a:buClr>
                <a:srgbClr val="434343"/>
              </a:buClr>
              <a:buSzPts val="1200"/>
              <a:buFont typeface="Roboto Condensed Light"/>
              <a:buAutoNum type="alphaLcPeriod"/>
              <a:defRPr sz="1000">
                <a:solidFill>
                  <a:srgbClr val="434343"/>
                </a:solidFill>
              </a:defRPr>
            </a:lvl2pPr>
            <a:lvl3pPr marL="1371600" lvl="2" indent="-304800" rtl="0">
              <a:lnSpc>
                <a:spcPct val="115000"/>
              </a:lnSpc>
              <a:spcBef>
                <a:spcPts val="1600"/>
              </a:spcBef>
              <a:spcAft>
                <a:spcPts val="0"/>
              </a:spcAft>
              <a:buClr>
                <a:srgbClr val="434343"/>
              </a:buClr>
              <a:buSzPts val="1200"/>
              <a:buFont typeface="Roboto Condensed Light"/>
              <a:buAutoNum type="romanLcPeriod"/>
              <a:defRPr>
                <a:solidFill>
                  <a:srgbClr val="434343"/>
                </a:solidFill>
              </a:defRPr>
            </a:lvl3pPr>
            <a:lvl4pPr marL="1828800" lvl="3" indent="-304800" rtl="0">
              <a:lnSpc>
                <a:spcPct val="115000"/>
              </a:lnSpc>
              <a:spcBef>
                <a:spcPts val="1600"/>
              </a:spcBef>
              <a:spcAft>
                <a:spcPts val="0"/>
              </a:spcAft>
              <a:buClr>
                <a:srgbClr val="434343"/>
              </a:buClr>
              <a:buSzPts val="1200"/>
              <a:buFont typeface="Roboto Condensed Light"/>
              <a:buAutoNum type="arabicPeriod"/>
              <a:defRPr>
                <a:solidFill>
                  <a:srgbClr val="434343"/>
                </a:solidFill>
              </a:defRPr>
            </a:lvl4pPr>
            <a:lvl5pPr marL="2286000" lvl="4" indent="-304800" rtl="0">
              <a:lnSpc>
                <a:spcPct val="115000"/>
              </a:lnSpc>
              <a:spcBef>
                <a:spcPts val="1600"/>
              </a:spcBef>
              <a:spcAft>
                <a:spcPts val="0"/>
              </a:spcAft>
              <a:buClr>
                <a:srgbClr val="434343"/>
              </a:buClr>
              <a:buSzPts val="1200"/>
              <a:buFont typeface="Roboto Condensed Light"/>
              <a:buAutoNum type="alphaLcPeriod"/>
              <a:defRPr>
                <a:solidFill>
                  <a:srgbClr val="434343"/>
                </a:solidFill>
              </a:defRPr>
            </a:lvl5pPr>
            <a:lvl6pPr marL="2743200" lvl="5" indent="-304800" rtl="0">
              <a:lnSpc>
                <a:spcPct val="115000"/>
              </a:lnSpc>
              <a:spcBef>
                <a:spcPts val="1600"/>
              </a:spcBef>
              <a:spcAft>
                <a:spcPts val="0"/>
              </a:spcAft>
              <a:buClr>
                <a:srgbClr val="434343"/>
              </a:buClr>
              <a:buSzPts val="1200"/>
              <a:buFont typeface="Roboto Condensed Light"/>
              <a:buAutoNum type="romanLcPeriod"/>
              <a:defRPr>
                <a:solidFill>
                  <a:srgbClr val="434343"/>
                </a:solidFill>
              </a:defRPr>
            </a:lvl6pPr>
            <a:lvl7pPr marL="3200400" lvl="6" indent="-304800" rtl="0">
              <a:lnSpc>
                <a:spcPct val="115000"/>
              </a:lnSpc>
              <a:spcBef>
                <a:spcPts val="1600"/>
              </a:spcBef>
              <a:spcAft>
                <a:spcPts val="0"/>
              </a:spcAft>
              <a:buClr>
                <a:srgbClr val="434343"/>
              </a:buClr>
              <a:buSzPts val="1200"/>
              <a:buFont typeface="Roboto Condensed Light"/>
              <a:buAutoNum type="arabicPeriod"/>
              <a:defRPr>
                <a:solidFill>
                  <a:srgbClr val="434343"/>
                </a:solidFill>
              </a:defRPr>
            </a:lvl7pPr>
            <a:lvl8pPr marL="3657600" lvl="7" indent="-304800" rtl="0">
              <a:lnSpc>
                <a:spcPct val="115000"/>
              </a:lnSpc>
              <a:spcBef>
                <a:spcPts val="1600"/>
              </a:spcBef>
              <a:spcAft>
                <a:spcPts val="0"/>
              </a:spcAft>
              <a:buClr>
                <a:srgbClr val="434343"/>
              </a:buClr>
              <a:buSzPts val="1200"/>
              <a:buFont typeface="Roboto Condensed Light"/>
              <a:buAutoNum type="alphaLcPeriod"/>
              <a:defRPr>
                <a:solidFill>
                  <a:srgbClr val="434343"/>
                </a:solidFill>
              </a:defRPr>
            </a:lvl8pPr>
            <a:lvl9pPr marL="4114800" lvl="8" indent="-304800" rtl="0">
              <a:lnSpc>
                <a:spcPct val="115000"/>
              </a:lnSpc>
              <a:spcBef>
                <a:spcPts val="1600"/>
              </a:spcBef>
              <a:spcAft>
                <a:spcPts val="1600"/>
              </a:spcAft>
              <a:buClr>
                <a:srgbClr val="434343"/>
              </a:buClr>
              <a:buSzPts val="1200"/>
              <a:buFont typeface="Roboto Condensed Light"/>
              <a:buAutoNum type="romanLcPeriod"/>
              <a:defRPr>
                <a:solidFill>
                  <a:srgbClr val="434343"/>
                </a:solidFill>
              </a:defRPr>
            </a:lvl9pPr>
          </a:lstStyle>
          <a:p>
            <a:endParaRPr/>
          </a:p>
        </p:txBody>
      </p:sp>
      <p:sp>
        <p:nvSpPr>
          <p:cNvPr id="21" name="Google Shape;21;p4"/>
          <p:cNvSpPr txBox="1">
            <a:spLocks noGrp="1"/>
          </p:cNvSpPr>
          <p:nvPr>
            <p:ph type="title"/>
          </p:nvPr>
        </p:nvSpPr>
        <p:spPr>
          <a:xfrm>
            <a:off x="720000" y="539500"/>
            <a:ext cx="7710900" cy="478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extLst>
      <p:ext uri="{BB962C8B-B14F-4D97-AF65-F5344CB8AC3E}">
        <p14:creationId xmlns:p14="http://schemas.microsoft.com/office/powerpoint/2010/main" val="9260769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88"/>
        <p:cNvGrpSpPr/>
        <p:nvPr/>
      </p:nvGrpSpPr>
      <p:grpSpPr>
        <a:xfrm>
          <a:off x="0" y="0"/>
          <a:ext cx="0" cy="0"/>
          <a:chOff x="0" y="0"/>
          <a:chExt cx="0" cy="0"/>
        </a:xfrm>
      </p:grpSpPr>
      <p:sp>
        <p:nvSpPr>
          <p:cNvPr id="90" name="Google Shape;90;p17"/>
          <p:cNvSpPr txBox="1">
            <a:spLocks noGrp="1"/>
          </p:cNvSpPr>
          <p:nvPr>
            <p:ph type="subTitle" idx="1"/>
          </p:nvPr>
        </p:nvSpPr>
        <p:spPr>
          <a:xfrm>
            <a:off x="1087475" y="3603686"/>
            <a:ext cx="4466400" cy="774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91" name="Google Shape;91;p17"/>
          <p:cNvSpPr txBox="1">
            <a:spLocks noGrp="1"/>
          </p:cNvSpPr>
          <p:nvPr>
            <p:ph type="title"/>
          </p:nvPr>
        </p:nvSpPr>
        <p:spPr>
          <a:xfrm>
            <a:off x="1087475" y="1727895"/>
            <a:ext cx="4556700" cy="12897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9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extLst>
      <p:ext uri="{BB962C8B-B14F-4D97-AF65-F5344CB8AC3E}">
        <p14:creationId xmlns:p14="http://schemas.microsoft.com/office/powerpoint/2010/main" val="11800617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1724986" y="2532987"/>
            <a:ext cx="2118900" cy="5277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2"/>
              </a:buClr>
              <a:buSzPts val="2200"/>
              <a:buNone/>
              <a:defRPr sz="2200">
                <a:solidFill>
                  <a:schemeClr val="accent2"/>
                </a:solidFill>
              </a:defRPr>
            </a:lvl1pPr>
            <a:lvl2pPr lvl="1" algn="ctr"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2pPr>
            <a:lvl3pPr lvl="2" algn="ctr"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3pPr>
            <a:lvl4pPr lvl="3" algn="ctr"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4pPr>
            <a:lvl5pPr lvl="4" algn="ctr"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5pPr>
            <a:lvl6pPr lvl="5" algn="ctr"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6pPr>
            <a:lvl7pPr lvl="6" algn="ctr"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7pPr>
            <a:lvl8pPr lvl="7" algn="ctr"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8pPr>
            <a:lvl9pPr lvl="8" algn="ctr"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9pPr>
          </a:lstStyle>
          <a:p>
            <a:endParaRPr/>
          </a:p>
        </p:txBody>
      </p:sp>
      <p:sp>
        <p:nvSpPr>
          <p:cNvPr id="25" name="Google Shape;25;p5"/>
          <p:cNvSpPr txBox="1">
            <a:spLocks noGrp="1"/>
          </p:cNvSpPr>
          <p:nvPr>
            <p:ph type="subTitle" idx="1"/>
          </p:nvPr>
        </p:nvSpPr>
        <p:spPr>
          <a:xfrm>
            <a:off x="1724975" y="3002963"/>
            <a:ext cx="2118900" cy="703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6" name="Google Shape;26;p5"/>
          <p:cNvSpPr txBox="1">
            <a:spLocks noGrp="1"/>
          </p:cNvSpPr>
          <p:nvPr>
            <p:ph type="title" idx="2"/>
          </p:nvPr>
        </p:nvSpPr>
        <p:spPr>
          <a:xfrm>
            <a:off x="5300114" y="2532987"/>
            <a:ext cx="2118900" cy="5277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2"/>
              </a:buClr>
              <a:buSzPts val="2200"/>
              <a:buNone/>
              <a:defRPr sz="2200">
                <a:solidFill>
                  <a:schemeClr val="accent2"/>
                </a:solidFill>
              </a:defRPr>
            </a:lvl1pPr>
            <a:lvl2pPr lvl="1" algn="ctr"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2pPr>
            <a:lvl3pPr lvl="2" algn="ctr"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3pPr>
            <a:lvl4pPr lvl="3" algn="ctr"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4pPr>
            <a:lvl5pPr lvl="4" algn="ctr"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5pPr>
            <a:lvl6pPr lvl="5" algn="ctr"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6pPr>
            <a:lvl7pPr lvl="6" algn="ctr"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7pPr>
            <a:lvl8pPr lvl="7" algn="ctr"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8pPr>
            <a:lvl9pPr lvl="8" algn="ctr"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9pPr>
          </a:lstStyle>
          <a:p>
            <a:endParaRPr/>
          </a:p>
        </p:txBody>
      </p:sp>
      <p:sp>
        <p:nvSpPr>
          <p:cNvPr id="27" name="Google Shape;27;p5"/>
          <p:cNvSpPr txBox="1">
            <a:spLocks noGrp="1"/>
          </p:cNvSpPr>
          <p:nvPr>
            <p:ph type="subTitle" idx="3"/>
          </p:nvPr>
        </p:nvSpPr>
        <p:spPr>
          <a:xfrm>
            <a:off x="5300117" y="3002963"/>
            <a:ext cx="2118900" cy="703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2" name="Google Shape;32;p5"/>
          <p:cNvSpPr txBox="1">
            <a:spLocks noGrp="1"/>
          </p:cNvSpPr>
          <p:nvPr>
            <p:ph type="title" idx="4"/>
          </p:nvPr>
        </p:nvSpPr>
        <p:spPr>
          <a:xfrm>
            <a:off x="721313" y="539500"/>
            <a:ext cx="7710900" cy="478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extLst>
      <p:ext uri="{BB962C8B-B14F-4D97-AF65-F5344CB8AC3E}">
        <p14:creationId xmlns:p14="http://schemas.microsoft.com/office/powerpoint/2010/main" val="21401045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57"/>
        <p:cNvGrpSpPr/>
        <p:nvPr/>
      </p:nvGrpSpPr>
      <p:grpSpPr>
        <a:xfrm>
          <a:off x="0" y="0"/>
          <a:ext cx="0" cy="0"/>
          <a:chOff x="0" y="0"/>
          <a:chExt cx="0" cy="0"/>
        </a:xfrm>
      </p:grpSpPr>
      <p:sp>
        <p:nvSpPr>
          <p:cNvPr id="58" name="Google Shape;58;p13"/>
          <p:cNvSpPr txBox="1">
            <a:spLocks noGrp="1"/>
          </p:cNvSpPr>
          <p:nvPr>
            <p:ph type="title"/>
          </p:nvPr>
        </p:nvSpPr>
        <p:spPr>
          <a:xfrm>
            <a:off x="1714925" y="1418975"/>
            <a:ext cx="2127600" cy="5934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2"/>
              </a:buClr>
              <a:buSzPts val="2200"/>
              <a:buNone/>
              <a:defRPr sz="2200">
                <a:solidFill>
                  <a:schemeClr val="accent2"/>
                </a:solidFill>
              </a:defRPr>
            </a:lvl1pPr>
            <a:lvl2pPr lvl="1"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2pPr>
            <a:lvl3pPr lvl="2"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3pPr>
            <a:lvl4pPr lvl="3"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4pPr>
            <a:lvl5pPr lvl="4"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5pPr>
            <a:lvl6pPr lvl="5"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6pPr>
            <a:lvl7pPr lvl="6"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7pPr>
            <a:lvl8pPr lvl="7"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8pPr>
            <a:lvl9pPr lvl="8"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9pPr>
          </a:lstStyle>
          <a:p>
            <a:endParaRPr/>
          </a:p>
        </p:txBody>
      </p:sp>
      <p:sp>
        <p:nvSpPr>
          <p:cNvPr id="59" name="Google Shape;59;p13"/>
          <p:cNvSpPr txBox="1">
            <a:spLocks noGrp="1"/>
          </p:cNvSpPr>
          <p:nvPr>
            <p:ph type="title" idx="2" hasCustomPrompt="1"/>
          </p:nvPr>
        </p:nvSpPr>
        <p:spPr>
          <a:xfrm>
            <a:off x="791277" y="1402844"/>
            <a:ext cx="9513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40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0" name="Google Shape;60;p13"/>
          <p:cNvSpPr txBox="1">
            <a:spLocks noGrp="1"/>
          </p:cNvSpPr>
          <p:nvPr>
            <p:ph type="subTitle" idx="1"/>
          </p:nvPr>
        </p:nvSpPr>
        <p:spPr>
          <a:xfrm>
            <a:off x="1714912" y="2079680"/>
            <a:ext cx="2127600" cy="63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61" name="Google Shape;61;p13"/>
          <p:cNvSpPr txBox="1">
            <a:spLocks noGrp="1"/>
          </p:cNvSpPr>
          <p:nvPr>
            <p:ph type="title" idx="3"/>
          </p:nvPr>
        </p:nvSpPr>
        <p:spPr>
          <a:xfrm>
            <a:off x="720000" y="539500"/>
            <a:ext cx="7710900" cy="478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2" name="Google Shape;62;p13"/>
          <p:cNvSpPr txBox="1">
            <a:spLocks noGrp="1"/>
          </p:cNvSpPr>
          <p:nvPr>
            <p:ph type="title" idx="4"/>
          </p:nvPr>
        </p:nvSpPr>
        <p:spPr>
          <a:xfrm>
            <a:off x="1714925" y="3132250"/>
            <a:ext cx="2127600" cy="5934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2"/>
              </a:buClr>
              <a:buSzPts val="2200"/>
              <a:buNone/>
              <a:defRPr sz="2200">
                <a:solidFill>
                  <a:schemeClr val="accent2"/>
                </a:solidFill>
              </a:defRPr>
            </a:lvl1pPr>
            <a:lvl2pPr lvl="1"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2pPr>
            <a:lvl3pPr lvl="2"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3pPr>
            <a:lvl4pPr lvl="3"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4pPr>
            <a:lvl5pPr lvl="4"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5pPr>
            <a:lvl6pPr lvl="5"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6pPr>
            <a:lvl7pPr lvl="6"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7pPr>
            <a:lvl8pPr lvl="7"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8pPr>
            <a:lvl9pPr lvl="8"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9pPr>
          </a:lstStyle>
          <a:p>
            <a:endParaRPr/>
          </a:p>
        </p:txBody>
      </p:sp>
      <p:sp>
        <p:nvSpPr>
          <p:cNvPr id="63" name="Google Shape;63;p13"/>
          <p:cNvSpPr txBox="1">
            <a:spLocks noGrp="1"/>
          </p:cNvSpPr>
          <p:nvPr>
            <p:ph type="title" idx="5" hasCustomPrompt="1"/>
          </p:nvPr>
        </p:nvSpPr>
        <p:spPr>
          <a:xfrm>
            <a:off x="791277" y="3116135"/>
            <a:ext cx="9513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40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4" name="Google Shape;64;p13"/>
          <p:cNvSpPr txBox="1">
            <a:spLocks noGrp="1"/>
          </p:cNvSpPr>
          <p:nvPr>
            <p:ph type="subTitle" idx="6"/>
          </p:nvPr>
        </p:nvSpPr>
        <p:spPr>
          <a:xfrm>
            <a:off x="1714912" y="3794205"/>
            <a:ext cx="2127600" cy="63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65" name="Google Shape;65;p13"/>
          <p:cNvSpPr txBox="1">
            <a:spLocks noGrp="1"/>
          </p:cNvSpPr>
          <p:nvPr>
            <p:ph type="title" idx="7"/>
          </p:nvPr>
        </p:nvSpPr>
        <p:spPr>
          <a:xfrm>
            <a:off x="5773525" y="1419000"/>
            <a:ext cx="2127600" cy="5934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2"/>
              </a:buClr>
              <a:buSzPts val="2200"/>
              <a:buNone/>
              <a:defRPr sz="2200">
                <a:solidFill>
                  <a:schemeClr val="accent2"/>
                </a:solidFill>
              </a:defRPr>
            </a:lvl1pPr>
            <a:lvl2pPr lvl="1"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2pPr>
            <a:lvl3pPr lvl="2"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3pPr>
            <a:lvl4pPr lvl="3"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4pPr>
            <a:lvl5pPr lvl="4"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5pPr>
            <a:lvl6pPr lvl="5"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6pPr>
            <a:lvl7pPr lvl="6"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7pPr>
            <a:lvl8pPr lvl="7"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8pPr>
            <a:lvl9pPr lvl="8"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9pPr>
          </a:lstStyle>
          <a:p>
            <a:endParaRPr/>
          </a:p>
        </p:txBody>
      </p:sp>
      <p:sp>
        <p:nvSpPr>
          <p:cNvPr id="66" name="Google Shape;66;p13"/>
          <p:cNvSpPr txBox="1">
            <a:spLocks noGrp="1"/>
          </p:cNvSpPr>
          <p:nvPr>
            <p:ph type="title" idx="8" hasCustomPrompt="1"/>
          </p:nvPr>
        </p:nvSpPr>
        <p:spPr>
          <a:xfrm>
            <a:off x="4827399" y="1402844"/>
            <a:ext cx="9513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40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7" name="Google Shape;67;p13"/>
          <p:cNvSpPr txBox="1">
            <a:spLocks noGrp="1"/>
          </p:cNvSpPr>
          <p:nvPr>
            <p:ph type="subTitle" idx="9"/>
          </p:nvPr>
        </p:nvSpPr>
        <p:spPr>
          <a:xfrm>
            <a:off x="5773515" y="2079680"/>
            <a:ext cx="2127600" cy="63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68" name="Google Shape;68;p13"/>
          <p:cNvSpPr txBox="1">
            <a:spLocks noGrp="1"/>
          </p:cNvSpPr>
          <p:nvPr>
            <p:ph type="title" idx="13"/>
          </p:nvPr>
        </p:nvSpPr>
        <p:spPr>
          <a:xfrm>
            <a:off x="5773525" y="3132251"/>
            <a:ext cx="2127600" cy="5934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2"/>
              </a:buClr>
              <a:buSzPts val="2200"/>
              <a:buNone/>
              <a:defRPr sz="2200">
                <a:solidFill>
                  <a:schemeClr val="accent2"/>
                </a:solidFill>
              </a:defRPr>
            </a:lvl1pPr>
            <a:lvl2pPr lvl="1"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2pPr>
            <a:lvl3pPr lvl="2"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3pPr>
            <a:lvl4pPr lvl="3"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4pPr>
            <a:lvl5pPr lvl="4"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5pPr>
            <a:lvl6pPr lvl="5"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6pPr>
            <a:lvl7pPr lvl="6"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7pPr>
            <a:lvl8pPr lvl="7"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8pPr>
            <a:lvl9pPr lvl="8" rtl="0">
              <a:spcBef>
                <a:spcPts val="0"/>
              </a:spcBef>
              <a:spcAft>
                <a:spcPts val="0"/>
              </a:spcAft>
              <a:buClr>
                <a:schemeClr val="accent2"/>
              </a:buClr>
              <a:buSzPts val="2200"/>
              <a:buFont typeface="Arvo"/>
              <a:buNone/>
              <a:defRPr sz="2200">
                <a:solidFill>
                  <a:schemeClr val="accent2"/>
                </a:solidFill>
                <a:latin typeface="Arvo"/>
                <a:ea typeface="Arvo"/>
                <a:cs typeface="Arvo"/>
                <a:sym typeface="Arvo"/>
              </a:defRPr>
            </a:lvl9pPr>
          </a:lstStyle>
          <a:p>
            <a:endParaRPr/>
          </a:p>
        </p:txBody>
      </p:sp>
      <p:sp>
        <p:nvSpPr>
          <p:cNvPr id="69" name="Google Shape;69;p13"/>
          <p:cNvSpPr txBox="1">
            <a:spLocks noGrp="1"/>
          </p:cNvSpPr>
          <p:nvPr>
            <p:ph type="title" idx="14" hasCustomPrompt="1"/>
          </p:nvPr>
        </p:nvSpPr>
        <p:spPr>
          <a:xfrm>
            <a:off x="4827399" y="3116135"/>
            <a:ext cx="9513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40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0" name="Google Shape;70;p13"/>
          <p:cNvSpPr txBox="1">
            <a:spLocks noGrp="1"/>
          </p:cNvSpPr>
          <p:nvPr>
            <p:ph type="subTitle" idx="15"/>
          </p:nvPr>
        </p:nvSpPr>
        <p:spPr>
          <a:xfrm>
            <a:off x="5773515" y="3794205"/>
            <a:ext cx="2127600" cy="63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Tree>
    <p:extLst>
      <p:ext uri="{BB962C8B-B14F-4D97-AF65-F5344CB8AC3E}">
        <p14:creationId xmlns:p14="http://schemas.microsoft.com/office/powerpoint/2010/main" val="19010667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74"/>
        <p:cNvGrpSpPr/>
        <p:nvPr/>
      </p:nvGrpSpPr>
      <p:grpSpPr>
        <a:xfrm>
          <a:off x="0" y="0"/>
          <a:ext cx="0" cy="0"/>
          <a:chOff x="0" y="0"/>
          <a:chExt cx="0" cy="0"/>
        </a:xfrm>
      </p:grpSpPr>
      <p:sp>
        <p:nvSpPr>
          <p:cNvPr id="75" name="Google Shape;75;p14"/>
          <p:cNvSpPr txBox="1">
            <a:spLocks noGrp="1"/>
          </p:cNvSpPr>
          <p:nvPr>
            <p:ph type="title"/>
          </p:nvPr>
        </p:nvSpPr>
        <p:spPr>
          <a:xfrm>
            <a:off x="1087475" y="3628925"/>
            <a:ext cx="4651800" cy="503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18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76" name="Google Shape;76;p14"/>
          <p:cNvSpPr txBox="1">
            <a:spLocks noGrp="1"/>
          </p:cNvSpPr>
          <p:nvPr>
            <p:ph type="subTitle" idx="1"/>
          </p:nvPr>
        </p:nvSpPr>
        <p:spPr>
          <a:xfrm>
            <a:off x="1087475" y="1572625"/>
            <a:ext cx="4651800" cy="2055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500"/>
              <a:buNone/>
              <a:defRPr sz="2300"/>
            </a:lvl1pPr>
            <a:lvl2pPr lvl="1" algn="ctr" rtl="0">
              <a:lnSpc>
                <a:spcPct val="100000"/>
              </a:lnSpc>
              <a:spcBef>
                <a:spcPts val="0"/>
              </a:spcBef>
              <a:spcAft>
                <a:spcPts val="0"/>
              </a:spcAft>
              <a:buSzPts val="2500"/>
              <a:buNone/>
              <a:defRPr sz="2500"/>
            </a:lvl2pPr>
            <a:lvl3pPr lvl="2" algn="ctr" rtl="0">
              <a:lnSpc>
                <a:spcPct val="100000"/>
              </a:lnSpc>
              <a:spcBef>
                <a:spcPts val="1600"/>
              </a:spcBef>
              <a:spcAft>
                <a:spcPts val="0"/>
              </a:spcAft>
              <a:buSzPts val="2500"/>
              <a:buNone/>
              <a:defRPr sz="2500"/>
            </a:lvl3pPr>
            <a:lvl4pPr lvl="3" algn="ctr" rtl="0">
              <a:lnSpc>
                <a:spcPct val="100000"/>
              </a:lnSpc>
              <a:spcBef>
                <a:spcPts val="1600"/>
              </a:spcBef>
              <a:spcAft>
                <a:spcPts val="0"/>
              </a:spcAft>
              <a:buSzPts val="2500"/>
              <a:buNone/>
              <a:defRPr sz="2500"/>
            </a:lvl4pPr>
            <a:lvl5pPr lvl="4" algn="ctr" rtl="0">
              <a:lnSpc>
                <a:spcPct val="100000"/>
              </a:lnSpc>
              <a:spcBef>
                <a:spcPts val="1600"/>
              </a:spcBef>
              <a:spcAft>
                <a:spcPts val="0"/>
              </a:spcAft>
              <a:buSzPts val="2500"/>
              <a:buNone/>
              <a:defRPr sz="2500"/>
            </a:lvl5pPr>
            <a:lvl6pPr lvl="5" algn="ctr" rtl="0">
              <a:lnSpc>
                <a:spcPct val="100000"/>
              </a:lnSpc>
              <a:spcBef>
                <a:spcPts val="1600"/>
              </a:spcBef>
              <a:spcAft>
                <a:spcPts val="0"/>
              </a:spcAft>
              <a:buSzPts val="2500"/>
              <a:buNone/>
              <a:defRPr sz="2500"/>
            </a:lvl6pPr>
            <a:lvl7pPr lvl="6" algn="ctr" rtl="0">
              <a:lnSpc>
                <a:spcPct val="100000"/>
              </a:lnSpc>
              <a:spcBef>
                <a:spcPts val="1600"/>
              </a:spcBef>
              <a:spcAft>
                <a:spcPts val="0"/>
              </a:spcAft>
              <a:buSzPts val="2500"/>
              <a:buNone/>
              <a:defRPr sz="2500"/>
            </a:lvl7pPr>
            <a:lvl8pPr lvl="7" algn="ctr" rtl="0">
              <a:lnSpc>
                <a:spcPct val="100000"/>
              </a:lnSpc>
              <a:spcBef>
                <a:spcPts val="1600"/>
              </a:spcBef>
              <a:spcAft>
                <a:spcPts val="0"/>
              </a:spcAft>
              <a:buSzPts val="2500"/>
              <a:buNone/>
              <a:defRPr sz="2500"/>
            </a:lvl8pPr>
            <a:lvl9pPr lvl="8" algn="ctr" rtl="0">
              <a:lnSpc>
                <a:spcPct val="100000"/>
              </a:lnSpc>
              <a:spcBef>
                <a:spcPts val="1600"/>
              </a:spcBef>
              <a:spcAft>
                <a:spcPts val="1600"/>
              </a:spcAft>
              <a:buSzPts val="2500"/>
              <a:buNone/>
              <a:defRPr sz="2500"/>
            </a:lvl9pPr>
          </a:lstStyle>
          <a:p>
            <a:endParaRPr/>
          </a:p>
        </p:txBody>
      </p:sp>
    </p:spTree>
    <p:extLst>
      <p:ext uri="{BB962C8B-B14F-4D97-AF65-F5344CB8AC3E}">
        <p14:creationId xmlns:p14="http://schemas.microsoft.com/office/powerpoint/2010/main" val="5651069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9"/>
        <p:cNvGrpSpPr/>
        <p:nvPr/>
      </p:nvGrpSpPr>
      <p:grpSpPr>
        <a:xfrm>
          <a:off x="0" y="0"/>
          <a:ext cx="0" cy="0"/>
          <a:chOff x="0" y="0"/>
          <a:chExt cx="0" cy="0"/>
        </a:xfrm>
      </p:grpSpPr>
      <p:sp>
        <p:nvSpPr>
          <p:cNvPr id="40" name="Google Shape;40;p7"/>
          <p:cNvSpPr txBox="1">
            <a:spLocks noGrp="1"/>
          </p:cNvSpPr>
          <p:nvPr>
            <p:ph type="title"/>
          </p:nvPr>
        </p:nvSpPr>
        <p:spPr>
          <a:xfrm>
            <a:off x="4743175" y="1730366"/>
            <a:ext cx="3530400" cy="4614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3000" b="1"/>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1" name="Google Shape;41;p7"/>
          <p:cNvSpPr txBox="1">
            <a:spLocks noGrp="1"/>
          </p:cNvSpPr>
          <p:nvPr>
            <p:ph type="subTitle" idx="1"/>
          </p:nvPr>
        </p:nvSpPr>
        <p:spPr>
          <a:xfrm>
            <a:off x="4743175" y="2339879"/>
            <a:ext cx="3530400" cy="1883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accent2"/>
              </a:buClr>
              <a:buSzPts val="1400"/>
              <a:buChar char="●"/>
              <a:defRPr/>
            </a:lvl1pPr>
            <a:lvl2pPr lvl="1" algn="ctr" rtl="0">
              <a:lnSpc>
                <a:spcPct val="100000"/>
              </a:lnSpc>
              <a:spcBef>
                <a:spcPts val="1600"/>
              </a:spcBef>
              <a:spcAft>
                <a:spcPts val="0"/>
              </a:spcAft>
              <a:buSzPts val="1400"/>
              <a:buChar char="○"/>
              <a:defRPr/>
            </a:lvl2pPr>
            <a:lvl3pPr lvl="2" algn="ctr" rtl="0">
              <a:lnSpc>
                <a:spcPct val="100000"/>
              </a:lnSpc>
              <a:spcBef>
                <a:spcPts val="1600"/>
              </a:spcBef>
              <a:spcAft>
                <a:spcPts val="0"/>
              </a:spcAft>
              <a:buSzPts val="1400"/>
              <a:buChar char="■"/>
              <a:defRPr/>
            </a:lvl3pPr>
            <a:lvl4pPr lvl="3" algn="ctr" rtl="0">
              <a:lnSpc>
                <a:spcPct val="100000"/>
              </a:lnSpc>
              <a:spcBef>
                <a:spcPts val="1600"/>
              </a:spcBef>
              <a:spcAft>
                <a:spcPts val="0"/>
              </a:spcAft>
              <a:buSzPts val="1400"/>
              <a:buChar char="●"/>
              <a:defRPr/>
            </a:lvl4pPr>
            <a:lvl5pPr lvl="4" algn="ctr" rtl="0">
              <a:lnSpc>
                <a:spcPct val="100000"/>
              </a:lnSpc>
              <a:spcBef>
                <a:spcPts val="1600"/>
              </a:spcBef>
              <a:spcAft>
                <a:spcPts val="0"/>
              </a:spcAft>
              <a:buSzPts val="1400"/>
              <a:buChar char="○"/>
              <a:defRPr/>
            </a:lvl5pPr>
            <a:lvl6pPr lvl="5" algn="ctr" rtl="0">
              <a:lnSpc>
                <a:spcPct val="100000"/>
              </a:lnSpc>
              <a:spcBef>
                <a:spcPts val="1600"/>
              </a:spcBef>
              <a:spcAft>
                <a:spcPts val="0"/>
              </a:spcAft>
              <a:buSzPts val="1400"/>
              <a:buChar char="■"/>
              <a:defRPr/>
            </a:lvl6pPr>
            <a:lvl7pPr lvl="6" algn="ctr" rtl="0">
              <a:lnSpc>
                <a:spcPct val="100000"/>
              </a:lnSpc>
              <a:spcBef>
                <a:spcPts val="1600"/>
              </a:spcBef>
              <a:spcAft>
                <a:spcPts val="0"/>
              </a:spcAft>
              <a:buSzPts val="1400"/>
              <a:buChar char="●"/>
              <a:defRPr/>
            </a:lvl7pPr>
            <a:lvl8pPr lvl="7" algn="ctr" rtl="0">
              <a:lnSpc>
                <a:spcPct val="100000"/>
              </a:lnSpc>
              <a:spcBef>
                <a:spcPts val="1600"/>
              </a:spcBef>
              <a:spcAft>
                <a:spcPts val="0"/>
              </a:spcAft>
              <a:buSzPts val="1400"/>
              <a:buChar char="○"/>
              <a:defRPr/>
            </a:lvl8pPr>
            <a:lvl9pPr lvl="8" algn="ctr" rtl="0">
              <a:lnSpc>
                <a:spcPct val="100000"/>
              </a:lnSpc>
              <a:spcBef>
                <a:spcPts val="1600"/>
              </a:spcBef>
              <a:spcAft>
                <a:spcPts val="1600"/>
              </a:spcAft>
              <a:buSzPts val="1400"/>
              <a:buChar char="■"/>
              <a:defRPr/>
            </a:lvl9pPr>
          </a:lstStyle>
          <a:p>
            <a:endParaRPr/>
          </a:p>
        </p:txBody>
      </p:sp>
    </p:spTree>
    <p:extLst>
      <p:ext uri="{BB962C8B-B14F-4D97-AF65-F5344CB8AC3E}">
        <p14:creationId xmlns:p14="http://schemas.microsoft.com/office/powerpoint/2010/main" val="19117676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77"/>
        <p:cNvGrpSpPr/>
        <p:nvPr/>
      </p:nvGrpSpPr>
      <p:grpSpPr>
        <a:xfrm>
          <a:off x="0" y="0"/>
          <a:ext cx="0" cy="0"/>
          <a:chOff x="0" y="0"/>
          <a:chExt cx="0" cy="0"/>
        </a:xfrm>
      </p:grpSpPr>
      <p:sp>
        <p:nvSpPr>
          <p:cNvPr id="81" name="Google Shape;81;p15"/>
          <p:cNvSpPr txBox="1">
            <a:spLocks noGrp="1"/>
          </p:cNvSpPr>
          <p:nvPr>
            <p:ph type="title"/>
          </p:nvPr>
        </p:nvSpPr>
        <p:spPr>
          <a:xfrm>
            <a:off x="720000" y="539500"/>
            <a:ext cx="7710900" cy="478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extLst>
      <p:ext uri="{BB962C8B-B14F-4D97-AF65-F5344CB8AC3E}">
        <p14:creationId xmlns:p14="http://schemas.microsoft.com/office/powerpoint/2010/main" val="20901864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53"/>
        <p:cNvGrpSpPr/>
        <p:nvPr/>
      </p:nvGrpSpPr>
      <p:grpSpPr>
        <a:xfrm>
          <a:off x="0" y="0"/>
          <a:ext cx="0" cy="0"/>
          <a:chOff x="0" y="0"/>
          <a:chExt cx="0" cy="0"/>
        </a:xfrm>
      </p:grpSpPr>
      <p:sp>
        <p:nvSpPr>
          <p:cNvPr id="54" name="Google Shape;54;p11"/>
          <p:cNvSpPr txBox="1">
            <a:spLocks noGrp="1"/>
          </p:cNvSpPr>
          <p:nvPr>
            <p:ph type="title" hasCustomPrompt="1"/>
          </p:nvPr>
        </p:nvSpPr>
        <p:spPr>
          <a:xfrm>
            <a:off x="3162577" y="1951469"/>
            <a:ext cx="4893900" cy="1511100"/>
          </a:xfrm>
          <a:prstGeom prst="rect">
            <a:avLst/>
          </a:prstGeom>
        </p:spPr>
        <p:txBody>
          <a:bodyPr spcFirstLastPara="1" wrap="square" lIns="91425" tIns="91425" rIns="91425" bIns="91425" anchor="b" anchorCtr="0">
            <a:noAutofit/>
          </a:bodyPr>
          <a:lstStyle>
            <a:lvl1pPr lvl="0" algn="r">
              <a:spcBef>
                <a:spcPts val="0"/>
              </a:spcBef>
              <a:spcAft>
                <a:spcPts val="0"/>
              </a:spcAft>
              <a:buSzPts val="9600"/>
              <a:buNone/>
              <a:defRPr sz="9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55" name="Google Shape;55;p11"/>
          <p:cNvSpPr txBox="1">
            <a:spLocks noGrp="1"/>
          </p:cNvSpPr>
          <p:nvPr>
            <p:ph type="subTitle" idx="1"/>
          </p:nvPr>
        </p:nvSpPr>
        <p:spPr>
          <a:xfrm>
            <a:off x="3273927" y="3462608"/>
            <a:ext cx="4782600" cy="676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600"/>
              <a:buNone/>
              <a:defRPr sz="1600"/>
            </a:lvl1pPr>
            <a:lvl2pPr lvl="1" algn="ctr" rtl="0">
              <a:lnSpc>
                <a:spcPct val="100000"/>
              </a:lnSpc>
              <a:spcBef>
                <a:spcPts val="1600"/>
              </a:spcBef>
              <a:spcAft>
                <a:spcPts val="0"/>
              </a:spcAft>
              <a:buSzPts val="1600"/>
              <a:buNone/>
              <a:defRPr sz="1600"/>
            </a:lvl2pPr>
            <a:lvl3pPr lvl="2" algn="ctr" rtl="0">
              <a:lnSpc>
                <a:spcPct val="100000"/>
              </a:lnSpc>
              <a:spcBef>
                <a:spcPts val="1600"/>
              </a:spcBef>
              <a:spcAft>
                <a:spcPts val="0"/>
              </a:spcAft>
              <a:buSzPts val="1600"/>
              <a:buNone/>
              <a:defRPr sz="1600"/>
            </a:lvl3pPr>
            <a:lvl4pPr lvl="3" algn="ctr" rtl="0">
              <a:lnSpc>
                <a:spcPct val="100000"/>
              </a:lnSpc>
              <a:spcBef>
                <a:spcPts val="1600"/>
              </a:spcBef>
              <a:spcAft>
                <a:spcPts val="0"/>
              </a:spcAft>
              <a:buSzPts val="1600"/>
              <a:buNone/>
              <a:defRPr sz="1600"/>
            </a:lvl4pPr>
            <a:lvl5pPr lvl="4" algn="ctr" rtl="0">
              <a:lnSpc>
                <a:spcPct val="100000"/>
              </a:lnSpc>
              <a:spcBef>
                <a:spcPts val="1600"/>
              </a:spcBef>
              <a:spcAft>
                <a:spcPts val="0"/>
              </a:spcAft>
              <a:buSzPts val="1600"/>
              <a:buNone/>
              <a:defRPr sz="1600"/>
            </a:lvl5pPr>
            <a:lvl6pPr lvl="5" algn="ctr" rtl="0">
              <a:lnSpc>
                <a:spcPct val="100000"/>
              </a:lnSpc>
              <a:spcBef>
                <a:spcPts val="1600"/>
              </a:spcBef>
              <a:spcAft>
                <a:spcPts val="0"/>
              </a:spcAft>
              <a:buSzPts val="1600"/>
              <a:buNone/>
              <a:defRPr sz="1600"/>
            </a:lvl6pPr>
            <a:lvl7pPr lvl="6" algn="ctr" rtl="0">
              <a:lnSpc>
                <a:spcPct val="100000"/>
              </a:lnSpc>
              <a:spcBef>
                <a:spcPts val="1600"/>
              </a:spcBef>
              <a:spcAft>
                <a:spcPts val="0"/>
              </a:spcAft>
              <a:buSzPts val="1600"/>
              <a:buNone/>
              <a:defRPr sz="1600"/>
            </a:lvl7pPr>
            <a:lvl8pPr lvl="7" algn="ctr" rtl="0">
              <a:lnSpc>
                <a:spcPct val="100000"/>
              </a:lnSpc>
              <a:spcBef>
                <a:spcPts val="1600"/>
              </a:spcBef>
              <a:spcAft>
                <a:spcPts val="0"/>
              </a:spcAft>
              <a:buSzPts val="1600"/>
              <a:buNone/>
              <a:defRPr sz="1600"/>
            </a:lvl8pPr>
            <a:lvl9pPr lvl="8" algn="ctr" rtl="0">
              <a:lnSpc>
                <a:spcPct val="100000"/>
              </a:lnSpc>
              <a:spcBef>
                <a:spcPts val="1600"/>
              </a:spcBef>
              <a:spcAft>
                <a:spcPts val="1600"/>
              </a:spcAft>
              <a:buSzPts val="1600"/>
              <a:buNone/>
              <a:defRPr sz="1600"/>
            </a:lvl9pPr>
          </a:lstStyle>
          <a:p>
            <a:endParaRPr/>
          </a:p>
        </p:txBody>
      </p:sp>
    </p:spTree>
    <p:extLst>
      <p:ext uri="{BB962C8B-B14F-4D97-AF65-F5344CB8AC3E}">
        <p14:creationId xmlns:p14="http://schemas.microsoft.com/office/powerpoint/2010/main" val="4052938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1-HD-TOP.png"/>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573280"/>
            <a:ext cx="6457950" cy="969771"/>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14350" y="1645920"/>
            <a:ext cx="8115300" cy="301809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446520" y="4767263"/>
            <a:ext cx="2183130" cy="273844"/>
          </a:xfrm>
          <a:prstGeom prst="rect">
            <a:avLst/>
          </a:prstGeom>
        </p:spPr>
        <p:txBody>
          <a:bodyPr vert="horz" lIns="91440" tIns="45720" rIns="91440" bIns="45720" rtlCol="0" anchor="ctr"/>
          <a:lstStyle>
            <a:lvl1pPr algn="r">
              <a:defRPr sz="788">
                <a:solidFill>
                  <a:schemeClr val="tx1">
                    <a:tint val="75000"/>
                  </a:schemeClr>
                </a:solidFill>
              </a:defRPr>
            </a:lvl1pPr>
          </a:lstStyle>
          <a:p>
            <a:fld id="{48A87A34-81AB-432B-8DAE-1953F412C126}" type="datetimeFigureOut">
              <a:rPr lang="en-US" smtClean="0"/>
              <a:pPr/>
              <a:t>3/21/24</a:t>
            </a:fld>
            <a:endParaRPr lang="en-US" dirty="0"/>
          </a:p>
        </p:txBody>
      </p:sp>
      <p:sp>
        <p:nvSpPr>
          <p:cNvPr id="5" name="Footer Placeholder 4"/>
          <p:cNvSpPr>
            <a:spLocks noGrp="1"/>
          </p:cNvSpPr>
          <p:nvPr>
            <p:ph type="ftr" sz="quarter" idx="3"/>
          </p:nvPr>
        </p:nvSpPr>
        <p:spPr>
          <a:xfrm>
            <a:off x="514350" y="4766884"/>
            <a:ext cx="5829300" cy="273844"/>
          </a:xfrm>
          <a:prstGeom prst="rect">
            <a:avLst/>
          </a:prstGeom>
        </p:spPr>
        <p:txBody>
          <a:bodyPr vert="horz" lIns="91440" tIns="45720" rIns="91440" bIns="45720" rtlCol="0" anchor="ctr"/>
          <a:lstStyle>
            <a:lvl1pPr algn="l">
              <a:defRPr sz="788">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72250" y="285750"/>
            <a:ext cx="2057400" cy="273844"/>
          </a:xfrm>
          <a:prstGeom prst="rect">
            <a:avLst/>
          </a:prstGeom>
        </p:spPr>
        <p:txBody>
          <a:bodyPr vert="horz" lIns="91440" tIns="45720" rIns="91440" bIns="45720" rtlCol="0" anchor="ctr"/>
          <a:lstStyle>
            <a:lvl1pPr algn="r">
              <a:defRPr sz="788">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478027038"/>
      </p:ext>
    </p:extLst>
  </p:cSld>
  <p:clrMap bg1="dk1" tx1="lt1" bg2="dk2" tx2="lt2" accent1="accent1" accent2="accent2" accent3="accent3" accent4="accent4" accent5="accent5" accent6="accent6" hlink="hlink" folHlink="folHlink"/>
  <p:sldLayoutIdLst>
    <p:sldLayoutId id="2147483836" r:id="rId1"/>
    <p:sldLayoutId id="2147483837" r:id="rId2"/>
    <p:sldLayoutId id="2147483838" r:id="rId3"/>
    <p:sldLayoutId id="2147483839" r:id="rId4"/>
    <p:sldLayoutId id="2147483840" r:id="rId5"/>
    <p:sldLayoutId id="2147483841" r:id="rId6"/>
    <p:sldLayoutId id="2147483842" r:id="rId7"/>
    <p:sldLayoutId id="2147483843" r:id="rId8"/>
    <p:sldLayoutId id="2147483844" r:id="rId9"/>
    <p:sldLayoutId id="2147483845" r:id="rId10"/>
    <p:sldLayoutId id="2147483846" r:id="rId11"/>
    <p:sldLayoutId id="2147483847" r:id="rId12"/>
    <p:sldLayoutId id="2147483848" r:id="rId13"/>
    <p:sldLayoutId id="2147483849" r:id="rId14"/>
    <p:sldLayoutId id="2147483850" r:id="rId15"/>
    <p:sldLayoutId id="2147483851" r:id="rId16"/>
    <p:sldLayoutId id="2147483852" r:id="rId17"/>
    <p:sldLayoutId id="2147483853" r:id="rId18"/>
    <p:sldLayoutId id="2147483854" r:id="rId19"/>
    <p:sldLayoutId id="2147483855" r:id="rId20"/>
    <p:sldLayoutId id="2147483856" r:id="rId21"/>
    <p:sldLayoutId id="2147483857" r:id="rId22"/>
    <p:sldLayoutId id="2147483858" r:id="rId23"/>
    <p:sldLayoutId id="2147483859" r:id="rId24"/>
    <p:sldLayoutId id="2147483860" r:id="rId25"/>
  </p:sldLayoutIdLst>
  <p:hf hdr="0" ftr="0" dt="0"/>
  <p:txStyles>
    <p:titleStyle>
      <a:lvl1pPr algn="r" defTabSz="685800" rtl="0" eaLnBrk="1" latinLnBrk="0" hangingPunct="1">
        <a:lnSpc>
          <a:spcPct val="90000"/>
        </a:lnSpc>
        <a:spcBef>
          <a:spcPct val="0"/>
        </a:spcBef>
        <a:buNone/>
        <a:defRPr sz="3000" kern="1200" cap="all" baseline="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65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3.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4" name="Google Shape;204;p33"/>
          <p:cNvSpPr/>
          <p:nvPr/>
        </p:nvSpPr>
        <p:spPr>
          <a:xfrm>
            <a:off x="240938" y="210425"/>
            <a:ext cx="4513988" cy="1946391"/>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33"/>
          <p:cNvSpPr/>
          <p:nvPr/>
        </p:nvSpPr>
        <p:spPr>
          <a:xfrm>
            <a:off x="5371090" y="566550"/>
            <a:ext cx="3278560" cy="40080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6" name="Google Shape;206;p33"/>
          <p:cNvGrpSpPr/>
          <p:nvPr/>
        </p:nvGrpSpPr>
        <p:grpSpPr>
          <a:xfrm>
            <a:off x="5406236" y="816301"/>
            <a:ext cx="3485381" cy="2878366"/>
            <a:chOff x="1657200" y="1364200"/>
            <a:chExt cx="4373125" cy="3611500"/>
          </a:xfrm>
        </p:grpSpPr>
        <p:sp>
          <p:nvSpPr>
            <p:cNvPr id="207" name="Google Shape;207;p33"/>
            <p:cNvSpPr/>
            <p:nvPr/>
          </p:nvSpPr>
          <p:spPr>
            <a:xfrm>
              <a:off x="4935350" y="3538800"/>
              <a:ext cx="826450" cy="532075"/>
            </a:xfrm>
            <a:custGeom>
              <a:avLst/>
              <a:gdLst/>
              <a:ahLst/>
              <a:cxnLst/>
              <a:rect l="l" t="t" r="r" b="b"/>
              <a:pathLst>
                <a:path w="33058" h="21283" extrusionOk="0">
                  <a:moveTo>
                    <a:pt x="10642" y="1"/>
                  </a:moveTo>
                  <a:cubicBezTo>
                    <a:pt x="4771" y="1"/>
                    <a:pt x="1" y="4771"/>
                    <a:pt x="1" y="10642"/>
                  </a:cubicBezTo>
                  <a:cubicBezTo>
                    <a:pt x="1" y="16513"/>
                    <a:pt x="4771" y="21283"/>
                    <a:pt x="10642" y="21283"/>
                  </a:cubicBezTo>
                  <a:lnTo>
                    <a:pt x="22384" y="21283"/>
                  </a:lnTo>
                  <a:cubicBezTo>
                    <a:pt x="28254" y="21283"/>
                    <a:pt x="33058" y="16513"/>
                    <a:pt x="33058" y="10642"/>
                  </a:cubicBezTo>
                  <a:cubicBezTo>
                    <a:pt x="33058" y="4771"/>
                    <a:pt x="28254" y="1"/>
                    <a:pt x="2238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33"/>
            <p:cNvSpPr/>
            <p:nvPr/>
          </p:nvSpPr>
          <p:spPr>
            <a:xfrm>
              <a:off x="4268225" y="3959950"/>
              <a:ext cx="1762100" cy="999075"/>
            </a:xfrm>
            <a:custGeom>
              <a:avLst/>
              <a:gdLst/>
              <a:ahLst/>
              <a:cxnLst/>
              <a:rect l="l" t="t" r="r" b="b"/>
              <a:pathLst>
                <a:path w="70484" h="39963" extrusionOk="0">
                  <a:moveTo>
                    <a:pt x="28221" y="0"/>
                  </a:moveTo>
                  <a:cubicBezTo>
                    <a:pt x="22665" y="0"/>
                    <a:pt x="16203" y="4190"/>
                    <a:pt x="13877" y="9307"/>
                  </a:cubicBezTo>
                  <a:lnTo>
                    <a:pt x="0" y="39962"/>
                  </a:lnTo>
                  <a:lnTo>
                    <a:pt x="54339" y="39962"/>
                  </a:lnTo>
                  <a:lnTo>
                    <a:pt x="68149" y="9507"/>
                  </a:lnTo>
                  <a:cubicBezTo>
                    <a:pt x="70484" y="4370"/>
                    <a:pt x="67815" y="134"/>
                    <a:pt x="62211" y="100"/>
                  </a:cubicBezTo>
                  <a:lnTo>
                    <a:pt x="28287" y="0"/>
                  </a:lnTo>
                  <a:cubicBezTo>
                    <a:pt x="28265" y="0"/>
                    <a:pt x="28243" y="0"/>
                    <a:pt x="2822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33"/>
            <p:cNvSpPr/>
            <p:nvPr/>
          </p:nvSpPr>
          <p:spPr>
            <a:xfrm>
              <a:off x="2724625" y="2191025"/>
              <a:ext cx="364450" cy="465550"/>
            </a:xfrm>
            <a:custGeom>
              <a:avLst/>
              <a:gdLst/>
              <a:ahLst/>
              <a:cxnLst/>
              <a:rect l="l" t="t" r="r" b="b"/>
              <a:pathLst>
                <a:path w="14578" h="18622" extrusionOk="0">
                  <a:moveTo>
                    <a:pt x="4494" y="0"/>
                  </a:moveTo>
                  <a:cubicBezTo>
                    <a:pt x="4419" y="0"/>
                    <a:pt x="4344" y="2"/>
                    <a:pt x="4270" y="7"/>
                  </a:cubicBezTo>
                  <a:cubicBezTo>
                    <a:pt x="3428" y="38"/>
                    <a:pt x="2673" y="1090"/>
                    <a:pt x="1842" y="1090"/>
                  </a:cubicBezTo>
                  <a:cubicBezTo>
                    <a:pt x="1784" y="1090"/>
                    <a:pt x="1726" y="1085"/>
                    <a:pt x="1668" y="1074"/>
                  </a:cubicBezTo>
                  <a:lnTo>
                    <a:pt x="1668" y="1074"/>
                  </a:lnTo>
                  <a:cubicBezTo>
                    <a:pt x="2035" y="2942"/>
                    <a:pt x="2235" y="4843"/>
                    <a:pt x="2268" y="6745"/>
                  </a:cubicBezTo>
                  <a:cubicBezTo>
                    <a:pt x="2369" y="9580"/>
                    <a:pt x="2002" y="12716"/>
                    <a:pt x="0" y="14750"/>
                  </a:cubicBezTo>
                  <a:cubicBezTo>
                    <a:pt x="1234" y="16418"/>
                    <a:pt x="3102" y="17819"/>
                    <a:pt x="5137" y="18353"/>
                  </a:cubicBezTo>
                  <a:cubicBezTo>
                    <a:pt x="5864" y="18532"/>
                    <a:pt x="6612" y="18621"/>
                    <a:pt x="7360" y="18621"/>
                  </a:cubicBezTo>
                  <a:cubicBezTo>
                    <a:pt x="8706" y="18621"/>
                    <a:pt x="10053" y="18332"/>
                    <a:pt x="11275" y="17753"/>
                  </a:cubicBezTo>
                  <a:cubicBezTo>
                    <a:pt x="11775" y="17519"/>
                    <a:pt x="12276" y="17219"/>
                    <a:pt x="12776" y="16919"/>
                  </a:cubicBezTo>
                  <a:cubicBezTo>
                    <a:pt x="13376" y="16552"/>
                    <a:pt x="13977" y="16218"/>
                    <a:pt x="14577" y="15851"/>
                  </a:cubicBezTo>
                  <a:cubicBezTo>
                    <a:pt x="11975" y="11348"/>
                    <a:pt x="9740" y="6378"/>
                    <a:pt x="10441" y="1207"/>
                  </a:cubicBezTo>
                  <a:cubicBezTo>
                    <a:pt x="9140" y="974"/>
                    <a:pt x="7272" y="440"/>
                    <a:pt x="5971" y="207"/>
                  </a:cubicBezTo>
                  <a:cubicBezTo>
                    <a:pt x="5479" y="91"/>
                    <a:pt x="4986" y="0"/>
                    <a:pt x="4494" y="0"/>
                  </a:cubicBezTo>
                  <a:close/>
                </a:path>
              </a:pathLst>
            </a:custGeom>
            <a:solidFill>
              <a:srgbClr val="AD2E1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33"/>
            <p:cNvSpPr/>
            <p:nvPr/>
          </p:nvSpPr>
          <p:spPr>
            <a:xfrm>
              <a:off x="2866375" y="2194525"/>
              <a:ext cx="135125" cy="201000"/>
            </a:xfrm>
            <a:custGeom>
              <a:avLst/>
              <a:gdLst/>
              <a:ahLst/>
              <a:cxnLst/>
              <a:rect l="l" t="t" r="r" b="b"/>
              <a:pathLst>
                <a:path w="5405" h="8040" extrusionOk="0">
                  <a:moveTo>
                    <a:pt x="1" y="0"/>
                  </a:moveTo>
                  <a:cubicBezTo>
                    <a:pt x="168" y="2468"/>
                    <a:pt x="1068" y="4870"/>
                    <a:pt x="2903" y="6638"/>
                  </a:cubicBezTo>
                  <a:cubicBezTo>
                    <a:pt x="3637" y="7372"/>
                    <a:pt x="4504" y="7772"/>
                    <a:pt x="5405" y="8039"/>
                  </a:cubicBezTo>
                  <a:cubicBezTo>
                    <a:pt x="4738" y="5771"/>
                    <a:pt x="4437" y="3436"/>
                    <a:pt x="4738" y="1101"/>
                  </a:cubicBezTo>
                  <a:cubicBezTo>
                    <a:pt x="3437" y="834"/>
                    <a:pt x="1602" y="300"/>
                    <a:pt x="301" y="67"/>
                  </a:cubicBezTo>
                  <a:cubicBezTo>
                    <a:pt x="201" y="33"/>
                    <a:pt x="101" y="0"/>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33"/>
            <p:cNvSpPr/>
            <p:nvPr/>
          </p:nvSpPr>
          <p:spPr>
            <a:xfrm>
              <a:off x="2724625" y="2445525"/>
              <a:ext cx="364450" cy="211050"/>
            </a:xfrm>
            <a:custGeom>
              <a:avLst/>
              <a:gdLst/>
              <a:ahLst/>
              <a:cxnLst/>
              <a:rect l="l" t="t" r="r" b="b"/>
              <a:pathLst>
                <a:path w="14578" h="8442" extrusionOk="0">
                  <a:moveTo>
                    <a:pt x="2102" y="1"/>
                  </a:moveTo>
                  <a:cubicBezTo>
                    <a:pt x="1801" y="1702"/>
                    <a:pt x="1201" y="3336"/>
                    <a:pt x="0" y="4570"/>
                  </a:cubicBezTo>
                  <a:cubicBezTo>
                    <a:pt x="1234" y="6238"/>
                    <a:pt x="3102" y="7639"/>
                    <a:pt x="5137" y="8173"/>
                  </a:cubicBezTo>
                  <a:cubicBezTo>
                    <a:pt x="5864" y="8352"/>
                    <a:pt x="6612" y="8441"/>
                    <a:pt x="7360" y="8441"/>
                  </a:cubicBezTo>
                  <a:cubicBezTo>
                    <a:pt x="8706" y="8441"/>
                    <a:pt x="10053" y="8152"/>
                    <a:pt x="11275" y="7573"/>
                  </a:cubicBezTo>
                  <a:cubicBezTo>
                    <a:pt x="11775" y="7339"/>
                    <a:pt x="12276" y="7039"/>
                    <a:pt x="12776" y="6739"/>
                  </a:cubicBezTo>
                  <a:cubicBezTo>
                    <a:pt x="13376" y="6372"/>
                    <a:pt x="13977" y="6038"/>
                    <a:pt x="14577" y="5671"/>
                  </a:cubicBezTo>
                  <a:cubicBezTo>
                    <a:pt x="13510" y="3837"/>
                    <a:pt x="12509" y="1969"/>
                    <a:pt x="117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33"/>
            <p:cNvSpPr/>
            <p:nvPr/>
          </p:nvSpPr>
          <p:spPr>
            <a:xfrm>
              <a:off x="2369375" y="3406450"/>
              <a:ext cx="1085800" cy="1502000"/>
            </a:xfrm>
            <a:custGeom>
              <a:avLst/>
              <a:gdLst/>
              <a:ahLst/>
              <a:cxnLst/>
              <a:rect l="l" t="t" r="r" b="b"/>
              <a:pathLst>
                <a:path w="43432" h="60080" extrusionOk="0">
                  <a:moveTo>
                    <a:pt x="17500" y="0"/>
                  </a:moveTo>
                  <a:cubicBezTo>
                    <a:pt x="9622" y="0"/>
                    <a:pt x="2921" y="6246"/>
                    <a:pt x="2502" y="14201"/>
                  </a:cubicBezTo>
                  <a:lnTo>
                    <a:pt x="1401" y="33782"/>
                  </a:lnTo>
                  <a:cubicBezTo>
                    <a:pt x="1468" y="33982"/>
                    <a:pt x="1501" y="34216"/>
                    <a:pt x="1501" y="34449"/>
                  </a:cubicBezTo>
                  <a:cubicBezTo>
                    <a:pt x="1501" y="36494"/>
                    <a:pt x="1026" y="36830"/>
                    <a:pt x="665" y="36830"/>
                  </a:cubicBezTo>
                  <a:cubicBezTo>
                    <a:pt x="502" y="36830"/>
                    <a:pt x="363" y="36761"/>
                    <a:pt x="300" y="36751"/>
                  </a:cubicBezTo>
                  <a:lnTo>
                    <a:pt x="300" y="36751"/>
                  </a:lnTo>
                  <a:cubicBezTo>
                    <a:pt x="300" y="36751"/>
                    <a:pt x="0" y="42255"/>
                    <a:pt x="2669" y="50094"/>
                  </a:cubicBezTo>
                  <a:cubicBezTo>
                    <a:pt x="4470" y="55297"/>
                    <a:pt x="9140" y="59000"/>
                    <a:pt x="14610" y="59434"/>
                  </a:cubicBezTo>
                  <a:cubicBezTo>
                    <a:pt x="14744" y="59467"/>
                    <a:pt x="14877" y="59467"/>
                    <a:pt x="15011" y="59467"/>
                  </a:cubicBezTo>
                  <a:lnTo>
                    <a:pt x="25418" y="60067"/>
                  </a:lnTo>
                  <a:cubicBezTo>
                    <a:pt x="25563" y="60075"/>
                    <a:pt x="25708" y="60079"/>
                    <a:pt x="25853" y="60079"/>
                  </a:cubicBezTo>
                  <a:cubicBezTo>
                    <a:pt x="33618" y="60079"/>
                    <a:pt x="40581" y="48776"/>
                    <a:pt x="41563" y="40720"/>
                  </a:cubicBezTo>
                  <a:cubicBezTo>
                    <a:pt x="41530" y="40387"/>
                    <a:pt x="41763" y="37418"/>
                    <a:pt x="41897" y="35183"/>
                  </a:cubicBezTo>
                  <a:cubicBezTo>
                    <a:pt x="41897" y="35183"/>
                    <a:pt x="42964" y="16770"/>
                    <a:pt x="42964" y="16470"/>
                  </a:cubicBezTo>
                  <a:cubicBezTo>
                    <a:pt x="43431" y="8230"/>
                    <a:pt x="37026" y="1092"/>
                    <a:pt x="28787" y="625"/>
                  </a:cubicBezTo>
                  <a:lnTo>
                    <a:pt x="18346" y="24"/>
                  </a:lnTo>
                  <a:cubicBezTo>
                    <a:pt x="18063" y="8"/>
                    <a:pt x="17781" y="0"/>
                    <a:pt x="17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33"/>
            <p:cNvSpPr/>
            <p:nvPr/>
          </p:nvSpPr>
          <p:spPr>
            <a:xfrm>
              <a:off x="2121675" y="2556450"/>
              <a:ext cx="1440225" cy="1813800"/>
            </a:xfrm>
            <a:custGeom>
              <a:avLst/>
              <a:gdLst/>
              <a:ahLst/>
              <a:cxnLst/>
              <a:rect l="l" t="t" r="r" b="b"/>
              <a:pathLst>
                <a:path w="57609" h="72552" extrusionOk="0">
                  <a:moveTo>
                    <a:pt x="24218" y="0"/>
                  </a:moveTo>
                  <a:cubicBezTo>
                    <a:pt x="23017" y="0"/>
                    <a:pt x="21817" y="0"/>
                    <a:pt x="20582" y="67"/>
                  </a:cubicBezTo>
                  <a:lnTo>
                    <a:pt x="20482" y="67"/>
                  </a:lnTo>
                  <a:cubicBezTo>
                    <a:pt x="19949" y="100"/>
                    <a:pt x="19415" y="133"/>
                    <a:pt x="18848" y="167"/>
                  </a:cubicBezTo>
                  <a:cubicBezTo>
                    <a:pt x="16146" y="400"/>
                    <a:pt x="13444" y="934"/>
                    <a:pt x="11009" y="1968"/>
                  </a:cubicBezTo>
                  <a:cubicBezTo>
                    <a:pt x="10642" y="2102"/>
                    <a:pt x="10242" y="2302"/>
                    <a:pt x="9841" y="2468"/>
                  </a:cubicBezTo>
                  <a:cubicBezTo>
                    <a:pt x="9808" y="2468"/>
                    <a:pt x="9775" y="2502"/>
                    <a:pt x="9741" y="2502"/>
                  </a:cubicBezTo>
                  <a:cubicBezTo>
                    <a:pt x="6105" y="4136"/>
                    <a:pt x="2036" y="6471"/>
                    <a:pt x="1202" y="10474"/>
                  </a:cubicBezTo>
                  <a:cubicBezTo>
                    <a:pt x="1" y="16145"/>
                    <a:pt x="2169" y="23283"/>
                    <a:pt x="3103" y="28887"/>
                  </a:cubicBezTo>
                  <a:cubicBezTo>
                    <a:pt x="3103" y="28921"/>
                    <a:pt x="3137" y="28954"/>
                    <a:pt x="3137" y="28987"/>
                  </a:cubicBezTo>
                  <a:cubicBezTo>
                    <a:pt x="3170" y="29254"/>
                    <a:pt x="3203" y="29521"/>
                    <a:pt x="3270" y="29788"/>
                  </a:cubicBezTo>
                  <a:cubicBezTo>
                    <a:pt x="3537" y="31322"/>
                    <a:pt x="3837" y="32990"/>
                    <a:pt x="4137" y="34725"/>
                  </a:cubicBezTo>
                  <a:cubicBezTo>
                    <a:pt x="5071" y="39595"/>
                    <a:pt x="6139" y="44999"/>
                    <a:pt x="7173" y="50336"/>
                  </a:cubicBezTo>
                  <a:cubicBezTo>
                    <a:pt x="7173" y="50336"/>
                    <a:pt x="7173" y="50336"/>
                    <a:pt x="7173" y="50369"/>
                  </a:cubicBezTo>
                  <a:cubicBezTo>
                    <a:pt x="7306" y="51137"/>
                    <a:pt x="7440" y="51904"/>
                    <a:pt x="7606" y="52638"/>
                  </a:cubicBezTo>
                  <a:cubicBezTo>
                    <a:pt x="8140" y="55540"/>
                    <a:pt x="8640" y="58409"/>
                    <a:pt x="9041" y="61144"/>
                  </a:cubicBezTo>
                  <a:cubicBezTo>
                    <a:pt x="9608" y="64646"/>
                    <a:pt x="10008" y="67915"/>
                    <a:pt x="10208" y="70751"/>
                  </a:cubicBezTo>
                  <a:cubicBezTo>
                    <a:pt x="10208" y="70751"/>
                    <a:pt x="10242" y="70784"/>
                    <a:pt x="10342" y="70784"/>
                  </a:cubicBezTo>
                  <a:lnTo>
                    <a:pt x="10408" y="70784"/>
                  </a:lnTo>
                  <a:cubicBezTo>
                    <a:pt x="10575" y="70784"/>
                    <a:pt x="10809" y="70817"/>
                    <a:pt x="11109" y="70851"/>
                  </a:cubicBezTo>
                  <a:cubicBezTo>
                    <a:pt x="13844" y="71184"/>
                    <a:pt x="21950" y="72085"/>
                    <a:pt x="22584" y="72118"/>
                  </a:cubicBezTo>
                  <a:cubicBezTo>
                    <a:pt x="25653" y="72318"/>
                    <a:pt x="28755" y="72485"/>
                    <a:pt x="31857" y="72519"/>
                  </a:cubicBezTo>
                  <a:cubicBezTo>
                    <a:pt x="32924" y="72552"/>
                    <a:pt x="34025" y="72552"/>
                    <a:pt x="35093" y="72552"/>
                  </a:cubicBezTo>
                  <a:cubicBezTo>
                    <a:pt x="37228" y="72519"/>
                    <a:pt x="39362" y="72452"/>
                    <a:pt x="41464" y="72285"/>
                  </a:cubicBezTo>
                  <a:cubicBezTo>
                    <a:pt x="43465" y="72118"/>
                    <a:pt x="45467" y="71918"/>
                    <a:pt x="47435" y="71418"/>
                  </a:cubicBezTo>
                  <a:cubicBezTo>
                    <a:pt x="48169" y="71218"/>
                    <a:pt x="48903" y="70984"/>
                    <a:pt x="49636" y="70751"/>
                  </a:cubicBezTo>
                  <a:cubicBezTo>
                    <a:pt x="50237" y="70517"/>
                    <a:pt x="50904" y="70317"/>
                    <a:pt x="51404" y="69883"/>
                  </a:cubicBezTo>
                  <a:cubicBezTo>
                    <a:pt x="51538" y="69783"/>
                    <a:pt x="51671" y="69650"/>
                    <a:pt x="51805" y="69516"/>
                  </a:cubicBezTo>
                  <a:cubicBezTo>
                    <a:pt x="52038" y="69283"/>
                    <a:pt x="52238" y="68983"/>
                    <a:pt x="52405" y="68683"/>
                  </a:cubicBezTo>
                  <a:cubicBezTo>
                    <a:pt x="52739" y="67315"/>
                    <a:pt x="53039" y="65914"/>
                    <a:pt x="53406" y="64580"/>
                  </a:cubicBezTo>
                  <a:cubicBezTo>
                    <a:pt x="53673" y="63479"/>
                    <a:pt x="53973" y="62378"/>
                    <a:pt x="54240" y="61311"/>
                  </a:cubicBezTo>
                  <a:cubicBezTo>
                    <a:pt x="54873" y="58442"/>
                    <a:pt x="55574" y="55573"/>
                    <a:pt x="56108" y="52704"/>
                  </a:cubicBezTo>
                  <a:cubicBezTo>
                    <a:pt x="56375" y="50903"/>
                    <a:pt x="56508" y="49102"/>
                    <a:pt x="56675" y="47301"/>
                  </a:cubicBezTo>
                  <a:cubicBezTo>
                    <a:pt x="56908" y="44599"/>
                    <a:pt x="57108" y="41897"/>
                    <a:pt x="57242" y="39195"/>
                  </a:cubicBezTo>
                  <a:cubicBezTo>
                    <a:pt x="57542" y="33724"/>
                    <a:pt x="57609" y="28220"/>
                    <a:pt x="57242" y="22750"/>
                  </a:cubicBezTo>
                  <a:cubicBezTo>
                    <a:pt x="57075" y="20181"/>
                    <a:pt x="56741" y="17646"/>
                    <a:pt x="56441" y="15111"/>
                  </a:cubicBezTo>
                  <a:cubicBezTo>
                    <a:pt x="56141" y="12776"/>
                    <a:pt x="55807" y="10408"/>
                    <a:pt x="55040" y="8139"/>
                  </a:cubicBezTo>
                  <a:cubicBezTo>
                    <a:pt x="54707" y="7105"/>
                    <a:pt x="54240" y="6038"/>
                    <a:pt x="53573" y="5170"/>
                  </a:cubicBezTo>
                  <a:cubicBezTo>
                    <a:pt x="53005" y="4403"/>
                    <a:pt x="52238" y="3836"/>
                    <a:pt x="51404" y="3336"/>
                  </a:cubicBezTo>
                  <a:cubicBezTo>
                    <a:pt x="50170" y="2635"/>
                    <a:pt x="48836" y="2102"/>
                    <a:pt x="47535" y="1534"/>
                  </a:cubicBezTo>
                  <a:cubicBezTo>
                    <a:pt x="46434" y="1334"/>
                    <a:pt x="45233" y="1268"/>
                    <a:pt x="43932" y="1234"/>
                  </a:cubicBezTo>
                  <a:cubicBezTo>
                    <a:pt x="43665" y="1234"/>
                    <a:pt x="43399" y="1201"/>
                    <a:pt x="43165" y="1201"/>
                  </a:cubicBezTo>
                  <a:lnTo>
                    <a:pt x="42698" y="1201"/>
                  </a:lnTo>
                  <a:cubicBezTo>
                    <a:pt x="42631" y="1201"/>
                    <a:pt x="42598" y="1168"/>
                    <a:pt x="42531" y="1168"/>
                  </a:cubicBezTo>
                  <a:lnTo>
                    <a:pt x="42164" y="1168"/>
                  </a:lnTo>
                  <a:cubicBezTo>
                    <a:pt x="41664" y="1134"/>
                    <a:pt x="41130" y="1134"/>
                    <a:pt x="40597" y="1101"/>
                  </a:cubicBezTo>
                  <a:cubicBezTo>
                    <a:pt x="39896" y="1067"/>
                    <a:pt x="39229" y="1001"/>
                    <a:pt x="38528" y="967"/>
                  </a:cubicBezTo>
                  <a:cubicBezTo>
                    <a:pt x="34192" y="634"/>
                    <a:pt x="29856" y="167"/>
                    <a:pt x="25519" y="33"/>
                  </a:cubicBezTo>
                  <a:cubicBezTo>
                    <a:pt x="25086" y="33"/>
                    <a:pt x="24652" y="0"/>
                    <a:pt x="242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33"/>
            <p:cNvSpPr/>
            <p:nvPr/>
          </p:nvSpPr>
          <p:spPr>
            <a:xfrm>
              <a:off x="2203400" y="3176875"/>
              <a:ext cx="230200" cy="425325"/>
            </a:xfrm>
            <a:custGeom>
              <a:avLst/>
              <a:gdLst/>
              <a:ahLst/>
              <a:cxnLst/>
              <a:rect l="l" t="t" r="r" b="b"/>
              <a:pathLst>
                <a:path w="9208" h="17013" extrusionOk="0">
                  <a:moveTo>
                    <a:pt x="8374" y="1"/>
                  </a:moveTo>
                  <a:lnTo>
                    <a:pt x="8374" y="1"/>
                  </a:lnTo>
                  <a:cubicBezTo>
                    <a:pt x="5472" y="1469"/>
                    <a:pt x="2569" y="3003"/>
                    <a:pt x="1" y="4971"/>
                  </a:cubicBezTo>
                  <a:cubicBezTo>
                    <a:pt x="268" y="6539"/>
                    <a:pt x="568" y="8207"/>
                    <a:pt x="902" y="9908"/>
                  </a:cubicBezTo>
                  <a:cubicBezTo>
                    <a:pt x="1302" y="12176"/>
                    <a:pt x="1769" y="14578"/>
                    <a:pt x="2236" y="17013"/>
                  </a:cubicBezTo>
                  <a:cubicBezTo>
                    <a:pt x="3537" y="16646"/>
                    <a:pt x="4738" y="16079"/>
                    <a:pt x="5605" y="15112"/>
                  </a:cubicBezTo>
                  <a:cubicBezTo>
                    <a:pt x="6939" y="13677"/>
                    <a:pt x="7673" y="11776"/>
                    <a:pt x="8207" y="9908"/>
                  </a:cubicBezTo>
                  <a:cubicBezTo>
                    <a:pt x="9141" y="6606"/>
                    <a:pt x="9208" y="3236"/>
                    <a:pt x="83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33"/>
            <p:cNvSpPr/>
            <p:nvPr/>
          </p:nvSpPr>
          <p:spPr>
            <a:xfrm>
              <a:off x="3133000" y="2618650"/>
              <a:ext cx="1573050" cy="1585850"/>
            </a:xfrm>
            <a:custGeom>
              <a:avLst/>
              <a:gdLst/>
              <a:ahLst/>
              <a:cxnLst/>
              <a:rect l="l" t="t" r="r" b="b"/>
              <a:pathLst>
                <a:path w="62922" h="63434" extrusionOk="0">
                  <a:moveTo>
                    <a:pt x="4126" y="0"/>
                  </a:moveTo>
                  <a:cubicBezTo>
                    <a:pt x="0" y="0"/>
                    <a:pt x="347" y="3599"/>
                    <a:pt x="1378" y="7819"/>
                  </a:cubicBezTo>
                  <a:cubicBezTo>
                    <a:pt x="5748" y="25399"/>
                    <a:pt x="15821" y="41777"/>
                    <a:pt x="29965" y="53485"/>
                  </a:cubicBezTo>
                  <a:cubicBezTo>
                    <a:pt x="34435" y="57188"/>
                    <a:pt x="39405" y="60490"/>
                    <a:pt x="44909" y="62292"/>
                  </a:cubicBezTo>
                  <a:cubicBezTo>
                    <a:pt x="46989" y="62970"/>
                    <a:pt x="49191" y="63434"/>
                    <a:pt x="51371" y="63434"/>
                  </a:cubicBezTo>
                  <a:cubicBezTo>
                    <a:pt x="52407" y="63434"/>
                    <a:pt x="53439" y="63329"/>
                    <a:pt x="54449" y="63092"/>
                  </a:cubicBezTo>
                  <a:cubicBezTo>
                    <a:pt x="57551" y="62358"/>
                    <a:pt x="60420" y="60190"/>
                    <a:pt x="61321" y="57121"/>
                  </a:cubicBezTo>
                  <a:cubicBezTo>
                    <a:pt x="62922" y="51751"/>
                    <a:pt x="58118" y="46247"/>
                    <a:pt x="52948" y="43745"/>
                  </a:cubicBezTo>
                  <a:cubicBezTo>
                    <a:pt x="49045" y="41844"/>
                    <a:pt x="44675" y="40977"/>
                    <a:pt x="40806" y="38975"/>
                  </a:cubicBezTo>
                  <a:cubicBezTo>
                    <a:pt x="27263" y="31903"/>
                    <a:pt x="24294" y="18360"/>
                    <a:pt x="15521" y="7086"/>
                  </a:cubicBezTo>
                  <a:cubicBezTo>
                    <a:pt x="13186" y="4050"/>
                    <a:pt x="8616" y="281"/>
                    <a:pt x="4580" y="14"/>
                  </a:cubicBezTo>
                  <a:cubicBezTo>
                    <a:pt x="4423" y="5"/>
                    <a:pt x="4272" y="0"/>
                    <a:pt x="41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33"/>
            <p:cNvSpPr/>
            <p:nvPr/>
          </p:nvSpPr>
          <p:spPr>
            <a:xfrm>
              <a:off x="3552700" y="3148525"/>
              <a:ext cx="115950" cy="584625"/>
            </a:xfrm>
            <a:custGeom>
              <a:avLst/>
              <a:gdLst/>
              <a:ahLst/>
              <a:cxnLst/>
              <a:rect l="l" t="t" r="r" b="b"/>
              <a:pathLst>
                <a:path w="4638" h="23385" extrusionOk="0">
                  <a:moveTo>
                    <a:pt x="301" y="1"/>
                  </a:moveTo>
                  <a:cubicBezTo>
                    <a:pt x="301" y="234"/>
                    <a:pt x="301" y="468"/>
                    <a:pt x="301" y="701"/>
                  </a:cubicBezTo>
                  <a:cubicBezTo>
                    <a:pt x="368" y="6572"/>
                    <a:pt x="1102" y="12743"/>
                    <a:pt x="1" y="18581"/>
                  </a:cubicBezTo>
                  <a:cubicBezTo>
                    <a:pt x="1268" y="20215"/>
                    <a:pt x="2603" y="21816"/>
                    <a:pt x="3970" y="23384"/>
                  </a:cubicBezTo>
                  <a:cubicBezTo>
                    <a:pt x="4637" y="15412"/>
                    <a:pt x="3370" y="7339"/>
                    <a:pt x="3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4550925" y="3917650"/>
              <a:ext cx="430325" cy="329075"/>
            </a:xfrm>
            <a:custGeom>
              <a:avLst/>
              <a:gdLst/>
              <a:ahLst/>
              <a:cxnLst/>
              <a:rect l="l" t="t" r="r" b="b"/>
              <a:pathLst>
                <a:path w="17213" h="13163" extrusionOk="0">
                  <a:moveTo>
                    <a:pt x="11345" y="1"/>
                  </a:moveTo>
                  <a:cubicBezTo>
                    <a:pt x="8627" y="1"/>
                    <a:pt x="2636" y="1859"/>
                    <a:pt x="2636" y="1859"/>
                  </a:cubicBezTo>
                  <a:lnTo>
                    <a:pt x="0" y="6662"/>
                  </a:lnTo>
                  <a:cubicBezTo>
                    <a:pt x="0" y="6662"/>
                    <a:pt x="9346" y="13162"/>
                    <a:pt x="10949" y="13162"/>
                  </a:cubicBezTo>
                  <a:cubicBezTo>
                    <a:pt x="11038" y="13162"/>
                    <a:pt x="11103" y="13142"/>
                    <a:pt x="11142" y="13100"/>
                  </a:cubicBezTo>
                  <a:cubicBezTo>
                    <a:pt x="11875" y="12300"/>
                    <a:pt x="8140" y="9365"/>
                    <a:pt x="8139" y="9364"/>
                  </a:cubicBezTo>
                  <a:lnTo>
                    <a:pt x="8139" y="9364"/>
                  </a:lnTo>
                  <a:cubicBezTo>
                    <a:pt x="8140" y="9365"/>
                    <a:pt x="12585" y="12415"/>
                    <a:pt x="13721" y="12415"/>
                  </a:cubicBezTo>
                  <a:cubicBezTo>
                    <a:pt x="13802" y="12415"/>
                    <a:pt x="13866" y="12400"/>
                    <a:pt x="13910" y="12367"/>
                  </a:cubicBezTo>
                  <a:cubicBezTo>
                    <a:pt x="14944" y="11566"/>
                    <a:pt x="9075" y="7664"/>
                    <a:pt x="9073" y="7663"/>
                  </a:cubicBezTo>
                  <a:lnTo>
                    <a:pt x="9073" y="7663"/>
                  </a:lnTo>
                  <a:cubicBezTo>
                    <a:pt x="9075" y="7664"/>
                    <a:pt x="13909" y="10688"/>
                    <a:pt x="15626" y="10688"/>
                  </a:cubicBezTo>
                  <a:cubicBezTo>
                    <a:pt x="15901" y="10688"/>
                    <a:pt x="16096" y="10611"/>
                    <a:pt x="16179" y="10432"/>
                  </a:cubicBezTo>
                  <a:cubicBezTo>
                    <a:pt x="16779" y="9131"/>
                    <a:pt x="9908" y="5829"/>
                    <a:pt x="9907" y="5829"/>
                  </a:cubicBezTo>
                  <a:lnTo>
                    <a:pt x="9907" y="5829"/>
                  </a:lnTo>
                  <a:cubicBezTo>
                    <a:pt x="9908" y="5829"/>
                    <a:pt x="14374" y="7637"/>
                    <a:pt x="16162" y="7637"/>
                  </a:cubicBezTo>
                  <a:cubicBezTo>
                    <a:pt x="16559" y="7637"/>
                    <a:pt x="16824" y="7548"/>
                    <a:pt x="16879" y="7330"/>
                  </a:cubicBezTo>
                  <a:cubicBezTo>
                    <a:pt x="17213" y="6129"/>
                    <a:pt x="8473" y="2960"/>
                    <a:pt x="8473" y="2960"/>
                  </a:cubicBezTo>
                  <a:cubicBezTo>
                    <a:pt x="8473" y="2960"/>
                    <a:pt x="12910" y="1392"/>
                    <a:pt x="12643" y="458"/>
                  </a:cubicBezTo>
                  <a:cubicBezTo>
                    <a:pt x="12552" y="131"/>
                    <a:pt x="12063" y="1"/>
                    <a:pt x="11345" y="1"/>
                  </a:cubicBezTo>
                  <a:close/>
                </a:path>
              </a:pathLst>
            </a:custGeom>
            <a:solidFill>
              <a:srgbClr val="AA33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33"/>
            <p:cNvSpPr/>
            <p:nvPr/>
          </p:nvSpPr>
          <p:spPr>
            <a:xfrm>
              <a:off x="2876400" y="2565600"/>
              <a:ext cx="230175" cy="1120850"/>
            </a:xfrm>
            <a:custGeom>
              <a:avLst/>
              <a:gdLst/>
              <a:ahLst/>
              <a:cxnLst/>
              <a:rect l="l" t="t" r="r" b="b"/>
              <a:pathLst>
                <a:path w="9207" h="44834" extrusionOk="0">
                  <a:moveTo>
                    <a:pt x="2268" y="1"/>
                  </a:moveTo>
                  <a:lnTo>
                    <a:pt x="0" y="3670"/>
                  </a:lnTo>
                  <a:lnTo>
                    <a:pt x="2268" y="5371"/>
                  </a:lnTo>
                  <a:lnTo>
                    <a:pt x="3336" y="42531"/>
                  </a:lnTo>
                  <a:lnTo>
                    <a:pt x="6905" y="44833"/>
                  </a:lnTo>
                  <a:lnTo>
                    <a:pt x="9207" y="42098"/>
                  </a:lnTo>
                  <a:lnTo>
                    <a:pt x="3803" y="5205"/>
                  </a:lnTo>
                  <a:lnTo>
                    <a:pt x="5137" y="3137"/>
                  </a:lnTo>
                  <a:lnTo>
                    <a:pt x="226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33"/>
            <p:cNvSpPr/>
            <p:nvPr/>
          </p:nvSpPr>
          <p:spPr>
            <a:xfrm>
              <a:off x="2746300" y="1877600"/>
              <a:ext cx="287725" cy="492900"/>
            </a:xfrm>
            <a:custGeom>
              <a:avLst/>
              <a:gdLst/>
              <a:ahLst/>
              <a:cxnLst/>
              <a:rect l="l" t="t" r="r" b="b"/>
              <a:pathLst>
                <a:path w="11509" h="19716" extrusionOk="0">
                  <a:moveTo>
                    <a:pt x="5750" y="1"/>
                  </a:moveTo>
                  <a:cubicBezTo>
                    <a:pt x="5724" y="1"/>
                    <a:pt x="5697" y="1"/>
                    <a:pt x="5671" y="1"/>
                  </a:cubicBezTo>
                  <a:cubicBezTo>
                    <a:pt x="3503" y="35"/>
                    <a:pt x="1635" y="1235"/>
                    <a:pt x="701" y="3003"/>
                  </a:cubicBezTo>
                  <a:cubicBezTo>
                    <a:pt x="668" y="3003"/>
                    <a:pt x="668" y="3037"/>
                    <a:pt x="668" y="3037"/>
                  </a:cubicBezTo>
                  <a:cubicBezTo>
                    <a:pt x="634" y="3104"/>
                    <a:pt x="601" y="3170"/>
                    <a:pt x="568" y="3204"/>
                  </a:cubicBezTo>
                  <a:cubicBezTo>
                    <a:pt x="568" y="3237"/>
                    <a:pt x="568" y="3237"/>
                    <a:pt x="568" y="3270"/>
                  </a:cubicBezTo>
                  <a:cubicBezTo>
                    <a:pt x="534" y="3304"/>
                    <a:pt x="501" y="3370"/>
                    <a:pt x="467" y="3437"/>
                  </a:cubicBezTo>
                  <a:cubicBezTo>
                    <a:pt x="467" y="3437"/>
                    <a:pt x="467" y="3470"/>
                    <a:pt x="467" y="3470"/>
                  </a:cubicBezTo>
                  <a:cubicBezTo>
                    <a:pt x="434" y="3571"/>
                    <a:pt x="401" y="3637"/>
                    <a:pt x="367" y="3704"/>
                  </a:cubicBezTo>
                  <a:cubicBezTo>
                    <a:pt x="367" y="3737"/>
                    <a:pt x="334" y="3771"/>
                    <a:pt x="334" y="3804"/>
                  </a:cubicBezTo>
                  <a:lnTo>
                    <a:pt x="301" y="3937"/>
                  </a:lnTo>
                  <a:lnTo>
                    <a:pt x="267" y="4038"/>
                  </a:lnTo>
                  <a:cubicBezTo>
                    <a:pt x="234" y="4104"/>
                    <a:pt x="234" y="4138"/>
                    <a:pt x="234" y="4171"/>
                  </a:cubicBezTo>
                  <a:cubicBezTo>
                    <a:pt x="201" y="4204"/>
                    <a:pt x="201" y="4238"/>
                    <a:pt x="201" y="4271"/>
                  </a:cubicBezTo>
                  <a:cubicBezTo>
                    <a:pt x="167" y="4338"/>
                    <a:pt x="167" y="4371"/>
                    <a:pt x="167" y="4404"/>
                  </a:cubicBezTo>
                  <a:cubicBezTo>
                    <a:pt x="134" y="4471"/>
                    <a:pt x="101" y="4571"/>
                    <a:pt x="101" y="4638"/>
                  </a:cubicBezTo>
                  <a:cubicBezTo>
                    <a:pt x="101" y="4638"/>
                    <a:pt x="101" y="4671"/>
                    <a:pt x="101" y="4705"/>
                  </a:cubicBezTo>
                  <a:cubicBezTo>
                    <a:pt x="101" y="4738"/>
                    <a:pt x="67" y="4738"/>
                    <a:pt x="67" y="4805"/>
                  </a:cubicBezTo>
                  <a:cubicBezTo>
                    <a:pt x="67" y="4838"/>
                    <a:pt x="67" y="4871"/>
                    <a:pt x="67" y="4905"/>
                  </a:cubicBezTo>
                  <a:cubicBezTo>
                    <a:pt x="67" y="4938"/>
                    <a:pt x="34" y="4938"/>
                    <a:pt x="34" y="4972"/>
                  </a:cubicBezTo>
                  <a:cubicBezTo>
                    <a:pt x="34" y="4972"/>
                    <a:pt x="34" y="5005"/>
                    <a:pt x="34" y="5038"/>
                  </a:cubicBezTo>
                  <a:cubicBezTo>
                    <a:pt x="34" y="5038"/>
                    <a:pt x="34" y="5072"/>
                    <a:pt x="34" y="5105"/>
                  </a:cubicBezTo>
                  <a:cubicBezTo>
                    <a:pt x="34" y="5105"/>
                    <a:pt x="34" y="5105"/>
                    <a:pt x="34" y="5138"/>
                  </a:cubicBezTo>
                  <a:cubicBezTo>
                    <a:pt x="34" y="5172"/>
                    <a:pt x="34" y="5205"/>
                    <a:pt x="0" y="5238"/>
                  </a:cubicBezTo>
                  <a:cubicBezTo>
                    <a:pt x="0" y="5272"/>
                    <a:pt x="0" y="5305"/>
                    <a:pt x="0" y="5338"/>
                  </a:cubicBezTo>
                  <a:cubicBezTo>
                    <a:pt x="0" y="5405"/>
                    <a:pt x="0" y="5439"/>
                    <a:pt x="0" y="5472"/>
                  </a:cubicBezTo>
                  <a:cubicBezTo>
                    <a:pt x="0" y="5572"/>
                    <a:pt x="0" y="5672"/>
                    <a:pt x="0" y="5772"/>
                  </a:cubicBezTo>
                  <a:lnTo>
                    <a:pt x="0" y="7473"/>
                  </a:lnTo>
                  <a:lnTo>
                    <a:pt x="34" y="8708"/>
                  </a:lnTo>
                  <a:lnTo>
                    <a:pt x="67" y="12677"/>
                  </a:lnTo>
                  <a:lnTo>
                    <a:pt x="67" y="14045"/>
                  </a:lnTo>
                  <a:cubicBezTo>
                    <a:pt x="101" y="16046"/>
                    <a:pt x="1135" y="17781"/>
                    <a:pt x="2702" y="18781"/>
                  </a:cubicBezTo>
                  <a:cubicBezTo>
                    <a:pt x="3536" y="19348"/>
                    <a:pt x="4504" y="19649"/>
                    <a:pt x="5571" y="19715"/>
                  </a:cubicBezTo>
                  <a:lnTo>
                    <a:pt x="5838" y="19715"/>
                  </a:lnTo>
                  <a:cubicBezTo>
                    <a:pt x="6272" y="19682"/>
                    <a:pt x="6672" y="19649"/>
                    <a:pt x="7072" y="19549"/>
                  </a:cubicBezTo>
                  <a:cubicBezTo>
                    <a:pt x="7139" y="19549"/>
                    <a:pt x="7206" y="19515"/>
                    <a:pt x="7272" y="19515"/>
                  </a:cubicBezTo>
                  <a:cubicBezTo>
                    <a:pt x="7306" y="19482"/>
                    <a:pt x="7339" y="19482"/>
                    <a:pt x="7339" y="19482"/>
                  </a:cubicBezTo>
                  <a:cubicBezTo>
                    <a:pt x="7372" y="19482"/>
                    <a:pt x="7406" y="19482"/>
                    <a:pt x="7406" y="19449"/>
                  </a:cubicBezTo>
                  <a:lnTo>
                    <a:pt x="7539" y="19415"/>
                  </a:lnTo>
                  <a:cubicBezTo>
                    <a:pt x="7606" y="19415"/>
                    <a:pt x="7639" y="19382"/>
                    <a:pt x="7706" y="19382"/>
                  </a:cubicBezTo>
                  <a:cubicBezTo>
                    <a:pt x="7973" y="19282"/>
                    <a:pt x="8206" y="19148"/>
                    <a:pt x="8473" y="19048"/>
                  </a:cubicBezTo>
                  <a:cubicBezTo>
                    <a:pt x="8773" y="18848"/>
                    <a:pt x="9074" y="18648"/>
                    <a:pt x="9374" y="18448"/>
                  </a:cubicBezTo>
                  <a:cubicBezTo>
                    <a:pt x="9441" y="18381"/>
                    <a:pt x="9507" y="18314"/>
                    <a:pt x="9574" y="18281"/>
                  </a:cubicBezTo>
                  <a:cubicBezTo>
                    <a:pt x="9707" y="18148"/>
                    <a:pt x="9841" y="18014"/>
                    <a:pt x="9974" y="17881"/>
                  </a:cubicBezTo>
                  <a:cubicBezTo>
                    <a:pt x="10008" y="17814"/>
                    <a:pt x="10074" y="17747"/>
                    <a:pt x="10108" y="17714"/>
                  </a:cubicBezTo>
                  <a:cubicBezTo>
                    <a:pt x="10141" y="17647"/>
                    <a:pt x="10174" y="17614"/>
                    <a:pt x="10208" y="17581"/>
                  </a:cubicBezTo>
                  <a:cubicBezTo>
                    <a:pt x="10274" y="17514"/>
                    <a:pt x="10308" y="17447"/>
                    <a:pt x="10375" y="17380"/>
                  </a:cubicBezTo>
                  <a:cubicBezTo>
                    <a:pt x="10608" y="17080"/>
                    <a:pt x="10808" y="16713"/>
                    <a:pt x="10975" y="16346"/>
                  </a:cubicBezTo>
                  <a:cubicBezTo>
                    <a:pt x="11008" y="16313"/>
                    <a:pt x="11008" y="16280"/>
                    <a:pt x="11042" y="16213"/>
                  </a:cubicBezTo>
                  <a:cubicBezTo>
                    <a:pt x="11108" y="16046"/>
                    <a:pt x="11175" y="15879"/>
                    <a:pt x="11242" y="15713"/>
                  </a:cubicBezTo>
                  <a:cubicBezTo>
                    <a:pt x="11242" y="15612"/>
                    <a:pt x="11275" y="15546"/>
                    <a:pt x="11309" y="15479"/>
                  </a:cubicBezTo>
                  <a:cubicBezTo>
                    <a:pt x="11309" y="15446"/>
                    <a:pt x="11309" y="15446"/>
                    <a:pt x="11309" y="15412"/>
                  </a:cubicBezTo>
                  <a:cubicBezTo>
                    <a:pt x="11309" y="15379"/>
                    <a:pt x="11342" y="15346"/>
                    <a:pt x="11342" y="15312"/>
                  </a:cubicBezTo>
                  <a:cubicBezTo>
                    <a:pt x="11342" y="15246"/>
                    <a:pt x="11375" y="15145"/>
                    <a:pt x="11409" y="15045"/>
                  </a:cubicBezTo>
                  <a:cubicBezTo>
                    <a:pt x="11409" y="14979"/>
                    <a:pt x="11409" y="14879"/>
                    <a:pt x="11442" y="14812"/>
                  </a:cubicBezTo>
                  <a:cubicBezTo>
                    <a:pt x="11442" y="14779"/>
                    <a:pt x="11442" y="14779"/>
                    <a:pt x="11442" y="14745"/>
                  </a:cubicBezTo>
                  <a:cubicBezTo>
                    <a:pt x="11442" y="14678"/>
                    <a:pt x="11475" y="14612"/>
                    <a:pt x="11475" y="14578"/>
                  </a:cubicBezTo>
                  <a:cubicBezTo>
                    <a:pt x="11475" y="14545"/>
                    <a:pt x="11475" y="14545"/>
                    <a:pt x="11475" y="14512"/>
                  </a:cubicBezTo>
                  <a:cubicBezTo>
                    <a:pt x="11475" y="14478"/>
                    <a:pt x="11475" y="14445"/>
                    <a:pt x="11475" y="14412"/>
                  </a:cubicBezTo>
                  <a:cubicBezTo>
                    <a:pt x="11475" y="14345"/>
                    <a:pt x="11475" y="14278"/>
                    <a:pt x="11475" y="14245"/>
                  </a:cubicBezTo>
                  <a:cubicBezTo>
                    <a:pt x="11475" y="14145"/>
                    <a:pt x="11509" y="14045"/>
                    <a:pt x="11509" y="13945"/>
                  </a:cubicBezTo>
                  <a:lnTo>
                    <a:pt x="11442" y="5672"/>
                  </a:lnTo>
                  <a:cubicBezTo>
                    <a:pt x="11409" y="4938"/>
                    <a:pt x="11275" y="4238"/>
                    <a:pt x="11008" y="3604"/>
                  </a:cubicBezTo>
                  <a:cubicBezTo>
                    <a:pt x="10183" y="1492"/>
                    <a:pt x="8119" y="1"/>
                    <a:pt x="5750" y="1"/>
                  </a:cubicBezTo>
                  <a:close/>
                </a:path>
              </a:pathLst>
            </a:custGeom>
            <a:solidFill>
              <a:srgbClr val="AD2E1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33"/>
            <p:cNvSpPr/>
            <p:nvPr/>
          </p:nvSpPr>
          <p:spPr>
            <a:xfrm>
              <a:off x="2667900" y="2090275"/>
              <a:ext cx="110950" cy="110125"/>
            </a:xfrm>
            <a:custGeom>
              <a:avLst/>
              <a:gdLst/>
              <a:ahLst/>
              <a:cxnLst/>
              <a:rect l="l" t="t" r="r" b="b"/>
              <a:pathLst>
                <a:path w="4438" h="4405" extrusionOk="0">
                  <a:moveTo>
                    <a:pt x="2202" y="0"/>
                  </a:moveTo>
                  <a:cubicBezTo>
                    <a:pt x="1002" y="34"/>
                    <a:pt x="1" y="1001"/>
                    <a:pt x="34" y="2235"/>
                  </a:cubicBezTo>
                  <a:cubicBezTo>
                    <a:pt x="34" y="3417"/>
                    <a:pt x="1003" y="4404"/>
                    <a:pt x="2177" y="4404"/>
                  </a:cubicBezTo>
                  <a:cubicBezTo>
                    <a:pt x="2197" y="4404"/>
                    <a:pt x="2216" y="4404"/>
                    <a:pt x="2236" y="4404"/>
                  </a:cubicBezTo>
                  <a:cubicBezTo>
                    <a:pt x="3470" y="4404"/>
                    <a:pt x="4437" y="3403"/>
                    <a:pt x="4437" y="2202"/>
                  </a:cubicBezTo>
                  <a:cubicBezTo>
                    <a:pt x="4404" y="968"/>
                    <a:pt x="3403" y="0"/>
                    <a:pt x="2202" y="0"/>
                  </a:cubicBezTo>
                  <a:close/>
                </a:path>
              </a:pathLst>
            </a:custGeom>
            <a:solidFill>
              <a:srgbClr val="AD2E1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33"/>
            <p:cNvSpPr/>
            <p:nvPr/>
          </p:nvSpPr>
          <p:spPr>
            <a:xfrm>
              <a:off x="2871400" y="2224525"/>
              <a:ext cx="113425" cy="51750"/>
            </a:xfrm>
            <a:custGeom>
              <a:avLst/>
              <a:gdLst/>
              <a:ahLst/>
              <a:cxnLst/>
              <a:rect l="l" t="t" r="r" b="b"/>
              <a:pathLst>
                <a:path w="4537" h="2070" extrusionOk="0">
                  <a:moveTo>
                    <a:pt x="0" y="1"/>
                  </a:moveTo>
                  <a:cubicBezTo>
                    <a:pt x="133" y="1168"/>
                    <a:pt x="1101" y="2069"/>
                    <a:pt x="2268" y="2069"/>
                  </a:cubicBezTo>
                  <a:cubicBezTo>
                    <a:pt x="3436" y="2069"/>
                    <a:pt x="4403" y="1168"/>
                    <a:pt x="453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33"/>
            <p:cNvSpPr/>
            <p:nvPr/>
          </p:nvSpPr>
          <p:spPr>
            <a:xfrm>
              <a:off x="2256775" y="3211475"/>
              <a:ext cx="809775" cy="952425"/>
            </a:xfrm>
            <a:custGeom>
              <a:avLst/>
              <a:gdLst/>
              <a:ahLst/>
              <a:cxnLst/>
              <a:rect l="l" t="t" r="r" b="b"/>
              <a:pathLst>
                <a:path w="32391" h="38097" extrusionOk="0">
                  <a:moveTo>
                    <a:pt x="13083" y="0"/>
                  </a:moveTo>
                  <a:cubicBezTo>
                    <a:pt x="12642" y="0"/>
                    <a:pt x="12219" y="257"/>
                    <a:pt x="12043" y="685"/>
                  </a:cubicBezTo>
                  <a:lnTo>
                    <a:pt x="234" y="29039"/>
                  </a:lnTo>
                  <a:cubicBezTo>
                    <a:pt x="1" y="29606"/>
                    <a:pt x="268" y="30273"/>
                    <a:pt x="835" y="30506"/>
                  </a:cubicBezTo>
                  <a:lnTo>
                    <a:pt x="18881" y="38012"/>
                  </a:lnTo>
                  <a:cubicBezTo>
                    <a:pt x="19020" y="38069"/>
                    <a:pt x="19163" y="38096"/>
                    <a:pt x="19304" y="38096"/>
                  </a:cubicBezTo>
                  <a:cubicBezTo>
                    <a:pt x="19735" y="38096"/>
                    <a:pt x="20139" y="37839"/>
                    <a:pt x="20315" y="37411"/>
                  </a:cubicBezTo>
                  <a:lnTo>
                    <a:pt x="32157" y="9058"/>
                  </a:lnTo>
                  <a:cubicBezTo>
                    <a:pt x="32391" y="8491"/>
                    <a:pt x="32124" y="7857"/>
                    <a:pt x="31557" y="7623"/>
                  </a:cubicBezTo>
                  <a:lnTo>
                    <a:pt x="13510" y="85"/>
                  </a:lnTo>
                  <a:cubicBezTo>
                    <a:pt x="13371" y="27"/>
                    <a:pt x="13226" y="0"/>
                    <a:pt x="130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33"/>
            <p:cNvSpPr/>
            <p:nvPr/>
          </p:nvSpPr>
          <p:spPr>
            <a:xfrm>
              <a:off x="2285975" y="3563825"/>
              <a:ext cx="722200" cy="384475"/>
            </a:xfrm>
            <a:custGeom>
              <a:avLst/>
              <a:gdLst/>
              <a:ahLst/>
              <a:cxnLst/>
              <a:rect l="l" t="t" r="r" b="b"/>
              <a:pathLst>
                <a:path w="28888" h="15379" extrusionOk="0">
                  <a:moveTo>
                    <a:pt x="28888" y="1"/>
                  </a:moveTo>
                  <a:lnTo>
                    <a:pt x="2936" y="8106"/>
                  </a:lnTo>
                  <a:lnTo>
                    <a:pt x="0" y="15378"/>
                  </a:lnTo>
                  <a:lnTo>
                    <a:pt x="0" y="15378"/>
                  </a:lnTo>
                  <a:lnTo>
                    <a:pt x="26152" y="6405"/>
                  </a:lnTo>
                  <a:lnTo>
                    <a:pt x="2888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33"/>
            <p:cNvSpPr/>
            <p:nvPr/>
          </p:nvSpPr>
          <p:spPr>
            <a:xfrm>
              <a:off x="2333500" y="3277800"/>
              <a:ext cx="255200" cy="627125"/>
            </a:xfrm>
            <a:custGeom>
              <a:avLst/>
              <a:gdLst/>
              <a:ahLst/>
              <a:cxnLst/>
              <a:rect l="l" t="t" r="r" b="b"/>
              <a:pathLst>
                <a:path w="10208" h="25085" fill="none" extrusionOk="0">
                  <a:moveTo>
                    <a:pt x="10208" y="0"/>
                  </a:moveTo>
                  <a:lnTo>
                    <a:pt x="1" y="25085"/>
                  </a:lnTo>
                </a:path>
              </a:pathLst>
            </a:custGeom>
            <a:solidFill>
              <a:schemeClr val="dk1"/>
            </a:solidFill>
            <a:ln w="166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33"/>
            <p:cNvSpPr/>
            <p:nvPr/>
          </p:nvSpPr>
          <p:spPr>
            <a:xfrm>
              <a:off x="2632875" y="3636775"/>
              <a:ext cx="115950" cy="106700"/>
            </a:xfrm>
            <a:custGeom>
              <a:avLst/>
              <a:gdLst/>
              <a:ahLst/>
              <a:cxnLst/>
              <a:rect l="l" t="t" r="r" b="b"/>
              <a:pathLst>
                <a:path w="4638" h="4268" extrusionOk="0">
                  <a:moveTo>
                    <a:pt x="2390" y="1"/>
                  </a:moveTo>
                  <a:cubicBezTo>
                    <a:pt x="1579" y="1"/>
                    <a:pt x="799" y="511"/>
                    <a:pt x="468" y="1352"/>
                  </a:cubicBezTo>
                  <a:cubicBezTo>
                    <a:pt x="1" y="2453"/>
                    <a:pt x="468" y="3687"/>
                    <a:pt x="1469" y="4121"/>
                  </a:cubicBezTo>
                  <a:cubicBezTo>
                    <a:pt x="1705" y="4220"/>
                    <a:pt x="1951" y="4267"/>
                    <a:pt x="2194" y="4267"/>
                  </a:cubicBezTo>
                  <a:cubicBezTo>
                    <a:pt x="3014" y="4267"/>
                    <a:pt x="3810" y="3736"/>
                    <a:pt x="4171" y="2887"/>
                  </a:cubicBezTo>
                  <a:cubicBezTo>
                    <a:pt x="4638" y="1819"/>
                    <a:pt x="4171" y="552"/>
                    <a:pt x="3136" y="151"/>
                  </a:cubicBezTo>
                  <a:cubicBezTo>
                    <a:pt x="2893" y="49"/>
                    <a:pt x="2640" y="1"/>
                    <a:pt x="23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33"/>
            <p:cNvSpPr/>
            <p:nvPr/>
          </p:nvSpPr>
          <p:spPr>
            <a:xfrm>
              <a:off x="2642050" y="3267775"/>
              <a:ext cx="41725" cy="41725"/>
            </a:xfrm>
            <a:custGeom>
              <a:avLst/>
              <a:gdLst/>
              <a:ahLst/>
              <a:cxnLst/>
              <a:rect l="l" t="t" r="r" b="b"/>
              <a:pathLst>
                <a:path w="1669" h="1669" extrusionOk="0">
                  <a:moveTo>
                    <a:pt x="835" y="1"/>
                  </a:moveTo>
                  <a:cubicBezTo>
                    <a:pt x="368" y="1"/>
                    <a:pt x="1" y="368"/>
                    <a:pt x="1" y="835"/>
                  </a:cubicBezTo>
                  <a:cubicBezTo>
                    <a:pt x="1" y="1302"/>
                    <a:pt x="368" y="1669"/>
                    <a:pt x="835" y="1669"/>
                  </a:cubicBezTo>
                  <a:cubicBezTo>
                    <a:pt x="1302" y="1669"/>
                    <a:pt x="1669" y="1268"/>
                    <a:pt x="1669" y="835"/>
                  </a:cubicBezTo>
                  <a:cubicBezTo>
                    <a:pt x="1669" y="368"/>
                    <a:pt x="1302" y="1"/>
                    <a:pt x="8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33"/>
            <p:cNvSpPr/>
            <p:nvPr/>
          </p:nvSpPr>
          <p:spPr>
            <a:xfrm>
              <a:off x="2943950" y="3390700"/>
              <a:ext cx="78400" cy="42725"/>
            </a:xfrm>
            <a:custGeom>
              <a:avLst/>
              <a:gdLst/>
              <a:ahLst/>
              <a:cxnLst/>
              <a:rect l="l" t="t" r="r" b="b"/>
              <a:pathLst>
                <a:path w="3136" h="1709" extrusionOk="0">
                  <a:moveTo>
                    <a:pt x="522" y="0"/>
                  </a:moveTo>
                  <a:cubicBezTo>
                    <a:pt x="332" y="0"/>
                    <a:pt x="146" y="102"/>
                    <a:pt x="67" y="287"/>
                  </a:cubicBezTo>
                  <a:cubicBezTo>
                    <a:pt x="0" y="521"/>
                    <a:pt x="134" y="821"/>
                    <a:pt x="367" y="888"/>
                  </a:cubicBezTo>
                  <a:lnTo>
                    <a:pt x="2469" y="1688"/>
                  </a:lnTo>
                  <a:cubicBezTo>
                    <a:pt x="2516" y="1702"/>
                    <a:pt x="2565" y="1709"/>
                    <a:pt x="2614" y="1709"/>
                  </a:cubicBezTo>
                  <a:cubicBezTo>
                    <a:pt x="2803" y="1709"/>
                    <a:pt x="2983" y="1607"/>
                    <a:pt x="3036" y="1422"/>
                  </a:cubicBezTo>
                  <a:cubicBezTo>
                    <a:pt x="3136" y="1188"/>
                    <a:pt x="3002" y="888"/>
                    <a:pt x="2769" y="821"/>
                  </a:cubicBezTo>
                  <a:lnTo>
                    <a:pt x="667" y="21"/>
                  </a:lnTo>
                  <a:cubicBezTo>
                    <a:pt x="620" y="7"/>
                    <a:pt x="571" y="0"/>
                    <a:pt x="5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33"/>
            <p:cNvSpPr/>
            <p:nvPr/>
          </p:nvSpPr>
          <p:spPr>
            <a:xfrm>
              <a:off x="2436075" y="4658775"/>
              <a:ext cx="641325" cy="291900"/>
            </a:xfrm>
            <a:custGeom>
              <a:avLst/>
              <a:gdLst/>
              <a:ahLst/>
              <a:cxnLst/>
              <a:rect l="l" t="t" r="r" b="b"/>
              <a:pathLst>
                <a:path w="25653" h="11676" extrusionOk="0">
                  <a:moveTo>
                    <a:pt x="1" y="1"/>
                  </a:moveTo>
                  <a:lnTo>
                    <a:pt x="4871" y="11676"/>
                  </a:lnTo>
                  <a:lnTo>
                    <a:pt x="25652" y="11676"/>
                  </a:lnTo>
                  <a:lnTo>
                    <a:pt x="24585" y="6772"/>
                  </a:lnTo>
                  <a:cubicBezTo>
                    <a:pt x="24385" y="6739"/>
                    <a:pt x="24218" y="6739"/>
                    <a:pt x="24051" y="6672"/>
                  </a:cubicBezTo>
                  <a:cubicBezTo>
                    <a:pt x="17346" y="5471"/>
                    <a:pt x="6772" y="568"/>
                    <a:pt x="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33"/>
            <p:cNvSpPr/>
            <p:nvPr/>
          </p:nvSpPr>
          <p:spPr>
            <a:xfrm>
              <a:off x="2833025" y="4424450"/>
              <a:ext cx="575450" cy="526225"/>
            </a:xfrm>
            <a:custGeom>
              <a:avLst/>
              <a:gdLst/>
              <a:ahLst/>
              <a:cxnLst/>
              <a:rect l="l" t="t" r="r" b="b"/>
              <a:pathLst>
                <a:path w="23018" h="21049" extrusionOk="0">
                  <a:moveTo>
                    <a:pt x="23017" y="0"/>
                  </a:moveTo>
                  <a:lnTo>
                    <a:pt x="3737" y="9040"/>
                  </a:lnTo>
                  <a:lnTo>
                    <a:pt x="1" y="21049"/>
                  </a:lnTo>
                  <a:lnTo>
                    <a:pt x="18614" y="21049"/>
                  </a:lnTo>
                  <a:cubicBezTo>
                    <a:pt x="21216" y="12743"/>
                    <a:pt x="22817" y="5538"/>
                    <a:pt x="23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33"/>
            <p:cNvSpPr/>
            <p:nvPr/>
          </p:nvSpPr>
          <p:spPr>
            <a:xfrm>
              <a:off x="1657200" y="2725125"/>
              <a:ext cx="1024900" cy="1483525"/>
            </a:xfrm>
            <a:custGeom>
              <a:avLst/>
              <a:gdLst/>
              <a:ahLst/>
              <a:cxnLst/>
              <a:rect l="l" t="t" r="r" b="b"/>
              <a:pathLst>
                <a:path w="40996" h="59341" extrusionOk="0">
                  <a:moveTo>
                    <a:pt x="24050" y="1"/>
                  </a:moveTo>
                  <a:cubicBezTo>
                    <a:pt x="23062" y="1"/>
                    <a:pt x="22063" y="385"/>
                    <a:pt x="21148" y="1225"/>
                  </a:cubicBezTo>
                  <a:cubicBezTo>
                    <a:pt x="16812" y="5128"/>
                    <a:pt x="13676" y="10465"/>
                    <a:pt x="10407" y="15336"/>
                  </a:cubicBezTo>
                  <a:cubicBezTo>
                    <a:pt x="6271" y="21440"/>
                    <a:pt x="2402" y="28011"/>
                    <a:pt x="1201" y="35283"/>
                  </a:cubicBezTo>
                  <a:cubicBezTo>
                    <a:pt x="0" y="42588"/>
                    <a:pt x="2035" y="50828"/>
                    <a:pt x="7906" y="55297"/>
                  </a:cubicBezTo>
                  <a:cubicBezTo>
                    <a:pt x="12175" y="58543"/>
                    <a:pt x="17622" y="59341"/>
                    <a:pt x="23086" y="59341"/>
                  </a:cubicBezTo>
                  <a:cubicBezTo>
                    <a:pt x="24921" y="59341"/>
                    <a:pt x="26759" y="59251"/>
                    <a:pt x="28554" y="59134"/>
                  </a:cubicBezTo>
                  <a:cubicBezTo>
                    <a:pt x="32523" y="58900"/>
                    <a:pt x="37127" y="58166"/>
                    <a:pt x="39061" y="54697"/>
                  </a:cubicBezTo>
                  <a:cubicBezTo>
                    <a:pt x="40996" y="51195"/>
                    <a:pt x="38894" y="46558"/>
                    <a:pt x="35592" y="44290"/>
                  </a:cubicBezTo>
                  <a:cubicBezTo>
                    <a:pt x="32290" y="42055"/>
                    <a:pt x="27920" y="42388"/>
                    <a:pt x="24151" y="41021"/>
                  </a:cubicBezTo>
                  <a:cubicBezTo>
                    <a:pt x="20214" y="39553"/>
                    <a:pt x="14477" y="37518"/>
                    <a:pt x="14477" y="37518"/>
                  </a:cubicBezTo>
                  <a:cubicBezTo>
                    <a:pt x="12676" y="37051"/>
                    <a:pt x="19614" y="25643"/>
                    <a:pt x="20415" y="24542"/>
                  </a:cubicBezTo>
                  <a:cubicBezTo>
                    <a:pt x="24017" y="19505"/>
                    <a:pt x="28354" y="14468"/>
                    <a:pt x="29321" y="8164"/>
                  </a:cubicBezTo>
                  <a:cubicBezTo>
                    <a:pt x="29721" y="5562"/>
                    <a:pt x="29388" y="3627"/>
                    <a:pt x="27553" y="1692"/>
                  </a:cubicBezTo>
                  <a:cubicBezTo>
                    <a:pt x="26529" y="613"/>
                    <a:pt x="25298" y="1"/>
                    <a:pt x="240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33"/>
            <p:cNvSpPr/>
            <p:nvPr/>
          </p:nvSpPr>
          <p:spPr>
            <a:xfrm>
              <a:off x="2427750" y="3943225"/>
              <a:ext cx="430325" cy="231075"/>
            </a:xfrm>
            <a:custGeom>
              <a:avLst/>
              <a:gdLst/>
              <a:ahLst/>
              <a:cxnLst/>
              <a:rect l="l" t="t" r="r" b="b"/>
              <a:pathLst>
                <a:path w="17213" h="9243" extrusionOk="0">
                  <a:moveTo>
                    <a:pt x="11102" y="1"/>
                  </a:moveTo>
                  <a:cubicBezTo>
                    <a:pt x="8161" y="1"/>
                    <a:pt x="3036" y="1103"/>
                    <a:pt x="3036" y="1103"/>
                  </a:cubicBezTo>
                  <a:lnTo>
                    <a:pt x="0" y="5673"/>
                  </a:lnTo>
                  <a:cubicBezTo>
                    <a:pt x="0" y="5673"/>
                    <a:pt x="2135" y="7441"/>
                    <a:pt x="4470" y="9242"/>
                  </a:cubicBezTo>
                  <a:cubicBezTo>
                    <a:pt x="6004" y="8575"/>
                    <a:pt x="7605" y="8008"/>
                    <a:pt x="9207" y="7674"/>
                  </a:cubicBezTo>
                  <a:cubicBezTo>
                    <a:pt x="9041" y="7542"/>
                    <a:pt x="8941" y="7475"/>
                    <a:pt x="8940" y="7474"/>
                  </a:cubicBezTo>
                  <a:lnTo>
                    <a:pt x="8940" y="7474"/>
                  </a:lnTo>
                  <a:cubicBezTo>
                    <a:pt x="8941" y="7475"/>
                    <a:pt x="9041" y="7542"/>
                    <a:pt x="9240" y="7674"/>
                  </a:cubicBezTo>
                  <a:cubicBezTo>
                    <a:pt x="10116" y="7488"/>
                    <a:pt x="11013" y="7387"/>
                    <a:pt x="11898" y="7387"/>
                  </a:cubicBezTo>
                  <a:cubicBezTo>
                    <a:pt x="12125" y="7387"/>
                    <a:pt x="12351" y="7394"/>
                    <a:pt x="12576" y="7407"/>
                  </a:cubicBezTo>
                  <a:cubicBezTo>
                    <a:pt x="11208" y="6440"/>
                    <a:pt x="9941" y="5706"/>
                    <a:pt x="9940" y="5706"/>
                  </a:cubicBezTo>
                  <a:lnTo>
                    <a:pt x="9940" y="5706"/>
                  </a:lnTo>
                  <a:cubicBezTo>
                    <a:pt x="9941" y="5707"/>
                    <a:pt x="13843" y="7674"/>
                    <a:pt x="15745" y="8008"/>
                  </a:cubicBezTo>
                  <a:cubicBezTo>
                    <a:pt x="16078" y="7974"/>
                    <a:pt x="16378" y="7941"/>
                    <a:pt x="16679" y="7908"/>
                  </a:cubicBezTo>
                  <a:cubicBezTo>
                    <a:pt x="16712" y="7874"/>
                    <a:pt x="16745" y="7841"/>
                    <a:pt x="16779" y="7808"/>
                  </a:cubicBezTo>
                  <a:cubicBezTo>
                    <a:pt x="17212" y="6640"/>
                    <a:pt x="8740" y="2704"/>
                    <a:pt x="8740" y="2704"/>
                  </a:cubicBezTo>
                  <a:cubicBezTo>
                    <a:pt x="8740" y="2704"/>
                    <a:pt x="13310" y="1537"/>
                    <a:pt x="13109" y="603"/>
                  </a:cubicBezTo>
                  <a:cubicBezTo>
                    <a:pt x="13027" y="161"/>
                    <a:pt x="12223" y="1"/>
                    <a:pt x="11102" y="1"/>
                  </a:cubicBezTo>
                  <a:close/>
                </a:path>
              </a:pathLst>
            </a:custGeom>
            <a:solidFill>
              <a:srgbClr val="AA33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33"/>
            <p:cNvSpPr/>
            <p:nvPr/>
          </p:nvSpPr>
          <p:spPr>
            <a:xfrm>
              <a:off x="2486950" y="4048650"/>
              <a:ext cx="284825" cy="169200"/>
            </a:xfrm>
            <a:custGeom>
              <a:avLst/>
              <a:gdLst/>
              <a:ahLst/>
              <a:cxnLst/>
              <a:rect l="l" t="t" r="r" b="b"/>
              <a:pathLst>
                <a:path w="11393" h="6768" extrusionOk="0">
                  <a:moveTo>
                    <a:pt x="5033" y="1"/>
                  </a:moveTo>
                  <a:cubicBezTo>
                    <a:pt x="4196" y="1"/>
                    <a:pt x="3413" y="66"/>
                    <a:pt x="2802" y="155"/>
                  </a:cubicBezTo>
                  <a:cubicBezTo>
                    <a:pt x="1935" y="255"/>
                    <a:pt x="1001" y="522"/>
                    <a:pt x="534" y="1289"/>
                  </a:cubicBezTo>
                  <a:cubicBezTo>
                    <a:pt x="0" y="2190"/>
                    <a:pt x="434" y="3357"/>
                    <a:pt x="1068" y="4191"/>
                  </a:cubicBezTo>
                  <a:cubicBezTo>
                    <a:pt x="2002" y="5392"/>
                    <a:pt x="3336" y="6293"/>
                    <a:pt x="4837" y="6626"/>
                  </a:cubicBezTo>
                  <a:cubicBezTo>
                    <a:pt x="5171" y="6710"/>
                    <a:pt x="5521" y="6768"/>
                    <a:pt x="5867" y="6768"/>
                  </a:cubicBezTo>
                  <a:cubicBezTo>
                    <a:pt x="6213" y="6768"/>
                    <a:pt x="6555" y="6710"/>
                    <a:pt x="6872" y="6559"/>
                  </a:cubicBezTo>
                  <a:cubicBezTo>
                    <a:pt x="7506" y="6293"/>
                    <a:pt x="7973" y="5592"/>
                    <a:pt x="7839" y="4925"/>
                  </a:cubicBezTo>
                  <a:lnTo>
                    <a:pt x="7839" y="4925"/>
                  </a:lnTo>
                  <a:cubicBezTo>
                    <a:pt x="8194" y="5267"/>
                    <a:pt x="8557" y="5412"/>
                    <a:pt x="8900" y="5412"/>
                  </a:cubicBezTo>
                  <a:cubicBezTo>
                    <a:pt x="10302" y="5412"/>
                    <a:pt x="11392" y="3002"/>
                    <a:pt x="10374" y="1689"/>
                  </a:cubicBezTo>
                  <a:cubicBezTo>
                    <a:pt x="9340" y="373"/>
                    <a:pt x="7031" y="1"/>
                    <a:pt x="5033" y="1"/>
                  </a:cubicBezTo>
                  <a:close/>
                </a:path>
              </a:pathLst>
            </a:custGeom>
            <a:solidFill>
              <a:srgbClr val="AA33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33"/>
            <p:cNvSpPr/>
            <p:nvPr/>
          </p:nvSpPr>
          <p:spPr>
            <a:xfrm>
              <a:off x="2680425" y="1364200"/>
              <a:ext cx="1065775" cy="726475"/>
            </a:xfrm>
            <a:custGeom>
              <a:avLst/>
              <a:gdLst/>
              <a:ahLst/>
              <a:cxnLst/>
              <a:rect l="l" t="t" r="r" b="b"/>
              <a:pathLst>
                <a:path w="42631" h="29059" extrusionOk="0">
                  <a:moveTo>
                    <a:pt x="33880" y="1"/>
                  </a:moveTo>
                  <a:cubicBezTo>
                    <a:pt x="33032" y="1"/>
                    <a:pt x="32193" y="140"/>
                    <a:pt x="31389" y="456"/>
                  </a:cubicBezTo>
                  <a:cubicBezTo>
                    <a:pt x="30122" y="990"/>
                    <a:pt x="29054" y="1924"/>
                    <a:pt x="28120" y="2925"/>
                  </a:cubicBezTo>
                  <a:cubicBezTo>
                    <a:pt x="25318" y="5960"/>
                    <a:pt x="23450" y="9696"/>
                    <a:pt x="20982" y="12965"/>
                  </a:cubicBezTo>
                  <a:cubicBezTo>
                    <a:pt x="18513" y="16234"/>
                    <a:pt x="15111" y="19203"/>
                    <a:pt x="11008" y="19537"/>
                  </a:cubicBezTo>
                  <a:cubicBezTo>
                    <a:pt x="10651" y="19566"/>
                    <a:pt x="10285" y="19577"/>
                    <a:pt x="9915" y="19577"/>
                  </a:cubicBezTo>
                  <a:cubicBezTo>
                    <a:pt x="8676" y="19577"/>
                    <a:pt x="7383" y="19451"/>
                    <a:pt x="6151" y="19451"/>
                  </a:cubicBezTo>
                  <a:cubicBezTo>
                    <a:pt x="4383" y="19451"/>
                    <a:pt x="2741" y="19710"/>
                    <a:pt x="1568" y="20971"/>
                  </a:cubicBezTo>
                  <a:cubicBezTo>
                    <a:pt x="0" y="22705"/>
                    <a:pt x="200" y="26141"/>
                    <a:pt x="1568" y="27976"/>
                  </a:cubicBezTo>
                  <a:cubicBezTo>
                    <a:pt x="2153" y="28743"/>
                    <a:pt x="2746" y="29058"/>
                    <a:pt x="3306" y="29058"/>
                  </a:cubicBezTo>
                  <a:cubicBezTo>
                    <a:pt x="4692" y="29058"/>
                    <a:pt x="5872" y="27123"/>
                    <a:pt x="6205" y="25341"/>
                  </a:cubicBezTo>
                  <a:cubicBezTo>
                    <a:pt x="8779" y="26671"/>
                    <a:pt x="11615" y="27155"/>
                    <a:pt x="14508" y="27155"/>
                  </a:cubicBezTo>
                  <a:cubicBezTo>
                    <a:pt x="17274" y="27155"/>
                    <a:pt x="20093" y="26712"/>
                    <a:pt x="22783" y="26141"/>
                  </a:cubicBezTo>
                  <a:cubicBezTo>
                    <a:pt x="27286" y="25207"/>
                    <a:pt x="31823" y="23973"/>
                    <a:pt x="35592" y="21338"/>
                  </a:cubicBezTo>
                  <a:cubicBezTo>
                    <a:pt x="39362" y="18769"/>
                    <a:pt x="42330" y="14600"/>
                    <a:pt x="42497" y="10030"/>
                  </a:cubicBezTo>
                  <a:cubicBezTo>
                    <a:pt x="42631" y="5426"/>
                    <a:pt x="39362" y="690"/>
                    <a:pt x="34825" y="56"/>
                  </a:cubicBezTo>
                  <a:cubicBezTo>
                    <a:pt x="34510" y="20"/>
                    <a:pt x="34194" y="1"/>
                    <a:pt x="338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33"/>
            <p:cNvSpPr/>
            <p:nvPr/>
          </p:nvSpPr>
          <p:spPr>
            <a:xfrm>
              <a:off x="3198300" y="2950900"/>
              <a:ext cx="411150" cy="243525"/>
            </a:xfrm>
            <a:custGeom>
              <a:avLst/>
              <a:gdLst/>
              <a:ahLst/>
              <a:cxnLst/>
              <a:rect l="l" t="t" r="r" b="b"/>
              <a:pathLst>
                <a:path w="16446" h="9741" extrusionOk="0">
                  <a:moveTo>
                    <a:pt x="2935" y="0"/>
                  </a:moveTo>
                  <a:cubicBezTo>
                    <a:pt x="1334" y="0"/>
                    <a:pt x="0" y="1301"/>
                    <a:pt x="0" y="2902"/>
                  </a:cubicBezTo>
                  <a:lnTo>
                    <a:pt x="0" y="6838"/>
                  </a:lnTo>
                  <a:cubicBezTo>
                    <a:pt x="0" y="8439"/>
                    <a:pt x="1334" y="9740"/>
                    <a:pt x="2935" y="9740"/>
                  </a:cubicBezTo>
                  <a:lnTo>
                    <a:pt x="13543" y="9740"/>
                  </a:lnTo>
                  <a:cubicBezTo>
                    <a:pt x="15144" y="9740"/>
                    <a:pt x="16445" y="8439"/>
                    <a:pt x="16445" y="6838"/>
                  </a:cubicBezTo>
                  <a:lnTo>
                    <a:pt x="16445" y="2902"/>
                  </a:lnTo>
                  <a:cubicBezTo>
                    <a:pt x="16445" y="1301"/>
                    <a:pt x="15144" y="0"/>
                    <a:pt x="1354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33"/>
            <p:cNvSpPr/>
            <p:nvPr/>
          </p:nvSpPr>
          <p:spPr>
            <a:xfrm>
              <a:off x="3392600" y="2844975"/>
              <a:ext cx="46725" cy="139300"/>
            </a:xfrm>
            <a:custGeom>
              <a:avLst/>
              <a:gdLst/>
              <a:ahLst/>
              <a:cxnLst/>
              <a:rect l="l" t="t" r="r" b="b"/>
              <a:pathLst>
                <a:path w="1869" h="5572" extrusionOk="0">
                  <a:moveTo>
                    <a:pt x="934" y="1"/>
                  </a:moveTo>
                  <a:cubicBezTo>
                    <a:pt x="434" y="1"/>
                    <a:pt x="0" y="434"/>
                    <a:pt x="0" y="935"/>
                  </a:cubicBezTo>
                  <a:lnTo>
                    <a:pt x="0" y="4637"/>
                  </a:lnTo>
                  <a:cubicBezTo>
                    <a:pt x="0" y="5138"/>
                    <a:pt x="434" y="5571"/>
                    <a:pt x="934" y="5571"/>
                  </a:cubicBezTo>
                  <a:cubicBezTo>
                    <a:pt x="1468" y="5571"/>
                    <a:pt x="1868" y="5138"/>
                    <a:pt x="1868" y="4637"/>
                  </a:cubicBezTo>
                  <a:lnTo>
                    <a:pt x="1868" y="935"/>
                  </a:lnTo>
                  <a:cubicBezTo>
                    <a:pt x="1868" y="434"/>
                    <a:pt x="1468" y="1"/>
                    <a:pt x="9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33"/>
            <p:cNvSpPr/>
            <p:nvPr/>
          </p:nvSpPr>
          <p:spPr>
            <a:xfrm>
              <a:off x="3729500" y="4203450"/>
              <a:ext cx="33375" cy="137625"/>
            </a:xfrm>
            <a:custGeom>
              <a:avLst/>
              <a:gdLst/>
              <a:ahLst/>
              <a:cxnLst/>
              <a:rect l="l" t="t" r="r" b="b"/>
              <a:pathLst>
                <a:path w="1335" h="5505" fill="none" extrusionOk="0">
                  <a:moveTo>
                    <a:pt x="901" y="1"/>
                  </a:moveTo>
                  <a:cubicBezTo>
                    <a:pt x="1335" y="1869"/>
                    <a:pt x="1001" y="3870"/>
                    <a:pt x="1" y="5504"/>
                  </a:cubicBezTo>
                </a:path>
              </a:pathLst>
            </a:custGeom>
            <a:noFill/>
            <a:ln w="8350" cap="flat" cmpd="sng">
              <a:solidFill>
                <a:srgbClr val="F7EEE7"/>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33"/>
            <p:cNvSpPr/>
            <p:nvPr/>
          </p:nvSpPr>
          <p:spPr>
            <a:xfrm>
              <a:off x="4539250" y="3163875"/>
              <a:ext cx="889825" cy="487575"/>
            </a:xfrm>
            <a:custGeom>
              <a:avLst/>
              <a:gdLst/>
              <a:ahLst/>
              <a:cxnLst/>
              <a:rect l="l" t="t" r="r" b="b"/>
              <a:pathLst>
                <a:path w="35593" h="19503" extrusionOk="0">
                  <a:moveTo>
                    <a:pt x="26042" y="1"/>
                  </a:moveTo>
                  <a:cubicBezTo>
                    <a:pt x="25059" y="1"/>
                    <a:pt x="24087" y="171"/>
                    <a:pt x="23184" y="554"/>
                  </a:cubicBezTo>
                  <a:cubicBezTo>
                    <a:pt x="20915" y="1488"/>
                    <a:pt x="19381" y="3523"/>
                    <a:pt x="17680" y="5224"/>
                  </a:cubicBezTo>
                  <a:cubicBezTo>
                    <a:pt x="16712" y="6192"/>
                    <a:pt x="15645" y="7092"/>
                    <a:pt x="14311" y="7392"/>
                  </a:cubicBezTo>
                  <a:cubicBezTo>
                    <a:pt x="13959" y="7475"/>
                    <a:pt x="13606" y="7509"/>
                    <a:pt x="13252" y="7509"/>
                  </a:cubicBezTo>
                  <a:cubicBezTo>
                    <a:pt x="11893" y="7509"/>
                    <a:pt x="10516" y="7004"/>
                    <a:pt x="9140" y="6792"/>
                  </a:cubicBezTo>
                  <a:cubicBezTo>
                    <a:pt x="8707" y="6725"/>
                    <a:pt x="8265" y="6692"/>
                    <a:pt x="7821" y="6692"/>
                  </a:cubicBezTo>
                  <a:cubicBezTo>
                    <a:pt x="5604" y="6692"/>
                    <a:pt x="3353" y="7526"/>
                    <a:pt x="1935" y="9194"/>
                  </a:cubicBezTo>
                  <a:cubicBezTo>
                    <a:pt x="200" y="11228"/>
                    <a:pt x="0" y="14531"/>
                    <a:pt x="1768" y="16499"/>
                  </a:cubicBezTo>
                  <a:lnTo>
                    <a:pt x="1612" y="14887"/>
                  </a:lnTo>
                  <a:lnTo>
                    <a:pt x="1612" y="14887"/>
                  </a:lnTo>
                  <a:cubicBezTo>
                    <a:pt x="2454" y="17317"/>
                    <a:pt x="4938" y="19242"/>
                    <a:pt x="7572" y="19468"/>
                  </a:cubicBezTo>
                  <a:cubicBezTo>
                    <a:pt x="7815" y="19491"/>
                    <a:pt x="8057" y="19502"/>
                    <a:pt x="8298" y="19502"/>
                  </a:cubicBezTo>
                  <a:cubicBezTo>
                    <a:pt x="11540" y="19502"/>
                    <a:pt x="14618" y="17468"/>
                    <a:pt x="16512" y="14798"/>
                  </a:cubicBezTo>
                  <a:cubicBezTo>
                    <a:pt x="17246" y="13797"/>
                    <a:pt x="17880" y="12663"/>
                    <a:pt x="19014" y="12129"/>
                  </a:cubicBezTo>
                  <a:cubicBezTo>
                    <a:pt x="19648" y="11829"/>
                    <a:pt x="20348" y="11796"/>
                    <a:pt x="21082" y="11762"/>
                  </a:cubicBezTo>
                  <a:cubicBezTo>
                    <a:pt x="23251" y="11762"/>
                    <a:pt x="25444" y="12214"/>
                    <a:pt x="27620" y="12214"/>
                  </a:cubicBezTo>
                  <a:cubicBezTo>
                    <a:pt x="28021" y="12214"/>
                    <a:pt x="28421" y="12199"/>
                    <a:pt x="28821" y="12162"/>
                  </a:cubicBezTo>
                  <a:cubicBezTo>
                    <a:pt x="31423" y="11929"/>
                    <a:pt x="34191" y="10495"/>
                    <a:pt x="34825" y="7993"/>
                  </a:cubicBezTo>
                  <a:cubicBezTo>
                    <a:pt x="35592" y="5024"/>
                    <a:pt x="33024" y="2122"/>
                    <a:pt x="30189" y="921"/>
                  </a:cubicBezTo>
                  <a:cubicBezTo>
                    <a:pt x="28891" y="351"/>
                    <a:pt x="27454" y="1"/>
                    <a:pt x="2604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33"/>
            <p:cNvSpPr/>
            <p:nvPr/>
          </p:nvSpPr>
          <p:spPr>
            <a:xfrm>
              <a:off x="4355775" y="4205500"/>
              <a:ext cx="853975" cy="770200"/>
            </a:xfrm>
            <a:custGeom>
              <a:avLst/>
              <a:gdLst/>
              <a:ahLst/>
              <a:cxnLst/>
              <a:rect l="l" t="t" r="r" b="b"/>
              <a:pathLst>
                <a:path w="34159" h="30808" extrusionOk="0">
                  <a:moveTo>
                    <a:pt x="13239" y="0"/>
                  </a:moveTo>
                  <a:cubicBezTo>
                    <a:pt x="6856" y="0"/>
                    <a:pt x="1456" y="5014"/>
                    <a:pt x="1102" y="11460"/>
                  </a:cubicBezTo>
                  <a:lnTo>
                    <a:pt x="1" y="30807"/>
                  </a:lnTo>
                  <a:lnTo>
                    <a:pt x="32791" y="30807"/>
                  </a:lnTo>
                  <a:lnTo>
                    <a:pt x="33792" y="13295"/>
                  </a:lnTo>
                  <a:cubicBezTo>
                    <a:pt x="34158" y="6623"/>
                    <a:pt x="28988" y="853"/>
                    <a:pt x="22317" y="486"/>
                  </a:cubicBezTo>
                  <a:lnTo>
                    <a:pt x="13911" y="19"/>
                  </a:lnTo>
                  <a:cubicBezTo>
                    <a:pt x="13686" y="6"/>
                    <a:pt x="13461" y="0"/>
                    <a:pt x="132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33"/>
            <p:cNvSpPr/>
            <p:nvPr/>
          </p:nvSpPr>
          <p:spPr>
            <a:xfrm>
              <a:off x="4351600" y="4762175"/>
              <a:ext cx="351950" cy="213525"/>
            </a:xfrm>
            <a:custGeom>
              <a:avLst/>
              <a:gdLst/>
              <a:ahLst/>
              <a:cxnLst/>
              <a:rect l="l" t="t" r="r" b="b"/>
              <a:pathLst>
                <a:path w="14078" h="8541" extrusionOk="0">
                  <a:moveTo>
                    <a:pt x="735" y="1"/>
                  </a:moveTo>
                  <a:cubicBezTo>
                    <a:pt x="468" y="1702"/>
                    <a:pt x="234" y="4671"/>
                    <a:pt x="1" y="8540"/>
                  </a:cubicBezTo>
                  <a:lnTo>
                    <a:pt x="14078" y="8540"/>
                  </a:lnTo>
                  <a:lnTo>
                    <a:pt x="735" y="1"/>
                  </a:lnTo>
                  <a:close/>
                </a:path>
              </a:pathLst>
            </a:custGeom>
            <a:solidFill>
              <a:srgbClr val="5A52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33"/>
            <p:cNvSpPr/>
            <p:nvPr/>
          </p:nvSpPr>
          <p:spPr>
            <a:xfrm>
              <a:off x="4776075" y="4794700"/>
              <a:ext cx="410325" cy="181000"/>
            </a:xfrm>
            <a:custGeom>
              <a:avLst/>
              <a:gdLst/>
              <a:ahLst/>
              <a:cxnLst/>
              <a:rect l="l" t="t" r="r" b="b"/>
              <a:pathLst>
                <a:path w="16413" h="7240" extrusionOk="0">
                  <a:moveTo>
                    <a:pt x="16412" y="1"/>
                  </a:moveTo>
                  <a:lnTo>
                    <a:pt x="101" y="5772"/>
                  </a:lnTo>
                  <a:cubicBezTo>
                    <a:pt x="67" y="6239"/>
                    <a:pt x="34" y="6706"/>
                    <a:pt x="1" y="7239"/>
                  </a:cubicBezTo>
                  <a:lnTo>
                    <a:pt x="16246" y="7239"/>
                  </a:lnTo>
                  <a:cubicBezTo>
                    <a:pt x="16312" y="4271"/>
                    <a:pt x="16379" y="1769"/>
                    <a:pt x="164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33"/>
            <p:cNvSpPr/>
            <p:nvPr/>
          </p:nvSpPr>
          <p:spPr>
            <a:xfrm>
              <a:off x="3579400" y="3547950"/>
              <a:ext cx="943200" cy="1069150"/>
            </a:xfrm>
            <a:custGeom>
              <a:avLst/>
              <a:gdLst/>
              <a:ahLst/>
              <a:cxnLst/>
              <a:rect l="l" t="t" r="r" b="b"/>
              <a:pathLst>
                <a:path w="37728" h="42766" extrusionOk="0">
                  <a:moveTo>
                    <a:pt x="33473" y="1"/>
                  </a:moveTo>
                  <a:cubicBezTo>
                    <a:pt x="33209" y="1"/>
                    <a:pt x="32936" y="23"/>
                    <a:pt x="32657" y="68"/>
                  </a:cubicBezTo>
                  <a:cubicBezTo>
                    <a:pt x="30589" y="402"/>
                    <a:pt x="29455" y="1469"/>
                    <a:pt x="28487" y="3271"/>
                  </a:cubicBezTo>
                  <a:cubicBezTo>
                    <a:pt x="26119" y="7641"/>
                    <a:pt x="24284" y="13345"/>
                    <a:pt x="22917" y="17981"/>
                  </a:cubicBezTo>
                  <a:cubicBezTo>
                    <a:pt x="21782" y="21884"/>
                    <a:pt x="21449" y="27455"/>
                    <a:pt x="21449" y="27455"/>
                  </a:cubicBezTo>
                  <a:cubicBezTo>
                    <a:pt x="21449" y="27455"/>
                    <a:pt x="18980" y="26621"/>
                    <a:pt x="15912" y="25487"/>
                  </a:cubicBezTo>
                  <a:cubicBezTo>
                    <a:pt x="12676" y="24286"/>
                    <a:pt x="11008" y="23552"/>
                    <a:pt x="7506" y="22851"/>
                  </a:cubicBezTo>
                  <a:cubicBezTo>
                    <a:pt x="7168" y="22782"/>
                    <a:pt x="6824" y="22748"/>
                    <a:pt x="6479" y="22748"/>
                  </a:cubicBezTo>
                  <a:cubicBezTo>
                    <a:pt x="3696" y="22748"/>
                    <a:pt x="853" y="24928"/>
                    <a:pt x="467" y="27688"/>
                  </a:cubicBezTo>
                  <a:cubicBezTo>
                    <a:pt x="0" y="30757"/>
                    <a:pt x="2535" y="33392"/>
                    <a:pt x="4904" y="35427"/>
                  </a:cubicBezTo>
                  <a:cubicBezTo>
                    <a:pt x="9140" y="39063"/>
                    <a:pt x="13977" y="42766"/>
                    <a:pt x="19581" y="42766"/>
                  </a:cubicBezTo>
                  <a:cubicBezTo>
                    <a:pt x="25385" y="42766"/>
                    <a:pt x="30522" y="38563"/>
                    <a:pt x="33224" y="33459"/>
                  </a:cubicBezTo>
                  <a:cubicBezTo>
                    <a:pt x="35926" y="28355"/>
                    <a:pt x="36593" y="22418"/>
                    <a:pt x="36893" y="16647"/>
                  </a:cubicBezTo>
                  <a:cubicBezTo>
                    <a:pt x="37127" y="12077"/>
                    <a:pt x="37727" y="7307"/>
                    <a:pt x="36860" y="2804"/>
                  </a:cubicBezTo>
                  <a:cubicBezTo>
                    <a:pt x="36514" y="928"/>
                    <a:pt x="35169" y="1"/>
                    <a:pt x="33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33"/>
            <p:cNvSpPr/>
            <p:nvPr/>
          </p:nvSpPr>
          <p:spPr>
            <a:xfrm>
              <a:off x="4652650" y="3185900"/>
              <a:ext cx="284400" cy="364100"/>
            </a:xfrm>
            <a:custGeom>
              <a:avLst/>
              <a:gdLst/>
              <a:ahLst/>
              <a:cxnLst/>
              <a:rect l="l" t="t" r="r" b="b"/>
              <a:pathLst>
                <a:path w="11376" h="14564" extrusionOk="0">
                  <a:moveTo>
                    <a:pt x="7884" y="0"/>
                  </a:moveTo>
                  <a:cubicBezTo>
                    <a:pt x="7487" y="0"/>
                    <a:pt x="7109" y="83"/>
                    <a:pt x="6706" y="140"/>
                  </a:cubicBezTo>
                  <a:cubicBezTo>
                    <a:pt x="5705" y="340"/>
                    <a:pt x="4271" y="774"/>
                    <a:pt x="3237" y="941"/>
                  </a:cubicBezTo>
                  <a:cubicBezTo>
                    <a:pt x="3770" y="4977"/>
                    <a:pt x="2036" y="8880"/>
                    <a:pt x="1" y="12382"/>
                  </a:cubicBezTo>
                  <a:cubicBezTo>
                    <a:pt x="468" y="12682"/>
                    <a:pt x="935" y="12949"/>
                    <a:pt x="1402" y="13216"/>
                  </a:cubicBezTo>
                  <a:cubicBezTo>
                    <a:pt x="1802" y="13450"/>
                    <a:pt x="2169" y="13683"/>
                    <a:pt x="2569" y="13883"/>
                  </a:cubicBezTo>
                  <a:cubicBezTo>
                    <a:pt x="3535" y="14334"/>
                    <a:pt x="4584" y="14564"/>
                    <a:pt x="5635" y="14564"/>
                  </a:cubicBezTo>
                  <a:cubicBezTo>
                    <a:pt x="6218" y="14564"/>
                    <a:pt x="6802" y="14493"/>
                    <a:pt x="7373" y="14350"/>
                  </a:cubicBezTo>
                  <a:cubicBezTo>
                    <a:pt x="8974" y="13950"/>
                    <a:pt x="10408" y="12849"/>
                    <a:pt x="11376" y="11515"/>
                  </a:cubicBezTo>
                  <a:cubicBezTo>
                    <a:pt x="9841" y="9914"/>
                    <a:pt x="9541" y="7512"/>
                    <a:pt x="9608" y="5277"/>
                  </a:cubicBezTo>
                  <a:cubicBezTo>
                    <a:pt x="9641" y="3776"/>
                    <a:pt x="9808" y="2308"/>
                    <a:pt x="10075" y="841"/>
                  </a:cubicBezTo>
                  <a:lnTo>
                    <a:pt x="10075" y="841"/>
                  </a:lnTo>
                  <a:cubicBezTo>
                    <a:pt x="10028" y="850"/>
                    <a:pt x="9982" y="854"/>
                    <a:pt x="9936" y="854"/>
                  </a:cubicBezTo>
                  <a:cubicBezTo>
                    <a:pt x="9294" y="854"/>
                    <a:pt x="8727" y="38"/>
                    <a:pt x="8073" y="7"/>
                  </a:cubicBezTo>
                  <a:cubicBezTo>
                    <a:pt x="8010" y="2"/>
                    <a:pt x="7946" y="0"/>
                    <a:pt x="7884" y="0"/>
                  </a:cubicBezTo>
                  <a:close/>
                </a:path>
              </a:pathLst>
            </a:custGeom>
            <a:solidFill>
              <a:srgbClr val="FF87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33"/>
            <p:cNvSpPr/>
            <p:nvPr/>
          </p:nvSpPr>
          <p:spPr>
            <a:xfrm>
              <a:off x="4652650" y="3384525"/>
              <a:ext cx="284400" cy="165475"/>
            </a:xfrm>
            <a:custGeom>
              <a:avLst/>
              <a:gdLst/>
              <a:ahLst/>
              <a:cxnLst/>
              <a:rect l="l" t="t" r="r" b="b"/>
              <a:pathLst>
                <a:path w="11376" h="6619" extrusionOk="0">
                  <a:moveTo>
                    <a:pt x="2202" y="1"/>
                  </a:moveTo>
                  <a:cubicBezTo>
                    <a:pt x="1602" y="1535"/>
                    <a:pt x="835" y="3036"/>
                    <a:pt x="1" y="4437"/>
                  </a:cubicBezTo>
                  <a:cubicBezTo>
                    <a:pt x="468" y="4737"/>
                    <a:pt x="935" y="5004"/>
                    <a:pt x="1402" y="5271"/>
                  </a:cubicBezTo>
                  <a:cubicBezTo>
                    <a:pt x="1802" y="5505"/>
                    <a:pt x="2169" y="5738"/>
                    <a:pt x="2603" y="5938"/>
                  </a:cubicBezTo>
                  <a:cubicBezTo>
                    <a:pt x="3547" y="6389"/>
                    <a:pt x="4602" y="6619"/>
                    <a:pt x="5651" y="6619"/>
                  </a:cubicBezTo>
                  <a:cubicBezTo>
                    <a:pt x="6233" y="6619"/>
                    <a:pt x="6814" y="6548"/>
                    <a:pt x="7373" y="6405"/>
                  </a:cubicBezTo>
                  <a:cubicBezTo>
                    <a:pt x="8974" y="6005"/>
                    <a:pt x="10442" y="4904"/>
                    <a:pt x="11376" y="3570"/>
                  </a:cubicBezTo>
                  <a:cubicBezTo>
                    <a:pt x="10442" y="2603"/>
                    <a:pt x="9975" y="1368"/>
                    <a:pt x="9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33"/>
            <p:cNvSpPr/>
            <p:nvPr/>
          </p:nvSpPr>
          <p:spPr>
            <a:xfrm>
              <a:off x="4282400" y="3472100"/>
              <a:ext cx="1126650" cy="1418325"/>
            </a:xfrm>
            <a:custGeom>
              <a:avLst/>
              <a:gdLst/>
              <a:ahLst/>
              <a:cxnLst/>
              <a:rect l="l" t="t" r="r" b="b"/>
              <a:pathLst>
                <a:path w="45066" h="56733" extrusionOk="0">
                  <a:moveTo>
                    <a:pt x="26119" y="0"/>
                  </a:moveTo>
                  <a:cubicBezTo>
                    <a:pt x="25785" y="0"/>
                    <a:pt x="25452" y="0"/>
                    <a:pt x="25118" y="34"/>
                  </a:cubicBezTo>
                  <a:cubicBezTo>
                    <a:pt x="21716" y="134"/>
                    <a:pt x="18313" y="501"/>
                    <a:pt x="14944" y="734"/>
                  </a:cubicBezTo>
                  <a:cubicBezTo>
                    <a:pt x="14377" y="767"/>
                    <a:pt x="13844" y="834"/>
                    <a:pt x="13310" y="834"/>
                  </a:cubicBezTo>
                  <a:cubicBezTo>
                    <a:pt x="12876" y="868"/>
                    <a:pt x="12476" y="901"/>
                    <a:pt x="12076" y="901"/>
                  </a:cubicBezTo>
                  <a:lnTo>
                    <a:pt x="11775" y="901"/>
                  </a:lnTo>
                  <a:cubicBezTo>
                    <a:pt x="11742" y="901"/>
                    <a:pt x="11709" y="934"/>
                    <a:pt x="11675" y="934"/>
                  </a:cubicBezTo>
                  <a:lnTo>
                    <a:pt x="11308" y="934"/>
                  </a:lnTo>
                  <a:cubicBezTo>
                    <a:pt x="11108" y="934"/>
                    <a:pt x="10908" y="934"/>
                    <a:pt x="10708" y="968"/>
                  </a:cubicBezTo>
                  <a:cubicBezTo>
                    <a:pt x="9674" y="1001"/>
                    <a:pt x="8740" y="1034"/>
                    <a:pt x="7873" y="1201"/>
                  </a:cubicBezTo>
                  <a:cubicBezTo>
                    <a:pt x="6872" y="1635"/>
                    <a:pt x="5804" y="2035"/>
                    <a:pt x="4870" y="2602"/>
                  </a:cubicBezTo>
                  <a:cubicBezTo>
                    <a:pt x="4203" y="3002"/>
                    <a:pt x="3603" y="3436"/>
                    <a:pt x="3136" y="4036"/>
                  </a:cubicBezTo>
                  <a:cubicBezTo>
                    <a:pt x="2636" y="4704"/>
                    <a:pt x="2269" y="5538"/>
                    <a:pt x="2002" y="6371"/>
                  </a:cubicBezTo>
                  <a:cubicBezTo>
                    <a:pt x="1435" y="8106"/>
                    <a:pt x="1134" y="9974"/>
                    <a:pt x="934" y="11809"/>
                  </a:cubicBezTo>
                  <a:cubicBezTo>
                    <a:pt x="667" y="13777"/>
                    <a:pt x="434" y="15778"/>
                    <a:pt x="301" y="17780"/>
                  </a:cubicBezTo>
                  <a:cubicBezTo>
                    <a:pt x="0" y="22049"/>
                    <a:pt x="67" y="26352"/>
                    <a:pt x="301" y="30656"/>
                  </a:cubicBezTo>
                  <a:cubicBezTo>
                    <a:pt x="401" y="32757"/>
                    <a:pt x="567" y="34859"/>
                    <a:pt x="734" y="36993"/>
                  </a:cubicBezTo>
                  <a:cubicBezTo>
                    <a:pt x="868" y="38394"/>
                    <a:pt x="1001" y="39795"/>
                    <a:pt x="1168" y="41196"/>
                  </a:cubicBezTo>
                  <a:cubicBezTo>
                    <a:pt x="1601" y="43465"/>
                    <a:pt x="2135" y="45700"/>
                    <a:pt x="2636" y="47935"/>
                  </a:cubicBezTo>
                  <a:cubicBezTo>
                    <a:pt x="2869" y="48769"/>
                    <a:pt x="3103" y="49636"/>
                    <a:pt x="3303" y="50470"/>
                  </a:cubicBezTo>
                  <a:cubicBezTo>
                    <a:pt x="3570" y="51537"/>
                    <a:pt x="3803" y="52638"/>
                    <a:pt x="4070" y="53705"/>
                  </a:cubicBezTo>
                  <a:cubicBezTo>
                    <a:pt x="4237" y="53939"/>
                    <a:pt x="4370" y="54172"/>
                    <a:pt x="4570" y="54373"/>
                  </a:cubicBezTo>
                  <a:cubicBezTo>
                    <a:pt x="4670" y="54473"/>
                    <a:pt x="4770" y="54573"/>
                    <a:pt x="4870" y="54639"/>
                  </a:cubicBezTo>
                  <a:cubicBezTo>
                    <a:pt x="5271" y="54973"/>
                    <a:pt x="5804" y="55140"/>
                    <a:pt x="6271" y="55307"/>
                  </a:cubicBezTo>
                  <a:cubicBezTo>
                    <a:pt x="6839" y="55507"/>
                    <a:pt x="7372" y="55707"/>
                    <a:pt x="7973" y="55840"/>
                  </a:cubicBezTo>
                  <a:cubicBezTo>
                    <a:pt x="9507" y="56241"/>
                    <a:pt x="11075" y="56374"/>
                    <a:pt x="12643" y="56507"/>
                  </a:cubicBezTo>
                  <a:cubicBezTo>
                    <a:pt x="14277" y="56641"/>
                    <a:pt x="15945" y="56708"/>
                    <a:pt x="17613" y="56708"/>
                  </a:cubicBezTo>
                  <a:cubicBezTo>
                    <a:pt x="18030" y="56724"/>
                    <a:pt x="18455" y="56733"/>
                    <a:pt x="18880" y="56733"/>
                  </a:cubicBezTo>
                  <a:cubicBezTo>
                    <a:pt x="19306" y="56733"/>
                    <a:pt x="19731" y="56724"/>
                    <a:pt x="20148" y="56708"/>
                  </a:cubicBezTo>
                  <a:cubicBezTo>
                    <a:pt x="22583" y="56674"/>
                    <a:pt x="25018" y="56541"/>
                    <a:pt x="27420" y="56407"/>
                  </a:cubicBezTo>
                  <a:cubicBezTo>
                    <a:pt x="27920" y="56374"/>
                    <a:pt x="34225" y="55673"/>
                    <a:pt x="36360" y="55407"/>
                  </a:cubicBezTo>
                  <a:cubicBezTo>
                    <a:pt x="36626" y="55373"/>
                    <a:pt x="36793" y="55373"/>
                    <a:pt x="36927" y="55340"/>
                  </a:cubicBezTo>
                  <a:lnTo>
                    <a:pt x="36993" y="55340"/>
                  </a:lnTo>
                  <a:cubicBezTo>
                    <a:pt x="37060" y="55340"/>
                    <a:pt x="37093" y="55340"/>
                    <a:pt x="37093" y="55307"/>
                  </a:cubicBezTo>
                  <a:cubicBezTo>
                    <a:pt x="37227" y="53105"/>
                    <a:pt x="37560" y="50536"/>
                    <a:pt x="37994" y="47801"/>
                  </a:cubicBezTo>
                  <a:cubicBezTo>
                    <a:pt x="38328" y="45666"/>
                    <a:pt x="38695" y="43431"/>
                    <a:pt x="39128" y="41163"/>
                  </a:cubicBezTo>
                  <a:cubicBezTo>
                    <a:pt x="39228" y="40563"/>
                    <a:pt x="39362" y="39962"/>
                    <a:pt x="39462" y="39362"/>
                  </a:cubicBezTo>
                  <a:cubicBezTo>
                    <a:pt x="40262" y="35159"/>
                    <a:pt x="41096" y="30956"/>
                    <a:pt x="41830" y="27153"/>
                  </a:cubicBezTo>
                  <a:cubicBezTo>
                    <a:pt x="42064" y="25785"/>
                    <a:pt x="42297" y="24518"/>
                    <a:pt x="42531" y="23284"/>
                  </a:cubicBezTo>
                  <a:cubicBezTo>
                    <a:pt x="42564" y="23083"/>
                    <a:pt x="42597" y="22883"/>
                    <a:pt x="42631" y="22683"/>
                  </a:cubicBezTo>
                  <a:cubicBezTo>
                    <a:pt x="42631" y="22650"/>
                    <a:pt x="42631" y="22616"/>
                    <a:pt x="42631" y="22583"/>
                  </a:cubicBezTo>
                  <a:cubicBezTo>
                    <a:pt x="43365" y="18180"/>
                    <a:pt x="45066" y="12609"/>
                    <a:pt x="44132" y="8206"/>
                  </a:cubicBezTo>
                  <a:cubicBezTo>
                    <a:pt x="43465" y="5071"/>
                    <a:pt x="40262" y="3236"/>
                    <a:pt x="37460" y="1968"/>
                  </a:cubicBezTo>
                  <a:cubicBezTo>
                    <a:pt x="37427" y="1935"/>
                    <a:pt x="37394" y="1935"/>
                    <a:pt x="37360" y="1935"/>
                  </a:cubicBezTo>
                  <a:cubicBezTo>
                    <a:pt x="37060" y="1768"/>
                    <a:pt x="36727" y="1635"/>
                    <a:pt x="36426" y="1535"/>
                  </a:cubicBezTo>
                  <a:cubicBezTo>
                    <a:pt x="34525" y="734"/>
                    <a:pt x="32457" y="300"/>
                    <a:pt x="30322" y="134"/>
                  </a:cubicBezTo>
                  <a:cubicBezTo>
                    <a:pt x="29888" y="100"/>
                    <a:pt x="29455" y="67"/>
                    <a:pt x="29054" y="34"/>
                  </a:cubicBezTo>
                  <a:lnTo>
                    <a:pt x="28954" y="34"/>
                  </a:lnTo>
                  <a:cubicBezTo>
                    <a:pt x="28020" y="0"/>
                    <a:pt x="27053" y="0"/>
                    <a:pt x="2611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33"/>
            <p:cNvSpPr/>
            <p:nvPr/>
          </p:nvSpPr>
          <p:spPr>
            <a:xfrm>
              <a:off x="4211500" y="3471200"/>
              <a:ext cx="1233425" cy="1418600"/>
            </a:xfrm>
            <a:custGeom>
              <a:avLst/>
              <a:gdLst/>
              <a:ahLst/>
              <a:cxnLst/>
              <a:rect l="l" t="t" r="r" b="b"/>
              <a:pathLst>
                <a:path w="49337" h="56744" extrusionOk="0">
                  <a:moveTo>
                    <a:pt x="30551" y="1"/>
                  </a:moveTo>
                  <a:cubicBezTo>
                    <a:pt x="30243" y="1"/>
                    <a:pt x="29931" y="20"/>
                    <a:pt x="29655" y="170"/>
                  </a:cubicBezTo>
                  <a:cubicBezTo>
                    <a:pt x="29188" y="370"/>
                    <a:pt x="28888" y="803"/>
                    <a:pt x="28621" y="1204"/>
                  </a:cubicBezTo>
                  <a:cubicBezTo>
                    <a:pt x="23918" y="8476"/>
                    <a:pt x="21116" y="16748"/>
                    <a:pt x="18314" y="24954"/>
                  </a:cubicBezTo>
                  <a:cubicBezTo>
                    <a:pt x="14578" y="17682"/>
                    <a:pt x="15245" y="9009"/>
                    <a:pt x="16413" y="904"/>
                  </a:cubicBezTo>
                  <a:cubicBezTo>
                    <a:pt x="15851" y="898"/>
                    <a:pt x="15264" y="888"/>
                    <a:pt x="14663" y="888"/>
                  </a:cubicBezTo>
                  <a:cubicBezTo>
                    <a:pt x="11873" y="888"/>
                    <a:pt x="8804" y="1105"/>
                    <a:pt x="6772" y="2972"/>
                  </a:cubicBezTo>
                  <a:cubicBezTo>
                    <a:pt x="4538" y="5006"/>
                    <a:pt x="2002" y="11845"/>
                    <a:pt x="1669" y="14680"/>
                  </a:cubicBezTo>
                  <a:cubicBezTo>
                    <a:pt x="1" y="28623"/>
                    <a:pt x="2770" y="39431"/>
                    <a:pt x="6739" y="52874"/>
                  </a:cubicBezTo>
                  <a:cubicBezTo>
                    <a:pt x="6906" y="53408"/>
                    <a:pt x="7073" y="53942"/>
                    <a:pt x="7406" y="54375"/>
                  </a:cubicBezTo>
                  <a:cubicBezTo>
                    <a:pt x="7873" y="54942"/>
                    <a:pt x="8607" y="55242"/>
                    <a:pt x="9308" y="55443"/>
                  </a:cubicBezTo>
                  <a:cubicBezTo>
                    <a:pt x="12310" y="56410"/>
                    <a:pt x="15479" y="56610"/>
                    <a:pt x="18614" y="56710"/>
                  </a:cubicBezTo>
                  <a:cubicBezTo>
                    <a:pt x="19545" y="56732"/>
                    <a:pt x="20476" y="56743"/>
                    <a:pt x="21407" y="56743"/>
                  </a:cubicBezTo>
                  <a:cubicBezTo>
                    <a:pt x="27554" y="56743"/>
                    <a:pt x="33713" y="56265"/>
                    <a:pt x="39796" y="55309"/>
                  </a:cubicBezTo>
                  <a:cubicBezTo>
                    <a:pt x="41330" y="44335"/>
                    <a:pt x="43265" y="33460"/>
                    <a:pt x="45533" y="22619"/>
                  </a:cubicBezTo>
                  <a:cubicBezTo>
                    <a:pt x="45600" y="22352"/>
                    <a:pt x="45667" y="22052"/>
                    <a:pt x="45700" y="21752"/>
                  </a:cubicBezTo>
                  <a:cubicBezTo>
                    <a:pt x="46834" y="16481"/>
                    <a:pt x="49336" y="8876"/>
                    <a:pt x="44633" y="4673"/>
                  </a:cubicBezTo>
                  <a:cubicBezTo>
                    <a:pt x="40930" y="1371"/>
                    <a:pt x="35693" y="203"/>
                    <a:pt x="30856" y="3"/>
                  </a:cubicBezTo>
                  <a:cubicBezTo>
                    <a:pt x="30756" y="3"/>
                    <a:pt x="30654" y="1"/>
                    <a:pt x="305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33"/>
            <p:cNvSpPr/>
            <p:nvPr/>
          </p:nvSpPr>
          <p:spPr>
            <a:xfrm>
              <a:off x="4780250" y="2981850"/>
              <a:ext cx="112600" cy="173375"/>
            </a:xfrm>
            <a:custGeom>
              <a:avLst/>
              <a:gdLst/>
              <a:ahLst/>
              <a:cxnLst/>
              <a:rect l="l" t="t" r="r" b="b"/>
              <a:pathLst>
                <a:path w="4504" h="6935" extrusionOk="0">
                  <a:moveTo>
                    <a:pt x="3093" y="0"/>
                  </a:moveTo>
                  <a:cubicBezTo>
                    <a:pt x="2809" y="0"/>
                    <a:pt x="2524" y="31"/>
                    <a:pt x="2336" y="63"/>
                  </a:cubicBezTo>
                  <a:cubicBezTo>
                    <a:pt x="834" y="397"/>
                    <a:pt x="1" y="1931"/>
                    <a:pt x="201" y="3332"/>
                  </a:cubicBezTo>
                  <a:cubicBezTo>
                    <a:pt x="434" y="4733"/>
                    <a:pt x="1435" y="5934"/>
                    <a:pt x="2602" y="6935"/>
                  </a:cubicBezTo>
                  <a:cubicBezTo>
                    <a:pt x="3169" y="5233"/>
                    <a:pt x="3570" y="3732"/>
                    <a:pt x="4137" y="2031"/>
                  </a:cubicBezTo>
                  <a:cubicBezTo>
                    <a:pt x="4370" y="1397"/>
                    <a:pt x="4504" y="563"/>
                    <a:pt x="3903" y="163"/>
                  </a:cubicBezTo>
                  <a:cubicBezTo>
                    <a:pt x="3727" y="40"/>
                    <a:pt x="3411" y="0"/>
                    <a:pt x="3093" y="0"/>
                  </a:cubicBezTo>
                  <a:close/>
                </a:path>
              </a:pathLst>
            </a:custGeom>
            <a:solidFill>
              <a:srgbClr val="2D20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33"/>
            <p:cNvSpPr/>
            <p:nvPr/>
          </p:nvSpPr>
          <p:spPr>
            <a:xfrm>
              <a:off x="4661000" y="2874175"/>
              <a:ext cx="248525" cy="427000"/>
            </a:xfrm>
            <a:custGeom>
              <a:avLst/>
              <a:gdLst/>
              <a:ahLst/>
              <a:cxnLst/>
              <a:rect l="l" t="t" r="r" b="b"/>
              <a:pathLst>
                <a:path w="9941" h="17080" extrusionOk="0">
                  <a:moveTo>
                    <a:pt x="5037" y="0"/>
                  </a:moveTo>
                  <a:cubicBezTo>
                    <a:pt x="2969" y="0"/>
                    <a:pt x="1135" y="1301"/>
                    <a:pt x="401" y="3136"/>
                  </a:cubicBezTo>
                  <a:cubicBezTo>
                    <a:pt x="201" y="3669"/>
                    <a:pt x="67" y="4270"/>
                    <a:pt x="67" y="4904"/>
                  </a:cubicBezTo>
                  <a:lnTo>
                    <a:pt x="0" y="12075"/>
                  </a:lnTo>
                  <a:cubicBezTo>
                    <a:pt x="0" y="12142"/>
                    <a:pt x="0" y="12242"/>
                    <a:pt x="0" y="12309"/>
                  </a:cubicBezTo>
                  <a:cubicBezTo>
                    <a:pt x="0" y="12376"/>
                    <a:pt x="0" y="12409"/>
                    <a:pt x="0" y="12476"/>
                  </a:cubicBezTo>
                  <a:cubicBezTo>
                    <a:pt x="0" y="12509"/>
                    <a:pt x="0" y="12542"/>
                    <a:pt x="0" y="12576"/>
                  </a:cubicBezTo>
                  <a:cubicBezTo>
                    <a:pt x="0" y="12576"/>
                    <a:pt x="34" y="12609"/>
                    <a:pt x="34" y="12609"/>
                  </a:cubicBezTo>
                  <a:cubicBezTo>
                    <a:pt x="34" y="12676"/>
                    <a:pt x="34" y="12709"/>
                    <a:pt x="34" y="12776"/>
                  </a:cubicBezTo>
                  <a:cubicBezTo>
                    <a:pt x="34" y="12776"/>
                    <a:pt x="34" y="12809"/>
                    <a:pt x="34" y="12809"/>
                  </a:cubicBezTo>
                  <a:cubicBezTo>
                    <a:pt x="67" y="12876"/>
                    <a:pt x="67" y="12976"/>
                    <a:pt x="67" y="13043"/>
                  </a:cubicBezTo>
                  <a:cubicBezTo>
                    <a:pt x="101" y="13110"/>
                    <a:pt x="101" y="13176"/>
                    <a:pt x="134" y="13276"/>
                  </a:cubicBezTo>
                  <a:cubicBezTo>
                    <a:pt x="134" y="13310"/>
                    <a:pt x="134" y="13310"/>
                    <a:pt x="134" y="13343"/>
                  </a:cubicBezTo>
                  <a:lnTo>
                    <a:pt x="167" y="13410"/>
                  </a:lnTo>
                  <a:cubicBezTo>
                    <a:pt x="167" y="13476"/>
                    <a:pt x="201" y="13510"/>
                    <a:pt x="234" y="13577"/>
                  </a:cubicBezTo>
                  <a:cubicBezTo>
                    <a:pt x="267" y="13743"/>
                    <a:pt x="334" y="13910"/>
                    <a:pt x="401" y="14044"/>
                  </a:cubicBezTo>
                  <a:cubicBezTo>
                    <a:pt x="401" y="14077"/>
                    <a:pt x="401" y="14110"/>
                    <a:pt x="434" y="14144"/>
                  </a:cubicBezTo>
                  <a:cubicBezTo>
                    <a:pt x="568" y="14477"/>
                    <a:pt x="768" y="14777"/>
                    <a:pt x="968" y="15044"/>
                  </a:cubicBezTo>
                  <a:cubicBezTo>
                    <a:pt x="1001" y="15111"/>
                    <a:pt x="1068" y="15178"/>
                    <a:pt x="1101" y="15244"/>
                  </a:cubicBezTo>
                  <a:cubicBezTo>
                    <a:pt x="1135" y="15278"/>
                    <a:pt x="1135" y="15311"/>
                    <a:pt x="1168" y="15344"/>
                  </a:cubicBezTo>
                  <a:cubicBezTo>
                    <a:pt x="1235" y="15378"/>
                    <a:pt x="1268" y="15445"/>
                    <a:pt x="1301" y="15478"/>
                  </a:cubicBezTo>
                  <a:cubicBezTo>
                    <a:pt x="1435" y="15611"/>
                    <a:pt x="1535" y="15711"/>
                    <a:pt x="1668" y="15811"/>
                  </a:cubicBezTo>
                  <a:cubicBezTo>
                    <a:pt x="1735" y="15878"/>
                    <a:pt x="1768" y="15912"/>
                    <a:pt x="1835" y="15978"/>
                  </a:cubicBezTo>
                  <a:cubicBezTo>
                    <a:pt x="2069" y="16178"/>
                    <a:pt x="2335" y="16345"/>
                    <a:pt x="2602" y="16479"/>
                  </a:cubicBezTo>
                  <a:cubicBezTo>
                    <a:pt x="2836" y="16612"/>
                    <a:pt x="3036" y="16679"/>
                    <a:pt x="3269" y="16779"/>
                  </a:cubicBezTo>
                  <a:lnTo>
                    <a:pt x="3403" y="16812"/>
                  </a:lnTo>
                  <a:cubicBezTo>
                    <a:pt x="3470" y="16846"/>
                    <a:pt x="3503" y="16846"/>
                    <a:pt x="3536" y="16846"/>
                  </a:cubicBezTo>
                  <a:cubicBezTo>
                    <a:pt x="3536" y="16879"/>
                    <a:pt x="3570" y="16879"/>
                    <a:pt x="3570" y="16879"/>
                  </a:cubicBezTo>
                  <a:lnTo>
                    <a:pt x="3636" y="16879"/>
                  </a:lnTo>
                  <a:cubicBezTo>
                    <a:pt x="3703" y="16912"/>
                    <a:pt x="3770" y="16912"/>
                    <a:pt x="3803" y="16946"/>
                  </a:cubicBezTo>
                  <a:cubicBezTo>
                    <a:pt x="4170" y="17012"/>
                    <a:pt x="4537" y="17079"/>
                    <a:pt x="4904" y="17079"/>
                  </a:cubicBezTo>
                  <a:lnTo>
                    <a:pt x="5137" y="17079"/>
                  </a:lnTo>
                  <a:cubicBezTo>
                    <a:pt x="6038" y="17012"/>
                    <a:pt x="6872" y="16745"/>
                    <a:pt x="7606" y="16278"/>
                  </a:cubicBezTo>
                  <a:cubicBezTo>
                    <a:pt x="8974" y="15411"/>
                    <a:pt x="9874" y="13877"/>
                    <a:pt x="9874" y="12176"/>
                  </a:cubicBezTo>
                  <a:lnTo>
                    <a:pt x="9908" y="11008"/>
                  </a:lnTo>
                  <a:lnTo>
                    <a:pt x="9941" y="7539"/>
                  </a:lnTo>
                  <a:lnTo>
                    <a:pt x="9941" y="6471"/>
                  </a:lnTo>
                  <a:lnTo>
                    <a:pt x="9941" y="5004"/>
                  </a:lnTo>
                  <a:cubicBezTo>
                    <a:pt x="9941" y="4904"/>
                    <a:pt x="9941" y="4837"/>
                    <a:pt x="9941" y="4737"/>
                  </a:cubicBezTo>
                  <a:cubicBezTo>
                    <a:pt x="9941" y="4704"/>
                    <a:pt x="9941" y="4670"/>
                    <a:pt x="9941" y="4637"/>
                  </a:cubicBezTo>
                  <a:cubicBezTo>
                    <a:pt x="9941" y="4603"/>
                    <a:pt x="9941" y="4570"/>
                    <a:pt x="9941" y="4537"/>
                  </a:cubicBezTo>
                  <a:cubicBezTo>
                    <a:pt x="9941" y="4503"/>
                    <a:pt x="9941" y="4470"/>
                    <a:pt x="9941" y="4437"/>
                  </a:cubicBezTo>
                  <a:cubicBezTo>
                    <a:pt x="9941" y="4437"/>
                    <a:pt x="9941" y="4437"/>
                    <a:pt x="9908" y="4403"/>
                  </a:cubicBezTo>
                  <a:cubicBezTo>
                    <a:pt x="9908" y="4403"/>
                    <a:pt x="9908" y="4370"/>
                    <a:pt x="9908" y="4370"/>
                  </a:cubicBezTo>
                  <a:cubicBezTo>
                    <a:pt x="9908" y="4337"/>
                    <a:pt x="9908" y="4303"/>
                    <a:pt x="9908" y="4303"/>
                  </a:cubicBezTo>
                  <a:cubicBezTo>
                    <a:pt x="9908" y="4270"/>
                    <a:pt x="9908" y="4270"/>
                    <a:pt x="9908" y="4237"/>
                  </a:cubicBezTo>
                  <a:cubicBezTo>
                    <a:pt x="9908" y="4203"/>
                    <a:pt x="9908" y="4170"/>
                    <a:pt x="9874" y="4136"/>
                  </a:cubicBezTo>
                  <a:cubicBezTo>
                    <a:pt x="9874" y="4103"/>
                    <a:pt x="9874" y="4103"/>
                    <a:pt x="9874" y="4070"/>
                  </a:cubicBezTo>
                  <a:cubicBezTo>
                    <a:pt x="9874" y="4036"/>
                    <a:pt x="9874" y="4036"/>
                    <a:pt x="9874" y="4003"/>
                  </a:cubicBezTo>
                  <a:cubicBezTo>
                    <a:pt x="9841" y="3936"/>
                    <a:pt x="9841" y="3870"/>
                    <a:pt x="9807" y="3803"/>
                  </a:cubicBezTo>
                  <a:cubicBezTo>
                    <a:pt x="9807" y="3770"/>
                    <a:pt x="9807" y="3736"/>
                    <a:pt x="9774" y="3703"/>
                  </a:cubicBezTo>
                  <a:cubicBezTo>
                    <a:pt x="9774" y="3669"/>
                    <a:pt x="9774" y="3636"/>
                    <a:pt x="9774" y="3603"/>
                  </a:cubicBezTo>
                  <a:cubicBezTo>
                    <a:pt x="9741" y="3569"/>
                    <a:pt x="9741" y="3536"/>
                    <a:pt x="9741" y="3503"/>
                  </a:cubicBezTo>
                  <a:cubicBezTo>
                    <a:pt x="9707" y="3469"/>
                    <a:pt x="9707" y="3436"/>
                    <a:pt x="9707" y="3403"/>
                  </a:cubicBezTo>
                  <a:cubicBezTo>
                    <a:pt x="9674" y="3369"/>
                    <a:pt x="9674" y="3336"/>
                    <a:pt x="9674" y="3303"/>
                  </a:cubicBezTo>
                  <a:cubicBezTo>
                    <a:pt x="9641" y="3269"/>
                    <a:pt x="9641" y="3269"/>
                    <a:pt x="9641" y="3236"/>
                  </a:cubicBezTo>
                  <a:cubicBezTo>
                    <a:pt x="9607" y="3169"/>
                    <a:pt x="9574" y="3102"/>
                    <a:pt x="9541" y="3036"/>
                  </a:cubicBezTo>
                  <a:cubicBezTo>
                    <a:pt x="9541" y="3002"/>
                    <a:pt x="9541" y="3002"/>
                    <a:pt x="9541" y="3002"/>
                  </a:cubicBezTo>
                  <a:cubicBezTo>
                    <a:pt x="9507" y="2936"/>
                    <a:pt x="9507" y="2902"/>
                    <a:pt x="9474" y="2836"/>
                  </a:cubicBezTo>
                  <a:cubicBezTo>
                    <a:pt x="9474" y="2836"/>
                    <a:pt x="9441" y="2802"/>
                    <a:pt x="9441" y="2802"/>
                  </a:cubicBezTo>
                  <a:cubicBezTo>
                    <a:pt x="9441" y="2735"/>
                    <a:pt x="9407" y="2702"/>
                    <a:pt x="9374" y="2635"/>
                  </a:cubicBezTo>
                  <a:lnTo>
                    <a:pt x="9374" y="2602"/>
                  </a:lnTo>
                  <a:cubicBezTo>
                    <a:pt x="8540" y="1068"/>
                    <a:pt x="6905" y="34"/>
                    <a:pt x="5037" y="0"/>
                  </a:cubicBezTo>
                  <a:close/>
                </a:path>
              </a:pathLst>
            </a:custGeom>
            <a:solidFill>
              <a:srgbClr val="FF87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33"/>
            <p:cNvSpPr/>
            <p:nvPr/>
          </p:nvSpPr>
          <p:spPr>
            <a:xfrm>
              <a:off x="4661000" y="2955900"/>
              <a:ext cx="248525" cy="345275"/>
            </a:xfrm>
            <a:custGeom>
              <a:avLst/>
              <a:gdLst/>
              <a:ahLst/>
              <a:cxnLst/>
              <a:rect l="l" t="t" r="r" b="b"/>
              <a:pathLst>
                <a:path w="9941" h="13811" extrusionOk="0">
                  <a:moveTo>
                    <a:pt x="9674" y="0"/>
                  </a:moveTo>
                  <a:cubicBezTo>
                    <a:pt x="8773" y="767"/>
                    <a:pt x="9007" y="1968"/>
                    <a:pt x="8940" y="3202"/>
                  </a:cubicBezTo>
                  <a:cubicBezTo>
                    <a:pt x="8873" y="4670"/>
                    <a:pt x="8507" y="6138"/>
                    <a:pt x="7206" y="7005"/>
                  </a:cubicBezTo>
                  <a:cubicBezTo>
                    <a:pt x="6357" y="7590"/>
                    <a:pt x="5351" y="7843"/>
                    <a:pt x="4307" y="7843"/>
                  </a:cubicBezTo>
                  <a:cubicBezTo>
                    <a:pt x="2849" y="7843"/>
                    <a:pt x="1317" y="7349"/>
                    <a:pt x="34" y="6572"/>
                  </a:cubicBezTo>
                  <a:lnTo>
                    <a:pt x="0" y="8806"/>
                  </a:lnTo>
                  <a:cubicBezTo>
                    <a:pt x="0" y="8873"/>
                    <a:pt x="0" y="8973"/>
                    <a:pt x="0" y="9040"/>
                  </a:cubicBezTo>
                  <a:cubicBezTo>
                    <a:pt x="0" y="9107"/>
                    <a:pt x="0" y="9140"/>
                    <a:pt x="0" y="9207"/>
                  </a:cubicBezTo>
                  <a:cubicBezTo>
                    <a:pt x="0" y="9240"/>
                    <a:pt x="0" y="9273"/>
                    <a:pt x="34" y="9307"/>
                  </a:cubicBezTo>
                  <a:cubicBezTo>
                    <a:pt x="34" y="9307"/>
                    <a:pt x="34" y="9340"/>
                    <a:pt x="34" y="9340"/>
                  </a:cubicBezTo>
                  <a:cubicBezTo>
                    <a:pt x="34" y="9407"/>
                    <a:pt x="34" y="9440"/>
                    <a:pt x="34" y="9507"/>
                  </a:cubicBezTo>
                  <a:cubicBezTo>
                    <a:pt x="34" y="9507"/>
                    <a:pt x="34" y="9540"/>
                    <a:pt x="34" y="9540"/>
                  </a:cubicBezTo>
                  <a:cubicBezTo>
                    <a:pt x="67" y="9607"/>
                    <a:pt x="67" y="9707"/>
                    <a:pt x="67" y="9774"/>
                  </a:cubicBezTo>
                  <a:cubicBezTo>
                    <a:pt x="101" y="9841"/>
                    <a:pt x="101" y="9907"/>
                    <a:pt x="134" y="10007"/>
                  </a:cubicBezTo>
                  <a:cubicBezTo>
                    <a:pt x="134" y="10041"/>
                    <a:pt x="134" y="10041"/>
                    <a:pt x="167" y="10074"/>
                  </a:cubicBezTo>
                  <a:lnTo>
                    <a:pt x="167" y="10141"/>
                  </a:lnTo>
                  <a:cubicBezTo>
                    <a:pt x="167" y="10207"/>
                    <a:pt x="201" y="10241"/>
                    <a:pt x="234" y="10308"/>
                  </a:cubicBezTo>
                  <a:cubicBezTo>
                    <a:pt x="267" y="10474"/>
                    <a:pt x="334" y="10641"/>
                    <a:pt x="401" y="10775"/>
                  </a:cubicBezTo>
                  <a:cubicBezTo>
                    <a:pt x="401" y="10808"/>
                    <a:pt x="401" y="10841"/>
                    <a:pt x="434" y="10875"/>
                  </a:cubicBezTo>
                  <a:cubicBezTo>
                    <a:pt x="568" y="11208"/>
                    <a:pt x="768" y="11508"/>
                    <a:pt x="968" y="11775"/>
                  </a:cubicBezTo>
                  <a:cubicBezTo>
                    <a:pt x="1001" y="11842"/>
                    <a:pt x="1068" y="11909"/>
                    <a:pt x="1101" y="11975"/>
                  </a:cubicBezTo>
                  <a:cubicBezTo>
                    <a:pt x="1135" y="12009"/>
                    <a:pt x="1135" y="12042"/>
                    <a:pt x="1168" y="12075"/>
                  </a:cubicBezTo>
                  <a:cubicBezTo>
                    <a:pt x="1235" y="12109"/>
                    <a:pt x="1268" y="12176"/>
                    <a:pt x="1301" y="12209"/>
                  </a:cubicBezTo>
                  <a:cubicBezTo>
                    <a:pt x="1435" y="12342"/>
                    <a:pt x="1535" y="12442"/>
                    <a:pt x="1668" y="12542"/>
                  </a:cubicBezTo>
                  <a:cubicBezTo>
                    <a:pt x="1735" y="12609"/>
                    <a:pt x="1768" y="12643"/>
                    <a:pt x="1835" y="12709"/>
                  </a:cubicBezTo>
                  <a:cubicBezTo>
                    <a:pt x="2069" y="12909"/>
                    <a:pt x="2335" y="13076"/>
                    <a:pt x="2602" y="13210"/>
                  </a:cubicBezTo>
                  <a:cubicBezTo>
                    <a:pt x="2836" y="13343"/>
                    <a:pt x="3036" y="13410"/>
                    <a:pt x="3269" y="13510"/>
                  </a:cubicBezTo>
                  <a:lnTo>
                    <a:pt x="3403" y="13543"/>
                  </a:lnTo>
                  <a:cubicBezTo>
                    <a:pt x="3470" y="13577"/>
                    <a:pt x="3503" y="13577"/>
                    <a:pt x="3536" y="13577"/>
                  </a:cubicBezTo>
                  <a:cubicBezTo>
                    <a:pt x="3536" y="13610"/>
                    <a:pt x="3570" y="13610"/>
                    <a:pt x="3570" y="13610"/>
                  </a:cubicBezTo>
                  <a:lnTo>
                    <a:pt x="3636" y="13610"/>
                  </a:lnTo>
                  <a:cubicBezTo>
                    <a:pt x="3703" y="13643"/>
                    <a:pt x="3770" y="13643"/>
                    <a:pt x="3803" y="13677"/>
                  </a:cubicBezTo>
                  <a:cubicBezTo>
                    <a:pt x="4170" y="13743"/>
                    <a:pt x="4537" y="13810"/>
                    <a:pt x="4904" y="13810"/>
                  </a:cubicBezTo>
                  <a:lnTo>
                    <a:pt x="5137" y="13810"/>
                  </a:lnTo>
                  <a:cubicBezTo>
                    <a:pt x="6038" y="13777"/>
                    <a:pt x="6872" y="13476"/>
                    <a:pt x="7606" y="13009"/>
                  </a:cubicBezTo>
                  <a:cubicBezTo>
                    <a:pt x="8974" y="12142"/>
                    <a:pt x="9874" y="10608"/>
                    <a:pt x="9874" y="8907"/>
                  </a:cubicBezTo>
                  <a:lnTo>
                    <a:pt x="9908" y="7739"/>
                  </a:lnTo>
                  <a:lnTo>
                    <a:pt x="9941" y="4303"/>
                  </a:lnTo>
                  <a:lnTo>
                    <a:pt x="9941" y="3202"/>
                  </a:lnTo>
                  <a:lnTo>
                    <a:pt x="9941" y="1735"/>
                  </a:lnTo>
                  <a:cubicBezTo>
                    <a:pt x="9941" y="1635"/>
                    <a:pt x="9941" y="1568"/>
                    <a:pt x="9941" y="1501"/>
                  </a:cubicBezTo>
                  <a:cubicBezTo>
                    <a:pt x="9941" y="1435"/>
                    <a:pt x="9941" y="1401"/>
                    <a:pt x="9941" y="1334"/>
                  </a:cubicBezTo>
                  <a:cubicBezTo>
                    <a:pt x="9941" y="1301"/>
                    <a:pt x="9941" y="1301"/>
                    <a:pt x="9941" y="1234"/>
                  </a:cubicBezTo>
                  <a:cubicBezTo>
                    <a:pt x="9941" y="1234"/>
                    <a:pt x="9941" y="1201"/>
                    <a:pt x="9941" y="1168"/>
                  </a:cubicBezTo>
                  <a:cubicBezTo>
                    <a:pt x="9941" y="1134"/>
                    <a:pt x="9941" y="1134"/>
                    <a:pt x="9941" y="1134"/>
                  </a:cubicBezTo>
                  <a:cubicBezTo>
                    <a:pt x="9941" y="1101"/>
                    <a:pt x="9908" y="1101"/>
                    <a:pt x="9908" y="1068"/>
                  </a:cubicBezTo>
                  <a:cubicBezTo>
                    <a:pt x="9908" y="1034"/>
                    <a:pt x="9908" y="1034"/>
                    <a:pt x="9908" y="1001"/>
                  </a:cubicBezTo>
                  <a:cubicBezTo>
                    <a:pt x="9908" y="1001"/>
                    <a:pt x="9908" y="968"/>
                    <a:pt x="9908" y="968"/>
                  </a:cubicBezTo>
                  <a:cubicBezTo>
                    <a:pt x="9908" y="934"/>
                    <a:pt x="9908" y="901"/>
                    <a:pt x="9874" y="867"/>
                  </a:cubicBezTo>
                  <a:cubicBezTo>
                    <a:pt x="9874" y="834"/>
                    <a:pt x="9874" y="801"/>
                    <a:pt x="9874" y="767"/>
                  </a:cubicBezTo>
                  <a:cubicBezTo>
                    <a:pt x="9874" y="767"/>
                    <a:pt x="9874" y="734"/>
                    <a:pt x="9874" y="734"/>
                  </a:cubicBezTo>
                  <a:cubicBezTo>
                    <a:pt x="9841" y="667"/>
                    <a:pt x="9841" y="601"/>
                    <a:pt x="9807" y="534"/>
                  </a:cubicBezTo>
                  <a:cubicBezTo>
                    <a:pt x="9807" y="501"/>
                    <a:pt x="9807" y="467"/>
                    <a:pt x="9807" y="434"/>
                  </a:cubicBezTo>
                  <a:cubicBezTo>
                    <a:pt x="9774" y="400"/>
                    <a:pt x="9774" y="367"/>
                    <a:pt x="9774" y="334"/>
                  </a:cubicBezTo>
                  <a:cubicBezTo>
                    <a:pt x="9774" y="300"/>
                    <a:pt x="9741" y="267"/>
                    <a:pt x="9741" y="234"/>
                  </a:cubicBezTo>
                  <a:cubicBezTo>
                    <a:pt x="9741" y="200"/>
                    <a:pt x="9707" y="167"/>
                    <a:pt x="9707" y="134"/>
                  </a:cubicBezTo>
                  <a:cubicBezTo>
                    <a:pt x="9707" y="100"/>
                    <a:pt x="9674" y="67"/>
                    <a:pt x="9674" y="34"/>
                  </a:cubicBezTo>
                  <a:lnTo>
                    <a:pt x="967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33"/>
            <p:cNvSpPr/>
            <p:nvPr/>
          </p:nvSpPr>
          <p:spPr>
            <a:xfrm>
              <a:off x="4881150" y="3058450"/>
              <a:ext cx="95925" cy="95100"/>
            </a:xfrm>
            <a:custGeom>
              <a:avLst/>
              <a:gdLst/>
              <a:ahLst/>
              <a:cxnLst/>
              <a:rect l="l" t="t" r="r" b="b"/>
              <a:pathLst>
                <a:path w="3837" h="3804" extrusionOk="0">
                  <a:moveTo>
                    <a:pt x="1878" y="0"/>
                  </a:moveTo>
                  <a:cubicBezTo>
                    <a:pt x="869" y="0"/>
                    <a:pt x="34" y="854"/>
                    <a:pt x="34" y="1869"/>
                  </a:cubicBezTo>
                  <a:cubicBezTo>
                    <a:pt x="1" y="2937"/>
                    <a:pt x="868" y="3804"/>
                    <a:pt x="1902" y="3804"/>
                  </a:cubicBezTo>
                  <a:cubicBezTo>
                    <a:pt x="2970" y="3804"/>
                    <a:pt x="3837" y="2970"/>
                    <a:pt x="3837" y="1902"/>
                  </a:cubicBezTo>
                  <a:cubicBezTo>
                    <a:pt x="3837" y="868"/>
                    <a:pt x="3003" y="1"/>
                    <a:pt x="1935" y="1"/>
                  </a:cubicBezTo>
                  <a:cubicBezTo>
                    <a:pt x="1916" y="0"/>
                    <a:pt x="1897" y="0"/>
                    <a:pt x="1878" y="0"/>
                  </a:cubicBezTo>
                  <a:close/>
                </a:path>
              </a:pathLst>
            </a:custGeom>
            <a:solidFill>
              <a:srgbClr val="FF87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33"/>
            <p:cNvSpPr/>
            <p:nvPr/>
          </p:nvSpPr>
          <p:spPr>
            <a:xfrm>
              <a:off x="4702700" y="3174375"/>
              <a:ext cx="99250" cy="45075"/>
            </a:xfrm>
            <a:custGeom>
              <a:avLst/>
              <a:gdLst/>
              <a:ahLst/>
              <a:cxnLst/>
              <a:rect l="l" t="t" r="r" b="b"/>
              <a:pathLst>
                <a:path w="3970" h="1803" extrusionOk="0">
                  <a:moveTo>
                    <a:pt x="0" y="1"/>
                  </a:moveTo>
                  <a:cubicBezTo>
                    <a:pt x="134" y="1001"/>
                    <a:pt x="968" y="1802"/>
                    <a:pt x="2002" y="1802"/>
                  </a:cubicBezTo>
                  <a:cubicBezTo>
                    <a:pt x="3002" y="1802"/>
                    <a:pt x="3836" y="1001"/>
                    <a:pt x="39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33"/>
            <p:cNvSpPr/>
            <p:nvPr/>
          </p:nvSpPr>
          <p:spPr>
            <a:xfrm>
              <a:off x="4840300" y="3542675"/>
              <a:ext cx="818100" cy="1160800"/>
            </a:xfrm>
            <a:custGeom>
              <a:avLst/>
              <a:gdLst/>
              <a:ahLst/>
              <a:cxnLst/>
              <a:rect l="l" t="t" r="r" b="b"/>
              <a:pathLst>
                <a:path w="32724" h="46432" extrusionOk="0">
                  <a:moveTo>
                    <a:pt x="18580" y="1"/>
                  </a:moveTo>
                  <a:cubicBezTo>
                    <a:pt x="17753" y="1"/>
                    <a:pt x="16899" y="332"/>
                    <a:pt x="16112" y="947"/>
                  </a:cubicBezTo>
                  <a:cubicBezTo>
                    <a:pt x="14477" y="2214"/>
                    <a:pt x="13977" y="3682"/>
                    <a:pt x="14010" y="5717"/>
                  </a:cubicBezTo>
                  <a:cubicBezTo>
                    <a:pt x="14010" y="10720"/>
                    <a:pt x="16812" y="15123"/>
                    <a:pt x="19014" y="19427"/>
                  </a:cubicBezTo>
                  <a:cubicBezTo>
                    <a:pt x="19481" y="20394"/>
                    <a:pt x="23550" y="30001"/>
                    <a:pt x="22116" y="30168"/>
                  </a:cubicBezTo>
                  <a:cubicBezTo>
                    <a:pt x="22116" y="30168"/>
                    <a:pt x="17413" y="31068"/>
                    <a:pt x="14210" y="31735"/>
                  </a:cubicBezTo>
                  <a:cubicBezTo>
                    <a:pt x="11142" y="32369"/>
                    <a:pt x="7806" y="31602"/>
                    <a:pt x="4970" y="32970"/>
                  </a:cubicBezTo>
                  <a:cubicBezTo>
                    <a:pt x="2168" y="34337"/>
                    <a:pt x="0" y="37673"/>
                    <a:pt x="1101" y="40608"/>
                  </a:cubicBezTo>
                  <a:cubicBezTo>
                    <a:pt x="2202" y="43544"/>
                    <a:pt x="5671" y="44611"/>
                    <a:pt x="8706" y="45278"/>
                  </a:cubicBezTo>
                  <a:cubicBezTo>
                    <a:pt x="11558" y="45887"/>
                    <a:pt x="14563" y="46432"/>
                    <a:pt x="17481" y="46432"/>
                  </a:cubicBezTo>
                  <a:cubicBezTo>
                    <a:pt x="20162" y="46432"/>
                    <a:pt x="22770" y="45972"/>
                    <a:pt x="25118" y="44678"/>
                  </a:cubicBezTo>
                  <a:cubicBezTo>
                    <a:pt x="30188" y="41909"/>
                    <a:pt x="32724" y="35772"/>
                    <a:pt x="32624" y="29967"/>
                  </a:cubicBezTo>
                  <a:cubicBezTo>
                    <a:pt x="32557" y="24197"/>
                    <a:pt x="30289" y="18693"/>
                    <a:pt x="27787" y="13489"/>
                  </a:cubicBezTo>
                  <a:cubicBezTo>
                    <a:pt x="25819" y="9353"/>
                    <a:pt x="24017" y="4849"/>
                    <a:pt x="21115" y="1314"/>
                  </a:cubicBezTo>
                  <a:cubicBezTo>
                    <a:pt x="20393" y="415"/>
                    <a:pt x="19504" y="1"/>
                    <a:pt x="185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33"/>
            <p:cNvSpPr/>
            <p:nvPr/>
          </p:nvSpPr>
          <p:spPr>
            <a:xfrm>
              <a:off x="4593450" y="4340825"/>
              <a:ext cx="346950" cy="243750"/>
            </a:xfrm>
            <a:custGeom>
              <a:avLst/>
              <a:gdLst/>
              <a:ahLst/>
              <a:cxnLst/>
              <a:rect l="l" t="t" r="r" b="b"/>
              <a:pathLst>
                <a:path w="13878" h="9750" extrusionOk="0">
                  <a:moveTo>
                    <a:pt x="5582" y="1"/>
                  </a:moveTo>
                  <a:cubicBezTo>
                    <a:pt x="5373" y="1"/>
                    <a:pt x="5220" y="55"/>
                    <a:pt x="5138" y="176"/>
                  </a:cubicBezTo>
                  <a:cubicBezTo>
                    <a:pt x="4704" y="877"/>
                    <a:pt x="7940" y="3245"/>
                    <a:pt x="7940" y="3245"/>
                  </a:cubicBezTo>
                  <a:cubicBezTo>
                    <a:pt x="7940" y="3245"/>
                    <a:pt x="34" y="3679"/>
                    <a:pt x="1" y="4713"/>
                  </a:cubicBezTo>
                  <a:cubicBezTo>
                    <a:pt x="1" y="4780"/>
                    <a:pt x="1" y="4813"/>
                    <a:pt x="34" y="4846"/>
                  </a:cubicBezTo>
                  <a:cubicBezTo>
                    <a:pt x="267" y="4946"/>
                    <a:pt x="501" y="5080"/>
                    <a:pt x="734" y="5213"/>
                  </a:cubicBezTo>
                  <a:cubicBezTo>
                    <a:pt x="1279" y="5324"/>
                    <a:pt x="2054" y="5361"/>
                    <a:pt x="2845" y="5361"/>
                  </a:cubicBezTo>
                  <a:cubicBezTo>
                    <a:pt x="4426" y="5361"/>
                    <a:pt x="6071" y="5213"/>
                    <a:pt x="6072" y="5213"/>
                  </a:cubicBezTo>
                  <a:lnTo>
                    <a:pt x="6072" y="5213"/>
                  </a:lnTo>
                  <a:cubicBezTo>
                    <a:pt x="6071" y="5213"/>
                    <a:pt x="4804" y="5413"/>
                    <a:pt x="3403" y="5747"/>
                  </a:cubicBezTo>
                  <a:cubicBezTo>
                    <a:pt x="4337" y="6014"/>
                    <a:pt x="5171" y="6481"/>
                    <a:pt x="6005" y="6981"/>
                  </a:cubicBezTo>
                  <a:cubicBezTo>
                    <a:pt x="6171" y="6948"/>
                    <a:pt x="6271" y="6915"/>
                    <a:pt x="6272" y="6914"/>
                  </a:cubicBezTo>
                  <a:lnTo>
                    <a:pt x="6272" y="6914"/>
                  </a:lnTo>
                  <a:cubicBezTo>
                    <a:pt x="6271" y="6915"/>
                    <a:pt x="6171" y="6948"/>
                    <a:pt x="6005" y="7015"/>
                  </a:cubicBezTo>
                  <a:cubicBezTo>
                    <a:pt x="7172" y="7782"/>
                    <a:pt x="8240" y="8749"/>
                    <a:pt x="9274" y="9750"/>
                  </a:cubicBezTo>
                  <a:cubicBezTo>
                    <a:pt x="11676" y="9049"/>
                    <a:pt x="13877" y="8349"/>
                    <a:pt x="13877" y="8349"/>
                  </a:cubicBezTo>
                  <a:lnTo>
                    <a:pt x="12943" y="3779"/>
                  </a:lnTo>
                  <a:cubicBezTo>
                    <a:pt x="12943" y="3779"/>
                    <a:pt x="7329" y="1"/>
                    <a:pt x="5582" y="1"/>
                  </a:cubicBezTo>
                  <a:close/>
                </a:path>
              </a:pathLst>
            </a:custGeom>
            <a:solidFill>
              <a:srgbClr val="FF87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33"/>
            <p:cNvSpPr/>
            <p:nvPr/>
          </p:nvSpPr>
          <p:spPr>
            <a:xfrm>
              <a:off x="4654050" y="4444575"/>
              <a:ext cx="233800" cy="151650"/>
            </a:xfrm>
            <a:custGeom>
              <a:avLst/>
              <a:gdLst/>
              <a:ahLst/>
              <a:cxnLst/>
              <a:rect l="l" t="t" r="r" b="b"/>
              <a:pathLst>
                <a:path w="9352" h="6066" extrusionOk="0">
                  <a:moveTo>
                    <a:pt x="2912" y="1"/>
                  </a:moveTo>
                  <a:cubicBezTo>
                    <a:pt x="2330" y="1"/>
                    <a:pt x="1791" y="106"/>
                    <a:pt x="1346" y="363"/>
                  </a:cubicBezTo>
                  <a:cubicBezTo>
                    <a:pt x="0" y="1140"/>
                    <a:pt x="290" y="3847"/>
                    <a:pt x="1758" y="3847"/>
                  </a:cubicBezTo>
                  <a:cubicBezTo>
                    <a:pt x="1927" y="3847"/>
                    <a:pt x="2113" y="3811"/>
                    <a:pt x="2313" y="3732"/>
                  </a:cubicBezTo>
                  <a:lnTo>
                    <a:pt x="2313" y="3732"/>
                  </a:lnTo>
                  <a:cubicBezTo>
                    <a:pt x="2013" y="4199"/>
                    <a:pt x="2180" y="4899"/>
                    <a:pt x="2580" y="5300"/>
                  </a:cubicBezTo>
                  <a:cubicBezTo>
                    <a:pt x="2980" y="5733"/>
                    <a:pt x="3581" y="5933"/>
                    <a:pt x="4148" y="6000"/>
                  </a:cubicBezTo>
                  <a:cubicBezTo>
                    <a:pt x="4424" y="6044"/>
                    <a:pt x="4704" y="6065"/>
                    <a:pt x="4986" y="6065"/>
                  </a:cubicBezTo>
                  <a:cubicBezTo>
                    <a:pt x="5998" y="6065"/>
                    <a:pt x="7023" y="5788"/>
                    <a:pt x="7884" y="5266"/>
                  </a:cubicBezTo>
                  <a:cubicBezTo>
                    <a:pt x="8651" y="4799"/>
                    <a:pt x="9352" y="4032"/>
                    <a:pt x="9218" y="3131"/>
                  </a:cubicBezTo>
                  <a:cubicBezTo>
                    <a:pt x="9118" y="2397"/>
                    <a:pt x="8451" y="1897"/>
                    <a:pt x="7784" y="1530"/>
                  </a:cubicBezTo>
                  <a:cubicBezTo>
                    <a:pt x="6643" y="885"/>
                    <a:pt x="4598" y="1"/>
                    <a:pt x="2912" y="1"/>
                  </a:cubicBezTo>
                  <a:close/>
                </a:path>
              </a:pathLst>
            </a:custGeom>
            <a:solidFill>
              <a:srgbClr val="FF87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33"/>
            <p:cNvSpPr/>
            <p:nvPr/>
          </p:nvSpPr>
          <p:spPr>
            <a:xfrm>
              <a:off x="3527700" y="3934525"/>
              <a:ext cx="220175" cy="365675"/>
            </a:xfrm>
            <a:custGeom>
              <a:avLst/>
              <a:gdLst/>
              <a:ahLst/>
              <a:cxnLst/>
              <a:rect l="l" t="t" r="r" b="b"/>
              <a:pathLst>
                <a:path w="8807" h="14627" extrusionOk="0">
                  <a:moveTo>
                    <a:pt x="1120" y="1"/>
                  </a:moveTo>
                  <a:cubicBezTo>
                    <a:pt x="1089" y="1"/>
                    <a:pt x="1061" y="6"/>
                    <a:pt x="1034" y="17"/>
                  </a:cubicBezTo>
                  <a:cubicBezTo>
                    <a:pt x="967" y="17"/>
                    <a:pt x="934" y="50"/>
                    <a:pt x="934" y="83"/>
                  </a:cubicBezTo>
                  <a:cubicBezTo>
                    <a:pt x="901" y="350"/>
                    <a:pt x="901" y="617"/>
                    <a:pt x="867" y="917"/>
                  </a:cubicBezTo>
                  <a:cubicBezTo>
                    <a:pt x="1168" y="2585"/>
                    <a:pt x="3002" y="5954"/>
                    <a:pt x="3002" y="5954"/>
                  </a:cubicBezTo>
                  <a:cubicBezTo>
                    <a:pt x="3002" y="5954"/>
                    <a:pt x="2302" y="4853"/>
                    <a:pt x="1434" y="3652"/>
                  </a:cubicBezTo>
                  <a:lnTo>
                    <a:pt x="1434" y="3652"/>
                  </a:lnTo>
                  <a:cubicBezTo>
                    <a:pt x="1535" y="4653"/>
                    <a:pt x="1468" y="5621"/>
                    <a:pt x="1301" y="6588"/>
                  </a:cubicBezTo>
                  <a:cubicBezTo>
                    <a:pt x="1401" y="6755"/>
                    <a:pt x="1468" y="6821"/>
                    <a:pt x="1468" y="6821"/>
                  </a:cubicBezTo>
                  <a:cubicBezTo>
                    <a:pt x="1468" y="6821"/>
                    <a:pt x="1401" y="6755"/>
                    <a:pt x="1301" y="6621"/>
                  </a:cubicBezTo>
                  <a:cubicBezTo>
                    <a:pt x="1034" y="8056"/>
                    <a:pt x="534" y="9457"/>
                    <a:pt x="0" y="10824"/>
                  </a:cubicBezTo>
                  <a:cubicBezTo>
                    <a:pt x="1635" y="12826"/>
                    <a:pt x="3202" y="14627"/>
                    <a:pt x="3202" y="14627"/>
                  </a:cubicBezTo>
                  <a:lnTo>
                    <a:pt x="7139" y="11892"/>
                  </a:lnTo>
                  <a:cubicBezTo>
                    <a:pt x="7139" y="11892"/>
                    <a:pt x="8806" y="3286"/>
                    <a:pt x="7405" y="3052"/>
                  </a:cubicBezTo>
                  <a:cubicBezTo>
                    <a:pt x="7392" y="3050"/>
                    <a:pt x="7378" y="3049"/>
                    <a:pt x="7364" y="3049"/>
                  </a:cubicBezTo>
                  <a:cubicBezTo>
                    <a:pt x="6541" y="3049"/>
                    <a:pt x="5637" y="6921"/>
                    <a:pt x="5637" y="6921"/>
                  </a:cubicBezTo>
                  <a:cubicBezTo>
                    <a:pt x="5637" y="6921"/>
                    <a:pt x="2224" y="1"/>
                    <a:pt x="1120" y="1"/>
                  </a:cubicBezTo>
                  <a:close/>
                </a:path>
              </a:pathLst>
            </a:custGeom>
            <a:solidFill>
              <a:srgbClr val="FF87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33"/>
            <p:cNvSpPr/>
            <p:nvPr/>
          </p:nvSpPr>
          <p:spPr>
            <a:xfrm>
              <a:off x="3486000" y="4013700"/>
              <a:ext cx="152625" cy="228700"/>
            </a:xfrm>
            <a:custGeom>
              <a:avLst/>
              <a:gdLst/>
              <a:ahLst/>
              <a:cxnLst/>
              <a:rect l="l" t="t" r="r" b="b"/>
              <a:pathLst>
                <a:path w="6105" h="9148" extrusionOk="0">
                  <a:moveTo>
                    <a:pt x="3376" y="0"/>
                  </a:moveTo>
                  <a:cubicBezTo>
                    <a:pt x="1967" y="0"/>
                    <a:pt x="419" y="1405"/>
                    <a:pt x="1635" y="2620"/>
                  </a:cubicBezTo>
                  <a:cubicBezTo>
                    <a:pt x="1576" y="2611"/>
                    <a:pt x="1518" y="2606"/>
                    <a:pt x="1460" y="2606"/>
                  </a:cubicBezTo>
                  <a:cubicBezTo>
                    <a:pt x="927" y="2606"/>
                    <a:pt x="444" y="3006"/>
                    <a:pt x="234" y="3488"/>
                  </a:cubicBezTo>
                  <a:cubicBezTo>
                    <a:pt x="0" y="4055"/>
                    <a:pt x="34" y="4688"/>
                    <a:pt x="200" y="5256"/>
                  </a:cubicBezTo>
                  <a:cubicBezTo>
                    <a:pt x="534" y="6556"/>
                    <a:pt x="1335" y="7757"/>
                    <a:pt x="2435" y="8525"/>
                  </a:cubicBezTo>
                  <a:cubicBezTo>
                    <a:pt x="2925" y="8880"/>
                    <a:pt x="3547" y="9147"/>
                    <a:pt x="4135" y="9147"/>
                  </a:cubicBezTo>
                  <a:cubicBezTo>
                    <a:pt x="4429" y="9147"/>
                    <a:pt x="4715" y="9081"/>
                    <a:pt x="4970" y="8925"/>
                  </a:cubicBezTo>
                  <a:cubicBezTo>
                    <a:pt x="5604" y="8525"/>
                    <a:pt x="5838" y="7691"/>
                    <a:pt x="5904" y="6923"/>
                  </a:cubicBezTo>
                  <a:cubicBezTo>
                    <a:pt x="6105" y="5089"/>
                    <a:pt x="6071" y="1553"/>
                    <a:pt x="4403" y="319"/>
                  </a:cubicBezTo>
                  <a:cubicBezTo>
                    <a:pt x="4105" y="97"/>
                    <a:pt x="3746" y="0"/>
                    <a:pt x="3376" y="0"/>
                  </a:cubicBezTo>
                  <a:close/>
                </a:path>
              </a:pathLst>
            </a:custGeom>
            <a:solidFill>
              <a:srgbClr val="FF87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33"/>
            <p:cNvSpPr/>
            <p:nvPr/>
          </p:nvSpPr>
          <p:spPr>
            <a:xfrm>
              <a:off x="4321600" y="4737175"/>
              <a:ext cx="920675" cy="147625"/>
            </a:xfrm>
            <a:custGeom>
              <a:avLst/>
              <a:gdLst/>
              <a:ahLst/>
              <a:cxnLst/>
              <a:rect l="l" t="t" r="r" b="b"/>
              <a:pathLst>
                <a:path w="36827" h="5905" extrusionOk="0">
                  <a:moveTo>
                    <a:pt x="2969" y="0"/>
                  </a:moveTo>
                  <a:cubicBezTo>
                    <a:pt x="1334" y="0"/>
                    <a:pt x="0" y="1334"/>
                    <a:pt x="0" y="2969"/>
                  </a:cubicBezTo>
                  <a:cubicBezTo>
                    <a:pt x="0" y="4570"/>
                    <a:pt x="1334" y="5904"/>
                    <a:pt x="2969" y="5904"/>
                  </a:cubicBezTo>
                  <a:lnTo>
                    <a:pt x="33891" y="5904"/>
                  </a:lnTo>
                  <a:cubicBezTo>
                    <a:pt x="35525" y="5904"/>
                    <a:pt x="36826" y="4570"/>
                    <a:pt x="36826" y="2969"/>
                  </a:cubicBezTo>
                  <a:cubicBezTo>
                    <a:pt x="36826" y="1334"/>
                    <a:pt x="35525" y="0"/>
                    <a:pt x="338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33"/>
            <p:cNvSpPr/>
            <p:nvPr/>
          </p:nvSpPr>
          <p:spPr>
            <a:xfrm>
              <a:off x="4689350" y="3432900"/>
              <a:ext cx="96775" cy="105000"/>
            </a:xfrm>
            <a:custGeom>
              <a:avLst/>
              <a:gdLst/>
              <a:ahLst/>
              <a:cxnLst/>
              <a:rect l="l" t="t" r="r" b="b"/>
              <a:pathLst>
                <a:path w="3871" h="4200" extrusionOk="0">
                  <a:moveTo>
                    <a:pt x="1735" y="0"/>
                  </a:moveTo>
                  <a:cubicBezTo>
                    <a:pt x="1468" y="1035"/>
                    <a:pt x="634" y="1868"/>
                    <a:pt x="1" y="2702"/>
                  </a:cubicBezTo>
                  <a:cubicBezTo>
                    <a:pt x="34" y="3303"/>
                    <a:pt x="468" y="3837"/>
                    <a:pt x="1035" y="4070"/>
                  </a:cubicBezTo>
                  <a:cubicBezTo>
                    <a:pt x="1237" y="4158"/>
                    <a:pt x="1458" y="4199"/>
                    <a:pt x="1684" y="4199"/>
                  </a:cubicBezTo>
                  <a:cubicBezTo>
                    <a:pt x="2055" y="4199"/>
                    <a:pt x="2438" y="4090"/>
                    <a:pt x="2769" y="3903"/>
                  </a:cubicBezTo>
                  <a:cubicBezTo>
                    <a:pt x="3270" y="3603"/>
                    <a:pt x="3670" y="3103"/>
                    <a:pt x="3870" y="2536"/>
                  </a:cubicBezTo>
                  <a:cubicBezTo>
                    <a:pt x="2936" y="2069"/>
                    <a:pt x="2102" y="1101"/>
                    <a:pt x="1935" y="67"/>
                  </a:cubicBezTo>
                  <a:cubicBezTo>
                    <a:pt x="1869" y="34"/>
                    <a:pt x="1802" y="34"/>
                    <a:pt x="173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33"/>
            <p:cNvSpPr/>
            <p:nvPr/>
          </p:nvSpPr>
          <p:spPr>
            <a:xfrm>
              <a:off x="4600950" y="3506275"/>
              <a:ext cx="152650" cy="593800"/>
            </a:xfrm>
            <a:custGeom>
              <a:avLst/>
              <a:gdLst/>
              <a:ahLst/>
              <a:cxnLst/>
              <a:rect l="l" t="t" r="r" b="b"/>
              <a:pathLst>
                <a:path w="6106" h="23752" extrusionOk="0">
                  <a:moveTo>
                    <a:pt x="4904" y="1"/>
                  </a:moveTo>
                  <a:cubicBezTo>
                    <a:pt x="2336" y="5939"/>
                    <a:pt x="1135" y="9141"/>
                    <a:pt x="1" y="15479"/>
                  </a:cubicBezTo>
                  <a:cubicBezTo>
                    <a:pt x="101" y="20082"/>
                    <a:pt x="2169" y="23051"/>
                    <a:pt x="2503" y="23751"/>
                  </a:cubicBezTo>
                  <a:lnTo>
                    <a:pt x="6105" y="14178"/>
                  </a:lnTo>
                  <a:lnTo>
                    <a:pt x="5872" y="134"/>
                  </a:lnTo>
                  <a:lnTo>
                    <a:pt x="490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33"/>
            <p:cNvSpPr/>
            <p:nvPr/>
          </p:nvSpPr>
          <p:spPr>
            <a:xfrm>
              <a:off x="4676850" y="3428725"/>
              <a:ext cx="125100" cy="81750"/>
            </a:xfrm>
            <a:custGeom>
              <a:avLst/>
              <a:gdLst/>
              <a:ahLst/>
              <a:cxnLst/>
              <a:rect l="l" t="t" r="r" b="b"/>
              <a:pathLst>
                <a:path w="5004" h="3270" fill="none" extrusionOk="0">
                  <a:moveTo>
                    <a:pt x="0" y="3270"/>
                  </a:moveTo>
                  <a:cubicBezTo>
                    <a:pt x="1168" y="2569"/>
                    <a:pt x="2002" y="1335"/>
                    <a:pt x="2302" y="1"/>
                  </a:cubicBezTo>
                  <a:cubicBezTo>
                    <a:pt x="2602" y="1302"/>
                    <a:pt x="3703" y="2603"/>
                    <a:pt x="5004" y="2969"/>
                  </a:cubicBezTo>
                </a:path>
              </a:pathLst>
            </a:custGeom>
            <a:solidFill>
              <a:schemeClr val="dk1"/>
            </a:solidFill>
            <a:ln w="91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33"/>
            <p:cNvSpPr/>
            <p:nvPr/>
          </p:nvSpPr>
          <p:spPr>
            <a:xfrm>
              <a:off x="4726875" y="3527125"/>
              <a:ext cx="306075" cy="757250"/>
            </a:xfrm>
            <a:custGeom>
              <a:avLst/>
              <a:gdLst/>
              <a:ahLst/>
              <a:cxnLst/>
              <a:rect l="l" t="t" r="r" b="b"/>
              <a:pathLst>
                <a:path w="12243" h="30290" fill="none" extrusionOk="0">
                  <a:moveTo>
                    <a:pt x="12243" y="1"/>
                  </a:moveTo>
                  <a:cubicBezTo>
                    <a:pt x="8674" y="4204"/>
                    <a:pt x="6072" y="9141"/>
                    <a:pt x="4137" y="14311"/>
                  </a:cubicBezTo>
                  <a:cubicBezTo>
                    <a:pt x="2202" y="19481"/>
                    <a:pt x="968" y="24852"/>
                    <a:pt x="1" y="30289"/>
                  </a:cubicBezTo>
                </a:path>
              </a:pathLst>
            </a:custGeom>
            <a:noFill/>
            <a:ln w="9175" cap="flat" cmpd="sng">
              <a:solidFill>
                <a:schemeClr val="accent3"/>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33"/>
            <p:cNvSpPr/>
            <p:nvPr/>
          </p:nvSpPr>
          <p:spPr>
            <a:xfrm>
              <a:off x="4472525" y="3582175"/>
              <a:ext cx="47575" cy="450350"/>
            </a:xfrm>
            <a:custGeom>
              <a:avLst/>
              <a:gdLst/>
              <a:ahLst/>
              <a:cxnLst/>
              <a:rect l="l" t="t" r="r" b="b"/>
              <a:pathLst>
                <a:path w="1903" h="18014" fill="none" extrusionOk="0">
                  <a:moveTo>
                    <a:pt x="868" y="0"/>
                  </a:moveTo>
                  <a:cubicBezTo>
                    <a:pt x="1" y="6005"/>
                    <a:pt x="368" y="12142"/>
                    <a:pt x="1902" y="18013"/>
                  </a:cubicBezTo>
                </a:path>
              </a:pathLst>
            </a:custGeom>
            <a:noFill/>
            <a:ln w="9175" cap="flat" cmpd="sng">
              <a:solidFill>
                <a:schemeClr val="accent3"/>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33"/>
            <p:cNvSpPr/>
            <p:nvPr/>
          </p:nvSpPr>
          <p:spPr>
            <a:xfrm>
              <a:off x="4543425" y="4098375"/>
              <a:ext cx="31700" cy="65900"/>
            </a:xfrm>
            <a:custGeom>
              <a:avLst/>
              <a:gdLst/>
              <a:ahLst/>
              <a:cxnLst/>
              <a:rect l="l" t="t" r="r" b="b"/>
              <a:pathLst>
                <a:path w="1268" h="2636" fill="none" extrusionOk="0">
                  <a:moveTo>
                    <a:pt x="0" y="1"/>
                  </a:moveTo>
                  <a:cubicBezTo>
                    <a:pt x="434" y="901"/>
                    <a:pt x="834" y="1768"/>
                    <a:pt x="1268" y="2636"/>
                  </a:cubicBezTo>
                </a:path>
              </a:pathLst>
            </a:custGeom>
            <a:noFill/>
            <a:ln w="9175" cap="flat" cmpd="sng">
              <a:solidFill>
                <a:schemeClr val="accent3"/>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33"/>
            <p:cNvSpPr/>
            <p:nvPr/>
          </p:nvSpPr>
          <p:spPr>
            <a:xfrm>
              <a:off x="4989575" y="4398600"/>
              <a:ext cx="37550" cy="208500"/>
            </a:xfrm>
            <a:custGeom>
              <a:avLst/>
              <a:gdLst/>
              <a:ahLst/>
              <a:cxnLst/>
              <a:rect l="l" t="t" r="r" b="b"/>
              <a:pathLst>
                <a:path w="1502" h="8340" fill="none" extrusionOk="0">
                  <a:moveTo>
                    <a:pt x="0" y="0"/>
                  </a:moveTo>
                  <a:cubicBezTo>
                    <a:pt x="801" y="2735"/>
                    <a:pt x="1301" y="5537"/>
                    <a:pt x="1501" y="8339"/>
                  </a:cubicBezTo>
                </a:path>
              </a:pathLst>
            </a:custGeom>
            <a:noFill/>
            <a:ln w="9175" cap="flat" cmpd="sng">
              <a:solidFill>
                <a:schemeClr val="accent3"/>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33"/>
            <p:cNvSpPr/>
            <p:nvPr/>
          </p:nvSpPr>
          <p:spPr>
            <a:xfrm>
              <a:off x="4111450" y="4175925"/>
              <a:ext cx="185975" cy="69250"/>
            </a:xfrm>
            <a:custGeom>
              <a:avLst/>
              <a:gdLst/>
              <a:ahLst/>
              <a:cxnLst/>
              <a:rect l="l" t="t" r="r" b="b"/>
              <a:pathLst>
                <a:path w="7439" h="2770" fill="none" extrusionOk="0">
                  <a:moveTo>
                    <a:pt x="7439" y="2769"/>
                  </a:moveTo>
                  <a:cubicBezTo>
                    <a:pt x="5037" y="2202"/>
                    <a:pt x="2502" y="2069"/>
                    <a:pt x="33" y="2369"/>
                  </a:cubicBezTo>
                  <a:cubicBezTo>
                    <a:pt x="0" y="2469"/>
                    <a:pt x="334" y="2536"/>
                    <a:pt x="400" y="2436"/>
                  </a:cubicBezTo>
                  <a:cubicBezTo>
                    <a:pt x="1668" y="1402"/>
                    <a:pt x="3102" y="568"/>
                    <a:pt x="4637" y="1"/>
                  </a:cubicBezTo>
                </a:path>
              </a:pathLst>
            </a:custGeom>
            <a:noFill/>
            <a:ln w="9175" cap="flat" cmpd="sng">
              <a:solidFill>
                <a:schemeClr val="accent3"/>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33"/>
            <p:cNvSpPr/>
            <p:nvPr/>
          </p:nvSpPr>
          <p:spPr>
            <a:xfrm>
              <a:off x="5357325" y="4279350"/>
              <a:ext cx="174325" cy="29200"/>
            </a:xfrm>
            <a:custGeom>
              <a:avLst/>
              <a:gdLst/>
              <a:ahLst/>
              <a:cxnLst/>
              <a:rect l="l" t="t" r="r" b="b"/>
              <a:pathLst>
                <a:path w="6973" h="1168" fill="none" extrusionOk="0">
                  <a:moveTo>
                    <a:pt x="6972" y="234"/>
                  </a:moveTo>
                  <a:cubicBezTo>
                    <a:pt x="4604" y="0"/>
                    <a:pt x="2202" y="300"/>
                    <a:pt x="1" y="1168"/>
                  </a:cubicBezTo>
                </a:path>
              </a:pathLst>
            </a:custGeom>
            <a:noFill/>
            <a:ln w="9175" cap="flat" cmpd="sng">
              <a:solidFill>
                <a:schemeClr val="accent3"/>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33"/>
            <p:cNvSpPr/>
            <p:nvPr/>
          </p:nvSpPr>
          <p:spPr>
            <a:xfrm>
              <a:off x="5291450" y="3985800"/>
              <a:ext cx="25050" cy="81750"/>
            </a:xfrm>
            <a:custGeom>
              <a:avLst/>
              <a:gdLst/>
              <a:ahLst/>
              <a:cxnLst/>
              <a:rect l="l" t="t" r="r" b="b"/>
              <a:pathLst>
                <a:path w="1002" h="3270" fill="none" extrusionOk="0">
                  <a:moveTo>
                    <a:pt x="1001" y="3269"/>
                  </a:moveTo>
                  <a:cubicBezTo>
                    <a:pt x="668" y="2202"/>
                    <a:pt x="334" y="1101"/>
                    <a:pt x="0" y="0"/>
                  </a:cubicBezTo>
                </a:path>
              </a:pathLst>
            </a:custGeom>
            <a:noFill/>
            <a:ln w="9175" cap="flat" cmpd="sng">
              <a:solidFill>
                <a:srgbClr val="F7EEE7"/>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33"/>
            <p:cNvSpPr/>
            <p:nvPr/>
          </p:nvSpPr>
          <p:spPr>
            <a:xfrm>
              <a:off x="4374125" y="4781375"/>
              <a:ext cx="798925" cy="25"/>
            </a:xfrm>
            <a:custGeom>
              <a:avLst/>
              <a:gdLst/>
              <a:ahLst/>
              <a:cxnLst/>
              <a:rect l="l" t="t" r="r" b="b"/>
              <a:pathLst>
                <a:path w="31957" h="1" fill="none" extrusionOk="0">
                  <a:moveTo>
                    <a:pt x="1" y="0"/>
                  </a:moveTo>
                  <a:lnTo>
                    <a:pt x="31957" y="0"/>
                  </a:lnTo>
                </a:path>
              </a:pathLst>
            </a:custGeom>
            <a:noFill/>
            <a:ln w="9175" cap="flat" cmpd="sng">
              <a:solidFill>
                <a:schemeClr val="accent3"/>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33"/>
            <p:cNvSpPr/>
            <p:nvPr/>
          </p:nvSpPr>
          <p:spPr>
            <a:xfrm>
              <a:off x="3959675" y="2181400"/>
              <a:ext cx="1011575" cy="876250"/>
            </a:xfrm>
            <a:custGeom>
              <a:avLst/>
              <a:gdLst/>
              <a:ahLst/>
              <a:cxnLst/>
              <a:rect l="l" t="t" r="r" b="b"/>
              <a:pathLst>
                <a:path w="40463" h="35050" extrusionOk="0">
                  <a:moveTo>
                    <a:pt x="8078" y="0"/>
                  </a:moveTo>
                  <a:cubicBezTo>
                    <a:pt x="6348" y="0"/>
                    <a:pt x="4627" y="506"/>
                    <a:pt x="3302" y="1592"/>
                  </a:cubicBezTo>
                  <a:cubicBezTo>
                    <a:pt x="667" y="3727"/>
                    <a:pt x="0" y="7530"/>
                    <a:pt x="400" y="10899"/>
                  </a:cubicBezTo>
                  <a:cubicBezTo>
                    <a:pt x="1268" y="18038"/>
                    <a:pt x="6071" y="24375"/>
                    <a:pt x="12342" y="27878"/>
                  </a:cubicBezTo>
                  <a:cubicBezTo>
                    <a:pt x="16952" y="30428"/>
                    <a:pt x="22482" y="31717"/>
                    <a:pt x="27897" y="31717"/>
                  </a:cubicBezTo>
                  <a:cubicBezTo>
                    <a:pt x="29848" y="31717"/>
                    <a:pt x="31784" y="31549"/>
                    <a:pt x="33657" y="31214"/>
                  </a:cubicBezTo>
                  <a:cubicBezTo>
                    <a:pt x="34391" y="33082"/>
                    <a:pt x="36059" y="34549"/>
                    <a:pt x="38027" y="35050"/>
                  </a:cubicBezTo>
                  <a:cubicBezTo>
                    <a:pt x="38127" y="32348"/>
                    <a:pt x="40462" y="30713"/>
                    <a:pt x="39895" y="28078"/>
                  </a:cubicBezTo>
                  <a:cubicBezTo>
                    <a:pt x="39471" y="26156"/>
                    <a:pt x="37478" y="24832"/>
                    <a:pt x="35537" y="24832"/>
                  </a:cubicBezTo>
                  <a:cubicBezTo>
                    <a:pt x="34884" y="24832"/>
                    <a:pt x="34237" y="24982"/>
                    <a:pt x="33657" y="25309"/>
                  </a:cubicBezTo>
                  <a:cubicBezTo>
                    <a:pt x="33224" y="25543"/>
                    <a:pt x="32824" y="25877"/>
                    <a:pt x="32323" y="25943"/>
                  </a:cubicBezTo>
                  <a:cubicBezTo>
                    <a:pt x="32259" y="25952"/>
                    <a:pt x="32195" y="25957"/>
                    <a:pt x="32132" y="25957"/>
                  </a:cubicBezTo>
                  <a:cubicBezTo>
                    <a:pt x="31736" y="25957"/>
                    <a:pt x="31363" y="25796"/>
                    <a:pt x="30989" y="25710"/>
                  </a:cubicBezTo>
                  <a:cubicBezTo>
                    <a:pt x="30525" y="25594"/>
                    <a:pt x="30052" y="25557"/>
                    <a:pt x="29574" y="25557"/>
                  </a:cubicBezTo>
                  <a:cubicBezTo>
                    <a:pt x="28715" y="25557"/>
                    <a:pt x="27842" y="25677"/>
                    <a:pt x="26984" y="25677"/>
                  </a:cubicBezTo>
                  <a:cubicBezTo>
                    <a:pt x="26534" y="25677"/>
                    <a:pt x="26089" y="25644"/>
                    <a:pt x="25652" y="25543"/>
                  </a:cubicBezTo>
                  <a:cubicBezTo>
                    <a:pt x="23484" y="25009"/>
                    <a:pt x="22049" y="22874"/>
                    <a:pt x="21515" y="20706"/>
                  </a:cubicBezTo>
                  <a:cubicBezTo>
                    <a:pt x="20948" y="18571"/>
                    <a:pt x="21048" y="16303"/>
                    <a:pt x="20748" y="14101"/>
                  </a:cubicBezTo>
                  <a:cubicBezTo>
                    <a:pt x="20348" y="10832"/>
                    <a:pt x="19047" y="7697"/>
                    <a:pt x="17046" y="5095"/>
                  </a:cubicBezTo>
                  <a:cubicBezTo>
                    <a:pt x="15444" y="2993"/>
                    <a:pt x="13310" y="1226"/>
                    <a:pt x="10808" y="425"/>
                  </a:cubicBezTo>
                  <a:cubicBezTo>
                    <a:pt x="9935" y="146"/>
                    <a:pt x="9005" y="0"/>
                    <a:pt x="80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33"/>
            <p:cNvSpPr/>
            <p:nvPr/>
          </p:nvSpPr>
          <p:spPr>
            <a:xfrm>
              <a:off x="4841125" y="3247450"/>
              <a:ext cx="535400" cy="373100"/>
            </a:xfrm>
            <a:custGeom>
              <a:avLst/>
              <a:gdLst/>
              <a:ahLst/>
              <a:cxnLst/>
              <a:rect l="l" t="t" r="r" b="b"/>
              <a:pathLst>
                <a:path w="21416" h="14924" extrusionOk="0">
                  <a:moveTo>
                    <a:pt x="15807" y="1"/>
                  </a:moveTo>
                  <a:cubicBezTo>
                    <a:pt x="15167" y="1"/>
                    <a:pt x="14533" y="131"/>
                    <a:pt x="13944" y="413"/>
                  </a:cubicBezTo>
                  <a:cubicBezTo>
                    <a:pt x="12143" y="1281"/>
                    <a:pt x="11008" y="3215"/>
                    <a:pt x="9107" y="3849"/>
                  </a:cubicBezTo>
                  <a:cubicBezTo>
                    <a:pt x="7539" y="4383"/>
                    <a:pt x="5638" y="3849"/>
                    <a:pt x="4204" y="4650"/>
                  </a:cubicBezTo>
                  <a:cubicBezTo>
                    <a:pt x="3403" y="5117"/>
                    <a:pt x="2869" y="5884"/>
                    <a:pt x="2402" y="6685"/>
                  </a:cubicBezTo>
                  <a:cubicBezTo>
                    <a:pt x="968" y="9186"/>
                    <a:pt x="1" y="12389"/>
                    <a:pt x="1402" y="14924"/>
                  </a:cubicBezTo>
                  <a:cubicBezTo>
                    <a:pt x="3320" y="11901"/>
                    <a:pt x="6156" y="10652"/>
                    <a:pt x="9695" y="10652"/>
                  </a:cubicBezTo>
                  <a:cubicBezTo>
                    <a:pt x="9788" y="10652"/>
                    <a:pt x="9881" y="10652"/>
                    <a:pt x="9974" y="10654"/>
                  </a:cubicBezTo>
                  <a:cubicBezTo>
                    <a:pt x="9374" y="10287"/>
                    <a:pt x="9674" y="9253"/>
                    <a:pt x="10308" y="8953"/>
                  </a:cubicBezTo>
                  <a:cubicBezTo>
                    <a:pt x="10562" y="8846"/>
                    <a:pt x="10831" y="8809"/>
                    <a:pt x="11108" y="8809"/>
                  </a:cubicBezTo>
                  <a:cubicBezTo>
                    <a:pt x="11524" y="8809"/>
                    <a:pt x="11956" y="8893"/>
                    <a:pt x="12376" y="8953"/>
                  </a:cubicBezTo>
                  <a:cubicBezTo>
                    <a:pt x="13177" y="9103"/>
                    <a:pt x="14002" y="9178"/>
                    <a:pt x="14828" y="9178"/>
                  </a:cubicBezTo>
                  <a:cubicBezTo>
                    <a:pt x="15653" y="9178"/>
                    <a:pt x="16479" y="9103"/>
                    <a:pt x="17280" y="8953"/>
                  </a:cubicBezTo>
                  <a:cubicBezTo>
                    <a:pt x="18547" y="8719"/>
                    <a:pt x="19848" y="8219"/>
                    <a:pt x="20582" y="7185"/>
                  </a:cubicBezTo>
                  <a:cubicBezTo>
                    <a:pt x="21416" y="6051"/>
                    <a:pt x="21316" y="4416"/>
                    <a:pt x="20749" y="3149"/>
                  </a:cubicBezTo>
                  <a:cubicBezTo>
                    <a:pt x="19864" y="1278"/>
                    <a:pt x="17810" y="1"/>
                    <a:pt x="158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33"/>
            <p:cNvSpPr/>
            <p:nvPr/>
          </p:nvSpPr>
          <p:spPr>
            <a:xfrm>
              <a:off x="3030675" y="4226800"/>
              <a:ext cx="1221575" cy="678000"/>
            </a:xfrm>
            <a:custGeom>
              <a:avLst/>
              <a:gdLst/>
              <a:ahLst/>
              <a:cxnLst/>
              <a:rect l="l" t="t" r="r" b="b"/>
              <a:pathLst>
                <a:path w="48863" h="27120" extrusionOk="0">
                  <a:moveTo>
                    <a:pt x="3936" y="1"/>
                  </a:moveTo>
                  <a:cubicBezTo>
                    <a:pt x="1635" y="1"/>
                    <a:pt x="0" y="2369"/>
                    <a:pt x="667" y="4737"/>
                  </a:cubicBezTo>
                  <a:lnTo>
                    <a:pt x="6787" y="27055"/>
                  </a:lnTo>
                  <a:lnTo>
                    <a:pt x="6787" y="27055"/>
                  </a:lnTo>
                  <a:cubicBezTo>
                    <a:pt x="6991" y="26562"/>
                    <a:pt x="15092" y="26422"/>
                    <a:pt x="24221" y="26422"/>
                  </a:cubicBezTo>
                  <a:cubicBezTo>
                    <a:pt x="31594" y="26422"/>
                    <a:pt x="39637" y="26513"/>
                    <a:pt x="44732" y="26586"/>
                  </a:cubicBezTo>
                  <a:cubicBezTo>
                    <a:pt x="44747" y="26586"/>
                    <a:pt x="44762" y="26587"/>
                    <a:pt x="44777" y="26587"/>
                  </a:cubicBezTo>
                  <a:cubicBezTo>
                    <a:pt x="47188" y="26587"/>
                    <a:pt x="48863" y="23936"/>
                    <a:pt x="47934" y="21483"/>
                  </a:cubicBezTo>
                  <a:lnTo>
                    <a:pt x="40563" y="2269"/>
                  </a:lnTo>
                  <a:cubicBezTo>
                    <a:pt x="40029" y="901"/>
                    <a:pt x="38761" y="1"/>
                    <a:pt x="37394" y="1"/>
                  </a:cubicBezTo>
                  <a:close/>
                  <a:moveTo>
                    <a:pt x="6787" y="27055"/>
                  </a:moveTo>
                  <a:lnTo>
                    <a:pt x="6787" y="27055"/>
                  </a:lnTo>
                  <a:cubicBezTo>
                    <a:pt x="6778" y="27076"/>
                    <a:pt x="6784" y="27098"/>
                    <a:pt x="6805" y="27120"/>
                  </a:cubicBezTo>
                  <a:lnTo>
                    <a:pt x="6787" y="27055"/>
                  </a:lnTo>
                  <a:close/>
                </a:path>
              </a:pathLst>
            </a:custGeom>
            <a:solidFill>
              <a:srgbClr val="D8D0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33"/>
            <p:cNvSpPr/>
            <p:nvPr/>
          </p:nvSpPr>
          <p:spPr>
            <a:xfrm>
              <a:off x="3137400" y="4833900"/>
              <a:ext cx="1504450" cy="122625"/>
            </a:xfrm>
            <a:custGeom>
              <a:avLst/>
              <a:gdLst/>
              <a:ahLst/>
              <a:cxnLst/>
              <a:rect l="l" t="t" r="r" b="b"/>
              <a:pathLst>
                <a:path w="60178" h="4905" extrusionOk="0">
                  <a:moveTo>
                    <a:pt x="2436" y="1"/>
                  </a:moveTo>
                  <a:cubicBezTo>
                    <a:pt x="1102" y="1"/>
                    <a:pt x="1" y="1101"/>
                    <a:pt x="1" y="2436"/>
                  </a:cubicBezTo>
                  <a:lnTo>
                    <a:pt x="1" y="2469"/>
                  </a:lnTo>
                  <a:cubicBezTo>
                    <a:pt x="1" y="3803"/>
                    <a:pt x="1102" y="4904"/>
                    <a:pt x="2436" y="4904"/>
                  </a:cubicBezTo>
                  <a:lnTo>
                    <a:pt x="57742" y="4904"/>
                  </a:lnTo>
                  <a:cubicBezTo>
                    <a:pt x="59076" y="4904"/>
                    <a:pt x="60177" y="3803"/>
                    <a:pt x="60177" y="2469"/>
                  </a:cubicBezTo>
                  <a:lnTo>
                    <a:pt x="60177" y="2436"/>
                  </a:lnTo>
                  <a:cubicBezTo>
                    <a:pt x="60177" y="1101"/>
                    <a:pt x="59076" y="1"/>
                    <a:pt x="577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33"/>
            <p:cNvSpPr/>
            <p:nvPr/>
          </p:nvSpPr>
          <p:spPr>
            <a:xfrm>
              <a:off x="3742850" y="4864750"/>
              <a:ext cx="293550" cy="49225"/>
            </a:xfrm>
            <a:custGeom>
              <a:avLst/>
              <a:gdLst/>
              <a:ahLst/>
              <a:cxnLst/>
              <a:rect l="l" t="t" r="r" b="b"/>
              <a:pathLst>
                <a:path w="11742" h="1969" extrusionOk="0">
                  <a:moveTo>
                    <a:pt x="968" y="1"/>
                  </a:moveTo>
                  <a:cubicBezTo>
                    <a:pt x="434" y="1"/>
                    <a:pt x="0" y="434"/>
                    <a:pt x="0" y="1002"/>
                  </a:cubicBezTo>
                  <a:cubicBezTo>
                    <a:pt x="0" y="1535"/>
                    <a:pt x="434" y="1969"/>
                    <a:pt x="968" y="1969"/>
                  </a:cubicBezTo>
                  <a:lnTo>
                    <a:pt x="10741" y="1969"/>
                  </a:lnTo>
                  <a:cubicBezTo>
                    <a:pt x="11275" y="1969"/>
                    <a:pt x="11742" y="1535"/>
                    <a:pt x="11742" y="1002"/>
                  </a:cubicBezTo>
                  <a:cubicBezTo>
                    <a:pt x="11742" y="434"/>
                    <a:pt x="11275" y="1"/>
                    <a:pt x="107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33"/>
            <p:cNvSpPr/>
            <p:nvPr/>
          </p:nvSpPr>
          <p:spPr>
            <a:xfrm>
              <a:off x="3466825" y="4533700"/>
              <a:ext cx="90075" cy="90075"/>
            </a:xfrm>
            <a:custGeom>
              <a:avLst/>
              <a:gdLst/>
              <a:ahLst/>
              <a:cxnLst/>
              <a:rect l="l" t="t" r="r" b="b"/>
              <a:pathLst>
                <a:path w="3603" h="3603" extrusionOk="0">
                  <a:moveTo>
                    <a:pt x="1801" y="0"/>
                  </a:moveTo>
                  <a:cubicBezTo>
                    <a:pt x="834" y="0"/>
                    <a:pt x="0" y="801"/>
                    <a:pt x="0" y="1801"/>
                  </a:cubicBezTo>
                  <a:cubicBezTo>
                    <a:pt x="0" y="2802"/>
                    <a:pt x="834" y="3603"/>
                    <a:pt x="1801" y="3603"/>
                  </a:cubicBezTo>
                  <a:cubicBezTo>
                    <a:pt x="2802" y="3603"/>
                    <a:pt x="3603" y="2802"/>
                    <a:pt x="3603" y="1801"/>
                  </a:cubicBezTo>
                  <a:cubicBezTo>
                    <a:pt x="3603" y="801"/>
                    <a:pt x="2802" y="0"/>
                    <a:pt x="18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33"/>
            <p:cNvSpPr/>
            <p:nvPr/>
          </p:nvSpPr>
          <p:spPr>
            <a:xfrm>
              <a:off x="3958825" y="4281850"/>
              <a:ext cx="210175" cy="532900"/>
            </a:xfrm>
            <a:custGeom>
              <a:avLst/>
              <a:gdLst/>
              <a:ahLst/>
              <a:cxnLst/>
              <a:rect l="l" t="t" r="r" b="b"/>
              <a:pathLst>
                <a:path w="8407" h="21316" fill="none" extrusionOk="0">
                  <a:moveTo>
                    <a:pt x="1" y="0"/>
                  </a:moveTo>
                  <a:lnTo>
                    <a:pt x="8407" y="21315"/>
                  </a:lnTo>
                </a:path>
              </a:pathLst>
            </a:custGeom>
            <a:solidFill>
              <a:schemeClr val="dk1"/>
            </a:solidFill>
            <a:ln w="166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33"/>
            <p:cNvSpPr/>
            <p:nvPr/>
          </p:nvSpPr>
          <p:spPr>
            <a:xfrm>
              <a:off x="1689700" y="4963150"/>
              <a:ext cx="4213050" cy="12550"/>
            </a:xfrm>
            <a:custGeom>
              <a:avLst/>
              <a:gdLst/>
              <a:ahLst/>
              <a:cxnLst/>
              <a:rect l="l" t="t" r="r" b="b"/>
              <a:pathLst>
                <a:path w="168522" h="502" fill="none" extrusionOk="0">
                  <a:moveTo>
                    <a:pt x="1" y="1"/>
                  </a:moveTo>
                  <a:lnTo>
                    <a:pt x="168521" y="501"/>
                  </a:lnTo>
                </a:path>
              </a:pathLst>
            </a:custGeom>
            <a:noFill/>
            <a:ln w="241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6" name="Google Shape;276;p33"/>
          <p:cNvSpPr txBox="1">
            <a:spLocks noGrp="1"/>
          </p:cNvSpPr>
          <p:nvPr>
            <p:ph type="ctrTitle"/>
          </p:nvPr>
        </p:nvSpPr>
        <p:spPr>
          <a:xfrm>
            <a:off x="252383" y="631087"/>
            <a:ext cx="4277100" cy="949427"/>
          </a:xfrm>
          <a:prstGeom prst="rect">
            <a:avLst/>
          </a:prstGeom>
        </p:spPr>
        <p:txBody>
          <a:bodyPr spcFirstLastPara="1" wrap="square" lIns="91425" tIns="91425" rIns="91425" bIns="91425" anchor="ctr" anchorCtr="0">
            <a:noAutofit/>
          </a:bodyPr>
          <a:lstStyle/>
          <a:p>
            <a:pPr lvl="0" algn="ctr"/>
            <a:r>
              <a:rPr lang="en-US" sz="1800" dirty="0"/>
              <a:t>Introduction to Leadership &amp; Management</a:t>
            </a:r>
            <a:br>
              <a:rPr lang="en-US" sz="1800" dirty="0"/>
            </a:br>
            <a:r>
              <a:rPr lang="en-US" sz="1800" dirty="0"/>
              <a:t>Lecturer name : Rita </a:t>
            </a:r>
            <a:r>
              <a:rPr lang="en-US" sz="1800" dirty="0" err="1"/>
              <a:t>Ukachi</a:t>
            </a:r>
            <a:r>
              <a:rPr lang="en-US" sz="1800" dirty="0"/>
              <a:t>-Lois</a:t>
            </a:r>
            <a:br>
              <a:rPr lang="en-US" sz="1800" dirty="0"/>
            </a:br>
            <a:r>
              <a:rPr lang="en-US" sz="1800" dirty="0"/>
              <a:t>LCBB4008</a:t>
            </a:r>
            <a:endParaRPr sz="1800" dirty="0">
              <a:solidFill>
                <a:schemeClr val="accent2"/>
              </a:solidFill>
            </a:endParaRPr>
          </a:p>
        </p:txBody>
      </p:sp>
      <p:sp>
        <p:nvSpPr>
          <p:cNvPr id="278" name="Google Shape;278;p33"/>
          <p:cNvSpPr/>
          <p:nvPr/>
        </p:nvSpPr>
        <p:spPr>
          <a:xfrm>
            <a:off x="7642800" y="70450"/>
            <a:ext cx="1575925" cy="1136100"/>
          </a:xfrm>
          <a:custGeom>
            <a:avLst/>
            <a:gdLst/>
            <a:ahLst/>
            <a:cxnLst/>
            <a:rect l="l" t="t" r="r" b="b"/>
            <a:pathLst>
              <a:path w="63037" h="45444" extrusionOk="0">
                <a:moveTo>
                  <a:pt x="31036" y="0"/>
                </a:moveTo>
                <a:cubicBezTo>
                  <a:pt x="30674" y="0"/>
                  <a:pt x="30313" y="28"/>
                  <a:pt x="29962" y="80"/>
                </a:cubicBezTo>
                <a:cubicBezTo>
                  <a:pt x="27939" y="378"/>
                  <a:pt x="26097" y="1325"/>
                  <a:pt x="24437" y="2492"/>
                </a:cubicBezTo>
                <a:cubicBezTo>
                  <a:pt x="21298" y="4710"/>
                  <a:pt x="18795" y="7706"/>
                  <a:pt x="15552" y="9808"/>
                </a:cubicBezTo>
                <a:cubicBezTo>
                  <a:pt x="14125" y="10729"/>
                  <a:pt x="12517" y="11066"/>
                  <a:pt x="11051" y="11857"/>
                </a:cubicBezTo>
                <a:cubicBezTo>
                  <a:pt x="9080" y="12908"/>
                  <a:pt x="8950" y="14931"/>
                  <a:pt x="8042" y="16721"/>
                </a:cubicBezTo>
                <a:cubicBezTo>
                  <a:pt x="6576" y="19626"/>
                  <a:pt x="2374" y="20249"/>
                  <a:pt x="857" y="23128"/>
                </a:cubicBezTo>
                <a:cubicBezTo>
                  <a:pt x="0" y="24750"/>
                  <a:pt x="247" y="26812"/>
                  <a:pt x="1181" y="28394"/>
                </a:cubicBezTo>
                <a:cubicBezTo>
                  <a:pt x="2115" y="29990"/>
                  <a:pt x="3645" y="31144"/>
                  <a:pt x="5305" y="31948"/>
                </a:cubicBezTo>
                <a:cubicBezTo>
                  <a:pt x="10390" y="34451"/>
                  <a:pt x="16603" y="33972"/>
                  <a:pt x="21557" y="36708"/>
                </a:cubicBezTo>
                <a:cubicBezTo>
                  <a:pt x="25007" y="38615"/>
                  <a:pt x="27537" y="41896"/>
                  <a:pt x="31013" y="43738"/>
                </a:cubicBezTo>
                <a:cubicBezTo>
                  <a:pt x="33277" y="44927"/>
                  <a:pt x="35838" y="45444"/>
                  <a:pt x="38393" y="45444"/>
                </a:cubicBezTo>
                <a:cubicBezTo>
                  <a:pt x="38765" y="45444"/>
                  <a:pt x="39137" y="45433"/>
                  <a:pt x="39508" y="45411"/>
                </a:cubicBezTo>
                <a:cubicBezTo>
                  <a:pt x="41039" y="45321"/>
                  <a:pt x="42595" y="45048"/>
                  <a:pt x="43944" y="44348"/>
                </a:cubicBezTo>
                <a:cubicBezTo>
                  <a:pt x="45916" y="43310"/>
                  <a:pt x="47330" y="41442"/>
                  <a:pt x="48315" y="39445"/>
                </a:cubicBezTo>
                <a:cubicBezTo>
                  <a:pt x="49288" y="37461"/>
                  <a:pt x="49898" y="35307"/>
                  <a:pt x="50689" y="33219"/>
                </a:cubicBezTo>
                <a:cubicBezTo>
                  <a:pt x="50948" y="32519"/>
                  <a:pt x="51247" y="31805"/>
                  <a:pt x="51739" y="31235"/>
                </a:cubicBezTo>
                <a:cubicBezTo>
                  <a:pt x="52388" y="30470"/>
                  <a:pt x="53348" y="30016"/>
                  <a:pt x="54256" y="29575"/>
                </a:cubicBezTo>
                <a:cubicBezTo>
                  <a:pt x="56266" y="28602"/>
                  <a:pt x="58277" y="27486"/>
                  <a:pt x="59768" y="25826"/>
                </a:cubicBezTo>
                <a:cubicBezTo>
                  <a:pt x="62258" y="23063"/>
                  <a:pt x="63037" y="18926"/>
                  <a:pt x="61830" y="15424"/>
                </a:cubicBezTo>
                <a:cubicBezTo>
                  <a:pt x="60611" y="11909"/>
                  <a:pt x="57498" y="9159"/>
                  <a:pt x="53893" y="8290"/>
                </a:cubicBezTo>
                <a:cubicBezTo>
                  <a:pt x="52725" y="8005"/>
                  <a:pt x="51539" y="7907"/>
                  <a:pt x="50343" y="7907"/>
                </a:cubicBezTo>
                <a:cubicBezTo>
                  <a:pt x="47729" y="7907"/>
                  <a:pt x="45066" y="8374"/>
                  <a:pt x="42441" y="8374"/>
                </a:cubicBezTo>
                <a:cubicBezTo>
                  <a:pt x="41518" y="8374"/>
                  <a:pt x="40600" y="8317"/>
                  <a:pt x="39690" y="8160"/>
                </a:cubicBezTo>
                <a:cubicBezTo>
                  <a:pt x="38639" y="7992"/>
                  <a:pt x="37576" y="7642"/>
                  <a:pt x="36875" y="6850"/>
                </a:cubicBezTo>
                <a:cubicBezTo>
                  <a:pt x="35721" y="5514"/>
                  <a:pt x="36058" y="3400"/>
                  <a:pt x="35124" y="1896"/>
                </a:cubicBezTo>
                <a:cubicBezTo>
                  <a:pt x="34298" y="549"/>
                  <a:pt x="32656" y="0"/>
                  <a:pt x="3103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4" name="Table 3">
            <a:extLst>
              <a:ext uri="{FF2B5EF4-FFF2-40B4-BE49-F238E27FC236}">
                <a16:creationId xmlns:a16="http://schemas.microsoft.com/office/drawing/2014/main" id="{511C380C-FA20-4B76-A98E-D0216FFB9C1B}"/>
              </a:ext>
            </a:extLst>
          </p:cNvPr>
          <p:cNvGraphicFramePr>
            <a:graphicFrameLocks noGrp="1"/>
          </p:cNvGraphicFramePr>
          <p:nvPr>
            <p:extLst>
              <p:ext uri="{D42A27DB-BD31-4B8C-83A1-F6EECF244321}">
                <p14:modId xmlns:p14="http://schemas.microsoft.com/office/powerpoint/2010/main" val="961948841"/>
              </p:ext>
            </p:extLst>
          </p:nvPr>
        </p:nvGraphicFramePr>
        <p:xfrm>
          <a:off x="252383" y="2580203"/>
          <a:ext cx="4326704" cy="1630680"/>
        </p:xfrm>
        <a:graphic>
          <a:graphicData uri="http://schemas.openxmlformats.org/drawingml/2006/table">
            <a:tbl>
              <a:tblPr firstRow="1" bandRow="1">
                <a:tableStyleId>{775DCB02-9BB8-47FD-8907-85C794F793BA}</a:tableStyleId>
              </a:tblPr>
              <a:tblGrid>
                <a:gridCol w="2925715">
                  <a:extLst>
                    <a:ext uri="{9D8B030D-6E8A-4147-A177-3AD203B41FA5}">
                      <a16:colId xmlns:a16="http://schemas.microsoft.com/office/drawing/2014/main" val="2360890377"/>
                    </a:ext>
                  </a:extLst>
                </a:gridCol>
                <a:gridCol w="1400989">
                  <a:extLst>
                    <a:ext uri="{9D8B030D-6E8A-4147-A177-3AD203B41FA5}">
                      <a16:colId xmlns:a16="http://schemas.microsoft.com/office/drawing/2014/main" val="2407793381"/>
                    </a:ext>
                  </a:extLst>
                </a:gridCol>
              </a:tblGrid>
              <a:tr h="370840">
                <a:tc>
                  <a:txBody>
                    <a:bodyPr/>
                    <a:lstStyle/>
                    <a:p>
                      <a:r>
                        <a:rPr lang="en-GB" dirty="0">
                          <a:solidFill>
                            <a:sysClr val="windowText" lastClr="000000"/>
                          </a:solidFill>
                        </a:rPr>
                        <a:t>Student Name</a:t>
                      </a:r>
                    </a:p>
                  </a:txBody>
                  <a:tcPr/>
                </a:tc>
                <a:tc>
                  <a:txBody>
                    <a:bodyPr/>
                    <a:lstStyle/>
                    <a:p>
                      <a:r>
                        <a:rPr lang="en-GB" dirty="0">
                          <a:solidFill>
                            <a:sysClr val="windowText" lastClr="000000"/>
                          </a:solidFill>
                        </a:rPr>
                        <a:t>Student ID</a:t>
                      </a:r>
                    </a:p>
                  </a:txBody>
                  <a:tcPr/>
                </a:tc>
                <a:extLst>
                  <a:ext uri="{0D108BD9-81ED-4DB2-BD59-A6C34878D82A}">
                    <a16:rowId xmlns:a16="http://schemas.microsoft.com/office/drawing/2014/main" val="2694289386"/>
                  </a:ext>
                </a:extLst>
              </a:tr>
              <a:tr h="370840">
                <a:tc>
                  <a:txBody>
                    <a:bodyPr/>
                    <a:lstStyle/>
                    <a:p>
                      <a:r>
                        <a:rPr lang="en-GB" sz="1400" b="0" i="0" u="none" strike="noStrike" cap="none" dirty="0" err="1">
                          <a:solidFill>
                            <a:schemeClr val="dk1"/>
                          </a:solidFill>
                          <a:effectLst/>
                          <a:latin typeface="+mn-lt"/>
                          <a:ea typeface="+mn-ea"/>
                          <a:cs typeface="+mn-cs"/>
                          <a:sym typeface="Arial"/>
                        </a:rPr>
                        <a:t>Kostadinka</a:t>
                      </a:r>
                      <a:r>
                        <a:rPr lang="en-GB" sz="1400" b="0" i="0" u="none" strike="noStrike" cap="none" dirty="0">
                          <a:solidFill>
                            <a:schemeClr val="dk1"/>
                          </a:solidFill>
                          <a:effectLst/>
                          <a:latin typeface="+mn-lt"/>
                          <a:ea typeface="+mn-ea"/>
                          <a:cs typeface="+mn-cs"/>
                          <a:sym typeface="Arial"/>
                        </a:rPr>
                        <a:t> </a:t>
                      </a:r>
                      <a:r>
                        <a:rPr lang="en-GB" sz="1400" b="0" i="0" u="none" strike="noStrike" cap="none" dirty="0" err="1">
                          <a:solidFill>
                            <a:schemeClr val="dk1"/>
                          </a:solidFill>
                          <a:effectLst/>
                          <a:latin typeface="+mn-lt"/>
                          <a:ea typeface="+mn-ea"/>
                          <a:cs typeface="+mn-cs"/>
                          <a:sym typeface="Arial"/>
                        </a:rPr>
                        <a:t>Lazarova</a:t>
                      </a:r>
                      <a:r>
                        <a:rPr lang="en-GB" sz="1400" b="0" i="0" u="none" strike="noStrike" cap="none" dirty="0">
                          <a:solidFill>
                            <a:schemeClr val="dk1"/>
                          </a:solidFill>
                          <a:effectLst/>
                          <a:latin typeface="+mn-lt"/>
                          <a:ea typeface="+mn-ea"/>
                          <a:cs typeface="+mn-cs"/>
                          <a:sym typeface="Arial"/>
                        </a:rPr>
                        <a:t> Stoyanova</a:t>
                      </a:r>
                      <a:endParaRPr lang="en-GB" dirty="0"/>
                    </a:p>
                  </a:txBody>
                  <a:tcPr/>
                </a:tc>
                <a:tc>
                  <a:txBody>
                    <a:bodyPr/>
                    <a:lstStyle/>
                    <a:p>
                      <a:r>
                        <a:rPr lang="en-GB" sz="1400" b="0" i="0" u="none" strike="noStrike" cap="none" dirty="0">
                          <a:solidFill>
                            <a:schemeClr val="dk1"/>
                          </a:solidFill>
                          <a:effectLst/>
                          <a:latin typeface="+mn-lt"/>
                          <a:ea typeface="+mn-ea"/>
                          <a:cs typeface="+mn-cs"/>
                          <a:sym typeface="Arial"/>
                        </a:rPr>
                        <a:t>2309383</a:t>
                      </a:r>
                      <a:endParaRPr lang="en-GB" dirty="0"/>
                    </a:p>
                  </a:txBody>
                  <a:tcPr/>
                </a:tc>
                <a:extLst>
                  <a:ext uri="{0D108BD9-81ED-4DB2-BD59-A6C34878D82A}">
                    <a16:rowId xmlns:a16="http://schemas.microsoft.com/office/drawing/2014/main" val="1876175984"/>
                  </a:ext>
                </a:extLst>
              </a:tr>
              <a:tr h="370840">
                <a:tc>
                  <a:txBody>
                    <a:bodyPr/>
                    <a:lstStyle/>
                    <a:p>
                      <a:r>
                        <a:rPr lang="en-GB" sz="1400" b="0" i="0" u="none" strike="noStrike" cap="none" dirty="0">
                          <a:solidFill>
                            <a:schemeClr val="dk1"/>
                          </a:solidFill>
                          <a:effectLst/>
                          <a:latin typeface="+mn-lt"/>
                          <a:ea typeface="+mn-ea"/>
                          <a:cs typeface="+mn-cs"/>
                          <a:sym typeface="Arial"/>
                        </a:rPr>
                        <a:t>Mihaela Roxana </a:t>
                      </a:r>
                      <a:r>
                        <a:rPr lang="en-GB" sz="1400" b="0" i="0" u="none" strike="noStrike" cap="none" dirty="0" err="1">
                          <a:solidFill>
                            <a:schemeClr val="dk1"/>
                          </a:solidFill>
                          <a:effectLst/>
                          <a:latin typeface="+mn-lt"/>
                          <a:ea typeface="+mn-ea"/>
                          <a:cs typeface="+mn-cs"/>
                          <a:sym typeface="Arial"/>
                        </a:rPr>
                        <a:t>Prostire</a:t>
                      </a:r>
                      <a:endParaRPr lang="en-GB" dirty="0"/>
                    </a:p>
                  </a:txBody>
                  <a:tcPr/>
                </a:tc>
                <a:tc>
                  <a:txBody>
                    <a:bodyPr/>
                    <a:lstStyle/>
                    <a:p>
                      <a:r>
                        <a:rPr lang="en-GB" sz="1400" b="0" i="0" u="none" strike="noStrike" cap="none" dirty="0">
                          <a:solidFill>
                            <a:schemeClr val="dk1"/>
                          </a:solidFill>
                          <a:effectLst/>
                          <a:latin typeface="+mn-lt"/>
                          <a:ea typeface="+mn-ea"/>
                          <a:cs typeface="+mn-cs"/>
                          <a:sym typeface="Arial"/>
                        </a:rPr>
                        <a:t>2313602</a:t>
                      </a:r>
                      <a:endParaRPr lang="en-GB" dirty="0"/>
                    </a:p>
                  </a:txBody>
                  <a:tcPr/>
                </a:tc>
                <a:extLst>
                  <a:ext uri="{0D108BD9-81ED-4DB2-BD59-A6C34878D82A}">
                    <a16:rowId xmlns:a16="http://schemas.microsoft.com/office/drawing/2014/main" val="746026923"/>
                  </a:ext>
                </a:extLst>
              </a:tr>
              <a:tr h="370840">
                <a:tc>
                  <a:txBody>
                    <a:bodyPr/>
                    <a:lstStyle/>
                    <a:p>
                      <a:r>
                        <a:rPr lang="en-GB" sz="1400" b="0" i="0" u="none" strike="noStrike" cap="none" dirty="0" err="1">
                          <a:solidFill>
                            <a:schemeClr val="dk1"/>
                          </a:solidFill>
                          <a:effectLst/>
                          <a:latin typeface="+mn-lt"/>
                          <a:ea typeface="+mn-ea"/>
                          <a:cs typeface="+mn-cs"/>
                          <a:sym typeface="Arial"/>
                        </a:rPr>
                        <a:t>Mirabela</a:t>
                      </a:r>
                      <a:r>
                        <a:rPr lang="en-GB" sz="1400" b="0" i="0" u="none" strike="noStrike" cap="none" dirty="0">
                          <a:solidFill>
                            <a:schemeClr val="dk1"/>
                          </a:solidFill>
                          <a:effectLst/>
                          <a:latin typeface="+mn-lt"/>
                          <a:ea typeface="+mn-ea"/>
                          <a:cs typeface="+mn-cs"/>
                          <a:sym typeface="Arial"/>
                        </a:rPr>
                        <a:t> Laura </a:t>
                      </a:r>
                      <a:r>
                        <a:rPr lang="en-GB" sz="1400" b="0" i="0" u="none" strike="noStrike" cap="none" dirty="0" err="1">
                          <a:solidFill>
                            <a:schemeClr val="dk1"/>
                          </a:solidFill>
                          <a:effectLst/>
                          <a:latin typeface="+mn-lt"/>
                          <a:ea typeface="+mn-ea"/>
                          <a:cs typeface="+mn-cs"/>
                          <a:sym typeface="Arial"/>
                        </a:rPr>
                        <a:t>Dobre</a:t>
                      </a:r>
                      <a:r>
                        <a:rPr lang="en-GB" sz="1400" b="0" i="0" u="none" strike="noStrike" cap="none" dirty="0">
                          <a:solidFill>
                            <a:schemeClr val="dk1"/>
                          </a:solidFill>
                          <a:effectLst/>
                          <a:latin typeface="+mn-lt"/>
                          <a:ea typeface="+mn-ea"/>
                          <a:cs typeface="+mn-cs"/>
                          <a:sym typeface="Arial"/>
                        </a:rPr>
                        <a:t> </a:t>
                      </a:r>
                      <a:endParaRPr lang="en-GB" dirty="0"/>
                    </a:p>
                  </a:txBody>
                  <a:tcPr/>
                </a:tc>
                <a:tc>
                  <a:txBody>
                    <a:bodyPr/>
                    <a:lstStyle/>
                    <a:p>
                      <a:r>
                        <a:rPr lang="en-GB" dirty="0"/>
                        <a:t>2315966</a:t>
                      </a:r>
                    </a:p>
                  </a:txBody>
                  <a:tcPr/>
                </a:tc>
                <a:extLst>
                  <a:ext uri="{0D108BD9-81ED-4DB2-BD59-A6C34878D82A}">
                    <a16:rowId xmlns:a16="http://schemas.microsoft.com/office/drawing/2014/main" val="2146009290"/>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82"/>
        <p:cNvGrpSpPr/>
        <p:nvPr/>
      </p:nvGrpSpPr>
      <p:grpSpPr>
        <a:xfrm>
          <a:off x="0" y="0"/>
          <a:ext cx="0" cy="0"/>
          <a:chOff x="0" y="0"/>
          <a:chExt cx="0" cy="0"/>
        </a:xfrm>
      </p:grpSpPr>
      <p:sp>
        <p:nvSpPr>
          <p:cNvPr id="6" name="Rectangle 5">
            <a:extLst>
              <a:ext uri="{FF2B5EF4-FFF2-40B4-BE49-F238E27FC236}">
                <a16:creationId xmlns:a16="http://schemas.microsoft.com/office/drawing/2014/main" id="{E5C4F117-A156-4808-991A-181FFC242DDD}"/>
              </a:ext>
            </a:extLst>
          </p:cNvPr>
          <p:cNvSpPr/>
          <p:nvPr/>
        </p:nvSpPr>
        <p:spPr>
          <a:xfrm>
            <a:off x="2171700" y="573279"/>
            <a:ext cx="6457950" cy="969771"/>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3100" b="1" kern="1200" cap="all" baseline="0" dirty="0">
                <a:solidFill>
                  <a:schemeClr val="tx1"/>
                </a:solidFill>
                <a:latin typeface="+mj-lt"/>
                <a:ea typeface="+mj-ea"/>
                <a:cs typeface="+mj-cs"/>
              </a:rPr>
              <a:t>Content of the presentation</a:t>
            </a:r>
          </a:p>
        </p:txBody>
      </p:sp>
      <p:sp>
        <p:nvSpPr>
          <p:cNvPr id="7" name="Rectangle 6">
            <a:extLst>
              <a:ext uri="{FF2B5EF4-FFF2-40B4-BE49-F238E27FC236}">
                <a16:creationId xmlns:a16="http://schemas.microsoft.com/office/drawing/2014/main" id="{9AAC4251-CA84-4280-9442-BFC33B9AD4C4}"/>
              </a:ext>
            </a:extLst>
          </p:cNvPr>
          <p:cNvSpPr/>
          <p:nvPr/>
        </p:nvSpPr>
        <p:spPr>
          <a:xfrm>
            <a:off x="507999" y="1645920"/>
            <a:ext cx="4362450" cy="3018093"/>
          </a:xfrm>
          <a:prstGeom prst="rect">
            <a:avLst/>
          </a:prstGeom>
        </p:spPr>
        <p:txBody>
          <a:bodyPr vert="horz" lIns="91440" tIns="45720" rIns="91440" bIns="45720" rtlCol="0">
            <a:normAutofit/>
          </a:bodyPr>
          <a:lstStyle/>
          <a:p>
            <a:pPr indent="-228600" defTabSz="914400">
              <a:lnSpc>
                <a:spcPct val="90000"/>
              </a:lnSpc>
              <a:spcAft>
                <a:spcPts val="800"/>
              </a:spcAft>
              <a:buFont typeface="Arial" panose="020B0604020202020204" pitchFamily="34" charset="0"/>
              <a:buChar char="•"/>
            </a:pPr>
            <a:r>
              <a:rPr lang="en-US" dirty="0"/>
              <a:t>Here's an outline of the main points to be covered in your presentation:</a:t>
            </a:r>
          </a:p>
          <a:p>
            <a:pPr marL="285750" indent="-228600" defTabSz="914400">
              <a:lnSpc>
                <a:spcPct val="90000"/>
              </a:lnSpc>
              <a:spcAft>
                <a:spcPts val="800"/>
              </a:spcAft>
              <a:buFont typeface="Arial" panose="020B0604020202020204" pitchFamily="34" charset="0"/>
              <a:buChar char="•"/>
            </a:pPr>
            <a:r>
              <a:rPr lang="en-US" dirty="0"/>
              <a:t>Introduction to management</a:t>
            </a:r>
          </a:p>
          <a:p>
            <a:pPr marL="285750" indent="-228600" defTabSz="914400">
              <a:lnSpc>
                <a:spcPct val="90000"/>
              </a:lnSpc>
              <a:spcAft>
                <a:spcPts val="800"/>
              </a:spcAft>
              <a:buFont typeface="Arial" panose="020B0604020202020204" pitchFamily="34" charset="0"/>
              <a:buChar char="•"/>
            </a:pPr>
            <a:r>
              <a:rPr lang="en-US" dirty="0"/>
              <a:t>Importance of management</a:t>
            </a:r>
          </a:p>
          <a:p>
            <a:pPr marL="285750" indent="-228600" defTabSz="914400">
              <a:lnSpc>
                <a:spcPct val="90000"/>
              </a:lnSpc>
              <a:spcAft>
                <a:spcPts val="800"/>
              </a:spcAft>
              <a:buFont typeface="Arial" panose="020B0604020202020204" pitchFamily="34" charset="0"/>
              <a:buChar char="•"/>
            </a:pPr>
            <a:r>
              <a:rPr lang="en-US" dirty="0"/>
              <a:t>Management principles</a:t>
            </a:r>
          </a:p>
          <a:p>
            <a:pPr marL="285750" indent="-228600" defTabSz="914400">
              <a:lnSpc>
                <a:spcPct val="90000"/>
              </a:lnSpc>
              <a:spcAft>
                <a:spcPts val="800"/>
              </a:spcAft>
              <a:buFont typeface="Arial" panose="020B0604020202020204" pitchFamily="34" charset="0"/>
              <a:buChar char="•"/>
            </a:pPr>
            <a:r>
              <a:rPr lang="en-US" dirty="0"/>
              <a:t>Management functions</a:t>
            </a:r>
          </a:p>
          <a:p>
            <a:pPr marL="285750" indent="-228600" defTabSz="914400">
              <a:lnSpc>
                <a:spcPct val="90000"/>
              </a:lnSpc>
              <a:spcAft>
                <a:spcPts val="800"/>
              </a:spcAft>
              <a:buFont typeface="Arial" panose="020B0604020202020204" pitchFamily="34" charset="0"/>
              <a:buChar char="•"/>
            </a:pPr>
            <a:r>
              <a:rPr lang="en-US" dirty="0"/>
              <a:t>Managerial roles</a:t>
            </a:r>
          </a:p>
          <a:p>
            <a:pPr marL="285750" indent="-228600" defTabSz="914400">
              <a:lnSpc>
                <a:spcPct val="90000"/>
              </a:lnSpc>
              <a:spcAft>
                <a:spcPts val="800"/>
              </a:spcAft>
              <a:buFont typeface="Arial" panose="020B0604020202020204" pitchFamily="34" charset="0"/>
              <a:buChar char="•"/>
            </a:pPr>
            <a:r>
              <a:rPr lang="en-US" dirty="0"/>
              <a:t>Managers' behaviours towards employees</a:t>
            </a:r>
          </a:p>
        </p:txBody>
      </p:sp>
      <p:grpSp>
        <p:nvGrpSpPr>
          <p:cNvPr id="13" name="Group 12">
            <a:extLst>
              <a:ext uri="{FF2B5EF4-FFF2-40B4-BE49-F238E27FC236}">
                <a16:creationId xmlns:a16="http://schemas.microsoft.com/office/drawing/2014/main" id="{AF6F5EC0-D757-4147-AD88-6E7021291916}"/>
              </a:ext>
            </a:extLst>
          </p:cNvPr>
          <p:cNvGrpSpPr/>
          <p:nvPr/>
        </p:nvGrpSpPr>
        <p:grpSpPr>
          <a:xfrm>
            <a:off x="5714526" y="1704561"/>
            <a:ext cx="2439348" cy="2729502"/>
            <a:chOff x="4928750" y="686164"/>
            <a:chExt cx="3568800" cy="3993300"/>
          </a:xfrm>
        </p:grpSpPr>
        <p:sp>
          <p:nvSpPr>
            <p:cNvPr id="14" name="Google Shape;437;p40">
              <a:extLst>
                <a:ext uri="{FF2B5EF4-FFF2-40B4-BE49-F238E27FC236}">
                  <a16:creationId xmlns:a16="http://schemas.microsoft.com/office/drawing/2014/main" id="{146F403D-7FDD-4D23-8199-874A13B3FC7E}"/>
                </a:ext>
              </a:extLst>
            </p:cNvPr>
            <p:cNvSpPr/>
            <p:nvPr/>
          </p:nvSpPr>
          <p:spPr>
            <a:xfrm>
              <a:off x="4928750" y="686164"/>
              <a:ext cx="3568800" cy="39933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442;p40">
              <a:extLst>
                <a:ext uri="{FF2B5EF4-FFF2-40B4-BE49-F238E27FC236}">
                  <a16:creationId xmlns:a16="http://schemas.microsoft.com/office/drawing/2014/main" id="{9755E8ED-40FC-4533-A117-0021F4CE1A7B}"/>
                </a:ext>
              </a:extLst>
            </p:cNvPr>
            <p:cNvSpPr/>
            <p:nvPr/>
          </p:nvSpPr>
          <p:spPr>
            <a:xfrm>
              <a:off x="5403217" y="3281332"/>
              <a:ext cx="1143423" cy="36650"/>
            </a:xfrm>
            <a:custGeom>
              <a:avLst/>
              <a:gdLst/>
              <a:ahLst/>
              <a:cxnLst/>
              <a:rect l="l" t="t" r="r" b="b"/>
              <a:pathLst>
                <a:path w="30762" h="986" extrusionOk="0">
                  <a:moveTo>
                    <a:pt x="519" y="1"/>
                  </a:moveTo>
                  <a:cubicBezTo>
                    <a:pt x="225" y="1"/>
                    <a:pt x="1" y="225"/>
                    <a:pt x="1" y="485"/>
                  </a:cubicBezTo>
                  <a:cubicBezTo>
                    <a:pt x="1" y="761"/>
                    <a:pt x="225" y="986"/>
                    <a:pt x="519" y="986"/>
                  </a:cubicBezTo>
                  <a:lnTo>
                    <a:pt x="30244" y="986"/>
                  </a:lnTo>
                  <a:cubicBezTo>
                    <a:pt x="30537" y="986"/>
                    <a:pt x="30762" y="761"/>
                    <a:pt x="30762" y="485"/>
                  </a:cubicBezTo>
                  <a:cubicBezTo>
                    <a:pt x="30762" y="225"/>
                    <a:pt x="30537" y="1"/>
                    <a:pt x="302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443;p40">
              <a:extLst>
                <a:ext uri="{FF2B5EF4-FFF2-40B4-BE49-F238E27FC236}">
                  <a16:creationId xmlns:a16="http://schemas.microsoft.com/office/drawing/2014/main" id="{E6D170F4-CFEF-4032-9A38-A423E7D8D171}"/>
                </a:ext>
              </a:extLst>
            </p:cNvPr>
            <p:cNvSpPr/>
            <p:nvPr/>
          </p:nvSpPr>
          <p:spPr>
            <a:xfrm>
              <a:off x="5373035" y="1628568"/>
              <a:ext cx="1135729" cy="873644"/>
            </a:xfrm>
            <a:custGeom>
              <a:avLst/>
              <a:gdLst/>
              <a:ahLst/>
              <a:cxnLst/>
              <a:rect l="l" t="t" r="r" b="b"/>
              <a:pathLst>
                <a:path w="30555" h="23504" extrusionOk="0">
                  <a:moveTo>
                    <a:pt x="1" y="0"/>
                  </a:moveTo>
                  <a:lnTo>
                    <a:pt x="1" y="21257"/>
                  </a:lnTo>
                  <a:cubicBezTo>
                    <a:pt x="1" y="22484"/>
                    <a:pt x="1020" y="23503"/>
                    <a:pt x="2247" y="23503"/>
                  </a:cubicBezTo>
                  <a:lnTo>
                    <a:pt x="28135" y="23503"/>
                  </a:lnTo>
                  <a:cubicBezTo>
                    <a:pt x="29466" y="23503"/>
                    <a:pt x="30554" y="22415"/>
                    <a:pt x="30554" y="21084"/>
                  </a:cubicBezTo>
                  <a:lnTo>
                    <a:pt x="3055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444;p40">
              <a:extLst>
                <a:ext uri="{FF2B5EF4-FFF2-40B4-BE49-F238E27FC236}">
                  <a16:creationId xmlns:a16="http://schemas.microsoft.com/office/drawing/2014/main" id="{D23735EF-DA26-4BCA-BA95-24A7729634D9}"/>
                </a:ext>
              </a:extLst>
            </p:cNvPr>
            <p:cNvSpPr/>
            <p:nvPr/>
          </p:nvSpPr>
          <p:spPr>
            <a:xfrm>
              <a:off x="5373035" y="1514233"/>
              <a:ext cx="1135729" cy="862084"/>
            </a:xfrm>
            <a:custGeom>
              <a:avLst/>
              <a:gdLst/>
              <a:ahLst/>
              <a:cxnLst/>
              <a:rect l="l" t="t" r="r" b="b"/>
              <a:pathLst>
                <a:path w="30555" h="23193" extrusionOk="0">
                  <a:moveTo>
                    <a:pt x="1176" y="0"/>
                  </a:moveTo>
                  <a:cubicBezTo>
                    <a:pt x="536" y="0"/>
                    <a:pt x="1" y="536"/>
                    <a:pt x="1" y="1175"/>
                  </a:cubicBezTo>
                  <a:lnTo>
                    <a:pt x="1" y="23192"/>
                  </a:lnTo>
                  <a:lnTo>
                    <a:pt x="30554" y="23192"/>
                  </a:lnTo>
                  <a:lnTo>
                    <a:pt x="30554" y="1227"/>
                  </a:lnTo>
                  <a:cubicBezTo>
                    <a:pt x="30554" y="553"/>
                    <a:pt x="30001" y="0"/>
                    <a:pt x="29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445;p40">
              <a:extLst>
                <a:ext uri="{FF2B5EF4-FFF2-40B4-BE49-F238E27FC236}">
                  <a16:creationId xmlns:a16="http://schemas.microsoft.com/office/drawing/2014/main" id="{5B699A53-148F-41F9-9F4E-25F61F0F988B}"/>
                </a:ext>
              </a:extLst>
            </p:cNvPr>
            <p:cNvSpPr/>
            <p:nvPr/>
          </p:nvSpPr>
          <p:spPr>
            <a:xfrm>
              <a:off x="5347983" y="2583763"/>
              <a:ext cx="1234007" cy="36650"/>
            </a:xfrm>
            <a:custGeom>
              <a:avLst/>
              <a:gdLst/>
              <a:ahLst/>
              <a:cxnLst/>
              <a:rect l="l" t="t" r="r" b="b"/>
              <a:pathLst>
                <a:path w="33199" h="986" extrusionOk="0">
                  <a:moveTo>
                    <a:pt x="502" y="0"/>
                  </a:moveTo>
                  <a:cubicBezTo>
                    <a:pt x="225" y="0"/>
                    <a:pt x="1" y="225"/>
                    <a:pt x="1" y="484"/>
                  </a:cubicBezTo>
                  <a:cubicBezTo>
                    <a:pt x="1" y="760"/>
                    <a:pt x="225" y="985"/>
                    <a:pt x="502" y="985"/>
                  </a:cubicBezTo>
                  <a:lnTo>
                    <a:pt x="32697" y="985"/>
                  </a:lnTo>
                  <a:cubicBezTo>
                    <a:pt x="32974" y="985"/>
                    <a:pt x="33198" y="760"/>
                    <a:pt x="33198" y="484"/>
                  </a:cubicBezTo>
                  <a:cubicBezTo>
                    <a:pt x="33198" y="225"/>
                    <a:pt x="32974" y="0"/>
                    <a:pt x="326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446;p40">
              <a:extLst>
                <a:ext uri="{FF2B5EF4-FFF2-40B4-BE49-F238E27FC236}">
                  <a16:creationId xmlns:a16="http://schemas.microsoft.com/office/drawing/2014/main" id="{C7CA5F4A-1F35-4B58-AC36-CF6CA82D53CB}"/>
                </a:ext>
              </a:extLst>
            </p:cNvPr>
            <p:cNvSpPr/>
            <p:nvPr/>
          </p:nvSpPr>
          <p:spPr>
            <a:xfrm>
              <a:off x="5284385" y="2590825"/>
              <a:ext cx="608361" cy="1096515"/>
            </a:xfrm>
            <a:custGeom>
              <a:avLst/>
              <a:gdLst/>
              <a:ahLst/>
              <a:cxnLst/>
              <a:rect l="l" t="t" r="r" b="b"/>
              <a:pathLst>
                <a:path w="16367" h="29500" extrusionOk="0">
                  <a:moveTo>
                    <a:pt x="8469" y="0"/>
                  </a:moveTo>
                  <a:cubicBezTo>
                    <a:pt x="8244" y="0"/>
                    <a:pt x="8054" y="138"/>
                    <a:pt x="7985" y="346"/>
                  </a:cubicBezTo>
                  <a:lnTo>
                    <a:pt x="87" y="28878"/>
                  </a:lnTo>
                  <a:cubicBezTo>
                    <a:pt x="1" y="29137"/>
                    <a:pt x="156" y="29413"/>
                    <a:pt x="416" y="29482"/>
                  </a:cubicBezTo>
                  <a:cubicBezTo>
                    <a:pt x="467" y="29482"/>
                    <a:pt x="502" y="29500"/>
                    <a:pt x="554" y="29500"/>
                  </a:cubicBezTo>
                  <a:cubicBezTo>
                    <a:pt x="761" y="29500"/>
                    <a:pt x="969" y="29361"/>
                    <a:pt x="1020" y="29137"/>
                  </a:cubicBezTo>
                  <a:lnTo>
                    <a:pt x="8451" y="2368"/>
                  </a:lnTo>
                  <a:lnTo>
                    <a:pt x="15347" y="28757"/>
                  </a:lnTo>
                  <a:cubicBezTo>
                    <a:pt x="15406" y="28977"/>
                    <a:pt x="15614" y="29135"/>
                    <a:pt x="15834" y="29135"/>
                  </a:cubicBezTo>
                  <a:cubicBezTo>
                    <a:pt x="15873" y="29135"/>
                    <a:pt x="15913" y="29130"/>
                    <a:pt x="15952" y="29119"/>
                  </a:cubicBezTo>
                  <a:cubicBezTo>
                    <a:pt x="16211" y="29050"/>
                    <a:pt x="16366" y="28774"/>
                    <a:pt x="16297" y="28515"/>
                  </a:cubicBezTo>
                  <a:lnTo>
                    <a:pt x="8935" y="363"/>
                  </a:lnTo>
                  <a:cubicBezTo>
                    <a:pt x="8883" y="138"/>
                    <a:pt x="8693" y="0"/>
                    <a:pt x="8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447;p40">
              <a:extLst>
                <a:ext uri="{FF2B5EF4-FFF2-40B4-BE49-F238E27FC236}">
                  <a16:creationId xmlns:a16="http://schemas.microsoft.com/office/drawing/2014/main" id="{D9D98C84-1775-4BDD-8F07-5C4BC737AABB}"/>
                </a:ext>
              </a:extLst>
            </p:cNvPr>
            <p:cNvSpPr/>
            <p:nvPr/>
          </p:nvSpPr>
          <p:spPr>
            <a:xfrm>
              <a:off x="6043657" y="2590751"/>
              <a:ext cx="608361" cy="1096589"/>
            </a:xfrm>
            <a:custGeom>
              <a:avLst/>
              <a:gdLst/>
              <a:ahLst/>
              <a:cxnLst/>
              <a:rect l="l" t="t" r="r" b="b"/>
              <a:pathLst>
                <a:path w="16367" h="29502" extrusionOk="0">
                  <a:moveTo>
                    <a:pt x="8434" y="1"/>
                  </a:moveTo>
                  <a:cubicBezTo>
                    <a:pt x="8225" y="1"/>
                    <a:pt x="8050" y="151"/>
                    <a:pt x="7985" y="348"/>
                  </a:cubicBezTo>
                  <a:lnTo>
                    <a:pt x="70" y="28880"/>
                  </a:lnTo>
                  <a:cubicBezTo>
                    <a:pt x="1" y="29139"/>
                    <a:pt x="156" y="29415"/>
                    <a:pt x="415" y="29484"/>
                  </a:cubicBezTo>
                  <a:cubicBezTo>
                    <a:pt x="467" y="29484"/>
                    <a:pt x="502" y="29502"/>
                    <a:pt x="554" y="29502"/>
                  </a:cubicBezTo>
                  <a:cubicBezTo>
                    <a:pt x="761" y="29502"/>
                    <a:pt x="968" y="29363"/>
                    <a:pt x="1020" y="29139"/>
                  </a:cubicBezTo>
                  <a:lnTo>
                    <a:pt x="8451" y="2370"/>
                  </a:lnTo>
                  <a:lnTo>
                    <a:pt x="15347" y="28759"/>
                  </a:lnTo>
                  <a:cubicBezTo>
                    <a:pt x="15405" y="28979"/>
                    <a:pt x="15614" y="29137"/>
                    <a:pt x="15834" y="29137"/>
                  </a:cubicBezTo>
                  <a:cubicBezTo>
                    <a:pt x="15873" y="29137"/>
                    <a:pt x="15912" y="29132"/>
                    <a:pt x="15951" y="29121"/>
                  </a:cubicBezTo>
                  <a:cubicBezTo>
                    <a:pt x="16211" y="29052"/>
                    <a:pt x="16366" y="28776"/>
                    <a:pt x="16297" y="28517"/>
                  </a:cubicBezTo>
                  <a:lnTo>
                    <a:pt x="8935" y="365"/>
                  </a:lnTo>
                  <a:cubicBezTo>
                    <a:pt x="8883" y="140"/>
                    <a:pt x="8693" y="2"/>
                    <a:pt x="8468" y="2"/>
                  </a:cubicBezTo>
                  <a:cubicBezTo>
                    <a:pt x="8457" y="1"/>
                    <a:pt x="8446" y="1"/>
                    <a:pt x="8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448;p40">
              <a:extLst>
                <a:ext uri="{FF2B5EF4-FFF2-40B4-BE49-F238E27FC236}">
                  <a16:creationId xmlns:a16="http://schemas.microsoft.com/office/drawing/2014/main" id="{72AB8291-B16B-4492-A19A-20F1DFCC76A9}"/>
                </a:ext>
              </a:extLst>
            </p:cNvPr>
            <p:cNvSpPr/>
            <p:nvPr/>
          </p:nvSpPr>
          <p:spPr>
            <a:xfrm>
              <a:off x="5951140" y="2411591"/>
              <a:ext cx="45645" cy="45645"/>
            </a:xfrm>
            <a:custGeom>
              <a:avLst/>
              <a:gdLst/>
              <a:ahLst/>
              <a:cxnLst/>
              <a:rect l="l" t="t" r="r" b="b"/>
              <a:pathLst>
                <a:path w="1228" h="1228" extrusionOk="0">
                  <a:moveTo>
                    <a:pt x="623" y="1"/>
                  </a:moveTo>
                  <a:cubicBezTo>
                    <a:pt x="277" y="1"/>
                    <a:pt x="1" y="277"/>
                    <a:pt x="1" y="623"/>
                  </a:cubicBezTo>
                  <a:cubicBezTo>
                    <a:pt x="1" y="951"/>
                    <a:pt x="277" y="1228"/>
                    <a:pt x="623" y="1228"/>
                  </a:cubicBezTo>
                  <a:cubicBezTo>
                    <a:pt x="951" y="1228"/>
                    <a:pt x="1228" y="951"/>
                    <a:pt x="1228" y="623"/>
                  </a:cubicBezTo>
                  <a:cubicBezTo>
                    <a:pt x="1228" y="277"/>
                    <a:pt x="951" y="1"/>
                    <a:pt x="623" y="1"/>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449;p40">
              <a:extLst>
                <a:ext uri="{FF2B5EF4-FFF2-40B4-BE49-F238E27FC236}">
                  <a16:creationId xmlns:a16="http://schemas.microsoft.com/office/drawing/2014/main" id="{92DE46DB-EC2D-43DC-B6C0-E1E39A728EB3}"/>
                </a:ext>
              </a:extLst>
            </p:cNvPr>
            <p:cNvSpPr/>
            <p:nvPr/>
          </p:nvSpPr>
          <p:spPr>
            <a:xfrm>
              <a:off x="5901072" y="2501506"/>
              <a:ext cx="139425" cy="63003"/>
            </a:xfrm>
            <a:custGeom>
              <a:avLst/>
              <a:gdLst/>
              <a:ahLst/>
              <a:cxnLst/>
              <a:rect l="l" t="t" r="r" b="b"/>
              <a:pathLst>
                <a:path w="3751" h="1695" extrusionOk="0">
                  <a:moveTo>
                    <a:pt x="0" y="1"/>
                  </a:moveTo>
                  <a:lnTo>
                    <a:pt x="0" y="1695"/>
                  </a:lnTo>
                  <a:lnTo>
                    <a:pt x="3750" y="1695"/>
                  </a:lnTo>
                  <a:lnTo>
                    <a:pt x="3750" y="1"/>
                  </a:lnTo>
                  <a:close/>
                </a:path>
              </a:pathLst>
            </a:custGeom>
            <a:solidFill>
              <a:srgbClr val="D8D0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450;p40">
              <a:extLst>
                <a:ext uri="{FF2B5EF4-FFF2-40B4-BE49-F238E27FC236}">
                  <a16:creationId xmlns:a16="http://schemas.microsoft.com/office/drawing/2014/main" id="{8EB32F63-C810-45B3-8429-F4408315CDA1}"/>
                </a:ext>
              </a:extLst>
            </p:cNvPr>
            <p:cNvSpPr/>
            <p:nvPr/>
          </p:nvSpPr>
          <p:spPr>
            <a:xfrm>
              <a:off x="5850967" y="2557409"/>
              <a:ext cx="232535" cy="27654"/>
            </a:xfrm>
            <a:custGeom>
              <a:avLst/>
              <a:gdLst/>
              <a:ahLst/>
              <a:cxnLst/>
              <a:rect l="l" t="t" r="r" b="b"/>
              <a:pathLst>
                <a:path w="6256" h="744" extrusionOk="0">
                  <a:moveTo>
                    <a:pt x="363" y="0"/>
                  </a:moveTo>
                  <a:cubicBezTo>
                    <a:pt x="173" y="0"/>
                    <a:pt x="0" y="173"/>
                    <a:pt x="0" y="381"/>
                  </a:cubicBezTo>
                  <a:cubicBezTo>
                    <a:pt x="0" y="571"/>
                    <a:pt x="173" y="744"/>
                    <a:pt x="363" y="744"/>
                  </a:cubicBezTo>
                  <a:lnTo>
                    <a:pt x="5893" y="744"/>
                  </a:lnTo>
                  <a:cubicBezTo>
                    <a:pt x="6100" y="744"/>
                    <a:pt x="6256" y="571"/>
                    <a:pt x="6256" y="381"/>
                  </a:cubicBezTo>
                  <a:cubicBezTo>
                    <a:pt x="6256" y="173"/>
                    <a:pt x="6100" y="0"/>
                    <a:pt x="589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451;p40">
              <a:extLst>
                <a:ext uri="{FF2B5EF4-FFF2-40B4-BE49-F238E27FC236}">
                  <a16:creationId xmlns:a16="http://schemas.microsoft.com/office/drawing/2014/main" id="{428E7F99-3B88-4D16-B096-E1C340679168}"/>
                </a:ext>
              </a:extLst>
            </p:cNvPr>
            <p:cNvSpPr/>
            <p:nvPr/>
          </p:nvSpPr>
          <p:spPr>
            <a:xfrm>
              <a:off x="5372682" y="1565082"/>
              <a:ext cx="1140859" cy="747080"/>
            </a:xfrm>
            <a:custGeom>
              <a:avLst/>
              <a:gdLst/>
              <a:ahLst/>
              <a:cxnLst/>
              <a:rect l="l" t="t" r="r" b="b"/>
              <a:pathLst>
                <a:path w="30693" h="20099" extrusionOk="0">
                  <a:moveTo>
                    <a:pt x="0" y="1"/>
                  </a:moveTo>
                  <a:lnTo>
                    <a:pt x="0" y="20099"/>
                  </a:lnTo>
                  <a:lnTo>
                    <a:pt x="30692" y="20099"/>
                  </a:lnTo>
                  <a:lnTo>
                    <a:pt x="3069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470;p40">
              <a:extLst>
                <a:ext uri="{FF2B5EF4-FFF2-40B4-BE49-F238E27FC236}">
                  <a16:creationId xmlns:a16="http://schemas.microsoft.com/office/drawing/2014/main" id="{F889279D-9718-403D-AB5F-5274FC392858}"/>
                </a:ext>
              </a:extLst>
            </p:cNvPr>
            <p:cNvSpPr/>
            <p:nvPr/>
          </p:nvSpPr>
          <p:spPr>
            <a:xfrm>
              <a:off x="6275560" y="3732279"/>
              <a:ext cx="417568" cy="194027"/>
            </a:xfrm>
            <a:custGeom>
              <a:avLst/>
              <a:gdLst/>
              <a:ahLst/>
              <a:cxnLst/>
              <a:rect l="l" t="t" r="r" b="b"/>
              <a:pathLst>
                <a:path w="11234" h="5220" extrusionOk="0">
                  <a:moveTo>
                    <a:pt x="7690" y="0"/>
                  </a:moveTo>
                  <a:cubicBezTo>
                    <a:pt x="7397" y="519"/>
                    <a:pt x="6965" y="968"/>
                    <a:pt x="6429" y="1262"/>
                  </a:cubicBezTo>
                  <a:cubicBezTo>
                    <a:pt x="5651" y="1677"/>
                    <a:pt x="4735" y="1729"/>
                    <a:pt x="3888" y="1970"/>
                  </a:cubicBezTo>
                  <a:cubicBezTo>
                    <a:pt x="2229" y="2454"/>
                    <a:pt x="778" y="3647"/>
                    <a:pt x="0" y="5219"/>
                  </a:cubicBezTo>
                  <a:lnTo>
                    <a:pt x="11233" y="5219"/>
                  </a:lnTo>
                  <a:lnTo>
                    <a:pt x="11233" y="1348"/>
                  </a:lnTo>
                  <a:cubicBezTo>
                    <a:pt x="10904" y="1517"/>
                    <a:pt x="10546" y="1603"/>
                    <a:pt x="10184" y="1603"/>
                  </a:cubicBezTo>
                  <a:cubicBezTo>
                    <a:pt x="9804" y="1603"/>
                    <a:pt x="9418" y="1508"/>
                    <a:pt x="9056" y="1314"/>
                  </a:cubicBezTo>
                  <a:cubicBezTo>
                    <a:pt x="8520" y="1020"/>
                    <a:pt x="8053" y="502"/>
                    <a:pt x="7690" y="0"/>
                  </a:cubicBezTo>
                  <a:close/>
                </a:path>
              </a:pathLst>
            </a:custGeom>
            <a:solidFill>
              <a:srgbClr val="D8D0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471;p40">
              <a:extLst>
                <a:ext uri="{FF2B5EF4-FFF2-40B4-BE49-F238E27FC236}">
                  <a16:creationId xmlns:a16="http://schemas.microsoft.com/office/drawing/2014/main" id="{8EAEBAAD-A59A-43FF-A5B8-ED0C6BCA7047}"/>
                </a:ext>
              </a:extLst>
            </p:cNvPr>
            <p:cNvSpPr/>
            <p:nvPr/>
          </p:nvSpPr>
          <p:spPr>
            <a:xfrm>
              <a:off x="6275560" y="3732279"/>
              <a:ext cx="417568" cy="194027"/>
            </a:xfrm>
            <a:custGeom>
              <a:avLst/>
              <a:gdLst/>
              <a:ahLst/>
              <a:cxnLst/>
              <a:rect l="l" t="t" r="r" b="b"/>
              <a:pathLst>
                <a:path w="11234" h="5220" extrusionOk="0">
                  <a:moveTo>
                    <a:pt x="7690" y="0"/>
                  </a:moveTo>
                  <a:cubicBezTo>
                    <a:pt x="7397" y="519"/>
                    <a:pt x="6965" y="968"/>
                    <a:pt x="6429" y="1262"/>
                  </a:cubicBezTo>
                  <a:cubicBezTo>
                    <a:pt x="5651" y="1677"/>
                    <a:pt x="4735" y="1729"/>
                    <a:pt x="3888" y="1970"/>
                  </a:cubicBezTo>
                  <a:cubicBezTo>
                    <a:pt x="2229" y="2454"/>
                    <a:pt x="778" y="3647"/>
                    <a:pt x="0" y="5219"/>
                  </a:cubicBezTo>
                  <a:lnTo>
                    <a:pt x="11233" y="5219"/>
                  </a:lnTo>
                  <a:lnTo>
                    <a:pt x="11233" y="1348"/>
                  </a:lnTo>
                  <a:cubicBezTo>
                    <a:pt x="10904" y="1517"/>
                    <a:pt x="10546" y="1603"/>
                    <a:pt x="10184" y="1603"/>
                  </a:cubicBezTo>
                  <a:cubicBezTo>
                    <a:pt x="9804" y="1603"/>
                    <a:pt x="9418" y="1508"/>
                    <a:pt x="9056" y="1314"/>
                  </a:cubicBezTo>
                  <a:cubicBezTo>
                    <a:pt x="8520" y="1020"/>
                    <a:pt x="8053" y="502"/>
                    <a:pt x="769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472;p40">
              <a:extLst>
                <a:ext uri="{FF2B5EF4-FFF2-40B4-BE49-F238E27FC236}">
                  <a16:creationId xmlns:a16="http://schemas.microsoft.com/office/drawing/2014/main" id="{AA748E6A-28AD-4663-B27B-8DEDC1C8EB4F}"/>
                </a:ext>
              </a:extLst>
            </p:cNvPr>
            <p:cNvSpPr/>
            <p:nvPr/>
          </p:nvSpPr>
          <p:spPr>
            <a:xfrm>
              <a:off x="6264000" y="3905714"/>
              <a:ext cx="448382" cy="43080"/>
            </a:xfrm>
            <a:custGeom>
              <a:avLst/>
              <a:gdLst/>
              <a:ahLst/>
              <a:cxnLst/>
              <a:rect l="l" t="t" r="r" b="b"/>
              <a:pathLst>
                <a:path w="12063" h="1159" extrusionOk="0">
                  <a:moveTo>
                    <a:pt x="570" y="0"/>
                  </a:moveTo>
                  <a:cubicBezTo>
                    <a:pt x="259" y="0"/>
                    <a:pt x="0" y="260"/>
                    <a:pt x="0" y="588"/>
                  </a:cubicBezTo>
                  <a:cubicBezTo>
                    <a:pt x="0" y="899"/>
                    <a:pt x="259" y="1158"/>
                    <a:pt x="570" y="1158"/>
                  </a:cubicBezTo>
                  <a:lnTo>
                    <a:pt x="11492" y="1158"/>
                  </a:lnTo>
                  <a:cubicBezTo>
                    <a:pt x="11803" y="1158"/>
                    <a:pt x="12063" y="899"/>
                    <a:pt x="12063" y="588"/>
                  </a:cubicBezTo>
                  <a:cubicBezTo>
                    <a:pt x="12063" y="260"/>
                    <a:pt x="11803" y="0"/>
                    <a:pt x="114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473;p40">
              <a:extLst>
                <a:ext uri="{FF2B5EF4-FFF2-40B4-BE49-F238E27FC236}">
                  <a16:creationId xmlns:a16="http://schemas.microsoft.com/office/drawing/2014/main" id="{8E86E953-05E5-4787-8F0D-D1FE09C9BC05}"/>
                </a:ext>
              </a:extLst>
            </p:cNvPr>
            <p:cNvSpPr/>
            <p:nvPr/>
          </p:nvSpPr>
          <p:spPr>
            <a:xfrm>
              <a:off x="7350219" y="1759593"/>
              <a:ext cx="140057" cy="179048"/>
            </a:xfrm>
            <a:custGeom>
              <a:avLst/>
              <a:gdLst/>
              <a:ahLst/>
              <a:cxnLst/>
              <a:rect l="l" t="t" r="r" b="b"/>
              <a:pathLst>
                <a:path w="3768" h="4817" extrusionOk="0">
                  <a:moveTo>
                    <a:pt x="2661" y="1"/>
                  </a:moveTo>
                  <a:cubicBezTo>
                    <a:pt x="2523" y="1"/>
                    <a:pt x="2368" y="18"/>
                    <a:pt x="2229" y="53"/>
                  </a:cubicBezTo>
                  <a:cubicBezTo>
                    <a:pt x="2195" y="53"/>
                    <a:pt x="2178" y="53"/>
                    <a:pt x="2143" y="70"/>
                  </a:cubicBezTo>
                  <a:cubicBezTo>
                    <a:pt x="1901" y="105"/>
                    <a:pt x="1607" y="191"/>
                    <a:pt x="1348" y="260"/>
                  </a:cubicBezTo>
                  <a:cubicBezTo>
                    <a:pt x="1262" y="277"/>
                    <a:pt x="1158" y="295"/>
                    <a:pt x="1072" y="312"/>
                  </a:cubicBezTo>
                  <a:cubicBezTo>
                    <a:pt x="1123" y="692"/>
                    <a:pt x="1123" y="1055"/>
                    <a:pt x="1072" y="1401"/>
                  </a:cubicBezTo>
                  <a:cubicBezTo>
                    <a:pt x="1002" y="1833"/>
                    <a:pt x="881" y="2230"/>
                    <a:pt x="726" y="2628"/>
                  </a:cubicBezTo>
                  <a:cubicBezTo>
                    <a:pt x="726" y="2662"/>
                    <a:pt x="709" y="2697"/>
                    <a:pt x="691" y="2731"/>
                  </a:cubicBezTo>
                  <a:cubicBezTo>
                    <a:pt x="674" y="2766"/>
                    <a:pt x="674" y="2800"/>
                    <a:pt x="657" y="2818"/>
                  </a:cubicBezTo>
                  <a:cubicBezTo>
                    <a:pt x="640" y="2852"/>
                    <a:pt x="622" y="2887"/>
                    <a:pt x="622" y="2921"/>
                  </a:cubicBezTo>
                  <a:lnTo>
                    <a:pt x="605" y="2921"/>
                  </a:lnTo>
                  <a:cubicBezTo>
                    <a:pt x="605" y="2956"/>
                    <a:pt x="588" y="2973"/>
                    <a:pt x="570" y="3008"/>
                  </a:cubicBezTo>
                  <a:cubicBezTo>
                    <a:pt x="553" y="3042"/>
                    <a:pt x="536" y="3077"/>
                    <a:pt x="519" y="3112"/>
                  </a:cubicBezTo>
                  <a:cubicBezTo>
                    <a:pt x="519" y="3112"/>
                    <a:pt x="519" y="3112"/>
                    <a:pt x="519" y="3129"/>
                  </a:cubicBezTo>
                  <a:cubicBezTo>
                    <a:pt x="501" y="3146"/>
                    <a:pt x="501" y="3163"/>
                    <a:pt x="484" y="3198"/>
                  </a:cubicBezTo>
                  <a:cubicBezTo>
                    <a:pt x="432" y="3302"/>
                    <a:pt x="380" y="3423"/>
                    <a:pt x="328" y="3526"/>
                  </a:cubicBezTo>
                  <a:cubicBezTo>
                    <a:pt x="225" y="3699"/>
                    <a:pt x="138" y="3872"/>
                    <a:pt x="35" y="4027"/>
                  </a:cubicBezTo>
                  <a:cubicBezTo>
                    <a:pt x="35" y="4062"/>
                    <a:pt x="17" y="4079"/>
                    <a:pt x="0" y="4097"/>
                  </a:cubicBezTo>
                  <a:lnTo>
                    <a:pt x="467" y="4373"/>
                  </a:lnTo>
                  <a:cubicBezTo>
                    <a:pt x="605" y="4459"/>
                    <a:pt x="726" y="4529"/>
                    <a:pt x="864" y="4598"/>
                  </a:cubicBezTo>
                  <a:cubicBezTo>
                    <a:pt x="1179" y="4744"/>
                    <a:pt x="1530" y="4817"/>
                    <a:pt x="1879" y="4817"/>
                  </a:cubicBezTo>
                  <a:cubicBezTo>
                    <a:pt x="2068" y="4817"/>
                    <a:pt x="2255" y="4796"/>
                    <a:pt x="2437" y="4753"/>
                  </a:cubicBezTo>
                  <a:cubicBezTo>
                    <a:pt x="2973" y="4615"/>
                    <a:pt x="3456" y="4252"/>
                    <a:pt x="3768" y="3820"/>
                  </a:cubicBezTo>
                  <a:lnTo>
                    <a:pt x="3750" y="3803"/>
                  </a:lnTo>
                  <a:lnTo>
                    <a:pt x="3733" y="3786"/>
                  </a:lnTo>
                  <a:lnTo>
                    <a:pt x="3733" y="3768"/>
                  </a:lnTo>
                  <a:lnTo>
                    <a:pt x="3716" y="3768"/>
                  </a:lnTo>
                  <a:cubicBezTo>
                    <a:pt x="3716" y="3751"/>
                    <a:pt x="3698" y="3751"/>
                    <a:pt x="3698" y="3734"/>
                  </a:cubicBezTo>
                  <a:cubicBezTo>
                    <a:pt x="3681" y="3734"/>
                    <a:pt x="3681" y="3716"/>
                    <a:pt x="3681" y="3716"/>
                  </a:cubicBezTo>
                  <a:cubicBezTo>
                    <a:pt x="3664" y="3699"/>
                    <a:pt x="3647" y="3682"/>
                    <a:pt x="3647" y="3665"/>
                  </a:cubicBezTo>
                  <a:cubicBezTo>
                    <a:pt x="3629" y="3665"/>
                    <a:pt x="3629" y="3647"/>
                    <a:pt x="3612" y="3630"/>
                  </a:cubicBezTo>
                  <a:cubicBezTo>
                    <a:pt x="3612" y="3630"/>
                    <a:pt x="3595" y="3613"/>
                    <a:pt x="3595" y="3613"/>
                  </a:cubicBezTo>
                  <a:cubicBezTo>
                    <a:pt x="3595" y="3595"/>
                    <a:pt x="3577" y="3595"/>
                    <a:pt x="3577" y="3578"/>
                  </a:cubicBezTo>
                  <a:lnTo>
                    <a:pt x="3560" y="3561"/>
                  </a:lnTo>
                  <a:cubicBezTo>
                    <a:pt x="3560" y="3544"/>
                    <a:pt x="3543" y="3544"/>
                    <a:pt x="3543" y="3526"/>
                  </a:cubicBezTo>
                  <a:cubicBezTo>
                    <a:pt x="3543" y="3509"/>
                    <a:pt x="3526" y="3509"/>
                    <a:pt x="3526" y="3492"/>
                  </a:cubicBezTo>
                  <a:cubicBezTo>
                    <a:pt x="3508" y="3474"/>
                    <a:pt x="3491" y="3440"/>
                    <a:pt x="3474" y="3423"/>
                  </a:cubicBezTo>
                  <a:cubicBezTo>
                    <a:pt x="3474" y="3405"/>
                    <a:pt x="3474" y="3405"/>
                    <a:pt x="3474" y="3405"/>
                  </a:cubicBezTo>
                  <a:cubicBezTo>
                    <a:pt x="3456" y="3388"/>
                    <a:pt x="3456" y="3388"/>
                    <a:pt x="3456" y="3371"/>
                  </a:cubicBezTo>
                  <a:cubicBezTo>
                    <a:pt x="3456" y="3371"/>
                    <a:pt x="3439" y="3353"/>
                    <a:pt x="3439" y="3353"/>
                  </a:cubicBezTo>
                  <a:lnTo>
                    <a:pt x="3405" y="3284"/>
                  </a:lnTo>
                  <a:lnTo>
                    <a:pt x="3370" y="3198"/>
                  </a:lnTo>
                  <a:cubicBezTo>
                    <a:pt x="3370" y="3181"/>
                    <a:pt x="3370" y="3163"/>
                    <a:pt x="3370" y="3163"/>
                  </a:cubicBezTo>
                  <a:lnTo>
                    <a:pt x="3318" y="3042"/>
                  </a:lnTo>
                  <a:lnTo>
                    <a:pt x="3318" y="3008"/>
                  </a:lnTo>
                  <a:cubicBezTo>
                    <a:pt x="3301" y="2991"/>
                    <a:pt x="3301" y="2973"/>
                    <a:pt x="3301" y="2956"/>
                  </a:cubicBezTo>
                  <a:cubicBezTo>
                    <a:pt x="3301" y="2956"/>
                    <a:pt x="3284" y="2939"/>
                    <a:pt x="3284" y="2921"/>
                  </a:cubicBezTo>
                  <a:cubicBezTo>
                    <a:pt x="3284" y="2904"/>
                    <a:pt x="3284" y="2904"/>
                    <a:pt x="3284" y="2887"/>
                  </a:cubicBezTo>
                  <a:cubicBezTo>
                    <a:pt x="3284" y="2870"/>
                    <a:pt x="3266" y="2852"/>
                    <a:pt x="3266" y="2835"/>
                  </a:cubicBezTo>
                  <a:lnTo>
                    <a:pt x="3249" y="2714"/>
                  </a:lnTo>
                  <a:cubicBezTo>
                    <a:pt x="3249" y="2697"/>
                    <a:pt x="3232" y="2697"/>
                    <a:pt x="3232" y="2679"/>
                  </a:cubicBezTo>
                  <a:cubicBezTo>
                    <a:pt x="3232" y="2662"/>
                    <a:pt x="3232" y="2645"/>
                    <a:pt x="3232" y="2628"/>
                  </a:cubicBezTo>
                  <a:cubicBezTo>
                    <a:pt x="3180" y="2351"/>
                    <a:pt x="3180" y="2040"/>
                    <a:pt x="3180" y="1746"/>
                  </a:cubicBezTo>
                  <a:cubicBezTo>
                    <a:pt x="3180" y="1625"/>
                    <a:pt x="3197" y="1522"/>
                    <a:pt x="3197" y="1401"/>
                  </a:cubicBezTo>
                  <a:cubicBezTo>
                    <a:pt x="3215" y="1020"/>
                    <a:pt x="3266" y="658"/>
                    <a:pt x="3335" y="277"/>
                  </a:cubicBezTo>
                  <a:lnTo>
                    <a:pt x="3335" y="277"/>
                  </a:lnTo>
                  <a:cubicBezTo>
                    <a:pt x="3318" y="281"/>
                    <a:pt x="3301" y="283"/>
                    <a:pt x="3284" y="283"/>
                  </a:cubicBezTo>
                  <a:cubicBezTo>
                    <a:pt x="3079" y="283"/>
                    <a:pt x="2885" y="17"/>
                    <a:pt x="2661" y="1"/>
                  </a:cubicBezTo>
                  <a:close/>
                </a:path>
              </a:pathLst>
            </a:custGeom>
            <a:solidFill>
              <a:srgbClr val="F3725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474;p40">
              <a:extLst>
                <a:ext uri="{FF2B5EF4-FFF2-40B4-BE49-F238E27FC236}">
                  <a16:creationId xmlns:a16="http://schemas.microsoft.com/office/drawing/2014/main" id="{323069FF-3374-43DA-9E7A-B8ABD530321A}"/>
                </a:ext>
              </a:extLst>
            </p:cNvPr>
            <p:cNvSpPr/>
            <p:nvPr/>
          </p:nvSpPr>
          <p:spPr>
            <a:xfrm>
              <a:off x="7334162" y="1837315"/>
              <a:ext cx="174736" cy="101177"/>
            </a:xfrm>
            <a:custGeom>
              <a:avLst/>
              <a:gdLst/>
              <a:ahLst/>
              <a:cxnLst/>
              <a:rect l="l" t="t" r="r" b="b"/>
              <a:pathLst>
                <a:path w="4701" h="2722" extrusionOk="0">
                  <a:moveTo>
                    <a:pt x="916" y="1"/>
                  </a:moveTo>
                  <a:cubicBezTo>
                    <a:pt x="899" y="35"/>
                    <a:pt x="881" y="70"/>
                    <a:pt x="864" y="122"/>
                  </a:cubicBezTo>
                  <a:cubicBezTo>
                    <a:pt x="847" y="156"/>
                    <a:pt x="830" y="191"/>
                    <a:pt x="812" y="226"/>
                  </a:cubicBezTo>
                  <a:cubicBezTo>
                    <a:pt x="795" y="277"/>
                    <a:pt x="778" y="312"/>
                    <a:pt x="760" y="347"/>
                  </a:cubicBezTo>
                  <a:cubicBezTo>
                    <a:pt x="743" y="398"/>
                    <a:pt x="726" y="433"/>
                    <a:pt x="709" y="468"/>
                  </a:cubicBezTo>
                  <a:cubicBezTo>
                    <a:pt x="691" y="502"/>
                    <a:pt x="674" y="537"/>
                    <a:pt x="657" y="588"/>
                  </a:cubicBezTo>
                  <a:cubicBezTo>
                    <a:pt x="657" y="588"/>
                    <a:pt x="657" y="606"/>
                    <a:pt x="640" y="606"/>
                  </a:cubicBezTo>
                  <a:cubicBezTo>
                    <a:pt x="640" y="640"/>
                    <a:pt x="622" y="675"/>
                    <a:pt x="605" y="692"/>
                  </a:cubicBezTo>
                  <a:cubicBezTo>
                    <a:pt x="536" y="830"/>
                    <a:pt x="467" y="969"/>
                    <a:pt x="398" y="1107"/>
                  </a:cubicBezTo>
                  <a:cubicBezTo>
                    <a:pt x="277" y="1314"/>
                    <a:pt x="173" y="1539"/>
                    <a:pt x="52" y="1746"/>
                  </a:cubicBezTo>
                  <a:cubicBezTo>
                    <a:pt x="35" y="1764"/>
                    <a:pt x="17" y="1798"/>
                    <a:pt x="0" y="1833"/>
                  </a:cubicBezTo>
                  <a:cubicBezTo>
                    <a:pt x="190" y="1936"/>
                    <a:pt x="380" y="2057"/>
                    <a:pt x="588" y="2178"/>
                  </a:cubicBezTo>
                  <a:cubicBezTo>
                    <a:pt x="743" y="2265"/>
                    <a:pt x="899" y="2368"/>
                    <a:pt x="1072" y="2438"/>
                  </a:cubicBezTo>
                  <a:cubicBezTo>
                    <a:pt x="1458" y="2625"/>
                    <a:pt x="1886" y="2721"/>
                    <a:pt x="2316" y="2721"/>
                  </a:cubicBezTo>
                  <a:cubicBezTo>
                    <a:pt x="2560" y="2721"/>
                    <a:pt x="2804" y="2690"/>
                    <a:pt x="3042" y="2628"/>
                  </a:cubicBezTo>
                  <a:cubicBezTo>
                    <a:pt x="3698" y="2472"/>
                    <a:pt x="4303" y="2023"/>
                    <a:pt x="4701" y="1470"/>
                  </a:cubicBezTo>
                  <a:cubicBezTo>
                    <a:pt x="4701" y="1470"/>
                    <a:pt x="4701" y="1470"/>
                    <a:pt x="4683" y="1453"/>
                  </a:cubicBezTo>
                  <a:cubicBezTo>
                    <a:pt x="4683" y="1453"/>
                    <a:pt x="4683" y="1435"/>
                    <a:pt x="4666" y="1435"/>
                  </a:cubicBezTo>
                  <a:cubicBezTo>
                    <a:pt x="4666" y="1435"/>
                    <a:pt x="4666" y="1418"/>
                    <a:pt x="4649" y="1418"/>
                  </a:cubicBezTo>
                  <a:cubicBezTo>
                    <a:pt x="4649" y="1418"/>
                    <a:pt x="4649" y="1401"/>
                    <a:pt x="4649" y="1401"/>
                  </a:cubicBezTo>
                  <a:cubicBezTo>
                    <a:pt x="4632" y="1401"/>
                    <a:pt x="4632" y="1383"/>
                    <a:pt x="4614" y="1366"/>
                  </a:cubicBezTo>
                  <a:cubicBezTo>
                    <a:pt x="4614" y="1366"/>
                    <a:pt x="4597" y="1349"/>
                    <a:pt x="4597" y="1349"/>
                  </a:cubicBezTo>
                  <a:cubicBezTo>
                    <a:pt x="4580" y="1332"/>
                    <a:pt x="4562" y="1314"/>
                    <a:pt x="4545" y="1297"/>
                  </a:cubicBezTo>
                  <a:lnTo>
                    <a:pt x="4511" y="1245"/>
                  </a:lnTo>
                  <a:cubicBezTo>
                    <a:pt x="4511" y="1228"/>
                    <a:pt x="4493" y="1228"/>
                    <a:pt x="4493" y="1211"/>
                  </a:cubicBezTo>
                  <a:cubicBezTo>
                    <a:pt x="4493" y="1211"/>
                    <a:pt x="4476" y="1193"/>
                    <a:pt x="4476" y="1176"/>
                  </a:cubicBezTo>
                  <a:cubicBezTo>
                    <a:pt x="4459" y="1176"/>
                    <a:pt x="4459" y="1159"/>
                    <a:pt x="4459" y="1159"/>
                  </a:cubicBezTo>
                  <a:cubicBezTo>
                    <a:pt x="4441" y="1141"/>
                    <a:pt x="4441" y="1124"/>
                    <a:pt x="4424" y="1107"/>
                  </a:cubicBezTo>
                  <a:cubicBezTo>
                    <a:pt x="4424" y="1107"/>
                    <a:pt x="4407" y="1090"/>
                    <a:pt x="4407" y="1072"/>
                  </a:cubicBezTo>
                  <a:cubicBezTo>
                    <a:pt x="4390" y="1038"/>
                    <a:pt x="4372" y="1003"/>
                    <a:pt x="4355" y="969"/>
                  </a:cubicBezTo>
                  <a:lnTo>
                    <a:pt x="4338" y="951"/>
                  </a:lnTo>
                  <a:lnTo>
                    <a:pt x="4320" y="917"/>
                  </a:lnTo>
                  <a:lnTo>
                    <a:pt x="4303" y="882"/>
                  </a:lnTo>
                  <a:cubicBezTo>
                    <a:pt x="4286" y="848"/>
                    <a:pt x="4269" y="830"/>
                    <a:pt x="4269" y="796"/>
                  </a:cubicBezTo>
                  <a:cubicBezTo>
                    <a:pt x="4251" y="761"/>
                    <a:pt x="4234" y="727"/>
                    <a:pt x="4217" y="692"/>
                  </a:cubicBezTo>
                  <a:cubicBezTo>
                    <a:pt x="4217" y="675"/>
                    <a:pt x="4217" y="658"/>
                    <a:pt x="4200" y="658"/>
                  </a:cubicBezTo>
                  <a:cubicBezTo>
                    <a:pt x="4182" y="606"/>
                    <a:pt x="4165" y="554"/>
                    <a:pt x="4148" y="502"/>
                  </a:cubicBezTo>
                  <a:cubicBezTo>
                    <a:pt x="4148" y="485"/>
                    <a:pt x="4148" y="468"/>
                    <a:pt x="4130" y="450"/>
                  </a:cubicBezTo>
                  <a:cubicBezTo>
                    <a:pt x="4130" y="433"/>
                    <a:pt x="4130" y="416"/>
                    <a:pt x="4130" y="398"/>
                  </a:cubicBezTo>
                  <a:lnTo>
                    <a:pt x="4113" y="347"/>
                  </a:lnTo>
                  <a:cubicBezTo>
                    <a:pt x="4113" y="329"/>
                    <a:pt x="4096" y="312"/>
                    <a:pt x="4096" y="295"/>
                  </a:cubicBezTo>
                  <a:cubicBezTo>
                    <a:pt x="4096" y="295"/>
                    <a:pt x="4096" y="277"/>
                    <a:pt x="4079" y="260"/>
                  </a:cubicBezTo>
                  <a:cubicBezTo>
                    <a:pt x="4079" y="208"/>
                    <a:pt x="4061" y="156"/>
                    <a:pt x="4044" y="105"/>
                  </a:cubicBezTo>
                  <a:cubicBezTo>
                    <a:pt x="4044" y="87"/>
                    <a:pt x="4044" y="70"/>
                    <a:pt x="4044" y="53"/>
                  </a:cubicBezTo>
                  <a:cubicBezTo>
                    <a:pt x="4044" y="35"/>
                    <a:pt x="4044" y="18"/>
                    <a:pt x="4027" y="1"/>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475;p40">
              <a:extLst>
                <a:ext uri="{FF2B5EF4-FFF2-40B4-BE49-F238E27FC236}">
                  <a16:creationId xmlns:a16="http://schemas.microsoft.com/office/drawing/2014/main" id="{17EB0A5C-4A87-47EB-B63A-EE24E9DA6023}"/>
                </a:ext>
              </a:extLst>
            </p:cNvPr>
            <p:cNvSpPr/>
            <p:nvPr/>
          </p:nvSpPr>
          <p:spPr>
            <a:xfrm>
              <a:off x="7109320" y="2293168"/>
              <a:ext cx="521644" cy="727714"/>
            </a:xfrm>
            <a:custGeom>
              <a:avLst/>
              <a:gdLst/>
              <a:ahLst/>
              <a:cxnLst/>
              <a:rect l="l" t="t" r="r" b="b"/>
              <a:pathLst>
                <a:path w="14034" h="19578" extrusionOk="0">
                  <a:moveTo>
                    <a:pt x="8412" y="0"/>
                  </a:moveTo>
                  <a:cubicBezTo>
                    <a:pt x="8328" y="0"/>
                    <a:pt x="8243" y="2"/>
                    <a:pt x="8157" y="7"/>
                  </a:cubicBezTo>
                  <a:lnTo>
                    <a:pt x="4770" y="197"/>
                  </a:lnTo>
                  <a:cubicBezTo>
                    <a:pt x="2074" y="352"/>
                    <a:pt x="1" y="2685"/>
                    <a:pt x="156" y="5381"/>
                  </a:cubicBezTo>
                  <a:lnTo>
                    <a:pt x="692" y="14955"/>
                  </a:lnTo>
                  <a:cubicBezTo>
                    <a:pt x="842" y="17556"/>
                    <a:pt x="3002" y="19578"/>
                    <a:pt x="5575" y="19578"/>
                  </a:cubicBezTo>
                  <a:cubicBezTo>
                    <a:pt x="5669" y="19578"/>
                    <a:pt x="5764" y="19575"/>
                    <a:pt x="5859" y="19569"/>
                  </a:cubicBezTo>
                  <a:lnTo>
                    <a:pt x="9263" y="19379"/>
                  </a:lnTo>
                  <a:cubicBezTo>
                    <a:pt x="11942" y="19241"/>
                    <a:pt x="14033" y="16908"/>
                    <a:pt x="13878" y="14212"/>
                  </a:cubicBezTo>
                  <a:lnTo>
                    <a:pt x="13342" y="4638"/>
                  </a:lnTo>
                  <a:cubicBezTo>
                    <a:pt x="13191" y="2028"/>
                    <a:pt x="10999" y="0"/>
                    <a:pt x="84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476;p40">
              <a:extLst>
                <a:ext uri="{FF2B5EF4-FFF2-40B4-BE49-F238E27FC236}">
                  <a16:creationId xmlns:a16="http://schemas.microsoft.com/office/drawing/2014/main" id="{1F99FAEB-89E0-4F9D-9F18-32BB33044927}"/>
                </a:ext>
              </a:extLst>
            </p:cNvPr>
            <p:cNvSpPr/>
            <p:nvPr/>
          </p:nvSpPr>
          <p:spPr>
            <a:xfrm>
              <a:off x="7035464" y="1881659"/>
              <a:ext cx="719462" cy="878513"/>
            </a:xfrm>
            <a:custGeom>
              <a:avLst/>
              <a:gdLst/>
              <a:ahLst/>
              <a:cxnLst/>
              <a:rect l="l" t="t" r="r" b="b"/>
              <a:pathLst>
                <a:path w="19356" h="23635" extrusionOk="0">
                  <a:moveTo>
                    <a:pt x="11043" y="0"/>
                  </a:moveTo>
                  <a:cubicBezTo>
                    <a:pt x="10006" y="35"/>
                    <a:pt x="8952" y="139"/>
                    <a:pt x="7915" y="225"/>
                  </a:cubicBezTo>
                  <a:cubicBezTo>
                    <a:pt x="7535" y="260"/>
                    <a:pt x="7172" y="277"/>
                    <a:pt x="6809" y="311"/>
                  </a:cubicBezTo>
                  <a:cubicBezTo>
                    <a:pt x="6584" y="329"/>
                    <a:pt x="6360" y="346"/>
                    <a:pt x="6135" y="346"/>
                  </a:cubicBezTo>
                  <a:cubicBezTo>
                    <a:pt x="5962" y="363"/>
                    <a:pt x="5790" y="363"/>
                    <a:pt x="5617" y="381"/>
                  </a:cubicBezTo>
                  <a:lnTo>
                    <a:pt x="5306" y="381"/>
                  </a:lnTo>
                  <a:cubicBezTo>
                    <a:pt x="5219" y="398"/>
                    <a:pt x="5133" y="398"/>
                    <a:pt x="5046" y="398"/>
                  </a:cubicBezTo>
                  <a:cubicBezTo>
                    <a:pt x="4545" y="415"/>
                    <a:pt x="4079" y="432"/>
                    <a:pt x="3647" y="536"/>
                  </a:cubicBezTo>
                  <a:cubicBezTo>
                    <a:pt x="3284" y="605"/>
                    <a:pt x="2938" y="743"/>
                    <a:pt x="2592" y="951"/>
                  </a:cubicBezTo>
                  <a:cubicBezTo>
                    <a:pt x="2575" y="968"/>
                    <a:pt x="2558" y="985"/>
                    <a:pt x="2541" y="1003"/>
                  </a:cubicBezTo>
                  <a:cubicBezTo>
                    <a:pt x="2523" y="1003"/>
                    <a:pt x="2523" y="1003"/>
                    <a:pt x="2506" y="1020"/>
                  </a:cubicBezTo>
                  <a:cubicBezTo>
                    <a:pt x="2385" y="1106"/>
                    <a:pt x="2247" y="1210"/>
                    <a:pt x="2126" y="1331"/>
                  </a:cubicBezTo>
                  <a:cubicBezTo>
                    <a:pt x="2126" y="1331"/>
                    <a:pt x="2109" y="1348"/>
                    <a:pt x="2109" y="1348"/>
                  </a:cubicBezTo>
                  <a:lnTo>
                    <a:pt x="2074" y="1383"/>
                  </a:lnTo>
                  <a:cubicBezTo>
                    <a:pt x="2005" y="1452"/>
                    <a:pt x="1918" y="1538"/>
                    <a:pt x="1849" y="1625"/>
                  </a:cubicBezTo>
                  <a:cubicBezTo>
                    <a:pt x="1728" y="1763"/>
                    <a:pt x="1625" y="1901"/>
                    <a:pt x="1504" y="2074"/>
                  </a:cubicBezTo>
                  <a:cubicBezTo>
                    <a:pt x="588" y="3439"/>
                    <a:pt x="225" y="5098"/>
                    <a:pt x="87" y="6706"/>
                  </a:cubicBezTo>
                  <a:cubicBezTo>
                    <a:pt x="0" y="7691"/>
                    <a:pt x="0" y="8693"/>
                    <a:pt x="52" y="9678"/>
                  </a:cubicBezTo>
                  <a:cubicBezTo>
                    <a:pt x="69" y="9816"/>
                    <a:pt x="87" y="9954"/>
                    <a:pt x="87" y="10110"/>
                  </a:cubicBezTo>
                  <a:cubicBezTo>
                    <a:pt x="104" y="10196"/>
                    <a:pt x="104" y="10300"/>
                    <a:pt x="104" y="10387"/>
                  </a:cubicBezTo>
                  <a:cubicBezTo>
                    <a:pt x="138" y="10732"/>
                    <a:pt x="173" y="11061"/>
                    <a:pt x="208" y="11406"/>
                  </a:cubicBezTo>
                  <a:cubicBezTo>
                    <a:pt x="242" y="11700"/>
                    <a:pt x="277" y="12011"/>
                    <a:pt x="329" y="12305"/>
                  </a:cubicBezTo>
                  <a:cubicBezTo>
                    <a:pt x="501" y="13618"/>
                    <a:pt x="726" y="14914"/>
                    <a:pt x="916" y="16193"/>
                  </a:cubicBezTo>
                  <a:cubicBezTo>
                    <a:pt x="916" y="16245"/>
                    <a:pt x="933" y="16280"/>
                    <a:pt x="933" y="16331"/>
                  </a:cubicBezTo>
                  <a:cubicBezTo>
                    <a:pt x="933" y="16366"/>
                    <a:pt x="933" y="16383"/>
                    <a:pt x="951" y="16418"/>
                  </a:cubicBezTo>
                  <a:cubicBezTo>
                    <a:pt x="1072" y="17161"/>
                    <a:pt x="1262" y="18060"/>
                    <a:pt x="1469" y="18975"/>
                  </a:cubicBezTo>
                  <a:cubicBezTo>
                    <a:pt x="1573" y="19459"/>
                    <a:pt x="1694" y="19960"/>
                    <a:pt x="1797" y="20462"/>
                  </a:cubicBezTo>
                  <a:cubicBezTo>
                    <a:pt x="1953" y="21170"/>
                    <a:pt x="2091" y="21844"/>
                    <a:pt x="2195" y="22432"/>
                  </a:cubicBezTo>
                  <a:cubicBezTo>
                    <a:pt x="2212" y="22501"/>
                    <a:pt x="2230" y="22570"/>
                    <a:pt x="2247" y="22639"/>
                  </a:cubicBezTo>
                  <a:cubicBezTo>
                    <a:pt x="2247" y="22639"/>
                    <a:pt x="2333" y="22691"/>
                    <a:pt x="2489" y="22760"/>
                  </a:cubicBezTo>
                  <a:cubicBezTo>
                    <a:pt x="2938" y="22950"/>
                    <a:pt x="3889" y="23330"/>
                    <a:pt x="4804" y="23434"/>
                  </a:cubicBezTo>
                  <a:cubicBezTo>
                    <a:pt x="5921" y="23574"/>
                    <a:pt x="7048" y="23634"/>
                    <a:pt x="8178" y="23634"/>
                  </a:cubicBezTo>
                  <a:cubicBezTo>
                    <a:pt x="8447" y="23634"/>
                    <a:pt x="8717" y="23631"/>
                    <a:pt x="8987" y="23624"/>
                  </a:cubicBezTo>
                  <a:cubicBezTo>
                    <a:pt x="9989" y="23607"/>
                    <a:pt x="11009" y="23555"/>
                    <a:pt x="12011" y="23503"/>
                  </a:cubicBezTo>
                  <a:cubicBezTo>
                    <a:pt x="12218" y="23486"/>
                    <a:pt x="14845" y="23192"/>
                    <a:pt x="15744" y="23088"/>
                  </a:cubicBezTo>
                  <a:cubicBezTo>
                    <a:pt x="15847" y="23071"/>
                    <a:pt x="15916" y="23071"/>
                    <a:pt x="15968" y="23054"/>
                  </a:cubicBezTo>
                  <a:lnTo>
                    <a:pt x="16037" y="23054"/>
                  </a:lnTo>
                  <a:cubicBezTo>
                    <a:pt x="16107" y="22121"/>
                    <a:pt x="16228" y="21049"/>
                    <a:pt x="16418" y="19926"/>
                  </a:cubicBezTo>
                  <a:cubicBezTo>
                    <a:pt x="16452" y="19615"/>
                    <a:pt x="16504" y="19286"/>
                    <a:pt x="16573" y="18975"/>
                  </a:cubicBezTo>
                  <a:cubicBezTo>
                    <a:pt x="16660" y="18371"/>
                    <a:pt x="16781" y="17766"/>
                    <a:pt x="16884" y="17144"/>
                  </a:cubicBezTo>
                  <a:cubicBezTo>
                    <a:pt x="17195" y="15519"/>
                    <a:pt x="17524" y="13843"/>
                    <a:pt x="17817" y="12287"/>
                  </a:cubicBezTo>
                  <a:cubicBezTo>
                    <a:pt x="17887" y="11959"/>
                    <a:pt x="17956" y="11631"/>
                    <a:pt x="18008" y="11302"/>
                  </a:cubicBezTo>
                  <a:cubicBezTo>
                    <a:pt x="18094" y="10922"/>
                    <a:pt x="18163" y="10542"/>
                    <a:pt x="18215" y="10162"/>
                  </a:cubicBezTo>
                  <a:cubicBezTo>
                    <a:pt x="18249" y="10006"/>
                    <a:pt x="18284" y="9851"/>
                    <a:pt x="18301" y="9695"/>
                  </a:cubicBezTo>
                  <a:cubicBezTo>
                    <a:pt x="18319" y="9609"/>
                    <a:pt x="18336" y="9522"/>
                    <a:pt x="18353" y="9453"/>
                  </a:cubicBezTo>
                  <a:cubicBezTo>
                    <a:pt x="18647" y="7621"/>
                    <a:pt x="19355" y="5271"/>
                    <a:pt x="18975" y="3422"/>
                  </a:cubicBezTo>
                  <a:cubicBezTo>
                    <a:pt x="18802" y="2627"/>
                    <a:pt x="18249" y="2022"/>
                    <a:pt x="17576" y="1556"/>
                  </a:cubicBezTo>
                  <a:cubicBezTo>
                    <a:pt x="17524" y="1538"/>
                    <a:pt x="17489" y="1504"/>
                    <a:pt x="17455" y="1487"/>
                  </a:cubicBezTo>
                  <a:cubicBezTo>
                    <a:pt x="17040" y="1227"/>
                    <a:pt x="16608" y="1003"/>
                    <a:pt x="16193" y="813"/>
                  </a:cubicBezTo>
                  <a:cubicBezTo>
                    <a:pt x="16176" y="813"/>
                    <a:pt x="16158" y="813"/>
                    <a:pt x="16158" y="795"/>
                  </a:cubicBezTo>
                  <a:cubicBezTo>
                    <a:pt x="16020" y="743"/>
                    <a:pt x="15899" y="692"/>
                    <a:pt x="15761" y="640"/>
                  </a:cubicBezTo>
                  <a:cubicBezTo>
                    <a:pt x="14983" y="294"/>
                    <a:pt x="14102" y="121"/>
                    <a:pt x="13221" y="52"/>
                  </a:cubicBezTo>
                  <a:cubicBezTo>
                    <a:pt x="13030" y="35"/>
                    <a:pt x="12840" y="18"/>
                    <a:pt x="12650" y="18"/>
                  </a:cubicBezTo>
                  <a:cubicBezTo>
                    <a:pt x="12253" y="0"/>
                    <a:pt x="11855" y="0"/>
                    <a:pt x="114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477;p40">
              <a:extLst>
                <a:ext uri="{FF2B5EF4-FFF2-40B4-BE49-F238E27FC236}">
                  <a16:creationId xmlns:a16="http://schemas.microsoft.com/office/drawing/2014/main" id="{1C3A17D5-9AA4-4A9D-9B40-D39711490FA1}"/>
                </a:ext>
              </a:extLst>
            </p:cNvPr>
            <p:cNvSpPr/>
            <p:nvPr/>
          </p:nvSpPr>
          <p:spPr>
            <a:xfrm>
              <a:off x="7299445" y="2973639"/>
              <a:ext cx="116974" cy="47578"/>
            </a:xfrm>
            <a:custGeom>
              <a:avLst/>
              <a:gdLst/>
              <a:ahLst/>
              <a:cxnLst/>
              <a:rect l="l" t="t" r="r" b="b"/>
              <a:pathLst>
                <a:path w="3147" h="1280" extrusionOk="0">
                  <a:moveTo>
                    <a:pt x="1" y="1"/>
                  </a:moveTo>
                  <a:cubicBezTo>
                    <a:pt x="900" y="709"/>
                    <a:pt x="2006" y="1159"/>
                    <a:pt x="3146" y="1280"/>
                  </a:cubicBezTo>
                  <a:lnTo>
                    <a:pt x="1" y="1"/>
                  </a:ln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478;p40">
              <a:extLst>
                <a:ext uri="{FF2B5EF4-FFF2-40B4-BE49-F238E27FC236}">
                  <a16:creationId xmlns:a16="http://schemas.microsoft.com/office/drawing/2014/main" id="{5CF43C9C-713B-4913-81FA-DA1DAEAD560A}"/>
                </a:ext>
              </a:extLst>
            </p:cNvPr>
            <p:cNvSpPr/>
            <p:nvPr/>
          </p:nvSpPr>
          <p:spPr>
            <a:xfrm>
              <a:off x="7434372" y="1620800"/>
              <a:ext cx="60401" cy="100285"/>
            </a:xfrm>
            <a:custGeom>
              <a:avLst/>
              <a:gdLst/>
              <a:ahLst/>
              <a:cxnLst/>
              <a:rect l="l" t="t" r="r" b="b"/>
              <a:pathLst>
                <a:path w="1625" h="2698" extrusionOk="0">
                  <a:moveTo>
                    <a:pt x="1227" y="1"/>
                  </a:moveTo>
                  <a:cubicBezTo>
                    <a:pt x="1071" y="1"/>
                    <a:pt x="877" y="50"/>
                    <a:pt x="760" y="88"/>
                  </a:cubicBezTo>
                  <a:cubicBezTo>
                    <a:pt x="207" y="313"/>
                    <a:pt x="0" y="953"/>
                    <a:pt x="173" y="1471"/>
                  </a:cubicBezTo>
                  <a:cubicBezTo>
                    <a:pt x="346" y="1989"/>
                    <a:pt x="812" y="2387"/>
                    <a:pt x="1313" y="2698"/>
                  </a:cubicBezTo>
                  <a:cubicBezTo>
                    <a:pt x="1417" y="2007"/>
                    <a:pt x="1469" y="1402"/>
                    <a:pt x="1590" y="728"/>
                  </a:cubicBezTo>
                  <a:cubicBezTo>
                    <a:pt x="1624" y="469"/>
                    <a:pt x="1624" y="140"/>
                    <a:pt x="1365" y="19"/>
                  </a:cubicBezTo>
                  <a:cubicBezTo>
                    <a:pt x="1326" y="6"/>
                    <a:pt x="1279" y="1"/>
                    <a:pt x="1227" y="1"/>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479;p40">
              <a:extLst>
                <a:ext uri="{FF2B5EF4-FFF2-40B4-BE49-F238E27FC236}">
                  <a16:creationId xmlns:a16="http://schemas.microsoft.com/office/drawing/2014/main" id="{1CD1877C-3854-4071-810F-2039E03CC852}"/>
                </a:ext>
              </a:extLst>
            </p:cNvPr>
            <p:cNvSpPr/>
            <p:nvPr/>
          </p:nvSpPr>
          <p:spPr>
            <a:xfrm>
              <a:off x="7350851" y="1551441"/>
              <a:ext cx="162544" cy="271155"/>
            </a:xfrm>
            <a:custGeom>
              <a:avLst/>
              <a:gdLst/>
              <a:ahLst/>
              <a:cxnLst/>
              <a:rect l="l" t="t" r="r" b="b"/>
              <a:pathLst>
                <a:path w="4373" h="7295" extrusionOk="0">
                  <a:moveTo>
                    <a:pt x="2283" y="0"/>
                  </a:moveTo>
                  <a:cubicBezTo>
                    <a:pt x="1420" y="0"/>
                    <a:pt x="664" y="510"/>
                    <a:pt x="329" y="1263"/>
                  </a:cubicBezTo>
                  <a:cubicBezTo>
                    <a:pt x="225" y="1488"/>
                    <a:pt x="156" y="1747"/>
                    <a:pt x="156" y="2024"/>
                  </a:cubicBezTo>
                  <a:lnTo>
                    <a:pt x="0" y="5082"/>
                  </a:lnTo>
                  <a:lnTo>
                    <a:pt x="0" y="5186"/>
                  </a:lnTo>
                  <a:cubicBezTo>
                    <a:pt x="0" y="5203"/>
                    <a:pt x="0" y="5238"/>
                    <a:pt x="0" y="5255"/>
                  </a:cubicBezTo>
                  <a:cubicBezTo>
                    <a:pt x="0" y="5273"/>
                    <a:pt x="0" y="5273"/>
                    <a:pt x="0" y="5290"/>
                  </a:cubicBezTo>
                  <a:cubicBezTo>
                    <a:pt x="0" y="5290"/>
                    <a:pt x="0" y="5307"/>
                    <a:pt x="0" y="5307"/>
                  </a:cubicBezTo>
                  <a:cubicBezTo>
                    <a:pt x="0" y="5324"/>
                    <a:pt x="0" y="5359"/>
                    <a:pt x="18" y="5376"/>
                  </a:cubicBezTo>
                  <a:cubicBezTo>
                    <a:pt x="18" y="5376"/>
                    <a:pt x="18" y="5393"/>
                    <a:pt x="18" y="5393"/>
                  </a:cubicBezTo>
                  <a:cubicBezTo>
                    <a:pt x="18" y="5428"/>
                    <a:pt x="18" y="5463"/>
                    <a:pt x="18" y="5497"/>
                  </a:cubicBezTo>
                  <a:cubicBezTo>
                    <a:pt x="35" y="5532"/>
                    <a:pt x="35" y="5549"/>
                    <a:pt x="35" y="5584"/>
                  </a:cubicBezTo>
                  <a:cubicBezTo>
                    <a:pt x="52" y="5601"/>
                    <a:pt x="52" y="5618"/>
                    <a:pt x="52" y="5618"/>
                  </a:cubicBezTo>
                  <a:cubicBezTo>
                    <a:pt x="52" y="5635"/>
                    <a:pt x="52" y="5635"/>
                    <a:pt x="52" y="5653"/>
                  </a:cubicBezTo>
                  <a:cubicBezTo>
                    <a:pt x="52" y="5670"/>
                    <a:pt x="70" y="5705"/>
                    <a:pt x="70" y="5722"/>
                  </a:cubicBezTo>
                  <a:cubicBezTo>
                    <a:pt x="87" y="5791"/>
                    <a:pt x="104" y="5860"/>
                    <a:pt x="139" y="5929"/>
                  </a:cubicBezTo>
                  <a:cubicBezTo>
                    <a:pt x="139" y="5946"/>
                    <a:pt x="156" y="5964"/>
                    <a:pt x="156" y="5981"/>
                  </a:cubicBezTo>
                  <a:cubicBezTo>
                    <a:pt x="208" y="6119"/>
                    <a:pt x="277" y="6240"/>
                    <a:pt x="363" y="6361"/>
                  </a:cubicBezTo>
                  <a:cubicBezTo>
                    <a:pt x="381" y="6396"/>
                    <a:pt x="398" y="6413"/>
                    <a:pt x="415" y="6448"/>
                  </a:cubicBezTo>
                  <a:cubicBezTo>
                    <a:pt x="432" y="6465"/>
                    <a:pt x="450" y="6482"/>
                    <a:pt x="450" y="6482"/>
                  </a:cubicBezTo>
                  <a:cubicBezTo>
                    <a:pt x="467" y="6517"/>
                    <a:pt x="484" y="6534"/>
                    <a:pt x="502" y="6551"/>
                  </a:cubicBezTo>
                  <a:cubicBezTo>
                    <a:pt x="553" y="6603"/>
                    <a:pt x="605" y="6655"/>
                    <a:pt x="657" y="6707"/>
                  </a:cubicBezTo>
                  <a:cubicBezTo>
                    <a:pt x="674" y="6724"/>
                    <a:pt x="709" y="6759"/>
                    <a:pt x="726" y="6776"/>
                  </a:cubicBezTo>
                  <a:cubicBezTo>
                    <a:pt x="830" y="6862"/>
                    <a:pt x="934" y="6949"/>
                    <a:pt x="1055" y="7001"/>
                  </a:cubicBezTo>
                  <a:cubicBezTo>
                    <a:pt x="1141" y="7070"/>
                    <a:pt x="1227" y="7104"/>
                    <a:pt x="1314" y="7139"/>
                  </a:cubicBezTo>
                  <a:cubicBezTo>
                    <a:pt x="1348" y="7156"/>
                    <a:pt x="1366" y="7156"/>
                    <a:pt x="1383" y="7173"/>
                  </a:cubicBezTo>
                  <a:cubicBezTo>
                    <a:pt x="1400" y="7173"/>
                    <a:pt x="1418" y="7173"/>
                    <a:pt x="1435" y="7191"/>
                  </a:cubicBezTo>
                  <a:lnTo>
                    <a:pt x="1469" y="7191"/>
                  </a:lnTo>
                  <a:cubicBezTo>
                    <a:pt x="1504" y="7208"/>
                    <a:pt x="1521" y="7208"/>
                    <a:pt x="1556" y="7225"/>
                  </a:cubicBezTo>
                  <a:cubicBezTo>
                    <a:pt x="1694" y="7260"/>
                    <a:pt x="1850" y="7277"/>
                    <a:pt x="2005" y="7294"/>
                  </a:cubicBezTo>
                  <a:lnTo>
                    <a:pt x="2109" y="7294"/>
                  </a:lnTo>
                  <a:cubicBezTo>
                    <a:pt x="2506" y="7294"/>
                    <a:pt x="2869" y="7191"/>
                    <a:pt x="3180" y="7001"/>
                  </a:cubicBezTo>
                  <a:cubicBezTo>
                    <a:pt x="3785" y="6655"/>
                    <a:pt x="4183" y="6016"/>
                    <a:pt x="4234" y="5290"/>
                  </a:cubicBezTo>
                  <a:lnTo>
                    <a:pt x="4252" y="4789"/>
                  </a:lnTo>
                  <a:lnTo>
                    <a:pt x="4321" y="3320"/>
                  </a:lnTo>
                  <a:lnTo>
                    <a:pt x="4338" y="2853"/>
                  </a:lnTo>
                  <a:lnTo>
                    <a:pt x="4373" y="2231"/>
                  </a:lnTo>
                  <a:cubicBezTo>
                    <a:pt x="4373" y="2196"/>
                    <a:pt x="4373" y="2162"/>
                    <a:pt x="4373" y="2127"/>
                  </a:cubicBezTo>
                  <a:lnTo>
                    <a:pt x="4373" y="2075"/>
                  </a:lnTo>
                  <a:cubicBezTo>
                    <a:pt x="4373" y="2058"/>
                    <a:pt x="4373" y="2041"/>
                    <a:pt x="4373" y="2024"/>
                  </a:cubicBezTo>
                  <a:cubicBezTo>
                    <a:pt x="4373" y="2024"/>
                    <a:pt x="4373" y="2006"/>
                    <a:pt x="4373" y="1989"/>
                  </a:cubicBezTo>
                  <a:lnTo>
                    <a:pt x="4373" y="1972"/>
                  </a:lnTo>
                  <a:cubicBezTo>
                    <a:pt x="4373" y="1972"/>
                    <a:pt x="4373" y="1954"/>
                    <a:pt x="4373" y="1954"/>
                  </a:cubicBezTo>
                  <a:cubicBezTo>
                    <a:pt x="4373" y="1937"/>
                    <a:pt x="4373" y="1937"/>
                    <a:pt x="4373" y="1920"/>
                  </a:cubicBezTo>
                  <a:cubicBezTo>
                    <a:pt x="4373" y="1920"/>
                    <a:pt x="4373" y="1903"/>
                    <a:pt x="4373" y="1903"/>
                  </a:cubicBezTo>
                  <a:cubicBezTo>
                    <a:pt x="4355" y="1885"/>
                    <a:pt x="4355" y="1868"/>
                    <a:pt x="4355" y="1868"/>
                  </a:cubicBezTo>
                  <a:cubicBezTo>
                    <a:pt x="4355" y="1851"/>
                    <a:pt x="4355" y="1833"/>
                    <a:pt x="4355" y="1816"/>
                  </a:cubicBezTo>
                  <a:cubicBezTo>
                    <a:pt x="4355" y="1816"/>
                    <a:pt x="4355" y="1816"/>
                    <a:pt x="4355" y="1799"/>
                  </a:cubicBezTo>
                  <a:cubicBezTo>
                    <a:pt x="4355" y="1782"/>
                    <a:pt x="4338" y="1747"/>
                    <a:pt x="4338" y="1713"/>
                  </a:cubicBezTo>
                  <a:cubicBezTo>
                    <a:pt x="4338" y="1695"/>
                    <a:pt x="4338" y="1678"/>
                    <a:pt x="4321" y="1678"/>
                  </a:cubicBezTo>
                  <a:cubicBezTo>
                    <a:pt x="4321" y="1661"/>
                    <a:pt x="4321" y="1643"/>
                    <a:pt x="4321" y="1626"/>
                  </a:cubicBezTo>
                  <a:cubicBezTo>
                    <a:pt x="4321" y="1609"/>
                    <a:pt x="4304" y="1592"/>
                    <a:pt x="4304" y="1592"/>
                  </a:cubicBezTo>
                  <a:lnTo>
                    <a:pt x="4304" y="1574"/>
                  </a:lnTo>
                  <a:cubicBezTo>
                    <a:pt x="4304" y="1574"/>
                    <a:pt x="4304" y="1557"/>
                    <a:pt x="4304" y="1540"/>
                  </a:cubicBezTo>
                  <a:cubicBezTo>
                    <a:pt x="4286" y="1522"/>
                    <a:pt x="4286" y="1505"/>
                    <a:pt x="4286" y="1505"/>
                  </a:cubicBezTo>
                  <a:cubicBezTo>
                    <a:pt x="4286" y="1488"/>
                    <a:pt x="4269" y="1471"/>
                    <a:pt x="4269" y="1453"/>
                  </a:cubicBezTo>
                  <a:cubicBezTo>
                    <a:pt x="4269" y="1436"/>
                    <a:pt x="4252" y="1401"/>
                    <a:pt x="4234" y="1367"/>
                  </a:cubicBezTo>
                  <a:cubicBezTo>
                    <a:pt x="4234" y="1367"/>
                    <a:pt x="4234" y="1367"/>
                    <a:pt x="4234" y="1350"/>
                  </a:cubicBezTo>
                  <a:cubicBezTo>
                    <a:pt x="4217" y="1332"/>
                    <a:pt x="4217" y="1315"/>
                    <a:pt x="4200" y="1298"/>
                  </a:cubicBezTo>
                  <a:cubicBezTo>
                    <a:pt x="4200" y="1280"/>
                    <a:pt x="4200" y="1280"/>
                    <a:pt x="4200" y="1280"/>
                  </a:cubicBezTo>
                  <a:cubicBezTo>
                    <a:pt x="4183" y="1246"/>
                    <a:pt x="4183" y="1229"/>
                    <a:pt x="4165" y="1211"/>
                  </a:cubicBezTo>
                  <a:cubicBezTo>
                    <a:pt x="4165" y="1194"/>
                    <a:pt x="4165" y="1194"/>
                    <a:pt x="4165" y="1194"/>
                  </a:cubicBezTo>
                  <a:cubicBezTo>
                    <a:pt x="3837" y="520"/>
                    <a:pt x="3163" y="53"/>
                    <a:pt x="2368" y="2"/>
                  </a:cubicBezTo>
                  <a:cubicBezTo>
                    <a:pt x="2340" y="1"/>
                    <a:pt x="2311" y="0"/>
                    <a:pt x="2283" y="0"/>
                  </a:cubicBezTo>
                  <a:close/>
                </a:path>
              </a:pathLst>
            </a:custGeom>
            <a:solidFill>
              <a:srgbClr val="F3725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480;p40">
              <a:extLst>
                <a:ext uri="{FF2B5EF4-FFF2-40B4-BE49-F238E27FC236}">
                  <a16:creationId xmlns:a16="http://schemas.microsoft.com/office/drawing/2014/main" id="{CE0589F6-ACFB-4761-A0DB-CC490777B89C}"/>
                </a:ext>
              </a:extLst>
            </p:cNvPr>
            <p:cNvSpPr/>
            <p:nvPr/>
          </p:nvSpPr>
          <p:spPr>
            <a:xfrm>
              <a:off x="7156229" y="1350425"/>
              <a:ext cx="361032" cy="271750"/>
            </a:xfrm>
            <a:custGeom>
              <a:avLst/>
              <a:gdLst/>
              <a:ahLst/>
              <a:cxnLst/>
              <a:rect l="l" t="t" r="r" b="b"/>
              <a:pathLst>
                <a:path w="9713" h="7311" extrusionOk="0">
                  <a:moveTo>
                    <a:pt x="1936" y="1"/>
                  </a:moveTo>
                  <a:cubicBezTo>
                    <a:pt x="1590" y="1"/>
                    <a:pt x="1262" y="156"/>
                    <a:pt x="985" y="381"/>
                  </a:cubicBezTo>
                  <a:cubicBezTo>
                    <a:pt x="121" y="1107"/>
                    <a:pt x="0" y="2420"/>
                    <a:pt x="294" y="3509"/>
                  </a:cubicBezTo>
                  <a:cubicBezTo>
                    <a:pt x="778" y="5306"/>
                    <a:pt x="2247" y="6809"/>
                    <a:pt x="4061" y="7207"/>
                  </a:cubicBezTo>
                  <a:cubicBezTo>
                    <a:pt x="4288" y="7255"/>
                    <a:pt x="4526" y="7282"/>
                    <a:pt x="4764" y="7282"/>
                  </a:cubicBezTo>
                  <a:cubicBezTo>
                    <a:pt x="5380" y="7282"/>
                    <a:pt x="5995" y="7103"/>
                    <a:pt x="6394" y="6654"/>
                  </a:cubicBezTo>
                  <a:cubicBezTo>
                    <a:pt x="6773" y="6803"/>
                    <a:pt x="7181" y="6878"/>
                    <a:pt x="7587" y="6878"/>
                  </a:cubicBezTo>
                  <a:cubicBezTo>
                    <a:pt x="7885" y="6878"/>
                    <a:pt x="8183" y="6838"/>
                    <a:pt x="8468" y="6758"/>
                  </a:cubicBezTo>
                  <a:lnTo>
                    <a:pt x="9522" y="7311"/>
                  </a:lnTo>
                  <a:cubicBezTo>
                    <a:pt x="9712" y="6809"/>
                    <a:pt x="9419" y="6222"/>
                    <a:pt x="8987" y="5894"/>
                  </a:cubicBezTo>
                  <a:cubicBezTo>
                    <a:pt x="8537" y="5582"/>
                    <a:pt x="7984" y="5479"/>
                    <a:pt x="7466" y="5410"/>
                  </a:cubicBezTo>
                  <a:cubicBezTo>
                    <a:pt x="6930" y="5323"/>
                    <a:pt x="6377" y="5271"/>
                    <a:pt x="5893" y="5012"/>
                  </a:cubicBezTo>
                  <a:cubicBezTo>
                    <a:pt x="4338" y="4183"/>
                    <a:pt x="4355" y="1884"/>
                    <a:pt x="3145" y="605"/>
                  </a:cubicBezTo>
                  <a:cubicBezTo>
                    <a:pt x="2817" y="260"/>
                    <a:pt x="2385" y="1"/>
                    <a:pt x="19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481;p40">
              <a:extLst>
                <a:ext uri="{FF2B5EF4-FFF2-40B4-BE49-F238E27FC236}">
                  <a16:creationId xmlns:a16="http://schemas.microsoft.com/office/drawing/2014/main" id="{CCC421F8-45B4-464A-B530-DB777CFED0CF}"/>
                </a:ext>
              </a:extLst>
            </p:cNvPr>
            <p:cNvSpPr/>
            <p:nvPr/>
          </p:nvSpPr>
          <p:spPr>
            <a:xfrm>
              <a:off x="7376610" y="1577571"/>
              <a:ext cx="138718" cy="232052"/>
            </a:xfrm>
            <a:custGeom>
              <a:avLst/>
              <a:gdLst/>
              <a:ahLst/>
              <a:cxnLst/>
              <a:rect l="l" t="t" r="r" b="b"/>
              <a:pathLst>
                <a:path w="3732" h="6243" extrusionOk="0">
                  <a:moveTo>
                    <a:pt x="1678" y="1"/>
                  </a:moveTo>
                  <a:cubicBezTo>
                    <a:pt x="0" y="1"/>
                    <a:pt x="58" y="1324"/>
                    <a:pt x="189" y="3187"/>
                  </a:cubicBezTo>
                  <a:cubicBezTo>
                    <a:pt x="258" y="3999"/>
                    <a:pt x="362" y="4863"/>
                    <a:pt x="880" y="5520"/>
                  </a:cubicBezTo>
                  <a:cubicBezTo>
                    <a:pt x="1221" y="5952"/>
                    <a:pt x="1794" y="6242"/>
                    <a:pt x="2334" y="6242"/>
                  </a:cubicBezTo>
                  <a:cubicBezTo>
                    <a:pt x="2614" y="6242"/>
                    <a:pt x="2885" y="6164"/>
                    <a:pt x="3109" y="5987"/>
                  </a:cubicBezTo>
                  <a:cubicBezTo>
                    <a:pt x="3680" y="5555"/>
                    <a:pt x="3731" y="4742"/>
                    <a:pt x="3731" y="4051"/>
                  </a:cubicBezTo>
                  <a:cubicBezTo>
                    <a:pt x="3731" y="3170"/>
                    <a:pt x="3731" y="2288"/>
                    <a:pt x="3731" y="1424"/>
                  </a:cubicBezTo>
                  <a:cubicBezTo>
                    <a:pt x="3731" y="1079"/>
                    <a:pt x="3714" y="716"/>
                    <a:pt x="3490" y="457"/>
                  </a:cubicBezTo>
                  <a:cubicBezTo>
                    <a:pt x="3317" y="284"/>
                    <a:pt x="3075" y="197"/>
                    <a:pt x="2816" y="145"/>
                  </a:cubicBezTo>
                  <a:cubicBezTo>
                    <a:pt x="2368" y="47"/>
                    <a:pt x="1993" y="1"/>
                    <a:pt x="1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482;p40">
              <a:extLst>
                <a:ext uri="{FF2B5EF4-FFF2-40B4-BE49-F238E27FC236}">
                  <a16:creationId xmlns:a16="http://schemas.microsoft.com/office/drawing/2014/main" id="{CDE506B7-2E41-45AE-9C2E-D47A2150E0A8}"/>
                </a:ext>
              </a:extLst>
            </p:cNvPr>
            <p:cNvSpPr/>
            <p:nvPr/>
          </p:nvSpPr>
          <p:spPr>
            <a:xfrm>
              <a:off x="7376535" y="1672875"/>
              <a:ext cx="63635" cy="75864"/>
            </a:xfrm>
            <a:custGeom>
              <a:avLst/>
              <a:gdLst/>
              <a:ahLst/>
              <a:cxnLst/>
              <a:rect l="l" t="t" r="r" b="b"/>
              <a:pathLst>
                <a:path w="1712" h="2041" extrusionOk="0">
                  <a:moveTo>
                    <a:pt x="865" y="1"/>
                  </a:moveTo>
                  <a:cubicBezTo>
                    <a:pt x="381" y="1"/>
                    <a:pt x="1" y="467"/>
                    <a:pt x="1" y="1020"/>
                  </a:cubicBezTo>
                  <a:cubicBezTo>
                    <a:pt x="1" y="1573"/>
                    <a:pt x="381" y="2040"/>
                    <a:pt x="865" y="2040"/>
                  </a:cubicBezTo>
                  <a:cubicBezTo>
                    <a:pt x="1331" y="2040"/>
                    <a:pt x="1712" y="1573"/>
                    <a:pt x="1712" y="1020"/>
                  </a:cubicBezTo>
                  <a:cubicBezTo>
                    <a:pt x="1712" y="467"/>
                    <a:pt x="1331" y="18"/>
                    <a:pt x="865" y="1"/>
                  </a:cubicBezTo>
                  <a:close/>
                </a:path>
              </a:pathLst>
            </a:custGeom>
            <a:solidFill>
              <a:srgbClr val="F3725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483;p40">
              <a:extLst>
                <a:ext uri="{FF2B5EF4-FFF2-40B4-BE49-F238E27FC236}">
                  <a16:creationId xmlns:a16="http://schemas.microsoft.com/office/drawing/2014/main" id="{8BBC9ADC-2F55-42E5-BE34-FCD10F54DFFE}"/>
                </a:ext>
              </a:extLst>
            </p:cNvPr>
            <p:cNvSpPr/>
            <p:nvPr/>
          </p:nvSpPr>
          <p:spPr>
            <a:xfrm>
              <a:off x="7341856" y="1682539"/>
              <a:ext cx="50774" cy="131693"/>
            </a:xfrm>
            <a:custGeom>
              <a:avLst/>
              <a:gdLst/>
              <a:ahLst/>
              <a:cxnLst/>
              <a:rect l="l" t="t" r="r" b="b"/>
              <a:pathLst>
                <a:path w="1366" h="3543" extrusionOk="0">
                  <a:moveTo>
                    <a:pt x="1106" y="0"/>
                  </a:moveTo>
                  <a:cubicBezTo>
                    <a:pt x="795" y="52"/>
                    <a:pt x="519" y="225"/>
                    <a:pt x="346" y="484"/>
                  </a:cubicBezTo>
                  <a:cubicBezTo>
                    <a:pt x="277" y="588"/>
                    <a:pt x="225" y="709"/>
                    <a:pt x="173" y="830"/>
                  </a:cubicBezTo>
                  <a:cubicBezTo>
                    <a:pt x="0" y="1331"/>
                    <a:pt x="0" y="1901"/>
                    <a:pt x="208" y="2385"/>
                  </a:cubicBezTo>
                  <a:cubicBezTo>
                    <a:pt x="398" y="2886"/>
                    <a:pt x="778" y="3301"/>
                    <a:pt x="1245" y="3543"/>
                  </a:cubicBezTo>
                  <a:cubicBezTo>
                    <a:pt x="1366" y="2316"/>
                    <a:pt x="1279" y="1227"/>
                    <a:pt x="11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484;p40">
              <a:extLst>
                <a:ext uri="{FF2B5EF4-FFF2-40B4-BE49-F238E27FC236}">
                  <a16:creationId xmlns:a16="http://schemas.microsoft.com/office/drawing/2014/main" id="{C82F02FD-CBD2-49B2-8BFB-6D623EBF08BA}"/>
                </a:ext>
              </a:extLst>
            </p:cNvPr>
            <p:cNvSpPr/>
            <p:nvPr/>
          </p:nvSpPr>
          <p:spPr>
            <a:xfrm>
              <a:off x="7371406" y="1583593"/>
              <a:ext cx="28286" cy="80324"/>
            </a:xfrm>
            <a:custGeom>
              <a:avLst/>
              <a:gdLst/>
              <a:ahLst/>
              <a:cxnLst/>
              <a:rect l="l" t="t" r="r" b="b"/>
              <a:pathLst>
                <a:path w="761" h="2161" extrusionOk="0">
                  <a:moveTo>
                    <a:pt x="761" y="1"/>
                  </a:moveTo>
                  <a:lnTo>
                    <a:pt x="761" y="1"/>
                  </a:lnTo>
                  <a:cubicBezTo>
                    <a:pt x="605" y="191"/>
                    <a:pt x="173" y="813"/>
                    <a:pt x="104" y="1038"/>
                  </a:cubicBezTo>
                  <a:cubicBezTo>
                    <a:pt x="18" y="1262"/>
                    <a:pt x="0" y="1521"/>
                    <a:pt x="104" y="1746"/>
                  </a:cubicBezTo>
                  <a:cubicBezTo>
                    <a:pt x="191" y="1971"/>
                    <a:pt x="398" y="2144"/>
                    <a:pt x="640" y="2161"/>
                  </a:cubicBezTo>
                  <a:lnTo>
                    <a:pt x="76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85;p40">
              <a:extLst>
                <a:ext uri="{FF2B5EF4-FFF2-40B4-BE49-F238E27FC236}">
                  <a16:creationId xmlns:a16="http://schemas.microsoft.com/office/drawing/2014/main" id="{38D21F0F-1D3C-408D-AD9E-417530CA6B91}"/>
                </a:ext>
              </a:extLst>
            </p:cNvPr>
            <p:cNvSpPr/>
            <p:nvPr/>
          </p:nvSpPr>
          <p:spPr>
            <a:xfrm>
              <a:off x="7302047" y="1644142"/>
              <a:ext cx="86755" cy="44195"/>
            </a:xfrm>
            <a:custGeom>
              <a:avLst/>
              <a:gdLst/>
              <a:ahLst/>
              <a:cxnLst/>
              <a:rect l="l" t="t" r="r" b="b"/>
              <a:pathLst>
                <a:path w="2334" h="1189" extrusionOk="0">
                  <a:moveTo>
                    <a:pt x="166" y="0"/>
                  </a:moveTo>
                  <a:cubicBezTo>
                    <a:pt x="108" y="0"/>
                    <a:pt x="47" y="36"/>
                    <a:pt x="35" y="100"/>
                  </a:cubicBezTo>
                  <a:cubicBezTo>
                    <a:pt x="0" y="169"/>
                    <a:pt x="35" y="255"/>
                    <a:pt x="104" y="290"/>
                  </a:cubicBezTo>
                  <a:lnTo>
                    <a:pt x="2108" y="1171"/>
                  </a:lnTo>
                  <a:cubicBezTo>
                    <a:pt x="2126" y="1171"/>
                    <a:pt x="2143" y="1189"/>
                    <a:pt x="2177" y="1189"/>
                  </a:cubicBezTo>
                  <a:cubicBezTo>
                    <a:pt x="2229" y="1189"/>
                    <a:pt x="2281" y="1154"/>
                    <a:pt x="2298" y="1085"/>
                  </a:cubicBezTo>
                  <a:cubicBezTo>
                    <a:pt x="2333" y="1016"/>
                    <a:pt x="2298" y="929"/>
                    <a:pt x="2229" y="895"/>
                  </a:cubicBezTo>
                  <a:lnTo>
                    <a:pt x="225" y="13"/>
                  </a:lnTo>
                  <a:cubicBezTo>
                    <a:pt x="207" y="5"/>
                    <a:pt x="187" y="0"/>
                    <a:pt x="166" y="0"/>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86;p40">
              <a:extLst>
                <a:ext uri="{FF2B5EF4-FFF2-40B4-BE49-F238E27FC236}">
                  <a16:creationId xmlns:a16="http://schemas.microsoft.com/office/drawing/2014/main" id="{81E31C2D-B04C-4675-BD44-CB8B85C2014D}"/>
                </a:ext>
              </a:extLst>
            </p:cNvPr>
            <p:cNvSpPr/>
            <p:nvPr/>
          </p:nvSpPr>
          <p:spPr>
            <a:xfrm>
              <a:off x="7298181" y="1641429"/>
              <a:ext cx="65568" cy="77760"/>
            </a:xfrm>
            <a:custGeom>
              <a:avLst/>
              <a:gdLst/>
              <a:ahLst/>
              <a:cxnLst/>
              <a:rect l="l" t="t" r="r" b="b"/>
              <a:pathLst>
                <a:path w="1764" h="2092" extrusionOk="0">
                  <a:moveTo>
                    <a:pt x="311" y="0"/>
                  </a:moveTo>
                  <a:cubicBezTo>
                    <a:pt x="225" y="0"/>
                    <a:pt x="156" y="52"/>
                    <a:pt x="139" y="138"/>
                  </a:cubicBezTo>
                  <a:cubicBezTo>
                    <a:pt x="139" y="173"/>
                    <a:pt x="0" y="1175"/>
                    <a:pt x="501" y="1728"/>
                  </a:cubicBezTo>
                  <a:cubicBezTo>
                    <a:pt x="709" y="1970"/>
                    <a:pt x="985" y="2074"/>
                    <a:pt x="1348" y="2074"/>
                  </a:cubicBezTo>
                  <a:cubicBezTo>
                    <a:pt x="1348" y="2074"/>
                    <a:pt x="1348" y="2074"/>
                    <a:pt x="1348" y="2091"/>
                  </a:cubicBezTo>
                  <a:cubicBezTo>
                    <a:pt x="1435" y="2074"/>
                    <a:pt x="1504" y="2005"/>
                    <a:pt x="1504" y="1936"/>
                  </a:cubicBezTo>
                  <a:cubicBezTo>
                    <a:pt x="1504" y="1849"/>
                    <a:pt x="1435" y="1780"/>
                    <a:pt x="1348" y="1780"/>
                  </a:cubicBezTo>
                  <a:cubicBezTo>
                    <a:pt x="1072" y="1780"/>
                    <a:pt x="864" y="1694"/>
                    <a:pt x="726" y="1521"/>
                  </a:cubicBezTo>
                  <a:cubicBezTo>
                    <a:pt x="415" y="1192"/>
                    <a:pt x="415" y="588"/>
                    <a:pt x="432" y="311"/>
                  </a:cubicBezTo>
                  <a:lnTo>
                    <a:pt x="432" y="311"/>
                  </a:lnTo>
                  <a:lnTo>
                    <a:pt x="1590" y="432"/>
                  </a:lnTo>
                  <a:cubicBezTo>
                    <a:pt x="1677" y="432"/>
                    <a:pt x="1746" y="380"/>
                    <a:pt x="1763" y="294"/>
                  </a:cubicBezTo>
                  <a:cubicBezTo>
                    <a:pt x="1763" y="207"/>
                    <a:pt x="1711" y="138"/>
                    <a:pt x="1625" y="138"/>
                  </a:cubicBezTo>
                  <a:lnTo>
                    <a:pt x="311" y="0"/>
                  </a:ln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87;p40">
              <a:extLst>
                <a:ext uri="{FF2B5EF4-FFF2-40B4-BE49-F238E27FC236}">
                  <a16:creationId xmlns:a16="http://schemas.microsoft.com/office/drawing/2014/main" id="{98506EB0-5DFA-4B59-9359-535630712776}"/>
                </a:ext>
              </a:extLst>
            </p:cNvPr>
            <p:cNvSpPr/>
            <p:nvPr/>
          </p:nvSpPr>
          <p:spPr>
            <a:xfrm>
              <a:off x="6539541" y="2932492"/>
              <a:ext cx="910256" cy="882676"/>
            </a:xfrm>
            <a:custGeom>
              <a:avLst/>
              <a:gdLst/>
              <a:ahLst/>
              <a:cxnLst/>
              <a:rect l="l" t="t" r="r" b="b"/>
              <a:pathLst>
                <a:path w="24489" h="23747" extrusionOk="0">
                  <a:moveTo>
                    <a:pt x="22146" y="0"/>
                  </a:moveTo>
                  <a:cubicBezTo>
                    <a:pt x="21990" y="0"/>
                    <a:pt x="21831" y="18"/>
                    <a:pt x="21672" y="54"/>
                  </a:cubicBezTo>
                  <a:lnTo>
                    <a:pt x="12927" y="2058"/>
                  </a:lnTo>
                  <a:cubicBezTo>
                    <a:pt x="12392" y="2179"/>
                    <a:pt x="11908" y="2525"/>
                    <a:pt x="11614" y="3009"/>
                  </a:cubicBezTo>
                  <a:lnTo>
                    <a:pt x="623" y="20498"/>
                  </a:lnTo>
                  <a:cubicBezTo>
                    <a:pt x="1" y="21500"/>
                    <a:pt x="312" y="22796"/>
                    <a:pt x="1314" y="23418"/>
                  </a:cubicBezTo>
                  <a:cubicBezTo>
                    <a:pt x="1660" y="23643"/>
                    <a:pt x="2057" y="23747"/>
                    <a:pt x="2438" y="23747"/>
                  </a:cubicBezTo>
                  <a:cubicBezTo>
                    <a:pt x="3146" y="23747"/>
                    <a:pt x="3837" y="23401"/>
                    <a:pt x="4235" y="22744"/>
                  </a:cubicBezTo>
                  <a:lnTo>
                    <a:pt x="14759" y="5999"/>
                  </a:lnTo>
                  <a:lnTo>
                    <a:pt x="22622" y="4184"/>
                  </a:lnTo>
                  <a:cubicBezTo>
                    <a:pt x="23780" y="3925"/>
                    <a:pt x="24489" y="2784"/>
                    <a:pt x="24230" y="1644"/>
                  </a:cubicBezTo>
                  <a:cubicBezTo>
                    <a:pt x="23992" y="662"/>
                    <a:pt x="23113" y="0"/>
                    <a:pt x="221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88;p40">
              <a:extLst>
                <a:ext uri="{FF2B5EF4-FFF2-40B4-BE49-F238E27FC236}">
                  <a16:creationId xmlns:a16="http://schemas.microsoft.com/office/drawing/2014/main" id="{120EBBB5-1C31-4DFF-8DD6-2F39281FF28C}"/>
                </a:ext>
              </a:extLst>
            </p:cNvPr>
            <p:cNvSpPr/>
            <p:nvPr/>
          </p:nvSpPr>
          <p:spPr>
            <a:xfrm>
              <a:off x="6200402" y="2765636"/>
              <a:ext cx="1363098" cy="1144390"/>
            </a:xfrm>
            <a:custGeom>
              <a:avLst/>
              <a:gdLst/>
              <a:ahLst/>
              <a:cxnLst/>
              <a:rect l="l" t="t" r="r" b="b"/>
              <a:pathLst>
                <a:path w="36672" h="30788" extrusionOk="0">
                  <a:moveTo>
                    <a:pt x="31959" y="0"/>
                  </a:moveTo>
                  <a:cubicBezTo>
                    <a:pt x="31586" y="0"/>
                    <a:pt x="31207" y="50"/>
                    <a:pt x="30830" y="153"/>
                  </a:cubicBezTo>
                  <a:lnTo>
                    <a:pt x="14638" y="4629"/>
                  </a:lnTo>
                  <a:lnTo>
                    <a:pt x="14257" y="4733"/>
                  </a:lnTo>
                  <a:cubicBezTo>
                    <a:pt x="13583" y="4923"/>
                    <a:pt x="12979" y="5372"/>
                    <a:pt x="12616" y="6046"/>
                  </a:cubicBezTo>
                  <a:lnTo>
                    <a:pt x="450" y="28097"/>
                  </a:lnTo>
                  <a:cubicBezTo>
                    <a:pt x="0" y="28892"/>
                    <a:pt x="242" y="29929"/>
                    <a:pt x="1003" y="30465"/>
                  </a:cubicBezTo>
                  <a:cubicBezTo>
                    <a:pt x="1320" y="30683"/>
                    <a:pt x="1684" y="30788"/>
                    <a:pt x="2043" y="30788"/>
                  </a:cubicBezTo>
                  <a:cubicBezTo>
                    <a:pt x="2622" y="30788"/>
                    <a:pt x="3191" y="30517"/>
                    <a:pt x="3543" y="30016"/>
                  </a:cubicBezTo>
                  <a:lnTo>
                    <a:pt x="17030" y="10572"/>
                  </a:lnTo>
                  <a:lnTo>
                    <a:pt x="17030" y="10572"/>
                  </a:lnTo>
                  <a:lnTo>
                    <a:pt x="32541" y="8448"/>
                  </a:lnTo>
                  <a:cubicBezTo>
                    <a:pt x="32714" y="8431"/>
                    <a:pt x="32904" y="8397"/>
                    <a:pt x="33094" y="8327"/>
                  </a:cubicBezTo>
                  <a:cubicBezTo>
                    <a:pt x="35341" y="7705"/>
                    <a:pt x="36672" y="5372"/>
                    <a:pt x="36049" y="3126"/>
                  </a:cubicBezTo>
                  <a:cubicBezTo>
                    <a:pt x="35531" y="1239"/>
                    <a:pt x="33824" y="0"/>
                    <a:pt x="319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89;p40">
              <a:extLst>
                <a:ext uri="{FF2B5EF4-FFF2-40B4-BE49-F238E27FC236}">
                  <a16:creationId xmlns:a16="http://schemas.microsoft.com/office/drawing/2014/main" id="{518865A4-F354-4E47-9A44-4BDAAE377957}"/>
                </a:ext>
              </a:extLst>
            </p:cNvPr>
            <p:cNvSpPr/>
            <p:nvPr/>
          </p:nvSpPr>
          <p:spPr>
            <a:xfrm>
              <a:off x="5946680" y="3780451"/>
              <a:ext cx="417531" cy="194027"/>
            </a:xfrm>
            <a:custGeom>
              <a:avLst/>
              <a:gdLst/>
              <a:ahLst/>
              <a:cxnLst/>
              <a:rect l="l" t="t" r="r" b="b"/>
              <a:pathLst>
                <a:path w="11233" h="5220" extrusionOk="0">
                  <a:moveTo>
                    <a:pt x="7690" y="0"/>
                  </a:moveTo>
                  <a:cubicBezTo>
                    <a:pt x="7397" y="519"/>
                    <a:pt x="6964" y="968"/>
                    <a:pt x="6446" y="1262"/>
                  </a:cubicBezTo>
                  <a:cubicBezTo>
                    <a:pt x="5651" y="1677"/>
                    <a:pt x="4752" y="1729"/>
                    <a:pt x="3888" y="1971"/>
                  </a:cubicBezTo>
                  <a:cubicBezTo>
                    <a:pt x="2229" y="2454"/>
                    <a:pt x="795" y="3647"/>
                    <a:pt x="0" y="5219"/>
                  </a:cubicBezTo>
                  <a:lnTo>
                    <a:pt x="11233" y="5219"/>
                  </a:lnTo>
                  <a:lnTo>
                    <a:pt x="11233" y="1348"/>
                  </a:lnTo>
                  <a:cubicBezTo>
                    <a:pt x="10904" y="1517"/>
                    <a:pt x="10546" y="1603"/>
                    <a:pt x="10184" y="1603"/>
                  </a:cubicBezTo>
                  <a:cubicBezTo>
                    <a:pt x="9804" y="1603"/>
                    <a:pt x="9418" y="1508"/>
                    <a:pt x="9056" y="1314"/>
                  </a:cubicBezTo>
                  <a:cubicBezTo>
                    <a:pt x="8520" y="1020"/>
                    <a:pt x="8053" y="502"/>
                    <a:pt x="7690" y="0"/>
                  </a:cubicBezTo>
                  <a:close/>
                </a:path>
              </a:pathLst>
            </a:custGeom>
            <a:solidFill>
              <a:srgbClr val="D8D0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90;p40">
              <a:extLst>
                <a:ext uri="{FF2B5EF4-FFF2-40B4-BE49-F238E27FC236}">
                  <a16:creationId xmlns:a16="http://schemas.microsoft.com/office/drawing/2014/main" id="{275A8A24-35C3-4A6C-8F9D-66B5457E393C}"/>
                </a:ext>
              </a:extLst>
            </p:cNvPr>
            <p:cNvSpPr/>
            <p:nvPr/>
          </p:nvSpPr>
          <p:spPr>
            <a:xfrm>
              <a:off x="5946680" y="3780451"/>
              <a:ext cx="417531" cy="194027"/>
            </a:xfrm>
            <a:custGeom>
              <a:avLst/>
              <a:gdLst/>
              <a:ahLst/>
              <a:cxnLst/>
              <a:rect l="l" t="t" r="r" b="b"/>
              <a:pathLst>
                <a:path w="11233" h="5220" extrusionOk="0">
                  <a:moveTo>
                    <a:pt x="7690" y="0"/>
                  </a:moveTo>
                  <a:cubicBezTo>
                    <a:pt x="7397" y="519"/>
                    <a:pt x="6964" y="968"/>
                    <a:pt x="6446" y="1262"/>
                  </a:cubicBezTo>
                  <a:cubicBezTo>
                    <a:pt x="5651" y="1677"/>
                    <a:pt x="4752" y="1729"/>
                    <a:pt x="3888" y="1971"/>
                  </a:cubicBezTo>
                  <a:cubicBezTo>
                    <a:pt x="2229" y="2454"/>
                    <a:pt x="795" y="3647"/>
                    <a:pt x="0" y="5219"/>
                  </a:cubicBezTo>
                  <a:lnTo>
                    <a:pt x="11233" y="5219"/>
                  </a:lnTo>
                  <a:lnTo>
                    <a:pt x="11233" y="1348"/>
                  </a:lnTo>
                  <a:cubicBezTo>
                    <a:pt x="10904" y="1517"/>
                    <a:pt x="10546" y="1603"/>
                    <a:pt x="10184" y="1603"/>
                  </a:cubicBezTo>
                  <a:cubicBezTo>
                    <a:pt x="9804" y="1603"/>
                    <a:pt x="9418" y="1508"/>
                    <a:pt x="9056" y="1314"/>
                  </a:cubicBezTo>
                  <a:cubicBezTo>
                    <a:pt x="8520" y="1020"/>
                    <a:pt x="8053" y="502"/>
                    <a:pt x="769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91;p40">
              <a:extLst>
                <a:ext uri="{FF2B5EF4-FFF2-40B4-BE49-F238E27FC236}">
                  <a16:creationId xmlns:a16="http://schemas.microsoft.com/office/drawing/2014/main" id="{60B348C8-FF10-4DFE-86B3-C27BA03F34AE}"/>
                </a:ext>
              </a:extLst>
            </p:cNvPr>
            <p:cNvSpPr/>
            <p:nvPr/>
          </p:nvSpPr>
          <p:spPr>
            <a:xfrm>
              <a:off x="5935083" y="3953886"/>
              <a:ext cx="449051" cy="43080"/>
            </a:xfrm>
            <a:custGeom>
              <a:avLst/>
              <a:gdLst/>
              <a:ahLst/>
              <a:cxnLst/>
              <a:rect l="l" t="t" r="r" b="b"/>
              <a:pathLst>
                <a:path w="12081" h="1159" extrusionOk="0">
                  <a:moveTo>
                    <a:pt x="571" y="0"/>
                  </a:moveTo>
                  <a:cubicBezTo>
                    <a:pt x="260" y="0"/>
                    <a:pt x="1" y="260"/>
                    <a:pt x="1" y="588"/>
                  </a:cubicBezTo>
                  <a:cubicBezTo>
                    <a:pt x="1" y="899"/>
                    <a:pt x="260" y="1158"/>
                    <a:pt x="571" y="1158"/>
                  </a:cubicBezTo>
                  <a:lnTo>
                    <a:pt x="11510" y="1158"/>
                  </a:lnTo>
                  <a:cubicBezTo>
                    <a:pt x="11822" y="1158"/>
                    <a:pt x="12081" y="899"/>
                    <a:pt x="12081" y="588"/>
                  </a:cubicBezTo>
                  <a:cubicBezTo>
                    <a:pt x="12081" y="260"/>
                    <a:pt x="11822" y="0"/>
                    <a:pt x="115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92;p40">
              <a:extLst>
                <a:ext uri="{FF2B5EF4-FFF2-40B4-BE49-F238E27FC236}">
                  <a16:creationId xmlns:a16="http://schemas.microsoft.com/office/drawing/2014/main" id="{68128AE5-6CCB-4618-A350-54CBAE343E67}"/>
                </a:ext>
              </a:extLst>
            </p:cNvPr>
            <p:cNvSpPr/>
            <p:nvPr/>
          </p:nvSpPr>
          <p:spPr>
            <a:xfrm>
              <a:off x="6213895" y="3860738"/>
              <a:ext cx="152917" cy="90620"/>
            </a:xfrm>
            <a:custGeom>
              <a:avLst/>
              <a:gdLst/>
              <a:ahLst/>
              <a:cxnLst/>
              <a:rect l="l" t="t" r="r" b="b"/>
              <a:pathLst>
                <a:path w="4114" h="2438" fill="none" extrusionOk="0">
                  <a:moveTo>
                    <a:pt x="0" y="2437"/>
                  </a:moveTo>
                  <a:cubicBezTo>
                    <a:pt x="0" y="2437"/>
                    <a:pt x="605" y="1"/>
                    <a:pt x="4113" y="225"/>
                  </a:cubicBezTo>
                </a:path>
              </a:pathLst>
            </a:custGeom>
            <a:noFill/>
            <a:ln w="5625" cap="rnd" cmpd="sng">
              <a:solidFill>
                <a:srgbClr val="B7A09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93;p40">
              <a:extLst>
                <a:ext uri="{FF2B5EF4-FFF2-40B4-BE49-F238E27FC236}">
                  <a16:creationId xmlns:a16="http://schemas.microsoft.com/office/drawing/2014/main" id="{8780D8AD-C69E-4219-8B26-88BAC47B44B9}"/>
                </a:ext>
              </a:extLst>
            </p:cNvPr>
            <p:cNvSpPr/>
            <p:nvPr/>
          </p:nvSpPr>
          <p:spPr>
            <a:xfrm>
              <a:off x="7000115" y="2966577"/>
              <a:ext cx="773433" cy="195328"/>
            </a:xfrm>
            <a:custGeom>
              <a:avLst/>
              <a:gdLst/>
              <a:ahLst/>
              <a:cxnLst/>
              <a:rect l="l" t="t" r="r" b="b"/>
              <a:pathLst>
                <a:path w="20808" h="5255" extrusionOk="0">
                  <a:moveTo>
                    <a:pt x="2627" y="1"/>
                  </a:moveTo>
                  <a:cubicBezTo>
                    <a:pt x="1176" y="1"/>
                    <a:pt x="1" y="1176"/>
                    <a:pt x="1" y="2628"/>
                  </a:cubicBezTo>
                  <a:cubicBezTo>
                    <a:pt x="1" y="4079"/>
                    <a:pt x="1176" y="5254"/>
                    <a:pt x="2627" y="5254"/>
                  </a:cubicBezTo>
                  <a:lnTo>
                    <a:pt x="18181" y="5254"/>
                  </a:lnTo>
                  <a:cubicBezTo>
                    <a:pt x="19633" y="5254"/>
                    <a:pt x="20808" y="4079"/>
                    <a:pt x="20808" y="2628"/>
                  </a:cubicBezTo>
                  <a:cubicBezTo>
                    <a:pt x="20808" y="1176"/>
                    <a:pt x="19633" y="1"/>
                    <a:pt x="1818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4;p40">
              <a:extLst>
                <a:ext uri="{FF2B5EF4-FFF2-40B4-BE49-F238E27FC236}">
                  <a16:creationId xmlns:a16="http://schemas.microsoft.com/office/drawing/2014/main" id="{21FFE984-D05C-4E6F-9EB5-9422677E3901}"/>
                </a:ext>
              </a:extLst>
            </p:cNvPr>
            <p:cNvSpPr/>
            <p:nvPr/>
          </p:nvSpPr>
          <p:spPr>
            <a:xfrm>
              <a:off x="7466487" y="1777583"/>
              <a:ext cx="617951" cy="1287978"/>
            </a:xfrm>
            <a:custGeom>
              <a:avLst/>
              <a:gdLst/>
              <a:ahLst/>
              <a:cxnLst/>
              <a:rect l="l" t="t" r="r" b="b"/>
              <a:pathLst>
                <a:path w="16625" h="34651" extrusionOk="0">
                  <a:moveTo>
                    <a:pt x="4269" y="1"/>
                  </a:moveTo>
                  <a:cubicBezTo>
                    <a:pt x="1918" y="1"/>
                    <a:pt x="0" y="1919"/>
                    <a:pt x="0" y="4287"/>
                  </a:cubicBezTo>
                  <a:lnTo>
                    <a:pt x="0" y="30364"/>
                  </a:lnTo>
                  <a:cubicBezTo>
                    <a:pt x="0" y="32715"/>
                    <a:pt x="1918" y="34650"/>
                    <a:pt x="4269" y="34650"/>
                  </a:cubicBezTo>
                  <a:lnTo>
                    <a:pt x="12356" y="34650"/>
                  </a:lnTo>
                  <a:cubicBezTo>
                    <a:pt x="14707" y="34650"/>
                    <a:pt x="16625" y="32715"/>
                    <a:pt x="16625" y="30364"/>
                  </a:cubicBezTo>
                  <a:lnTo>
                    <a:pt x="16625" y="4287"/>
                  </a:lnTo>
                  <a:cubicBezTo>
                    <a:pt x="16625" y="1919"/>
                    <a:pt x="14707" y="1"/>
                    <a:pt x="1235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495;p40">
              <a:extLst>
                <a:ext uri="{FF2B5EF4-FFF2-40B4-BE49-F238E27FC236}">
                  <a16:creationId xmlns:a16="http://schemas.microsoft.com/office/drawing/2014/main" id="{0A759201-64DB-4CA1-B2C5-4390D5162337}"/>
                </a:ext>
              </a:extLst>
            </p:cNvPr>
            <p:cNvSpPr/>
            <p:nvPr/>
          </p:nvSpPr>
          <p:spPr>
            <a:xfrm>
              <a:off x="6438699" y="1868352"/>
              <a:ext cx="935941" cy="577473"/>
            </a:xfrm>
            <a:custGeom>
              <a:avLst/>
              <a:gdLst/>
              <a:ahLst/>
              <a:cxnLst/>
              <a:rect l="l" t="t" r="r" b="b"/>
              <a:pathLst>
                <a:path w="25180" h="15536" extrusionOk="0">
                  <a:moveTo>
                    <a:pt x="1641" y="1"/>
                  </a:moveTo>
                  <a:cubicBezTo>
                    <a:pt x="1439" y="1"/>
                    <a:pt x="1233" y="44"/>
                    <a:pt x="1038" y="134"/>
                  </a:cubicBezTo>
                  <a:cubicBezTo>
                    <a:pt x="312" y="479"/>
                    <a:pt x="1" y="1326"/>
                    <a:pt x="346" y="2052"/>
                  </a:cubicBezTo>
                  <a:lnTo>
                    <a:pt x="5980" y="14149"/>
                  </a:lnTo>
                  <a:cubicBezTo>
                    <a:pt x="5980" y="14149"/>
                    <a:pt x="5997" y="14166"/>
                    <a:pt x="5997" y="14184"/>
                  </a:cubicBezTo>
                  <a:cubicBezTo>
                    <a:pt x="6405" y="15037"/>
                    <a:pt x="7255" y="15536"/>
                    <a:pt x="8143" y="15536"/>
                  </a:cubicBezTo>
                  <a:cubicBezTo>
                    <a:pt x="8496" y="15536"/>
                    <a:pt x="8855" y="15457"/>
                    <a:pt x="9194" y="15290"/>
                  </a:cubicBezTo>
                  <a:lnTo>
                    <a:pt x="9592" y="15099"/>
                  </a:lnTo>
                  <a:lnTo>
                    <a:pt x="22518" y="8878"/>
                  </a:lnTo>
                  <a:cubicBezTo>
                    <a:pt x="22691" y="8792"/>
                    <a:pt x="22864" y="8688"/>
                    <a:pt x="23037" y="8584"/>
                  </a:cubicBezTo>
                  <a:cubicBezTo>
                    <a:pt x="24748" y="7392"/>
                    <a:pt x="25180" y="5024"/>
                    <a:pt x="23987" y="3296"/>
                  </a:cubicBezTo>
                  <a:cubicBezTo>
                    <a:pt x="23254" y="2244"/>
                    <a:pt x="22075" y="1675"/>
                    <a:pt x="20879" y="1675"/>
                  </a:cubicBezTo>
                  <a:cubicBezTo>
                    <a:pt x="20130" y="1675"/>
                    <a:pt x="19375" y="1898"/>
                    <a:pt x="18717" y="2363"/>
                  </a:cubicBezTo>
                  <a:lnTo>
                    <a:pt x="8901" y="9172"/>
                  </a:lnTo>
                  <a:lnTo>
                    <a:pt x="2818" y="618"/>
                  </a:lnTo>
                  <a:cubicBezTo>
                    <a:pt x="2542" y="222"/>
                    <a:pt x="2099" y="1"/>
                    <a:pt x="16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496;p40">
              <a:extLst>
                <a:ext uri="{FF2B5EF4-FFF2-40B4-BE49-F238E27FC236}">
                  <a16:creationId xmlns:a16="http://schemas.microsoft.com/office/drawing/2014/main" id="{C0B633B3-7D20-48FB-B37E-D5882461F844}"/>
                </a:ext>
              </a:extLst>
            </p:cNvPr>
            <p:cNvSpPr/>
            <p:nvPr/>
          </p:nvSpPr>
          <p:spPr>
            <a:xfrm>
              <a:off x="7039961" y="2678435"/>
              <a:ext cx="228075" cy="455184"/>
            </a:xfrm>
            <a:custGeom>
              <a:avLst/>
              <a:gdLst/>
              <a:ahLst/>
              <a:cxnLst/>
              <a:rect l="l" t="t" r="r" b="b"/>
              <a:pathLst>
                <a:path w="6136" h="12246" extrusionOk="0">
                  <a:moveTo>
                    <a:pt x="323" y="1"/>
                  </a:moveTo>
                  <a:cubicBezTo>
                    <a:pt x="284" y="1"/>
                    <a:pt x="245" y="9"/>
                    <a:pt x="208" y="28"/>
                  </a:cubicBezTo>
                  <a:cubicBezTo>
                    <a:pt x="52" y="97"/>
                    <a:pt x="0" y="270"/>
                    <a:pt x="69" y="408"/>
                  </a:cubicBezTo>
                  <a:lnTo>
                    <a:pt x="5548" y="12073"/>
                  </a:lnTo>
                  <a:cubicBezTo>
                    <a:pt x="5599" y="12177"/>
                    <a:pt x="5703" y="12246"/>
                    <a:pt x="5807" y="12246"/>
                  </a:cubicBezTo>
                  <a:cubicBezTo>
                    <a:pt x="5859" y="12246"/>
                    <a:pt x="5893" y="12229"/>
                    <a:pt x="5928" y="12211"/>
                  </a:cubicBezTo>
                  <a:cubicBezTo>
                    <a:pt x="6066" y="12142"/>
                    <a:pt x="6135" y="11969"/>
                    <a:pt x="6066" y="11831"/>
                  </a:cubicBezTo>
                  <a:lnTo>
                    <a:pt x="570" y="166"/>
                  </a:lnTo>
                  <a:cubicBezTo>
                    <a:pt x="532" y="65"/>
                    <a:pt x="430" y="1"/>
                    <a:pt x="323" y="1"/>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497;p40">
              <a:extLst>
                <a:ext uri="{FF2B5EF4-FFF2-40B4-BE49-F238E27FC236}">
                  <a16:creationId xmlns:a16="http://schemas.microsoft.com/office/drawing/2014/main" id="{A25D3CEC-DD9E-4527-8563-19657BC0385B}"/>
                </a:ext>
              </a:extLst>
            </p:cNvPr>
            <p:cNvSpPr/>
            <p:nvPr/>
          </p:nvSpPr>
          <p:spPr>
            <a:xfrm>
              <a:off x="6682163" y="2586959"/>
              <a:ext cx="605759" cy="134295"/>
            </a:xfrm>
            <a:custGeom>
              <a:avLst/>
              <a:gdLst/>
              <a:ahLst/>
              <a:cxnLst/>
              <a:rect l="l" t="t" r="r" b="b"/>
              <a:pathLst>
                <a:path w="16297" h="3613" extrusionOk="0">
                  <a:moveTo>
                    <a:pt x="1798" y="0"/>
                  </a:moveTo>
                  <a:cubicBezTo>
                    <a:pt x="813" y="0"/>
                    <a:pt x="0" y="813"/>
                    <a:pt x="0" y="1798"/>
                  </a:cubicBezTo>
                  <a:cubicBezTo>
                    <a:pt x="0" y="2800"/>
                    <a:pt x="813" y="3612"/>
                    <a:pt x="1798" y="3612"/>
                  </a:cubicBezTo>
                  <a:lnTo>
                    <a:pt x="14500" y="3612"/>
                  </a:lnTo>
                  <a:cubicBezTo>
                    <a:pt x="15485" y="3612"/>
                    <a:pt x="16297" y="2800"/>
                    <a:pt x="16297" y="1798"/>
                  </a:cubicBezTo>
                  <a:cubicBezTo>
                    <a:pt x="16297" y="813"/>
                    <a:pt x="15485" y="0"/>
                    <a:pt x="145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498;p40">
              <a:extLst>
                <a:ext uri="{FF2B5EF4-FFF2-40B4-BE49-F238E27FC236}">
                  <a16:creationId xmlns:a16="http://schemas.microsoft.com/office/drawing/2014/main" id="{3102111F-B946-4CEE-863B-CBA680AE526E}"/>
                </a:ext>
              </a:extLst>
            </p:cNvPr>
            <p:cNvSpPr/>
            <p:nvPr/>
          </p:nvSpPr>
          <p:spPr>
            <a:xfrm>
              <a:off x="7026468" y="3116260"/>
              <a:ext cx="714333" cy="70065"/>
            </a:xfrm>
            <a:custGeom>
              <a:avLst/>
              <a:gdLst/>
              <a:ahLst/>
              <a:cxnLst/>
              <a:rect l="l" t="t" r="r" b="b"/>
              <a:pathLst>
                <a:path w="19218" h="1885" extrusionOk="0">
                  <a:moveTo>
                    <a:pt x="951" y="0"/>
                  </a:moveTo>
                  <a:cubicBezTo>
                    <a:pt x="432" y="0"/>
                    <a:pt x="0" y="432"/>
                    <a:pt x="0" y="934"/>
                  </a:cubicBezTo>
                  <a:cubicBezTo>
                    <a:pt x="0" y="1469"/>
                    <a:pt x="432" y="1884"/>
                    <a:pt x="951" y="1884"/>
                  </a:cubicBezTo>
                  <a:lnTo>
                    <a:pt x="18267" y="1884"/>
                  </a:lnTo>
                  <a:cubicBezTo>
                    <a:pt x="18785" y="1884"/>
                    <a:pt x="19200" y="1469"/>
                    <a:pt x="19217" y="934"/>
                  </a:cubicBezTo>
                  <a:cubicBezTo>
                    <a:pt x="19217" y="415"/>
                    <a:pt x="18785" y="0"/>
                    <a:pt x="18267" y="0"/>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499;p40">
              <a:extLst>
                <a:ext uri="{FF2B5EF4-FFF2-40B4-BE49-F238E27FC236}">
                  <a16:creationId xmlns:a16="http://schemas.microsoft.com/office/drawing/2014/main" id="{6CBC9BB4-844F-4A1B-A207-2BEB41B131E5}"/>
                </a:ext>
              </a:extLst>
            </p:cNvPr>
            <p:cNvSpPr/>
            <p:nvPr/>
          </p:nvSpPr>
          <p:spPr>
            <a:xfrm>
              <a:off x="7564095" y="1811556"/>
              <a:ext cx="131099" cy="1213526"/>
            </a:xfrm>
            <a:custGeom>
              <a:avLst/>
              <a:gdLst/>
              <a:ahLst/>
              <a:cxnLst/>
              <a:rect l="l" t="t" r="r" b="b"/>
              <a:pathLst>
                <a:path w="3527" h="32648" extrusionOk="0">
                  <a:moveTo>
                    <a:pt x="3200" y="0"/>
                  </a:moveTo>
                  <a:cubicBezTo>
                    <a:pt x="3138" y="0"/>
                    <a:pt x="3076" y="18"/>
                    <a:pt x="3025" y="55"/>
                  </a:cubicBezTo>
                  <a:lnTo>
                    <a:pt x="2092" y="780"/>
                  </a:lnTo>
                  <a:cubicBezTo>
                    <a:pt x="779" y="1783"/>
                    <a:pt x="1" y="3355"/>
                    <a:pt x="1" y="4997"/>
                  </a:cubicBezTo>
                  <a:lnTo>
                    <a:pt x="1" y="27307"/>
                  </a:lnTo>
                  <a:cubicBezTo>
                    <a:pt x="1" y="28638"/>
                    <a:pt x="312" y="29969"/>
                    <a:pt x="917" y="31161"/>
                  </a:cubicBezTo>
                  <a:lnTo>
                    <a:pt x="1574" y="32492"/>
                  </a:lnTo>
                  <a:cubicBezTo>
                    <a:pt x="1625" y="32578"/>
                    <a:pt x="1729" y="32647"/>
                    <a:pt x="1833" y="32647"/>
                  </a:cubicBezTo>
                  <a:cubicBezTo>
                    <a:pt x="1867" y="32647"/>
                    <a:pt x="1919" y="32630"/>
                    <a:pt x="1954" y="32613"/>
                  </a:cubicBezTo>
                  <a:cubicBezTo>
                    <a:pt x="2092" y="32544"/>
                    <a:pt x="2161" y="32371"/>
                    <a:pt x="2092" y="32233"/>
                  </a:cubicBezTo>
                  <a:lnTo>
                    <a:pt x="1418" y="30902"/>
                  </a:lnTo>
                  <a:cubicBezTo>
                    <a:pt x="865" y="29796"/>
                    <a:pt x="571" y="28552"/>
                    <a:pt x="571" y="27307"/>
                  </a:cubicBezTo>
                  <a:lnTo>
                    <a:pt x="571" y="4997"/>
                  </a:lnTo>
                  <a:cubicBezTo>
                    <a:pt x="571" y="3528"/>
                    <a:pt x="1262" y="2128"/>
                    <a:pt x="2438" y="1230"/>
                  </a:cubicBezTo>
                  <a:lnTo>
                    <a:pt x="3371" y="504"/>
                  </a:lnTo>
                  <a:cubicBezTo>
                    <a:pt x="3492" y="417"/>
                    <a:pt x="3526" y="245"/>
                    <a:pt x="3423" y="106"/>
                  </a:cubicBezTo>
                  <a:cubicBezTo>
                    <a:pt x="3372" y="36"/>
                    <a:pt x="3287" y="0"/>
                    <a:pt x="3200" y="0"/>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00;p40">
              <a:extLst>
                <a:ext uri="{FF2B5EF4-FFF2-40B4-BE49-F238E27FC236}">
                  <a16:creationId xmlns:a16="http://schemas.microsoft.com/office/drawing/2014/main" id="{C1CEB237-FFB1-491F-A2B0-3DFEADC55B7E}"/>
                </a:ext>
              </a:extLst>
            </p:cNvPr>
            <p:cNvSpPr/>
            <p:nvPr/>
          </p:nvSpPr>
          <p:spPr>
            <a:xfrm>
              <a:off x="7630258" y="1446138"/>
              <a:ext cx="407941" cy="280745"/>
            </a:xfrm>
            <a:custGeom>
              <a:avLst/>
              <a:gdLst/>
              <a:ahLst/>
              <a:cxnLst/>
              <a:rect l="l" t="t" r="r" b="b"/>
              <a:pathLst>
                <a:path w="10975" h="7553" extrusionOk="0">
                  <a:moveTo>
                    <a:pt x="3768" y="0"/>
                  </a:moveTo>
                  <a:cubicBezTo>
                    <a:pt x="1694" y="0"/>
                    <a:pt x="1" y="1694"/>
                    <a:pt x="1" y="3768"/>
                  </a:cubicBezTo>
                  <a:cubicBezTo>
                    <a:pt x="1" y="5842"/>
                    <a:pt x="1694" y="7552"/>
                    <a:pt x="3768" y="7552"/>
                  </a:cubicBezTo>
                  <a:lnTo>
                    <a:pt x="7207" y="7552"/>
                  </a:lnTo>
                  <a:cubicBezTo>
                    <a:pt x="9281" y="7552"/>
                    <a:pt x="10975" y="5842"/>
                    <a:pt x="10975" y="3768"/>
                  </a:cubicBezTo>
                  <a:cubicBezTo>
                    <a:pt x="10975" y="1694"/>
                    <a:pt x="9281" y="0"/>
                    <a:pt x="720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01;p40">
              <a:extLst>
                <a:ext uri="{FF2B5EF4-FFF2-40B4-BE49-F238E27FC236}">
                  <a16:creationId xmlns:a16="http://schemas.microsoft.com/office/drawing/2014/main" id="{0C23CF4A-4EC4-43AC-A8A3-9817749E9EB5}"/>
                </a:ext>
              </a:extLst>
            </p:cNvPr>
            <p:cNvSpPr/>
            <p:nvPr/>
          </p:nvSpPr>
          <p:spPr>
            <a:xfrm>
              <a:off x="7830047" y="1683803"/>
              <a:ext cx="21224" cy="161913"/>
            </a:xfrm>
            <a:custGeom>
              <a:avLst/>
              <a:gdLst/>
              <a:ahLst/>
              <a:cxnLst/>
              <a:rect l="l" t="t" r="r" b="b"/>
              <a:pathLst>
                <a:path w="571" h="4356" extrusionOk="0">
                  <a:moveTo>
                    <a:pt x="277" y="1"/>
                  </a:moveTo>
                  <a:cubicBezTo>
                    <a:pt x="121" y="1"/>
                    <a:pt x="0" y="139"/>
                    <a:pt x="0" y="294"/>
                  </a:cubicBezTo>
                  <a:lnTo>
                    <a:pt x="0" y="4062"/>
                  </a:lnTo>
                  <a:cubicBezTo>
                    <a:pt x="0" y="4217"/>
                    <a:pt x="121" y="4356"/>
                    <a:pt x="277" y="4356"/>
                  </a:cubicBezTo>
                  <a:cubicBezTo>
                    <a:pt x="432" y="4356"/>
                    <a:pt x="571" y="4217"/>
                    <a:pt x="571" y="4062"/>
                  </a:cubicBezTo>
                  <a:lnTo>
                    <a:pt x="571" y="294"/>
                  </a:lnTo>
                  <a:cubicBezTo>
                    <a:pt x="571" y="139"/>
                    <a:pt x="432" y="1"/>
                    <a:pt x="277" y="1"/>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02;p40">
              <a:extLst>
                <a:ext uri="{FF2B5EF4-FFF2-40B4-BE49-F238E27FC236}">
                  <a16:creationId xmlns:a16="http://schemas.microsoft.com/office/drawing/2014/main" id="{BA7798EA-3823-4964-89E6-9D59999698CC}"/>
                </a:ext>
              </a:extLst>
            </p:cNvPr>
            <p:cNvSpPr/>
            <p:nvPr/>
          </p:nvSpPr>
          <p:spPr>
            <a:xfrm>
              <a:off x="7694525" y="2933830"/>
              <a:ext cx="171540" cy="199789"/>
            </a:xfrm>
            <a:custGeom>
              <a:avLst/>
              <a:gdLst/>
              <a:ahLst/>
              <a:cxnLst/>
              <a:rect l="l" t="t" r="r" b="b"/>
              <a:pathLst>
                <a:path w="4615" h="5375" extrusionOk="0">
                  <a:moveTo>
                    <a:pt x="4320" y="0"/>
                  </a:moveTo>
                  <a:cubicBezTo>
                    <a:pt x="4165" y="0"/>
                    <a:pt x="4044" y="121"/>
                    <a:pt x="4044" y="277"/>
                  </a:cubicBezTo>
                  <a:lnTo>
                    <a:pt x="4044" y="2282"/>
                  </a:lnTo>
                  <a:cubicBezTo>
                    <a:pt x="4044" y="3664"/>
                    <a:pt x="2903" y="4805"/>
                    <a:pt x="1521" y="4805"/>
                  </a:cubicBezTo>
                  <a:lnTo>
                    <a:pt x="294" y="4805"/>
                  </a:lnTo>
                  <a:cubicBezTo>
                    <a:pt x="138" y="4805"/>
                    <a:pt x="0" y="4926"/>
                    <a:pt x="0" y="5081"/>
                  </a:cubicBezTo>
                  <a:cubicBezTo>
                    <a:pt x="0" y="5237"/>
                    <a:pt x="138" y="5375"/>
                    <a:pt x="294" y="5375"/>
                  </a:cubicBezTo>
                  <a:lnTo>
                    <a:pt x="1521" y="5375"/>
                  </a:lnTo>
                  <a:cubicBezTo>
                    <a:pt x="3232" y="5375"/>
                    <a:pt x="4614" y="3992"/>
                    <a:pt x="4614" y="2282"/>
                  </a:cubicBezTo>
                  <a:lnTo>
                    <a:pt x="4614" y="277"/>
                  </a:lnTo>
                  <a:cubicBezTo>
                    <a:pt x="4614" y="121"/>
                    <a:pt x="4476" y="0"/>
                    <a:pt x="4320" y="0"/>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03;p40">
              <a:extLst>
                <a:ext uri="{FF2B5EF4-FFF2-40B4-BE49-F238E27FC236}">
                  <a16:creationId xmlns:a16="http://schemas.microsoft.com/office/drawing/2014/main" id="{97E10740-BF3F-4D7C-8C28-165442936E29}"/>
                </a:ext>
              </a:extLst>
            </p:cNvPr>
            <p:cNvSpPr/>
            <p:nvPr/>
          </p:nvSpPr>
          <p:spPr>
            <a:xfrm>
              <a:off x="7740132" y="2874098"/>
              <a:ext cx="217147" cy="115004"/>
            </a:xfrm>
            <a:custGeom>
              <a:avLst/>
              <a:gdLst/>
              <a:ahLst/>
              <a:cxnLst/>
              <a:rect l="l" t="t" r="r" b="b"/>
              <a:pathLst>
                <a:path w="5842" h="3094" extrusionOk="0">
                  <a:moveTo>
                    <a:pt x="1555" y="0"/>
                  </a:moveTo>
                  <a:cubicBezTo>
                    <a:pt x="709" y="0"/>
                    <a:pt x="0" y="692"/>
                    <a:pt x="0" y="1538"/>
                  </a:cubicBezTo>
                  <a:cubicBezTo>
                    <a:pt x="0" y="2385"/>
                    <a:pt x="709" y="3094"/>
                    <a:pt x="1555" y="3094"/>
                  </a:cubicBezTo>
                  <a:lnTo>
                    <a:pt x="4303" y="3094"/>
                  </a:lnTo>
                  <a:cubicBezTo>
                    <a:pt x="5150" y="3094"/>
                    <a:pt x="5841" y="2385"/>
                    <a:pt x="5841" y="1538"/>
                  </a:cubicBezTo>
                  <a:cubicBezTo>
                    <a:pt x="5841" y="692"/>
                    <a:pt x="5150" y="0"/>
                    <a:pt x="4303" y="0"/>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04;p40">
              <a:extLst>
                <a:ext uri="{FF2B5EF4-FFF2-40B4-BE49-F238E27FC236}">
                  <a16:creationId xmlns:a16="http://schemas.microsoft.com/office/drawing/2014/main" id="{70BE4BBB-6BA6-4E48-9D3A-5904DD9F4F3E}"/>
                </a:ext>
              </a:extLst>
            </p:cNvPr>
            <p:cNvSpPr/>
            <p:nvPr/>
          </p:nvSpPr>
          <p:spPr>
            <a:xfrm>
              <a:off x="7397090" y="3816431"/>
              <a:ext cx="333415" cy="21224"/>
            </a:xfrm>
            <a:custGeom>
              <a:avLst/>
              <a:gdLst/>
              <a:ahLst/>
              <a:cxnLst/>
              <a:rect l="l" t="t" r="r" b="b"/>
              <a:pathLst>
                <a:path w="8970" h="571" extrusionOk="0">
                  <a:moveTo>
                    <a:pt x="277" y="0"/>
                  </a:moveTo>
                  <a:cubicBezTo>
                    <a:pt x="122" y="0"/>
                    <a:pt x="1" y="121"/>
                    <a:pt x="1" y="277"/>
                  </a:cubicBezTo>
                  <a:cubicBezTo>
                    <a:pt x="1" y="450"/>
                    <a:pt x="122" y="571"/>
                    <a:pt x="277" y="571"/>
                  </a:cubicBezTo>
                  <a:lnTo>
                    <a:pt x="8693" y="571"/>
                  </a:lnTo>
                  <a:cubicBezTo>
                    <a:pt x="8849" y="571"/>
                    <a:pt x="8970" y="450"/>
                    <a:pt x="8970" y="277"/>
                  </a:cubicBezTo>
                  <a:cubicBezTo>
                    <a:pt x="8970" y="121"/>
                    <a:pt x="8849" y="0"/>
                    <a:pt x="8693" y="0"/>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505;p40">
              <a:extLst>
                <a:ext uri="{FF2B5EF4-FFF2-40B4-BE49-F238E27FC236}">
                  <a16:creationId xmlns:a16="http://schemas.microsoft.com/office/drawing/2014/main" id="{0EA0919F-70DB-4C01-AE38-45412EC45141}"/>
                </a:ext>
              </a:extLst>
            </p:cNvPr>
            <p:cNvSpPr/>
            <p:nvPr/>
          </p:nvSpPr>
          <p:spPr>
            <a:xfrm>
              <a:off x="7191540" y="3822713"/>
              <a:ext cx="406640" cy="295650"/>
            </a:xfrm>
            <a:custGeom>
              <a:avLst/>
              <a:gdLst/>
              <a:ahLst/>
              <a:cxnLst/>
              <a:rect l="l" t="t" r="r" b="b"/>
              <a:pathLst>
                <a:path w="10940" h="7954" extrusionOk="0">
                  <a:moveTo>
                    <a:pt x="6135" y="1"/>
                  </a:moveTo>
                  <a:cubicBezTo>
                    <a:pt x="6057" y="1"/>
                    <a:pt x="5973" y="48"/>
                    <a:pt x="5928" y="108"/>
                  </a:cubicBezTo>
                  <a:lnTo>
                    <a:pt x="104" y="7487"/>
                  </a:lnTo>
                  <a:cubicBezTo>
                    <a:pt x="1" y="7608"/>
                    <a:pt x="18" y="7781"/>
                    <a:pt x="139" y="7884"/>
                  </a:cubicBezTo>
                  <a:cubicBezTo>
                    <a:pt x="191" y="7919"/>
                    <a:pt x="260" y="7954"/>
                    <a:pt x="329" y="7954"/>
                  </a:cubicBezTo>
                  <a:cubicBezTo>
                    <a:pt x="415" y="7954"/>
                    <a:pt x="484" y="7902"/>
                    <a:pt x="536" y="7833"/>
                  </a:cubicBezTo>
                  <a:lnTo>
                    <a:pt x="6118" y="782"/>
                  </a:lnTo>
                  <a:lnTo>
                    <a:pt x="10370" y="7642"/>
                  </a:lnTo>
                  <a:cubicBezTo>
                    <a:pt x="10426" y="7722"/>
                    <a:pt x="10521" y="7772"/>
                    <a:pt x="10618" y="7772"/>
                  </a:cubicBezTo>
                  <a:cubicBezTo>
                    <a:pt x="10668" y="7772"/>
                    <a:pt x="10720" y="7758"/>
                    <a:pt x="10767" y="7729"/>
                  </a:cubicBezTo>
                  <a:cubicBezTo>
                    <a:pt x="10888" y="7642"/>
                    <a:pt x="10940" y="7470"/>
                    <a:pt x="10853" y="7331"/>
                  </a:cubicBezTo>
                  <a:lnTo>
                    <a:pt x="6395" y="125"/>
                  </a:lnTo>
                  <a:cubicBezTo>
                    <a:pt x="6343" y="56"/>
                    <a:pt x="6257" y="4"/>
                    <a:pt x="6170" y="4"/>
                  </a:cubicBezTo>
                  <a:cubicBezTo>
                    <a:pt x="6159" y="2"/>
                    <a:pt x="6147" y="1"/>
                    <a:pt x="6135" y="1"/>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506;p40">
              <a:extLst>
                <a:ext uri="{FF2B5EF4-FFF2-40B4-BE49-F238E27FC236}">
                  <a16:creationId xmlns:a16="http://schemas.microsoft.com/office/drawing/2014/main" id="{6CC1AE7B-3BBA-4C7B-ACBB-1577D276E229}"/>
                </a:ext>
              </a:extLst>
            </p:cNvPr>
            <p:cNvSpPr/>
            <p:nvPr/>
          </p:nvSpPr>
          <p:spPr>
            <a:xfrm>
              <a:off x="7151731" y="4044284"/>
              <a:ext cx="161243" cy="146598"/>
            </a:xfrm>
            <a:custGeom>
              <a:avLst/>
              <a:gdLst/>
              <a:ahLst/>
              <a:cxnLst/>
              <a:rect l="l" t="t" r="r" b="b"/>
              <a:pathLst>
                <a:path w="4338" h="3944" extrusionOk="0">
                  <a:moveTo>
                    <a:pt x="2156" y="0"/>
                  </a:moveTo>
                  <a:cubicBezTo>
                    <a:pt x="1261" y="0"/>
                    <a:pt x="463" y="610"/>
                    <a:pt x="242" y="1509"/>
                  </a:cubicBezTo>
                  <a:cubicBezTo>
                    <a:pt x="0" y="2580"/>
                    <a:pt x="657" y="3634"/>
                    <a:pt x="1711" y="3894"/>
                  </a:cubicBezTo>
                  <a:cubicBezTo>
                    <a:pt x="1861" y="3927"/>
                    <a:pt x="2011" y="3944"/>
                    <a:pt x="2158" y="3944"/>
                  </a:cubicBezTo>
                  <a:cubicBezTo>
                    <a:pt x="3062" y="3944"/>
                    <a:pt x="3873" y="3331"/>
                    <a:pt x="4096" y="2425"/>
                  </a:cubicBezTo>
                  <a:cubicBezTo>
                    <a:pt x="4338" y="1370"/>
                    <a:pt x="3681" y="299"/>
                    <a:pt x="2627" y="57"/>
                  </a:cubicBezTo>
                  <a:cubicBezTo>
                    <a:pt x="2469" y="19"/>
                    <a:pt x="2311" y="0"/>
                    <a:pt x="2156" y="0"/>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507;p40">
              <a:extLst>
                <a:ext uri="{FF2B5EF4-FFF2-40B4-BE49-F238E27FC236}">
                  <a16:creationId xmlns:a16="http://schemas.microsoft.com/office/drawing/2014/main" id="{6141F34F-7B1B-4F26-9385-051E6D3EF7E8}"/>
                </a:ext>
              </a:extLst>
            </p:cNvPr>
            <p:cNvSpPr/>
            <p:nvPr/>
          </p:nvSpPr>
          <p:spPr>
            <a:xfrm>
              <a:off x="6991120" y="3798144"/>
              <a:ext cx="157415" cy="146450"/>
            </a:xfrm>
            <a:custGeom>
              <a:avLst/>
              <a:gdLst/>
              <a:ahLst/>
              <a:cxnLst/>
              <a:rect l="l" t="t" r="r" b="b"/>
              <a:pathLst>
                <a:path w="4235" h="3940" extrusionOk="0">
                  <a:moveTo>
                    <a:pt x="2121" y="0"/>
                  </a:moveTo>
                  <a:cubicBezTo>
                    <a:pt x="1172" y="0"/>
                    <a:pt x="329" y="685"/>
                    <a:pt x="174" y="1650"/>
                  </a:cubicBezTo>
                  <a:cubicBezTo>
                    <a:pt x="1" y="2739"/>
                    <a:pt x="727" y="3741"/>
                    <a:pt x="1798" y="3914"/>
                  </a:cubicBezTo>
                  <a:cubicBezTo>
                    <a:pt x="1904" y="3931"/>
                    <a:pt x="2010" y="3939"/>
                    <a:pt x="2115" y="3939"/>
                  </a:cubicBezTo>
                  <a:cubicBezTo>
                    <a:pt x="3063" y="3939"/>
                    <a:pt x="3906" y="3255"/>
                    <a:pt x="4062" y="2290"/>
                  </a:cubicBezTo>
                  <a:cubicBezTo>
                    <a:pt x="4235" y="1218"/>
                    <a:pt x="3509" y="198"/>
                    <a:pt x="2437" y="26"/>
                  </a:cubicBezTo>
                  <a:cubicBezTo>
                    <a:pt x="2331" y="8"/>
                    <a:pt x="2225" y="0"/>
                    <a:pt x="2121" y="0"/>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508;p40">
              <a:extLst>
                <a:ext uri="{FF2B5EF4-FFF2-40B4-BE49-F238E27FC236}">
                  <a16:creationId xmlns:a16="http://schemas.microsoft.com/office/drawing/2014/main" id="{39821902-4CAF-4260-9E48-994AB2854C0E}"/>
                </a:ext>
              </a:extLst>
            </p:cNvPr>
            <p:cNvSpPr/>
            <p:nvPr/>
          </p:nvSpPr>
          <p:spPr>
            <a:xfrm>
              <a:off x="7506296" y="4040604"/>
              <a:ext cx="146487" cy="146487"/>
            </a:xfrm>
            <a:custGeom>
              <a:avLst/>
              <a:gdLst/>
              <a:ahLst/>
              <a:cxnLst/>
              <a:rect l="l" t="t" r="r" b="b"/>
              <a:pathLst>
                <a:path w="3941" h="3941" extrusionOk="0">
                  <a:moveTo>
                    <a:pt x="1971" y="0"/>
                  </a:moveTo>
                  <a:cubicBezTo>
                    <a:pt x="882" y="0"/>
                    <a:pt x="1" y="882"/>
                    <a:pt x="1" y="1971"/>
                  </a:cubicBezTo>
                  <a:cubicBezTo>
                    <a:pt x="1" y="3059"/>
                    <a:pt x="882" y="3941"/>
                    <a:pt x="1971" y="3941"/>
                  </a:cubicBezTo>
                  <a:cubicBezTo>
                    <a:pt x="3059" y="3941"/>
                    <a:pt x="3941" y="3059"/>
                    <a:pt x="3941" y="1971"/>
                  </a:cubicBezTo>
                  <a:cubicBezTo>
                    <a:pt x="3941" y="882"/>
                    <a:pt x="3059" y="0"/>
                    <a:pt x="1971" y="0"/>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509;p40">
              <a:extLst>
                <a:ext uri="{FF2B5EF4-FFF2-40B4-BE49-F238E27FC236}">
                  <a16:creationId xmlns:a16="http://schemas.microsoft.com/office/drawing/2014/main" id="{71A23F38-E6EC-47BF-ADD9-4398ADC7E2AE}"/>
                </a:ext>
              </a:extLst>
            </p:cNvPr>
            <p:cNvSpPr/>
            <p:nvPr/>
          </p:nvSpPr>
          <p:spPr>
            <a:xfrm>
              <a:off x="7645683" y="3798441"/>
              <a:ext cx="161281" cy="146487"/>
            </a:xfrm>
            <a:custGeom>
              <a:avLst/>
              <a:gdLst/>
              <a:ahLst/>
              <a:cxnLst/>
              <a:rect l="l" t="t" r="r" b="b"/>
              <a:pathLst>
                <a:path w="4339" h="3941" extrusionOk="0">
                  <a:moveTo>
                    <a:pt x="2163" y="0"/>
                  </a:moveTo>
                  <a:cubicBezTo>
                    <a:pt x="1660" y="0"/>
                    <a:pt x="1159" y="190"/>
                    <a:pt x="778" y="571"/>
                  </a:cubicBezTo>
                  <a:cubicBezTo>
                    <a:pt x="1" y="1348"/>
                    <a:pt x="1" y="2593"/>
                    <a:pt x="778" y="3370"/>
                  </a:cubicBezTo>
                  <a:cubicBezTo>
                    <a:pt x="1159" y="3750"/>
                    <a:pt x="1660" y="3941"/>
                    <a:pt x="2163" y="3941"/>
                  </a:cubicBezTo>
                  <a:cubicBezTo>
                    <a:pt x="2666" y="3941"/>
                    <a:pt x="3172" y="3750"/>
                    <a:pt x="3561" y="3370"/>
                  </a:cubicBezTo>
                  <a:cubicBezTo>
                    <a:pt x="4338" y="2593"/>
                    <a:pt x="4338" y="1348"/>
                    <a:pt x="3561" y="571"/>
                  </a:cubicBezTo>
                  <a:cubicBezTo>
                    <a:pt x="3172" y="190"/>
                    <a:pt x="2666" y="0"/>
                    <a:pt x="2163" y="0"/>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510;p40">
              <a:extLst>
                <a:ext uri="{FF2B5EF4-FFF2-40B4-BE49-F238E27FC236}">
                  <a16:creationId xmlns:a16="http://schemas.microsoft.com/office/drawing/2014/main" id="{AF102754-0AE3-4E2B-96EA-1389DE10611F}"/>
                </a:ext>
              </a:extLst>
            </p:cNvPr>
            <p:cNvSpPr/>
            <p:nvPr/>
          </p:nvSpPr>
          <p:spPr>
            <a:xfrm>
              <a:off x="6579388" y="3829255"/>
              <a:ext cx="104745" cy="76496"/>
            </a:xfrm>
            <a:custGeom>
              <a:avLst/>
              <a:gdLst/>
              <a:ahLst/>
              <a:cxnLst/>
              <a:rect l="l" t="t" r="r" b="b"/>
              <a:pathLst>
                <a:path w="2818" h="2058" fill="none" extrusionOk="0">
                  <a:moveTo>
                    <a:pt x="0" y="2057"/>
                  </a:moveTo>
                  <a:cubicBezTo>
                    <a:pt x="0" y="2057"/>
                    <a:pt x="225" y="70"/>
                    <a:pt x="2817" y="1"/>
                  </a:cubicBezTo>
                </a:path>
              </a:pathLst>
            </a:custGeom>
            <a:noFill/>
            <a:ln w="5625" cap="rnd" cmpd="sng">
              <a:solidFill>
                <a:srgbClr val="B7A09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511;p40">
              <a:extLst>
                <a:ext uri="{FF2B5EF4-FFF2-40B4-BE49-F238E27FC236}">
                  <a16:creationId xmlns:a16="http://schemas.microsoft.com/office/drawing/2014/main" id="{440DF74B-F053-45C4-9FFA-CAEFA3C7F068}"/>
                </a:ext>
              </a:extLst>
            </p:cNvPr>
            <p:cNvSpPr/>
            <p:nvPr/>
          </p:nvSpPr>
          <p:spPr>
            <a:xfrm>
              <a:off x="7078506" y="3158894"/>
              <a:ext cx="651367" cy="678761"/>
            </a:xfrm>
            <a:custGeom>
              <a:avLst/>
              <a:gdLst/>
              <a:ahLst/>
              <a:cxnLst/>
              <a:rect l="l" t="t" r="r" b="b"/>
              <a:pathLst>
                <a:path w="17524" h="18261" extrusionOk="0">
                  <a:moveTo>
                    <a:pt x="9321" y="1"/>
                  </a:moveTo>
                  <a:cubicBezTo>
                    <a:pt x="9296" y="1"/>
                    <a:pt x="9270" y="4"/>
                    <a:pt x="9246" y="11"/>
                  </a:cubicBezTo>
                  <a:cubicBezTo>
                    <a:pt x="9125" y="46"/>
                    <a:pt x="9038" y="167"/>
                    <a:pt x="9038" y="288"/>
                  </a:cubicBezTo>
                  <a:lnTo>
                    <a:pt x="9073" y="17690"/>
                  </a:lnTo>
                  <a:lnTo>
                    <a:pt x="277" y="17690"/>
                  </a:lnTo>
                  <a:cubicBezTo>
                    <a:pt x="121" y="17690"/>
                    <a:pt x="0" y="17811"/>
                    <a:pt x="0" y="17967"/>
                  </a:cubicBezTo>
                  <a:cubicBezTo>
                    <a:pt x="0" y="18140"/>
                    <a:pt x="121" y="18261"/>
                    <a:pt x="277" y="18261"/>
                  </a:cubicBezTo>
                  <a:lnTo>
                    <a:pt x="9367" y="18261"/>
                  </a:lnTo>
                  <a:cubicBezTo>
                    <a:pt x="9436" y="18261"/>
                    <a:pt x="9522" y="18226"/>
                    <a:pt x="9574" y="18174"/>
                  </a:cubicBezTo>
                  <a:cubicBezTo>
                    <a:pt x="9626" y="18122"/>
                    <a:pt x="9660" y="18053"/>
                    <a:pt x="9660" y="17984"/>
                  </a:cubicBezTo>
                  <a:lnTo>
                    <a:pt x="9626" y="1290"/>
                  </a:lnTo>
                  <a:lnTo>
                    <a:pt x="14050" y="8358"/>
                  </a:lnTo>
                  <a:cubicBezTo>
                    <a:pt x="14102" y="8445"/>
                    <a:pt x="14205" y="8496"/>
                    <a:pt x="14292" y="8496"/>
                  </a:cubicBezTo>
                  <a:lnTo>
                    <a:pt x="17247" y="8496"/>
                  </a:lnTo>
                  <a:cubicBezTo>
                    <a:pt x="17403" y="8496"/>
                    <a:pt x="17524" y="8358"/>
                    <a:pt x="17524" y="8203"/>
                  </a:cubicBezTo>
                  <a:cubicBezTo>
                    <a:pt x="17524" y="8047"/>
                    <a:pt x="17403" y="7926"/>
                    <a:pt x="17247" y="7926"/>
                  </a:cubicBezTo>
                  <a:lnTo>
                    <a:pt x="14447" y="7926"/>
                  </a:lnTo>
                  <a:lnTo>
                    <a:pt x="9574" y="150"/>
                  </a:lnTo>
                  <a:cubicBezTo>
                    <a:pt x="9519" y="53"/>
                    <a:pt x="9420" y="1"/>
                    <a:pt x="9321" y="1"/>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512;p40">
              <a:extLst>
                <a:ext uri="{FF2B5EF4-FFF2-40B4-BE49-F238E27FC236}">
                  <a16:creationId xmlns:a16="http://schemas.microsoft.com/office/drawing/2014/main" id="{C5F9B9BF-FA88-49B9-950E-97B2FB20E951}"/>
                </a:ext>
              </a:extLst>
            </p:cNvPr>
            <p:cNvSpPr/>
            <p:nvPr/>
          </p:nvSpPr>
          <p:spPr>
            <a:xfrm>
              <a:off x="7671368" y="3402097"/>
              <a:ext cx="164477" cy="102812"/>
            </a:xfrm>
            <a:custGeom>
              <a:avLst/>
              <a:gdLst/>
              <a:ahLst/>
              <a:cxnLst/>
              <a:rect l="l" t="t" r="r" b="b"/>
              <a:pathLst>
                <a:path w="4425" h="2766" extrusionOk="0">
                  <a:moveTo>
                    <a:pt x="1383" y="1"/>
                  </a:moveTo>
                  <a:cubicBezTo>
                    <a:pt x="623" y="1"/>
                    <a:pt x="1" y="623"/>
                    <a:pt x="1" y="1383"/>
                  </a:cubicBezTo>
                  <a:cubicBezTo>
                    <a:pt x="1" y="2144"/>
                    <a:pt x="623" y="2766"/>
                    <a:pt x="1383" y="2766"/>
                  </a:cubicBezTo>
                  <a:lnTo>
                    <a:pt x="3042" y="2766"/>
                  </a:lnTo>
                  <a:cubicBezTo>
                    <a:pt x="3803" y="2766"/>
                    <a:pt x="4425" y="2144"/>
                    <a:pt x="4425" y="1383"/>
                  </a:cubicBezTo>
                  <a:cubicBezTo>
                    <a:pt x="4425" y="623"/>
                    <a:pt x="3803" y="1"/>
                    <a:pt x="3042" y="1"/>
                  </a:cubicBezTo>
                  <a:close/>
                </a:path>
              </a:pathLst>
            </a:custGeom>
            <a:solidFill>
              <a:srgbClr val="5E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554;p40">
              <a:extLst>
                <a:ext uri="{FF2B5EF4-FFF2-40B4-BE49-F238E27FC236}">
                  <a16:creationId xmlns:a16="http://schemas.microsoft.com/office/drawing/2014/main" id="{C5D14D0B-FD55-4258-9DFA-F4DFDDFABF5C}"/>
                </a:ext>
              </a:extLst>
            </p:cNvPr>
            <p:cNvSpPr/>
            <p:nvPr/>
          </p:nvSpPr>
          <p:spPr>
            <a:xfrm>
              <a:off x="6224786" y="2534921"/>
              <a:ext cx="219080" cy="50142"/>
            </a:xfrm>
            <a:custGeom>
              <a:avLst/>
              <a:gdLst/>
              <a:ahLst/>
              <a:cxnLst/>
              <a:rect l="l" t="t" r="r" b="b"/>
              <a:pathLst>
                <a:path w="5894" h="1349" extrusionOk="0">
                  <a:moveTo>
                    <a:pt x="675" y="1"/>
                  </a:moveTo>
                  <a:cubicBezTo>
                    <a:pt x="312" y="1"/>
                    <a:pt x="1" y="294"/>
                    <a:pt x="1" y="675"/>
                  </a:cubicBezTo>
                  <a:cubicBezTo>
                    <a:pt x="1" y="1038"/>
                    <a:pt x="312" y="1349"/>
                    <a:pt x="675" y="1349"/>
                  </a:cubicBezTo>
                  <a:lnTo>
                    <a:pt x="5220" y="1349"/>
                  </a:lnTo>
                  <a:cubicBezTo>
                    <a:pt x="5583" y="1349"/>
                    <a:pt x="5894" y="1038"/>
                    <a:pt x="5894" y="675"/>
                  </a:cubicBezTo>
                  <a:cubicBezTo>
                    <a:pt x="5894" y="294"/>
                    <a:pt x="5583" y="1"/>
                    <a:pt x="522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TextBox 68">
              <a:extLst>
                <a:ext uri="{FF2B5EF4-FFF2-40B4-BE49-F238E27FC236}">
                  <a16:creationId xmlns:a16="http://schemas.microsoft.com/office/drawing/2014/main" id="{308D1C28-8939-4B13-95FA-B23AEE3EBEA7}"/>
                </a:ext>
              </a:extLst>
            </p:cNvPr>
            <p:cNvSpPr txBox="1"/>
            <p:nvPr/>
          </p:nvSpPr>
          <p:spPr>
            <a:xfrm>
              <a:off x="5424589" y="1790051"/>
              <a:ext cx="1092200" cy="369332"/>
            </a:xfrm>
            <a:prstGeom prst="rect">
              <a:avLst/>
            </a:prstGeom>
            <a:noFill/>
          </p:spPr>
          <p:txBody>
            <a:bodyPr wrap="square" rtlCol="0">
              <a:spAutoFit/>
            </a:bodyPr>
            <a:lstStyle/>
            <a:p>
              <a:pPr defTabSz="310896"/>
              <a:r>
                <a:rPr lang="en-GB" sz="1224" b="1" kern="1200">
                  <a:solidFill>
                    <a:schemeClr val="tx1"/>
                  </a:solidFill>
                  <a:latin typeface="+mn-lt"/>
                  <a:ea typeface="+mn-ea"/>
                  <a:cs typeface="+mn-cs"/>
                </a:rPr>
                <a:t>Content</a:t>
              </a:r>
              <a:endParaRPr lang="en-GB" sz="1800" b="1"/>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6" name="Rectangle 5">
            <a:extLst>
              <a:ext uri="{FF2B5EF4-FFF2-40B4-BE49-F238E27FC236}">
                <a16:creationId xmlns:a16="http://schemas.microsoft.com/office/drawing/2014/main" id="{D808797D-A76A-41EB-AA2F-05A15540B394}"/>
              </a:ext>
            </a:extLst>
          </p:cNvPr>
          <p:cNvSpPr/>
          <p:nvPr/>
        </p:nvSpPr>
        <p:spPr>
          <a:xfrm>
            <a:off x="163640" y="125122"/>
            <a:ext cx="2417650" cy="742511"/>
          </a:xfrm>
          <a:prstGeom prst="rect">
            <a:avLst/>
          </a:prstGeom>
        </p:spPr>
        <p:txBody>
          <a:bodyPr wrap="none">
            <a:spAutoFit/>
          </a:bodyPr>
          <a:lstStyle/>
          <a:p>
            <a:pPr algn="just">
              <a:lnSpc>
                <a:spcPct val="150000"/>
              </a:lnSpc>
              <a:spcAft>
                <a:spcPts val="800"/>
              </a:spcAft>
            </a:pPr>
            <a:r>
              <a:rPr lang="en-GB" sz="3200" b="1" dirty="0">
                <a:latin typeface="Times New Roman" panose="02020603050405020304" pitchFamily="18" charset="0"/>
                <a:ea typeface="Calibri" panose="020F0502020204030204" pitchFamily="34" charset="0"/>
                <a:cs typeface="Times New Roman" panose="02020603050405020304" pitchFamily="18" charset="0"/>
              </a:rPr>
              <a:t>Introduction</a:t>
            </a:r>
          </a:p>
        </p:txBody>
      </p:sp>
      <p:graphicFrame>
        <p:nvGraphicFramePr>
          <p:cNvPr id="13" name="Diagram 12">
            <a:extLst>
              <a:ext uri="{FF2B5EF4-FFF2-40B4-BE49-F238E27FC236}">
                <a16:creationId xmlns:a16="http://schemas.microsoft.com/office/drawing/2014/main" id="{6F3A5A4B-0F29-4BB6-BA61-DE39822A4639}"/>
              </a:ext>
            </a:extLst>
          </p:cNvPr>
          <p:cNvGraphicFramePr/>
          <p:nvPr>
            <p:extLst>
              <p:ext uri="{D42A27DB-BD31-4B8C-83A1-F6EECF244321}">
                <p14:modId xmlns:p14="http://schemas.microsoft.com/office/powerpoint/2010/main" val="841705294"/>
              </p:ext>
            </p:extLst>
          </p:nvPr>
        </p:nvGraphicFramePr>
        <p:xfrm>
          <a:off x="163640" y="1132113"/>
          <a:ext cx="8816720" cy="3404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331"/>
        <p:cNvGrpSpPr/>
        <p:nvPr/>
      </p:nvGrpSpPr>
      <p:grpSpPr>
        <a:xfrm>
          <a:off x="0" y="0"/>
          <a:ext cx="0" cy="0"/>
          <a:chOff x="0" y="0"/>
          <a:chExt cx="0" cy="0"/>
        </a:xfrm>
      </p:grpSpPr>
      <p:sp>
        <p:nvSpPr>
          <p:cNvPr id="12" name="Rectangle 11">
            <a:extLst>
              <a:ext uri="{FF2B5EF4-FFF2-40B4-BE49-F238E27FC236}">
                <a16:creationId xmlns:a16="http://schemas.microsoft.com/office/drawing/2014/main" id="{58867A8A-A0A9-4839-9F85-AFD55079399D}"/>
              </a:ext>
            </a:extLst>
          </p:cNvPr>
          <p:cNvSpPr/>
          <p:nvPr/>
        </p:nvSpPr>
        <p:spPr>
          <a:xfrm>
            <a:off x="2171700" y="573279"/>
            <a:ext cx="6457950" cy="969771"/>
          </a:xfrm>
          <a:prstGeom prst="rect">
            <a:avLst/>
          </a:prstGeom>
        </p:spPr>
        <p:txBody>
          <a:bodyPr vert="horz" lIns="91440" tIns="45720" rIns="91440" bIns="45720" rtlCol="0" anchor="ctr">
            <a:normAutofit/>
          </a:bodyPr>
          <a:lstStyle/>
          <a:p>
            <a:pPr algn="r" defTabSz="914400">
              <a:lnSpc>
                <a:spcPct val="90000"/>
              </a:lnSpc>
              <a:spcBef>
                <a:spcPct val="0"/>
              </a:spcBef>
              <a:spcAft>
                <a:spcPts val="800"/>
              </a:spcAft>
            </a:pPr>
            <a:r>
              <a:rPr lang="en-US" sz="3100" b="1" kern="1200" cap="all" baseline="0" dirty="0">
                <a:solidFill>
                  <a:schemeClr val="tx1"/>
                </a:solidFill>
                <a:latin typeface="+mj-lt"/>
                <a:ea typeface="+mj-ea"/>
                <a:cs typeface="+mj-cs"/>
              </a:rPr>
              <a:t>Importance of management</a:t>
            </a:r>
          </a:p>
        </p:txBody>
      </p:sp>
      <p:sp>
        <p:nvSpPr>
          <p:cNvPr id="13" name="Rectangle 12">
            <a:extLst>
              <a:ext uri="{FF2B5EF4-FFF2-40B4-BE49-F238E27FC236}">
                <a16:creationId xmlns:a16="http://schemas.microsoft.com/office/drawing/2014/main" id="{7958617D-96D9-4930-92EE-AAA3951A9664}"/>
              </a:ext>
            </a:extLst>
          </p:cNvPr>
          <p:cNvSpPr/>
          <p:nvPr/>
        </p:nvSpPr>
        <p:spPr>
          <a:xfrm>
            <a:off x="507999" y="1645920"/>
            <a:ext cx="4362450" cy="3018093"/>
          </a:xfrm>
          <a:prstGeom prst="rect">
            <a:avLst/>
          </a:prstGeom>
        </p:spPr>
        <p:txBody>
          <a:bodyPr vert="horz" lIns="91440" tIns="45720" rIns="91440" bIns="45720" rtlCol="0">
            <a:normAutofit/>
          </a:bodyPr>
          <a:lstStyle/>
          <a:p>
            <a:pPr indent="-228600" defTabSz="914400">
              <a:lnSpc>
                <a:spcPct val="90000"/>
              </a:lnSpc>
              <a:spcAft>
                <a:spcPts val="800"/>
              </a:spcAft>
              <a:buFont typeface="Arial" panose="020B0604020202020204" pitchFamily="34" charset="0"/>
              <a:buChar char="•"/>
            </a:pPr>
            <a:r>
              <a:rPr lang="en-US" sz="1500" dirty="0"/>
              <a:t>In this part of our discussion, we will address the vital role of competent management in the increasingly volatile business world, with confined examples from different organizations is included.</a:t>
            </a:r>
          </a:p>
          <a:p>
            <a:pPr marL="285750" indent="-228600" defTabSz="914400">
              <a:lnSpc>
                <a:spcPct val="90000"/>
              </a:lnSpc>
              <a:spcAft>
                <a:spcPts val="800"/>
              </a:spcAft>
              <a:buFont typeface="Arial" panose="020B0604020202020204" pitchFamily="34" charset="0"/>
              <a:buChar char="•"/>
            </a:pPr>
            <a:r>
              <a:rPr lang="en-US" sz="1500" dirty="0"/>
              <a:t>Efficient Resource Utilization</a:t>
            </a:r>
          </a:p>
          <a:p>
            <a:pPr marL="285750" indent="-228600" defTabSz="914400">
              <a:lnSpc>
                <a:spcPct val="90000"/>
              </a:lnSpc>
              <a:spcAft>
                <a:spcPts val="800"/>
              </a:spcAft>
              <a:buFont typeface="Arial" panose="020B0604020202020204" pitchFamily="34" charset="0"/>
              <a:buChar char="•"/>
            </a:pPr>
            <a:r>
              <a:rPr lang="en-US" sz="1500" dirty="0"/>
              <a:t>Goal Achievement</a:t>
            </a:r>
          </a:p>
          <a:p>
            <a:pPr marL="285750" indent="-228600" defTabSz="914400">
              <a:lnSpc>
                <a:spcPct val="90000"/>
              </a:lnSpc>
              <a:spcAft>
                <a:spcPts val="800"/>
              </a:spcAft>
              <a:buFont typeface="Arial" panose="020B0604020202020204" pitchFamily="34" charset="0"/>
              <a:buChar char="•"/>
            </a:pPr>
            <a:r>
              <a:rPr lang="en-US" sz="1500" dirty="0"/>
              <a:t>Adaptability to Change</a:t>
            </a:r>
          </a:p>
          <a:p>
            <a:pPr marL="285750" indent="-228600" defTabSz="914400">
              <a:lnSpc>
                <a:spcPct val="90000"/>
              </a:lnSpc>
              <a:spcAft>
                <a:spcPts val="800"/>
              </a:spcAft>
              <a:buFont typeface="Arial" panose="020B0604020202020204" pitchFamily="34" charset="0"/>
              <a:buChar char="•"/>
            </a:pPr>
            <a:r>
              <a:rPr lang="en-US" sz="1500" dirty="0"/>
              <a:t>Decision Making and Problem Solving</a:t>
            </a:r>
          </a:p>
        </p:txBody>
      </p:sp>
      <p:pic>
        <p:nvPicPr>
          <p:cNvPr id="2050" name="Picture 2" descr="The Importance Of Management In Business – Feedough">
            <a:extLst>
              <a:ext uri="{FF2B5EF4-FFF2-40B4-BE49-F238E27FC236}">
                <a16:creationId xmlns:a16="http://schemas.microsoft.com/office/drawing/2014/main" id="{BB974DAC-D111-455F-A4C2-CD5B6448171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2326"/>
          <a:stretch/>
        </p:blipFill>
        <p:spPr bwMode="auto">
          <a:xfrm>
            <a:off x="5238750" y="2239381"/>
            <a:ext cx="3390900" cy="165986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55"/>
        <p:cNvGrpSpPr/>
        <p:nvPr/>
      </p:nvGrpSpPr>
      <p:grpSpPr>
        <a:xfrm>
          <a:off x="0" y="0"/>
          <a:ext cx="0" cy="0"/>
          <a:chOff x="0" y="0"/>
          <a:chExt cx="0" cy="0"/>
        </a:xfrm>
      </p:grpSpPr>
      <p:sp>
        <p:nvSpPr>
          <p:cNvPr id="28" name="Rectangle 27">
            <a:extLst>
              <a:ext uri="{FF2B5EF4-FFF2-40B4-BE49-F238E27FC236}">
                <a16:creationId xmlns:a16="http://schemas.microsoft.com/office/drawing/2014/main" id="{1A951A54-54C6-4B1A-A1A4-4CCB69622805}"/>
              </a:ext>
            </a:extLst>
          </p:cNvPr>
          <p:cNvSpPr/>
          <p:nvPr/>
        </p:nvSpPr>
        <p:spPr>
          <a:xfrm>
            <a:off x="0" y="0"/>
            <a:ext cx="4322017" cy="742511"/>
          </a:xfrm>
          <a:prstGeom prst="rect">
            <a:avLst/>
          </a:prstGeom>
        </p:spPr>
        <p:txBody>
          <a:bodyPr wrap="none">
            <a:spAutoFit/>
          </a:bodyPr>
          <a:lstStyle/>
          <a:p>
            <a:pPr algn="just">
              <a:lnSpc>
                <a:spcPct val="150000"/>
              </a:lnSpc>
              <a:spcAft>
                <a:spcPts val="800"/>
              </a:spcAft>
            </a:pPr>
            <a:r>
              <a:rPr lang="en-GB" sz="3200" b="1" dirty="0">
                <a:latin typeface="Times New Roman" panose="02020603050405020304" pitchFamily="18" charset="0"/>
                <a:ea typeface="Calibri" panose="020F0502020204030204" pitchFamily="34" charset="0"/>
                <a:cs typeface="Times New Roman" panose="02020603050405020304" pitchFamily="18" charset="0"/>
              </a:rPr>
              <a:t>Management principles</a:t>
            </a:r>
          </a:p>
        </p:txBody>
      </p:sp>
      <p:pic>
        <p:nvPicPr>
          <p:cNvPr id="30" name="Picture 29">
            <a:extLst>
              <a:ext uri="{FF2B5EF4-FFF2-40B4-BE49-F238E27FC236}">
                <a16:creationId xmlns:a16="http://schemas.microsoft.com/office/drawing/2014/main" id="{BC7B6641-CCD8-496F-BCAD-D6481CE25A1A}"/>
              </a:ext>
            </a:extLst>
          </p:cNvPr>
          <p:cNvPicPr>
            <a:picLocks noChangeAspect="1"/>
          </p:cNvPicPr>
          <p:nvPr/>
        </p:nvPicPr>
        <p:blipFill>
          <a:blip r:embed="rId3"/>
          <a:stretch>
            <a:fillRect/>
          </a:stretch>
        </p:blipFill>
        <p:spPr>
          <a:xfrm>
            <a:off x="1323975" y="1476858"/>
            <a:ext cx="6496050" cy="3338731"/>
          </a:xfrm>
          <a:prstGeom prst="rect">
            <a:avLst/>
          </a:prstGeom>
        </p:spPr>
      </p:pic>
      <p:sp>
        <p:nvSpPr>
          <p:cNvPr id="31" name="Rectangle 30">
            <a:extLst>
              <a:ext uri="{FF2B5EF4-FFF2-40B4-BE49-F238E27FC236}">
                <a16:creationId xmlns:a16="http://schemas.microsoft.com/office/drawing/2014/main" id="{7EC454F2-9243-43D4-BCA5-5A1C0DBA3AA0}"/>
              </a:ext>
            </a:extLst>
          </p:cNvPr>
          <p:cNvSpPr/>
          <p:nvPr/>
        </p:nvSpPr>
        <p:spPr>
          <a:xfrm>
            <a:off x="0" y="830527"/>
            <a:ext cx="7950200" cy="646331"/>
          </a:xfrm>
          <a:prstGeom prst="rect">
            <a:avLst/>
          </a:prstGeom>
        </p:spPr>
        <p:txBody>
          <a:bodyPr wrap="square">
            <a:spAutoFit/>
          </a:bodyPr>
          <a:lstStyle/>
          <a:p>
            <a:pPr algn="just"/>
            <a:r>
              <a:rPr lang="en-US" sz="1200" dirty="0"/>
              <a:t>The principles of management build up the basis for the solving of complex problems and for the creation of acceptable behavior inside the organization. This system is a mechanism which managers can utilize for handling volatile circumstances with a view of attaining the organizational goals. </a:t>
            </a:r>
            <a:endParaRPr lang="en-GB" sz="1200" dirty="0"/>
          </a:p>
        </p:txBody>
      </p:sp>
      <p:sp>
        <p:nvSpPr>
          <p:cNvPr id="2" name="TextBox 1">
            <a:extLst>
              <a:ext uri="{FF2B5EF4-FFF2-40B4-BE49-F238E27FC236}">
                <a16:creationId xmlns:a16="http://schemas.microsoft.com/office/drawing/2014/main" id="{1FEBC541-1250-43E9-ACA7-C0F68BDA3063}"/>
              </a:ext>
            </a:extLst>
          </p:cNvPr>
          <p:cNvSpPr txBox="1"/>
          <p:nvPr/>
        </p:nvSpPr>
        <p:spPr>
          <a:xfrm>
            <a:off x="1323975" y="4834196"/>
            <a:ext cx="6496050" cy="215444"/>
          </a:xfrm>
          <a:prstGeom prst="rect">
            <a:avLst/>
          </a:prstGeom>
          <a:noFill/>
        </p:spPr>
        <p:txBody>
          <a:bodyPr wrap="square" rtlCol="0">
            <a:spAutoFit/>
          </a:bodyPr>
          <a:lstStyle/>
          <a:p>
            <a:pPr algn="ctr"/>
            <a:r>
              <a:rPr lang="en-GB" sz="800" dirty="0"/>
              <a:t>Figure 1: Henri Fayol 14 Principal of Management (</a:t>
            </a:r>
            <a:r>
              <a:rPr lang="en-GB" sz="800" dirty="0" err="1"/>
              <a:t>GfG</a:t>
            </a:r>
            <a:r>
              <a:rPr lang="en-GB" sz="800" dirty="0"/>
              <a:t>, 2023).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377"/>
        <p:cNvGrpSpPr/>
        <p:nvPr/>
      </p:nvGrpSpPr>
      <p:grpSpPr>
        <a:xfrm>
          <a:off x="0" y="0"/>
          <a:ext cx="0" cy="0"/>
          <a:chOff x="0" y="0"/>
          <a:chExt cx="0" cy="0"/>
        </a:xfrm>
      </p:grpSpPr>
      <p:sp>
        <p:nvSpPr>
          <p:cNvPr id="6" name="Rectangle 5">
            <a:extLst>
              <a:ext uri="{FF2B5EF4-FFF2-40B4-BE49-F238E27FC236}">
                <a16:creationId xmlns:a16="http://schemas.microsoft.com/office/drawing/2014/main" id="{4C8BF3CC-8A38-4B9E-8F90-0023F0E4D85A}"/>
              </a:ext>
            </a:extLst>
          </p:cNvPr>
          <p:cNvSpPr/>
          <p:nvPr/>
        </p:nvSpPr>
        <p:spPr>
          <a:xfrm>
            <a:off x="2171700" y="573279"/>
            <a:ext cx="6457950" cy="969771"/>
          </a:xfrm>
          <a:prstGeom prst="rect">
            <a:avLst/>
          </a:prstGeom>
        </p:spPr>
        <p:txBody>
          <a:bodyPr vert="horz" lIns="91440" tIns="45720" rIns="91440" bIns="45720" rtlCol="0" anchor="ctr">
            <a:normAutofit/>
          </a:bodyPr>
          <a:lstStyle/>
          <a:p>
            <a:pPr algn="r" defTabSz="914400">
              <a:lnSpc>
                <a:spcPct val="90000"/>
              </a:lnSpc>
              <a:spcBef>
                <a:spcPct val="0"/>
              </a:spcBef>
              <a:spcAft>
                <a:spcPts val="800"/>
              </a:spcAft>
            </a:pPr>
            <a:r>
              <a:rPr lang="en-US" sz="3700" b="1" cap="all">
                <a:latin typeface="+mj-lt"/>
                <a:ea typeface="+mj-ea"/>
                <a:cs typeface="+mj-cs"/>
              </a:rPr>
              <a:t>Management functions</a:t>
            </a:r>
          </a:p>
        </p:txBody>
      </p:sp>
      <p:sp>
        <p:nvSpPr>
          <p:cNvPr id="8" name="Rectangle 7">
            <a:extLst>
              <a:ext uri="{FF2B5EF4-FFF2-40B4-BE49-F238E27FC236}">
                <a16:creationId xmlns:a16="http://schemas.microsoft.com/office/drawing/2014/main" id="{FAABE761-D582-486A-8BF1-C30D9DF4A3D4}"/>
              </a:ext>
            </a:extLst>
          </p:cNvPr>
          <p:cNvSpPr/>
          <p:nvPr/>
        </p:nvSpPr>
        <p:spPr>
          <a:xfrm>
            <a:off x="507999" y="1645920"/>
            <a:ext cx="4362450" cy="3018093"/>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r>
              <a:rPr lang="en-US" sz="1500"/>
              <a:t>The managers are, in fact, the ones who manage jobs by carrying out vital tasks. </a:t>
            </a:r>
          </a:p>
          <a:p>
            <a:pPr marL="285750" indent="-228600" defTabSz="914400">
              <a:lnSpc>
                <a:spcPct val="90000"/>
              </a:lnSpc>
              <a:spcAft>
                <a:spcPts val="600"/>
              </a:spcAft>
              <a:buFont typeface="Arial" panose="020B0604020202020204" pitchFamily="34" charset="0"/>
              <a:buChar char="•"/>
            </a:pPr>
            <a:r>
              <a:rPr lang="en-US" sz="1500"/>
              <a:t>Such responsibilities indicate managerial preparations, meaning setting goals, organizing, leadership and finally, controlling resources at their organizations. </a:t>
            </a:r>
          </a:p>
          <a:p>
            <a:pPr marL="285750" indent="-228600" defTabSz="914400">
              <a:lnSpc>
                <a:spcPct val="90000"/>
              </a:lnSpc>
              <a:spcAft>
                <a:spcPts val="600"/>
              </a:spcAft>
              <a:buFont typeface="Arial" panose="020B0604020202020204" pitchFamily="34" charset="0"/>
              <a:buChar char="•"/>
            </a:pPr>
            <a:r>
              <a:rPr lang="en-US" sz="1500"/>
              <a:t>In this part of the lecture, we attempt to define the four management functions and portray return examples of companies and from other organizations.</a:t>
            </a:r>
          </a:p>
        </p:txBody>
      </p:sp>
      <p:pic>
        <p:nvPicPr>
          <p:cNvPr id="4098" name="Picture 2" descr="The Four Functions of Management Explained With Examples | Motion | Motion">
            <a:extLst>
              <a:ext uri="{FF2B5EF4-FFF2-40B4-BE49-F238E27FC236}">
                <a16:creationId xmlns:a16="http://schemas.microsoft.com/office/drawing/2014/main" id="{6A94E063-9E7C-48BC-B31D-F6E4FE5856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438" r="14667" b="2"/>
          <a:stretch/>
        </p:blipFill>
        <p:spPr bwMode="auto">
          <a:xfrm>
            <a:off x="5238750" y="1875869"/>
            <a:ext cx="3390900" cy="255819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63"/>
        <p:cNvGrpSpPr/>
        <p:nvPr/>
      </p:nvGrpSpPr>
      <p:grpSpPr>
        <a:xfrm>
          <a:off x="0" y="0"/>
          <a:ext cx="0" cy="0"/>
          <a:chOff x="0" y="0"/>
          <a:chExt cx="0" cy="0"/>
        </a:xfrm>
      </p:grpSpPr>
      <p:sp>
        <p:nvSpPr>
          <p:cNvPr id="4" name="Rectangle 3">
            <a:extLst>
              <a:ext uri="{FF2B5EF4-FFF2-40B4-BE49-F238E27FC236}">
                <a16:creationId xmlns:a16="http://schemas.microsoft.com/office/drawing/2014/main" id="{43F11C21-D798-41B2-8604-0BAE02388BC5}"/>
              </a:ext>
            </a:extLst>
          </p:cNvPr>
          <p:cNvSpPr/>
          <p:nvPr/>
        </p:nvSpPr>
        <p:spPr>
          <a:xfrm>
            <a:off x="0" y="334197"/>
            <a:ext cx="3161443" cy="742511"/>
          </a:xfrm>
          <a:prstGeom prst="rect">
            <a:avLst/>
          </a:prstGeom>
        </p:spPr>
        <p:txBody>
          <a:bodyPr wrap="none">
            <a:spAutoFit/>
          </a:bodyPr>
          <a:lstStyle/>
          <a:p>
            <a:pPr algn="just">
              <a:lnSpc>
                <a:spcPct val="150000"/>
              </a:lnSpc>
              <a:spcAft>
                <a:spcPts val="800"/>
              </a:spcAft>
            </a:pPr>
            <a:r>
              <a:rPr lang="en-GB" sz="3200" b="1" dirty="0">
                <a:latin typeface="Times New Roman" panose="02020603050405020304" pitchFamily="18" charset="0"/>
                <a:ea typeface="Calibri" panose="020F0502020204030204" pitchFamily="34" charset="0"/>
                <a:cs typeface="Times New Roman" panose="02020603050405020304" pitchFamily="18" charset="0"/>
              </a:rPr>
              <a:t>Managerial roles</a:t>
            </a:r>
          </a:p>
        </p:txBody>
      </p:sp>
      <p:sp>
        <p:nvSpPr>
          <p:cNvPr id="38" name="Google Shape;673;p44">
            <a:extLst>
              <a:ext uri="{FF2B5EF4-FFF2-40B4-BE49-F238E27FC236}">
                <a16:creationId xmlns:a16="http://schemas.microsoft.com/office/drawing/2014/main" id="{27289379-C889-47B4-96B1-C498FFA24E32}"/>
              </a:ext>
            </a:extLst>
          </p:cNvPr>
          <p:cNvSpPr/>
          <p:nvPr/>
        </p:nvSpPr>
        <p:spPr>
          <a:xfrm>
            <a:off x="2935475" y="1422374"/>
            <a:ext cx="5423700" cy="3086901"/>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674;p44">
            <a:extLst>
              <a:ext uri="{FF2B5EF4-FFF2-40B4-BE49-F238E27FC236}">
                <a16:creationId xmlns:a16="http://schemas.microsoft.com/office/drawing/2014/main" id="{5D7346FD-6290-4C9E-8BEB-D2F4C292E7B1}"/>
              </a:ext>
            </a:extLst>
          </p:cNvPr>
          <p:cNvSpPr/>
          <p:nvPr/>
        </p:nvSpPr>
        <p:spPr>
          <a:xfrm>
            <a:off x="784825" y="1076708"/>
            <a:ext cx="1993800" cy="3993000"/>
          </a:xfrm>
          <a:prstGeom prst="rect">
            <a:avLst/>
          </a:prstGeom>
          <a:solidFill>
            <a:srgbClr val="F9F1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8" name="Google Shape;1564;p60">
            <a:extLst>
              <a:ext uri="{FF2B5EF4-FFF2-40B4-BE49-F238E27FC236}">
                <a16:creationId xmlns:a16="http://schemas.microsoft.com/office/drawing/2014/main" id="{9C5B9CAD-4B3D-4B34-897D-0D5C039CE319}"/>
              </a:ext>
            </a:extLst>
          </p:cNvPr>
          <p:cNvGrpSpPr/>
          <p:nvPr/>
        </p:nvGrpSpPr>
        <p:grpSpPr>
          <a:xfrm>
            <a:off x="1220374" y="1517332"/>
            <a:ext cx="1244117" cy="2854914"/>
            <a:chOff x="2232925" y="1773700"/>
            <a:chExt cx="343025" cy="787150"/>
          </a:xfrm>
        </p:grpSpPr>
        <p:sp>
          <p:nvSpPr>
            <p:cNvPr id="79" name="Google Shape;1565;p60">
              <a:extLst>
                <a:ext uri="{FF2B5EF4-FFF2-40B4-BE49-F238E27FC236}">
                  <a16:creationId xmlns:a16="http://schemas.microsoft.com/office/drawing/2014/main" id="{1275C61A-8CB5-4E46-ACE1-1207812A38F8}"/>
                </a:ext>
              </a:extLst>
            </p:cNvPr>
            <p:cNvSpPr/>
            <p:nvPr/>
          </p:nvSpPr>
          <p:spPr>
            <a:xfrm>
              <a:off x="2336050" y="1793275"/>
              <a:ext cx="59000" cy="95625"/>
            </a:xfrm>
            <a:custGeom>
              <a:avLst/>
              <a:gdLst/>
              <a:ahLst/>
              <a:cxnLst/>
              <a:rect l="l" t="t" r="r" b="b"/>
              <a:pathLst>
                <a:path w="2360" h="3825" extrusionOk="0">
                  <a:moveTo>
                    <a:pt x="1021" y="1"/>
                  </a:moveTo>
                  <a:cubicBezTo>
                    <a:pt x="974" y="1"/>
                    <a:pt x="926" y="3"/>
                    <a:pt x="879" y="8"/>
                  </a:cubicBezTo>
                  <a:cubicBezTo>
                    <a:pt x="653" y="42"/>
                    <a:pt x="427" y="150"/>
                    <a:pt x="310" y="343"/>
                  </a:cubicBezTo>
                  <a:cubicBezTo>
                    <a:pt x="209" y="518"/>
                    <a:pt x="209" y="736"/>
                    <a:pt x="218" y="945"/>
                  </a:cubicBezTo>
                  <a:cubicBezTo>
                    <a:pt x="234" y="1539"/>
                    <a:pt x="243" y="2133"/>
                    <a:pt x="259" y="2727"/>
                  </a:cubicBezTo>
                  <a:cubicBezTo>
                    <a:pt x="259" y="2852"/>
                    <a:pt x="268" y="2970"/>
                    <a:pt x="226" y="3087"/>
                  </a:cubicBezTo>
                  <a:cubicBezTo>
                    <a:pt x="184" y="3195"/>
                    <a:pt x="101" y="3279"/>
                    <a:pt x="0" y="3329"/>
                  </a:cubicBezTo>
                  <a:cubicBezTo>
                    <a:pt x="142" y="3463"/>
                    <a:pt x="142" y="3463"/>
                    <a:pt x="343" y="3597"/>
                  </a:cubicBezTo>
                  <a:cubicBezTo>
                    <a:pt x="469" y="3681"/>
                    <a:pt x="594" y="3756"/>
                    <a:pt x="728" y="3823"/>
                  </a:cubicBezTo>
                  <a:cubicBezTo>
                    <a:pt x="750" y="3824"/>
                    <a:pt x="772" y="3824"/>
                    <a:pt x="794" y="3824"/>
                  </a:cubicBezTo>
                  <a:cubicBezTo>
                    <a:pt x="1191" y="3824"/>
                    <a:pt x="1587" y="3681"/>
                    <a:pt x="1841" y="3388"/>
                  </a:cubicBezTo>
                  <a:cubicBezTo>
                    <a:pt x="2033" y="3162"/>
                    <a:pt x="2133" y="2878"/>
                    <a:pt x="2200" y="2585"/>
                  </a:cubicBezTo>
                  <a:cubicBezTo>
                    <a:pt x="2317" y="2125"/>
                    <a:pt x="2359" y="1639"/>
                    <a:pt x="2343" y="1163"/>
                  </a:cubicBezTo>
                  <a:cubicBezTo>
                    <a:pt x="2334" y="903"/>
                    <a:pt x="2301" y="636"/>
                    <a:pt x="2175" y="401"/>
                  </a:cubicBezTo>
                  <a:cubicBezTo>
                    <a:pt x="2050" y="175"/>
                    <a:pt x="1816" y="117"/>
                    <a:pt x="1556" y="67"/>
                  </a:cubicBezTo>
                  <a:cubicBezTo>
                    <a:pt x="1384" y="34"/>
                    <a:pt x="1202" y="1"/>
                    <a:pt x="10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566;p60">
              <a:extLst>
                <a:ext uri="{FF2B5EF4-FFF2-40B4-BE49-F238E27FC236}">
                  <a16:creationId xmlns:a16="http://schemas.microsoft.com/office/drawing/2014/main" id="{ABA7866E-58E7-4E06-AA58-FA125278378F}"/>
                </a:ext>
              </a:extLst>
            </p:cNvPr>
            <p:cNvSpPr/>
            <p:nvPr/>
          </p:nvSpPr>
          <p:spPr>
            <a:xfrm>
              <a:off x="2254675" y="2492425"/>
              <a:ext cx="95400" cy="61525"/>
            </a:xfrm>
            <a:custGeom>
              <a:avLst/>
              <a:gdLst/>
              <a:ahLst/>
              <a:cxnLst/>
              <a:rect l="l" t="t" r="r" b="b"/>
              <a:pathLst>
                <a:path w="3816" h="2461" extrusionOk="0">
                  <a:moveTo>
                    <a:pt x="3816" y="1"/>
                  </a:moveTo>
                  <a:lnTo>
                    <a:pt x="2745" y="34"/>
                  </a:lnTo>
                  <a:cubicBezTo>
                    <a:pt x="2812" y="469"/>
                    <a:pt x="2578" y="938"/>
                    <a:pt x="2184" y="1138"/>
                  </a:cubicBezTo>
                  <a:cubicBezTo>
                    <a:pt x="1917" y="1281"/>
                    <a:pt x="1607" y="1297"/>
                    <a:pt x="1323" y="1381"/>
                  </a:cubicBezTo>
                  <a:cubicBezTo>
                    <a:pt x="762" y="1540"/>
                    <a:pt x="269" y="1941"/>
                    <a:pt x="1" y="2460"/>
                  </a:cubicBezTo>
                  <a:lnTo>
                    <a:pt x="3816" y="2460"/>
                  </a:lnTo>
                  <a:lnTo>
                    <a:pt x="3816" y="1"/>
                  </a:lnTo>
                  <a:close/>
                </a:path>
              </a:pathLst>
            </a:custGeom>
            <a:solidFill>
              <a:srgbClr val="A850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1567;p60">
              <a:extLst>
                <a:ext uri="{FF2B5EF4-FFF2-40B4-BE49-F238E27FC236}">
                  <a16:creationId xmlns:a16="http://schemas.microsoft.com/office/drawing/2014/main" id="{C43C277C-11A2-4D44-B11F-DBC61AB61A7E}"/>
                </a:ext>
              </a:extLst>
            </p:cNvPr>
            <p:cNvSpPr/>
            <p:nvPr/>
          </p:nvSpPr>
          <p:spPr>
            <a:xfrm>
              <a:off x="2254675" y="2506850"/>
              <a:ext cx="95400" cy="47100"/>
            </a:xfrm>
            <a:custGeom>
              <a:avLst/>
              <a:gdLst/>
              <a:ahLst/>
              <a:cxnLst/>
              <a:rect l="l" t="t" r="r" b="b"/>
              <a:pathLst>
                <a:path w="3816" h="1884" extrusionOk="0">
                  <a:moveTo>
                    <a:pt x="2678" y="1"/>
                  </a:moveTo>
                  <a:cubicBezTo>
                    <a:pt x="2586" y="235"/>
                    <a:pt x="2410" y="444"/>
                    <a:pt x="2184" y="561"/>
                  </a:cubicBezTo>
                  <a:cubicBezTo>
                    <a:pt x="1925" y="704"/>
                    <a:pt x="1615" y="720"/>
                    <a:pt x="1323" y="804"/>
                  </a:cubicBezTo>
                  <a:cubicBezTo>
                    <a:pt x="762" y="963"/>
                    <a:pt x="269" y="1356"/>
                    <a:pt x="1" y="1883"/>
                  </a:cubicBezTo>
                  <a:lnTo>
                    <a:pt x="3816" y="1883"/>
                  </a:lnTo>
                  <a:lnTo>
                    <a:pt x="3816" y="545"/>
                  </a:lnTo>
                  <a:cubicBezTo>
                    <a:pt x="3732" y="603"/>
                    <a:pt x="3648" y="637"/>
                    <a:pt x="3548" y="662"/>
                  </a:cubicBezTo>
                  <a:cubicBezTo>
                    <a:pt x="3523" y="665"/>
                    <a:pt x="3498" y="667"/>
                    <a:pt x="3473" y="667"/>
                  </a:cubicBezTo>
                  <a:cubicBezTo>
                    <a:pt x="3373" y="667"/>
                    <a:pt x="3275" y="640"/>
                    <a:pt x="3188" y="586"/>
                  </a:cubicBezTo>
                  <a:cubicBezTo>
                    <a:pt x="3079" y="519"/>
                    <a:pt x="2987" y="419"/>
                    <a:pt x="2912" y="319"/>
                  </a:cubicBezTo>
                  <a:cubicBezTo>
                    <a:pt x="2829" y="218"/>
                    <a:pt x="2753" y="110"/>
                    <a:pt x="267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1568;p60">
              <a:extLst>
                <a:ext uri="{FF2B5EF4-FFF2-40B4-BE49-F238E27FC236}">
                  <a16:creationId xmlns:a16="http://schemas.microsoft.com/office/drawing/2014/main" id="{7C78484E-2D3B-4FC8-BA2D-2CED42F6962D}"/>
                </a:ext>
              </a:extLst>
            </p:cNvPr>
            <p:cNvSpPr/>
            <p:nvPr/>
          </p:nvSpPr>
          <p:spPr>
            <a:xfrm>
              <a:off x="2252175" y="2549325"/>
              <a:ext cx="102300" cy="9625"/>
            </a:xfrm>
            <a:custGeom>
              <a:avLst/>
              <a:gdLst/>
              <a:ahLst/>
              <a:cxnLst/>
              <a:rect l="l" t="t" r="r" b="b"/>
              <a:pathLst>
                <a:path w="4092" h="385" extrusionOk="0">
                  <a:moveTo>
                    <a:pt x="193" y="0"/>
                  </a:moveTo>
                  <a:cubicBezTo>
                    <a:pt x="84" y="0"/>
                    <a:pt x="0" y="92"/>
                    <a:pt x="0" y="192"/>
                  </a:cubicBezTo>
                  <a:cubicBezTo>
                    <a:pt x="0" y="301"/>
                    <a:pt x="84" y="385"/>
                    <a:pt x="193" y="385"/>
                  </a:cubicBezTo>
                  <a:lnTo>
                    <a:pt x="3899" y="385"/>
                  </a:lnTo>
                  <a:cubicBezTo>
                    <a:pt x="4008" y="385"/>
                    <a:pt x="4091" y="301"/>
                    <a:pt x="4091" y="192"/>
                  </a:cubicBezTo>
                  <a:cubicBezTo>
                    <a:pt x="4091" y="84"/>
                    <a:pt x="4008" y="0"/>
                    <a:pt x="38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569;p60">
              <a:extLst>
                <a:ext uri="{FF2B5EF4-FFF2-40B4-BE49-F238E27FC236}">
                  <a16:creationId xmlns:a16="http://schemas.microsoft.com/office/drawing/2014/main" id="{F2498320-629A-4EA2-A6A9-E6D201815A82}"/>
                </a:ext>
              </a:extLst>
            </p:cNvPr>
            <p:cNvSpPr/>
            <p:nvPr/>
          </p:nvSpPr>
          <p:spPr>
            <a:xfrm>
              <a:off x="2408625" y="2494300"/>
              <a:ext cx="95175" cy="61525"/>
            </a:xfrm>
            <a:custGeom>
              <a:avLst/>
              <a:gdLst/>
              <a:ahLst/>
              <a:cxnLst/>
              <a:rect l="l" t="t" r="r" b="b"/>
              <a:pathLst>
                <a:path w="3807" h="2461" extrusionOk="0">
                  <a:moveTo>
                    <a:pt x="0" y="1"/>
                  </a:moveTo>
                  <a:lnTo>
                    <a:pt x="0" y="2460"/>
                  </a:lnTo>
                  <a:lnTo>
                    <a:pt x="3807" y="2460"/>
                  </a:lnTo>
                  <a:cubicBezTo>
                    <a:pt x="3547" y="1942"/>
                    <a:pt x="3054" y="1540"/>
                    <a:pt x="2493" y="1381"/>
                  </a:cubicBezTo>
                  <a:cubicBezTo>
                    <a:pt x="2200" y="1298"/>
                    <a:pt x="1891" y="1281"/>
                    <a:pt x="1631" y="1139"/>
                  </a:cubicBezTo>
                  <a:cubicBezTo>
                    <a:pt x="1238" y="938"/>
                    <a:pt x="1004" y="469"/>
                    <a:pt x="1071" y="34"/>
                  </a:cubicBezTo>
                  <a:lnTo>
                    <a:pt x="0" y="1"/>
                  </a:lnTo>
                  <a:close/>
                </a:path>
              </a:pathLst>
            </a:custGeom>
            <a:solidFill>
              <a:srgbClr val="A850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570;p60">
              <a:extLst>
                <a:ext uri="{FF2B5EF4-FFF2-40B4-BE49-F238E27FC236}">
                  <a16:creationId xmlns:a16="http://schemas.microsoft.com/office/drawing/2014/main" id="{E00917B4-8ABA-4872-896A-123C65F7A9E1}"/>
                </a:ext>
              </a:extLst>
            </p:cNvPr>
            <p:cNvSpPr/>
            <p:nvPr/>
          </p:nvSpPr>
          <p:spPr>
            <a:xfrm>
              <a:off x="2408625" y="2508750"/>
              <a:ext cx="95175" cy="47075"/>
            </a:xfrm>
            <a:custGeom>
              <a:avLst/>
              <a:gdLst/>
              <a:ahLst/>
              <a:cxnLst/>
              <a:rect l="l" t="t" r="r" b="b"/>
              <a:pathLst>
                <a:path w="3807" h="1883" extrusionOk="0">
                  <a:moveTo>
                    <a:pt x="1129" y="0"/>
                  </a:moveTo>
                  <a:cubicBezTo>
                    <a:pt x="1054" y="109"/>
                    <a:pt x="987" y="218"/>
                    <a:pt x="904" y="318"/>
                  </a:cubicBezTo>
                  <a:cubicBezTo>
                    <a:pt x="820" y="427"/>
                    <a:pt x="736" y="519"/>
                    <a:pt x="628" y="586"/>
                  </a:cubicBezTo>
                  <a:cubicBezTo>
                    <a:pt x="543" y="638"/>
                    <a:pt x="444" y="669"/>
                    <a:pt x="345" y="669"/>
                  </a:cubicBezTo>
                  <a:cubicBezTo>
                    <a:pt x="316" y="669"/>
                    <a:pt x="288" y="667"/>
                    <a:pt x="259" y="661"/>
                  </a:cubicBezTo>
                  <a:cubicBezTo>
                    <a:pt x="167" y="644"/>
                    <a:pt x="75" y="602"/>
                    <a:pt x="0" y="552"/>
                  </a:cubicBezTo>
                  <a:lnTo>
                    <a:pt x="0" y="1882"/>
                  </a:lnTo>
                  <a:lnTo>
                    <a:pt x="3807" y="1882"/>
                  </a:lnTo>
                  <a:cubicBezTo>
                    <a:pt x="3547" y="1364"/>
                    <a:pt x="3054" y="962"/>
                    <a:pt x="2493" y="803"/>
                  </a:cubicBezTo>
                  <a:cubicBezTo>
                    <a:pt x="2200" y="720"/>
                    <a:pt x="1891" y="703"/>
                    <a:pt x="1623" y="561"/>
                  </a:cubicBezTo>
                  <a:cubicBezTo>
                    <a:pt x="1397" y="443"/>
                    <a:pt x="1221" y="234"/>
                    <a:pt x="11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571;p60">
              <a:extLst>
                <a:ext uri="{FF2B5EF4-FFF2-40B4-BE49-F238E27FC236}">
                  <a16:creationId xmlns:a16="http://schemas.microsoft.com/office/drawing/2014/main" id="{C26FA3D3-7668-4B51-8B6D-85F058916CD0}"/>
                </a:ext>
              </a:extLst>
            </p:cNvPr>
            <p:cNvSpPr/>
            <p:nvPr/>
          </p:nvSpPr>
          <p:spPr>
            <a:xfrm>
              <a:off x="2405363" y="2551200"/>
              <a:ext cx="102300" cy="9650"/>
            </a:xfrm>
            <a:custGeom>
              <a:avLst/>
              <a:gdLst/>
              <a:ahLst/>
              <a:cxnLst/>
              <a:rect l="l" t="t" r="r" b="b"/>
              <a:pathLst>
                <a:path w="4092" h="386" extrusionOk="0">
                  <a:moveTo>
                    <a:pt x="193" y="0"/>
                  </a:moveTo>
                  <a:cubicBezTo>
                    <a:pt x="84" y="0"/>
                    <a:pt x="0" y="92"/>
                    <a:pt x="0" y="193"/>
                  </a:cubicBezTo>
                  <a:cubicBezTo>
                    <a:pt x="0" y="301"/>
                    <a:pt x="84" y="385"/>
                    <a:pt x="193" y="385"/>
                  </a:cubicBezTo>
                  <a:lnTo>
                    <a:pt x="3899" y="385"/>
                  </a:lnTo>
                  <a:cubicBezTo>
                    <a:pt x="4008" y="385"/>
                    <a:pt x="4091" y="301"/>
                    <a:pt x="4091" y="193"/>
                  </a:cubicBezTo>
                  <a:cubicBezTo>
                    <a:pt x="4091" y="92"/>
                    <a:pt x="4008" y="0"/>
                    <a:pt x="38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572;p60">
              <a:extLst>
                <a:ext uri="{FF2B5EF4-FFF2-40B4-BE49-F238E27FC236}">
                  <a16:creationId xmlns:a16="http://schemas.microsoft.com/office/drawing/2014/main" id="{E421EDB1-690B-4E6C-A258-E5A1D44F24B8}"/>
                </a:ext>
              </a:extLst>
            </p:cNvPr>
            <p:cNvSpPr/>
            <p:nvPr/>
          </p:nvSpPr>
          <p:spPr>
            <a:xfrm>
              <a:off x="2301213" y="2011725"/>
              <a:ext cx="132825" cy="185475"/>
            </a:xfrm>
            <a:custGeom>
              <a:avLst/>
              <a:gdLst/>
              <a:ahLst/>
              <a:cxnLst/>
              <a:rect l="l" t="t" r="r" b="b"/>
              <a:pathLst>
                <a:path w="5313" h="7419" extrusionOk="0">
                  <a:moveTo>
                    <a:pt x="3201" y="1"/>
                  </a:moveTo>
                  <a:cubicBezTo>
                    <a:pt x="3166" y="1"/>
                    <a:pt x="3131" y="2"/>
                    <a:pt x="3096" y="4"/>
                  </a:cubicBezTo>
                  <a:lnTo>
                    <a:pt x="1807" y="79"/>
                  </a:lnTo>
                  <a:cubicBezTo>
                    <a:pt x="787" y="138"/>
                    <a:pt x="0" y="1016"/>
                    <a:pt x="59" y="2037"/>
                  </a:cubicBezTo>
                  <a:lnTo>
                    <a:pt x="260" y="5659"/>
                  </a:lnTo>
                  <a:cubicBezTo>
                    <a:pt x="316" y="6649"/>
                    <a:pt x="1144" y="7418"/>
                    <a:pt x="2125" y="7418"/>
                  </a:cubicBezTo>
                  <a:cubicBezTo>
                    <a:pt x="2155" y="7418"/>
                    <a:pt x="2186" y="7418"/>
                    <a:pt x="2217" y="7416"/>
                  </a:cubicBezTo>
                  <a:lnTo>
                    <a:pt x="3506" y="7341"/>
                  </a:lnTo>
                  <a:cubicBezTo>
                    <a:pt x="4526" y="7282"/>
                    <a:pt x="5313" y="6404"/>
                    <a:pt x="5254" y="5383"/>
                  </a:cubicBezTo>
                  <a:lnTo>
                    <a:pt x="5053" y="1752"/>
                  </a:lnTo>
                  <a:cubicBezTo>
                    <a:pt x="4997" y="775"/>
                    <a:pt x="4176" y="1"/>
                    <a:pt x="32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573;p60">
              <a:extLst>
                <a:ext uri="{FF2B5EF4-FFF2-40B4-BE49-F238E27FC236}">
                  <a16:creationId xmlns:a16="http://schemas.microsoft.com/office/drawing/2014/main" id="{C9BB7163-0E9B-46D5-8E13-46819EA01D45}"/>
                </a:ext>
              </a:extLst>
            </p:cNvPr>
            <p:cNvSpPr/>
            <p:nvPr/>
          </p:nvSpPr>
          <p:spPr>
            <a:xfrm>
              <a:off x="2370863" y="2096925"/>
              <a:ext cx="67575" cy="406400"/>
            </a:xfrm>
            <a:custGeom>
              <a:avLst/>
              <a:gdLst/>
              <a:ahLst/>
              <a:cxnLst/>
              <a:rect l="l" t="t" r="r" b="b"/>
              <a:pathLst>
                <a:path w="2703" h="16256" extrusionOk="0">
                  <a:moveTo>
                    <a:pt x="2342" y="1"/>
                  </a:moveTo>
                  <a:lnTo>
                    <a:pt x="0" y="1498"/>
                  </a:lnTo>
                  <a:cubicBezTo>
                    <a:pt x="0" y="3054"/>
                    <a:pt x="1238" y="14725"/>
                    <a:pt x="1489" y="16256"/>
                  </a:cubicBezTo>
                  <a:lnTo>
                    <a:pt x="2702" y="16230"/>
                  </a:lnTo>
                  <a:cubicBezTo>
                    <a:pt x="2694" y="14499"/>
                    <a:pt x="2660" y="1942"/>
                    <a:pt x="234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574;p60">
              <a:extLst>
                <a:ext uri="{FF2B5EF4-FFF2-40B4-BE49-F238E27FC236}">
                  <a16:creationId xmlns:a16="http://schemas.microsoft.com/office/drawing/2014/main" id="{F983AF22-E651-4977-AA13-53B5279667A5}"/>
                </a:ext>
              </a:extLst>
            </p:cNvPr>
            <p:cNvSpPr/>
            <p:nvPr/>
          </p:nvSpPr>
          <p:spPr>
            <a:xfrm>
              <a:off x="2304763" y="2101750"/>
              <a:ext cx="65275" cy="228400"/>
            </a:xfrm>
            <a:custGeom>
              <a:avLst/>
              <a:gdLst/>
              <a:ahLst/>
              <a:cxnLst/>
              <a:rect l="l" t="t" r="r" b="b"/>
              <a:pathLst>
                <a:path w="2611" h="9136" extrusionOk="0">
                  <a:moveTo>
                    <a:pt x="0" y="0"/>
                  </a:moveTo>
                  <a:cubicBezTo>
                    <a:pt x="17" y="1657"/>
                    <a:pt x="243" y="7329"/>
                    <a:pt x="369" y="9136"/>
                  </a:cubicBezTo>
                  <a:lnTo>
                    <a:pt x="2117" y="9136"/>
                  </a:lnTo>
                  <a:cubicBezTo>
                    <a:pt x="2293" y="7454"/>
                    <a:pt x="2611" y="2569"/>
                    <a:pt x="2493" y="887"/>
                  </a:cubicBez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575;p60">
              <a:extLst>
                <a:ext uri="{FF2B5EF4-FFF2-40B4-BE49-F238E27FC236}">
                  <a16:creationId xmlns:a16="http://schemas.microsoft.com/office/drawing/2014/main" id="{9BBDE80F-A00C-41FA-B4D4-ADC4846FCB2B}"/>
                </a:ext>
              </a:extLst>
            </p:cNvPr>
            <p:cNvSpPr/>
            <p:nvPr/>
          </p:nvSpPr>
          <p:spPr>
            <a:xfrm>
              <a:off x="2348600" y="2184975"/>
              <a:ext cx="29725" cy="12175"/>
            </a:xfrm>
            <a:custGeom>
              <a:avLst/>
              <a:gdLst/>
              <a:ahLst/>
              <a:cxnLst/>
              <a:rect l="l" t="t" r="r" b="b"/>
              <a:pathLst>
                <a:path w="1189" h="487" extrusionOk="0">
                  <a:moveTo>
                    <a:pt x="0" y="1"/>
                  </a:moveTo>
                  <a:lnTo>
                    <a:pt x="0" y="1"/>
                  </a:lnTo>
                  <a:cubicBezTo>
                    <a:pt x="343" y="269"/>
                    <a:pt x="761" y="436"/>
                    <a:pt x="1188" y="486"/>
                  </a:cubicBezTo>
                  <a:lnTo>
                    <a:pt x="0" y="1"/>
                  </a:lnTo>
                  <a:close/>
                </a:path>
              </a:pathLst>
            </a:custGeom>
            <a:solidFill>
              <a:srgbClr val="6C1B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576;p60">
              <a:extLst>
                <a:ext uri="{FF2B5EF4-FFF2-40B4-BE49-F238E27FC236}">
                  <a16:creationId xmlns:a16="http://schemas.microsoft.com/office/drawing/2014/main" id="{2989ABA6-3D8A-4209-AC97-64064B1ACDFB}"/>
                </a:ext>
              </a:extLst>
            </p:cNvPr>
            <p:cNvSpPr/>
            <p:nvPr/>
          </p:nvSpPr>
          <p:spPr>
            <a:xfrm>
              <a:off x="2348350" y="2184650"/>
              <a:ext cx="43375" cy="8775"/>
            </a:xfrm>
            <a:custGeom>
              <a:avLst/>
              <a:gdLst/>
              <a:ahLst/>
              <a:cxnLst/>
              <a:rect l="l" t="t" r="r" b="b"/>
              <a:pathLst>
                <a:path w="1735" h="351" extrusionOk="0">
                  <a:moveTo>
                    <a:pt x="1652" y="1"/>
                  </a:moveTo>
                  <a:cubicBezTo>
                    <a:pt x="1646" y="1"/>
                    <a:pt x="1639" y="2"/>
                    <a:pt x="1633" y="5"/>
                  </a:cubicBezTo>
                  <a:cubicBezTo>
                    <a:pt x="1399" y="131"/>
                    <a:pt x="1131" y="206"/>
                    <a:pt x="872" y="231"/>
                  </a:cubicBezTo>
                  <a:cubicBezTo>
                    <a:pt x="804" y="238"/>
                    <a:pt x="736" y="242"/>
                    <a:pt x="667" y="242"/>
                  </a:cubicBezTo>
                  <a:cubicBezTo>
                    <a:pt x="472" y="242"/>
                    <a:pt x="276" y="212"/>
                    <a:pt x="102" y="131"/>
                  </a:cubicBezTo>
                  <a:cubicBezTo>
                    <a:pt x="95" y="128"/>
                    <a:pt x="87" y="126"/>
                    <a:pt x="80" y="126"/>
                  </a:cubicBezTo>
                  <a:cubicBezTo>
                    <a:pt x="33" y="126"/>
                    <a:pt x="1" y="193"/>
                    <a:pt x="52" y="215"/>
                  </a:cubicBezTo>
                  <a:cubicBezTo>
                    <a:pt x="245" y="309"/>
                    <a:pt x="463" y="351"/>
                    <a:pt x="686" y="351"/>
                  </a:cubicBezTo>
                  <a:cubicBezTo>
                    <a:pt x="1034" y="351"/>
                    <a:pt x="1393" y="250"/>
                    <a:pt x="1683" y="98"/>
                  </a:cubicBezTo>
                  <a:cubicBezTo>
                    <a:pt x="1734" y="68"/>
                    <a:pt x="1696" y="1"/>
                    <a:pt x="1652" y="1"/>
                  </a:cubicBezTo>
                  <a:close/>
                </a:path>
              </a:pathLst>
            </a:custGeom>
            <a:solidFill>
              <a:srgbClr val="FAF0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1577;p60">
              <a:extLst>
                <a:ext uri="{FF2B5EF4-FFF2-40B4-BE49-F238E27FC236}">
                  <a16:creationId xmlns:a16="http://schemas.microsoft.com/office/drawing/2014/main" id="{61E0BC16-8152-4F85-9E3E-AEB08E287642}"/>
                </a:ext>
              </a:extLst>
            </p:cNvPr>
            <p:cNvSpPr/>
            <p:nvPr/>
          </p:nvSpPr>
          <p:spPr>
            <a:xfrm>
              <a:off x="2305725" y="2173075"/>
              <a:ext cx="59200" cy="334025"/>
            </a:xfrm>
            <a:custGeom>
              <a:avLst/>
              <a:gdLst/>
              <a:ahLst/>
              <a:cxnLst/>
              <a:rect l="l" t="t" r="r" b="b"/>
              <a:pathLst>
                <a:path w="2368" h="13361" extrusionOk="0">
                  <a:moveTo>
                    <a:pt x="0" y="0"/>
                  </a:moveTo>
                  <a:lnTo>
                    <a:pt x="527" y="13210"/>
                  </a:lnTo>
                  <a:lnTo>
                    <a:pt x="1941" y="13360"/>
                  </a:lnTo>
                  <a:lnTo>
                    <a:pt x="2368" y="1071"/>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1578;p60">
              <a:extLst>
                <a:ext uri="{FF2B5EF4-FFF2-40B4-BE49-F238E27FC236}">
                  <a16:creationId xmlns:a16="http://schemas.microsoft.com/office/drawing/2014/main" id="{F8C7F275-180F-40D6-BF76-890F246BFC58}"/>
                </a:ext>
              </a:extLst>
            </p:cNvPr>
            <p:cNvSpPr/>
            <p:nvPr/>
          </p:nvSpPr>
          <p:spPr>
            <a:xfrm>
              <a:off x="2406525" y="1911375"/>
              <a:ext cx="144125" cy="163425"/>
            </a:xfrm>
            <a:custGeom>
              <a:avLst/>
              <a:gdLst/>
              <a:ahLst/>
              <a:cxnLst/>
              <a:rect l="l" t="t" r="r" b="b"/>
              <a:pathLst>
                <a:path w="5765" h="6537" extrusionOk="0">
                  <a:moveTo>
                    <a:pt x="647" y="1"/>
                  </a:moveTo>
                  <a:cubicBezTo>
                    <a:pt x="392" y="1"/>
                    <a:pt x="184" y="140"/>
                    <a:pt x="126" y="429"/>
                  </a:cubicBezTo>
                  <a:cubicBezTo>
                    <a:pt x="0" y="1115"/>
                    <a:pt x="84" y="1843"/>
                    <a:pt x="126" y="2546"/>
                  </a:cubicBezTo>
                  <a:cubicBezTo>
                    <a:pt x="176" y="3424"/>
                    <a:pt x="276" y="4328"/>
                    <a:pt x="686" y="5114"/>
                  </a:cubicBezTo>
                  <a:cubicBezTo>
                    <a:pt x="1096" y="5892"/>
                    <a:pt x="1883" y="6536"/>
                    <a:pt x="2770" y="6536"/>
                  </a:cubicBezTo>
                  <a:cubicBezTo>
                    <a:pt x="3623" y="6536"/>
                    <a:pt x="4367" y="5967"/>
                    <a:pt x="5012" y="5407"/>
                  </a:cubicBezTo>
                  <a:cubicBezTo>
                    <a:pt x="5371" y="5097"/>
                    <a:pt x="5764" y="4696"/>
                    <a:pt x="5689" y="4227"/>
                  </a:cubicBezTo>
                  <a:cubicBezTo>
                    <a:pt x="5630" y="3805"/>
                    <a:pt x="5203" y="3474"/>
                    <a:pt x="4774" y="3474"/>
                  </a:cubicBezTo>
                  <a:cubicBezTo>
                    <a:pt x="4719" y="3474"/>
                    <a:pt x="4664" y="3480"/>
                    <a:pt x="4610" y="3491"/>
                  </a:cubicBezTo>
                  <a:cubicBezTo>
                    <a:pt x="4083" y="3591"/>
                    <a:pt x="3824" y="3708"/>
                    <a:pt x="3330" y="3893"/>
                  </a:cubicBezTo>
                  <a:cubicBezTo>
                    <a:pt x="2862" y="4068"/>
                    <a:pt x="2485" y="4194"/>
                    <a:pt x="2485" y="4194"/>
                  </a:cubicBezTo>
                  <a:cubicBezTo>
                    <a:pt x="2485" y="4194"/>
                    <a:pt x="2435" y="3340"/>
                    <a:pt x="2259" y="2746"/>
                  </a:cubicBezTo>
                  <a:cubicBezTo>
                    <a:pt x="2050" y="2035"/>
                    <a:pt x="1766" y="1165"/>
                    <a:pt x="1406" y="496"/>
                  </a:cubicBezTo>
                  <a:cubicBezTo>
                    <a:pt x="1264" y="220"/>
                    <a:pt x="1088" y="61"/>
                    <a:pt x="770" y="11"/>
                  </a:cubicBezTo>
                  <a:cubicBezTo>
                    <a:pt x="728" y="4"/>
                    <a:pt x="687" y="1"/>
                    <a:pt x="6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1579;p60">
              <a:extLst>
                <a:ext uri="{FF2B5EF4-FFF2-40B4-BE49-F238E27FC236}">
                  <a16:creationId xmlns:a16="http://schemas.microsoft.com/office/drawing/2014/main" id="{EE6FD009-CBBE-47C3-A51E-3FF12CCE0307}"/>
                </a:ext>
              </a:extLst>
            </p:cNvPr>
            <p:cNvSpPr/>
            <p:nvPr/>
          </p:nvSpPr>
          <p:spPr>
            <a:xfrm>
              <a:off x="2342950" y="1855950"/>
              <a:ext cx="43525" cy="55650"/>
            </a:xfrm>
            <a:custGeom>
              <a:avLst/>
              <a:gdLst/>
              <a:ahLst/>
              <a:cxnLst/>
              <a:rect l="l" t="t" r="r" b="b"/>
              <a:pathLst>
                <a:path w="1741" h="2226" extrusionOk="0">
                  <a:moveTo>
                    <a:pt x="549" y="0"/>
                  </a:moveTo>
                  <a:cubicBezTo>
                    <a:pt x="536" y="0"/>
                    <a:pt x="523" y="1"/>
                    <a:pt x="511" y="3"/>
                  </a:cubicBezTo>
                  <a:cubicBezTo>
                    <a:pt x="408" y="3"/>
                    <a:pt x="320" y="129"/>
                    <a:pt x="219" y="129"/>
                  </a:cubicBezTo>
                  <a:cubicBezTo>
                    <a:pt x="213" y="129"/>
                    <a:pt x="207" y="129"/>
                    <a:pt x="201" y="128"/>
                  </a:cubicBezTo>
                  <a:lnTo>
                    <a:pt x="201" y="128"/>
                  </a:lnTo>
                  <a:cubicBezTo>
                    <a:pt x="243" y="354"/>
                    <a:pt x="268" y="580"/>
                    <a:pt x="276" y="806"/>
                  </a:cubicBezTo>
                  <a:cubicBezTo>
                    <a:pt x="285" y="1149"/>
                    <a:pt x="243" y="1517"/>
                    <a:pt x="0" y="1759"/>
                  </a:cubicBezTo>
                  <a:cubicBezTo>
                    <a:pt x="151" y="1968"/>
                    <a:pt x="377" y="2136"/>
                    <a:pt x="619" y="2194"/>
                  </a:cubicBezTo>
                  <a:cubicBezTo>
                    <a:pt x="704" y="2215"/>
                    <a:pt x="791" y="2225"/>
                    <a:pt x="878" y="2225"/>
                  </a:cubicBezTo>
                  <a:cubicBezTo>
                    <a:pt x="1039" y="2225"/>
                    <a:pt x="1200" y="2190"/>
                    <a:pt x="1347" y="2119"/>
                  </a:cubicBezTo>
                  <a:cubicBezTo>
                    <a:pt x="1406" y="2094"/>
                    <a:pt x="1464" y="2060"/>
                    <a:pt x="1523" y="2027"/>
                  </a:cubicBezTo>
                  <a:cubicBezTo>
                    <a:pt x="1598" y="1977"/>
                    <a:pt x="1673" y="1935"/>
                    <a:pt x="1740" y="1893"/>
                  </a:cubicBezTo>
                  <a:cubicBezTo>
                    <a:pt x="1431" y="1358"/>
                    <a:pt x="1163" y="764"/>
                    <a:pt x="1247" y="145"/>
                  </a:cubicBezTo>
                  <a:cubicBezTo>
                    <a:pt x="1088" y="120"/>
                    <a:pt x="870" y="53"/>
                    <a:pt x="711" y="19"/>
                  </a:cubicBezTo>
                  <a:cubicBezTo>
                    <a:pt x="657" y="12"/>
                    <a:pt x="603" y="0"/>
                    <a:pt x="549" y="0"/>
                  </a:cubicBezTo>
                  <a:close/>
                </a:path>
              </a:pathLst>
            </a:custGeom>
            <a:solidFill>
              <a:srgbClr val="A850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1580;p60">
              <a:extLst>
                <a:ext uri="{FF2B5EF4-FFF2-40B4-BE49-F238E27FC236}">
                  <a16:creationId xmlns:a16="http://schemas.microsoft.com/office/drawing/2014/main" id="{649C421E-6D90-49EE-BC40-B5B44BB891EE}"/>
                </a:ext>
              </a:extLst>
            </p:cNvPr>
            <p:cNvSpPr/>
            <p:nvPr/>
          </p:nvSpPr>
          <p:spPr>
            <a:xfrm>
              <a:off x="2342950" y="1886325"/>
              <a:ext cx="43525" cy="25275"/>
            </a:xfrm>
            <a:custGeom>
              <a:avLst/>
              <a:gdLst/>
              <a:ahLst/>
              <a:cxnLst/>
              <a:rect l="l" t="t" r="r" b="b"/>
              <a:pathLst>
                <a:path w="1741" h="1011" extrusionOk="0">
                  <a:moveTo>
                    <a:pt x="251" y="1"/>
                  </a:moveTo>
                  <a:cubicBezTo>
                    <a:pt x="218" y="210"/>
                    <a:pt x="151" y="402"/>
                    <a:pt x="0" y="553"/>
                  </a:cubicBezTo>
                  <a:cubicBezTo>
                    <a:pt x="151" y="753"/>
                    <a:pt x="377" y="921"/>
                    <a:pt x="619" y="979"/>
                  </a:cubicBezTo>
                  <a:cubicBezTo>
                    <a:pt x="706" y="1000"/>
                    <a:pt x="794" y="1010"/>
                    <a:pt x="883" y="1010"/>
                  </a:cubicBezTo>
                  <a:cubicBezTo>
                    <a:pt x="1042" y="1010"/>
                    <a:pt x="1202" y="977"/>
                    <a:pt x="1347" y="912"/>
                  </a:cubicBezTo>
                  <a:cubicBezTo>
                    <a:pt x="1414" y="879"/>
                    <a:pt x="1473" y="845"/>
                    <a:pt x="1531" y="812"/>
                  </a:cubicBezTo>
                  <a:cubicBezTo>
                    <a:pt x="1598" y="770"/>
                    <a:pt x="1673" y="720"/>
                    <a:pt x="1740" y="678"/>
                  </a:cubicBezTo>
                  <a:cubicBezTo>
                    <a:pt x="1615" y="461"/>
                    <a:pt x="1498" y="235"/>
                    <a:pt x="1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1581;p60">
              <a:extLst>
                <a:ext uri="{FF2B5EF4-FFF2-40B4-BE49-F238E27FC236}">
                  <a16:creationId xmlns:a16="http://schemas.microsoft.com/office/drawing/2014/main" id="{38ABF81E-F24A-4FD1-89B7-ECF7245981C9}"/>
                </a:ext>
              </a:extLst>
            </p:cNvPr>
            <p:cNvSpPr/>
            <p:nvPr/>
          </p:nvSpPr>
          <p:spPr>
            <a:xfrm>
              <a:off x="2271000" y="1899700"/>
              <a:ext cx="172150" cy="216700"/>
            </a:xfrm>
            <a:custGeom>
              <a:avLst/>
              <a:gdLst/>
              <a:ahLst/>
              <a:cxnLst/>
              <a:rect l="l" t="t" r="r" b="b"/>
              <a:pathLst>
                <a:path w="6886" h="8668" extrusionOk="0">
                  <a:moveTo>
                    <a:pt x="2895" y="1"/>
                  </a:moveTo>
                  <a:cubicBezTo>
                    <a:pt x="2753" y="1"/>
                    <a:pt x="2602" y="1"/>
                    <a:pt x="2460" y="9"/>
                  </a:cubicBezTo>
                  <a:lnTo>
                    <a:pt x="2452" y="9"/>
                  </a:lnTo>
                  <a:cubicBezTo>
                    <a:pt x="2385" y="9"/>
                    <a:pt x="2318" y="18"/>
                    <a:pt x="2251" y="18"/>
                  </a:cubicBezTo>
                  <a:cubicBezTo>
                    <a:pt x="1933" y="51"/>
                    <a:pt x="1607" y="110"/>
                    <a:pt x="1322" y="235"/>
                  </a:cubicBezTo>
                  <a:cubicBezTo>
                    <a:pt x="1272" y="252"/>
                    <a:pt x="1222" y="277"/>
                    <a:pt x="1180" y="294"/>
                  </a:cubicBezTo>
                  <a:cubicBezTo>
                    <a:pt x="1172" y="294"/>
                    <a:pt x="1172" y="302"/>
                    <a:pt x="1163" y="302"/>
                  </a:cubicBezTo>
                  <a:cubicBezTo>
                    <a:pt x="728" y="495"/>
                    <a:pt x="243" y="779"/>
                    <a:pt x="143" y="1256"/>
                  </a:cubicBezTo>
                  <a:cubicBezTo>
                    <a:pt x="0" y="1933"/>
                    <a:pt x="260" y="2787"/>
                    <a:pt x="368" y="3456"/>
                  </a:cubicBezTo>
                  <a:cubicBezTo>
                    <a:pt x="368" y="3456"/>
                    <a:pt x="368" y="3464"/>
                    <a:pt x="377" y="3464"/>
                  </a:cubicBezTo>
                  <a:cubicBezTo>
                    <a:pt x="377" y="3498"/>
                    <a:pt x="385" y="3531"/>
                    <a:pt x="385" y="3556"/>
                  </a:cubicBezTo>
                  <a:cubicBezTo>
                    <a:pt x="419" y="3749"/>
                    <a:pt x="452" y="3941"/>
                    <a:pt x="494" y="4150"/>
                  </a:cubicBezTo>
                  <a:cubicBezTo>
                    <a:pt x="603" y="4736"/>
                    <a:pt x="737" y="5380"/>
                    <a:pt x="854" y="6016"/>
                  </a:cubicBezTo>
                  <a:cubicBezTo>
                    <a:pt x="870" y="6108"/>
                    <a:pt x="887" y="6200"/>
                    <a:pt x="904" y="6292"/>
                  </a:cubicBezTo>
                  <a:cubicBezTo>
                    <a:pt x="971" y="6643"/>
                    <a:pt x="1029" y="6986"/>
                    <a:pt x="1080" y="7313"/>
                  </a:cubicBezTo>
                  <a:cubicBezTo>
                    <a:pt x="1147" y="7723"/>
                    <a:pt x="1197" y="8116"/>
                    <a:pt x="1222" y="8459"/>
                  </a:cubicBezTo>
                  <a:lnTo>
                    <a:pt x="1247" y="8459"/>
                  </a:lnTo>
                  <a:cubicBezTo>
                    <a:pt x="1264" y="8459"/>
                    <a:pt x="1289" y="8467"/>
                    <a:pt x="1331" y="8467"/>
                  </a:cubicBezTo>
                  <a:cubicBezTo>
                    <a:pt x="1657" y="8509"/>
                    <a:pt x="2619" y="8618"/>
                    <a:pt x="2694" y="8618"/>
                  </a:cubicBezTo>
                  <a:cubicBezTo>
                    <a:pt x="3062" y="8643"/>
                    <a:pt x="3439" y="8660"/>
                    <a:pt x="3807" y="8668"/>
                  </a:cubicBezTo>
                  <a:lnTo>
                    <a:pt x="4192" y="8668"/>
                  </a:lnTo>
                  <a:cubicBezTo>
                    <a:pt x="4451" y="8668"/>
                    <a:pt x="4702" y="8660"/>
                    <a:pt x="4953" y="8634"/>
                  </a:cubicBezTo>
                  <a:cubicBezTo>
                    <a:pt x="5196" y="8618"/>
                    <a:pt x="5438" y="8593"/>
                    <a:pt x="5672" y="8534"/>
                  </a:cubicBezTo>
                  <a:cubicBezTo>
                    <a:pt x="5756" y="8509"/>
                    <a:pt x="5840" y="8484"/>
                    <a:pt x="5932" y="8450"/>
                  </a:cubicBezTo>
                  <a:cubicBezTo>
                    <a:pt x="5999" y="8425"/>
                    <a:pt x="6082" y="8400"/>
                    <a:pt x="6141" y="8350"/>
                  </a:cubicBezTo>
                  <a:cubicBezTo>
                    <a:pt x="6158" y="8342"/>
                    <a:pt x="6174" y="8325"/>
                    <a:pt x="6191" y="8308"/>
                  </a:cubicBezTo>
                  <a:cubicBezTo>
                    <a:pt x="6216" y="8275"/>
                    <a:pt x="6241" y="8241"/>
                    <a:pt x="6258" y="8208"/>
                  </a:cubicBezTo>
                  <a:cubicBezTo>
                    <a:pt x="6300" y="8040"/>
                    <a:pt x="6342" y="7882"/>
                    <a:pt x="6383" y="7714"/>
                  </a:cubicBezTo>
                  <a:cubicBezTo>
                    <a:pt x="6409" y="7580"/>
                    <a:pt x="6450" y="7455"/>
                    <a:pt x="6484" y="7321"/>
                  </a:cubicBezTo>
                  <a:cubicBezTo>
                    <a:pt x="6559" y="6986"/>
                    <a:pt x="6634" y="6643"/>
                    <a:pt x="6701" y="6300"/>
                  </a:cubicBezTo>
                  <a:cubicBezTo>
                    <a:pt x="6735" y="6083"/>
                    <a:pt x="6752" y="5865"/>
                    <a:pt x="6768" y="5648"/>
                  </a:cubicBezTo>
                  <a:cubicBezTo>
                    <a:pt x="6802" y="5330"/>
                    <a:pt x="6827" y="5004"/>
                    <a:pt x="6844" y="4686"/>
                  </a:cubicBezTo>
                  <a:cubicBezTo>
                    <a:pt x="6877" y="4033"/>
                    <a:pt x="6885" y="3372"/>
                    <a:pt x="6844" y="2720"/>
                  </a:cubicBezTo>
                  <a:cubicBezTo>
                    <a:pt x="6819" y="2410"/>
                    <a:pt x="6785" y="2109"/>
                    <a:pt x="6743" y="1808"/>
                  </a:cubicBezTo>
                  <a:cubicBezTo>
                    <a:pt x="6710" y="1524"/>
                    <a:pt x="6668" y="1239"/>
                    <a:pt x="6576" y="971"/>
                  </a:cubicBezTo>
                  <a:cubicBezTo>
                    <a:pt x="6534" y="846"/>
                    <a:pt x="6484" y="720"/>
                    <a:pt x="6400" y="620"/>
                  </a:cubicBezTo>
                  <a:cubicBezTo>
                    <a:pt x="6333" y="528"/>
                    <a:pt x="6241" y="461"/>
                    <a:pt x="6141" y="403"/>
                  </a:cubicBezTo>
                  <a:cubicBezTo>
                    <a:pt x="5999" y="310"/>
                    <a:pt x="5840" y="252"/>
                    <a:pt x="5681" y="185"/>
                  </a:cubicBezTo>
                  <a:cubicBezTo>
                    <a:pt x="5547" y="160"/>
                    <a:pt x="5405" y="152"/>
                    <a:pt x="5246" y="143"/>
                  </a:cubicBezTo>
                  <a:lnTo>
                    <a:pt x="5087" y="143"/>
                  </a:lnTo>
                  <a:cubicBezTo>
                    <a:pt x="5070" y="143"/>
                    <a:pt x="5053" y="135"/>
                    <a:pt x="5037" y="135"/>
                  </a:cubicBezTo>
                  <a:cubicBezTo>
                    <a:pt x="4978" y="135"/>
                    <a:pt x="4919" y="135"/>
                    <a:pt x="4853" y="126"/>
                  </a:cubicBezTo>
                  <a:cubicBezTo>
                    <a:pt x="4769" y="126"/>
                    <a:pt x="4685" y="118"/>
                    <a:pt x="4602" y="118"/>
                  </a:cubicBezTo>
                  <a:cubicBezTo>
                    <a:pt x="4083" y="76"/>
                    <a:pt x="3564" y="18"/>
                    <a:pt x="30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1582;p60">
              <a:extLst>
                <a:ext uri="{FF2B5EF4-FFF2-40B4-BE49-F238E27FC236}">
                  <a16:creationId xmlns:a16="http://schemas.microsoft.com/office/drawing/2014/main" id="{2D899F20-266A-4F4B-9037-5903B30B78A8}"/>
                </a:ext>
              </a:extLst>
            </p:cNvPr>
            <p:cNvSpPr/>
            <p:nvPr/>
          </p:nvSpPr>
          <p:spPr>
            <a:xfrm>
              <a:off x="2364700" y="1899925"/>
              <a:ext cx="24275" cy="118400"/>
            </a:xfrm>
            <a:custGeom>
              <a:avLst/>
              <a:gdLst/>
              <a:ahLst/>
              <a:cxnLst/>
              <a:rect l="l" t="t" r="r" b="b"/>
              <a:pathLst>
                <a:path w="971" h="4736" extrusionOk="0">
                  <a:moveTo>
                    <a:pt x="235" y="0"/>
                  </a:moveTo>
                  <a:lnTo>
                    <a:pt x="0" y="385"/>
                  </a:lnTo>
                  <a:lnTo>
                    <a:pt x="235" y="561"/>
                  </a:lnTo>
                  <a:lnTo>
                    <a:pt x="352" y="4493"/>
                  </a:lnTo>
                  <a:lnTo>
                    <a:pt x="728" y="4735"/>
                  </a:lnTo>
                  <a:lnTo>
                    <a:pt x="971" y="4451"/>
                  </a:lnTo>
                  <a:lnTo>
                    <a:pt x="402" y="544"/>
                  </a:lnTo>
                  <a:lnTo>
                    <a:pt x="536" y="327"/>
                  </a:lnTo>
                  <a:lnTo>
                    <a:pt x="23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1583;p60">
              <a:extLst>
                <a:ext uri="{FF2B5EF4-FFF2-40B4-BE49-F238E27FC236}">
                  <a16:creationId xmlns:a16="http://schemas.microsoft.com/office/drawing/2014/main" id="{AD186064-74E8-4371-8DA0-3F39AAB1A054}"/>
                </a:ext>
              </a:extLst>
            </p:cNvPr>
            <p:cNvSpPr/>
            <p:nvPr/>
          </p:nvSpPr>
          <p:spPr>
            <a:xfrm>
              <a:off x="2351100" y="1819475"/>
              <a:ext cx="22400" cy="34250"/>
            </a:xfrm>
            <a:custGeom>
              <a:avLst/>
              <a:gdLst/>
              <a:ahLst/>
              <a:cxnLst/>
              <a:rect l="l" t="t" r="r" b="b"/>
              <a:pathLst>
                <a:path w="896" h="1370" extrusionOk="0">
                  <a:moveTo>
                    <a:pt x="287" y="1"/>
                  </a:moveTo>
                  <a:cubicBezTo>
                    <a:pt x="224" y="1"/>
                    <a:pt x="162" y="9"/>
                    <a:pt x="126" y="31"/>
                  </a:cubicBezTo>
                  <a:cubicBezTo>
                    <a:pt x="0" y="115"/>
                    <a:pt x="34" y="282"/>
                    <a:pt x="76" y="407"/>
                  </a:cubicBezTo>
                  <a:cubicBezTo>
                    <a:pt x="185" y="742"/>
                    <a:pt x="268" y="1035"/>
                    <a:pt x="385" y="1369"/>
                  </a:cubicBezTo>
                  <a:cubicBezTo>
                    <a:pt x="611" y="1177"/>
                    <a:pt x="812" y="934"/>
                    <a:pt x="854" y="658"/>
                  </a:cubicBezTo>
                  <a:cubicBezTo>
                    <a:pt x="896" y="382"/>
                    <a:pt x="728" y="73"/>
                    <a:pt x="436" y="14"/>
                  </a:cubicBezTo>
                  <a:cubicBezTo>
                    <a:pt x="397" y="6"/>
                    <a:pt x="342" y="1"/>
                    <a:pt x="287" y="1"/>
                  </a:cubicBezTo>
                  <a:close/>
                </a:path>
              </a:pathLst>
            </a:custGeom>
            <a:solidFill>
              <a:srgbClr val="2E25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1584;p60">
              <a:extLst>
                <a:ext uri="{FF2B5EF4-FFF2-40B4-BE49-F238E27FC236}">
                  <a16:creationId xmlns:a16="http://schemas.microsoft.com/office/drawing/2014/main" id="{BAF7AE58-763E-4A1C-92D1-7E3640F03B35}"/>
                </a:ext>
              </a:extLst>
            </p:cNvPr>
            <p:cNvSpPr/>
            <p:nvPr/>
          </p:nvSpPr>
          <p:spPr>
            <a:xfrm>
              <a:off x="2347975" y="1798075"/>
              <a:ext cx="49150" cy="84300"/>
            </a:xfrm>
            <a:custGeom>
              <a:avLst/>
              <a:gdLst/>
              <a:ahLst/>
              <a:cxnLst/>
              <a:rect l="l" t="t" r="r" b="b"/>
              <a:pathLst>
                <a:path w="1966" h="3372" extrusionOk="0">
                  <a:moveTo>
                    <a:pt x="962" y="0"/>
                  </a:moveTo>
                  <a:cubicBezTo>
                    <a:pt x="845" y="0"/>
                    <a:pt x="728" y="25"/>
                    <a:pt x="627" y="67"/>
                  </a:cubicBezTo>
                  <a:cubicBezTo>
                    <a:pt x="402" y="151"/>
                    <a:pt x="226" y="310"/>
                    <a:pt x="109" y="519"/>
                  </a:cubicBezTo>
                  <a:lnTo>
                    <a:pt x="92" y="552"/>
                  </a:lnTo>
                  <a:cubicBezTo>
                    <a:pt x="92" y="552"/>
                    <a:pt x="92" y="561"/>
                    <a:pt x="92" y="561"/>
                  </a:cubicBezTo>
                  <a:cubicBezTo>
                    <a:pt x="84" y="569"/>
                    <a:pt x="84" y="586"/>
                    <a:pt x="75" y="594"/>
                  </a:cubicBezTo>
                  <a:cubicBezTo>
                    <a:pt x="75" y="594"/>
                    <a:pt x="75" y="594"/>
                    <a:pt x="75" y="603"/>
                  </a:cubicBezTo>
                  <a:lnTo>
                    <a:pt x="59" y="636"/>
                  </a:lnTo>
                  <a:cubicBezTo>
                    <a:pt x="59" y="644"/>
                    <a:pt x="50" y="653"/>
                    <a:pt x="50" y="653"/>
                  </a:cubicBezTo>
                  <a:cubicBezTo>
                    <a:pt x="50" y="661"/>
                    <a:pt x="42" y="669"/>
                    <a:pt x="42" y="678"/>
                  </a:cubicBezTo>
                  <a:lnTo>
                    <a:pt x="33" y="695"/>
                  </a:lnTo>
                  <a:cubicBezTo>
                    <a:pt x="33" y="703"/>
                    <a:pt x="33" y="711"/>
                    <a:pt x="33" y="711"/>
                  </a:cubicBezTo>
                  <a:cubicBezTo>
                    <a:pt x="33" y="720"/>
                    <a:pt x="25" y="728"/>
                    <a:pt x="25" y="736"/>
                  </a:cubicBezTo>
                  <a:cubicBezTo>
                    <a:pt x="25" y="745"/>
                    <a:pt x="25" y="753"/>
                    <a:pt x="25" y="753"/>
                  </a:cubicBezTo>
                  <a:cubicBezTo>
                    <a:pt x="17" y="770"/>
                    <a:pt x="17" y="778"/>
                    <a:pt x="17" y="795"/>
                  </a:cubicBezTo>
                  <a:cubicBezTo>
                    <a:pt x="8" y="795"/>
                    <a:pt x="8" y="803"/>
                    <a:pt x="8" y="803"/>
                  </a:cubicBezTo>
                  <a:cubicBezTo>
                    <a:pt x="8" y="812"/>
                    <a:pt x="8" y="812"/>
                    <a:pt x="8" y="820"/>
                  </a:cubicBezTo>
                  <a:cubicBezTo>
                    <a:pt x="8" y="828"/>
                    <a:pt x="8" y="837"/>
                    <a:pt x="8" y="837"/>
                  </a:cubicBezTo>
                  <a:cubicBezTo>
                    <a:pt x="8" y="845"/>
                    <a:pt x="8" y="845"/>
                    <a:pt x="8" y="845"/>
                  </a:cubicBezTo>
                  <a:cubicBezTo>
                    <a:pt x="8" y="853"/>
                    <a:pt x="0" y="862"/>
                    <a:pt x="0" y="862"/>
                  </a:cubicBezTo>
                  <a:cubicBezTo>
                    <a:pt x="0" y="870"/>
                    <a:pt x="0" y="870"/>
                    <a:pt x="0" y="870"/>
                  </a:cubicBezTo>
                  <a:cubicBezTo>
                    <a:pt x="0" y="879"/>
                    <a:pt x="0" y="879"/>
                    <a:pt x="0" y="879"/>
                  </a:cubicBezTo>
                  <a:cubicBezTo>
                    <a:pt x="0" y="887"/>
                    <a:pt x="0" y="887"/>
                    <a:pt x="0" y="895"/>
                  </a:cubicBezTo>
                  <a:cubicBezTo>
                    <a:pt x="0" y="904"/>
                    <a:pt x="0" y="912"/>
                    <a:pt x="0" y="912"/>
                  </a:cubicBezTo>
                  <a:cubicBezTo>
                    <a:pt x="0" y="920"/>
                    <a:pt x="0" y="929"/>
                    <a:pt x="0" y="937"/>
                  </a:cubicBezTo>
                  <a:cubicBezTo>
                    <a:pt x="0" y="954"/>
                    <a:pt x="0" y="971"/>
                    <a:pt x="0" y="987"/>
                  </a:cubicBezTo>
                  <a:lnTo>
                    <a:pt x="0" y="1280"/>
                  </a:lnTo>
                  <a:lnTo>
                    <a:pt x="0" y="1489"/>
                  </a:lnTo>
                  <a:lnTo>
                    <a:pt x="8" y="2175"/>
                  </a:lnTo>
                  <a:lnTo>
                    <a:pt x="8" y="2401"/>
                  </a:lnTo>
                  <a:cubicBezTo>
                    <a:pt x="8" y="2744"/>
                    <a:pt x="192" y="3045"/>
                    <a:pt x="460" y="3213"/>
                  </a:cubicBezTo>
                  <a:cubicBezTo>
                    <a:pt x="602" y="3305"/>
                    <a:pt x="770" y="3363"/>
                    <a:pt x="945" y="3372"/>
                  </a:cubicBezTo>
                  <a:lnTo>
                    <a:pt x="996" y="3372"/>
                  </a:lnTo>
                  <a:cubicBezTo>
                    <a:pt x="1071" y="3372"/>
                    <a:pt x="1138" y="3363"/>
                    <a:pt x="1205" y="3346"/>
                  </a:cubicBezTo>
                  <a:lnTo>
                    <a:pt x="1238" y="3338"/>
                  </a:lnTo>
                  <a:cubicBezTo>
                    <a:pt x="1247" y="3338"/>
                    <a:pt x="1247" y="3338"/>
                    <a:pt x="1255" y="3330"/>
                  </a:cubicBezTo>
                  <a:lnTo>
                    <a:pt x="1263" y="3330"/>
                  </a:lnTo>
                  <a:cubicBezTo>
                    <a:pt x="1272" y="3330"/>
                    <a:pt x="1280" y="3330"/>
                    <a:pt x="1288" y="3321"/>
                  </a:cubicBezTo>
                  <a:cubicBezTo>
                    <a:pt x="1297" y="3321"/>
                    <a:pt x="1305" y="3321"/>
                    <a:pt x="1313" y="3313"/>
                  </a:cubicBezTo>
                  <a:cubicBezTo>
                    <a:pt x="1364" y="3296"/>
                    <a:pt x="1405" y="3280"/>
                    <a:pt x="1439" y="3254"/>
                  </a:cubicBezTo>
                  <a:cubicBezTo>
                    <a:pt x="1497" y="3229"/>
                    <a:pt x="1548" y="3196"/>
                    <a:pt x="1598" y="3154"/>
                  </a:cubicBezTo>
                  <a:cubicBezTo>
                    <a:pt x="1606" y="3146"/>
                    <a:pt x="1623" y="3137"/>
                    <a:pt x="1631" y="3129"/>
                  </a:cubicBezTo>
                  <a:cubicBezTo>
                    <a:pt x="1656" y="3104"/>
                    <a:pt x="1682" y="3079"/>
                    <a:pt x="1698" y="3054"/>
                  </a:cubicBezTo>
                  <a:cubicBezTo>
                    <a:pt x="1707" y="3045"/>
                    <a:pt x="1715" y="3037"/>
                    <a:pt x="1732" y="3029"/>
                  </a:cubicBezTo>
                  <a:cubicBezTo>
                    <a:pt x="1732" y="3020"/>
                    <a:pt x="1740" y="3012"/>
                    <a:pt x="1740" y="3012"/>
                  </a:cubicBezTo>
                  <a:cubicBezTo>
                    <a:pt x="1748" y="2995"/>
                    <a:pt x="1757" y="2987"/>
                    <a:pt x="1765" y="2970"/>
                  </a:cubicBezTo>
                  <a:cubicBezTo>
                    <a:pt x="1807" y="2920"/>
                    <a:pt x="1849" y="2861"/>
                    <a:pt x="1874" y="2794"/>
                  </a:cubicBezTo>
                  <a:cubicBezTo>
                    <a:pt x="1874" y="2786"/>
                    <a:pt x="1882" y="2786"/>
                    <a:pt x="1882" y="2778"/>
                  </a:cubicBezTo>
                  <a:cubicBezTo>
                    <a:pt x="1899" y="2744"/>
                    <a:pt x="1907" y="2719"/>
                    <a:pt x="1916" y="2686"/>
                  </a:cubicBezTo>
                  <a:cubicBezTo>
                    <a:pt x="1924" y="2669"/>
                    <a:pt x="1924" y="2660"/>
                    <a:pt x="1933" y="2644"/>
                  </a:cubicBezTo>
                  <a:lnTo>
                    <a:pt x="1933" y="2635"/>
                  </a:lnTo>
                  <a:cubicBezTo>
                    <a:pt x="1933" y="2635"/>
                    <a:pt x="1933" y="2627"/>
                    <a:pt x="1933" y="2619"/>
                  </a:cubicBezTo>
                  <a:cubicBezTo>
                    <a:pt x="1941" y="2602"/>
                    <a:pt x="1941" y="2594"/>
                    <a:pt x="1949" y="2577"/>
                  </a:cubicBezTo>
                  <a:cubicBezTo>
                    <a:pt x="1949" y="2560"/>
                    <a:pt x="1949" y="2543"/>
                    <a:pt x="1949" y="2535"/>
                  </a:cubicBezTo>
                  <a:cubicBezTo>
                    <a:pt x="1949" y="2527"/>
                    <a:pt x="1949" y="2527"/>
                    <a:pt x="1958" y="2518"/>
                  </a:cubicBezTo>
                  <a:cubicBezTo>
                    <a:pt x="1958" y="2510"/>
                    <a:pt x="1958" y="2502"/>
                    <a:pt x="1958" y="2493"/>
                  </a:cubicBezTo>
                  <a:cubicBezTo>
                    <a:pt x="1958" y="2485"/>
                    <a:pt x="1958" y="2485"/>
                    <a:pt x="1958" y="2485"/>
                  </a:cubicBezTo>
                  <a:cubicBezTo>
                    <a:pt x="1958" y="2476"/>
                    <a:pt x="1958" y="2468"/>
                    <a:pt x="1958" y="2468"/>
                  </a:cubicBezTo>
                  <a:cubicBezTo>
                    <a:pt x="1958" y="2451"/>
                    <a:pt x="1958" y="2443"/>
                    <a:pt x="1958" y="2435"/>
                  </a:cubicBezTo>
                  <a:cubicBezTo>
                    <a:pt x="1966" y="2418"/>
                    <a:pt x="1966" y="2401"/>
                    <a:pt x="1966" y="2384"/>
                  </a:cubicBezTo>
                  <a:lnTo>
                    <a:pt x="1949" y="971"/>
                  </a:lnTo>
                  <a:cubicBezTo>
                    <a:pt x="1949" y="937"/>
                    <a:pt x="1941" y="904"/>
                    <a:pt x="1941" y="870"/>
                  </a:cubicBezTo>
                  <a:cubicBezTo>
                    <a:pt x="1933" y="778"/>
                    <a:pt x="1907" y="695"/>
                    <a:pt x="1874" y="619"/>
                  </a:cubicBezTo>
                  <a:cubicBezTo>
                    <a:pt x="1732" y="268"/>
                    <a:pt x="1397" y="17"/>
                    <a:pt x="996" y="0"/>
                  </a:cubicBezTo>
                  <a:close/>
                </a:path>
              </a:pathLst>
            </a:custGeom>
            <a:solidFill>
              <a:srgbClr val="A850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1585;p60">
              <a:extLst>
                <a:ext uri="{FF2B5EF4-FFF2-40B4-BE49-F238E27FC236}">
                  <a16:creationId xmlns:a16="http://schemas.microsoft.com/office/drawing/2014/main" id="{70FF0937-DA72-44AF-9DC4-C0648891837C}"/>
                </a:ext>
              </a:extLst>
            </p:cNvPr>
            <p:cNvSpPr/>
            <p:nvPr/>
          </p:nvSpPr>
          <p:spPr>
            <a:xfrm>
              <a:off x="2334575" y="1834450"/>
              <a:ext cx="18850" cy="18850"/>
            </a:xfrm>
            <a:custGeom>
              <a:avLst/>
              <a:gdLst/>
              <a:ahLst/>
              <a:cxnLst/>
              <a:rect l="l" t="t" r="r" b="b"/>
              <a:pathLst>
                <a:path w="754" h="754" extrusionOk="0">
                  <a:moveTo>
                    <a:pt x="377" y="1"/>
                  </a:moveTo>
                  <a:cubicBezTo>
                    <a:pt x="168" y="9"/>
                    <a:pt x="1" y="177"/>
                    <a:pt x="1" y="386"/>
                  </a:cubicBezTo>
                  <a:cubicBezTo>
                    <a:pt x="1" y="595"/>
                    <a:pt x="176" y="754"/>
                    <a:pt x="385" y="754"/>
                  </a:cubicBezTo>
                  <a:cubicBezTo>
                    <a:pt x="586" y="754"/>
                    <a:pt x="754" y="586"/>
                    <a:pt x="754" y="377"/>
                  </a:cubicBezTo>
                  <a:cubicBezTo>
                    <a:pt x="754" y="168"/>
                    <a:pt x="578" y="1"/>
                    <a:pt x="377" y="1"/>
                  </a:cubicBezTo>
                  <a:close/>
                </a:path>
              </a:pathLst>
            </a:custGeom>
            <a:solidFill>
              <a:srgbClr val="A850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586;p60">
              <a:extLst>
                <a:ext uri="{FF2B5EF4-FFF2-40B4-BE49-F238E27FC236}">
                  <a16:creationId xmlns:a16="http://schemas.microsoft.com/office/drawing/2014/main" id="{D44C2949-4815-46C3-8A1B-7CFBA8A3A9D1}"/>
                </a:ext>
              </a:extLst>
            </p:cNvPr>
            <p:cNvSpPr/>
            <p:nvPr/>
          </p:nvSpPr>
          <p:spPr>
            <a:xfrm>
              <a:off x="2347975" y="1806650"/>
              <a:ext cx="48950" cy="75725"/>
            </a:xfrm>
            <a:custGeom>
              <a:avLst/>
              <a:gdLst/>
              <a:ahLst/>
              <a:cxnLst/>
              <a:rect l="l" t="t" r="r" b="b"/>
              <a:pathLst>
                <a:path w="1958" h="3029" extrusionOk="0">
                  <a:moveTo>
                    <a:pt x="234" y="0"/>
                  </a:moveTo>
                  <a:cubicBezTo>
                    <a:pt x="159" y="92"/>
                    <a:pt x="100" y="184"/>
                    <a:pt x="59" y="293"/>
                  </a:cubicBezTo>
                  <a:cubicBezTo>
                    <a:pt x="59" y="301"/>
                    <a:pt x="50" y="310"/>
                    <a:pt x="50" y="310"/>
                  </a:cubicBezTo>
                  <a:lnTo>
                    <a:pt x="42" y="335"/>
                  </a:lnTo>
                  <a:lnTo>
                    <a:pt x="42" y="352"/>
                  </a:lnTo>
                  <a:cubicBezTo>
                    <a:pt x="33" y="360"/>
                    <a:pt x="33" y="368"/>
                    <a:pt x="33" y="368"/>
                  </a:cubicBezTo>
                  <a:cubicBezTo>
                    <a:pt x="33" y="377"/>
                    <a:pt x="33" y="385"/>
                    <a:pt x="25" y="393"/>
                  </a:cubicBezTo>
                  <a:cubicBezTo>
                    <a:pt x="25" y="402"/>
                    <a:pt x="25" y="402"/>
                    <a:pt x="25" y="410"/>
                  </a:cubicBezTo>
                  <a:cubicBezTo>
                    <a:pt x="17" y="427"/>
                    <a:pt x="17" y="435"/>
                    <a:pt x="17" y="452"/>
                  </a:cubicBezTo>
                  <a:cubicBezTo>
                    <a:pt x="17" y="452"/>
                    <a:pt x="17" y="460"/>
                    <a:pt x="8" y="460"/>
                  </a:cubicBezTo>
                  <a:cubicBezTo>
                    <a:pt x="8" y="469"/>
                    <a:pt x="8" y="469"/>
                    <a:pt x="8" y="477"/>
                  </a:cubicBezTo>
                  <a:cubicBezTo>
                    <a:pt x="8" y="485"/>
                    <a:pt x="8" y="494"/>
                    <a:pt x="8" y="494"/>
                  </a:cubicBezTo>
                  <a:cubicBezTo>
                    <a:pt x="8" y="502"/>
                    <a:pt x="8" y="502"/>
                    <a:pt x="8" y="502"/>
                  </a:cubicBezTo>
                  <a:cubicBezTo>
                    <a:pt x="8" y="510"/>
                    <a:pt x="0" y="519"/>
                    <a:pt x="0" y="519"/>
                  </a:cubicBezTo>
                  <a:cubicBezTo>
                    <a:pt x="0" y="527"/>
                    <a:pt x="0" y="527"/>
                    <a:pt x="0" y="527"/>
                  </a:cubicBezTo>
                  <a:lnTo>
                    <a:pt x="0" y="536"/>
                  </a:lnTo>
                  <a:cubicBezTo>
                    <a:pt x="0" y="544"/>
                    <a:pt x="0" y="544"/>
                    <a:pt x="0" y="552"/>
                  </a:cubicBezTo>
                  <a:cubicBezTo>
                    <a:pt x="0" y="561"/>
                    <a:pt x="0" y="569"/>
                    <a:pt x="0" y="569"/>
                  </a:cubicBezTo>
                  <a:cubicBezTo>
                    <a:pt x="0" y="577"/>
                    <a:pt x="0" y="586"/>
                    <a:pt x="0" y="594"/>
                  </a:cubicBezTo>
                  <a:cubicBezTo>
                    <a:pt x="0" y="611"/>
                    <a:pt x="0" y="628"/>
                    <a:pt x="0" y="644"/>
                  </a:cubicBezTo>
                  <a:lnTo>
                    <a:pt x="0" y="937"/>
                  </a:lnTo>
                  <a:lnTo>
                    <a:pt x="0" y="1146"/>
                  </a:lnTo>
                  <a:lnTo>
                    <a:pt x="8" y="1832"/>
                  </a:lnTo>
                  <a:lnTo>
                    <a:pt x="8" y="2058"/>
                  </a:lnTo>
                  <a:cubicBezTo>
                    <a:pt x="17" y="2401"/>
                    <a:pt x="192" y="2702"/>
                    <a:pt x="460" y="2870"/>
                  </a:cubicBezTo>
                  <a:cubicBezTo>
                    <a:pt x="602" y="2962"/>
                    <a:pt x="770" y="3020"/>
                    <a:pt x="945" y="3029"/>
                  </a:cubicBezTo>
                  <a:lnTo>
                    <a:pt x="996" y="3029"/>
                  </a:lnTo>
                  <a:cubicBezTo>
                    <a:pt x="1071" y="3029"/>
                    <a:pt x="1138" y="3020"/>
                    <a:pt x="1205" y="3003"/>
                  </a:cubicBezTo>
                  <a:cubicBezTo>
                    <a:pt x="1221" y="3003"/>
                    <a:pt x="1230" y="2995"/>
                    <a:pt x="1247" y="2995"/>
                  </a:cubicBezTo>
                  <a:lnTo>
                    <a:pt x="1255" y="2995"/>
                  </a:lnTo>
                  <a:cubicBezTo>
                    <a:pt x="1255" y="2995"/>
                    <a:pt x="1263" y="2987"/>
                    <a:pt x="1263" y="2987"/>
                  </a:cubicBezTo>
                  <a:lnTo>
                    <a:pt x="1288" y="2987"/>
                  </a:lnTo>
                  <a:cubicBezTo>
                    <a:pt x="1297" y="2978"/>
                    <a:pt x="1305" y="2978"/>
                    <a:pt x="1313" y="2970"/>
                  </a:cubicBezTo>
                  <a:cubicBezTo>
                    <a:pt x="1364" y="2953"/>
                    <a:pt x="1405" y="2937"/>
                    <a:pt x="1447" y="2911"/>
                  </a:cubicBezTo>
                  <a:cubicBezTo>
                    <a:pt x="1497" y="2886"/>
                    <a:pt x="1548" y="2853"/>
                    <a:pt x="1598" y="2811"/>
                  </a:cubicBezTo>
                  <a:cubicBezTo>
                    <a:pt x="1606" y="2803"/>
                    <a:pt x="1623" y="2794"/>
                    <a:pt x="1631" y="2786"/>
                  </a:cubicBezTo>
                  <a:cubicBezTo>
                    <a:pt x="1656" y="2761"/>
                    <a:pt x="1682" y="2736"/>
                    <a:pt x="1698" y="2719"/>
                  </a:cubicBezTo>
                  <a:cubicBezTo>
                    <a:pt x="1707" y="2702"/>
                    <a:pt x="1715" y="2694"/>
                    <a:pt x="1732" y="2686"/>
                  </a:cubicBezTo>
                  <a:lnTo>
                    <a:pt x="1740" y="2669"/>
                  </a:lnTo>
                  <a:cubicBezTo>
                    <a:pt x="1757" y="2652"/>
                    <a:pt x="1765" y="2644"/>
                    <a:pt x="1774" y="2635"/>
                  </a:cubicBezTo>
                  <a:cubicBezTo>
                    <a:pt x="1807" y="2577"/>
                    <a:pt x="1849" y="2518"/>
                    <a:pt x="1874" y="2451"/>
                  </a:cubicBezTo>
                  <a:cubicBezTo>
                    <a:pt x="1882" y="2443"/>
                    <a:pt x="1882" y="2443"/>
                    <a:pt x="1882" y="2435"/>
                  </a:cubicBezTo>
                  <a:cubicBezTo>
                    <a:pt x="1899" y="2401"/>
                    <a:pt x="1907" y="2376"/>
                    <a:pt x="1916" y="2343"/>
                  </a:cubicBezTo>
                  <a:cubicBezTo>
                    <a:pt x="1924" y="2334"/>
                    <a:pt x="1924" y="2317"/>
                    <a:pt x="1933" y="2301"/>
                  </a:cubicBezTo>
                  <a:cubicBezTo>
                    <a:pt x="1933" y="2301"/>
                    <a:pt x="1933" y="2301"/>
                    <a:pt x="1933" y="2292"/>
                  </a:cubicBezTo>
                  <a:cubicBezTo>
                    <a:pt x="1933" y="2292"/>
                    <a:pt x="1933" y="2284"/>
                    <a:pt x="1933" y="2276"/>
                  </a:cubicBezTo>
                  <a:cubicBezTo>
                    <a:pt x="1941" y="2267"/>
                    <a:pt x="1941" y="2251"/>
                    <a:pt x="1949" y="2234"/>
                  </a:cubicBezTo>
                  <a:cubicBezTo>
                    <a:pt x="1949" y="2217"/>
                    <a:pt x="1949" y="2200"/>
                    <a:pt x="1949" y="2192"/>
                  </a:cubicBezTo>
                  <a:cubicBezTo>
                    <a:pt x="1949" y="2184"/>
                    <a:pt x="1958" y="2184"/>
                    <a:pt x="1958" y="2184"/>
                  </a:cubicBezTo>
                  <a:cubicBezTo>
                    <a:pt x="1958" y="2167"/>
                    <a:pt x="1958" y="2159"/>
                    <a:pt x="1958" y="2150"/>
                  </a:cubicBezTo>
                  <a:cubicBezTo>
                    <a:pt x="1958" y="2142"/>
                    <a:pt x="1958" y="2142"/>
                    <a:pt x="1958" y="2142"/>
                  </a:cubicBezTo>
                  <a:cubicBezTo>
                    <a:pt x="1958" y="2133"/>
                    <a:pt x="1958" y="2125"/>
                    <a:pt x="1958" y="2125"/>
                  </a:cubicBezTo>
                  <a:cubicBezTo>
                    <a:pt x="1958" y="2117"/>
                    <a:pt x="1958" y="2100"/>
                    <a:pt x="1958" y="2092"/>
                  </a:cubicBezTo>
                  <a:cubicBezTo>
                    <a:pt x="1958" y="2083"/>
                    <a:pt x="1949" y="2075"/>
                    <a:pt x="1949" y="2058"/>
                  </a:cubicBezTo>
                  <a:cubicBezTo>
                    <a:pt x="1907" y="1816"/>
                    <a:pt x="1682" y="1682"/>
                    <a:pt x="1456" y="1623"/>
                  </a:cubicBezTo>
                  <a:cubicBezTo>
                    <a:pt x="1383" y="1606"/>
                    <a:pt x="1304" y="1596"/>
                    <a:pt x="1225" y="1596"/>
                  </a:cubicBezTo>
                  <a:cubicBezTo>
                    <a:pt x="1067" y="1596"/>
                    <a:pt x="909" y="1637"/>
                    <a:pt x="803" y="1749"/>
                  </a:cubicBezTo>
                  <a:cubicBezTo>
                    <a:pt x="795" y="1765"/>
                    <a:pt x="778" y="1774"/>
                    <a:pt x="761" y="1774"/>
                  </a:cubicBezTo>
                  <a:cubicBezTo>
                    <a:pt x="736" y="1632"/>
                    <a:pt x="678" y="1498"/>
                    <a:pt x="594" y="1381"/>
                  </a:cubicBezTo>
                  <a:cubicBezTo>
                    <a:pt x="510" y="1263"/>
                    <a:pt x="385" y="1171"/>
                    <a:pt x="251" y="1138"/>
                  </a:cubicBezTo>
                  <a:cubicBezTo>
                    <a:pt x="243" y="1121"/>
                    <a:pt x="243" y="1113"/>
                    <a:pt x="243" y="1096"/>
                  </a:cubicBezTo>
                  <a:lnTo>
                    <a:pt x="234" y="368"/>
                  </a:lnTo>
                  <a:lnTo>
                    <a:pt x="23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587;p60">
              <a:extLst>
                <a:ext uri="{FF2B5EF4-FFF2-40B4-BE49-F238E27FC236}">
                  <a16:creationId xmlns:a16="http://schemas.microsoft.com/office/drawing/2014/main" id="{EE8FB34D-30CE-4A9F-B03C-AD83574F7322}"/>
                </a:ext>
              </a:extLst>
            </p:cNvPr>
            <p:cNvSpPr/>
            <p:nvPr/>
          </p:nvSpPr>
          <p:spPr>
            <a:xfrm>
              <a:off x="2372650" y="1856200"/>
              <a:ext cx="15500" cy="7150"/>
            </a:xfrm>
            <a:custGeom>
              <a:avLst/>
              <a:gdLst/>
              <a:ahLst/>
              <a:cxnLst/>
              <a:rect l="l" t="t" r="r" b="b"/>
              <a:pathLst>
                <a:path w="620" h="286" extrusionOk="0">
                  <a:moveTo>
                    <a:pt x="0" y="1"/>
                  </a:moveTo>
                  <a:cubicBezTo>
                    <a:pt x="17" y="160"/>
                    <a:pt x="151" y="285"/>
                    <a:pt x="310" y="285"/>
                  </a:cubicBezTo>
                  <a:cubicBezTo>
                    <a:pt x="469" y="285"/>
                    <a:pt x="594" y="160"/>
                    <a:pt x="61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588;p60">
              <a:extLst>
                <a:ext uri="{FF2B5EF4-FFF2-40B4-BE49-F238E27FC236}">
                  <a16:creationId xmlns:a16="http://schemas.microsoft.com/office/drawing/2014/main" id="{C5A8C9EE-0B66-4462-A030-262BCF55E7F2}"/>
                </a:ext>
              </a:extLst>
            </p:cNvPr>
            <p:cNvSpPr/>
            <p:nvPr/>
          </p:nvSpPr>
          <p:spPr>
            <a:xfrm>
              <a:off x="2347750" y="1798075"/>
              <a:ext cx="47300" cy="42275"/>
            </a:xfrm>
            <a:custGeom>
              <a:avLst/>
              <a:gdLst/>
              <a:ahLst/>
              <a:cxnLst/>
              <a:rect l="l" t="t" r="r" b="b"/>
              <a:pathLst>
                <a:path w="1892" h="1691" extrusionOk="0">
                  <a:moveTo>
                    <a:pt x="971" y="0"/>
                  </a:moveTo>
                  <a:cubicBezTo>
                    <a:pt x="854" y="0"/>
                    <a:pt x="737" y="25"/>
                    <a:pt x="636" y="67"/>
                  </a:cubicBezTo>
                  <a:cubicBezTo>
                    <a:pt x="411" y="151"/>
                    <a:pt x="227" y="310"/>
                    <a:pt x="118" y="519"/>
                  </a:cubicBezTo>
                  <a:lnTo>
                    <a:pt x="101" y="552"/>
                  </a:lnTo>
                  <a:cubicBezTo>
                    <a:pt x="101" y="552"/>
                    <a:pt x="101" y="561"/>
                    <a:pt x="101" y="561"/>
                  </a:cubicBezTo>
                  <a:cubicBezTo>
                    <a:pt x="93" y="569"/>
                    <a:pt x="84" y="586"/>
                    <a:pt x="84" y="594"/>
                  </a:cubicBezTo>
                  <a:cubicBezTo>
                    <a:pt x="84" y="594"/>
                    <a:pt x="84" y="594"/>
                    <a:pt x="84" y="603"/>
                  </a:cubicBezTo>
                  <a:lnTo>
                    <a:pt x="68" y="636"/>
                  </a:lnTo>
                  <a:cubicBezTo>
                    <a:pt x="59" y="644"/>
                    <a:pt x="59" y="653"/>
                    <a:pt x="59" y="653"/>
                  </a:cubicBezTo>
                  <a:cubicBezTo>
                    <a:pt x="59" y="661"/>
                    <a:pt x="51" y="669"/>
                    <a:pt x="51" y="678"/>
                  </a:cubicBezTo>
                  <a:lnTo>
                    <a:pt x="42" y="695"/>
                  </a:lnTo>
                  <a:cubicBezTo>
                    <a:pt x="42" y="703"/>
                    <a:pt x="42" y="711"/>
                    <a:pt x="42" y="711"/>
                  </a:cubicBezTo>
                  <a:cubicBezTo>
                    <a:pt x="34" y="720"/>
                    <a:pt x="34" y="728"/>
                    <a:pt x="34" y="736"/>
                  </a:cubicBezTo>
                  <a:cubicBezTo>
                    <a:pt x="34" y="745"/>
                    <a:pt x="34" y="753"/>
                    <a:pt x="26" y="753"/>
                  </a:cubicBezTo>
                  <a:cubicBezTo>
                    <a:pt x="26" y="770"/>
                    <a:pt x="26" y="778"/>
                    <a:pt x="17" y="795"/>
                  </a:cubicBezTo>
                  <a:cubicBezTo>
                    <a:pt x="17" y="795"/>
                    <a:pt x="17" y="803"/>
                    <a:pt x="17" y="803"/>
                  </a:cubicBezTo>
                  <a:cubicBezTo>
                    <a:pt x="17" y="812"/>
                    <a:pt x="17" y="812"/>
                    <a:pt x="17" y="820"/>
                  </a:cubicBezTo>
                  <a:cubicBezTo>
                    <a:pt x="17" y="828"/>
                    <a:pt x="17" y="837"/>
                    <a:pt x="17" y="837"/>
                  </a:cubicBezTo>
                  <a:cubicBezTo>
                    <a:pt x="17" y="845"/>
                    <a:pt x="9" y="845"/>
                    <a:pt x="9" y="845"/>
                  </a:cubicBezTo>
                  <a:cubicBezTo>
                    <a:pt x="9" y="853"/>
                    <a:pt x="9" y="862"/>
                    <a:pt x="9" y="862"/>
                  </a:cubicBezTo>
                  <a:cubicBezTo>
                    <a:pt x="9" y="870"/>
                    <a:pt x="9" y="870"/>
                    <a:pt x="9" y="870"/>
                  </a:cubicBezTo>
                  <a:cubicBezTo>
                    <a:pt x="9" y="879"/>
                    <a:pt x="9" y="879"/>
                    <a:pt x="9" y="879"/>
                  </a:cubicBezTo>
                  <a:cubicBezTo>
                    <a:pt x="9" y="887"/>
                    <a:pt x="9" y="887"/>
                    <a:pt x="9" y="895"/>
                  </a:cubicBezTo>
                  <a:cubicBezTo>
                    <a:pt x="9" y="904"/>
                    <a:pt x="9" y="912"/>
                    <a:pt x="9" y="912"/>
                  </a:cubicBezTo>
                  <a:cubicBezTo>
                    <a:pt x="9" y="920"/>
                    <a:pt x="9" y="929"/>
                    <a:pt x="9" y="937"/>
                  </a:cubicBezTo>
                  <a:cubicBezTo>
                    <a:pt x="9" y="954"/>
                    <a:pt x="1" y="971"/>
                    <a:pt x="9" y="987"/>
                  </a:cubicBezTo>
                  <a:lnTo>
                    <a:pt x="9" y="1280"/>
                  </a:lnTo>
                  <a:cubicBezTo>
                    <a:pt x="17" y="1355"/>
                    <a:pt x="34" y="1431"/>
                    <a:pt x="42" y="1506"/>
                  </a:cubicBezTo>
                  <a:cubicBezTo>
                    <a:pt x="51" y="1565"/>
                    <a:pt x="51" y="1632"/>
                    <a:pt x="51" y="1690"/>
                  </a:cubicBezTo>
                  <a:lnTo>
                    <a:pt x="76" y="1531"/>
                  </a:lnTo>
                  <a:lnTo>
                    <a:pt x="201" y="770"/>
                  </a:lnTo>
                  <a:lnTo>
                    <a:pt x="210" y="728"/>
                  </a:lnTo>
                  <a:cubicBezTo>
                    <a:pt x="218" y="720"/>
                    <a:pt x="235" y="711"/>
                    <a:pt x="243" y="711"/>
                  </a:cubicBezTo>
                  <a:cubicBezTo>
                    <a:pt x="268" y="703"/>
                    <a:pt x="302" y="703"/>
                    <a:pt x="327" y="703"/>
                  </a:cubicBezTo>
                  <a:lnTo>
                    <a:pt x="344" y="703"/>
                  </a:lnTo>
                  <a:cubicBezTo>
                    <a:pt x="643" y="718"/>
                    <a:pt x="942" y="797"/>
                    <a:pt x="1241" y="797"/>
                  </a:cubicBezTo>
                  <a:cubicBezTo>
                    <a:pt x="1268" y="797"/>
                    <a:pt x="1295" y="796"/>
                    <a:pt x="1322" y="795"/>
                  </a:cubicBezTo>
                  <a:cubicBezTo>
                    <a:pt x="1440" y="787"/>
                    <a:pt x="1548" y="770"/>
                    <a:pt x="1657" y="728"/>
                  </a:cubicBezTo>
                  <a:cubicBezTo>
                    <a:pt x="1741" y="703"/>
                    <a:pt x="1816" y="669"/>
                    <a:pt x="1891" y="619"/>
                  </a:cubicBezTo>
                  <a:cubicBezTo>
                    <a:pt x="1749" y="268"/>
                    <a:pt x="1406" y="17"/>
                    <a:pt x="1005" y="0"/>
                  </a:cubicBezTo>
                  <a:close/>
                </a:path>
              </a:pathLst>
            </a:custGeom>
            <a:solidFill>
              <a:srgbClr val="6C1B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589;p60">
              <a:extLst>
                <a:ext uri="{FF2B5EF4-FFF2-40B4-BE49-F238E27FC236}">
                  <a16:creationId xmlns:a16="http://schemas.microsoft.com/office/drawing/2014/main" id="{529C81AB-6542-461C-A682-5C365606C820}"/>
                </a:ext>
              </a:extLst>
            </p:cNvPr>
            <p:cNvSpPr/>
            <p:nvPr/>
          </p:nvSpPr>
          <p:spPr>
            <a:xfrm>
              <a:off x="2348175" y="1798075"/>
              <a:ext cx="48325" cy="21775"/>
            </a:xfrm>
            <a:custGeom>
              <a:avLst/>
              <a:gdLst/>
              <a:ahLst/>
              <a:cxnLst/>
              <a:rect l="l" t="t" r="r" b="b"/>
              <a:pathLst>
                <a:path w="1933" h="871" extrusionOk="0">
                  <a:moveTo>
                    <a:pt x="988" y="0"/>
                  </a:moveTo>
                  <a:cubicBezTo>
                    <a:pt x="862" y="17"/>
                    <a:pt x="737" y="34"/>
                    <a:pt x="619" y="67"/>
                  </a:cubicBezTo>
                  <a:cubicBezTo>
                    <a:pt x="511" y="92"/>
                    <a:pt x="402" y="134"/>
                    <a:pt x="310" y="201"/>
                  </a:cubicBezTo>
                  <a:cubicBezTo>
                    <a:pt x="134" y="318"/>
                    <a:pt x="0" y="527"/>
                    <a:pt x="17" y="736"/>
                  </a:cubicBezTo>
                  <a:cubicBezTo>
                    <a:pt x="17" y="770"/>
                    <a:pt x="25" y="803"/>
                    <a:pt x="42" y="837"/>
                  </a:cubicBezTo>
                  <a:lnTo>
                    <a:pt x="184" y="770"/>
                  </a:lnTo>
                  <a:lnTo>
                    <a:pt x="327" y="703"/>
                  </a:lnTo>
                  <a:lnTo>
                    <a:pt x="536" y="603"/>
                  </a:lnTo>
                  <a:cubicBezTo>
                    <a:pt x="684" y="651"/>
                    <a:pt x="838" y="674"/>
                    <a:pt x="993" y="674"/>
                  </a:cubicBezTo>
                  <a:cubicBezTo>
                    <a:pt x="1160" y="674"/>
                    <a:pt x="1328" y="646"/>
                    <a:pt x="1489" y="594"/>
                  </a:cubicBezTo>
                  <a:cubicBezTo>
                    <a:pt x="1531" y="644"/>
                    <a:pt x="1582" y="695"/>
                    <a:pt x="1640" y="728"/>
                  </a:cubicBezTo>
                  <a:cubicBezTo>
                    <a:pt x="1732" y="795"/>
                    <a:pt x="1824" y="837"/>
                    <a:pt x="1933" y="870"/>
                  </a:cubicBezTo>
                  <a:cubicBezTo>
                    <a:pt x="1925" y="778"/>
                    <a:pt x="1899" y="695"/>
                    <a:pt x="1866" y="619"/>
                  </a:cubicBezTo>
                  <a:cubicBezTo>
                    <a:pt x="1724" y="260"/>
                    <a:pt x="1381" y="9"/>
                    <a:pt x="9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590;p60">
              <a:extLst>
                <a:ext uri="{FF2B5EF4-FFF2-40B4-BE49-F238E27FC236}">
                  <a16:creationId xmlns:a16="http://schemas.microsoft.com/office/drawing/2014/main" id="{81EF4F9F-F06C-4296-AE44-55C211C62BAA}"/>
                </a:ext>
              </a:extLst>
            </p:cNvPr>
            <p:cNvSpPr/>
            <p:nvPr/>
          </p:nvSpPr>
          <p:spPr>
            <a:xfrm>
              <a:off x="2232925" y="1910550"/>
              <a:ext cx="124900" cy="177375"/>
            </a:xfrm>
            <a:custGeom>
              <a:avLst/>
              <a:gdLst/>
              <a:ahLst/>
              <a:cxnLst/>
              <a:rect l="l" t="t" r="r" b="b"/>
              <a:pathLst>
                <a:path w="4996" h="7095" extrusionOk="0">
                  <a:moveTo>
                    <a:pt x="2164" y="0"/>
                  </a:moveTo>
                  <a:cubicBezTo>
                    <a:pt x="2021" y="0"/>
                    <a:pt x="1882" y="65"/>
                    <a:pt x="1766" y="203"/>
                  </a:cubicBezTo>
                  <a:cubicBezTo>
                    <a:pt x="1323" y="738"/>
                    <a:pt x="1047" y="1424"/>
                    <a:pt x="745" y="2060"/>
                  </a:cubicBezTo>
                  <a:cubicBezTo>
                    <a:pt x="369" y="2855"/>
                    <a:pt x="26" y="3700"/>
                    <a:pt x="9" y="4578"/>
                  </a:cubicBezTo>
                  <a:cubicBezTo>
                    <a:pt x="1" y="5465"/>
                    <a:pt x="377" y="6402"/>
                    <a:pt x="1155" y="6828"/>
                  </a:cubicBezTo>
                  <a:cubicBezTo>
                    <a:pt x="1516" y="7025"/>
                    <a:pt x="1915" y="7094"/>
                    <a:pt x="2325" y="7094"/>
                  </a:cubicBezTo>
                  <a:cubicBezTo>
                    <a:pt x="2771" y="7094"/>
                    <a:pt x="3229" y="7012"/>
                    <a:pt x="3665" y="6920"/>
                  </a:cubicBezTo>
                  <a:cubicBezTo>
                    <a:pt x="4125" y="6820"/>
                    <a:pt x="4661" y="6653"/>
                    <a:pt x="4828" y="6209"/>
                  </a:cubicBezTo>
                  <a:cubicBezTo>
                    <a:pt x="4995" y="5758"/>
                    <a:pt x="4669" y="5247"/>
                    <a:pt x="4234" y="5038"/>
                  </a:cubicBezTo>
                  <a:cubicBezTo>
                    <a:pt x="3807" y="4829"/>
                    <a:pt x="3297" y="4946"/>
                    <a:pt x="2820" y="4854"/>
                  </a:cubicBezTo>
                  <a:cubicBezTo>
                    <a:pt x="2335" y="4754"/>
                    <a:pt x="1615" y="4612"/>
                    <a:pt x="1615" y="4612"/>
                  </a:cubicBezTo>
                  <a:cubicBezTo>
                    <a:pt x="1398" y="4586"/>
                    <a:pt x="2017" y="3114"/>
                    <a:pt x="2092" y="2972"/>
                  </a:cubicBezTo>
                  <a:cubicBezTo>
                    <a:pt x="2427" y="2311"/>
                    <a:pt x="2854" y="1642"/>
                    <a:pt x="2854" y="880"/>
                  </a:cubicBezTo>
                  <a:cubicBezTo>
                    <a:pt x="2862" y="562"/>
                    <a:pt x="2787" y="337"/>
                    <a:pt x="2536" y="144"/>
                  </a:cubicBezTo>
                  <a:cubicBezTo>
                    <a:pt x="2418" y="50"/>
                    <a:pt x="2290" y="0"/>
                    <a:pt x="21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591;p60">
              <a:extLst>
                <a:ext uri="{FF2B5EF4-FFF2-40B4-BE49-F238E27FC236}">
                  <a16:creationId xmlns:a16="http://schemas.microsoft.com/office/drawing/2014/main" id="{16CCE260-DA2E-4788-87EF-E8595DD24A08}"/>
                </a:ext>
              </a:extLst>
            </p:cNvPr>
            <p:cNvSpPr/>
            <p:nvPr/>
          </p:nvSpPr>
          <p:spPr>
            <a:xfrm>
              <a:off x="2494775" y="1936925"/>
              <a:ext cx="81175" cy="108300"/>
            </a:xfrm>
            <a:custGeom>
              <a:avLst/>
              <a:gdLst/>
              <a:ahLst/>
              <a:cxnLst/>
              <a:rect l="l" t="t" r="r" b="b"/>
              <a:pathLst>
                <a:path w="3247" h="4332" extrusionOk="0">
                  <a:moveTo>
                    <a:pt x="1453" y="1"/>
                  </a:moveTo>
                  <a:cubicBezTo>
                    <a:pt x="1403" y="1"/>
                    <a:pt x="1359" y="31"/>
                    <a:pt x="1339" y="76"/>
                  </a:cubicBezTo>
                  <a:lnTo>
                    <a:pt x="26" y="3540"/>
                  </a:lnTo>
                  <a:cubicBezTo>
                    <a:pt x="1" y="3598"/>
                    <a:pt x="34" y="3665"/>
                    <a:pt x="93" y="3690"/>
                  </a:cubicBezTo>
                  <a:lnTo>
                    <a:pt x="1749" y="4326"/>
                  </a:lnTo>
                  <a:cubicBezTo>
                    <a:pt x="1761" y="4330"/>
                    <a:pt x="1773" y="4331"/>
                    <a:pt x="1786" y="4331"/>
                  </a:cubicBezTo>
                  <a:cubicBezTo>
                    <a:pt x="1836" y="4331"/>
                    <a:pt x="1886" y="4304"/>
                    <a:pt x="1900" y="4251"/>
                  </a:cubicBezTo>
                  <a:lnTo>
                    <a:pt x="3222" y="796"/>
                  </a:lnTo>
                  <a:cubicBezTo>
                    <a:pt x="3247" y="737"/>
                    <a:pt x="3213" y="670"/>
                    <a:pt x="3155" y="645"/>
                  </a:cubicBezTo>
                  <a:lnTo>
                    <a:pt x="1498" y="9"/>
                  </a:lnTo>
                  <a:cubicBezTo>
                    <a:pt x="1483" y="4"/>
                    <a:pt x="1468" y="1"/>
                    <a:pt x="1453" y="1"/>
                  </a:cubicBezTo>
                  <a:close/>
                </a:path>
              </a:pathLst>
            </a:custGeom>
            <a:solidFill>
              <a:srgbClr val="6C1B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592;p60">
              <a:extLst>
                <a:ext uri="{FF2B5EF4-FFF2-40B4-BE49-F238E27FC236}">
                  <a16:creationId xmlns:a16="http://schemas.microsoft.com/office/drawing/2014/main" id="{767293C9-7DB9-4B5B-8629-C14397F57665}"/>
                </a:ext>
              </a:extLst>
            </p:cNvPr>
            <p:cNvSpPr/>
            <p:nvPr/>
          </p:nvSpPr>
          <p:spPr>
            <a:xfrm>
              <a:off x="2496875" y="1937775"/>
              <a:ext cx="79075" cy="107450"/>
            </a:xfrm>
            <a:custGeom>
              <a:avLst/>
              <a:gdLst/>
              <a:ahLst/>
              <a:cxnLst/>
              <a:rect l="l" t="t" r="r" b="b"/>
              <a:pathLst>
                <a:path w="3163" h="4298" extrusionOk="0">
                  <a:moveTo>
                    <a:pt x="1457" y="0"/>
                  </a:moveTo>
                  <a:cubicBezTo>
                    <a:pt x="1411" y="0"/>
                    <a:pt x="1367" y="31"/>
                    <a:pt x="1347" y="76"/>
                  </a:cubicBezTo>
                  <a:lnTo>
                    <a:pt x="26" y="3539"/>
                  </a:lnTo>
                  <a:cubicBezTo>
                    <a:pt x="0" y="3598"/>
                    <a:pt x="34" y="3665"/>
                    <a:pt x="92" y="3690"/>
                  </a:cubicBezTo>
                  <a:lnTo>
                    <a:pt x="1665" y="4292"/>
                  </a:lnTo>
                  <a:cubicBezTo>
                    <a:pt x="1677" y="4296"/>
                    <a:pt x="1689" y="4297"/>
                    <a:pt x="1702" y="4297"/>
                  </a:cubicBezTo>
                  <a:cubicBezTo>
                    <a:pt x="1749" y="4297"/>
                    <a:pt x="1796" y="4272"/>
                    <a:pt x="1816" y="4225"/>
                  </a:cubicBezTo>
                  <a:lnTo>
                    <a:pt x="3138" y="762"/>
                  </a:lnTo>
                  <a:cubicBezTo>
                    <a:pt x="3163" y="703"/>
                    <a:pt x="3129" y="636"/>
                    <a:pt x="3071" y="611"/>
                  </a:cubicBezTo>
                  <a:lnTo>
                    <a:pt x="1498" y="9"/>
                  </a:lnTo>
                  <a:cubicBezTo>
                    <a:pt x="1484" y="3"/>
                    <a:pt x="1471" y="0"/>
                    <a:pt x="14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593;p60">
              <a:extLst>
                <a:ext uri="{FF2B5EF4-FFF2-40B4-BE49-F238E27FC236}">
                  <a16:creationId xmlns:a16="http://schemas.microsoft.com/office/drawing/2014/main" id="{DC1BB8B9-F057-4864-A9D8-29795D70D649}"/>
                </a:ext>
              </a:extLst>
            </p:cNvPr>
            <p:cNvSpPr/>
            <p:nvPr/>
          </p:nvSpPr>
          <p:spPr>
            <a:xfrm>
              <a:off x="2521975" y="1940075"/>
              <a:ext cx="33700" cy="87650"/>
            </a:xfrm>
            <a:custGeom>
              <a:avLst/>
              <a:gdLst/>
              <a:ahLst/>
              <a:cxnLst/>
              <a:rect l="l" t="t" r="r" b="b"/>
              <a:pathLst>
                <a:path w="1348" h="3506" extrusionOk="0">
                  <a:moveTo>
                    <a:pt x="335" y="1"/>
                  </a:moveTo>
                  <a:lnTo>
                    <a:pt x="0" y="871"/>
                  </a:lnTo>
                  <a:lnTo>
                    <a:pt x="1054" y="3506"/>
                  </a:lnTo>
                  <a:lnTo>
                    <a:pt x="1347" y="2728"/>
                  </a:lnTo>
                  <a:lnTo>
                    <a:pt x="335" y="1"/>
                  </a:lnTo>
                  <a:close/>
                </a:path>
              </a:pathLst>
            </a:custGeom>
            <a:solidFill>
              <a:srgbClr val="6C1B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594;p60">
              <a:extLst>
                <a:ext uri="{FF2B5EF4-FFF2-40B4-BE49-F238E27FC236}">
                  <a16:creationId xmlns:a16="http://schemas.microsoft.com/office/drawing/2014/main" id="{46FFBFD0-409A-48A8-8D47-F8A5402030F9}"/>
                </a:ext>
              </a:extLst>
            </p:cNvPr>
            <p:cNvSpPr/>
            <p:nvPr/>
          </p:nvSpPr>
          <p:spPr>
            <a:xfrm>
              <a:off x="2531375" y="1986325"/>
              <a:ext cx="11525" cy="13375"/>
            </a:xfrm>
            <a:custGeom>
              <a:avLst/>
              <a:gdLst/>
              <a:ahLst/>
              <a:cxnLst/>
              <a:rect l="l" t="t" r="r" b="b"/>
              <a:pathLst>
                <a:path w="461" h="535" extrusionOk="0">
                  <a:moveTo>
                    <a:pt x="285" y="33"/>
                  </a:moveTo>
                  <a:cubicBezTo>
                    <a:pt x="294" y="33"/>
                    <a:pt x="310" y="41"/>
                    <a:pt x="327" y="41"/>
                  </a:cubicBezTo>
                  <a:cubicBezTo>
                    <a:pt x="369" y="58"/>
                    <a:pt x="394" y="100"/>
                    <a:pt x="411" y="150"/>
                  </a:cubicBezTo>
                  <a:cubicBezTo>
                    <a:pt x="427" y="209"/>
                    <a:pt x="419" y="267"/>
                    <a:pt x="394" y="334"/>
                  </a:cubicBezTo>
                  <a:cubicBezTo>
                    <a:pt x="359" y="432"/>
                    <a:pt x="277" y="501"/>
                    <a:pt x="197" y="501"/>
                  </a:cubicBezTo>
                  <a:cubicBezTo>
                    <a:pt x="182" y="501"/>
                    <a:pt x="166" y="498"/>
                    <a:pt x="151" y="493"/>
                  </a:cubicBezTo>
                  <a:cubicBezTo>
                    <a:pt x="68" y="459"/>
                    <a:pt x="34" y="334"/>
                    <a:pt x="84" y="209"/>
                  </a:cubicBezTo>
                  <a:cubicBezTo>
                    <a:pt x="118" y="108"/>
                    <a:pt x="202" y="33"/>
                    <a:pt x="285" y="33"/>
                  </a:cubicBezTo>
                  <a:close/>
                  <a:moveTo>
                    <a:pt x="289" y="0"/>
                  </a:moveTo>
                  <a:cubicBezTo>
                    <a:pt x="197" y="0"/>
                    <a:pt x="94" y="78"/>
                    <a:pt x="51" y="192"/>
                  </a:cubicBezTo>
                  <a:cubicBezTo>
                    <a:pt x="1" y="334"/>
                    <a:pt x="34" y="485"/>
                    <a:pt x="143" y="526"/>
                  </a:cubicBezTo>
                  <a:cubicBezTo>
                    <a:pt x="160" y="535"/>
                    <a:pt x="176" y="535"/>
                    <a:pt x="193" y="535"/>
                  </a:cubicBezTo>
                  <a:cubicBezTo>
                    <a:pt x="285" y="535"/>
                    <a:pt x="386" y="459"/>
                    <a:pt x="427" y="342"/>
                  </a:cubicBezTo>
                  <a:cubicBezTo>
                    <a:pt x="453" y="275"/>
                    <a:pt x="461" y="200"/>
                    <a:pt x="444" y="142"/>
                  </a:cubicBezTo>
                  <a:cubicBezTo>
                    <a:pt x="427" y="75"/>
                    <a:pt x="386" y="33"/>
                    <a:pt x="335" y="8"/>
                  </a:cubicBezTo>
                  <a:cubicBezTo>
                    <a:pt x="320" y="3"/>
                    <a:pt x="305" y="0"/>
                    <a:pt x="289" y="0"/>
                  </a:cubicBezTo>
                  <a:close/>
                </a:path>
              </a:pathLst>
            </a:custGeom>
            <a:solidFill>
              <a:srgbClr val="FAF0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595;p60">
              <a:extLst>
                <a:ext uri="{FF2B5EF4-FFF2-40B4-BE49-F238E27FC236}">
                  <a16:creationId xmlns:a16="http://schemas.microsoft.com/office/drawing/2014/main" id="{AA21DD41-A19B-4E4F-9C18-15D221F59C6C}"/>
                </a:ext>
              </a:extLst>
            </p:cNvPr>
            <p:cNvSpPr/>
            <p:nvPr/>
          </p:nvSpPr>
          <p:spPr>
            <a:xfrm>
              <a:off x="2547700" y="1982125"/>
              <a:ext cx="18425" cy="40600"/>
            </a:xfrm>
            <a:custGeom>
              <a:avLst/>
              <a:gdLst/>
              <a:ahLst/>
              <a:cxnLst/>
              <a:rect l="l" t="t" r="r" b="b"/>
              <a:pathLst>
                <a:path w="737" h="1624" extrusionOk="0">
                  <a:moveTo>
                    <a:pt x="429" y="0"/>
                  </a:moveTo>
                  <a:cubicBezTo>
                    <a:pt x="384" y="0"/>
                    <a:pt x="339" y="13"/>
                    <a:pt x="301" y="42"/>
                  </a:cubicBezTo>
                  <a:cubicBezTo>
                    <a:pt x="159" y="151"/>
                    <a:pt x="243" y="377"/>
                    <a:pt x="209" y="552"/>
                  </a:cubicBezTo>
                  <a:cubicBezTo>
                    <a:pt x="25" y="636"/>
                    <a:pt x="0" y="929"/>
                    <a:pt x="42" y="1129"/>
                  </a:cubicBezTo>
                  <a:cubicBezTo>
                    <a:pt x="76" y="1339"/>
                    <a:pt x="218" y="1431"/>
                    <a:pt x="134" y="1623"/>
                  </a:cubicBezTo>
                  <a:cubicBezTo>
                    <a:pt x="536" y="1439"/>
                    <a:pt x="720" y="945"/>
                    <a:pt x="737" y="502"/>
                  </a:cubicBezTo>
                  <a:cubicBezTo>
                    <a:pt x="737" y="368"/>
                    <a:pt x="728" y="226"/>
                    <a:pt x="653" y="117"/>
                  </a:cubicBezTo>
                  <a:cubicBezTo>
                    <a:pt x="604" y="46"/>
                    <a:pt x="515" y="0"/>
                    <a:pt x="429" y="0"/>
                  </a:cubicBezTo>
                  <a:close/>
                </a:path>
              </a:pathLst>
            </a:custGeom>
            <a:solidFill>
              <a:srgbClr val="A850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596;p60">
              <a:extLst>
                <a:ext uri="{FF2B5EF4-FFF2-40B4-BE49-F238E27FC236}">
                  <a16:creationId xmlns:a16="http://schemas.microsoft.com/office/drawing/2014/main" id="{F0396294-C7C3-4118-8350-7563C630B16A}"/>
                </a:ext>
              </a:extLst>
            </p:cNvPr>
            <p:cNvSpPr/>
            <p:nvPr/>
          </p:nvSpPr>
          <p:spPr>
            <a:xfrm>
              <a:off x="2332475" y="2028000"/>
              <a:ext cx="53375" cy="42600"/>
            </a:xfrm>
            <a:custGeom>
              <a:avLst/>
              <a:gdLst/>
              <a:ahLst/>
              <a:cxnLst/>
              <a:rect l="l" t="t" r="r" b="b"/>
              <a:pathLst>
                <a:path w="2135" h="1704" extrusionOk="0">
                  <a:moveTo>
                    <a:pt x="1915" y="1"/>
                  </a:moveTo>
                  <a:cubicBezTo>
                    <a:pt x="1893" y="1"/>
                    <a:pt x="1871" y="3"/>
                    <a:pt x="1850" y="6"/>
                  </a:cubicBezTo>
                  <a:cubicBezTo>
                    <a:pt x="1415" y="64"/>
                    <a:pt x="1005" y="290"/>
                    <a:pt x="704" y="608"/>
                  </a:cubicBezTo>
                  <a:cubicBezTo>
                    <a:pt x="545" y="784"/>
                    <a:pt x="1" y="1419"/>
                    <a:pt x="361" y="1662"/>
                  </a:cubicBezTo>
                  <a:cubicBezTo>
                    <a:pt x="394" y="1687"/>
                    <a:pt x="444" y="1687"/>
                    <a:pt x="486" y="1695"/>
                  </a:cubicBezTo>
                  <a:cubicBezTo>
                    <a:pt x="556" y="1701"/>
                    <a:pt x="626" y="1703"/>
                    <a:pt x="697" y="1703"/>
                  </a:cubicBezTo>
                  <a:cubicBezTo>
                    <a:pt x="955" y="1703"/>
                    <a:pt x="1215" y="1667"/>
                    <a:pt x="1465" y="1595"/>
                  </a:cubicBezTo>
                  <a:cubicBezTo>
                    <a:pt x="1524" y="1578"/>
                    <a:pt x="1574" y="1562"/>
                    <a:pt x="1624" y="1528"/>
                  </a:cubicBezTo>
                  <a:cubicBezTo>
                    <a:pt x="1774" y="1436"/>
                    <a:pt x="1816" y="1235"/>
                    <a:pt x="1841" y="1060"/>
                  </a:cubicBezTo>
                  <a:cubicBezTo>
                    <a:pt x="1867" y="917"/>
                    <a:pt x="1892" y="758"/>
                    <a:pt x="1833" y="625"/>
                  </a:cubicBezTo>
                  <a:cubicBezTo>
                    <a:pt x="1790" y="520"/>
                    <a:pt x="1678" y="442"/>
                    <a:pt x="1573" y="442"/>
                  </a:cubicBezTo>
                  <a:cubicBezTo>
                    <a:pt x="1570" y="442"/>
                    <a:pt x="1567" y="442"/>
                    <a:pt x="1564" y="442"/>
                  </a:cubicBezTo>
                  <a:lnTo>
                    <a:pt x="1564" y="442"/>
                  </a:lnTo>
                  <a:cubicBezTo>
                    <a:pt x="1688" y="403"/>
                    <a:pt x="1808" y="363"/>
                    <a:pt x="1933" y="323"/>
                  </a:cubicBezTo>
                  <a:cubicBezTo>
                    <a:pt x="2025" y="290"/>
                    <a:pt x="2134" y="231"/>
                    <a:pt x="2134" y="139"/>
                  </a:cubicBezTo>
                  <a:cubicBezTo>
                    <a:pt x="2127" y="36"/>
                    <a:pt x="2019" y="1"/>
                    <a:pt x="1915" y="1"/>
                  </a:cubicBezTo>
                  <a:close/>
                </a:path>
              </a:pathLst>
            </a:custGeom>
            <a:solidFill>
              <a:srgbClr val="A850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597;p60">
              <a:extLst>
                <a:ext uri="{FF2B5EF4-FFF2-40B4-BE49-F238E27FC236}">
                  <a16:creationId xmlns:a16="http://schemas.microsoft.com/office/drawing/2014/main" id="{A05CE5F2-C32E-4BB6-BDC3-2344A25FED7B}"/>
                </a:ext>
              </a:extLst>
            </p:cNvPr>
            <p:cNvSpPr/>
            <p:nvPr/>
          </p:nvSpPr>
          <p:spPr>
            <a:xfrm>
              <a:off x="2363025" y="2039425"/>
              <a:ext cx="21575" cy="18225"/>
            </a:xfrm>
            <a:custGeom>
              <a:avLst/>
              <a:gdLst/>
              <a:ahLst/>
              <a:cxnLst/>
              <a:rect l="l" t="t" r="r" b="b"/>
              <a:pathLst>
                <a:path w="863" h="729" extrusionOk="0">
                  <a:moveTo>
                    <a:pt x="368" y="0"/>
                  </a:moveTo>
                  <a:cubicBezTo>
                    <a:pt x="168" y="0"/>
                    <a:pt x="0" y="168"/>
                    <a:pt x="0" y="368"/>
                  </a:cubicBezTo>
                  <a:cubicBezTo>
                    <a:pt x="0" y="569"/>
                    <a:pt x="168" y="728"/>
                    <a:pt x="368" y="728"/>
                  </a:cubicBezTo>
                  <a:lnTo>
                    <a:pt x="494" y="728"/>
                  </a:lnTo>
                  <a:cubicBezTo>
                    <a:pt x="695" y="728"/>
                    <a:pt x="862" y="569"/>
                    <a:pt x="862" y="368"/>
                  </a:cubicBezTo>
                  <a:cubicBezTo>
                    <a:pt x="862" y="168"/>
                    <a:pt x="695" y="0"/>
                    <a:pt x="494" y="0"/>
                  </a:cubicBezTo>
                  <a:close/>
                </a:path>
              </a:pathLst>
            </a:custGeom>
            <a:solidFill>
              <a:srgbClr val="A8501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598;p60">
              <a:extLst>
                <a:ext uri="{FF2B5EF4-FFF2-40B4-BE49-F238E27FC236}">
                  <a16:creationId xmlns:a16="http://schemas.microsoft.com/office/drawing/2014/main" id="{48BD138C-0BE3-412E-BCFC-D9F6DE99E73E}"/>
                </a:ext>
              </a:extLst>
            </p:cNvPr>
            <p:cNvSpPr/>
            <p:nvPr/>
          </p:nvSpPr>
          <p:spPr>
            <a:xfrm>
              <a:off x="2505250" y="1945725"/>
              <a:ext cx="28875" cy="71350"/>
            </a:xfrm>
            <a:custGeom>
              <a:avLst/>
              <a:gdLst/>
              <a:ahLst/>
              <a:cxnLst/>
              <a:rect l="l" t="t" r="r" b="b"/>
              <a:pathLst>
                <a:path w="1155" h="2854" extrusionOk="0">
                  <a:moveTo>
                    <a:pt x="1121" y="0"/>
                  </a:moveTo>
                  <a:lnTo>
                    <a:pt x="0" y="2845"/>
                  </a:lnTo>
                  <a:lnTo>
                    <a:pt x="25" y="2853"/>
                  </a:lnTo>
                  <a:lnTo>
                    <a:pt x="1155" y="9"/>
                  </a:lnTo>
                  <a:lnTo>
                    <a:pt x="1121" y="0"/>
                  </a:lnTo>
                  <a:close/>
                </a:path>
              </a:pathLst>
            </a:custGeom>
            <a:solidFill>
              <a:srgbClr val="FAF0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599;p60">
              <a:extLst>
                <a:ext uri="{FF2B5EF4-FFF2-40B4-BE49-F238E27FC236}">
                  <a16:creationId xmlns:a16="http://schemas.microsoft.com/office/drawing/2014/main" id="{1B7A2FA7-5D10-45E8-95B4-3A9D8CD851F5}"/>
                </a:ext>
              </a:extLst>
            </p:cNvPr>
            <p:cNvSpPr/>
            <p:nvPr/>
          </p:nvSpPr>
          <p:spPr>
            <a:xfrm>
              <a:off x="2338550" y="2191875"/>
              <a:ext cx="22200" cy="319200"/>
            </a:xfrm>
            <a:custGeom>
              <a:avLst/>
              <a:gdLst/>
              <a:ahLst/>
              <a:cxnLst/>
              <a:rect l="l" t="t" r="r" b="b"/>
              <a:pathLst>
                <a:path w="888" h="12768" extrusionOk="0">
                  <a:moveTo>
                    <a:pt x="829" y="1"/>
                  </a:moveTo>
                  <a:cubicBezTo>
                    <a:pt x="795" y="1"/>
                    <a:pt x="762" y="26"/>
                    <a:pt x="762" y="59"/>
                  </a:cubicBezTo>
                  <a:lnTo>
                    <a:pt x="1" y="12700"/>
                  </a:lnTo>
                  <a:cubicBezTo>
                    <a:pt x="1" y="12734"/>
                    <a:pt x="26" y="12767"/>
                    <a:pt x="59" y="12767"/>
                  </a:cubicBezTo>
                  <a:cubicBezTo>
                    <a:pt x="93" y="12767"/>
                    <a:pt x="126" y="12742"/>
                    <a:pt x="126" y="12709"/>
                  </a:cubicBezTo>
                  <a:lnTo>
                    <a:pt x="887" y="68"/>
                  </a:lnTo>
                  <a:cubicBezTo>
                    <a:pt x="887" y="34"/>
                    <a:pt x="862" y="1"/>
                    <a:pt x="829" y="1"/>
                  </a:cubicBezTo>
                  <a:close/>
                </a:path>
              </a:pathLst>
            </a:custGeom>
            <a:solidFill>
              <a:srgbClr val="FAF0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600;p60">
              <a:extLst>
                <a:ext uri="{FF2B5EF4-FFF2-40B4-BE49-F238E27FC236}">
                  <a16:creationId xmlns:a16="http://schemas.microsoft.com/office/drawing/2014/main" id="{1A44900C-69CC-43F4-A000-ADE789EAE4D6}"/>
                </a:ext>
              </a:extLst>
            </p:cNvPr>
            <p:cNvSpPr/>
            <p:nvPr/>
          </p:nvSpPr>
          <p:spPr>
            <a:xfrm>
              <a:off x="2378075" y="2190225"/>
              <a:ext cx="39975" cy="314350"/>
            </a:xfrm>
            <a:custGeom>
              <a:avLst/>
              <a:gdLst/>
              <a:ahLst/>
              <a:cxnLst/>
              <a:rect l="l" t="t" r="r" b="b"/>
              <a:pathLst>
                <a:path w="1599" h="12574" extrusionOk="0">
                  <a:moveTo>
                    <a:pt x="59" y="0"/>
                  </a:moveTo>
                  <a:cubicBezTo>
                    <a:pt x="26" y="8"/>
                    <a:pt x="1" y="42"/>
                    <a:pt x="9" y="75"/>
                  </a:cubicBezTo>
                  <a:lnTo>
                    <a:pt x="1465" y="12524"/>
                  </a:lnTo>
                  <a:cubicBezTo>
                    <a:pt x="1473" y="12557"/>
                    <a:pt x="1498" y="12574"/>
                    <a:pt x="1532" y="12574"/>
                  </a:cubicBezTo>
                  <a:lnTo>
                    <a:pt x="1540" y="12574"/>
                  </a:lnTo>
                  <a:cubicBezTo>
                    <a:pt x="1573" y="12574"/>
                    <a:pt x="1599" y="12540"/>
                    <a:pt x="1590" y="12507"/>
                  </a:cubicBezTo>
                  <a:lnTo>
                    <a:pt x="135" y="59"/>
                  </a:lnTo>
                  <a:cubicBezTo>
                    <a:pt x="126" y="25"/>
                    <a:pt x="93" y="0"/>
                    <a:pt x="59" y="0"/>
                  </a:cubicBezTo>
                  <a:close/>
                </a:path>
              </a:pathLst>
            </a:custGeom>
            <a:solidFill>
              <a:srgbClr val="FAF0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601;p60">
              <a:extLst>
                <a:ext uri="{FF2B5EF4-FFF2-40B4-BE49-F238E27FC236}">
                  <a16:creationId xmlns:a16="http://schemas.microsoft.com/office/drawing/2014/main" id="{86E3EF30-B3CF-437C-87C3-ED9CF44F3AF0}"/>
                </a:ext>
              </a:extLst>
            </p:cNvPr>
            <p:cNvSpPr/>
            <p:nvPr/>
          </p:nvSpPr>
          <p:spPr>
            <a:xfrm>
              <a:off x="2342325" y="1773700"/>
              <a:ext cx="85975" cy="50075"/>
            </a:xfrm>
            <a:custGeom>
              <a:avLst/>
              <a:gdLst/>
              <a:ahLst/>
              <a:cxnLst/>
              <a:rect l="l" t="t" r="r" b="b"/>
              <a:pathLst>
                <a:path w="3439" h="2003" extrusionOk="0">
                  <a:moveTo>
                    <a:pt x="2507" y="0"/>
                  </a:moveTo>
                  <a:cubicBezTo>
                    <a:pt x="2411" y="0"/>
                    <a:pt x="2316" y="18"/>
                    <a:pt x="2225" y="55"/>
                  </a:cubicBezTo>
                  <a:cubicBezTo>
                    <a:pt x="1857" y="197"/>
                    <a:pt x="1598" y="599"/>
                    <a:pt x="1205" y="599"/>
                  </a:cubicBezTo>
                  <a:cubicBezTo>
                    <a:pt x="947" y="599"/>
                    <a:pt x="701" y="414"/>
                    <a:pt x="457" y="414"/>
                  </a:cubicBezTo>
                  <a:cubicBezTo>
                    <a:pt x="416" y="414"/>
                    <a:pt x="375" y="419"/>
                    <a:pt x="335" y="431"/>
                  </a:cubicBezTo>
                  <a:cubicBezTo>
                    <a:pt x="126" y="498"/>
                    <a:pt x="0" y="716"/>
                    <a:pt x="0" y="933"/>
                  </a:cubicBezTo>
                  <a:cubicBezTo>
                    <a:pt x="31" y="1732"/>
                    <a:pt x="1091" y="2002"/>
                    <a:pt x="1783" y="2002"/>
                  </a:cubicBezTo>
                  <a:cubicBezTo>
                    <a:pt x="1844" y="2002"/>
                    <a:pt x="1903" y="2000"/>
                    <a:pt x="1958" y="1996"/>
                  </a:cubicBezTo>
                  <a:cubicBezTo>
                    <a:pt x="2334" y="1971"/>
                    <a:pt x="2711" y="1862"/>
                    <a:pt x="2995" y="1603"/>
                  </a:cubicBezTo>
                  <a:cubicBezTo>
                    <a:pt x="3280" y="1352"/>
                    <a:pt x="3438" y="950"/>
                    <a:pt x="3330" y="590"/>
                  </a:cubicBezTo>
                  <a:cubicBezTo>
                    <a:pt x="3224" y="241"/>
                    <a:pt x="2864" y="0"/>
                    <a:pt x="25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 name="Rectangle 4">
            <a:extLst>
              <a:ext uri="{FF2B5EF4-FFF2-40B4-BE49-F238E27FC236}">
                <a16:creationId xmlns:a16="http://schemas.microsoft.com/office/drawing/2014/main" id="{49B9444C-3ADD-457B-AAB5-EFB220C3595F}"/>
              </a:ext>
            </a:extLst>
          </p:cNvPr>
          <p:cNvSpPr/>
          <p:nvPr/>
        </p:nvSpPr>
        <p:spPr>
          <a:xfrm>
            <a:off x="2990980" y="1611244"/>
            <a:ext cx="5277337" cy="2552365"/>
          </a:xfrm>
          <a:prstGeom prst="rect">
            <a:avLst/>
          </a:prstGeom>
        </p:spPr>
        <p:txBody>
          <a:bodyPr wrap="square">
            <a:spAutoFit/>
          </a:bodyPr>
          <a:lstStyle/>
          <a:p>
            <a:pPr marL="171450" indent="-171450" algn="just">
              <a:lnSpc>
                <a:spcPct val="150000"/>
              </a:lnSpc>
              <a:spcAft>
                <a:spcPts val="800"/>
              </a:spcAft>
              <a:buFont typeface="Arial" panose="020B0604020202020204" pitchFamily="34" charset="0"/>
              <a:buChar char="•"/>
            </a:pPr>
            <a:r>
              <a:rPr lang="en-GB" sz="1100" b="1" dirty="0">
                <a:latin typeface="Times New Roman" panose="02020603050405020304" pitchFamily="18" charset="0"/>
                <a:ea typeface="Calibri" panose="020F0502020204030204" pitchFamily="34" charset="0"/>
                <a:cs typeface="Times New Roman" panose="02020603050405020304" pitchFamily="18" charset="0"/>
              </a:rPr>
              <a:t>Interpersonal Roles</a:t>
            </a:r>
            <a:r>
              <a:rPr lang="en-GB" sz="1100" dirty="0">
                <a:latin typeface="Times New Roman" panose="02020603050405020304" pitchFamily="18" charset="0"/>
                <a:ea typeface="Calibri" panose="020F0502020204030204" pitchFamily="34" charset="0"/>
                <a:cs typeface="Times New Roman" panose="02020603050405020304" pitchFamily="18" charset="0"/>
              </a:rPr>
              <a:t>: Interpersonal positions cover relationship with both internal and external customers to the organization, anybody meaning having some leadership duties, acting as a spokesperson and liaising with external partners.</a:t>
            </a:r>
          </a:p>
          <a:p>
            <a:pPr marL="171450" indent="-171450" algn="just">
              <a:lnSpc>
                <a:spcPct val="150000"/>
              </a:lnSpc>
              <a:spcAft>
                <a:spcPts val="800"/>
              </a:spcAft>
              <a:buFont typeface="Arial" panose="020B0604020202020204" pitchFamily="34" charset="0"/>
              <a:buChar char="•"/>
            </a:pPr>
            <a:r>
              <a:rPr lang="en-GB" sz="1100" b="1" dirty="0">
                <a:latin typeface="Times New Roman" panose="02020603050405020304" pitchFamily="18" charset="0"/>
                <a:ea typeface="Calibri" panose="020F0502020204030204" pitchFamily="34" charset="0"/>
                <a:cs typeface="Times New Roman" panose="02020603050405020304" pitchFamily="18" charset="0"/>
              </a:rPr>
              <a:t>Informational Roles</a:t>
            </a:r>
            <a:r>
              <a:rPr lang="en-GB" sz="1100" dirty="0">
                <a:latin typeface="Times New Roman" panose="02020603050405020304" pitchFamily="18" charset="0"/>
                <a:ea typeface="Calibri" panose="020F0502020204030204" pitchFamily="34" charset="0"/>
                <a:cs typeface="Times New Roman" panose="02020603050405020304" pitchFamily="18" charset="0"/>
              </a:rPr>
              <a:t>: The informational function deals with collecting, </a:t>
            </a:r>
            <a:r>
              <a:rPr lang="en-GB" sz="1100" dirty="0" err="1">
                <a:latin typeface="Times New Roman" panose="02020603050405020304" pitchFamily="18" charset="0"/>
                <a:ea typeface="Calibri" panose="020F0502020204030204" pitchFamily="34" charset="0"/>
                <a:cs typeface="Times New Roman" panose="02020603050405020304" pitchFamily="18" charset="0"/>
              </a:rPr>
              <a:t>analyzing</a:t>
            </a:r>
            <a:r>
              <a:rPr lang="en-GB" sz="1100" dirty="0">
                <a:latin typeface="Times New Roman" panose="02020603050405020304" pitchFamily="18" charset="0"/>
                <a:ea typeface="Calibri" panose="020F0502020204030204" pitchFamily="34" charset="0"/>
                <a:cs typeface="Times New Roman" panose="02020603050405020304" pitchFamily="18" charset="0"/>
              </a:rPr>
              <a:t>, and widely distributed information in the organization to support the decisions and communication.</a:t>
            </a:r>
          </a:p>
          <a:p>
            <a:pPr marL="171450" indent="-171450" algn="just">
              <a:lnSpc>
                <a:spcPct val="150000"/>
              </a:lnSpc>
              <a:spcAft>
                <a:spcPts val="800"/>
              </a:spcAft>
              <a:buFont typeface="Arial" panose="020B0604020202020204" pitchFamily="34" charset="0"/>
              <a:buChar char="•"/>
            </a:pPr>
            <a:r>
              <a:rPr lang="en-GB" sz="1100" b="1" dirty="0">
                <a:latin typeface="Times New Roman" panose="02020603050405020304" pitchFamily="18" charset="0"/>
                <a:ea typeface="Calibri" panose="020F0502020204030204" pitchFamily="34" charset="0"/>
                <a:cs typeface="Times New Roman" panose="02020603050405020304" pitchFamily="18" charset="0"/>
              </a:rPr>
              <a:t>Decisional Roles</a:t>
            </a:r>
            <a:r>
              <a:rPr lang="en-GB" sz="1100" dirty="0">
                <a:latin typeface="Times New Roman" panose="02020603050405020304" pitchFamily="18" charset="0"/>
                <a:ea typeface="Calibri" panose="020F0502020204030204" pitchFamily="34" charset="0"/>
                <a:cs typeface="Times New Roman" panose="02020603050405020304" pitchFamily="18" charset="0"/>
              </a:rPr>
              <a:t>: Decisional roles mean decision-making and problem-solving so as to implement appropriate strategies to solve organizational complexities and prioritize opportunities (Blanchard, </a:t>
            </a:r>
            <a:r>
              <a:rPr lang="en-GB" sz="1100" dirty="0" err="1">
                <a:latin typeface="Times New Roman" panose="02020603050405020304" pitchFamily="18" charset="0"/>
                <a:ea typeface="Calibri" panose="020F0502020204030204" pitchFamily="34" charset="0"/>
                <a:cs typeface="Times New Roman" panose="02020603050405020304" pitchFamily="18" charset="0"/>
              </a:rPr>
              <a:t>Zigarmi</a:t>
            </a:r>
            <a:r>
              <a:rPr lang="en-GB" sz="1100" dirty="0">
                <a:latin typeface="Times New Roman" panose="02020603050405020304" pitchFamily="18" charset="0"/>
                <a:ea typeface="Calibri" panose="020F0502020204030204" pitchFamily="34" charset="0"/>
                <a:cs typeface="Times New Roman" panose="02020603050405020304" pitchFamily="18" charset="0"/>
              </a:rPr>
              <a:t>, and </a:t>
            </a:r>
            <a:r>
              <a:rPr lang="en-GB" sz="1100" dirty="0" err="1">
                <a:latin typeface="Times New Roman" panose="02020603050405020304" pitchFamily="18" charset="0"/>
                <a:ea typeface="Calibri" panose="020F0502020204030204" pitchFamily="34" charset="0"/>
                <a:cs typeface="Times New Roman" panose="02020603050405020304" pitchFamily="18" charset="0"/>
              </a:rPr>
              <a:t>Zigarmi</a:t>
            </a:r>
            <a:r>
              <a:rPr lang="en-GB" sz="1100" dirty="0">
                <a:latin typeface="Times New Roman" panose="02020603050405020304" pitchFamily="18" charset="0"/>
                <a:ea typeface="Calibri" panose="020F0502020204030204" pitchFamily="34" charset="0"/>
                <a:cs typeface="Times New Roman" panose="02020603050405020304" pitchFamily="18" charset="0"/>
              </a:rPr>
              <a:t>,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98"/>
        <p:cNvGrpSpPr/>
        <p:nvPr/>
      </p:nvGrpSpPr>
      <p:grpSpPr>
        <a:xfrm>
          <a:off x="0" y="0"/>
          <a:ext cx="0" cy="0"/>
          <a:chOff x="0" y="0"/>
          <a:chExt cx="0" cy="0"/>
        </a:xfrm>
      </p:grpSpPr>
      <p:sp>
        <p:nvSpPr>
          <p:cNvPr id="5" name="Rectangle 4">
            <a:extLst>
              <a:ext uri="{FF2B5EF4-FFF2-40B4-BE49-F238E27FC236}">
                <a16:creationId xmlns:a16="http://schemas.microsoft.com/office/drawing/2014/main" id="{8C136A03-0C89-45BE-9680-FD693FC279EA}"/>
              </a:ext>
            </a:extLst>
          </p:cNvPr>
          <p:cNvSpPr/>
          <p:nvPr/>
        </p:nvSpPr>
        <p:spPr>
          <a:xfrm>
            <a:off x="2171700" y="573279"/>
            <a:ext cx="6457950" cy="969771"/>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3100" b="1" cap="all">
                <a:latin typeface="+mj-lt"/>
                <a:ea typeface="+mj-ea"/>
                <a:cs typeface="+mj-cs"/>
              </a:rPr>
              <a:t>Managers behaviours towards employees</a:t>
            </a:r>
          </a:p>
        </p:txBody>
      </p:sp>
      <p:sp>
        <p:nvSpPr>
          <p:cNvPr id="3" name="Rectangle 2">
            <a:extLst>
              <a:ext uri="{FF2B5EF4-FFF2-40B4-BE49-F238E27FC236}">
                <a16:creationId xmlns:a16="http://schemas.microsoft.com/office/drawing/2014/main" id="{9B9CEBD2-A436-4FF9-B9BD-94ACE48C6B81}"/>
              </a:ext>
            </a:extLst>
          </p:cNvPr>
          <p:cNvSpPr/>
          <p:nvPr/>
        </p:nvSpPr>
        <p:spPr>
          <a:xfrm>
            <a:off x="507999" y="1645920"/>
            <a:ext cx="4362450" cy="3018093"/>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100"/>
              <a:t>Fostering Positive Manager-Employee Relations: </a:t>
            </a:r>
          </a:p>
          <a:p>
            <a:pPr marL="171450" indent="-228600" defTabSz="914400">
              <a:lnSpc>
                <a:spcPct val="90000"/>
              </a:lnSpc>
              <a:spcAft>
                <a:spcPts val="600"/>
              </a:spcAft>
              <a:buFont typeface="Arial" panose="020B0604020202020204" pitchFamily="34" charset="0"/>
              <a:buChar char="•"/>
            </a:pPr>
            <a:r>
              <a:rPr lang="en-US" sz="1100" b="1"/>
              <a:t>Communication:</a:t>
            </a:r>
            <a:r>
              <a:rPr lang="en-US" sz="1100"/>
              <a:t> Open and transparent communication channels are vital for building trust and understanding between managers and employees.</a:t>
            </a:r>
          </a:p>
          <a:p>
            <a:pPr marL="171450" indent="-228600" defTabSz="914400">
              <a:lnSpc>
                <a:spcPct val="90000"/>
              </a:lnSpc>
              <a:spcAft>
                <a:spcPts val="600"/>
              </a:spcAft>
              <a:buFont typeface="Arial" panose="020B0604020202020204" pitchFamily="34" charset="0"/>
              <a:buChar char="•"/>
            </a:pPr>
            <a:r>
              <a:rPr lang="en-US" sz="1100" b="1"/>
              <a:t>Empathy:</a:t>
            </a:r>
            <a:r>
              <a:rPr lang="en-US" sz="1100"/>
              <a:t> Managers should actively listen to employees' concerns and demonstrate empathy towards their needs and challenges.</a:t>
            </a:r>
          </a:p>
          <a:p>
            <a:pPr marL="171450" indent="-228600" defTabSz="914400">
              <a:lnSpc>
                <a:spcPct val="90000"/>
              </a:lnSpc>
              <a:spcAft>
                <a:spcPts val="600"/>
              </a:spcAft>
              <a:buFont typeface="Arial" panose="020B0604020202020204" pitchFamily="34" charset="0"/>
              <a:buChar char="•"/>
            </a:pPr>
            <a:r>
              <a:rPr lang="en-US" sz="1100" b="1"/>
              <a:t>Recognition:</a:t>
            </a:r>
            <a:r>
              <a:rPr lang="en-US" sz="1100"/>
              <a:t> Acknowledging employees' efforts and achievements boosts morale and fosters a positive work environment.</a:t>
            </a:r>
          </a:p>
          <a:p>
            <a:pPr marL="171450" indent="-228600" defTabSz="914400">
              <a:lnSpc>
                <a:spcPct val="90000"/>
              </a:lnSpc>
              <a:spcAft>
                <a:spcPts val="600"/>
              </a:spcAft>
              <a:buFont typeface="Arial" panose="020B0604020202020204" pitchFamily="34" charset="0"/>
              <a:buChar char="•"/>
            </a:pPr>
            <a:r>
              <a:rPr lang="en-US" sz="1100" b="1"/>
              <a:t>Support:</a:t>
            </a:r>
            <a:r>
              <a:rPr lang="en-US" sz="1100"/>
              <a:t> Providing necessary resources, training, and guidance enables employees to perform their best and feel supported.</a:t>
            </a:r>
          </a:p>
          <a:p>
            <a:pPr marL="171450" indent="-228600" defTabSz="914400">
              <a:lnSpc>
                <a:spcPct val="90000"/>
              </a:lnSpc>
              <a:spcAft>
                <a:spcPts val="600"/>
              </a:spcAft>
              <a:buFont typeface="Arial" panose="020B0604020202020204" pitchFamily="34" charset="0"/>
              <a:buChar char="•"/>
            </a:pPr>
            <a:r>
              <a:rPr lang="en-US" sz="1100" b="1"/>
              <a:t>Feedback:</a:t>
            </a:r>
            <a:r>
              <a:rPr lang="en-US" sz="1100"/>
              <a:t> Constructive feedback helps employees grow professionally and enhances performance.</a:t>
            </a:r>
          </a:p>
          <a:p>
            <a:pPr indent="-228600" defTabSz="914400">
              <a:lnSpc>
                <a:spcPct val="90000"/>
              </a:lnSpc>
              <a:spcAft>
                <a:spcPts val="600"/>
              </a:spcAft>
              <a:buFont typeface="Arial" panose="020B0604020202020204" pitchFamily="34" charset="0"/>
              <a:buChar char="•"/>
            </a:pPr>
            <a:endParaRPr lang="en-US" sz="1100"/>
          </a:p>
        </p:txBody>
      </p:sp>
      <p:pic>
        <p:nvPicPr>
          <p:cNvPr id="1026" name="Picture 2" descr="How can managers help shape their employees behaviour? - The Wellness Corner">
            <a:extLst>
              <a:ext uri="{FF2B5EF4-FFF2-40B4-BE49-F238E27FC236}">
                <a16:creationId xmlns:a16="http://schemas.microsoft.com/office/drawing/2014/main" id="{2D9C36CC-9CE1-4A4A-8D78-9313BDE2EE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1135" b="3"/>
          <a:stretch/>
        </p:blipFill>
        <p:spPr bwMode="auto">
          <a:xfrm>
            <a:off x="5238750" y="1875869"/>
            <a:ext cx="3390900" cy="2558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4716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98"/>
        <p:cNvGrpSpPr/>
        <p:nvPr/>
      </p:nvGrpSpPr>
      <p:grpSpPr>
        <a:xfrm>
          <a:off x="0" y="0"/>
          <a:ext cx="0" cy="0"/>
          <a:chOff x="0" y="0"/>
          <a:chExt cx="0" cy="0"/>
        </a:xfrm>
      </p:grpSpPr>
      <p:pic>
        <p:nvPicPr>
          <p:cNvPr id="6148" name="Picture 6147">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081087"/>
          </a:xfrm>
          <a:prstGeom prst="rect">
            <a:avLst/>
          </a:prstGeom>
        </p:spPr>
      </p:pic>
      <p:sp>
        <p:nvSpPr>
          <p:cNvPr id="6153" name="Rectangle 6152">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Communication Between Managers and Employees | DeskAlerts">
            <a:extLst>
              <a:ext uri="{FF2B5EF4-FFF2-40B4-BE49-F238E27FC236}">
                <a16:creationId xmlns:a16="http://schemas.microsoft.com/office/drawing/2014/main" id="{A31069D4-B8DE-454F-B905-06C093835C8B}"/>
              </a:ext>
            </a:extLst>
          </p:cNvPr>
          <p:cNvPicPr>
            <a:picLocks noChangeAspect="1" noChangeArrowheads="1"/>
          </p:cNvPicPr>
          <p:nvPr/>
        </p:nvPicPr>
        <p:blipFill rotWithShape="1">
          <a:blip r:embed="rId4">
            <a:alphaModFix amt="30000"/>
            <a:extLst>
              <a:ext uri="{28A0092B-C50C-407E-A947-70E740481C1C}">
                <a14:useLocalDpi xmlns:a14="http://schemas.microsoft.com/office/drawing/2010/main" val="0"/>
              </a:ext>
            </a:extLst>
          </a:blip>
          <a:srcRect t="2597"/>
          <a:stretch/>
        </p:blipFill>
        <p:spPr bwMode="auto">
          <a:xfrm>
            <a:off x="20" y="10"/>
            <a:ext cx="9143980" cy="514349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A1D0FE82-441B-4215-B026-A49C44AD7F69}"/>
              </a:ext>
            </a:extLst>
          </p:cNvPr>
          <p:cNvSpPr/>
          <p:nvPr/>
        </p:nvSpPr>
        <p:spPr>
          <a:xfrm>
            <a:off x="2171700" y="573279"/>
            <a:ext cx="6457950" cy="969771"/>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3100" b="1" cap="all">
                <a:latin typeface="+mj-lt"/>
                <a:ea typeface="+mj-ea"/>
                <a:cs typeface="+mj-cs"/>
              </a:rPr>
              <a:t>Managers behaviours towards employees</a:t>
            </a:r>
          </a:p>
        </p:txBody>
      </p:sp>
      <p:sp>
        <p:nvSpPr>
          <p:cNvPr id="7" name="Rectangle 6">
            <a:extLst>
              <a:ext uri="{FF2B5EF4-FFF2-40B4-BE49-F238E27FC236}">
                <a16:creationId xmlns:a16="http://schemas.microsoft.com/office/drawing/2014/main" id="{DE628BD0-30B4-43EC-BCCB-A8425EA52BBE}"/>
              </a:ext>
            </a:extLst>
          </p:cNvPr>
          <p:cNvSpPr/>
          <p:nvPr/>
        </p:nvSpPr>
        <p:spPr>
          <a:xfrm>
            <a:off x="514350" y="1645920"/>
            <a:ext cx="8115300" cy="3018093"/>
          </a:xfrm>
          <a:prstGeom prst="rect">
            <a:avLst/>
          </a:prstGeom>
        </p:spPr>
        <p:txBody>
          <a:bodyPr vert="horz" lIns="91440" tIns="45720" rIns="91440" bIns="45720" rtlCol="0">
            <a:normAutofit/>
          </a:bodyPr>
          <a:lstStyle/>
          <a:p>
            <a:pPr indent="-228600" defTabSz="914400">
              <a:lnSpc>
                <a:spcPct val="90000"/>
              </a:lnSpc>
              <a:spcAft>
                <a:spcPts val="800"/>
              </a:spcAft>
              <a:buFont typeface="Arial" panose="020B0604020202020204" pitchFamily="34" charset="0"/>
              <a:buChar char="•"/>
            </a:pPr>
            <a:r>
              <a:rPr lang="en-US"/>
              <a:t>In this part of the article, we will give a detailed account of what should be the essential specialties of a manager to show his employees the way in work.</a:t>
            </a:r>
          </a:p>
          <a:p>
            <a:pPr marL="285750" indent="-228600" defTabSz="914400">
              <a:lnSpc>
                <a:spcPct val="90000"/>
              </a:lnSpc>
              <a:spcAft>
                <a:spcPts val="800"/>
              </a:spcAft>
              <a:buFont typeface="Arial" panose="020B0604020202020204" pitchFamily="34" charset="0"/>
              <a:buChar char="•"/>
            </a:pPr>
            <a:r>
              <a:rPr lang="en-US"/>
              <a:t>Effective Communication</a:t>
            </a:r>
          </a:p>
          <a:p>
            <a:pPr marL="285750" indent="-228600" defTabSz="914400">
              <a:lnSpc>
                <a:spcPct val="90000"/>
              </a:lnSpc>
              <a:spcAft>
                <a:spcPts val="800"/>
              </a:spcAft>
              <a:buFont typeface="Arial" panose="020B0604020202020204" pitchFamily="34" charset="0"/>
              <a:buChar char="•"/>
            </a:pPr>
            <a:r>
              <a:rPr lang="en-US"/>
              <a:t>Coaching and Mentoring</a:t>
            </a:r>
          </a:p>
          <a:p>
            <a:pPr marL="285750" indent="-228600" defTabSz="914400">
              <a:lnSpc>
                <a:spcPct val="90000"/>
              </a:lnSpc>
              <a:spcAft>
                <a:spcPts val="800"/>
              </a:spcAft>
              <a:buFont typeface="Arial" panose="020B0604020202020204" pitchFamily="34" charset="0"/>
              <a:buChar char="•"/>
            </a:pPr>
            <a:r>
              <a:rPr lang="en-US"/>
              <a:t>Empowerment and Delegation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612"/>
        <p:cNvGrpSpPr/>
        <p:nvPr/>
      </p:nvGrpSpPr>
      <p:grpSpPr>
        <a:xfrm>
          <a:off x="0" y="0"/>
          <a:ext cx="0" cy="0"/>
          <a:chOff x="0" y="0"/>
          <a:chExt cx="0" cy="0"/>
        </a:xfrm>
      </p:grpSpPr>
      <p:sp>
        <p:nvSpPr>
          <p:cNvPr id="4" name="Rectangle 3">
            <a:extLst>
              <a:ext uri="{FF2B5EF4-FFF2-40B4-BE49-F238E27FC236}">
                <a16:creationId xmlns:a16="http://schemas.microsoft.com/office/drawing/2014/main" id="{5FA422E6-AFFD-447E-8E67-9DF85CF4116A}"/>
              </a:ext>
            </a:extLst>
          </p:cNvPr>
          <p:cNvSpPr/>
          <p:nvPr/>
        </p:nvSpPr>
        <p:spPr>
          <a:xfrm>
            <a:off x="2171700" y="573279"/>
            <a:ext cx="6457950" cy="969771"/>
          </a:xfrm>
          <a:prstGeom prst="rect">
            <a:avLst/>
          </a:prstGeom>
        </p:spPr>
        <p:txBody>
          <a:bodyPr vert="horz" lIns="91440" tIns="45720" rIns="91440" bIns="45720" rtlCol="0" anchor="ctr">
            <a:normAutofit/>
          </a:bodyPr>
          <a:lstStyle/>
          <a:p>
            <a:pPr algn="r" defTabSz="914400">
              <a:lnSpc>
                <a:spcPct val="90000"/>
              </a:lnSpc>
              <a:spcBef>
                <a:spcPct val="0"/>
              </a:spcBef>
              <a:spcAft>
                <a:spcPts val="800"/>
              </a:spcAft>
            </a:pPr>
            <a:r>
              <a:rPr lang="en-US" sz="3100" b="1" cap="all">
                <a:latin typeface="+mj-lt"/>
                <a:ea typeface="+mj-ea"/>
                <a:cs typeface="+mj-cs"/>
              </a:rPr>
              <a:t>Managers behaviours towards employees</a:t>
            </a:r>
          </a:p>
        </p:txBody>
      </p:sp>
      <p:sp>
        <p:nvSpPr>
          <p:cNvPr id="5" name="Rectangle 4">
            <a:extLst>
              <a:ext uri="{FF2B5EF4-FFF2-40B4-BE49-F238E27FC236}">
                <a16:creationId xmlns:a16="http://schemas.microsoft.com/office/drawing/2014/main" id="{192AE1FF-161B-4E87-B62B-2A64ED5BB9AD}"/>
              </a:ext>
            </a:extLst>
          </p:cNvPr>
          <p:cNvSpPr/>
          <p:nvPr/>
        </p:nvSpPr>
        <p:spPr>
          <a:xfrm>
            <a:off x="507999" y="1645920"/>
            <a:ext cx="4362450" cy="3018093"/>
          </a:xfrm>
          <a:prstGeom prst="rect">
            <a:avLst/>
          </a:prstGeom>
        </p:spPr>
        <p:txBody>
          <a:bodyPr vert="horz" lIns="91440" tIns="45720" rIns="91440" bIns="45720" rtlCol="0">
            <a:normAutofit/>
          </a:bodyPr>
          <a:lstStyle/>
          <a:p>
            <a:pPr indent="-228600" defTabSz="914400">
              <a:lnSpc>
                <a:spcPct val="90000"/>
              </a:lnSpc>
              <a:spcAft>
                <a:spcPts val="800"/>
              </a:spcAft>
              <a:buFont typeface="Arial" panose="020B0604020202020204" pitchFamily="34" charset="0"/>
              <a:buChar char="•"/>
            </a:pPr>
            <a:r>
              <a:rPr lang="en-US" sz="1100"/>
              <a:t>The treatment of employees kindly and with respect is the key factor for building an atmosphere of employees and for the creation of an environment that would ultimately make employees happy, engaged, and productive. </a:t>
            </a:r>
          </a:p>
          <a:p>
            <a:pPr marL="285750" indent="-228600" defTabSz="914400">
              <a:lnSpc>
                <a:spcPct val="90000"/>
              </a:lnSpc>
              <a:spcAft>
                <a:spcPts val="800"/>
              </a:spcAft>
              <a:buFont typeface="Arial" panose="020B0604020202020204" pitchFamily="34" charset="0"/>
              <a:buChar char="•"/>
            </a:pPr>
            <a:r>
              <a:rPr lang="en-US" sz="1100"/>
              <a:t>Employee Morale and Motivation: Employees who feel appreciated by their managers through respect and individual recognition tend to have morale and motivation which drive them to achieve their potential or, in other words, work at their best (Collins, 2023).</a:t>
            </a:r>
          </a:p>
          <a:p>
            <a:pPr marL="285750" indent="-228600" defTabSz="914400">
              <a:lnSpc>
                <a:spcPct val="90000"/>
              </a:lnSpc>
              <a:spcAft>
                <a:spcPts val="800"/>
              </a:spcAft>
              <a:buFont typeface="Arial" panose="020B0604020202020204" pitchFamily="34" charset="0"/>
              <a:buChar char="•"/>
            </a:pPr>
            <a:r>
              <a:rPr lang="en-US" sz="1100"/>
              <a:t>Retention and Loyalty: Well-treated staff members bring in loyalty and commitment to the organization so that they don’t normally quit or change employment. This helps reduce turnover and retains the best ones.</a:t>
            </a:r>
          </a:p>
        </p:txBody>
      </p:sp>
      <p:pic>
        <p:nvPicPr>
          <p:cNvPr id="7170" name="Picture 2" descr="Supporting Employees in the Workplace: Benefits &amp; Tips">
            <a:extLst>
              <a:ext uri="{FF2B5EF4-FFF2-40B4-BE49-F238E27FC236}">
                <a16:creationId xmlns:a16="http://schemas.microsoft.com/office/drawing/2014/main" id="{4D227AEF-9AC6-4DA6-A52D-B4AD84E271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447" r="8995" b="2"/>
          <a:stretch/>
        </p:blipFill>
        <p:spPr bwMode="auto">
          <a:xfrm>
            <a:off x="5238750" y="1875869"/>
            <a:ext cx="3390900" cy="255819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672"/>
        <p:cNvGrpSpPr/>
        <p:nvPr/>
      </p:nvGrpSpPr>
      <p:grpSpPr>
        <a:xfrm>
          <a:off x="0" y="0"/>
          <a:ext cx="0" cy="0"/>
          <a:chOff x="0" y="0"/>
          <a:chExt cx="0" cy="0"/>
        </a:xfrm>
      </p:grpSpPr>
      <p:sp>
        <p:nvSpPr>
          <p:cNvPr id="6" name="Rectangle 5">
            <a:extLst>
              <a:ext uri="{FF2B5EF4-FFF2-40B4-BE49-F238E27FC236}">
                <a16:creationId xmlns:a16="http://schemas.microsoft.com/office/drawing/2014/main" id="{AFA7AE09-2E58-4A57-A41C-3A1C837A19F7}"/>
              </a:ext>
            </a:extLst>
          </p:cNvPr>
          <p:cNvSpPr/>
          <p:nvPr/>
        </p:nvSpPr>
        <p:spPr>
          <a:xfrm>
            <a:off x="514349" y="573279"/>
            <a:ext cx="2983229" cy="1200150"/>
          </a:xfrm>
          <a:prstGeom prst="rect">
            <a:avLst/>
          </a:prstGeom>
        </p:spPr>
        <p:txBody>
          <a:bodyPr vert="horz" lIns="91440" tIns="45720" rIns="91440" bIns="45720" rtlCol="0" anchor="b">
            <a:normAutofit/>
          </a:bodyPr>
          <a:lstStyle/>
          <a:p>
            <a:pPr defTabSz="914400">
              <a:lnSpc>
                <a:spcPct val="90000"/>
              </a:lnSpc>
              <a:spcBef>
                <a:spcPct val="0"/>
              </a:spcBef>
              <a:spcAft>
                <a:spcPts val="800"/>
              </a:spcAft>
            </a:pPr>
            <a:r>
              <a:rPr lang="en-US" sz="2400" b="1" kern="1200" cap="all" baseline="0">
                <a:solidFill>
                  <a:schemeClr val="tx1"/>
                </a:solidFill>
                <a:latin typeface="+mj-lt"/>
                <a:ea typeface="+mj-ea"/>
                <a:cs typeface="+mj-cs"/>
              </a:rPr>
              <a:t>Conclusion</a:t>
            </a:r>
          </a:p>
        </p:txBody>
      </p:sp>
      <p:sp>
        <p:nvSpPr>
          <p:cNvPr id="673" name="Google Shape;673;p44"/>
          <p:cNvSpPr/>
          <p:nvPr/>
        </p:nvSpPr>
        <p:spPr>
          <a:xfrm>
            <a:off x="3729524" y="1401965"/>
            <a:ext cx="4900126" cy="2419676"/>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Rectangle 6">
            <a:extLst>
              <a:ext uri="{FF2B5EF4-FFF2-40B4-BE49-F238E27FC236}">
                <a16:creationId xmlns:a16="http://schemas.microsoft.com/office/drawing/2014/main" id="{48F261F0-DAAC-4185-81C7-DF2B041FACA8}"/>
              </a:ext>
            </a:extLst>
          </p:cNvPr>
          <p:cNvSpPr/>
          <p:nvPr/>
        </p:nvSpPr>
        <p:spPr>
          <a:xfrm>
            <a:off x="3979089" y="1623473"/>
            <a:ext cx="4344934" cy="1865621"/>
          </a:xfrm>
          <a:prstGeom prst="rect">
            <a:avLst/>
          </a:prstGeom>
        </p:spPr>
        <p:txBody>
          <a:bodyPr wrap="square">
            <a:spAutoFit/>
          </a:bodyPr>
          <a:lstStyle/>
          <a:p>
            <a:pPr algn="just" defTabSz="361188">
              <a:lnSpc>
                <a:spcPct val="150000"/>
              </a:lnSpc>
              <a:spcAft>
                <a:spcPts val="632"/>
              </a:spcAft>
            </a:pPr>
            <a:r>
              <a:rPr lang="en-GB" sz="869" kern="1200">
                <a:solidFill>
                  <a:schemeClr val="tx1"/>
                </a:solidFill>
                <a:latin typeface="Times New Roman" panose="02020603050405020304" pitchFamily="18" charset="0"/>
                <a:ea typeface="+mn-ea"/>
                <a:cs typeface="Times New Roman" panose="02020603050405020304" pitchFamily="18" charset="0"/>
              </a:rPr>
              <a:t>Thus, the final outcome is that good management is indispensable for acceptability and efficiency in business and which includes principles, functions, roles, and </a:t>
            </a:r>
            <a:r>
              <a:rPr lang="en-GB" sz="869" kern="1200" err="1">
                <a:solidFill>
                  <a:schemeClr val="tx1"/>
                </a:solidFill>
                <a:latin typeface="Times New Roman" panose="02020603050405020304" pitchFamily="18" charset="0"/>
                <a:ea typeface="+mn-ea"/>
                <a:cs typeface="Times New Roman" panose="02020603050405020304" pitchFamily="18" charset="0"/>
              </a:rPr>
              <a:t>behaviors</a:t>
            </a:r>
            <a:r>
              <a:rPr lang="en-GB" sz="869" kern="1200">
                <a:solidFill>
                  <a:schemeClr val="tx1"/>
                </a:solidFill>
                <a:latin typeface="Times New Roman" panose="02020603050405020304" pitchFamily="18" charset="0"/>
                <a:ea typeface="+mn-ea"/>
                <a:cs typeface="Times New Roman" panose="02020603050405020304" pitchFamily="18" charset="0"/>
              </a:rPr>
              <a:t>. In doing this, managers bring to the fore reuse of resources, development of clear goals, and backing up employees which in turn facilitate a productive working environment that initiates innovation. It's not only that employer provides a pleasant environment to work or adds more personalization into the work setting, but it also significantly lifts the morale and motivation of the staff, which also makes people more happy to be a part of this group and stay. However, pursuing these functions of the management results into superior performance, robust organizational culture and way in functioning.</a:t>
            </a:r>
            <a:endParaRPr lang="en-GB" sz="1100">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707"/>
        <p:cNvGrpSpPr/>
        <p:nvPr/>
      </p:nvGrpSpPr>
      <p:grpSpPr>
        <a:xfrm>
          <a:off x="0" y="0"/>
          <a:ext cx="0" cy="0"/>
          <a:chOff x="0" y="0"/>
          <a:chExt cx="0" cy="0"/>
        </a:xfrm>
      </p:grpSpPr>
      <p:sp>
        <p:nvSpPr>
          <p:cNvPr id="4" name="Rectangle 3">
            <a:extLst>
              <a:ext uri="{FF2B5EF4-FFF2-40B4-BE49-F238E27FC236}">
                <a16:creationId xmlns:a16="http://schemas.microsoft.com/office/drawing/2014/main" id="{82133E13-CA57-4D59-BAB6-AC251B861DE2}"/>
              </a:ext>
            </a:extLst>
          </p:cNvPr>
          <p:cNvSpPr/>
          <p:nvPr/>
        </p:nvSpPr>
        <p:spPr>
          <a:xfrm>
            <a:off x="780777" y="173657"/>
            <a:ext cx="7061200" cy="4796185"/>
          </a:xfrm>
          <a:prstGeom prst="rect">
            <a:avLst/>
          </a:prstGeom>
        </p:spPr>
        <p:txBody>
          <a:bodyPr wrap="square">
            <a:spAutoFit/>
          </a:bodyPr>
          <a:lstStyle/>
          <a:p>
            <a:pPr algn="just">
              <a:spcAft>
                <a:spcPts val="80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References</a:t>
            </a:r>
            <a:endParaRPr lang="en-GB" sz="1050" b="1" dirty="0">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spcAft>
                <a:spcPts val="800"/>
              </a:spcAft>
              <a:buFont typeface="Arial" panose="020B0604020202020204" pitchFamily="34" charset="0"/>
              <a:buChar char="•"/>
            </a:pPr>
            <a:r>
              <a:rPr lang="en-GB" sz="900" dirty="0">
                <a:latin typeface="Times New Roman" panose="02020603050405020304" pitchFamily="18" charset="0"/>
                <a:ea typeface="Calibri" panose="020F0502020204030204" pitchFamily="34" charset="0"/>
                <a:cs typeface="Times New Roman" panose="02020603050405020304" pitchFamily="18" charset="0"/>
              </a:rPr>
              <a:t>Blanchard, K., </a:t>
            </a:r>
            <a:r>
              <a:rPr lang="en-GB" sz="900" dirty="0" err="1">
                <a:latin typeface="Times New Roman" panose="02020603050405020304" pitchFamily="18" charset="0"/>
                <a:ea typeface="Calibri" panose="020F0502020204030204" pitchFamily="34" charset="0"/>
                <a:cs typeface="Times New Roman" panose="02020603050405020304" pitchFamily="18" charset="0"/>
              </a:rPr>
              <a:t>Zigarmi</a:t>
            </a:r>
            <a:r>
              <a:rPr lang="en-GB" sz="900" dirty="0">
                <a:latin typeface="Times New Roman" panose="02020603050405020304" pitchFamily="18" charset="0"/>
                <a:ea typeface="Calibri" panose="020F0502020204030204" pitchFamily="34" charset="0"/>
                <a:cs typeface="Times New Roman" panose="02020603050405020304" pitchFamily="18" charset="0"/>
              </a:rPr>
              <a:t>, P., and </a:t>
            </a:r>
            <a:r>
              <a:rPr lang="en-GB" sz="900" dirty="0" err="1">
                <a:latin typeface="Times New Roman" panose="02020603050405020304" pitchFamily="18" charset="0"/>
                <a:ea typeface="Calibri" panose="020F0502020204030204" pitchFamily="34" charset="0"/>
                <a:cs typeface="Times New Roman" panose="02020603050405020304" pitchFamily="18" charset="0"/>
              </a:rPr>
              <a:t>Zigarmi</a:t>
            </a:r>
            <a:r>
              <a:rPr lang="en-GB" sz="900" dirty="0">
                <a:latin typeface="Times New Roman" panose="02020603050405020304" pitchFamily="18" charset="0"/>
                <a:ea typeface="Calibri" panose="020F0502020204030204" pitchFamily="34" charset="0"/>
                <a:cs typeface="Times New Roman" panose="02020603050405020304" pitchFamily="18" charset="0"/>
              </a:rPr>
              <a:t>, D. (2023). Leadership and the One Minute Manager: Increasing Effectiveness Through Situational Leadership II. William Morrow Paperbacks.</a:t>
            </a:r>
          </a:p>
          <a:p>
            <a:pPr marL="171450" indent="-171450" algn="just">
              <a:spcAft>
                <a:spcPts val="800"/>
              </a:spcAft>
              <a:buFont typeface="Arial" panose="020B0604020202020204" pitchFamily="34" charset="0"/>
              <a:buChar char="•"/>
            </a:pPr>
            <a:r>
              <a:rPr lang="en-GB" sz="900" dirty="0">
                <a:latin typeface="Times New Roman" panose="02020603050405020304" pitchFamily="18" charset="0"/>
                <a:ea typeface="Calibri" panose="020F0502020204030204" pitchFamily="34" charset="0"/>
                <a:cs typeface="Times New Roman" panose="02020603050405020304" pitchFamily="18" charset="0"/>
              </a:rPr>
              <a:t>Buckingham, M., and Coffman, C. (2021). First, Break All the Rules: What the World's Greatest Managers Do Differently. Gallup Press.</a:t>
            </a:r>
          </a:p>
          <a:p>
            <a:pPr marL="171450" indent="-171450" algn="just">
              <a:spcAft>
                <a:spcPts val="800"/>
              </a:spcAft>
              <a:buFont typeface="Arial" panose="020B0604020202020204" pitchFamily="34" charset="0"/>
              <a:buChar char="•"/>
            </a:pPr>
            <a:r>
              <a:rPr lang="en-GB" sz="900" dirty="0">
                <a:latin typeface="Times New Roman" panose="02020603050405020304" pitchFamily="18" charset="0"/>
                <a:ea typeface="Calibri" panose="020F0502020204030204" pitchFamily="34" charset="0"/>
                <a:cs typeface="Times New Roman" panose="02020603050405020304" pitchFamily="18" charset="0"/>
              </a:rPr>
              <a:t>Collins, J. (2023). Good to Great: Why Some Companies Make the Leap... and Others Don't. </a:t>
            </a:r>
            <a:r>
              <a:rPr lang="en-GB" sz="900" dirty="0" err="1">
                <a:latin typeface="Times New Roman" panose="02020603050405020304" pitchFamily="18" charset="0"/>
                <a:ea typeface="Calibri" panose="020F0502020204030204" pitchFamily="34" charset="0"/>
                <a:cs typeface="Times New Roman" panose="02020603050405020304" pitchFamily="18" charset="0"/>
              </a:rPr>
              <a:t>HarperBusiness</a:t>
            </a:r>
            <a:r>
              <a:rPr lang="en-GB" sz="900" dirty="0">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spcAft>
                <a:spcPts val="800"/>
              </a:spcAft>
              <a:buFont typeface="Arial" panose="020B0604020202020204" pitchFamily="34" charset="0"/>
              <a:buChar char="•"/>
            </a:pPr>
            <a:r>
              <a:rPr lang="en-GB" sz="900" dirty="0">
                <a:latin typeface="Times New Roman" panose="02020603050405020304" pitchFamily="18" charset="0"/>
                <a:ea typeface="Calibri" panose="020F0502020204030204" pitchFamily="34" charset="0"/>
                <a:cs typeface="Times New Roman" panose="02020603050405020304" pitchFamily="18" charset="0"/>
              </a:rPr>
              <a:t>Daft, R. L., Murphy, J., and Willmott, H. (Eds.). (2023). Organization Theory and Design (13th ed.). Cengage Learning.</a:t>
            </a:r>
          </a:p>
          <a:p>
            <a:pPr marL="171450" indent="-171450" algn="just">
              <a:spcAft>
                <a:spcPts val="800"/>
              </a:spcAft>
              <a:buFont typeface="Arial" panose="020B0604020202020204" pitchFamily="34" charset="0"/>
              <a:buChar char="•"/>
            </a:pPr>
            <a:r>
              <a:rPr lang="en-GB" sz="900" dirty="0">
                <a:latin typeface="Times New Roman" panose="02020603050405020304" pitchFamily="18" charset="0"/>
                <a:ea typeface="Calibri" panose="020F0502020204030204" pitchFamily="34" charset="0"/>
                <a:cs typeface="Times New Roman" panose="02020603050405020304" pitchFamily="18" charset="0"/>
              </a:rPr>
              <a:t>Drucker, P. F. (2022). The Practice of Management. Harvard Business Review Press.</a:t>
            </a:r>
          </a:p>
          <a:p>
            <a:pPr marL="171450" indent="-171450" algn="just">
              <a:spcAft>
                <a:spcPts val="800"/>
              </a:spcAft>
              <a:buFont typeface="Arial" panose="020B0604020202020204" pitchFamily="34" charset="0"/>
              <a:buChar char="•"/>
            </a:pPr>
            <a:r>
              <a:rPr lang="en-GB" sz="900" dirty="0">
                <a:latin typeface="Times New Roman" panose="02020603050405020304" pitchFamily="18" charset="0"/>
                <a:ea typeface="Calibri" panose="020F0502020204030204" pitchFamily="34" charset="0"/>
                <a:cs typeface="Times New Roman" panose="02020603050405020304" pitchFamily="18" charset="0"/>
              </a:rPr>
              <a:t>Fayol, H. (2021). General and Industrial Management. Routledge.</a:t>
            </a:r>
          </a:p>
          <a:p>
            <a:pPr marL="171450" indent="-171450" algn="just">
              <a:spcAft>
                <a:spcPts val="800"/>
              </a:spcAft>
              <a:buFont typeface="Arial" panose="020B0604020202020204" pitchFamily="34" charset="0"/>
              <a:buChar char="•"/>
            </a:pPr>
            <a:r>
              <a:rPr lang="en-GB" sz="900" dirty="0">
                <a:latin typeface="Times New Roman" panose="02020603050405020304" pitchFamily="18" charset="0"/>
                <a:ea typeface="Calibri" panose="020F0502020204030204" pitchFamily="34" charset="0"/>
                <a:cs typeface="Times New Roman" panose="02020603050405020304" pitchFamily="18" charset="0"/>
              </a:rPr>
              <a:t>Goleman, D. (2020). Leadership That Gets Results. Harvard Business Review, 78(2), 78-90.</a:t>
            </a:r>
          </a:p>
          <a:p>
            <a:pPr marL="171450" indent="-171450" algn="just">
              <a:spcAft>
                <a:spcPts val="800"/>
              </a:spcAft>
              <a:buFont typeface="Arial" panose="020B0604020202020204" pitchFamily="34" charset="0"/>
              <a:buChar char="•"/>
            </a:pPr>
            <a:r>
              <a:rPr lang="en-US" sz="900" dirty="0" err="1">
                <a:latin typeface="Times New Roman" panose="02020603050405020304" pitchFamily="18" charset="0"/>
                <a:ea typeface="Calibri" panose="020F0502020204030204" pitchFamily="34" charset="0"/>
                <a:cs typeface="Times New Roman" panose="02020603050405020304" pitchFamily="18" charset="0"/>
              </a:rPr>
              <a:t>GfG</a:t>
            </a:r>
            <a:r>
              <a:rPr lang="en-US" sz="900" dirty="0">
                <a:latin typeface="Times New Roman" panose="02020603050405020304" pitchFamily="18" charset="0"/>
                <a:ea typeface="Calibri" panose="020F0502020204030204" pitchFamily="34" charset="0"/>
                <a:cs typeface="Times New Roman" panose="02020603050405020304" pitchFamily="18" charset="0"/>
              </a:rPr>
              <a:t> (2023) 14 principles of management by Henri Fayol, </a:t>
            </a:r>
            <a:r>
              <a:rPr lang="en-US" sz="900" dirty="0" err="1">
                <a:latin typeface="Times New Roman" panose="02020603050405020304" pitchFamily="18" charset="0"/>
                <a:ea typeface="Calibri" panose="020F0502020204030204" pitchFamily="34" charset="0"/>
                <a:cs typeface="Times New Roman" panose="02020603050405020304" pitchFamily="18" charset="0"/>
              </a:rPr>
              <a:t>GeeksforGeeks</a:t>
            </a:r>
            <a:r>
              <a:rPr lang="en-US" sz="900" dirty="0">
                <a:latin typeface="Times New Roman" panose="02020603050405020304" pitchFamily="18" charset="0"/>
                <a:ea typeface="Calibri" panose="020F0502020204030204" pitchFamily="34" charset="0"/>
                <a:cs typeface="Times New Roman" panose="02020603050405020304" pitchFamily="18" charset="0"/>
              </a:rPr>
              <a:t>. Available at: https://www.geeksforgeeks.org/14-principles-of-management-by-henri-fayol/ (Accessed: 17 March 2024). </a:t>
            </a:r>
            <a:endParaRPr lang="en-GB" sz="900" dirty="0">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spcAft>
                <a:spcPts val="800"/>
              </a:spcAft>
              <a:buFont typeface="Arial" panose="020B0604020202020204" pitchFamily="34" charset="0"/>
              <a:buChar char="•"/>
            </a:pPr>
            <a:r>
              <a:rPr lang="en-GB" sz="900" dirty="0">
                <a:latin typeface="Times New Roman" panose="02020603050405020304" pitchFamily="18" charset="0"/>
                <a:ea typeface="Calibri" panose="020F0502020204030204" pitchFamily="34" charset="0"/>
                <a:cs typeface="Times New Roman" panose="02020603050405020304" pitchFamily="18" charset="0"/>
              </a:rPr>
              <a:t>Hamel, G., and Prahalad, C. K. (2021). Competing for the Future. Harvard Business Review Press.</a:t>
            </a:r>
          </a:p>
          <a:p>
            <a:pPr marL="171450" indent="-171450" algn="just">
              <a:spcAft>
                <a:spcPts val="800"/>
              </a:spcAft>
              <a:buFont typeface="Arial" panose="020B0604020202020204" pitchFamily="34" charset="0"/>
              <a:buChar char="•"/>
            </a:pPr>
            <a:r>
              <a:rPr lang="en-GB" sz="900" dirty="0">
                <a:latin typeface="Times New Roman" panose="02020603050405020304" pitchFamily="18" charset="0"/>
                <a:ea typeface="Calibri" panose="020F0502020204030204" pitchFamily="34" charset="0"/>
                <a:cs typeface="Times New Roman" panose="02020603050405020304" pitchFamily="18" charset="0"/>
              </a:rPr>
              <a:t>Kotter, J. P. (2020). What Effective Managers Really Do. Harvard Business Review, 98(6), 102-110.</a:t>
            </a:r>
          </a:p>
          <a:p>
            <a:pPr marL="171450" indent="-171450" algn="just">
              <a:spcAft>
                <a:spcPts val="800"/>
              </a:spcAft>
              <a:buFont typeface="Arial" panose="020B0604020202020204" pitchFamily="34" charset="0"/>
              <a:buChar char="•"/>
            </a:pPr>
            <a:r>
              <a:rPr lang="en-GB" sz="900" dirty="0">
                <a:latin typeface="Times New Roman" panose="02020603050405020304" pitchFamily="18" charset="0"/>
                <a:ea typeface="Calibri" panose="020F0502020204030204" pitchFamily="34" charset="0"/>
                <a:cs typeface="Times New Roman" panose="02020603050405020304" pitchFamily="18" charset="0"/>
              </a:rPr>
              <a:t>Lencioni, P. (2022). The Five Dysfunctions of a Team: A Leadership Fable. Jossey-Bass.</a:t>
            </a:r>
          </a:p>
          <a:p>
            <a:pPr marL="171450" indent="-171450" algn="just">
              <a:spcAft>
                <a:spcPts val="800"/>
              </a:spcAft>
              <a:buFont typeface="Arial" panose="020B0604020202020204" pitchFamily="34" charset="0"/>
              <a:buChar char="•"/>
            </a:pPr>
            <a:r>
              <a:rPr lang="en-GB" sz="900" dirty="0">
                <a:latin typeface="Times New Roman" panose="02020603050405020304" pitchFamily="18" charset="0"/>
                <a:ea typeface="Calibri" panose="020F0502020204030204" pitchFamily="34" charset="0"/>
                <a:cs typeface="Times New Roman" panose="02020603050405020304" pitchFamily="18" charset="0"/>
              </a:rPr>
              <a:t>McGregor, D. (2022). The Human Side of Enterprise. McGraw-Hill Education.</a:t>
            </a:r>
          </a:p>
          <a:p>
            <a:pPr marL="171450" indent="-171450" algn="just">
              <a:spcAft>
                <a:spcPts val="800"/>
              </a:spcAft>
              <a:buFont typeface="Arial" panose="020B0604020202020204" pitchFamily="34" charset="0"/>
              <a:buChar char="•"/>
            </a:pPr>
            <a:r>
              <a:rPr lang="en-GB" sz="900" dirty="0">
                <a:latin typeface="Times New Roman" panose="02020603050405020304" pitchFamily="18" charset="0"/>
                <a:ea typeface="Calibri" panose="020F0502020204030204" pitchFamily="34" charset="0"/>
                <a:cs typeface="Times New Roman" panose="02020603050405020304" pitchFamily="18" charset="0"/>
              </a:rPr>
              <a:t>Mintzberg, H. (2020). Revisiting the Manager's Job: A Study of Managerial Roles in the 21st Century. Harvard Business Review, 98(3), 50-57.</a:t>
            </a:r>
          </a:p>
          <a:p>
            <a:pPr marL="171450" indent="-171450" algn="just">
              <a:spcAft>
                <a:spcPts val="800"/>
              </a:spcAft>
              <a:buFont typeface="Arial" panose="020B0604020202020204" pitchFamily="34" charset="0"/>
              <a:buChar char="•"/>
            </a:pPr>
            <a:r>
              <a:rPr lang="en-GB" sz="900" dirty="0">
                <a:latin typeface="Times New Roman" panose="02020603050405020304" pitchFamily="18" charset="0"/>
                <a:ea typeface="Calibri" panose="020F0502020204030204" pitchFamily="34" charset="0"/>
                <a:cs typeface="Times New Roman" panose="02020603050405020304" pitchFamily="18" charset="0"/>
              </a:rPr>
              <a:t>Mintzberg, H., Ahlstrand, B., and </a:t>
            </a:r>
            <a:r>
              <a:rPr lang="en-GB" sz="900" dirty="0" err="1">
                <a:latin typeface="Times New Roman" panose="02020603050405020304" pitchFamily="18" charset="0"/>
                <a:ea typeface="Calibri" panose="020F0502020204030204" pitchFamily="34" charset="0"/>
                <a:cs typeface="Times New Roman" panose="02020603050405020304" pitchFamily="18" charset="0"/>
              </a:rPr>
              <a:t>Lampel</a:t>
            </a:r>
            <a:r>
              <a:rPr lang="en-GB" sz="900" dirty="0">
                <a:latin typeface="Times New Roman" panose="02020603050405020304" pitchFamily="18" charset="0"/>
                <a:ea typeface="Calibri" panose="020F0502020204030204" pitchFamily="34" charset="0"/>
                <a:cs typeface="Times New Roman" panose="02020603050405020304" pitchFamily="18" charset="0"/>
              </a:rPr>
              <a:t>, J. (2023). Strategy Safari: A Guided Tour Through the Wilds of Strategic Management (2nd ed.). Harvard Business Review Press.</a:t>
            </a:r>
          </a:p>
          <a:p>
            <a:pPr marL="171450" indent="-171450" algn="just">
              <a:spcAft>
                <a:spcPts val="800"/>
              </a:spcAft>
              <a:buFont typeface="Arial" panose="020B0604020202020204" pitchFamily="34" charset="0"/>
              <a:buChar char="•"/>
            </a:pPr>
            <a:r>
              <a:rPr lang="en-GB" sz="900" dirty="0">
                <a:latin typeface="Times New Roman" panose="02020603050405020304" pitchFamily="18" charset="0"/>
                <a:ea typeface="Calibri" panose="020F0502020204030204" pitchFamily="34" charset="0"/>
                <a:cs typeface="Times New Roman" panose="02020603050405020304" pitchFamily="18" charset="0"/>
              </a:rPr>
              <a:t>Porter, M. E. (2020). Competitive Strategy: Techniques for </a:t>
            </a:r>
            <a:r>
              <a:rPr lang="en-GB" sz="900" dirty="0" err="1">
                <a:latin typeface="Times New Roman" panose="02020603050405020304" pitchFamily="18" charset="0"/>
                <a:ea typeface="Calibri" panose="020F0502020204030204" pitchFamily="34" charset="0"/>
                <a:cs typeface="Times New Roman" panose="02020603050405020304" pitchFamily="18" charset="0"/>
              </a:rPr>
              <a:t>Analyzing</a:t>
            </a:r>
            <a:r>
              <a:rPr lang="en-GB" sz="900" dirty="0">
                <a:latin typeface="Times New Roman" panose="02020603050405020304" pitchFamily="18" charset="0"/>
                <a:ea typeface="Calibri" panose="020F0502020204030204" pitchFamily="34" charset="0"/>
                <a:cs typeface="Times New Roman" panose="02020603050405020304" pitchFamily="18" charset="0"/>
              </a:rPr>
              <a:t> Industries and Competitors. Free Press.</a:t>
            </a:r>
          </a:p>
          <a:p>
            <a:pPr marL="171450" indent="-171450" algn="just">
              <a:spcAft>
                <a:spcPts val="800"/>
              </a:spcAft>
              <a:buFont typeface="Arial" panose="020B0604020202020204" pitchFamily="34" charset="0"/>
              <a:buChar char="•"/>
            </a:pPr>
            <a:r>
              <a:rPr lang="en-GB" sz="900" dirty="0">
                <a:latin typeface="Times New Roman" panose="02020603050405020304" pitchFamily="18" charset="0"/>
                <a:ea typeface="Calibri" panose="020F0502020204030204" pitchFamily="34" charset="0"/>
                <a:cs typeface="Times New Roman" panose="02020603050405020304" pitchFamily="18" charset="0"/>
              </a:rPr>
              <a:t>Robbins, S. P., Coulter, M., and </a:t>
            </a:r>
            <a:r>
              <a:rPr lang="en-GB" sz="900" dirty="0" err="1">
                <a:latin typeface="Times New Roman" panose="02020603050405020304" pitchFamily="18" charset="0"/>
                <a:ea typeface="Calibri" panose="020F0502020204030204" pitchFamily="34" charset="0"/>
                <a:cs typeface="Times New Roman" panose="02020603050405020304" pitchFamily="18" charset="0"/>
              </a:rPr>
              <a:t>DeCenzo</a:t>
            </a:r>
            <a:r>
              <a:rPr lang="en-GB" sz="900" dirty="0">
                <a:latin typeface="Times New Roman" panose="02020603050405020304" pitchFamily="18" charset="0"/>
                <a:ea typeface="Calibri" panose="020F0502020204030204" pitchFamily="34" charset="0"/>
                <a:cs typeface="Times New Roman" panose="02020603050405020304" pitchFamily="18" charset="0"/>
              </a:rPr>
              <a:t>, D. A. (2021). Management (15th ed.). Pearson.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752"/>
        <p:cNvGrpSpPr/>
        <p:nvPr/>
      </p:nvGrpSpPr>
      <p:grpSpPr>
        <a:xfrm>
          <a:off x="0" y="0"/>
          <a:ext cx="0" cy="0"/>
          <a:chOff x="0" y="0"/>
          <a:chExt cx="0" cy="0"/>
        </a:xfrm>
      </p:grpSpPr>
      <p:pic>
        <p:nvPicPr>
          <p:cNvPr id="8196" name="Picture 4" descr="Free Thanks PowerPoint Templates and Google Slides Themes">
            <a:extLst>
              <a:ext uri="{FF2B5EF4-FFF2-40B4-BE49-F238E27FC236}">
                <a16:creationId xmlns:a16="http://schemas.microsoft.com/office/drawing/2014/main" id="{61B52447-05A9-4E8B-A63E-301ED9DBC9C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64336" y="654939"/>
            <a:ext cx="6815328" cy="3833622"/>
          </a:xfrm>
          <a:prstGeom prst="rect">
            <a:avLst/>
          </a:prstGeom>
          <a:noFill/>
          <a:ln w="31750" cap="sq">
            <a:noFill/>
            <a:miter lim="800000"/>
          </a:ln>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01D17D"/>
      </a:accent1>
      <a:accent2>
        <a:srgbClr val="84C72A"/>
      </a:accent2>
      <a:accent3>
        <a:srgbClr val="E1D126"/>
      </a:accent3>
      <a:accent4>
        <a:srgbClr val="E29932"/>
      </a:accent4>
      <a:accent5>
        <a:srgbClr val="E56526"/>
      </a:accent5>
      <a:accent6>
        <a:srgbClr val="D63731"/>
      </a:accent6>
      <a:hlink>
        <a:srgbClr val="35FA7F"/>
      </a:hlink>
      <a:folHlink>
        <a:srgbClr val="BAFC85"/>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2B2A868B-6BC2-4B3E-98B9-1258F41035DE}"/>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{9CB2639B-EA05-7F4A-9DC8-8052DF082565}tf10001079_mac</Template>
  <TotalTime>78</TotalTime>
  <Words>3523</Words>
  <Application>Microsoft Macintosh PowerPoint</Application>
  <PresentationFormat>On-screen Show (16:9)</PresentationFormat>
  <Paragraphs>153</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Century Gothic</vt:lpstr>
      <vt:lpstr>Roboto Condensed Light</vt:lpstr>
      <vt:lpstr>Arvo</vt:lpstr>
      <vt:lpstr>Arial</vt:lpstr>
      <vt:lpstr>Times New Roman</vt:lpstr>
      <vt:lpstr>Vapor Trail</vt:lpstr>
      <vt:lpstr>Introduction to Leadership &amp; Management Lecturer name : Rita Ukachi-Lois LCBB4008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Leadership &amp; Management Lecturer name : Rita Ukachi-Lois LCBB4008</dc:title>
  <dc:subject/>
  <dc:creator>Kostadinka Stoyanova</dc:creator>
  <cp:keywords/>
  <dc:description/>
  <cp:lastModifiedBy>Kostadinka Lazarova Stoyanova (2309383)</cp:lastModifiedBy>
  <cp:revision>2</cp:revision>
  <dcterms:modified xsi:type="dcterms:W3CDTF">2024-03-21T22:10:29Z</dcterms:modified>
  <cp:category/>
</cp:coreProperties>
</file>