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notesMasterIdLst>
    <p:notesMasterId r:id="rId15"/>
  </p:notesMasterIdLst>
  <p:sldIdLst>
    <p:sldId id="257" r:id="rId2"/>
    <p:sldId id="267" r:id="rId3"/>
    <p:sldId id="268" r:id="rId4"/>
    <p:sldId id="258" r:id="rId5"/>
    <p:sldId id="259" r:id="rId6"/>
    <p:sldId id="260" r:id="rId7"/>
    <p:sldId id="261" r:id="rId8"/>
    <p:sldId id="262" r:id="rId9"/>
    <p:sldId id="269" r:id="rId10"/>
    <p:sldId id="263" r:id="rId11"/>
    <p:sldId id="264" r:id="rId12"/>
    <p:sldId id="265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m begum" userId="4d0632bc2baf5450" providerId="LiveId" clId="{1880B93D-8FAB-4107-B8C8-339247229246}"/>
    <pc:docChg chg="modSld">
      <pc:chgData name="mariam begum" userId="4d0632bc2baf5450" providerId="LiveId" clId="{1880B93D-8FAB-4107-B8C8-339247229246}" dt="2026-08-06T00:51:15.391" v="9" actId="20577"/>
      <pc:docMkLst>
        <pc:docMk/>
      </pc:docMkLst>
      <pc:sldChg chg="modSp mod">
        <pc:chgData name="mariam begum" userId="4d0632bc2baf5450" providerId="LiveId" clId="{1880B93D-8FAB-4107-B8C8-339247229246}" dt="2026-08-06T00:51:15.391" v="9" actId="20577"/>
        <pc:sldMkLst>
          <pc:docMk/>
          <pc:sldMk cId="0" sldId="257"/>
        </pc:sldMkLst>
        <pc:spChg chg="mod">
          <ac:chgData name="mariam begum" userId="4d0632bc2baf5450" providerId="LiveId" clId="{1880B93D-8FAB-4107-B8C8-339247229246}" dt="2026-08-06T00:51:15.391" v="9" actId="20577"/>
          <ac:spMkLst>
            <pc:docMk/>
            <pc:sldMk cId="0" sldId="257"/>
            <ac:spMk id="19" creationId="{B3028932-56BF-BF07-B3DD-8F5818FD3BCA}"/>
          </ac:spMkLst>
        </pc:spChg>
      </pc:sldChg>
      <pc:sldChg chg="modSp mod">
        <pc:chgData name="mariam begum" userId="4d0632bc2baf5450" providerId="LiveId" clId="{1880B93D-8FAB-4107-B8C8-339247229246}" dt="2026-08-06T00:50:29.814" v="7" actId="20577"/>
        <pc:sldMkLst>
          <pc:docMk/>
          <pc:sldMk cId="0" sldId="267"/>
        </pc:sldMkLst>
        <pc:spChg chg="mod">
          <ac:chgData name="mariam begum" userId="4d0632bc2baf5450" providerId="LiveId" clId="{1880B93D-8FAB-4107-B8C8-339247229246}" dt="2026-08-06T00:50:29.814" v="7" actId="20577"/>
          <ac:spMkLst>
            <pc:docMk/>
            <pc:sldMk cId="0" sldId="267"/>
            <ac:spMk id="6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% Agree</c:v>
                </c:pt>
              </c:strCache>
            </c:strRef>
          </c:tx>
          <c:spPr>
            <a:solidFill>
              <a:srgbClr val="1E5F8A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1A3A5C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Sheet1!$A$2:$A$6</c:f>
              <c:strCache>
                <c:ptCount val="5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31.6</c:v>
                </c:pt>
                <c:pt idx="1">
                  <c:v>32.200000000000003</c:v>
                </c:pt>
                <c:pt idx="2">
                  <c:v>38.299999999999997</c:v>
                </c:pt>
                <c:pt idx="3">
                  <c:v>27.1</c:v>
                </c:pt>
                <c:pt idx="4">
                  <c:v>26.4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113-4A0A-A5B4-F132A918C59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A6478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45"/>
        </c:scaling>
        <c:delete val="0"/>
        <c:axPos val="l"/>
        <c:majorGridlines>
          <c:spPr>
            <a:ln w="6350" cap="flat">
              <a:solidFill>
                <a:srgbClr val="D0E8F5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A6478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EAF4FB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C3B4F5-9B5B-42D2-8073-3FBAEFA84316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34B8B9-C049-4F6A-AAF5-A56E035EC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590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0E773-1D30-38AD-6F43-9F399A51BE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47D084-9781-499C-DBF5-427D1C6EDC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E0427-CF86-0A04-9901-9CEA093970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93C752-8B93-2377-6565-FF9BFE2B7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6F79E9-6ED4-949F-F9FC-BE6221E44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07430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A5099-3DF0-56CE-446C-083A24306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38E14-6367-DAB9-A8F7-2FD51AA173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60B36-0857-458F-B8F0-7630805B0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F517C0-7BA3-DBCC-FCB8-D20A4D528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6E548B-0187-3143-82E0-811D48F66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05797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8C54C-232A-1087-55AB-974FC23C3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9A0D7C-19E4-573F-D20F-7545ACFFA7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308D9-52F2-4AF7-5092-E4FB0E325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E2EC5-2523-D2C1-5AAF-1507ED596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092C10-E4A3-AD03-99EB-D759777BC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03093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B1A1C-C007-201E-F706-713FEDD12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1CE2E-379D-0C2E-7AC8-A30C50D3B6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E52DBA-3C6E-937C-4F8A-7DCFC202C2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9A301E-A12F-6F0D-2AD1-BEBFBC23B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pPr/>
              <a:t>8/6/2026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20551-1CA7-C896-2137-93195EB06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7AAE35-FDBD-9646-C6FD-9E4A0C96E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00844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F84A5-91C9-FD80-D964-02B7C3C1F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48DD91-DE0B-8AF5-72B3-FA44862CE3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D87AAE-A1E2-CF90-9F7E-7BD87910D1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24B591-356C-D876-308A-B31CBC6742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99D8C9-1495-FF5B-053D-F1AE1A814E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A1B287-ACFC-259E-6F8B-981923CEA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pPr/>
              <a:t>8/6/2026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147F8E-380E-FD11-9844-8B53606B0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AD3E23-8DAF-0F44-F50A-3A59CA8D2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76277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2E6D8-C137-BFED-AF93-01F722B80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10CCED-4BCD-8D3A-3F50-260FFC816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pPr/>
              <a:t>8/6/2026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86FA9B-0B15-0DE2-B31A-E464EBBE72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036D9-161D-C03C-8A2A-B59B391EE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05522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3ADFB5-0049-4D90-5706-B5CD95AC5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pPr/>
              <a:t>8/6/2026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5C2431-6D02-54A6-1D13-957EF7DF3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4A2FEE-AEBA-E674-CDF0-25E49548B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24899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E7B22-4E5B-B3EA-6DE7-5A41C64CD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6877E-F68D-43A3-6CB7-1C615D83B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526FFF-9D2C-E392-322C-99B2DAAF71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C7C41A-D20C-28CF-0B02-127712C168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pPr/>
              <a:t>8/6/2026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9AB141-EAD8-59BF-5572-3F40BD2F5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81838-E9BE-C9B7-06F0-DF5B42575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54768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79C56-9BFA-A30D-8D01-251116E0A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CF05BD-45A1-817B-D7FA-8C3AC7D3D2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2F346B-4D0C-7D7E-27E9-924975456E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78CC2E-6709-BCEC-30AD-52879631A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pPr/>
              <a:t>8/6/2026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2C3453-0B13-0A6B-4692-F0EC9BE53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B0AB70-9CF3-6AEA-2CED-79C4D5957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73716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356CA-5FED-CFB4-97CA-DE71CF84B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22DA01-C493-69BE-690B-B789135CFA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7061A-8040-AAFC-F29F-D11C9D8C7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1053BA-7116-62B5-A743-EF7387C0C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97F9D0-2084-8BA1-88E0-32508B84D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25067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38D017-EE66-BE7A-546C-E47F063138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3911A5-BC61-4A87-4BFB-6A6E4B54BF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F7A1DB-10D2-4A84-BFCF-B94AC0FD2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322D1-703F-30F6-A28B-7CEDE7BDD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A0182-77E2-41E1-09E9-C960BC977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27767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5621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FADA5C-B0B4-C2A7-04EB-A14C32191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1D5421-0684-1D6C-631A-FC81AB5138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8A930E-8D0C-DA71-31AE-4F38ED9DBE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DFC2E3-1087-7D87-B645-9E843BB75B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810D0A-12F2-DE50-0153-A427DE7518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443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www.reddit.com/r/nhs/comments/1aepd31/e_referral_nhs_app_pendingdisappeared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chart" Target="../charts/chart1.xml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data-and-information/publications/statistical/nhs-app-statistics/june-2026" TargetMode="External"/><Relationship Id="rId3" Type="http://schemas.openxmlformats.org/officeDocument/2006/relationships/hyperlink" Target="https://commonslibrary.parliament.uk/research-briefings/cbp-9731/" TargetMode="External"/><Relationship Id="rId7" Type="http://schemas.openxmlformats.org/officeDocument/2006/relationships/hyperlink" Target="https://www.england.nhs.uk/publication/nhs-long-term-workforce-plan/" TargetMode="External"/><Relationship Id="rId2" Type="http://schemas.openxmlformats.org/officeDocument/2006/relationships/hyperlink" Target="https://www.gov.uk/government/publications/a-plan-for-digital-health-and-social-care/a-plan-for-digital-health-and-social-care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england.nhs.uk/2019/01/nhs-app-begins-public-rollout/" TargetMode="External"/><Relationship Id="rId5" Type="http://schemas.openxmlformats.org/officeDocument/2006/relationships/hyperlink" Target="https://www.nhs.uk/nhs-app/" TargetMode="External"/><Relationship Id="rId10" Type="http://schemas.openxmlformats.org/officeDocument/2006/relationships/hyperlink" Target="https://doi.org/10.1186/s12916-024-03842-w" TargetMode="External"/><Relationship Id="rId4" Type="http://schemas.openxmlformats.org/officeDocument/2006/relationships/hyperlink" Target="https://www.legislation.gov.uk/ukpga/2018/12/contents" TargetMode="External"/><Relationship Id="rId9" Type="http://schemas.openxmlformats.org/officeDocument/2006/relationships/hyperlink" Target="https://www.ofcom.org.uk/internet-based-services/technology/digital-adoption-and-digital-disadvantage-today-what-has-changed-and-what-barriers-remai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559040" y="0"/>
            <a:ext cx="4632960" cy="6858000"/>
          </a:xfrm>
          <a:prstGeom prst="rect">
            <a:avLst/>
          </a:prstGeom>
          <a:solidFill>
            <a:srgbClr val="1E5F8A">
              <a:alpha val="80000"/>
            </a:srgbClr>
          </a:solidFill>
          <a:ln w="12700">
            <a:solidFill>
              <a:srgbClr val="1E5F8A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3" name="Shape 1"/>
          <p:cNvSpPr/>
          <p:nvPr/>
        </p:nvSpPr>
        <p:spPr>
          <a:xfrm>
            <a:off x="8656320" y="975360"/>
            <a:ext cx="2438400" cy="2438400"/>
          </a:xfrm>
          <a:prstGeom prst="ellipse">
            <a:avLst/>
          </a:prstGeom>
          <a:solidFill>
            <a:srgbClr val="00A8CC">
              <a:alpha val="85000"/>
            </a:srgbClr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83040" y="1280160"/>
            <a:ext cx="1584960" cy="158496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7924800" y="3901440"/>
            <a:ext cx="3901440" cy="853440"/>
          </a:xfrm>
          <a:prstGeom prst="roundRect">
            <a:avLst>
              <a:gd name="adj" fmla="val 11429"/>
            </a:avLst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6" name="Text 3"/>
          <p:cNvSpPr/>
          <p:nvPr/>
        </p:nvSpPr>
        <p:spPr>
          <a:xfrm>
            <a:off x="7924800" y="3901440"/>
            <a:ext cx="390144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rgbClr val="FFFFFF"/>
                </a:solidFill>
              </a:rPr>
              <a:t>NHS App launched 2019</a:t>
            </a:r>
            <a:endParaRPr lang="en-US" sz="1733" dirty="0"/>
          </a:p>
        </p:txBody>
      </p:sp>
      <p:sp>
        <p:nvSpPr>
          <p:cNvPr id="7" name="Text 4"/>
          <p:cNvSpPr/>
          <p:nvPr/>
        </p:nvSpPr>
        <p:spPr>
          <a:xfrm>
            <a:off x="609600" y="975360"/>
            <a:ext cx="67056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b="1" i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 Critical Evaluation of the NHS App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609600" y="3474720"/>
            <a:ext cx="6705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b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Digital Innovation in Health &amp; Social Care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609600" y="4267200"/>
            <a:ext cx="195072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b="1" dirty="0">
                <a:solidFill>
                  <a:srgbClr val="00A8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Presenter Name:</a:t>
            </a:r>
            <a:endParaRPr lang="en-US" sz="1467" dirty="0"/>
          </a:p>
        </p:txBody>
      </p:sp>
      <p:sp>
        <p:nvSpPr>
          <p:cNvPr id="12" name="Shape 9"/>
          <p:cNvSpPr/>
          <p:nvPr/>
        </p:nvSpPr>
        <p:spPr>
          <a:xfrm>
            <a:off x="2621280" y="4319017"/>
            <a:ext cx="4511040" cy="45719"/>
          </a:xfrm>
          <a:prstGeom prst="rect">
            <a:avLst/>
          </a:prstGeom>
          <a:solidFill>
            <a:srgbClr val="B0C8D8">
              <a:alpha val="40000"/>
            </a:srgbClr>
          </a:solidFill>
          <a:ln w="12700">
            <a:solidFill>
              <a:srgbClr val="B0C8D8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 sz="2400" dirty="0"/>
          </a:p>
        </p:txBody>
      </p:sp>
      <p:sp>
        <p:nvSpPr>
          <p:cNvPr id="13" name="Text 10"/>
          <p:cNvSpPr/>
          <p:nvPr/>
        </p:nvSpPr>
        <p:spPr>
          <a:xfrm>
            <a:off x="609600" y="4913376"/>
            <a:ext cx="1950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b="1" dirty="0">
                <a:solidFill>
                  <a:srgbClr val="00A8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</a:t>
            </a:r>
            <a:endParaRPr lang="en-US" sz="1467" dirty="0"/>
          </a:p>
        </p:txBody>
      </p:sp>
      <p:sp>
        <p:nvSpPr>
          <p:cNvPr id="14" name="Shape 11"/>
          <p:cNvSpPr/>
          <p:nvPr/>
        </p:nvSpPr>
        <p:spPr>
          <a:xfrm>
            <a:off x="2621280" y="4876800"/>
            <a:ext cx="4511040" cy="36576"/>
          </a:xfrm>
          <a:prstGeom prst="rect">
            <a:avLst/>
          </a:prstGeom>
          <a:solidFill>
            <a:srgbClr val="B0C8D8">
              <a:alpha val="40000"/>
            </a:srgbClr>
          </a:solidFill>
          <a:ln w="12700">
            <a:solidFill>
              <a:srgbClr val="B0C8D8">
                <a:alpha val="40000"/>
              </a:srgbClr>
            </a:solidFill>
            <a:prstDash val="solid"/>
          </a:ln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2324210</a:t>
            </a:r>
          </a:p>
        </p:txBody>
      </p:sp>
      <p:sp>
        <p:nvSpPr>
          <p:cNvPr id="15" name="Text 12"/>
          <p:cNvSpPr/>
          <p:nvPr/>
        </p:nvSpPr>
        <p:spPr>
          <a:xfrm>
            <a:off x="609600" y="5437632"/>
            <a:ext cx="195072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b="1" dirty="0">
                <a:solidFill>
                  <a:srgbClr val="00A8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</a:t>
            </a:r>
            <a:endParaRPr lang="en-US" sz="1467" dirty="0"/>
          </a:p>
        </p:txBody>
      </p:sp>
      <p:sp>
        <p:nvSpPr>
          <p:cNvPr id="16" name="Shape 13"/>
          <p:cNvSpPr/>
          <p:nvPr/>
        </p:nvSpPr>
        <p:spPr>
          <a:xfrm>
            <a:off x="2621280" y="5425440"/>
            <a:ext cx="4511040" cy="36576"/>
          </a:xfrm>
          <a:prstGeom prst="rect">
            <a:avLst/>
          </a:prstGeom>
          <a:solidFill>
            <a:srgbClr val="B0C8D8">
              <a:alpha val="40000"/>
            </a:srgbClr>
          </a:solidFill>
          <a:ln w="12700">
            <a:solidFill>
              <a:srgbClr val="B0C8D8">
                <a:alpha val="40000"/>
              </a:srgbClr>
            </a:solidFill>
            <a:prstDash val="solid"/>
          </a:ln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Laila Surani</a:t>
            </a:r>
          </a:p>
        </p:txBody>
      </p:sp>
      <p:sp>
        <p:nvSpPr>
          <p:cNvPr id="17" name="Text 14"/>
          <p:cNvSpPr/>
          <p:nvPr/>
        </p:nvSpPr>
        <p:spPr>
          <a:xfrm>
            <a:off x="609600" y="6274894"/>
            <a:ext cx="195072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b="1" dirty="0">
                <a:solidFill>
                  <a:srgbClr val="00A8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</a:t>
            </a:r>
            <a:endParaRPr lang="en-US" sz="1467" dirty="0"/>
          </a:p>
        </p:txBody>
      </p:sp>
      <p:sp>
        <p:nvSpPr>
          <p:cNvPr id="18" name="Shape 15"/>
          <p:cNvSpPr/>
          <p:nvPr/>
        </p:nvSpPr>
        <p:spPr>
          <a:xfrm>
            <a:off x="2621280" y="5974080"/>
            <a:ext cx="4511040" cy="36576"/>
          </a:xfrm>
          <a:prstGeom prst="rect">
            <a:avLst/>
          </a:prstGeom>
          <a:solidFill>
            <a:srgbClr val="B0C8D8">
              <a:alpha val="40000"/>
            </a:srgbClr>
          </a:solidFill>
          <a:ln w="12700">
            <a:solidFill>
              <a:srgbClr val="B0C8D8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3028932-56BF-BF07-B3DD-8F5818FD3BCA}"/>
              </a:ext>
            </a:extLst>
          </p:cNvPr>
          <p:cNvSpPr txBox="1"/>
          <p:nvPr/>
        </p:nvSpPr>
        <p:spPr>
          <a:xfrm>
            <a:off x="2621281" y="4319017"/>
            <a:ext cx="457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Mariam Begum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AB3FBFD-6B00-EF8B-E153-4A2077BB2AB7}"/>
              </a:ext>
            </a:extLst>
          </p:cNvPr>
          <p:cNvSpPr txBox="1"/>
          <p:nvPr/>
        </p:nvSpPr>
        <p:spPr>
          <a:xfrm>
            <a:off x="2621280" y="6203373"/>
            <a:ext cx="20766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BMHP6026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65880D5-7F34-048A-E859-42D7D0D45F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953500" y="5025390"/>
            <a:ext cx="1714500" cy="17145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34112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487680" y="0"/>
            <a:ext cx="1121664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of AI Acknowledgement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487680" y="1584960"/>
            <a:ext cx="1121664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219170"/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87680" y="2682240"/>
            <a:ext cx="11216640" cy="2682240"/>
          </a:xfrm>
          <a:prstGeom prst="roundRect">
            <a:avLst>
              <a:gd name="adj" fmla="val 4651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4"/>
          <p:cNvSpPr/>
          <p:nvPr/>
        </p:nvSpPr>
        <p:spPr>
          <a:xfrm>
            <a:off x="853440" y="2926079"/>
            <a:ext cx="10485120" cy="23168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 used: Grammarly</a:t>
            </a:r>
          </a:p>
          <a:p>
            <a:pPr defTabSz="1219170"/>
            <a:r>
              <a:rPr lang="en-US" sz="1867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hereby confirm that </a:t>
            </a:r>
            <a:r>
              <a:rPr lang="en-GB" sz="1867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used the A.L. tools I developed in preparing this work as a </a:t>
            </a:r>
            <a:r>
              <a:rPr lang="en-US" sz="1867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DSA student at the university. https://www.grammarly .com accessed at 1</a:t>
            </a:r>
            <a:r>
              <a:rPr lang="en-US" sz="1867" b="1" baseline="30000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</a:t>
            </a:r>
            <a:r>
              <a:rPr lang="en-US" sz="1867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August 2026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Text 5"/>
          <p:cNvSpPr/>
          <p:nvPr/>
        </p:nvSpPr>
        <p:spPr>
          <a:xfrm>
            <a:off x="853440" y="3535680"/>
            <a:ext cx="104851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6"/>
          <p:cNvSpPr/>
          <p:nvPr/>
        </p:nvSpPr>
        <p:spPr>
          <a:xfrm>
            <a:off x="853440" y="4145451"/>
            <a:ext cx="104851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7"/>
          <p:cNvSpPr/>
          <p:nvPr/>
        </p:nvSpPr>
        <p:spPr>
          <a:xfrm>
            <a:off x="853440" y="4755221"/>
            <a:ext cx="1048512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endParaRPr lang="en-US" sz="1600" i="1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34112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487680" y="0"/>
            <a:ext cx="1121664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Overview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584960"/>
            <a:ext cx="5486400" cy="1097280"/>
          </a:xfrm>
          <a:prstGeom prst="roundRect">
            <a:avLst>
              <a:gd name="adj" fmla="val 7778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1804416"/>
            <a:ext cx="658368" cy="658368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4"/>
          <p:cNvSpPr/>
          <p:nvPr/>
        </p:nvSpPr>
        <p:spPr>
          <a:xfrm>
            <a:off x="609600" y="1804416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b="1" dirty="0">
                <a:solidFill>
                  <a:srgbClr val="FFFFFF"/>
                </a:solidFill>
                <a:latin typeface="Calibri" panose="020F0502020204030204"/>
              </a:rPr>
              <a:t>01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Text 5"/>
          <p:cNvSpPr/>
          <p:nvPr/>
        </p:nvSpPr>
        <p:spPr>
          <a:xfrm>
            <a:off x="1402080" y="1682496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6"/>
          <p:cNvSpPr/>
          <p:nvPr/>
        </p:nvSpPr>
        <p:spPr>
          <a:xfrm>
            <a:off x="1402080" y="2121408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What is the NHS App, and why does it matter?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87680" y="2865120"/>
            <a:ext cx="5486400" cy="1097280"/>
          </a:xfrm>
          <a:prstGeom prst="roundRect">
            <a:avLst>
              <a:gd name="adj" fmla="val 7778"/>
            </a:avLst>
          </a:prstGeom>
          <a:solidFill>
            <a:srgbClr val="FFFFFF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09600" y="3084576"/>
            <a:ext cx="658368" cy="658368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09600" y="3084576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b="1" dirty="0">
                <a:solidFill>
                  <a:srgbClr val="FFFFFF"/>
                </a:solidFill>
                <a:latin typeface="Calibri" panose="020F0502020204030204"/>
              </a:rPr>
              <a:t>02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402080" y="2962656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It Works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1402080" y="3401568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Key features and user access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487680" y="4145280"/>
            <a:ext cx="5486400" cy="1097280"/>
          </a:xfrm>
          <a:prstGeom prst="roundRect">
            <a:avLst>
              <a:gd name="adj" fmla="val 7778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09600" y="4364736"/>
            <a:ext cx="658368" cy="658368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09600" y="4364736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b="1" dirty="0">
                <a:solidFill>
                  <a:srgbClr val="FFFFFF"/>
                </a:solidFill>
                <a:latin typeface="Calibri" panose="020F0502020204030204"/>
              </a:rPr>
              <a:t>03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402080" y="4242816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Context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1402080" y="4681728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Supporting legislation and frameworks 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87680" y="5425440"/>
            <a:ext cx="5486400" cy="1097280"/>
          </a:xfrm>
          <a:prstGeom prst="roundRect">
            <a:avLst>
              <a:gd name="adj" fmla="val 7778"/>
            </a:avLst>
          </a:prstGeom>
          <a:solidFill>
            <a:srgbClr val="FFFFFF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609600" y="5644896"/>
            <a:ext cx="658368" cy="658368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609600" y="5644896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b="1" dirty="0">
                <a:solidFill>
                  <a:srgbClr val="FFFFFF"/>
                </a:solidFill>
                <a:latin typeface="Calibri" panose="020F0502020204030204"/>
              </a:rPr>
              <a:t>04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1402080" y="5522976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Impact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1402080" y="5961888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Effects on NHS staff and roles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6400800" y="1584960"/>
            <a:ext cx="5486400" cy="1097280"/>
          </a:xfrm>
          <a:prstGeom prst="roundRect">
            <a:avLst>
              <a:gd name="adj" fmla="val 7778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Shape 23"/>
          <p:cNvSpPr/>
          <p:nvPr/>
        </p:nvSpPr>
        <p:spPr>
          <a:xfrm>
            <a:off x="6522720" y="1804416"/>
            <a:ext cx="658368" cy="658368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6522720" y="1804416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b="1" dirty="0">
                <a:solidFill>
                  <a:srgbClr val="FFFFFF"/>
                </a:solidFill>
                <a:latin typeface="Calibri" panose="020F0502020204030204"/>
              </a:rPr>
              <a:t>05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7315200" y="1682496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Delivery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7315200" y="2121408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Changes to how care is accessed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9" name="Shape 27"/>
          <p:cNvSpPr/>
          <p:nvPr/>
        </p:nvSpPr>
        <p:spPr>
          <a:xfrm>
            <a:off x="6400800" y="2865120"/>
            <a:ext cx="5486400" cy="1097280"/>
          </a:xfrm>
          <a:prstGeom prst="roundRect">
            <a:avLst>
              <a:gd name="adj" fmla="val 7778"/>
            </a:avLst>
          </a:prstGeom>
          <a:solidFill>
            <a:srgbClr val="FFFFFF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0" name="Shape 28"/>
          <p:cNvSpPr/>
          <p:nvPr/>
        </p:nvSpPr>
        <p:spPr>
          <a:xfrm>
            <a:off x="6522720" y="3084576"/>
            <a:ext cx="658368" cy="658368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1" name="Text 29"/>
          <p:cNvSpPr/>
          <p:nvPr/>
        </p:nvSpPr>
        <p:spPr>
          <a:xfrm>
            <a:off x="6522720" y="3084576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b="1" dirty="0">
                <a:solidFill>
                  <a:srgbClr val="FFFFFF"/>
                </a:solidFill>
                <a:latin typeface="Calibri" panose="020F0502020204030204"/>
              </a:rPr>
              <a:t>06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7315200" y="2962656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Impact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7315200" y="3401568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Benefits and experiences for patients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4" name="Shape 32"/>
          <p:cNvSpPr/>
          <p:nvPr/>
        </p:nvSpPr>
        <p:spPr>
          <a:xfrm>
            <a:off x="6400800" y="4145280"/>
            <a:ext cx="5486400" cy="1097280"/>
          </a:xfrm>
          <a:prstGeom prst="roundRect">
            <a:avLst>
              <a:gd name="adj" fmla="val 7778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5" name="Shape 33"/>
          <p:cNvSpPr/>
          <p:nvPr/>
        </p:nvSpPr>
        <p:spPr>
          <a:xfrm>
            <a:off x="6522720" y="4364736"/>
            <a:ext cx="658368" cy="658368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6" name="Text 34"/>
          <p:cNvSpPr/>
          <p:nvPr/>
        </p:nvSpPr>
        <p:spPr>
          <a:xfrm>
            <a:off x="6522720" y="4364736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b="1" dirty="0">
                <a:solidFill>
                  <a:srgbClr val="FFFFFF"/>
                </a:solidFill>
                <a:latin typeface="Calibri" panose="020F0502020204030204"/>
              </a:rPr>
              <a:t>07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7" name="Text 35"/>
          <p:cNvSpPr/>
          <p:nvPr/>
        </p:nvSpPr>
        <p:spPr>
          <a:xfrm>
            <a:off x="7315200" y="4242816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Exclusion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8" name="Text 36"/>
          <p:cNvSpPr/>
          <p:nvPr/>
        </p:nvSpPr>
        <p:spPr>
          <a:xfrm>
            <a:off x="7315200" y="4681728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Inequality and access challenges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9" name="Shape 37"/>
          <p:cNvSpPr/>
          <p:nvPr/>
        </p:nvSpPr>
        <p:spPr>
          <a:xfrm>
            <a:off x="6400800" y="5425440"/>
            <a:ext cx="5486400" cy="1097280"/>
          </a:xfrm>
          <a:prstGeom prst="roundRect">
            <a:avLst>
              <a:gd name="adj" fmla="val 7778"/>
            </a:avLst>
          </a:prstGeom>
          <a:solidFill>
            <a:srgbClr val="FFFFFF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0" name="Shape 38"/>
          <p:cNvSpPr/>
          <p:nvPr/>
        </p:nvSpPr>
        <p:spPr>
          <a:xfrm>
            <a:off x="6522720" y="5644896"/>
            <a:ext cx="658368" cy="658368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1" name="Text 39"/>
          <p:cNvSpPr/>
          <p:nvPr/>
        </p:nvSpPr>
        <p:spPr>
          <a:xfrm>
            <a:off x="6522720" y="5644896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b="1" dirty="0">
                <a:solidFill>
                  <a:srgbClr val="FFFFFF"/>
                </a:solidFill>
                <a:latin typeface="Calibri" panose="020F0502020204030204"/>
              </a:rPr>
              <a:t>08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2" name="Text 40"/>
          <p:cNvSpPr/>
          <p:nvPr/>
        </p:nvSpPr>
        <p:spPr>
          <a:xfrm>
            <a:off x="7315200" y="5522976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Recommendations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3" name="Text 41"/>
          <p:cNvSpPr/>
          <p:nvPr/>
        </p:nvSpPr>
        <p:spPr>
          <a:xfrm>
            <a:off x="7315200" y="5961888"/>
            <a:ext cx="43891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Key challenges and solutions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34112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487680" y="0"/>
            <a:ext cx="1097280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487680" y="1463040"/>
            <a:ext cx="1121664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GB" sz="1733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NHS App began its public rollout in England in January 2019. It allows patients to manage aspects of their healthcare using a smartphone, tablet or computer, including appointments, repeat prescriptions, and access to health records. (NHS England, 2019).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87680" y="2743200"/>
            <a:ext cx="2621280" cy="3657600"/>
          </a:xfrm>
          <a:prstGeom prst="roundRect">
            <a:avLst>
              <a:gd name="adj" fmla="val 4651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Shape 4"/>
          <p:cNvSpPr/>
          <p:nvPr/>
        </p:nvSpPr>
        <p:spPr>
          <a:xfrm>
            <a:off x="1255776" y="2926080"/>
            <a:ext cx="1097280" cy="1097280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7696" y="3048000"/>
            <a:ext cx="853440" cy="85344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609600" y="4169664"/>
            <a:ext cx="237744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 Appointments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6"/>
          <p:cNvSpPr/>
          <p:nvPr/>
        </p:nvSpPr>
        <p:spPr>
          <a:xfrm>
            <a:off x="609600" y="4815840"/>
            <a:ext cx="237744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dirty="0">
                <a:solidFill>
                  <a:srgbClr val="B0C8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Schedule and cancel GP appointments online at any time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3328416" y="2743200"/>
            <a:ext cx="2621280" cy="3657600"/>
          </a:xfrm>
          <a:prstGeom prst="roundRect">
            <a:avLst>
              <a:gd name="adj" fmla="val 4651"/>
            </a:avLst>
          </a:prstGeom>
          <a:solidFill>
            <a:srgbClr val="1E5F8A"/>
          </a:solidFill>
          <a:ln w="12700">
            <a:solidFill>
              <a:srgbClr val="1E5F8A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4096512" y="2926080"/>
            <a:ext cx="1097280" cy="1097280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8432" y="3048000"/>
            <a:ext cx="853440" cy="853440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3450336" y="4169664"/>
            <a:ext cx="237744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Order Prescriptions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Text 10"/>
          <p:cNvSpPr/>
          <p:nvPr/>
        </p:nvSpPr>
        <p:spPr>
          <a:xfrm>
            <a:off x="3450336" y="4815840"/>
            <a:ext cx="237744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dirty="0">
                <a:solidFill>
                  <a:srgbClr val="B0C8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Request a repeat prescription without calling the surgery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Shape 11"/>
          <p:cNvSpPr/>
          <p:nvPr/>
        </p:nvSpPr>
        <p:spPr>
          <a:xfrm>
            <a:off x="6169152" y="2743200"/>
            <a:ext cx="2621280" cy="3657600"/>
          </a:xfrm>
          <a:prstGeom prst="roundRect">
            <a:avLst>
              <a:gd name="adj" fmla="val 4651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Shape 12"/>
          <p:cNvSpPr/>
          <p:nvPr/>
        </p:nvSpPr>
        <p:spPr>
          <a:xfrm>
            <a:off x="6937248" y="2926080"/>
            <a:ext cx="1097280" cy="1097280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59168" y="3048000"/>
            <a:ext cx="853440" cy="853440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6291072" y="4169664"/>
            <a:ext cx="237744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Health Records,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Text 14"/>
          <p:cNvSpPr/>
          <p:nvPr/>
        </p:nvSpPr>
        <p:spPr>
          <a:xfrm>
            <a:off x="6291072" y="4815840"/>
            <a:ext cx="237744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dirty="0">
                <a:solidFill>
                  <a:srgbClr val="B0C8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View your medical history, test results and letters.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Shape 15"/>
          <p:cNvSpPr/>
          <p:nvPr/>
        </p:nvSpPr>
        <p:spPr>
          <a:xfrm>
            <a:off x="9009888" y="2743200"/>
            <a:ext cx="2621280" cy="3657600"/>
          </a:xfrm>
          <a:prstGeom prst="roundRect">
            <a:avLst>
              <a:gd name="adj" fmla="val 4651"/>
            </a:avLst>
          </a:prstGeom>
          <a:solidFill>
            <a:srgbClr val="1E5F8A"/>
          </a:solidFill>
          <a:ln w="12700">
            <a:solidFill>
              <a:srgbClr val="1E5F8A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Shape 16"/>
          <p:cNvSpPr/>
          <p:nvPr/>
        </p:nvSpPr>
        <p:spPr>
          <a:xfrm>
            <a:off x="9777984" y="2926080"/>
            <a:ext cx="1097280" cy="1097280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9904" y="3048000"/>
            <a:ext cx="853440" cy="853440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9131808" y="4169664"/>
            <a:ext cx="237744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 NHS Login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Text 18"/>
          <p:cNvSpPr/>
          <p:nvPr/>
        </p:nvSpPr>
        <p:spPr>
          <a:xfrm>
            <a:off x="9131808" y="4815840"/>
            <a:ext cx="237744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dirty="0">
                <a:solidFill>
                  <a:srgbClr val="B0C8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Identity verified through NHS login for data protection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Shape 19"/>
          <p:cNvSpPr/>
          <p:nvPr/>
        </p:nvSpPr>
        <p:spPr>
          <a:xfrm>
            <a:off x="487680" y="6217920"/>
            <a:ext cx="11216640" cy="463296"/>
          </a:xfrm>
          <a:prstGeom prst="roundRect">
            <a:avLst>
              <a:gd name="adj" fmla="val 15789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Text 20"/>
          <p:cNvSpPr/>
          <p:nvPr/>
        </p:nvSpPr>
        <p:spPr>
          <a:xfrm>
            <a:off x="487680" y="6217920"/>
            <a:ext cx="1121664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📊  </a:t>
            </a:r>
            <a:r>
              <a:rPr lang="en-GB" sz="1467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 34 million registered users reported in 2024. · Available on iOS, Android, and web · Integrated with GP systems across England.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34112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487680" y="0"/>
            <a:ext cx="1097280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Context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487680" y="1463040"/>
            <a:ext cx="1121664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GB" sz="1733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NHS App is governed by important policies and legal frameworks that direct the development and usage of digital health tools.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87680" y="2438400"/>
            <a:ext cx="5486400" cy="1950720"/>
          </a:xfrm>
          <a:prstGeom prst="roundRect">
            <a:avLst>
              <a:gd name="adj" fmla="val 6250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4"/>
          <p:cNvSpPr/>
          <p:nvPr/>
        </p:nvSpPr>
        <p:spPr>
          <a:xfrm>
            <a:off x="670560" y="2535936"/>
            <a:ext cx="512064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Long Term Plan (2019)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Text 5"/>
          <p:cNvSpPr/>
          <p:nvPr/>
        </p:nvSpPr>
        <p:spPr>
          <a:xfrm>
            <a:off x="670560" y="3048000"/>
            <a:ext cx="512064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>
              <a:spcAft>
                <a:spcPts val="267"/>
              </a:spcAft>
            </a:pPr>
            <a:r>
              <a:rPr lang="en-GB" sz="1333" dirty="0">
                <a:solidFill>
                  <a:srgbClr val="D8EFF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Committed to offering every patient digital-first primary care and developing a digital front door to NHS services, including access through the NHS App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376416" y="2438400"/>
            <a:ext cx="5486400" cy="1950720"/>
          </a:xfrm>
          <a:prstGeom prst="roundRect">
            <a:avLst>
              <a:gd name="adj" fmla="val 6250"/>
            </a:avLst>
          </a:prstGeom>
          <a:solidFill>
            <a:srgbClr val="1E5F8A"/>
          </a:solidFill>
          <a:ln w="12700">
            <a:solidFill>
              <a:srgbClr val="1E5F8A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7"/>
          <p:cNvSpPr/>
          <p:nvPr/>
        </p:nvSpPr>
        <p:spPr>
          <a:xfrm>
            <a:off x="6559296" y="2535936"/>
            <a:ext cx="512064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Long Term Workforce Plan (2023)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559296" y="3048000"/>
            <a:ext cx="512064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>
              <a:spcAft>
                <a:spcPts val="267"/>
              </a:spcAft>
            </a:pPr>
            <a:r>
              <a:rPr lang="en-GB" sz="1333" dirty="0">
                <a:solidFill>
                  <a:srgbClr val="D8EFF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plan highlights the need to upskill the NHS workforce to use digital technologies effectively and to expand specialist digital and technology roles (NHS England, 2023)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487680" y="4572000"/>
            <a:ext cx="5486400" cy="1950720"/>
          </a:xfrm>
          <a:prstGeom prst="roundRect">
            <a:avLst>
              <a:gd name="adj" fmla="val 6250"/>
            </a:avLst>
          </a:prstGeom>
          <a:solidFill>
            <a:srgbClr val="1E7A6E"/>
          </a:solidFill>
          <a:ln w="12700">
            <a:solidFill>
              <a:srgbClr val="1E7A6E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70560" y="4669536"/>
            <a:ext cx="512064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Plan for Digital Health &amp; Social Care (DHSC, 2022)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70560" y="5181600"/>
            <a:ext cx="512064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>
              <a:spcAft>
                <a:spcPts val="267"/>
              </a:spcAft>
            </a:pPr>
            <a:r>
              <a:rPr lang="en-GB" sz="1333" dirty="0">
                <a:solidFill>
                  <a:srgbClr val="D8EFF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wider use of digital records, improved digital maturity and the What Good Looks Like framework to strengthen digital health and care services. (Department of Health and Social Care,2022).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6376416" y="4572000"/>
            <a:ext cx="5486400" cy="1950720"/>
          </a:xfrm>
          <a:prstGeom prst="roundRect">
            <a:avLst>
              <a:gd name="adj" fmla="val 6250"/>
            </a:avLst>
          </a:prstGeom>
          <a:solidFill>
            <a:srgbClr val="7B3F8C"/>
          </a:solidFill>
          <a:ln w="12700">
            <a:solidFill>
              <a:srgbClr val="7B3F8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559296" y="4669536"/>
            <a:ext cx="512064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GDPR &amp; Data Protection Act (2018)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559296" y="5181600"/>
            <a:ext cx="512064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>
              <a:spcAft>
                <a:spcPts val="267"/>
              </a:spcAft>
            </a:pPr>
            <a:r>
              <a:rPr lang="en-GB" sz="1333" dirty="0">
                <a:solidFill>
                  <a:srgbClr val="D8EFF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legal framework requires that personal health data be processed securely, lawfully, and transparently, helping to protect patient privacy and maintain public trust. (Great Britain, 2018)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34112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487680" y="0"/>
            <a:ext cx="1097280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Impact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487680" y="1463040"/>
            <a:ext cx="11216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The NHS App can reduce some routine administrative tasks, but it also creates new digital responsibilities for NHS staff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87680" y="2438400"/>
            <a:ext cx="6583680" cy="1280160"/>
          </a:xfrm>
          <a:prstGeom prst="roundRect">
            <a:avLst>
              <a:gd name="adj" fmla="val 7619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70560" y="2731008"/>
            <a:ext cx="707136" cy="707136"/>
          </a:xfrm>
          <a:prstGeom prst="ellipse">
            <a:avLst/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864" y="2877312"/>
            <a:ext cx="414528" cy="414528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524000" y="2560320"/>
            <a:ext cx="536448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Administrative Burden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6"/>
          <p:cNvSpPr/>
          <p:nvPr/>
        </p:nvSpPr>
        <p:spPr>
          <a:xfrm>
            <a:off x="1682496" y="3023616"/>
            <a:ext cx="520598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Patients can manage prescription appointments and some health     information digitally, which may reduce routine work for reception and </a:t>
            </a:r>
          </a:p>
          <a:p>
            <a:pPr defTabSz="1219170"/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clinical staff (NHS England, 2023)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487680" y="3877056"/>
            <a:ext cx="6583680" cy="1280160"/>
          </a:xfrm>
          <a:prstGeom prst="roundRect">
            <a:avLst>
              <a:gd name="adj" fmla="val 7619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670560" y="4169664"/>
            <a:ext cx="707136" cy="707136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864" y="4315968"/>
            <a:ext cx="414528" cy="414528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1524000" y="3998976"/>
            <a:ext cx="536448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Digital Skills and roles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Text 10"/>
          <p:cNvSpPr/>
          <p:nvPr/>
        </p:nvSpPr>
        <p:spPr>
          <a:xfrm>
            <a:off x="1524000" y="4462272"/>
            <a:ext cx="5364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Staff need stronger digital skills</a:t>
            </a:r>
            <a:r>
              <a:rPr lang="en-GB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including data protection, cybersecurity awareness,</a:t>
            </a:r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and supporting patients who struggle to use online services. (Reidy et al., 2025).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Shape 11"/>
          <p:cNvSpPr/>
          <p:nvPr/>
        </p:nvSpPr>
        <p:spPr>
          <a:xfrm>
            <a:off x="487680" y="5315712"/>
            <a:ext cx="6583680" cy="1280160"/>
          </a:xfrm>
          <a:prstGeom prst="roundRect">
            <a:avLst>
              <a:gd name="adj" fmla="val 7619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Shape 12"/>
          <p:cNvSpPr/>
          <p:nvPr/>
        </p:nvSpPr>
        <p:spPr>
          <a:xfrm>
            <a:off x="670560" y="5608320"/>
            <a:ext cx="707136" cy="707136"/>
          </a:xfrm>
          <a:prstGeom prst="ellipse">
            <a:avLst/>
          </a:prstGeom>
          <a:solidFill>
            <a:srgbClr val="F39C12"/>
          </a:solidFill>
          <a:ln w="12700">
            <a:solidFill>
              <a:srgbClr val="F39C12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6864" y="5754624"/>
            <a:ext cx="414528" cy="414528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1524000" y="5437632"/>
            <a:ext cx="536448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Ongoing Staffing Pressure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Text 14"/>
          <p:cNvSpPr/>
          <p:nvPr/>
        </p:nvSpPr>
        <p:spPr>
          <a:xfrm>
            <a:off x="1524000" y="5900928"/>
            <a:ext cx="5364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Digital technology may improve efficiency, but it does not solve wider NHS staffing shortages. The chart shows the workforce pressure during digital change. (Garratt et al., 2024)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Shape 15"/>
          <p:cNvSpPr/>
          <p:nvPr/>
        </p:nvSpPr>
        <p:spPr>
          <a:xfrm>
            <a:off x="7376160" y="2377440"/>
            <a:ext cx="4389120" cy="4120896"/>
          </a:xfrm>
          <a:prstGeom prst="roundRect">
            <a:avLst>
              <a:gd name="adj" fmla="val 2959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6"/>
          <p:cNvSpPr/>
          <p:nvPr/>
        </p:nvSpPr>
        <p:spPr>
          <a:xfrm>
            <a:off x="7498080" y="2438400"/>
            <a:ext cx="41452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Staff views Staffing levels 2018-2022'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graphicFrame>
        <p:nvGraphicFramePr>
          <p:cNvPr id="22" name="Chart 0"/>
          <p:cNvGraphicFramePr/>
          <p:nvPr/>
        </p:nvGraphicFramePr>
        <p:xfrm>
          <a:off x="7437120" y="3169920"/>
          <a:ext cx="4267200" cy="304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3" name="Text 17"/>
          <p:cNvSpPr/>
          <p:nvPr/>
        </p:nvSpPr>
        <p:spPr>
          <a:xfrm>
            <a:off x="7437120" y="6461760"/>
            <a:ext cx="42672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067" i="1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NHS survey 2023, 2018 is used as a pre-launch baseline. The NHS App public rollout began in 2019 </a:t>
            </a:r>
            <a:endParaRPr lang="en-US" sz="1067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34112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487680" y="0"/>
            <a:ext cx="1097280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Delivery Impact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63040"/>
            <a:ext cx="5608320" cy="5120640"/>
          </a:xfrm>
          <a:prstGeom prst="roundRect">
            <a:avLst>
              <a:gd name="adj" fmla="val 2381"/>
            </a:avLst>
          </a:prstGeom>
          <a:solidFill>
            <a:srgbClr val="EBF8F0"/>
          </a:solidFill>
          <a:ln w="12700">
            <a:solidFill>
              <a:srgbClr val="D5D5D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70560" y="1584960"/>
            <a:ext cx="1706880" cy="548640"/>
          </a:xfrm>
          <a:prstGeom prst="roundRect">
            <a:avLst>
              <a:gd name="adj" fmla="val 15556"/>
            </a:avLst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4"/>
          <p:cNvSpPr/>
          <p:nvPr/>
        </p:nvSpPr>
        <p:spPr>
          <a:xfrm>
            <a:off x="670560" y="1584960"/>
            <a:ext cx="1706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5"/>
          <p:cNvSpPr/>
          <p:nvPr/>
        </p:nvSpPr>
        <p:spPr>
          <a:xfrm>
            <a:off x="670560" y="2292096"/>
            <a:ext cx="5218176" cy="128016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>
            <a:solidFill>
              <a:srgbClr val="27AE60">
                <a:alpha val="50000"/>
              </a:srgbClr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6"/>
          <p:cNvSpPr/>
          <p:nvPr/>
        </p:nvSpPr>
        <p:spPr>
          <a:xfrm>
            <a:off x="792480" y="2389632"/>
            <a:ext cx="493776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00" b="1" dirty="0">
                <a:solidFill>
                  <a:srgbClr val="27AE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24/7 access:</a:t>
            </a: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Patients can book appointments or order prescriptions at any time — reducing the need to contact GP</a:t>
            </a:r>
            <a:r>
              <a:rPr lang="en-GB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practices during working hours (NHS, n.d.).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70560" y="3755136"/>
            <a:ext cx="5218176" cy="128016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>
            <a:solidFill>
              <a:srgbClr val="27AE60">
                <a:alpha val="50000"/>
              </a:srgbClr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92480" y="3852672"/>
            <a:ext cx="493776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00" b="1" dirty="0">
                <a:solidFill>
                  <a:srgbClr val="27AE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 transparency:</a:t>
            </a: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17.4 </a:t>
            </a:r>
            <a:r>
              <a:rPr lang="en-GB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million patients viewed their health records through the </a:t>
            </a: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app in December 2024 alone (NHS England Digital, 2026).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670560" y="5218176"/>
            <a:ext cx="5218176" cy="128016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>
            <a:solidFill>
              <a:srgbClr val="27AE60">
                <a:alpha val="50000"/>
              </a:srgbClr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792480" y="5315712"/>
            <a:ext cx="493776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00" b="1" dirty="0">
                <a:solidFill>
                  <a:srgbClr val="27AE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pressure on G.P services: </a:t>
            </a:r>
          </a:p>
          <a:p>
            <a:pPr defTabSz="1219170"/>
            <a:r>
              <a:rPr lang="en-US" sz="1400" b="1" dirty="0">
                <a:solidFill>
                  <a:srgbClr val="27AE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</a:t>
            </a: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Self-service features can reduce some routine administrative requests and may help GP practices manage demand more efficiently  </a:t>
            </a:r>
          </a:p>
          <a:p>
            <a:pPr defTabSz="1219170"/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583680" y="1463040"/>
            <a:ext cx="5608320" cy="5120640"/>
          </a:xfrm>
          <a:prstGeom prst="roundRect">
            <a:avLst>
              <a:gd name="adj" fmla="val 2381"/>
            </a:avLst>
          </a:prstGeom>
          <a:solidFill>
            <a:srgbClr val="FBEAEA"/>
          </a:solidFill>
          <a:ln w="12700">
            <a:solidFill>
              <a:srgbClr val="D5D5D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6766560" y="1584960"/>
            <a:ext cx="1706880" cy="548640"/>
          </a:xfrm>
          <a:prstGeom prst="roundRect">
            <a:avLst>
              <a:gd name="adj" fmla="val 15556"/>
            </a:avLst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766560" y="1584960"/>
            <a:ext cx="1706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6766560" y="2292096"/>
            <a:ext cx="5218176" cy="128016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>
            <a:solidFill>
              <a:srgbClr val="C0392B">
                <a:alpha val="50000"/>
              </a:srgbClr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6888480" y="2389632"/>
            <a:ext cx="493776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 workforce pressures</a:t>
            </a:r>
          </a:p>
          <a:p>
            <a:pPr defTabSz="1219170"/>
            <a:r>
              <a:rPr lang="en-US" sz="14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</a:t>
            </a: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Digital  services can improve efficiency, but they do not remove the wider workforce shortage and may create additional digital responsibilities for staff  </a:t>
            </a:r>
          </a:p>
          <a:p>
            <a:pPr defTabSz="1219170"/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6766560" y="3755136"/>
            <a:ext cx="5218176" cy="128016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>
            <a:solidFill>
              <a:srgbClr val="C0392B">
                <a:alpha val="50000"/>
              </a:srgbClr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6888480" y="3852672"/>
            <a:ext cx="493776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online demand:</a:t>
            </a: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The NHS app may increase the number of digital requests, meaning workload can shift rather than disappear because many requests still require clinical reviews (Reidy et al., 2025) 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6766560" y="5218176"/>
            <a:ext cx="5218176" cy="128016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>
            <a:solidFill>
              <a:srgbClr val="C0392B">
                <a:alpha val="50000"/>
              </a:srgbClr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6888480" y="5315712"/>
            <a:ext cx="493776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triage needed:</a:t>
            </a: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Effective triage is important to ensure digital requests are directed to the appropriate service and do not </a:t>
            </a:r>
            <a:r>
              <a:rPr lang="en-GB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unnecessary pressure on GP Practices.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34112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487680" y="0"/>
            <a:ext cx="1097280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Impact</a:t>
            </a:r>
            <a:endParaRPr lang="en-US" sz="3733" dirty="0"/>
          </a:p>
        </p:txBody>
      </p:sp>
      <p:sp>
        <p:nvSpPr>
          <p:cNvPr id="4" name="Text 2"/>
          <p:cNvSpPr/>
          <p:nvPr/>
        </p:nvSpPr>
        <p:spPr>
          <a:xfrm>
            <a:off x="487680" y="1463040"/>
            <a:ext cx="1121664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suggests the NHS App has had a largely positive impact on patient access and engagement, although some barriers remain.</a:t>
            </a:r>
            <a:endParaRPr lang="en-US" sz="1733" dirty="0"/>
          </a:p>
        </p:txBody>
      </p:sp>
      <p:sp>
        <p:nvSpPr>
          <p:cNvPr id="5" name="Shape 3"/>
          <p:cNvSpPr/>
          <p:nvPr/>
        </p:nvSpPr>
        <p:spPr>
          <a:xfrm>
            <a:off x="426720" y="2292096"/>
            <a:ext cx="2621280" cy="1706880"/>
          </a:xfrm>
          <a:prstGeom prst="roundRect">
            <a:avLst>
              <a:gd name="adj" fmla="val 7143"/>
            </a:avLst>
          </a:prstGeom>
          <a:solidFill>
            <a:srgbClr val="EAF4FB"/>
          </a:solidFill>
          <a:ln w="12700">
            <a:solidFill>
              <a:srgbClr val="00A8C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6" name="Text 4"/>
          <p:cNvSpPr/>
          <p:nvPr/>
        </p:nvSpPr>
        <p:spPr>
          <a:xfrm>
            <a:off x="426720" y="2377440"/>
            <a:ext cx="262128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36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40m+</a:t>
            </a:r>
            <a:endParaRPr lang="en-US" sz="3600" dirty="0"/>
          </a:p>
        </p:txBody>
      </p:sp>
      <p:sp>
        <p:nvSpPr>
          <p:cNvPr id="7" name="Text 5"/>
          <p:cNvSpPr/>
          <p:nvPr/>
        </p:nvSpPr>
        <p:spPr>
          <a:xfrm>
            <a:off x="548640" y="3230880"/>
            <a:ext cx="237744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00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Registered users by 2025. (NHS England digital, 2026),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3291840" y="2292096"/>
            <a:ext cx="2621280" cy="1706880"/>
          </a:xfrm>
          <a:prstGeom prst="roundRect">
            <a:avLst>
              <a:gd name="adj" fmla="val 7143"/>
            </a:avLst>
          </a:prstGeom>
          <a:solidFill>
            <a:srgbClr val="EAF4FB"/>
          </a:solidFill>
          <a:ln w="12700">
            <a:solidFill>
              <a:srgbClr val="00A8C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9" name="Text 7"/>
          <p:cNvSpPr/>
          <p:nvPr/>
        </p:nvSpPr>
        <p:spPr>
          <a:xfrm>
            <a:off x="3291840" y="2377440"/>
            <a:ext cx="262128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36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uneven</a:t>
            </a:r>
            <a:endParaRPr lang="en-US" sz="3600" dirty="0"/>
          </a:p>
        </p:txBody>
      </p:sp>
      <p:sp>
        <p:nvSpPr>
          <p:cNvPr id="10" name="Text 8"/>
          <p:cNvSpPr/>
          <p:nvPr/>
        </p:nvSpPr>
        <p:spPr>
          <a:xfrm>
            <a:off x="3413760" y="3230880"/>
            <a:ext cx="237744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00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Uptake across different groups 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6156960" y="2292096"/>
            <a:ext cx="2621280" cy="1706880"/>
          </a:xfrm>
          <a:prstGeom prst="roundRect">
            <a:avLst>
              <a:gd name="adj" fmla="val 7143"/>
            </a:avLst>
          </a:prstGeom>
          <a:solidFill>
            <a:srgbClr val="EAF4FB"/>
          </a:solidFill>
          <a:ln w="12700">
            <a:solidFill>
              <a:srgbClr val="00A8C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2" name="Text 10"/>
          <p:cNvSpPr/>
          <p:nvPr/>
        </p:nvSpPr>
        <p:spPr>
          <a:xfrm>
            <a:off x="6156960" y="2377440"/>
            <a:ext cx="262128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36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Convenience </a:t>
            </a:r>
            <a:endParaRPr lang="en-US" sz="3600" dirty="0"/>
          </a:p>
        </p:txBody>
      </p:sp>
      <p:sp>
        <p:nvSpPr>
          <p:cNvPr id="13" name="Text 11"/>
          <p:cNvSpPr/>
          <p:nvPr/>
        </p:nvSpPr>
        <p:spPr>
          <a:xfrm>
            <a:off x="6278880" y="3230880"/>
            <a:ext cx="237744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00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Patients value easier access (Reidy et al., 2025)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9022080" y="2292096"/>
            <a:ext cx="2621280" cy="1706880"/>
          </a:xfrm>
          <a:prstGeom prst="roundRect">
            <a:avLst>
              <a:gd name="adj" fmla="val 7143"/>
            </a:avLst>
          </a:prstGeom>
          <a:solidFill>
            <a:srgbClr val="FFF0F0"/>
          </a:solidFill>
          <a:ln w="12700">
            <a:solidFill>
              <a:srgbClr val="C0392B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5" name="Text 13"/>
          <p:cNvSpPr/>
          <p:nvPr/>
        </p:nvSpPr>
        <p:spPr>
          <a:xfrm>
            <a:off x="9022080" y="2377440"/>
            <a:ext cx="262128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40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Barriers</a:t>
            </a:r>
            <a:endParaRPr lang="en-US" sz="4000" dirty="0"/>
          </a:p>
        </p:txBody>
      </p:sp>
      <p:sp>
        <p:nvSpPr>
          <p:cNvPr id="16" name="Text 14"/>
          <p:cNvSpPr/>
          <p:nvPr/>
        </p:nvSpPr>
        <p:spPr>
          <a:xfrm>
            <a:off x="9144000" y="3230880"/>
            <a:ext cx="237744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200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confidence and access remain issues (Ofcom,2025).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426720" y="4450080"/>
            <a:ext cx="3535680" cy="2133600"/>
          </a:xfrm>
          <a:prstGeom prst="roundRect">
            <a:avLst>
              <a:gd name="adj" fmla="val 5714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9" name="Shape 17"/>
          <p:cNvSpPr/>
          <p:nvPr/>
        </p:nvSpPr>
        <p:spPr>
          <a:xfrm>
            <a:off x="609600" y="4632960"/>
            <a:ext cx="731520" cy="731520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2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" y="4754880"/>
            <a:ext cx="487680" cy="487680"/>
          </a:xfrm>
          <a:prstGeom prst="rect">
            <a:avLst/>
          </a:prstGeom>
        </p:spPr>
      </p:pic>
      <p:sp>
        <p:nvSpPr>
          <p:cNvPr id="21" name="Text 18"/>
          <p:cNvSpPr/>
          <p:nvPr/>
        </p:nvSpPr>
        <p:spPr>
          <a:xfrm>
            <a:off x="1463040" y="4572000"/>
            <a:ext cx="2316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Greater Autonomy</a:t>
            </a:r>
            <a:endParaRPr lang="en-US" sz="1600" dirty="0"/>
          </a:p>
        </p:txBody>
      </p:sp>
      <p:sp>
        <p:nvSpPr>
          <p:cNvPr id="22" name="Text 19"/>
          <p:cNvSpPr/>
          <p:nvPr/>
        </p:nvSpPr>
        <p:spPr>
          <a:xfrm>
            <a:off x="609600" y="5218176"/>
            <a:ext cx="323088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67" dirty="0">
                <a:solidFill>
                  <a:srgbClr val="B0C8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Patients can view their own health information and manage some aspects of their care without relying on staff for basic information.</a:t>
            </a:r>
            <a:endParaRPr lang="en-US" sz="1267" dirty="0"/>
          </a:p>
        </p:txBody>
      </p:sp>
      <p:sp>
        <p:nvSpPr>
          <p:cNvPr id="23" name="Shape 20"/>
          <p:cNvSpPr/>
          <p:nvPr/>
        </p:nvSpPr>
        <p:spPr>
          <a:xfrm>
            <a:off x="4303776" y="4450080"/>
            <a:ext cx="3535680" cy="2133600"/>
          </a:xfrm>
          <a:prstGeom prst="roundRect">
            <a:avLst>
              <a:gd name="adj" fmla="val 5714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4" name="Shape 21"/>
          <p:cNvSpPr/>
          <p:nvPr/>
        </p:nvSpPr>
        <p:spPr>
          <a:xfrm>
            <a:off x="4486656" y="4632960"/>
            <a:ext cx="731520" cy="731520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2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8576" y="4754880"/>
            <a:ext cx="487680" cy="487680"/>
          </a:xfrm>
          <a:prstGeom prst="rect">
            <a:avLst/>
          </a:prstGeom>
        </p:spPr>
      </p:pic>
      <p:sp>
        <p:nvSpPr>
          <p:cNvPr id="26" name="Text 22"/>
          <p:cNvSpPr/>
          <p:nvPr/>
        </p:nvSpPr>
        <p:spPr>
          <a:xfrm>
            <a:off x="5340096" y="4572000"/>
            <a:ext cx="2316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Improved Transparency</a:t>
            </a:r>
            <a:endParaRPr lang="en-US" sz="1600" dirty="0"/>
          </a:p>
        </p:txBody>
      </p:sp>
      <p:sp>
        <p:nvSpPr>
          <p:cNvPr id="27" name="Text 23"/>
          <p:cNvSpPr/>
          <p:nvPr/>
        </p:nvSpPr>
        <p:spPr>
          <a:xfrm>
            <a:off x="4486656" y="5218176"/>
            <a:ext cx="323088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67" dirty="0">
                <a:solidFill>
                  <a:srgbClr val="B0C8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to test results letters and GP records can help patients better understand their health and care</a:t>
            </a:r>
            <a:endParaRPr lang="en-US" sz="1267" dirty="0"/>
          </a:p>
        </p:txBody>
      </p:sp>
      <p:sp>
        <p:nvSpPr>
          <p:cNvPr id="28" name="Shape 24"/>
          <p:cNvSpPr/>
          <p:nvPr/>
        </p:nvSpPr>
        <p:spPr>
          <a:xfrm>
            <a:off x="8180832" y="4450080"/>
            <a:ext cx="3535680" cy="2133600"/>
          </a:xfrm>
          <a:prstGeom prst="roundRect">
            <a:avLst>
              <a:gd name="adj" fmla="val 5714"/>
            </a:avLst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9" name="Shape 25"/>
          <p:cNvSpPr/>
          <p:nvPr/>
        </p:nvSpPr>
        <p:spPr>
          <a:xfrm>
            <a:off x="8363712" y="4632960"/>
            <a:ext cx="731520" cy="731520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3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85632" y="4754880"/>
            <a:ext cx="487680" cy="487680"/>
          </a:xfrm>
          <a:prstGeom prst="rect">
            <a:avLst/>
          </a:prstGeom>
        </p:spPr>
      </p:pic>
      <p:sp>
        <p:nvSpPr>
          <p:cNvPr id="31" name="Text 26"/>
          <p:cNvSpPr/>
          <p:nvPr/>
        </p:nvSpPr>
        <p:spPr>
          <a:xfrm>
            <a:off x="9217152" y="4572000"/>
            <a:ext cx="2316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Engagement</a:t>
            </a:r>
            <a:endParaRPr lang="en-US" sz="1600" dirty="0"/>
          </a:p>
        </p:txBody>
      </p:sp>
      <p:sp>
        <p:nvSpPr>
          <p:cNvPr id="32" name="Text 27"/>
          <p:cNvSpPr/>
          <p:nvPr/>
        </p:nvSpPr>
        <p:spPr>
          <a:xfrm>
            <a:off x="8363712" y="5218176"/>
            <a:ext cx="323088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67" dirty="0">
                <a:solidFill>
                  <a:srgbClr val="B0C8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Patients who feel more informed may be more likely to engage with their care plans and manage their health more actively </a:t>
            </a:r>
            <a:endParaRPr lang="en-US" sz="12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34112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487680" y="0"/>
            <a:ext cx="1097280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 on Community</a:t>
            </a:r>
            <a:endParaRPr lang="en-US" sz="3733" dirty="0"/>
          </a:p>
        </p:txBody>
      </p:sp>
      <p:sp>
        <p:nvSpPr>
          <p:cNvPr id="4" name="Text 2"/>
          <p:cNvSpPr/>
          <p:nvPr/>
        </p:nvSpPr>
        <p:spPr>
          <a:xfrm>
            <a:off x="487680" y="1463040"/>
            <a:ext cx="1121664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Beyond individual patients, the NHS App can influence how healthcare is accessed across communities in England, including service location, family involvement and public health communication</a:t>
            </a:r>
            <a:endParaRPr lang="en-US" sz="1733" dirty="0"/>
          </a:p>
        </p:txBody>
      </p:sp>
      <p:sp>
        <p:nvSpPr>
          <p:cNvPr id="5" name="Shape 3"/>
          <p:cNvSpPr/>
          <p:nvPr/>
        </p:nvSpPr>
        <p:spPr>
          <a:xfrm>
            <a:off x="426720" y="2499360"/>
            <a:ext cx="5486400" cy="1889760"/>
          </a:xfrm>
          <a:prstGeom prst="roundRect">
            <a:avLst>
              <a:gd name="adj" fmla="val 6452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6" name="Shape 4"/>
          <p:cNvSpPr/>
          <p:nvPr/>
        </p:nvSpPr>
        <p:spPr>
          <a:xfrm>
            <a:off x="573024" y="3072384"/>
            <a:ext cx="731520" cy="731520"/>
          </a:xfrm>
          <a:prstGeom prst="ellipse">
            <a:avLst/>
          </a:prstGeom>
          <a:solidFill>
            <a:srgbClr val="F39C12"/>
          </a:solidFill>
          <a:ln w="12700">
            <a:solidFill>
              <a:srgbClr val="F39C12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944" y="3194304"/>
            <a:ext cx="487680" cy="48768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463040" y="2645664"/>
            <a:ext cx="42672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&amp; Service Location</a:t>
            </a:r>
            <a:endParaRPr lang="en-US" sz="1733" dirty="0"/>
          </a:p>
        </p:txBody>
      </p:sp>
      <p:sp>
        <p:nvSpPr>
          <p:cNvPr id="9" name="Text 6"/>
          <p:cNvSpPr/>
          <p:nvPr/>
        </p:nvSpPr>
        <p:spPr>
          <a:xfrm>
            <a:off x="1463040" y="3108960"/>
            <a:ext cx="426720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Reduces the need to travel to a GP surgery or pharmacy for some routine tasks, which may particularly benefit rural and dispersed communities (Department of Health and Social Care, 2022)</a:t>
            </a:r>
            <a:endParaRPr lang="en-US" sz="1333" dirty="0"/>
          </a:p>
        </p:txBody>
      </p:sp>
      <p:sp>
        <p:nvSpPr>
          <p:cNvPr id="10" name="Shape 7"/>
          <p:cNvSpPr/>
          <p:nvPr/>
        </p:nvSpPr>
        <p:spPr>
          <a:xfrm>
            <a:off x="6339840" y="2499360"/>
            <a:ext cx="5486400" cy="1889760"/>
          </a:xfrm>
          <a:prstGeom prst="roundRect">
            <a:avLst>
              <a:gd name="adj" fmla="val 6452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1" name="Shape 8"/>
          <p:cNvSpPr/>
          <p:nvPr/>
        </p:nvSpPr>
        <p:spPr>
          <a:xfrm>
            <a:off x="6486144" y="3072384"/>
            <a:ext cx="731520" cy="731520"/>
          </a:xfrm>
          <a:prstGeom prst="ellipse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8064" y="3194304"/>
            <a:ext cx="487680" cy="487680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7376160" y="2645664"/>
            <a:ext cx="42672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Family &amp; Carers</a:t>
            </a:r>
            <a:endParaRPr lang="en-US" sz="1733" dirty="0"/>
          </a:p>
        </p:txBody>
      </p:sp>
      <p:sp>
        <p:nvSpPr>
          <p:cNvPr id="14" name="Text 10"/>
          <p:cNvSpPr/>
          <p:nvPr/>
        </p:nvSpPr>
        <p:spPr>
          <a:xfrm>
            <a:off x="7376160" y="3108960"/>
            <a:ext cx="426720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Proxy access can allow parents and carers to manage appointments, prescriptions and health information for children or dependents they support.(NHS n.d.).</a:t>
            </a:r>
            <a:endParaRPr lang="en-US" sz="1333" dirty="0"/>
          </a:p>
        </p:txBody>
      </p:sp>
      <p:sp>
        <p:nvSpPr>
          <p:cNvPr id="15" name="Shape 11"/>
          <p:cNvSpPr/>
          <p:nvPr/>
        </p:nvSpPr>
        <p:spPr>
          <a:xfrm>
            <a:off x="426720" y="4572000"/>
            <a:ext cx="5486400" cy="1889760"/>
          </a:xfrm>
          <a:prstGeom prst="roundRect">
            <a:avLst>
              <a:gd name="adj" fmla="val 6452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6" name="Shape 12"/>
          <p:cNvSpPr/>
          <p:nvPr/>
        </p:nvSpPr>
        <p:spPr>
          <a:xfrm>
            <a:off x="573024" y="5145024"/>
            <a:ext cx="731520" cy="731520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944" y="5266944"/>
            <a:ext cx="487680" cy="487680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1463040" y="4718304"/>
            <a:ext cx="42672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Health</a:t>
            </a:r>
            <a:endParaRPr lang="en-US" sz="1733" dirty="0"/>
          </a:p>
        </p:txBody>
      </p:sp>
      <p:sp>
        <p:nvSpPr>
          <p:cNvPr id="19" name="Text 14"/>
          <p:cNvSpPr/>
          <p:nvPr/>
        </p:nvSpPr>
        <p:spPr>
          <a:xfrm>
            <a:off x="1463040" y="5181600"/>
            <a:ext cx="426720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support national public health campaigns and provide health information at the population level, including vaccination and prevention messages</a:t>
            </a:r>
            <a:endParaRPr lang="en-US" sz="1333" dirty="0"/>
          </a:p>
        </p:txBody>
      </p:sp>
      <p:sp>
        <p:nvSpPr>
          <p:cNvPr id="20" name="Shape 15"/>
          <p:cNvSpPr/>
          <p:nvPr/>
        </p:nvSpPr>
        <p:spPr>
          <a:xfrm>
            <a:off x="6339840" y="4572000"/>
            <a:ext cx="5486400" cy="1889760"/>
          </a:xfrm>
          <a:prstGeom prst="roundRect">
            <a:avLst>
              <a:gd name="adj" fmla="val 6452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1" name="Shape 16"/>
          <p:cNvSpPr/>
          <p:nvPr/>
        </p:nvSpPr>
        <p:spPr>
          <a:xfrm>
            <a:off x="6486144" y="5145024"/>
            <a:ext cx="731520" cy="731520"/>
          </a:xfrm>
          <a:prstGeom prst="ellipse">
            <a:avLst/>
          </a:prstGeom>
          <a:solidFill>
            <a:srgbClr val="7B3F8C"/>
          </a:solidFill>
          <a:ln w="12700">
            <a:solidFill>
              <a:srgbClr val="7B3F8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22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064" y="5266944"/>
            <a:ext cx="487680" cy="487680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7376160" y="4718304"/>
            <a:ext cx="42672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Health Services</a:t>
            </a:r>
            <a:endParaRPr lang="en-US" sz="1733" dirty="0"/>
          </a:p>
        </p:txBody>
      </p:sp>
      <p:sp>
        <p:nvSpPr>
          <p:cNvPr id="24" name="Text 18"/>
          <p:cNvSpPr/>
          <p:nvPr/>
        </p:nvSpPr>
        <p:spPr>
          <a:xfrm>
            <a:off x="7376160" y="5181600"/>
            <a:ext cx="426720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reducing some routine contact, digital services may be able to focus more resources on outreach, home visits and patients with complex needs</a:t>
            </a:r>
            <a:endParaRPr lang="en-US" sz="1333" dirty="0"/>
          </a:p>
        </p:txBody>
      </p:sp>
      <p:sp>
        <p:nvSpPr>
          <p:cNvPr id="25" name="Shape 19"/>
          <p:cNvSpPr/>
          <p:nvPr/>
        </p:nvSpPr>
        <p:spPr>
          <a:xfrm>
            <a:off x="487680" y="6217920"/>
            <a:ext cx="11216640" cy="487680"/>
          </a:xfrm>
          <a:prstGeom prst="roundRect">
            <a:avLst>
              <a:gd name="adj" fmla="val 15000"/>
            </a:avLst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6" name="Text 20"/>
          <p:cNvSpPr/>
          <p:nvPr/>
        </p:nvSpPr>
        <p:spPr>
          <a:xfrm>
            <a:off x="487680" y="6217920"/>
            <a:ext cx="1121664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level benefits depend on local digital infrastructure, GP capacity, access to devices and digital literacy, meaning benefits may not be experienced equally.</a:t>
            </a:r>
            <a:endParaRPr lang="en-US" sz="14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34112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487680" y="0"/>
            <a:ext cx="1097280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7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Exclusion &amp; Inequality</a:t>
            </a:r>
            <a:endParaRPr lang="en-US" sz="3733" dirty="0"/>
          </a:p>
        </p:txBody>
      </p:sp>
      <p:sp>
        <p:nvSpPr>
          <p:cNvPr id="4" name="Text 2"/>
          <p:cNvSpPr/>
          <p:nvPr/>
        </p:nvSpPr>
        <p:spPr>
          <a:xfrm>
            <a:off x="487680" y="1463040"/>
            <a:ext cx="1121664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everyone can use the NHS App equally. Certain groups face significant barriers that risk widening existing health inequalities if digital tools are not accompanied by inclusive support.</a:t>
            </a:r>
            <a:endParaRPr lang="en-US" sz="1733" dirty="0"/>
          </a:p>
        </p:txBody>
      </p:sp>
      <p:sp>
        <p:nvSpPr>
          <p:cNvPr id="5" name="Shape 3"/>
          <p:cNvSpPr/>
          <p:nvPr/>
        </p:nvSpPr>
        <p:spPr>
          <a:xfrm>
            <a:off x="426720" y="2499360"/>
            <a:ext cx="5486400" cy="1889760"/>
          </a:xfrm>
          <a:prstGeom prst="roundRect">
            <a:avLst>
              <a:gd name="adj" fmla="val 6452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6" name="Shape 4"/>
          <p:cNvSpPr/>
          <p:nvPr/>
        </p:nvSpPr>
        <p:spPr>
          <a:xfrm>
            <a:off x="573024" y="3072384"/>
            <a:ext cx="731520" cy="731520"/>
          </a:xfrm>
          <a:prstGeom prst="ellipse">
            <a:avLst/>
          </a:prstGeom>
          <a:solidFill>
            <a:srgbClr val="F39C12"/>
          </a:solidFill>
          <a:ln w="12700">
            <a:solidFill>
              <a:srgbClr val="F39C12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944" y="3194304"/>
            <a:ext cx="487680" cy="48768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463040" y="2645664"/>
            <a:ext cx="42672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Older adults</a:t>
            </a:r>
            <a:endParaRPr lang="en-US" sz="1733" dirty="0"/>
          </a:p>
        </p:txBody>
      </p:sp>
      <p:sp>
        <p:nvSpPr>
          <p:cNvPr id="9" name="Text 6"/>
          <p:cNvSpPr/>
          <p:nvPr/>
        </p:nvSpPr>
        <p:spPr>
          <a:xfrm>
            <a:off x="1463040" y="3108960"/>
            <a:ext cx="426720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Some older adults</a:t>
            </a:r>
            <a:r>
              <a:rPr lang="en-GB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may have lower digital confidence, limited internet access or may not own a </a:t>
            </a:r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suitable device. (Ofcom,2025).</a:t>
            </a:r>
            <a:endParaRPr lang="en-US" sz="1333" dirty="0"/>
          </a:p>
        </p:txBody>
      </p:sp>
      <p:sp>
        <p:nvSpPr>
          <p:cNvPr id="10" name="Shape 7"/>
          <p:cNvSpPr/>
          <p:nvPr/>
        </p:nvSpPr>
        <p:spPr>
          <a:xfrm>
            <a:off x="6339840" y="2499360"/>
            <a:ext cx="5486400" cy="1889760"/>
          </a:xfrm>
          <a:prstGeom prst="roundRect">
            <a:avLst>
              <a:gd name="adj" fmla="val 6452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1" name="Shape 8"/>
          <p:cNvSpPr/>
          <p:nvPr/>
        </p:nvSpPr>
        <p:spPr>
          <a:xfrm>
            <a:off x="6486144" y="3072384"/>
            <a:ext cx="731520" cy="731520"/>
          </a:xfrm>
          <a:prstGeom prst="ellipse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8064" y="3194304"/>
            <a:ext cx="487680" cy="487680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7376160" y="2645664"/>
            <a:ext cx="42672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Internet Access</a:t>
            </a:r>
            <a:endParaRPr lang="en-US" sz="1733" dirty="0"/>
          </a:p>
        </p:txBody>
      </p:sp>
      <p:sp>
        <p:nvSpPr>
          <p:cNvPr id="14" name="Text 10"/>
          <p:cNvSpPr/>
          <p:nvPr/>
        </p:nvSpPr>
        <p:spPr>
          <a:xfrm>
            <a:off x="7376160" y="3108960"/>
            <a:ext cx="426720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in more deprived or rural areas may have poorer access to reliable broadband or mobile data, which can limit the use of digital health services</a:t>
            </a:r>
            <a:endParaRPr lang="en-US" sz="1333" dirty="0"/>
          </a:p>
        </p:txBody>
      </p:sp>
      <p:sp>
        <p:nvSpPr>
          <p:cNvPr id="15" name="Shape 11"/>
          <p:cNvSpPr/>
          <p:nvPr/>
        </p:nvSpPr>
        <p:spPr>
          <a:xfrm>
            <a:off x="426720" y="4572000"/>
            <a:ext cx="5486400" cy="1889760"/>
          </a:xfrm>
          <a:prstGeom prst="roundRect">
            <a:avLst>
              <a:gd name="adj" fmla="val 6452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6" name="Shape 12"/>
          <p:cNvSpPr/>
          <p:nvPr/>
        </p:nvSpPr>
        <p:spPr>
          <a:xfrm>
            <a:off x="573024" y="5145024"/>
            <a:ext cx="731520" cy="731520"/>
          </a:xfrm>
          <a:prstGeom prst="ellipse">
            <a:avLst/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944" y="5266944"/>
            <a:ext cx="487680" cy="487680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1463040" y="4718304"/>
            <a:ext cx="42672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Disabilities</a:t>
            </a:r>
            <a:endParaRPr lang="en-US" sz="1733" dirty="0"/>
          </a:p>
        </p:txBody>
      </p:sp>
      <p:sp>
        <p:nvSpPr>
          <p:cNvPr id="19" name="Text 14"/>
          <p:cNvSpPr/>
          <p:nvPr/>
        </p:nvSpPr>
        <p:spPr>
          <a:xfrm>
            <a:off x="1463040" y="5181600"/>
            <a:ext cx="426720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Visual, cognitive, sensory or physical impairments may make the NHS app more difficult to use without an accessible design or additional support</a:t>
            </a:r>
            <a:endParaRPr lang="en-US" sz="1333" dirty="0"/>
          </a:p>
        </p:txBody>
      </p:sp>
      <p:sp>
        <p:nvSpPr>
          <p:cNvPr id="20" name="Shape 15"/>
          <p:cNvSpPr/>
          <p:nvPr/>
        </p:nvSpPr>
        <p:spPr>
          <a:xfrm>
            <a:off x="6339840" y="4572000"/>
            <a:ext cx="5486400" cy="1889760"/>
          </a:xfrm>
          <a:prstGeom prst="roundRect">
            <a:avLst>
              <a:gd name="adj" fmla="val 6452"/>
            </a:avLst>
          </a:prstGeom>
          <a:solidFill>
            <a:srgbClr val="EAF4FB"/>
          </a:solidFill>
          <a:ln w="12700">
            <a:solidFill>
              <a:srgbClr val="D0E8F5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1" name="Shape 16"/>
          <p:cNvSpPr/>
          <p:nvPr/>
        </p:nvSpPr>
        <p:spPr>
          <a:xfrm>
            <a:off x="6486144" y="5145024"/>
            <a:ext cx="731520" cy="731520"/>
          </a:xfrm>
          <a:prstGeom prst="ellipse">
            <a:avLst/>
          </a:prstGeom>
          <a:solidFill>
            <a:srgbClr val="7B3F8C"/>
          </a:solidFill>
          <a:ln w="12700">
            <a:solidFill>
              <a:srgbClr val="7B3F8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2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08064" y="5266944"/>
            <a:ext cx="487680" cy="487680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7376160" y="4718304"/>
            <a:ext cx="42672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 Barriers</a:t>
            </a:r>
            <a:endParaRPr lang="en-US" sz="1733" dirty="0"/>
          </a:p>
        </p:txBody>
      </p:sp>
      <p:sp>
        <p:nvSpPr>
          <p:cNvPr id="24" name="Text 18"/>
          <p:cNvSpPr/>
          <p:nvPr/>
        </p:nvSpPr>
        <p:spPr>
          <a:xfrm>
            <a:off x="7376160" y="5181600"/>
            <a:ext cx="426720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 and literacy barriers can make digital health services harder to use for patients who have limited English proficiency </a:t>
            </a:r>
            <a:endParaRPr lang="en-US" sz="1333" dirty="0"/>
          </a:p>
        </p:txBody>
      </p:sp>
      <p:sp>
        <p:nvSpPr>
          <p:cNvPr id="25" name="Shape 19"/>
          <p:cNvSpPr/>
          <p:nvPr/>
        </p:nvSpPr>
        <p:spPr>
          <a:xfrm>
            <a:off x="487680" y="6217920"/>
            <a:ext cx="11216640" cy="487680"/>
          </a:xfrm>
          <a:prstGeom prst="roundRect">
            <a:avLst>
              <a:gd name="adj" fmla="val 15000"/>
            </a:avLst>
          </a:prstGeom>
          <a:solidFill>
            <a:srgbClr val="00A8CC"/>
          </a:solidFill>
          <a:ln w="12700">
            <a:solidFill>
              <a:srgbClr val="00A8C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26" name="Text 20"/>
          <p:cNvSpPr/>
          <p:nvPr/>
        </p:nvSpPr>
        <p:spPr>
          <a:xfrm>
            <a:off x="487680" y="6217920"/>
            <a:ext cx="1121664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4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Solution: a hybrid model combining digital and face-to-face access is important to reduce digital exclusion and ensure patients are not disadvantaged (Ofcom,2025)</a:t>
            </a:r>
            <a:endParaRPr lang="en-US" sz="14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34112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487680" y="-121920"/>
            <a:ext cx="11241024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467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Challenges </a:t>
            </a:r>
            <a:r>
              <a:rPr lang="en-US" sz="34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Recommendations</a:t>
            </a:r>
            <a:endParaRPr lang="en-US" sz="3467" dirty="0"/>
          </a:p>
        </p:txBody>
      </p:sp>
      <p:sp>
        <p:nvSpPr>
          <p:cNvPr id="4" name="Shape 2"/>
          <p:cNvSpPr/>
          <p:nvPr/>
        </p:nvSpPr>
        <p:spPr>
          <a:xfrm>
            <a:off x="487680" y="1463040"/>
            <a:ext cx="5242560" cy="609600"/>
          </a:xfrm>
          <a:prstGeom prst="roundRect">
            <a:avLst>
              <a:gd name="adj" fmla="val 14000"/>
            </a:avLst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/>
          <p:nvPr/>
        </p:nvSpPr>
        <p:spPr>
          <a:xfrm>
            <a:off x="487680" y="1463040"/>
            <a:ext cx="524256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 Challenge</a:t>
            </a:r>
            <a:endParaRPr lang="en-US" sz="1867" dirty="0"/>
          </a:p>
        </p:txBody>
      </p:sp>
      <p:sp>
        <p:nvSpPr>
          <p:cNvPr id="6" name="Shape 4"/>
          <p:cNvSpPr/>
          <p:nvPr/>
        </p:nvSpPr>
        <p:spPr>
          <a:xfrm>
            <a:off x="6461760" y="1463040"/>
            <a:ext cx="5242560" cy="609600"/>
          </a:xfrm>
          <a:prstGeom prst="roundRect">
            <a:avLst>
              <a:gd name="adj" fmla="val 14000"/>
            </a:avLst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7" name="Text 5"/>
          <p:cNvSpPr/>
          <p:nvPr/>
        </p:nvSpPr>
        <p:spPr>
          <a:xfrm>
            <a:off x="6461760" y="1463040"/>
            <a:ext cx="524256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Recommendation</a:t>
            </a:r>
            <a:endParaRPr lang="en-US" sz="1867" dirty="0"/>
          </a:p>
        </p:txBody>
      </p:sp>
      <p:sp>
        <p:nvSpPr>
          <p:cNvPr id="8" name="Shape 6"/>
          <p:cNvSpPr/>
          <p:nvPr/>
        </p:nvSpPr>
        <p:spPr>
          <a:xfrm>
            <a:off x="487680" y="2255520"/>
            <a:ext cx="5242560" cy="1316736"/>
          </a:xfrm>
          <a:prstGeom prst="roundRect">
            <a:avLst>
              <a:gd name="adj" fmla="val 7407"/>
            </a:avLst>
          </a:prstGeom>
          <a:solidFill>
            <a:srgbClr val="FFF5F5"/>
          </a:solidFill>
          <a:ln w="12700">
            <a:solidFill>
              <a:srgbClr val="FFCCC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9" name="Shape 7"/>
          <p:cNvSpPr/>
          <p:nvPr/>
        </p:nvSpPr>
        <p:spPr>
          <a:xfrm>
            <a:off x="633984" y="2548128"/>
            <a:ext cx="731520" cy="731520"/>
          </a:xfrm>
          <a:prstGeom prst="ellipse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904" y="2670048"/>
            <a:ext cx="487680" cy="487680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1524000" y="2353056"/>
            <a:ext cx="402336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Shortages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1524000" y="2840736"/>
            <a:ext cx="402336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67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NHS faces ongoing workforce pressures while demand for digital services continues to increase.(Garratt et al, 2024).</a:t>
            </a:r>
            <a:endParaRPr lang="en-US" sz="1267" dirty="0"/>
          </a:p>
        </p:txBody>
      </p:sp>
      <p:sp>
        <p:nvSpPr>
          <p:cNvPr id="13" name="Text 10"/>
          <p:cNvSpPr/>
          <p:nvPr/>
        </p:nvSpPr>
        <p:spPr>
          <a:xfrm>
            <a:off x="5791200" y="2621280"/>
            <a:ext cx="609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667" dirty="0">
                <a:solidFill>
                  <a:srgbClr val="00A8CC"/>
                </a:solidFill>
              </a:rPr>
              <a:t>→</a:t>
            </a:r>
            <a:endParaRPr lang="en-US" sz="2667" dirty="0"/>
          </a:p>
        </p:txBody>
      </p:sp>
      <p:sp>
        <p:nvSpPr>
          <p:cNvPr id="14" name="Shape 11"/>
          <p:cNvSpPr/>
          <p:nvPr/>
        </p:nvSpPr>
        <p:spPr>
          <a:xfrm>
            <a:off x="6461760" y="2255520"/>
            <a:ext cx="5242560" cy="1316736"/>
          </a:xfrm>
          <a:prstGeom prst="roundRect">
            <a:avLst>
              <a:gd name="adj" fmla="val 7407"/>
            </a:avLst>
          </a:prstGeom>
          <a:solidFill>
            <a:srgbClr val="F0FBF4"/>
          </a:solidFill>
          <a:ln w="12700">
            <a:solidFill>
              <a:srgbClr val="AADEB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5" name="Shape 12"/>
          <p:cNvSpPr/>
          <p:nvPr/>
        </p:nvSpPr>
        <p:spPr>
          <a:xfrm>
            <a:off x="6608064" y="2548128"/>
            <a:ext cx="731520" cy="731520"/>
          </a:xfrm>
          <a:prstGeom prst="ellipse">
            <a:avLst/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1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9984" y="2670048"/>
            <a:ext cx="487680" cy="487680"/>
          </a:xfrm>
          <a:prstGeom prst="rect">
            <a:avLst/>
          </a:prstGeom>
        </p:spPr>
      </p:pic>
      <p:sp>
        <p:nvSpPr>
          <p:cNvPr id="17" name="Text 13"/>
          <p:cNvSpPr/>
          <p:nvPr/>
        </p:nvSpPr>
        <p:spPr>
          <a:xfrm>
            <a:off x="7498080" y="2353056"/>
            <a:ext cx="402336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rgbClr val="27AE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Literacy Training</a:t>
            </a:r>
            <a:endParaRPr lang="en-US" sz="1600" dirty="0"/>
          </a:p>
        </p:txBody>
      </p:sp>
      <p:sp>
        <p:nvSpPr>
          <p:cNvPr id="18" name="Text 14"/>
          <p:cNvSpPr/>
          <p:nvPr/>
        </p:nvSpPr>
        <p:spPr>
          <a:xfrm>
            <a:off x="7498080" y="2840736"/>
            <a:ext cx="402336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67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Invest in CPD </a:t>
            </a:r>
            <a:r>
              <a:rPr lang="en-US" sz="1267" dirty="0" err="1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programmes</a:t>
            </a:r>
            <a:r>
              <a:rPr lang="en-US" sz="1267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so that relevant NHS staff can </a:t>
            </a:r>
            <a:r>
              <a:rPr lang="en-GB" sz="1267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effectively support patients in using digital tools</a:t>
            </a:r>
            <a:r>
              <a:rPr lang="en-US" sz="1267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.(NHS England, 2023)</a:t>
            </a:r>
            <a:endParaRPr lang="en-US" sz="1267" dirty="0"/>
          </a:p>
        </p:txBody>
      </p:sp>
      <p:sp>
        <p:nvSpPr>
          <p:cNvPr id="19" name="Shape 15"/>
          <p:cNvSpPr/>
          <p:nvPr/>
        </p:nvSpPr>
        <p:spPr>
          <a:xfrm>
            <a:off x="487680" y="3718560"/>
            <a:ext cx="5242560" cy="1316736"/>
          </a:xfrm>
          <a:prstGeom prst="roundRect">
            <a:avLst>
              <a:gd name="adj" fmla="val 7407"/>
            </a:avLst>
          </a:prstGeom>
          <a:solidFill>
            <a:srgbClr val="FFF5F5"/>
          </a:solidFill>
          <a:ln w="12700">
            <a:solidFill>
              <a:srgbClr val="FFCCC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0" name="Shape 16"/>
          <p:cNvSpPr/>
          <p:nvPr/>
        </p:nvSpPr>
        <p:spPr>
          <a:xfrm>
            <a:off x="633984" y="4011168"/>
            <a:ext cx="731520" cy="731520"/>
          </a:xfrm>
          <a:prstGeom prst="ellipse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2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904" y="4133088"/>
            <a:ext cx="487680" cy="487680"/>
          </a:xfrm>
          <a:prstGeom prst="rect">
            <a:avLst/>
          </a:prstGeom>
        </p:spPr>
      </p:pic>
      <p:sp>
        <p:nvSpPr>
          <p:cNvPr id="22" name="Text 17"/>
          <p:cNvSpPr/>
          <p:nvPr/>
        </p:nvSpPr>
        <p:spPr>
          <a:xfrm>
            <a:off x="1524000" y="3816096"/>
            <a:ext cx="402336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Inequality</a:t>
            </a:r>
            <a:endParaRPr lang="en-US" sz="1600" dirty="0"/>
          </a:p>
        </p:txBody>
      </p:sp>
      <p:sp>
        <p:nvSpPr>
          <p:cNvPr id="23" name="Text 18"/>
          <p:cNvSpPr/>
          <p:nvPr/>
        </p:nvSpPr>
        <p:spPr>
          <a:xfrm>
            <a:off x="1524000" y="4303776"/>
            <a:ext cx="402336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67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Some patients, particularly older, disabled or low-income individuals, may face barriers to accessing or using the NHS App</a:t>
            </a:r>
            <a:endParaRPr lang="en-US" sz="1267" dirty="0"/>
          </a:p>
        </p:txBody>
      </p:sp>
      <p:sp>
        <p:nvSpPr>
          <p:cNvPr id="24" name="Text 19"/>
          <p:cNvSpPr/>
          <p:nvPr/>
        </p:nvSpPr>
        <p:spPr>
          <a:xfrm>
            <a:off x="5791200" y="4084320"/>
            <a:ext cx="609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667" dirty="0">
                <a:solidFill>
                  <a:srgbClr val="00A8CC"/>
                </a:solidFill>
              </a:rPr>
              <a:t>→</a:t>
            </a:r>
            <a:endParaRPr lang="en-US" sz="2667" dirty="0"/>
          </a:p>
        </p:txBody>
      </p:sp>
      <p:sp>
        <p:nvSpPr>
          <p:cNvPr id="25" name="Shape 20"/>
          <p:cNvSpPr/>
          <p:nvPr/>
        </p:nvSpPr>
        <p:spPr>
          <a:xfrm>
            <a:off x="6461760" y="3718560"/>
            <a:ext cx="5242560" cy="1316736"/>
          </a:xfrm>
          <a:prstGeom prst="roundRect">
            <a:avLst>
              <a:gd name="adj" fmla="val 7407"/>
            </a:avLst>
          </a:prstGeom>
          <a:solidFill>
            <a:srgbClr val="F0FBF4"/>
          </a:solidFill>
          <a:ln w="12700">
            <a:solidFill>
              <a:srgbClr val="AADEB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6" name="Shape 21"/>
          <p:cNvSpPr/>
          <p:nvPr/>
        </p:nvSpPr>
        <p:spPr>
          <a:xfrm>
            <a:off x="6608064" y="4011168"/>
            <a:ext cx="731520" cy="731520"/>
          </a:xfrm>
          <a:prstGeom prst="ellipse">
            <a:avLst/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2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29984" y="4133088"/>
            <a:ext cx="487680" cy="487680"/>
          </a:xfrm>
          <a:prstGeom prst="rect">
            <a:avLst/>
          </a:prstGeom>
        </p:spPr>
      </p:pic>
      <p:sp>
        <p:nvSpPr>
          <p:cNvPr id="28" name="Text 22"/>
          <p:cNvSpPr/>
          <p:nvPr/>
        </p:nvSpPr>
        <p:spPr>
          <a:xfrm>
            <a:off x="7498080" y="3816096"/>
            <a:ext cx="402336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rgbClr val="27AE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Hybrid Access Models</a:t>
            </a:r>
            <a:endParaRPr lang="en-US" sz="1600" dirty="0"/>
          </a:p>
        </p:txBody>
      </p:sp>
      <p:sp>
        <p:nvSpPr>
          <p:cNvPr id="29" name="Text 23"/>
          <p:cNvSpPr/>
          <p:nvPr/>
        </p:nvSpPr>
        <p:spPr>
          <a:xfrm>
            <a:off x="7498080" y="4303776"/>
            <a:ext cx="402336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67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Maintaining face-to-face and telephone services alongside digital options to ensure inclusive access</a:t>
            </a:r>
            <a:endParaRPr lang="en-US" sz="1267" dirty="0"/>
          </a:p>
        </p:txBody>
      </p:sp>
      <p:sp>
        <p:nvSpPr>
          <p:cNvPr id="30" name="Shape 24"/>
          <p:cNvSpPr/>
          <p:nvPr/>
        </p:nvSpPr>
        <p:spPr>
          <a:xfrm>
            <a:off x="487680" y="5181600"/>
            <a:ext cx="5242560" cy="1316736"/>
          </a:xfrm>
          <a:prstGeom prst="roundRect">
            <a:avLst>
              <a:gd name="adj" fmla="val 7407"/>
            </a:avLst>
          </a:prstGeom>
          <a:solidFill>
            <a:srgbClr val="FFF5F5"/>
          </a:solidFill>
          <a:ln w="12700">
            <a:solidFill>
              <a:srgbClr val="FFCCC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31" name="Shape 25"/>
          <p:cNvSpPr/>
          <p:nvPr/>
        </p:nvSpPr>
        <p:spPr>
          <a:xfrm>
            <a:off x="633984" y="5474208"/>
            <a:ext cx="731520" cy="731520"/>
          </a:xfrm>
          <a:prstGeom prst="ellipse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32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904" y="5596128"/>
            <a:ext cx="487680" cy="487680"/>
          </a:xfrm>
          <a:prstGeom prst="rect">
            <a:avLst/>
          </a:prstGeom>
        </p:spPr>
      </p:pic>
      <p:sp>
        <p:nvSpPr>
          <p:cNvPr id="33" name="Text 26"/>
          <p:cNvSpPr/>
          <p:nvPr/>
        </p:nvSpPr>
        <p:spPr>
          <a:xfrm>
            <a:off x="1524000" y="5279136"/>
            <a:ext cx="402336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Demand</a:t>
            </a:r>
            <a:endParaRPr lang="en-US" sz="1600" dirty="0"/>
          </a:p>
        </p:txBody>
      </p:sp>
      <p:sp>
        <p:nvSpPr>
          <p:cNvPr id="34" name="Text 27"/>
          <p:cNvSpPr/>
          <p:nvPr/>
        </p:nvSpPr>
        <p:spPr>
          <a:xfrm>
            <a:off x="1524000" y="5766816"/>
            <a:ext cx="402336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67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access can increase patient contacts, meaning workload may shift rather than simply decrease</a:t>
            </a:r>
            <a:endParaRPr lang="en-US" sz="1267" dirty="0"/>
          </a:p>
        </p:txBody>
      </p:sp>
      <p:sp>
        <p:nvSpPr>
          <p:cNvPr id="35" name="Text 28"/>
          <p:cNvSpPr/>
          <p:nvPr/>
        </p:nvSpPr>
        <p:spPr>
          <a:xfrm>
            <a:off x="5791200" y="5547360"/>
            <a:ext cx="609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667" dirty="0">
                <a:solidFill>
                  <a:srgbClr val="00A8CC"/>
                </a:solidFill>
              </a:rPr>
              <a:t>→</a:t>
            </a:r>
            <a:endParaRPr lang="en-US" sz="2667" dirty="0"/>
          </a:p>
        </p:txBody>
      </p:sp>
      <p:sp>
        <p:nvSpPr>
          <p:cNvPr id="36" name="Shape 29"/>
          <p:cNvSpPr/>
          <p:nvPr/>
        </p:nvSpPr>
        <p:spPr>
          <a:xfrm>
            <a:off x="6461760" y="5181600"/>
            <a:ext cx="5242560" cy="1316736"/>
          </a:xfrm>
          <a:prstGeom prst="roundRect">
            <a:avLst>
              <a:gd name="adj" fmla="val 7407"/>
            </a:avLst>
          </a:prstGeom>
          <a:solidFill>
            <a:srgbClr val="F0FBF4"/>
          </a:solidFill>
          <a:ln w="12700">
            <a:solidFill>
              <a:srgbClr val="AADEBC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37" name="Shape 30"/>
          <p:cNvSpPr/>
          <p:nvPr/>
        </p:nvSpPr>
        <p:spPr>
          <a:xfrm>
            <a:off x="6608064" y="5474208"/>
            <a:ext cx="731520" cy="731520"/>
          </a:xfrm>
          <a:prstGeom prst="ellipse">
            <a:avLst/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pic>
        <p:nvPicPr>
          <p:cNvPr id="38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9984" y="5596128"/>
            <a:ext cx="487680" cy="487680"/>
          </a:xfrm>
          <a:prstGeom prst="rect">
            <a:avLst/>
          </a:prstGeom>
        </p:spPr>
      </p:pic>
      <p:sp>
        <p:nvSpPr>
          <p:cNvPr id="39" name="Text 31"/>
          <p:cNvSpPr/>
          <p:nvPr/>
        </p:nvSpPr>
        <p:spPr>
          <a:xfrm>
            <a:off x="7498080" y="5279136"/>
            <a:ext cx="402336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rgbClr val="27AE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Digital CPD</a:t>
            </a:r>
            <a:endParaRPr lang="en-US" sz="1600" dirty="0"/>
          </a:p>
        </p:txBody>
      </p:sp>
      <p:sp>
        <p:nvSpPr>
          <p:cNvPr id="40" name="Text 32"/>
          <p:cNvSpPr/>
          <p:nvPr/>
        </p:nvSpPr>
        <p:spPr>
          <a:xfrm>
            <a:off x="7498080" y="5766816"/>
            <a:ext cx="402336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67" dirty="0">
                <a:solidFill>
                  <a:srgbClr val="4A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Embed digital health skills in NHS workforce development and recruitment, especially in primary care.</a:t>
            </a:r>
            <a:endParaRPr lang="en-US" sz="12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426720"/>
            <a:ext cx="109728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5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4533" dirty="0"/>
          </a:p>
        </p:txBody>
      </p:sp>
      <p:sp>
        <p:nvSpPr>
          <p:cNvPr id="4" name="Shape 2"/>
          <p:cNvSpPr/>
          <p:nvPr/>
        </p:nvSpPr>
        <p:spPr>
          <a:xfrm>
            <a:off x="311728" y="1377255"/>
            <a:ext cx="11752118" cy="3423346"/>
          </a:xfrm>
          <a:prstGeom prst="roundRect">
            <a:avLst>
              <a:gd name="adj" fmla="val 0"/>
            </a:avLst>
          </a:prstGeom>
          <a:solidFill>
            <a:srgbClr val="1E5F8A">
              <a:alpha val="60000"/>
            </a:srgbClr>
          </a:solidFill>
          <a:ln w="12700">
            <a:solidFill>
              <a:srgbClr val="2A5A8A"/>
            </a:solidFill>
            <a:prstDash val="solid"/>
          </a:ln>
        </p:spPr>
        <p:txBody>
          <a:bodyPr/>
          <a:lstStyle/>
          <a:p>
            <a:r>
              <a:rPr lang="en-GB" sz="2400" dirty="0"/>
              <a:t>                 The NHS App has improved convenience, access and patient autonomy across NHS services; however, high adoption does not automatically mean improved quality of care. Its long-term success depends on workforce capacity, digital inclusion, data protection, and maintaining non-digital access for patients who need it</a:t>
            </a:r>
            <a:endParaRPr lang="en-GB" sz="3200" dirty="0"/>
          </a:p>
        </p:txBody>
      </p:sp>
      <p:sp>
        <p:nvSpPr>
          <p:cNvPr id="7" name="Text 4"/>
          <p:cNvSpPr/>
          <p:nvPr/>
        </p:nvSpPr>
        <p:spPr>
          <a:xfrm>
            <a:off x="1662544" y="1706880"/>
            <a:ext cx="9797935" cy="45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600" dirty="0"/>
          </a:p>
        </p:txBody>
      </p:sp>
      <p:sp>
        <p:nvSpPr>
          <p:cNvPr id="11" name="Text 7"/>
          <p:cNvSpPr/>
          <p:nvPr/>
        </p:nvSpPr>
        <p:spPr>
          <a:xfrm>
            <a:off x="1524000" y="2987040"/>
            <a:ext cx="9936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endParaRPr lang="en-US" sz="1600" dirty="0"/>
          </a:p>
        </p:txBody>
      </p:sp>
      <p:sp>
        <p:nvSpPr>
          <p:cNvPr id="15" name="Text 10"/>
          <p:cNvSpPr/>
          <p:nvPr/>
        </p:nvSpPr>
        <p:spPr>
          <a:xfrm>
            <a:off x="1524000" y="4267200"/>
            <a:ext cx="9936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600" dirty="0"/>
          </a:p>
        </p:txBody>
      </p:sp>
      <p:sp>
        <p:nvSpPr>
          <p:cNvPr id="20" name="Text 14"/>
          <p:cNvSpPr/>
          <p:nvPr/>
        </p:nvSpPr>
        <p:spPr>
          <a:xfrm>
            <a:off x="609600" y="6278880"/>
            <a:ext cx="10972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i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Questions welcome — thank you for listening</a:t>
            </a:r>
            <a:r>
              <a:rPr lang="en-US" sz="1733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733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1703C1C-AC4B-F7A3-5970-38E06C661733}"/>
              </a:ext>
            </a:extLst>
          </p:cNvPr>
          <p:cNvSpPr txBox="1"/>
          <p:nvPr/>
        </p:nvSpPr>
        <p:spPr>
          <a:xfrm>
            <a:off x="487680" y="426720"/>
            <a:ext cx="78354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C815CDF-9147-62AD-8412-EB73861DC0D1}"/>
              </a:ext>
            </a:extLst>
          </p:cNvPr>
          <p:cNvSpPr txBox="1"/>
          <p:nvPr/>
        </p:nvSpPr>
        <p:spPr>
          <a:xfrm>
            <a:off x="0" y="-171986"/>
            <a:ext cx="12295909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en-GB" sz="1400" b="1" dirty="0"/>
          </a:p>
          <a:p>
            <a:pPr lvl="0"/>
            <a:r>
              <a:rPr lang="en-GB" sz="2800" b="1" dirty="0"/>
              <a:t>References</a:t>
            </a:r>
          </a:p>
          <a:p>
            <a:pPr lvl="0"/>
            <a:endParaRPr lang="en-GB" sz="1400" b="1" dirty="0"/>
          </a:p>
          <a:p>
            <a:pPr lvl="0"/>
            <a:r>
              <a:rPr lang="en-GB" sz="1400" b="1" dirty="0"/>
              <a:t>Department of Health and Social Care (2022)</a:t>
            </a:r>
            <a:r>
              <a:rPr lang="en-GB" sz="1400" dirty="0"/>
              <a:t> </a:t>
            </a:r>
            <a:r>
              <a:rPr lang="en-GB" sz="1400" i="1" dirty="0"/>
              <a:t>A plan for digital health and social care</a:t>
            </a:r>
            <a:r>
              <a:rPr lang="en-GB" sz="1400" dirty="0"/>
              <a:t>. Available at: </a:t>
            </a:r>
            <a:r>
              <a:rPr lang="en-GB" sz="1400" dirty="0">
                <a:hlinkClick r:id="rId2"/>
              </a:rPr>
              <a:t>https://www.gov.uk/government/publications/a-plan-for-digital-health-and-social-care/a-plan-for-digital-health-and-social-care</a:t>
            </a:r>
            <a:r>
              <a:rPr lang="en-GB" sz="1400" dirty="0"/>
              <a:t> (Accessed: 28 July 2026). </a:t>
            </a:r>
          </a:p>
          <a:p>
            <a:pPr lvl="0"/>
            <a:endParaRPr lang="en-GB" sz="1400" dirty="0"/>
          </a:p>
          <a:p>
            <a:pPr lvl="0"/>
            <a:r>
              <a:rPr lang="en-GB" sz="1400" b="1" dirty="0"/>
              <a:t>Garratt, K., Kirk-Wade, E., Harker, R. and Mirza-Davies, J. (2024)</a:t>
            </a:r>
            <a:r>
              <a:rPr lang="en-GB" sz="1400" dirty="0"/>
              <a:t> </a:t>
            </a:r>
            <a:r>
              <a:rPr lang="en-GB" sz="1400" i="1" dirty="0"/>
              <a:t>The NHS workforce in England</a:t>
            </a:r>
            <a:r>
              <a:rPr lang="en-GB" sz="1400" dirty="0"/>
              <a:t>. House of Commons Library Research Briefing CBP-9731. Available at: </a:t>
            </a:r>
            <a:r>
              <a:rPr lang="en-GB" sz="1400" dirty="0">
                <a:hlinkClick r:id="rId3"/>
              </a:rPr>
              <a:t>https://commonslibrary.parliament.uk/research-briefings/cbp-9731/</a:t>
            </a:r>
            <a:r>
              <a:rPr lang="en-GB" sz="1400" dirty="0"/>
              <a:t> (Accessed: 28 July 2026). </a:t>
            </a:r>
          </a:p>
          <a:p>
            <a:pPr lvl="0"/>
            <a:endParaRPr lang="en-GB" sz="1400" dirty="0"/>
          </a:p>
          <a:p>
            <a:pPr lvl="0"/>
            <a:r>
              <a:rPr lang="en-GB" sz="1400" b="1" dirty="0"/>
              <a:t>Great Britain (2018)</a:t>
            </a:r>
            <a:r>
              <a:rPr lang="en-GB" sz="1400" dirty="0"/>
              <a:t> </a:t>
            </a:r>
            <a:r>
              <a:rPr lang="en-GB" sz="1400" i="1" dirty="0"/>
              <a:t>Data Protection Act 2018</a:t>
            </a:r>
            <a:r>
              <a:rPr lang="en-GB" sz="1400" dirty="0"/>
              <a:t>, c. 12. Available at: </a:t>
            </a:r>
            <a:r>
              <a:rPr lang="en-GB" sz="1400" dirty="0">
                <a:hlinkClick r:id="rId4"/>
              </a:rPr>
              <a:t>https://www.legislation.gov.uk/ukpga/2018/12/contents</a:t>
            </a:r>
            <a:r>
              <a:rPr lang="en-GB" sz="1400" dirty="0"/>
              <a:t> (Accessed: 28 July 2026). </a:t>
            </a:r>
          </a:p>
          <a:p>
            <a:pPr lvl="0"/>
            <a:endParaRPr lang="en-GB" sz="1400" dirty="0"/>
          </a:p>
          <a:p>
            <a:pPr lvl="0"/>
            <a:r>
              <a:rPr lang="en-GB" sz="1400" b="1" dirty="0"/>
              <a:t>KC, S., Tewolde, S., Laverty, A.A., Costelloe, C., Papoutsi, C., Reidy, C. and Greaves, F. (2023)</a:t>
            </a:r>
            <a:r>
              <a:rPr lang="en-GB" sz="1400" dirty="0"/>
              <a:t> ‘Uptake and adoption of the NHS App in England: an observational study’, </a:t>
            </a:r>
            <a:r>
              <a:rPr lang="en-GB" sz="1400" i="1" dirty="0"/>
              <a:t>British Journal of General Practice</a:t>
            </a:r>
            <a:r>
              <a:rPr lang="en-GB" sz="1400" dirty="0"/>
              <a:t>, 73(737), pp. e932–e940. Available at: https://doi.org/10.3399/BJGP.2022.0150 (Accessed: 28 July 2026). </a:t>
            </a:r>
          </a:p>
          <a:p>
            <a:pPr lvl="0"/>
            <a:endParaRPr lang="en-GB" sz="1400" dirty="0"/>
          </a:p>
          <a:p>
            <a:pPr lvl="0"/>
            <a:r>
              <a:rPr lang="en-GB" sz="1400" b="1" dirty="0"/>
              <a:t>NHS (n.d.)</a:t>
            </a:r>
            <a:r>
              <a:rPr lang="en-GB" sz="1400" dirty="0"/>
              <a:t> </a:t>
            </a:r>
            <a:r>
              <a:rPr lang="en-GB" sz="1400" i="1" dirty="0"/>
              <a:t>NHS App</a:t>
            </a:r>
            <a:r>
              <a:rPr lang="en-GB" sz="1400" dirty="0"/>
              <a:t>. Available at: </a:t>
            </a:r>
            <a:r>
              <a:rPr lang="en-GB" sz="1400" dirty="0">
                <a:hlinkClick r:id="rId5"/>
              </a:rPr>
              <a:t>https://www.nhs.uk/nhs-app/</a:t>
            </a:r>
            <a:r>
              <a:rPr lang="en-GB" sz="1400" dirty="0"/>
              <a:t> (Accessed: 28 July 2026). </a:t>
            </a:r>
          </a:p>
          <a:p>
            <a:pPr lvl="0"/>
            <a:endParaRPr lang="en-GB" sz="1400" dirty="0"/>
          </a:p>
          <a:p>
            <a:pPr lvl="0"/>
            <a:r>
              <a:rPr lang="en-GB" sz="1400" b="1" dirty="0"/>
              <a:t>NHS England (2019)</a:t>
            </a:r>
            <a:r>
              <a:rPr lang="en-GB" sz="1400" dirty="0"/>
              <a:t> </a:t>
            </a:r>
            <a:r>
              <a:rPr lang="en-GB" sz="1400" i="1" dirty="0"/>
              <a:t>NHS App begins public rollout</a:t>
            </a:r>
            <a:r>
              <a:rPr lang="en-GB" sz="1400" dirty="0"/>
              <a:t>. Available at: </a:t>
            </a:r>
            <a:r>
              <a:rPr lang="en-GB" sz="1400" dirty="0">
                <a:hlinkClick r:id="rId6"/>
              </a:rPr>
              <a:t>https://www.england.nhs.uk/2019/01/nhs-app-begins-public-rollout/</a:t>
            </a:r>
            <a:r>
              <a:rPr lang="en-GB" sz="1400" dirty="0"/>
              <a:t> (Accessed: 28 July 2026). </a:t>
            </a:r>
          </a:p>
          <a:p>
            <a:pPr lvl="0"/>
            <a:endParaRPr lang="en-GB" sz="1400" dirty="0"/>
          </a:p>
          <a:p>
            <a:pPr lvl="0"/>
            <a:r>
              <a:rPr lang="en-GB" sz="1400" b="1" dirty="0"/>
              <a:t>NHS England (2023)</a:t>
            </a:r>
            <a:r>
              <a:rPr lang="en-GB" sz="1400" dirty="0"/>
              <a:t> </a:t>
            </a:r>
            <a:r>
              <a:rPr lang="en-GB" sz="1400" i="1" dirty="0"/>
              <a:t>NHS Long Term Workforce Plan</a:t>
            </a:r>
            <a:r>
              <a:rPr lang="en-GB" sz="1400" dirty="0"/>
              <a:t>. Available at: </a:t>
            </a:r>
            <a:r>
              <a:rPr lang="en-GB" sz="1400" dirty="0">
                <a:hlinkClick r:id="rId7"/>
              </a:rPr>
              <a:t>https://www.england.nhs.uk/publication/nhs-long-term-workforce-plan/</a:t>
            </a:r>
            <a:r>
              <a:rPr lang="en-GB" sz="1400" dirty="0"/>
              <a:t> (Accessed: 28 July 2026). </a:t>
            </a:r>
          </a:p>
          <a:p>
            <a:pPr lvl="0"/>
            <a:endParaRPr lang="en-GB" sz="1400" dirty="0"/>
          </a:p>
          <a:p>
            <a:pPr lvl="0"/>
            <a:r>
              <a:rPr lang="en-GB" sz="1400" b="1" dirty="0"/>
              <a:t>NHS England Digital (2026)</a:t>
            </a:r>
            <a:r>
              <a:rPr lang="en-GB" sz="1400" dirty="0"/>
              <a:t> </a:t>
            </a:r>
            <a:r>
              <a:rPr lang="en-GB" sz="1400" i="1" dirty="0"/>
              <a:t>NHS App Management Information – June 2026</a:t>
            </a:r>
            <a:r>
              <a:rPr lang="en-GB" sz="1400" dirty="0"/>
              <a:t>. Available at: </a:t>
            </a:r>
            <a:r>
              <a:rPr lang="en-GB" sz="1400" dirty="0">
                <a:hlinkClick r:id="rId8"/>
              </a:rPr>
              <a:t>https://digital.nhs.uk/data-and-information/publications/statistical/nhs-app-statistics/june-2026</a:t>
            </a:r>
            <a:r>
              <a:rPr lang="en-GB" sz="1400" dirty="0"/>
              <a:t> (Accessed: 28 July 2026). </a:t>
            </a:r>
          </a:p>
          <a:p>
            <a:pPr lvl="0"/>
            <a:endParaRPr lang="en-GB" sz="1400" dirty="0"/>
          </a:p>
          <a:p>
            <a:pPr lvl="0"/>
            <a:r>
              <a:rPr lang="en-GB" sz="1400" b="1" dirty="0"/>
              <a:t>Ofcom (2025)</a:t>
            </a:r>
            <a:r>
              <a:rPr lang="en-GB" sz="1400" dirty="0"/>
              <a:t> </a:t>
            </a:r>
            <a:r>
              <a:rPr lang="en-GB" sz="1400" i="1" dirty="0"/>
              <a:t>Digital adoption and digital disadvantage today: what has changed, and what barriers remain?</a:t>
            </a:r>
            <a:r>
              <a:rPr lang="en-GB" sz="1400" dirty="0"/>
              <a:t> Available at: </a:t>
            </a:r>
            <a:r>
              <a:rPr lang="en-GB" sz="1400" dirty="0">
                <a:hlinkClick r:id="rId9"/>
              </a:rPr>
              <a:t>https://www.ofcom.org.uk/internet-based-services/technology/digital-adoption-and-digital-disadvantage-today-what-has-changed-and-what-barriers-remain</a:t>
            </a:r>
            <a:r>
              <a:rPr lang="en-GB" sz="1400" dirty="0"/>
              <a:t> (Accessed: 28 July 2026). </a:t>
            </a:r>
          </a:p>
          <a:p>
            <a:pPr lvl="0"/>
            <a:endParaRPr lang="en-GB" sz="1400" dirty="0"/>
          </a:p>
          <a:p>
            <a:pPr lvl="0"/>
            <a:r>
              <a:rPr lang="en-GB" sz="1400" b="1" dirty="0"/>
              <a:t>Reidy, C., Papoutsi, C., KC, S., </a:t>
            </a:r>
            <a:r>
              <a:rPr lang="en-GB" sz="1400" b="1" dirty="0" err="1"/>
              <a:t>Gudgin</a:t>
            </a:r>
            <a:r>
              <a:rPr lang="en-GB" sz="1400" b="1" dirty="0"/>
              <a:t>, B., Laverty, A.A., Greaves, F. and Powell, J. (2025)</a:t>
            </a:r>
            <a:r>
              <a:rPr lang="en-GB" sz="1400" dirty="0"/>
              <a:t> ‘Qualitative evaluation of the implementation and national roll-out of the NHS App in England’, </a:t>
            </a:r>
            <a:r>
              <a:rPr lang="en-GB" sz="1400" i="1" dirty="0"/>
              <a:t>BMC Medicine</a:t>
            </a:r>
            <a:r>
              <a:rPr lang="en-GB" sz="1400" dirty="0"/>
              <a:t>, 23(1), article 20. Available at: </a:t>
            </a:r>
            <a:r>
              <a:rPr lang="en-GB" sz="1400" dirty="0">
                <a:hlinkClick r:id="rId10"/>
              </a:rPr>
              <a:t>https://doi.org/10.1186/s12916-024-03842-w</a:t>
            </a:r>
            <a:r>
              <a:rPr lang="en-GB" sz="1400" dirty="0"/>
              <a:t> (Accessed: 28 July 2026). </a:t>
            </a:r>
          </a:p>
        </p:txBody>
      </p:sp>
    </p:spTree>
    <p:extLst>
      <p:ext uri="{BB962C8B-B14F-4D97-AF65-F5344CB8AC3E}">
        <p14:creationId xmlns:p14="http://schemas.microsoft.com/office/powerpoint/2010/main" val="22868355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354</TotalTime>
  <Words>1965</Words>
  <Application>Microsoft Office PowerPoint</Application>
  <PresentationFormat>Widescreen</PresentationFormat>
  <Paragraphs>176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mariam begum</dc:creator>
  <cp:lastModifiedBy>mariam begum</cp:lastModifiedBy>
  <cp:revision>4</cp:revision>
  <dcterms:created xsi:type="dcterms:W3CDTF">2026-08-02T17:46:02Z</dcterms:created>
  <dcterms:modified xsi:type="dcterms:W3CDTF">2026-08-06T00:51:23Z</dcterms:modified>
</cp:coreProperties>
</file>