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65" r:id="rId2"/>
    <p:sldId id="310" r:id="rId3"/>
    <p:sldId id="320" r:id="rId4"/>
    <p:sldId id="321" r:id="rId5"/>
    <p:sldId id="322" r:id="rId6"/>
    <p:sldId id="312" r:id="rId7"/>
    <p:sldId id="315" r:id="rId8"/>
    <p:sldId id="323" r:id="rId9"/>
    <p:sldId id="316" r:id="rId10"/>
    <p:sldId id="313" r:id="rId11"/>
  </p:sldIdLst>
  <p:sldSz cx="12188825" cy="6858000"/>
  <p:notesSz cx="6858000" cy="9144000"/>
  <p:custDataLst>
    <p:tags r:id="rId14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7999"/>
    <a:srgbClr val="0A41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29" autoAdjust="0"/>
  </p:normalViewPr>
  <p:slideViewPr>
    <p:cSldViewPr showGuides="1">
      <p:cViewPr varScale="1">
        <p:scale>
          <a:sx n="36" d="100"/>
          <a:sy n="36" d="100"/>
        </p:scale>
        <p:origin x="988" y="52"/>
      </p:cViewPr>
      <p:guideLst>
        <p:guide pos="3839"/>
        <p:guide orient="horz"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3" d="100"/>
          <a:sy n="63" d="100"/>
        </p:scale>
        <p:origin x="1986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088EAF-6ECA-4616-85EF-35AA19C641F3}" type="datetimeFigureOut">
              <a:rPr lang="en-US"/>
              <a:t>2/27/2023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F912AB-2776-42F2-A957-313FC7EFEDB9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320657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BD2D7A-D230-4F91-BD59-0A39C2703BA8}" type="datetimeFigureOut">
              <a:rPr lang="en-US"/>
              <a:t>2/27/2023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3199CD-3E1B-4AE6-990F-76F925F5EA9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765798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4" y="1828800"/>
            <a:ext cx="8229600" cy="2895600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6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213" y="4800600"/>
            <a:ext cx="8229600" cy="12192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 cap="all" spc="200" baseline="0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9499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2/27/2023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38254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9614" y="2514600"/>
            <a:ext cx="8692399" cy="2819400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4800" b="0" cap="none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3" y="5410200"/>
            <a:ext cx="8687333" cy="6096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00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2/27/2023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6181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4781" y="1905001"/>
            <a:ext cx="4419599" cy="4114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29183" y="1905001"/>
            <a:ext cx="4419600" cy="4114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2/27/2023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25340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1" y="1905000"/>
            <a:ext cx="4416552" cy="7620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000" b="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1" y="2743201"/>
            <a:ext cx="4416552" cy="3276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1" y="1905000"/>
            <a:ext cx="4416552" cy="7620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000" b="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1" y="2743201"/>
            <a:ext cx="4416552" cy="3276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2/27/2023</a:t>
            </a:fld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841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2/27/2023</a:t>
            </a:fld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2663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2/27/2023</a:t>
            </a:fld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754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5604" y="1905000"/>
            <a:ext cx="3596607" cy="26670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3600" b="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65213" y="4648200"/>
            <a:ext cx="3581399" cy="13716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1414" y="685800"/>
            <a:ext cx="6400800" cy="5334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2/27/2023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4498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5604" y="1905000"/>
            <a:ext cx="3596607" cy="266700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3600" b="0" i="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65213" y="4648200"/>
            <a:ext cx="3581399" cy="13716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4951414" y="685800"/>
            <a:ext cx="6400799" cy="5334000"/>
          </a:xfrm>
          <a:solidFill>
            <a:schemeClr val="bg2"/>
          </a:solidFill>
          <a:ln w="76200">
            <a:solidFill>
              <a:schemeClr val="tx1"/>
            </a:solidFill>
            <a:miter lim="800000"/>
          </a:ln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pPr/>
              <a:t>2/27/2023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49172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2/27/2023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6009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42412" y="381001"/>
            <a:ext cx="1524001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2412" y="381001"/>
            <a:ext cx="7391399" cy="5638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2/27/2023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7903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3" y="381000"/>
            <a:ext cx="9144001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4999"/>
            <a:ext cx="9134391" cy="41148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0"/>
            <a:ext cx="6553199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6422" y="6400800"/>
            <a:ext cx="1449389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F41C87-7AD9-4845-A077-840E4A0F3F06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28211" y="6400800"/>
            <a:ext cx="838201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13F82-EE5E-44EE-A61D-E31C6657F26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0599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1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3838" indent="-223838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63550" indent="-231775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SzPct val="10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82625" indent="-219075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57250" indent="-174625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30288" indent="-173038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38074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5544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72821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39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intranet.dwp.gov.uk/page/2022-people-survey-results" TargetMode="External"/><Relationship Id="rId2" Type="http://schemas.openxmlformats.org/officeDocument/2006/relationships/hyperlink" Target="https://intranet.dwp.gov.uk/section/working-dwp/change-and-resilience-group/departmental-change-portfolio-office-dcpo/change-delivery-guidance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www.gov.uk/government/publications/civil-service-code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ao.org.uk/wp-content/uploads/2022/10/Departmental-Overview-2021-22-DWP.pdf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1145325" y="1028963"/>
            <a:ext cx="9593473" cy="4567833"/>
          </a:xfrm>
        </p:spPr>
        <p:txBody>
          <a:bodyPr>
            <a:normAutofit/>
          </a:bodyPr>
          <a:lstStyle/>
          <a:p>
            <a:r>
              <a:rPr lang="en-US" sz="3200" dirty="0"/>
              <a:t>BMMB7000</a:t>
            </a:r>
            <a:br>
              <a:rPr lang="en-US" sz="3200" dirty="0"/>
            </a:br>
            <a:br>
              <a:rPr lang="en-US" sz="1500" dirty="0"/>
            </a:br>
            <a:r>
              <a:rPr lang="en-US" sz="4800" dirty="0"/>
              <a:t>Change &amp; Stability Management</a:t>
            </a:r>
            <a:br>
              <a:rPr lang="en-US" sz="4800" dirty="0"/>
            </a:br>
            <a:br>
              <a:rPr lang="en-US" sz="4800" dirty="0"/>
            </a:br>
            <a:r>
              <a:rPr lang="en-US" sz="3200" dirty="0"/>
              <a:t>Change Management within </a:t>
            </a:r>
            <a:br>
              <a:rPr lang="en-US" sz="3200" dirty="0"/>
            </a:br>
            <a:r>
              <a:rPr lang="en-US" sz="3200" dirty="0"/>
              <a:t>the Department for Work &amp; Pensions</a:t>
            </a:r>
            <a:br>
              <a:rPr lang="en-US" sz="4800" dirty="0"/>
            </a:br>
            <a:br>
              <a:rPr lang="en-US" sz="4800" dirty="0"/>
            </a:br>
            <a:endParaRPr lang="en-US" sz="48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1065213" y="4845277"/>
            <a:ext cx="8229600" cy="872950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endParaRPr lang="en-US" sz="2800" dirty="0"/>
          </a:p>
          <a:p>
            <a:endParaRPr lang="it-IT" sz="2800" dirty="0"/>
          </a:p>
          <a:p>
            <a:r>
              <a:rPr lang="it-IT" sz="2800" dirty="0" err="1"/>
              <a:t>Jayne</a:t>
            </a:r>
            <a:r>
              <a:rPr lang="it-IT" sz="2800" dirty="0"/>
              <a:t> </a:t>
            </a:r>
            <a:r>
              <a:rPr lang="it-IT" sz="2800" dirty="0" err="1"/>
              <a:t>dennis</a:t>
            </a:r>
            <a:endParaRPr lang="it-IT" dirty="0" err="1"/>
          </a:p>
        </p:txBody>
      </p:sp>
    </p:spTree>
    <p:extLst>
      <p:ext uri="{BB962C8B-B14F-4D97-AF65-F5344CB8AC3E}">
        <p14:creationId xmlns:p14="http://schemas.microsoft.com/office/powerpoint/2010/main" val="2808920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Community Employability Support within the Department for Work &amp; Pensions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522413" y="2276872"/>
            <a:ext cx="9143731" cy="3938515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223520" indent="-223520"/>
            <a:r>
              <a:rPr lang="en-US" dirty="0"/>
              <a:t>  Last year DWP's </a:t>
            </a:r>
            <a:r>
              <a:rPr lang="en-US" dirty="0">
                <a:ea typeface="+mn-lt"/>
                <a:cs typeface="+mn-lt"/>
              </a:rPr>
              <a:t>total department expenditure reached £225.7 billion, paying</a:t>
            </a:r>
            <a:r>
              <a:rPr lang="en-US" dirty="0"/>
              <a:t> £59 billion to Working Age clients</a:t>
            </a:r>
            <a:r>
              <a:rPr lang="en-US" dirty="0">
                <a:ea typeface="+mn-lt"/>
                <a:cs typeface="+mn-lt"/>
              </a:rPr>
              <a:t> (NAO, 2022).</a:t>
            </a:r>
            <a:endParaRPr lang="en-US" dirty="0"/>
          </a:p>
          <a:p>
            <a:pPr marL="0" indent="0">
              <a:buNone/>
            </a:pPr>
            <a:endParaRPr lang="en-US" sz="500" dirty="0"/>
          </a:p>
          <a:p>
            <a:pPr marL="223520" indent="-223520"/>
            <a:r>
              <a:rPr lang="en-US" dirty="0"/>
              <a:t>Employability support provided in conjunction with Welsh Government </a:t>
            </a:r>
          </a:p>
          <a:p>
            <a:pPr marL="0" indent="0">
              <a:buNone/>
            </a:pPr>
            <a:endParaRPr lang="en-US" sz="500" dirty="0"/>
          </a:p>
          <a:p>
            <a:pPr marL="223520" indent="-223520"/>
            <a:r>
              <a:rPr lang="en-US" dirty="0"/>
              <a:t>Providing tailored support in deprived community settings</a:t>
            </a:r>
          </a:p>
          <a:p>
            <a:pPr marL="0" indent="0">
              <a:buNone/>
            </a:pPr>
            <a:endParaRPr lang="en-US" sz="500" dirty="0"/>
          </a:p>
          <a:p>
            <a:pPr marL="223520" indent="-223520"/>
            <a:r>
              <a:rPr lang="en-US" dirty="0"/>
              <a:t>Building constructive relationships to establish need and overcome barriers</a:t>
            </a:r>
          </a:p>
          <a:p>
            <a:pPr marL="0" indent="0">
              <a:buNone/>
            </a:pPr>
            <a:endParaRPr lang="en-US" sz="500" dirty="0"/>
          </a:p>
          <a:p>
            <a:pPr marL="223520" indent="-223520"/>
            <a:r>
              <a:rPr lang="en-US" dirty="0"/>
              <a:t>Assisting lone parents, long-term unemployed and economically inactive</a:t>
            </a:r>
          </a:p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913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F2247A-34F1-4A11-A01F-91734A2912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Future of Community Employability Support in Wales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FBBA9E-1184-49D6-8198-6B863F7F21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2413" y="2082273"/>
            <a:ext cx="9143731" cy="4167121"/>
          </a:xfrm>
        </p:spPr>
        <p:txBody>
          <a:bodyPr>
            <a:normAutofit fontScale="25000" lnSpcReduction="20000"/>
          </a:bodyPr>
          <a:lstStyle/>
          <a:p>
            <a:r>
              <a:rPr lang="en-GB" sz="9600" dirty="0"/>
              <a:t>Successful performance - exceeding Job Entry targets </a:t>
            </a:r>
          </a:p>
          <a:p>
            <a:endParaRPr lang="en-GB" sz="1600" dirty="0"/>
          </a:p>
          <a:p>
            <a:r>
              <a:rPr lang="en-GB" sz="9600" dirty="0"/>
              <a:t>Swansea Team - 2635 participants, moving 1437 into employment (between May 2015 and Feb 2023)</a:t>
            </a:r>
          </a:p>
          <a:p>
            <a:endParaRPr lang="en-GB" sz="1600" dirty="0"/>
          </a:p>
          <a:p>
            <a:r>
              <a:rPr lang="en-GB" sz="9600" dirty="0"/>
              <a:t>Brexit and consequent end of European Social Fund (ESF), means the programme will cease on 31</a:t>
            </a:r>
            <a:r>
              <a:rPr lang="en-GB" sz="9600" baseline="30000" dirty="0"/>
              <a:t>st</a:t>
            </a:r>
            <a:r>
              <a:rPr lang="en-GB" sz="9600" dirty="0"/>
              <a:t> March 2023</a:t>
            </a:r>
          </a:p>
          <a:p>
            <a:endParaRPr lang="en-GB" sz="1600" dirty="0"/>
          </a:p>
          <a:p>
            <a:r>
              <a:rPr lang="en-GB" sz="9600" dirty="0"/>
              <a:t>169 project staff across Wales to be redeployed within Universal Credit Operations </a:t>
            </a:r>
          </a:p>
          <a:p>
            <a:endParaRPr lang="en-GB" sz="1600" dirty="0"/>
          </a:p>
          <a:p>
            <a:r>
              <a:rPr lang="en-GB" sz="9600" dirty="0"/>
              <a:t>Alternative provision for remaining clients will be sought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4192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90031F-5E8C-44F1-8A8F-33D09A6555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2413" y="381000"/>
            <a:ext cx="9144001" cy="741789"/>
          </a:xfrm>
        </p:spPr>
        <p:txBody>
          <a:bodyPr/>
          <a:lstStyle/>
          <a:p>
            <a:r>
              <a:rPr lang="en-GB" dirty="0"/>
              <a:t>Lewin’s (1951) Forcefield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386256-8FCF-41BC-A289-711FEFCAE7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3722" y="1509467"/>
            <a:ext cx="9386928" cy="4535016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C451549-579A-40ED-809F-FEDE31FCDA8A}"/>
              </a:ext>
            </a:extLst>
          </p:cNvPr>
          <p:cNvSpPr/>
          <p:nvPr/>
        </p:nvSpPr>
        <p:spPr>
          <a:xfrm>
            <a:off x="5038111" y="1772816"/>
            <a:ext cx="1602993" cy="4941267"/>
          </a:xfrm>
          <a:prstGeom prst="rect">
            <a:avLst/>
          </a:prstGeom>
          <a:solidFill>
            <a:schemeClr val="tx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Ending </a:t>
            </a:r>
            <a:endParaRPr lang="en-US">
              <a:solidFill>
                <a:schemeClr val="bg1"/>
              </a:solidFill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DWP Community Employability Support Provision</a:t>
            </a:r>
            <a:endParaRPr lang="en-GB">
              <a:solidFill>
                <a:schemeClr val="bg1"/>
              </a:solidFill>
            </a:endParaRPr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2927B88B-9585-42DA-A5CD-9B479E00A2CE}"/>
              </a:ext>
            </a:extLst>
          </p:cNvPr>
          <p:cNvSpPr/>
          <p:nvPr/>
        </p:nvSpPr>
        <p:spPr>
          <a:xfrm>
            <a:off x="1667339" y="1945002"/>
            <a:ext cx="2879542" cy="1099224"/>
          </a:xfrm>
          <a:prstGeom prst="rightArrow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Cessation of European Social Fund</a:t>
            </a: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B9FA72A1-BEBF-442A-8B7E-F03EFBED0995}"/>
              </a:ext>
            </a:extLst>
          </p:cNvPr>
          <p:cNvSpPr/>
          <p:nvPr/>
        </p:nvSpPr>
        <p:spPr>
          <a:xfrm>
            <a:off x="814973" y="2830351"/>
            <a:ext cx="3429439" cy="1099223"/>
          </a:xfrm>
          <a:prstGeom prst="rightArrow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Welsh Government allocating UKSPF to Local Authorities</a:t>
            </a: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DB655DF4-7C29-4B8C-A057-CEE735FED2E7}"/>
              </a:ext>
            </a:extLst>
          </p:cNvPr>
          <p:cNvSpPr/>
          <p:nvPr/>
        </p:nvSpPr>
        <p:spPr>
          <a:xfrm>
            <a:off x="1701473" y="3678309"/>
            <a:ext cx="2952328" cy="1247801"/>
          </a:xfrm>
          <a:prstGeom prst="rightArrow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Deploying specialised staff to Job Centre roles</a:t>
            </a:r>
          </a:p>
        </p:txBody>
      </p:sp>
      <p:sp>
        <p:nvSpPr>
          <p:cNvPr id="8" name="Arrow: Left 7">
            <a:extLst>
              <a:ext uri="{FF2B5EF4-FFF2-40B4-BE49-F238E27FC236}">
                <a16:creationId xmlns:a16="http://schemas.microsoft.com/office/drawing/2014/main" id="{90CF4839-4E2E-47C4-9D00-84EBA5447195}"/>
              </a:ext>
            </a:extLst>
          </p:cNvPr>
          <p:cNvSpPr/>
          <p:nvPr/>
        </p:nvSpPr>
        <p:spPr>
          <a:xfrm>
            <a:off x="7635522" y="4704606"/>
            <a:ext cx="3528392" cy="1061162"/>
          </a:xfrm>
          <a:prstGeom prst="leftArrow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Loss of valuable (external) networks by Job Centre</a:t>
            </a:r>
          </a:p>
        </p:txBody>
      </p:sp>
      <p:sp>
        <p:nvSpPr>
          <p:cNvPr id="9" name="Arrow: Left 8">
            <a:extLst>
              <a:ext uri="{FF2B5EF4-FFF2-40B4-BE49-F238E27FC236}">
                <a16:creationId xmlns:a16="http://schemas.microsoft.com/office/drawing/2014/main" id="{7627B295-E335-4650-BF06-E1CD51DD31A1}"/>
              </a:ext>
            </a:extLst>
          </p:cNvPr>
          <p:cNvSpPr/>
          <p:nvPr/>
        </p:nvSpPr>
        <p:spPr>
          <a:xfrm>
            <a:off x="7656184" y="2785950"/>
            <a:ext cx="3528392" cy="1075443"/>
          </a:xfrm>
          <a:prstGeom prst="leftArrow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External provision less specialised and comprehensive </a:t>
            </a:r>
            <a:endParaRPr lang="en-GB" dirty="0"/>
          </a:p>
        </p:txBody>
      </p:sp>
      <p:sp>
        <p:nvSpPr>
          <p:cNvPr id="10" name="Arrow: Left 9">
            <a:extLst>
              <a:ext uri="{FF2B5EF4-FFF2-40B4-BE49-F238E27FC236}">
                <a16:creationId xmlns:a16="http://schemas.microsoft.com/office/drawing/2014/main" id="{5FB5D007-B019-4498-952D-1E2BB7225214}"/>
              </a:ext>
            </a:extLst>
          </p:cNvPr>
          <p:cNvSpPr/>
          <p:nvPr/>
        </p:nvSpPr>
        <p:spPr>
          <a:xfrm>
            <a:off x="7189873" y="1902252"/>
            <a:ext cx="3672409" cy="1103785"/>
          </a:xfrm>
          <a:prstGeom prst="leftArrow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Community engagement more effective than in Job Centres</a:t>
            </a:r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46ED2A77-FA38-4C67-B0B2-41F478280F62}"/>
              </a:ext>
            </a:extLst>
          </p:cNvPr>
          <p:cNvSpPr/>
          <p:nvPr/>
        </p:nvSpPr>
        <p:spPr>
          <a:xfrm>
            <a:off x="1535504" y="1136831"/>
            <a:ext cx="3240360" cy="990995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Driving Forces</a:t>
            </a:r>
          </a:p>
        </p:txBody>
      </p:sp>
      <p:sp>
        <p:nvSpPr>
          <p:cNvPr id="13" name="Arrow: Left 12">
            <a:extLst>
              <a:ext uri="{FF2B5EF4-FFF2-40B4-BE49-F238E27FC236}">
                <a16:creationId xmlns:a16="http://schemas.microsoft.com/office/drawing/2014/main" id="{9B596B9E-1259-4B27-BCFA-83E3680E27DA}"/>
              </a:ext>
            </a:extLst>
          </p:cNvPr>
          <p:cNvSpPr/>
          <p:nvPr/>
        </p:nvSpPr>
        <p:spPr>
          <a:xfrm>
            <a:off x="6958263" y="1127143"/>
            <a:ext cx="3061792" cy="960614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Restraining Forces</a:t>
            </a:r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E2348CAC-3BF9-4B8F-89B0-F501C6D1CDA7}"/>
              </a:ext>
            </a:extLst>
          </p:cNvPr>
          <p:cNvSpPr/>
          <p:nvPr/>
        </p:nvSpPr>
        <p:spPr>
          <a:xfrm>
            <a:off x="698251" y="4676331"/>
            <a:ext cx="3552896" cy="1099224"/>
          </a:xfrm>
          <a:prstGeom prst="rightArrow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Cost-effectiveness of externally managed/ delivered provision</a:t>
            </a:r>
          </a:p>
        </p:txBody>
      </p:sp>
      <p:sp>
        <p:nvSpPr>
          <p:cNvPr id="17" name="Arrow: Left 16">
            <a:extLst>
              <a:ext uri="{FF2B5EF4-FFF2-40B4-BE49-F238E27FC236}">
                <a16:creationId xmlns:a16="http://schemas.microsoft.com/office/drawing/2014/main" id="{302B57AE-E6F4-46E5-903B-BD6A71913E45}"/>
              </a:ext>
            </a:extLst>
          </p:cNvPr>
          <p:cNvSpPr/>
          <p:nvPr/>
        </p:nvSpPr>
        <p:spPr>
          <a:xfrm>
            <a:off x="6858796" y="3599348"/>
            <a:ext cx="4708224" cy="1353022"/>
          </a:xfrm>
          <a:prstGeom prst="leftArrow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Potential drop in job entries, affecting DWP caseloads and client/ community austerity</a:t>
            </a:r>
          </a:p>
        </p:txBody>
      </p:sp>
      <p:sp>
        <p:nvSpPr>
          <p:cNvPr id="18" name="Arrow: Left 17">
            <a:extLst>
              <a:ext uri="{FF2B5EF4-FFF2-40B4-BE49-F238E27FC236}">
                <a16:creationId xmlns:a16="http://schemas.microsoft.com/office/drawing/2014/main" id="{3CD022A6-7D46-48A8-B19C-2B649F694A98}"/>
              </a:ext>
            </a:extLst>
          </p:cNvPr>
          <p:cNvSpPr/>
          <p:nvPr/>
        </p:nvSpPr>
        <p:spPr>
          <a:xfrm>
            <a:off x="7004726" y="5527157"/>
            <a:ext cx="4492027" cy="1188798"/>
          </a:xfrm>
          <a:prstGeom prst="leftArrow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Potential loss of DWP staff/ morale due to change management and loss of trust</a:t>
            </a:r>
          </a:p>
        </p:txBody>
      </p:sp>
      <p:sp>
        <p:nvSpPr>
          <p:cNvPr id="19" name="Arrow: Right 18">
            <a:extLst>
              <a:ext uri="{FF2B5EF4-FFF2-40B4-BE49-F238E27FC236}">
                <a16:creationId xmlns:a16="http://schemas.microsoft.com/office/drawing/2014/main" id="{186F0894-A5A1-4949-9AC1-817716098A78}"/>
              </a:ext>
            </a:extLst>
          </p:cNvPr>
          <p:cNvSpPr/>
          <p:nvPr/>
        </p:nvSpPr>
        <p:spPr>
          <a:xfrm>
            <a:off x="765820" y="5499207"/>
            <a:ext cx="3945781" cy="1247801"/>
          </a:xfrm>
          <a:prstGeom prst="rightArrow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Increased staffing in Universal Credit delivery as further change ensues </a:t>
            </a:r>
            <a:endParaRPr lang="en-GB" dirty="0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06207C99-C321-431C-AED7-C63994211E87}"/>
              </a:ext>
            </a:extLst>
          </p:cNvPr>
          <p:cNvSpPr/>
          <p:nvPr/>
        </p:nvSpPr>
        <p:spPr>
          <a:xfrm>
            <a:off x="189756" y="2276079"/>
            <a:ext cx="360040" cy="437070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5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C8E59EEB-25BD-4917-8ABB-AF676F3A65D8}"/>
              </a:ext>
            </a:extLst>
          </p:cNvPr>
          <p:cNvSpPr/>
          <p:nvPr/>
        </p:nvSpPr>
        <p:spPr>
          <a:xfrm>
            <a:off x="179079" y="3161427"/>
            <a:ext cx="360040" cy="437070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5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D23BB789-137D-4F06-BDB3-EC4E9B2C824B}"/>
              </a:ext>
            </a:extLst>
          </p:cNvPr>
          <p:cNvSpPr/>
          <p:nvPr/>
        </p:nvSpPr>
        <p:spPr>
          <a:xfrm>
            <a:off x="179079" y="4083674"/>
            <a:ext cx="360040" cy="437070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3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1E16D04-E429-4275-8C9C-AAE32F270807}"/>
              </a:ext>
            </a:extLst>
          </p:cNvPr>
          <p:cNvSpPr/>
          <p:nvPr/>
        </p:nvSpPr>
        <p:spPr>
          <a:xfrm>
            <a:off x="189756" y="5016652"/>
            <a:ext cx="360040" cy="437070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2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03857F29-CBEF-415C-BF10-68E0286B94BC}"/>
              </a:ext>
            </a:extLst>
          </p:cNvPr>
          <p:cNvSpPr/>
          <p:nvPr/>
        </p:nvSpPr>
        <p:spPr>
          <a:xfrm>
            <a:off x="189756" y="5903021"/>
            <a:ext cx="360040" cy="437070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3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64CFD37-85C2-446D-ACCB-1FFD6085F840}"/>
              </a:ext>
            </a:extLst>
          </p:cNvPr>
          <p:cNvSpPr/>
          <p:nvPr/>
        </p:nvSpPr>
        <p:spPr>
          <a:xfrm>
            <a:off x="45740" y="6384815"/>
            <a:ext cx="646332" cy="437069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18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269C2CB8-0558-42C6-B101-EA9FC94158D1}"/>
              </a:ext>
            </a:extLst>
          </p:cNvPr>
          <p:cNvSpPr/>
          <p:nvPr/>
        </p:nvSpPr>
        <p:spPr>
          <a:xfrm>
            <a:off x="11643533" y="2276079"/>
            <a:ext cx="360040" cy="43707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4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1F328744-A8A2-4E5B-B9D8-C2CCB599F875}"/>
              </a:ext>
            </a:extLst>
          </p:cNvPr>
          <p:cNvSpPr/>
          <p:nvPr/>
        </p:nvSpPr>
        <p:spPr>
          <a:xfrm>
            <a:off x="11639029" y="5903021"/>
            <a:ext cx="360040" cy="43707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3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98DDB99B-8876-4C7D-8FBF-C7CBE82804AB}"/>
              </a:ext>
            </a:extLst>
          </p:cNvPr>
          <p:cNvSpPr/>
          <p:nvPr/>
        </p:nvSpPr>
        <p:spPr>
          <a:xfrm>
            <a:off x="11639029" y="5007408"/>
            <a:ext cx="360040" cy="43707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3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1415841F-1DEF-4E8D-AD6F-19E7035B2825}"/>
              </a:ext>
            </a:extLst>
          </p:cNvPr>
          <p:cNvSpPr/>
          <p:nvPr/>
        </p:nvSpPr>
        <p:spPr>
          <a:xfrm>
            <a:off x="11659187" y="4083674"/>
            <a:ext cx="360040" cy="43707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3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1C112170-4773-4F7B-9900-52289E487F69}"/>
              </a:ext>
            </a:extLst>
          </p:cNvPr>
          <p:cNvSpPr/>
          <p:nvPr/>
        </p:nvSpPr>
        <p:spPr>
          <a:xfrm>
            <a:off x="11659187" y="3105136"/>
            <a:ext cx="360040" cy="43707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3</a:t>
            </a: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46C90227-3B14-4F1E-B9F8-24A79E3F574D}"/>
              </a:ext>
            </a:extLst>
          </p:cNvPr>
          <p:cNvSpPr/>
          <p:nvPr/>
        </p:nvSpPr>
        <p:spPr>
          <a:xfrm>
            <a:off x="11567021" y="6391441"/>
            <a:ext cx="576064" cy="43707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3587057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894F9E-6AAF-445F-8CA3-DDA81C5348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6373" y="381000"/>
            <a:ext cx="9200041" cy="1324884"/>
          </a:xfrm>
        </p:spPr>
        <p:txBody>
          <a:bodyPr/>
          <a:lstStyle/>
          <a:p>
            <a:r>
              <a:rPr lang="en-GB" dirty="0"/>
              <a:t>Discrepancies in Forcefield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FAAA55-B08B-4DC5-8DBF-A92BE62B22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8150" y="2185298"/>
            <a:ext cx="9507994" cy="389056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/>
            <a:r>
              <a:rPr lang="en-GB" dirty="0"/>
              <a:t>The Forcefield Analysis illustrated depicts the financial force as the main driver for change.</a:t>
            </a:r>
            <a:endParaRPr lang="en-US" dirty="0"/>
          </a:p>
          <a:p>
            <a:pPr marL="342900" indent="-342900"/>
            <a:r>
              <a:rPr lang="en-GB" dirty="0">
                <a:ea typeface="+mn-lt"/>
                <a:cs typeface="+mn-lt"/>
              </a:rPr>
              <a:t>Weighting of forces can be subjective, and difficult to quantify.</a:t>
            </a:r>
          </a:p>
          <a:p>
            <a:pPr marL="342900" indent="-342900"/>
            <a:r>
              <a:rPr lang="en-GB" dirty="0"/>
              <a:t>Schwering (2003) claims </a:t>
            </a:r>
            <a:r>
              <a:rPr lang="en-GB" sz="2400" dirty="0">
                <a:ea typeface="+mn-lt"/>
                <a:cs typeface="+mn-lt"/>
              </a:rPr>
              <a:t>"the technique is highly dependent upon the planner's experience, cognitive style, personality, and resulting mental models", </a:t>
            </a:r>
            <a:r>
              <a:rPr lang="en-GB" dirty="0">
                <a:ea typeface="+mn-lt"/>
                <a:cs typeface="+mn-lt"/>
              </a:rPr>
              <a:t>with potential </a:t>
            </a:r>
            <a:r>
              <a:rPr lang="en-GB" sz="2400" dirty="0">
                <a:ea typeface="+mn-lt"/>
                <a:cs typeface="+mn-lt"/>
              </a:rPr>
              <a:t>"cognitive bias and heuristic errors".</a:t>
            </a:r>
            <a:endParaRPr lang="en-GB" sz="2400" dirty="0"/>
          </a:p>
          <a:p>
            <a:pPr marL="342900" indent="-342900"/>
            <a:r>
              <a:rPr lang="en-GB" dirty="0">
                <a:ea typeface="+mn-lt"/>
                <a:cs typeface="+mn-lt"/>
              </a:rPr>
              <a:t>Utilising a gap analysis, </a:t>
            </a:r>
            <a:r>
              <a:rPr lang="en-GB" dirty="0"/>
              <a:t>engaging discussion and consideration of  (Peters &amp; Waterman, 1982) McKinsey's 7S Model, can help establish a more multi-</a:t>
            </a:r>
            <a:r>
              <a:rPr lang="en-GB" dirty="0" err="1"/>
              <a:t>dimentional</a:t>
            </a:r>
            <a:r>
              <a:rPr lang="en-GB" dirty="0"/>
              <a:t> approach. </a:t>
            </a:r>
          </a:p>
          <a:p>
            <a:pPr marL="223520" indent="-223520"/>
            <a:endParaRPr lang="en-GB" dirty="0"/>
          </a:p>
          <a:p>
            <a:pPr marL="223520" indent="-223520"/>
            <a:endParaRPr lang="en-GB" dirty="0"/>
          </a:p>
          <a:p>
            <a:pPr marL="223520" indent="-22352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4881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114342" y="555164"/>
            <a:ext cx="9532246" cy="764650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bg2">
                    <a:lumMod val="25000"/>
                    <a:lumOff val="75000"/>
                  </a:schemeClr>
                </a:solidFill>
              </a:rPr>
              <a:t>Kubler-Ross Change Curve</a:t>
            </a:r>
            <a:r>
              <a:rPr lang="en-US" dirty="0"/>
              <a:t> &amp; </a:t>
            </a:r>
            <a:r>
              <a:rPr lang="en-US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Satir's Change Model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B6D1F14-AB6E-4DC2-962C-BFD50489D1D7}"/>
              </a:ext>
            </a:extLst>
          </p:cNvPr>
          <p:cNvSpPr/>
          <p:nvPr/>
        </p:nvSpPr>
        <p:spPr>
          <a:xfrm>
            <a:off x="4769349" y="6074711"/>
            <a:ext cx="252028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Depression</a:t>
            </a:r>
            <a:endParaRPr lang="en-US" sz="20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906E66A8-6EB2-4ABE-B7FC-B8D13760B9E4}"/>
              </a:ext>
            </a:extLst>
          </p:cNvPr>
          <p:cNvSpPr/>
          <p:nvPr/>
        </p:nvSpPr>
        <p:spPr>
          <a:xfrm>
            <a:off x="1571481" y="2055715"/>
            <a:ext cx="8905875" cy="4057765"/>
          </a:xfrm>
          <a:custGeom>
            <a:avLst/>
            <a:gdLst>
              <a:gd name="connsiteX0" fmla="*/ 0 w 8905875"/>
              <a:gd name="connsiteY0" fmla="*/ 1660947 h 4057765"/>
              <a:gd name="connsiteX1" fmla="*/ 1418896 w 8905875"/>
              <a:gd name="connsiteY1" fmla="*/ 841140 h 4057765"/>
              <a:gd name="connsiteX2" fmla="*/ 4508938 w 8905875"/>
              <a:gd name="connsiteY2" fmla="*/ 4057306 h 4057765"/>
              <a:gd name="connsiteX3" fmla="*/ 8250620 w 8905875"/>
              <a:gd name="connsiteY3" fmla="*/ 588892 h 4057765"/>
              <a:gd name="connsiteX4" fmla="*/ 8881241 w 8905875"/>
              <a:gd name="connsiteY4" fmla="*/ 31844 h 4057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905875" h="4057765">
                <a:moveTo>
                  <a:pt x="0" y="1660947"/>
                </a:moveTo>
                <a:cubicBezTo>
                  <a:pt x="333703" y="1051347"/>
                  <a:pt x="667406" y="441747"/>
                  <a:pt x="1418896" y="841140"/>
                </a:cubicBezTo>
                <a:cubicBezTo>
                  <a:pt x="2170386" y="1240533"/>
                  <a:pt x="3370317" y="4099347"/>
                  <a:pt x="4508938" y="4057306"/>
                </a:cubicBezTo>
                <a:cubicBezTo>
                  <a:pt x="5647559" y="4015265"/>
                  <a:pt x="7521903" y="1259802"/>
                  <a:pt x="8250620" y="588892"/>
                </a:cubicBezTo>
                <a:cubicBezTo>
                  <a:pt x="8979337" y="-82018"/>
                  <a:pt x="8930289" y="-25087"/>
                  <a:pt x="8881241" y="31844"/>
                </a:cubicBezTo>
              </a:path>
            </a:pathLst>
          </a:cu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id="{FD58264D-FE9C-463F-BCF3-61358D00FD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86100" y="3533662"/>
            <a:ext cx="2076515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indent="0" algn="ctr">
              <a:buNone/>
            </a:pPr>
            <a:r>
              <a:rPr lang="en-US" sz="2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Anger</a:t>
            </a:r>
            <a:endParaRPr lang="en-US" sz="20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5F4DF70-BFC8-4D04-80BD-FB4ECD7FC27A}"/>
              </a:ext>
            </a:extLst>
          </p:cNvPr>
          <p:cNvSpPr/>
          <p:nvPr/>
        </p:nvSpPr>
        <p:spPr>
          <a:xfrm>
            <a:off x="2758884" y="5024160"/>
            <a:ext cx="252028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Bargaining</a:t>
            </a:r>
            <a:endParaRPr lang="en-US" sz="20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031815F-578A-4E7C-B7EE-BED3A6DCB0E8}"/>
              </a:ext>
            </a:extLst>
          </p:cNvPr>
          <p:cNvSpPr/>
          <p:nvPr/>
        </p:nvSpPr>
        <p:spPr>
          <a:xfrm>
            <a:off x="9635715" y="2335189"/>
            <a:ext cx="252028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Acceptance &amp; Integration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7AE50BF-4FF3-4F6A-A5A3-55A42C63D617}"/>
              </a:ext>
            </a:extLst>
          </p:cNvPr>
          <p:cNvSpPr/>
          <p:nvPr/>
        </p:nvSpPr>
        <p:spPr>
          <a:xfrm>
            <a:off x="1269876" y="2289022"/>
            <a:ext cx="252028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Denial</a:t>
            </a:r>
            <a:endParaRPr lang="en-US" sz="20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5A6B6110-0F25-4E81-A4ED-AD61D3081B72}"/>
              </a:ext>
            </a:extLst>
          </p:cNvPr>
          <p:cNvCxnSpPr>
            <a:cxnSpLocks/>
          </p:cNvCxnSpPr>
          <p:nvPr/>
        </p:nvCxnSpPr>
        <p:spPr>
          <a:xfrm>
            <a:off x="1269876" y="1926764"/>
            <a:ext cx="0" cy="47425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D9411DE3-BBDF-493C-B50A-83C5D20DE79D}"/>
              </a:ext>
            </a:extLst>
          </p:cNvPr>
          <p:cNvCxnSpPr>
            <a:cxnSpLocks/>
          </p:cNvCxnSpPr>
          <p:nvPr/>
        </p:nvCxnSpPr>
        <p:spPr>
          <a:xfrm>
            <a:off x="1269876" y="6669360"/>
            <a:ext cx="93869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39354E33-A339-4E80-A62C-2FEEBE987F4F}"/>
              </a:ext>
            </a:extLst>
          </p:cNvPr>
          <p:cNvCxnSpPr/>
          <p:nvPr/>
        </p:nvCxnSpPr>
        <p:spPr>
          <a:xfrm flipV="1">
            <a:off x="1269876" y="1628800"/>
            <a:ext cx="0" cy="2979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86E00097-5F25-4EAC-A2BC-E090C47BF525}"/>
              </a:ext>
            </a:extLst>
          </p:cNvPr>
          <p:cNvCxnSpPr/>
          <p:nvPr/>
        </p:nvCxnSpPr>
        <p:spPr>
          <a:xfrm>
            <a:off x="10656804" y="6669360"/>
            <a:ext cx="19013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ctangle 40">
            <a:extLst>
              <a:ext uri="{FF2B5EF4-FFF2-40B4-BE49-F238E27FC236}">
                <a16:creationId xmlns:a16="http://schemas.microsoft.com/office/drawing/2014/main" id="{797FF466-D521-4917-AD95-44BE82CDD974}"/>
              </a:ext>
            </a:extLst>
          </p:cNvPr>
          <p:cNvSpPr/>
          <p:nvPr/>
        </p:nvSpPr>
        <p:spPr>
          <a:xfrm>
            <a:off x="11062964" y="6546249"/>
            <a:ext cx="533456" cy="2462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Time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998CD105-3130-4BAE-8FC2-63E03CE55CFD}"/>
              </a:ext>
            </a:extLst>
          </p:cNvPr>
          <p:cNvSpPr/>
          <p:nvPr/>
        </p:nvSpPr>
        <p:spPr>
          <a:xfrm>
            <a:off x="936518" y="1319814"/>
            <a:ext cx="666715" cy="2462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Morale</a:t>
            </a:r>
            <a:endParaRPr lang="en-US" sz="10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4E140E83-9F07-45D2-BDDF-732BB1BEFA04}"/>
              </a:ext>
            </a:extLst>
          </p:cNvPr>
          <p:cNvSpPr txBox="1"/>
          <p:nvPr/>
        </p:nvSpPr>
        <p:spPr>
          <a:xfrm>
            <a:off x="1112306" y="3859199"/>
            <a:ext cx="14218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Shock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BDD870B9-7C43-4256-AD0F-20B612DA48B0}"/>
              </a:ext>
            </a:extLst>
          </p:cNvPr>
          <p:cNvSpPr txBox="1"/>
          <p:nvPr/>
        </p:nvSpPr>
        <p:spPr>
          <a:xfrm>
            <a:off x="7925544" y="5024160"/>
            <a:ext cx="14711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Experiment</a:t>
            </a:r>
            <a:endParaRPr lang="en-GB" dirty="0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B4EDACD5-48D9-4CF6-8453-630ACAEEA9F3}"/>
              </a:ext>
            </a:extLst>
          </p:cNvPr>
          <p:cNvSpPr txBox="1"/>
          <p:nvPr/>
        </p:nvSpPr>
        <p:spPr>
          <a:xfrm>
            <a:off x="7750596" y="3393049"/>
            <a:ext cx="1462236" cy="369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Decision</a:t>
            </a:r>
            <a:endParaRPr lang="en-GB" dirty="0"/>
          </a:p>
        </p:txBody>
      </p:sp>
      <p:cxnSp>
        <p:nvCxnSpPr>
          <p:cNvPr id="2" name="Connector: Curved 1">
            <a:extLst>
              <a:ext uri="{FF2B5EF4-FFF2-40B4-BE49-F238E27FC236}">
                <a16:creationId xmlns:a16="http://schemas.microsoft.com/office/drawing/2014/main" id="{045C182F-5CB4-C637-2146-774305A12878}"/>
              </a:ext>
            </a:extLst>
          </p:cNvPr>
          <p:cNvCxnSpPr/>
          <p:nvPr/>
        </p:nvCxnSpPr>
        <p:spPr>
          <a:xfrm flipV="1">
            <a:off x="1573003" y="3736586"/>
            <a:ext cx="246577" cy="80426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" name="Connector: Curved 2">
            <a:extLst>
              <a:ext uri="{FF2B5EF4-FFF2-40B4-BE49-F238E27FC236}">
                <a16:creationId xmlns:a16="http://schemas.microsoft.com/office/drawing/2014/main" id="{17AA283A-3C36-245F-4E53-7CF0C67E14C0}"/>
              </a:ext>
            </a:extLst>
          </p:cNvPr>
          <p:cNvCxnSpPr/>
          <p:nvPr/>
        </p:nvCxnSpPr>
        <p:spPr>
          <a:xfrm flipV="1">
            <a:off x="2641815" y="3641841"/>
            <a:ext cx="358769" cy="176753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" name="Connector: Curved 3">
            <a:extLst>
              <a:ext uri="{FF2B5EF4-FFF2-40B4-BE49-F238E27FC236}">
                <a16:creationId xmlns:a16="http://schemas.microsoft.com/office/drawing/2014/main" id="{D824EA20-BCC2-0574-0CCE-7E8ECEAD7A45}"/>
              </a:ext>
            </a:extLst>
          </p:cNvPr>
          <p:cNvCxnSpPr/>
          <p:nvPr/>
        </p:nvCxnSpPr>
        <p:spPr>
          <a:xfrm>
            <a:off x="2416097" y="3679575"/>
            <a:ext cx="227099" cy="139021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5" name="Connector: Curved 4">
            <a:extLst>
              <a:ext uri="{FF2B5EF4-FFF2-40B4-BE49-F238E27FC236}">
                <a16:creationId xmlns:a16="http://schemas.microsoft.com/office/drawing/2014/main" id="{26EE0052-9A2F-6462-C053-D1B15C5BA2EC}"/>
              </a:ext>
            </a:extLst>
          </p:cNvPr>
          <p:cNvCxnSpPr/>
          <p:nvPr/>
        </p:nvCxnSpPr>
        <p:spPr>
          <a:xfrm>
            <a:off x="2981780" y="3643750"/>
            <a:ext cx="282996" cy="173172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6" name="Connector: Curved 5">
            <a:extLst>
              <a:ext uri="{FF2B5EF4-FFF2-40B4-BE49-F238E27FC236}">
                <a16:creationId xmlns:a16="http://schemas.microsoft.com/office/drawing/2014/main" id="{B011B5B7-7765-2C6F-CCD3-83DCC7C2667D}"/>
              </a:ext>
            </a:extLst>
          </p:cNvPr>
          <p:cNvCxnSpPr/>
          <p:nvPr/>
        </p:nvCxnSpPr>
        <p:spPr>
          <a:xfrm flipV="1">
            <a:off x="3266116" y="3632352"/>
            <a:ext cx="261309" cy="189130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7" name="Connector: Curved 6">
            <a:extLst>
              <a:ext uri="{FF2B5EF4-FFF2-40B4-BE49-F238E27FC236}">
                <a16:creationId xmlns:a16="http://schemas.microsoft.com/office/drawing/2014/main" id="{A288F977-8A80-3E73-6CFB-28ADFB311B82}"/>
              </a:ext>
            </a:extLst>
          </p:cNvPr>
          <p:cNvCxnSpPr/>
          <p:nvPr/>
        </p:nvCxnSpPr>
        <p:spPr>
          <a:xfrm>
            <a:off x="3529147" y="3632538"/>
            <a:ext cx="249514" cy="706380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8" name="Connector: Curved 7">
            <a:extLst>
              <a:ext uri="{FF2B5EF4-FFF2-40B4-BE49-F238E27FC236}">
                <a16:creationId xmlns:a16="http://schemas.microsoft.com/office/drawing/2014/main" id="{768F3412-F7E6-0BF3-5B03-AF5DBADFAEED}"/>
              </a:ext>
            </a:extLst>
          </p:cNvPr>
          <p:cNvCxnSpPr/>
          <p:nvPr/>
        </p:nvCxnSpPr>
        <p:spPr>
          <a:xfrm flipV="1">
            <a:off x="3774092" y="3851845"/>
            <a:ext cx="116100" cy="487977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Connector: Curved 8">
            <a:extLst>
              <a:ext uri="{FF2B5EF4-FFF2-40B4-BE49-F238E27FC236}">
                <a16:creationId xmlns:a16="http://schemas.microsoft.com/office/drawing/2014/main" id="{2ECAA429-3BEA-1094-9618-3EAD60CBB8E5}"/>
              </a:ext>
            </a:extLst>
          </p:cNvPr>
          <p:cNvCxnSpPr/>
          <p:nvPr/>
        </p:nvCxnSpPr>
        <p:spPr>
          <a:xfrm>
            <a:off x="3893895" y="3848166"/>
            <a:ext cx="224574" cy="1026524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0" name="Connector: Curved 9">
            <a:extLst>
              <a:ext uri="{FF2B5EF4-FFF2-40B4-BE49-F238E27FC236}">
                <a16:creationId xmlns:a16="http://schemas.microsoft.com/office/drawing/2014/main" id="{05C20550-AB11-DC7A-82FB-EC397F12C244}"/>
              </a:ext>
            </a:extLst>
          </p:cNvPr>
          <p:cNvCxnSpPr/>
          <p:nvPr/>
        </p:nvCxnSpPr>
        <p:spPr>
          <a:xfrm flipV="1">
            <a:off x="4121103" y="4138813"/>
            <a:ext cx="95017" cy="739996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1" name="Connector: Curved 10">
            <a:extLst>
              <a:ext uri="{FF2B5EF4-FFF2-40B4-BE49-F238E27FC236}">
                <a16:creationId xmlns:a16="http://schemas.microsoft.com/office/drawing/2014/main" id="{A5B2D708-0C28-749C-7C63-5D2050DBBAA9}"/>
              </a:ext>
            </a:extLst>
          </p:cNvPr>
          <p:cNvCxnSpPr/>
          <p:nvPr/>
        </p:nvCxnSpPr>
        <p:spPr>
          <a:xfrm>
            <a:off x="4215687" y="4138648"/>
            <a:ext cx="172805" cy="985493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2" name="Connector: Curved 11">
            <a:extLst>
              <a:ext uri="{FF2B5EF4-FFF2-40B4-BE49-F238E27FC236}">
                <a16:creationId xmlns:a16="http://schemas.microsoft.com/office/drawing/2014/main" id="{50AB01D7-403A-0A8B-89A4-7CB7C7E422AA}"/>
              </a:ext>
            </a:extLst>
          </p:cNvPr>
          <p:cNvCxnSpPr/>
          <p:nvPr/>
        </p:nvCxnSpPr>
        <p:spPr>
          <a:xfrm flipV="1">
            <a:off x="4386991" y="4416436"/>
            <a:ext cx="162923" cy="703030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4" name="Connector: Curved 13">
            <a:extLst>
              <a:ext uri="{FF2B5EF4-FFF2-40B4-BE49-F238E27FC236}">
                <a16:creationId xmlns:a16="http://schemas.microsoft.com/office/drawing/2014/main" id="{F5764B35-451C-66AD-2403-872B2F8FD352}"/>
              </a:ext>
            </a:extLst>
          </p:cNvPr>
          <p:cNvCxnSpPr/>
          <p:nvPr/>
        </p:nvCxnSpPr>
        <p:spPr>
          <a:xfrm>
            <a:off x="4542691" y="4420953"/>
            <a:ext cx="166775" cy="1035410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Connector: Curved 14">
            <a:extLst>
              <a:ext uri="{FF2B5EF4-FFF2-40B4-BE49-F238E27FC236}">
                <a16:creationId xmlns:a16="http://schemas.microsoft.com/office/drawing/2014/main" id="{4ABFB75E-CC6B-3DD9-EBB8-086B2929BFA1}"/>
              </a:ext>
            </a:extLst>
          </p:cNvPr>
          <p:cNvCxnSpPr/>
          <p:nvPr/>
        </p:nvCxnSpPr>
        <p:spPr>
          <a:xfrm flipV="1">
            <a:off x="4707965" y="4290640"/>
            <a:ext cx="295546" cy="1170568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6" name="Connector: Curved 15">
            <a:extLst>
              <a:ext uri="{FF2B5EF4-FFF2-40B4-BE49-F238E27FC236}">
                <a16:creationId xmlns:a16="http://schemas.microsoft.com/office/drawing/2014/main" id="{84B52FBF-7CB2-D724-29BF-B3DA60578963}"/>
              </a:ext>
            </a:extLst>
          </p:cNvPr>
          <p:cNvCxnSpPr/>
          <p:nvPr/>
        </p:nvCxnSpPr>
        <p:spPr>
          <a:xfrm>
            <a:off x="5004146" y="4294612"/>
            <a:ext cx="102082" cy="1430130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8" name="Connector: Curved 17">
            <a:extLst>
              <a:ext uri="{FF2B5EF4-FFF2-40B4-BE49-F238E27FC236}">
                <a16:creationId xmlns:a16="http://schemas.microsoft.com/office/drawing/2014/main" id="{5FAEAE5B-AB7B-FAC9-486D-62524652E439}"/>
              </a:ext>
            </a:extLst>
          </p:cNvPr>
          <p:cNvCxnSpPr/>
          <p:nvPr/>
        </p:nvCxnSpPr>
        <p:spPr>
          <a:xfrm flipV="1">
            <a:off x="5108864" y="4453226"/>
            <a:ext cx="293546" cy="1277481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9" name="Connector: Curved 18">
            <a:extLst>
              <a:ext uri="{FF2B5EF4-FFF2-40B4-BE49-F238E27FC236}">
                <a16:creationId xmlns:a16="http://schemas.microsoft.com/office/drawing/2014/main" id="{D0F2CF6B-BEEC-44A0-8644-FE4BD3241F93}"/>
              </a:ext>
            </a:extLst>
          </p:cNvPr>
          <p:cNvCxnSpPr/>
          <p:nvPr/>
        </p:nvCxnSpPr>
        <p:spPr>
          <a:xfrm>
            <a:off x="5397406" y="4451557"/>
            <a:ext cx="113361" cy="1111033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0" name="Connector: Curved 19">
            <a:extLst>
              <a:ext uri="{FF2B5EF4-FFF2-40B4-BE49-F238E27FC236}">
                <a16:creationId xmlns:a16="http://schemas.microsoft.com/office/drawing/2014/main" id="{2ED38A9B-A790-CFF0-31A4-57598D8CC6E5}"/>
              </a:ext>
            </a:extLst>
          </p:cNvPr>
          <p:cNvCxnSpPr/>
          <p:nvPr/>
        </p:nvCxnSpPr>
        <p:spPr>
          <a:xfrm flipV="1">
            <a:off x="5511899" y="4935818"/>
            <a:ext cx="211620" cy="625104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6" name="Connector: Curved 25">
            <a:extLst>
              <a:ext uri="{FF2B5EF4-FFF2-40B4-BE49-F238E27FC236}">
                <a16:creationId xmlns:a16="http://schemas.microsoft.com/office/drawing/2014/main" id="{7731E979-C0A3-A309-233B-21FE2BC262DE}"/>
              </a:ext>
            </a:extLst>
          </p:cNvPr>
          <p:cNvCxnSpPr/>
          <p:nvPr/>
        </p:nvCxnSpPr>
        <p:spPr>
          <a:xfrm>
            <a:off x="5721818" y="4934581"/>
            <a:ext cx="109424" cy="793190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8" name="Connector: Curved 27">
            <a:extLst>
              <a:ext uri="{FF2B5EF4-FFF2-40B4-BE49-F238E27FC236}">
                <a16:creationId xmlns:a16="http://schemas.microsoft.com/office/drawing/2014/main" id="{401481CD-519E-67A2-B54D-BBB2ED98BF00}"/>
              </a:ext>
            </a:extLst>
          </p:cNvPr>
          <p:cNvCxnSpPr/>
          <p:nvPr/>
        </p:nvCxnSpPr>
        <p:spPr>
          <a:xfrm flipV="1">
            <a:off x="5834078" y="4459933"/>
            <a:ext cx="191888" cy="1262356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9" name="Connector: Curved 28">
            <a:extLst>
              <a:ext uri="{FF2B5EF4-FFF2-40B4-BE49-F238E27FC236}">
                <a16:creationId xmlns:a16="http://schemas.microsoft.com/office/drawing/2014/main" id="{40ADFE46-1A76-C290-399C-4B69FE7D9067}"/>
              </a:ext>
            </a:extLst>
          </p:cNvPr>
          <p:cNvCxnSpPr/>
          <p:nvPr/>
        </p:nvCxnSpPr>
        <p:spPr>
          <a:xfrm>
            <a:off x="6023873" y="4461176"/>
            <a:ext cx="138116" cy="792037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1" name="Connector: Curved 30">
            <a:extLst>
              <a:ext uri="{FF2B5EF4-FFF2-40B4-BE49-F238E27FC236}">
                <a16:creationId xmlns:a16="http://schemas.microsoft.com/office/drawing/2014/main" id="{E15A11D7-4F70-3833-B74F-4C4A2C0333F5}"/>
              </a:ext>
            </a:extLst>
          </p:cNvPr>
          <p:cNvCxnSpPr/>
          <p:nvPr/>
        </p:nvCxnSpPr>
        <p:spPr>
          <a:xfrm flipV="1">
            <a:off x="6165074" y="4760732"/>
            <a:ext cx="218653" cy="492549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2" name="Connector: Curved 31">
            <a:extLst>
              <a:ext uri="{FF2B5EF4-FFF2-40B4-BE49-F238E27FC236}">
                <a16:creationId xmlns:a16="http://schemas.microsoft.com/office/drawing/2014/main" id="{5A703859-9D0A-D0B6-FB6D-F99953E7B34A}"/>
              </a:ext>
            </a:extLst>
          </p:cNvPr>
          <p:cNvCxnSpPr/>
          <p:nvPr/>
        </p:nvCxnSpPr>
        <p:spPr>
          <a:xfrm>
            <a:off x="6383202" y="4756819"/>
            <a:ext cx="178125" cy="345347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3" name="Connector: Curved 32">
            <a:extLst>
              <a:ext uri="{FF2B5EF4-FFF2-40B4-BE49-F238E27FC236}">
                <a16:creationId xmlns:a16="http://schemas.microsoft.com/office/drawing/2014/main" id="{D40DD4FD-07BC-9644-3489-1B1ABEE842A5}"/>
              </a:ext>
            </a:extLst>
          </p:cNvPr>
          <p:cNvCxnSpPr/>
          <p:nvPr/>
        </p:nvCxnSpPr>
        <p:spPr>
          <a:xfrm flipV="1">
            <a:off x="6559431" y="4704123"/>
            <a:ext cx="151078" cy="399698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4" name="Connector: Curved 33">
            <a:extLst>
              <a:ext uri="{FF2B5EF4-FFF2-40B4-BE49-F238E27FC236}">
                <a16:creationId xmlns:a16="http://schemas.microsoft.com/office/drawing/2014/main" id="{EF3F05D3-161B-AE59-4015-9D33C0041DE9}"/>
              </a:ext>
            </a:extLst>
          </p:cNvPr>
          <p:cNvCxnSpPr/>
          <p:nvPr/>
        </p:nvCxnSpPr>
        <p:spPr>
          <a:xfrm>
            <a:off x="1820405" y="3728626"/>
            <a:ext cx="337287" cy="64054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5" name="Connector: Curved 34">
            <a:extLst>
              <a:ext uri="{FF2B5EF4-FFF2-40B4-BE49-F238E27FC236}">
                <a16:creationId xmlns:a16="http://schemas.microsoft.com/office/drawing/2014/main" id="{D715D47F-AAAA-1D0F-F1EE-62CCEA692C26}"/>
              </a:ext>
            </a:extLst>
          </p:cNvPr>
          <p:cNvCxnSpPr/>
          <p:nvPr/>
        </p:nvCxnSpPr>
        <p:spPr>
          <a:xfrm flipH="1">
            <a:off x="2154273" y="3683234"/>
            <a:ext cx="259386" cy="110515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6" name="Connector: Curved 35">
            <a:extLst>
              <a:ext uri="{FF2B5EF4-FFF2-40B4-BE49-F238E27FC236}">
                <a16:creationId xmlns:a16="http://schemas.microsoft.com/office/drawing/2014/main" id="{4A30A5E2-9612-557C-9A70-0DE9B5B1822A}"/>
              </a:ext>
            </a:extLst>
          </p:cNvPr>
          <p:cNvCxnSpPr/>
          <p:nvPr/>
        </p:nvCxnSpPr>
        <p:spPr>
          <a:xfrm>
            <a:off x="6708260" y="4706877"/>
            <a:ext cx="261016" cy="157992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7" name="Connector: Curved 36">
            <a:extLst>
              <a:ext uri="{FF2B5EF4-FFF2-40B4-BE49-F238E27FC236}">
                <a16:creationId xmlns:a16="http://schemas.microsoft.com/office/drawing/2014/main" id="{663D9A38-1EE1-633C-968E-4BE56F6AB8FA}"/>
              </a:ext>
            </a:extLst>
          </p:cNvPr>
          <p:cNvCxnSpPr/>
          <p:nvPr/>
        </p:nvCxnSpPr>
        <p:spPr>
          <a:xfrm flipV="1">
            <a:off x="6967783" y="4630525"/>
            <a:ext cx="263922" cy="230763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9" name="Connector: Curved 38">
            <a:extLst>
              <a:ext uri="{FF2B5EF4-FFF2-40B4-BE49-F238E27FC236}">
                <a16:creationId xmlns:a16="http://schemas.microsoft.com/office/drawing/2014/main" id="{BEE128F8-2B26-4378-D0CB-C8AE8405D7A9}"/>
              </a:ext>
            </a:extLst>
          </p:cNvPr>
          <p:cNvCxnSpPr/>
          <p:nvPr/>
        </p:nvCxnSpPr>
        <p:spPr>
          <a:xfrm>
            <a:off x="7235282" y="4629974"/>
            <a:ext cx="204875" cy="152794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2" name="Connector: Curved 41">
            <a:extLst>
              <a:ext uri="{FF2B5EF4-FFF2-40B4-BE49-F238E27FC236}">
                <a16:creationId xmlns:a16="http://schemas.microsoft.com/office/drawing/2014/main" id="{124B76E7-F6CA-30EF-BC91-605BFB711E75}"/>
              </a:ext>
            </a:extLst>
          </p:cNvPr>
          <p:cNvCxnSpPr/>
          <p:nvPr/>
        </p:nvCxnSpPr>
        <p:spPr>
          <a:xfrm flipV="1">
            <a:off x="7441224" y="4555994"/>
            <a:ext cx="226502" cy="223836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4" name="Connector: Curved 43">
            <a:extLst>
              <a:ext uri="{FF2B5EF4-FFF2-40B4-BE49-F238E27FC236}">
                <a16:creationId xmlns:a16="http://schemas.microsoft.com/office/drawing/2014/main" id="{1D019179-7F52-3100-BE8B-8C8FFD64370A}"/>
              </a:ext>
            </a:extLst>
          </p:cNvPr>
          <p:cNvCxnSpPr/>
          <p:nvPr/>
        </p:nvCxnSpPr>
        <p:spPr>
          <a:xfrm flipV="1">
            <a:off x="7667180" y="4430624"/>
            <a:ext cx="263668" cy="122562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5" name="Connector: Curved 44">
            <a:extLst>
              <a:ext uri="{FF2B5EF4-FFF2-40B4-BE49-F238E27FC236}">
                <a16:creationId xmlns:a16="http://schemas.microsoft.com/office/drawing/2014/main" id="{CEFBEBAC-73CA-E85C-B7C1-C3BD8FDDCB89}"/>
              </a:ext>
            </a:extLst>
          </p:cNvPr>
          <p:cNvCxnSpPr/>
          <p:nvPr/>
        </p:nvCxnSpPr>
        <p:spPr>
          <a:xfrm flipV="1">
            <a:off x="7924955" y="4253660"/>
            <a:ext cx="484407" cy="175083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6" name="Connector: Curved 45">
            <a:extLst>
              <a:ext uri="{FF2B5EF4-FFF2-40B4-BE49-F238E27FC236}">
                <a16:creationId xmlns:a16="http://schemas.microsoft.com/office/drawing/2014/main" id="{688B1112-CB15-3ED0-3C10-9E3563E52C7F}"/>
              </a:ext>
            </a:extLst>
          </p:cNvPr>
          <p:cNvCxnSpPr/>
          <p:nvPr/>
        </p:nvCxnSpPr>
        <p:spPr>
          <a:xfrm flipV="1">
            <a:off x="8386726" y="3968640"/>
            <a:ext cx="475106" cy="294330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8" name="Connector: Curved 47">
            <a:extLst>
              <a:ext uri="{FF2B5EF4-FFF2-40B4-BE49-F238E27FC236}">
                <a16:creationId xmlns:a16="http://schemas.microsoft.com/office/drawing/2014/main" id="{1FCCB1A5-20A2-AE94-F33C-1BA6A521C2ED}"/>
              </a:ext>
            </a:extLst>
          </p:cNvPr>
          <p:cNvCxnSpPr/>
          <p:nvPr/>
        </p:nvCxnSpPr>
        <p:spPr>
          <a:xfrm flipV="1">
            <a:off x="8855778" y="3648049"/>
            <a:ext cx="450597" cy="321009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50" name="Connector: Curved 49">
            <a:extLst>
              <a:ext uri="{FF2B5EF4-FFF2-40B4-BE49-F238E27FC236}">
                <a16:creationId xmlns:a16="http://schemas.microsoft.com/office/drawing/2014/main" id="{D9B8C245-8E52-C88E-63A2-A8586B82393F}"/>
              </a:ext>
            </a:extLst>
          </p:cNvPr>
          <p:cNvCxnSpPr/>
          <p:nvPr/>
        </p:nvCxnSpPr>
        <p:spPr>
          <a:xfrm flipV="1">
            <a:off x="9291340" y="3465201"/>
            <a:ext cx="253121" cy="179444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52" name="Connector: Curved 51">
            <a:extLst>
              <a:ext uri="{FF2B5EF4-FFF2-40B4-BE49-F238E27FC236}">
                <a16:creationId xmlns:a16="http://schemas.microsoft.com/office/drawing/2014/main" id="{E3C928D7-DF8E-4C51-970C-A570FDDB414D}"/>
              </a:ext>
            </a:extLst>
          </p:cNvPr>
          <p:cNvCxnSpPr/>
          <p:nvPr/>
        </p:nvCxnSpPr>
        <p:spPr>
          <a:xfrm flipV="1">
            <a:off x="9527147" y="3357227"/>
            <a:ext cx="444275" cy="107560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53" name="Connector: Curved 52">
            <a:extLst>
              <a:ext uri="{FF2B5EF4-FFF2-40B4-BE49-F238E27FC236}">
                <a16:creationId xmlns:a16="http://schemas.microsoft.com/office/drawing/2014/main" id="{BFED5801-6753-5A89-37C0-568FF5455D66}"/>
              </a:ext>
            </a:extLst>
          </p:cNvPr>
          <p:cNvCxnSpPr/>
          <p:nvPr/>
        </p:nvCxnSpPr>
        <p:spPr>
          <a:xfrm flipV="1">
            <a:off x="9969579" y="3287418"/>
            <a:ext cx="379276" cy="68947"/>
          </a:xfrm>
          <a:prstGeom prst="curvedConnector3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54" name="Connector: Curved 53">
            <a:extLst>
              <a:ext uri="{FF2B5EF4-FFF2-40B4-BE49-F238E27FC236}">
                <a16:creationId xmlns:a16="http://schemas.microsoft.com/office/drawing/2014/main" id="{B41A3297-E742-1F4E-C7E6-3DB2AB6CD09C}"/>
              </a:ext>
            </a:extLst>
          </p:cNvPr>
          <p:cNvCxnSpPr/>
          <p:nvPr/>
        </p:nvCxnSpPr>
        <p:spPr>
          <a:xfrm flipV="1">
            <a:off x="10322296" y="3226697"/>
            <a:ext cx="637333" cy="61389"/>
          </a:xfrm>
          <a:prstGeom prst="curvedConnector3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id="{83329744-CA2B-B25A-D403-A822F2F27794}"/>
              </a:ext>
            </a:extLst>
          </p:cNvPr>
          <p:cNvSpPr txBox="1"/>
          <p:nvPr/>
        </p:nvSpPr>
        <p:spPr>
          <a:xfrm>
            <a:off x="10470696" y="4010705"/>
            <a:ext cx="2743199" cy="45720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237BC53D-9929-AA7C-F09D-4D2AD823BD26}"/>
              </a:ext>
            </a:extLst>
          </p:cNvPr>
          <p:cNvSpPr txBox="1"/>
          <p:nvPr/>
        </p:nvSpPr>
        <p:spPr>
          <a:xfrm>
            <a:off x="10006085" y="3494908"/>
            <a:ext cx="191562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New Status Quo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6C96EEE5-CB9D-D485-28D2-D152A3F51F8F}"/>
              </a:ext>
            </a:extLst>
          </p:cNvPr>
          <p:cNvSpPr txBox="1"/>
          <p:nvPr/>
        </p:nvSpPr>
        <p:spPr>
          <a:xfrm>
            <a:off x="4706767" y="3984246"/>
            <a:ext cx="90414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Chaos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7220763-357F-1675-42D8-1E3B6C82904D}"/>
              </a:ext>
            </a:extLst>
          </p:cNvPr>
          <p:cNvSpPr txBox="1"/>
          <p:nvPr/>
        </p:nvSpPr>
        <p:spPr>
          <a:xfrm>
            <a:off x="7628877" y="4530676"/>
            <a:ext cx="246734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Integration &amp; Practice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756B8E1A-B9CC-8713-F46B-5F20AF02C792}"/>
              </a:ext>
            </a:extLst>
          </p:cNvPr>
          <p:cNvSpPr txBox="1"/>
          <p:nvPr/>
        </p:nvSpPr>
        <p:spPr>
          <a:xfrm>
            <a:off x="1821198" y="3179959"/>
            <a:ext cx="181345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solidFill>
                  <a:srgbClr val="E983DD"/>
                </a:solidFill>
              </a:rPr>
              <a:t>Old Status Quo</a:t>
            </a:r>
            <a:endParaRPr lang="en-GB" dirty="0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39F2FB72-F6CE-1826-ED06-00183D69344B}"/>
              </a:ext>
            </a:extLst>
          </p:cNvPr>
          <p:cNvSpPr txBox="1"/>
          <p:nvPr/>
        </p:nvSpPr>
        <p:spPr>
          <a:xfrm>
            <a:off x="1626983" y="4501183"/>
            <a:ext cx="183389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solidFill>
                  <a:srgbClr val="E983DD"/>
                </a:solidFill>
              </a:rPr>
              <a:t>Foreign Element</a:t>
            </a:r>
            <a:endParaRPr lang="en-GB" dirty="0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1BF74945-999B-7A30-524B-48907B0E7668}"/>
              </a:ext>
            </a:extLst>
          </p:cNvPr>
          <p:cNvSpPr txBox="1"/>
          <p:nvPr/>
        </p:nvSpPr>
        <p:spPr>
          <a:xfrm>
            <a:off x="5281017" y="3211342"/>
            <a:ext cx="205866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solidFill>
                  <a:srgbClr val="E983DD"/>
                </a:solidFill>
              </a:rPr>
              <a:t>Transforming Idea</a:t>
            </a:r>
            <a:endParaRPr lang="en-GB" dirty="0"/>
          </a:p>
        </p:txBody>
      </p: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63EBBE88-992C-7E12-0702-D948582A1678}"/>
              </a:ext>
            </a:extLst>
          </p:cNvPr>
          <p:cNvCxnSpPr/>
          <p:nvPr/>
        </p:nvCxnSpPr>
        <p:spPr>
          <a:xfrm flipV="1">
            <a:off x="2530159" y="4014475"/>
            <a:ext cx="942773" cy="5162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A7442845-CDE3-CD25-D223-AEEB2194CF52}"/>
              </a:ext>
            </a:extLst>
          </p:cNvPr>
          <p:cNvCxnSpPr/>
          <p:nvPr/>
        </p:nvCxnSpPr>
        <p:spPr>
          <a:xfrm flipH="1">
            <a:off x="5662099" y="3574888"/>
            <a:ext cx="460216" cy="12630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223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284" y="63589"/>
            <a:ext cx="9378517" cy="1393896"/>
          </a:xfrm>
        </p:spPr>
        <p:txBody>
          <a:bodyPr/>
          <a:lstStyle/>
          <a:p>
            <a:r>
              <a:rPr lang="en-US"/>
              <a:t>"Change management continues to be highlighted as an issue" (DWP, 2022)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9261" y="1888105"/>
            <a:ext cx="10442830" cy="444025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23520" indent="-223520"/>
            <a:r>
              <a:rPr lang="en-US" dirty="0">
                <a:ea typeface="+mn-lt"/>
                <a:cs typeface="+mn-lt"/>
              </a:rPr>
              <a:t>Lunenburg (2012) refers to this 'top-down' approach with </a:t>
            </a:r>
            <a:r>
              <a:rPr lang="en-US" dirty="0" err="1">
                <a:ea typeface="+mn-lt"/>
                <a:cs typeface="+mn-lt"/>
              </a:rPr>
              <a:t>centralised</a:t>
            </a:r>
            <a:r>
              <a:rPr lang="en-US" dirty="0">
                <a:ea typeface="+mn-lt"/>
                <a:cs typeface="+mn-lt"/>
              </a:rPr>
              <a:t> decisions, likening Mintzberg's (1980) Machine Bureaucracy to Weber's (1947) Ideal Bureaucracy.</a:t>
            </a:r>
            <a:endParaRPr lang="en-US" dirty="0"/>
          </a:p>
          <a:p>
            <a:pPr marL="223520" indent="-223520"/>
            <a:r>
              <a:rPr lang="en-GB" dirty="0"/>
              <a:t>"Nothing undermines change more than </a:t>
            </a:r>
            <a:r>
              <a:rPr lang="en-GB" dirty="0" err="1"/>
              <a:t>behavior</a:t>
            </a:r>
            <a:r>
              <a:rPr lang="en-GB" dirty="0"/>
              <a:t> by important individuals that is inconsistent with the verbal communication", </a:t>
            </a:r>
            <a:r>
              <a:rPr lang="en-GB" dirty="0">
                <a:ea typeface="+mn-lt"/>
                <a:cs typeface="+mn-lt"/>
              </a:rPr>
              <a:t>Kotter (2012).</a:t>
            </a:r>
            <a:endParaRPr lang="en-US" dirty="0"/>
          </a:p>
          <a:p>
            <a:pPr marL="223520" indent="-223520"/>
            <a:r>
              <a:rPr lang="en-US" dirty="0"/>
              <a:t>Referring to Morgan’s (1986) concept “</a:t>
            </a:r>
            <a:r>
              <a:rPr lang="en-US" dirty="0" err="1"/>
              <a:t>Organisations</a:t>
            </a:r>
            <a:r>
              <a:rPr lang="en-US" dirty="0"/>
              <a:t> as Organisms”, Cameron &amp; Green (2015) claim “</a:t>
            </a:r>
            <a:r>
              <a:rPr lang="en-GB" dirty="0"/>
              <a:t>Participation and psychological support are necessary strategies for success”. </a:t>
            </a:r>
          </a:p>
          <a:p>
            <a:pPr marL="223520" indent="-223520"/>
            <a:r>
              <a:rPr lang="en-US">
                <a:ea typeface="+mn-lt"/>
                <a:cs typeface="+mn-lt"/>
              </a:rPr>
              <a:t>Of the 56,500 colleagues (65%) surveyed, only 39% of staff felt that change is managed well in the organisation </a:t>
            </a:r>
            <a:r>
              <a:rPr lang="en-US" dirty="0">
                <a:ea typeface="+mn-lt"/>
                <a:cs typeface="+mn-lt"/>
              </a:rPr>
              <a:t>(DWP, 2022).</a:t>
            </a:r>
            <a:endParaRPr lang="en-US" dirty="0"/>
          </a:p>
          <a:p>
            <a:pPr marL="223520" indent="-223520"/>
            <a:endParaRPr lang="en-US" dirty="0"/>
          </a:p>
          <a:p>
            <a:pPr marL="223520" indent="-22352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1425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34A7B2-687E-8700-3C7E-7CCAEBB7B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2413" y="381000"/>
            <a:ext cx="9144001" cy="862956"/>
          </a:xfrm>
        </p:spPr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F358B1-E743-851D-C6AE-F7C0C05A40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22411" y="961104"/>
            <a:ext cx="8111150" cy="1067688"/>
          </a:xfrm>
        </p:spPr>
        <p:txBody>
          <a:bodyPr/>
          <a:lstStyle/>
          <a:p>
            <a:r>
              <a:rPr lang="en-GB"/>
              <a:t>change management in DWP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EA6D5B-E1DE-665B-F6F0-89093EF061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46554" y="1834863"/>
            <a:ext cx="10278686" cy="473677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23520" indent="-223520"/>
            <a:r>
              <a:rPr lang="en-GB" dirty="0"/>
              <a:t>Facing continual changes, DWP continues to develop its processes and infrastructure - to modernise &amp; simplify the Welfare System, combat fraud and procure external employability provision.</a:t>
            </a:r>
            <a:endParaRPr lang="en-US" dirty="0"/>
          </a:p>
          <a:p>
            <a:pPr marL="223520" indent="-223520"/>
            <a:r>
              <a:rPr lang="en-GB" dirty="0"/>
              <a:t>Adequate change processes and demonstration of Civil Service Values (Gov.UK, 2015) and behaviours have fallen short of expectations – destroying staff morale, with potentially damaging consequences for customers and stakeholders.</a:t>
            </a:r>
          </a:p>
          <a:p>
            <a:pPr marL="223520" indent="-223520"/>
            <a:r>
              <a:rPr lang="en-GB" dirty="0"/>
              <a:t>Analysis will critique appropriate change management theories, relevant to Morgan's (1986) 'machine' metaphor for the </a:t>
            </a:r>
            <a:r>
              <a:rPr lang="en-GB" dirty="0" err="1"/>
              <a:t>organisation,examining</a:t>
            </a:r>
            <a:r>
              <a:rPr lang="en-GB" dirty="0"/>
              <a:t> resistance factors and techniques to encourage staff buy-in within Authoritarian (Lewin, 1939) working environments. </a:t>
            </a:r>
          </a:p>
        </p:txBody>
      </p:sp>
    </p:spTree>
    <p:extLst>
      <p:ext uri="{BB962C8B-B14F-4D97-AF65-F5344CB8AC3E}">
        <p14:creationId xmlns:p14="http://schemas.microsoft.com/office/powerpoint/2010/main" val="4242307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0398" y="717359"/>
            <a:ext cx="9626016" cy="707250"/>
          </a:xfrm>
        </p:spPr>
        <p:txBody>
          <a:bodyPr>
            <a:normAutofit/>
          </a:bodyPr>
          <a:lstStyle/>
          <a:p>
            <a:r>
              <a:rPr lang="en-US" sz="2800" dirty="0"/>
              <a:t>References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62F8AA8-3BB0-4637-B7F6-276D3004E0E8}"/>
              </a:ext>
            </a:extLst>
          </p:cNvPr>
          <p:cNvSpPr txBox="1"/>
          <p:nvPr/>
        </p:nvSpPr>
        <p:spPr>
          <a:xfrm>
            <a:off x="1091285" y="1553721"/>
            <a:ext cx="10009112" cy="646330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400" dirty="0">
                <a:latin typeface="Times New Roman"/>
                <a:ea typeface="+mn-lt"/>
                <a:cs typeface="+mn-lt"/>
              </a:rPr>
              <a:t>Cameron, E. &amp; Green, M. (2015). </a:t>
            </a:r>
            <a:r>
              <a:rPr lang="en-GB" sz="1400" i="1" dirty="0">
                <a:latin typeface="Times New Roman"/>
                <a:ea typeface="+mn-lt"/>
                <a:cs typeface="+mn-lt"/>
              </a:rPr>
              <a:t>Making Sense of Change Management: A Complete Guide to the Models, Tools and Techniques of Organisational Change.</a:t>
            </a:r>
          </a:p>
          <a:p>
            <a:r>
              <a:rPr lang="en-GB" sz="1400" dirty="0">
                <a:latin typeface="Times New Roman"/>
                <a:ea typeface="+mn-lt"/>
                <a:cs typeface="+mn-lt"/>
              </a:rPr>
              <a:t>Kogan Page, London (4</a:t>
            </a:r>
            <a:r>
              <a:rPr lang="en-GB" sz="1400" baseline="30000" dirty="0">
                <a:latin typeface="Times New Roman"/>
                <a:ea typeface="+mn-lt"/>
                <a:cs typeface="+mn-lt"/>
              </a:rPr>
              <a:t>th</a:t>
            </a:r>
            <a:r>
              <a:rPr lang="en-GB" sz="1400" dirty="0">
                <a:latin typeface="Times New Roman"/>
                <a:ea typeface="+mn-lt"/>
                <a:cs typeface="+mn-lt"/>
              </a:rPr>
              <a:t> </a:t>
            </a:r>
            <a:r>
              <a:rPr lang="en-GB" sz="1400" dirty="0" err="1">
                <a:latin typeface="Times New Roman"/>
                <a:ea typeface="+mn-lt"/>
                <a:cs typeface="+mn-lt"/>
              </a:rPr>
              <a:t>Edn</a:t>
            </a:r>
            <a:r>
              <a:rPr lang="en-GB" sz="1400" dirty="0">
                <a:latin typeface="Times New Roman"/>
                <a:ea typeface="+mn-lt"/>
                <a:cs typeface="+mn-lt"/>
              </a:rPr>
              <a:t>.)</a:t>
            </a:r>
          </a:p>
          <a:p>
            <a:endParaRPr lang="en-GB" sz="1400" dirty="0">
              <a:latin typeface="Times New Roman"/>
              <a:ea typeface="Times New Roman" panose="02020603050405020304" pitchFamily="18" charset="0"/>
              <a:cs typeface="Times New Roman"/>
            </a:endParaRPr>
          </a:p>
          <a:p>
            <a:r>
              <a:rPr lang="en-GB" sz="1400" dirty="0">
                <a:latin typeface="Times New Roman"/>
                <a:ea typeface="Times New Roman" panose="02020603050405020304" pitchFamily="18" charset="0"/>
                <a:cs typeface="Times New Roman"/>
              </a:rPr>
              <a:t>DWP Intranet. (2022). </a:t>
            </a:r>
            <a:r>
              <a:rPr lang="en-GB" sz="1400" i="1" dirty="0">
                <a:latin typeface="Times New Roman"/>
                <a:ea typeface="Times New Roman" panose="02020603050405020304" pitchFamily="18" charset="0"/>
                <a:cs typeface="Times New Roman"/>
              </a:rPr>
              <a:t>Change Delivery Guidance.</a:t>
            </a:r>
            <a:endParaRPr lang="en-GB" sz="1400">
              <a:latin typeface="Times New Roman"/>
              <a:cs typeface="Times New Roman"/>
            </a:endParaRPr>
          </a:p>
          <a:p>
            <a:r>
              <a:rPr lang="en-GB" sz="1400" dirty="0">
                <a:latin typeface="Times New Roman"/>
                <a:ea typeface="Times New Roman" panose="02020603050405020304" pitchFamily="18" charset="0"/>
                <a:cs typeface="Times New Roman"/>
              </a:rPr>
              <a:t>Available at: </a:t>
            </a:r>
            <a:r>
              <a:rPr lang="en-GB" sz="1400" dirty="0">
                <a:latin typeface="Times New Roman"/>
                <a:cs typeface="Times New Roman"/>
                <a:hlinkClick r:id="rId2"/>
              </a:rPr>
              <a:t>https://intranet.dwp.gov.uk/section/working-dwp/change-and-resilience-group/departmental-change-portfolio-office-dcpo/change-delivery-guidance</a:t>
            </a:r>
            <a:r>
              <a:rPr lang="en-GB" sz="1400" dirty="0">
                <a:latin typeface="Times New Roman"/>
                <a:cs typeface="Times New Roman"/>
              </a:rPr>
              <a:t> [Last accessed: 16 February 2023]</a:t>
            </a:r>
          </a:p>
          <a:p>
            <a:endParaRPr lang="en-GB" sz="1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/>
            </a:endParaRPr>
          </a:p>
          <a:p>
            <a:r>
              <a:rPr lang="en-GB" sz="1400" dirty="0">
                <a:latin typeface="Times New Roman"/>
                <a:ea typeface="Times New Roman" panose="02020603050405020304" pitchFamily="18" charset="0"/>
                <a:cs typeface="Times New Roman"/>
              </a:rPr>
              <a:t>DWP Intranet. (2022). </a:t>
            </a:r>
            <a:r>
              <a:rPr lang="en-GB" sz="1400" i="1" dirty="0">
                <a:latin typeface="Times New Roman"/>
                <a:ea typeface="Times New Roman" panose="02020603050405020304" pitchFamily="18" charset="0"/>
                <a:cs typeface="Times New Roman"/>
              </a:rPr>
              <a:t>People Survey 2022 Results.</a:t>
            </a:r>
            <a:endParaRPr lang="en-GB" sz="1400" i="1" dirty="0">
              <a:effectLst/>
              <a:latin typeface="Times New Roman"/>
              <a:ea typeface="Times New Roman" panose="02020603050405020304" pitchFamily="18" charset="0"/>
              <a:cs typeface="Times New Roman"/>
            </a:endParaRPr>
          </a:p>
          <a:p>
            <a:r>
              <a:rPr lang="en-GB" sz="1400" dirty="0">
                <a:latin typeface="Times New Roman"/>
                <a:ea typeface="Times New Roman" panose="02020603050405020304" pitchFamily="18" charset="0"/>
                <a:cs typeface="Times New Roman"/>
              </a:rPr>
              <a:t>Available at:</a:t>
            </a:r>
            <a:r>
              <a:rPr lang="en-GB" sz="1400" dirty="0">
                <a:effectLst/>
                <a:latin typeface="Times New Roman"/>
                <a:ea typeface="Times New Roman" panose="02020603050405020304" pitchFamily="18" charset="0"/>
                <a:cs typeface="Times New Roman"/>
              </a:rPr>
              <a:t> </a:t>
            </a:r>
            <a:r>
              <a:rPr lang="en-GB" sz="1400" dirty="0">
                <a:effectLst/>
                <a:latin typeface="Times New Roman"/>
                <a:ea typeface="Times New Roman" panose="02020603050405020304" pitchFamily="18" charset="0"/>
                <a:cs typeface="Times New Roman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https://intranet.dwp.gov.uk/page/2022-people-survey-results</a:t>
            </a:r>
            <a:r>
              <a:rPr lang="en-GB" sz="1400" dirty="0">
                <a:effectLst/>
                <a:latin typeface="Times New Roman"/>
                <a:ea typeface="Times New Roman" panose="02020603050405020304" pitchFamily="18" charset="0"/>
                <a:cs typeface="Times New Roman"/>
              </a:rPr>
              <a:t> [Last accessed: 13 February 2023]</a:t>
            </a:r>
          </a:p>
          <a:p>
            <a:endParaRPr lang="en-GB" sz="1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/>
            </a:endParaRPr>
          </a:p>
          <a:p>
            <a:r>
              <a:rPr lang="en-GB" sz="1400" dirty="0">
                <a:latin typeface="Times New Roman"/>
                <a:ea typeface="Times New Roman" panose="02020603050405020304" pitchFamily="18" charset="0"/>
                <a:cs typeface="Times New Roman"/>
              </a:rPr>
              <a:t>Gov.UK. (2015). </a:t>
            </a:r>
            <a:r>
              <a:rPr lang="en-GB" sz="1400" i="1" dirty="0">
                <a:latin typeface="Times New Roman"/>
                <a:ea typeface="Times New Roman" panose="02020603050405020304" pitchFamily="18" charset="0"/>
                <a:cs typeface="Times New Roman"/>
              </a:rPr>
              <a:t>Civil Service: values and standards of behaviour.</a:t>
            </a:r>
          </a:p>
          <a:p>
            <a:r>
              <a:rPr lang="en-GB" sz="1400" dirty="0">
                <a:latin typeface="Times New Roman"/>
                <a:ea typeface="Times New Roman" panose="02020603050405020304" pitchFamily="18" charset="0"/>
                <a:cs typeface="Times New Roman"/>
              </a:rPr>
              <a:t>Available at: </a:t>
            </a:r>
            <a:r>
              <a:rPr lang="en-GB" sz="1400" dirty="0">
                <a:latin typeface="Times New Roman"/>
                <a:ea typeface="+mn-lt"/>
                <a:cs typeface="+mn-lt"/>
                <a:hlinkClick r:id="rId4"/>
              </a:rPr>
              <a:t>https://www.gov.uk/government/publications/civil-service-code</a:t>
            </a:r>
            <a:r>
              <a:rPr lang="en-GB" sz="1400" dirty="0">
                <a:latin typeface="Corbel"/>
                <a:ea typeface="+mn-lt"/>
                <a:cs typeface="+mn-lt"/>
              </a:rPr>
              <a:t> </a:t>
            </a:r>
            <a:r>
              <a:rPr lang="en-GB" sz="1400" dirty="0">
                <a:latin typeface="Times New Roman"/>
                <a:ea typeface="+mn-lt"/>
                <a:cs typeface="+mn-lt"/>
              </a:rPr>
              <a:t>[Last accessed: 21 February 2023)</a:t>
            </a:r>
            <a:endParaRPr lang="en-GB" sz="1400" dirty="0">
              <a:latin typeface="Times New Roman"/>
              <a:ea typeface="Times New Roman" panose="02020603050405020304" pitchFamily="18" charset="0"/>
              <a:cs typeface="Times New Roman"/>
            </a:endParaRPr>
          </a:p>
          <a:p>
            <a:endParaRPr lang="en-GB" sz="1400" dirty="0">
              <a:latin typeface="Times New Roman"/>
              <a:ea typeface="Times New Roman" panose="02020603050405020304" pitchFamily="18" charset="0"/>
              <a:cs typeface="Times New Roman"/>
            </a:endParaRPr>
          </a:p>
          <a:p>
            <a:r>
              <a:rPr lang="en-GB" sz="1400" dirty="0">
                <a:latin typeface="Times New Roman"/>
                <a:ea typeface="Times New Roman" panose="02020603050405020304" pitchFamily="18" charset="0"/>
                <a:cs typeface="Times New Roman"/>
              </a:rPr>
              <a:t>Kotter, J. P. (2012). </a:t>
            </a:r>
            <a:r>
              <a:rPr lang="en-GB" sz="1400" i="1" dirty="0">
                <a:latin typeface="Times New Roman"/>
                <a:ea typeface="Times New Roman" panose="02020603050405020304" pitchFamily="18" charset="0"/>
                <a:cs typeface="Times New Roman"/>
              </a:rPr>
              <a:t>Leading Change.</a:t>
            </a:r>
          </a:p>
          <a:p>
            <a:r>
              <a:rPr lang="en-GB" sz="1400" dirty="0">
                <a:latin typeface="Times New Roman"/>
                <a:ea typeface="Times New Roman" panose="02020603050405020304" pitchFamily="18" charset="0"/>
                <a:cs typeface="Times New Roman"/>
              </a:rPr>
              <a:t>Harvard Business Press, Boston.</a:t>
            </a:r>
          </a:p>
          <a:p>
            <a:endParaRPr lang="en-GB" sz="1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/>
            </a:endParaRPr>
          </a:p>
          <a:p>
            <a:r>
              <a:rPr lang="en-GB" sz="1400" dirty="0">
                <a:latin typeface="Times New Roman"/>
                <a:ea typeface="Times New Roman" panose="02020603050405020304" pitchFamily="18" charset="0"/>
                <a:cs typeface="Times New Roman"/>
              </a:rPr>
              <a:t>Kubler-Ross, E. (1969). </a:t>
            </a:r>
            <a:r>
              <a:rPr lang="en-GB" sz="1400" i="1" dirty="0">
                <a:latin typeface="Times New Roman"/>
                <a:ea typeface="Times New Roman" panose="02020603050405020304" pitchFamily="18" charset="0"/>
                <a:cs typeface="Times New Roman"/>
              </a:rPr>
              <a:t>On Death and Dying.</a:t>
            </a:r>
          </a:p>
          <a:p>
            <a:r>
              <a:rPr lang="en-GB" sz="1400" dirty="0">
                <a:latin typeface="Times New Roman"/>
                <a:ea typeface="Times New Roman" panose="02020603050405020304" pitchFamily="18" charset="0"/>
                <a:cs typeface="Times New Roman"/>
              </a:rPr>
              <a:t>Macmillam, New York.</a:t>
            </a:r>
          </a:p>
          <a:p>
            <a:endParaRPr lang="en-GB" sz="1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/>
            </a:endParaRPr>
          </a:p>
          <a:p>
            <a:r>
              <a:rPr lang="en-GB" sz="1400" dirty="0">
                <a:latin typeface="Times New Roman"/>
                <a:ea typeface="Times New Roman" panose="02020603050405020304" pitchFamily="18" charset="0"/>
                <a:cs typeface="Times New Roman"/>
              </a:rPr>
              <a:t>Lewin, K. (1939). 'Field Theory and Experiment in Social Psychology: Concepts and Methods.' </a:t>
            </a:r>
          </a:p>
          <a:p>
            <a:r>
              <a:rPr lang="en-GB" sz="1400" i="1" dirty="0">
                <a:latin typeface="Times New Roman"/>
                <a:ea typeface="Times New Roman" panose="02020603050405020304" pitchFamily="18" charset="0"/>
                <a:cs typeface="Times New Roman"/>
              </a:rPr>
              <a:t>American Journal of Sociology. 44(6) pp. 868-896.</a:t>
            </a:r>
            <a:endParaRPr lang="en-GB" i="1" dirty="0"/>
          </a:p>
          <a:p>
            <a:endParaRPr lang="en-GB" sz="1400" dirty="0">
              <a:latin typeface="Times New Roman"/>
              <a:ea typeface="Times New Roman" panose="02020603050405020304" pitchFamily="18" charset="0"/>
              <a:cs typeface="Times New Roman"/>
            </a:endParaRPr>
          </a:p>
          <a:p>
            <a:endParaRPr lang="en-GB" sz="1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/>
            </a:endParaRPr>
          </a:p>
          <a:p>
            <a:endParaRPr lang="en-GB" sz="1400" i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1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1400" i="1" dirty="0">
              <a:latin typeface="Corbel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0506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35172" y="957700"/>
            <a:ext cx="9955785" cy="5570408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US" sz="2800" dirty="0">
                <a:ea typeface="+mn-lt"/>
                <a:cs typeface="+mn-lt"/>
              </a:rPr>
              <a:t>References</a:t>
            </a:r>
            <a:endParaRPr lang="en-US" dirty="0">
              <a:ea typeface="+mn-lt"/>
              <a:cs typeface="+mn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1400" i="1" dirty="0">
              <a:latin typeface="Times New Roman"/>
              <a:cs typeface="Times New Roman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1400" i="1" dirty="0">
              <a:latin typeface="Times New Roman"/>
              <a:cs typeface="Times New Roman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Times New Roman"/>
                <a:cs typeface="Times New Roman"/>
              </a:rPr>
              <a:t>Lewin, K. (1951). </a:t>
            </a:r>
            <a:r>
              <a:rPr lang="en-GB" sz="1400" i="1" dirty="0">
                <a:latin typeface="Times New Roman"/>
                <a:cs typeface="Times New Roman"/>
              </a:rPr>
              <a:t>Field Theory in Social Science.</a:t>
            </a:r>
            <a:endParaRPr lang="en-US" sz="1400" dirty="0">
              <a:ea typeface="+mn-lt"/>
              <a:cs typeface="+mn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Times New Roman"/>
                <a:cs typeface="Times New Roman"/>
              </a:rPr>
              <a:t>Harper &amp; Row, New York.</a:t>
            </a:r>
            <a:endParaRPr lang="en-GB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1400" dirty="0">
              <a:latin typeface="Times New Roman"/>
              <a:cs typeface="Times New Roman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Times New Roman"/>
                <a:cs typeface="Times New Roman"/>
              </a:rPr>
              <a:t>Lunenburg, F. C. (2012). 'Organizational Structure: Mintzberg's Framework'. </a:t>
            </a:r>
            <a:r>
              <a:rPr lang="en-GB" sz="1400" i="1" dirty="0">
                <a:latin typeface="Times New Roman"/>
                <a:cs typeface="Times New Roman"/>
              </a:rPr>
              <a:t>International Journal of Scholarly, Academic, Intellectual Diversity, 14(1).</a:t>
            </a:r>
            <a:endParaRPr lang="en-GB" sz="1400">
              <a:ea typeface="+mn-lt"/>
              <a:cs typeface="+mn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1400" dirty="0">
              <a:ea typeface="+mn-lt"/>
              <a:cs typeface="+mn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Times New Roman"/>
                <a:cs typeface="Times New Roman"/>
              </a:rPr>
              <a:t>Mintzberg, H. (1980). 'Structure in 5s: A Synthesis of the Research on Organization Design'. </a:t>
            </a:r>
            <a:endParaRPr lang="en-GB" sz="1400" dirty="0">
              <a:latin typeface="Corbel"/>
              <a:cs typeface="Times New Roman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i="1" dirty="0">
                <a:latin typeface="Times New Roman"/>
                <a:cs typeface="Times New Roman"/>
              </a:rPr>
              <a:t>Management Science , 26(3), pp. 322-341.</a:t>
            </a:r>
            <a:endParaRPr lang="en-GB" sz="14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1400" i="1" dirty="0">
              <a:latin typeface="Times New Roman"/>
              <a:cs typeface="Times New Roman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Times New Roman"/>
                <a:cs typeface="Times New Roman"/>
              </a:rPr>
              <a:t>Morgan, G. (1986). </a:t>
            </a:r>
            <a:r>
              <a:rPr lang="en-GB" sz="1400" i="1" dirty="0">
                <a:latin typeface="Times New Roman"/>
                <a:cs typeface="Times New Roman"/>
              </a:rPr>
              <a:t>Images of Organization.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Times New Roman"/>
                <a:cs typeface="Times New Roman"/>
              </a:rPr>
              <a:t>Sage, Seven Oaks, CA.</a:t>
            </a:r>
            <a:endParaRPr lang="en-GB" sz="1400" i="1" dirty="0">
              <a:latin typeface="Times New Roman"/>
              <a:cs typeface="Times New Roman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1400" dirty="0">
              <a:latin typeface="Times New Roman"/>
              <a:cs typeface="Times New Roman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Times New Roman"/>
                <a:cs typeface="Times New Roman"/>
              </a:rPr>
              <a:t>National Audit Office. (2022). </a:t>
            </a:r>
            <a:r>
              <a:rPr lang="en-GB" sz="1400" i="1" dirty="0">
                <a:latin typeface="Times New Roman"/>
                <a:cs typeface="Times New Roman"/>
              </a:rPr>
              <a:t>Department for Work &amp; Pensions Departmental Overview 2021-2022.</a:t>
            </a:r>
            <a:endParaRPr lang="en-US" sz="1400">
              <a:ea typeface="+mn-lt"/>
              <a:cs typeface="+mn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Times New Roman"/>
                <a:cs typeface="Times New Roman"/>
              </a:rPr>
              <a:t>Available at: </a:t>
            </a:r>
            <a:r>
              <a:rPr lang="en-GB" sz="1400" dirty="0">
                <a:latin typeface="Times New Roman"/>
                <a:cs typeface="Times New Roman"/>
                <a:hlinkClick r:id="rId2"/>
              </a:rPr>
              <a:t>https://www.nao.org.uk/wp-content/uploads/2022/10/Departmental-Overview-2021-22-DWP.pdf</a:t>
            </a:r>
            <a:r>
              <a:rPr lang="en-GB" sz="1400" dirty="0">
                <a:latin typeface="Times New Roman"/>
                <a:cs typeface="Times New Roman"/>
              </a:rPr>
              <a:t> [Last accessed: 16 February 2023] </a:t>
            </a:r>
            <a:endParaRPr lang="en-GB" sz="1400" dirty="0">
              <a:ea typeface="+mn-lt"/>
              <a:cs typeface="+mn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1400" dirty="0">
              <a:ea typeface="+mn-lt"/>
              <a:cs typeface="+mn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Times New Roman"/>
                <a:cs typeface="Times New Roman"/>
              </a:rPr>
              <a:t>Peters, T. J. &amp; Waterman Jr, R. H. (1982). </a:t>
            </a:r>
            <a:r>
              <a:rPr lang="en-GB" sz="1400" i="1" dirty="0">
                <a:latin typeface="Times New Roman"/>
                <a:cs typeface="Times New Roman"/>
              </a:rPr>
              <a:t>In Search of Excellence: Lessons from America's Best-run Companies.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Times New Roman"/>
                <a:cs typeface="Times New Roman"/>
              </a:rPr>
              <a:t>Harper &amp; Row, New York.</a:t>
            </a:r>
            <a:endParaRPr lang="en-GB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1400" dirty="0">
              <a:latin typeface="Times New Roman"/>
              <a:cs typeface="Times New Roman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Times New Roman"/>
                <a:cs typeface="Times New Roman"/>
              </a:rPr>
              <a:t>Satir, V.; </a:t>
            </a:r>
            <a:r>
              <a:rPr lang="en-GB" sz="1400" dirty="0" err="1">
                <a:latin typeface="Times New Roman"/>
                <a:cs typeface="Times New Roman"/>
              </a:rPr>
              <a:t>Banmen</a:t>
            </a:r>
            <a:r>
              <a:rPr lang="en-GB" sz="1400" dirty="0">
                <a:latin typeface="Times New Roman"/>
                <a:cs typeface="Times New Roman"/>
              </a:rPr>
              <a:t>, J.; Gerber, J. &amp; Gomori, M. (1991). </a:t>
            </a:r>
            <a:r>
              <a:rPr lang="en-GB" sz="1400" i="1" dirty="0">
                <a:latin typeface="Times New Roman"/>
                <a:cs typeface="Times New Roman"/>
              </a:rPr>
              <a:t>The Satir Model: Family therapy and beyond.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Times New Roman"/>
                <a:cs typeface="Times New Roman"/>
              </a:rPr>
              <a:t>Science and </a:t>
            </a:r>
            <a:r>
              <a:rPr lang="en-GB" sz="1400" dirty="0" err="1">
                <a:latin typeface="Times New Roman"/>
                <a:cs typeface="Times New Roman"/>
              </a:rPr>
              <a:t>Behavior</a:t>
            </a:r>
            <a:r>
              <a:rPr lang="en-GB" sz="1400" dirty="0">
                <a:latin typeface="Times New Roman"/>
                <a:cs typeface="Times New Roman"/>
              </a:rPr>
              <a:t> Books, California.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1400" dirty="0">
              <a:latin typeface="Corbel"/>
              <a:cs typeface="Times New Roman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Times New Roman"/>
                <a:cs typeface="Times New Roman"/>
              </a:rPr>
              <a:t>Schwering, R. E. (2003). 'Focusing leadership through force field analysis: New variations on a venerable planning tool'. </a:t>
            </a:r>
            <a:endParaRPr lang="en-US" sz="1400" dirty="0">
              <a:latin typeface="Corbel"/>
              <a:cs typeface="Times New Roman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i="1" dirty="0">
                <a:latin typeface="Times New Roman"/>
                <a:cs typeface="Times New Roman"/>
              </a:rPr>
              <a:t>Leadership &amp; Organization Development Journal, 24</a:t>
            </a:r>
            <a:r>
              <a:rPr lang="en-GB" sz="1400" dirty="0">
                <a:latin typeface="Times New Roman"/>
                <a:cs typeface="Times New Roman"/>
              </a:rPr>
              <a:t>(7), pp. 361–370.</a:t>
            </a:r>
            <a:endParaRPr lang="en-US" sz="1400">
              <a:latin typeface="Corbel"/>
              <a:cs typeface="Times New Roman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1400" dirty="0">
              <a:latin typeface="Times New Roman"/>
              <a:cs typeface="Times New Roman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Times New Roman"/>
                <a:cs typeface="Times New Roman"/>
              </a:rPr>
              <a:t>Weber, M. (1947). </a:t>
            </a:r>
            <a:r>
              <a:rPr lang="en-GB" sz="1400" i="1" dirty="0">
                <a:latin typeface="Times New Roman"/>
                <a:cs typeface="Times New Roman"/>
              </a:rPr>
              <a:t>The theory of social and economic organization. (Trans. T Parsons).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Times New Roman"/>
                <a:cs typeface="Times New Roman"/>
              </a:rPr>
              <a:t>Oxford University Press, New York.</a:t>
            </a:r>
          </a:p>
        </p:txBody>
      </p:sp>
    </p:spTree>
    <p:extLst>
      <p:ext uri="{BB962C8B-B14F-4D97-AF65-F5344CB8AC3E}">
        <p14:creationId xmlns:p14="http://schemas.microsoft.com/office/powerpoint/2010/main" val="4206988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Digital Blue Tunnel 16x9">
  <a:themeElements>
    <a:clrScheme name="Digital Blue Tunnel">
      <a:dk1>
        <a:srgbClr val="000000"/>
      </a:dk1>
      <a:lt1>
        <a:sysClr val="window" lastClr="FFFFFF"/>
      </a:lt1>
      <a:dk2>
        <a:srgbClr val="001027"/>
      </a:dk2>
      <a:lt2>
        <a:srgbClr val="C1EBF7"/>
      </a:lt2>
      <a:accent1>
        <a:srgbClr val="56C5FF"/>
      </a:accent1>
      <a:accent2>
        <a:srgbClr val="4BB836"/>
      </a:accent2>
      <a:accent3>
        <a:srgbClr val="F8B004"/>
      </a:accent3>
      <a:accent4>
        <a:srgbClr val="972ACD"/>
      </a:accent4>
      <a:accent5>
        <a:srgbClr val="F86E24"/>
      </a:accent5>
      <a:accent6>
        <a:srgbClr val="DB30C7"/>
      </a:accent6>
      <a:hlink>
        <a:srgbClr val="F8B004"/>
      </a:hlink>
      <a:folHlink>
        <a:srgbClr val="969696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2895261.potx" id="{4CBF9558-C12D-4F51-9AA3-9D0796951DBC}" vid="{FFC159E6-A134-46E7-B1A0-C306E39FC295}"/>
    </a:ext>
  </a:extLst>
</a:theme>
</file>

<file path=ppt/theme/theme2.xml><?xml version="1.0" encoding="utf-8"?>
<a:theme xmlns:a="http://schemas.openxmlformats.org/drawingml/2006/main" name="Office Theme">
  <a:themeElements>
    <a:clrScheme name="Digital Blue Tunnel">
      <a:dk1>
        <a:srgbClr val="000000"/>
      </a:dk1>
      <a:lt1>
        <a:sysClr val="window" lastClr="FFFFFF"/>
      </a:lt1>
      <a:dk2>
        <a:srgbClr val="001027"/>
      </a:dk2>
      <a:lt2>
        <a:srgbClr val="C1EBF7"/>
      </a:lt2>
      <a:accent1>
        <a:srgbClr val="56C5FF"/>
      </a:accent1>
      <a:accent2>
        <a:srgbClr val="4BB836"/>
      </a:accent2>
      <a:accent3>
        <a:srgbClr val="F8B004"/>
      </a:accent3>
      <a:accent4>
        <a:srgbClr val="972ACD"/>
      </a:accent4>
      <a:accent5>
        <a:srgbClr val="F86E24"/>
      </a:accent5>
      <a:accent6>
        <a:srgbClr val="DB30C7"/>
      </a:accent6>
      <a:hlink>
        <a:srgbClr val="F8B004"/>
      </a:hlink>
      <a:folHlink>
        <a:srgbClr val="969696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Digital Blue Tunnel">
      <a:dk1>
        <a:srgbClr val="000000"/>
      </a:dk1>
      <a:lt1>
        <a:sysClr val="window" lastClr="FFFFFF"/>
      </a:lt1>
      <a:dk2>
        <a:srgbClr val="001027"/>
      </a:dk2>
      <a:lt2>
        <a:srgbClr val="C1EBF7"/>
      </a:lt2>
      <a:accent1>
        <a:srgbClr val="56C5FF"/>
      </a:accent1>
      <a:accent2>
        <a:srgbClr val="4BB836"/>
      </a:accent2>
      <a:accent3>
        <a:srgbClr val="F8B004"/>
      </a:accent3>
      <a:accent4>
        <a:srgbClr val="972ACD"/>
      </a:accent4>
      <a:accent5>
        <a:srgbClr val="F86E24"/>
      </a:accent5>
      <a:accent6>
        <a:srgbClr val="DB30C7"/>
      </a:accent6>
      <a:hlink>
        <a:srgbClr val="F8B004"/>
      </a:hlink>
      <a:folHlink>
        <a:srgbClr val="969696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Business digital blue tunnel presentation (widescreen)</Template>
  <TotalTime>4410</TotalTime>
  <Words>1143</Words>
  <Application>Microsoft Office PowerPoint</Application>
  <PresentationFormat>Custom</PresentationFormat>
  <Paragraphs>142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Corbel</vt:lpstr>
      <vt:lpstr>Times New Roman</vt:lpstr>
      <vt:lpstr>Digital Blue Tunnel 16x9</vt:lpstr>
      <vt:lpstr>BMMB7000  Change &amp; Stability Management  Change Management within  the Department for Work &amp; Pensions  </vt:lpstr>
      <vt:lpstr>Community Employability Support within the Department for Work &amp; Pensions</vt:lpstr>
      <vt:lpstr>Future of Community Employability Support in Wales</vt:lpstr>
      <vt:lpstr>Lewin’s (1951) Forcefield Analysis</vt:lpstr>
      <vt:lpstr>Discrepancies in Forcefield Analysis</vt:lpstr>
      <vt:lpstr>Kubler-Ross Change Curve &amp; Satir's Change Model</vt:lpstr>
      <vt:lpstr>"Change management continues to be highlighted as an issue" (DWP, 2022)</vt:lpstr>
      <vt:lpstr>Conclusion</vt:lpstr>
      <vt:lpstr>References</vt:lpstr>
      <vt:lpstr>PowerPoint Presentation</vt:lpstr>
    </vt:vector>
  </TitlesOfParts>
  <Company>Department for Work and Pensions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BMMB7000  Change &amp; Stability Management</dc:title>
  <dc:creator>Dennis Jayne DWP SWANSEA HIGH STREET</dc:creator>
  <cp:lastModifiedBy>Jayne Dennis</cp:lastModifiedBy>
  <cp:revision>1597</cp:revision>
  <dcterms:created xsi:type="dcterms:W3CDTF">2023-02-13T13:22:00Z</dcterms:created>
  <dcterms:modified xsi:type="dcterms:W3CDTF">2023-02-27T11:50:28Z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