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tmp" ContentType="image/p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8" r:id="rId5"/>
    <p:sldMasterId id="2147483733" r:id="rId6"/>
  </p:sldMasterIdLst>
  <p:notesMasterIdLst>
    <p:notesMasterId r:id="rId43"/>
  </p:notesMasterIdLst>
  <p:sldIdLst>
    <p:sldId id="257" r:id="rId7"/>
    <p:sldId id="395" r:id="rId8"/>
    <p:sldId id="396" r:id="rId9"/>
    <p:sldId id="398" r:id="rId10"/>
    <p:sldId id="399" r:id="rId11"/>
    <p:sldId id="400" r:id="rId12"/>
    <p:sldId id="354" r:id="rId13"/>
    <p:sldId id="357" r:id="rId14"/>
    <p:sldId id="401" r:id="rId15"/>
    <p:sldId id="403" r:id="rId16"/>
    <p:sldId id="409" r:id="rId17"/>
    <p:sldId id="272" r:id="rId18"/>
    <p:sldId id="290" r:id="rId19"/>
    <p:sldId id="291" r:id="rId20"/>
    <p:sldId id="292" r:id="rId21"/>
    <p:sldId id="273" r:id="rId22"/>
    <p:sldId id="258" r:id="rId23"/>
    <p:sldId id="262" r:id="rId24"/>
    <p:sldId id="284" r:id="rId25"/>
    <p:sldId id="279" r:id="rId26"/>
    <p:sldId id="263" r:id="rId27"/>
    <p:sldId id="285" r:id="rId28"/>
    <p:sldId id="293" r:id="rId29"/>
    <p:sldId id="286" r:id="rId30"/>
    <p:sldId id="287" r:id="rId31"/>
    <p:sldId id="289" r:id="rId32"/>
    <p:sldId id="407" r:id="rId33"/>
    <p:sldId id="368" r:id="rId34"/>
    <p:sldId id="394" r:id="rId35"/>
    <p:sldId id="356" r:id="rId36"/>
    <p:sldId id="265" r:id="rId37"/>
    <p:sldId id="376" r:id="rId38"/>
    <p:sldId id="405" r:id="rId39"/>
    <p:sldId id="366" r:id="rId40"/>
    <p:sldId id="367" r:id="rId41"/>
    <p:sldId id="40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4" autoAdjust="0"/>
    <p:restoredTop sz="94660"/>
  </p:normalViewPr>
  <p:slideViewPr>
    <p:cSldViewPr snapToGrid="0">
      <p:cViewPr varScale="1">
        <p:scale>
          <a:sx n="128" d="100"/>
          <a:sy n="128"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8" Type="http://schemas.openxmlformats.org/officeDocument/2006/relationships/slide" Target="slides/slide2.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PREVALENCE OF KEY THEMES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48430628921057112"/>
          <c:y val="6.3853148490382691E-2"/>
          <c:w val="0.49679330346853945"/>
          <c:h val="0.89029365315668618"/>
        </c:manualLayout>
      </c:layout>
      <c:barChart>
        <c:barDir val="bar"/>
        <c:grouping val="clustered"/>
        <c:varyColors val="0"/>
        <c:ser>
          <c:idx val="0"/>
          <c:order val="0"/>
          <c:spPr>
            <a:solidFill>
              <a:schemeClr val="accent1"/>
            </a:solidFill>
            <a:ln>
              <a:noFill/>
            </a:ln>
            <a:effectLst/>
          </c:spPr>
          <c:invertIfNegative val="0"/>
          <c:cat>
            <c:strRef>
              <c:f>Sheet1!$A$28:$A$43</c:f>
              <c:strCache>
                <c:ptCount val="16"/>
                <c:pt idx="0">
                  <c:v>A focus on the prevention of harm to people</c:v>
                </c:pt>
                <c:pt idx="1">
                  <c:v>Effective information sharing arrangements throughout the CJS</c:v>
                </c:pt>
                <c:pt idx="2">
                  <c:v>Targeting prevention activity in a more coordinated way across wales though effective governance</c:v>
                </c:pt>
                <c:pt idx="3">
                  <c:v>Development of new and innovative diversion practices and extending what works</c:v>
                </c:pt>
                <c:pt idx="4">
                  <c:v>To effectively identify Adverse Childhood experiences </c:v>
                </c:pt>
                <c:pt idx="5">
                  <c:v>Ensure a line of sight to emerging good practice across other sectors and consider how his might be applied in respect of the Welsh CJS</c:v>
                </c:pt>
                <c:pt idx="6">
                  <c:v>Identifying  susbstance misuse including alcohol and provision of effective holistic treatment programmes</c:v>
                </c:pt>
                <c:pt idx="7">
                  <c:v>Evaluation and establishing an evidence base for what works in terms of prevention</c:v>
                </c:pt>
                <c:pt idx="8">
                  <c:v>Focussing on  families as a way to help prevent  offending</c:v>
                </c:pt>
                <c:pt idx="9">
                  <c:v>Development of operational practises that are trauma informed</c:v>
                </c:pt>
                <c:pt idx="10">
                  <c:v>Ensuring that referral pathways are effective and draw on what information is held across agencies</c:v>
                </c:pt>
                <c:pt idx="11">
                  <c:v>Allocating budget to prevention activity</c:v>
                </c:pt>
                <c:pt idx="12">
                  <c:v>To skill up practitioners with trauma informed practice</c:v>
                </c:pt>
                <c:pt idx="13">
                  <c:v>Considering a fuller range of alternatives to traditional secure custody,  that help to prevent offending</c:v>
                </c:pt>
                <c:pt idx="14">
                  <c:v>Development of an effective communications plan to ensure better undertanding of prevention activity ongoing across the welsh partnership landscape</c:v>
                </c:pt>
                <c:pt idx="15">
                  <c:v>Reducing bureaucracy to ensure funding makes a difference on the ground </c:v>
                </c:pt>
              </c:strCache>
            </c:strRef>
          </c:cat>
          <c:val>
            <c:numRef>
              <c:f>Sheet1!$B$28:$B$43</c:f>
              <c:numCache>
                <c:formatCode>General</c:formatCode>
                <c:ptCount val="16"/>
                <c:pt idx="0">
                  <c:v>12</c:v>
                </c:pt>
                <c:pt idx="1">
                  <c:v>11</c:v>
                </c:pt>
                <c:pt idx="2">
                  <c:v>10</c:v>
                </c:pt>
                <c:pt idx="3">
                  <c:v>9</c:v>
                </c:pt>
                <c:pt idx="4">
                  <c:v>8</c:v>
                </c:pt>
                <c:pt idx="5">
                  <c:v>8</c:v>
                </c:pt>
                <c:pt idx="6">
                  <c:v>8</c:v>
                </c:pt>
                <c:pt idx="7">
                  <c:v>7</c:v>
                </c:pt>
                <c:pt idx="8">
                  <c:v>7</c:v>
                </c:pt>
                <c:pt idx="9">
                  <c:v>7</c:v>
                </c:pt>
                <c:pt idx="10">
                  <c:v>6</c:v>
                </c:pt>
                <c:pt idx="11">
                  <c:v>5</c:v>
                </c:pt>
                <c:pt idx="12">
                  <c:v>5</c:v>
                </c:pt>
                <c:pt idx="13">
                  <c:v>5</c:v>
                </c:pt>
                <c:pt idx="14">
                  <c:v>5</c:v>
                </c:pt>
                <c:pt idx="15">
                  <c:v>4</c:v>
                </c:pt>
              </c:numCache>
            </c:numRef>
          </c:val>
          <c:extLst>
            <c:ext xmlns:c16="http://schemas.microsoft.com/office/drawing/2014/chart" uri="{C3380CC4-5D6E-409C-BE32-E72D297353CC}">
              <c16:uniqueId val="{00000000-62AF-4B95-A2A4-4943451826BF}"/>
            </c:ext>
          </c:extLst>
        </c:ser>
        <c:dLbls>
          <c:showLegendKey val="0"/>
          <c:showVal val="0"/>
          <c:showCatName val="0"/>
          <c:showSerName val="0"/>
          <c:showPercent val="0"/>
          <c:showBubbleSize val="0"/>
        </c:dLbls>
        <c:gapWidth val="182"/>
        <c:axId val="467316568"/>
        <c:axId val="623006072"/>
      </c:barChart>
      <c:catAx>
        <c:axId val="4673165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3006072"/>
        <c:crosses val="autoZero"/>
        <c:auto val="1"/>
        <c:lblAlgn val="ctr"/>
        <c:lblOffset val="100"/>
        <c:noMultiLvlLbl val="0"/>
      </c:catAx>
      <c:valAx>
        <c:axId val="62300607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731656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F8C660-DC92-4003-BE9A-F225FE9B94D4}" type="doc">
      <dgm:prSet loTypeId="urn:microsoft.com/office/officeart/2005/8/layout/radial4" loCatId="relationship" qsTypeId="urn:microsoft.com/office/officeart/2005/8/quickstyle/simple2" qsCatId="simple" csTypeId="urn:microsoft.com/office/officeart/2005/8/colors/colorful5" csCatId="colorful" phldr="1"/>
      <dgm:spPr/>
      <dgm:t>
        <a:bodyPr/>
        <a:lstStyle/>
        <a:p>
          <a:endParaRPr lang="en-GB"/>
        </a:p>
      </dgm:t>
    </dgm:pt>
    <dgm:pt modelId="{006CFCD9-7358-4AEE-8CC1-6274E2BB5C7E}">
      <dgm:prSet phldrT="[Text]"/>
      <dgm:spPr/>
      <dgm:t>
        <a:bodyPr/>
        <a:lstStyle/>
        <a:p>
          <a:r>
            <a:rPr lang="en-GB" dirty="0"/>
            <a:t>Why take a public health approach?</a:t>
          </a:r>
        </a:p>
      </dgm:t>
    </dgm:pt>
    <dgm:pt modelId="{39EFCF05-EF6E-4AA2-8C36-C2833FF04D70}" type="parTrans" cxnId="{8807BA70-11EC-4672-8764-2D0E98AB7326}">
      <dgm:prSet/>
      <dgm:spPr/>
      <dgm:t>
        <a:bodyPr/>
        <a:lstStyle/>
        <a:p>
          <a:endParaRPr lang="en-GB"/>
        </a:p>
      </dgm:t>
    </dgm:pt>
    <dgm:pt modelId="{D6641252-2B88-4030-955E-FF86FE1933AB}" type="sibTrans" cxnId="{8807BA70-11EC-4672-8764-2D0E98AB7326}">
      <dgm:prSet/>
      <dgm:spPr/>
      <dgm:t>
        <a:bodyPr/>
        <a:lstStyle/>
        <a:p>
          <a:endParaRPr lang="en-GB"/>
        </a:p>
      </dgm:t>
    </dgm:pt>
    <dgm:pt modelId="{10E24A87-5331-4613-B8C7-E331C4460226}">
      <dgm:prSet phldrT="[Text]"/>
      <dgm:spPr/>
      <dgm:t>
        <a:bodyPr/>
        <a:lstStyle/>
        <a:p>
          <a:r>
            <a:rPr lang="en-GB" dirty="0"/>
            <a:t>Reducing vulnerability &amp; preventing violence can have a significant impact on </a:t>
          </a:r>
          <a:r>
            <a:rPr lang="en-GB" b="1" dirty="0"/>
            <a:t>population health</a:t>
          </a:r>
        </a:p>
      </dgm:t>
    </dgm:pt>
    <dgm:pt modelId="{407414CF-41D6-408F-8218-1704D11E7D61}" type="parTrans" cxnId="{EC3957CB-C333-4161-A34C-66B4FE90F9DA}">
      <dgm:prSet/>
      <dgm:spPr/>
      <dgm:t>
        <a:bodyPr/>
        <a:lstStyle/>
        <a:p>
          <a:endParaRPr lang="en-GB"/>
        </a:p>
      </dgm:t>
    </dgm:pt>
    <dgm:pt modelId="{45AD6F7F-9E96-40F6-B958-A69AC74DEA9D}" type="sibTrans" cxnId="{EC3957CB-C333-4161-A34C-66B4FE90F9DA}">
      <dgm:prSet/>
      <dgm:spPr/>
      <dgm:t>
        <a:bodyPr/>
        <a:lstStyle/>
        <a:p>
          <a:endParaRPr lang="en-GB"/>
        </a:p>
      </dgm:t>
    </dgm:pt>
    <dgm:pt modelId="{577C792F-4D2D-4781-A147-6643BEA19F34}">
      <dgm:prSet phldrT="[Text]"/>
      <dgm:spPr/>
      <dgm:t>
        <a:bodyPr/>
        <a:lstStyle/>
        <a:p>
          <a:r>
            <a:rPr lang="en-GB" dirty="0"/>
            <a:t>Violence has a steep inequality gradient. By reducing violence, we </a:t>
          </a:r>
          <a:r>
            <a:rPr lang="en-GB" b="1" dirty="0"/>
            <a:t>reduce inequality</a:t>
          </a:r>
        </a:p>
        <a:p>
          <a:r>
            <a:rPr lang="en-GB" b="0" dirty="0"/>
            <a:t>(and </a:t>
          </a:r>
          <a:r>
            <a:rPr lang="en-GB" b="0" i="1" dirty="0"/>
            <a:t>vice versa</a:t>
          </a:r>
          <a:r>
            <a:rPr lang="en-GB" b="0" dirty="0"/>
            <a:t>)</a:t>
          </a:r>
          <a:endParaRPr lang="en-GB" b="1" dirty="0"/>
        </a:p>
      </dgm:t>
    </dgm:pt>
    <dgm:pt modelId="{714F4D44-2418-41B0-9C5F-3C7A37F3A1BF}" type="parTrans" cxnId="{E60BABAA-F931-4662-B243-648F5A139F27}">
      <dgm:prSet/>
      <dgm:spPr/>
      <dgm:t>
        <a:bodyPr/>
        <a:lstStyle/>
        <a:p>
          <a:endParaRPr lang="en-GB"/>
        </a:p>
      </dgm:t>
    </dgm:pt>
    <dgm:pt modelId="{3E1F706B-9771-4337-9EA7-072D16D40C18}" type="sibTrans" cxnId="{E60BABAA-F931-4662-B243-648F5A139F27}">
      <dgm:prSet/>
      <dgm:spPr/>
      <dgm:t>
        <a:bodyPr/>
        <a:lstStyle/>
        <a:p>
          <a:endParaRPr lang="en-GB"/>
        </a:p>
      </dgm:t>
    </dgm:pt>
    <dgm:pt modelId="{E9C2D42A-0CD3-4DF4-95E2-F29FB75404FD}">
      <dgm:prSet phldrT="[Text]"/>
      <dgm:spPr/>
      <dgm:t>
        <a:bodyPr/>
        <a:lstStyle/>
        <a:p>
          <a:r>
            <a:rPr lang="en-GB" dirty="0"/>
            <a:t>Increasing </a:t>
          </a:r>
          <a:r>
            <a:rPr lang="en-GB" b="1" dirty="0"/>
            <a:t>evidence</a:t>
          </a:r>
          <a:r>
            <a:rPr lang="en-GB" dirty="0"/>
            <a:t> of ‘what works’</a:t>
          </a:r>
        </a:p>
      </dgm:t>
    </dgm:pt>
    <dgm:pt modelId="{D014377B-199D-4E5E-B900-9C0766BACC88}" type="parTrans" cxnId="{FEF970CC-2C2E-475D-8B48-30992D12B75C}">
      <dgm:prSet/>
      <dgm:spPr/>
      <dgm:t>
        <a:bodyPr/>
        <a:lstStyle/>
        <a:p>
          <a:endParaRPr lang="en-GB"/>
        </a:p>
      </dgm:t>
    </dgm:pt>
    <dgm:pt modelId="{6F69AED2-775F-47B3-8F11-DE3C55ACDA50}" type="sibTrans" cxnId="{FEF970CC-2C2E-475D-8B48-30992D12B75C}">
      <dgm:prSet/>
      <dgm:spPr/>
      <dgm:t>
        <a:bodyPr/>
        <a:lstStyle/>
        <a:p>
          <a:endParaRPr lang="en-GB"/>
        </a:p>
      </dgm:t>
    </dgm:pt>
    <dgm:pt modelId="{BB6651F0-BB32-42E8-9279-1B6C1348E7A4}">
      <dgm:prSet/>
      <dgm:spPr/>
      <dgm:t>
        <a:bodyPr/>
        <a:lstStyle/>
        <a:p>
          <a:r>
            <a:rPr lang="en-GB" b="1" dirty="0"/>
            <a:t>Ethical</a:t>
          </a:r>
        </a:p>
      </dgm:t>
    </dgm:pt>
    <dgm:pt modelId="{0C8A0E45-D636-4B8C-A144-59FCAECB8683}" type="parTrans" cxnId="{C84C5BB9-3A56-45C3-90A7-E7BC3B917F01}">
      <dgm:prSet/>
      <dgm:spPr/>
      <dgm:t>
        <a:bodyPr/>
        <a:lstStyle/>
        <a:p>
          <a:endParaRPr lang="en-GB"/>
        </a:p>
      </dgm:t>
    </dgm:pt>
    <dgm:pt modelId="{9AC61FD2-10FF-492C-944A-2943C66245CD}" type="sibTrans" cxnId="{C84C5BB9-3A56-45C3-90A7-E7BC3B917F01}">
      <dgm:prSet/>
      <dgm:spPr/>
      <dgm:t>
        <a:bodyPr/>
        <a:lstStyle/>
        <a:p>
          <a:endParaRPr lang="en-GB"/>
        </a:p>
      </dgm:t>
    </dgm:pt>
    <dgm:pt modelId="{AFD2648E-17EA-4AE5-9851-1533B7FA3C24}">
      <dgm:prSet/>
      <dgm:spPr/>
      <dgm:t>
        <a:bodyPr/>
        <a:lstStyle/>
        <a:p>
          <a:r>
            <a:rPr lang="en-GB" b="1" dirty="0"/>
            <a:t>Cost saving </a:t>
          </a:r>
          <a:r>
            <a:rPr lang="en-GB" dirty="0"/>
            <a:t>to services and society</a:t>
          </a:r>
        </a:p>
      </dgm:t>
    </dgm:pt>
    <dgm:pt modelId="{B27CF2C7-51F1-4555-B6E0-9EBEADDA1C06}" type="parTrans" cxnId="{54EF4C89-4FE0-4E59-AEEC-18B7A106DD0D}">
      <dgm:prSet/>
      <dgm:spPr/>
      <dgm:t>
        <a:bodyPr/>
        <a:lstStyle/>
        <a:p>
          <a:endParaRPr lang="en-GB"/>
        </a:p>
      </dgm:t>
    </dgm:pt>
    <dgm:pt modelId="{0C8870E1-42F5-415B-AEDB-234F91150646}" type="sibTrans" cxnId="{54EF4C89-4FE0-4E59-AEEC-18B7A106DD0D}">
      <dgm:prSet/>
      <dgm:spPr/>
      <dgm:t>
        <a:bodyPr/>
        <a:lstStyle/>
        <a:p>
          <a:endParaRPr lang="en-GB"/>
        </a:p>
      </dgm:t>
    </dgm:pt>
    <dgm:pt modelId="{9D777647-FFCD-4F73-8337-E290A47C4C8B}">
      <dgm:prSet/>
      <dgm:spPr/>
      <dgm:t>
        <a:bodyPr/>
        <a:lstStyle/>
        <a:p>
          <a:r>
            <a:rPr lang="en-GB" dirty="0"/>
            <a:t>Reducing </a:t>
          </a:r>
          <a:r>
            <a:rPr lang="en-GB" b="1" dirty="0"/>
            <a:t>demand </a:t>
          </a:r>
          <a:r>
            <a:rPr lang="en-GB" dirty="0"/>
            <a:t>on services</a:t>
          </a:r>
        </a:p>
      </dgm:t>
    </dgm:pt>
    <dgm:pt modelId="{012E2820-A3CB-4E57-AFE4-F00A913EA85D}" type="parTrans" cxnId="{E325432B-A715-4CD6-906D-6F8CEE9C11EE}">
      <dgm:prSet/>
      <dgm:spPr/>
      <dgm:t>
        <a:bodyPr/>
        <a:lstStyle/>
        <a:p>
          <a:endParaRPr lang="en-GB"/>
        </a:p>
      </dgm:t>
    </dgm:pt>
    <dgm:pt modelId="{98B47A53-6B86-4236-A51A-380E25B7DD5E}" type="sibTrans" cxnId="{E325432B-A715-4CD6-906D-6F8CEE9C11EE}">
      <dgm:prSet/>
      <dgm:spPr/>
      <dgm:t>
        <a:bodyPr/>
        <a:lstStyle/>
        <a:p>
          <a:endParaRPr lang="en-GB"/>
        </a:p>
      </dgm:t>
    </dgm:pt>
    <dgm:pt modelId="{56702B3E-7A4D-4ED4-AD42-9020017F7B0F}" type="pres">
      <dgm:prSet presAssocID="{75F8C660-DC92-4003-BE9A-F225FE9B94D4}" presName="cycle" presStyleCnt="0">
        <dgm:presLayoutVars>
          <dgm:chMax val="1"/>
          <dgm:dir/>
          <dgm:animLvl val="ctr"/>
          <dgm:resizeHandles val="exact"/>
        </dgm:presLayoutVars>
      </dgm:prSet>
      <dgm:spPr/>
    </dgm:pt>
    <dgm:pt modelId="{6DC7F073-8B6B-493B-AF25-2E774D9D97CF}" type="pres">
      <dgm:prSet presAssocID="{006CFCD9-7358-4AEE-8CC1-6274E2BB5C7E}" presName="centerShape" presStyleLbl="node0" presStyleIdx="0" presStyleCnt="1"/>
      <dgm:spPr/>
    </dgm:pt>
    <dgm:pt modelId="{4276BFAF-D4D5-4BDE-9B63-0A15CA0BE45E}" type="pres">
      <dgm:prSet presAssocID="{407414CF-41D6-408F-8218-1704D11E7D61}" presName="parTrans" presStyleLbl="bgSibTrans2D1" presStyleIdx="0" presStyleCnt="6"/>
      <dgm:spPr/>
    </dgm:pt>
    <dgm:pt modelId="{2BCF6365-C61B-443A-AE52-F153647D644C}" type="pres">
      <dgm:prSet presAssocID="{10E24A87-5331-4613-B8C7-E331C4460226}" presName="node" presStyleLbl="node1" presStyleIdx="0" presStyleCnt="6" custScaleX="117542" custScaleY="128039">
        <dgm:presLayoutVars>
          <dgm:bulletEnabled val="1"/>
        </dgm:presLayoutVars>
      </dgm:prSet>
      <dgm:spPr/>
    </dgm:pt>
    <dgm:pt modelId="{60A69BD8-D1C9-45B8-A8AA-EBC2BB21CE06}" type="pres">
      <dgm:prSet presAssocID="{714F4D44-2418-41B0-9C5F-3C7A37F3A1BF}" presName="parTrans" presStyleLbl="bgSibTrans2D1" presStyleIdx="1" presStyleCnt="6"/>
      <dgm:spPr/>
    </dgm:pt>
    <dgm:pt modelId="{9AA80EFF-2B30-441E-A7C9-8A0147FDD00C}" type="pres">
      <dgm:prSet presAssocID="{577C792F-4D2D-4781-A147-6643BEA19F34}" presName="node" presStyleLbl="node1" presStyleIdx="1" presStyleCnt="6" custScaleX="116264" custScaleY="110366">
        <dgm:presLayoutVars>
          <dgm:bulletEnabled val="1"/>
        </dgm:presLayoutVars>
      </dgm:prSet>
      <dgm:spPr/>
    </dgm:pt>
    <dgm:pt modelId="{0540CBAC-E898-48A6-9815-39E0CF82547B}" type="pres">
      <dgm:prSet presAssocID="{012E2820-A3CB-4E57-AFE4-F00A913EA85D}" presName="parTrans" presStyleLbl="bgSibTrans2D1" presStyleIdx="2" presStyleCnt="6"/>
      <dgm:spPr/>
    </dgm:pt>
    <dgm:pt modelId="{8B41DD5F-A1A4-413C-BDB0-DA77AEACFE58}" type="pres">
      <dgm:prSet presAssocID="{9D777647-FFCD-4F73-8337-E290A47C4C8B}" presName="node" presStyleLbl="node1" presStyleIdx="2" presStyleCnt="6" custScaleY="92280">
        <dgm:presLayoutVars>
          <dgm:bulletEnabled val="1"/>
        </dgm:presLayoutVars>
      </dgm:prSet>
      <dgm:spPr/>
    </dgm:pt>
    <dgm:pt modelId="{84514139-E4EF-4236-9E4E-884921E7E937}" type="pres">
      <dgm:prSet presAssocID="{D014377B-199D-4E5E-B900-9C0766BACC88}" presName="parTrans" presStyleLbl="bgSibTrans2D1" presStyleIdx="3" presStyleCnt="6"/>
      <dgm:spPr/>
    </dgm:pt>
    <dgm:pt modelId="{83A2BBCD-2170-4F22-9AC6-7318DD767B51}" type="pres">
      <dgm:prSet presAssocID="{E9C2D42A-0CD3-4DF4-95E2-F29FB75404FD}" presName="node" presStyleLbl="node1" presStyleIdx="3" presStyleCnt="6" custScaleY="97643">
        <dgm:presLayoutVars>
          <dgm:bulletEnabled val="1"/>
        </dgm:presLayoutVars>
      </dgm:prSet>
      <dgm:spPr/>
    </dgm:pt>
    <dgm:pt modelId="{02D4AC57-DCAA-4E02-8407-5CC089BF0136}" type="pres">
      <dgm:prSet presAssocID="{B27CF2C7-51F1-4555-B6E0-9EBEADDA1C06}" presName="parTrans" presStyleLbl="bgSibTrans2D1" presStyleIdx="4" presStyleCnt="6"/>
      <dgm:spPr/>
    </dgm:pt>
    <dgm:pt modelId="{85FCDB32-EF6D-491B-89A1-57D126F4B213}" type="pres">
      <dgm:prSet presAssocID="{AFD2648E-17EA-4AE5-9851-1533B7FA3C24}" presName="node" presStyleLbl="node1" presStyleIdx="4" presStyleCnt="6" custScaleY="103017">
        <dgm:presLayoutVars>
          <dgm:bulletEnabled val="1"/>
        </dgm:presLayoutVars>
      </dgm:prSet>
      <dgm:spPr/>
    </dgm:pt>
    <dgm:pt modelId="{B826B44C-DF92-4C3D-854F-8C1635B21977}" type="pres">
      <dgm:prSet presAssocID="{0C8A0E45-D636-4B8C-A144-59FCAECB8683}" presName="parTrans" presStyleLbl="bgSibTrans2D1" presStyleIdx="5" presStyleCnt="6"/>
      <dgm:spPr/>
    </dgm:pt>
    <dgm:pt modelId="{BFB4E221-091B-4F1E-A9B3-7745A90C64D4}" type="pres">
      <dgm:prSet presAssocID="{BB6651F0-BB32-42E8-9279-1B6C1348E7A4}" presName="node" presStyleLbl="node1" presStyleIdx="5" presStyleCnt="6">
        <dgm:presLayoutVars>
          <dgm:bulletEnabled val="1"/>
        </dgm:presLayoutVars>
      </dgm:prSet>
      <dgm:spPr/>
    </dgm:pt>
  </dgm:ptLst>
  <dgm:cxnLst>
    <dgm:cxn modelId="{B532C90C-2E57-4BC9-B573-148BCD48D5A3}" type="presOf" srcId="{0C8A0E45-D636-4B8C-A144-59FCAECB8683}" destId="{B826B44C-DF92-4C3D-854F-8C1635B21977}" srcOrd="0" destOrd="0" presId="urn:microsoft.com/office/officeart/2005/8/layout/radial4"/>
    <dgm:cxn modelId="{129F9A14-89D0-4415-994F-27D8D7E222FE}" type="presOf" srcId="{E9C2D42A-0CD3-4DF4-95E2-F29FB75404FD}" destId="{83A2BBCD-2170-4F22-9AC6-7318DD767B51}" srcOrd="0" destOrd="0" presId="urn:microsoft.com/office/officeart/2005/8/layout/radial4"/>
    <dgm:cxn modelId="{8F2C431B-FBB2-4294-A349-B083AC2FF98A}" type="presOf" srcId="{10E24A87-5331-4613-B8C7-E331C4460226}" destId="{2BCF6365-C61B-443A-AE52-F153647D644C}" srcOrd="0" destOrd="0" presId="urn:microsoft.com/office/officeart/2005/8/layout/radial4"/>
    <dgm:cxn modelId="{351C9C29-BF03-4786-A715-3D91C0D96707}" type="presOf" srcId="{714F4D44-2418-41B0-9C5F-3C7A37F3A1BF}" destId="{60A69BD8-D1C9-45B8-A8AA-EBC2BB21CE06}" srcOrd="0" destOrd="0" presId="urn:microsoft.com/office/officeart/2005/8/layout/radial4"/>
    <dgm:cxn modelId="{E325432B-A715-4CD6-906D-6F8CEE9C11EE}" srcId="{006CFCD9-7358-4AEE-8CC1-6274E2BB5C7E}" destId="{9D777647-FFCD-4F73-8337-E290A47C4C8B}" srcOrd="2" destOrd="0" parTransId="{012E2820-A3CB-4E57-AFE4-F00A913EA85D}" sibTransId="{98B47A53-6B86-4236-A51A-380E25B7DD5E}"/>
    <dgm:cxn modelId="{B7580933-5850-412B-B206-BDE2419C54E2}" type="presOf" srcId="{012E2820-A3CB-4E57-AFE4-F00A913EA85D}" destId="{0540CBAC-E898-48A6-9815-39E0CF82547B}" srcOrd="0" destOrd="0" presId="urn:microsoft.com/office/officeart/2005/8/layout/radial4"/>
    <dgm:cxn modelId="{1EDD6A3C-3861-49AD-90E7-EE3B63C245F1}" type="presOf" srcId="{D014377B-199D-4E5E-B900-9C0766BACC88}" destId="{84514139-E4EF-4236-9E4E-884921E7E937}" srcOrd="0" destOrd="0" presId="urn:microsoft.com/office/officeart/2005/8/layout/radial4"/>
    <dgm:cxn modelId="{F5FC4B40-CF99-4250-AC20-26B1A031FAAA}" type="presOf" srcId="{577C792F-4D2D-4781-A147-6643BEA19F34}" destId="{9AA80EFF-2B30-441E-A7C9-8A0147FDD00C}" srcOrd="0" destOrd="0" presId="urn:microsoft.com/office/officeart/2005/8/layout/radial4"/>
    <dgm:cxn modelId="{8807BA70-11EC-4672-8764-2D0E98AB7326}" srcId="{75F8C660-DC92-4003-BE9A-F225FE9B94D4}" destId="{006CFCD9-7358-4AEE-8CC1-6274E2BB5C7E}" srcOrd="0" destOrd="0" parTransId="{39EFCF05-EF6E-4AA2-8C36-C2833FF04D70}" sibTransId="{D6641252-2B88-4030-955E-FF86FE1933AB}"/>
    <dgm:cxn modelId="{4F222D85-914F-4A7C-AD43-D4687C347E35}" type="presOf" srcId="{75F8C660-DC92-4003-BE9A-F225FE9B94D4}" destId="{56702B3E-7A4D-4ED4-AD42-9020017F7B0F}" srcOrd="0" destOrd="0" presId="urn:microsoft.com/office/officeart/2005/8/layout/radial4"/>
    <dgm:cxn modelId="{54EF4C89-4FE0-4E59-AEEC-18B7A106DD0D}" srcId="{006CFCD9-7358-4AEE-8CC1-6274E2BB5C7E}" destId="{AFD2648E-17EA-4AE5-9851-1533B7FA3C24}" srcOrd="4" destOrd="0" parTransId="{B27CF2C7-51F1-4555-B6E0-9EBEADDA1C06}" sibTransId="{0C8870E1-42F5-415B-AEDB-234F91150646}"/>
    <dgm:cxn modelId="{DB6FA190-2E77-4738-90E6-9AE2B2460104}" type="presOf" srcId="{B27CF2C7-51F1-4555-B6E0-9EBEADDA1C06}" destId="{02D4AC57-DCAA-4E02-8407-5CC089BF0136}" srcOrd="0" destOrd="0" presId="urn:microsoft.com/office/officeart/2005/8/layout/radial4"/>
    <dgm:cxn modelId="{FEDBE596-2DF3-4E6E-8364-A7B83FB0E824}" type="presOf" srcId="{006CFCD9-7358-4AEE-8CC1-6274E2BB5C7E}" destId="{6DC7F073-8B6B-493B-AF25-2E774D9D97CF}" srcOrd="0" destOrd="0" presId="urn:microsoft.com/office/officeart/2005/8/layout/radial4"/>
    <dgm:cxn modelId="{32BD95A0-9702-4AA7-84E8-CF5B4D575B9F}" type="presOf" srcId="{BB6651F0-BB32-42E8-9279-1B6C1348E7A4}" destId="{BFB4E221-091B-4F1E-A9B3-7745A90C64D4}" srcOrd="0" destOrd="0" presId="urn:microsoft.com/office/officeart/2005/8/layout/radial4"/>
    <dgm:cxn modelId="{E60BABAA-F931-4662-B243-648F5A139F27}" srcId="{006CFCD9-7358-4AEE-8CC1-6274E2BB5C7E}" destId="{577C792F-4D2D-4781-A147-6643BEA19F34}" srcOrd="1" destOrd="0" parTransId="{714F4D44-2418-41B0-9C5F-3C7A37F3A1BF}" sibTransId="{3E1F706B-9771-4337-9EA7-072D16D40C18}"/>
    <dgm:cxn modelId="{4748F0B0-4510-49E8-9D44-4E31D3B46325}" type="presOf" srcId="{AFD2648E-17EA-4AE5-9851-1533B7FA3C24}" destId="{85FCDB32-EF6D-491B-89A1-57D126F4B213}" srcOrd="0" destOrd="0" presId="urn:microsoft.com/office/officeart/2005/8/layout/radial4"/>
    <dgm:cxn modelId="{D58FF9B7-E1E6-4B52-BBB2-8F814CC08323}" type="presOf" srcId="{9D777647-FFCD-4F73-8337-E290A47C4C8B}" destId="{8B41DD5F-A1A4-413C-BDB0-DA77AEACFE58}" srcOrd="0" destOrd="0" presId="urn:microsoft.com/office/officeart/2005/8/layout/radial4"/>
    <dgm:cxn modelId="{C84C5BB9-3A56-45C3-90A7-E7BC3B917F01}" srcId="{006CFCD9-7358-4AEE-8CC1-6274E2BB5C7E}" destId="{BB6651F0-BB32-42E8-9279-1B6C1348E7A4}" srcOrd="5" destOrd="0" parTransId="{0C8A0E45-D636-4B8C-A144-59FCAECB8683}" sibTransId="{9AC61FD2-10FF-492C-944A-2943C66245CD}"/>
    <dgm:cxn modelId="{49AD12C2-BEE2-4AFE-90D4-8BAC4E245B72}" type="presOf" srcId="{407414CF-41D6-408F-8218-1704D11E7D61}" destId="{4276BFAF-D4D5-4BDE-9B63-0A15CA0BE45E}" srcOrd="0" destOrd="0" presId="urn:microsoft.com/office/officeart/2005/8/layout/radial4"/>
    <dgm:cxn modelId="{EC3957CB-C333-4161-A34C-66B4FE90F9DA}" srcId="{006CFCD9-7358-4AEE-8CC1-6274E2BB5C7E}" destId="{10E24A87-5331-4613-B8C7-E331C4460226}" srcOrd="0" destOrd="0" parTransId="{407414CF-41D6-408F-8218-1704D11E7D61}" sibTransId="{45AD6F7F-9E96-40F6-B958-A69AC74DEA9D}"/>
    <dgm:cxn modelId="{FEF970CC-2C2E-475D-8B48-30992D12B75C}" srcId="{006CFCD9-7358-4AEE-8CC1-6274E2BB5C7E}" destId="{E9C2D42A-0CD3-4DF4-95E2-F29FB75404FD}" srcOrd="3" destOrd="0" parTransId="{D014377B-199D-4E5E-B900-9C0766BACC88}" sibTransId="{6F69AED2-775F-47B3-8F11-DE3C55ACDA50}"/>
    <dgm:cxn modelId="{F9CDEA59-A37C-43BE-B4F4-1407A3BE2204}" type="presParOf" srcId="{56702B3E-7A4D-4ED4-AD42-9020017F7B0F}" destId="{6DC7F073-8B6B-493B-AF25-2E774D9D97CF}" srcOrd="0" destOrd="0" presId="urn:microsoft.com/office/officeart/2005/8/layout/radial4"/>
    <dgm:cxn modelId="{3D996984-97DB-4B66-B32B-5E9DE7F842C0}" type="presParOf" srcId="{56702B3E-7A4D-4ED4-AD42-9020017F7B0F}" destId="{4276BFAF-D4D5-4BDE-9B63-0A15CA0BE45E}" srcOrd="1" destOrd="0" presId="urn:microsoft.com/office/officeart/2005/8/layout/radial4"/>
    <dgm:cxn modelId="{5B8EC7C0-2291-4506-9358-DEFBE614E4C1}" type="presParOf" srcId="{56702B3E-7A4D-4ED4-AD42-9020017F7B0F}" destId="{2BCF6365-C61B-443A-AE52-F153647D644C}" srcOrd="2" destOrd="0" presId="urn:microsoft.com/office/officeart/2005/8/layout/radial4"/>
    <dgm:cxn modelId="{330A7FDF-C161-4EE1-B8A2-108E484435D6}" type="presParOf" srcId="{56702B3E-7A4D-4ED4-AD42-9020017F7B0F}" destId="{60A69BD8-D1C9-45B8-A8AA-EBC2BB21CE06}" srcOrd="3" destOrd="0" presId="urn:microsoft.com/office/officeart/2005/8/layout/radial4"/>
    <dgm:cxn modelId="{FABF662F-9122-483A-81E9-8EF8B3CE5351}" type="presParOf" srcId="{56702B3E-7A4D-4ED4-AD42-9020017F7B0F}" destId="{9AA80EFF-2B30-441E-A7C9-8A0147FDD00C}" srcOrd="4" destOrd="0" presId="urn:microsoft.com/office/officeart/2005/8/layout/radial4"/>
    <dgm:cxn modelId="{365D88A7-3D90-4B93-A68C-86BA5934013A}" type="presParOf" srcId="{56702B3E-7A4D-4ED4-AD42-9020017F7B0F}" destId="{0540CBAC-E898-48A6-9815-39E0CF82547B}" srcOrd="5" destOrd="0" presId="urn:microsoft.com/office/officeart/2005/8/layout/radial4"/>
    <dgm:cxn modelId="{F62FAA95-6DBC-48ED-9239-C0004C93BD58}" type="presParOf" srcId="{56702B3E-7A4D-4ED4-AD42-9020017F7B0F}" destId="{8B41DD5F-A1A4-413C-BDB0-DA77AEACFE58}" srcOrd="6" destOrd="0" presId="urn:microsoft.com/office/officeart/2005/8/layout/radial4"/>
    <dgm:cxn modelId="{25B72AA0-8EF4-4238-B440-098F4A7CED4C}" type="presParOf" srcId="{56702B3E-7A4D-4ED4-AD42-9020017F7B0F}" destId="{84514139-E4EF-4236-9E4E-884921E7E937}" srcOrd="7" destOrd="0" presId="urn:microsoft.com/office/officeart/2005/8/layout/radial4"/>
    <dgm:cxn modelId="{50E24142-F80D-4242-9BC4-8BC4BA53A144}" type="presParOf" srcId="{56702B3E-7A4D-4ED4-AD42-9020017F7B0F}" destId="{83A2BBCD-2170-4F22-9AC6-7318DD767B51}" srcOrd="8" destOrd="0" presId="urn:microsoft.com/office/officeart/2005/8/layout/radial4"/>
    <dgm:cxn modelId="{E7659D98-56D5-4A7C-8573-FFA3EF2CEDD7}" type="presParOf" srcId="{56702B3E-7A4D-4ED4-AD42-9020017F7B0F}" destId="{02D4AC57-DCAA-4E02-8407-5CC089BF0136}" srcOrd="9" destOrd="0" presId="urn:microsoft.com/office/officeart/2005/8/layout/radial4"/>
    <dgm:cxn modelId="{257E0EFE-9299-414F-A73F-19BEDE0D8361}" type="presParOf" srcId="{56702B3E-7A4D-4ED4-AD42-9020017F7B0F}" destId="{85FCDB32-EF6D-491B-89A1-57D126F4B213}" srcOrd="10" destOrd="0" presId="urn:microsoft.com/office/officeart/2005/8/layout/radial4"/>
    <dgm:cxn modelId="{4964A0DE-98C3-4A8D-B5BE-CC14E8DBF7DB}" type="presParOf" srcId="{56702B3E-7A4D-4ED4-AD42-9020017F7B0F}" destId="{B826B44C-DF92-4C3D-854F-8C1635B21977}" srcOrd="11" destOrd="0" presId="urn:microsoft.com/office/officeart/2005/8/layout/radial4"/>
    <dgm:cxn modelId="{82ED79E1-2488-4F71-8DCA-AF33F3C5F77C}" type="presParOf" srcId="{56702B3E-7A4D-4ED4-AD42-9020017F7B0F}" destId="{BFB4E221-091B-4F1E-A9B3-7745A90C64D4}" srcOrd="12"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7F073-8B6B-493B-AF25-2E774D9D97CF}">
      <dsp:nvSpPr>
        <dsp:cNvPr id="0" name=""/>
        <dsp:cNvSpPr/>
      </dsp:nvSpPr>
      <dsp:spPr>
        <a:xfrm>
          <a:off x="3232856" y="2904418"/>
          <a:ext cx="2313924" cy="2313924"/>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Why take a public health approach?</a:t>
          </a:r>
        </a:p>
      </dsp:txBody>
      <dsp:txXfrm>
        <a:off x="3571722" y="3243284"/>
        <a:ext cx="1636192" cy="1636192"/>
      </dsp:txXfrm>
    </dsp:sp>
    <dsp:sp modelId="{4276BFAF-D4D5-4BDE-9B63-0A15CA0BE45E}">
      <dsp:nvSpPr>
        <dsp:cNvPr id="0" name=""/>
        <dsp:cNvSpPr/>
      </dsp:nvSpPr>
      <dsp:spPr>
        <a:xfrm rot="10800000">
          <a:off x="881779" y="3731645"/>
          <a:ext cx="2221767" cy="659468"/>
        </a:xfrm>
        <a:prstGeom prst="lef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2BCF6365-C61B-443A-AE52-F153647D644C}">
      <dsp:nvSpPr>
        <dsp:cNvPr id="0" name=""/>
        <dsp:cNvSpPr/>
      </dsp:nvSpPr>
      <dsp:spPr>
        <a:xfrm>
          <a:off x="-70161" y="3231816"/>
          <a:ext cx="1903882" cy="1659126"/>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Reducing vulnerability &amp; preventing violence can have a significant impact on </a:t>
          </a:r>
          <a:r>
            <a:rPr lang="en-GB" sz="1400" b="1" kern="1200" dirty="0"/>
            <a:t>population health</a:t>
          </a:r>
        </a:p>
      </dsp:txBody>
      <dsp:txXfrm>
        <a:off x="-21567" y="3280410"/>
        <a:ext cx="1806694" cy="1561938"/>
      </dsp:txXfrm>
    </dsp:sp>
    <dsp:sp modelId="{60A69BD8-D1C9-45B8-A8AA-EBC2BB21CE06}">
      <dsp:nvSpPr>
        <dsp:cNvPr id="0" name=""/>
        <dsp:cNvSpPr/>
      </dsp:nvSpPr>
      <dsp:spPr>
        <a:xfrm rot="12960000">
          <a:off x="1339595" y="2322633"/>
          <a:ext cx="2221767" cy="659468"/>
        </a:xfrm>
        <a:prstGeom prst="leftArrow">
          <a:avLst>
            <a:gd name="adj1" fmla="val 60000"/>
            <a:gd name="adj2" fmla="val 50000"/>
          </a:avLst>
        </a:prstGeom>
        <a:solidFill>
          <a:schemeClr val="accent5">
            <a:hueOff val="-1351709"/>
            <a:satOff val="-3484"/>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9AA80EFF-2B30-441E-A7C9-8A0147FDD00C}">
      <dsp:nvSpPr>
        <dsp:cNvPr id="0" name=""/>
        <dsp:cNvSpPr/>
      </dsp:nvSpPr>
      <dsp:spPr>
        <a:xfrm>
          <a:off x="610164" y="1284346"/>
          <a:ext cx="1883182" cy="1430119"/>
        </a:xfrm>
        <a:prstGeom prst="roundRect">
          <a:avLst>
            <a:gd name="adj" fmla="val 10000"/>
          </a:avLst>
        </a:prstGeom>
        <a:solidFill>
          <a:schemeClr val="accent5">
            <a:hueOff val="-1351709"/>
            <a:satOff val="-3484"/>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Violence has a steep inequality gradient. By reducing violence, we </a:t>
          </a:r>
          <a:r>
            <a:rPr lang="en-GB" sz="1400" b="1" kern="1200" dirty="0"/>
            <a:t>reduce inequality</a:t>
          </a:r>
        </a:p>
        <a:p>
          <a:pPr marL="0" lvl="0" indent="0" algn="ctr" defTabSz="622300">
            <a:lnSpc>
              <a:spcPct val="90000"/>
            </a:lnSpc>
            <a:spcBef>
              <a:spcPct val="0"/>
            </a:spcBef>
            <a:spcAft>
              <a:spcPct val="35000"/>
            </a:spcAft>
            <a:buNone/>
          </a:pPr>
          <a:r>
            <a:rPr lang="en-GB" sz="1400" b="0" kern="1200" dirty="0"/>
            <a:t>(and </a:t>
          </a:r>
          <a:r>
            <a:rPr lang="en-GB" sz="1400" b="0" i="1" kern="1200" dirty="0"/>
            <a:t>vice versa</a:t>
          </a:r>
          <a:r>
            <a:rPr lang="en-GB" sz="1400" b="0" kern="1200" dirty="0"/>
            <a:t>)</a:t>
          </a:r>
          <a:endParaRPr lang="en-GB" sz="1400" b="1" kern="1200" dirty="0"/>
        </a:p>
      </dsp:txBody>
      <dsp:txXfrm>
        <a:off x="652051" y="1326233"/>
        <a:ext cx="1799408" cy="1346345"/>
      </dsp:txXfrm>
    </dsp:sp>
    <dsp:sp modelId="{0540CBAC-E898-48A6-9815-39E0CF82547B}">
      <dsp:nvSpPr>
        <dsp:cNvPr id="0" name=""/>
        <dsp:cNvSpPr/>
      </dsp:nvSpPr>
      <dsp:spPr>
        <a:xfrm rot="15120000">
          <a:off x="2538173" y="1451815"/>
          <a:ext cx="2221767" cy="659468"/>
        </a:xfrm>
        <a:prstGeom prst="leftArrow">
          <a:avLst>
            <a:gd name="adj1" fmla="val 60000"/>
            <a:gd name="adj2" fmla="val 50000"/>
          </a:avLst>
        </a:prstGeom>
        <a:solidFill>
          <a:schemeClr val="accent5">
            <a:hueOff val="-2703417"/>
            <a:satOff val="-6968"/>
            <a:lumOff val="-4706"/>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8B41DD5F-A1A4-413C-BDB0-DA77AEACFE58}">
      <dsp:nvSpPr>
        <dsp:cNvPr id="0" name=""/>
        <dsp:cNvSpPr/>
      </dsp:nvSpPr>
      <dsp:spPr>
        <a:xfrm>
          <a:off x="2495901" y="127155"/>
          <a:ext cx="1619746" cy="1195761"/>
        </a:xfrm>
        <a:prstGeom prst="roundRect">
          <a:avLst>
            <a:gd name="adj" fmla="val 10000"/>
          </a:avLst>
        </a:prstGeom>
        <a:solidFill>
          <a:schemeClr val="accent5">
            <a:hueOff val="-2703417"/>
            <a:satOff val="-6968"/>
            <a:lumOff val="-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Reducing </a:t>
          </a:r>
          <a:r>
            <a:rPr lang="en-GB" sz="1400" b="1" kern="1200" dirty="0"/>
            <a:t>demand </a:t>
          </a:r>
          <a:r>
            <a:rPr lang="en-GB" sz="1400" kern="1200" dirty="0"/>
            <a:t>on services</a:t>
          </a:r>
        </a:p>
      </dsp:txBody>
      <dsp:txXfrm>
        <a:off x="2530924" y="162178"/>
        <a:ext cx="1549700" cy="1125715"/>
      </dsp:txXfrm>
    </dsp:sp>
    <dsp:sp modelId="{84514139-E4EF-4236-9E4E-884921E7E937}">
      <dsp:nvSpPr>
        <dsp:cNvPr id="0" name=""/>
        <dsp:cNvSpPr/>
      </dsp:nvSpPr>
      <dsp:spPr>
        <a:xfrm rot="17280000">
          <a:off x="4019696" y="1451815"/>
          <a:ext cx="2221767" cy="659468"/>
        </a:xfrm>
        <a:prstGeom prst="leftArrow">
          <a:avLst>
            <a:gd name="adj1" fmla="val 60000"/>
            <a:gd name="adj2" fmla="val 50000"/>
          </a:avLst>
        </a:prstGeom>
        <a:solidFill>
          <a:schemeClr val="accent5">
            <a:hueOff val="-4055126"/>
            <a:satOff val="-10451"/>
            <a:lumOff val="-7059"/>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83A2BBCD-2170-4F22-9AC6-7318DD767B51}">
      <dsp:nvSpPr>
        <dsp:cNvPr id="0" name=""/>
        <dsp:cNvSpPr/>
      </dsp:nvSpPr>
      <dsp:spPr>
        <a:xfrm>
          <a:off x="4663989" y="92408"/>
          <a:ext cx="1619746" cy="1265255"/>
        </a:xfrm>
        <a:prstGeom prst="roundRect">
          <a:avLst>
            <a:gd name="adj" fmla="val 10000"/>
          </a:avLst>
        </a:prstGeom>
        <a:solidFill>
          <a:schemeClr val="accent5">
            <a:hueOff val="-4055126"/>
            <a:satOff val="-10451"/>
            <a:lumOff val="-70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Increasing </a:t>
          </a:r>
          <a:r>
            <a:rPr lang="en-GB" sz="1400" b="1" kern="1200" dirty="0"/>
            <a:t>evidence</a:t>
          </a:r>
          <a:r>
            <a:rPr lang="en-GB" sz="1400" kern="1200" dirty="0"/>
            <a:t> of ‘what works’</a:t>
          </a:r>
        </a:p>
      </dsp:txBody>
      <dsp:txXfrm>
        <a:off x="4701047" y="129466"/>
        <a:ext cx="1545630" cy="1191139"/>
      </dsp:txXfrm>
    </dsp:sp>
    <dsp:sp modelId="{02D4AC57-DCAA-4E02-8407-5CC089BF0136}">
      <dsp:nvSpPr>
        <dsp:cNvPr id="0" name=""/>
        <dsp:cNvSpPr/>
      </dsp:nvSpPr>
      <dsp:spPr>
        <a:xfrm rot="19440000">
          <a:off x="5218274" y="2322633"/>
          <a:ext cx="2221767" cy="659468"/>
        </a:xfrm>
        <a:prstGeom prst="leftArrow">
          <a:avLst>
            <a:gd name="adj1" fmla="val 60000"/>
            <a:gd name="adj2" fmla="val 50000"/>
          </a:avLst>
        </a:prstGeom>
        <a:solidFill>
          <a:schemeClr val="accent5">
            <a:hueOff val="-5406834"/>
            <a:satOff val="-13935"/>
            <a:lumOff val="-9412"/>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85FCDB32-EF6D-491B-89A1-57D126F4B213}">
      <dsp:nvSpPr>
        <dsp:cNvPr id="0" name=""/>
        <dsp:cNvSpPr/>
      </dsp:nvSpPr>
      <dsp:spPr>
        <a:xfrm>
          <a:off x="6418008" y="1331960"/>
          <a:ext cx="1619746" cy="1334891"/>
        </a:xfrm>
        <a:prstGeom prst="roundRect">
          <a:avLst>
            <a:gd name="adj" fmla="val 10000"/>
          </a:avLst>
        </a:prstGeom>
        <a:solidFill>
          <a:schemeClr val="accent5">
            <a:hueOff val="-5406834"/>
            <a:satOff val="-13935"/>
            <a:lumOff val="-941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b="1" kern="1200" dirty="0"/>
            <a:t>Cost saving </a:t>
          </a:r>
          <a:r>
            <a:rPr lang="en-GB" sz="1400" kern="1200" dirty="0"/>
            <a:t>to services and society</a:t>
          </a:r>
        </a:p>
      </dsp:txBody>
      <dsp:txXfrm>
        <a:off x="6457106" y="1371058"/>
        <a:ext cx="1541550" cy="1256695"/>
      </dsp:txXfrm>
    </dsp:sp>
    <dsp:sp modelId="{B826B44C-DF92-4C3D-854F-8C1635B21977}">
      <dsp:nvSpPr>
        <dsp:cNvPr id="0" name=""/>
        <dsp:cNvSpPr/>
      </dsp:nvSpPr>
      <dsp:spPr>
        <a:xfrm>
          <a:off x="5676090" y="3731645"/>
          <a:ext cx="2221767" cy="659468"/>
        </a:xfrm>
        <a:prstGeom prst="lef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FB4E221-091B-4F1E-A9B3-7745A90C64D4}">
      <dsp:nvSpPr>
        <dsp:cNvPr id="0" name=""/>
        <dsp:cNvSpPr/>
      </dsp:nvSpPr>
      <dsp:spPr>
        <a:xfrm>
          <a:off x="7087984" y="3413481"/>
          <a:ext cx="1619746" cy="1295797"/>
        </a:xfrm>
        <a:prstGeom prst="roundRect">
          <a:avLst>
            <a:gd name="adj" fmla="val 10000"/>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b="1" kern="1200" dirty="0"/>
            <a:t>Ethical</a:t>
          </a:r>
        </a:p>
      </dsp:txBody>
      <dsp:txXfrm>
        <a:off x="7125937" y="3451434"/>
        <a:ext cx="1543840" cy="1219891"/>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94E509-F9FE-4C67-888A-A3107E450E35}" type="datetimeFigureOut">
              <a:rPr lang="en-GB" smtClean="0"/>
              <a:t>21/06/2022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4A7960-61B3-4B28-9014-5FB0BAC580AE}" type="slidenum">
              <a:rPr lang="en-GB" smtClean="0"/>
              <a:t>‹#›</a:t>
            </a:fld>
            <a:endParaRPr lang="en-GB"/>
          </a:p>
        </p:txBody>
      </p:sp>
    </p:spTree>
    <p:extLst>
      <p:ext uri="{BB962C8B-B14F-4D97-AF65-F5344CB8AC3E}">
        <p14:creationId xmlns:p14="http://schemas.microsoft.com/office/powerpoint/2010/main" val="4192080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4698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Terrible things happened in Rotherham and on a significant scale. Children were sexually exploited by men who came largely from the Pakistani Heritage Community. Not enough was done to acknowledge this, to stop it happening, to protect children, to support victims and to apprehend perpetrators. Upon arriving in Rotherham, these I thought were the uncontested facts. My job was to conduct an inspection and decide whether the Council was now fit for purpose. However this was not the situation I encountered when I reached Rotherham. Instead, I found a Council in denial. They denied that there had been a problem, or if there had been, that it was as big as was said. If there was a problem they certainly were not told – it was someone else’s job. They were no worse than anyone else. They had won awards. The media were out to get them. </a:t>
            </a:r>
          </a:p>
          <a:p>
            <a:r>
              <a:rPr lang="en-GB" dirty="0"/>
              <a:t>Child abuse and exploitation happens all over the country, but Rotherham is different in that it was repeatedly told by its own youth service what was happening and it chose, not only to not act, but to close that service down. This is important because it points to how it has dealt with uncomfortable truths put before it. Report of Inspection of Rotherham Metropolitan Borough Council February 2015 Louise Casey</a:t>
            </a:r>
          </a:p>
          <a:p>
            <a:endParaRPr lang="en-GB" dirty="0"/>
          </a:p>
          <a:p>
            <a:r>
              <a:rPr lang="en-GB" dirty="0"/>
              <a:t>March 2018 DHR, MHHR, APR - The room for error seemed to increase when boundaries are ‘crossed’ or where there is a transition between one type of service user to another, from one service to another, or from one geographic area to another. When boundaries were crossed, individuals were often seen as someone else’s responsibility and fell out of sight and/or were deemed to pose a lower risk, or to be experiencing decreased vulnerability</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422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and funding arrangements of VPU</a:t>
            </a:r>
          </a:p>
          <a:p>
            <a:r>
              <a:rPr lang="en-GB" dirty="0"/>
              <a:t>Surge funding to policing – positive enforcement essential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F16B66-DC5A-44D8-8B79-A6525D8DAE1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6010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1439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0066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6076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b="1" dirty="0"/>
              <a:t>College of Policing demand research -  Over 80% of calls to the police are not directly about crime (2015).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07C842A0-5890-4132-8EDA-8AD47F017A88}"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0153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721FB3-2FB1-D246-9430-EC4C2EC16AD8}"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1489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721FB3-2FB1-D246-9430-EC4C2EC16AD8}"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6394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and funding arrangements of VPU</a:t>
            </a:r>
          </a:p>
          <a:p>
            <a:r>
              <a:rPr lang="en-GB" dirty="0"/>
              <a:t>Surge funding to policing – positive enforcement essential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F16B66-DC5A-44D8-8B79-A6525D8DAE1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7994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105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3890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38339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04615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86920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force a different area of strength – PCSO prevention role with Harri in DPP</a:t>
            </a:r>
          </a:p>
          <a:p>
            <a:r>
              <a:rPr lang="en-GB" dirty="0"/>
              <a:t>CHB &amp; MA Approach to analysis – NWP</a:t>
            </a:r>
          </a:p>
          <a:p>
            <a:r>
              <a:rPr lang="en-GB" dirty="0"/>
              <a:t>Multi LA </a:t>
            </a:r>
            <a:r>
              <a:rPr lang="en-GB"/>
              <a:t>working practices in GWP</a:t>
            </a:r>
          </a:p>
        </p:txBody>
      </p:sp>
      <p:sp>
        <p:nvSpPr>
          <p:cNvPr id="4" name="Slide Number Placeholder 3"/>
          <p:cNvSpPr>
            <a:spLocks noGrp="1"/>
          </p:cNvSpPr>
          <p:nvPr>
            <p:ph type="sldNum" sz="quarter" idx="5"/>
          </p:nvPr>
        </p:nvSpPr>
        <p:spPr/>
        <p:txBody>
          <a:bodyPr/>
          <a:lstStyle/>
          <a:p>
            <a:pPr marL="0" marR="0" lvl="0" indent="0" algn="r" defTabSz="947958"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47958"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40475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and funding arrangements of VPU</a:t>
            </a:r>
          </a:p>
          <a:p>
            <a:r>
              <a:rPr lang="en-GB" dirty="0"/>
              <a:t>Surge funding to policing – positive enforcement essential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F16B66-DC5A-44D8-8B79-A6525D8DAE1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1485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7EAF-EE66-144A-8A90-32619A9DE2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7138C54-42F1-1340-8645-6F6FE3C368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9F55C9F-ED68-BC4B-AE4F-070F9AAEF5FC}"/>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91CE0156-A778-6945-99A6-5FDFE2F8E4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47D53-C358-804B-A1BA-97FC7A7F4C60}"/>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77789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909FE-B6AA-E442-A157-988419634D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1CF8531-6906-644F-9665-C86DDF5369B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0926F9-DCA6-9141-B49F-D6EC0F30A995}"/>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49A70632-2A1A-E940-AA54-1E34F472C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B611C-9782-B848-9BB3-0C4B53DF352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387653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DEBF-4D1F-C843-8EF0-590D6DA9110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22DE16C-D982-0041-83F0-28F769EF60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5F9C00-EE45-DD4C-A518-5AFA587FA367}"/>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E7CCE89-F364-184A-B67E-99CE0678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A235F-4295-3147-AD19-F9CDCC3229EC}"/>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011654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A930-472C-8246-8F03-CE51117454D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3AB82AC-938E-4548-AC73-CAF7A1BCED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5C4BD4-AFF3-324E-ABD9-03C99E4ECF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1F8B10-5A24-9349-BF40-A67D6CDC4A6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9BDDE047-1B34-694F-BAF1-3F44807DF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5D347-DD34-5248-B276-2676CEBAFB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572413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52A5-A32B-6F46-AD4C-05F6BEE60FB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2148E75-B469-3241-8E82-7AC061ED1E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EC368B-5672-FC41-9CC8-CCACE1D14A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F48A05B-AF31-6A47-9DA8-FB1FC413D5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2D11000-9BA1-614E-8787-F0DB061099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54D279D-8D2F-B04D-B597-BFE8AD5D965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8" name="Footer Placeholder 7">
            <a:extLst>
              <a:ext uri="{FF2B5EF4-FFF2-40B4-BE49-F238E27FC236}">
                <a16:creationId xmlns:a16="http://schemas.microsoft.com/office/drawing/2014/main" id="{D82CDBF3-CA9B-D543-9635-1DCBBA84D6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249B1A-6BE5-6B42-9289-D8A513B9F8B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11885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1CBCE-10DD-E64A-84C7-D2D368C7E0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40F360-1400-BB4F-9074-7B21E6BD0994}"/>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4" name="Footer Placeholder 3">
            <a:extLst>
              <a:ext uri="{FF2B5EF4-FFF2-40B4-BE49-F238E27FC236}">
                <a16:creationId xmlns:a16="http://schemas.microsoft.com/office/drawing/2014/main" id="{64B18D83-A9C3-3A4F-B2A9-C2D0453509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E83D77-7B45-8442-A5BB-695358515CB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681166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037934-5D58-3841-8AA3-F67DAC98DD6D}"/>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3" name="Footer Placeholder 2">
            <a:extLst>
              <a:ext uri="{FF2B5EF4-FFF2-40B4-BE49-F238E27FC236}">
                <a16:creationId xmlns:a16="http://schemas.microsoft.com/office/drawing/2014/main" id="{877B2500-3FA9-2040-AE46-F5DE4101DB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CC32D3-746D-6A49-93B5-AFC08C39B334}"/>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351116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1A7E-D707-714C-B9FB-BCF7C3C23F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0C685E7-8384-9F42-A5E0-03D106FB69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4E23DB0-166B-A541-8707-4FFD0A6648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C3D5B9-7D29-5D44-A63A-566143C3539B}"/>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4685F27F-0B70-E84E-BD1F-56C794CF95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DF338-C4EB-3D44-B12E-22F18CBD0CD8}"/>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6863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C779-3A1A-2E44-8906-68C9DC1830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C0CDAC5-3CA7-614E-97FD-31F11ED9DA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884EC2-62E3-AD44-86C6-7DCA53232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B211-60B0-AC4F-9C98-C57B05BC95F0}"/>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E0726991-4632-5240-AF81-A3C16D1A63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40536-A9A5-1745-979F-8759BF81A48B}"/>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786432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151D-5862-0147-A1F1-BF8B9AF8285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C0D8F1E-765F-124E-9802-CC5B83D2FD1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C6B84A-933C-5847-B414-C3F70D8EE29E}"/>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05618879-A8E2-1743-9178-F1C9175F3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E0ADA-3970-6D41-B906-B46A42E8AC31}"/>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373632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2B3E88-AD46-2D48-8E7D-881DF1CDB3A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58DC69F-319C-294E-B265-DE03C8578C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676109-7A74-A847-9BB5-0A9DC4EAEA42}"/>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6F928FDD-DFC3-3F43-AE3B-10664FAAD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5FB79-E711-024D-BBC6-BF99B4E079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769056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7EAF-EE66-144A-8A90-32619A9DE2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7138C54-42F1-1340-8645-6F6FE3C368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9F55C9F-ED68-BC4B-AE4F-070F9AAEF5FC}"/>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91CE0156-A778-6945-99A6-5FDFE2F8E4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47D53-C358-804B-A1BA-97FC7A7F4C60}"/>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045774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909FE-B6AA-E442-A157-988419634D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1CF8531-6906-644F-9665-C86DDF5369B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0926F9-DCA6-9141-B49F-D6EC0F30A995}"/>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49A70632-2A1A-E940-AA54-1E34F472C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B611C-9782-B848-9BB3-0C4B53DF352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7040117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DEBF-4D1F-C843-8EF0-590D6DA9110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22DE16C-D982-0041-83F0-28F769EF60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5F9C00-EE45-DD4C-A518-5AFA587FA367}"/>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E7CCE89-F364-184A-B67E-99CE0678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A235F-4295-3147-AD19-F9CDCC3229EC}"/>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946838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A930-472C-8246-8F03-CE51117454D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3AB82AC-938E-4548-AC73-CAF7A1BCED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5C4BD4-AFF3-324E-ABD9-03C99E4ECF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1F8B10-5A24-9349-BF40-A67D6CDC4A6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9BDDE047-1B34-694F-BAF1-3F44807DF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5D347-DD34-5248-B276-2676CEBAFB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760972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52A5-A32B-6F46-AD4C-05F6BEE60FB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2148E75-B469-3241-8E82-7AC061ED1E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EC368B-5672-FC41-9CC8-CCACE1D14A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F48A05B-AF31-6A47-9DA8-FB1FC413D5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2D11000-9BA1-614E-8787-F0DB061099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54D279D-8D2F-B04D-B597-BFE8AD5D965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8" name="Footer Placeholder 7">
            <a:extLst>
              <a:ext uri="{FF2B5EF4-FFF2-40B4-BE49-F238E27FC236}">
                <a16:creationId xmlns:a16="http://schemas.microsoft.com/office/drawing/2014/main" id="{D82CDBF3-CA9B-D543-9635-1DCBBA84D6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249B1A-6BE5-6B42-9289-D8A513B9F8B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4057009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1CBCE-10DD-E64A-84C7-D2D368C7E0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40F360-1400-BB4F-9074-7B21E6BD0994}"/>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4" name="Footer Placeholder 3">
            <a:extLst>
              <a:ext uri="{FF2B5EF4-FFF2-40B4-BE49-F238E27FC236}">
                <a16:creationId xmlns:a16="http://schemas.microsoft.com/office/drawing/2014/main" id="{64B18D83-A9C3-3A4F-B2A9-C2D0453509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E83D77-7B45-8442-A5BB-695358515CB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41243164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037934-5D58-3841-8AA3-F67DAC98DD6D}"/>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3" name="Footer Placeholder 2">
            <a:extLst>
              <a:ext uri="{FF2B5EF4-FFF2-40B4-BE49-F238E27FC236}">
                <a16:creationId xmlns:a16="http://schemas.microsoft.com/office/drawing/2014/main" id="{877B2500-3FA9-2040-AE46-F5DE4101DB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CC32D3-746D-6A49-93B5-AFC08C39B334}"/>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6909208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1A7E-D707-714C-B9FB-BCF7C3C23F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0C685E7-8384-9F42-A5E0-03D106FB69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4E23DB0-166B-A541-8707-4FFD0A6648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C3D5B9-7D29-5D44-A63A-566143C3539B}"/>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4685F27F-0B70-E84E-BD1F-56C794CF95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DF338-C4EB-3D44-B12E-22F18CBD0CD8}"/>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4217500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C779-3A1A-2E44-8906-68C9DC1830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C0CDAC5-3CA7-614E-97FD-31F11ED9DA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884EC2-62E3-AD44-86C6-7DCA53232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B211-60B0-AC4F-9C98-C57B05BC95F0}"/>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E0726991-4632-5240-AF81-A3C16D1A63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40536-A9A5-1745-979F-8759BF81A48B}"/>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1193962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151D-5862-0147-A1F1-BF8B9AF8285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C0D8F1E-765F-124E-9802-CC5B83D2FD1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C6B84A-933C-5847-B414-C3F70D8EE29E}"/>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05618879-A8E2-1743-9178-F1C9175F3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E0ADA-3970-6D41-B906-B46A42E8AC31}"/>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7510382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2B3E88-AD46-2D48-8E7D-881DF1CDB3A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58DC69F-319C-294E-B265-DE03C8578C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676109-7A74-A847-9BB5-0A9DC4EAEA42}"/>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6F928FDD-DFC3-3F43-AE3B-10664FAAD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5FB79-E711-024D-BBC6-BF99B4E079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42552419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7E035E3-3709-492C-9FC2-0844D103E42D}" type="datetimeFigureOut">
              <a:rPr lang="en-GB" smtClean="0"/>
              <a:t>21/06/2022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13434371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E035E3-3709-492C-9FC2-0844D103E42D}" type="datetimeFigureOut">
              <a:rPr lang="en-GB" smtClean="0"/>
              <a:t>21/06/2022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24921763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E035E3-3709-492C-9FC2-0844D103E42D}" type="datetimeFigureOut">
              <a:rPr lang="en-GB" smtClean="0"/>
              <a:t>21/06/2022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40978331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7E035E3-3709-492C-9FC2-0844D103E42D}" type="datetimeFigureOut">
              <a:rPr lang="en-GB" smtClean="0"/>
              <a:t>21/06/2022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3708717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7E035E3-3709-492C-9FC2-0844D103E42D}" type="datetimeFigureOut">
              <a:rPr lang="en-GB" smtClean="0"/>
              <a:t>21/06/2022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16518636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7E035E3-3709-492C-9FC2-0844D103E42D}" type="datetimeFigureOut">
              <a:rPr lang="en-GB" smtClean="0"/>
              <a:t>21/06/2022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20298188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E035E3-3709-492C-9FC2-0844D103E42D}" type="datetimeFigureOut">
              <a:rPr lang="en-GB" smtClean="0"/>
              <a:t>21/06/2022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31069618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E035E3-3709-492C-9FC2-0844D103E42D}" type="datetimeFigureOut">
              <a:rPr lang="en-GB" smtClean="0"/>
              <a:t>21/06/2022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24256221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E035E3-3709-492C-9FC2-0844D103E42D}" type="datetimeFigureOut">
              <a:rPr lang="en-GB" smtClean="0"/>
              <a:t>21/06/2022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9981584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E035E3-3709-492C-9FC2-0844D103E42D}" type="datetimeFigureOut">
              <a:rPr lang="en-GB" smtClean="0"/>
              <a:t>21/06/2022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23801466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E035E3-3709-492C-9FC2-0844D103E42D}" type="datetimeFigureOut">
              <a:rPr lang="en-GB" smtClean="0"/>
              <a:t>21/06/2022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33824-0E6B-4594-BBF1-4BA8B40F75D9}" type="slidenum">
              <a:rPr lang="en-GB" smtClean="0"/>
              <a:t>‹#›</a:t>
            </a:fld>
            <a:endParaRPr lang="en-GB"/>
          </a:p>
        </p:txBody>
      </p:sp>
    </p:spTree>
    <p:extLst>
      <p:ext uri="{BB962C8B-B14F-4D97-AF65-F5344CB8AC3E}">
        <p14:creationId xmlns:p14="http://schemas.microsoft.com/office/powerpoint/2010/main" val="10856800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7EAF-EE66-144A-8A90-32619A9DE2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7138C54-42F1-1340-8645-6F6FE3C368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9F55C9F-ED68-BC4B-AE4F-070F9AAEF5FC}"/>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91CE0156-A778-6945-99A6-5FDFE2F8E4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47D53-C358-804B-A1BA-97FC7A7F4C60}"/>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231427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909FE-B6AA-E442-A157-988419634D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1CF8531-6906-644F-9665-C86DDF5369B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0926F9-DCA6-9141-B49F-D6EC0F30A995}"/>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49A70632-2A1A-E940-AA54-1E34F472C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B611C-9782-B848-9BB3-0C4B53DF352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8208647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DEBF-4D1F-C843-8EF0-590D6DA9110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22DE16C-D982-0041-83F0-28F769EF60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5F9C00-EE45-DD4C-A518-5AFA587FA367}"/>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E7CCE89-F364-184A-B67E-99CE0678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A235F-4295-3147-AD19-F9CDCC3229EC}"/>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9160501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A930-472C-8246-8F03-CE51117454D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3AB82AC-938E-4548-AC73-CAF7A1BCED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5C4BD4-AFF3-324E-ABD9-03C99E4ECF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1F8B10-5A24-9349-BF40-A67D6CDC4A6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9BDDE047-1B34-694F-BAF1-3F44807DF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5D347-DD34-5248-B276-2676CEBAFB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9550751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52A5-A32B-6F46-AD4C-05F6BEE60FB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2148E75-B469-3241-8E82-7AC061ED1E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EC368B-5672-FC41-9CC8-CCACE1D14A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F48A05B-AF31-6A47-9DA8-FB1FC413D5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2D11000-9BA1-614E-8787-F0DB061099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54D279D-8D2F-B04D-B597-BFE8AD5D965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8" name="Footer Placeholder 7">
            <a:extLst>
              <a:ext uri="{FF2B5EF4-FFF2-40B4-BE49-F238E27FC236}">
                <a16:creationId xmlns:a16="http://schemas.microsoft.com/office/drawing/2014/main" id="{D82CDBF3-CA9B-D543-9635-1DCBBA84D6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249B1A-6BE5-6B42-9289-D8A513B9F8B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8784956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1CBCE-10DD-E64A-84C7-D2D368C7E0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40F360-1400-BB4F-9074-7B21E6BD0994}"/>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4" name="Footer Placeholder 3">
            <a:extLst>
              <a:ext uri="{FF2B5EF4-FFF2-40B4-BE49-F238E27FC236}">
                <a16:creationId xmlns:a16="http://schemas.microsoft.com/office/drawing/2014/main" id="{64B18D83-A9C3-3A4F-B2A9-C2D0453509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E83D77-7B45-8442-A5BB-695358515CB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6965397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037934-5D58-3841-8AA3-F67DAC98DD6D}"/>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3" name="Footer Placeholder 2">
            <a:extLst>
              <a:ext uri="{FF2B5EF4-FFF2-40B4-BE49-F238E27FC236}">
                <a16:creationId xmlns:a16="http://schemas.microsoft.com/office/drawing/2014/main" id="{877B2500-3FA9-2040-AE46-F5DE4101DB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CC32D3-746D-6A49-93B5-AFC08C39B334}"/>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7055989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1A7E-D707-714C-B9FB-BCF7C3C23F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0C685E7-8384-9F42-A5E0-03D106FB69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4E23DB0-166B-A541-8707-4FFD0A6648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C3D5B9-7D29-5D44-A63A-566143C3539B}"/>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4685F27F-0B70-E84E-BD1F-56C794CF95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DF338-C4EB-3D44-B12E-22F18CBD0CD8}"/>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9365152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C779-3A1A-2E44-8906-68C9DC1830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C0CDAC5-3CA7-614E-97FD-31F11ED9DA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884EC2-62E3-AD44-86C6-7DCA53232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B211-60B0-AC4F-9C98-C57B05BC95F0}"/>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E0726991-4632-5240-AF81-A3C16D1A63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40536-A9A5-1745-979F-8759BF81A48B}"/>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2894388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151D-5862-0147-A1F1-BF8B9AF8285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C0D8F1E-765F-124E-9802-CC5B83D2FD1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C6B84A-933C-5847-B414-C3F70D8EE29E}"/>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05618879-A8E2-1743-9178-F1C9175F3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E0ADA-3970-6D41-B906-B46A42E8AC31}"/>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506217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2B3E88-AD46-2D48-8E7D-881DF1CDB3A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58DC69F-319C-294E-B265-DE03C8578C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676109-7A74-A847-9BB5-0A9DC4EAEA42}"/>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6F928FDD-DFC3-3F43-AE3B-10664FAAD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5FB79-E711-024D-BBC6-BF99B4E079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0631928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cxnSp>
        <p:nvCxnSpPr>
          <p:cNvPr id="3" name="Straight Connector 2"/>
          <p:cNvCxnSpPr/>
          <p:nvPr userDrawn="1"/>
        </p:nvCxnSpPr>
        <p:spPr>
          <a:xfrm>
            <a:off x="718456"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18457" y="5207313"/>
            <a:ext cx="3247256" cy="931754"/>
          </a:xfrm>
          <a:prstGeom prst="rect">
            <a:avLst/>
          </a:prstGeom>
        </p:spPr>
      </p:pic>
      <p:sp>
        <p:nvSpPr>
          <p:cNvPr id="16" name="Title 1"/>
          <p:cNvSpPr>
            <a:spLocks noGrp="1"/>
          </p:cNvSpPr>
          <p:nvPr>
            <p:ph type="title" hasCustomPrompt="1"/>
          </p:nvPr>
        </p:nvSpPr>
        <p:spPr>
          <a:xfrm>
            <a:off x="718457" y="718457"/>
            <a:ext cx="10492882" cy="830997"/>
          </a:xfrm>
          <a:prstGeom prst="rect">
            <a:avLst/>
          </a:prstGeom>
        </p:spPr>
        <p:txBody>
          <a:bodyPr wrap="square" lIns="0" tIns="0" rIns="0" bIns="0" anchor="ctr">
            <a:normAutofit/>
          </a:bodyPr>
          <a:lstStyle>
            <a:lvl1pPr algn="l">
              <a:defRPr sz="6000" b="1" i="0" baseline="0">
                <a:solidFill>
                  <a:schemeClr val="bg1"/>
                </a:solidFill>
                <a:latin typeface="Ubuntu" charset="0"/>
                <a:ea typeface="Ubuntu" charset="0"/>
                <a:cs typeface="Ubuntu" charset="0"/>
              </a:defRPr>
            </a:lvl1pPr>
          </a:lstStyle>
          <a:p>
            <a:r>
              <a:rPr lang="en-US" dirty="0"/>
              <a:t>Presentation Title</a:t>
            </a:r>
          </a:p>
        </p:txBody>
      </p:sp>
      <p:sp>
        <p:nvSpPr>
          <p:cNvPr id="28" name="Content Placeholder 26"/>
          <p:cNvSpPr>
            <a:spLocks noGrp="1"/>
          </p:cNvSpPr>
          <p:nvPr>
            <p:ph sz="quarter" idx="14" hasCustomPrompt="1"/>
          </p:nvPr>
        </p:nvSpPr>
        <p:spPr>
          <a:xfrm>
            <a:off x="719138" y="2805101"/>
            <a:ext cx="10492200" cy="332399"/>
          </a:xfrm>
          <a:prstGeom prst="rect">
            <a:avLst/>
          </a:prstGeom>
        </p:spPr>
        <p:txBody>
          <a:bodyPr wrap="square" lIns="0" tIns="0" rIns="0" bIns="0">
            <a:spAutoFit/>
          </a:bodyPr>
          <a:lstStyle>
            <a:lvl1pPr marL="0" indent="0">
              <a:buNone/>
              <a:defRPr sz="2400" b="0" i="0" baseline="0">
                <a:solidFill>
                  <a:srgbClr val="F9C402"/>
                </a:solidFill>
                <a:latin typeface="Ubuntu" charset="0"/>
                <a:ea typeface="Ubuntu" charset="0"/>
                <a:cs typeface="Ubuntu" charset="0"/>
              </a:defRPr>
            </a:lvl1pPr>
          </a:lstStyle>
          <a:p>
            <a:pPr lvl="0"/>
            <a:r>
              <a:rPr lang="en-US" dirty="0"/>
              <a:t>28th July 2017</a:t>
            </a:r>
          </a:p>
        </p:txBody>
      </p:sp>
      <p:sp>
        <p:nvSpPr>
          <p:cNvPr id="10" name="Text Placeholder 4"/>
          <p:cNvSpPr>
            <a:spLocks noGrp="1"/>
          </p:cNvSpPr>
          <p:nvPr>
            <p:ph type="body" sz="quarter" idx="15" hasCustomPrompt="1"/>
          </p:nvPr>
        </p:nvSpPr>
        <p:spPr>
          <a:xfrm>
            <a:off x="719138" y="2253927"/>
            <a:ext cx="10491787" cy="367196"/>
          </a:xfrm>
          <a:prstGeom prst="rect">
            <a:avLst/>
          </a:prstGeom>
        </p:spPr>
        <p:txBody>
          <a:bodyPr lIns="0" tIns="0" rIns="0" bIns="0"/>
          <a:lstStyle>
            <a:lvl1pPr marL="0" indent="0">
              <a:buNone/>
              <a:defRPr sz="3000" b="0" i="0">
                <a:solidFill>
                  <a:schemeClr val="bg1"/>
                </a:solidFill>
                <a:latin typeface="Ubuntu" charset="0"/>
                <a:ea typeface="Ubuntu" charset="0"/>
                <a:cs typeface="Ubuntu" charset="0"/>
              </a:defRPr>
            </a:lvl1pPr>
          </a:lstStyle>
          <a:p>
            <a:pPr lvl="0"/>
            <a:r>
              <a:rPr lang="en-US" dirty="0"/>
              <a:t>Presented By: Insert Name</a:t>
            </a:r>
          </a:p>
        </p:txBody>
      </p:sp>
    </p:spTree>
    <p:extLst>
      <p:ext uri="{BB962C8B-B14F-4D97-AF65-F5344CB8AC3E}">
        <p14:creationId xmlns:p14="http://schemas.microsoft.com/office/powerpoint/2010/main" val="7792335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Title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cxnSp>
        <p:nvCxnSpPr>
          <p:cNvPr id="3" name="Straight Connector 2"/>
          <p:cNvCxnSpPr/>
          <p:nvPr userDrawn="1"/>
        </p:nvCxnSpPr>
        <p:spPr>
          <a:xfrm>
            <a:off x="718456" y="2703444"/>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18457" y="5207313"/>
            <a:ext cx="3247256" cy="931754"/>
          </a:xfrm>
          <a:prstGeom prst="rect">
            <a:avLst/>
          </a:prstGeom>
        </p:spPr>
      </p:pic>
      <p:sp>
        <p:nvSpPr>
          <p:cNvPr id="28" name="Content Placeholder 26"/>
          <p:cNvSpPr>
            <a:spLocks noGrp="1"/>
          </p:cNvSpPr>
          <p:nvPr>
            <p:ph sz="quarter" idx="14" hasCustomPrompt="1"/>
          </p:nvPr>
        </p:nvSpPr>
        <p:spPr>
          <a:xfrm>
            <a:off x="719138" y="3639988"/>
            <a:ext cx="10492200" cy="332399"/>
          </a:xfrm>
          <a:prstGeom prst="rect">
            <a:avLst/>
          </a:prstGeom>
        </p:spPr>
        <p:txBody>
          <a:bodyPr wrap="square" lIns="0" tIns="0" rIns="0" bIns="0">
            <a:spAutoFit/>
          </a:bodyPr>
          <a:lstStyle>
            <a:lvl1pPr marL="0" indent="0">
              <a:buNone/>
              <a:defRPr sz="2400" b="0" i="0" baseline="0">
                <a:solidFill>
                  <a:srgbClr val="F9C402"/>
                </a:solidFill>
                <a:latin typeface="Ubuntu" charset="0"/>
                <a:ea typeface="Ubuntu" charset="0"/>
                <a:cs typeface="Ubuntu" charset="0"/>
              </a:defRPr>
            </a:lvl1pPr>
          </a:lstStyle>
          <a:p>
            <a:pPr lvl="0"/>
            <a:r>
              <a:rPr lang="en-US" dirty="0"/>
              <a:t>28th July 2017</a:t>
            </a:r>
          </a:p>
        </p:txBody>
      </p:sp>
      <p:sp>
        <p:nvSpPr>
          <p:cNvPr id="10" name="Text Placeholder 4"/>
          <p:cNvSpPr>
            <a:spLocks noGrp="1"/>
          </p:cNvSpPr>
          <p:nvPr>
            <p:ph type="body" sz="quarter" idx="15" hasCustomPrompt="1"/>
          </p:nvPr>
        </p:nvSpPr>
        <p:spPr>
          <a:xfrm>
            <a:off x="719138" y="3088814"/>
            <a:ext cx="10491787" cy="367196"/>
          </a:xfrm>
          <a:prstGeom prst="rect">
            <a:avLst/>
          </a:prstGeom>
        </p:spPr>
        <p:txBody>
          <a:bodyPr lIns="0" tIns="0" rIns="0" bIns="0"/>
          <a:lstStyle>
            <a:lvl1pPr marL="0" indent="0">
              <a:buNone/>
              <a:defRPr sz="3000" b="0" i="0">
                <a:solidFill>
                  <a:schemeClr val="bg1"/>
                </a:solidFill>
                <a:latin typeface="Ubuntu" charset="0"/>
                <a:ea typeface="Ubuntu" charset="0"/>
                <a:cs typeface="Ubuntu" charset="0"/>
              </a:defRPr>
            </a:lvl1pPr>
          </a:lstStyle>
          <a:p>
            <a:pPr lvl="0"/>
            <a:r>
              <a:rPr lang="en-US" dirty="0"/>
              <a:t>Presented By: Insert Name</a:t>
            </a:r>
          </a:p>
        </p:txBody>
      </p:sp>
      <p:sp>
        <p:nvSpPr>
          <p:cNvPr id="12" name="Title 1"/>
          <p:cNvSpPr>
            <a:spLocks noGrp="1"/>
          </p:cNvSpPr>
          <p:nvPr>
            <p:ph type="title" hasCustomPrompt="1"/>
          </p:nvPr>
        </p:nvSpPr>
        <p:spPr>
          <a:xfrm>
            <a:off x="718457" y="721772"/>
            <a:ext cx="10492882" cy="1661993"/>
          </a:xfrm>
          <a:prstGeom prst="rect">
            <a:avLst/>
          </a:prstGeom>
        </p:spPr>
        <p:txBody>
          <a:bodyPr wrap="square" lIns="0" tIns="0" rIns="0" bIns="0" anchor="ctr">
            <a:spAutoFit/>
          </a:bodyPr>
          <a:lstStyle>
            <a:lvl1pPr algn="l">
              <a:defRPr sz="6000" b="1" i="0" baseline="0">
                <a:solidFill>
                  <a:schemeClr val="bg1"/>
                </a:solidFill>
                <a:latin typeface="Ubuntu" charset="0"/>
                <a:ea typeface="Ubuntu" charset="0"/>
                <a:cs typeface="Ubuntu" charset="0"/>
              </a:defRPr>
            </a:lvl1pPr>
          </a:lstStyle>
          <a:p>
            <a:r>
              <a:rPr lang="en-US" dirty="0"/>
              <a:t>Presentation Title </a:t>
            </a:r>
            <a:br>
              <a:rPr lang="en-US" dirty="0"/>
            </a:br>
            <a:r>
              <a:rPr lang="en-US" dirty="0"/>
              <a:t>Two Lines Template</a:t>
            </a:r>
          </a:p>
        </p:txBody>
      </p:sp>
    </p:spTree>
    <p:extLst>
      <p:ext uri="{BB962C8B-B14F-4D97-AF65-F5344CB8AC3E}">
        <p14:creationId xmlns:p14="http://schemas.microsoft.com/office/powerpoint/2010/main" val="220420327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 Column Text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1"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2" name="TextBox 21"/>
          <p:cNvSpPr txBox="1"/>
          <p:nvPr userDrawn="1"/>
        </p:nvSpPr>
        <p:spPr>
          <a:xfrm>
            <a:off x="-1123122" y="-1838739"/>
            <a:ext cx="184731" cy="369332"/>
          </a:xfrm>
          <a:prstGeom prst="rect">
            <a:avLst/>
          </a:prstGeom>
          <a:noFill/>
        </p:spPr>
        <p:txBody>
          <a:bodyPr wrap="none" rtlCol="0">
            <a:spAutoFit/>
          </a:bodyPr>
          <a:lstStyle/>
          <a:p>
            <a:endParaRPr lang="en-US" dirty="0"/>
          </a:p>
        </p:txBody>
      </p:sp>
      <p:sp>
        <p:nvSpPr>
          <p:cNvPr id="10"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2"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1 Column Text Slide Heading</a:t>
            </a:r>
          </a:p>
        </p:txBody>
      </p:sp>
      <p:sp>
        <p:nvSpPr>
          <p:cNvPr id="17"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38038631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 Column Text Slide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cxnSp>
        <p:nvCxnSpPr>
          <p:cNvPr id="24" name="Straight Connector 23"/>
          <p:cNvCxnSpPr/>
          <p:nvPr userDrawn="1"/>
        </p:nvCxnSpPr>
        <p:spPr>
          <a:xfrm>
            <a:off x="718456"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sp>
        <p:nvSpPr>
          <p:cNvPr id="8"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9"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chemeClr val="bg1"/>
                </a:solidFill>
                <a:latin typeface="Ubuntu" charset="0"/>
                <a:ea typeface="Ubuntu" charset="0"/>
                <a:cs typeface="Ubuntu" charset="0"/>
              </a:defRPr>
            </a:lvl1pPr>
          </a:lstStyle>
          <a:p>
            <a:pPr lvl="0"/>
            <a:r>
              <a:rPr lang="en-US" dirty="0"/>
              <a:t>1 Column Text Slide Heading</a:t>
            </a:r>
          </a:p>
        </p:txBody>
      </p:sp>
      <p:sp>
        <p:nvSpPr>
          <p:cNvPr id="10"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F9C40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298427038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 Column Text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6"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17" name="Content Placeholder 17"/>
          <p:cNvSpPr>
            <a:spLocks noGrp="1"/>
          </p:cNvSpPr>
          <p:nvPr>
            <p:ph sz="quarter" idx="16" hasCustomPrompt="1"/>
          </p:nvPr>
        </p:nvSpPr>
        <p:spPr>
          <a:xfrm>
            <a:off x="715964"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20" name="Content Placeholder 17"/>
          <p:cNvSpPr>
            <a:spLocks noGrp="1"/>
          </p:cNvSpPr>
          <p:nvPr>
            <p:ph sz="quarter" idx="17" hasCustomPrompt="1"/>
          </p:nvPr>
        </p:nvSpPr>
        <p:spPr>
          <a:xfrm>
            <a:off x="6453809"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0"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2 Column Text Slide Heading</a:t>
            </a:r>
          </a:p>
        </p:txBody>
      </p:sp>
      <p:sp>
        <p:nvSpPr>
          <p:cNvPr id="11" name="Text Placeholder 4"/>
          <p:cNvSpPr>
            <a:spLocks noGrp="1"/>
          </p:cNvSpPr>
          <p:nvPr>
            <p:ph type="body" sz="quarter" idx="18"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398170687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 Column Text Slide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cxnSp>
        <p:nvCxnSpPr>
          <p:cNvPr id="24" name="Straight Connector 23"/>
          <p:cNvCxnSpPr/>
          <p:nvPr userDrawn="1"/>
        </p:nvCxnSpPr>
        <p:spPr>
          <a:xfrm>
            <a:off x="718456"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sp>
        <p:nvSpPr>
          <p:cNvPr id="9" name="Content Placeholder 17"/>
          <p:cNvSpPr>
            <a:spLocks noGrp="1"/>
          </p:cNvSpPr>
          <p:nvPr>
            <p:ph sz="quarter" idx="16" hasCustomPrompt="1"/>
          </p:nvPr>
        </p:nvSpPr>
        <p:spPr>
          <a:xfrm>
            <a:off x="715964"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0" name="Content Placeholder 17"/>
          <p:cNvSpPr>
            <a:spLocks noGrp="1"/>
          </p:cNvSpPr>
          <p:nvPr>
            <p:ph sz="quarter" idx="17" hasCustomPrompt="1"/>
          </p:nvPr>
        </p:nvSpPr>
        <p:spPr>
          <a:xfrm>
            <a:off x="6453809"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1"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chemeClr val="bg1"/>
                </a:solidFill>
                <a:latin typeface="Ubuntu" charset="0"/>
                <a:ea typeface="Ubuntu" charset="0"/>
                <a:cs typeface="Ubuntu" charset="0"/>
              </a:defRPr>
            </a:lvl1pPr>
          </a:lstStyle>
          <a:p>
            <a:pPr lvl="0"/>
            <a:r>
              <a:rPr lang="en-US" dirty="0"/>
              <a:t>2 Column Text Slide Heading</a:t>
            </a:r>
          </a:p>
        </p:txBody>
      </p:sp>
      <p:sp>
        <p:nvSpPr>
          <p:cNvPr id="12" name="Text Placeholder 4"/>
          <p:cNvSpPr>
            <a:spLocks noGrp="1"/>
          </p:cNvSpPr>
          <p:nvPr>
            <p:ph type="body" sz="quarter" idx="18" hasCustomPrompt="1"/>
          </p:nvPr>
        </p:nvSpPr>
        <p:spPr>
          <a:xfrm>
            <a:off x="715962" y="1158975"/>
            <a:ext cx="10760075" cy="393542"/>
          </a:xfrm>
          <a:prstGeom prst="rect">
            <a:avLst/>
          </a:prstGeom>
        </p:spPr>
        <p:txBody>
          <a:bodyPr lIns="0" tIns="0" rIns="0" bIns="0"/>
          <a:lstStyle>
            <a:lvl1pPr marL="0" indent="0">
              <a:buNone/>
              <a:defRPr b="0" i="0">
                <a:solidFill>
                  <a:srgbClr val="F9C40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404730934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 Column Text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2" name="Content Placeholder 17"/>
          <p:cNvSpPr>
            <a:spLocks noGrp="1"/>
          </p:cNvSpPr>
          <p:nvPr>
            <p:ph sz="quarter" idx="15" hasCustomPrompt="1"/>
          </p:nvPr>
        </p:nvSpPr>
        <p:spPr>
          <a:xfrm>
            <a:off x="715963" y="2230644"/>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6"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8" name="Content Placeholder 17"/>
          <p:cNvSpPr>
            <a:spLocks noGrp="1"/>
          </p:cNvSpPr>
          <p:nvPr>
            <p:ph sz="quarter" idx="18" hasCustomPrompt="1"/>
          </p:nvPr>
        </p:nvSpPr>
        <p:spPr>
          <a:xfrm>
            <a:off x="4481097" y="2230642"/>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9" name="Content Placeholder 17"/>
          <p:cNvSpPr>
            <a:spLocks noGrp="1"/>
          </p:cNvSpPr>
          <p:nvPr>
            <p:ph sz="quarter" idx="19" hasCustomPrompt="1"/>
          </p:nvPr>
        </p:nvSpPr>
        <p:spPr>
          <a:xfrm>
            <a:off x="8246231" y="2230641"/>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1" name="Text Placeholder 4"/>
          <p:cNvSpPr>
            <a:spLocks noGrp="1"/>
          </p:cNvSpPr>
          <p:nvPr>
            <p:ph type="body" sz="quarter" idx="20"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3 Column Text Slide Heading</a:t>
            </a:r>
          </a:p>
        </p:txBody>
      </p:sp>
      <p:sp>
        <p:nvSpPr>
          <p:cNvPr id="12"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18001301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3 Column Text Slide Pullout">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2" name="Content Placeholder 17"/>
          <p:cNvSpPr>
            <a:spLocks noGrp="1"/>
          </p:cNvSpPr>
          <p:nvPr>
            <p:ph sz="quarter" idx="15" hasCustomPrompt="1"/>
          </p:nvPr>
        </p:nvSpPr>
        <p:spPr>
          <a:xfrm>
            <a:off x="715963" y="2230644"/>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6"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8" name="Content Placeholder 17"/>
          <p:cNvSpPr>
            <a:spLocks noGrp="1"/>
          </p:cNvSpPr>
          <p:nvPr>
            <p:ph sz="quarter" idx="18" hasCustomPrompt="1"/>
          </p:nvPr>
        </p:nvSpPr>
        <p:spPr>
          <a:xfrm>
            <a:off x="4481097" y="2230642"/>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9" name="Content Placeholder 17"/>
          <p:cNvSpPr>
            <a:spLocks noGrp="1"/>
          </p:cNvSpPr>
          <p:nvPr>
            <p:ph sz="quarter" idx="19" hasCustomPrompt="1"/>
          </p:nvPr>
        </p:nvSpPr>
        <p:spPr>
          <a:xfrm>
            <a:off x="8246231" y="1868557"/>
            <a:ext cx="3229803" cy="3641970"/>
          </a:xfrm>
          <a:prstGeom prst="rect">
            <a:avLst/>
          </a:prstGeom>
          <a:solidFill>
            <a:srgbClr val="324F82"/>
          </a:solidFill>
        </p:spPr>
        <p:txBody>
          <a:bodyPr wrap="square" lIns="360000" tIns="360000" rIns="360000" bIns="360000">
            <a:noAutofit/>
          </a:bodyPr>
          <a:lstStyle>
            <a:lvl1pPr marL="285750" indent="-285750">
              <a:lnSpc>
                <a:spcPct val="100000"/>
              </a:lnSpc>
              <a:buFont typeface="Arial" charset="0"/>
              <a:buChar char="•"/>
              <a:defRPr sz="16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6" name="Text Placeholder 4"/>
          <p:cNvSpPr>
            <a:spLocks noGrp="1"/>
          </p:cNvSpPr>
          <p:nvPr>
            <p:ph type="body" sz="quarter" idx="20"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3 Column Pull Out Slide Heading</a:t>
            </a:r>
          </a:p>
        </p:txBody>
      </p:sp>
      <p:sp>
        <p:nvSpPr>
          <p:cNvPr id="17"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24096092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ext &amp; Image Columns">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16" name="Picture Placeholder 3" title="Click the Icon to add your Image"/>
          <p:cNvSpPr>
            <a:spLocks noGrp="1" noChangeAspect="1"/>
          </p:cNvSpPr>
          <p:nvPr>
            <p:ph type="pic" sz="quarter" idx="16" hasCustomPrompt="1"/>
          </p:nvPr>
        </p:nvSpPr>
        <p:spPr>
          <a:xfrm>
            <a:off x="6453807" y="2230643"/>
            <a:ext cx="5022576" cy="2929007"/>
          </a:xfrm>
          <a:prstGeom prst="rect">
            <a:avLst/>
          </a:prstGeom>
          <a:solidFill>
            <a:schemeClr val="bg2"/>
          </a:solidFill>
        </p:spPr>
        <p:txBody>
          <a:bodyPr wrap="square" lIns="0" tIns="0" rIns="0" bIns="540000"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11"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2" name="Content Placeholder 17"/>
          <p:cNvSpPr>
            <a:spLocks noGrp="1"/>
          </p:cNvSpPr>
          <p:nvPr>
            <p:ph sz="quarter" idx="17" hasCustomPrompt="1"/>
          </p:nvPr>
        </p:nvSpPr>
        <p:spPr>
          <a:xfrm>
            <a:off x="715963" y="2230644"/>
            <a:ext cx="5022227"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0"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Text &amp; Image Slide Heading</a:t>
            </a:r>
          </a:p>
        </p:txBody>
      </p:sp>
      <p:sp>
        <p:nvSpPr>
          <p:cNvPr id="17" name="Text Placeholder 4"/>
          <p:cNvSpPr>
            <a:spLocks noGrp="1"/>
          </p:cNvSpPr>
          <p:nvPr>
            <p:ph type="body" sz="quarter" idx="18"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307965263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4 Column Image &amp; Text">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33"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35" name="Content Placeholder 17"/>
          <p:cNvSpPr>
            <a:spLocks noGrp="1"/>
          </p:cNvSpPr>
          <p:nvPr>
            <p:ph sz="quarter" idx="15" hasCustomPrompt="1"/>
          </p:nvPr>
        </p:nvSpPr>
        <p:spPr>
          <a:xfrm>
            <a:off x="715963" y="3644420"/>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36" name="Picture Placeholder 3" title="Click the Icon to add your Image"/>
          <p:cNvSpPr>
            <a:spLocks noGrp="1" noChangeAspect="1"/>
          </p:cNvSpPr>
          <p:nvPr>
            <p:ph type="pic" sz="quarter" idx="16" hasCustomPrompt="1"/>
          </p:nvPr>
        </p:nvSpPr>
        <p:spPr>
          <a:xfrm>
            <a:off x="1440128"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37" name="Content Placeholder 17"/>
          <p:cNvSpPr>
            <a:spLocks noGrp="1"/>
          </p:cNvSpPr>
          <p:nvPr>
            <p:ph sz="quarter" idx="21" hasCustomPrompt="1"/>
          </p:nvPr>
        </p:nvSpPr>
        <p:spPr>
          <a:xfrm>
            <a:off x="715963"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4" name="Content Placeholder 17"/>
          <p:cNvSpPr>
            <a:spLocks noGrp="1"/>
          </p:cNvSpPr>
          <p:nvPr>
            <p:ph sz="quarter" idx="22" hasCustomPrompt="1"/>
          </p:nvPr>
        </p:nvSpPr>
        <p:spPr>
          <a:xfrm>
            <a:off x="9081397" y="3644420"/>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5" name="Picture Placeholder 3" title="Click the Icon to add your Image"/>
          <p:cNvSpPr>
            <a:spLocks noGrp="1" noChangeAspect="1"/>
          </p:cNvSpPr>
          <p:nvPr>
            <p:ph type="pic" sz="quarter" idx="23" hasCustomPrompt="1"/>
          </p:nvPr>
        </p:nvSpPr>
        <p:spPr>
          <a:xfrm>
            <a:off x="9805562"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6" name="Content Placeholder 17"/>
          <p:cNvSpPr>
            <a:spLocks noGrp="1"/>
          </p:cNvSpPr>
          <p:nvPr>
            <p:ph sz="quarter" idx="24" hasCustomPrompt="1"/>
          </p:nvPr>
        </p:nvSpPr>
        <p:spPr>
          <a:xfrm>
            <a:off x="9081397"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7" name="Content Placeholder 17"/>
          <p:cNvSpPr>
            <a:spLocks noGrp="1"/>
          </p:cNvSpPr>
          <p:nvPr>
            <p:ph sz="quarter" idx="25" hasCustomPrompt="1"/>
          </p:nvPr>
        </p:nvSpPr>
        <p:spPr>
          <a:xfrm>
            <a:off x="3504441" y="3638536"/>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8" name="Picture Placeholder 3" title="Click the Icon to add your Image"/>
          <p:cNvSpPr>
            <a:spLocks noGrp="1" noChangeAspect="1"/>
          </p:cNvSpPr>
          <p:nvPr>
            <p:ph type="pic" sz="quarter" idx="26" hasCustomPrompt="1"/>
          </p:nvPr>
        </p:nvSpPr>
        <p:spPr>
          <a:xfrm>
            <a:off x="4228606"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9" name="Content Placeholder 17"/>
          <p:cNvSpPr>
            <a:spLocks noGrp="1"/>
          </p:cNvSpPr>
          <p:nvPr>
            <p:ph sz="quarter" idx="27" hasCustomPrompt="1"/>
          </p:nvPr>
        </p:nvSpPr>
        <p:spPr>
          <a:xfrm>
            <a:off x="3504441"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50" name="Content Placeholder 17"/>
          <p:cNvSpPr>
            <a:spLocks noGrp="1"/>
          </p:cNvSpPr>
          <p:nvPr>
            <p:ph sz="quarter" idx="28" hasCustomPrompt="1"/>
          </p:nvPr>
        </p:nvSpPr>
        <p:spPr>
          <a:xfrm>
            <a:off x="6292919" y="3638536"/>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51" name="Picture Placeholder 3" title="Click the Icon to add your Image"/>
          <p:cNvSpPr>
            <a:spLocks noGrp="1" noChangeAspect="1"/>
          </p:cNvSpPr>
          <p:nvPr>
            <p:ph type="pic" sz="quarter" idx="29" hasCustomPrompt="1"/>
          </p:nvPr>
        </p:nvSpPr>
        <p:spPr>
          <a:xfrm>
            <a:off x="7017084"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52" name="Content Placeholder 17"/>
          <p:cNvSpPr>
            <a:spLocks noGrp="1"/>
          </p:cNvSpPr>
          <p:nvPr>
            <p:ph sz="quarter" idx="30" hasCustomPrompt="1"/>
          </p:nvPr>
        </p:nvSpPr>
        <p:spPr>
          <a:xfrm>
            <a:off x="6292919"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19" name="Text Placeholder 4"/>
          <p:cNvSpPr>
            <a:spLocks noGrp="1"/>
          </p:cNvSpPr>
          <p:nvPr>
            <p:ph type="body" sz="quarter" idx="31"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4 Column Text &amp; Icon Slide Heading</a:t>
            </a:r>
          </a:p>
        </p:txBody>
      </p:sp>
      <p:sp>
        <p:nvSpPr>
          <p:cNvPr id="20" name="Text Placeholder 4"/>
          <p:cNvSpPr>
            <a:spLocks noGrp="1"/>
          </p:cNvSpPr>
          <p:nvPr>
            <p:ph type="body" sz="quarter" idx="32"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37674837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 Column Image &amp; Text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39" name="Content Placeholder 17"/>
          <p:cNvSpPr>
            <a:spLocks noGrp="1"/>
          </p:cNvSpPr>
          <p:nvPr>
            <p:ph sz="quarter" idx="21" hasCustomPrompt="1"/>
          </p:nvPr>
        </p:nvSpPr>
        <p:spPr>
          <a:xfrm>
            <a:off x="715963"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1" name="Content Placeholder 17"/>
          <p:cNvSpPr>
            <a:spLocks noGrp="1"/>
          </p:cNvSpPr>
          <p:nvPr>
            <p:ph sz="quarter" idx="24" hasCustomPrompt="1"/>
          </p:nvPr>
        </p:nvSpPr>
        <p:spPr>
          <a:xfrm>
            <a:off x="9081397"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3" name="Content Placeholder 17"/>
          <p:cNvSpPr>
            <a:spLocks noGrp="1"/>
          </p:cNvSpPr>
          <p:nvPr>
            <p:ph sz="quarter" idx="27" hasCustomPrompt="1"/>
          </p:nvPr>
        </p:nvSpPr>
        <p:spPr>
          <a:xfrm>
            <a:off x="3504441"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5" name="Content Placeholder 17"/>
          <p:cNvSpPr>
            <a:spLocks noGrp="1"/>
          </p:cNvSpPr>
          <p:nvPr>
            <p:ph sz="quarter" idx="30" hasCustomPrompt="1"/>
          </p:nvPr>
        </p:nvSpPr>
        <p:spPr>
          <a:xfrm>
            <a:off x="6292919"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7" name="Picture Placeholder 3" title="Click the Icon to add your Image"/>
          <p:cNvSpPr>
            <a:spLocks noGrp="1" noChangeAspect="1"/>
          </p:cNvSpPr>
          <p:nvPr>
            <p:ph type="pic" sz="quarter" idx="16" hasCustomPrompt="1"/>
          </p:nvPr>
        </p:nvSpPr>
        <p:spPr>
          <a:xfrm>
            <a:off x="1340729"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8" name="Picture Placeholder 3" title="Click the Icon to add your Image"/>
          <p:cNvSpPr>
            <a:spLocks noGrp="1" noChangeAspect="1"/>
          </p:cNvSpPr>
          <p:nvPr>
            <p:ph type="pic" sz="quarter" idx="23" hasCustomPrompt="1"/>
          </p:nvPr>
        </p:nvSpPr>
        <p:spPr>
          <a:xfrm>
            <a:off x="9706163"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9" name="Picture Placeholder 3" title="Click the Icon to add your Image"/>
          <p:cNvSpPr>
            <a:spLocks noGrp="1" noChangeAspect="1"/>
          </p:cNvSpPr>
          <p:nvPr>
            <p:ph type="pic" sz="quarter" idx="26" hasCustomPrompt="1"/>
          </p:nvPr>
        </p:nvSpPr>
        <p:spPr>
          <a:xfrm>
            <a:off x="4129207"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50" name="Picture Placeholder 3" title="Click the Icon to add your Image"/>
          <p:cNvSpPr>
            <a:spLocks noGrp="1" noChangeAspect="1"/>
          </p:cNvSpPr>
          <p:nvPr>
            <p:ph type="pic" sz="quarter" idx="29" hasCustomPrompt="1"/>
          </p:nvPr>
        </p:nvSpPr>
        <p:spPr>
          <a:xfrm>
            <a:off x="6917685"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18" name="Text Placeholder 4"/>
          <p:cNvSpPr>
            <a:spLocks noGrp="1"/>
          </p:cNvSpPr>
          <p:nvPr>
            <p:ph type="body" sz="quarter" idx="31" hasCustomPrompt="1"/>
          </p:nvPr>
        </p:nvSpPr>
        <p:spPr>
          <a:xfrm>
            <a:off x="715963" y="716218"/>
            <a:ext cx="10760075" cy="393542"/>
          </a:xfrm>
          <a:prstGeom prst="rect">
            <a:avLst/>
          </a:prstGeom>
        </p:spPr>
        <p:txBody>
          <a:bodyPr lIns="0" tIns="0" rIns="0" bIns="0"/>
          <a:lstStyle>
            <a:lvl1pPr marL="0" indent="0" algn="ctr">
              <a:buNone/>
              <a:defRPr b="1" i="0">
                <a:solidFill>
                  <a:schemeClr val="bg1"/>
                </a:solidFill>
                <a:latin typeface="Ubuntu" charset="0"/>
                <a:ea typeface="Ubuntu" charset="0"/>
                <a:cs typeface="Ubuntu" charset="0"/>
              </a:defRPr>
            </a:lvl1pPr>
          </a:lstStyle>
          <a:p>
            <a:pPr lvl="0"/>
            <a:r>
              <a:rPr lang="en-US" dirty="0"/>
              <a:t>4 Column Text &amp; Icon Slide Heading</a:t>
            </a:r>
          </a:p>
        </p:txBody>
      </p:sp>
      <p:sp>
        <p:nvSpPr>
          <p:cNvPr id="19" name="Text Placeholder 4"/>
          <p:cNvSpPr>
            <a:spLocks noGrp="1"/>
          </p:cNvSpPr>
          <p:nvPr>
            <p:ph type="body" sz="quarter" idx="32" hasCustomPrompt="1"/>
          </p:nvPr>
        </p:nvSpPr>
        <p:spPr>
          <a:xfrm>
            <a:off x="715962" y="1158975"/>
            <a:ext cx="10760075" cy="393542"/>
          </a:xfrm>
          <a:prstGeom prst="rect">
            <a:avLst/>
          </a:prstGeom>
        </p:spPr>
        <p:txBody>
          <a:bodyPr lIns="0" tIns="0" rIns="0" bIns="0"/>
          <a:lstStyle>
            <a:lvl1pPr marL="0" indent="0" algn="ctr">
              <a:buNone/>
              <a:defRPr b="0" i="0">
                <a:solidFill>
                  <a:srgbClr val="F9C402"/>
                </a:solidFill>
                <a:latin typeface="Ubuntu" charset="0"/>
                <a:ea typeface="Ubuntu" charset="0"/>
                <a:cs typeface="Ubuntu" charset="0"/>
              </a:defRPr>
            </a:lvl1pPr>
          </a:lstStyle>
          <a:p>
            <a:pPr lvl="0"/>
            <a:r>
              <a:rPr lang="en-US" dirty="0"/>
              <a:t>Slide Subheading</a:t>
            </a:r>
          </a:p>
        </p:txBody>
      </p:sp>
      <p:sp>
        <p:nvSpPr>
          <p:cNvPr id="20" name="Content Placeholder 17"/>
          <p:cNvSpPr>
            <a:spLocks noGrp="1"/>
          </p:cNvSpPr>
          <p:nvPr>
            <p:ph sz="quarter" idx="15" hasCustomPrompt="1"/>
          </p:nvPr>
        </p:nvSpPr>
        <p:spPr>
          <a:xfrm>
            <a:off x="715963" y="3644420"/>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1" name="Content Placeholder 17"/>
          <p:cNvSpPr>
            <a:spLocks noGrp="1"/>
          </p:cNvSpPr>
          <p:nvPr>
            <p:ph sz="quarter" idx="22" hasCustomPrompt="1"/>
          </p:nvPr>
        </p:nvSpPr>
        <p:spPr>
          <a:xfrm>
            <a:off x="9081397" y="3644420"/>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2" name="Content Placeholder 17"/>
          <p:cNvSpPr>
            <a:spLocks noGrp="1"/>
          </p:cNvSpPr>
          <p:nvPr>
            <p:ph sz="quarter" idx="25" hasCustomPrompt="1"/>
          </p:nvPr>
        </p:nvSpPr>
        <p:spPr>
          <a:xfrm>
            <a:off x="3504441" y="3638536"/>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3" name="Content Placeholder 17"/>
          <p:cNvSpPr>
            <a:spLocks noGrp="1"/>
          </p:cNvSpPr>
          <p:nvPr>
            <p:ph sz="quarter" idx="28" hasCustomPrompt="1"/>
          </p:nvPr>
        </p:nvSpPr>
        <p:spPr>
          <a:xfrm>
            <a:off x="6292919" y="3638536"/>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Tree>
    <p:extLst>
      <p:ext uri="{BB962C8B-B14F-4D97-AF65-F5344CB8AC3E}">
        <p14:creationId xmlns:p14="http://schemas.microsoft.com/office/powerpoint/2010/main" val="293645264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2 Column Comparison">
    <p:spTree>
      <p:nvGrpSpPr>
        <p:cNvPr id="1" name=""/>
        <p:cNvGrpSpPr/>
        <p:nvPr/>
      </p:nvGrpSpPr>
      <p:grpSpPr>
        <a:xfrm>
          <a:off x="0" y="0"/>
          <a:ext cx="0" cy="0"/>
          <a:chOff x="0" y="0"/>
          <a:chExt cx="0" cy="0"/>
        </a:xfrm>
      </p:grpSpPr>
      <p:sp>
        <p:nvSpPr>
          <p:cNvPr id="5" name="Content Placeholder 17"/>
          <p:cNvSpPr>
            <a:spLocks noGrp="1"/>
          </p:cNvSpPr>
          <p:nvPr>
            <p:ph sz="quarter" idx="15" hasCustomPrompt="1"/>
          </p:nvPr>
        </p:nvSpPr>
        <p:spPr>
          <a:xfrm>
            <a:off x="715963" y="3239916"/>
            <a:ext cx="4760498" cy="215444"/>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6" name="Picture Placeholder 3" title="Click the Icon to add your Image"/>
          <p:cNvSpPr>
            <a:spLocks noGrp="1" noChangeAspect="1"/>
          </p:cNvSpPr>
          <p:nvPr>
            <p:ph type="pic" sz="quarter" idx="16" hasCustomPrompt="1"/>
          </p:nvPr>
        </p:nvSpPr>
        <p:spPr>
          <a:xfrm>
            <a:off x="2622884" y="1495647"/>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7" name="Content Placeholder 17"/>
          <p:cNvSpPr>
            <a:spLocks noGrp="1"/>
          </p:cNvSpPr>
          <p:nvPr>
            <p:ph sz="quarter" idx="21" hasCustomPrompt="1"/>
          </p:nvPr>
        </p:nvSpPr>
        <p:spPr>
          <a:xfrm>
            <a:off x="715963" y="2784566"/>
            <a:ext cx="4760498"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8" name="Content Placeholder 17"/>
          <p:cNvSpPr>
            <a:spLocks noGrp="1"/>
          </p:cNvSpPr>
          <p:nvPr>
            <p:ph sz="quarter" idx="22" hasCustomPrompt="1"/>
          </p:nvPr>
        </p:nvSpPr>
        <p:spPr>
          <a:xfrm>
            <a:off x="6715887" y="3239916"/>
            <a:ext cx="4760498" cy="215444"/>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9" name="Picture Placeholder 3" title="Click the Icon to add your Image"/>
          <p:cNvSpPr>
            <a:spLocks noGrp="1" noChangeAspect="1"/>
          </p:cNvSpPr>
          <p:nvPr>
            <p:ph type="pic" sz="quarter" idx="23" hasCustomPrompt="1"/>
          </p:nvPr>
        </p:nvSpPr>
        <p:spPr>
          <a:xfrm>
            <a:off x="8656633" y="1432038"/>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10" name="Content Placeholder 17"/>
          <p:cNvSpPr>
            <a:spLocks noGrp="1"/>
          </p:cNvSpPr>
          <p:nvPr>
            <p:ph sz="quarter" idx="24" hasCustomPrompt="1"/>
          </p:nvPr>
        </p:nvSpPr>
        <p:spPr>
          <a:xfrm>
            <a:off x="6715887" y="2784566"/>
            <a:ext cx="4760498"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11" name="Straight Connector 10"/>
          <p:cNvCxnSpPr/>
          <p:nvPr userDrawn="1"/>
        </p:nvCxnSpPr>
        <p:spPr>
          <a:xfrm>
            <a:off x="6096174" y="2155352"/>
            <a:ext cx="0" cy="3001617"/>
          </a:xfrm>
          <a:prstGeom prst="line">
            <a:avLst/>
          </a:prstGeom>
          <a:ln>
            <a:solidFill>
              <a:srgbClr val="324F82">
                <a:alpha val="50000"/>
              </a:srgbClr>
            </a:solidFill>
            <a:prstDash val="sysDash"/>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14"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5" name="Text Placeholder 4"/>
          <p:cNvSpPr>
            <a:spLocks noGrp="1"/>
          </p:cNvSpPr>
          <p:nvPr>
            <p:ph type="body" sz="quarter" idx="25"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2 Column Comparison Slide Heading</a:t>
            </a:r>
          </a:p>
        </p:txBody>
      </p:sp>
      <p:sp>
        <p:nvSpPr>
          <p:cNvPr id="16" name="Text Placeholder 4"/>
          <p:cNvSpPr>
            <a:spLocks noGrp="1"/>
          </p:cNvSpPr>
          <p:nvPr>
            <p:ph type="body" sz="quarter" idx="26"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236033653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 Column Comparison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4" name="Content Placeholder 17"/>
          <p:cNvSpPr>
            <a:spLocks noGrp="1"/>
          </p:cNvSpPr>
          <p:nvPr>
            <p:ph sz="quarter" idx="15" hasCustomPrompt="1"/>
          </p:nvPr>
        </p:nvSpPr>
        <p:spPr>
          <a:xfrm>
            <a:off x="715963" y="3289611"/>
            <a:ext cx="4760498" cy="646331"/>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Quid </a:t>
            </a:r>
            <a:r>
              <a:rPr lang="en-US" dirty="0" err="1"/>
              <a:t>enim</a:t>
            </a:r>
            <a:r>
              <a:rPr lang="en-US" dirty="0"/>
              <a:t> de </a:t>
            </a:r>
            <a:r>
              <a:rPr lang="en-US" dirty="0" err="1"/>
              <a:t>amicitia</a:t>
            </a:r>
            <a:r>
              <a:rPr lang="en-US" dirty="0"/>
              <a:t> </a:t>
            </a:r>
            <a:r>
              <a:rPr lang="en-US" dirty="0" err="1"/>
              <a:t>statueris</a:t>
            </a:r>
            <a:r>
              <a:rPr lang="en-US" dirty="0"/>
              <a:t> </a:t>
            </a:r>
            <a:r>
              <a:rPr lang="en-US" dirty="0" err="1"/>
              <a:t>utilitatis</a:t>
            </a:r>
            <a:r>
              <a:rPr lang="en-US" dirty="0"/>
              <a:t> causa </a:t>
            </a:r>
            <a:r>
              <a:rPr lang="en-US" dirty="0" err="1"/>
              <a:t>expetenda</a:t>
            </a:r>
            <a:r>
              <a:rPr lang="en-US" dirty="0"/>
              <a:t> vides. Quod </a:t>
            </a:r>
            <a:r>
              <a:rPr lang="en-US" dirty="0" err="1"/>
              <a:t>vestri</a:t>
            </a:r>
            <a:r>
              <a:rPr lang="en-US" dirty="0"/>
              <a:t> non item.</a:t>
            </a:r>
          </a:p>
        </p:txBody>
      </p:sp>
      <p:sp>
        <p:nvSpPr>
          <p:cNvPr id="25" name="Picture Placeholder 3" title="Click the Icon to add your Image"/>
          <p:cNvSpPr>
            <a:spLocks noGrp="1" noChangeAspect="1"/>
          </p:cNvSpPr>
          <p:nvPr>
            <p:ph type="pic" sz="quarter" idx="16" hasCustomPrompt="1"/>
          </p:nvPr>
        </p:nvSpPr>
        <p:spPr>
          <a:xfrm>
            <a:off x="2622884" y="1495647"/>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6" name="Content Placeholder 17"/>
          <p:cNvSpPr>
            <a:spLocks noGrp="1"/>
          </p:cNvSpPr>
          <p:nvPr>
            <p:ph sz="quarter" idx="21" hasCustomPrompt="1"/>
          </p:nvPr>
        </p:nvSpPr>
        <p:spPr>
          <a:xfrm>
            <a:off x="715963" y="2834261"/>
            <a:ext cx="4760498"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7" name="Content Placeholder 17"/>
          <p:cNvSpPr>
            <a:spLocks noGrp="1"/>
          </p:cNvSpPr>
          <p:nvPr>
            <p:ph sz="quarter" idx="22" hasCustomPrompt="1"/>
          </p:nvPr>
        </p:nvSpPr>
        <p:spPr>
          <a:xfrm>
            <a:off x="6715887" y="3289611"/>
            <a:ext cx="4760498" cy="646331"/>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Quid </a:t>
            </a:r>
            <a:r>
              <a:rPr lang="en-US" dirty="0" err="1"/>
              <a:t>enim</a:t>
            </a:r>
            <a:r>
              <a:rPr lang="en-US" dirty="0"/>
              <a:t> de </a:t>
            </a:r>
            <a:r>
              <a:rPr lang="en-US" dirty="0" err="1"/>
              <a:t>amicitia</a:t>
            </a:r>
            <a:r>
              <a:rPr lang="en-US" dirty="0"/>
              <a:t> </a:t>
            </a:r>
            <a:r>
              <a:rPr lang="en-US" dirty="0" err="1"/>
              <a:t>statueris</a:t>
            </a:r>
            <a:r>
              <a:rPr lang="en-US" dirty="0"/>
              <a:t> </a:t>
            </a:r>
            <a:r>
              <a:rPr lang="en-US" dirty="0" err="1"/>
              <a:t>utilitatis</a:t>
            </a:r>
            <a:r>
              <a:rPr lang="en-US" dirty="0"/>
              <a:t> causa </a:t>
            </a:r>
            <a:r>
              <a:rPr lang="en-US" dirty="0" err="1"/>
              <a:t>expetenda</a:t>
            </a:r>
            <a:r>
              <a:rPr lang="en-US" dirty="0"/>
              <a:t> vides. Quod </a:t>
            </a:r>
            <a:r>
              <a:rPr lang="en-US" dirty="0" err="1"/>
              <a:t>vestri</a:t>
            </a:r>
            <a:r>
              <a:rPr lang="en-US" dirty="0"/>
              <a:t> non item.</a:t>
            </a:r>
          </a:p>
        </p:txBody>
      </p:sp>
      <p:sp>
        <p:nvSpPr>
          <p:cNvPr id="28" name="Picture Placeholder 3" title="Click the Icon to add your Image"/>
          <p:cNvSpPr>
            <a:spLocks noGrp="1" noChangeAspect="1"/>
          </p:cNvSpPr>
          <p:nvPr>
            <p:ph type="pic" sz="quarter" idx="23" hasCustomPrompt="1"/>
          </p:nvPr>
        </p:nvSpPr>
        <p:spPr>
          <a:xfrm>
            <a:off x="8622808" y="1495647"/>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9" name="Content Placeholder 17"/>
          <p:cNvSpPr>
            <a:spLocks noGrp="1"/>
          </p:cNvSpPr>
          <p:nvPr>
            <p:ph sz="quarter" idx="24" hasCustomPrompt="1"/>
          </p:nvPr>
        </p:nvSpPr>
        <p:spPr>
          <a:xfrm>
            <a:off x="6715887" y="2834261"/>
            <a:ext cx="4760498"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30" name="Straight Connector 29"/>
          <p:cNvCxnSpPr/>
          <p:nvPr userDrawn="1"/>
        </p:nvCxnSpPr>
        <p:spPr>
          <a:xfrm>
            <a:off x="6096174" y="2155352"/>
            <a:ext cx="0" cy="3001617"/>
          </a:xfrm>
          <a:prstGeom prst="line">
            <a:avLst/>
          </a:prstGeom>
          <a:ln>
            <a:solidFill>
              <a:schemeClr val="bg1">
                <a:alpha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13" name="Text Placeholder 4"/>
          <p:cNvSpPr>
            <a:spLocks noGrp="1"/>
          </p:cNvSpPr>
          <p:nvPr>
            <p:ph type="body" sz="quarter" idx="25" hasCustomPrompt="1"/>
          </p:nvPr>
        </p:nvSpPr>
        <p:spPr>
          <a:xfrm>
            <a:off x="715963" y="716218"/>
            <a:ext cx="10760075" cy="393542"/>
          </a:xfrm>
          <a:prstGeom prst="rect">
            <a:avLst/>
          </a:prstGeom>
        </p:spPr>
        <p:txBody>
          <a:bodyPr lIns="0" tIns="0" rIns="0" bIns="0"/>
          <a:lstStyle>
            <a:lvl1pPr marL="0" indent="0" algn="ctr">
              <a:buNone/>
              <a:defRPr b="1" i="0">
                <a:solidFill>
                  <a:schemeClr val="bg1"/>
                </a:solidFill>
                <a:latin typeface="Ubuntu" charset="0"/>
                <a:ea typeface="Ubuntu" charset="0"/>
                <a:cs typeface="Ubuntu" charset="0"/>
              </a:defRPr>
            </a:lvl1pPr>
          </a:lstStyle>
          <a:p>
            <a:pPr lvl="0"/>
            <a:r>
              <a:rPr lang="en-US" dirty="0"/>
              <a:t>2 Column Comparison Slide Heading</a:t>
            </a:r>
          </a:p>
        </p:txBody>
      </p:sp>
      <p:sp>
        <p:nvSpPr>
          <p:cNvPr id="14" name="Text Placeholder 4"/>
          <p:cNvSpPr>
            <a:spLocks noGrp="1"/>
          </p:cNvSpPr>
          <p:nvPr>
            <p:ph type="body" sz="quarter" idx="26" hasCustomPrompt="1"/>
          </p:nvPr>
        </p:nvSpPr>
        <p:spPr>
          <a:xfrm>
            <a:off x="715962" y="1158975"/>
            <a:ext cx="10760075" cy="393542"/>
          </a:xfrm>
          <a:prstGeom prst="rect">
            <a:avLst/>
          </a:prstGeom>
        </p:spPr>
        <p:txBody>
          <a:bodyPr lIns="0" tIns="0" rIns="0" bIns="0"/>
          <a:lstStyle>
            <a:lvl1pPr marL="0" indent="0" algn="ctr">
              <a:buNone/>
              <a:defRPr b="0" i="0">
                <a:solidFill>
                  <a:srgbClr val="F9C40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185584319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6 Icon Slide">
    <p:spTree>
      <p:nvGrpSpPr>
        <p:cNvPr id="1" name=""/>
        <p:cNvGrpSpPr/>
        <p:nvPr/>
      </p:nvGrpSpPr>
      <p:grpSpPr>
        <a:xfrm>
          <a:off x="0" y="0"/>
          <a:ext cx="0" cy="0"/>
          <a:chOff x="0" y="0"/>
          <a:chExt cx="0" cy="0"/>
        </a:xfrm>
      </p:grpSpPr>
      <p:sp>
        <p:nvSpPr>
          <p:cNvPr id="5" name="Content Placeholder 17"/>
          <p:cNvSpPr>
            <a:spLocks noGrp="1"/>
          </p:cNvSpPr>
          <p:nvPr>
            <p:ph sz="quarter" idx="15" hasCustomPrompt="1"/>
          </p:nvPr>
        </p:nvSpPr>
        <p:spPr>
          <a:xfrm>
            <a:off x="1955389"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6" name="Picture Placeholder 3" title="Click the Icon to add your Image"/>
          <p:cNvSpPr>
            <a:spLocks noGrp="1" noChangeAspect="1"/>
          </p:cNvSpPr>
          <p:nvPr>
            <p:ph type="pic" sz="quarter" idx="16" hasCustomPrompt="1"/>
          </p:nvPr>
        </p:nvSpPr>
        <p:spPr>
          <a:xfrm>
            <a:off x="848173" y="1805183"/>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7" name="Content Placeholder 17"/>
          <p:cNvSpPr>
            <a:spLocks noGrp="1"/>
          </p:cNvSpPr>
          <p:nvPr>
            <p:ph sz="quarter" idx="21" hasCustomPrompt="1"/>
          </p:nvPr>
        </p:nvSpPr>
        <p:spPr>
          <a:xfrm>
            <a:off x="1955389"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11" name="Straight Connector 10"/>
          <p:cNvCxnSpPr/>
          <p:nvPr userDrawn="1"/>
        </p:nvCxnSpPr>
        <p:spPr>
          <a:xfrm>
            <a:off x="6096174" y="2155352"/>
            <a:ext cx="0" cy="3001617"/>
          </a:xfrm>
          <a:prstGeom prst="line">
            <a:avLst/>
          </a:prstGeom>
          <a:ln>
            <a:solidFill>
              <a:srgbClr val="324F82">
                <a:alpha val="50000"/>
              </a:srgbClr>
            </a:solidFill>
            <a:prstDash val="sysDash"/>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14"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5" name="Content Placeholder 17"/>
          <p:cNvSpPr>
            <a:spLocks noGrp="1"/>
          </p:cNvSpPr>
          <p:nvPr>
            <p:ph sz="quarter" idx="25" hasCustomPrompt="1"/>
          </p:nvPr>
        </p:nvSpPr>
        <p:spPr>
          <a:xfrm>
            <a:off x="1955389"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6" name="Picture Placeholder 3" title="Click the Icon to add your Image"/>
          <p:cNvSpPr>
            <a:spLocks noGrp="1" noChangeAspect="1"/>
          </p:cNvSpPr>
          <p:nvPr>
            <p:ph type="pic" sz="quarter" idx="26" hasCustomPrompt="1"/>
          </p:nvPr>
        </p:nvSpPr>
        <p:spPr>
          <a:xfrm>
            <a:off x="848173" y="3103987"/>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17" name="Content Placeholder 17"/>
          <p:cNvSpPr>
            <a:spLocks noGrp="1"/>
          </p:cNvSpPr>
          <p:nvPr>
            <p:ph sz="quarter" idx="27" hasCustomPrompt="1"/>
          </p:nvPr>
        </p:nvSpPr>
        <p:spPr>
          <a:xfrm>
            <a:off x="1955389"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18" name="Content Placeholder 17"/>
          <p:cNvSpPr>
            <a:spLocks noGrp="1"/>
          </p:cNvSpPr>
          <p:nvPr>
            <p:ph sz="quarter" idx="28" hasCustomPrompt="1"/>
          </p:nvPr>
        </p:nvSpPr>
        <p:spPr>
          <a:xfrm>
            <a:off x="1955389"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9" name="Picture Placeholder 3" title="Click the Icon to add your Image"/>
          <p:cNvSpPr>
            <a:spLocks noGrp="1" noChangeAspect="1"/>
          </p:cNvSpPr>
          <p:nvPr>
            <p:ph type="pic" sz="quarter" idx="29" hasCustomPrompt="1"/>
          </p:nvPr>
        </p:nvSpPr>
        <p:spPr>
          <a:xfrm>
            <a:off x="848173" y="443339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0" name="Content Placeholder 17"/>
          <p:cNvSpPr>
            <a:spLocks noGrp="1"/>
          </p:cNvSpPr>
          <p:nvPr>
            <p:ph sz="quarter" idx="30" hasCustomPrompt="1"/>
          </p:nvPr>
        </p:nvSpPr>
        <p:spPr>
          <a:xfrm>
            <a:off x="1955389"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1" name="Content Placeholder 17"/>
          <p:cNvSpPr>
            <a:spLocks noGrp="1"/>
          </p:cNvSpPr>
          <p:nvPr>
            <p:ph sz="quarter" idx="31" hasCustomPrompt="1"/>
          </p:nvPr>
        </p:nvSpPr>
        <p:spPr>
          <a:xfrm>
            <a:off x="6715888"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3" name="Content Placeholder 17"/>
          <p:cNvSpPr>
            <a:spLocks noGrp="1"/>
          </p:cNvSpPr>
          <p:nvPr>
            <p:ph sz="quarter" idx="33" hasCustomPrompt="1"/>
          </p:nvPr>
        </p:nvSpPr>
        <p:spPr>
          <a:xfrm>
            <a:off x="6715888"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4" name="Content Placeholder 17"/>
          <p:cNvSpPr>
            <a:spLocks noGrp="1"/>
          </p:cNvSpPr>
          <p:nvPr>
            <p:ph sz="quarter" idx="34" hasCustomPrompt="1"/>
          </p:nvPr>
        </p:nvSpPr>
        <p:spPr>
          <a:xfrm>
            <a:off x="6715888"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6" name="Content Placeholder 17"/>
          <p:cNvSpPr>
            <a:spLocks noGrp="1"/>
          </p:cNvSpPr>
          <p:nvPr>
            <p:ph sz="quarter" idx="36" hasCustomPrompt="1"/>
          </p:nvPr>
        </p:nvSpPr>
        <p:spPr>
          <a:xfrm>
            <a:off x="6715888"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7" name="Content Placeholder 17"/>
          <p:cNvSpPr>
            <a:spLocks noGrp="1"/>
          </p:cNvSpPr>
          <p:nvPr>
            <p:ph sz="quarter" idx="37" hasCustomPrompt="1"/>
          </p:nvPr>
        </p:nvSpPr>
        <p:spPr>
          <a:xfrm>
            <a:off x="6715888"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9" name="Content Placeholder 17"/>
          <p:cNvSpPr>
            <a:spLocks noGrp="1"/>
          </p:cNvSpPr>
          <p:nvPr>
            <p:ph sz="quarter" idx="39" hasCustomPrompt="1"/>
          </p:nvPr>
        </p:nvSpPr>
        <p:spPr>
          <a:xfrm>
            <a:off x="6715888"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30" name="Picture Placeholder 3" title="Click the Icon to add your Image"/>
          <p:cNvSpPr>
            <a:spLocks noGrp="1" noChangeAspect="1"/>
          </p:cNvSpPr>
          <p:nvPr>
            <p:ph type="pic" sz="quarter" idx="32" hasCustomPrompt="1"/>
          </p:nvPr>
        </p:nvSpPr>
        <p:spPr>
          <a:xfrm>
            <a:off x="10545321" y="1805183"/>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1" name="Picture Placeholder 3" title="Click the Icon to add your Image"/>
          <p:cNvSpPr>
            <a:spLocks noGrp="1" noChangeAspect="1"/>
          </p:cNvSpPr>
          <p:nvPr>
            <p:ph type="pic" sz="quarter" idx="35" hasCustomPrompt="1"/>
          </p:nvPr>
        </p:nvSpPr>
        <p:spPr>
          <a:xfrm>
            <a:off x="10545321" y="3103987"/>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2" name="Picture Placeholder 3" title="Click the Icon to add your Image"/>
          <p:cNvSpPr>
            <a:spLocks noGrp="1" noChangeAspect="1"/>
          </p:cNvSpPr>
          <p:nvPr>
            <p:ph type="pic" sz="quarter" idx="38" hasCustomPrompt="1"/>
          </p:nvPr>
        </p:nvSpPr>
        <p:spPr>
          <a:xfrm>
            <a:off x="10545321" y="443339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8" name="Text Placeholder 4"/>
          <p:cNvSpPr>
            <a:spLocks noGrp="1"/>
          </p:cNvSpPr>
          <p:nvPr>
            <p:ph type="body" sz="quarter" idx="40" hasCustomPrompt="1"/>
          </p:nvPr>
        </p:nvSpPr>
        <p:spPr>
          <a:xfrm>
            <a:off x="715963" y="716218"/>
            <a:ext cx="10760075" cy="393542"/>
          </a:xfrm>
          <a:prstGeom prst="rect">
            <a:avLst/>
          </a:prstGeom>
        </p:spPr>
        <p:txBody>
          <a:bodyPr lIns="0" tIns="0" rIns="0" bIns="0"/>
          <a:lstStyle>
            <a:lvl1pPr marL="0" indent="0" algn="ctr">
              <a:buNone/>
              <a:defRPr b="1" i="0" baseline="0">
                <a:solidFill>
                  <a:srgbClr val="324F82"/>
                </a:solidFill>
                <a:latin typeface="Ubuntu" charset="0"/>
                <a:ea typeface="Ubuntu" charset="0"/>
                <a:cs typeface="Ubuntu" charset="0"/>
              </a:defRPr>
            </a:lvl1pPr>
          </a:lstStyle>
          <a:p>
            <a:pPr lvl="0"/>
            <a:r>
              <a:rPr lang="en-US" dirty="0"/>
              <a:t>6 Icons &amp; Text Slide Heading</a:t>
            </a:r>
          </a:p>
        </p:txBody>
      </p:sp>
      <p:sp>
        <p:nvSpPr>
          <p:cNvPr id="33" name="Text Placeholder 4"/>
          <p:cNvSpPr>
            <a:spLocks noGrp="1"/>
          </p:cNvSpPr>
          <p:nvPr>
            <p:ph type="body" sz="quarter" idx="41"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193757476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_2 Column Comparison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6" name="Picture Placeholder 3" title="Click the Icon to add your Image"/>
          <p:cNvSpPr>
            <a:spLocks noGrp="1" noChangeAspect="1"/>
          </p:cNvSpPr>
          <p:nvPr>
            <p:ph type="pic" sz="quarter" idx="16" hasCustomPrompt="1"/>
          </p:nvPr>
        </p:nvSpPr>
        <p:spPr>
          <a:xfrm>
            <a:off x="848173" y="181512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0" name="Picture Placeholder 3" title="Click the Icon to add your Image"/>
          <p:cNvSpPr>
            <a:spLocks noGrp="1" noChangeAspect="1"/>
          </p:cNvSpPr>
          <p:nvPr>
            <p:ph type="pic" sz="quarter" idx="26" hasCustomPrompt="1"/>
          </p:nvPr>
        </p:nvSpPr>
        <p:spPr>
          <a:xfrm>
            <a:off x="848173" y="3113926"/>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2" name="Picture Placeholder 3" title="Click the Icon to add your Image"/>
          <p:cNvSpPr>
            <a:spLocks noGrp="1" noChangeAspect="1"/>
          </p:cNvSpPr>
          <p:nvPr>
            <p:ph type="pic" sz="quarter" idx="29" hasCustomPrompt="1"/>
          </p:nvPr>
        </p:nvSpPr>
        <p:spPr>
          <a:xfrm>
            <a:off x="848173" y="4443331"/>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40" name="Picture Placeholder 3" title="Click the Icon to add your Image"/>
          <p:cNvSpPr>
            <a:spLocks noGrp="1" noChangeAspect="1"/>
          </p:cNvSpPr>
          <p:nvPr>
            <p:ph type="pic" sz="quarter" idx="32" hasCustomPrompt="1"/>
          </p:nvPr>
        </p:nvSpPr>
        <p:spPr>
          <a:xfrm>
            <a:off x="10545321" y="181512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41" name="Picture Placeholder 3" title="Click the Icon to add your Image"/>
          <p:cNvSpPr>
            <a:spLocks noGrp="1" noChangeAspect="1"/>
          </p:cNvSpPr>
          <p:nvPr>
            <p:ph type="pic" sz="quarter" idx="35" hasCustomPrompt="1"/>
          </p:nvPr>
        </p:nvSpPr>
        <p:spPr>
          <a:xfrm>
            <a:off x="10545321" y="3113926"/>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42" name="Picture Placeholder 3" title="Click the Icon to add your Image"/>
          <p:cNvSpPr>
            <a:spLocks noGrp="1" noChangeAspect="1"/>
          </p:cNvSpPr>
          <p:nvPr>
            <p:ph type="pic" sz="quarter" idx="38" hasCustomPrompt="1"/>
          </p:nvPr>
        </p:nvSpPr>
        <p:spPr>
          <a:xfrm>
            <a:off x="10545321" y="4443331"/>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5" name="Text Placeholder 4"/>
          <p:cNvSpPr>
            <a:spLocks noGrp="1"/>
          </p:cNvSpPr>
          <p:nvPr>
            <p:ph type="body" sz="quarter" idx="40" hasCustomPrompt="1"/>
          </p:nvPr>
        </p:nvSpPr>
        <p:spPr>
          <a:xfrm>
            <a:off x="715963" y="716218"/>
            <a:ext cx="10760075" cy="393542"/>
          </a:xfrm>
          <a:prstGeom prst="rect">
            <a:avLst/>
          </a:prstGeom>
        </p:spPr>
        <p:txBody>
          <a:bodyPr lIns="0" tIns="0" rIns="0" bIns="0"/>
          <a:lstStyle>
            <a:lvl1pPr marL="0" indent="0" algn="ctr">
              <a:buNone/>
              <a:defRPr b="1" i="0" baseline="0">
                <a:solidFill>
                  <a:schemeClr val="bg1"/>
                </a:solidFill>
                <a:latin typeface="Ubuntu" charset="0"/>
                <a:ea typeface="Ubuntu" charset="0"/>
                <a:cs typeface="Ubuntu" charset="0"/>
              </a:defRPr>
            </a:lvl1pPr>
          </a:lstStyle>
          <a:p>
            <a:pPr lvl="0"/>
            <a:r>
              <a:rPr lang="en-US" dirty="0"/>
              <a:t>6 Icons &amp; Text Slide Heading</a:t>
            </a:r>
          </a:p>
        </p:txBody>
      </p:sp>
      <p:sp>
        <p:nvSpPr>
          <p:cNvPr id="26" name="Text Placeholder 4"/>
          <p:cNvSpPr>
            <a:spLocks noGrp="1"/>
          </p:cNvSpPr>
          <p:nvPr>
            <p:ph type="body" sz="quarter" idx="41" hasCustomPrompt="1"/>
          </p:nvPr>
        </p:nvSpPr>
        <p:spPr>
          <a:xfrm>
            <a:off x="715962" y="1158975"/>
            <a:ext cx="10760075" cy="393542"/>
          </a:xfrm>
          <a:prstGeom prst="rect">
            <a:avLst/>
          </a:prstGeom>
        </p:spPr>
        <p:txBody>
          <a:bodyPr lIns="0" tIns="0" rIns="0" bIns="0"/>
          <a:lstStyle>
            <a:lvl1pPr marL="0" indent="0" algn="ctr">
              <a:buNone/>
              <a:defRPr b="0" i="0">
                <a:solidFill>
                  <a:srgbClr val="F9C402"/>
                </a:solidFill>
                <a:latin typeface="Ubuntu" charset="0"/>
                <a:ea typeface="Ubuntu" charset="0"/>
                <a:cs typeface="Ubuntu" charset="0"/>
              </a:defRPr>
            </a:lvl1pPr>
          </a:lstStyle>
          <a:p>
            <a:pPr lvl="0"/>
            <a:r>
              <a:rPr lang="en-US" dirty="0"/>
              <a:t>Slide Subheading</a:t>
            </a:r>
          </a:p>
        </p:txBody>
      </p:sp>
      <p:sp>
        <p:nvSpPr>
          <p:cNvPr id="27" name="Content Placeholder 17"/>
          <p:cNvSpPr>
            <a:spLocks noGrp="1"/>
          </p:cNvSpPr>
          <p:nvPr>
            <p:ph sz="quarter" idx="15" hasCustomPrompt="1"/>
          </p:nvPr>
        </p:nvSpPr>
        <p:spPr>
          <a:xfrm>
            <a:off x="1955389"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8" name="Content Placeholder 17"/>
          <p:cNvSpPr>
            <a:spLocks noGrp="1"/>
          </p:cNvSpPr>
          <p:nvPr>
            <p:ph sz="quarter" idx="21" hasCustomPrompt="1"/>
          </p:nvPr>
        </p:nvSpPr>
        <p:spPr>
          <a:xfrm>
            <a:off x="1955389"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29" name="Straight Connector 28"/>
          <p:cNvCxnSpPr/>
          <p:nvPr userDrawn="1"/>
        </p:nvCxnSpPr>
        <p:spPr>
          <a:xfrm>
            <a:off x="6096174" y="2155352"/>
            <a:ext cx="0" cy="3001617"/>
          </a:xfrm>
          <a:prstGeom prst="line">
            <a:avLst/>
          </a:prstGeom>
          <a:ln>
            <a:solidFill>
              <a:schemeClr val="bg1">
                <a:alpha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0" name="Content Placeholder 17"/>
          <p:cNvSpPr>
            <a:spLocks noGrp="1"/>
          </p:cNvSpPr>
          <p:nvPr>
            <p:ph sz="quarter" idx="25" hasCustomPrompt="1"/>
          </p:nvPr>
        </p:nvSpPr>
        <p:spPr>
          <a:xfrm>
            <a:off x="1955389"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3" name="Content Placeholder 17"/>
          <p:cNvSpPr>
            <a:spLocks noGrp="1"/>
          </p:cNvSpPr>
          <p:nvPr>
            <p:ph sz="quarter" idx="27" hasCustomPrompt="1"/>
          </p:nvPr>
        </p:nvSpPr>
        <p:spPr>
          <a:xfrm>
            <a:off x="1955389"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4" name="Content Placeholder 17"/>
          <p:cNvSpPr>
            <a:spLocks noGrp="1"/>
          </p:cNvSpPr>
          <p:nvPr>
            <p:ph sz="quarter" idx="28" hasCustomPrompt="1"/>
          </p:nvPr>
        </p:nvSpPr>
        <p:spPr>
          <a:xfrm>
            <a:off x="1955389"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5" name="Content Placeholder 17"/>
          <p:cNvSpPr>
            <a:spLocks noGrp="1"/>
          </p:cNvSpPr>
          <p:nvPr>
            <p:ph sz="quarter" idx="30" hasCustomPrompt="1"/>
          </p:nvPr>
        </p:nvSpPr>
        <p:spPr>
          <a:xfrm>
            <a:off x="1955389"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6" name="Content Placeholder 17"/>
          <p:cNvSpPr>
            <a:spLocks noGrp="1"/>
          </p:cNvSpPr>
          <p:nvPr>
            <p:ph sz="quarter" idx="31" hasCustomPrompt="1"/>
          </p:nvPr>
        </p:nvSpPr>
        <p:spPr>
          <a:xfrm>
            <a:off x="6715888"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7" name="Content Placeholder 17"/>
          <p:cNvSpPr>
            <a:spLocks noGrp="1"/>
          </p:cNvSpPr>
          <p:nvPr>
            <p:ph sz="quarter" idx="33" hasCustomPrompt="1"/>
          </p:nvPr>
        </p:nvSpPr>
        <p:spPr>
          <a:xfrm>
            <a:off x="6715888"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8" name="Content Placeholder 17"/>
          <p:cNvSpPr>
            <a:spLocks noGrp="1"/>
          </p:cNvSpPr>
          <p:nvPr>
            <p:ph sz="quarter" idx="34" hasCustomPrompt="1"/>
          </p:nvPr>
        </p:nvSpPr>
        <p:spPr>
          <a:xfrm>
            <a:off x="6715888"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9" name="Content Placeholder 17"/>
          <p:cNvSpPr>
            <a:spLocks noGrp="1"/>
          </p:cNvSpPr>
          <p:nvPr>
            <p:ph sz="quarter" idx="36" hasCustomPrompt="1"/>
          </p:nvPr>
        </p:nvSpPr>
        <p:spPr>
          <a:xfrm>
            <a:off x="6715888"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50" name="Content Placeholder 17"/>
          <p:cNvSpPr>
            <a:spLocks noGrp="1"/>
          </p:cNvSpPr>
          <p:nvPr>
            <p:ph sz="quarter" idx="37" hasCustomPrompt="1"/>
          </p:nvPr>
        </p:nvSpPr>
        <p:spPr>
          <a:xfrm>
            <a:off x="6715888"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51" name="Content Placeholder 17"/>
          <p:cNvSpPr>
            <a:spLocks noGrp="1"/>
          </p:cNvSpPr>
          <p:nvPr>
            <p:ph sz="quarter" idx="39" hasCustomPrompt="1"/>
          </p:nvPr>
        </p:nvSpPr>
        <p:spPr>
          <a:xfrm>
            <a:off x="6715888"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Tree>
    <p:extLst>
      <p:ext uri="{BB962C8B-B14F-4D97-AF65-F5344CB8AC3E}">
        <p14:creationId xmlns:p14="http://schemas.microsoft.com/office/powerpoint/2010/main" val="17628457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2_Text &amp; Image Columns">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22" name="Content Placeholder 17"/>
          <p:cNvSpPr>
            <a:spLocks noGrp="1"/>
          </p:cNvSpPr>
          <p:nvPr>
            <p:ph sz="quarter" idx="15" hasCustomPrompt="1"/>
          </p:nvPr>
        </p:nvSpPr>
        <p:spPr>
          <a:xfrm>
            <a:off x="715962" y="4560199"/>
            <a:ext cx="3311999" cy="184666"/>
          </a:xfrm>
          <a:prstGeom prst="rect">
            <a:avLst/>
          </a:prstGeom>
        </p:spPr>
        <p:txBody>
          <a:bodyPr wrap="square" lIns="0" tIns="0" rIns="0" bIns="0">
            <a:spAutoFit/>
          </a:bodyPr>
          <a:lstStyle>
            <a:lvl1pPr marL="0" indent="0" algn="ctr">
              <a:lnSpc>
                <a:spcPct val="100000"/>
              </a:lnSpc>
              <a:buNone/>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6" name="Picture Placeholder 3" title="Click the Icon to add your Image"/>
          <p:cNvSpPr>
            <a:spLocks noGrp="1" noChangeAspect="1"/>
          </p:cNvSpPr>
          <p:nvPr>
            <p:ph type="pic" sz="quarter" idx="16" hasCustomPrompt="1"/>
          </p:nvPr>
        </p:nvSpPr>
        <p:spPr>
          <a:xfrm>
            <a:off x="715962" y="2010139"/>
            <a:ext cx="3303387" cy="1943169"/>
          </a:xfrm>
          <a:prstGeom prst="rect">
            <a:avLst/>
          </a:prstGeom>
          <a:solidFill>
            <a:schemeClr val="bg2"/>
          </a:solidFill>
        </p:spPr>
        <p:txBody>
          <a:bodyPr wrap="squar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18" name="Content Placeholder 17"/>
          <p:cNvSpPr>
            <a:spLocks noGrp="1"/>
          </p:cNvSpPr>
          <p:nvPr>
            <p:ph sz="quarter" idx="21" hasCustomPrompt="1"/>
          </p:nvPr>
        </p:nvSpPr>
        <p:spPr>
          <a:xfrm>
            <a:off x="715962" y="4224117"/>
            <a:ext cx="3311999" cy="215444"/>
          </a:xfrm>
          <a:prstGeom prst="rect">
            <a:avLst/>
          </a:prstGeom>
        </p:spPr>
        <p:txBody>
          <a:bodyPr wrap="square" lIns="0" tIns="0" rIns="0" bIns="0">
            <a:spAutoFit/>
          </a:bodyPr>
          <a:lstStyle>
            <a:lvl1pPr marL="0" indent="0" algn="ctr">
              <a:lnSpc>
                <a:spcPct val="100000"/>
              </a:lnSpc>
              <a:buNone/>
              <a:defRPr sz="1400" b="1" i="0" baseline="0">
                <a:solidFill>
                  <a:srgbClr val="4FB9AB"/>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33" name="Content Placeholder 17"/>
          <p:cNvSpPr>
            <a:spLocks noGrp="1"/>
          </p:cNvSpPr>
          <p:nvPr>
            <p:ph sz="quarter" idx="22" hasCustomPrompt="1"/>
          </p:nvPr>
        </p:nvSpPr>
        <p:spPr>
          <a:xfrm>
            <a:off x="4440173" y="4537025"/>
            <a:ext cx="3311999" cy="184666"/>
          </a:xfrm>
          <a:prstGeom prst="rect">
            <a:avLst/>
          </a:prstGeom>
        </p:spPr>
        <p:txBody>
          <a:bodyPr wrap="square" lIns="0" tIns="0" rIns="0" bIns="0">
            <a:spAutoFit/>
          </a:bodyPr>
          <a:lstStyle>
            <a:lvl1pPr marL="0" indent="0" algn="ctr">
              <a:lnSpc>
                <a:spcPct val="100000"/>
              </a:lnSpc>
              <a:buNone/>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35" name="Content Placeholder 17"/>
          <p:cNvSpPr>
            <a:spLocks noGrp="1"/>
          </p:cNvSpPr>
          <p:nvPr>
            <p:ph sz="quarter" idx="24" hasCustomPrompt="1"/>
          </p:nvPr>
        </p:nvSpPr>
        <p:spPr>
          <a:xfrm>
            <a:off x="4440173" y="4200943"/>
            <a:ext cx="3311999" cy="215444"/>
          </a:xfrm>
          <a:prstGeom prst="rect">
            <a:avLst/>
          </a:prstGeom>
        </p:spPr>
        <p:txBody>
          <a:bodyPr wrap="square" lIns="0" tIns="0" rIns="0" bIns="0">
            <a:spAutoFit/>
          </a:bodyPr>
          <a:lstStyle>
            <a:lvl1pPr marL="0" indent="0" algn="ctr">
              <a:lnSpc>
                <a:spcPct val="100000"/>
              </a:lnSpc>
              <a:buNone/>
              <a:defRPr sz="1400" b="1" i="0" baseline="0">
                <a:solidFill>
                  <a:srgbClr val="4FB9AB"/>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36" name="Content Placeholder 17"/>
          <p:cNvSpPr>
            <a:spLocks noGrp="1"/>
          </p:cNvSpPr>
          <p:nvPr>
            <p:ph sz="quarter" idx="25" hasCustomPrompt="1"/>
          </p:nvPr>
        </p:nvSpPr>
        <p:spPr>
          <a:xfrm>
            <a:off x="8164384" y="4537025"/>
            <a:ext cx="3311999" cy="184666"/>
          </a:xfrm>
          <a:prstGeom prst="rect">
            <a:avLst/>
          </a:prstGeom>
        </p:spPr>
        <p:txBody>
          <a:bodyPr wrap="square" lIns="0" tIns="0" rIns="0" bIns="0">
            <a:spAutoFit/>
          </a:bodyPr>
          <a:lstStyle>
            <a:lvl1pPr marL="0" indent="0" algn="ctr">
              <a:lnSpc>
                <a:spcPct val="100000"/>
              </a:lnSpc>
              <a:buNone/>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38" name="Content Placeholder 17"/>
          <p:cNvSpPr>
            <a:spLocks noGrp="1"/>
          </p:cNvSpPr>
          <p:nvPr>
            <p:ph sz="quarter" idx="27" hasCustomPrompt="1"/>
          </p:nvPr>
        </p:nvSpPr>
        <p:spPr>
          <a:xfrm>
            <a:off x="8164384" y="4200943"/>
            <a:ext cx="3311999" cy="215444"/>
          </a:xfrm>
          <a:prstGeom prst="rect">
            <a:avLst/>
          </a:prstGeom>
        </p:spPr>
        <p:txBody>
          <a:bodyPr wrap="square" lIns="0" tIns="0" rIns="0" bIns="0">
            <a:spAutoFit/>
          </a:bodyPr>
          <a:lstStyle>
            <a:lvl1pPr marL="0" indent="0" algn="ctr">
              <a:lnSpc>
                <a:spcPct val="100000"/>
              </a:lnSpc>
              <a:buNone/>
              <a:defRPr sz="1400" b="1" i="0" baseline="0">
                <a:solidFill>
                  <a:srgbClr val="4FB9AB"/>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1" name="Picture Placeholder 3" title="Click the Icon to add your Image"/>
          <p:cNvSpPr>
            <a:spLocks noGrp="1" noChangeAspect="1"/>
          </p:cNvSpPr>
          <p:nvPr>
            <p:ph type="pic" sz="quarter" idx="28" hasCustomPrompt="1"/>
          </p:nvPr>
        </p:nvSpPr>
        <p:spPr>
          <a:xfrm>
            <a:off x="4440173" y="2010139"/>
            <a:ext cx="3303387" cy="1943169"/>
          </a:xfrm>
          <a:prstGeom prst="rect">
            <a:avLst/>
          </a:prstGeom>
          <a:solidFill>
            <a:schemeClr val="bg2"/>
          </a:solidFill>
        </p:spPr>
        <p:txBody>
          <a:bodyPr wrap="squar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2" name="Picture Placeholder 3" title="Click the Icon to add your Image"/>
          <p:cNvSpPr>
            <a:spLocks noGrp="1" noChangeAspect="1"/>
          </p:cNvSpPr>
          <p:nvPr>
            <p:ph type="pic" sz="quarter" idx="29" hasCustomPrompt="1"/>
          </p:nvPr>
        </p:nvSpPr>
        <p:spPr>
          <a:xfrm>
            <a:off x="8168689" y="2003311"/>
            <a:ext cx="3303387" cy="1943169"/>
          </a:xfrm>
          <a:prstGeom prst="rect">
            <a:avLst/>
          </a:prstGeom>
          <a:solidFill>
            <a:schemeClr val="bg2"/>
          </a:solidFill>
        </p:spPr>
        <p:txBody>
          <a:bodyPr wrap="squar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4"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7" name="Text Placeholder 4"/>
          <p:cNvSpPr>
            <a:spLocks noGrp="1"/>
          </p:cNvSpPr>
          <p:nvPr>
            <p:ph type="body" sz="quarter" idx="30"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3 Column Text &amp; Image Slide Heading</a:t>
            </a:r>
          </a:p>
        </p:txBody>
      </p:sp>
      <p:sp>
        <p:nvSpPr>
          <p:cNvPr id="19" name="Text Placeholder 4"/>
          <p:cNvSpPr>
            <a:spLocks noGrp="1"/>
          </p:cNvSpPr>
          <p:nvPr>
            <p:ph type="body" sz="quarter" idx="31"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24473867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Full Page Image">
    <p:spTree>
      <p:nvGrpSpPr>
        <p:cNvPr id="1" name=""/>
        <p:cNvGrpSpPr/>
        <p:nvPr/>
      </p:nvGrpSpPr>
      <p:grpSpPr>
        <a:xfrm>
          <a:off x="0" y="0"/>
          <a:ext cx="0" cy="0"/>
          <a:chOff x="0" y="0"/>
          <a:chExt cx="0" cy="0"/>
        </a:xfrm>
      </p:grpSpPr>
      <p:sp>
        <p:nvSpPr>
          <p:cNvPr id="16" name="Picture Placeholder 3" title="Click the Icon to add your Image"/>
          <p:cNvSpPr>
            <a:spLocks noGrp="1"/>
          </p:cNvSpPr>
          <p:nvPr>
            <p:ph type="pic" sz="quarter" idx="16" hasCustomPrompt="1"/>
          </p:nvPr>
        </p:nvSpPr>
        <p:spPr>
          <a:xfrm>
            <a:off x="0" y="0"/>
            <a:ext cx="12192000" cy="5974857"/>
          </a:xfrm>
          <a:prstGeom prst="rect">
            <a:avLst/>
          </a:prstGeom>
          <a:solidFill>
            <a:schemeClr val="bg2"/>
          </a:solidFill>
        </p:spPr>
        <p:txBody>
          <a:bodyPr wrap="square" lIns="0" tIns="0" rIns="0" bIns="1835999"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21"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Tree>
    <p:extLst>
      <p:ext uri="{BB962C8B-B14F-4D97-AF65-F5344CB8AC3E}">
        <p14:creationId xmlns:p14="http://schemas.microsoft.com/office/powerpoint/2010/main" val="90334952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_Full Page Image">
    <p:spTree>
      <p:nvGrpSpPr>
        <p:cNvPr id="1" name=""/>
        <p:cNvGrpSpPr/>
        <p:nvPr/>
      </p:nvGrpSpPr>
      <p:grpSpPr>
        <a:xfrm>
          <a:off x="0" y="0"/>
          <a:ext cx="0" cy="0"/>
          <a:chOff x="0" y="0"/>
          <a:chExt cx="0" cy="0"/>
        </a:xfrm>
      </p:grpSpPr>
      <p:sp>
        <p:nvSpPr>
          <p:cNvPr id="16" name="Picture Placeholder 3" title="Click the Icon to add your Image"/>
          <p:cNvSpPr>
            <a:spLocks noGrp="1"/>
          </p:cNvSpPr>
          <p:nvPr>
            <p:ph type="pic" sz="quarter" idx="16" hasCustomPrompt="1"/>
          </p:nvPr>
        </p:nvSpPr>
        <p:spPr>
          <a:xfrm>
            <a:off x="6089373" y="0"/>
            <a:ext cx="6102626" cy="6858000"/>
          </a:xfrm>
          <a:prstGeom prst="rect">
            <a:avLst/>
          </a:prstGeom>
          <a:solidFill>
            <a:schemeClr val="bg2"/>
          </a:solidFill>
        </p:spPr>
        <p:txBody>
          <a:bodyPr wrap="square" lIns="0" tIns="0" rIns="0" bIns="1835999"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cxnSp>
        <p:nvCxnSpPr>
          <p:cNvPr id="13" name="Straight Connector 12"/>
          <p:cNvCxnSpPr/>
          <p:nvPr userDrawn="1"/>
        </p:nvCxnSpPr>
        <p:spPr>
          <a:xfrm>
            <a:off x="715618"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0"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rgbClr val="324F82"/>
                </a:solidFill>
                <a:latin typeface="Ubuntu" charset="0"/>
                <a:ea typeface="Ubuntu" charset="0"/>
                <a:cs typeface="Ubuntu" charset="0"/>
              </a:defRPr>
            </a:lvl1pPr>
          </a:lstStyle>
          <a:p>
            <a:pPr lvl="0"/>
            <a:r>
              <a:rPr lang="en-US" dirty="0"/>
              <a:t>Insert Document Title</a:t>
            </a:r>
          </a:p>
        </p:txBody>
      </p:sp>
      <p:sp>
        <p:nvSpPr>
          <p:cNvPr id="22" name="Rectangle 21"/>
          <p:cNvSpPr/>
          <p:nvPr userDrawn="1"/>
        </p:nvSpPr>
        <p:spPr>
          <a:xfrm>
            <a:off x="6089373" y="5814391"/>
            <a:ext cx="6102626" cy="1043609"/>
          </a:xfrm>
          <a:prstGeom prst="rect">
            <a:avLst/>
          </a:prstGeom>
          <a:gradFill>
            <a:gsLst>
              <a:gs pos="100000">
                <a:srgbClr val="324F82">
                  <a:alpha val="50000"/>
                </a:srgbClr>
              </a:gs>
              <a:gs pos="0">
                <a:srgbClr val="324F82">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10" name="Content Placeholder 17"/>
          <p:cNvSpPr>
            <a:spLocks noGrp="1"/>
          </p:cNvSpPr>
          <p:nvPr>
            <p:ph sz="quarter" idx="18" hasCustomPrompt="1"/>
          </p:nvPr>
        </p:nvSpPr>
        <p:spPr>
          <a:xfrm>
            <a:off x="715964" y="2166730"/>
            <a:ext cx="4657792" cy="316189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4" name="Text Placeholder 4"/>
          <p:cNvSpPr>
            <a:spLocks noGrp="1"/>
          </p:cNvSpPr>
          <p:nvPr>
            <p:ph type="body" sz="quarter" idx="15" hasCustomPrompt="1"/>
          </p:nvPr>
        </p:nvSpPr>
        <p:spPr>
          <a:xfrm>
            <a:off x="715963" y="716218"/>
            <a:ext cx="4657793" cy="393542"/>
          </a:xfrm>
          <a:prstGeom prst="rect">
            <a:avLst/>
          </a:prstGeom>
        </p:spPr>
        <p:txBody>
          <a:bodyPr lIns="0" tIns="0" rIns="0" bIns="0"/>
          <a:lstStyle>
            <a:lvl1pPr marL="0" indent="0">
              <a:buNone/>
              <a:defRPr b="1" i="0" baseline="0">
                <a:solidFill>
                  <a:srgbClr val="324F82"/>
                </a:solidFill>
                <a:latin typeface="Ubuntu" charset="0"/>
                <a:ea typeface="Ubuntu" charset="0"/>
                <a:cs typeface="Ubuntu" charset="0"/>
              </a:defRPr>
            </a:lvl1pPr>
          </a:lstStyle>
          <a:p>
            <a:pPr lvl="0"/>
            <a:r>
              <a:rPr lang="en-US" dirty="0"/>
              <a:t>Split Image Slide Heading</a:t>
            </a:r>
          </a:p>
        </p:txBody>
      </p:sp>
      <p:sp>
        <p:nvSpPr>
          <p:cNvPr id="15" name="Text Placeholder 4"/>
          <p:cNvSpPr>
            <a:spLocks noGrp="1"/>
          </p:cNvSpPr>
          <p:nvPr>
            <p:ph type="body" sz="quarter" idx="19" hasCustomPrompt="1"/>
          </p:nvPr>
        </p:nvSpPr>
        <p:spPr>
          <a:xfrm>
            <a:off x="715963" y="1158975"/>
            <a:ext cx="4657794"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89927888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2_Full Page Image">
    <p:spTree>
      <p:nvGrpSpPr>
        <p:cNvPr id="1" name=""/>
        <p:cNvGrpSpPr/>
        <p:nvPr/>
      </p:nvGrpSpPr>
      <p:grpSpPr>
        <a:xfrm>
          <a:off x="0" y="0"/>
          <a:ext cx="0" cy="0"/>
          <a:chOff x="0" y="0"/>
          <a:chExt cx="0" cy="0"/>
        </a:xfrm>
      </p:grpSpPr>
      <p:sp>
        <p:nvSpPr>
          <p:cNvPr id="16" name="Picture Placeholder 3" title="Click the Icon to add your Image"/>
          <p:cNvSpPr>
            <a:spLocks noGrp="1"/>
          </p:cNvSpPr>
          <p:nvPr>
            <p:ph type="pic" sz="quarter" idx="16" hasCustomPrompt="1"/>
          </p:nvPr>
        </p:nvSpPr>
        <p:spPr>
          <a:xfrm>
            <a:off x="0" y="0"/>
            <a:ext cx="6102626" cy="6858000"/>
          </a:xfrm>
          <a:prstGeom prst="rect">
            <a:avLst/>
          </a:prstGeom>
          <a:solidFill>
            <a:schemeClr val="bg2"/>
          </a:solidFill>
        </p:spPr>
        <p:txBody>
          <a:bodyPr wrap="square" lIns="0" tIns="0" rIns="0" bIns="1835999"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 name="Rectangle 2"/>
          <p:cNvSpPr/>
          <p:nvPr userDrawn="1"/>
        </p:nvSpPr>
        <p:spPr>
          <a:xfrm>
            <a:off x="6102626" y="1"/>
            <a:ext cx="6089374" cy="6858000"/>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cxnSp>
        <p:nvCxnSpPr>
          <p:cNvPr id="13" name="Straight Connector 12"/>
          <p:cNvCxnSpPr/>
          <p:nvPr userDrawn="1"/>
        </p:nvCxnSpPr>
        <p:spPr>
          <a:xfrm>
            <a:off x="6818244"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sp>
        <p:nvSpPr>
          <p:cNvPr id="17" name="Rectangle 16"/>
          <p:cNvSpPr/>
          <p:nvPr userDrawn="1"/>
        </p:nvSpPr>
        <p:spPr>
          <a:xfrm>
            <a:off x="0" y="5814391"/>
            <a:ext cx="6102626" cy="1043609"/>
          </a:xfrm>
          <a:prstGeom prst="rect">
            <a:avLst/>
          </a:prstGeom>
          <a:gradFill>
            <a:gsLst>
              <a:gs pos="100000">
                <a:schemeClr val="bg1">
                  <a:alpha val="49000"/>
                </a:schemeClr>
              </a:gs>
              <a:gs pos="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rgbClr val="324F82"/>
                </a:solidFill>
                <a:latin typeface="Ubuntu" charset="0"/>
                <a:ea typeface="Ubuntu" charset="0"/>
                <a:cs typeface="Ubuntu" charset="0"/>
              </a:defRPr>
            </a:lvl1pPr>
          </a:lstStyle>
          <a:p>
            <a:pPr lvl="0"/>
            <a:r>
              <a:rPr lang="en-US" dirty="0"/>
              <a:t>Insert Document Title</a:t>
            </a:r>
          </a:p>
        </p:txBody>
      </p:sp>
      <p:sp>
        <p:nvSpPr>
          <p:cNvPr id="15" name="Content Placeholder 17"/>
          <p:cNvSpPr>
            <a:spLocks noGrp="1"/>
          </p:cNvSpPr>
          <p:nvPr>
            <p:ph sz="quarter" idx="18" hasCustomPrompt="1"/>
          </p:nvPr>
        </p:nvSpPr>
        <p:spPr>
          <a:xfrm>
            <a:off x="6818589" y="2162650"/>
            <a:ext cx="4657792" cy="316189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4" name="Text Placeholder 4"/>
          <p:cNvSpPr>
            <a:spLocks noGrp="1"/>
          </p:cNvSpPr>
          <p:nvPr>
            <p:ph type="body" sz="quarter" idx="15" hasCustomPrompt="1"/>
          </p:nvPr>
        </p:nvSpPr>
        <p:spPr>
          <a:xfrm>
            <a:off x="6818244" y="716218"/>
            <a:ext cx="4657793" cy="393542"/>
          </a:xfrm>
          <a:prstGeom prst="rect">
            <a:avLst/>
          </a:prstGeom>
        </p:spPr>
        <p:txBody>
          <a:bodyPr lIns="0" tIns="0" rIns="0" bIns="0"/>
          <a:lstStyle>
            <a:lvl1pPr marL="0" indent="0">
              <a:buNone/>
              <a:defRPr b="1" i="0" baseline="0">
                <a:solidFill>
                  <a:schemeClr val="bg1"/>
                </a:solidFill>
                <a:latin typeface="Ubuntu" charset="0"/>
                <a:ea typeface="Ubuntu" charset="0"/>
                <a:cs typeface="Ubuntu" charset="0"/>
              </a:defRPr>
            </a:lvl1pPr>
          </a:lstStyle>
          <a:p>
            <a:pPr lvl="0"/>
            <a:r>
              <a:rPr lang="en-US" dirty="0"/>
              <a:t>Split Image Slide Heading</a:t>
            </a:r>
          </a:p>
        </p:txBody>
      </p:sp>
      <p:sp>
        <p:nvSpPr>
          <p:cNvPr id="19" name="Text Placeholder 4"/>
          <p:cNvSpPr>
            <a:spLocks noGrp="1"/>
          </p:cNvSpPr>
          <p:nvPr>
            <p:ph type="body" sz="quarter" idx="19" hasCustomPrompt="1"/>
          </p:nvPr>
        </p:nvSpPr>
        <p:spPr>
          <a:xfrm>
            <a:off x="6818244" y="1158975"/>
            <a:ext cx="4657794" cy="393542"/>
          </a:xfrm>
          <a:prstGeom prst="rect">
            <a:avLst/>
          </a:prstGeom>
        </p:spPr>
        <p:txBody>
          <a:bodyPr lIns="0" tIns="0" rIns="0" bIns="0"/>
          <a:lstStyle>
            <a:lvl1pPr marL="0" indent="0">
              <a:buNone/>
              <a:defRPr b="0" i="0">
                <a:solidFill>
                  <a:srgbClr val="F9C40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230420795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8"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Tree>
    <p:extLst>
      <p:ext uri="{BB962C8B-B14F-4D97-AF65-F5344CB8AC3E}">
        <p14:creationId xmlns:p14="http://schemas.microsoft.com/office/powerpoint/2010/main" val="124379367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hapter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16" name="Title 1"/>
          <p:cNvSpPr>
            <a:spLocks noGrp="1"/>
          </p:cNvSpPr>
          <p:nvPr>
            <p:ph type="title" hasCustomPrompt="1"/>
          </p:nvPr>
        </p:nvSpPr>
        <p:spPr>
          <a:xfrm>
            <a:off x="715617" y="715617"/>
            <a:ext cx="10760766" cy="5401276"/>
          </a:xfrm>
          <a:prstGeom prst="rect">
            <a:avLst/>
          </a:prstGeom>
        </p:spPr>
        <p:txBody>
          <a:bodyPr wrap="none" lIns="0" tIns="0" rIns="0" bIns="0" anchor="ctr" anchorCtr="1">
            <a:noAutofit/>
          </a:bodyPr>
          <a:lstStyle>
            <a:lvl1pPr algn="ctr">
              <a:defRPr sz="6000" b="1" i="0" baseline="0">
                <a:solidFill>
                  <a:schemeClr val="bg1"/>
                </a:solidFill>
                <a:latin typeface="Ubuntu" charset="0"/>
                <a:ea typeface="Ubuntu" charset="0"/>
                <a:cs typeface="Ubuntu" charset="0"/>
              </a:defRPr>
            </a:lvl1pPr>
          </a:lstStyle>
          <a:p>
            <a:r>
              <a:rPr lang="en-US" dirty="0"/>
              <a:t>Chapter/Slide Title</a:t>
            </a:r>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Tree>
    <p:extLst>
      <p:ext uri="{BB962C8B-B14F-4D97-AF65-F5344CB8AC3E}">
        <p14:creationId xmlns:p14="http://schemas.microsoft.com/office/powerpoint/2010/main" val="25681876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Icon Chapter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16" name="Title 1"/>
          <p:cNvSpPr>
            <a:spLocks noGrp="1"/>
          </p:cNvSpPr>
          <p:nvPr>
            <p:ph type="title" hasCustomPrompt="1"/>
          </p:nvPr>
        </p:nvSpPr>
        <p:spPr>
          <a:xfrm>
            <a:off x="715617" y="2057401"/>
            <a:ext cx="10760766" cy="4059492"/>
          </a:xfrm>
          <a:prstGeom prst="rect">
            <a:avLst/>
          </a:prstGeom>
        </p:spPr>
        <p:txBody>
          <a:bodyPr wrap="none" lIns="0" tIns="0" rIns="0" bIns="0" anchor="ctr" anchorCtr="1">
            <a:noAutofit/>
          </a:bodyPr>
          <a:lstStyle>
            <a:lvl1pPr algn="ctr">
              <a:defRPr sz="6000" b="1" i="0" baseline="0">
                <a:solidFill>
                  <a:schemeClr val="bg1"/>
                </a:solidFill>
                <a:latin typeface="Ubuntu" charset="0"/>
                <a:ea typeface="Ubuntu" charset="0"/>
                <a:cs typeface="Ubuntu" charset="0"/>
              </a:defRPr>
            </a:lvl1pPr>
          </a:lstStyle>
          <a:p>
            <a:r>
              <a:rPr lang="en-US" dirty="0"/>
              <a:t>Icon Chapter Slide</a:t>
            </a:r>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4" name="Picture Placeholder 3" title="Click the Icon to add your Image"/>
          <p:cNvSpPr>
            <a:spLocks noGrp="1" noChangeAspect="1"/>
          </p:cNvSpPr>
          <p:nvPr>
            <p:ph type="pic" sz="quarter" idx="16" hasCustomPrompt="1"/>
          </p:nvPr>
        </p:nvSpPr>
        <p:spPr>
          <a:xfrm>
            <a:off x="5430079" y="2057400"/>
            <a:ext cx="1331842" cy="1331842"/>
          </a:xfrm>
          <a:prstGeom prst="rect">
            <a:avLst/>
          </a:prstGeom>
          <a:noFill/>
        </p:spPr>
        <p:txBody>
          <a:bodyPr wrap="square" lIns="0" tIns="0" rIns="0" bIns="540000" anchor="b"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Tree>
    <p:extLst>
      <p:ext uri="{BB962C8B-B14F-4D97-AF65-F5344CB8AC3E}">
        <p14:creationId xmlns:p14="http://schemas.microsoft.com/office/powerpoint/2010/main" val="140391555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Any questions?">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2" name="TextBox 1"/>
          <p:cNvSpPr txBox="1"/>
          <p:nvPr userDrawn="1"/>
        </p:nvSpPr>
        <p:spPr>
          <a:xfrm>
            <a:off x="715617" y="3315615"/>
            <a:ext cx="10764079" cy="1446550"/>
          </a:xfrm>
          <a:prstGeom prst="rect">
            <a:avLst/>
          </a:prstGeom>
          <a:noFill/>
        </p:spPr>
        <p:txBody>
          <a:bodyPr wrap="square" rtlCol="0">
            <a:spAutoFit/>
          </a:bodyPr>
          <a:lstStyle/>
          <a:p>
            <a:pPr algn="ctr"/>
            <a:r>
              <a:rPr lang="en-US" sz="4400" b="1" i="0" dirty="0">
                <a:solidFill>
                  <a:schemeClr val="bg1"/>
                </a:solidFill>
                <a:latin typeface="Ubuntu" charset="0"/>
                <a:ea typeface="Ubuntu" charset="0"/>
                <a:cs typeface="Ubuntu" charset="0"/>
              </a:rPr>
              <a:t>Thank</a:t>
            </a:r>
            <a:r>
              <a:rPr lang="en-US" sz="4400" b="1" i="0" baseline="0" dirty="0">
                <a:solidFill>
                  <a:schemeClr val="bg1"/>
                </a:solidFill>
                <a:latin typeface="Ubuntu" charset="0"/>
                <a:ea typeface="Ubuntu" charset="0"/>
                <a:cs typeface="Ubuntu" charset="0"/>
              </a:rPr>
              <a:t> you for listening.</a:t>
            </a:r>
          </a:p>
          <a:p>
            <a:pPr algn="ctr"/>
            <a:r>
              <a:rPr lang="en-US" sz="4400" b="1" i="0" baseline="0" dirty="0">
                <a:solidFill>
                  <a:schemeClr val="bg1"/>
                </a:solidFill>
                <a:latin typeface="Ubuntu" charset="0"/>
                <a:ea typeface="Ubuntu" charset="0"/>
                <a:cs typeface="Ubuntu" charset="0"/>
              </a:rPr>
              <a:t> Any questions?</a:t>
            </a:r>
            <a:endParaRPr lang="en-US" sz="4400" b="1" i="0" dirty="0">
              <a:solidFill>
                <a:schemeClr val="bg1"/>
              </a:solidFill>
              <a:latin typeface="Ubuntu" charset="0"/>
              <a:ea typeface="Ubuntu" charset="0"/>
              <a:cs typeface="Ubuntu" charset="0"/>
            </a:endParaRPr>
          </a:p>
        </p:txBody>
      </p:sp>
      <p:pic>
        <p:nvPicPr>
          <p:cNvPr id="3" name="Picture 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226389" y="1769165"/>
            <a:ext cx="1717886" cy="1409284"/>
          </a:xfrm>
          <a:prstGeom prst="rect">
            <a:avLst/>
          </a:prstGeom>
        </p:spPr>
      </p:pic>
    </p:spTree>
    <p:extLst>
      <p:ext uri="{BB962C8B-B14F-4D97-AF65-F5344CB8AC3E}">
        <p14:creationId xmlns:p14="http://schemas.microsoft.com/office/powerpoint/2010/main" val="175341923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_Blank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
        <p:nvSpPr>
          <p:cNvPr id="8" name="Chart Placeholder 7"/>
          <p:cNvSpPr>
            <a:spLocks noGrp="1"/>
          </p:cNvSpPr>
          <p:nvPr>
            <p:ph type="chart" sz="quarter" idx="14" hasCustomPrompt="1"/>
          </p:nvPr>
        </p:nvSpPr>
        <p:spPr>
          <a:xfrm>
            <a:off x="715963" y="1838325"/>
            <a:ext cx="10760075" cy="3736975"/>
          </a:xfrm>
          <a:prstGeom prst="rect">
            <a:avLst/>
          </a:prstGeom>
        </p:spPr>
        <p:txBody>
          <a:bodyPr anchor="b" anchorCtr="1"/>
          <a:lstStyle>
            <a:lvl1pPr marL="0" indent="0">
              <a:buNone/>
              <a:defRPr sz="1400" b="0" i="0" baseline="0">
                <a:solidFill>
                  <a:srgbClr val="324F82"/>
                </a:solidFill>
                <a:latin typeface="Ubuntu Light" charset="0"/>
                <a:ea typeface="Ubuntu Light" charset="0"/>
                <a:cs typeface="Ubuntu Light" charset="0"/>
              </a:defRPr>
            </a:lvl1pPr>
          </a:lstStyle>
          <a:p>
            <a:r>
              <a:rPr lang="en-US" dirty="0"/>
              <a:t>Click the icon to start building your chart</a:t>
            </a:r>
          </a:p>
        </p:txBody>
      </p:sp>
      <p:sp>
        <p:nvSpPr>
          <p:cNvPr id="10"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9"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Chart Slide Heading</a:t>
            </a:r>
          </a:p>
        </p:txBody>
      </p:sp>
      <p:sp>
        <p:nvSpPr>
          <p:cNvPr id="11"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203884932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7EAF-EE66-144A-8A90-32619A9DE2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7138C54-42F1-1340-8645-6F6FE3C368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9F55C9F-ED68-BC4B-AE4F-070F9AAEF5FC}"/>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91CE0156-A778-6945-99A6-5FDFE2F8E4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47D53-C358-804B-A1BA-97FC7A7F4C60}"/>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9590687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909FE-B6AA-E442-A157-988419634D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1CF8531-6906-644F-9665-C86DDF5369B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0926F9-DCA6-9141-B49F-D6EC0F30A995}"/>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49A70632-2A1A-E940-AA54-1E34F472C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B611C-9782-B848-9BB3-0C4B53DF352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38434526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DEBF-4D1F-C843-8EF0-590D6DA9110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22DE16C-D982-0041-83F0-28F769EF60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5F9C00-EE45-DD4C-A518-5AFA587FA367}"/>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E7CCE89-F364-184A-B67E-99CE0678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A235F-4295-3147-AD19-F9CDCC3229EC}"/>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427638025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A930-472C-8246-8F03-CE51117454D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3AB82AC-938E-4548-AC73-CAF7A1BCED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5C4BD4-AFF3-324E-ABD9-03C99E4ECF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1F8B10-5A24-9349-BF40-A67D6CDC4A6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9BDDE047-1B34-694F-BAF1-3F44807DF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5D347-DD34-5248-B276-2676CEBAFB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24070386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52A5-A32B-6F46-AD4C-05F6BEE60FB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2148E75-B469-3241-8E82-7AC061ED1E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EC368B-5672-FC41-9CC8-CCACE1D14A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F48A05B-AF31-6A47-9DA8-FB1FC413D5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2D11000-9BA1-614E-8787-F0DB061099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54D279D-8D2F-B04D-B597-BFE8AD5D9658}"/>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8" name="Footer Placeholder 7">
            <a:extLst>
              <a:ext uri="{FF2B5EF4-FFF2-40B4-BE49-F238E27FC236}">
                <a16:creationId xmlns:a16="http://schemas.microsoft.com/office/drawing/2014/main" id="{D82CDBF3-CA9B-D543-9635-1DCBBA84D6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249B1A-6BE5-6B42-9289-D8A513B9F8BE}"/>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80980929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1CBCE-10DD-E64A-84C7-D2D368C7E0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40F360-1400-BB4F-9074-7B21E6BD0994}"/>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4" name="Footer Placeholder 3">
            <a:extLst>
              <a:ext uri="{FF2B5EF4-FFF2-40B4-BE49-F238E27FC236}">
                <a16:creationId xmlns:a16="http://schemas.microsoft.com/office/drawing/2014/main" id="{64B18D83-A9C3-3A4F-B2A9-C2D0453509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E83D77-7B45-8442-A5BB-695358515CB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823364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037934-5D58-3841-8AA3-F67DAC98DD6D}"/>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3" name="Footer Placeholder 2">
            <a:extLst>
              <a:ext uri="{FF2B5EF4-FFF2-40B4-BE49-F238E27FC236}">
                <a16:creationId xmlns:a16="http://schemas.microsoft.com/office/drawing/2014/main" id="{877B2500-3FA9-2040-AE46-F5DE4101DB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CC32D3-746D-6A49-93B5-AFC08C39B334}"/>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194434834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1A7E-D707-714C-B9FB-BCF7C3C23F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0C685E7-8384-9F42-A5E0-03D106FB69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4E23DB0-166B-A541-8707-4FFD0A6648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C3D5B9-7D29-5D44-A63A-566143C3539B}"/>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4685F27F-0B70-E84E-BD1F-56C794CF95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DF338-C4EB-3D44-B12E-22F18CBD0CD8}"/>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41220304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C779-3A1A-2E44-8906-68C9DC1830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C0CDAC5-3CA7-614E-97FD-31F11ED9DA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884EC2-62E3-AD44-86C6-7DCA53232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B211-60B0-AC4F-9C98-C57B05BC95F0}"/>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6" name="Footer Placeholder 5">
            <a:extLst>
              <a:ext uri="{FF2B5EF4-FFF2-40B4-BE49-F238E27FC236}">
                <a16:creationId xmlns:a16="http://schemas.microsoft.com/office/drawing/2014/main" id="{E0726991-4632-5240-AF81-A3C16D1A63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40536-A9A5-1745-979F-8759BF81A48B}"/>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56407615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151D-5862-0147-A1F1-BF8B9AF8285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C0D8F1E-765F-124E-9802-CC5B83D2FD1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C6B84A-933C-5847-B414-C3F70D8EE29E}"/>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05618879-A8E2-1743-9178-F1C9175F3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E0ADA-3970-6D41-B906-B46A42E8AC31}"/>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266596685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2B3E88-AD46-2D48-8E7D-881DF1CDB3A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58DC69F-319C-294E-B265-DE03C8578C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676109-7A74-A847-9BB5-0A9DC4EAEA42}"/>
              </a:ext>
            </a:extLst>
          </p:cNvPr>
          <p:cNvSpPr>
            <a:spLocks noGrp="1"/>
          </p:cNvSpPr>
          <p:nvPr>
            <p:ph type="dt" sz="half" idx="10"/>
          </p:nvPr>
        </p:nvSpPr>
        <p:spPr/>
        <p:txBody>
          <a:body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6F928FDD-DFC3-3F43-AE3B-10664FAAD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5FB79-E711-024D-BBC6-BF99B4E079A6}"/>
              </a:ext>
            </a:extLst>
          </p:cNvPr>
          <p:cNvSpPr>
            <a:spLocks noGrp="1"/>
          </p:cNvSpPr>
          <p:nvPr>
            <p:ph type="sldNum" sz="quarter" idx="12"/>
          </p:nvPr>
        </p:nvSpPr>
        <p:spPr/>
        <p:txBody>
          <a:bodyPr/>
          <a:lstStyle/>
          <a:p>
            <a:fld id="{8EB7C763-82A9-0C4A-932B-02253200B555}" type="slidenum">
              <a:rPr lang="en-GB" smtClean="0"/>
              <a:t>‹#›</a:t>
            </a:fld>
            <a:endParaRPr lang="en-GB"/>
          </a:p>
        </p:txBody>
      </p:sp>
    </p:spTree>
    <p:extLst>
      <p:ext uri="{BB962C8B-B14F-4D97-AF65-F5344CB8AC3E}">
        <p14:creationId xmlns:p14="http://schemas.microsoft.com/office/powerpoint/2010/main" val="380431293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Chapter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16" name="Title 1"/>
          <p:cNvSpPr>
            <a:spLocks noGrp="1"/>
          </p:cNvSpPr>
          <p:nvPr>
            <p:ph type="title" hasCustomPrompt="1"/>
          </p:nvPr>
        </p:nvSpPr>
        <p:spPr>
          <a:xfrm>
            <a:off x="715617" y="715617"/>
            <a:ext cx="10760766" cy="5401276"/>
          </a:xfrm>
          <a:prstGeom prst="rect">
            <a:avLst/>
          </a:prstGeom>
        </p:spPr>
        <p:txBody>
          <a:bodyPr wrap="none" lIns="0" tIns="0" rIns="0" bIns="0" anchor="ctr" anchorCtr="1">
            <a:noAutofit/>
          </a:bodyPr>
          <a:lstStyle>
            <a:lvl1pPr algn="ctr">
              <a:defRPr sz="6000" b="1" i="0" baseline="0">
                <a:solidFill>
                  <a:schemeClr val="bg1"/>
                </a:solidFill>
                <a:latin typeface="Ubuntu" charset="0"/>
                <a:ea typeface="Ubuntu" charset="0"/>
                <a:cs typeface="Ubuntu" charset="0"/>
              </a:defRPr>
            </a:lvl1pPr>
          </a:lstStyle>
          <a:p>
            <a:r>
              <a:rPr lang="en-US" dirty="0"/>
              <a:t>Chapter/Slide Title</a:t>
            </a:r>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spTree>
    <p:extLst>
      <p:ext uri="{BB962C8B-B14F-4D97-AF65-F5344CB8AC3E}">
        <p14:creationId xmlns:p14="http://schemas.microsoft.com/office/powerpoint/2010/main" val="189812617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1 Column Text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70165" y="6116893"/>
            <a:ext cx="2087823" cy="599071"/>
          </a:xfrm>
          <a:prstGeom prst="rect">
            <a:avLst/>
          </a:prstGeom>
        </p:spPr>
      </p:pic>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1"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2" name="TextBox 21"/>
          <p:cNvSpPr txBox="1"/>
          <p:nvPr userDrawn="1"/>
        </p:nvSpPr>
        <p:spPr>
          <a:xfrm>
            <a:off x="-1123122" y="-1838739"/>
            <a:ext cx="184731" cy="369332"/>
          </a:xfrm>
          <a:prstGeom prst="rect">
            <a:avLst/>
          </a:prstGeom>
          <a:noFill/>
        </p:spPr>
        <p:txBody>
          <a:bodyPr wrap="none" rtlCol="0">
            <a:spAutoFit/>
          </a:bodyPr>
          <a:lstStyle/>
          <a:p>
            <a:endParaRPr lang="en-US" dirty="0"/>
          </a:p>
        </p:txBody>
      </p:sp>
      <p:sp>
        <p:nvSpPr>
          <p:cNvPr id="10"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2"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1 Column Text Slide Heading</a:t>
            </a:r>
          </a:p>
        </p:txBody>
      </p:sp>
      <p:sp>
        <p:nvSpPr>
          <p:cNvPr id="17"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1778279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3" Type="http://schemas.openxmlformats.org/officeDocument/2006/relationships/slideLayout" Target="../slideLayouts/slideLayout47.xml"/><Relationship Id="rId21" Type="http://schemas.openxmlformats.org/officeDocument/2006/relationships/slideLayout" Target="../slideLayouts/slideLayout65.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5" Type="http://schemas.openxmlformats.org/officeDocument/2006/relationships/theme" Target="../theme/theme5.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slideLayout" Target="../slideLayouts/slideLayout64.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24" Type="http://schemas.openxmlformats.org/officeDocument/2006/relationships/slideLayout" Target="../slideLayouts/slideLayout68.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23" Type="http://schemas.openxmlformats.org/officeDocument/2006/relationships/slideLayout" Target="../slideLayouts/slideLayout67.xml"/><Relationship Id="rId10" Type="http://schemas.openxmlformats.org/officeDocument/2006/relationships/slideLayout" Target="../slideLayouts/slideLayout54.xml"/><Relationship Id="rId19" Type="http://schemas.openxmlformats.org/officeDocument/2006/relationships/slideLayout" Target="../slideLayouts/slideLayout63.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 Id="rId22" Type="http://schemas.openxmlformats.org/officeDocument/2006/relationships/slideLayout" Target="../slideLayouts/slideLayout6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F181D0-0F13-2249-973E-C6A68484C8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673F669-BCBA-F54C-A55C-5BD9121C39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55AB16-E459-054D-9A4B-499C3A8C5E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8E86921-A359-374F-B161-31DB55959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829452-03E9-AF4A-B444-7EDA0A73CB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B7C763-82A9-0C4A-932B-02253200B555}"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5663726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F181D0-0F13-2249-973E-C6A68484C8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673F669-BCBA-F54C-A55C-5BD9121C39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55AB16-E459-054D-9A4B-499C3A8C5E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8E86921-A359-374F-B161-31DB55959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829452-03E9-AF4A-B444-7EDA0A73CB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B7C763-82A9-0C4A-932B-02253200B555}"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5067706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E035E3-3709-492C-9FC2-0844D103E42D}" type="datetimeFigureOut">
              <a:rPr lang="en-GB" smtClean="0"/>
              <a:t>21/06/2022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433824-0E6B-4594-BBF1-4BA8B40F75D9}"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98489591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F181D0-0F13-2249-973E-C6A68484C8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673F669-BCBA-F54C-A55C-5BD9121C39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55AB16-E459-054D-9A4B-499C3A8C5E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8E86921-A359-374F-B161-31DB55959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829452-03E9-AF4A-B444-7EDA0A73CB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B7C763-82A9-0C4A-932B-02253200B555}"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2875383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458070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 id="2147483727" r:id="rId19"/>
    <p:sldLayoutId id="2147483728" r:id="rId20"/>
    <p:sldLayoutId id="2147483729" r:id="rId21"/>
    <p:sldLayoutId id="2147483730" r:id="rId22"/>
    <p:sldLayoutId id="2147483731" r:id="rId23"/>
    <p:sldLayoutId id="2147483732" r:id="rId24"/>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F181D0-0F13-2249-973E-C6A68484C8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673F669-BCBA-F54C-A55C-5BD9121C39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55AB16-E459-054D-9A4B-499C3A8C5E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DA4803-ABD7-6B4E-BB45-6D081CBCF9CA}" type="datetimeFigureOut">
              <a:rPr lang="en-GB" smtClean="0"/>
              <a:t>21/06/2022</a:t>
            </a:fld>
            <a:endParaRPr lang="en-GB"/>
          </a:p>
        </p:txBody>
      </p:sp>
      <p:sp>
        <p:nvSpPr>
          <p:cNvPr id="5" name="Footer Placeholder 4">
            <a:extLst>
              <a:ext uri="{FF2B5EF4-FFF2-40B4-BE49-F238E27FC236}">
                <a16:creationId xmlns:a16="http://schemas.microsoft.com/office/drawing/2014/main" id="{58E86921-A359-374F-B161-31DB55959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829452-03E9-AF4A-B444-7EDA0A73CB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B7C763-82A9-0C4A-932B-02253200B555}" type="slidenum">
              <a:rPr lang="en-GB" smtClean="0"/>
              <a:t>‹#›</a:t>
            </a:fld>
            <a:endParaRPr lang="en-GB"/>
          </a:p>
        </p:txBody>
      </p:sp>
    </p:spTree>
    <p:extLst>
      <p:ext uri="{BB962C8B-B14F-4D97-AF65-F5344CB8AC3E}">
        <p14:creationId xmlns:p14="http://schemas.microsoft.com/office/powerpoint/2010/main" val="49194512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www.violencepreventionwales.co.uk/" TargetMode="External"/><Relationship Id="rId5" Type="http://schemas.openxmlformats.org/officeDocument/2006/relationships/hyperlink" Target="http://www.twitter.com/walesVPU" TargetMode="Externa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4.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tiff"/><Relationship Id="rId7" Type="http://schemas.openxmlformats.org/officeDocument/2006/relationships/image" Target="../media/image14.png"/><Relationship Id="rId2" Type="http://schemas.openxmlformats.org/officeDocument/2006/relationships/image" Target="../media/image9.tiff"/><Relationship Id="rId1" Type="http://schemas.openxmlformats.org/officeDocument/2006/relationships/slideLayout" Target="../slideLayouts/slideLayout47.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tiff"/><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tmp"/><Relationship Id="rId1" Type="http://schemas.openxmlformats.org/officeDocument/2006/relationships/slideLayout" Target="../slideLayouts/slideLayout4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4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jpeg"/><Relationship Id="rId9"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69.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9.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9.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1.png"/><Relationship Id="rId1" Type="http://schemas.openxmlformats.org/officeDocument/2006/relationships/slideLayout" Target="../slideLayouts/slideLayout69.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69.xml"/></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69.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6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69.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69.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69.xml"/></Relationships>
</file>

<file path=ppt/slides/_rels/slide3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0.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69.xml"/><Relationship Id="rId5" Type="http://schemas.openxmlformats.org/officeDocument/2006/relationships/image" Target="../media/image43.png"/><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jpeg"/><Relationship Id="rId2" Type="http://schemas.openxmlformats.org/officeDocument/2006/relationships/notesSlide" Target="../notesSlides/notesSlide16.xml"/><Relationship Id="rId1" Type="http://schemas.openxmlformats.org/officeDocument/2006/relationships/slideLayout" Target="../slideLayouts/slideLayout69.xml"/><Relationship Id="rId6" Type="http://schemas.openxmlformats.org/officeDocument/2006/relationships/image" Target="../media/image47.png"/><Relationship Id="rId5" Type="http://schemas.openxmlformats.org/officeDocument/2006/relationships/image" Target="../media/image46.png"/><Relationship Id="rId10" Type="http://schemas.openxmlformats.org/officeDocument/2006/relationships/image" Target="../media/image51.png"/><Relationship Id="rId4" Type="http://schemas.openxmlformats.org/officeDocument/2006/relationships/image" Target="../media/image45.png"/><Relationship Id="rId9" Type="http://schemas.openxmlformats.org/officeDocument/2006/relationships/image" Target="../media/image50.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570F6FC-4A44-7040-9DA5-47A28A876455}"/>
              </a:ext>
            </a:extLst>
          </p:cNvPr>
          <p:cNvSpPr txBox="1"/>
          <p:nvPr/>
        </p:nvSpPr>
        <p:spPr>
          <a:xfrm>
            <a:off x="902537" y="1797223"/>
            <a:ext cx="10968378"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4300B7">
                    <a:lumMod val="20000"/>
                    <a:lumOff val="80000"/>
                  </a:srgbClr>
                </a:solidFill>
                <a:effectLst/>
                <a:uLnTx/>
                <a:uFillTx/>
                <a:latin typeface="Segoe UI" panose="020B0502040204020203" pitchFamily="34" charset="0"/>
                <a:ea typeface="+mn-ea"/>
                <a:cs typeface="Segoe UI" panose="020B0502040204020203" pitchFamily="34" charset="0"/>
              </a:rPr>
              <a:t>Partnership in Action – Violence Prevention in Wales</a:t>
            </a:r>
            <a:endParaRPr kumimoji="0" lang="en-GB" sz="3600" b="1" i="0" u="none" strike="noStrike" kern="1200" cap="none" spc="0" normalizeH="0" baseline="0" noProof="0" dirty="0">
              <a:ln>
                <a:noFill/>
              </a:ln>
              <a:solidFill>
                <a:srgbClr val="4300B7">
                  <a:lumMod val="20000"/>
                  <a:lumOff val="80000"/>
                </a:srgbClr>
              </a:solidFill>
              <a:effectLst/>
              <a:uLnTx/>
              <a:uFillTx/>
              <a:latin typeface="Segoe UI" panose="020B0502040204020203" pitchFamily="34" charset="0"/>
              <a:ea typeface="+mn-ea"/>
              <a:cs typeface="Segoe UI" panose="020B0502040204020203" pitchFamily="34" charset="0"/>
            </a:endParaRPr>
          </a:p>
        </p:txBody>
      </p:sp>
      <p:sp>
        <p:nvSpPr>
          <p:cNvPr id="2" name="Rectangle 1"/>
          <p:cNvSpPr/>
          <p:nvPr/>
        </p:nvSpPr>
        <p:spPr>
          <a:xfrm>
            <a:off x="693217" y="3429000"/>
            <a:ext cx="3468260" cy="160043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rPr>
              <a:t>Jon Drake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rPr>
              <a:t>Director Violence Prevention Unit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rPr>
              <a:t>Lara Snowdon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rPr>
              <a:t>Public Health Violence Lead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p:txBody>
      </p:sp>
      <p:pic>
        <p:nvPicPr>
          <p:cNvPr id="10" name="Logo" descr="A close up of a logo&#10;&#10;Description automatically generated">
            <a:extLst>
              <a:ext uri="{FF2B5EF4-FFF2-40B4-BE49-F238E27FC236}">
                <a16:creationId xmlns:a16="http://schemas.microsoft.com/office/drawing/2014/main" id="{EAEED3E9-C3E6-0045-9CC9-019D60F864C6}"/>
              </a:ext>
            </a:extLst>
          </p:cNvPr>
          <p:cNvPicPr>
            <a:picLocks noChangeAspect="1"/>
          </p:cNvPicPr>
          <p:nvPr/>
        </p:nvPicPr>
        <p:blipFill>
          <a:blip r:embed="rId4"/>
          <a:stretch>
            <a:fillRect/>
          </a:stretch>
        </p:blipFill>
        <p:spPr>
          <a:xfrm>
            <a:off x="524405" y="405342"/>
            <a:ext cx="5443802" cy="762276"/>
          </a:xfrm>
          <a:prstGeom prst="rect">
            <a:avLst/>
          </a:prstGeom>
        </p:spPr>
      </p:pic>
      <p:sp>
        <p:nvSpPr>
          <p:cNvPr id="3" name="Rectangle 2"/>
          <p:cNvSpPr/>
          <p:nvPr/>
        </p:nvSpPr>
        <p:spPr>
          <a:xfrm>
            <a:off x="693217" y="5659043"/>
            <a:ext cx="6096000" cy="923330"/>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hlinkClick r:id="rId5"/>
              </a:rPr>
              <a:t>@</a:t>
            </a:r>
            <a:r>
              <a:rPr kumimoji="0" lang="en-GB" sz="1800" b="1" i="0" u="none" strike="noStrike" kern="1200" cap="none" spc="0" normalizeH="0" baseline="0" noProof="0" dirty="0" err="1">
                <a:ln>
                  <a:noFill/>
                </a:ln>
                <a:solidFill>
                  <a:srgbClr val="FFFFFF"/>
                </a:solidFill>
                <a:effectLst/>
                <a:uLnTx/>
                <a:uFillTx/>
                <a:latin typeface="Segoe UI" panose="020B0502040204020203" pitchFamily="34" charset="0"/>
                <a:ea typeface="+mn-ea"/>
                <a:cs typeface="Segoe UI" panose="020B0502040204020203" pitchFamily="34" charset="0"/>
                <a:hlinkClick r:id="rId5"/>
              </a:rPr>
              <a:t>walesVPU</a:t>
            </a:r>
            <a:endParaRPr kumimoji="0" lang="en-GB" sz="1800" b="1" i="0" u="none" strike="noStrike" kern="1200" cap="none" spc="0" normalizeH="0" baseline="0" noProof="0" dirty="0">
              <a:ln>
                <a:noFill/>
              </a:ln>
              <a:solidFill>
                <a:srgbClr val="FFFFFF"/>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Muli Black" pitchFamily="2" charset="77"/>
                <a:ea typeface="+mn-ea"/>
                <a:cs typeface="+mn-cs"/>
                <a:hlinkClick r:id="rId6"/>
              </a:rPr>
              <a:t>www.violencepreventionwales.co.uk</a:t>
            </a:r>
            <a:endParaRPr kumimoji="0" lang="en-GB" sz="1800" b="1" i="0" u="none" strike="noStrike" kern="1200" cap="none" spc="0" normalizeH="0" baseline="0" noProof="0" dirty="0">
              <a:ln>
                <a:noFill/>
              </a:ln>
              <a:solidFill>
                <a:srgbClr val="FFFFFF"/>
              </a:solidFill>
              <a:effectLst/>
              <a:uLnTx/>
              <a:uFillTx/>
              <a:latin typeface="Muli Black" pitchFamily="2" charset="77"/>
              <a:ea typeface="+mn-ea"/>
              <a:cs typeface="+mn-cs"/>
            </a:endParaRPr>
          </a:p>
        </p:txBody>
      </p:sp>
    </p:spTree>
    <p:extLst>
      <p:ext uri="{BB962C8B-B14F-4D97-AF65-F5344CB8AC3E}">
        <p14:creationId xmlns:p14="http://schemas.microsoft.com/office/powerpoint/2010/main" val="404420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A60C6-3C16-4709-BFA1-86DEC2594128}"/>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C898A281-C174-45E2-9D54-A59A57C30224}"/>
              </a:ext>
            </a:extLst>
          </p:cNvPr>
          <p:cNvSpPr>
            <a:spLocks noGrp="1"/>
          </p:cNvSpPr>
          <p:nvPr>
            <p:ph idx="1"/>
          </p:nvPr>
        </p:nvSpPr>
        <p:spPr/>
        <p:txBody>
          <a:bodyPr/>
          <a:lstStyle/>
          <a:p>
            <a:r>
              <a:rPr lang="en-GB" dirty="0"/>
              <a:t>Personal Backgrounds, Experience and Beliefs</a:t>
            </a:r>
          </a:p>
          <a:p>
            <a:r>
              <a:rPr lang="en-GB" dirty="0"/>
              <a:t>‘Learning the lessons’, the case for partnerships for prevention</a:t>
            </a:r>
          </a:p>
          <a:p>
            <a:r>
              <a:rPr lang="en-GB" dirty="0"/>
              <a:t>Threat and opportunity</a:t>
            </a:r>
          </a:p>
          <a:p>
            <a:r>
              <a:rPr lang="en-GB" dirty="0"/>
              <a:t>A public health approach to Violence Prevention</a:t>
            </a:r>
          </a:p>
          <a:p>
            <a:r>
              <a:rPr lang="en-GB" dirty="0"/>
              <a:t>Putting theory into practice , the Wales Violence Prevention Unit</a:t>
            </a:r>
          </a:p>
        </p:txBody>
      </p:sp>
    </p:spTree>
    <p:extLst>
      <p:ext uri="{BB962C8B-B14F-4D97-AF65-F5344CB8AC3E}">
        <p14:creationId xmlns:p14="http://schemas.microsoft.com/office/powerpoint/2010/main" val="417976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D968-72E6-4891-A53A-546C8236B9C5}"/>
              </a:ext>
            </a:extLst>
          </p:cNvPr>
          <p:cNvSpPr>
            <a:spLocks noGrp="1"/>
          </p:cNvSpPr>
          <p:nvPr>
            <p:ph type="title"/>
          </p:nvPr>
        </p:nvSpPr>
        <p:spPr/>
        <p:txBody>
          <a:bodyPr/>
          <a:lstStyle/>
          <a:p>
            <a:r>
              <a:rPr lang="en-GB" dirty="0"/>
              <a:t>Personal Experience Jon</a:t>
            </a:r>
          </a:p>
        </p:txBody>
      </p:sp>
      <p:sp>
        <p:nvSpPr>
          <p:cNvPr id="3" name="Content Placeholder 2">
            <a:extLst>
              <a:ext uri="{FF2B5EF4-FFF2-40B4-BE49-F238E27FC236}">
                <a16:creationId xmlns:a16="http://schemas.microsoft.com/office/drawing/2014/main" id="{D956DEAE-3E50-4E15-BE80-D8F01ED541C6}"/>
              </a:ext>
            </a:extLst>
          </p:cNvPr>
          <p:cNvSpPr>
            <a:spLocks noGrp="1"/>
          </p:cNvSpPr>
          <p:nvPr>
            <p:ph idx="1"/>
          </p:nvPr>
        </p:nvSpPr>
        <p:spPr/>
        <p:txBody>
          <a:bodyPr>
            <a:normAutofit lnSpcReduction="10000"/>
          </a:bodyPr>
          <a:lstStyle/>
          <a:p>
            <a:r>
              <a:rPr lang="en-GB" sz="1600" dirty="0"/>
              <a:t>Served 31 years, Staffordshire then South Wales 4 years</a:t>
            </a:r>
          </a:p>
          <a:p>
            <a:r>
              <a:rPr lang="en-GB" sz="1600" dirty="0"/>
              <a:t>Bronze, Silver, Gold Public Order Commander</a:t>
            </a:r>
          </a:p>
          <a:p>
            <a:r>
              <a:rPr lang="en-GB" sz="1600" dirty="0"/>
              <a:t>Tactical, Strategic Firearms Commander</a:t>
            </a:r>
          </a:p>
          <a:p>
            <a:r>
              <a:rPr lang="en-GB" sz="1600" dirty="0"/>
              <a:t>Counter Terrorism Commander</a:t>
            </a:r>
          </a:p>
          <a:p>
            <a:r>
              <a:rPr lang="en-GB" sz="1600" dirty="0"/>
              <a:t>Senior Investigating Officer Major Crime</a:t>
            </a:r>
          </a:p>
          <a:p>
            <a:r>
              <a:rPr lang="en-GB" sz="1600" dirty="0"/>
              <a:t>Authorising Officer Covert Policing</a:t>
            </a:r>
          </a:p>
          <a:p>
            <a:r>
              <a:rPr lang="en-GB" sz="1600" dirty="0"/>
              <a:t>As Supt/Chief Supt (since 2007) - BCU Commander then Head Local Policing, Head PSD, Head Corporate Development, </a:t>
            </a:r>
          </a:p>
          <a:p>
            <a:r>
              <a:rPr lang="en-GB" sz="1600" dirty="0"/>
              <a:t>T/ACC Staffordshire – Vulnerability, Serious and Organised Crime, Counter Terrorism, Criminal Justice</a:t>
            </a:r>
          </a:p>
          <a:p>
            <a:r>
              <a:rPr lang="en-GB" sz="1600" dirty="0"/>
              <a:t>South Wales – Vulnerability , Serious Crime, Counter Terrorism</a:t>
            </a:r>
          </a:p>
          <a:p>
            <a:r>
              <a:rPr lang="en-GB" sz="1600" dirty="0"/>
              <a:t>Regional – Exec Lead for </a:t>
            </a:r>
            <a:r>
              <a:rPr lang="en-GB" sz="1600" dirty="0" err="1"/>
              <a:t>Tarian</a:t>
            </a:r>
            <a:r>
              <a:rPr lang="en-GB" sz="1600" dirty="0"/>
              <a:t> and WECTU (SOC and CT) , Vulnerability, Mental Health</a:t>
            </a:r>
          </a:p>
          <a:p>
            <a:r>
              <a:rPr lang="en-GB" sz="1600" dirty="0"/>
              <a:t>NPCC  - MASH, Intelligence </a:t>
            </a:r>
          </a:p>
          <a:p>
            <a:r>
              <a:rPr lang="en-GB" sz="1600" dirty="0"/>
              <a:t>Director of Wales Violence Prevention Unit since December 2019</a:t>
            </a:r>
          </a:p>
          <a:p>
            <a:r>
              <a:rPr lang="en-GB" sz="1600" dirty="0"/>
              <a:t>PREVENT PEOPLE BEING HURT!</a:t>
            </a:r>
          </a:p>
        </p:txBody>
      </p:sp>
    </p:spTree>
    <p:extLst>
      <p:ext uri="{BB962C8B-B14F-4D97-AF65-F5344CB8AC3E}">
        <p14:creationId xmlns:p14="http://schemas.microsoft.com/office/powerpoint/2010/main" val="332885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FF9DC-299E-4585-B149-598EB8F48273}"/>
              </a:ext>
            </a:extLst>
          </p:cNvPr>
          <p:cNvSpPr>
            <a:spLocks noGrp="1"/>
          </p:cNvSpPr>
          <p:nvPr>
            <p:ph type="title"/>
          </p:nvPr>
        </p:nvSpPr>
        <p:spPr/>
        <p:txBody>
          <a:bodyPr/>
          <a:lstStyle/>
          <a:p>
            <a:r>
              <a:rPr lang="en-GB" dirty="0"/>
              <a:t>‘Lack of joined up prevention’</a:t>
            </a:r>
            <a:br>
              <a:rPr lang="en-GB" dirty="0"/>
            </a:br>
            <a:r>
              <a:rPr lang="en-GB" dirty="0"/>
              <a:t>Greatest risk of harm to the public?</a:t>
            </a:r>
          </a:p>
        </p:txBody>
      </p:sp>
      <p:sp>
        <p:nvSpPr>
          <p:cNvPr id="4" name="Oval 3">
            <a:extLst>
              <a:ext uri="{FF2B5EF4-FFF2-40B4-BE49-F238E27FC236}">
                <a16:creationId xmlns:a16="http://schemas.microsoft.com/office/drawing/2014/main" id="{65E477A2-8CE1-44D0-919B-8AFBB4D39C4F}"/>
              </a:ext>
            </a:extLst>
          </p:cNvPr>
          <p:cNvSpPr/>
          <p:nvPr/>
        </p:nvSpPr>
        <p:spPr>
          <a:xfrm>
            <a:off x="980501" y="2644048"/>
            <a:ext cx="2941504" cy="30168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Oval 4">
            <a:extLst>
              <a:ext uri="{FF2B5EF4-FFF2-40B4-BE49-F238E27FC236}">
                <a16:creationId xmlns:a16="http://schemas.microsoft.com/office/drawing/2014/main" id="{FCFE2979-209F-48C2-85CD-95F82475D63D}"/>
              </a:ext>
            </a:extLst>
          </p:cNvPr>
          <p:cNvSpPr/>
          <p:nvPr/>
        </p:nvSpPr>
        <p:spPr>
          <a:xfrm>
            <a:off x="2368627" y="2644048"/>
            <a:ext cx="2941504" cy="30168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Oval 7">
            <a:extLst>
              <a:ext uri="{FF2B5EF4-FFF2-40B4-BE49-F238E27FC236}">
                <a16:creationId xmlns:a16="http://schemas.microsoft.com/office/drawing/2014/main" id="{9356F91B-53C7-4ED4-9F1B-3C4DF7B4E103}"/>
              </a:ext>
            </a:extLst>
          </p:cNvPr>
          <p:cNvSpPr/>
          <p:nvPr/>
        </p:nvSpPr>
        <p:spPr>
          <a:xfrm>
            <a:off x="6125837" y="2707438"/>
            <a:ext cx="2941504" cy="30168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F66B1CC8-C1AE-433E-B9AE-FE453A5D62FC}"/>
              </a:ext>
            </a:extLst>
          </p:cNvPr>
          <p:cNvSpPr/>
          <p:nvPr/>
        </p:nvSpPr>
        <p:spPr>
          <a:xfrm>
            <a:off x="9250496" y="2707438"/>
            <a:ext cx="2941504" cy="30168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16FE10A6-4A77-4A5E-9E02-5FE807BAC82D}"/>
              </a:ext>
            </a:extLst>
          </p:cNvPr>
          <p:cNvSpPr txBox="1"/>
          <p:nvPr/>
        </p:nvSpPr>
        <p:spPr>
          <a:xfrm>
            <a:off x="3073706" y="5971142"/>
            <a:ext cx="760164"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4300B7"/>
                </a:solidFill>
                <a:effectLst/>
                <a:uLnTx/>
                <a:uFillTx/>
                <a:latin typeface="Calibri" panose="020F0502020204030204"/>
                <a:ea typeface="+mn-ea"/>
                <a:cs typeface="+mn-cs"/>
              </a:rPr>
              <a:t>1</a:t>
            </a:r>
          </a:p>
        </p:txBody>
      </p:sp>
      <p:sp>
        <p:nvSpPr>
          <p:cNvPr id="11" name="TextBox 10">
            <a:extLst>
              <a:ext uri="{FF2B5EF4-FFF2-40B4-BE49-F238E27FC236}">
                <a16:creationId xmlns:a16="http://schemas.microsoft.com/office/drawing/2014/main" id="{C9CA0474-1440-4315-B162-DF5F270CBD92}"/>
              </a:ext>
            </a:extLst>
          </p:cNvPr>
          <p:cNvSpPr txBox="1"/>
          <p:nvPr/>
        </p:nvSpPr>
        <p:spPr>
          <a:xfrm>
            <a:off x="9067341" y="5908100"/>
            <a:ext cx="393056"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4300B7"/>
                </a:solidFill>
                <a:effectLst/>
                <a:uLnTx/>
                <a:uFillTx/>
                <a:latin typeface="Calibri" panose="020F0502020204030204"/>
                <a:ea typeface="+mn-ea"/>
                <a:cs typeface="+mn-cs"/>
              </a:rPr>
              <a:t>2</a:t>
            </a:r>
          </a:p>
        </p:txBody>
      </p:sp>
    </p:spTree>
    <p:extLst>
      <p:ext uri="{BB962C8B-B14F-4D97-AF65-F5344CB8AC3E}">
        <p14:creationId xmlns:p14="http://schemas.microsoft.com/office/powerpoint/2010/main" val="2431357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0AA91-70DF-4FFC-B459-CD16C45B52AA}"/>
              </a:ext>
            </a:extLst>
          </p:cNvPr>
          <p:cNvSpPr>
            <a:spLocks noGrp="1"/>
          </p:cNvSpPr>
          <p:nvPr>
            <p:ph type="title"/>
          </p:nvPr>
        </p:nvSpPr>
        <p:spPr/>
        <p:txBody>
          <a:bodyPr/>
          <a:lstStyle/>
          <a:p>
            <a:r>
              <a:rPr lang="en-GB" dirty="0"/>
              <a:t>Evidence Base</a:t>
            </a:r>
          </a:p>
        </p:txBody>
      </p:sp>
      <p:sp>
        <p:nvSpPr>
          <p:cNvPr id="3" name="Content Placeholder 2">
            <a:extLst>
              <a:ext uri="{FF2B5EF4-FFF2-40B4-BE49-F238E27FC236}">
                <a16:creationId xmlns:a16="http://schemas.microsoft.com/office/drawing/2014/main" id="{2A0B9E4B-BB3F-4173-AEF6-7E747E00C5A2}"/>
              </a:ext>
            </a:extLst>
          </p:cNvPr>
          <p:cNvSpPr>
            <a:spLocks noGrp="1"/>
          </p:cNvSpPr>
          <p:nvPr>
            <p:ph idx="1"/>
          </p:nvPr>
        </p:nvSpPr>
        <p:spPr/>
        <p:txBody>
          <a:bodyPr>
            <a:normAutofit/>
          </a:bodyPr>
          <a:lstStyle/>
          <a:p>
            <a:pPr marL="0" indent="0">
              <a:buNone/>
            </a:pPr>
            <a:r>
              <a:rPr lang="en-GB" i="1" dirty="0"/>
              <a:t>Experience;</a:t>
            </a:r>
          </a:p>
          <a:p>
            <a:r>
              <a:rPr lang="en-GB" dirty="0"/>
              <a:t>150 Gold Groups (PND and PVP example)</a:t>
            </a:r>
          </a:p>
          <a:p>
            <a:r>
              <a:rPr lang="en-GB" dirty="0"/>
              <a:t>Structural change</a:t>
            </a:r>
          </a:p>
          <a:p>
            <a:endParaRPr lang="en-GB" dirty="0"/>
          </a:p>
          <a:p>
            <a:pPr marL="0" indent="0">
              <a:buNone/>
            </a:pPr>
            <a:r>
              <a:rPr lang="en-GB" i="1" dirty="0"/>
              <a:t>Documentary;</a:t>
            </a:r>
          </a:p>
          <a:p>
            <a:r>
              <a:rPr lang="en-GB" dirty="0"/>
              <a:t>Lessons from tragedy</a:t>
            </a:r>
          </a:p>
          <a:p>
            <a:r>
              <a:rPr lang="en-GB" dirty="0"/>
              <a:t>What organisations say is important</a:t>
            </a:r>
          </a:p>
        </p:txBody>
      </p:sp>
    </p:spTree>
    <p:extLst>
      <p:ext uri="{BB962C8B-B14F-4D97-AF65-F5344CB8AC3E}">
        <p14:creationId xmlns:p14="http://schemas.microsoft.com/office/powerpoint/2010/main" val="131812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85780-9B4E-43AA-99B3-942A0E505637}"/>
              </a:ext>
            </a:extLst>
          </p:cNvPr>
          <p:cNvSpPr>
            <a:spLocks noGrp="1"/>
          </p:cNvSpPr>
          <p:nvPr>
            <p:ph type="title"/>
          </p:nvPr>
        </p:nvSpPr>
        <p:spPr>
          <a:xfrm>
            <a:off x="452052" y="51125"/>
            <a:ext cx="10515600" cy="1325563"/>
          </a:xfrm>
        </p:spPr>
        <p:txBody>
          <a:bodyPr/>
          <a:lstStyle/>
          <a:p>
            <a:r>
              <a:rPr lang="en-GB" dirty="0"/>
              <a:t>Lessons from tragedy</a:t>
            </a:r>
          </a:p>
        </p:txBody>
      </p:sp>
      <p:pic>
        <p:nvPicPr>
          <p:cNvPr id="1026" name="Picture 2" descr="Image result for baby p case">
            <a:extLst>
              <a:ext uri="{FF2B5EF4-FFF2-40B4-BE49-F238E27FC236}">
                <a16:creationId xmlns:a16="http://schemas.microsoft.com/office/drawing/2014/main" id="{D57777FB-81D5-4DA4-8D42-0BD36661D4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355" y="1180392"/>
            <a:ext cx="6042712" cy="37335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08D66FD2-6B23-451E-BB1C-45D3C03525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6555" y="1180392"/>
            <a:ext cx="5401392" cy="360092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ED7E62A-B73D-4D13-B1B3-DE488D625FAA}"/>
              </a:ext>
            </a:extLst>
          </p:cNvPr>
          <p:cNvSpPr txBox="1"/>
          <p:nvPr/>
        </p:nvSpPr>
        <p:spPr>
          <a:xfrm>
            <a:off x="3384563" y="5360325"/>
            <a:ext cx="6097836"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0" lang="en-GB"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Findings from a thematic analysis of reviews into adult deaths in Wales: Domestic Homicide Reviews, Adult Practice Reviews and Mental Health Homicide Reviews </a:t>
            </a:r>
            <a:endParaRPr kumimoji="0" lang="en-GB" sz="1800" b="0" i="0" u="none" strike="noStrike" kern="1200" cap="none" spc="0" normalizeH="0" baseline="0" noProof="0" dirty="0">
              <a:ln>
                <a:noFill/>
              </a:ln>
              <a:solidFill>
                <a:srgbClr val="4300B7"/>
              </a:solidFill>
              <a:effectLst/>
              <a:uLnTx/>
              <a:uFillTx/>
              <a:latin typeface="Calibri" panose="020F0502020204030204"/>
              <a:ea typeface="+mn-ea"/>
              <a:cs typeface="+mn-cs"/>
            </a:endParaRPr>
          </a:p>
        </p:txBody>
      </p:sp>
      <p:pic>
        <p:nvPicPr>
          <p:cNvPr id="1030" name="Picture 6" descr="Image result for cardiff university badge">
            <a:extLst>
              <a:ext uri="{FF2B5EF4-FFF2-40B4-BE49-F238E27FC236}">
                <a16:creationId xmlns:a16="http://schemas.microsoft.com/office/drawing/2014/main" id="{A0BD6F7A-6391-403A-A3BC-F539C4C49C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07435" y="5376194"/>
            <a:ext cx="1404332" cy="1414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365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724682" y="343291"/>
            <a:ext cx="10515600" cy="49688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sng" strike="noStrike" kern="1200" cap="none" spc="0" normalizeH="0" baseline="0" noProof="0" dirty="0">
                <a:ln>
                  <a:noFill/>
                </a:ln>
                <a:solidFill>
                  <a:srgbClr val="7240C9"/>
                </a:solidFill>
                <a:effectLst/>
                <a:uLnTx/>
                <a:uFillTx/>
                <a:latin typeface="Segoe UI" panose="020B0502040204020203" pitchFamily="34" charset="0"/>
                <a:ea typeface="+mj-ea"/>
                <a:cs typeface="Segoe UI" panose="020B0502040204020203" pitchFamily="34" charset="0"/>
              </a:rPr>
              <a:t>Publications Reviewed</a:t>
            </a:r>
            <a:endParaRPr kumimoji="0" lang="en-GB" sz="2800" b="1" i="0" u="sng" strike="noStrike" kern="1200" cap="none" spc="0" normalizeH="0" baseline="0" noProof="0" dirty="0">
              <a:ln>
                <a:noFill/>
              </a:ln>
              <a:solidFill>
                <a:srgbClr val="7240C9"/>
              </a:solidFill>
              <a:effectLst/>
              <a:uLnTx/>
              <a:uFillTx/>
              <a:latin typeface="Segoe UI" panose="020B0502040204020203" pitchFamily="34" charset="0"/>
              <a:ea typeface="+mj-ea"/>
              <a:cs typeface="Segoe UI" panose="020B0502040204020203" pitchFamily="34" charset="0"/>
            </a:endParaRPr>
          </a:p>
        </p:txBody>
      </p:sp>
      <p:sp>
        <p:nvSpPr>
          <p:cNvPr id="9" name="Content Placeholder 2"/>
          <p:cNvSpPr txBox="1">
            <a:spLocks/>
          </p:cNvSpPr>
          <p:nvPr/>
        </p:nvSpPr>
        <p:spPr>
          <a:xfrm>
            <a:off x="724682" y="1469292"/>
            <a:ext cx="11023600" cy="492442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endParaRPr>
          </a:p>
        </p:txBody>
      </p:sp>
      <p:sp>
        <p:nvSpPr>
          <p:cNvPr id="2" name="Rectangle 1"/>
          <p:cNvSpPr/>
          <p:nvPr/>
        </p:nvSpPr>
        <p:spPr>
          <a:xfrm>
            <a:off x="645459" y="1139041"/>
            <a:ext cx="6096000" cy="4247317"/>
          </a:xfrm>
          <a:prstGeom prst="rect">
            <a:avLst/>
          </a:prstGeom>
        </p:spPr>
        <p:txBody>
          <a:bodyPr>
            <a:spAutoFit/>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Youth Justice Blueprint – Welsh Government</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Female Offending Blueprint – Welsh Government</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Evaluation of the implementation of ECM Project – Bangor University</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Serious Youth Violence Strategic Needs Assessment 2021 – Violence Prevention Unit</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EAT Programme Outcomes, Impacts, and lessons – Police and Partners ACEs Programme</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Cost of Violence to the Welsh Healthcare system – Violence Prevention Unit</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Chief Constable’s Delivery plan – South Wales Police</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Police and Crime Plan – Dyfed Powys Police</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Police and Crime Plan – Gwent Police</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Force Strategic Assessment – North Wales Police</a:t>
            </a:r>
          </a:p>
          <a:p>
            <a:pPr marL="342900" marR="0" lvl="0"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Safer Communities Board Delivery Plan – WLGA</a:t>
            </a:r>
            <a:endParaRPr kumimoji="0" lang="en-GB" sz="1800" b="0" i="0" u="none" strike="noStrike" kern="1200" cap="none" spc="0" normalizeH="0" baseline="0" noProof="0" dirty="0">
              <a:ln>
                <a:noFill/>
              </a:ln>
              <a:solidFill>
                <a:srgbClr val="4300B7"/>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1799579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Key High Level Themes Identified</a:t>
            </a:r>
          </a:p>
        </p:txBody>
      </p:sp>
      <p:sp>
        <p:nvSpPr>
          <p:cNvPr id="3" name="Content Placeholder 2"/>
          <p:cNvSpPr>
            <a:spLocks noGrp="1"/>
          </p:cNvSpPr>
          <p:nvPr>
            <p:ph idx="1"/>
          </p:nvPr>
        </p:nvSpPr>
        <p:spPr>
          <a:xfrm>
            <a:off x="838200" y="1432194"/>
            <a:ext cx="10515600" cy="5532799"/>
          </a:xfrm>
        </p:spPr>
        <p:txBody>
          <a:bodyPr>
            <a:normAutofit fontScale="40000" lnSpcReduction="20000"/>
          </a:bodyPr>
          <a:lstStyle/>
          <a:p>
            <a:pPr lvl="0"/>
            <a:r>
              <a:rPr lang="en-GB" sz="4000" dirty="0">
                <a:highlight>
                  <a:srgbClr val="FFFF00"/>
                </a:highlight>
              </a:rPr>
              <a:t>A focus on the prevention of harm to people </a:t>
            </a:r>
          </a:p>
          <a:p>
            <a:pPr lvl="0"/>
            <a:r>
              <a:rPr lang="en-GB" sz="4000" dirty="0">
                <a:highlight>
                  <a:srgbClr val="FFFF00"/>
                </a:highlight>
              </a:rPr>
              <a:t>Targeting prevention activity in a more coordinated way across wales though effective governance </a:t>
            </a:r>
          </a:p>
          <a:p>
            <a:pPr lvl="0"/>
            <a:r>
              <a:rPr lang="en-GB" sz="4000" dirty="0">
                <a:highlight>
                  <a:srgbClr val="FFFF00"/>
                </a:highlight>
              </a:rPr>
              <a:t>Allocating budget to prevention activity</a:t>
            </a:r>
          </a:p>
          <a:p>
            <a:pPr lvl="0"/>
            <a:r>
              <a:rPr lang="en-GB" sz="4000" dirty="0"/>
              <a:t>Reducing bureaucracy to ensure funding makes a difference on the ground</a:t>
            </a:r>
          </a:p>
          <a:p>
            <a:pPr lvl="0"/>
            <a:r>
              <a:rPr lang="en-GB" sz="4000" dirty="0">
                <a:highlight>
                  <a:srgbClr val="FFFF00"/>
                </a:highlight>
              </a:rPr>
              <a:t>Evaluation and establishing an evidence base for what works in terms of prevention</a:t>
            </a:r>
          </a:p>
          <a:p>
            <a:pPr lvl="0"/>
            <a:r>
              <a:rPr lang="en-GB" sz="4000" dirty="0">
                <a:highlight>
                  <a:srgbClr val="FFFF00"/>
                </a:highlight>
              </a:rPr>
              <a:t>Ensure a line of sight to emerging good practice across other sectors and consider how his might be applied in respect of the Welsh CJS</a:t>
            </a:r>
          </a:p>
          <a:p>
            <a:pPr lvl="0"/>
            <a:r>
              <a:rPr lang="en-GB" sz="4000" dirty="0">
                <a:highlight>
                  <a:srgbClr val="FFFF00"/>
                </a:highlight>
              </a:rPr>
              <a:t>Effective information sharing arrangements throughout the CJS</a:t>
            </a:r>
          </a:p>
          <a:p>
            <a:pPr lvl="0"/>
            <a:r>
              <a:rPr lang="en-GB" sz="4000" dirty="0">
                <a:highlight>
                  <a:srgbClr val="FFFF00"/>
                </a:highlight>
              </a:rPr>
              <a:t>Ensuring that referral pathways are effective and draw on what information is held across agencies</a:t>
            </a:r>
          </a:p>
          <a:p>
            <a:pPr lvl="0"/>
            <a:r>
              <a:rPr lang="en-GB" sz="4000" dirty="0">
                <a:highlight>
                  <a:srgbClr val="FFFF00"/>
                </a:highlight>
              </a:rPr>
              <a:t>To effectively identify Adverse Childhood experiences</a:t>
            </a:r>
          </a:p>
          <a:p>
            <a:pPr lvl="0"/>
            <a:r>
              <a:rPr lang="en-GB" sz="4000" dirty="0">
                <a:highlight>
                  <a:srgbClr val="FFFF00"/>
                </a:highlight>
              </a:rPr>
              <a:t>Focussing on  families as a way to help prevent  offending</a:t>
            </a:r>
          </a:p>
          <a:p>
            <a:pPr lvl="0"/>
            <a:r>
              <a:rPr lang="en-GB" sz="4000" dirty="0">
                <a:highlight>
                  <a:srgbClr val="FFFF00"/>
                </a:highlight>
              </a:rPr>
              <a:t>To skill up practitioners with trauma informed practice</a:t>
            </a:r>
          </a:p>
          <a:p>
            <a:pPr lvl="0"/>
            <a:r>
              <a:rPr lang="en-GB" sz="4000" dirty="0">
                <a:highlight>
                  <a:srgbClr val="FFFF00"/>
                </a:highlight>
              </a:rPr>
              <a:t>Development of operational practises that are trauma informed</a:t>
            </a:r>
          </a:p>
          <a:p>
            <a:pPr lvl="0"/>
            <a:r>
              <a:rPr lang="en-GB" sz="4000" dirty="0"/>
              <a:t>Identifying substance misuse and provision of effective treatment programmes</a:t>
            </a:r>
          </a:p>
          <a:p>
            <a:pPr lvl="0"/>
            <a:r>
              <a:rPr lang="en-GB" sz="4000" dirty="0"/>
              <a:t>Development of new and innovative diversion practices and extending what works</a:t>
            </a:r>
          </a:p>
          <a:p>
            <a:pPr lvl="0"/>
            <a:r>
              <a:rPr lang="en-GB" sz="4000" dirty="0"/>
              <a:t>Considering a fuller range of alternatives to traditional secure custody,  that help to prevent offending</a:t>
            </a:r>
          </a:p>
          <a:p>
            <a:pPr lvl="0"/>
            <a:r>
              <a:rPr lang="en-GB" sz="4000" dirty="0"/>
              <a:t>Development of an effective communications plan to ensure better understanding of prevention activity ongoing across the welsh partnership landscape</a:t>
            </a:r>
          </a:p>
          <a:p>
            <a:endParaRPr lang="en-GB" dirty="0"/>
          </a:p>
        </p:txBody>
      </p:sp>
    </p:spTree>
    <p:extLst>
      <p:ext uri="{BB962C8B-B14F-4D97-AF65-F5344CB8AC3E}">
        <p14:creationId xmlns:p14="http://schemas.microsoft.com/office/powerpoint/2010/main" val="715285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512ACE8-32F6-487C-9230-15430437FF33}"/>
              </a:ext>
            </a:extLst>
          </p:cNvPr>
          <p:cNvGraphicFramePr>
            <a:graphicFrameLocks noGrp="1"/>
          </p:cNvGraphicFramePr>
          <p:nvPr>
            <p:ph idx="1"/>
          </p:nvPr>
        </p:nvGraphicFramePr>
        <p:xfrm>
          <a:off x="-121186" y="0"/>
          <a:ext cx="13374478" cy="68580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88719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2C45D-5BF4-4037-925E-46F28D45DFDF}"/>
              </a:ext>
            </a:extLst>
          </p:cNvPr>
          <p:cNvSpPr>
            <a:spLocks noGrp="1"/>
          </p:cNvSpPr>
          <p:nvPr>
            <p:ph type="title"/>
          </p:nvPr>
        </p:nvSpPr>
        <p:spPr/>
        <p:txBody>
          <a:bodyPr/>
          <a:lstStyle/>
          <a:p>
            <a:r>
              <a:rPr lang="en-GB" dirty="0"/>
              <a:t>BLOCKS/OPPORTUNITIES - EFFECTIVE PARTNERSHIP TO PREVENT HARM</a:t>
            </a:r>
          </a:p>
        </p:txBody>
      </p:sp>
      <p:sp>
        <p:nvSpPr>
          <p:cNvPr id="3" name="Content Placeholder 2">
            <a:extLst>
              <a:ext uri="{FF2B5EF4-FFF2-40B4-BE49-F238E27FC236}">
                <a16:creationId xmlns:a16="http://schemas.microsoft.com/office/drawing/2014/main" id="{8BE84161-35FA-455E-91B6-B7FBED7A9B40}"/>
              </a:ext>
            </a:extLst>
          </p:cNvPr>
          <p:cNvSpPr>
            <a:spLocks noGrp="1"/>
          </p:cNvSpPr>
          <p:nvPr>
            <p:ph idx="1"/>
          </p:nvPr>
        </p:nvSpPr>
        <p:spPr>
          <a:xfrm>
            <a:off x="838200" y="2012911"/>
            <a:ext cx="10515600" cy="4351338"/>
          </a:xfrm>
        </p:spPr>
        <p:txBody>
          <a:bodyPr>
            <a:normAutofit fontScale="92500" lnSpcReduction="20000"/>
          </a:bodyPr>
          <a:lstStyle/>
          <a:p>
            <a:r>
              <a:rPr lang="en-GB" dirty="0"/>
              <a:t>Culture</a:t>
            </a:r>
          </a:p>
          <a:p>
            <a:r>
              <a:rPr lang="en-GB" dirty="0"/>
              <a:t>Budget Allocation</a:t>
            </a:r>
          </a:p>
          <a:p>
            <a:r>
              <a:rPr lang="en-GB" dirty="0"/>
              <a:t>Here and now demands</a:t>
            </a:r>
          </a:p>
          <a:p>
            <a:r>
              <a:rPr lang="en-GB" dirty="0"/>
              <a:t>Knowledge/training</a:t>
            </a:r>
          </a:p>
          <a:p>
            <a:r>
              <a:rPr lang="en-GB" dirty="0"/>
              <a:t>Information sharing</a:t>
            </a:r>
          </a:p>
          <a:p>
            <a:r>
              <a:rPr lang="en-GB" dirty="0"/>
              <a:t>Transition of staff</a:t>
            </a:r>
          </a:p>
          <a:p>
            <a:r>
              <a:rPr lang="en-GB" dirty="0"/>
              <a:t>IT systems</a:t>
            </a:r>
          </a:p>
          <a:p>
            <a:r>
              <a:rPr lang="en-GB" dirty="0"/>
              <a:t>HR procedures</a:t>
            </a:r>
          </a:p>
          <a:p>
            <a:r>
              <a:rPr lang="en-GB" dirty="0"/>
              <a:t>Inspection</a:t>
            </a:r>
          </a:p>
          <a:p>
            <a:r>
              <a:rPr lang="en-GB" dirty="0"/>
              <a:t>Reduction v Prevention!</a:t>
            </a:r>
          </a:p>
          <a:p>
            <a:endParaRPr lang="en-GB" dirty="0"/>
          </a:p>
        </p:txBody>
      </p:sp>
    </p:spTree>
    <p:extLst>
      <p:ext uri="{BB962C8B-B14F-4D97-AF65-F5344CB8AC3E}">
        <p14:creationId xmlns:p14="http://schemas.microsoft.com/office/powerpoint/2010/main" val="2841819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6858000"/>
          </a:xfrm>
          <a:prstGeom prst="rect">
            <a:avLst/>
          </a:prstGeom>
          <a:solidFill>
            <a:srgbClr val="430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200" b="0" i="1" u="none" strike="noStrike" kern="1200" cap="none" spc="0" normalizeH="0" baseline="0" noProof="0" dirty="0">
                <a:ln>
                  <a:noFill/>
                </a:ln>
                <a:solidFill>
                  <a:prstClr val="white"/>
                </a:solidFill>
                <a:effectLst/>
                <a:uLnTx/>
                <a:uFillTx/>
                <a:latin typeface="Calibri" panose="020F0502020204030204"/>
                <a:ea typeface="+mn-ea"/>
                <a:cs typeface="+mn-cs"/>
              </a:rPr>
              <a:t>Reflection</a:t>
            </a:r>
          </a:p>
        </p:txBody>
      </p:sp>
    </p:spTree>
    <p:extLst>
      <p:ext uri="{BB962C8B-B14F-4D97-AF65-F5344CB8AC3E}">
        <p14:creationId xmlns:p14="http://schemas.microsoft.com/office/powerpoint/2010/main" val="2330825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0" name="Logo" descr="A close up of a logo&#10;&#10;Description automatically generated">
            <a:extLst>
              <a:ext uri="{FF2B5EF4-FFF2-40B4-BE49-F238E27FC236}">
                <a16:creationId xmlns:a16="http://schemas.microsoft.com/office/drawing/2014/main" id="{EAEED3E9-C3E6-0045-9CC9-019D60F864C6}"/>
              </a:ext>
            </a:extLst>
          </p:cNvPr>
          <p:cNvPicPr>
            <a:picLocks noChangeAspect="1"/>
          </p:cNvPicPr>
          <p:nvPr/>
        </p:nvPicPr>
        <p:blipFill>
          <a:blip r:embed="rId4"/>
          <a:stretch>
            <a:fillRect/>
          </a:stretch>
        </p:blipFill>
        <p:spPr>
          <a:xfrm>
            <a:off x="524404" y="557742"/>
            <a:ext cx="5895895" cy="825581"/>
          </a:xfrm>
          <a:prstGeom prst="rect">
            <a:avLst/>
          </a:prstGeom>
        </p:spPr>
      </p:pic>
      <p:sp>
        <p:nvSpPr>
          <p:cNvPr id="5" name="TextBox 4">
            <a:extLst>
              <a:ext uri="{FF2B5EF4-FFF2-40B4-BE49-F238E27FC236}">
                <a16:creationId xmlns:a16="http://schemas.microsoft.com/office/drawing/2014/main" id="{5570F6FC-4A44-7040-9DA5-47A28A876455}"/>
              </a:ext>
            </a:extLst>
          </p:cNvPr>
          <p:cNvSpPr txBox="1"/>
          <p:nvPr/>
        </p:nvSpPr>
        <p:spPr>
          <a:xfrm>
            <a:off x="524404" y="2451271"/>
            <a:ext cx="957619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Muli Black"/>
                <a:ea typeface="+mn-ea"/>
                <a:cs typeface="+mn-cs"/>
              </a:rPr>
              <a:t>What is a public health approach to violence prevention? </a:t>
            </a:r>
            <a:endParaRPr kumimoji="0" lang="en-GB" sz="2400" b="1" i="0" u="none" strike="noStrike" kern="1200" cap="none" spc="0" normalizeH="0" baseline="0" noProof="0" dirty="0">
              <a:ln>
                <a:noFill/>
              </a:ln>
              <a:solidFill>
                <a:srgbClr val="00D2CB">
                  <a:lumMod val="60000"/>
                  <a:lumOff val="40000"/>
                </a:srgbClr>
              </a:solidFill>
              <a:effectLst/>
              <a:uLnTx/>
              <a:uFillTx/>
              <a:latin typeface="Muli Black" pitchFamily="2" charset="77"/>
              <a:ea typeface="+mn-ea"/>
              <a:cs typeface="+mn-cs"/>
            </a:endParaRPr>
          </a:p>
        </p:txBody>
      </p:sp>
      <p:sp>
        <p:nvSpPr>
          <p:cNvPr id="4" name="Rectangle 3"/>
          <p:cNvSpPr/>
          <p:nvPr/>
        </p:nvSpPr>
        <p:spPr>
          <a:xfrm>
            <a:off x="524404" y="3863192"/>
            <a:ext cx="8990166" cy="107721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Muli" pitchFamily="2" charset="77"/>
                <a:ea typeface="+mn-ea"/>
                <a:cs typeface="+mn-cs"/>
              </a:rPr>
              <a:t>Lara Snowdon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4300B7">
                    <a:lumMod val="40000"/>
                    <a:lumOff val="60000"/>
                  </a:srgbClr>
                </a:solidFill>
                <a:effectLst/>
                <a:uLnTx/>
                <a:uFillTx/>
                <a:latin typeface="Muli" pitchFamily="2" charset="77"/>
                <a:ea typeface="+mn-ea"/>
                <a:cs typeface="+mn-cs"/>
              </a:rPr>
              <a:t>Violence Prevention Programme Lead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4300B7">
                    <a:lumMod val="40000"/>
                    <a:lumOff val="60000"/>
                  </a:srgbClr>
                </a:solidFill>
                <a:effectLst/>
                <a:uLnTx/>
                <a:uFillTx/>
                <a:latin typeface="Muli" pitchFamily="2" charset="77"/>
                <a:ea typeface="+mn-ea"/>
                <a:cs typeface="+mn-cs"/>
              </a:rPr>
              <a:t>WHO Collaborating Centre, Public Health Wales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D2CB">
                    <a:lumMod val="60000"/>
                    <a:lumOff val="40000"/>
                  </a:srgbClr>
                </a:solidFill>
                <a:effectLst/>
                <a:uLnTx/>
                <a:uFillTx/>
                <a:latin typeface="Muli" pitchFamily="2" charset="77"/>
                <a:ea typeface="+mn-ea"/>
                <a:cs typeface="+mn-cs"/>
              </a:rPr>
              <a:t>Wales Violence Prevention Unit </a:t>
            </a:r>
          </a:p>
        </p:txBody>
      </p:sp>
    </p:spTree>
    <p:extLst>
      <p:ext uri="{BB962C8B-B14F-4D97-AF65-F5344CB8AC3E}">
        <p14:creationId xmlns:p14="http://schemas.microsoft.com/office/powerpoint/2010/main" val="3874878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5129" y="1109760"/>
            <a:ext cx="1515036" cy="125692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000" b="0" i="0" u="none" strike="noStrike" kern="1200" cap="none" spc="0" normalizeH="0" baseline="0" noProof="0" dirty="0">
              <a:ln>
                <a:noFill/>
              </a:ln>
              <a:solidFill>
                <a:srgbClr val="FFFFFF"/>
              </a:solidFill>
              <a:effectLst/>
              <a:uLnTx/>
              <a:uFillTx/>
              <a:latin typeface="Ubuntu" charset="0"/>
              <a:ea typeface="Ubuntu" charset="0"/>
              <a:cs typeface="Ubuntu" charset="0"/>
            </a:endParaRPr>
          </a:p>
        </p:txBody>
      </p:sp>
      <p:sp>
        <p:nvSpPr>
          <p:cNvPr id="5" name="Content Placeholder 4"/>
          <p:cNvSpPr>
            <a:spLocks noGrp="1"/>
          </p:cNvSpPr>
          <p:nvPr>
            <p:ph sz="quarter" idx="10"/>
          </p:nvPr>
        </p:nvSpPr>
        <p:spPr/>
        <p:txBody>
          <a:bodyPr/>
          <a:lstStyle/>
          <a:p>
            <a:r>
              <a:rPr lang="en-GB" dirty="0"/>
              <a:t>Violence Prevention </a:t>
            </a:r>
          </a:p>
        </p:txBody>
      </p:sp>
      <p:sp>
        <p:nvSpPr>
          <p:cNvPr id="7" name="Text Placeholder 6"/>
          <p:cNvSpPr>
            <a:spLocks noGrp="1"/>
          </p:cNvSpPr>
          <p:nvPr>
            <p:ph type="body" sz="quarter" idx="15"/>
          </p:nvPr>
        </p:nvSpPr>
        <p:spPr>
          <a:xfrm>
            <a:off x="197928" y="602993"/>
            <a:ext cx="10760075" cy="393542"/>
          </a:xfrm>
        </p:spPr>
        <p:txBody>
          <a:bodyPr/>
          <a:lstStyle/>
          <a:p>
            <a:r>
              <a:rPr lang="en-GB" dirty="0"/>
              <a:t>Public Health Approaches in Practice</a:t>
            </a:r>
          </a:p>
        </p:txBody>
      </p:sp>
      <p:pic>
        <p:nvPicPr>
          <p:cNvPr id="13" name="Picture 12">
            <a:extLst>
              <a:ext uri="{FF2B5EF4-FFF2-40B4-BE49-F238E27FC236}">
                <a16:creationId xmlns:a16="http://schemas.microsoft.com/office/drawing/2014/main" id="{9A6E7698-DB93-C341-9924-C54A20887DA9}"/>
              </a:ext>
            </a:extLst>
          </p:cNvPr>
          <p:cNvPicPr>
            <a:picLocks noChangeAspect="1"/>
          </p:cNvPicPr>
          <p:nvPr/>
        </p:nvPicPr>
        <p:blipFill rotWithShape="1">
          <a:blip r:embed="rId2"/>
          <a:srcRect l="11397" t="6483" r="12966" b="4914"/>
          <a:stretch/>
        </p:blipFill>
        <p:spPr>
          <a:xfrm>
            <a:off x="7040106" y="169183"/>
            <a:ext cx="2243001" cy="2329201"/>
          </a:xfrm>
          <a:prstGeom prst="rect">
            <a:avLst/>
          </a:prstGeom>
        </p:spPr>
      </p:pic>
      <p:pic>
        <p:nvPicPr>
          <p:cNvPr id="15" name="Picture 14">
            <a:extLst>
              <a:ext uri="{FF2B5EF4-FFF2-40B4-BE49-F238E27FC236}">
                <a16:creationId xmlns:a16="http://schemas.microsoft.com/office/drawing/2014/main" id="{824404A2-7F21-7147-B86E-87F192FC7BF7}"/>
              </a:ext>
            </a:extLst>
          </p:cNvPr>
          <p:cNvPicPr>
            <a:picLocks noChangeAspect="1"/>
          </p:cNvPicPr>
          <p:nvPr/>
        </p:nvPicPr>
        <p:blipFill rotWithShape="1">
          <a:blip r:embed="rId3"/>
          <a:srcRect l="14301" t="34117" r="13251" b="37074"/>
          <a:stretch/>
        </p:blipFill>
        <p:spPr>
          <a:xfrm>
            <a:off x="9293325" y="211918"/>
            <a:ext cx="2865730" cy="1305477"/>
          </a:xfrm>
          <a:prstGeom prst="rect">
            <a:avLst/>
          </a:prstGeom>
        </p:spPr>
      </p:pic>
      <p:pic>
        <p:nvPicPr>
          <p:cNvPr id="16" name="Picture 15">
            <a:extLst>
              <a:ext uri="{FF2B5EF4-FFF2-40B4-BE49-F238E27FC236}">
                <a16:creationId xmlns:a16="http://schemas.microsoft.com/office/drawing/2014/main" id="{F674A3DB-2462-9E47-875A-A0AE4916B518}"/>
              </a:ext>
            </a:extLst>
          </p:cNvPr>
          <p:cNvPicPr>
            <a:picLocks noChangeAspect="1"/>
          </p:cNvPicPr>
          <p:nvPr/>
        </p:nvPicPr>
        <p:blipFill>
          <a:blip r:embed="rId4"/>
          <a:stretch>
            <a:fillRect/>
          </a:stretch>
        </p:blipFill>
        <p:spPr>
          <a:xfrm>
            <a:off x="9344826" y="1505959"/>
            <a:ext cx="2762728" cy="1241036"/>
          </a:xfrm>
          <a:prstGeom prst="rect">
            <a:avLst/>
          </a:prstGeom>
        </p:spPr>
      </p:pic>
      <p:pic>
        <p:nvPicPr>
          <p:cNvPr id="19" name="Picture 18"/>
          <p:cNvPicPr>
            <a:picLocks noChangeAspect="1"/>
          </p:cNvPicPr>
          <p:nvPr/>
        </p:nvPicPr>
        <p:blipFill>
          <a:blip r:embed="rId5"/>
          <a:stretch>
            <a:fillRect/>
          </a:stretch>
        </p:blipFill>
        <p:spPr>
          <a:xfrm>
            <a:off x="110207" y="3349057"/>
            <a:ext cx="3748152" cy="3378456"/>
          </a:xfrm>
          <a:prstGeom prst="rect">
            <a:avLst/>
          </a:prstGeom>
        </p:spPr>
      </p:pic>
      <p:pic>
        <p:nvPicPr>
          <p:cNvPr id="20" name="Picture 19"/>
          <p:cNvPicPr>
            <a:picLocks noChangeAspect="1"/>
          </p:cNvPicPr>
          <p:nvPr/>
        </p:nvPicPr>
        <p:blipFill>
          <a:blip r:embed="rId6"/>
          <a:stretch>
            <a:fillRect/>
          </a:stretch>
        </p:blipFill>
        <p:spPr>
          <a:xfrm>
            <a:off x="116951" y="2498384"/>
            <a:ext cx="3748152" cy="528993"/>
          </a:xfrm>
          <a:prstGeom prst="rect">
            <a:avLst/>
          </a:prstGeom>
        </p:spPr>
      </p:pic>
      <p:pic>
        <p:nvPicPr>
          <p:cNvPr id="21" name="Picture 20"/>
          <p:cNvPicPr>
            <a:picLocks noChangeAspect="1"/>
          </p:cNvPicPr>
          <p:nvPr/>
        </p:nvPicPr>
        <p:blipFill>
          <a:blip r:embed="rId7"/>
          <a:stretch>
            <a:fillRect/>
          </a:stretch>
        </p:blipFill>
        <p:spPr>
          <a:xfrm>
            <a:off x="4001327" y="1333783"/>
            <a:ext cx="2840526" cy="3839052"/>
          </a:xfrm>
          <a:prstGeom prst="rect">
            <a:avLst/>
          </a:prstGeom>
        </p:spPr>
      </p:pic>
      <p:pic>
        <p:nvPicPr>
          <p:cNvPr id="22" name="Picture 21"/>
          <p:cNvPicPr>
            <a:picLocks noChangeAspect="1"/>
          </p:cNvPicPr>
          <p:nvPr/>
        </p:nvPicPr>
        <p:blipFill>
          <a:blip r:embed="rId8"/>
          <a:stretch>
            <a:fillRect/>
          </a:stretch>
        </p:blipFill>
        <p:spPr>
          <a:xfrm>
            <a:off x="8056861" y="3007808"/>
            <a:ext cx="4050693" cy="3757431"/>
          </a:xfrm>
          <a:prstGeom prst="rect">
            <a:avLst/>
          </a:prstGeom>
        </p:spPr>
      </p:pic>
      <p:pic>
        <p:nvPicPr>
          <p:cNvPr id="23" name="Picture 22"/>
          <p:cNvPicPr>
            <a:picLocks noChangeAspect="1"/>
          </p:cNvPicPr>
          <p:nvPr/>
        </p:nvPicPr>
        <p:blipFill>
          <a:blip r:embed="rId9"/>
          <a:stretch>
            <a:fillRect/>
          </a:stretch>
        </p:blipFill>
        <p:spPr>
          <a:xfrm>
            <a:off x="128245" y="1505959"/>
            <a:ext cx="3682298" cy="796008"/>
          </a:xfrm>
          <a:prstGeom prst="rect">
            <a:avLst/>
          </a:prstGeom>
        </p:spPr>
      </p:pic>
      <p:pic>
        <p:nvPicPr>
          <p:cNvPr id="2" name="Picture 1"/>
          <p:cNvPicPr>
            <a:picLocks noChangeAspect="1"/>
          </p:cNvPicPr>
          <p:nvPr/>
        </p:nvPicPr>
        <p:blipFill>
          <a:blip r:embed="rId10"/>
          <a:stretch>
            <a:fillRect/>
          </a:stretch>
        </p:blipFill>
        <p:spPr>
          <a:xfrm>
            <a:off x="4012621" y="3027376"/>
            <a:ext cx="3735716" cy="3700137"/>
          </a:xfrm>
          <a:prstGeom prst="rect">
            <a:avLst/>
          </a:prstGeom>
        </p:spPr>
      </p:pic>
    </p:spTree>
    <p:extLst>
      <p:ext uri="{BB962C8B-B14F-4D97-AF65-F5344CB8AC3E}">
        <p14:creationId xmlns:p14="http://schemas.microsoft.com/office/powerpoint/2010/main" val="818473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GB" dirty="0"/>
              <a:t>Violence Prevention </a:t>
            </a:r>
          </a:p>
        </p:txBody>
      </p:sp>
      <p:sp>
        <p:nvSpPr>
          <p:cNvPr id="4" name="Text Placeholder 3"/>
          <p:cNvSpPr>
            <a:spLocks noGrp="1"/>
          </p:cNvSpPr>
          <p:nvPr>
            <p:ph type="body" sz="quarter" idx="15"/>
          </p:nvPr>
        </p:nvSpPr>
        <p:spPr/>
        <p:txBody>
          <a:bodyPr/>
          <a:lstStyle/>
          <a:p>
            <a:r>
              <a:rPr lang="en-GB" dirty="0"/>
              <a:t>Public Health Approaches in Practice</a:t>
            </a:r>
          </a:p>
        </p:txBody>
      </p:sp>
      <p:sp>
        <p:nvSpPr>
          <p:cNvPr id="5" name="Text Placeholder 4"/>
          <p:cNvSpPr>
            <a:spLocks noGrp="1"/>
          </p:cNvSpPr>
          <p:nvPr>
            <p:ph type="body" sz="quarter" idx="16"/>
          </p:nvPr>
        </p:nvSpPr>
        <p:spPr/>
        <p:txBody>
          <a:bodyPr/>
          <a:lstStyle/>
          <a:p>
            <a:r>
              <a:rPr lang="en-GB" dirty="0"/>
              <a:t>Summary </a:t>
            </a:r>
          </a:p>
        </p:txBody>
      </p:sp>
      <p:pic>
        <p:nvPicPr>
          <p:cNvPr id="20" name="Content Placeholder 8" descr="A picture containing timeline&#10;&#10;Description automatically generated">
            <a:extLst>
              <a:ext uri="{FF2B5EF4-FFF2-40B4-BE49-F238E27FC236}">
                <a16:creationId xmlns:a16="http://schemas.microsoft.com/office/drawing/2014/main" id="{406486F7-DF61-4948-9D53-7E518B7991D3}"/>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293198" y="2692604"/>
            <a:ext cx="2403898" cy="3004730"/>
          </a:xfrm>
          <a:prstGeom prst="rect">
            <a:avLst/>
          </a:prstGeom>
          <a:ln>
            <a:solidFill>
              <a:schemeClr val="tx1"/>
            </a:solidFill>
          </a:ln>
          <a:effectLst>
            <a:outerShdw blurRad="50800" dist="38100" algn="l" rotWithShape="0">
              <a:prstClr val="black">
                <a:alpha val="40000"/>
              </a:prstClr>
            </a:outerShdw>
          </a:effectLst>
        </p:spPr>
      </p:pic>
      <p:pic>
        <p:nvPicPr>
          <p:cNvPr id="21" name="Picture 20">
            <a:extLst>
              <a:ext uri="{FF2B5EF4-FFF2-40B4-BE49-F238E27FC236}">
                <a16:creationId xmlns:a16="http://schemas.microsoft.com/office/drawing/2014/main" id="{4BC75A05-4BEF-4739-871A-BD5152789BE9}"/>
              </a:ext>
            </a:extLst>
          </p:cNvPr>
          <p:cNvPicPr>
            <a:picLocks noChangeAspect="1"/>
          </p:cNvPicPr>
          <p:nvPr/>
        </p:nvPicPr>
        <p:blipFill>
          <a:blip r:embed="rId3"/>
          <a:stretch>
            <a:fillRect/>
          </a:stretch>
        </p:blipFill>
        <p:spPr>
          <a:xfrm>
            <a:off x="5485875" y="1960913"/>
            <a:ext cx="2634178" cy="3736421"/>
          </a:xfrm>
          <a:prstGeom prst="rect">
            <a:avLst/>
          </a:prstGeom>
        </p:spPr>
      </p:pic>
      <p:pic>
        <p:nvPicPr>
          <p:cNvPr id="3" name="Picture 2"/>
          <p:cNvPicPr>
            <a:picLocks noChangeAspect="1"/>
          </p:cNvPicPr>
          <p:nvPr/>
        </p:nvPicPr>
        <p:blipFill>
          <a:blip r:embed="rId4"/>
          <a:stretch>
            <a:fillRect/>
          </a:stretch>
        </p:blipFill>
        <p:spPr>
          <a:xfrm>
            <a:off x="8253126" y="123767"/>
            <a:ext cx="3089839" cy="2567733"/>
          </a:xfrm>
          <a:prstGeom prst="rect">
            <a:avLst/>
          </a:prstGeom>
        </p:spPr>
      </p:pic>
      <p:pic>
        <p:nvPicPr>
          <p:cNvPr id="8" name="Picture 7"/>
          <p:cNvPicPr>
            <a:picLocks noChangeAspect="1"/>
          </p:cNvPicPr>
          <p:nvPr/>
        </p:nvPicPr>
        <p:blipFill>
          <a:blip r:embed="rId5"/>
          <a:stretch>
            <a:fillRect/>
          </a:stretch>
        </p:blipFill>
        <p:spPr>
          <a:xfrm>
            <a:off x="2830169" y="1371542"/>
            <a:ext cx="2522633" cy="3484015"/>
          </a:xfrm>
          <a:prstGeom prst="rect">
            <a:avLst/>
          </a:prstGeom>
        </p:spPr>
      </p:pic>
      <p:pic>
        <p:nvPicPr>
          <p:cNvPr id="9" name="Picture 8"/>
          <p:cNvPicPr>
            <a:picLocks noChangeAspect="1"/>
          </p:cNvPicPr>
          <p:nvPr/>
        </p:nvPicPr>
        <p:blipFill>
          <a:blip r:embed="rId6"/>
          <a:stretch>
            <a:fillRect/>
          </a:stretch>
        </p:blipFill>
        <p:spPr>
          <a:xfrm>
            <a:off x="9477375" y="2666666"/>
            <a:ext cx="2322790" cy="3276933"/>
          </a:xfrm>
          <a:prstGeom prst="rect">
            <a:avLst/>
          </a:prstGeom>
        </p:spPr>
      </p:pic>
    </p:spTree>
    <p:extLst>
      <p:ext uri="{BB962C8B-B14F-4D97-AF65-F5344CB8AC3E}">
        <p14:creationId xmlns:p14="http://schemas.microsoft.com/office/powerpoint/2010/main" val="1430211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GB" dirty="0"/>
              <a:t>Violence Prevention </a:t>
            </a:r>
          </a:p>
        </p:txBody>
      </p:sp>
      <p:sp>
        <p:nvSpPr>
          <p:cNvPr id="4" name="Text Placeholder 3"/>
          <p:cNvSpPr>
            <a:spLocks noGrp="1"/>
          </p:cNvSpPr>
          <p:nvPr>
            <p:ph type="body" sz="quarter" idx="15"/>
          </p:nvPr>
        </p:nvSpPr>
        <p:spPr/>
        <p:txBody>
          <a:bodyPr/>
          <a:lstStyle/>
          <a:p>
            <a:r>
              <a:rPr lang="en-GB" dirty="0"/>
              <a:t>Violence Reduction Units </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5963" y="1660595"/>
            <a:ext cx="3833890" cy="530155"/>
          </a:xfrm>
          <a:prstGeom prst="rect">
            <a:avLst/>
          </a:prstGeom>
        </p:spPr>
      </p:pic>
      <p:pic>
        <p:nvPicPr>
          <p:cNvPr id="2050" name="Picture 2" descr="May 2020 - Efforts to reduce violence in the West Midlands to be evaluated  - University of Wolverhampton"/>
          <p:cNvPicPr>
            <a:picLocks noChangeAspect="1" noChangeArrowheads="1"/>
          </p:cNvPicPr>
          <p:nvPr/>
        </p:nvPicPr>
        <p:blipFill rotWithShape="1">
          <a:blip r:embed="rId3">
            <a:extLst>
              <a:ext uri="{28A0092B-C50C-407E-A947-70E740481C1C}">
                <a14:useLocalDpi xmlns:a14="http://schemas.microsoft.com/office/drawing/2010/main" val="0"/>
              </a:ext>
            </a:extLst>
          </a:blip>
          <a:srcRect l="18666" t="22013" r="17143" b="27551"/>
          <a:stretch/>
        </p:blipFill>
        <p:spPr bwMode="auto">
          <a:xfrm>
            <a:off x="317568" y="2557473"/>
            <a:ext cx="3599339" cy="141402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aunch of West Yorkshire&amp;#39;s Violence Reduction Unit Today in Leeds | WYPC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4554" y="1182187"/>
            <a:ext cx="4265864" cy="134487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5"/>
          <a:stretch>
            <a:fillRect/>
          </a:stretch>
        </p:blipFill>
        <p:spPr>
          <a:xfrm>
            <a:off x="4398963" y="2527061"/>
            <a:ext cx="3857625" cy="1272902"/>
          </a:xfrm>
          <a:prstGeom prst="rect">
            <a:avLst/>
          </a:prstGeom>
        </p:spPr>
      </p:pic>
      <p:pic>
        <p:nvPicPr>
          <p:cNvPr id="14" name="Picture 13"/>
          <p:cNvPicPr>
            <a:picLocks noChangeAspect="1"/>
          </p:cNvPicPr>
          <p:nvPr/>
        </p:nvPicPr>
        <p:blipFill>
          <a:blip r:embed="rId6"/>
          <a:stretch>
            <a:fillRect/>
          </a:stretch>
        </p:blipFill>
        <p:spPr>
          <a:xfrm>
            <a:off x="8256588" y="4166686"/>
            <a:ext cx="2854409" cy="1134477"/>
          </a:xfrm>
          <a:prstGeom prst="rect">
            <a:avLst/>
          </a:prstGeom>
        </p:spPr>
      </p:pic>
      <p:pic>
        <p:nvPicPr>
          <p:cNvPr id="15" name="Picture 14"/>
          <p:cNvPicPr>
            <a:picLocks noChangeAspect="1"/>
          </p:cNvPicPr>
          <p:nvPr/>
        </p:nvPicPr>
        <p:blipFill>
          <a:blip r:embed="rId7"/>
          <a:stretch>
            <a:fillRect/>
          </a:stretch>
        </p:blipFill>
        <p:spPr>
          <a:xfrm>
            <a:off x="5177631" y="4079438"/>
            <a:ext cx="2743200" cy="1666875"/>
          </a:xfrm>
          <a:prstGeom prst="rect">
            <a:avLst/>
          </a:prstGeom>
        </p:spPr>
      </p:pic>
      <p:pic>
        <p:nvPicPr>
          <p:cNvPr id="2060" name="Picture 12" descr="Home | Bedfordshire VERU"/>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8491" y="4366081"/>
            <a:ext cx="3940586" cy="1380232"/>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p:cNvSpPr txBox="1"/>
          <p:nvPr/>
        </p:nvSpPr>
        <p:spPr>
          <a:xfrm>
            <a:off x="30657" y="5715230"/>
            <a:ext cx="2141949"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324F82"/>
                </a:solidFill>
                <a:effectLst/>
                <a:uLnTx/>
                <a:uFillTx/>
                <a:latin typeface="Ubuntu" charset="0"/>
                <a:ea typeface="Ubuntu" charset="0"/>
                <a:cs typeface="Ubuntu" charset="0"/>
              </a:rPr>
              <a:t>Bedfordshire</a:t>
            </a:r>
          </a:p>
        </p:txBody>
      </p:sp>
      <p:pic>
        <p:nvPicPr>
          <p:cNvPr id="17" name="Picture 16"/>
          <p:cNvPicPr>
            <a:picLocks noChangeAspect="1"/>
          </p:cNvPicPr>
          <p:nvPr/>
        </p:nvPicPr>
        <p:blipFill>
          <a:blip r:embed="rId9"/>
          <a:stretch>
            <a:fillRect/>
          </a:stretch>
        </p:blipFill>
        <p:spPr>
          <a:xfrm>
            <a:off x="8814744" y="2212876"/>
            <a:ext cx="2864967" cy="1598683"/>
          </a:xfrm>
          <a:prstGeom prst="rect">
            <a:avLst/>
          </a:prstGeom>
        </p:spPr>
      </p:pic>
    </p:spTree>
    <p:extLst>
      <p:ext uri="{BB962C8B-B14F-4D97-AF65-F5344CB8AC3E}">
        <p14:creationId xmlns:p14="http://schemas.microsoft.com/office/powerpoint/2010/main" val="34570341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464667" y="1311730"/>
            <a:ext cx="11297105" cy="39703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“We have some of the tools and knowledge to make a difference – </a:t>
            </a:r>
            <a:r>
              <a:rPr kumimoji="0" lang="en-GB" sz="2800" b="1"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same tools that have successfully been used to tackle other health problems…</a:t>
            </a:r>
            <a:r>
              <a:rPr kumimoji="0" lang="en-GB" sz="2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Violence is often </a:t>
            </a:r>
            <a:r>
              <a:rPr kumimoji="0" lang="en-GB" sz="2800" b="1" i="1" u="sng"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predictable</a:t>
            </a:r>
            <a:r>
              <a:rPr kumimoji="0" lang="en-GB" sz="2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and </a:t>
            </a:r>
            <a:r>
              <a:rPr kumimoji="0" lang="en-GB" sz="2800" b="1" i="1" u="sng"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preventable</a:t>
            </a:r>
            <a:r>
              <a:rPr kumimoji="0" lang="en-GB" sz="2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Like other health problems, it is not distributed evenly across population groups or settings. Many of the </a:t>
            </a:r>
            <a:r>
              <a:rPr kumimoji="0" lang="en-GB" sz="2800" b="1"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factors</a:t>
            </a:r>
            <a:r>
              <a:rPr kumimoji="0" lang="en-GB" sz="2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that increase the </a:t>
            </a:r>
            <a:r>
              <a:rPr kumimoji="0" lang="en-GB" sz="2800" b="1"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risk</a:t>
            </a:r>
            <a:r>
              <a:rPr kumimoji="0" lang="en-GB" sz="2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of violence are shared across the different types of violence and are </a:t>
            </a:r>
            <a:r>
              <a:rPr kumimoji="0" lang="en-GB" sz="2800" b="1" i="1" u="sng"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modifiable</a:t>
            </a:r>
            <a:r>
              <a:rPr kumimoji="0" lang="en-GB" sz="28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1" u="none" strike="noStrike" kern="1200" cap="none" spc="0" normalizeH="0" baseline="0" noProof="0" dirty="0">
              <a:ln>
                <a:noFill/>
              </a:ln>
              <a:solidFill>
                <a:srgbClr val="4300B7"/>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srgbClr val="4300B7">
                    <a:lumMod val="65000"/>
                    <a:lumOff val="35000"/>
                  </a:srgbClr>
                </a:solidFill>
                <a:effectLst/>
                <a:uLnTx/>
                <a:uFillTx/>
                <a:latin typeface="Arial" panose="020B0604020202020204" pitchFamily="34" charset="0"/>
                <a:ea typeface="+mn-ea"/>
                <a:cs typeface="Arial" panose="020B0604020202020204" pitchFamily="34" charset="0"/>
              </a:rPr>
              <a:t>- </a:t>
            </a:r>
            <a:r>
              <a:rPr kumimoji="0" lang="en-GB" sz="2800" b="0" i="1" u="none" strike="noStrike" kern="1200" cap="none" spc="0" normalizeH="0" baseline="0" noProof="0" dirty="0" err="1">
                <a:ln>
                  <a:noFill/>
                </a:ln>
                <a:solidFill>
                  <a:srgbClr val="4300B7">
                    <a:lumMod val="65000"/>
                    <a:lumOff val="35000"/>
                  </a:srgbClr>
                </a:solidFill>
                <a:effectLst/>
                <a:uLnTx/>
                <a:uFillTx/>
                <a:latin typeface="Arial" panose="020B0604020202020204" pitchFamily="34" charset="0"/>
                <a:ea typeface="+mn-ea"/>
                <a:cs typeface="Arial" panose="020B0604020202020204" pitchFamily="34" charset="0"/>
              </a:rPr>
              <a:t>Gro</a:t>
            </a:r>
            <a:r>
              <a:rPr kumimoji="0" lang="en-GB" sz="2800" b="0" i="1" u="none" strike="noStrike" kern="1200" cap="none" spc="0" normalizeH="0" baseline="0" noProof="0" dirty="0">
                <a:ln>
                  <a:noFill/>
                </a:ln>
                <a:solidFill>
                  <a:srgbClr val="4300B7">
                    <a:lumMod val="65000"/>
                    <a:lumOff val="35000"/>
                  </a:srgbClr>
                </a:solidFill>
                <a:effectLst/>
                <a:uLnTx/>
                <a:uFillTx/>
                <a:latin typeface="Arial" panose="020B0604020202020204" pitchFamily="34" charset="0"/>
                <a:ea typeface="+mn-ea"/>
                <a:cs typeface="Arial" panose="020B0604020202020204" pitchFamily="34" charset="0"/>
              </a:rPr>
              <a:t> Harlem </a:t>
            </a:r>
            <a:r>
              <a:rPr kumimoji="0" lang="en-GB" sz="2800" b="0" i="1" u="none" strike="noStrike" kern="1200" cap="none" spc="0" normalizeH="0" baseline="0" noProof="0" dirty="0" err="1">
                <a:ln>
                  <a:noFill/>
                </a:ln>
                <a:solidFill>
                  <a:srgbClr val="4300B7">
                    <a:lumMod val="65000"/>
                    <a:lumOff val="35000"/>
                  </a:srgbClr>
                </a:solidFill>
                <a:effectLst/>
                <a:uLnTx/>
                <a:uFillTx/>
                <a:latin typeface="Arial" panose="020B0604020202020204" pitchFamily="34" charset="0"/>
                <a:ea typeface="+mn-ea"/>
                <a:cs typeface="Arial" panose="020B0604020202020204" pitchFamily="34" charset="0"/>
              </a:rPr>
              <a:t>Brundtland</a:t>
            </a:r>
            <a:r>
              <a:rPr kumimoji="0" lang="en-GB" sz="2800" b="0" i="1" u="none" strike="noStrike" kern="1200" cap="none" spc="0" normalizeH="0" baseline="0" noProof="0" dirty="0">
                <a:ln>
                  <a:noFill/>
                </a:ln>
                <a:solidFill>
                  <a:srgbClr val="4300B7">
                    <a:lumMod val="65000"/>
                    <a:lumOff val="35000"/>
                  </a:srgbClr>
                </a:solidFill>
                <a:effectLst/>
                <a:uLnTx/>
                <a:uFillTx/>
                <a:latin typeface="Arial" panose="020B0604020202020204" pitchFamily="34" charset="0"/>
                <a:ea typeface="+mn-ea"/>
                <a:cs typeface="Arial" panose="020B0604020202020204" pitchFamily="34" charset="0"/>
              </a:rPr>
              <a:t>, in Krug et al., 2002; 8</a:t>
            </a:r>
          </a:p>
        </p:txBody>
      </p:sp>
    </p:spTree>
    <p:extLst>
      <p:ext uri="{BB962C8B-B14F-4D97-AF65-F5344CB8AC3E}">
        <p14:creationId xmlns:p14="http://schemas.microsoft.com/office/powerpoint/2010/main" val="3756514875"/>
      </p:ext>
    </p:extLst>
  </p:cSld>
  <p:clrMapOvr>
    <a:masterClrMapping/>
  </p:clrMapOvr>
  <mc:AlternateContent xmlns:mc="http://schemas.openxmlformats.org/markup-compatibility/2006" xmlns:p14="http://schemas.microsoft.com/office/powerpoint/2010/main">
    <mc:Choice Requires="p14">
      <p:transition spd="slow" p14:dur="2000" advTm="84902"/>
    </mc:Choice>
    <mc:Fallback xmlns="">
      <p:transition spd="slow" advTm="8490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660433" y="576204"/>
            <a:ext cx="952859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Muli Black" pitchFamily="2" charset="77"/>
                <a:ea typeface="+mn-ea"/>
                <a:cs typeface="+mn-cs"/>
              </a:rPr>
              <a:t>What is a public health approach? </a:t>
            </a:r>
          </a:p>
        </p:txBody>
      </p:sp>
      <p:sp>
        <p:nvSpPr>
          <p:cNvPr id="8" name="TextBox 7"/>
          <p:cNvSpPr txBox="1"/>
          <p:nvPr/>
        </p:nvSpPr>
        <p:spPr>
          <a:xfrm>
            <a:off x="660434" y="1505110"/>
            <a:ext cx="6814424" cy="449353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Public health considers the health of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whole populations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rather than individuals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Typically, works with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systemic issues</a:t>
            </a:r>
            <a:r>
              <a:rPr kumimoji="0" lang="en-GB" sz="2600" b="0" i="0" u="none" strike="noStrike" kern="1200" cap="none" spc="0" normalizeH="0" baseline="0" noProof="0" dirty="0">
                <a:ln>
                  <a:noFill/>
                </a:ln>
                <a:solidFill>
                  <a:srgbClr val="00D2CB"/>
                </a:solidFill>
                <a:effectLst/>
                <a:uLnTx/>
                <a:uFillTx/>
                <a:latin typeface="Muli Black" pitchFamily="2" charset="77"/>
                <a:ea typeface="+mn-ea"/>
                <a:cs typeface="+mn-cs"/>
              </a:rPr>
              <a:t>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that have a detrimental impact on population health i.e. obesity or smoking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Conceptualises health and wellbeing in relation to structural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inequalities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srgbClr val="4300B7">
                  <a:lumMod val="40000"/>
                  <a:lumOff val="60000"/>
                </a:srgbClr>
              </a:solidFill>
              <a:effectLst/>
              <a:uLnTx/>
              <a:uFillTx/>
              <a:latin typeface="Muli Black" pitchFamily="2" charset="77"/>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p:txBody>
      </p:sp>
      <p:pic>
        <p:nvPicPr>
          <p:cNvPr id="5" name="Picture 4" descr="The determinants of health and well-being in our neighbourhood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4858" y="1505110"/>
            <a:ext cx="4305986" cy="430021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474858" y="5805324"/>
            <a:ext cx="43059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rPr>
              <a:t>The Socio-ecological Model (Dahlgren and Whitehead) </a:t>
            </a:r>
          </a:p>
        </p:txBody>
      </p:sp>
    </p:spTree>
    <p:extLst>
      <p:ext uri="{BB962C8B-B14F-4D97-AF65-F5344CB8AC3E}">
        <p14:creationId xmlns:p14="http://schemas.microsoft.com/office/powerpoint/2010/main" val="3681629304"/>
      </p:ext>
    </p:extLst>
  </p:cSld>
  <p:clrMapOvr>
    <a:masterClrMapping/>
  </p:clrMapOvr>
  <mc:AlternateContent xmlns:mc="http://schemas.openxmlformats.org/markup-compatibility/2006" xmlns:p14="http://schemas.microsoft.com/office/powerpoint/2010/main">
    <mc:Choice Requires="p14">
      <p:transition spd="slow" p14:dur="2000" advTm="84902"/>
    </mc:Choice>
    <mc:Fallback xmlns="">
      <p:transition spd="slow" advTm="8490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660433" y="899369"/>
            <a:ext cx="1086416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Muli Black" pitchFamily="2" charset="77"/>
                <a:ea typeface="+mn-ea"/>
                <a:cs typeface="+mn-cs"/>
              </a:rPr>
              <a:t>Why is violence a public health issue? </a:t>
            </a:r>
          </a:p>
        </p:txBody>
      </p:sp>
      <p:sp>
        <p:nvSpPr>
          <p:cNvPr id="8" name="TextBox 7"/>
          <p:cNvSpPr txBox="1"/>
          <p:nvPr/>
        </p:nvSpPr>
        <p:spPr>
          <a:xfrm>
            <a:off x="660433" y="1761298"/>
            <a:ext cx="11266080" cy="409342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Violence has a significant impact on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health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Violence is both a cause and a consequence of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inequality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Violence is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predictable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and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preventable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1" i="0" u="sng"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The </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tools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and</a:t>
            </a:r>
            <a:r>
              <a:rPr kumimoji="0" lang="en-GB" sz="2600" b="1" i="0" u="none" strike="noStrike" kern="1200" cap="none" spc="0" normalizeH="0" baseline="0" noProof="0" dirty="0">
                <a:ln>
                  <a:noFill/>
                </a:ln>
                <a:solidFill>
                  <a:srgbClr val="00D2CB"/>
                </a:solidFill>
                <a:effectLst/>
                <a:uLnTx/>
                <a:uFillTx/>
                <a:latin typeface="Muli Black" pitchFamily="2" charset="77"/>
                <a:ea typeface="+mn-ea"/>
                <a:cs typeface="+mn-cs"/>
              </a:rPr>
              <a:t> approaches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used in public health can be used to </a:t>
            </a:r>
            <a:r>
              <a:rPr kumimoji="0" lang="en-GB" sz="2600" b="1" i="0" u="sng" strike="noStrike" kern="1200" cap="none" spc="0" normalizeH="0" baseline="0" noProof="0" dirty="0">
                <a:ln>
                  <a:noFill/>
                </a:ln>
                <a:solidFill>
                  <a:srgbClr val="00D2CB"/>
                </a:solidFill>
                <a:effectLst/>
                <a:uLnTx/>
                <a:uFillTx/>
                <a:latin typeface="Muli Black" pitchFamily="2" charset="77"/>
                <a:ea typeface="+mn-ea"/>
                <a:cs typeface="+mn-cs"/>
              </a:rPr>
              <a:t>complement</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 existing criminal justice and specialist service responses, skills and expertise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p:txBody>
      </p:sp>
    </p:spTree>
    <p:extLst>
      <p:ext uri="{BB962C8B-B14F-4D97-AF65-F5344CB8AC3E}">
        <p14:creationId xmlns:p14="http://schemas.microsoft.com/office/powerpoint/2010/main" val="4212087856"/>
      </p:ext>
    </p:extLst>
  </p:cSld>
  <p:clrMapOvr>
    <a:masterClrMapping/>
  </p:clrMapOvr>
  <mc:AlternateContent xmlns:mc="http://schemas.openxmlformats.org/markup-compatibility/2006" xmlns:p14="http://schemas.microsoft.com/office/powerpoint/2010/main">
    <mc:Choice Requires="p14">
      <p:transition spd="slow" p14:dur="2000" advTm="84902"/>
    </mc:Choice>
    <mc:Fallback xmlns="">
      <p:transition spd="slow" advTm="8490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Content Placeholder 3">
            <a:extLst>
              <a:ext uri="{FF2B5EF4-FFF2-40B4-BE49-F238E27FC236}">
                <a16:creationId xmlns:a16="http://schemas.microsoft.com/office/drawing/2014/main" id="{1738C78E-DFC4-435B-B1A0-D005DCF884E2}"/>
              </a:ext>
            </a:extLst>
          </p:cNvPr>
          <p:cNvPicPr>
            <a:picLocks noChangeAspect="1"/>
          </p:cNvPicPr>
          <p:nvPr/>
        </p:nvPicPr>
        <p:blipFill rotWithShape="1">
          <a:blip r:embed="rId3"/>
          <a:srcRect l="17403" t="22202" r="60060" b="16044"/>
          <a:stretch/>
        </p:blipFill>
        <p:spPr>
          <a:xfrm>
            <a:off x="1669934" y="500066"/>
            <a:ext cx="8222212" cy="5524573"/>
          </a:xfrm>
          <a:prstGeom prst="rect">
            <a:avLst/>
          </a:prstGeom>
        </p:spPr>
      </p:pic>
      <p:sp>
        <p:nvSpPr>
          <p:cNvPr id="6" name="TextBox 5"/>
          <p:cNvSpPr txBox="1"/>
          <p:nvPr/>
        </p:nvSpPr>
        <p:spPr>
          <a:xfrm>
            <a:off x="6896647" y="6333194"/>
            <a:ext cx="4913745" cy="26161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Ubuntu" charset="0"/>
                <a:ea typeface="Ubuntu" charset="0"/>
                <a:cs typeface="Ubuntu" charset="0"/>
              </a:rPr>
              <a:t>Davey et al., Evidence-based approaches to violence reduction </a:t>
            </a:r>
          </a:p>
        </p:txBody>
      </p:sp>
    </p:spTree>
    <p:extLst>
      <p:ext uri="{BB962C8B-B14F-4D97-AF65-F5344CB8AC3E}">
        <p14:creationId xmlns:p14="http://schemas.microsoft.com/office/powerpoint/2010/main" val="3200026192"/>
      </p:ext>
    </p:extLst>
  </p:cSld>
  <p:clrMapOvr>
    <a:masterClrMapping/>
  </p:clrMapOvr>
  <mc:AlternateContent xmlns:mc="http://schemas.openxmlformats.org/markup-compatibility/2006" xmlns:p14="http://schemas.microsoft.com/office/powerpoint/2010/main">
    <mc:Choice Requires="p14">
      <p:transition spd="slow" p14:dur="2000" advTm="84902"/>
    </mc:Choice>
    <mc:Fallback xmlns="">
      <p:transition spd="slow" advTm="84902"/>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660433" y="416547"/>
            <a:ext cx="1086416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Muli Black" pitchFamily="2" charset="77"/>
                <a:ea typeface="+mn-ea"/>
                <a:cs typeface="+mn-cs"/>
              </a:rPr>
              <a:t>What is a public health approach to violence prevention?  </a:t>
            </a:r>
          </a:p>
        </p:txBody>
      </p:sp>
      <p:sp>
        <p:nvSpPr>
          <p:cNvPr id="6" name="TextBox 5"/>
          <p:cNvSpPr txBox="1"/>
          <p:nvPr/>
        </p:nvSpPr>
        <p:spPr>
          <a:xfrm>
            <a:off x="660433" y="1691218"/>
            <a:ext cx="11052597" cy="49244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Systematic approach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to the prevention of violence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Whole system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and </a:t>
            </a: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multi-agency</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 approach, </a:t>
            </a: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co-produced</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 by partners and communities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Preventative</a:t>
            </a:r>
            <a:r>
              <a:rPr kumimoji="0" lang="en-GB" sz="2600" b="1" i="0" u="none" strike="noStrike" kern="1200" cap="none" spc="0" normalizeH="0" baseline="0" noProof="0" dirty="0">
                <a:ln>
                  <a:noFill/>
                </a:ln>
                <a:solidFill>
                  <a:srgbClr val="FFFFFF"/>
                </a:solidFill>
                <a:effectLst/>
                <a:uLnTx/>
                <a:uFillTx/>
                <a:latin typeface="Muli Black" pitchFamily="2" charset="77"/>
                <a:ea typeface="+mn-ea"/>
                <a:cs typeface="+mn-cs"/>
              </a:rPr>
              <a:t>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and focused on the root causes of violence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Data-led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and </a:t>
            </a: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evidence-based -</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 led by epidemiological analysis and scientific knowledge of ‘what works’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Empowering</a:t>
            </a:r>
            <a:r>
              <a:rPr kumimoji="0" lang="en-GB" sz="2600" b="0" i="0" u="none" strike="noStrike" kern="1200" cap="none" spc="0" normalizeH="0" baseline="0" noProof="0" dirty="0">
                <a:ln>
                  <a:noFill/>
                </a:ln>
                <a:solidFill>
                  <a:srgbClr val="FFFFFF"/>
                </a:solidFill>
                <a:effectLst/>
                <a:uLnTx/>
                <a:uFillTx/>
                <a:latin typeface="Muli Black" pitchFamily="2" charset="77"/>
                <a:ea typeface="+mn-ea"/>
                <a:cs typeface="+mn-cs"/>
              </a:rPr>
              <a:t> and </a:t>
            </a:r>
            <a:r>
              <a:rPr kumimoji="0" lang="en-GB" sz="2600" b="1" i="0" u="none" strike="noStrike" kern="1200" cap="none" spc="0" normalizeH="0" baseline="0" noProof="0" dirty="0">
                <a:ln>
                  <a:noFill/>
                </a:ln>
                <a:solidFill>
                  <a:srgbClr val="FF4871"/>
                </a:solidFill>
                <a:effectLst/>
                <a:uLnTx/>
                <a:uFillTx/>
                <a:latin typeface="Muli Black" pitchFamily="2" charset="77"/>
                <a:ea typeface="+mn-ea"/>
                <a:cs typeface="+mn-cs"/>
              </a:rPr>
              <a:t>asset-based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FFFF"/>
              </a:solidFill>
              <a:effectLst/>
              <a:uLnTx/>
              <a:uFillTx/>
              <a:latin typeface="Muli Black" pitchFamily="2" charset="77"/>
              <a:ea typeface="+mn-ea"/>
              <a:cs typeface="+mn-cs"/>
            </a:endParaRPr>
          </a:p>
        </p:txBody>
      </p:sp>
    </p:spTree>
    <p:extLst>
      <p:ext uri="{BB962C8B-B14F-4D97-AF65-F5344CB8AC3E}">
        <p14:creationId xmlns:p14="http://schemas.microsoft.com/office/powerpoint/2010/main" val="833355264"/>
      </p:ext>
    </p:extLst>
  </p:cSld>
  <p:clrMapOvr>
    <a:masterClrMapping/>
  </p:clrMapOvr>
  <mc:AlternateContent xmlns:mc="http://schemas.openxmlformats.org/markup-compatibility/2006" xmlns:p14="http://schemas.microsoft.com/office/powerpoint/2010/main">
    <mc:Choice Requires="p14">
      <p:transition spd="slow" p14:dur="2000" advTm="84902"/>
    </mc:Choice>
    <mc:Fallback xmlns="">
      <p:transition spd="slow" advTm="8490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297B45D-F214-A641-B157-CC49DB82078C}"/>
              </a:ext>
            </a:extLst>
          </p:cNvPr>
          <p:cNvSpPr txBox="1"/>
          <p:nvPr/>
        </p:nvSpPr>
        <p:spPr>
          <a:xfrm>
            <a:off x="390840" y="258440"/>
            <a:ext cx="913330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Muli Black" pitchFamily="2" charset="77"/>
                <a:ea typeface="+mn-ea"/>
                <a:cs typeface="+mn-cs"/>
              </a:rPr>
              <a:t>Public Health Approach to Violence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srgbClr val="FFFFFF"/>
              </a:solidFill>
              <a:effectLst/>
              <a:uLnTx/>
              <a:uFillTx/>
              <a:latin typeface="Muli Black" pitchFamily="2" charset="77"/>
              <a:ea typeface="+mn-ea"/>
              <a:cs typeface="+mn-cs"/>
            </a:endParaRPr>
          </a:p>
        </p:txBody>
      </p:sp>
      <p:pic>
        <p:nvPicPr>
          <p:cNvPr id="3" name="object 2"/>
          <p:cNvPicPr/>
          <p:nvPr/>
        </p:nvPicPr>
        <p:blipFill rotWithShape="1">
          <a:blip r:embed="rId2" cstate="print"/>
          <a:srcRect r="210"/>
          <a:stretch/>
        </p:blipFill>
        <p:spPr>
          <a:xfrm>
            <a:off x="1363873" y="1270975"/>
            <a:ext cx="9136979" cy="5112070"/>
          </a:xfrm>
          <a:prstGeom prst="rect">
            <a:avLst/>
          </a:prstGeom>
        </p:spPr>
      </p:pic>
      <p:sp>
        <p:nvSpPr>
          <p:cNvPr id="4" name="Rectangle 3"/>
          <p:cNvSpPr/>
          <p:nvPr/>
        </p:nvSpPr>
        <p:spPr>
          <a:xfrm>
            <a:off x="1533236" y="4950691"/>
            <a:ext cx="2992582" cy="1283854"/>
          </a:xfrm>
          <a:prstGeom prst="rect">
            <a:avLst/>
          </a:prstGeom>
          <a:noFill/>
          <a:ln w="38100">
            <a:solidFill>
              <a:schemeClr val="tx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70049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297B45D-F214-A641-B157-CC49DB82078C}"/>
              </a:ext>
            </a:extLst>
          </p:cNvPr>
          <p:cNvSpPr txBox="1"/>
          <p:nvPr/>
        </p:nvSpPr>
        <p:spPr>
          <a:xfrm>
            <a:off x="390840" y="258440"/>
            <a:ext cx="913330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FFFF"/>
                </a:solidFill>
                <a:effectLst/>
                <a:uLnTx/>
                <a:uFillTx/>
                <a:latin typeface="Muli Black" pitchFamily="2" charset="77"/>
                <a:ea typeface="+mn-ea"/>
                <a:cs typeface="+mn-cs"/>
              </a:rPr>
              <a:t>Public Health Approach to Violence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srgbClr val="FFFFFF"/>
              </a:solidFill>
              <a:effectLst/>
              <a:uLnTx/>
              <a:uFillTx/>
              <a:latin typeface="Muli Black" pitchFamily="2" charset="77"/>
              <a:ea typeface="+mn-ea"/>
              <a:cs typeface="+mn-cs"/>
            </a:endParaRPr>
          </a:p>
        </p:txBody>
      </p:sp>
      <p:sp>
        <p:nvSpPr>
          <p:cNvPr id="4" name="Rectangle 3"/>
          <p:cNvSpPr/>
          <p:nvPr/>
        </p:nvSpPr>
        <p:spPr>
          <a:xfrm>
            <a:off x="1533236" y="4950691"/>
            <a:ext cx="2992582" cy="1283854"/>
          </a:xfrm>
          <a:prstGeom prst="rect">
            <a:avLst/>
          </a:prstGeom>
          <a:noFill/>
          <a:ln w="38100">
            <a:solidFill>
              <a:schemeClr val="tx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Diagram 4"/>
          <p:cNvGraphicFramePr/>
          <p:nvPr/>
        </p:nvGraphicFramePr>
        <p:xfrm>
          <a:off x="1637740" y="1034724"/>
          <a:ext cx="8637570" cy="5310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382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Reflection</a:t>
            </a:r>
            <a:br>
              <a:rPr lang="en-GB" dirty="0"/>
            </a:br>
            <a:r>
              <a:rPr lang="en-GB" sz="3200" b="0" dirty="0"/>
              <a:t>Any questions so far?</a:t>
            </a:r>
          </a:p>
        </p:txBody>
      </p:sp>
    </p:spTree>
    <p:extLst>
      <p:ext uri="{BB962C8B-B14F-4D97-AF65-F5344CB8AC3E}">
        <p14:creationId xmlns:p14="http://schemas.microsoft.com/office/powerpoint/2010/main" val="246012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5129" y="1109760"/>
            <a:ext cx="1515036" cy="125692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000" b="0" i="0" u="none" strike="noStrike" kern="1200" cap="none" spc="0" normalizeH="0" baseline="0" noProof="0" dirty="0">
              <a:ln>
                <a:noFill/>
              </a:ln>
              <a:solidFill>
                <a:srgbClr val="FFFFFF"/>
              </a:solidFill>
              <a:effectLst/>
              <a:uLnTx/>
              <a:uFillTx/>
              <a:latin typeface="Ubuntu" charset="0"/>
              <a:ea typeface="Ubuntu" charset="0"/>
              <a:cs typeface="Ubuntu" charset="0"/>
            </a:endParaRPr>
          </a:p>
        </p:txBody>
      </p:sp>
      <p:sp>
        <p:nvSpPr>
          <p:cNvPr id="5" name="Content Placeholder 4"/>
          <p:cNvSpPr>
            <a:spLocks noGrp="1"/>
          </p:cNvSpPr>
          <p:nvPr>
            <p:ph sz="quarter" idx="10"/>
          </p:nvPr>
        </p:nvSpPr>
        <p:spPr/>
        <p:txBody>
          <a:bodyPr/>
          <a:lstStyle/>
          <a:p>
            <a:r>
              <a:rPr lang="en-GB" dirty="0"/>
              <a:t>Violence Prevention </a:t>
            </a:r>
          </a:p>
        </p:txBody>
      </p:sp>
      <p:sp>
        <p:nvSpPr>
          <p:cNvPr id="6" name="Content Placeholder 5"/>
          <p:cNvSpPr>
            <a:spLocks noGrp="1"/>
          </p:cNvSpPr>
          <p:nvPr>
            <p:ph sz="quarter" idx="14"/>
          </p:nvPr>
        </p:nvSpPr>
        <p:spPr>
          <a:xfrm>
            <a:off x="813722" y="1372295"/>
            <a:ext cx="10840396" cy="4401205"/>
          </a:xfrm>
        </p:spPr>
        <p:txBody>
          <a:bodyPr/>
          <a:lstStyle/>
          <a:p>
            <a:pPr lvl="0">
              <a:spcBef>
                <a:spcPts val="0"/>
              </a:spcBef>
              <a:buFont typeface="Arial" panose="020B0604020202020204" pitchFamily="34" charset="0"/>
              <a:buChar char="•"/>
              <a:defRPr/>
            </a:pPr>
            <a:r>
              <a:rPr lang="en-GB" sz="2200" dirty="0">
                <a:latin typeface="Muli Black"/>
              </a:rPr>
              <a:t>Proliferation of use of the term ‘</a:t>
            </a:r>
            <a:r>
              <a:rPr lang="en-GB" sz="2200" b="1" dirty="0">
                <a:latin typeface="Muli Black"/>
              </a:rPr>
              <a:t>public health approach to violence prevention</a:t>
            </a:r>
            <a:r>
              <a:rPr lang="en-GB" sz="2200" dirty="0">
                <a:latin typeface="Muli Black"/>
              </a:rPr>
              <a:t>’ in recent years accompanied by improved understanding and implementation of this approach in practice </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r>
              <a:rPr lang="en-GB" sz="2200" dirty="0">
                <a:latin typeface="Muli Black"/>
              </a:rPr>
              <a:t>Many examples of notable local practice, however there is inconsistency between different areas and between local, regional, national and global public health agencies </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r>
              <a:rPr lang="en-GB" sz="2200" dirty="0">
                <a:latin typeface="Muli Black"/>
              </a:rPr>
              <a:t>In the UK, the Home Office VRU programme has been a catalyst for change, accompanied by public health and emergency services partnership working and an active four nations agenda </a:t>
            </a:r>
            <a:endParaRPr lang="en-GB" sz="2200" b="1" dirty="0">
              <a:latin typeface="Muli Black"/>
            </a:endParaRPr>
          </a:p>
          <a:p>
            <a:pPr marL="0" lvl="0" indent="0">
              <a:spcBef>
                <a:spcPts val="0"/>
              </a:spcBef>
              <a:buNone/>
              <a:defRPr/>
            </a:pPr>
            <a:endParaRPr lang="en-GB" sz="2200" dirty="0">
              <a:latin typeface="Muli Black"/>
            </a:endParaRPr>
          </a:p>
          <a:p>
            <a:pPr lvl="0">
              <a:spcBef>
                <a:spcPts val="0"/>
              </a:spcBef>
              <a:buFont typeface="Arial" panose="020B0604020202020204" pitchFamily="34" charset="0"/>
              <a:buChar char="•"/>
              <a:defRPr/>
            </a:pPr>
            <a:r>
              <a:rPr lang="en-GB" sz="2200" dirty="0">
                <a:latin typeface="Muli Black"/>
              </a:rPr>
              <a:t>Overall, it’s arguable the extent to which this is public health-led.  </a:t>
            </a:r>
          </a:p>
        </p:txBody>
      </p:sp>
      <p:sp>
        <p:nvSpPr>
          <p:cNvPr id="7" name="Text Placeholder 6"/>
          <p:cNvSpPr>
            <a:spLocks noGrp="1"/>
          </p:cNvSpPr>
          <p:nvPr>
            <p:ph type="body" sz="quarter" idx="15"/>
          </p:nvPr>
        </p:nvSpPr>
        <p:spPr/>
        <p:txBody>
          <a:bodyPr/>
          <a:lstStyle/>
          <a:p>
            <a:r>
              <a:rPr lang="en-GB" dirty="0"/>
              <a:t>What is the public health role in violence prevention? </a:t>
            </a:r>
          </a:p>
        </p:txBody>
      </p:sp>
    </p:spTree>
    <p:extLst>
      <p:ext uri="{BB962C8B-B14F-4D97-AF65-F5344CB8AC3E}">
        <p14:creationId xmlns:p14="http://schemas.microsoft.com/office/powerpoint/2010/main" val="324142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5129" y="1109760"/>
            <a:ext cx="1515036" cy="125692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000" b="0" i="0" u="none" strike="noStrike" kern="1200" cap="none" spc="0" normalizeH="0" baseline="0" noProof="0" dirty="0">
              <a:ln>
                <a:noFill/>
              </a:ln>
              <a:solidFill>
                <a:srgbClr val="FFFFFF"/>
              </a:solidFill>
              <a:effectLst/>
              <a:uLnTx/>
              <a:uFillTx/>
              <a:latin typeface="Ubuntu" charset="0"/>
              <a:ea typeface="Ubuntu" charset="0"/>
              <a:cs typeface="Ubuntu" charset="0"/>
            </a:endParaRPr>
          </a:p>
        </p:txBody>
      </p:sp>
      <p:sp>
        <p:nvSpPr>
          <p:cNvPr id="5" name="Content Placeholder 4"/>
          <p:cNvSpPr>
            <a:spLocks noGrp="1"/>
          </p:cNvSpPr>
          <p:nvPr>
            <p:ph sz="quarter" idx="10"/>
          </p:nvPr>
        </p:nvSpPr>
        <p:spPr/>
        <p:txBody>
          <a:bodyPr/>
          <a:lstStyle/>
          <a:p>
            <a:r>
              <a:rPr lang="en-GB" dirty="0"/>
              <a:t>Violence Prevention </a:t>
            </a:r>
          </a:p>
        </p:txBody>
      </p:sp>
      <p:sp>
        <p:nvSpPr>
          <p:cNvPr id="6" name="Content Placeholder 5"/>
          <p:cNvSpPr>
            <a:spLocks noGrp="1"/>
          </p:cNvSpPr>
          <p:nvPr>
            <p:ph sz="quarter" idx="14"/>
          </p:nvPr>
        </p:nvSpPr>
        <p:spPr>
          <a:xfrm>
            <a:off x="813722" y="1588125"/>
            <a:ext cx="10840396" cy="4401205"/>
          </a:xfrm>
        </p:spPr>
        <p:txBody>
          <a:bodyPr/>
          <a:lstStyle/>
          <a:p>
            <a:pPr lvl="0">
              <a:spcBef>
                <a:spcPts val="0"/>
              </a:spcBef>
              <a:buFont typeface="Arial" panose="020B0604020202020204" pitchFamily="34" charset="0"/>
              <a:buChar char="•"/>
              <a:defRPr/>
            </a:pPr>
            <a:r>
              <a:rPr lang="en-GB" sz="2200" dirty="0">
                <a:latin typeface="Muli Black"/>
              </a:rPr>
              <a:t>However, there is an important role for public health to play in this agenda </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r>
              <a:rPr lang="en-GB" sz="2200" dirty="0">
                <a:latin typeface="Muli Black"/>
              </a:rPr>
              <a:t>Public health professionals bring specific expertise and skills, our ‘reason for being’, and a way of viewing the world which adds unique value to the prevention of violence </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r>
              <a:rPr lang="en-GB" sz="2200" i="1" dirty="0">
                <a:latin typeface="Muli Black"/>
              </a:rPr>
              <a:t>Risk </a:t>
            </a:r>
            <a:r>
              <a:rPr lang="en-GB" sz="2200" dirty="0">
                <a:latin typeface="Muli Black"/>
              </a:rPr>
              <a:t>of public health </a:t>
            </a:r>
            <a:r>
              <a:rPr lang="en-GB" sz="2200" b="1" i="1" dirty="0">
                <a:latin typeface="Muli Black"/>
              </a:rPr>
              <a:t>not</a:t>
            </a:r>
            <a:r>
              <a:rPr lang="en-GB" sz="2200" i="1" dirty="0">
                <a:latin typeface="Muli Black"/>
              </a:rPr>
              <a:t> </a:t>
            </a:r>
            <a:r>
              <a:rPr lang="en-GB" sz="2200" dirty="0">
                <a:latin typeface="Muli Black"/>
              </a:rPr>
              <a:t>being involved … to hone the debate, the agenda, and to shape the preventative response</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r>
              <a:rPr lang="en-GB" sz="2200" dirty="0">
                <a:latin typeface="Muli Black"/>
              </a:rPr>
              <a:t>However, we are also a relatively small professional group … Requirement to think strategically about what our role is and, within that, </a:t>
            </a:r>
            <a:r>
              <a:rPr lang="en-GB" sz="2200" b="1" i="1" dirty="0">
                <a:latin typeface="Muli Black"/>
              </a:rPr>
              <a:t>empower</a:t>
            </a:r>
            <a:r>
              <a:rPr lang="en-GB" sz="2200" i="1" dirty="0">
                <a:latin typeface="Muli Black"/>
              </a:rPr>
              <a:t> </a:t>
            </a:r>
            <a:r>
              <a:rPr lang="en-GB" sz="2200" dirty="0">
                <a:latin typeface="Muli Black"/>
              </a:rPr>
              <a:t>others to take a public health approach to violence prevention   </a:t>
            </a:r>
            <a:endParaRPr lang="en-GB" sz="1400" dirty="0">
              <a:latin typeface="Muli Black"/>
            </a:endParaRP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endParaRPr lang="en-GB" sz="2200" dirty="0">
              <a:latin typeface="Muli Black"/>
            </a:endParaRPr>
          </a:p>
        </p:txBody>
      </p:sp>
      <p:sp>
        <p:nvSpPr>
          <p:cNvPr id="7" name="Text Placeholder 6"/>
          <p:cNvSpPr>
            <a:spLocks noGrp="1"/>
          </p:cNvSpPr>
          <p:nvPr>
            <p:ph type="body" sz="quarter" idx="15"/>
          </p:nvPr>
        </p:nvSpPr>
        <p:spPr>
          <a:xfrm>
            <a:off x="715963" y="774540"/>
            <a:ext cx="10760075" cy="393542"/>
          </a:xfrm>
        </p:spPr>
        <p:txBody>
          <a:bodyPr/>
          <a:lstStyle/>
          <a:p>
            <a:r>
              <a:rPr lang="en-GB" dirty="0"/>
              <a:t>What is the public health role in violence prevention? </a:t>
            </a:r>
          </a:p>
        </p:txBody>
      </p:sp>
    </p:spTree>
    <p:extLst>
      <p:ext uri="{BB962C8B-B14F-4D97-AF65-F5344CB8AC3E}">
        <p14:creationId xmlns:p14="http://schemas.microsoft.com/office/powerpoint/2010/main" val="1766861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GB" dirty="0"/>
              <a:t>Violence Prevention </a:t>
            </a:r>
          </a:p>
        </p:txBody>
      </p:sp>
      <p:sp>
        <p:nvSpPr>
          <p:cNvPr id="4" name="Text Placeholder 3"/>
          <p:cNvSpPr>
            <a:spLocks noGrp="1"/>
          </p:cNvSpPr>
          <p:nvPr>
            <p:ph type="body" sz="quarter" idx="15"/>
          </p:nvPr>
        </p:nvSpPr>
        <p:spPr/>
        <p:txBody>
          <a:bodyPr/>
          <a:lstStyle/>
          <a:p>
            <a:r>
              <a:rPr lang="en-GB" dirty="0"/>
              <a:t>What is the public health role in violence prevention? </a:t>
            </a:r>
          </a:p>
        </p:txBody>
      </p:sp>
      <p:sp>
        <p:nvSpPr>
          <p:cNvPr id="5" name="Text Placeholder 4"/>
          <p:cNvSpPr>
            <a:spLocks noGrp="1"/>
          </p:cNvSpPr>
          <p:nvPr>
            <p:ph type="body" sz="quarter" idx="16"/>
          </p:nvPr>
        </p:nvSpPr>
        <p:spPr/>
        <p:txBody>
          <a:bodyPr/>
          <a:lstStyle/>
          <a:p>
            <a:r>
              <a:rPr lang="en-GB" dirty="0"/>
              <a:t>Summary </a:t>
            </a:r>
          </a:p>
        </p:txBody>
      </p:sp>
      <p:sp>
        <p:nvSpPr>
          <p:cNvPr id="17" name="Content Placeholder 5"/>
          <p:cNvSpPr>
            <a:spLocks noGrp="1"/>
          </p:cNvSpPr>
          <p:nvPr>
            <p:ph sz="quarter" idx="14"/>
          </p:nvPr>
        </p:nvSpPr>
        <p:spPr>
          <a:xfrm>
            <a:off x="813722" y="2165347"/>
            <a:ext cx="10840396" cy="4955203"/>
          </a:xfrm>
        </p:spPr>
        <p:txBody>
          <a:bodyPr/>
          <a:lstStyle/>
          <a:p>
            <a:pPr lvl="0">
              <a:spcBef>
                <a:spcPts val="0"/>
              </a:spcBef>
              <a:buFont typeface="Arial" panose="020B0604020202020204" pitchFamily="34" charset="0"/>
              <a:buChar char="•"/>
              <a:defRPr/>
            </a:pPr>
            <a:r>
              <a:rPr lang="en-GB" sz="2200" dirty="0">
                <a:latin typeface="Muli Black"/>
              </a:rPr>
              <a:t>There is an important and rationalised role for public health to play in the violence prevention agenda </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r>
              <a:rPr lang="en-GB" sz="2200" dirty="0">
                <a:latin typeface="Muli Black"/>
              </a:rPr>
              <a:t>Reflections from my own experience to think through the public health role. These included systems leadership including collaboration and partnership working, research, evaluation, violence surveillance, strategic communications and social marketing, and commissioning.  </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r>
              <a:rPr lang="en-GB" sz="2200" dirty="0">
                <a:latin typeface="Muli Black"/>
              </a:rPr>
              <a:t>I hope these are useful to start the discussions! </a:t>
            </a: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endParaRPr lang="en-GB" sz="1400" dirty="0">
              <a:latin typeface="Muli Black"/>
            </a:endParaRPr>
          </a:p>
          <a:p>
            <a:pPr lvl="0">
              <a:spcBef>
                <a:spcPts val="0"/>
              </a:spcBef>
              <a:buFont typeface="Arial" panose="020B0604020202020204" pitchFamily="34" charset="0"/>
              <a:buChar char="•"/>
              <a:defRPr/>
            </a:pPr>
            <a:endParaRPr lang="en-GB" sz="2200" dirty="0">
              <a:latin typeface="Muli Black"/>
            </a:endParaRPr>
          </a:p>
          <a:p>
            <a:pPr lvl="0">
              <a:spcBef>
                <a:spcPts val="0"/>
              </a:spcBef>
              <a:buFont typeface="Arial" panose="020B0604020202020204" pitchFamily="34" charset="0"/>
              <a:buChar char="•"/>
              <a:defRPr/>
            </a:pPr>
            <a:endParaRPr lang="en-GB" sz="2200" dirty="0">
              <a:latin typeface="Muli Black"/>
            </a:endParaRPr>
          </a:p>
        </p:txBody>
      </p:sp>
    </p:spTree>
    <p:extLst>
      <p:ext uri="{BB962C8B-B14F-4D97-AF65-F5344CB8AC3E}">
        <p14:creationId xmlns:p14="http://schemas.microsoft.com/office/powerpoint/2010/main" val="1308539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6858000"/>
          </a:xfrm>
          <a:prstGeom prst="rect">
            <a:avLst/>
          </a:prstGeom>
          <a:solidFill>
            <a:srgbClr val="430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p:cNvPicPr>
            <a:picLocks noChangeAspect="1"/>
          </p:cNvPicPr>
          <p:nvPr/>
        </p:nvPicPr>
        <p:blipFill>
          <a:blip r:embed="rId3"/>
          <a:stretch>
            <a:fillRect/>
          </a:stretch>
        </p:blipFill>
        <p:spPr>
          <a:xfrm>
            <a:off x="3387753" y="2531918"/>
            <a:ext cx="5675112" cy="1574800"/>
          </a:xfrm>
          <a:prstGeom prst="rect">
            <a:avLst/>
          </a:prstGeom>
        </p:spPr>
      </p:pic>
    </p:spTree>
    <p:extLst>
      <p:ext uri="{BB962C8B-B14F-4D97-AF65-F5344CB8AC3E}">
        <p14:creationId xmlns:p14="http://schemas.microsoft.com/office/powerpoint/2010/main" val="42224865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4"/>
          <p:cNvSpPr txBox="1">
            <a:spLocks/>
          </p:cNvSpPr>
          <p:nvPr/>
        </p:nvSpPr>
        <p:spPr>
          <a:xfrm>
            <a:off x="619432" y="1856556"/>
            <a:ext cx="10958052" cy="482441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1" u="none" strike="noStrike" kern="1200" cap="none" spc="0" normalizeH="0" baseline="0" noProof="0" dirty="0">
              <a:ln>
                <a:noFill/>
              </a:ln>
              <a:solidFill>
                <a:srgbClr val="4300B7">
                  <a:lumMod val="65000"/>
                  <a:lumOff val="35000"/>
                </a:srgbClr>
              </a:solidFill>
              <a:effectLst/>
              <a:uLnTx/>
              <a:uFillTx/>
              <a:latin typeface="Arial" panose="020B0604020202020204" pitchFamily="34" charset="0"/>
              <a:ea typeface="+mn-ea"/>
              <a:cs typeface="Arial" panose="020B0604020202020204" pitchFamily="34" charset="0"/>
            </a:endParaRPr>
          </a:p>
        </p:txBody>
      </p:sp>
      <p:sp>
        <p:nvSpPr>
          <p:cNvPr id="2" name="Rectangle 1"/>
          <p:cNvSpPr/>
          <p:nvPr/>
        </p:nvSpPr>
        <p:spPr>
          <a:xfrm>
            <a:off x="5677514" y="1559191"/>
            <a:ext cx="6150206" cy="375487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uli Black" pitchFamily="2" charset="77"/>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Muli Black" pitchFamily="2" charset="77"/>
                <a:ea typeface="+mn-ea"/>
                <a:cs typeface="+mn-cs"/>
              </a:rPr>
              <a:t>To prevent violence across Wales through the implementation of a public health approach.</a:t>
            </a:r>
            <a:endPar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angle 2"/>
          <p:cNvSpPr/>
          <p:nvPr/>
        </p:nvSpPr>
        <p:spPr>
          <a:xfrm>
            <a:off x="7175734" y="1210225"/>
            <a:ext cx="2903359"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7240C9"/>
                </a:solidFill>
                <a:effectLst/>
                <a:uLnTx/>
                <a:uFillTx/>
                <a:latin typeface="Muli Black" pitchFamily="2" charset="77"/>
                <a:ea typeface="+mn-ea"/>
                <a:cs typeface="+mn-cs"/>
              </a:rPr>
              <a:t>Our mission:</a:t>
            </a:r>
            <a:endParaRPr kumimoji="0" lang="en-GB" sz="1800" b="1" i="0" u="none" strike="noStrike" kern="1200" cap="none" spc="0" normalizeH="0" baseline="0" noProof="0" dirty="0">
              <a:ln>
                <a:noFill/>
              </a:ln>
              <a:solidFill>
                <a:prstClr val="black"/>
              </a:solidFill>
              <a:effectLst/>
              <a:uLnTx/>
              <a:uFillTx/>
              <a:latin typeface="Muli Black" pitchFamily="2" charset="77"/>
              <a:ea typeface="+mn-ea"/>
              <a:cs typeface="+mn-cs"/>
            </a:endParaRPr>
          </a:p>
        </p:txBody>
      </p:sp>
      <p:pic>
        <p:nvPicPr>
          <p:cNvPr id="5" name="Picture 4"/>
          <p:cNvPicPr>
            <a:picLocks noChangeAspect="1"/>
          </p:cNvPicPr>
          <p:nvPr/>
        </p:nvPicPr>
        <p:blipFill rotWithShape="1">
          <a:blip r:embed="rId3"/>
          <a:srcRect l="927" b="1410"/>
          <a:stretch/>
        </p:blipFill>
        <p:spPr>
          <a:xfrm>
            <a:off x="369196" y="390525"/>
            <a:ext cx="5058082" cy="5991225"/>
          </a:xfrm>
          <a:prstGeom prst="rect">
            <a:avLst/>
          </a:prstGeom>
        </p:spPr>
      </p:pic>
    </p:spTree>
    <p:extLst>
      <p:ext uri="{BB962C8B-B14F-4D97-AF65-F5344CB8AC3E}">
        <p14:creationId xmlns:p14="http://schemas.microsoft.com/office/powerpoint/2010/main" val="9618495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74D2D-3A72-460A-A1F5-007DFBCD4FA6}"/>
              </a:ext>
            </a:extLst>
          </p:cNvPr>
          <p:cNvSpPr>
            <a:spLocks noGrp="1"/>
          </p:cNvSpPr>
          <p:nvPr>
            <p:ph idx="1"/>
          </p:nvPr>
        </p:nvSpPr>
        <p:spPr>
          <a:xfrm>
            <a:off x="838200" y="273377"/>
            <a:ext cx="10515600" cy="5903586"/>
          </a:xfrm>
        </p:spPr>
        <p:txBody>
          <a:bodyPr>
            <a:normAutofit fontScale="55000" lnSpcReduction="20000"/>
          </a:bodyPr>
          <a:lstStyle/>
          <a:p>
            <a:pPr marL="0" indent="0" algn="just">
              <a:lnSpc>
                <a:spcPct val="150000"/>
              </a:lnSpc>
              <a:spcAft>
                <a:spcPts val="800"/>
              </a:spcAft>
              <a:buNone/>
            </a:pPr>
            <a:r>
              <a:rPr lang="en-GB" sz="3800" dirty="0">
                <a:effectLst/>
                <a:latin typeface="Arial" panose="020B0604020202020204" pitchFamily="34" charset="0"/>
                <a:ea typeface="Calibri" panose="020F0502020204030204" pitchFamily="34" charset="0"/>
                <a:cs typeface="Arial" panose="020B0604020202020204" pitchFamily="34" charset="0"/>
              </a:rPr>
              <a:t>Our </a:t>
            </a:r>
            <a:r>
              <a:rPr lang="en-GB" sz="3800" b="1" dirty="0">
                <a:effectLst/>
                <a:latin typeface="Arial" panose="020B0604020202020204" pitchFamily="34" charset="0"/>
                <a:ea typeface="Calibri" panose="020F0502020204030204" pitchFamily="34" charset="0"/>
                <a:cs typeface="Arial" panose="020B0604020202020204" pitchFamily="34" charset="0"/>
              </a:rPr>
              <a:t>5 strategic priorities</a:t>
            </a:r>
            <a:r>
              <a:rPr lang="en-GB" sz="3800" dirty="0">
                <a:effectLst/>
                <a:latin typeface="Arial" panose="020B0604020202020204" pitchFamily="34" charset="0"/>
                <a:ea typeface="Calibri" panose="020F0502020204030204" pitchFamily="34" charset="0"/>
                <a:cs typeface="Arial" panose="020B0604020202020204" pitchFamily="34" charset="0"/>
              </a:rPr>
              <a:t> 2022/3 include: </a:t>
            </a:r>
            <a:endParaRPr lang="en-GB" sz="3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07000"/>
              </a:lnSpc>
              <a:spcBef>
                <a:spcPts val="200"/>
              </a:spcBef>
              <a:buNone/>
            </a:pPr>
            <a:r>
              <a:rPr lang="en-GB" sz="1800" b="1" dirty="0">
                <a:solidFill>
                  <a:srgbClr val="1F4D78"/>
                </a:solidFill>
                <a:effectLst/>
                <a:latin typeface="Arial" panose="020B0604020202020204" pitchFamily="34" charset="0"/>
                <a:ea typeface="Times New Roman" panose="02020603050405020304" pitchFamily="18" charset="0"/>
                <a:cs typeface="Times New Roman" panose="02020603050405020304" pitchFamily="18" charset="0"/>
              </a:rPr>
              <a:t>Coproduction</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Empowering young people and professionals to work together to develop solutions to youth violence in Wales. We are on a journey – developing our skills and knowledge in coproduction. We have made great strides (and learned a lot in 2021) and we hope to build on this learning in 2022, particularly through the development of our new Youth Violence Prevention Strategy.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07000"/>
              </a:lnSpc>
              <a:spcBef>
                <a:spcPts val="200"/>
              </a:spcBef>
              <a:buNone/>
            </a:pPr>
            <a:r>
              <a:rPr lang="en-GB" sz="18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Reducing inequality</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Violence is both a cause and a consequence of inequality. Tackling these root causes of violence and abuse, including sexism, racism, socio-economic inequality, and unequal access to services, education and employment, as well as promoting equality and diversity is a key priority for the Wales Violence Prevention Unit (VPU). In the next year, we will improve our understanding of disproportionate access to services, support the representation of marginalised voices, and lay the foundations to tackle the root causes of violence.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07000"/>
              </a:lnSpc>
              <a:spcBef>
                <a:spcPts val="200"/>
              </a:spcBef>
              <a:buNone/>
            </a:pPr>
            <a:r>
              <a:rPr lang="en-GB" sz="1800" b="1" dirty="0">
                <a:solidFill>
                  <a:srgbClr val="1F4D78"/>
                </a:solidFill>
                <a:effectLst/>
                <a:latin typeface="Arial" panose="020B0604020202020204" pitchFamily="34" charset="0"/>
                <a:ea typeface="Times New Roman" panose="02020603050405020304" pitchFamily="18" charset="0"/>
                <a:cs typeface="Times New Roman" panose="02020603050405020304" pitchFamily="18" charset="0"/>
              </a:rPr>
              <a:t>Engaging with education</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Education is a key partner in preventing and improving responses to youth violence. In 2022, we want to improve our engagement with local and strategic education partners to promote inclusion, prevent violence within and outside of schools, and support equitable access to education-related opportunities.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07000"/>
              </a:lnSpc>
              <a:spcBef>
                <a:spcPts val="200"/>
              </a:spcBef>
              <a:buNone/>
            </a:pPr>
            <a:r>
              <a:rPr lang="en-GB" sz="1800" b="1" dirty="0">
                <a:solidFill>
                  <a:srgbClr val="1F4D78"/>
                </a:solidFill>
                <a:effectLst/>
                <a:latin typeface="Arial" panose="020B0604020202020204" pitchFamily="34" charset="0"/>
                <a:ea typeface="Times New Roman" panose="02020603050405020304" pitchFamily="18" charset="0"/>
                <a:cs typeface="Times New Roman" panose="02020603050405020304" pitchFamily="18" charset="0"/>
              </a:rPr>
              <a:t>Partnerships for prevention</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To tackle violence effectively, we must work in partnership to take a contextual and multi-agency approach. As the VPU, we build local and national partnerships, and can support partners with the tools and knowledge (including data and evidence) to be effective partners in the prevention of violence. In 2022, we will continue to support violence prevention partnerships, including preparing local partnerships for the upcoming Serious Violence Duty.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07000"/>
              </a:lnSpc>
              <a:spcBef>
                <a:spcPts val="200"/>
              </a:spcBef>
              <a:buNone/>
            </a:pPr>
            <a:r>
              <a:rPr lang="en-GB" sz="1800" b="1" dirty="0">
                <a:solidFill>
                  <a:srgbClr val="1F4D78"/>
                </a:solidFill>
                <a:effectLst/>
                <a:latin typeface="Arial" panose="020B0604020202020204" pitchFamily="34" charset="0"/>
                <a:ea typeface="Times New Roman" panose="02020603050405020304" pitchFamily="18" charset="0"/>
                <a:cs typeface="Times New Roman" panose="02020603050405020304" pitchFamily="18" charset="0"/>
              </a:rPr>
              <a:t>Evaluating our impact</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We want to know exactly which interventions are effective in preventing violence, and what impact they’re having. Over the last three years, we’ve made great progress in evaluating local and national violence prevention efforts. We want to improve this even further in 2022, ensuring that violence prevention interventions are underpinned by robust evaluation, and encouraging the publication of the evaluation findings to build the evidence base for violence prevention.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021825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E6C5C1-E82E-CF47-83D1-A96D68A0DC01}"/>
              </a:ext>
            </a:extLst>
          </p:cNvPr>
          <p:cNvSpPr txBox="1"/>
          <p:nvPr/>
        </p:nvSpPr>
        <p:spPr>
          <a:xfrm>
            <a:off x="480968" y="248369"/>
            <a:ext cx="607347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7240C9"/>
                </a:solidFill>
                <a:effectLst/>
                <a:uLnTx/>
                <a:uFillTx/>
                <a:latin typeface="Segoe UI" panose="020B0502040204020203" pitchFamily="34" charset="0"/>
                <a:ea typeface="+mn-ea"/>
                <a:cs typeface="Segoe UI" panose="020B0502040204020203" pitchFamily="34" charset="0"/>
              </a:rPr>
              <a:t>Scale of Violence in Wales</a:t>
            </a:r>
          </a:p>
        </p:txBody>
      </p:sp>
      <p:pic>
        <p:nvPicPr>
          <p:cNvPr id="5" name="Picture 4" descr="http://swplive.blob.core.windows.net/wordpress-uploads/Wales-Map.png"/>
          <p:cNvPicPr/>
          <p:nvPr/>
        </p:nvPicPr>
        <p:blipFill>
          <a:blip r:embed="rId3" cstate="print"/>
          <a:srcRect l="14279" r="10583"/>
          <a:stretch>
            <a:fillRect/>
          </a:stretch>
        </p:blipFill>
        <p:spPr bwMode="auto">
          <a:xfrm>
            <a:off x="5192202" y="808045"/>
            <a:ext cx="4744251" cy="4961999"/>
          </a:xfrm>
          <a:prstGeom prst="rect">
            <a:avLst/>
          </a:prstGeom>
          <a:noFill/>
        </p:spPr>
      </p:pic>
      <p:sp>
        <p:nvSpPr>
          <p:cNvPr id="8" name="Rounded Rectangular Callout 7"/>
          <p:cNvSpPr/>
          <p:nvPr/>
        </p:nvSpPr>
        <p:spPr>
          <a:xfrm flipH="1">
            <a:off x="9000565" y="2779934"/>
            <a:ext cx="3014020" cy="1756887"/>
          </a:xfrm>
          <a:prstGeom prst="wedgeRoundRectCallout">
            <a:avLst>
              <a:gd name="adj1" fmla="val 86309"/>
              <a:gd name="adj2" fmla="val 21526"/>
              <a:gd name="adj3" fmla="val 16667"/>
            </a:avLst>
          </a:prstGeom>
          <a:ln>
            <a:solidFill>
              <a:schemeClr val="accent1"/>
            </a:solidFill>
          </a:ln>
        </p:spPr>
        <p:style>
          <a:lnRef idx="2">
            <a:schemeClr val="accent1"/>
          </a:lnRef>
          <a:fillRef idx="1">
            <a:schemeClr val="lt1"/>
          </a:fillRef>
          <a:effectRef idx="0">
            <a:schemeClr val="accent1"/>
          </a:effectRef>
          <a:fontRef idx="minor">
            <a:schemeClr val="dk1"/>
          </a:fontRef>
        </p:style>
        <p:txBody>
          <a:bodyPr rot="0" spcFirstLastPara="0" vert="horz" wrap="square" lIns="68580" tIns="34290" rIns="68580" bIns="3429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rgbClr val="7B7B7B"/>
              </a:solidFill>
              <a:effectLst/>
              <a:uLnTx/>
              <a:uFillTx/>
              <a:latin typeface="Calibri" panose="020F0502020204030204"/>
              <a:ea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4472C4"/>
                </a:solidFill>
                <a:effectLst/>
                <a:uLnTx/>
                <a:uFillTx/>
                <a:latin typeface="Segoe UI" panose="020B0502040204020203" pitchFamily="34" charset="0"/>
                <a:ea typeface="Times New Roman" panose="02020603050405020304" pitchFamily="18" charset="0"/>
                <a:cs typeface="Segoe UI" panose="020B0502040204020203" pitchFamily="34" charset="0"/>
              </a:rPr>
              <a:t>Gender  </a:t>
            </a:r>
            <a:endParaRPr kumimoji="0" lang="en-GB" sz="1600" b="0" i="0" u="none" strike="noStrike" kern="1200" cap="none" spc="0" normalizeH="0" baseline="0" noProof="0" dirty="0">
              <a:ln>
                <a:noFill/>
              </a:ln>
              <a:solidFill>
                <a:srgbClr val="4472C4"/>
              </a:solidFill>
              <a:effectLst/>
              <a:uLnTx/>
              <a:uFillTx/>
              <a:latin typeface="Segoe UI" panose="020B0502040204020203" pitchFamily="34" charset="0"/>
              <a:ea typeface="Times New Roman" panose="02020603050405020304" pitchFamily="18" charset="0"/>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Men are more likely to be victims of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violent crime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 Wales,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with the exception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of domestic and sexual </a:t>
            </a:r>
            <a:r>
              <a:rPr kumimoji="0" lang="en-GB" sz="1200" b="0" i="0" u="sng" strike="noStrike" kern="1200" cap="none" spc="0" normalizeH="0" baseline="0" noProof="0" dirty="0">
                <a:ln>
                  <a:noFill/>
                </a:ln>
                <a:solidFill>
                  <a:prstClr val="black"/>
                </a:solidFill>
                <a:effectLst/>
                <a:uLnTx/>
                <a:uFillTx/>
                <a:latin typeface="Calibri" panose="020F0502020204030204"/>
                <a:ea typeface="+mn-ea"/>
                <a:cs typeface="+mn-cs"/>
              </a:rPr>
              <a:t>violence.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1 in 3 women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experience violence or sexual abuse in their lifetime – in Wales, that equates to around</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 530,441 women.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300B7"/>
                </a:solidFill>
                <a:effectLst/>
                <a:uLnTx/>
                <a:uFillTx/>
                <a:latin typeface="Times New Roman" panose="02020603050405020304" pitchFamily="18" charset="0"/>
                <a:ea typeface="Times New Roman" panose="02020603050405020304" pitchFamily="18" charset="0"/>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a:t>
            </a:r>
            <a:endParaRPr kumimoji="0" lang="en-GB" sz="1200" b="0" i="0" u="none" strike="noStrike" kern="1200" cap="none" spc="0" normalizeH="0" baseline="0" noProof="0" dirty="0">
              <a:ln>
                <a:noFill/>
              </a:ln>
              <a:solidFill>
                <a:srgbClr val="4300B7"/>
              </a:solidFill>
              <a:effectLst/>
              <a:uLnTx/>
              <a:uFillTx/>
              <a:latin typeface="Times New Roman" panose="02020603050405020304" pitchFamily="18" charset="0"/>
              <a:ea typeface="Times New Roman" panose="02020603050405020304" pitchFamily="18" charset="0"/>
              <a:cs typeface="+mn-cs"/>
            </a:endParaRPr>
          </a:p>
        </p:txBody>
      </p:sp>
      <p:sp>
        <p:nvSpPr>
          <p:cNvPr id="9" name="Rounded Rectangular Callout 8"/>
          <p:cNvSpPr/>
          <p:nvPr/>
        </p:nvSpPr>
        <p:spPr>
          <a:xfrm>
            <a:off x="9356525" y="4813540"/>
            <a:ext cx="2658060" cy="1831882"/>
          </a:xfrm>
          <a:prstGeom prst="wedgeRoundRectCallout">
            <a:avLst>
              <a:gd name="adj1" fmla="val -69890"/>
              <a:gd name="adj2" fmla="val -36084"/>
              <a:gd name="adj3" fmla="val 16667"/>
            </a:avLst>
          </a:prstGeom>
          <a:ln>
            <a:solidFill>
              <a:schemeClr val="accent3"/>
            </a:solidFill>
          </a:ln>
        </p:spPr>
        <p:style>
          <a:lnRef idx="2">
            <a:schemeClr val="accent1"/>
          </a:lnRef>
          <a:fillRef idx="1">
            <a:schemeClr val="lt1"/>
          </a:fillRef>
          <a:effectRef idx="0">
            <a:schemeClr val="accent1"/>
          </a:effectRef>
          <a:fontRef idx="minor">
            <a:schemeClr val="dk1"/>
          </a:fontRef>
        </p:style>
        <p:txBody>
          <a:bodyPr rot="0" spcFirstLastPara="0" vert="horz" wrap="square" lIns="68580" tIns="34290" rIns="68580" bIns="3429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A5A5A5"/>
                </a:solidFill>
                <a:effectLst/>
                <a:uLnTx/>
                <a:uFillTx/>
                <a:latin typeface="Segoe UI" panose="020B0502040204020203" pitchFamily="34" charset="0"/>
                <a:ea typeface="Times New Roman" panose="02020603050405020304" pitchFamily="18" charset="0"/>
                <a:cs typeface="Segoe UI" panose="020B0502040204020203" pitchFamily="34" charset="0"/>
              </a:rPr>
              <a:t>The </a:t>
            </a:r>
            <a:r>
              <a:rPr kumimoji="0" lang="en-GB" sz="1600" b="1" i="0" u="none" strike="noStrike" kern="1200" cap="none" spc="0" normalizeH="0" baseline="0" noProof="0" dirty="0" err="1">
                <a:ln>
                  <a:noFill/>
                </a:ln>
                <a:solidFill>
                  <a:srgbClr val="A5A5A5"/>
                </a:solidFill>
                <a:effectLst/>
                <a:uLnTx/>
                <a:uFillTx/>
                <a:latin typeface="Segoe UI" panose="020B0502040204020203" pitchFamily="34" charset="0"/>
                <a:ea typeface="Times New Roman" panose="02020603050405020304" pitchFamily="18" charset="0"/>
                <a:cs typeface="Segoe UI" panose="020B0502040204020203" pitchFamily="34" charset="0"/>
              </a:rPr>
              <a:t>Lifecourse</a:t>
            </a:r>
            <a:endParaRPr kumimoji="0" lang="en-GB" sz="1600" b="0" i="0" u="none" strike="noStrike" kern="1200" cap="none" spc="0" normalizeH="0" baseline="0" noProof="0" dirty="0">
              <a:ln>
                <a:noFill/>
              </a:ln>
              <a:solidFill>
                <a:srgbClr val="A5A5A5"/>
              </a:solidFill>
              <a:effectLst/>
              <a:uLnTx/>
              <a:uFillTx/>
              <a:latin typeface="Segoe UI" panose="020B0502040204020203" pitchFamily="34" charset="0"/>
              <a:ea typeface="Times New Roman" panose="02020603050405020304" pitchFamily="18" charset="0"/>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Those with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four or more ACEs are 15x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more likely to have perpetrated violence against another person and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14x</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more likely to have been a victim of violence in the previous 12 months.</a:t>
            </a:r>
          </a:p>
        </p:txBody>
      </p:sp>
      <p:sp>
        <p:nvSpPr>
          <p:cNvPr id="10" name="TextBox 9">
            <a:extLst>
              <a:ext uri="{FF2B5EF4-FFF2-40B4-BE49-F238E27FC236}">
                <a16:creationId xmlns:a16="http://schemas.microsoft.com/office/drawing/2014/main" id="{716CA443-970E-2D41-8782-18A20C88BE25}"/>
              </a:ext>
            </a:extLst>
          </p:cNvPr>
          <p:cNvSpPr txBox="1"/>
          <p:nvPr/>
        </p:nvSpPr>
        <p:spPr>
          <a:xfrm>
            <a:off x="480968" y="1021208"/>
            <a:ext cx="5128262" cy="558614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rgbClr val="44546A"/>
                </a:solidFill>
                <a:effectLst/>
                <a:uLnTx/>
                <a:uFillTx/>
                <a:latin typeface="Segoe UI" panose="020B0502040204020203" pitchFamily="34" charset="0"/>
                <a:ea typeface="Times New Roman" panose="02020603050405020304" pitchFamily="18" charset="0"/>
                <a:cs typeface="Segoe UI" panose="020B0502040204020203" pitchFamily="34" charset="0"/>
              </a:rPr>
              <a:t>Cost of Violence</a:t>
            </a:r>
            <a:r>
              <a:rPr kumimoji="0" lang="en-GB" sz="2000" b="0" i="0" u="none" strike="noStrike" kern="1200" cap="none" spc="0" normalizeH="0" baseline="0" noProof="0" dirty="0">
                <a:ln>
                  <a:noFill/>
                </a:ln>
                <a:solidFill>
                  <a:srgbClr val="44546A"/>
                </a:solidFill>
                <a:effectLst/>
                <a:uLnTx/>
                <a:uFillTx/>
                <a:latin typeface="Segoe UI" panose="020B0502040204020203" pitchFamily="34" charset="0"/>
                <a:ea typeface="Times New Roman" panose="02020603050405020304" pitchFamily="18" charset="0"/>
                <a:cs typeface="Segoe UI" panose="020B0502040204020203" pitchFamily="34" charset="0"/>
              </a:rPr>
              <a:t> - </a:t>
            </a:r>
            <a:r>
              <a:rPr kumimoji="0" lang="en-GB" sz="16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Violence costs the NHS in Wales </a:t>
            </a:r>
            <a:r>
              <a:rPr kumimoji="0" lang="en-GB" sz="1600" b="1"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£205 million </a:t>
            </a:r>
            <a:r>
              <a:rPr kumimoji="0" lang="en-GB" sz="16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every year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rPr>
              <a:t>The </a:t>
            </a:r>
            <a:r>
              <a:rPr kumimoji="0" lang="en-GB" sz="1600" b="1" i="0" u="none" strike="noStrike" kern="1200" cap="none" spc="0" normalizeH="0" baseline="0" noProof="0" dirty="0">
                <a:ln>
                  <a:noFill/>
                </a:ln>
                <a:solidFill>
                  <a:srgbClr val="44546A"/>
                </a:solidFill>
                <a:effectLst/>
                <a:uLnTx/>
                <a:uFillTx/>
                <a:latin typeface="Segoe UI" panose="020B0502040204020203" pitchFamily="34" charset="0"/>
                <a:ea typeface="Times New Roman" panose="02020603050405020304" pitchFamily="18" charset="0"/>
                <a:cs typeface="Segoe UI" panose="020B0502040204020203" pitchFamily="34" charset="0"/>
              </a:rPr>
              <a:t>Welsh Ambulance Service Trust </a:t>
            </a:r>
            <a:r>
              <a:rPr kumimoji="0" lang="en-GB" sz="1600" b="0"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rPr>
              <a:t>have on average </a:t>
            </a:r>
            <a:r>
              <a:rPr kumimoji="0" lang="en-GB" sz="1600" b="1"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rPr>
              <a:t>2,250 violence-related call outs </a:t>
            </a:r>
            <a:r>
              <a:rPr kumimoji="0" lang="en-GB" sz="1600" b="0"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rPr>
              <a:t>per year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Wales-wide - violent and sexual offences account for </a:t>
            </a: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31% </a:t>
            </a: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of all </a:t>
            </a:r>
            <a:r>
              <a:rPr kumimoji="0" lang="en-GB" sz="1600" b="1" i="0" u="none" strike="noStrike" kern="1200" cap="none" spc="0" normalizeH="0" baseline="0" noProof="0" dirty="0">
                <a:ln>
                  <a:noFill/>
                </a:ln>
                <a:solidFill>
                  <a:srgbClr val="44546A"/>
                </a:solidFill>
                <a:effectLst/>
                <a:uLnTx/>
                <a:uFillTx/>
                <a:latin typeface="Segoe UI" panose="020B0502040204020203" pitchFamily="34" charset="0"/>
                <a:ea typeface="+mn-ea"/>
                <a:cs typeface="Segoe UI" panose="020B0502040204020203" pitchFamily="34" charset="0"/>
              </a:rPr>
              <a:t>crime demand</a:t>
            </a: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South Wales has the highest volume of violent crimes, but </a:t>
            </a: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North Wales </a:t>
            </a: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has the </a:t>
            </a:r>
            <a:r>
              <a:rPr kumimoji="0" lang="en-GB" sz="1600" b="1" i="0" u="none" strike="noStrike" kern="1200" cap="none" spc="0" normalizeH="0" baseline="0" noProof="0" dirty="0">
                <a:ln>
                  <a:noFill/>
                </a:ln>
                <a:solidFill>
                  <a:srgbClr val="44546A"/>
                </a:solidFill>
                <a:effectLst/>
                <a:uLnTx/>
                <a:uFillTx/>
                <a:latin typeface="Segoe UI" panose="020B0502040204020203" pitchFamily="34" charset="0"/>
                <a:ea typeface="+mn-ea"/>
                <a:cs typeface="Segoe UI" panose="020B0502040204020203" pitchFamily="34" charset="0"/>
              </a:rPr>
              <a:t>highest population rate*.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The population rate for police recorded </a:t>
            </a: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domestic violence-related incidents</a:t>
            </a: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 is </a:t>
            </a:r>
            <a:r>
              <a:rPr kumimoji="0" lang="en-GB" sz="1600" b="1" i="0" u="none" strike="noStrike" kern="1200" cap="none" spc="0" normalizeH="0" baseline="0" noProof="0" dirty="0">
                <a:ln>
                  <a:noFill/>
                </a:ln>
                <a:solidFill>
                  <a:srgbClr val="44546A"/>
                </a:solidFill>
                <a:effectLst/>
                <a:uLnTx/>
                <a:uFillTx/>
                <a:latin typeface="Segoe UI" panose="020B0502040204020203" pitchFamily="34" charset="0"/>
                <a:ea typeface="+mn-ea"/>
                <a:cs typeface="Segoe UI" panose="020B0502040204020203" pitchFamily="34" charset="0"/>
              </a:rPr>
              <a:t>higher in Wales </a:t>
            </a: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than the average for England and Wales- </a:t>
            </a: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26/1,000</a:t>
            </a:r>
            <a:r>
              <a:rPr kumimoji="0" lang="en-GB" sz="1600" b="0"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 in Wales compared to 21/1,000 (Nov 18-19)**</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4300B7"/>
              </a:solidFill>
              <a:effectLst/>
              <a:uLnTx/>
              <a:uFillTx/>
              <a:latin typeface="Muli" pitchFamily="2" charset="77"/>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4300B7"/>
              </a:solidFill>
              <a:effectLst/>
              <a:uLnTx/>
              <a:uFillTx/>
              <a:latin typeface="Muli" pitchFamily="2" charset="77"/>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rPr>
              <a:t>*Year ending September 2019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rPr>
              <a:t>**Data provided by the Police data hub</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4300B7"/>
              </a:solidFill>
              <a:effectLst/>
              <a:uLnTx/>
              <a:uFillTx/>
              <a:latin typeface="Muli" pitchFamily="2" charset="77"/>
              <a:ea typeface="+mn-ea"/>
              <a:cs typeface="+mn-cs"/>
            </a:endParaRPr>
          </a:p>
        </p:txBody>
      </p:sp>
      <p:sp>
        <p:nvSpPr>
          <p:cNvPr id="11" name="Rounded Rectangular Callout 10"/>
          <p:cNvSpPr/>
          <p:nvPr/>
        </p:nvSpPr>
        <p:spPr>
          <a:xfrm>
            <a:off x="4141697" y="5380279"/>
            <a:ext cx="3631144" cy="1260613"/>
          </a:xfrm>
          <a:prstGeom prst="wedgeRoundRectCallout">
            <a:avLst>
              <a:gd name="adj1" fmla="val 12236"/>
              <a:gd name="adj2" fmla="val -97740"/>
              <a:gd name="adj3" fmla="val 16667"/>
            </a:avLst>
          </a:prstGeom>
          <a:ln>
            <a:solidFill>
              <a:schemeClr val="accent2"/>
            </a:solidFill>
          </a:ln>
        </p:spPr>
        <p:style>
          <a:lnRef idx="2">
            <a:schemeClr val="accent1"/>
          </a:lnRef>
          <a:fillRef idx="1">
            <a:schemeClr val="lt1"/>
          </a:fillRef>
          <a:effectRef idx="0">
            <a:schemeClr val="accent1"/>
          </a:effectRef>
          <a:fontRef idx="minor">
            <a:schemeClr val="dk1"/>
          </a:fontRef>
        </p:style>
        <p:txBody>
          <a:bodyPr rot="0" spcFirstLastPara="0" vert="horz" wrap="square" lIns="68580" tIns="34290" rIns="68580" bIns="3429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7030A0"/>
              </a:solidFill>
              <a:effectLst/>
              <a:uLnTx/>
              <a:uFillTx/>
              <a:latin typeface="Calibri" panose="020F0502020204030204"/>
              <a:ea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ED7D31"/>
                </a:solidFill>
                <a:effectLst/>
                <a:uLnTx/>
                <a:uFillTx/>
                <a:latin typeface="Segoe UI" panose="020B0502040204020203" pitchFamily="34" charset="0"/>
                <a:ea typeface="Times New Roman" panose="02020603050405020304" pitchFamily="18" charset="0"/>
                <a:cs typeface="Segoe UI" panose="020B0502040204020203" pitchFamily="34" charset="0"/>
              </a:rPr>
              <a:t>COVID &amp; Violence </a:t>
            </a:r>
            <a:endParaRPr kumimoji="0" lang="en-GB" sz="1600" b="0" i="0" u="none" strike="noStrike" kern="1200" cap="none" spc="0" normalizeH="0" baseline="0" noProof="0" dirty="0">
              <a:ln>
                <a:noFill/>
              </a:ln>
              <a:solidFill>
                <a:srgbClr val="ED7D31"/>
              </a:solidFill>
              <a:effectLst/>
              <a:uLnTx/>
              <a:uFillTx/>
              <a:latin typeface="Segoe UI" panose="020B0502040204020203" pitchFamily="34" charset="0"/>
              <a:ea typeface="Times New Roman" panose="02020603050405020304" pitchFamily="18" charset="0"/>
              <a:cs typeface="Segoe UI" panose="020B0502040204020203" pitchFamily="34" charset="0"/>
            </a:endParaRPr>
          </a:p>
          <a:p>
            <a:pPr marL="0" marR="0" lvl="0" indent="0" algn="l" defTabSz="914400" rtl="0" eaLnBrk="1" fontAlgn="auto" latinLnBrk="0" hangingPunct="1">
              <a:lnSpc>
                <a:spcPct val="106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COVID </a:t>
            </a: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restrictions have impacted on violence – exacerbating conditions </a:t>
            </a:r>
            <a:r>
              <a:rPr kumimoji="0" lang="en-GB" sz="1200" b="0" i="0" u="none" strike="noStrike" kern="1200" cap="none" spc="0" normalizeH="0" baseline="0" noProof="0" dirty="0" err="1">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fo</a:t>
            </a: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r violence </a:t>
            </a: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in the home and online </a:t>
            </a: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and decreasing victim access to support. Whilst violence related to the NTE has decreased,. </a:t>
            </a:r>
            <a:endParaRPr kumimoji="0" lang="en-GB" sz="1400" b="0"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1200" b="0" i="0" u="none" strike="noStrike" kern="1200" cap="none" spc="0" normalizeH="0" baseline="0" noProof="0" dirty="0">
              <a:ln>
                <a:noFill/>
              </a:ln>
              <a:solidFill>
                <a:srgbClr val="4300B7"/>
              </a:solidFill>
              <a:effectLst/>
              <a:uLnTx/>
              <a:uFillTx/>
              <a:latin typeface="Times New Roman" panose="02020603050405020304" pitchFamily="18" charset="0"/>
              <a:ea typeface="Times New Roman" panose="02020603050405020304" pitchFamily="18" charset="0"/>
              <a:cs typeface="+mn-cs"/>
            </a:endParaRPr>
          </a:p>
        </p:txBody>
      </p:sp>
      <p:sp>
        <p:nvSpPr>
          <p:cNvPr id="12" name="Rounded Rectangular Callout 11"/>
          <p:cNvSpPr/>
          <p:nvPr/>
        </p:nvSpPr>
        <p:spPr>
          <a:xfrm>
            <a:off x="8773241" y="378274"/>
            <a:ext cx="3042871" cy="2124942"/>
          </a:xfrm>
          <a:prstGeom prst="wedgeRoundRectCallout">
            <a:avLst>
              <a:gd name="adj1" fmla="val -68254"/>
              <a:gd name="adj2" fmla="val 72356"/>
              <a:gd name="adj3" fmla="val 16667"/>
            </a:avLst>
          </a:prstGeom>
          <a:ln>
            <a:solidFill>
              <a:schemeClr val="tx2"/>
            </a:solidFill>
          </a:ln>
        </p:spPr>
        <p:style>
          <a:lnRef idx="2">
            <a:schemeClr val="accent1"/>
          </a:lnRef>
          <a:fillRef idx="1">
            <a:schemeClr val="lt1"/>
          </a:fillRef>
          <a:effectRef idx="0">
            <a:schemeClr val="accent1"/>
          </a:effectRef>
          <a:fontRef idx="minor">
            <a:schemeClr val="dk1"/>
          </a:fontRef>
        </p:style>
        <p:txBody>
          <a:bodyPr rot="0" spcFirstLastPara="0" vert="horz" wrap="square" lIns="68580" tIns="34290" rIns="68580" bIns="3429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44546A"/>
                </a:solidFill>
                <a:effectLst/>
                <a:uLnTx/>
                <a:uFillTx/>
                <a:latin typeface="Segoe UI" panose="020B0502040204020203" pitchFamily="34" charset="0"/>
                <a:ea typeface="Times New Roman" panose="02020603050405020304" pitchFamily="18" charset="0"/>
                <a:cs typeface="Segoe UI" panose="020B0502040204020203" pitchFamily="34" charset="0"/>
              </a:rPr>
              <a:t>Poverty </a:t>
            </a:r>
            <a:endParaRPr kumimoji="0" lang="en-GB" sz="1800" b="0" i="0" u="none" strike="noStrike" kern="1200" cap="none" spc="0" normalizeH="0" baseline="0" noProof="0" dirty="0">
              <a:ln>
                <a:noFill/>
              </a:ln>
              <a:solidFill>
                <a:srgbClr val="44546A"/>
              </a:solidFill>
              <a:effectLst/>
              <a:uLnTx/>
              <a:uFillTx/>
              <a:latin typeface="Segoe UI" panose="020B0502040204020203" pitchFamily="34" charset="0"/>
              <a:ea typeface="Times New Roman" panose="02020603050405020304" pitchFamily="18" charset="0"/>
              <a:cs typeface="Segoe UI" panose="020B0502040204020203" pitchFamily="34" charset="0"/>
            </a:endParaRPr>
          </a:p>
          <a:p>
            <a:pPr marL="0" marR="0" lvl="0" indent="0" algn="ctr" defTabSz="914400" rtl="0" eaLnBrk="1" fontAlgn="auto" latinLnBrk="0" hangingPunct="1">
              <a:lnSpc>
                <a:spcPct val="106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There is a </a:t>
            </a: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strong association </a:t>
            </a: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between poverty and violence.</a:t>
            </a:r>
          </a:p>
          <a:p>
            <a:pPr marL="0" marR="0" lvl="0" indent="0" algn="ctr" defTabSz="914400" rtl="0" eaLnBrk="1" fontAlgn="auto" latinLnBrk="0" hangingPunct="1">
              <a:lnSpc>
                <a:spcPct val="106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 </a:t>
            </a: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60% of people attending A&amp;E </a:t>
            </a: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Calibri" panose="020F0502020204030204" pitchFamily="34" charset="0"/>
                <a:cs typeface="Segoe UI" panose="020B0502040204020203" pitchFamily="34" charset="0"/>
              </a:rPr>
              <a:t>with assault injuries are from the 2 most deprived population quintiles. </a:t>
            </a:r>
          </a:p>
          <a:p>
            <a:pPr marL="0" marR="0" lvl="0" indent="0" algn="ctr" defTabSz="914400" rtl="0" eaLnBrk="1" fontAlgn="auto" latinLnBrk="0" hangingPunct="1">
              <a:lnSpc>
                <a:spcPct val="106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rPr>
              <a:t>For domestic abuse, </a:t>
            </a: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rPr>
              <a:t>70% reside</a:t>
            </a:r>
            <a:r>
              <a:rPr kumimoji="0" lang="en-GB" sz="1200" b="0" i="0" u="none" strike="noStrike" kern="1200" cap="none" spc="0" normalizeH="0" baseline="0" noProof="0" dirty="0">
                <a:ln>
                  <a:noFill/>
                </a:ln>
                <a:solidFill>
                  <a:srgbClr val="4300B7"/>
                </a:solidFill>
                <a:effectLst/>
                <a:uLnTx/>
                <a:uFillTx/>
                <a:latin typeface="Segoe UI" panose="020B0502040204020203" pitchFamily="34" charset="0"/>
                <a:ea typeface="Times New Roman" panose="02020603050405020304" pitchFamily="18" charset="0"/>
                <a:cs typeface="Segoe UI" panose="020B0502040204020203" pitchFamily="34" charset="0"/>
              </a:rPr>
              <a:t> in the lower 2 quintiles. </a:t>
            </a:r>
          </a:p>
        </p:txBody>
      </p:sp>
    </p:spTree>
    <p:extLst>
      <p:ext uri="{BB962C8B-B14F-4D97-AF65-F5344CB8AC3E}">
        <p14:creationId xmlns:p14="http://schemas.microsoft.com/office/powerpoint/2010/main" val="26252147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2003" y="246536"/>
            <a:ext cx="1017969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7240C9"/>
                </a:solidFill>
                <a:effectLst/>
                <a:uLnTx/>
                <a:uFillTx/>
                <a:latin typeface="Muli Black" pitchFamily="2" charset="77"/>
                <a:ea typeface="+mn-ea"/>
                <a:cs typeface="+mn-cs"/>
              </a:rPr>
              <a:t>Wales Violence Prevention Unit Membership</a:t>
            </a:r>
            <a:endParaRPr kumimoji="0" lang="en-GB" sz="3600" b="1" i="0" u="none" strike="noStrike" kern="1200" cap="none" spc="0" normalizeH="0" baseline="0" noProof="0" dirty="0">
              <a:ln>
                <a:noFill/>
              </a:ln>
              <a:solidFill>
                <a:srgbClr val="7240C9"/>
              </a:solidFill>
              <a:effectLst/>
              <a:uLnTx/>
              <a:uFillTx/>
              <a:latin typeface="Muli Black" pitchFamily="2" charset="77"/>
              <a:ea typeface="+mn-ea"/>
              <a:cs typeface="+mn-cs"/>
            </a:endParaRPr>
          </a:p>
        </p:txBody>
      </p:sp>
      <p:pic>
        <p:nvPicPr>
          <p:cNvPr id="5" name="Picture 4">
            <a:extLst>
              <a:ext uri="{FF2B5EF4-FFF2-40B4-BE49-F238E27FC236}">
                <a16:creationId xmlns:a16="http://schemas.microsoft.com/office/drawing/2014/main" id="{3269DCC8-D49E-4F35-ADE6-6562D6FAAAB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372003" y="649995"/>
            <a:ext cx="11911803" cy="6544019"/>
          </a:xfrm>
          <a:prstGeom prst="rect">
            <a:avLst/>
          </a:prstGeom>
        </p:spPr>
      </p:pic>
    </p:spTree>
    <p:extLst>
      <p:ext uri="{BB962C8B-B14F-4D97-AF65-F5344CB8AC3E}">
        <p14:creationId xmlns:p14="http://schemas.microsoft.com/office/powerpoint/2010/main" val="23055530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clrChange>
              <a:clrFrom>
                <a:srgbClr val="FFFFFF"/>
              </a:clrFrom>
              <a:clrTo>
                <a:srgbClr val="FFFFFF">
                  <a:alpha val="0"/>
                </a:srgbClr>
              </a:clrTo>
            </a:clrChange>
          </a:blip>
          <a:srcRect t="19260" b="3457"/>
          <a:stretch/>
        </p:blipFill>
        <p:spPr>
          <a:xfrm>
            <a:off x="242942" y="937458"/>
            <a:ext cx="11206427" cy="5805067"/>
          </a:xfrm>
          <a:prstGeom prst="rect">
            <a:avLst/>
          </a:prstGeom>
        </p:spPr>
      </p:pic>
      <p:sp>
        <p:nvSpPr>
          <p:cNvPr id="4" name="TextBox 3">
            <a:extLst>
              <a:ext uri="{FF2B5EF4-FFF2-40B4-BE49-F238E27FC236}">
                <a16:creationId xmlns:a16="http://schemas.microsoft.com/office/drawing/2014/main" id="{F9E6C5C1-E82E-CF47-83D1-A96D68A0DC01}"/>
              </a:ext>
            </a:extLst>
          </p:cNvPr>
          <p:cNvSpPr txBox="1"/>
          <p:nvPr/>
        </p:nvSpPr>
        <p:spPr>
          <a:xfrm>
            <a:off x="242942" y="291127"/>
            <a:ext cx="1057745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7240C9"/>
                </a:solidFill>
                <a:effectLst/>
                <a:uLnTx/>
                <a:uFillTx/>
                <a:latin typeface="Segoe UI" panose="020B0502040204020203" pitchFamily="34" charset="0"/>
                <a:ea typeface="+mn-ea"/>
                <a:cs typeface="Segoe UI" panose="020B0502040204020203" pitchFamily="34" charset="0"/>
              </a:rPr>
              <a:t>How do we work? </a:t>
            </a:r>
          </a:p>
        </p:txBody>
      </p:sp>
    </p:spTree>
    <p:extLst>
      <p:ext uri="{BB962C8B-B14F-4D97-AF65-F5344CB8AC3E}">
        <p14:creationId xmlns:p14="http://schemas.microsoft.com/office/powerpoint/2010/main" val="3971595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06F48-A5DD-41B7-81FF-FCE58A0E2886}"/>
              </a:ext>
            </a:extLst>
          </p:cNvPr>
          <p:cNvSpPr>
            <a:spLocks noGrp="1"/>
          </p:cNvSpPr>
          <p:nvPr>
            <p:ph type="title"/>
          </p:nvPr>
        </p:nvSpPr>
        <p:spPr/>
        <p:txBody>
          <a:bodyPr/>
          <a:lstStyle/>
          <a:p>
            <a:endParaRPr lang="en-GB" dirty="0"/>
          </a:p>
        </p:txBody>
      </p:sp>
      <p:pic>
        <p:nvPicPr>
          <p:cNvPr id="5" name="Content Placeholder 4" descr="A picture containing calendar&#10;&#10;Description automatically generated">
            <a:extLst>
              <a:ext uri="{FF2B5EF4-FFF2-40B4-BE49-F238E27FC236}">
                <a16:creationId xmlns:a16="http://schemas.microsoft.com/office/drawing/2014/main" id="{B1B254EC-EC19-4147-A604-02D44025C042}"/>
              </a:ext>
            </a:extLst>
          </p:cNvPr>
          <p:cNvPicPr>
            <a:picLocks noGrp="1" noChangeAspect="1"/>
          </p:cNvPicPr>
          <p:nvPr>
            <p:ph idx="1"/>
          </p:nvPr>
        </p:nvPicPr>
        <p:blipFill>
          <a:blip r:embed="rId2"/>
          <a:stretch>
            <a:fillRect/>
          </a:stretch>
        </p:blipFill>
        <p:spPr>
          <a:xfrm>
            <a:off x="0" y="-6564"/>
            <a:ext cx="12493282" cy="6864564"/>
          </a:xfrm>
        </p:spPr>
      </p:pic>
    </p:spTree>
    <p:extLst>
      <p:ext uri="{BB962C8B-B14F-4D97-AF65-F5344CB8AC3E}">
        <p14:creationId xmlns:p14="http://schemas.microsoft.com/office/powerpoint/2010/main" val="2915286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E6C5C1-E82E-CF47-83D1-A96D68A0DC01}"/>
              </a:ext>
            </a:extLst>
          </p:cNvPr>
          <p:cNvSpPr txBox="1"/>
          <p:nvPr/>
        </p:nvSpPr>
        <p:spPr>
          <a:xfrm>
            <a:off x="395089" y="286712"/>
            <a:ext cx="1039684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7240C9"/>
                </a:solidFill>
                <a:effectLst/>
                <a:uLnTx/>
                <a:uFillTx/>
                <a:latin typeface="Segoe UI" panose="020B0502040204020203" pitchFamily="34" charset="0"/>
                <a:ea typeface="+mn-ea"/>
                <a:cs typeface="Segoe UI" panose="020B0502040204020203" pitchFamily="34" charset="0"/>
              </a:rPr>
              <a:t>Partnership Strand</a:t>
            </a:r>
          </a:p>
        </p:txBody>
      </p:sp>
      <p:sp>
        <p:nvSpPr>
          <p:cNvPr id="8" name="Rectangle 7"/>
          <p:cNvSpPr/>
          <p:nvPr/>
        </p:nvSpPr>
        <p:spPr>
          <a:xfrm>
            <a:off x="9248245" y="1312299"/>
            <a:ext cx="2326779" cy="495520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ACF2"/>
                </a:solidFill>
                <a:effectLst/>
                <a:uLnTx/>
                <a:uFillTx/>
                <a:latin typeface="Muli Black" pitchFamily="2" charset="77"/>
                <a:ea typeface="+mn-ea"/>
                <a:cs typeface="+mn-cs"/>
              </a:rPr>
              <a:t>Funding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ACF2"/>
              </a:solidFill>
              <a:effectLst/>
              <a:uLnTx/>
              <a:uFillTx/>
              <a:latin typeface="Muli Black" pitchFamily="2" charset="77"/>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Segoe UI" panose="020B0502040204020203" pitchFamily="34" charset="0"/>
                <a:ea typeface="+mn-ea"/>
                <a:cs typeface="+mn-cs"/>
              </a:rPr>
              <a:t>VRU Grant approx. £1,400,000 X 3 years Home Office</a:t>
            </a:r>
            <a:b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1400" b="1" i="0" u="none" strike="noStrike" kern="1200" cap="none" spc="0" normalizeH="0" baseline="0" noProof="0" dirty="0">
                <a:ln>
                  <a:noFill/>
                </a:ln>
                <a:solidFill>
                  <a:prstClr val="black"/>
                </a:solidFill>
                <a:effectLst/>
                <a:uLnTx/>
                <a:uFillTx/>
                <a:latin typeface="Segoe UI" panose="020B0502040204020203" pitchFamily="34" charset="0"/>
                <a:ea typeface="+mn-ea"/>
                <a:cs typeface="+mn-cs"/>
              </a:rPr>
              <a:t>Youth Endowment Fund Teachable Moments Hospital Intervention:£206,288    per annum (2years)</a:t>
            </a:r>
            <a:b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t>Custody Navigators £240k (1 year) Home Office</a:t>
            </a:r>
            <a:br>
              <a:rPr kumimoji="0" lang="en-GB" sz="1400" b="1" i="0" u="none" strike="noStrike" kern="1200" cap="none" spc="0" normalizeH="0" baseline="0" noProof="0" dirty="0">
                <a:ln>
                  <a:noFill/>
                </a:ln>
                <a:solidFill>
                  <a:prstClr val="black"/>
                </a:solidFill>
                <a:effectLst/>
                <a:uLnTx/>
                <a:uFillTx/>
                <a:latin typeface="Segoe UI Semibold" panose="020B0702040204020203" pitchFamily="34" charset="0"/>
                <a:ea typeface="+mn-ea"/>
                <a:cs typeface="Segoe UI Semibold" panose="020B0702040204020203" pitchFamily="34" charset="0"/>
              </a:rPr>
            </a:br>
            <a:b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1400" b="1" i="0" u="none" strike="noStrike" kern="1200" cap="none" spc="0" normalizeH="0" baseline="0" noProof="0" dirty="0">
                <a:ln>
                  <a:noFill/>
                </a:ln>
                <a:solidFill>
                  <a:prstClr val="black"/>
                </a:solidFill>
                <a:effectLst/>
                <a:uLnTx/>
                <a:uFillTx/>
                <a:latin typeface="Segoe UI" panose="020B0502040204020203" pitchFamily="34" charset="0"/>
                <a:ea typeface="+mn-ea"/>
                <a:cs typeface="+mn-cs"/>
              </a:rPr>
              <a:t>Youth Endowment Fund Neighbourhood Fund: up to £1million (5 years - £200,00 per annum approx. )</a:t>
            </a:r>
            <a:b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1400" b="1" i="0" u="none" strike="noStrike" kern="1200" cap="none" spc="0" normalizeH="0" baseline="0" noProof="0" dirty="0">
              <a:ln>
                <a:noFill/>
              </a:ln>
              <a:solidFill>
                <a:srgbClr val="00ACF2"/>
              </a:solidFill>
              <a:effectLst/>
              <a:uLnTx/>
              <a:uFillTx/>
              <a:latin typeface="Muli Black" pitchFamily="2" charset="77"/>
              <a:ea typeface="+mn-ea"/>
              <a:cs typeface="+mn-cs"/>
            </a:endParaRPr>
          </a:p>
        </p:txBody>
      </p:sp>
      <p:sp>
        <p:nvSpPr>
          <p:cNvPr id="9" name="Rectangle 8"/>
          <p:cNvSpPr/>
          <p:nvPr/>
        </p:nvSpPr>
        <p:spPr>
          <a:xfrm>
            <a:off x="1786986" y="2966690"/>
            <a:ext cx="3102618" cy="344709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ACF2"/>
                </a:solidFill>
                <a:effectLst/>
                <a:uLnTx/>
                <a:uFillTx/>
                <a:latin typeface="Muli Black" pitchFamily="2" charset="77"/>
                <a:ea typeface="+mn-ea"/>
                <a:cs typeface="+mn-cs"/>
              </a:rPr>
              <a:t>Commissioned Services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NHS Violence Prevention Team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Action For Children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Swansea Youth Services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St. Giles Trust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Fearless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Media Academy Cymru-  Parallel Lives, Braver Choices Knife Crime Project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Custody Navigators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endParaRPr>
          </a:p>
        </p:txBody>
      </p:sp>
      <p:sp>
        <p:nvSpPr>
          <p:cNvPr id="10" name="Rectangle 9"/>
          <p:cNvSpPr/>
          <p:nvPr/>
        </p:nvSpPr>
        <p:spPr>
          <a:xfrm>
            <a:off x="5355324" y="2340305"/>
            <a:ext cx="3427201" cy="397031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ACF2"/>
                </a:solidFill>
                <a:effectLst/>
                <a:uLnTx/>
                <a:uFillTx/>
                <a:latin typeface="Muli Black" pitchFamily="2" charset="77"/>
                <a:ea typeface="+mn-ea"/>
                <a:cs typeface="+mn-cs"/>
              </a:rPr>
              <a:t>Helping others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Single Unified Safeguarding Review</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National Independent Safeguarding Board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VAWDASV</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Suicide prevention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Offensive Weapons Homicide Reviews/Serious Violence duty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Data Observatory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Community Safety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YOUTH JUSTICE BLUEPRINT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300B7"/>
                </a:solidFill>
                <a:effectLst/>
                <a:uLnTx/>
                <a:uFillTx/>
                <a:latin typeface="Muli Black" pitchFamily="2" charset="77"/>
                <a:ea typeface="+mn-ea"/>
                <a:cs typeface="+mn-cs"/>
              </a:rPr>
              <a:t>UK VRU data network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4300B7"/>
              </a:solidFill>
              <a:effectLst/>
              <a:uLnTx/>
              <a:uFillTx/>
              <a:latin typeface="Calibri" panose="020F0502020204030204"/>
              <a:ea typeface="+mn-ea"/>
              <a:cs typeface="+mn-cs"/>
            </a:endParaRPr>
          </a:p>
        </p:txBody>
      </p:sp>
      <p:sp>
        <p:nvSpPr>
          <p:cNvPr id="11" name="Rectangle 10"/>
          <p:cNvSpPr/>
          <p:nvPr/>
        </p:nvSpPr>
        <p:spPr>
          <a:xfrm>
            <a:off x="395089" y="830148"/>
            <a:ext cx="5209429"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ACF2"/>
                </a:solidFill>
                <a:effectLst/>
                <a:uLnTx/>
                <a:uFillTx/>
                <a:latin typeface="Muli Black" pitchFamily="2" charset="77"/>
                <a:ea typeface="+mn-ea"/>
                <a:cs typeface="+mn-cs"/>
              </a:rPr>
              <a:t>Working with our partners to make a difference </a:t>
            </a:r>
          </a:p>
        </p:txBody>
      </p:sp>
      <p:pic>
        <p:nvPicPr>
          <p:cNvPr id="12" name="Picture 11"/>
          <p:cNvPicPr>
            <a:picLocks noChangeAspect="1"/>
          </p:cNvPicPr>
          <p:nvPr/>
        </p:nvPicPr>
        <p:blipFill>
          <a:blip r:embed="rId3">
            <a:clrChange>
              <a:clrFrom>
                <a:srgbClr val="FFFFFF"/>
              </a:clrFrom>
              <a:clrTo>
                <a:srgbClr val="FFFFFF">
                  <a:alpha val="0"/>
                </a:srgbClr>
              </a:clrTo>
            </a:clrChange>
          </a:blip>
          <a:stretch>
            <a:fillRect/>
          </a:stretch>
        </p:blipFill>
        <p:spPr>
          <a:xfrm>
            <a:off x="4202573" y="905214"/>
            <a:ext cx="1477334" cy="1838246"/>
          </a:xfrm>
          <a:prstGeom prst="rect">
            <a:avLst/>
          </a:prstGeom>
        </p:spPr>
      </p:pic>
      <p:pic>
        <p:nvPicPr>
          <p:cNvPr id="13" name="Picture 12"/>
          <p:cNvPicPr>
            <a:picLocks noChangeAspect="1"/>
          </p:cNvPicPr>
          <p:nvPr/>
        </p:nvPicPr>
        <p:blipFill rotWithShape="1">
          <a:blip r:embed="rId4">
            <a:clrChange>
              <a:clrFrom>
                <a:srgbClr val="FFFFFF"/>
              </a:clrFrom>
              <a:clrTo>
                <a:srgbClr val="FFFFFF">
                  <a:alpha val="0"/>
                </a:srgbClr>
              </a:clrTo>
            </a:clrChange>
          </a:blip>
          <a:srcRect t="10410" b="14296"/>
          <a:stretch/>
        </p:blipFill>
        <p:spPr>
          <a:xfrm>
            <a:off x="8065491" y="223951"/>
            <a:ext cx="1392658" cy="1515164"/>
          </a:xfrm>
          <a:prstGeom prst="rect">
            <a:avLst/>
          </a:prstGeom>
        </p:spPr>
      </p:pic>
      <p:pic>
        <p:nvPicPr>
          <p:cNvPr id="14" name="Picture 13"/>
          <p:cNvPicPr>
            <a:picLocks noChangeAspect="1"/>
          </p:cNvPicPr>
          <p:nvPr/>
        </p:nvPicPr>
        <p:blipFill>
          <a:blip r:embed="rId5">
            <a:clrChange>
              <a:clrFrom>
                <a:srgbClr val="FFFFFF"/>
              </a:clrFrom>
              <a:clrTo>
                <a:srgbClr val="FFFFFF">
                  <a:alpha val="0"/>
                </a:srgbClr>
              </a:clrTo>
            </a:clrChange>
          </a:blip>
          <a:stretch>
            <a:fillRect/>
          </a:stretch>
        </p:blipFill>
        <p:spPr>
          <a:xfrm>
            <a:off x="183491" y="1569154"/>
            <a:ext cx="1603495" cy="1786593"/>
          </a:xfrm>
          <a:prstGeom prst="rect">
            <a:avLst/>
          </a:prstGeom>
        </p:spPr>
      </p:pic>
    </p:spTree>
    <p:extLst>
      <p:ext uri="{BB962C8B-B14F-4D97-AF65-F5344CB8AC3E}">
        <p14:creationId xmlns:p14="http://schemas.microsoft.com/office/powerpoint/2010/main" val="663352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32936" y="4631856"/>
            <a:ext cx="3547482" cy="2006245"/>
          </a:xfrm>
          <a:prstGeom prst="rect">
            <a:avLst/>
          </a:prstGeom>
        </p:spPr>
      </p:pic>
      <p:sp>
        <p:nvSpPr>
          <p:cNvPr id="3" name="TextBox 2">
            <a:extLst>
              <a:ext uri="{FF2B5EF4-FFF2-40B4-BE49-F238E27FC236}">
                <a16:creationId xmlns:a16="http://schemas.microsoft.com/office/drawing/2014/main" id="{F9E6C5C1-E82E-CF47-83D1-A96D68A0DC01}"/>
              </a:ext>
            </a:extLst>
          </p:cNvPr>
          <p:cNvSpPr txBox="1"/>
          <p:nvPr/>
        </p:nvSpPr>
        <p:spPr>
          <a:xfrm>
            <a:off x="276712" y="269503"/>
            <a:ext cx="529272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7240C9"/>
                </a:solidFill>
                <a:effectLst/>
                <a:uLnTx/>
                <a:uFillTx/>
                <a:latin typeface="Muli Black" pitchFamily="2" charset="77"/>
                <a:ea typeface="+mn-ea"/>
                <a:cs typeface="+mn-cs"/>
              </a:rPr>
              <a:t>Operational Strand </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250" y="4631856"/>
            <a:ext cx="1415717" cy="2002700"/>
          </a:xfrm>
          <a:prstGeom prst="rect">
            <a:avLst/>
          </a:prstGeom>
        </p:spPr>
      </p:pic>
      <p:sp>
        <p:nvSpPr>
          <p:cNvPr id="6" name="Rectangle 5"/>
          <p:cNvSpPr/>
          <p:nvPr/>
        </p:nvSpPr>
        <p:spPr>
          <a:xfrm>
            <a:off x="140419" y="1124256"/>
            <a:ext cx="3504481"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rPr>
              <a:t>Delivery of training to and development of resources for police and other partners</a:t>
            </a:r>
          </a:p>
        </p:txBody>
      </p:sp>
      <p:sp>
        <p:nvSpPr>
          <p:cNvPr id="7" name="Rectangle 6"/>
          <p:cNvSpPr/>
          <p:nvPr/>
        </p:nvSpPr>
        <p:spPr>
          <a:xfrm rot="10800000" flipV="1">
            <a:off x="5380418" y="3336519"/>
            <a:ext cx="2544253" cy="83099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rPr>
              <a:t>Development of operational networks to establish and encourage a public health approach</a:t>
            </a:r>
          </a:p>
        </p:txBody>
      </p:sp>
      <p:sp>
        <p:nvSpPr>
          <p:cNvPr id="8" name="Rectangle 7"/>
          <p:cNvSpPr/>
          <p:nvPr/>
        </p:nvSpPr>
        <p:spPr>
          <a:xfrm>
            <a:off x="276712" y="4310718"/>
            <a:ext cx="4404091" cy="27699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rPr>
              <a:t>Critical incident response plan in case of surges in violence </a:t>
            </a:r>
          </a:p>
        </p:txBody>
      </p:sp>
      <p:sp>
        <p:nvSpPr>
          <p:cNvPr id="9" name="Rectangle 8"/>
          <p:cNvSpPr/>
          <p:nvPr/>
        </p:nvSpPr>
        <p:spPr>
          <a:xfrm>
            <a:off x="5480069" y="1160145"/>
            <a:ext cx="2636180"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rPr>
              <a:t>HMPPS Enhanced model of supervision and Joint Intelligence Project</a:t>
            </a:r>
          </a:p>
        </p:txBody>
      </p:sp>
      <p:pic>
        <p:nvPicPr>
          <p:cNvPr id="10" name="Picture 9"/>
          <p:cNvPicPr>
            <a:picLocks noChangeAspect="1"/>
          </p:cNvPicPr>
          <p:nvPr/>
        </p:nvPicPr>
        <p:blipFill>
          <a:blip r:embed="rId5"/>
          <a:stretch>
            <a:fillRect/>
          </a:stretch>
        </p:blipFill>
        <p:spPr>
          <a:xfrm>
            <a:off x="259420" y="1664400"/>
            <a:ext cx="3747890" cy="2114731"/>
          </a:xfrm>
          <a:prstGeom prst="rect">
            <a:avLst/>
          </a:prstGeom>
        </p:spPr>
      </p:pic>
      <p:pic>
        <p:nvPicPr>
          <p:cNvPr id="11" name="Picture 10"/>
          <p:cNvPicPr>
            <a:picLocks noChangeAspect="1"/>
          </p:cNvPicPr>
          <p:nvPr/>
        </p:nvPicPr>
        <p:blipFill>
          <a:blip r:embed="rId6"/>
          <a:stretch>
            <a:fillRect/>
          </a:stretch>
        </p:blipFill>
        <p:spPr>
          <a:xfrm>
            <a:off x="2133365" y="2445690"/>
            <a:ext cx="3247052" cy="1800746"/>
          </a:xfrm>
          <a:prstGeom prst="rect">
            <a:avLst/>
          </a:prstGeom>
        </p:spPr>
      </p:pic>
      <p:pic>
        <p:nvPicPr>
          <p:cNvPr id="12" name="Picture 2" descr="HMPPS Co-Financing Organisatio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36221" y="1876353"/>
            <a:ext cx="2568284" cy="113867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8"/>
          <a:stretch>
            <a:fillRect/>
          </a:stretch>
        </p:blipFill>
        <p:spPr>
          <a:xfrm>
            <a:off x="9161608" y="3748280"/>
            <a:ext cx="2075937" cy="3105982"/>
          </a:xfrm>
          <a:prstGeom prst="rect">
            <a:avLst/>
          </a:prstGeom>
        </p:spPr>
      </p:pic>
      <p:pic>
        <p:nvPicPr>
          <p:cNvPr id="14" name="Picture 13"/>
          <p:cNvPicPr>
            <a:picLocks noChangeAspect="1"/>
          </p:cNvPicPr>
          <p:nvPr/>
        </p:nvPicPr>
        <p:blipFill>
          <a:blip r:embed="rId9"/>
          <a:stretch>
            <a:fillRect/>
          </a:stretch>
        </p:blipFill>
        <p:spPr>
          <a:xfrm>
            <a:off x="5881759" y="4195290"/>
            <a:ext cx="3211441" cy="1788188"/>
          </a:xfrm>
          <a:prstGeom prst="rect">
            <a:avLst/>
          </a:prstGeom>
        </p:spPr>
      </p:pic>
      <p:sp>
        <p:nvSpPr>
          <p:cNvPr id="15" name="Rectangle 14"/>
          <p:cNvSpPr/>
          <p:nvPr/>
        </p:nvSpPr>
        <p:spPr>
          <a:xfrm>
            <a:off x="9161608" y="1124255"/>
            <a:ext cx="2189734" cy="46166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300B7"/>
                </a:solidFill>
                <a:effectLst/>
                <a:uLnTx/>
                <a:uFillTx/>
                <a:latin typeface="Segoe UI" panose="020B0502040204020203" pitchFamily="34" charset="0"/>
                <a:ea typeface="+mn-ea"/>
                <a:cs typeface="Segoe UI" panose="020B0502040204020203" pitchFamily="34" charset="0"/>
              </a:rPr>
              <a:t>Collaboration with Operation Sceptre</a:t>
            </a:r>
          </a:p>
        </p:txBody>
      </p:sp>
      <p:pic>
        <p:nvPicPr>
          <p:cNvPr id="16" name="Picture 15"/>
          <p:cNvPicPr>
            <a:picLocks noChangeAspect="1"/>
          </p:cNvPicPr>
          <p:nvPr/>
        </p:nvPicPr>
        <p:blipFill>
          <a:blip r:embed="rId10"/>
          <a:stretch>
            <a:fillRect/>
          </a:stretch>
        </p:blipFill>
        <p:spPr>
          <a:xfrm>
            <a:off x="8376850" y="1664400"/>
            <a:ext cx="3503967" cy="2005400"/>
          </a:xfrm>
          <a:prstGeom prst="rect">
            <a:avLst/>
          </a:prstGeom>
        </p:spPr>
      </p:pic>
      <p:sp>
        <p:nvSpPr>
          <p:cNvPr id="17" name="Rectangle 16"/>
          <p:cNvSpPr/>
          <p:nvPr/>
        </p:nvSpPr>
        <p:spPr>
          <a:xfrm>
            <a:off x="300598" y="799404"/>
            <a:ext cx="10792108"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D2CB"/>
                </a:solidFill>
                <a:effectLst/>
                <a:uLnTx/>
                <a:uFillTx/>
                <a:latin typeface="Muli Black" pitchFamily="2" charset="77"/>
                <a:ea typeface="+mn-ea"/>
                <a:cs typeface="+mn-cs"/>
              </a:rPr>
              <a:t>Developing operational activity that makes a difference. </a:t>
            </a:r>
          </a:p>
        </p:txBody>
      </p:sp>
      <p:sp>
        <p:nvSpPr>
          <p:cNvPr id="5" name="TextBox 4">
            <a:extLst>
              <a:ext uri="{FF2B5EF4-FFF2-40B4-BE49-F238E27FC236}">
                <a16:creationId xmlns:a16="http://schemas.microsoft.com/office/drawing/2014/main" id="{9BBFB4F5-A11B-4CD4-8857-CADCF0884CDD}"/>
              </a:ext>
            </a:extLst>
          </p:cNvPr>
          <p:cNvSpPr txBox="1"/>
          <p:nvPr/>
        </p:nvSpPr>
        <p:spPr>
          <a:xfrm>
            <a:off x="5698156" y="6265224"/>
            <a:ext cx="25390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15 Minute Patrols = -40%</a:t>
            </a:r>
          </a:p>
        </p:txBody>
      </p:sp>
    </p:spTree>
    <p:extLst>
      <p:ext uri="{BB962C8B-B14F-4D97-AF65-F5344CB8AC3E}">
        <p14:creationId xmlns:p14="http://schemas.microsoft.com/office/powerpoint/2010/main" val="3340465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6858000"/>
          </a:xfrm>
          <a:prstGeom prst="rect">
            <a:avLst/>
          </a:prstGeom>
          <a:solidFill>
            <a:srgbClr val="430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200" b="0" i="1" u="none" strike="noStrike" kern="1200" cap="none" spc="0" normalizeH="0" baseline="0" noProof="0" dirty="0">
                <a:ln>
                  <a:noFill/>
                </a:ln>
                <a:solidFill>
                  <a:prstClr val="white"/>
                </a:solidFill>
                <a:effectLst/>
                <a:uLnTx/>
                <a:uFillTx/>
                <a:latin typeface="Calibri" panose="020F0502020204030204"/>
                <a:ea typeface="+mn-ea"/>
                <a:cs typeface="+mn-cs"/>
              </a:rPr>
              <a:t>Reflection</a:t>
            </a:r>
          </a:p>
        </p:txBody>
      </p:sp>
    </p:spTree>
    <p:extLst>
      <p:ext uri="{BB962C8B-B14F-4D97-AF65-F5344CB8AC3E}">
        <p14:creationId xmlns:p14="http://schemas.microsoft.com/office/powerpoint/2010/main" val="1530189255"/>
      </p:ext>
    </p:extLst>
  </p:cSld>
  <p:clrMapOvr>
    <a:masterClrMapping/>
  </p:clrMapOvr>
</p:sld>
</file>

<file path=ppt/theme/theme1.xml><?xml version="1.0" encoding="utf-8"?>
<a:theme xmlns:a="http://schemas.openxmlformats.org/drawingml/2006/main" name="1_Office Theme">
  <a:themeElements>
    <a:clrScheme name="Custom 14">
      <a:dk1>
        <a:srgbClr val="4300B7"/>
      </a:dk1>
      <a:lt1>
        <a:srgbClr val="FFFFFF"/>
      </a:lt1>
      <a:dk2>
        <a:srgbClr val="00D2CB"/>
      </a:dk2>
      <a:lt2>
        <a:srgbClr val="F3F3F3"/>
      </a:lt2>
      <a:accent1>
        <a:srgbClr val="FFD100"/>
      </a:accent1>
      <a:accent2>
        <a:srgbClr val="FF4871"/>
      </a:accent2>
      <a:accent3>
        <a:srgbClr val="00ACF2"/>
      </a:accent3>
      <a:accent4>
        <a:srgbClr val="1ED946"/>
      </a:accent4>
      <a:accent5>
        <a:srgbClr val="5B9BD5"/>
      </a:accent5>
      <a:accent6>
        <a:srgbClr val="70AD47"/>
      </a:accent6>
      <a:hlink>
        <a:srgbClr val="00D2CB"/>
      </a:hlink>
      <a:folHlink>
        <a:srgbClr val="00D2CB"/>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Office Theme">
  <a:themeElements>
    <a:clrScheme name="Custom 12">
      <a:dk1>
        <a:srgbClr val="4300B7"/>
      </a:dk1>
      <a:lt1>
        <a:srgbClr val="FFFFFF"/>
      </a:lt1>
      <a:dk2>
        <a:srgbClr val="00D2CB"/>
      </a:dk2>
      <a:lt2>
        <a:srgbClr val="F3F3F3"/>
      </a:lt2>
      <a:accent1>
        <a:srgbClr val="FFD100"/>
      </a:accent1>
      <a:accent2>
        <a:srgbClr val="FF4871"/>
      </a:accent2>
      <a:accent3>
        <a:srgbClr val="00ACF2"/>
      </a:accent3>
      <a:accent4>
        <a:srgbClr val="1ED946"/>
      </a:accent4>
      <a:accent5>
        <a:srgbClr val="5B9BD5"/>
      </a:accent5>
      <a:accent6>
        <a:srgbClr val="70AD47"/>
      </a:accent6>
      <a:hlink>
        <a:srgbClr val="D5BDFE"/>
      </a:hlink>
      <a:folHlink>
        <a:srgbClr val="00D2CB"/>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Custom 10">
      <a:dk1>
        <a:srgbClr val="4300B7"/>
      </a:dk1>
      <a:lt1>
        <a:srgbClr val="FFFFFF"/>
      </a:lt1>
      <a:dk2>
        <a:srgbClr val="00D2CB"/>
      </a:dk2>
      <a:lt2>
        <a:srgbClr val="F3F3F3"/>
      </a:lt2>
      <a:accent1>
        <a:srgbClr val="FFD100"/>
      </a:accent1>
      <a:accent2>
        <a:srgbClr val="FF4871"/>
      </a:accent2>
      <a:accent3>
        <a:srgbClr val="00ACF2"/>
      </a:accent3>
      <a:accent4>
        <a:srgbClr val="1ED946"/>
      </a:accent4>
      <a:accent5>
        <a:srgbClr val="5B9BD5"/>
      </a:accent5>
      <a:accent6>
        <a:srgbClr val="70AD47"/>
      </a:accent6>
      <a:hlink>
        <a:srgbClr val="00D2CB"/>
      </a:hlink>
      <a:folHlink>
        <a:srgbClr val="D5BDF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Public Health Wales Theme">
      <a:dk1>
        <a:srgbClr val="000000"/>
      </a:dk1>
      <a:lt1>
        <a:srgbClr val="FFFFFF"/>
      </a:lt1>
      <a:dk2>
        <a:srgbClr val="324F82"/>
      </a:dk2>
      <a:lt2>
        <a:srgbClr val="E7E6E6"/>
      </a:lt2>
      <a:accent1>
        <a:srgbClr val="324F82"/>
      </a:accent1>
      <a:accent2>
        <a:srgbClr val="28B8CE"/>
      </a:accent2>
      <a:accent3>
        <a:srgbClr val="4FB9AB"/>
      </a:accent3>
      <a:accent4>
        <a:srgbClr val="F8C402"/>
      </a:accent4>
      <a:accent5>
        <a:srgbClr val="DF3782"/>
      </a:accent5>
      <a:accent6>
        <a:srgbClr val="70AD47"/>
      </a:accent6>
      <a:hlink>
        <a:srgbClr val="28B8CE"/>
      </a:hlink>
      <a:folHlink>
        <a:srgbClr val="DF3782"/>
      </a:folHlink>
    </a:clrScheme>
    <a:fontScheme name="Consolas-Verdana">
      <a:majorFont>
        <a:latin typeface="Consolas" panose="020B0609020204030204"/>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Verdana" panose="020B060403050404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sz="3000" b="0" i="0" dirty="0" smtClean="0">
            <a:solidFill>
              <a:schemeClr val="bg1"/>
            </a:solidFill>
            <a:latin typeface="Ubuntu" charset="0"/>
            <a:ea typeface="Ubuntu" charset="0"/>
            <a:cs typeface="Ubuntu" charset="0"/>
          </a:defRPr>
        </a:defPPr>
      </a:lstStyle>
    </a:txDef>
  </a:objectDefaults>
  <a:extraClrSchemeLst/>
  <a:extLst>
    <a:ext uri="{05A4C25C-085E-4340-85A3-A5531E510DB2}">
      <thm15:themeFamily xmlns:thm15="http://schemas.microsoft.com/office/thememl/2012/main" name="PHW PPT Template" id="{CF5567AB-625C-CB4D-8AD5-4A60DD3D97F6}" vid="{EBA284EE-FC4C-2544-8931-2A4AC1636704}"/>
    </a:ext>
  </a:extLst>
</a:theme>
</file>

<file path=ppt/theme/theme6.xml><?xml version="1.0" encoding="utf-8"?>
<a:theme xmlns:a="http://schemas.openxmlformats.org/drawingml/2006/main" name="5_Office Theme">
  <a:themeElements>
    <a:clrScheme name="VPU Wales">
      <a:dk1>
        <a:srgbClr val="4300B7"/>
      </a:dk1>
      <a:lt1>
        <a:srgbClr val="FFFFFF"/>
      </a:lt1>
      <a:dk2>
        <a:srgbClr val="00D2CB"/>
      </a:dk2>
      <a:lt2>
        <a:srgbClr val="F3F3F3"/>
      </a:lt2>
      <a:accent1>
        <a:srgbClr val="FFD100"/>
      </a:accent1>
      <a:accent2>
        <a:srgbClr val="FF4871"/>
      </a:accent2>
      <a:accent3>
        <a:srgbClr val="00ACF2"/>
      </a:accent3>
      <a:accent4>
        <a:srgbClr val="1ED946"/>
      </a:accent4>
      <a:accent5>
        <a:srgbClr val="5B9BD5"/>
      </a:accent5>
      <a:accent6>
        <a:srgbClr val="70AD47"/>
      </a:accent6>
      <a:hlink>
        <a:srgbClr val="0563C1"/>
      </a:hlink>
      <a:folHlink>
        <a:srgbClr val="00D2CB"/>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2601</Words>
  <Application>Microsoft Macintosh PowerPoint</Application>
  <PresentationFormat>Widescreen</PresentationFormat>
  <Paragraphs>280</Paragraphs>
  <Slides>36</Slides>
  <Notes>17</Notes>
  <HiddenSlides>0</HiddenSlides>
  <MMClips>0</MMClips>
  <ScaleCrop>false</ScaleCrop>
  <HeadingPairs>
    <vt:vector size="6" baseType="variant">
      <vt:variant>
        <vt:lpstr>Fonts Used</vt:lpstr>
      </vt:variant>
      <vt:variant>
        <vt:i4>13</vt:i4>
      </vt:variant>
      <vt:variant>
        <vt:lpstr>Theme</vt:lpstr>
      </vt:variant>
      <vt:variant>
        <vt:i4>6</vt:i4>
      </vt:variant>
      <vt:variant>
        <vt:lpstr>Slide Titles</vt:lpstr>
      </vt:variant>
      <vt:variant>
        <vt:i4>36</vt:i4>
      </vt:variant>
    </vt:vector>
  </HeadingPairs>
  <TitlesOfParts>
    <vt:vector size="55" baseType="lpstr">
      <vt:lpstr>Arial</vt:lpstr>
      <vt:lpstr>Calibri</vt:lpstr>
      <vt:lpstr>Calibri Light</vt:lpstr>
      <vt:lpstr>Courier New</vt:lpstr>
      <vt:lpstr>Microsoft Sans Serif</vt:lpstr>
      <vt:lpstr>Muli</vt:lpstr>
      <vt:lpstr>Muli Black</vt:lpstr>
      <vt:lpstr>Segoe UI</vt:lpstr>
      <vt:lpstr>Segoe UI Semibold</vt:lpstr>
      <vt:lpstr>Times New Roman</vt:lpstr>
      <vt:lpstr>Ubuntu</vt:lpstr>
      <vt:lpstr>Ubuntu Light</vt:lpstr>
      <vt:lpstr>Verdana</vt:lpstr>
      <vt:lpstr>1_Office Theme</vt:lpstr>
      <vt:lpstr>4_Office Theme</vt:lpstr>
      <vt:lpstr>6_Office Theme</vt:lpstr>
      <vt:lpstr>2_Office Theme</vt:lpstr>
      <vt:lpstr>3_Office Theme</vt:lpstr>
      <vt:lpstr>5_Office Theme</vt:lpstr>
      <vt:lpstr>PowerPoint Presentation</vt:lpstr>
      <vt:lpstr>Content</vt:lpstr>
      <vt:lpstr>Personal Experience Jon</vt:lpstr>
      <vt:lpstr>‘Lack of joined up prevention’ Greatest risk of harm to the public?</vt:lpstr>
      <vt:lpstr>Evidence Base</vt:lpstr>
      <vt:lpstr>Lessons from tragedy</vt:lpstr>
      <vt:lpstr>PowerPoint Presentation</vt:lpstr>
      <vt:lpstr>Key High Level Themes Identified</vt:lpstr>
      <vt:lpstr>PowerPoint Presentation</vt:lpstr>
      <vt:lpstr>BLOCKS/OPPORTUNITIES - EFFECTIVE PARTNERSHIP TO PREVENT HARM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Reflection Any questions so far?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Drake,Jonathan swp57697</dc:creator>
  <cp:lastModifiedBy>joneds@me.com</cp:lastModifiedBy>
  <cp:revision>2</cp:revision>
  <dcterms:created xsi:type="dcterms:W3CDTF">2022-06-21T09:19:58Z</dcterms:created>
  <dcterms:modified xsi:type="dcterms:W3CDTF">2022-06-21T09:49:11Z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2022-06-21T09:20:27Z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07cf9554-24e5-4ce0-b466-29eae48eeb6f</vt:lpwstr>
  </property>
  <property fmtid="{D5CDD505-2E9C-101B-9397-08002B2CF9AE}" pid="8" name="MSIP_Label_66cf8fe5-b7b7-4df7-b38d-1c61ac2f6639_ContentBits">
    <vt:lpwstr>0</vt:lpwstr>
  </property>
</Properties>
</file>