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7C261C-A149-477C-9EF1-D3991B71C84B}" v="59" dt="2023-03-13T08:30:21.523"/>
    <p1510:client id="{77FA509A-2024-4BB7-B669-13151E8BD11A}" v="231" dt="2023-03-13T08:08:58.493"/>
    <p1510:client id="{C89A09C0-3B0F-47B8-A175-0C168C9F4636}" v="55" dt="2023-03-13T08:30:16.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7" d="100"/>
          <a:sy n="77" d="100"/>
        </p:scale>
        <p:origin x="36" y="4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142163-422B-4B06-8324-51ADB877D51F}" type="datetimeFigureOut">
              <a:t>3/17/2023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5E4999-431D-4F28-9560-6DAF7BD2DCEA}" type="slidenum">
              <a:t>‹#›</a:t>
            </a:fld>
            <a:endParaRPr lang="en-US"/>
          </a:p>
        </p:txBody>
      </p:sp>
    </p:spTree>
    <p:extLst>
      <p:ext uri="{BB962C8B-B14F-4D97-AF65-F5344CB8AC3E}">
        <p14:creationId xmlns:p14="http://schemas.microsoft.com/office/powerpoint/2010/main" val="2504917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brief overview of CNPC and Chevron Corporation will be covered in this presentation. The significance of cultural as well as institutional differences between China and the USA will be elaborated on in this presentation. Furthermore, the role of IHRM in devising effective M&amp;As between the USA and China will be highlighted in an effective way.</a:t>
            </a:r>
          </a:p>
        </p:txBody>
      </p:sp>
      <p:sp>
        <p:nvSpPr>
          <p:cNvPr id="4" name="Slide Number Placeholder 3"/>
          <p:cNvSpPr>
            <a:spLocks noGrp="1"/>
          </p:cNvSpPr>
          <p:nvPr>
            <p:ph type="sldNum" sz="quarter" idx="5"/>
          </p:nvPr>
        </p:nvSpPr>
        <p:spPr/>
        <p:txBody>
          <a:bodyPr/>
          <a:lstStyle/>
          <a:p>
            <a:fld id="{575E4999-431D-4F28-9560-6DAF7BD2DCEA}" type="slidenum">
              <a:rPr lang="en-US"/>
              <a:t>2</a:t>
            </a:fld>
            <a:endParaRPr lang="en-US"/>
          </a:p>
        </p:txBody>
      </p:sp>
    </p:spTree>
    <p:extLst>
      <p:ext uri="{BB962C8B-B14F-4D97-AF65-F5344CB8AC3E}">
        <p14:creationId xmlns:p14="http://schemas.microsoft.com/office/powerpoint/2010/main" val="3852989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entire business of CNPC includes natural gas sales, manufacturing, refining &amp; chemicals, oilfield services, marketing &amp; trading, finance, and new energy development. CNPC also provides services in downhole operations, drilling, well logging, geophysical prospecting, and mud logging (Global Data, 2021). The annual turnover of the company was around $303.05 billion in 2020 as per the annual report of CNPC (2021).</a:t>
            </a:r>
          </a:p>
        </p:txBody>
      </p:sp>
      <p:sp>
        <p:nvSpPr>
          <p:cNvPr id="4" name="Slide Number Placeholder 3"/>
          <p:cNvSpPr>
            <a:spLocks noGrp="1"/>
          </p:cNvSpPr>
          <p:nvPr>
            <p:ph type="sldNum" sz="quarter" idx="5"/>
          </p:nvPr>
        </p:nvSpPr>
        <p:spPr/>
        <p:txBody>
          <a:bodyPr/>
          <a:lstStyle/>
          <a:p>
            <a:fld id="{575E4999-431D-4F28-9560-6DAF7BD2DCEA}" type="slidenum">
              <a:rPr lang="en-US"/>
              <a:t>3</a:t>
            </a:fld>
            <a:endParaRPr lang="en-US"/>
          </a:p>
        </p:txBody>
      </p:sp>
    </p:spTree>
    <p:extLst>
      <p:ext uri="{BB962C8B-B14F-4D97-AF65-F5344CB8AC3E}">
        <p14:creationId xmlns:p14="http://schemas.microsoft.com/office/powerpoint/2010/main" val="4241592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Chevron Corp operates in the exploration, production, pipeline transportation, storage, as well as marketing &amp; distribution of gas and oil products. The net market capital of the company is around $333.2 billion in 2023 (Global Data, 2023). Furthermore, the company has expanded its operations across Europe, Asia, North America, South America, Africa, and the Middle East (Global Data, 2023).</a:t>
            </a:r>
          </a:p>
        </p:txBody>
      </p:sp>
      <p:sp>
        <p:nvSpPr>
          <p:cNvPr id="4" name="Slide Number Placeholder 3"/>
          <p:cNvSpPr>
            <a:spLocks noGrp="1"/>
          </p:cNvSpPr>
          <p:nvPr>
            <p:ph type="sldNum" sz="quarter" idx="5"/>
          </p:nvPr>
        </p:nvSpPr>
        <p:spPr/>
        <p:txBody>
          <a:bodyPr/>
          <a:lstStyle/>
          <a:p>
            <a:fld id="{575E4999-431D-4F28-9560-6DAF7BD2DCEA}" type="slidenum">
              <a:rPr lang="en-US"/>
              <a:t>4</a:t>
            </a:fld>
            <a:endParaRPr lang="en-US"/>
          </a:p>
        </p:txBody>
      </p:sp>
    </p:spTree>
    <p:extLst>
      <p:ext uri="{BB962C8B-B14F-4D97-AF65-F5344CB8AC3E}">
        <p14:creationId xmlns:p14="http://schemas.microsoft.com/office/powerpoint/2010/main" val="3479668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Huang </a:t>
            </a:r>
            <a:r>
              <a:rPr lang="en-US" i="1" dirty="0"/>
              <a:t>et al </a:t>
            </a:r>
            <a:r>
              <a:rPr lang="en-US" dirty="0"/>
              <a:t>(2022), buyers in the USA have improved their business strategies to focus on various sectors supported by the government policy of China. However, the new data privacy protection and competition law of China has complicated the deals of M&amp;A with the USA (Huang </a:t>
            </a:r>
            <a:r>
              <a:rPr lang="en-US" i="1" dirty="0"/>
              <a:t>et al, </a:t>
            </a:r>
            <a:r>
              <a:rPr lang="en-US" dirty="0"/>
              <a:t>2022).</a:t>
            </a:r>
          </a:p>
        </p:txBody>
      </p:sp>
      <p:sp>
        <p:nvSpPr>
          <p:cNvPr id="4" name="Slide Number Placeholder 3"/>
          <p:cNvSpPr>
            <a:spLocks noGrp="1"/>
          </p:cNvSpPr>
          <p:nvPr>
            <p:ph type="sldNum" sz="quarter" idx="5"/>
          </p:nvPr>
        </p:nvSpPr>
        <p:spPr/>
        <p:txBody>
          <a:bodyPr/>
          <a:lstStyle/>
          <a:p>
            <a:fld id="{575E4999-431D-4F28-9560-6DAF7BD2DCEA}" type="slidenum">
              <a:rPr lang="en-US"/>
              <a:t>5</a:t>
            </a:fld>
            <a:endParaRPr lang="en-US"/>
          </a:p>
        </p:txBody>
      </p:sp>
    </p:spTree>
    <p:extLst>
      <p:ext uri="{BB962C8B-B14F-4D97-AF65-F5344CB8AC3E}">
        <p14:creationId xmlns:p14="http://schemas.microsoft.com/office/powerpoint/2010/main" val="1722315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Economic analysis of M&amp;A between two countries is important to evaluate the price of crude products. However, the rising prices after the merging of CNPC and Chevron would be considered a red flag. The Department of Justice and The Federal Trade Commission have the power to prevent harmful deals for consumers as well as the economies of both countries (Heather, 2022).</a:t>
            </a:r>
          </a:p>
        </p:txBody>
      </p:sp>
      <p:sp>
        <p:nvSpPr>
          <p:cNvPr id="4" name="Slide Number Placeholder 3"/>
          <p:cNvSpPr>
            <a:spLocks noGrp="1"/>
          </p:cNvSpPr>
          <p:nvPr>
            <p:ph type="sldNum" sz="quarter" idx="5"/>
          </p:nvPr>
        </p:nvSpPr>
        <p:spPr/>
        <p:txBody>
          <a:bodyPr/>
          <a:lstStyle/>
          <a:p>
            <a:fld id="{575E4999-431D-4F28-9560-6DAF7BD2DCEA}" type="slidenum">
              <a:rPr lang="en-US"/>
              <a:t>6</a:t>
            </a:fld>
            <a:endParaRPr lang="en-US"/>
          </a:p>
        </p:txBody>
      </p:sp>
    </p:spTree>
    <p:extLst>
      <p:ext uri="{BB962C8B-B14F-4D97-AF65-F5344CB8AC3E}">
        <p14:creationId xmlns:p14="http://schemas.microsoft.com/office/powerpoint/2010/main" val="2092355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successful market of M&amp;A between China and the USA has influenced society also. The increasing investment opportunities have also increased the number of potential jobs in both countries. The trade legislation of the USA and China also protects consumers from the harmful impacts of potential negative deals.</a:t>
            </a:r>
          </a:p>
        </p:txBody>
      </p:sp>
      <p:sp>
        <p:nvSpPr>
          <p:cNvPr id="4" name="Slide Number Placeholder 3"/>
          <p:cNvSpPr>
            <a:spLocks noGrp="1"/>
          </p:cNvSpPr>
          <p:nvPr>
            <p:ph type="sldNum" sz="quarter" idx="5"/>
          </p:nvPr>
        </p:nvSpPr>
        <p:spPr/>
        <p:txBody>
          <a:bodyPr/>
          <a:lstStyle/>
          <a:p>
            <a:fld id="{575E4999-431D-4F28-9560-6DAF7BD2DCEA}" type="slidenum">
              <a:rPr lang="en-US"/>
              <a:t>7</a:t>
            </a:fld>
            <a:endParaRPr lang="en-US"/>
          </a:p>
        </p:txBody>
      </p:sp>
    </p:spTree>
    <p:extLst>
      <p:ext uri="{BB962C8B-B14F-4D97-AF65-F5344CB8AC3E}">
        <p14:creationId xmlns:p14="http://schemas.microsoft.com/office/powerpoint/2010/main" val="1349685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institutional difference between the two countries also increases the risks of the uncertainty of M&amp;A firms. However, the CSR value of CNPC and Chevron Corp could decrease the uncertainty risks to foster the success of the M&amp;A due to the integrated trading policy. Business companies usually look for investing in foreign areas during conducting multinational operations due to a high institutional difference between the two countries. On the other hand, the CSR of Chevron Corp and CNPC was attractive to foreign investors. Therefore, it is very easy to understand the institutional environment of China for the USA due to the positive CSR activities of CNPC and Chevron Corp M&amp;A (Li </a:t>
            </a:r>
            <a:r>
              <a:rPr lang="en-US" i="1" dirty="0"/>
              <a:t>et al, </a:t>
            </a:r>
            <a:r>
              <a:rPr lang="en-US" dirty="0"/>
              <a:t>2022).</a:t>
            </a:r>
          </a:p>
        </p:txBody>
      </p:sp>
      <p:sp>
        <p:nvSpPr>
          <p:cNvPr id="4" name="Slide Number Placeholder 3"/>
          <p:cNvSpPr>
            <a:spLocks noGrp="1"/>
          </p:cNvSpPr>
          <p:nvPr>
            <p:ph type="sldNum" sz="quarter" idx="5"/>
          </p:nvPr>
        </p:nvSpPr>
        <p:spPr/>
        <p:txBody>
          <a:bodyPr/>
          <a:lstStyle/>
          <a:p>
            <a:fld id="{575E4999-431D-4F28-9560-6DAF7BD2DCEA}" type="slidenum">
              <a:rPr lang="en-US"/>
              <a:t>8</a:t>
            </a:fld>
            <a:endParaRPr lang="en-US"/>
          </a:p>
        </p:txBody>
      </p:sp>
    </p:spTree>
    <p:extLst>
      <p:ext uri="{BB962C8B-B14F-4D97-AF65-F5344CB8AC3E}">
        <p14:creationId xmlns:p14="http://schemas.microsoft.com/office/powerpoint/2010/main" val="1653232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human resources of China respect every employee with equal treatment, whereas human resources in America are </a:t>
            </a:r>
            <a:r>
              <a:rPr lang="en-US" dirty="0" err="1"/>
              <a:t>characterised</a:t>
            </a:r>
            <a:r>
              <a:rPr lang="en-US" dirty="0"/>
              <a:t> by a confusing barrage. The corporate democracy of the USA also has influenced employees to be linked to power. Therefore, US firms may be less significant across the world than Chinese firms due to building on reputation and power struggles. However, both cross-cultural management in China and the USA are effective in a successful M&amp;A between firms (Cunningham</a:t>
            </a:r>
            <a:r>
              <a:rPr lang="en-US" i="1" dirty="0"/>
              <a:t>, </a:t>
            </a:r>
            <a:r>
              <a:rPr lang="en-US" dirty="0"/>
              <a:t>2019).</a:t>
            </a:r>
          </a:p>
        </p:txBody>
      </p:sp>
      <p:sp>
        <p:nvSpPr>
          <p:cNvPr id="4" name="Slide Number Placeholder 3"/>
          <p:cNvSpPr>
            <a:spLocks noGrp="1"/>
          </p:cNvSpPr>
          <p:nvPr>
            <p:ph type="sldNum" sz="quarter" idx="5"/>
          </p:nvPr>
        </p:nvSpPr>
        <p:spPr/>
        <p:txBody>
          <a:bodyPr/>
          <a:lstStyle/>
          <a:p>
            <a:fld id="{575E4999-431D-4F28-9560-6DAF7BD2DCEA}" type="slidenum">
              <a:rPr lang="en-US"/>
              <a:t>9</a:t>
            </a:fld>
            <a:endParaRPr lang="en-US"/>
          </a:p>
        </p:txBody>
      </p:sp>
    </p:spTree>
    <p:extLst>
      <p:ext uri="{BB962C8B-B14F-4D97-AF65-F5344CB8AC3E}">
        <p14:creationId xmlns:p14="http://schemas.microsoft.com/office/powerpoint/2010/main" val="10946963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China National Petroleum Corporation</a:t>
            </a:r>
            <a:endParaRPr lang="en-US" dirty="0"/>
          </a:p>
          <a:p>
            <a:pPr algn="just"/>
            <a:r>
              <a:rPr lang="en-US" b="1" i="1" dirty="0"/>
              <a:t>Local Hiring: </a:t>
            </a:r>
            <a:r>
              <a:rPr lang="en-US" dirty="0"/>
              <a:t>China National Petroleum Corporation is serving multiple international locations and is highly concerned about </a:t>
            </a:r>
            <a:r>
              <a:rPr lang="en-US" dirty="0" err="1"/>
              <a:t>labour</a:t>
            </a:r>
            <a:r>
              <a:rPr lang="en-US" dirty="0"/>
              <a:t> laws in different countries. It also provides equal rights, opportunities and health security to its workers. Additionally, this company hires local people as locals can easily adapt to the working environment. Moreover, it may develop lifestyles and create job opportunities for local communities in different international regions (CNPC, 2015).</a:t>
            </a:r>
            <a:endParaRPr lang="en-US" dirty="0">
              <a:cs typeface="Calibri"/>
            </a:endParaRPr>
          </a:p>
          <a:p>
            <a:r>
              <a:rPr lang="en-US" b="1" i="1" dirty="0"/>
              <a:t>Hiring based on education: </a:t>
            </a:r>
            <a:r>
              <a:rPr lang="en-US" dirty="0"/>
              <a:t>HRM of China National Petroleum Corporation hires employees of different educational degrees. These employees are deployed to execute different roles and responsibilities in this </a:t>
            </a:r>
            <a:r>
              <a:rPr lang="en-US" dirty="0" err="1"/>
              <a:t>organisation</a:t>
            </a:r>
            <a:r>
              <a:rPr lang="en-US" dirty="0"/>
              <a:t>. It can be found that 42.39% of employees in this </a:t>
            </a:r>
            <a:r>
              <a:rPr lang="en-US" dirty="0" err="1"/>
              <a:t>organisation</a:t>
            </a:r>
            <a:r>
              <a:rPr lang="en-US" dirty="0"/>
              <a:t> have technical secondary school degrees. These people are employed as normal workers and ground-level employees. On the other hand, 3.09% of employees are qualified with master's and higher degrees (Cooke, 2021). These staff are deployed in the roles of managers and higher executives in this </a:t>
            </a:r>
            <a:r>
              <a:rPr lang="en-US" dirty="0" err="1"/>
              <a:t>organisation</a:t>
            </a:r>
            <a:r>
              <a:rPr lang="en-US" dirty="0"/>
              <a:t>. It can be stated that this company was highly focused to employ all types of workers to fulfil the requirements of all business areas in the pre-acquisition stage.</a:t>
            </a:r>
          </a:p>
        </p:txBody>
      </p:sp>
      <p:sp>
        <p:nvSpPr>
          <p:cNvPr id="4" name="Slide Number Placeholder 3"/>
          <p:cNvSpPr>
            <a:spLocks noGrp="1"/>
          </p:cNvSpPr>
          <p:nvPr>
            <p:ph type="sldNum" sz="quarter" idx="5"/>
          </p:nvPr>
        </p:nvSpPr>
        <p:spPr/>
        <p:txBody>
          <a:bodyPr/>
          <a:lstStyle/>
          <a:p>
            <a:fld id="{575E4999-431D-4F28-9560-6DAF7BD2DCEA}" type="slidenum">
              <a:t>10</a:t>
            </a:fld>
            <a:endParaRPr lang="en-US"/>
          </a:p>
        </p:txBody>
      </p:sp>
    </p:spTree>
    <p:extLst>
      <p:ext uri="{BB962C8B-B14F-4D97-AF65-F5344CB8AC3E}">
        <p14:creationId xmlns:p14="http://schemas.microsoft.com/office/powerpoint/2010/main" val="1171046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Maintenance of </a:t>
            </a:r>
            <a:r>
              <a:rPr lang="en-US" b="1" i="1" dirty="0" err="1"/>
              <a:t>organisational</a:t>
            </a:r>
            <a:r>
              <a:rPr lang="en-US" b="1" i="1" dirty="0"/>
              <a:t> culture: </a:t>
            </a:r>
            <a:r>
              <a:rPr lang="en-US" dirty="0"/>
              <a:t>HRM of Chevron Corporation is highly concerned about maintaining </a:t>
            </a:r>
            <a:r>
              <a:rPr lang="en-US" dirty="0" err="1"/>
              <a:t>organisational</a:t>
            </a:r>
            <a:r>
              <a:rPr lang="en-US" dirty="0"/>
              <a:t> culture. It is executed by this department of this </a:t>
            </a:r>
            <a:r>
              <a:rPr lang="en-US" dirty="0" err="1"/>
              <a:t>organisation</a:t>
            </a:r>
            <a:r>
              <a:rPr lang="en-US" dirty="0"/>
              <a:t> to create an inclusive and good working environment in a proper manner. It may assist employees of this US-based energy </a:t>
            </a:r>
            <a:r>
              <a:rPr lang="en-US" dirty="0" err="1"/>
              <a:t>organisation</a:t>
            </a:r>
            <a:r>
              <a:rPr lang="en-US" dirty="0"/>
              <a:t> to encourage themselves to involve themselves with their respective roles. As an example, this company has scored 74 out of 100 in </a:t>
            </a:r>
            <a:r>
              <a:rPr lang="en-US" dirty="0" err="1"/>
              <a:t>organisational</a:t>
            </a:r>
            <a:r>
              <a:rPr lang="en-US" dirty="0"/>
              <a:t> culture. It shows that the HRM of this business is highly concerned about the development of the internal environment in the pre-merger stage (Comparably, 2023).</a:t>
            </a:r>
          </a:p>
        </p:txBody>
      </p:sp>
      <p:sp>
        <p:nvSpPr>
          <p:cNvPr id="4" name="Slide Number Placeholder 3"/>
          <p:cNvSpPr>
            <a:spLocks noGrp="1"/>
          </p:cNvSpPr>
          <p:nvPr>
            <p:ph type="sldNum" sz="quarter" idx="5"/>
          </p:nvPr>
        </p:nvSpPr>
        <p:spPr/>
        <p:txBody>
          <a:bodyPr/>
          <a:lstStyle/>
          <a:p>
            <a:fld id="{575E4999-431D-4F28-9560-6DAF7BD2DCEA}" type="slidenum">
              <a:t>11</a:t>
            </a:fld>
            <a:endParaRPr lang="en-US"/>
          </a:p>
        </p:txBody>
      </p:sp>
    </p:spTree>
    <p:extLst>
      <p:ext uri="{BB962C8B-B14F-4D97-AF65-F5344CB8AC3E}">
        <p14:creationId xmlns:p14="http://schemas.microsoft.com/office/powerpoint/2010/main" val="38042981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Deployment of volunteers: </a:t>
            </a:r>
            <a:r>
              <a:rPr lang="en-US" dirty="0"/>
              <a:t>HRM of Chevron Corporation also focuses on the improvement of social reputation. Due to this reason, this </a:t>
            </a:r>
            <a:r>
              <a:rPr lang="en-US" dirty="0" err="1"/>
              <a:t>organisation</a:t>
            </a:r>
            <a:r>
              <a:rPr lang="en-US" dirty="0"/>
              <a:t> employs a large number of employees in different parts of the world. They are mostly employed for bringing development in education by using their skills and energy. According to this company, these types of activities may assist itself to create new business opportunities by strengthening local communities in different parts of the world. It can be stated that new business opportunities may boost the growth of this </a:t>
            </a:r>
            <a:r>
              <a:rPr lang="en-US" dirty="0" err="1"/>
              <a:t>organisation</a:t>
            </a:r>
            <a:r>
              <a:rPr lang="en-US" dirty="0"/>
              <a:t>. Due to this reason, the HRM of Chevron Corporation deployed a large number of volunteers in the pre-merger stage in an adequate manner (Chevron, 2023).</a:t>
            </a:r>
          </a:p>
        </p:txBody>
      </p:sp>
      <p:sp>
        <p:nvSpPr>
          <p:cNvPr id="4" name="Slide Number Placeholder 3"/>
          <p:cNvSpPr>
            <a:spLocks noGrp="1"/>
          </p:cNvSpPr>
          <p:nvPr>
            <p:ph type="sldNum" sz="quarter" idx="5"/>
          </p:nvPr>
        </p:nvSpPr>
        <p:spPr/>
        <p:txBody>
          <a:bodyPr/>
          <a:lstStyle/>
          <a:p>
            <a:fld id="{575E4999-431D-4F28-9560-6DAF7BD2DCEA}" type="slidenum">
              <a:t>12</a:t>
            </a:fld>
            <a:endParaRPr lang="en-US"/>
          </a:p>
        </p:txBody>
      </p:sp>
    </p:spTree>
    <p:extLst>
      <p:ext uri="{BB962C8B-B14F-4D97-AF65-F5344CB8AC3E}">
        <p14:creationId xmlns:p14="http://schemas.microsoft.com/office/powerpoint/2010/main" val="1180416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China National Petroleum Corporation</a:t>
            </a:r>
            <a:endParaRPr lang="en-US" dirty="0"/>
          </a:p>
          <a:p>
            <a:pPr algn="just"/>
            <a:r>
              <a:rPr lang="en-US" b="1" i="1" dirty="0"/>
              <a:t>Compensation and welfare: </a:t>
            </a:r>
            <a:r>
              <a:rPr lang="en-US" dirty="0"/>
              <a:t>Compensation is a crucial component that assists businesses to encourage and motivate employees. Additionally, it is offered by the HRM of China National Petroleum Corporation and provides rewards to staff based on their performance. According to this company, it offers rewards to its employees according to their posts and values in a proper manner. This reward system is specially made for frontline workers as well as research and development staff. It is executed by this company to encourage its staff to work efficiently after getting merged. Additionally, it also provides corporate annuity, social insurance, supplementary medical insurance and subsidies to secure the well-being of employees in the post-merger stage in an effective manner (CNPC, 2017).</a:t>
            </a:r>
            <a:endParaRPr lang="en-US" dirty="0">
              <a:cs typeface="Calibri"/>
            </a:endParaRPr>
          </a:p>
          <a:p>
            <a:r>
              <a:rPr lang="en-US" b="1" i="1" dirty="0"/>
              <a:t>Training </a:t>
            </a:r>
            <a:r>
              <a:rPr lang="en-US" b="1" i="1" dirty="0" err="1"/>
              <a:t>programme</a:t>
            </a:r>
            <a:r>
              <a:rPr lang="en-US" b="1" i="1" dirty="0"/>
              <a:t>: </a:t>
            </a:r>
            <a:r>
              <a:rPr lang="en-US" dirty="0"/>
              <a:t>China National Petroleum Corporation has become highly focused on the development and skill enhancement of its employees during the post-acquisition stages. It is executed by this company to make its staff efficient and compatible with global expansion. Due to this reason, this company has developed its e-learning platforms and training infrastructure. Moreover, this business has introduced “Four Talent Training Schemes'' for international personnel, technical personnel, professional personnel and managerial performance. This training </a:t>
            </a:r>
            <a:r>
              <a:rPr lang="en-US" dirty="0" err="1"/>
              <a:t>programme</a:t>
            </a:r>
            <a:r>
              <a:rPr lang="en-US" dirty="0"/>
              <a:t> will assist this </a:t>
            </a:r>
            <a:r>
              <a:rPr lang="en-US" dirty="0" err="1"/>
              <a:t>organisation</a:t>
            </a:r>
            <a:r>
              <a:rPr lang="en-US" dirty="0"/>
              <a:t> to enhance technical skills and international operation skills of employees in a productive manner (Militaru, 2021).</a:t>
            </a:r>
          </a:p>
        </p:txBody>
      </p:sp>
      <p:sp>
        <p:nvSpPr>
          <p:cNvPr id="4" name="Slide Number Placeholder 3"/>
          <p:cNvSpPr>
            <a:spLocks noGrp="1"/>
          </p:cNvSpPr>
          <p:nvPr>
            <p:ph type="sldNum" sz="quarter" idx="5"/>
          </p:nvPr>
        </p:nvSpPr>
        <p:spPr/>
        <p:txBody>
          <a:bodyPr/>
          <a:lstStyle/>
          <a:p>
            <a:fld id="{575E4999-431D-4F28-9560-6DAF7BD2DCEA}" type="slidenum">
              <a:t>13</a:t>
            </a:fld>
            <a:endParaRPr lang="en-US"/>
          </a:p>
        </p:txBody>
      </p:sp>
    </p:spTree>
    <p:extLst>
      <p:ext uri="{BB962C8B-B14F-4D97-AF65-F5344CB8AC3E}">
        <p14:creationId xmlns:p14="http://schemas.microsoft.com/office/powerpoint/2010/main" val="30314799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Chevron Corporation</a:t>
            </a:r>
            <a:endParaRPr lang="en-US" dirty="0"/>
          </a:p>
          <a:p>
            <a:pPr algn="just"/>
            <a:r>
              <a:rPr lang="en-US" b="1" i="1" dirty="0"/>
              <a:t>Workforce safety: </a:t>
            </a:r>
            <a:r>
              <a:rPr lang="en-US" dirty="0"/>
              <a:t>Energy-related work is highly risky and due to this reason, companies need to maintain all safety measures properly. According to this Chevron corporation, it innovates different ideas and strategies regularly to improve the safety of its employees. Intensely, this </a:t>
            </a:r>
            <a:r>
              <a:rPr lang="en-US" dirty="0" err="1"/>
              <a:t>organisation</a:t>
            </a:r>
            <a:r>
              <a:rPr lang="en-US" dirty="0"/>
              <a:t> has implemented Start-Work Checks (SWCs) for providing safeguards to their employees who are involved in high risks activities. Additionally, this company critically monitors heat strain and heat stress to remove the negative effects of these components on employees. It has been executed by this company to make the employees secure to work in a post-merger environment (Chevron, 2023).</a:t>
            </a:r>
            <a:endParaRPr lang="en-US" dirty="0">
              <a:cs typeface="Calibri"/>
            </a:endParaRPr>
          </a:p>
          <a:p>
            <a:r>
              <a:rPr lang="en-US" b="1" i="1" dirty="0"/>
              <a:t>Operational Excellence Management System (OEMS): </a:t>
            </a:r>
            <a:r>
              <a:rPr lang="en-US" dirty="0"/>
              <a:t>This management system has been implemented by Chevron Corporation to boost and improve operational excellence culture. It also assists this </a:t>
            </a:r>
            <a:r>
              <a:rPr lang="en-US" dirty="0" err="1"/>
              <a:t>organisation</a:t>
            </a:r>
            <a:r>
              <a:rPr lang="en-US" dirty="0"/>
              <a:t> to modify safety performance, health and environment. OEMS will also help this company to manage employee and health benefits in the post-merger stage in an effective manner (Chevron, 2023).</a:t>
            </a:r>
          </a:p>
        </p:txBody>
      </p:sp>
      <p:sp>
        <p:nvSpPr>
          <p:cNvPr id="4" name="Slide Number Placeholder 3"/>
          <p:cNvSpPr>
            <a:spLocks noGrp="1"/>
          </p:cNvSpPr>
          <p:nvPr>
            <p:ph type="sldNum" sz="quarter" idx="5"/>
          </p:nvPr>
        </p:nvSpPr>
        <p:spPr/>
        <p:txBody>
          <a:bodyPr/>
          <a:lstStyle/>
          <a:p>
            <a:fld id="{575E4999-431D-4F28-9560-6DAF7BD2DCEA}" type="slidenum">
              <a:t>14</a:t>
            </a:fld>
            <a:endParaRPr lang="en-US"/>
          </a:p>
        </p:txBody>
      </p:sp>
    </p:spTree>
    <p:extLst>
      <p:ext uri="{BB962C8B-B14F-4D97-AF65-F5344CB8AC3E}">
        <p14:creationId xmlns:p14="http://schemas.microsoft.com/office/powerpoint/2010/main" val="32579329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i="1" dirty="0"/>
              <a:t>Recommendation 1: Effective maintenance of </a:t>
            </a:r>
            <a:r>
              <a:rPr lang="en-US" b="1" i="1" dirty="0" err="1"/>
              <a:t>labour</a:t>
            </a:r>
            <a:r>
              <a:rPr lang="en-US" b="1" i="1" dirty="0"/>
              <a:t> laws: </a:t>
            </a:r>
            <a:r>
              <a:rPr lang="en-US" dirty="0"/>
              <a:t>It is recommended to the IHRM of China National Petroleum Corporation to follow guidelines of international and national laws. It will assist this company to maintain a smooth transition of its all business activities during the post-merger time in an international context. </a:t>
            </a:r>
          </a:p>
          <a:p>
            <a:r>
              <a:rPr lang="en-US" b="1" i="1" dirty="0"/>
              <a:t>Recommendation 2: Development of compensation structure: </a:t>
            </a:r>
            <a:r>
              <a:rPr lang="en-US" dirty="0"/>
              <a:t>It is recommended to Chevron Corporation to impose equal compensation and rewarding structure. It will assist the HRM of this company to motivate and encourage </a:t>
            </a:r>
            <a:r>
              <a:rPr lang="en-US" dirty="0" err="1"/>
              <a:t>its</a:t>
            </a:r>
            <a:r>
              <a:rPr lang="en-US" dirty="0"/>
              <a:t> all employees to work in an effective manner.</a:t>
            </a:r>
            <a:endParaRPr lang="en-US" dirty="0">
              <a:cs typeface="Calibri"/>
            </a:endParaRPr>
          </a:p>
        </p:txBody>
      </p:sp>
      <p:sp>
        <p:nvSpPr>
          <p:cNvPr id="4" name="Slide Number Placeholder 3"/>
          <p:cNvSpPr>
            <a:spLocks noGrp="1"/>
          </p:cNvSpPr>
          <p:nvPr>
            <p:ph type="sldNum" sz="quarter" idx="5"/>
          </p:nvPr>
        </p:nvSpPr>
        <p:spPr/>
        <p:txBody>
          <a:bodyPr/>
          <a:lstStyle/>
          <a:p>
            <a:fld id="{575E4999-431D-4F28-9560-6DAF7BD2DCEA}" type="slidenum">
              <a:t>15</a:t>
            </a:fld>
            <a:endParaRPr lang="en-US"/>
          </a:p>
        </p:txBody>
      </p:sp>
    </p:spTree>
    <p:extLst>
      <p:ext uri="{BB962C8B-B14F-4D97-AF65-F5344CB8AC3E}">
        <p14:creationId xmlns:p14="http://schemas.microsoft.com/office/powerpoint/2010/main" val="33157649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discuss multiple aspects of the merger of two businesses from the oil and gas sector. This study has taken China National Petroleum Corporation and Chevron Corporation as the two discussed companies. Eventually, an overview of these two businesses has been discussed in this presentation in a proper manner. The cultural differences between these two companies also have been evaluated in this presentation. Moreover, the roles of IHRM of these two companies in both the post and pre-merger stages also have been </a:t>
            </a:r>
            <a:r>
              <a:rPr lang="en-US" dirty="0" err="1"/>
              <a:t>analysed</a:t>
            </a:r>
            <a:r>
              <a:rPr lang="en-US" dirty="0"/>
              <a:t> in a detailed manner. Finally, this presentation has provided a few recommendations for a smooth transition in the post-merger stage in an adequate manner.</a:t>
            </a:r>
          </a:p>
        </p:txBody>
      </p:sp>
      <p:sp>
        <p:nvSpPr>
          <p:cNvPr id="4" name="Slide Number Placeholder 3"/>
          <p:cNvSpPr>
            <a:spLocks noGrp="1"/>
          </p:cNvSpPr>
          <p:nvPr>
            <p:ph type="sldNum" sz="quarter" idx="5"/>
          </p:nvPr>
        </p:nvSpPr>
        <p:spPr/>
        <p:txBody>
          <a:bodyPr/>
          <a:lstStyle/>
          <a:p>
            <a:fld id="{575E4999-431D-4F28-9560-6DAF7BD2DCEA}" type="slidenum">
              <a:t>16</a:t>
            </a:fld>
            <a:endParaRPr lang="en-US"/>
          </a:p>
        </p:txBody>
      </p:sp>
    </p:spTree>
    <p:extLst>
      <p:ext uri="{BB962C8B-B14F-4D97-AF65-F5344CB8AC3E}">
        <p14:creationId xmlns:p14="http://schemas.microsoft.com/office/powerpoint/2010/main" val="1260548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3/17/2023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researchleap.com/effective-taxation-mechanism-profitability-fuel-energy-industry-case-study-selected-oil-gas-companies-uzbekistan/"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mronline.org/2020/06/02/the-u-s-vs-china-asias-new-cold-war-by-jude-woodward-reviewed-by-sean-ledwith/"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lacoquette.mondoblog.org/2014/06/04/tchad-le-geant-petrolier-chinois-cnpc-va-t-il-sortir-les-pieds-de-la-boue-de-koudalwa/"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peoplematters.in/article/hiring/eight-health-tech-hiring-trends-for-2020-24297" TargetMode="External"/><Relationship Id="rId5" Type="http://schemas.openxmlformats.org/officeDocument/2006/relationships/image" Target="../media/image13.jpeg"/><Relationship Id="rId4" Type="http://schemas.openxmlformats.org/officeDocument/2006/relationships/hyperlink" Target="http://oldisrj.lbp.world/ArticleList.aspx?VolumeID=111"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en.wikipedia.org/wiki/Chevron_Corporation"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fi.globalpetrolprices.com/directory.php" TargetMode="External"/><Relationship Id="rId5" Type="http://schemas.openxmlformats.org/officeDocument/2006/relationships/image" Target="../media/image16.jpeg"/><Relationship Id="rId4" Type="http://schemas.openxmlformats.org/officeDocument/2006/relationships/hyperlink" Target="https://www.picpedia.org/legal-01/w/workers-compensation-law.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hyperlink" Target="https://www.peoplematters.in/article/strategic-hr/hr-matrices-a-tool-for-logical-manpower-management-26037"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hrbartender.com/2020/hr-law-legislation/new-labor-laws-go-federa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australiansolarquotes.com.au/2015/03/25/oil-price-cras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ky, outdoor, clouds, cloudy&#10;&#10;Description automatically generated">
            <a:extLst>
              <a:ext uri="{FF2B5EF4-FFF2-40B4-BE49-F238E27FC236}">
                <a16:creationId xmlns:a16="http://schemas.microsoft.com/office/drawing/2014/main" id="{F5BE2A79-AB1C-C5A8-547E-30E679BEF67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9091" r="26736" b="-2"/>
          <a:stretch/>
        </p:blipFill>
        <p:spPr>
          <a:xfrm>
            <a:off x="4100759" y="10"/>
            <a:ext cx="8669532" cy="6857990"/>
          </a:xfrm>
          <a:prstGeom prst="rect">
            <a:avLst/>
          </a:prstGeom>
        </p:spPr>
      </p:pic>
      <p:sp>
        <p:nvSpPr>
          <p:cNvPr id="28" name="Rectangle 27">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1800" b="1"/>
              <a:t>BA Leadership and Management</a:t>
            </a:r>
            <a:endParaRPr lang="en-US" sz="1800"/>
          </a:p>
          <a:p>
            <a:pPr algn="l"/>
            <a:r>
              <a:rPr lang="en-US" sz="1800" b="1"/>
              <a:t>BMSW5102 BIRM: Developing Relationships and Workplace Achievement</a:t>
            </a:r>
            <a:endParaRPr lang="en-US" sz="1800"/>
          </a:p>
        </p:txBody>
      </p:sp>
      <p:sp>
        <p:nvSpPr>
          <p:cNvPr id="30" name="Rectangle 2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371093" y="2718054"/>
            <a:ext cx="4051277" cy="3207258"/>
          </a:xfrm>
        </p:spPr>
        <p:txBody>
          <a:bodyPr vert="horz" lIns="91440" tIns="45720" rIns="91440" bIns="45720" rtlCol="0" anchor="t">
            <a:normAutofit/>
          </a:bodyPr>
          <a:lstStyle/>
          <a:p>
            <a:pPr indent="-228600" algn="l">
              <a:buFont typeface="Arial" panose="020B0604020202020204" pitchFamily="34" charset="0"/>
              <a:buChar char="•"/>
            </a:pPr>
            <a:r>
              <a:rPr lang="en-US" sz="1700" dirty="0"/>
              <a:t>Student Name: Dan Aurelian Dumitru</a:t>
            </a:r>
          </a:p>
          <a:p>
            <a:pPr indent="-228600" algn="l">
              <a:buFont typeface="Arial" panose="020B0604020202020204" pitchFamily="34" charset="0"/>
              <a:buChar char="•"/>
            </a:pPr>
            <a:r>
              <a:rPr lang="en-US" sz="1700" dirty="0"/>
              <a:t>Student ID:2025728		</a:t>
            </a:r>
          </a:p>
          <a:p>
            <a:pPr indent="-228600" algn="l">
              <a:buFont typeface="Arial" panose="020B0604020202020204" pitchFamily="34" charset="0"/>
              <a:buChar char="•"/>
            </a:pPr>
            <a:r>
              <a:rPr lang="en-US" sz="1700" dirty="0"/>
              <a:t>Lecturer: Zahra </a:t>
            </a:r>
            <a:r>
              <a:rPr lang="en-US" sz="1700" dirty="0" err="1"/>
              <a:t>Mohammadnazari</a:t>
            </a:r>
            <a:endParaRPr lang="en-US" sz="1700" dirty="0"/>
          </a:p>
          <a:p>
            <a:pPr indent="-228600" algn="l">
              <a:buFont typeface="Arial" panose="020B0604020202020204" pitchFamily="34" charset="0"/>
              <a:buChar char="•"/>
            </a:pPr>
            <a:endParaRPr lang="en-US" sz="1700" dirty="0"/>
          </a:p>
        </p:txBody>
      </p:sp>
      <p:pic>
        <p:nvPicPr>
          <p:cNvPr id="7" name="Picture 7" descr="Text&#10;&#10;Description automatically generated">
            <a:extLst>
              <a:ext uri="{FF2B5EF4-FFF2-40B4-BE49-F238E27FC236}">
                <a16:creationId xmlns:a16="http://schemas.microsoft.com/office/drawing/2014/main" id="{81720E50-3403-D0BD-9755-A3B6F5343E3F}"/>
              </a:ext>
            </a:extLst>
          </p:cNvPr>
          <p:cNvPicPr>
            <a:picLocks noChangeAspect="1"/>
          </p:cNvPicPr>
          <p:nvPr/>
        </p:nvPicPr>
        <p:blipFill>
          <a:blip r:embed="rId4"/>
          <a:stretch>
            <a:fillRect/>
          </a:stretch>
        </p:blipFill>
        <p:spPr>
          <a:xfrm>
            <a:off x="747712" y="325827"/>
            <a:ext cx="1552575" cy="742950"/>
          </a:xfrm>
          <a:prstGeom prst="rect">
            <a:avLst/>
          </a:prstGeom>
        </p:spPr>
      </p:pic>
      <p:sp>
        <p:nvSpPr>
          <p:cNvPr id="8" name="TextBox 7">
            <a:extLst>
              <a:ext uri="{FF2B5EF4-FFF2-40B4-BE49-F238E27FC236}">
                <a16:creationId xmlns:a16="http://schemas.microsoft.com/office/drawing/2014/main" id="{18190AE8-4F00-BA19-7BE6-6C0675DE0739}"/>
              </a:ext>
            </a:extLst>
          </p:cNvPr>
          <p:cNvSpPr txBox="1"/>
          <p:nvPr/>
        </p:nvSpPr>
        <p:spPr>
          <a:xfrm>
            <a:off x="4724400" y="5989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(Source: Chevron, 2023)</a:t>
            </a:r>
            <a:r>
              <a:rPr lang="en-US">
                <a:cs typeface="Calibri"/>
              </a:rPr>
              <a:t>​</a:t>
            </a: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1E738-D502-43CF-55E6-0068F92331A3}"/>
              </a:ext>
            </a:extLst>
          </p:cNvPr>
          <p:cNvSpPr>
            <a:spLocks noGrp="1"/>
          </p:cNvSpPr>
          <p:nvPr>
            <p:ph type="title"/>
          </p:nvPr>
        </p:nvSpPr>
        <p:spPr>
          <a:xfrm>
            <a:off x="640080" y="325369"/>
            <a:ext cx="4368602" cy="1956841"/>
          </a:xfrm>
        </p:spPr>
        <p:txBody>
          <a:bodyPr anchor="b">
            <a:normAutofit/>
          </a:bodyPr>
          <a:lstStyle/>
          <a:p>
            <a:r>
              <a:rPr lang="en-US" sz="5400" b="1">
                <a:ea typeface="+mj-lt"/>
                <a:cs typeface="+mj-lt"/>
              </a:rPr>
              <a:t>Introduction</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780FBD-FDA0-1E2F-6B04-7BCD723B8822}"/>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900">
                <a:ea typeface="+mn-lt"/>
                <a:cs typeface="+mn-lt"/>
              </a:rPr>
              <a:t>The aim of the presentation is to understand the context of international HRM issues during international mergers and acquisitions.</a:t>
            </a:r>
            <a:endParaRPr lang="en-US" sz="1900">
              <a:cs typeface="Calibri" panose="020F0502020204030204"/>
            </a:endParaRPr>
          </a:p>
          <a:p>
            <a:r>
              <a:rPr lang="en-US" sz="1900">
                <a:ea typeface="+mn-lt"/>
                <a:cs typeface="+mn-lt"/>
              </a:rPr>
              <a:t>The presentation will discuss the effect of culture on China National Petroleum Corporation and Chevron Corporation.</a:t>
            </a:r>
            <a:endParaRPr lang="en-US" sz="1900"/>
          </a:p>
          <a:p>
            <a:r>
              <a:rPr lang="en-US" sz="1900">
                <a:ea typeface="+mn-lt"/>
                <a:cs typeface="+mn-lt"/>
              </a:rPr>
              <a:t>The presentation will also evaluate the role of IHRM in implementing M&amp;As between two companies.</a:t>
            </a:r>
            <a:endParaRPr lang="en-US" sz="1900"/>
          </a:p>
          <a:p>
            <a:endParaRPr lang="en-US" sz="1900">
              <a:cs typeface="Calibri"/>
            </a:endParaRPr>
          </a:p>
        </p:txBody>
      </p:sp>
      <p:pic>
        <p:nvPicPr>
          <p:cNvPr id="4" name="Picture 4">
            <a:extLst>
              <a:ext uri="{FF2B5EF4-FFF2-40B4-BE49-F238E27FC236}">
                <a16:creationId xmlns:a16="http://schemas.microsoft.com/office/drawing/2014/main" id="{30F7BC8F-C950-945A-5608-AD08B9A1694C}"/>
              </a:ext>
            </a:extLst>
          </p:cNvPr>
          <p:cNvPicPr>
            <a:picLocks noChangeAspect="1"/>
          </p:cNvPicPr>
          <p:nvPr/>
        </p:nvPicPr>
        <p:blipFill rotWithShape="1">
          <a:blip r:embed="rId3"/>
          <a:srcRect l="27541" r="2080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F1AE70A5-A6B9-5B6E-4815-469EB5E37869}"/>
              </a:ext>
            </a:extLst>
          </p:cNvPr>
          <p:cNvSpPr txBox="1"/>
          <p:nvPr/>
        </p:nvSpPr>
        <p:spPr>
          <a:xfrm>
            <a:off x="7585494" y="6435306"/>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E101A"/>
                </a:solidFill>
              </a:rPr>
              <a:t>(Source: Chevron, 2023)</a:t>
            </a:r>
            <a:endParaRPr lang="en-US"/>
          </a:p>
        </p:txBody>
      </p:sp>
    </p:spTree>
    <p:extLst>
      <p:ext uri="{BB962C8B-B14F-4D97-AF65-F5344CB8AC3E}">
        <p14:creationId xmlns:p14="http://schemas.microsoft.com/office/powerpoint/2010/main" val="1124368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EB58E07-3D65-4F90-7241-F5F68DCE45F3}"/>
              </a:ext>
            </a:extLst>
          </p:cNvPr>
          <p:cNvSpPr>
            <a:spLocks noGrp="1"/>
          </p:cNvSpPr>
          <p:nvPr>
            <p:ph type="title"/>
          </p:nvPr>
        </p:nvSpPr>
        <p:spPr>
          <a:xfrm>
            <a:off x="838200" y="365125"/>
            <a:ext cx="5393361" cy="1325563"/>
          </a:xfrm>
        </p:spPr>
        <p:txBody>
          <a:bodyPr>
            <a:normAutofit/>
          </a:bodyPr>
          <a:lstStyle/>
          <a:p>
            <a:r>
              <a:rPr lang="en-US" sz="3700" b="1">
                <a:ea typeface="+mj-lt"/>
                <a:cs typeface="+mj-lt"/>
              </a:rPr>
              <a:t>Overview of China National Petroleum Corporation</a:t>
            </a:r>
            <a:endParaRPr lang="en-US" sz="3700"/>
          </a:p>
        </p:txBody>
      </p:sp>
      <p:sp>
        <p:nvSpPr>
          <p:cNvPr id="3" name="Content Placeholder 2">
            <a:extLst>
              <a:ext uri="{FF2B5EF4-FFF2-40B4-BE49-F238E27FC236}">
                <a16:creationId xmlns:a16="http://schemas.microsoft.com/office/drawing/2014/main" id="{8921FC7B-EC87-1640-BF56-25C99637E675}"/>
              </a:ext>
            </a:extLst>
          </p:cNvPr>
          <p:cNvSpPr>
            <a:spLocks noGrp="1"/>
          </p:cNvSpPr>
          <p:nvPr>
            <p:ph idx="1"/>
          </p:nvPr>
        </p:nvSpPr>
        <p:spPr>
          <a:xfrm>
            <a:off x="838200" y="1825625"/>
            <a:ext cx="5393361" cy="4351338"/>
          </a:xfrm>
        </p:spPr>
        <p:txBody>
          <a:bodyPr vert="horz" lIns="91440" tIns="45720" rIns="91440" bIns="45720" rtlCol="0">
            <a:normAutofit/>
          </a:bodyPr>
          <a:lstStyle/>
          <a:p>
            <a:r>
              <a:rPr lang="en-US" dirty="0">
                <a:ea typeface="+mn-lt"/>
                <a:cs typeface="+mn-lt"/>
              </a:rPr>
              <a:t>CNPC is a developed Chinese energy company that encompasses the entire gas and oil industry value chain.</a:t>
            </a:r>
            <a:endParaRPr lang="en-US">
              <a:cs typeface="Calibri" panose="020F0502020204030204"/>
            </a:endParaRPr>
          </a:p>
          <a:p>
            <a:r>
              <a:rPr lang="en-US" dirty="0">
                <a:ea typeface="+mn-lt"/>
                <a:cs typeface="+mn-lt"/>
              </a:rPr>
              <a:t>The number of employees in CNPC was around 1,448,400 in 2021 (Global Data, 2021).</a:t>
            </a:r>
            <a:endParaRPr lang="en-US"/>
          </a:p>
          <a:p>
            <a:r>
              <a:rPr lang="en-US" dirty="0">
                <a:ea typeface="+mn-lt"/>
                <a:cs typeface="+mn-lt"/>
              </a:rPr>
              <a:t>The annual revenue of CNPC was around $435.2 billion in 2021 (Global Data, 2021).</a:t>
            </a:r>
            <a:endParaRPr lang="en-US"/>
          </a:p>
          <a:p>
            <a:endParaRPr lang="en-US" dirty="0">
              <a:cs typeface="Calibri"/>
            </a:endParaRPr>
          </a:p>
        </p:txBody>
      </p:sp>
      <p:pic>
        <p:nvPicPr>
          <p:cNvPr id="4" name="Picture 4">
            <a:extLst>
              <a:ext uri="{FF2B5EF4-FFF2-40B4-BE49-F238E27FC236}">
                <a16:creationId xmlns:a16="http://schemas.microsoft.com/office/drawing/2014/main" id="{C135D117-92F5-7C19-1F92-2E83D3FCFCFA}"/>
              </a:ext>
            </a:extLst>
          </p:cNvPr>
          <p:cNvPicPr>
            <a:picLocks noChangeAspect="1"/>
          </p:cNvPicPr>
          <p:nvPr/>
        </p:nvPicPr>
        <p:blipFill rotWithShape="1">
          <a:blip r:embed="rId3"/>
          <a:srcRect l="20580" r="10919"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5E175FC3-D5A2-5089-3C69-FEB1C768F7D4}"/>
              </a:ext>
            </a:extLst>
          </p:cNvPr>
          <p:cNvSpPr txBox="1"/>
          <p:nvPr/>
        </p:nvSpPr>
        <p:spPr>
          <a:xfrm>
            <a:off x="7585494" y="6435306"/>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E101A"/>
                </a:solidFill>
              </a:rPr>
              <a:t>(Source: Chevron, 2023)</a:t>
            </a:r>
            <a:endParaRPr lang="en-US"/>
          </a:p>
        </p:txBody>
      </p:sp>
    </p:spTree>
    <p:extLst>
      <p:ext uri="{BB962C8B-B14F-4D97-AF65-F5344CB8AC3E}">
        <p14:creationId xmlns:p14="http://schemas.microsoft.com/office/powerpoint/2010/main" val="787848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1DC312D-96CA-040C-0A08-4A874587FA6D}"/>
              </a:ext>
            </a:extLst>
          </p:cNvPr>
          <p:cNvSpPr>
            <a:spLocks noGrp="1"/>
          </p:cNvSpPr>
          <p:nvPr>
            <p:ph type="title"/>
          </p:nvPr>
        </p:nvSpPr>
        <p:spPr>
          <a:xfrm>
            <a:off x="6769570" y="530578"/>
            <a:ext cx="4771178" cy="1160110"/>
          </a:xfrm>
        </p:spPr>
        <p:txBody>
          <a:bodyPr>
            <a:normAutofit/>
          </a:bodyPr>
          <a:lstStyle/>
          <a:p>
            <a:r>
              <a:rPr lang="en-US" sz="3700" b="1">
                <a:ea typeface="+mj-lt"/>
                <a:cs typeface="+mj-lt"/>
              </a:rPr>
              <a:t>Overview of Chevron Corporation</a:t>
            </a:r>
            <a:endParaRPr lang="en-US" sz="3700"/>
          </a:p>
        </p:txBody>
      </p:sp>
      <p:pic>
        <p:nvPicPr>
          <p:cNvPr id="4" name="Picture 4">
            <a:extLst>
              <a:ext uri="{FF2B5EF4-FFF2-40B4-BE49-F238E27FC236}">
                <a16:creationId xmlns:a16="http://schemas.microsoft.com/office/drawing/2014/main" id="{2F971AD1-1A08-8172-1D7F-96AB1C167264}"/>
              </a:ext>
            </a:extLst>
          </p:cNvPr>
          <p:cNvPicPr>
            <a:picLocks noChangeAspect="1"/>
          </p:cNvPicPr>
          <p:nvPr/>
        </p:nvPicPr>
        <p:blipFill>
          <a:blip r:embed="rId3"/>
          <a:stretch>
            <a:fillRect/>
          </a:stretch>
        </p:blipFill>
        <p:spPr>
          <a:xfrm>
            <a:off x="838199" y="1658894"/>
            <a:ext cx="5440195" cy="3427322"/>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8"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8CB24F5-425B-162A-F293-DB290C40977B}"/>
              </a:ext>
            </a:extLst>
          </p:cNvPr>
          <p:cNvSpPr>
            <a:spLocks noGrp="1"/>
          </p:cNvSpPr>
          <p:nvPr>
            <p:ph idx="1"/>
          </p:nvPr>
        </p:nvSpPr>
        <p:spPr>
          <a:xfrm>
            <a:off x="6769570" y="1825625"/>
            <a:ext cx="4771178" cy="4388908"/>
          </a:xfrm>
        </p:spPr>
        <p:txBody>
          <a:bodyPr vert="horz" lIns="91440" tIns="45720" rIns="91440" bIns="45720" rtlCol="0">
            <a:normAutofit/>
          </a:bodyPr>
          <a:lstStyle/>
          <a:p>
            <a:r>
              <a:rPr lang="en-US" sz="2400">
                <a:ea typeface="+mn-lt"/>
                <a:cs typeface="+mn-lt"/>
              </a:rPr>
              <a:t>Chevron Corp is also a USA-based integrated gas and oil company situated in California.</a:t>
            </a:r>
            <a:endParaRPr lang="en-US" sz="2400">
              <a:cs typeface="Calibri" panose="020F0502020204030204"/>
            </a:endParaRPr>
          </a:p>
          <a:p>
            <a:r>
              <a:rPr lang="en-US" sz="2400">
                <a:ea typeface="+mn-lt"/>
                <a:cs typeface="+mn-lt"/>
              </a:rPr>
              <a:t>The number of employees of Chevron Corp was around 42,595 in 2022 (Global Data, 2023)</a:t>
            </a:r>
            <a:endParaRPr lang="en-US" sz="2400"/>
          </a:p>
          <a:p>
            <a:r>
              <a:rPr lang="en-US" sz="2400">
                <a:ea typeface="+mn-lt"/>
                <a:cs typeface="+mn-lt"/>
              </a:rPr>
              <a:t>The annual revenue of Chevron Corp is around $235.7 billion in 2023 compared to 51.5% higher than in 2022 (Global Data, 2023).</a:t>
            </a:r>
            <a:endParaRPr lang="en-US" sz="2400"/>
          </a:p>
          <a:p>
            <a:endParaRPr lang="en-US" sz="2400">
              <a:cs typeface="Calibri"/>
            </a:endParaRPr>
          </a:p>
        </p:txBody>
      </p:sp>
      <p:sp>
        <p:nvSpPr>
          <p:cNvPr id="6" name="TextBox 5">
            <a:extLst>
              <a:ext uri="{FF2B5EF4-FFF2-40B4-BE49-F238E27FC236}">
                <a16:creationId xmlns:a16="http://schemas.microsoft.com/office/drawing/2014/main" id="{16AABBE9-8E20-0229-8637-1228BD6EB8EC}"/>
              </a:ext>
            </a:extLst>
          </p:cNvPr>
          <p:cNvSpPr txBox="1"/>
          <p:nvPr/>
        </p:nvSpPr>
        <p:spPr>
          <a:xfrm>
            <a:off x="2366513" y="5874589"/>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E101A"/>
                </a:solidFill>
              </a:rPr>
              <a:t>(Source: Chevron, 2023)</a:t>
            </a:r>
            <a:endParaRPr lang="en-US"/>
          </a:p>
        </p:txBody>
      </p:sp>
    </p:spTree>
    <p:extLst>
      <p:ext uri="{BB962C8B-B14F-4D97-AF65-F5344CB8AC3E}">
        <p14:creationId xmlns:p14="http://schemas.microsoft.com/office/powerpoint/2010/main" val="1558549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62EF5F9-43AE-BC40-3B44-9A5D1C12405D}"/>
              </a:ext>
            </a:extLst>
          </p:cNvPr>
          <p:cNvSpPr>
            <a:spLocks noGrp="1"/>
          </p:cNvSpPr>
          <p:nvPr>
            <p:ph type="title"/>
          </p:nvPr>
        </p:nvSpPr>
        <p:spPr>
          <a:xfrm>
            <a:off x="6769570" y="530578"/>
            <a:ext cx="4771178" cy="1160110"/>
          </a:xfrm>
        </p:spPr>
        <p:txBody>
          <a:bodyPr>
            <a:normAutofit/>
          </a:bodyPr>
          <a:lstStyle/>
          <a:p>
            <a:r>
              <a:rPr lang="en-US" sz="2800" b="1">
                <a:ea typeface="+mj-lt"/>
                <a:cs typeface="+mj-lt"/>
              </a:rPr>
              <a:t>Major political aspects of M&amp;As between China and the USA</a:t>
            </a:r>
            <a:endParaRPr lang="en-US" sz="2800"/>
          </a:p>
        </p:txBody>
      </p:sp>
      <p:pic>
        <p:nvPicPr>
          <p:cNvPr id="4" name="Picture 4">
            <a:extLst>
              <a:ext uri="{FF2B5EF4-FFF2-40B4-BE49-F238E27FC236}">
                <a16:creationId xmlns:a16="http://schemas.microsoft.com/office/drawing/2014/main" id="{E604A014-8957-0004-434A-17C0F0EFE29A}"/>
              </a:ext>
            </a:extLst>
          </p:cNvPr>
          <p:cNvPicPr>
            <a:picLocks noChangeAspect="1"/>
          </p:cNvPicPr>
          <p:nvPr/>
        </p:nvPicPr>
        <p:blipFill>
          <a:blip r:embed="rId3"/>
          <a:stretch>
            <a:fillRect/>
          </a:stretch>
        </p:blipFill>
        <p:spPr>
          <a:xfrm>
            <a:off x="838199" y="1740497"/>
            <a:ext cx="5440195" cy="3264117"/>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AC34038-45F8-05A8-024C-B1AF34438152}"/>
              </a:ext>
            </a:extLst>
          </p:cNvPr>
          <p:cNvSpPr>
            <a:spLocks noGrp="1"/>
          </p:cNvSpPr>
          <p:nvPr>
            <p:ph idx="1"/>
          </p:nvPr>
        </p:nvSpPr>
        <p:spPr>
          <a:xfrm>
            <a:off x="6769570" y="1825625"/>
            <a:ext cx="4771178" cy="4388908"/>
          </a:xfrm>
        </p:spPr>
        <p:txBody>
          <a:bodyPr vert="horz" lIns="91440" tIns="45720" rIns="91440" bIns="45720" rtlCol="0">
            <a:normAutofit/>
          </a:bodyPr>
          <a:lstStyle/>
          <a:p>
            <a:r>
              <a:rPr lang="en-US" sz="2600">
                <a:ea typeface="+mn-lt"/>
                <a:cs typeface="+mn-lt"/>
              </a:rPr>
              <a:t>According to Cooper (2019), China remained a top foreign acquirer in 2018 in assets of the USA.</a:t>
            </a:r>
            <a:endParaRPr lang="en-US" sz="2600">
              <a:cs typeface="Calibri" panose="020F0502020204030204"/>
            </a:endParaRPr>
          </a:p>
          <a:p>
            <a:r>
              <a:rPr lang="en-US" sz="2600">
                <a:ea typeface="+mn-lt"/>
                <a:cs typeface="+mn-lt"/>
              </a:rPr>
              <a:t>As well as, China remains a popular destination for most companies in the USA.</a:t>
            </a:r>
            <a:endParaRPr lang="en-US" sz="2600"/>
          </a:p>
          <a:p>
            <a:r>
              <a:rPr lang="en-US" sz="2600">
                <a:ea typeface="+mn-lt"/>
                <a:cs typeface="+mn-lt"/>
              </a:rPr>
              <a:t>The optimism for M&amp;A is caused by improving the bilateral relationship between China and the USA.</a:t>
            </a:r>
            <a:endParaRPr lang="en-US" sz="2600"/>
          </a:p>
          <a:p>
            <a:endParaRPr lang="en-US" sz="2600">
              <a:cs typeface="Calibri"/>
            </a:endParaRPr>
          </a:p>
        </p:txBody>
      </p:sp>
      <p:sp>
        <p:nvSpPr>
          <p:cNvPr id="6" name="TextBox 5">
            <a:extLst>
              <a:ext uri="{FF2B5EF4-FFF2-40B4-BE49-F238E27FC236}">
                <a16:creationId xmlns:a16="http://schemas.microsoft.com/office/drawing/2014/main" id="{0AD5D811-C19D-6C53-050F-0CB1BBD87D88}"/>
              </a:ext>
            </a:extLst>
          </p:cNvPr>
          <p:cNvSpPr txBox="1"/>
          <p:nvPr/>
        </p:nvSpPr>
        <p:spPr>
          <a:xfrm>
            <a:off x="1201947" y="5558287"/>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E101A"/>
                </a:solidFill>
              </a:rPr>
              <a:t>(Source: Chevron, 2023)</a:t>
            </a:r>
            <a:endParaRPr lang="en-US"/>
          </a:p>
        </p:txBody>
      </p:sp>
    </p:spTree>
    <p:extLst>
      <p:ext uri="{BB962C8B-B14F-4D97-AF65-F5344CB8AC3E}">
        <p14:creationId xmlns:p14="http://schemas.microsoft.com/office/powerpoint/2010/main" val="749076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94428B1-12CF-3479-2B9A-1E6BE485438E}"/>
              </a:ext>
            </a:extLst>
          </p:cNvPr>
          <p:cNvSpPr>
            <a:spLocks noGrp="1"/>
          </p:cNvSpPr>
          <p:nvPr>
            <p:ph type="title"/>
          </p:nvPr>
        </p:nvSpPr>
        <p:spPr>
          <a:xfrm>
            <a:off x="838200" y="365125"/>
            <a:ext cx="10515599" cy="1325563"/>
          </a:xfrm>
        </p:spPr>
        <p:txBody>
          <a:bodyPr>
            <a:normAutofit/>
          </a:bodyPr>
          <a:lstStyle/>
          <a:p>
            <a:r>
              <a:rPr lang="en-US" b="1" dirty="0"/>
              <a:t>Economic aspects of M&amp;As between the USA and China</a:t>
            </a:r>
            <a:endParaRPr lang="en-US"/>
          </a:p>
          <a:p>
            <a:endParaRPr lang="en-US" dirty="0">
              <a:cs typeface="Calibri Light"/>
            </a:endParaRPr>
          </a:p>
        </p:txBody>
      </p:sp>
      <p:sp>
        <p:nvSpPr>
          <p:cNvPr id="3" name="Content Placeholder 2">
            <a:extLst>
              <a:ext uri="{FF2B5EF4-FFF2-40B4-BE49-F238E27FC236}">
                <a16:creationId xmlns:a16="http://schemas.microsoft.com/office/drawing/2014/main" id="{994BDFC2-A58E-75F5-A2E0-27F2C474BDA0}"/>
              </a:ext>
            </a:extLst>
          </p:cNvPr>
          <p:cNvSpPr>
            <a:spLocks noGrp="1"/>
          </p:cNvSpPr>
          <p:nvPr>
            <p:ph idx="1"/>
          </p:nvPr>
        </p:nvSpPr>
        <p:spPr>
          <a:xfrm>
            <a:off x="838200" y="1825625"/>
            <a:ext cx="5393361" cy="4351338"/>
          </a:xfrm>
        </p:spPr>
        <p:txBody>
          <a:bodyPr vert="horz" lIns="91440" tIns="45720" rIns="91440" bIns="45720" rtlCol="0">
            <a:normAutofit/>
          </a:bodyPr>
          <a:lstStyle/>
          <a:p>
            <a:r>
              <a:rPr lang="en-US" sz="2600">
                <a:ea typeface="+mn-lt"/>
                <a:cs typeface="+mn-lt"/>
              </a:rPr>
              <a:t>M&amp;A between China and the USA strengthens the economy of both countries.</a:t>
            </a:r>
            <a:endParaRPr lang="en-US" sz="2600">
              <a:cs typeface="Calibri" panose="020F0502020204030204"/>
            </a:endParaRPr>
          </a:p>
          <a:p>
            <a:r>
              <a:rPr lang="en-US" sz="2600">
                <a:ea typeface="+mn-lt"/>
                <a:cs typeface="+mn-lt"/>
              </a:rPr>
              <a:t>According to Heather (2022), the transaction of M&amp;A improves services and beneficial efficiencies in China as well as the USA.</a:t>
            </a:r>
            <a:endParaRPr lang="en-US" sz="2600"/>
          </a:p>
          <a:p>
            <a:r>
              <a:rPr lang="en-US" sz="2600">
                <a:ea typeface="+mn-lt"/>
                <a:cs typeface="+mn-lt"/>
              </a:rPr>
              <a:t>According to Cooper (2019), the transaction value of M&amp;As was around $9 billion in 2018 across 48 transactions.</a:t>
            </a:r>
            <a:endParaRPr lang="en-US" sz="2600"/>
          </a:p>
          <a:p>
            <a:endParaRPr lang="en-US" sz="2600">
              <a:cs typeface="Calibri"/>
            </a:endParaRPr>
          </a:p>
        </p:txBody>
      </p:sp>
      <p:pic>
        <p:nvPicPr>
          <p:cNvPr id="4" name="Picture 4">
            <a:extLst>
              <a:ext uri="{FF2B5EF4-FFF2-40B4-BE49-F238E27FC236}">
                <a16:creationId xmlns:a16="http://schemas.microsoft.com/office/drawing/2014/main" id="{E0862BCE-B6E3-4816-76B4-D25F0882C55E}"/>
              </a:ext>
            </a:extLst>
          </p:cNvPr>
          <p:cNvPicPr>
            <a:picLocks noChangeAspect="1"/>
          </p:cNvPicPr>
          <p:nvPr/>
        </p:nvPicPr>
        <p:blipFill rotWithShape="1">
          <a:blip r:embed="rId3"/>
          <a:srcRect l="25539" r="18212" b="2"/>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918E6AAB-E135-E743-C2F5-DA447D5B6997}"/>
              </a:ext>
            </a:extLst>
          </p:cNvPr>
          <p:cNvSpPr txBox="1"/>
          <p:nvPr/>
        </p:nvSpPr>
        <p:spPr>
          <a:xfrm>
            <a:off x="8264013" y="649420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(Heather, 2022)</a:t>
            </a:r>
            <a:endParaRPr lang="en-GB"/>
          </a:p>
        </p:txBody>
      </p:sp>
    </p:spTree>
    <p:extLst>
      <p:ext uri="{BB962C8B-B14F-4D97-AF65-F5344CB8AC3E}">
        <p14:creationId xmlns:p14="http://schemas.microsoft.com/office/powerpoint/2010/main" val="22144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2ABEDD6-B77C-0628-E552-CDDF3E1F4A98}"/>
              </a:ext>
            </a:extLst>
          </p:cNvPr>
          <p:cNvSpPr>
            <a:spLocks noGrp="1"/>
          </p:cNvSpPr>
          <p:nvPr>
            <p:ph type="title"/>
          </p:nvPr>
        </p:nvSpPr>
        <p:spPr>
          <a:xfrm>
            <a:off x="6769570" y="530578"/>
            <a:ext cx="4771178" cy="1160110"/>
          </a:xfrm>
        </p:spPr>
        <p:txBody>
          <a:bodyPr>
            <a:normAutofit/>
          </a:bodyPr>
          <a:lstStyle/>
          <a:p>
            <a:r>
              <a:rPr lang="en-US" sz="3100" b="1">
                <a:ea typeface="+mj-lt"/>
                <a:cs typeface="+mj-lt"/>
              </a:rPr>
              <a:t>Social aspects of M&amp;As between China and the USA</a:t>
            </a:r>
            <a:endParaRPr lang="en-US" sz="3100"/>
          </a:p>
        </p:txBody>
      </p:sp>
      <p:pic>
        <p:nvPicPr>
          <p:cNvPr id="4" name="Picture 4">
            <a:extLst>
              <a:ext uri="{FF2B5EF4-FFF2-40B4-BE49-F238E27FC236}">
                <a16:creationId xmlns:a16="http://schemas.microsoft.com/office/drawing/2014/main" id="{D13DC411-F8BE-991B-D5C5-A21F00C1FD2F}"/>
              </a:ext>
            </a:extLst>
          </p:cNvPr>
          <p:cNvPicPr>
            <a:picLocks noChangeAspect="1"/>
          </p:cNvPicPr>
          <p:nvPr/>
        </p:nvPicPr>
        <p:blipFill>
          <a:blip r:embed="rId3"/>
          <a:stretch>
            <a:fillRect/>
          </a:stretch>
        </p:blipFill>
        <p:spPr>
          <a:xfrm>
            <a:off x="838199" y="1951305"/>
            <a:ext cx="5440195" cy="2842501"/>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0296839-A80B-CC92-240E-82BC2E6E3704}"/>
              </a:ext>
            </a:extLst>
          </p:cNvPr>
          <p:cNvSpPr>
            <a:spLocks noGrp="1"/>
          </p:cNvSpPr>
          <p:nvPr>
            <p:ph idx="1"/>
          </p:nvPr>
        </p:nvSpPr>
        <p:spPr>
          <a:xfrm>
            <a:off x="6769570" y="1825625"/>
            <a:ext cx="4771178" cy="4388908"/>
          </a:xfrm>
        </p:spPr>
        <p:txBody>
          <a:bodyPr vert="horz" lIns="91440" tIns="45720" rIns="91440" bIns="45720" rtlCol="0">
            <a:normAutofit/>
          </a:bodyPr>
          <a:lstStyle/>
          <a:p>
            <a:r>
              <a:rPr lang="en-US" sz="2400">
                <a:ea typeface="+mn-lt"/>
                <a:cs typeface="+mn-lt"/>
              </a:rPr>
              <a:t>According to China Briefing (2022), the market of M&amp;A in China has entirely covered the news over the USA.</a:t>
            </a:r>
            <a:endParaRPr lang="en-US" sz="2400">
              <a:cs typeface="Calibri" panose="020F0502020204030204"/>
            </a:endParaRPr>
          </a:p>
          <a:p>
            <a:r>
              <a:rPr lang="en-US" sz="2400">
                <a:ea typeface="+mn-lt"/>
                <a:cs typeface="+mn-lt"/>
              </a:rPr>
              <a:t>The market activity of M&amp;A between China and the USA has declined due to the cautionary transactions of corporations.</a:t>
            </a:r>
            <a:endParaRPr lang="en-US" sz="2400"/>
          </a:p>
          <a:p>
            <a:r>
              <a:rPr lang="en-US" sz="2400">
                <a:ea typeface="+mn-lt"/>
                <a:cs typeface="+mn-lt"/>
              </a:rPr>
              <a:t>However, new opportunities for foreign investors have increased in the market of M&amp;A in China and the USA.</a:t>
            </a:r>
            <a:endParaRPr lang="en-US" sz="2400"/>
          </a:p>
          <a:p>
            <a:endParaRPr lang="en-US" sz="2400">
              <a:cs typeface="Calibri"/>
            </a:endParaRPr>
          </a:p>
        </p:txBody>
      </p:sp>
      <p:sp>
        <p:nvSpPr>
          <p:cNvPr id="6" name="TextBox 5">
            <a:extLst>
              <a:ext uri="{FF2B5EF4-FFF2-40B4-BE49-F238E27FC236}">
                <a16:creationId xmlns:a16="http://schemas.microsoft.com/office/drawing/2014/main" id="{B2ADB824-0EB7-15AC-961A-9839CA6198DE}"/>
              </a:ext>
            </a:extLst>
          </p:cNvPr>
          <p:cNvSpPr txBox="1"/>
          <p:nvPr/>
        </p:nvSpPr>
        <p:spPr>
          <a:xfrm>
            <a:off x="3042249" y="517009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E101A"/>
                </a:solidFill>
              </a:rPr>
              <a:t>(Source: Chevron, 2023)</a:t>
            </a:r>
            <a:endParaRPr lang="en-US"/>
          </a:p>
        </p:txBody>
      </p:sp>
    </p:spTree>
    <p:extLst>
      <p:ext uri="{BB962C8B-B14F-4D97-AF65-F5344CB8AC3E}">
        <p14:creationId xmlns:p14="http://schemas.microsoft.com/office/powerpoint/2010/main" val="2653240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63EEE6C-3E46-B0D7-8256-5B48FE50D3C4}"/>
              </a:ext>
            </a:extLst>
          </p:cNvPr>
          <p:cNvSpPr>
            <a:spLocks noGrp="1"/>
          </p:cNvSpPr>
          <p:nvPr>
            <p:ph type="title"/>
          </p:nvPr>
        </p:nvSpPr>
        <p:spPr>
          <a:xfrm>
            <a:off x="838200" y="365125"/>
            <a:ext cx="10515599" cy="1325563"/>
          </a:xfrm>
        </p:spPr>
        <p:txBody>
          <a:bodyPr>
            <a:normAutofit/>
          </a:bodyPr>
          <a:lstStyle/>
          <a:p>
            <a:r>
              <a:rPr lang="en-US" b="1" dirty="0">
                <a:ea typeface="+mj-lt"/>
                <a:cs typeface="+mj-lt"/>
              </a:rPr>
              <a:t>Institutional differences between China and the USA</a:t>
            </a:r>
            <a:endParaRPr lang="en-US" dirty="0"/>
          </a:p>
        </p:txBody>
      </p:sp>
      <p:sp>
        <p:nvSpPr>
          <p:cNvPr id="3" name="Content Placeholder 2">
            <a:extLst>
              <a:ext uri="{FF2B5EF4-FFF2-40B4-BE49-F238E27FC236}">
                <a16:creationId xmlns:a16="http://schemas.microsoft.com/office/drawing/2014/main" id="{9534CFF5-3F2C-7CF8-E4E3-DF873FACB2F9}"/>
              </a:ext>
            </a:extLst>
          </p:cNvPr>
          <p:cNvSpPr>
            <a:spLocks noGrp="1"/>
          </p:cNvSpPr>
          <p:nvPr>
            <p:ph idx="1"/>
          </p:nvPr>
        </p:nvSpPr>
        <p:spPr>
          <a:xfrm>
            <a:off x="838200" y="1825625"/>
            <a:ext cx="5393361" cy="4351338"/>
          </a:xfrm>
        </p:spPr>
        <p:txBody>
          <a:bodyPr vert="horz" lIns="91440" tIns="45720" rIns="91440" bIns="45720" rtlCol="0">
            <a:normAutofit/>
          </a:bodyPr>
          <a:lstStyle/>
          <a:p>
            <a:r>
              <a:rPr lang="en-US" sz="2600">
                <a:ea typeface="+mn-lt"/>
                <a:cs typeface="+mn-lt"/>
              </a:rPr>
              <a:t>Institutional difference refers to the difference indicator between the national systems of two countries.</a:t>
            </a:r>
            <a:endParaRPr lang="en-US" sz="2600">
              <a:cs typeface="Calibri" panose="020F0502020204030204"/>
            </a:endParaRPr>
          </a:p>
          <a:p>
            <a:r>
              <a:rPr lang="en-US" sz="2600">
                <a:ea typeface="+mn-lt"/>
                <a:cs typeface="+mn-lt"/>
              </a:rPr>
              <a:t>According to Li </a:t>
            </a:r>
            <a:r>
              <a:rPr lang="en-US" sz="2600" i="1">
                <a:ea typeface="+mn-lt"/>
                <a:cs typeface="+mn-lt"/>
              </a:rPr>
              <a:t>et al </a:t>
            </a:r>
            <a:r>
              <a:rPr lang="en-US" sz="2600">
                <a:ea typeface="+mn-lt"/>
                <a:cs typeface="+mn-lt"/>
              </a:rPr>
              <a:t>(2022), the cross-border M&amp;A between China and the USA has reduced the deal-making process duration.</a:t>
            </a:r>
            <a:endParaRPr lang="en-US" sz="2600"/>
          </a:p>
          <a:p>
            <a:r>
              <a:rPr lang="en-US" sz="2600">
                <a:ea typeface="+mn-lt"/>
                <a:cs typeface="+mn-lt"/>
              </a:rPr>
              <a:t>Institutional differences between the USA and China could affect the inflows of cross-border M&amp;A.</a:t>
            </a:r>
            <a:endParaRPr lang="en-US" sz="2600"/>
          </a:p>
          <a:p>
            <a:endParaRPr lang="en-US" sz="2600">
              <a:cs typeface="Calibri"/>
            </a:endParaRPr>
          </a:p>
        </p:txBody>
      </p:sp>
      <p:pic>
        <p:nvPicPr>
          <p:cNvPr id="5" name="Picture 5">
            <a:extLst>
              <a:ext uri="{FF2B5EF4-FFF2-40B4-BE49-F238E27FC236}">
                <a16:creationId xmlns:a16="http://schemas.microsoft.com/office/drawing/2014/main" id="{F12E891A-CE6D-885C-8746-B7A0D301489D}"/>
              </a:ext>
            </a:extLst>
          </p:cNvPr>
          <p:cNvPicPr>
            <a:picLocks noChangeAspect="1"/>
          </p:cNvPicPr>
          <p:nvPr/>
        </p:nvPicPr>
        <p:blipFill rotWithShape="1">
          <a:blip r:embed="rId3"/>
          <a:srcRect l="18375" r="15127" b="2"/>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FBC9F990-DF59-26B0-3D60-37F59A6D8834}"/>
              </a:ext>
            </a:extLst>
          </p:cNvPr>
          <p:cNvSpPr txBox="1"/>
          <p:nvPr/>
        </p:nvSpPr>
        <p:spPr>
          <a:xfrm>
            <a:off x="7585494" y="6435306"/>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E101A"/>
                </a:solidFill>
              </a:rPr>
              <a:t>(Source: Chevron, 2023)</a:t>
            </a:r>
            <a:endParaRPr lang="en-US"/>
          </a:p>
        </p:txBody>
      </p:sp>
    </p:spTree>
    <p:extLst>
      <p:ext uri="{BB962C8B-B14F-4D97-AF65-F5344CB8AC3E}">
        <p14:creationId xmlns:p14="http://schemas.microsoft.com/office/powerpoint/2010/main" val="1467555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3986605-98CE-57D7-4E7F-5F3401537267}"/>
              </a:ext>
            </a:extLst>
          </p:cNvPr>
          <p:cNvSpPr>
            <a:spLocks noGrp="1"/>
          </p:cNvSpPr>
          <p:nvPr>
            <p:ph type="title"/>
          </p:nvPr>
        </p:nvSpPr>
        <p:spPr>
          <a:xfrm>
            <a:off x="6769570" y="530578"/>
            <a:ext cx="4771178" cy="1160110"/>
          </a:xfrm>
        </p:spPr>
        <p:txBody>
          <a:bodyPr>
            <a:normAutofit/>
          </a:bodyPr>
          <a:lstStyle/>
          <a:p>
            <a:r>
              <a:rPr lang="en-US" sz="3100" b="1"/>
              <a:t>Cultural difference between China and the USA</a:t>
            </a:r>
            <a:endParaRPr lang="en-US" sz="3100"/>
          </a:p>
          <a:p>
            <a:endParaRPr lang="en-US" sz="3100">
              <a:cs typeface="Calibri Light"/>
            </a:endParaRPr>
          </a:p>
        </p:txBody>
      </p:sp>
      <p:pic>
        <p:nvPicPr>
          <p:cNvPr id="4" name="Picture 4" descr="Text&#10;&#10;Description automatically generated">
            <a:extLst>
              <a:ext uri="{FF2B5EF4-FFF2-40B4-BE49-F238E27FC236}">
                <a16:creationId xmlns:a16="http://schemas.microsoft.com/office/drawing/2014/main" id="{058651D5-2D0B-80D8-8132-AF2812049C7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8199" y="1809281"/>
            <a:ext cx="5440195" cy="3126548"/>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2" name="Arc 11">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D2C1765-5843-AA8B-DA55-1D1EE7A9C99F}"/>
              </a:ext>
            </a:extLst>
          </p:cNvPr>
          <p:cNvSpPr>
            <a:spLocks noGrp="1"/>
          </p:cNvSpPr>
          <p:nvPr>
            <p:ph idx="1"/>
          </p:nvPr>
        </p:nvSpPr>
        <p:spPr>
          <a:xfrm>
            <a:off x="6769570" y="1825625"/>
            <a:ext cx="4771178" cy="4388908"/>
          </a:xfrm>
        </p:spPr>
        <p:txBody>
          <a:bodyPr vert="horz" lIns="91440" tIns="45720" rIns="91440" bIns="45720" rtlCol="0" anchor="t">
            <a:normAutofit/>
          </a:bodyPr>
          <a:lstStyle/>
          <a:p>
            <a:r>
              <a:rPr lang="en-US" sz="2000">
                <a:ea typeface="+mn-lt"/>
                <a:cs typeface="+mn-lt"/>
              </a:rPr>
              <a:t>The management culture of China is collectivistic whereas the culture of the USA is individualistic (Cunningham</a:t>
            </a:r>
            <a:r>
              <a:rPr lang="en-US" sz="2000" i="1">
                <a:ea typeface="+mn-lt"/>
                <a:cs typeface="+mn-lt"/>
              </a:rPr>
              <a:t>, </a:t>
            </a:r>
            <a:r>
              <a:rPr lang="en-US" sz="2000">
                <a:ea typeface="+mn-lt"/>
                <a:cs typeface="+mn-lt"/>
              </a:rPr>
              <a:t>2019).</a:t>
            </a:r>
            <a:endParaRPr lang="en-US" sz="2000">
              <a:cs typeface="Calibri" panose="020F0502020204030204"/>
            </a:endParaRPr>
          </a:p>
          <a:p>
            <a:r>
              <a:rPr lang="en-US" sz="2000">
                <a:ea typeface="+mn-lt"/>
                <a:cs typeface="+mn-lt"/>
              </a:rPr>
              <a:t>The management culture of the USA is vastly divergent from the management style of China due to the relative power of corporate democracy.</a:t>
            </a:r>
            <a:endParaRPr lang="en-US" sz="2000"/>
          </a:p>
          <a:p>
            <a:r>
              <a:rPr lang="en-US" sz="2000">
                <a:ea typeface="+mn-lt"/>
                <a:cs typeface="+mn-lt"/>
              </a:rPr>
              <a:t>Hierarchy is important in China as everyone respects higher up in the management structure.</a:t>
            </a:r>
            <a:endParaRPr lang="en-US" sz="2000"/>
          </a:p>
          <a:p>
            <a:r>
              <a:rPr lang="en-US" sz="2000">
                <a:ea typeface="+mn-lt"/>
                <a:cs typeface="+mn-lt"/>
              </a:rPr>
              <a:t>Business firms in the USA tend to be flatter management structures as employees can easily access the top management.</a:t>
            </a:r>
            <a:endParaRPr lang="en-US" sz="2000"/>
          </a:p>
          <a:p>
            <a:endParaRPr lang="en-US" sz="2000">
              <a:cs typeface="Calibri"/>
            </a:endParaRPr>
          </a:p>
        </p:txBody>
      </p:sp>
      <p:sp>
        <p:nvSpPr>
          <p:cNvPr id="7" name="TextBox 6">
            <a:extLst>
              <a:ext uri="{FF2B5EF4-FFF2-40B4-BE49-F238E27FC236}">
                <a16:creationId xmlns:a16="http://schemas.microsoft.com/office/drawing/2014/main" id="{53B7F6E2-01F0-B8FE-B4CB-CB384EBC764F}"/>
              </a:ext>
            </a:extLst>
          </p:cNvPr>
          <p:cNvSpPr txBox="1"/>
          <p:nvPr/>
        </p:nvSpPr>
        <p:spPr>
          <a:xfrm>
            <a:off x="2843981" y="522830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(Cunningham</a:t>
            </a:r>
            <a:r>
              <a:rPr lang="en-US" sz="1200" i="1"/>
              <a:t>, </a:t>
            </a:r>
            <a:r>
              <a:rPr lang="en-US" sz="1200"/>
              <a:t>2019)</a:t>
            </a:r>
            <a:endParaRPr lang="en-GB"/>
          </a:p>
        </p:txBody>
      </p:sp>
    </p:spTree>
    <p:extLst>
      <p:ext uri="{BB962C8B-B14F-4D97-AF65-F5344CB8AC3E}">
        <p14:creationId xmlns:p14="http://schemas.microsoft.com/office/powerpoint/2010/main" val="1585891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B0FE2-67CD-A198-4295-BE5774B9AA25}"/>
              </a:ext>
            </a:extLst>
          </p:cNvPr>
          <p:cNvSpPr>
            <a:spLocks noGrp="1"/>
          </p:cNvSpPr>
          <p:nvPr>
            <p:ph type="title"/>
          </p:nvPr>
        </p:nvSpPr>
        <p:spPr>
          <a:xfrm>
            <a:off x="1137033" y="670559"/>
            <a:ext cx="4683321" cy="2148841"/>
          </a:xfrm>
        </p:spPr>
        <p:txBody>
          <a:bodyPr anchor="t">
            <a:normAutofit/>
          </a:bodyPr>
          <a:lstStyle/>
          <a:p>
            <a:r>
              <a:rPr lang="en-US" sz="2800" b="1">
                <a:ea typeface="+mj-lt"/>
                <a:cs typeface="+mj-lt"/>
              </a:rPr>
              <a:t>Roles of IHRM in the implementation of efficient acquisitions and mergers at the pre-merger and post-merger stages</a:t>
            </a:r>
            <a:endParaRPr lang="en-US" sz="2800"/>
          </a:p>
        </p:txBody>
      </p:sp>
      <p:pic>
        <p:nvPicPr>
          <p:cNvPr id="4" name="Picture 4">
            <a:extLst>
              <a:ext uri="{FF2B5EF4-FFF2-40B4-BE49-F238E27FC236}">
                <a16:creationId xmlns:a16="http://schemas.microsoft.com/office/drawing/2014/main" id="{CB67763D-353A-F96A-8624-FE531A2F0EB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528" r="1" b="1755"/>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DF06C901-FF6D-0321-FC17-C91C28D1C881}"/>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r>
              <a:rPr lang="en-US" sz="2000" b="1"/>
              <a:t>Roles of IHRM in in implementing effective mergers and acquisition in pre-merger stages of China National Petroleum Corporation as well as Chevron Corporation</a:t>
            </a:r>
            <a:endParaRPr lang="en-US" sz="2000">
              <a:cs typeface="Calibri" panose="020F0502020204030204"/>
            </a:endParaRPr>
          </a:p>
          <a:p>
            <a:pPr marL="0" indent="0">
              <a:buNone/>
            </a:pPr>
            <a:r>
              <a:rPr lang="en-US" sz="2000" b="1">
                <a:ea typeface="+mn-lt"/>
                <a:cs typeface="+mn-lt"/>
              </a:rPr>
              <a:t>China National Petroleum Corporation</a:t>
            </a:r>
            <a:endParaRPr lang="en-US" sz="2000">
              <a:cs typeface="Calibri" panose="020F0502020204030204"/>
            </a:endParaRPr>
          </a:p>
          <a:p>
            <a:r>
              <a:rPr lang="en-US" sz="2000" b="1" i="1">
                <a:ea typeface="+mn-lt"/>
                <a:cs typeface="+mn-lt"/>
              </a:rPr>
              <a:t>Local Hiring: </a:t>
            </a:r>
            <a:r>
              <a:rPr lang="en-US" sz="2000">
                <a:ea typeface="+mn-lt"/>
                <a:cs typeface="+mn-lt"/>
              </a:rPr>
              <a:t>China National Petroleum Corporation is serving multiple international locations and is highly concerned about labour laws in different countries.</a:t>
            </a:r>
          </a:p>
          <a:p>
            <a:r>
              <a:rPr lang="en-US" sz="2000" b="1" i="1">
                <a:ea typeface="+mn-lt"/>
                <a:cs typeface="+mn-lt"/>
              </a:rPr>
              <a:t>Hiring based on education: </a:t>
            </a:r>
            <a:r>
              <a:rPr lang="en-US" sz="2000">
                <a:ea typeface="+mn-lt"/>
                <a:cs typeface="+mn-lt"/>
              </a:rPr>
              <a:t>HRM of China National Petroleum Corporation hires employees of different educational degrees.</a:t>
            </a:r>
            <a:endParaRPr lang="en-US" sz="2000">
              <a:cs typeface="Calibri"/>
            </a:endParaRPr>
          </a:p>
        </p:txBody>
      </p:sp>
      <p:sp>
        <p:nvSpPr>
          <p:cNvPr id="7" name="TextBox 6">
            <a:extLst>
              <a:ext uri="{FF2B5EF4-FFF2-40B4-BE49-F238E27FC236}">
                <a16:creationId xmlns:a16="http://schemas.microsoft.com/office/drawing/2014/main" id="{B3DD00A6-21B0-0B3B-4471-0EB4A8584CEE}"/>
              </a:ext>
            </a:extLst>
          </p:cNvPr>
          <p:cNvSpPr txBox="1"/>
          <p:nvPr/>
        </p:nvSpPr>
        <p:spPr>
          <a:xfrm>
            <a:off x="7585494" y="6435306"/>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E101A"/>
                </a:solidFill>
              </a:rPr>
              <a:t>(Source: Chevron, 2023)</a:t>
            </a:r>
            <a:endParaRPr lang="en-US"/>
          </a:p>
        </p:txBody>
      </p:sp>
    </p:spTree>
    <p:extLst>
      <p:ext uri="{BB962C8B-B14F-4D97-AF65-F5344CB8AC3E}">
        <p14:creationId xmlns:p14="http://schemas.microsoft.com/office/powerpoint/2010/main" val="3404843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18FF484-A993-B8BB-C4AB-84431A6BAEDC}"/>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t="15180"/>
          <a:stretch/>
        </p:blipFill>
        <p:spPr>
          <a:xfrm>
            <a:off x="20" y="10"/>
            <a:ext cx="8450297" cy="6857990"/>
          </a:xfrm>
          <a:prstGeom prst="rect">
            <a:avLst/>
          </a:prstGeom>
        </p:spPr>
      </p:pic>
      <p:sp>
        <p:nvSpPr>
          <p:cNvPr id="2" name="Title 1">
            <a:extLst>
              <a:ext uri="{FF2B5EF4-FFF2-40B4-BE49-F238E27FC236}">
                <a16:creationId xmlns:a16="http://schemas.microsoft.com/office/drawing/2014/main" id="{80C450B7-94D9-BAF2-1150-637C05AF2119}"/>
              </a:ext>
            </a:extLst>
          </p:cNvPr>
          <p:cNvSpPr>
            <a:spLocks noGrp="1"/>
          </p:cNvSpPr>
          <p:nvPr>
            <p:ph type="title"/>
          </p:nvPr>
        </p:nvSpPr>
        <p:spPr>
          <a:xfrm>
            <a:off x="838201" y="365125"/>
            <a:ext cx="5251316" cy="1627636"/>
          </a:xfrm>
        </p:spPr>
        <p:txBody>
          <a:bodyPr>
            <a:normAutofit/>
          </a:bodyPr>
          <a:lstStyle/>
          <a:p>
            <a:r>
              <a:rPr lang="en-US" b="1">
                <a:solidFill>
                  <a:srgbClr val="FFFFFF"/>
                </a:solidFill>
                <a:cs typeface="Calibri Light"/>
              </a:rPr>
              <a:t>Contd...</a:t>
            </a:r>
            <a:endParaRPr lang="en-US">
              <a:solidFill>
                <a:srgbClr val="FFFFFF"/>
              </a:solidFill>
            </a:endParaRPr>
          </a:p>
        </p:txBody>
      </p:sp>
      <p:sp>
        <p:nvSpPr>
          <p:cNvPr id="3" name="Content Placeholder 2">
            <a:extLst>
              <a:ext uri="{FF2B5EF4-FFF2-40B4-BE49-F238E27FC236}">
                <a16:creationId xmlns:a16="http://schemas.microsoft.com/office/drawing/2014/main" id="{32B356D6-D98E-B9CF-0B48-434DBDFF198D}"/>
              </a:ext>
            </a:extLst>
          </p:cNvPr>
          <p:cNvSpPr>
            <a:spLocks noGrp="1"/>
          </p:cNvSpPr>
          <p:nvPr>
            <p:ph idx="1"/>
          </p:nvPr>
        </p:nvSpPr>
        <p:spPr>
          <a:xfrm>
            <a:off x="838200" y="2219785"/>
            <a:ext cx="4619621" cy="3957178"/>
          </a:xfrm>
        </p:spPr>
        <p:txBody>
          <a:bodyPr vert="horz" lIns="91440" tIns="45720" rIns="91440" bIns="45720" rtlCol="0">
            <a:normAutofit/>
          </a:bodyPr>
          <a:lstStyle/>
          <a:p>
            <a:pPr marL="0" indent="0">
              <a:buNone/>
            </a:pPr>
            <a:r>
              <a:rPr lang="en-US" sz="2000" b="1">
                <a:solidFill>
                  <a:srgbClr val="FFFFFF"/>
                </a:solidFill>
                <a:ea typeface="+mn-lt"/>
                <a:cs typeface="+mn-lt"/>
              </a:rPr>
              <a:t>Chevron Corporation</a:t>
            </a:r>
            <a:endParaRPr lang="en-US" sz="2000">
              <a:solidFill>
                <a:srgbClr val="FFFFFF"/>
              </a:solidFill>
              <a:cs typeface="Calibri" panose="020F0502020204030204"/>
            </a:endParaRPr>
          </a:p>
          <a:p>
            <a:r>
              <a:rPr lang="en-US" sz="2000" b="1" i="1">
                <a:solidFill>
                  <a:srgbClr val="FFFFFF"/>
                </a:solidFill>
                <a:ea typeface="+mn-lt"/>
                <a:cs typeface="+mn-lt"/>
              </a:rPr>
              <a:t>Maintenance of organisational culture: </a:t>
            </a:r>
            <a:r>
              <a:rPr lang="en-US" sz="2000">
                <a:solidFill>
                  <a:srgbClr val="FFFFFF"/>
                </a:solidFill>
                <a:ea typeface="+mn-lt"/>
                <a:cs typeface="+mn-lt"/>
              </a:rPr>
              <a:t>HRM of Chevron Corporation is highly concerned about maintaining organisational culture.</a:t>
            </a:r>
          </a:p>
          <a:p>
            <a:r>
              <a:rPr lang="en-US" sz="2000">
                <a:solidFill>
                  <a:srgbClr val="FFFFFF"/>
                </a:solidFill>
                <a:ea typeface="+mn-lt"/>
                <a:cs typeface="+mn-lt"/>
              </a:rPr>
              <a:t>HRM of this business is highly concerned about the development of the internal environment.</a:t>
            </a:r>
            <a:endParaRPr lang="en-US" sz="2000">
              <a:solidFill>
                <a:srgbClr val="FFFFFF"/>
              </a:solidFill>
              <a:cs typeface="Calibri"/>
            </a:endParaRPr>
          </a:p>
        </p:txBody>
      </p:sp>
      <p:pic>
        <p:nvPicPr>
          <p:cNvPr id="7" name="Picture 7" descr="A picture containing graphical user interface&#10;&#10;Description automatically generated">
            <a:extLst>
              <a:ext uri="{FF2B5EF4-FFF2-40B4-BE49-F238E27FC236}">
                <a16:creationId xmlns:a16="http://schemas.microsoft.com/office/drawing/2014/main" id="{3A814632-8153-A9F1-1620-5F3E0A29732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3249" r="27843"/>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0" name="TextBox 9">
            <a:extLst>
              <a:ext uri="{FF2B5EF4-FFF2-40B4-BE49-F238E27FC236}">
                <a16:creationId xmlns:a16="http://schemas.microsoft.com/office/drawing/2014/main" id="{40E9C71D-AFC9-E837-6E66-E459D00CB94F}"/>
              </a:ext>
            </a:extLst>
          </p:cNvPr>
          <p:cNvSpPr txBox="1"/>
          <p:nvPr/>
        </p:nvSpPr>
        <p:spPr>
          <a:xfrm>
            <a:off x="1101306" y="6305909"/>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bg1"/>
                </a:solidFill>
              </a:rPr>
              <a:t>(Source: Chevron, 2023)</a:t>
            </a:r>
            <a:endParaRPr lang="en-US" dirty="0">
              <a:solidFill>
                <a:schemeClr val="bg1"/>
              </a:solidFill>
              <a:cs typeface="Calibri"/>
            </a:endParaRPr>
          </a:p>
        </p:txBody>
      </p:sp>
    </p:spTree>
    <p:extLst>
      <p:ext uri="{BB962C8B-B14F-4D97-AF65-F5344CB8AC3E}">
        <p14:creationId xmlns:p14="http://schemas.microsoft.com/office/powerpoint/2010/main" val="1244180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B5B3483B-6E3E-8F7D-E5A7-2F5634BAAAC0}"/>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t="484" b="2950"/>
          <a:stretch/>
        </p:blipFill>
        <p:spPr>
          <a:xfrm>
            <a:off x="20" y="10"/>
            <a:ext cx="12191979" cy="6857990"/>
          </a:xfrm>
          <a:prstGeom prst="rect">
            <a:avLst/>
          </a:prstGeom>
        </p:spPr>
      </p:pic>
      <p:sp>
        <p:nvSpPr>
          <p:cNvPr id="2" name="Title 1">
            <a:extLst>
              <a:ext uri="{FF2B5EF4-FFF2-40B4-BE49-F238E27FC236}">
                <a16:creationId xmlns:a16="http://schemas.microsoft.com/office/drawing/2014/main" id="{5A271133-0A0A-7161-9FE0-26D92AC1CC91}"/>
              </a:ext>
            </a:extLst>
          </p:cNvPr>
          <p:cNvSpPr>
            <a:spLocks noGrp="1"/>
          </p:cNvSpPr>
          <p:nvPr>
            <p:ph type="title"/>
          </p:nvPr>
        </p:nvSpPr>
        <p:spPr>
          <a:xfrm>
            <a:off x="841249" y="941832"/>
            <a:ext cx="10506456" cy="2057400"/>
          </a:xfrm>
        </p:spPr>
        <p:txBody>
          <a:bodyPr anchor="b">
            <a:normAutofit/>
          </a:bodyPr>
          <a:lstStyle/>
          <a:p>
            <a:r>
              <a:rPr lang="en-US" sz="5000" b="1">
                <a:cs typeface="Calibri Light"/>
              </a:rPr>
              <a:t>Contd...</a:t>
            </a:r>
            <a:endParaRPr lang="en-US" sz="5000"/>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4A55564-F1D7-B1B9-378C-40B1E76976E4}"/>
              </a:ext>
            </a:extLst>
          </p:cNvPr>
          <p:cNvSpPr>
            <a:spLocks noGrp="1"/>
          </p:cNvSpPr>
          <p:nvPr>
            <p:ph idx="1"/>
          </p:nvPr>
        </p:nvSpPr>
        <p:spPr>
          <a:xfrm>
            <a:off x="841248" y="3502152"/>
            <a:ext cx="10506456" cy="2670048"/>
          </a:xfrm>
        </p:spPr>
        <p:txBody>
          <a:bodyPr vert="horz" lIns="91440" tIns="45720" rIns="91440" bIns="45720" rtlCol="0">
            <a:normAutofit/>
          </a:bodyPr>
          <a:lstStyle/>
          <a:p>
            <a:r>
              <a:rPr lang="en-US" sz="2000" b="1" i="1">
                <a:ea typeface="+mn-lt"/>
                <a:cs typeface="+mn-lt"/>
              </a:rPr>
              <a:t>Deployment of volunteers: </a:t>
            </a:r>
            <a:r>
              <a:rPr lang="en-US" sz="2000">
                <a:ea typeface="+mn-lt"/>
                <a:cs typeface="+mn-lt"/>
              </a:rPr>
              <a:t>HRM of Chevron Corporation also focuses on the improvement of social reputation.</a:t>
            </a:r>
          </a:p>
          <a:p>
            <a:r>
              <a:rPr lang="en-US" sz="2000">
                <a:ea typeface="+mn-lt"/>
                <a:cs typeface="+mn-lt"/>
              </a:rPr>
              <a:t>It can be stated that new business opportunities may boost the growth of this organisation. </a:t>
            </a:r>
            <a:endParaRPr lang="en-US" sz="2000">
              <a:cs typeface="Calibri" panose="020F0502020204030204"/>
            </a:endParaRPr>
          </a:p>
        </p:txBody>
      </p:sp>
      <p:sp>
        <p:nvSpPr>
          <p:cNvPr id="7" name="TextBox 6">
            <a:extLst>
              <a:ext uri="{FF2B5EF4-FFF2-40B4-BE49-F238E27FC236}">
                <a16:creationId xmlns:a16="http://schemas.microsoft.com/office/drawing/2014/main" id="{90FEB808-CFFE-0CDB-B06A-C5292682966B}"/>
              </a:ext>
            </a:extLst>
          </p:cNvPr>
          <p:cNvSpPr txBox="1"/>
          <p:nvPr/>
        </p:nvSpPr>
        <p:spPr>
          <a:xfrm>
            <a:off x="1920815" y="6392174"/>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(Source: Chevron, 2023)</a:t>
            </a:r>
            <a:endParaRPr lang="en-US">
              <a:cs typeface="Calibri"/>
            </a:endParaRPr>
          </a:p>
        </p:txBody>
      </p:sp>
    </p:spTree>
    <p:extLst>
      <p:ext uri="{BB962C8B-B14F-4D97-AF65-F5344CB8AC3E}">
        <p14:creationId xmlns:p14="http://schemas.microsoft.com/office/powerpoint/2010/main" val="415736359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2">
            <a:extLst>
              <a:ext uri="{FF2B5EF4-FFF2-40B4-BE49-F238E27FC236}">
                <a16:creationId xmlns:a16="http://schemas.microsoft.com/office/drawing/2014/main" id="{620FDFD2-19AF-4124-A49A-BAC0929B1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BE8224-A50C-5729-984A-D16CDDB7C7BA}"/>
              </a:ext>
            </a:extLst>
          </p:cNvPr>
          <p:cNvSpPr>
            <a:spLocks noGrp="1"/>
          </p:cNvSpPr>
          <p:nvPr>
            <p:ph type="title"/>
          </p:nvPr>
        </p:nvSpPr>
        <p:spPr>
          <a:xfrm>
            <a:off x="6981825" y="1641752"/>
            <a:ext cx="4391024" cy="1323439"/>
          </a:xfrm>
        </p:spPr>
        <p:txBody>
          <a:bodyPr anchor="t">
            <a:normAutofit/>
          </a:bodyPr>
          <a:lstStyle/>
          <a:p>
            <a:r>
              <a:rPr lang="en-US" sz="4000" b="1">
                <a:solidFill>
                  <a:schemeClr val="bg1"/>
                </a:solidFill>
                <a:cs typeface="Calibri Light"/>
              </a:rPr>
              <a:t>Contd...</a:t>
            </a:r>
            <a:endParaRPr lang="en-US" sz="4000" b="1">
              <a:solidFill>
                <a:schemeClr val="bg1"/>
              </a:solidFill>
            </a:endParaRPr>
          </a:p>
        </p:txBody>
      </p:sp>
      <p:pic>
        <p:nvPicPr>
          <p:cNvPr id="7" name="Picture 7" descr="Text&#10;&#10;Description automatically generated">
            <a:extLst>
              <a:ext uri="{FF2B5EF4-FFF2-40B4-BE49-F238E27FC236}">
                <a16:creationId xmlns:a16="http://schemas.microsoft.com/office/drawing/2014/main" id="{F4A52E1D-1F82-1420-BD49-59453844B7E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903" r="1" b="16066"/>
          <a:stretch/>
        </p:blipFill>
        <p:spPr>
          <a:xfrm>
            <a:off x="20" y="1"/>
            <a:ext cx="6088360" cy="3333749"/>
          </a:xfrm>
          <a:custGeom>
            <a:avLst/>
            <a:gdLst/>
            <a:ahLst/>
            <a:cxnLst/>
            <a:rect l="l" t="t" r="r" b="b"/>
            <a:pathLst>
              <a:path w="6088380" h="3333749">
                <a:moveTo>
                  <a:pt x="0" y="0"/>
                </a:moveTo>
                <a:lnTo>
                  <a:pt x="6088380" y="0"/>
                </a:lnTo>
                <a:lnTo>
                  <a:pt x="6088380" y="2202180"/>
                </a:lnTo>
                <a:lnTo>
                  <a:pt x="5913795" y="3333749"/>
                </a:lnTo>
                <a:lnTo>
                  <a:pt x="0" y="3333749"/>
                </a:lnTo>
                <a:close/>
              </a:path>
            </a:pathLst>
          </a:custGeom>
        </p:spPr>
      </p:pic>
      <p:pic>
        <p:nvPicPr>
          <p:cNvPr id="4" name="Picture 4" descr="Logo, company name&#10;&#10;Description automatically generated">
            <a:extLst>
              <a:ext uri="{FF2B5EF4-FFF2-40B4-BE49-F238E27FC236}">
                <a16:creationId xmlns:a16="http://schemas.microsoft.com/office/drawing/2014/main" id="{E9DF27F3-EBE1-7E80-EAE8-2BBAA8623C70}"/>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8686" r="2" b="2"/>
          <a:stretch/>
        </p:blipFill>
        <p:spPr>
          <a:xfrm>
            <a:off x="20" y="3524252"/>
            <a:ext cx="6088360" cy="3333748"/>
          </a:xfrm>
          <a:custGeom>
            <a:avLst/>
            <a:gdLst/>
            <a:ahLst/>
            <a:cxnLst/>
            <a:rect l="l" t="t" r="r" b="b"/>
            <a:pathLst>
              <a:path w="6088380" h="3333748">
                <a:moveTo>
                  <a:pt x="0" y="0"/>
                </a:moveTo>
                <a:lnTo>
                  <a:pt x="5884403" y="0"/>
                </a:lnTo>
                <a:lnTo>
                  <a:pt x="5882640" y="11428"/>
                </a:lnTo>
                <a:lnTo>
                  <a:pt x="5562600" y="1931668"/>
                </a:lnTo>
                <a:lnTo>
                  <a:pt x="6088380" y="3333748"/>
                </a:lnTo>
                <a:lnTo>
                  <a:pt x="0" y="3333748"/>
                </a:lnTo>
                <a:close/>
              </a:path>
            </a:pathLst>
          </a:custGeom>
        </p:spPr>
      </p:pic>
      <p:grpSp>
        <p:nvGrpSpPr>
          <p:cNvPr id="26" name="Group 14">
            <a:extLst>
              <a:ext uri="{FF2B5EF4-FFF2-40B4-BE49-F238E27FC236}">
                <a16:creationId xmlns:a16="http://schemas.microsoft.com/office/drawing/2014/main" id="{7F6F6FC6-9A5F-4E14-8105-15D94914A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70" y="544"/>
            <a:ext cx="874716" cy="6857455"/>
            <a:chOff x="5395370" y="544"/>
            <a:chExt cx="874716" cy="6857455"/>
          </a:xfrm>
        </p:grpSpPr>
        <p:sp>
          <p:nvSpPr>
            <p:cNvPr id="16" name="Freeform: Shape 15">
              <a:extLst>
                <a:ext uri="{FF2B5EF4-FFF2-40B4-BE49-F238E27FC236}">
                  <a16:creationId xmlns:a16="http://schemas.microsoft.com/office/drawing/2014/main" id="{2DCFA6DA-C89C-4BD9-A659-4E35D789BF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16">
              <a:extLst>
                <a:ext uri="{FF2B5EF4-FFF2-40B4-BE49-F238E27FC236}">
                  <a16:creationId xmlns:a16="http://schemas.microsoft.com/office/drawing/2014/main" id="{868AC5BD-C02C-4D96-813D-3C9ABB388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7">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4A608940-05A7-32F3-BBF3-548930D0F04C}"/>
              </a:ext>
            </a:extLst>
          </p:cNvPr>
          <p:cNvSpPr>
            <a:spLocks noGrp="1"/>
          </p:cNvSpPr>
          <p:nvPr>
            <p:ph idx="1"/>
          </p:nvPr>
        </p:nvSpPr>
        <p:spPr>
          <a:xfrm>
            <a:off x="6981826" y="3146400"/>
            <a:ext cx="4391024" cy="2682000"/>
          </a:xfrm>
        </p:spPr>
        <p:txBody>
          <a:bodyPr vert="horz" lIns="91440" tIns="45720" rIns="91440" bIns="45720" rtlCol="0">
            <a:normAutofit/>
          </a:bodyPr>
          <a:lstStyle/>
          <a:p>
            <a:pPr marL="0" indent="0">
              <a:buNone/>
            </a:pPr>
            <a:r>
              <a:rPr lang="en-US" sz="1300" b="1">
                <a:solidFill>
                  <a:schemeClr val="bg1">
                    <a:alpha val="80000"/>
                  </a:schemeClr>
                </a:solidFill>
              </a:rPr>
              <a:t>Roles of IHRM in implementing effective mergers and acquisitions in post-merger stages of Corporations as well as China National Petroleum Corporation Chevron</a:t>
            </a:r>
            <a:endParaRPr lang="en-US" sz="1300">
              <a:solidFill>
                <a:schemeClr val="bg1">
                  <a:alpha val="80000"/>
                </a:schemeClr>
              </a:solidFill>
              <a:cs typeface="Calibri" panose="020F0502020204030204"/>
            </a:endParaRPr>
          </a:p>
          <a:p>
            <a:pPr marL="0" indent="0">
              <a:buNone/>
            </a:pPr>
            <a:r>
              <a:rPr lang="en-US" sz="1300" b="1">
                <a:solidFill>
                  <a:schemeClr val="bg1">
                    <a:alpha val="80000"/>
                  </a:schemeClr>
                </a:solidFill>
                <a:ea typeface="+mn-lt"/>
                <a:cs typeface="+mn-lt"/>
              </a:rPr>
              <a:t>China National Petroleum Corporation</a:t>
            </a:r>
            <a:endParaRPr lang="en-US" sz="1300">
              <a:solidFill>
                <a:schemeClr val="bg1">
                  <a:alpha val="80000"/>
                </a:schemeClr>
              </a:solidFill>
              <a:cs typeface="Calibri" panose="020F0502020204030204"/>
            </a:endParaRPr>
          </a:p>
          <a:p>
            <a:r>
              <a:rPr lang="en-US" sz="1300" b="1" i="1">
                <a:solidFill>
                  <a:schemeClr val="bg1">
                    <a:alpha val="80000"/>
                  </a:schemeClr>
                </a:solidFill>
                <a:ea typeface="+mn-lt"/>
                <a:cs typeface="+mn-lt"/>
              </a:rPr>
              <a:t>Compensation and welfare: </a:t>
            </a:r>
            <a:r>
              <a:rPr lang="en-US" sz="1300">
                <a:solidFill>
                  <a:schemeClr val="bg1">
                    <a:alpha val="80000"/>
                  </a:schemeClr>
                </a:solidFill>
                <a:ea typeface="+mn-lt"/>
                <a:cs typeface="+mn-lt"/>
              </a:rPr>
              <a:t>Compensation is a crucial component that assists businesses to encourage and motivate employees.</a:t>
            </a:r>
          </a:p>
          <a:p>
            <a:r>
              <a:rPr lang="en-US" sz="1300" b="1" i="1">
                <a:solidFill>
                  <a:schemeClr val="bg1">
                    <a:alpha val="80000"/>
                  </a:schemeClr>
                </a:solidFill>
                <a:cs typeface="Calibri"/>
              </a:rPr>
              <a:t>Training programme: </a:t>
            </a:r>
            <a:r>
              <a:rPr lang="en-US" sz="1300">
                <a:solidFill>
                  <a:schemeClr val="bg1">
                    <a:alpha val="80000"/>
                  </a:schemeClr>
                </a:solidFill>
                <a:cs typeface="Calibri"/>
              </a:rPr>
              <a:t>T</a:t>
            </a:r>
            <a:r>
              <a:rPr lang="en-US" sz="1300">
                <a:solidFill>
                  <a:schemeClr val="bg1">
                    <a:alpha val="80000"/>
                  </a:schemeClr>
                </a:solidFill>
                <a:ea typeface="+mn-lt"/>
                <a:cs typeface="+mn-lt"/>
              </a:rPr>
              <a:t>his business has introduced “Four Talent Training Schemes'' for international personnel, technical personnel, professional personnel and managerial performance.</a:t>
            </a:r>
            <a:endParaRPr lang="en-US" sz="1300">
              <a:solidFill>
                <a:schemeClr val="bg1">
                  <a:alpha val="80000"/>
                </a:schemeClr>
              </a:solidFill>
              <a:cs typeface="Calibri"/>
            </a:endParaRPr>
          </a:p>
        </p:txBody>
      </p:sp>
      <p:sp>
        <p:nvSpPr>
          <p:cNvPr id="10" name="TextBox 9">
            <a:extLst>
              <a:ext uri="{FF2B5EF4-FFF2-40B4-BE49-F238E27FC236}">
                <a16:creationId xmlns:a16="http://schemas.microsoft.com/office/drawing/2014/main" id="{55C3D32F-7369-9382-BFE7-A77913D87E95}"/>
              </a:ext>
            </a:extLst>
          </p:cNvPr>
          <p:cNvSpPr txBox="1"/>
          <p:nvPr/>
        </p:nvSpPr>
        <p:spPr>
          <a:xfrm>
            <a:off x="7614249" y="6320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rPr>
              <a:t>(Source: Chevron, 2023)</a:t>
            </a:r>
            <a:r>
              <a:rPr lang="en-US">
                <a:cs typeface="Calibri"/>
              </a:rPr>
              <a:t>​</a:t>
            </a:r>
            <a:endParaRPr lang="en-US"/>
          </a:p>
        </p:txBody>
      </p:sp>
    </p:spTree>
    <p:extLst>
      <p:ext uri="{BB962C8B-B14F-4D97-AF65-F5344CB8AC3E}">
        <p14:creationId xmlns:p14="http://schemas.microsoft.com/office/powerpoint/2010/main" val="1185570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electronics&#10;&#10;Description automatically generated">
            <a:extLst>
              <a:ext uri="{FF2B5EF4-FFF2-40B4-BE49-F238E27FC236}">
                <a16:creationId xmlns:a16="http://schemas.microsoft.com/office/drawing/2014/main" id="{543374ED-95FA-BB38-F3F7-ABDBFA33187E}"/>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a:stretch/>
        </p:blipFill>
        <p:spPr>
          <a:xfrm>
            <a:off x="20" y="10"/>
            <a:ext cx="12191981" cy="6857990"/>
          </a:xfrm>
          <a:prstGeom prst="rect">
            <a:avLst/>
          </a:prstGeom>
        </p:spPr>
      </p:pic>
      <p:sp>
        <p:nvSpPr>
          <p:cNvPr id="2" name="Title 1">
            <a:extLst>
              <a:ext uri="{FF2B5EF4-FFF2-40B4-BE49-F238E27FC236}">
                <a16:creationId xmlns:a16="http://schemas.microsoft.com/office/drawing/2014/main" id="{B75F0F98-FC57-F27C-AA7B-203E4210F961}"/>
              </a:ext>
            </a:extLst>
          </p:cNvPr>
          <p:cNvSpPr>
            <a:spLocks noGrp="1"/>
          </p:cNvSpPr>
          <p:nvPr>
            <p:ph type="title"/>
          </p:nvPr>
        </p:nvSpPr>
        <p:spPr>
          <a:xfrm>
            <a:off x="838343" y="365125"/>
            <a:ext cx="10515600" cy="1325563"/>
          </a:xfrm>
        </p:spPr>
        <p:txBody>
          <a:bodyPr>
            <a:normAutofit/>
          </a:bodyPr>
          <a:lstStyle/>
          <a:p>
            <a:r>
              <a:rPr lang="en-US" b="1">
                <a:solidFill>
                  <a:srgbClr val="FFFFFF"/>
                </a:solidFill>
                <a:cs typeface="Calibri Light"/>
              </a:rPr>
              <a:t>Contd...</a:t>
            </a:r>
            <a:endParaRPr lang="en-US">
              <a:solidFill>
                <a:srgbClr val="FFFFFF"/>
              </a:solidFill>
            </a:endParaRPr>
          </a:p>
        </p:txBody>
      </p:sp>
      <p:sp>
        <p:nvSpPr>
          <p:cNvPr id="3" name="Content Placeholder 2">
            <a:extLst>
              <a:ext uri="{FF2B5EF4-FFF2-40B4-BE49-F238E27FC236}">
                <a16:creationId xmlns:a16="http://schemas.microsoft.com/office/drawing/2014/main" id="{ECC4D8BD-0400-D00C-086E-0609CDFA100F}"/>
              </a:ext>
            </a:extLst>
          </p:cNvPr>
          <p:cNvSpPr>
            <a:spLocks noGrp="1"/>
          </p:cNvSpPr>
          <p:nvPr>
            <p:ph idx="1"/>
          </p:nvPr>
        </p:nvSpPr>
        <p:spPr>
          <a:xfrm>
            <a:off x="838344" y="2013625"/>
            <a:ext cx="4614759" cy="4163337"/>
          </a:xfrm>
        </p:spPr>
        <p:txBody>
          <a:bodyPr vert="horz" lIns="91440" tIns="45720" rIns="91440" bIns="45720" rtlCol="0">
            <a:normAutofit/>
          </a:bodyPr>
          <a:lstStyle/>
          <a:p>
            <a:pPr marL="0" indent="0">
              <a:buNone/>
            </a:pPr>
            <a:r>
              <a:rPr lang="en-US" sz="2000" b="1">
                <a:solidFill>
                  <a:srgbClr val="FFFFFF"/>
                </a:solidFill>
                <a:ea typeface="+mn-lt"/>
                <a:cs typeface="+mn-lt"/>
              </a:rPr>
              <a:t>Chevron Corporation</a:t>
            </a:r>
            <a:endParaRPr lang="en-US" sz="2000">
              <a:solidFill>
                <a:srgbClr val="FFFFFF"/>
              </a:solidFill>
              <a:cs typeface="Calibri" panose="020F0502020204030204"/>
            </a:endParaRPr>
          </a:p>
          <a:p>
            <a:r>
              <a:rPr lang="en-US" sz="2000" b="1" i="1">
                <a:solidFill>
                  <a:srgbClr val="FFFFFF"/>
                </a:solidFill>
                <a:ea typeface="+mn-lt"/>
                <a:cs typeface="+mn-lt"/>
              </a:rPr>
              <a:t>Workforce safety: </a:t>
            </a:r>
            <a:r>
              <a:rPr lang="en-US" sz="2000">
                <a:solidFill>
                  <a:srgbClr val="FFFFFF"/>
                </a:solidFill>
                <a:ea typeface="+mn-lt"/>
                <a:cs typeface="+mn-lt"/>
              </a:rPr>
              <a:t>According to this Chevron corporation, it innovates different ideas and strategies regularly to improve the safety of its employees.</a:t>
            </a:r>
          </a:p>
          <a:p>
            <a:r>
              <a:rPr lang="en-US" sz="2000" b="1" i="1">
                <a:solidFill>
                  <a:srgbClr val="FFFFFF"/>
                </a:solidFill>
                <a:ea typeface="+mn-lt"/>
                <a:cs typeface="+mn-lt"/>
              </a:rPr>
              <a:t>Operational Excellence Management System (OEMS): </a:t>
            </a:r>
            <a:r>
              <a:rPr lang="en-US" sz="2000">
                <a:solidFill>
                  <a:srgbClr val="FFFFFF"/>
                </a:solidFill>
                <a:ea typeface="+mn-lt"/>
                <a:cs typeface="+mn-lt"/>
              </a:rPr>
              <a:t>This management system has been implemented by Chevron Corporation to boost and improve operational excellence culture.</a:t>
            </a:r>
            <a:endParaRPr lang="en-US" sz="2000">
              <a:solidFill>
                <a:srgbClr val="FFFFFF"/>
              </a:solidFill>
              <a:cs typeface="Calibri"/>
            </a:endParaRPr>
          </a:p>
        </p:txBody>
      </p:sp>
      <p:pic>
        <p:nvPicPr>
          <p:cNvPr id="4" name="Picture 4" descr="Что американцам хорошо, Путину — плохо | Мир | ИноСМИ - Все, что ...">
            <a:extLst>
              <a:ext uri="{FF2B5EF4-FFF2-40B4-BE49-F238E27FC236}">
                <a16:creationId xmlns:a16="http://schemas.microsoft.com/office/drawing/2014/main" id="{A23575CC-1F4B-976F-E268-1C30B30A3A2B}"/>
              </a:ext>
            </a:extLst>
          </p:cNvPr>
          <p:cNvPicPr>
            <a:picLocks noChangeAspect="1"/>
          </p:cNvPicPr>
          <p:nvPr/>
        </p:nvPicPr>
        <p:blipFill rotWithShape="1">
          <a:blip r:embed="rId5"/>
          <a:srcRect l="11219" r="15365" b="-2"/>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8" name="TextBox 7">
            <a:extLst>
              <a:ext uri="{FF2B5EF4-FFF2-40B4-BE49-F238E27FC236}">
                <a16:creationId xmlns:a16="http://schemas.microsoft.com/office/drawing/2014/main" id="{4D67EEB3-F7B8-F6D4-88E1-A88B24D29D43}"/>
              </a:ext>
            </a:extLst>
          </p:cNvPr>
          <p:cNvSpPr txBox="1"/>
          <p:nvPr/>
        </p:nvSpPr>
        <p:spPr>
          <a:xfrm>
            <a:off x="3919268" y="61765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rPr>
              <a:t>(Source: Chevron, 2023)</a:t>
            </a:r>
            <a:r>
              <a:rPr lang="en-US">
                <a:cs typeface="Calibri"/>
              </a:rPr>
              <a:t>​</a:t>
            </a:r>
            <a:endParaRPr lang="en-US"/>
          </a:p>
        </p:txBody>
      </p:sp>
    </p:spTree>
    <p:extLst>
      <p:ext uri="{BB962C8B-B14F-4D97-AF65-F5344CB8AC3E}">
        <p14:creationId xmlns:p14="http://schemas.microsoft.com/office/powerpoint/2010/main" val="41165087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436929E-3528-44FE-B926-2A3DD1648DA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4951"/>
          <a:stretch/>
        </p:blipFill>
        <p:spPr>
          <a:xfrm>
            <a:off x="603671" y="-1"/>
            <a:ext cx="11588329" cy="6857999"/>
          </a:xfrm>
          <a:prstGeom prst="rect">
            <a:avLst/>
          </a:prstGeom>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C34B0F-E482-D973-F012-B071079B99A5}"/>
              </a:ext>
            </a:extLst>
          </p:cNvPr>
          <p:cNvSpPr>
            <a:spLocks noGrp="1"/>
          </p:cNvSpPr>
          <p:nvPr>
            <p:ph type="title"/>
          </p:nvPr>
        </p:nvSpPr>
        <p:spPr>
          <a:xfrm>
            <a:off x="1166649" y="721805"/>
            <a:ext cx="3874686" cy="2147520"/>
          </a:xfrm>
        </p:spPr>
        <p:txBody>
          <a:bodyPr>
            <a:normAutofit/>
          </a:bodyPr>
          <a:lstStyle/>
          <a:p>
            <a:r>
              <a:rPr lang="en-US" sz="4100" b="1">
                <a:solidFill>
                  <a:schemeClr val="bg1"/>
                </a:solidFill>
                <a:ea typeface="+mj-lt"/>
                <a:cs typeface="+mj-lt"/>
              </a:rPr>
              <a:t>Recommendation</a:t>
            </a:r>
            <a:endParaRPr lang="en-US" sz="4100">
              <a:solidFill>
                <a:schemeClr val="bg1"/>
              </a:solidFill>
            </a:endParaRPr>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47953F-59A2-0288-D7CB-C443DF51EDB6}"/>
              </a:ext>
            </a:extLst>
          </p:cNvPr>
          <p:cNvSpPr>
            <a:spLocks noGrp="1"/>
          </p:cNvSpPr>
          <p:nvPr>
            <p:ph idx="1"/>
          </p:nvPr>
        </p:nvSpPr>
        <p:spPr>
          <a:xfrm>
            <a:off x="1166649" y="3379979"/>
            <a:ext cx="3874685" cy="3186359"/>
          </a:xfrm>
        </p:spPr>
        <p:txBody>
          <a:bodyPr vert="horz" lIns="91440" tIns="45720" rIns="91440" bIns="45720" rtlCol="0" anchor="ctr">
            <a:normAutofit/>
          </a:bodyPr>
          <a:lstStyle/>
          <a:p>
            <a:r>
              <a:rPr lang="en-US" sz="1800" b="1" i="1">
                <a:solidFill>
                  <a:schemeClr val="bg1"/>
                </a:solidFill>
                <a:ea typeface="+mn-lt"/>
                <a:cs typeface="+mn-lt"/>
              </a:rPr>
              <a:t>Recommendation 1: Effective maintenance of labour laws.</a:t>
            </a:r>
            <a:endParaRPr lang="en-US" sz="1800">
              <a:solidFill>
                <a:schemeClr val="bg1"/>
              </a:solidFill>
              <a:ea typeface="+mn-lt"/>
              <a:cs typeface="+mn-lt"/>
            </a:endParaRPr>
          </a:p>
          <a:p>
            <a:r>
              <a:rPr lang="en-US" sz="1800" b="1" i="1">
                <a:solidFill>
                  <a:schemeClr val="bg1"/>
                </a:solidFill>
                <a:ea typeface="+mn-lt"/>
                <a:cs typeface="+mn-lt"/>
              </a:rPr>
              <a:t>Recommendation 2: Development of compensation structure.</a:t>
            </a:r>
          </a:p>
        </p:txBody>
      </p:sp>
      <p:sp>
        <p:nvSpPr>
          <p:cNvPr id="7" name="TextBox 6">
            <a:extLst>
              <a:ext uri="{FF2B5EF4-FFF2-40B4-BE49-F238E27FC236}">
                <a16:creationId xmlns:a16="http://schemas.microsoft.com/office/drawing/2014/main" id="{B761A884-764B-BF23-9B0F-DA4A09799DBB}"/>
              </a:ext>
            </a:extLst>
          </p:cNvPr>
          <p:cNvSpPr txBox="1"/>
          <p:nvPr/>
        </p:nvSpPr>
        <p:spPr>
          <a:xfrm>
            <a:off x="1777042" y="62915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rPr>
              <a:t>(Source: Chevron, 2023)</a:t>
            </a:r>
            <a:r>
              <a:rPr lang="en-US">
                <a:cs typeface="Calibri"/>
              </a:rPr>
              <a:t>​</a:t>
            </a:r>
            <a:endParaRPr lang="en-US"/>
          </a:p>
        </p:txBody>
      </p:sp>
    </p:spTree>
    <p:extLst>
      <p:ext uri="{BB962C8B-B14F-4D97-AF65-F5344CB8AC3E}">
        <p14:creationId xmlns:p14="http://schemas.microsoft.com/office/powerpoint/2010/main" val="336213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sky, outdoor, ship, day&#10;&#10;Description automatically generated">
            <a:extLst>
              <a:ext uri="{FF2B5EF4-FFF2-40B4-BE49-F238E27FC236}">
                <a16:creationId xmlns:a16="http://schemas.microsoft.com/office/drawing/2014/main" id="{D7EAFCB4-5AE7-EEED-0B7B-0760AF17DB9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9091" r="20991"/>
          <a:stretch/>
        </p:blipFill>
        <p:spPr>
          <a:xfrm>
            <a:off x="3522468" y="10"/>
            <a:ext cx="8669532" cy="6857990"/>
          </a:xfrm>
          <a:prstGeom prst="rect">
            <a:avLst/>
          </a:prstGeom>
        </p:spPr>
      </p:pic>
      <p:sp>
        <p:nvSpPr>
          <p:cNvPr id="15" name="Rectangle 1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41A8F9-6D95-1F62-B959-D5AB25AB2637}"/>
              </a:ext>
            </a:extLst>
          </p:cNvPr>
          <p:cNvSpPr>
            <a:spLocks noGrp="1"/>
          </p:cNvSpPr>
          <p:nvPr>
            <p:ph type="title"/>
          </p:nvPr>
        </p:nvSpPr>
        <p:spPr>
          <a:xfrm>
            <a:off x="371094" y="1161288"/>
            <a:ext cx="3438144" cy="1124712"/>
          </a:xfrm>
        </p:spPr>
        <p:txBody>
          <a:bodyPr anchor="b">
            <a:normAutofit/>
          </a:bodyPr>
          <a:lstStyle/>
          <a:p>
            <a:r>
              <a:rPr lang="en-US" sz="2800" b="1">
                <a:ea typeface="+mj-lt"/>
                <a:cs typeface="+mj-lt"/>
              </a:rPr>
              <a:t>Conclusion</a:t>
            </a:r>
            <a:endParaRPr lang="en-US" sz="2800"/>
          </a:p>
        </p:txBody>
      </p:sp>
      <p:sp>
        <p:nvSpPr>
          <p:cNvPr id="17" name="Rectangle 1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799535E-9FC4-661C-DB19-64E18E814FCC}"/>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US" sz="1700">
                <a:ea typeface="+mn-lt"/>
                <a:cs typeface="+mn-lt"/>
              </a:rPr>
              <a:t>This presentation will discuss multiple aspects of the merger of two businesses from the oil and gas sector.</a:t>
            </a:r>
          </a:p>
          <a:p>
            <a:r>
              <a:rPr lang="en-US" sz="1700">
                <a:ea typeface="+mn-lt"/>
                <a:cs typeface="+mn-lt"/>
              </a:rPr>
              <a:t>The cultural differences between these two companies also have been evaluated in this presentation.</a:t>
            </a:r>
            <a:endParaRPr lang="en-US" sz="1700">
              <a:cs typeface="Calibri"/>
            </a:endParaRPr>
          </a:p>
        </p:txBody>
      </p:sp>
      <p:sp>
        <p:nvSpPr>
          <p:cNvPr id="10" name="TextBox 9">
            <a:extLst>
              <a:ext uri="{FF2B5EF4-FFF2-40B4-BE49-F238E27FC236}">
                <a16:creationId xmlns:a16="http://schemas.microsoft.com/office/drawing/2014/main" id="{B4B0D4F2-03A5-FD75-9ABF-2567B434D9CA}"/>
              </a:ext>
            </a:extLst>
          </p:cNvPr>
          <p:cNvSpPr txBox="1"/>
          <p:nvPr/>
        </p:nvSpPr>
        <p:spPr>
          <a:xfrm>
            <a:off x="1460740" y="61908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 Chevron, 2023)</a:t>
            </a:r>
            <a:r>
              <a:rPr lang="en-US">
                <a:cs typeface="Calibri"/>
              </a:rPr>
              <a:t>​</a:t>
            </a:r>
            <a:endParaRPr lang="en-US"/>
          </a:p>
        </p:txBody>
      </p:sp>
    </p:spTree>
    <p:extLst>
      <p:ext uri="{BB962C8B-B14F-4D97-AF65-F5344CB8AC3E}">
        <p14:creationId xmlns:p14="http://schemas.microsoft.com/office/powerpoint/2010/main" val="315827464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2730</Words>
  <Application>Microsoft Office PowerPoint</Application>
  <PresentationFormat>Widescreen</PresentationFormat>
  <Paragraphs>118</Paragraphs>
  <Slides>16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BA Leadership and Management BMSW5102 BIRM: Developing Relationships and Workplace Achievement</vt:lpstr>
      <vt:lpstr>Introduction</vt:lpstr>
      <vt:lpstr>Overview of China National Petroleum Corporation</vt:lpstr>
      <vt:lpstr>Overview of Chevron Corporation</vt:lpstr>
      <vt:lpstr>Major political aspects of M&amp;As between China and the USA</vt:lpstr>
      <vt:lpstr>Economic aspects of M&amp;As between the USA and China </vt:lpstr>
      <vt:lpstr>Social aspects of M&amp;As between China and the USA</vt:lpstr>
      <vt:lpstr>Institutional differences between China and the USA</vt:lpstr>
      <vt:lpstr>Cultural difference between China and the USA </vt:lpstr>
      <vt:lpstr>Roles of IHRM in the implementation of efficient acquisitions and mergers at the pre-merger and post-merger stages</vt:lpstr>
      <vt:lpstr>Contd...</vt:lpstr>
      <vt:lpstr>Contd...</vt:lpstr>
      <vt:lpstr>Contd...</vt:lpstr>
      <vt:lpstr>Contd...</vt:lpstr>
      <vt:lpstr>Recommendation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Dan Aurelian Dumitru (2025728)</cp:lastModifiedBy>
  <cp:revision>180</cp:revision>
  <dcterms:created xsi:type="dcterms:W3CDTF">2023-03-13T07:42:49Z</dcterms:created>
  <dcterms:modified xsi:type="dcterms:W3CDTF">2023-03-17T13:24:07Z</dcterms:modified>
</cp:coreProperties>
</file>