
<file path=[Content_Types].xml><?xml version="1.0" encoding="utf-8"?>
<Types xmlns="http://schemas.openxmlformats.org/package/2006/content-types">
  <Default Extension="png" ContentType="image/png"/>
  <Default Extension="emf" ContentType="image/x-emf"/>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6" r:id="rId1"/>
  </p:sldMasterIdLst>
  <p:notesMasterIdLst>
    <p:notesMasterId r:id="rId26"/>
  </p:notesMasterIdLst>
  <p:handoutMasterIdLst>
    <p:handoutMasterId r:id="rId27"/>
  </p:handoutMasterIdLst>
  <p:sldIdLst>
    <p:sldId id="256" r:id="rId2"/>
    <p:sldId id="281" r:id="rId3"/>
    <p:sldId id="257" r:id="rId4"/>
    <p:sldId id="290" r:id="rId5"/>
    <p:sldId id="291" r:id="rId6"/>
    <p:sldId id="292" r:id="rId7"/>
    <p:sldId id="293" r:id="rId8"/>
    <p:sldId id="258" r:id="rId9"/>
    <p:sldId id="294" r:id="rId10"/>
    <p:sldId id="295" r:id="rId11"/>
    <p:sldId id="259" r:id="rId12"/>
    <p:sldId id="296" r:id="rId13"/>
    <p:sldId id="297" r:id="rId14"/>
    <p:sldId id="298" r:id="rId15"/>
    <p:sldId id="303" r:id="rId16"/>
    <p:sldId id="307" r:id="rId17"/>
    <p:sldId id="301" r:id="rId18"/>
    <p:sldId id="299" r:id="rId19"/>
    <p:sldId id="300" r:id="rId20"/>
    <p:sldId id="302" r:id="rId21"/>
    <p:sldId id="304" r:id="rId22"/>
    <p:sldId id="305" r:id="rId23"/>
    <p:sldId id="306" r:id="rId24"/>
    <p:sldId id="308"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09A0DB9-4E6C-BE4F-B158-A03AE86B454F}">
          <p14:sldIdLst>
            <p14:sldId id="256"/>
            <p14:sldId id="281"/>
            <p14:sldId id="257"/>
            <p14:sldId id="290"/>
            <p14:sldId id="291"/>
            <p14:sldId id="292"/>
            <p14:sldId id="293"/>
            <p14:sldId id="258"/>
            <p14:sldId id="294"/>
            <p14:sldId id="295"/>
            <p14:sldId id="259"/>
            <p14:sldId id="296"/>
            <p14:sldId id="297"/>
            <p14:sldId id="298"/>
            <p14:sldId id="303"/>
            <p14:sldId id="307"/>
            <p14:sldId id="301"/>
            <p14:sldId id="299"/>
            <p14:sldId id="300"/>
            <p14:sldId id="302"/>
            <p14:sldId id="304"/>
            <p14:sldId id="305"/>
          </p14:sldIdLst>
        </p14:section>
        <p14:section name="Untitled Section" id="{D1135697-2CD1-F94D-A043-6D7FBA0DCEBE}">
          <p14:sldIdLst>
            <p14:sldId id="306"/>
            <p14:sldId id="308"/>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1646"/>
    <p:restoredTop sz="94687"/>
  </p:normalViewPr>
  <p:slideViewPr>
    <p:cSldViewPr>
      <p:cViewPr varScale="1">
        <p:scale>
          <a:sx n="51" d="100"/>
          <a:sy n="51" d="100"/>
        </p:scale>
        <p:origin x="1392" y="41"/>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248590C-26F6-DE49-B29A-6FAD04EF3C3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E29E4AA6-53D3-A24C-8CC0-EB3C7638A82F}"/>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B666134-20B2-0249-8A8F-9511C57BBEAA}" type="datetimeFigureOut">
              <a:rPr lang="en-US" smtClean="0"/>
              <a:t>1/22/2020</a:t>
            </a:fld>
            <a:endParaRPr lang="en-US"/>
          </a:p>
        </p:txBody>
      </p:sp>
      <p:sp>
        <p:nvSpPr>
          <p:cNvPr id="4" name="Footer Placeholder 3">
            <a:extLst>
              <a:ext uri="{FF2B5EF4-FFF2-40B4-BE49-F238E27FC236}">
                <a16:creationId xmlns:a16="http://schemas.microsoft.com/office/drawing/2014/main" id="{3D6523C3-0C34-B744-8CC5-4C0F89C86E7D}"/>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DBDFBE8B-6F95-CF42-865E-9A0512367F9F}"/>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4E804E3-D5ED-964F-A9EA-06CF8D4F462A}" type="slidenum">
              <a:rPr lang="en-US" smtClean="0"/>
              <a:t>‹#›</a:t>
            </a:fld>
            <a:endParaRPr lang="en-US"/>
          </a:p>
        </p:txBody>
      </p:sp>
    </p:spTree>
    <p:extLst>
      <p:ext uri="{BB962C8B-B14F-4D97-AF65-F5344CB8AC3E}">
        <p14:creationId xmlns:p14="http://schemas.microsoft.com/office/powerpoint/2010/main" val="271202706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FD6F2C3-52D4-0243-9479-D8476EAFD087}" type="datetimeFigureOut">
              <a:rPr lang="en-US" smtClean="0"/>
              <a:t>1/22/2020</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DF76823-82C7-BD41-8731-2D645C69A3A9}" type="slidenum">
              <a:rPr lang="en-US" smtClean="0"/>
              <a:t>‹#›</a:t>
            </a:fld>
            <a:endParaRPr lang="en-US"/>
          </a:p>
        </p:txBody>
      </p:sp>
    </p:spTree>
    <p:extLst>
      <p:ext uri="{BB962C8B-B14F-4D97-AF65-F5344CB8AC3E}">
        <p14:creationId xmlns:p14="http://schemas.microsoft.com/office/powerpoint/2010/main" val="8052128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76823-82C7-BD41-8731-2D645C69A3A9}" type="slidenum">
              <a:rPr lang="en-US" smtClean="0"/>
              <a:t>1</a:t>
            </a:fld>
            <a:endParaRPr lang="en-US"/>
          </a:p>
        </p:txBody>
      </p:sp>
    </p:spTree>
    <p:extLst>
      <p:ext uri="{BB962C8B-B14F-4D97-AF65-F5344CB8AC3E}">
        <p14:creationId xmlns:p14="http://schemas.microsoft.com/office/powerpoint/2010/main" val="323488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76823-82C7-BD41-8731-2D645C69A3A9}" type="slidenum">
              <a:rPr lang="en-US" smtClean="0"/>
              <a:t>17</a:t>
            </a:fld>
            <a:endParaRPr lang="en-US"/>
          </a:p>
        </p:txBody>
      </p:sp>
    </p:spTree>
    <p:extLst>
      <p:ext uri="{BB962C8B-B14F-4D97-AF65-F5344CB8AC3E}">
        <p14:creationId xmlns:p14="http://schemas.microsoft.com/office/powerpoint/2010/main" val="42337847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DF76823-82C7-BD41-8731-2D645C69A3A9}" type="slidenum">
              <a:rPr lang="en-US" smtClean="0"/>
              <a:t>20</a:t>
            </a:fld>
            <a:endParaRPr lang="en-US"/>
          </a:p>
        </p:txBody>
      </p:sp>
    </p:spTree>
    <p:extLst>
      <p:ext uri="{BB962C8B-B14F-4D97-AF65-F5344CB8AC3E}">
        <p14:creationId xmlns:p14="http://schemas.microsoft.com/office/powerpoint/2010/main" val="10461305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8091" y="3085765"/>
            <a:ext cx="8240108" cy="33048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2" y="990600"/>
            <a:ext cx="7989752" cy="1504844"/>
          </a:xfrm>
          <a:effectLst/>
        </p:spPr>
        <p:txBody>
          <a:bodyPr anchor="b">
            <a:normAutofit/>
          </a:bodyPr>
          <a:lstStyle>
            <a:lvl1pPr>
              <a:defRPr sz="36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581192" y="2495444"/>
            <a:ext cx="7989752" cy="590321"/>
          </a:xfrm>
        </p:spPr>
        <p:txBody>
          <a:bodyPr anchor="t">
            <a:normAutofit/>
          </a:bodyPr>
          <a:lstStyle>
            <a:lvl1pPr marL="0" indent="0" algn="l">
              <a:buNone/>
              <a:defRPr sz="1600" cap="all">
                <a:solidFill>
                  <a:schemeClr val="accent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7BBB664C-23C4-4336-8EA6-64607D1ED84C}" type="datetimeFigureOut">
              <a:rPr lang="en-US" smtClean="0"/>
              <a:t>1/22/2020</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530218BB-2A33-4773-902A-8881B91E003D}" type="slidenum">
              <a:rPr lang="en-US" smtClean="0"/>
              <a:t>‹#›</a:t>
            </a:fld>
            <a:endParaRPr lang="en-US"/>
          </a:p>
        </p:txBody>
      </p:sp>
    </p:spTree>
    <p:extLst>
      <p:ext uri="{BB962C8B-B14F-4D97-AF65-F5344CB8AC3E}">
        <p14:creationId xmlns:p14="http://schemas.microsoft.com/office/powerpoint/2010/main" val="16803191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Rectangle 6"/>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581192" y="2228003"/>
            <a:ext cx="7989752" cy="363079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BB664C-23C4-4336-8EA6-64607D1ED84C}"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15144917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52646" y="5141973"/>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36573"/>
            <a:ext cx="7989751" cy="1504844"/>
          </a:xfrm>
        </p:spPr>
        <p:txBody>
          <a:bodyPr anchor="b">
            <a:normAutofit/>
          </a:bodyPr>
          <a:lstStyle>
            <a:lvl1pPr algn="l">
              <a:defRPr sz="3600" b="0" cap="all">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581193" y="4541417"/>
            <a:ext cx="7989751" cy="600556"/>
          </a:xfrm>
        </p:spPr>
        <p:txBody>
          <a:bodyPr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a:defRPr>
                <a:solidFill>
                  <a:schemeClr val="accent1">
                    <a:lumMod val="75000"/>
                    <a:lumOff val="25000"/>
                  </a:schemeClr>
                </a:solidFill>
              </a:defRPr>
            </a:lvl1pPr>
          </a:lstStyle>
          <a:p>
            <a:fld id="{7BBB664C-23C4-4336-8EA6-64607D1ED84C}" type="datetimeFigureOut">
              <a:rPr lang="en-US" smtClean="0"/>
              <a:t>1/22/2020</a:t>
            </a:fld>
            <a:endParaRPr lang="en-US"/>
          </a:p>
        </p:txBody>
      </p:sp>
      <p:sp>
        <p:nvSpPr>
          <p:cNvPr id="5" name="Footer Placeholder 4"/>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530218BB-2A33-4773-902A-8881B91E003D}" type="slidenum">
              <a:rPr lang="en-US" smtClean="0"/>
              <a:t>‹#›</a:t>
            </a:fld>
            <a:endParaRPr lang="en-US"/>
          </a:p>
        </p:txBody>
      </p:sp>
    </p:spTree>
    <p:extLst>
      <p:ext uri="{BB962C8B-B14F-4D97-AF65-F5344CB8AC3E}">
        <p14:creationId xmlns:p14="http://schemas.microsoft.com/office/powerpoint/2010/main" val="190487149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Rectangle 7"/>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581192" y="2228002"/>
            <a:ext cx="3899527"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282" y="2228003"/>
            <a:ext cx="3907662" cy="363304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BBB664C-23C4-4336-8EA6-64607D1ED84C}"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25398403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Rectangle 9"/>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87219" y="2228003"/>
            <a:ext cx="3593500" cy="576262"/>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81192" y="2926051"/>
            <a:ext cx="3899527"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969308" y="2228003"/>
            <a:ext cx="3601635" cy="576262"/>
          </a:xfrm>
        </p:spPr>
        <p:txBody>
          <a:bodyPr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63282" y="2926051"/>
            <a:ext cx="3907662" cy="2934999"/>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BBB664C-23C4-4336-8EA6-64607D1ED84C}" type="datetimeFigureOut">
              <a:rPr lang="en-US" smtClean="0"/>
              <a:t>1/22/2020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42736597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BBB664C-23C4-4336-8EA6-64607D1ED84C}" type="datetimeFigureOut">
              <a:rPr lang="en-US" smtClean="0"/>
              <a:t>1/22/2020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40819911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BBB664C-23C4-4336-8EA6-64607D1ED84C}" type="datetimeFigureOut">
              <a:rPr lang="en-US" smtClean="0"/>
              <a:t>1/22/2020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2566930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Rectangle 8"/>
          <p:cNvSpPr>
            <a:spLocks noChangeAspect="1"/>
          </p:cNvSpPr>
          <p:nvPr/>
        </p:nvSpPr>
        <p:spPr>
          <a:xfrm>
            <a:off x="452646" y="5141973"/>
            <a:ext cx="8238707"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352" y="5262296"/>
            <a:ext cx="3536625" cy="689514"/>
          </a:xfrm>
        </p:spPr>
        <p:txBody>
          <a:bodyPr anchor="ctr"/>
          <a:lstStyle>
            <a:lvl1pPr algn="l">
              <a:defRPr sz="2000" b="0">
                <a:solidFill>
                  <a:schemeClr val="accent1">
                    <a:lumMod val="75000"/>
                    <a:lumOff val="25000"/>
                  </a:schemeClr>
                </a:solidFill>
              </a:defRPr>
            </a:lvl1pPr>
          </a:lstStyle>
          <a:p>
            <a:r>
              <a:rPr lang="en-US"/>
              <a:t>Click to edit Master title style</a:t>
            </a:r>
            <a:endParaRPr lang="en-US" dirty="0"/>
          </a:p>
        </p:txBody>
      </p:sp>
      <p:sp>
        <p:nvSpPr>
          <p:cNvPr id="3" name="Content Placeholder 2"/>
          <p:cNvSpPr>
            <a:spLocks noGrp="1"/>
          </p:cNvSpPr>
          <p:nvPr>
            <p:ph idx="1"/>
          </p:nvPr>
        </p:nvSpPr>
        <p:spPr>
          <a:xfrm>
            <a:off x="446399" y="601200"/>
            <a:ext cx="8240400" cy="4204800"/>
          </a:xfrm>
        </p:spPr>
        <p:txBody>
          <a:bodyPr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305617" y="5262295"/>
            <a:ext cx="4265327" cy="689515"/>
          </a:xfrm>
        </p:spPr>
        <p:txBody>
          <a:bodyPr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chemeClr val="accent1">
                    <a:lumMod val="75000"/>
                    <a:lumOff val="25000"/>
                  </a:schemeClr>
                </a:solidFill>
              </a:defRPr>
            </a:lvl1pPr>
          </a:lstStyle>
          <a:p>
            <a:fld id="{7BBB664C-23C4-4336-8EA6-64607D1ED84C}" type="datetimeFigureOut">
              <a:rPr lang="en-US" smtClean="0"/>
              <a:t>1/22/2020</a:t>
            </a:fld>
            <a:endParaRPr lang="en-US"/>
          </a:p>
        </p:txBody>
      </p:sp>
      <p:sp>
        <p:nvSpPr>
          <p:cNvPr id="6" name="Footer Placeholder 5"/>
          <p:cNvSpPr>
            <a:spLocks noGrp="1"/>
          </p:cNvSpPr>
          <p:nvPr>
            <p:ph type="ftr" sz="quarter" idx="11"/>
          </p:nvPr>
        </p:nvSpPr>
        <p:spPr/>
        <p:txBody>
          <a:bodyPr/>
          <a:lstStyle>
            <a:lvl1pPr>
              <a:defRPr>
                <a:solidFill>
                  <a:schemeClr val="accent1">
                    <a:lumMod val="75000"/>
                    <a:lumOff val="25000"/>
                  </a:schemeClr>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accent1">
                    <a:lumMod val="75000"/>
                    <a:lumOff val="25000"/>
                  </a:schemeClr>
                </a:solidFill>
              </a:defRPr>
            </a:lvl1pPr>
          </a:lstStyle>
          <a:p>
            <a:fld id="{530218BB-2A33-4773-902A-8881B91E003D}" type="slidenum">
              <a:rPr lang="en-US" smtClean="0"/>
              <a:t>‹#›</a:t>
            </a:fld>
            <a:endParaRPr lang="en-US"/>
          </a:p>
        </p:txBody>
      </p:sp>
    </p:spTree>
    <p:extLst>
      <p:ext uri="{BB962C8B-B14F-4D97-AF65-F5344CB8AC3E}">
        <p14:creationId xmlns:p14="http://schemas.microsoft.com/office/powerpoint/2010/main" val="2121889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81192" y="4693389"/>
            <a:ext cx="7989752" cy="566738"/>
          </a:xfrm>
        </p:spPr>
        <p:txBody>
          <a:bodyPr anchor="b">
            <a:normAutofit/>
          </a:bodyPr>
          <a:lstStyle>
            <a:lvl1pPr algn="l">
              <a:defRPr sz="2400" b="0">
                <a:solidFill>
                  <a:schemeClr val="accent1"/>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448093" y="599725"/>
            <a:ext cx="8238706" cy="3557252"/>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581192" y="5260126"/>
            <a:ext cx="7989752" cy="598671"/>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BBB664C-23C4-4336-8EA6-64607D1ED84C}" type="datetimeFigureOut">
              <a:rPr lang="en-US" smtClean="0"/>
              <a:t>1/22/2020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3528072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Rectangle 6"/>
          <p:cNvSpPr>
            <a:spLocks noChangeAspect="1"/>
          </p:cNvSpPr>
          <p:nvPr/>
        </p:nvSpPr>
        <p:spPr>
          <a:xfrm>
            <a:off x="448092" y="599725"/>
            <a:ext cx="8238707"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BBB664C-23C4-4336-8EA6-64607D1ED84C}" type="datetimeFigureOut">
              <a:rPr lang="en-US" smtClean="0"/>
              <a:t>1/22/2020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30218BB-2A33-4773-902A-8881B91E003D}" type="slidenum">
              <a:rPr lang="en-US" smtClean="0"/>
              <a:t>‹#›</a:t>
            </a:fld>
            <a:endParaRPr lang="en-US"/>
          </a:p>
        </p:txBody>
      </p:sp>
    </p:spTree>
    <p:extLst>
      <p:ext uri="{BB962C8B-B14F-4D97-AF65-F5344CB8AC3E}">
        <p14:creationId xmlns:p14="http://schemas.microsoft.com/office/powerpoint/2010/main" val="1944959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7" name="Rectangle 6"/>
          <p:cNvSpPr>
            <a:spLocks noChangeAspect="1"/>
          </p:cNvSpPr>
          <p:nvPr/>
        </p:nvSpPr>
        <p:spPr>
          <a:xfrm>
            <a:off x="6629400" y="599725"/>
            <a:ext cx="2057399" cy="581695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6629400" y="675725"/>
            <a:ext cx="1503123" cy="51830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581192" y="675725"/>
            <a:ext cx="5922209" cy="5183073"/>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6745255" y="5956136"/>
            <a:ext cx="947672" cy="365125"/>
          </a:xfrm>
        </p:spPr>
        <p:txBody>
          <a:bodyPr/>
          <a:lstStyle>
            <a:lvl1pPr>
              <a:defRPr>
                <a:solidFill>
                  <a:schemeClr val="accent1">
                    <a:lumMod val="75000"/>
                    <a:lumOff val="25000"/>
                  </a:schemeClr>
                </a:solidFill>
              </a:defRPr>
            </a:lvl1pPr>
          </a:lstStyle>
          <a:p>
            <a:fld id="{7BBB664C-23C4-4336-8EA6-64607D1ED84C}" type="datetimeFigureOut">
              <a:rPr lang="en-US" smtClean="0"/>
              <a:t>1/22/2020</a:t>
            </a:fld>
            <a:endParaRPr lang="en-US"/>
          </a:p>
        </p:txBody>
      </p:sp>
      <p:sp>
        <p:nvSpPr>
          <p:cNvPr id="5" name="Footer Placeholder 4"/>
          <p:cNvSpPr>
            <a:spLocks noGrp="1"/>
          </p:cNvSpPr>
          <p:nvPr>
            <p:ph type="ftr" sz="quarter" idx="11"/>
          </p:nvPr>
        </p:nvSpPr>
        <p:spPr>
          <a:xfrm>
            <a:off x="581192" y="5951810"/>
            <a:ext cx="5922209" cy="365125"/>
          </a:xfrm>
        </p:spPr>
        <p:txBody>
          <a:bodyPr/>
          <a:lstStyle/>
          <a:p>
            <a:endParaRPr lang="en-US"/>
          </a:p>
        </p:txBody>
      </p:sp>
      <p:sp>
        <p:nvSpPr>
          <p:cNvPr id="6" name="Slide Number Placeholder 5"/>
          <p:cNvSpPr>
            <a:spLocks noGrp="1"/>
          </p:cNvSpPr>
          <p:nvPr>
            <p:ph type="sldNum" sz="quarter" idx="12"/>
          </p:nvPr>
        </p:nvSpPr>
        <p:spPr/>
        <p:txBody>
          <a:bodyPr/>
          <a:lstStyle>
            <a:lvl1pPr>
              <a:defRPr>
                <a:solidFill>
                  <a:schemeClr val="accent1">
                    <a:lumMod val="75000"/>
                    <a:lumOff val="25000"/>
                  </a:schemeClr>
                </a:solidFill>
              </a:defRPr>
            </a:lvl1pPr>
          </a:lstStyle>
          <a:p>
            <a:fld id="{530218BB-2A33-4773-902A-8881B91E003D}" type="slidenum">
              <a:rPr lang="en-US" smtClean="0"/>
              <a:t>‹#›</a:t>
            </a:fld>
            <a:endParaRPr lang="en-US"/>
          </a:p>
        </p:txBody>
      </p:sp>
    </p:spTree>
    <p:extLst>
      <p:ext uri="{BB962C8B-B14F-4D97-AF65-F5344CB8AC3E}">
        <p14:creationId xmlns:p14="http://schemas.microsoft.com/office/powerpoint/2010/main" val="6841235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687474"/>
            <a:ext cx="7989752" cy="1083329"/>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581192" y="2228003"/>
            <a:ext cx="7989752" cy="3630794"/>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559327" y="5956136"/>
            <a:ext cx="2133600" cy="365125"/>
          </a:xfrm>
          <a:prstGeom prst="rect">
            <a:avLst/>
          </a:prstGeom>
        </p:spPr>
        <p:txBody>
          <a:bodyPr vert="horz" lIns="91440" tIns="45720" rIns="91440" bIns="45720" rtlCol="0" anchor="ctr"/>
          <a:lstStyle>
            <a:lvl1pPr algn="r">
              <a:defRPr sz="900">
                <a:solidFill>
                  <a:schemeClr val="accent2"/>
                </a:solidFill>
              </a:defRPr>
            </a:lvl1pPr>
          </a:lstStyle>
          <a:p>
            <a:fld id="{7BBB664C-23C4-4336-8EA6-64607D1ED84C}" type="datetimeFigureOut">
              <a:rPr lang="en-US" smtClean="0"/>
              <a:t>1/22/2020</a:t>
            </a:fld>
            <a:endParaRPr lang="en-US"/>
          </a:p>
        </p:txBody>
      </p:sp>
      <p:sp>
        <p:nvSpPr>
          <p:cNvPr id="5" name="Footer Placeholder 4"/>
          <p:cNvSpPr>
            <a:spLocks noGrp="1"/>
          </p:cNvSpPr>
          <p:nvPr>
            <p:ph type="ftr" sz="quarter" idx="3"/>
          </p:nvPr>
        </p:nvSpPr>
        <p:spPr>
          <a:xfrm>
            <a:off x="581192" y="5951810"/>
            <a:ext cx="4870585" cy="365125"/>
          </a:xfrm>
          <a:prstGeom prst="rect">
            <a:avLst/>
          </a:prstGeom>
        </p:spPr>
        <p:txBody>
          <a:bodyPr vert="horz" lIns="91440" tIns="45720" rIns="91440" bIns="45720" rtlCol="0" anchor="ctr"/>
          <a:lstStyle>
            <a:lvl1pPr algn="l">
              <a:defRPr sz="900" cap="all">
                <a:solidFill>
                  <a:schemeClr val="accent2"/>
                </a:solidFill>
              </a:defRPr>
            </a:lvl1pPr>
          </a:lstStyle>
          <a:p>
            <a:endParaRPr lang="en-US"/>
          </a:p>
        </p:txBody>
      </p:sp>
      <p:sp>
        <p:nvSpPr>
          <p:cNvPr id="6" name="Slide Number Placeholder 5"/>
          <p:cNvSpPr>
            <a:spLocks noGrp="1"/>
          </p:cNvSpPr>
          <p:nvPr>
            <p:ph type="sldNum" sz="quarter" idx="4"/>
          </p:nvPr>
        </p:nvSpPr>
        <p:spPr>
          <a:xfrm>
            <a:off x="7800476" y="5956136"/>
            <a:ext cx="770468" cy="365125"/>
          </a:xfrm>
          <a:prstGeom prst="rect">
            <a:avLst/>
          </a:prstGeom>
        </p:spPr>
        <p:txBody>
          <a:bodyPr vert="horz" lIns="91440" tIns="45720" rIns="91440" bIns="45720" rtlCol="0" anchor="ctr"/>
          <a:lstStyle>
            <a:lvl1pPr algn="r">
              <a:defRPr sz="900">
                <a:solidFill>
                  <a:schemeClr val="accent2"/>
                </a:solidFill>
              </a:defRPr>
            </a:lvl1pPr>
          </a:lstStyle>
          <a:p>
            <a:fld id="{530218BB-2A33-4773-902A-8881B91E003D}" type="slidenum">
              <a:rPr lang="en-US" smtClean="0"/>
              <a:t>‹#›</a:t>
            </a:fld>
            <a:endParaRPr lang="en-US"/>
          </a:p>
        </p:txBody>
      </p:sp>
      <p:sp>
        <p:nvSpPr>
          <p:cNvPr id="9" name="Rectangle 8"/>
          <p:cNvSpPr/>
          <p:nvPr/>
        </p:nvSpPr>
        <p:spPr>
          <a:xfrm>
            <a:off x="448091" y="441325"/>
            <a:ext cx="2719909" cy="1080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5976001" y="441325"/>
            <a:ext cx="2710800" cy="108000"/>
          </a:xfrm>
          <a:prstGeom prst="rect">
            <a:avLst/>
          </a:prstGeom>
          <a:solidFill>
            <a:schemeClr val="accent4"/>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3216601" y="441325"/>
            <a:ext cx="2710800" cy="108000"/>
          </a:xfrm>
          <a:prstGeom prst="rect">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806639555"/>
      </p:ext>
    </p:extLst>
  </p:cSld>
  <p:clrMap bg1="lt1" tx1="dk1" bg2="lt2" tx2="dk2" accent1="accent1" accent2="accent2" accent3="accent3" accent4="accent4" accent5="accent5" accent6="accent6" hlink="hlink" folHlink="folHlink"/>
  <p:sldLayoutIdLst>
    <p:sldLayoutId id="2147483727" r:id="rId1"/>
    <p:sldLayoutId id="2147483728" r:id="rId2"/>
    <p:sldLayoutId id="2147483729" r:id="rId3"/>
    <p:sldLayoutId id="2147483730" r:id="rId4"/>
    <p:sldLayoutId id="2147483731" r:id="rId5"/>
    <p:sldLayoutId id="2147483732" r:id="rId6"/>
    <p:sldLayoutId id="2147483733" r:id="rId7"/>
    <p:sldLayoutId id="2147483734" r:id="rId8"/>
    <p:sldLayoutId id="2147483735" r:id="rId9"/>
    <p:sldLayoutId id="2147483736" r:id="rId10"/>
    <p:sldLayoutId id="2147483737" r:id="rId11"/>
  </p:sldLayoutIdLst>
  <p:txStyles>
    <p:titleStyle>
      <a:lvl1pPr algn="l" defTabSz="457200" rtl="0" eaLnBrk="1" latinLnBrk="0" hangingPunct="1">
        <a:spcBef>
          <a:spcPct val="0"/>
        </a:spcBef>
        <a:buNone/>
        <a:defRPr sz="2800" b="0" kern="1200" cap="all">
          <a:solidFill>
            <a:schemeClr val="bg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800" kern="1200">
          <a:solidFill>
            <a:schemeClr val="tx2"/>
          </a:solidFill>
          <a:latin typeface="+mn-lt"/>
          <a:ea typeface="+mn-ea"/>
          <a:cs typeface="+mn-cs"/>
        </a:defRPr>
      </a:lvl1pPr>
      <a:lvl2pPr marL="630000" indent="-306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600" kern="1200">
          <a:solidFill>
            <a:schemeClr val="tx2"/>
          </a:solidFill>
          <a:latin typeface="+mn-lt"/>
          <a:ea typeface="+mn-ea"/>
          <a:cs typeface="+mn-cs"/>
        </a:defRPr>
      </a:lvl2pPr>
      <a:lvl3pPr marL="900000" indent="-270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400" kern="1200">
          <a:solidFill>
            <a:schemeClr val="tx2"/>
          </a:solidFill>
          <a:latin typeface="+mn-lt"/>
          <a:ea typeface="+mn-ea"/>
          <a:cs typeface="+mn-cs"/>
        </a:defRPr>
      </a:lvl3pPr>
      <a:lvl4pPr marL="124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4pPr>
      <a:lvl5pPr marL="1602000" indent="-2340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emf"/><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2.tiff"/><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s://www.nationalvoices.org.uk/our-work/person-centred-care-progress"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tiff"/><Relationship Id="rId2" Type="http://schemas.openxmlformats.org/officeDocument/2006/relationships/hyperlink" Target="https://www.youtube.com/watch?v=NKEm83eUBzM" TargetMode="Externa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17.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3.tiff"/></Relationships>
</file>

<file path=ppt/slides/_rels/slide21.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hyperlink" Target="https://scholar.google.co.uk/scholar?q=Dewy+Forethought+is+learned+behaviour&amp;hl=en&amp;as_sdt=0&amp;as_vis=1&amp;oi=scholart"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1500" y="4667356"/>
            <a:ext cx="7989752" cy="1504844"/>
          </a:xfrm>
        </p:spPr>
        <p:txBody>
          <a:bodyPr>
            <a:noAutofit/>
          </a:bodyPr>
          <a:lstStyle/>
          <a:p>
            <a:r>
              <a:rPr lang="en-GB" sz="2800" dirty="0">
                <a:solidFill>
                  <a:schemeClr val="bg1"/>
                </a:solidFill>
              </a:rPr>
              <a:t/>
            </a:r>
            <a:br>
              <a:rPr lang="en-GB" sz="2800" dirty="0">
                <a:solidFill>
                  <a:schemeClr val="bg1"/>
                </a:solidFill>
              </a:rPr>
            </a:br>
            <a:r>
              <a:rPr lang="en-US" sz="2800" dirty="0" smtClean="0">
                <a:solidFill>
                  <a:schemeClr val="bg1"/>
                </a:solidFill>
                <a:latin typeface="Calibri" panose="020F0502020204030204" pitchFamily="34" charset="0"/>
                <a:cs typeface="Calibri" panose="020F0502020204030204" pitchFamily="34" charset="0"/>
              </a:rPr>
              <a:t>ECay5002</a:t>
            </a:r>
            <a:r>
              <a:rPr lang="en-US" sz="2800" dirty="0">
                <a:solidFill>
                  <a:schemeClr val="bg1"/>
                </a:solidFill>
                <a:latin typeface="Calibri" panose="020F0502020204030204" pitchFamily="34" charset="0"/>
                <a:cs typeface="Calibri" panose="020F0502020204030204" pitchFamily="34" charset="0"/>
              </a:rPr>
              <a:t/>
            </a:r>
            <a:br>
              <a:rPr lang="en-US" sz="2800" dirty="0">
                <a:solidFill>
                  <a:schemeClr val="bg1"/>
                </a:solidFill>
                <a:latin typeface="Calibri" panose="020F0502020204030204" pitchFamily="34" charset="0"/>
                <a:cs typeface="Calibri" panose="020F0502020204030204" pitchFamily="34" charset="0"/>
              </a:rPr>
            </a:br>
            <a:r>
              <a:rPr lang="en-US" sz="2800" dirty="0">
                <a:solidFill>
                  <a:schemeClr val="bg1"/>
                </a:solidFill>
                <a:latin typeface="Calibri" panose="020F0502020204030204" pitchFamily="34" charset="0"/>
                <a:cs typeface="Calibri" panose="020F0502020204030204" pitchFamily="34" charset="0"/>
              </a:rPr>
              <a:t>professional Practice in advocacy.</a:t>
            </a:r>
            <a:br>
              <a:rPr lang="en-US" sz="2800" dirty="0">
                <a:solidFill>
                  <a:schemeClr val="bg1"/>
                </a:solidFill>
                <a:latin typeface="Calibri" panose="020F0502020204030204" pitchFamily="34" charset="0"/>
                <a:cs typeface="Calibri" panose="020F0502020204030204" pitchFamily="34" charset="0"/>
              </a:rPr>
            </a:br>
            <a:r>
              <a:rPr lang="en-US" sz="2800" dirty="0">
                <a:solidFill>
                  <a:schemeClr val="bg1"/>
                </a:solidFill>
                <a:latin typeface="Calibri" panose="020F0502020204030204" pitchFamily="34" charset="0"/>
                <a:cs typeface="Calibri" panose="020F0502020204030204" pitchFamily="34" charset="0"/>
              </a:rPr>
              <a:t/>
            </a:r>
            <a:br>
              <a:rPr lang="en-US" sz="2800"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
            </a:r>
            <a:br>
              <a:rPr lang="en-US" sz="2000" dirty="0">
                <a:solidFill>
                  <a:schemeClr val="bg1"/>
                </a:solidFill>
                <a:latin typeface="Calibri" panose="020F0502020204030204" pitchFamily="34" charset="0"/>
                <a:cs typeface="Calibri" panose="020F0502020204030204" pitchFamily="34" charset="0"/>
              </a:rPr>
            </a:br>
            <a:r>
              <a:rPr lang="en-US" sz="2000" dirty="0">
                <a:solidFill>
                  <a:schemeClr val="bg1"/>
                </a:solidFill>
                <a:latin typeface="Calibri" panose="020F0502020204030204" pitchFamily="34" charset="0"/>
                <a:cs typeface="Calibri" panose="020F0502020204030204" pitchFamily="34" charset="0"/>
              </a:rPr>
              <a:t>PHILLIP MORGAN </a:t>
            </a:r>
            <a:r>
              <a:rPr lang="en-US" sz="2000" dirty="0" err="1">
                <a:solidFill>
                  <a:srgbClr val="0070C0"/>
                </a:solidFill>
                <a:latin typeface="Calibri" panose="020F0502020204030204" pitchFamily="34" charset="0"/>
                <a:cs typeface="Calibri" panose="020F0502020204030204" pitchFamily="34" charset="0"/>
              </a:rPr>
              <a:t>p.morgan@uwtsd.ac.uk</a:t>
            </a:r>
            <a:endParaRPr lang="en-US" sz="2000" dirty="0">
              <a:solidFill>
                <a:schemeClr val="bg1"/>
              </a:solidFill>
            </a:endParaRPr>
          </a:p>
        </p:txBody>
      </p:sp>
      <p:pic>
        <p:nvPicPr>
          <p:cNvPr id="30" name="Picture 29">
            <a:extLst>
              <a:ext uri="{FF2B5EF4-FFF2-40B4-BE49-F238E27FC236}">
                <a16:creationId xmlns:a16="http://schemas.microsoft.com/office/drawing/2014/main" id="{73EBCADD-1C18-7E45-8584-716B6AAD79DD}"/>
              </a:ext>
            </a:extLst>
          </p:cNvPr>
          <p:cNvPicPr>
            <a:picLocks noChangeAspect="1"/>
          </p:cNvPicPr>
          <p:nvPr/>
        </p:nvPicPr>
        <p:blipFill>
          <a:blip r:embed="rId3"/>
          <a:stretch>
            <a:fillRect/>
          </a:stretch>
        </p:blipFill>
        <p:spPr>
          <a:xfrm>
            <a:off x="381000" y="685800"/>
            <a:ext cx="8370752" cy="1981200"/>
          </a:xfrm>
          <a:prstGeom prst="rect">
            <a:avLst/>
          </a:prstGeom>
        </p:spPr>
      </p:pic>
    </p:spTree>
    <p:extLst>
      <p:ext uri="{BB962C8B-B14F-4D97-AF65-F5344CB8AC3E}">
        <p14:creationId xmlns:p14="http://schemas.microsoft.com/office/powerpoint/2010/main" val="14798709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a:t>
            </a:r>
            <a:endParaRPr lang="en-US" dirty="0"/>
          </a:p>
        </p:txBody>
      </p:sp>
      <p:sp>
        <p:nvSpPr>
          <p:cNvPr id="3" name="Content Placeholder 2"/>
          <p:cNvSpPr>
            <a:spLocks noGrp="1"/>
          </p:cNvSpPr>
          <p:nvPr>
            <p:ph sz="half" idx="1"/>
          </p:nvPr>
        </p:nvSpPr>
        <p:spPr/>
        <p:txBody>
          <a:bodyPr>
            <a:normAutofit/>
          </a:bodyPr>
          <a:lstStyle/>
          <a:p>
            <a:r>
              <a:rPr lang="en-GB" sz="2400" dirty="0"/>
              <a:t>What do YOU think the issues might be about when developing a PCC support plan?</a:t>
            </a:r>
            <a:endParaRPr lang="en-US" sz="2400" dirty="0"/>
          </a:p>
        </p:txBody>
      </p:sp>
      <p:pic>
        <p:nvPicPr>
          <p:cNvPr id="7" name="Picture 6">
            <a:extLst>
              <a:ext uri="{FF2B5EF4-FFF2-40B4-BE49-F238E27FC236}">
                <a16:creationId xmlns:a16="http://schemas.microsoft.com/office/drawing/2014/main" id="{C547397C-2A4D-B34E-8B7F-D7BF866C2802}"/>
              </a:ext>
            </a:extLst>
          </p:cNvPr>
          <p:cNvPicPr>
            <a:picLocks noChangeAspect="1"/>
          </p:cNvPicPr>
          <p:nvPr/>
        </p:nvPicPr>
        <p:blipFill>
          <a:blip r:embed="rId2"/>
          <a:stretch>
            <a:fillRect/>
          </a:stretch>
        </p:blipFill>
        <p:spPr>
          <a:xfrm>
            <a:off x="6400800" y="4114800"/>
            <a:ext cx="2380857" cy="2380857"/>
          </a:xfrm>
          <a:prstGeom prst="rect">
            <a:avLst/>
          </a:prstGeom>
        </p:spPr>
      </p:pic>
      <p:pic>
        <p:nvPicPr>
          <p:cNvPr id="8" name="Picture 7">
            <a:extLst>
              <a:ext uri="{FF2B5EF4-FFF2-40B4-BE49-F238E27FC236}">
                <a16:creationId xmlns:a16="http://schemas.microsoft.com/office/drawing/2014/main" id="{4FC9D583-37B6-4747-B739-A3E214A98877}"/>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1939366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5" name="Title 1"/>
          <p:cNvSpPr>
            <a:spLocks noGrp="1"/>
          </p:cNvSpPr>
          <p:nvPr>
            <p:ph type="title"/>
          </p:nvPr>
        </p:nvSpPr>
        <p:spPr/>
        <p:txBody>
          <a:bodyPr/>
          <a:lstStyle/>
          <a:p>
            <a:r>
              <a:rPr lang="en-GB" altLang="en-US" dirty="0">
                <a:ea typeface="ＭＳ Ｐゴシック" pitchFamily="34" charset="-128"/>
              </a:rPr>
              <a:t>Person centred care;</a:t>
            </a:r>
          </a:p>
        </p:txBody>
      </p:sp>
      <p:sp>
        <p:nvSpPr>
          <p:cNvPr id="41986" name="Content Placeholder 2"/>
          <p:cNvSpPr>
            <a:spLocks noGrp="1"/>
          </p:cNvSpPr>
          <p:nvPr>
            <p:ph idx="1"/>
          </p:nvPr>
        </p:nvSpPr>
        <p:spPr>
          <a:xfrm>
            <a:off x="443045" y="2209800"/>
            <a:ext cx="8110537" cy="3373599"/>
          </a:xfrm>
        </p:spPr>
        <p:txBody>
          <a:bodyPr>
            <a:normAutofit/>
          </a:bodyPr>
          <a:lstStyle/>
          <a:p>
            <a:pPr marL="0" indent="0">
              <a:buNone/>
            </a:pPr>
            <a:r>
              <a:rPr lang="en-GB" dirty="0"/>
              <a:t>Question:</a:t>
            </a:r>
          </a:p>
          <a:p>
            <a:r>
              <a:rPr lang="en-GB" dirty="0"/>
              <a:t>If you were invited to decide whether you would prefer to deliver person centred care or something more standardised:</a:t>
            </a:r>
          </a:p>
          <a:p>
            <a:r>
              <a:rPr lang="en-GB" dirty="0"/>
              <a:t>What would you decide?</a:t>
            </a:r>
          </a:p>
          <a:p>
            <a:r>
              <a:rPr lang="en-GB" dirty="0"/>
              <a:t>Why?</a:t>
            </a:r>
          </a:p>
          <a:p>
            <a:r>
              <a:rPr lang="en-GB" dirty="0"/>
              <a:t>What would your patients/residents/clients think of this?</a:t>
            </a:r>
          </a:p>
          <a:p>
            <a:endParaRPr lang="en-GB" dirty="0"/>
          </a:p>
          <a:p>
            <a:r>
              <a:rPr lang="en-GB" dirty="0"/>
              <a:t>Please discuss in pairs/feed back to the group.</a:t>
            </a:r>
          </a:p>
          <a:p>
            <a:endParaRPr lang="en-GB" altLang="en-US" dirty="0">
              <a:ea typeface="ＭＳ Ｐゴシック" pitchFamily="34" charset="-128"/>
            </a:endParaRPr>
          </a:p>
        </p:txBody>
      </p:sp>
      <p:pic>
        <p:nvPicPr>
          <p:cNvPr id="4" name="Picture 3">
            <a:extLst>
              <a:ext uri="{FF2B5EF4-FFF2-40B4-BE49-F238E27FC236}">
                <a16:creationId xmlns:a16="http://schemas.microsoft.com/office/drawing/2014/main" id="{2D50A51D-2C8F-F045-B1E5-2CAAE0DD10D8}"/>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95649728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48960-8287-B44F-AFF5-A22B2C2705F9}"/>
              </a:ext>
            </a:extLst>
          </p:cNvPr>
          <p:cNvSpPr>
            <a:spLocks noGrp="1"/>
          </p:cNvSpPr>
          <p:nvPr>
            <p:ph type="title"/>
          </p:nvPr>
        </p:nvSpPr>
        <p:spPr>
          <a:xfrm>
            <a:off x="581192" y="838200"/>
            <a:ext cx="7989752" cy="1083329"/>
          </a:xfrm>
        </p:spPr>
        <p:txBody>
          <a:bodyPr>
            <a:normAutofit fontScale="90000"/>
          </a:bodyPr>
          <a:lstStyle/>
          <a:p>
            <a:r>
              <a:rPr lang="en-GB" b="1" dirty="0"/>
              <a:t>Person-centred care: is it really happening?</a:t>
            </a:r>
            <a:br>
              <a:rPr lang="en-GB" b="1" dirty="0"/>
            </a:br>
            <a:endParaRPr lang="en-US" dirty="0"/>
          </a:p>
        </p:txBody>
      </p:sp>
      <p:sp>
        <p:nvSpPr>
          <p:cNvPr id="3" name="Content Placeholder 2">
            <a:extLst>
              <a:ext uri="{FF2B5EF4-FFF2-40B4-BE49-F238E27FC236}">
                <a16:creationId xmlns:a16="http://schemas.microsoft.com/office/drawing/2014/main" id="{9318A8DF-3390-BC41-B1B4-3521F5E42AC9}"/>
              </a:ext>
            </a:extLst>
          </p:cNvPr>
          <p:cNvSpPr>
            <a:spLocks noGrp="1"/>
          </p:cNvSpPr>
          <p:nvPr>
            <p:ph idx="1"/>
          </p:nvPr>
        </p:nvSpPr>
        <p:spPr/>
        <p:txBody>
          <a:bodyPr/>
          <a:lstStyle/>
          <a:p>
            <a:pPr marL="0" indent="0">
              <a:buNone/>
            </a:pPr>
            <a:r>
              <a:rPr lang="en-GB" dirty="0"/>
              <a:t>Using service user reported data from 19 national surveys, </a:t>
            </a:r>
            <a:r>
              <a:rPr lang="en-GB" b="1" i="1" dirty="0"/>
              <a:t>National Voices’ report</a:t>
            </a:r>
            <a:r>
              <a:rPr lang="en-GB" dirty="0"/>
              <a:t>, ‘</a:t>
            </a:r>
            <a:r>
              <a:rPr lang="en-GB" b="1" i="1" dirty="0"/>
              <a:t>Person-centred care in 201</a:t>
            </a:r>
            <a:r>
              <a:rPr lang="en-GB" dirty="0"/>
              <a:t>7,’ attempts to discover whether aspects of person-centred care are happening across health and care services in England</a:t>
            </a:r>
            <a:r>
              <a:rPr lang="en-GB" dirty="0" smtClean="0"/>
              <a:t>.</a:t>
            </a:r>
          </a:p>
          <a:p>
            <a:pPr marL="0" indent="0">
              <a:buNone/>
            </a:pPr>
            <a:r>
              <a:rPr lang="en-GB" dirty="0" smtClean="0"/>
              <a:t>Useful link:</a:t>
            </a:r>
            <a:endParaRPr lang="en-GB" dirty="0" smtClean="0"/>
          </a:p>
          <a:p>
            <a:pPr marL="0" indent="0">
              <a:buNone/>
            </a:pPr>
            <a:r>
              <a:rPr lang="en-GB" dirty="0">
                <a:hlinkClick r:id="rId2"/>
              </a:rPr>
              <a:t>https://www.nationalvoices.org.uk/our-work/person-centred-care-progress</a:t>
            </a:r>
            <a:endParaRPr lang="en-US" dirty="0"/>
          </a:p>
        </p:txBody>
      </p:sp>
      <p:sp>
        <p:nvSpPr>
          <p:cNvPr id="4" name="TextBox 3">
            <a:extLst>
              <a:ext uri="{FF2B5EF4-FFF2-40B4-BE49-F238E27FC236}">
                <a16:creationId xmlns:a16="http://schemas.microsoft.com/office/drawing/2014/main" id="{4712A779-1929-C84C-917D-C8D722B88FD7}"/>
              </a:ext>
            </a:extLst>
          </p:cNvPr>
          <p:cNvSpPr txBox="1"/>
          <p:nvPr/>
        </p:nvSpPr>
        <p:spPr>
          <a:xfrm>
            <a:off x="8153400" y="6581001"/>
            <a:ext cx="1636744" cy="276999"/>
          </a:xfrm>
          <a:prstGeom prst="rect">
            <a:avLst/>
          </a:prstGeom>
          <a:noFill/>
        </p:spPr>
        <p:txBody>
          <a:bodyPr wrap="square" rtlCol="0">
            <a:spAutoFit/>
          </a:bodyPr>
          <a:lstStyle/>
          <a:p>
            <a:r>
              <a:rPr lang="en-US" sz="1200" dirty="0"/>
              <a:t>(NHS,2010).</a:t>
            </a:r>
          </a:p>
        </p:txBody>
      </p:sp>
      <p:pic>
        <p:nvPicPr>
          <p:cNvPr id="5" name="Picture 4">
            <a:extLst>
              <a:ext uri="{FF2B5EF4-FFF2-40B4-BE49-F238E27FC236}">
                <a16:creationId xmlns:a16="http://schemas.microsoft.com/office/drawing/2014/main" id="{D50BC246-C31F-E045-8E62-272705898817}"/>
              </a:ext>
            </a:extLst>
          </p:cNvPr>
          <p:cNvPicPr>
            <a:picLocks noChangeAspect="1"/>
          </p:cNvPicPr>
          <p:nvPr/>
        </p:nvPicPr>
        <p:blipFill>
          <a:blip r:embed="rId3"/>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8262986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CAB1A-7411-6440-97E8-F9202006BAFB}"/>
              </a:ext>
            </a:extLst>
          </p:cNvPr>
          <p:cNvSpPr>
            <a:spLocks noGrp="1"/>
          </p:cNvSpPr>
          <p:nvPr>
            <p:ph type="title"/>
          </p:nvPr>
        </p:nvSpPr>
        <p:spPr/>
        <p:txBody>
          <a:bodyPr/>
          <a:lstStyle/>
          <a:p>
            <a:r>
              <a:rPr lang="en-US" dirty="0"/>
              <a:t>what  THE DATA SUGGESTED?</a:t>
            </a:r>
          </a:p>
        </p:txBody>
      </p:sp>
      <p:sp>
        <p:nvSpPr>
          <p:cNvPr id="3" name="Content Placeholder 2">
            <a:extLst>
              <a:ext uri="{FF2B5EF4-FFF2-40B4-BE49-F238E27FC236}">
                <a16:creationId xmlns:a16="http://schemas.microsoft.com/office/drawing/2014/main" id="{EB68DD1B-5B87-FC45-8E20-1EE6D27F17D8}"/>
              </a:ext>
            </a:extLst>
          </p:cNvPr>
          <p:cNvSpPr>
            <a:spLocks noGrp="1"/>
          </p:cNvSpPr>
          <p:nvPr>
            <p:ph idx="1"/>
          </p:nvPr>
        </p:nvSpPr>
        <p:spPr/>
        <p:txBody>
          <a:bodyPr/>
          <a:lstStyle/>
          <a:p>
            <a:r>
              <a:rPr lang="en-GB" dirty="0"/>
              <a:t>The NHS, had  89% of adult social care users reporting that the care and support they received helped them to have control over their daily life.</a:t>
            </a:r>
          </a:p>
          <a:p>
            <a:endParaRPr lang="en-GB" dirty="0"/>
          </a:p>
          <a:p>
            <a:r>
              <a:rPr lang="en-GB" dirty="0"/>
              <a:t>Similarly, 63% of people using a social care personal budget said that this had improved their ability to make everyday decisions.</a:t>
            </a:r>
          </a:p>
          <a:p>
            <a:endParaRPr lang="en-GB" dirty="0"/>
          </a:p>
          <a:p>
            <a:r>
              <a:rPr lang="en-GB" dirty="0"/>
              <a:t>However,  in 2017 … 27% of personal budget-holders said they could not fully decide how their personal budget was spent, and anecdotally we are hearing of personal budgets being taken back or being restricted. These restrictions do not allow people control over their own healthcare.</a:t>
            </a:r>
          </a:p>
          <a:p>
            <a:endParaRPr lang="en-US" dirty="0"/>
          </a:p>
        </p:txBody>
      </p:sp>
      <p:sp>
        <p:nvSpPr>
          <p:cNvPr id="4" name="TextBox 3">
            <a:extLst>
              <a:ext uri="{FF2B5EF4-FFF2-40B4-BE49-F238E27FC236}">
                <a16:creationId xmlns:a16="http://schemas.microsoft.com/office/drawing/2014/main" id="{9FC076BB-A64F-9746-A330-B7EBEC4EC70E}"/>
              </a:ext>
            </a:extLst>
          </p:cNvPr>
          <p:cNvSpPr txBox="1"/>
          <p:nvPr/>
        </p:nvSpPr>
        <p:spPr>
          <a:xfrm>
            <a:off x="7086600" y="6477000"/>
            <a:ext cx="2667000" cy="276999"/>
          </a:xfrm>
          <a:prstGeom prst="rect">
            <a:avLst/>
          </a:prstGeom>
          <a:noFill/>
        </p:spPr>
        <p:txBody>
          <a:bodyPr wrap="square" rtlCol="0">
            <a:spAutoFit/>
          </a:bodyPr>
          <a:lstStyle/>
          <a:p>
            <a:r>
              <a:rPr lang="en-US" sz="1200" dirty="0"/>
              <a:t>(The Health Foundation,2014).</a:t>
            </a:r>
          </a:p>
        </p:txBody>
      </p:sp>
      <p:pic>
        <p:nvPicPr>
          <p:cNvPr id="5" name="Picture 4">
            <a:extLst>
              <a:ext uri="{FF2B5EF4-FFF2-40B4-BE49-F238E27FC236}">
                <a16:creationId xmlns:a16="http://schemas.microsoft.com/office/drawing/2014/main" id="{1AB9B83A-3C81-D145-ABB1-CD604BABBACB}"/>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26465347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6E35F3-1B8C-F74D-84E8-7D92C0C1BEE5}"/>
              </a:ext>
            </a:extLst>
          </p:cNvPr>
          <p:cNvSpPr>
            <a:spLocks noGrp="1"/>
          </p:cNvSpPr>
          <p:nvPr>
            <p:ph type="title"/>
          </p:nvPr>
        </p:nvSpPr>
        <p:spPr/>
        <p:txBody>
          <a:bodyPr/>
          <a:lstStyle/>
          <a:p>
            <a:r>
              <a:rPr lang="en-US" dirty="0"/>
              <a:t>Person centered care</a:t>
            </a:r>
          </a:p>
        </p:txBody>
      </p:sp>
      <p:sp>
        <p:nvSpPr>
          <p:cNvPr id="3" name="Content Placeholder 2">
            <a:extLst>
              <a:ext uri="{FF2B5EF4-FFF2-40B4-BE49-F238E27FC236}">
                <a16:creationId xmlns:a16="http://schemas.microsoft.com/office/drawing/2014/main" id="{A65E50F5-5754-A147-9EE6-26E385A3D02F}"/>
              </a:ext>
            </a:extLst>
          </p:cNvPr>
          <p:cNvSpPr>
            <a:spLocks noGrp="1"/>
          </p:cNvSpPr>
          <p:nvPr>
            <p:ph idx="1"/>
          </p:nvPr>
        </p:nvSpPr>
        <p:spPr>
          <a:xfrm>
            <a:off x="577073" y="2667000"/>
            <a:ext cx="7989752" cy="3630795"/>
          </a:xfrm>
        </p:spPr>
        <p:txBody>
          <a:bodyPr>
            <a:normAutofit fontScale="92500" lnSpcReduction="10000"/>
          </a:bodyPr>
          <a:lstStyle/>
          <a:p>
            <a:r>
              <a:rPr lang="en-GB" dirty="0"/>
              <a:t>Participation and control of decisions is well-established in adult social care, with just over 90% of those using community adult social care.</a:t>
            </a:r>
          </a:p>
          <a:p>
            <a:endParaRPr lang="en-GB" dirty="0"/>
          </a:p>
          <a:p>
            <a:r>
              <a:rPr lang="en-GB" dirty="0"/>
              <a:t> They stated that they were involved in decisions about their care and support needs.</a:t>
            </a:r>
          </a:p>
          <a:p>
            <a:endParaRPr lang="en-GB" dirty="0"/>
          </a:p>
          <a:p>
            <a:r>
              <a:rPr lang="en-GB" dirty="0"/>
              <a:t>In the NHS within primary care, only 39% of patients said their GP was ‘very good’ at involving them in decisions. making.</a:t>
            </a:r>
          </a:p>
          <a:p>
            <a:endParaRPr lang="en-GB" dirty="0"/>
          </a:p>
          <a:p>
            <a:r>
              <a:rPr lang="en-GB" dirty="0"/>
              <a:t>Only 3% of GP patients with one or more long-term conditions reported having a written care plan, suggesting that opportunities to deliver personalised care in the NHS are being </a:t>
            </a:r>
            <a:r>
              <a:rPr lang="en-GB" b="1" dirty="0"/>
              <a:t>missed</a:t>
            </a:r>
            <a:r>
              <a:rPr lang="en-GB" dirty="0"/>
              <a:t>. </a:t>
            </a:r>
            <a:r>
              <a:rPr lang="en-GB" i="1" dirty="0"/>
              <a:t>Why do we think this is? Please Discuss?</a:t>
            </a:r>
          </a:p>
          <a:p>
            <a:endParaRPr lang="en-GB" i="1" dirty="0"/>
          </a:p>
          <a:p>
            <a:endParaRPr lang="en-GB" i="1" dirty="0"/>
          </a:p>
          <a:p>
            <a:endParaRPr lang="en-US" dirty="0"/>
          </a:p>
        </p:txBody>
      </p:sp>
      <p:sp>
        <p:nvSpPr>
          <p:cNvPr id="4" name="TextBox 3">
            <a:extLst>
              <a:ext uri="{FF2B5EF4-FFF2-40B4-BE49-F238E27FC236}">
                <a16:creationId xmlns:a16="http://schemas.microsoft.com/office/drawing/2014/main" id="{75D8D439-156A-2C42-8F7E-0A75C841454E}"/>
              </a:ext>
            </a:extLst>
          </p:cNvPr>
          <p:cNvSpPr txBox="1"/>
          <p:nvPr/>
        </p:nvSpPr>
        <p:spPr>
          <a:xfrm>
            <a:off x="7010400" y="6581001"/>
            <a:ext cx="2514600" cy="276999"/>
          </a:xfrm>
          <a:prstGeom prst="rect">
            <a:avLst/>
          </a:prstGeom>
          <a:noFill/>
        </p:spPr>
        <p:txBody>
          <a:bodyPr wrap="square" rtlCol="0">
            <a:spAutoFit/>
          </a:bodyPr>
          <a:lstStyle/>
          <a:p>
            <a:r>
              <a:rPr lang="en-US" sz="1200" dirty="0"/>
              <a:t>(The Health Foundation,2014).</a:t>
            </a:r>
          </a:p>
        </p:txBody>
      </p:sp>
      <p:pic>
        <p:nvPicPr>
          <p:cNvPr id="5" name="Picture 4">
            <a:extLst>
              <a:ext uri="{FF2B5EF4-FFF2-40B4-BE49-F238E27FC236}">
                <a16:creationId xmlns:a16="http://schemas.microsoft.com/office/drawing/2014/main" id="{5C5D0F7B-1439-CA40-8AEC-E6250A66177A}"/>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56860335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33FEA4-338C-4B42-9EA4-2400CF6316F4}"/>
              </a:ext>
            </a:extLst>
          </p:cNvPr>
          <p:cNvSpPr>
            <a:spLocks noGrp="1"/>
          </p:cNvSpPr>
          <p:nvPr>
            <p:ph type="title"/>
          </p:nvPr>
        </p:nvSpPr>
        <p:spPr/>
        <p:txBody>
          <a:bodyPr/>
          <a:lstStyle/>
          <a:p>
            <a:r>
              <a:rPr lang="en-US" dirty="0"/>
              <a:t>The Care act (2014)</a:t>
            </a:r>
          </a:p>
        </p:txBody>
      </p:sp>
      <p:sp>
        <p:nvSpPr>
          <p:cNvPr id="3" name="Content Placeholder 2">
            <a:extLst>
              <a:ext uri="{FF2B5EF4-FFF2-40B4-BE49-F238E27FC236}">
                <a16:creationId xmlns:a16="http://schemas.microsoft.com/office/drawing/2014/main" id="{38B8750F-B215-374D-9E49-4E9EDFAFD9C3}"/>
              </a:ext>
            </a:extLst>
          </p:cNvPr>
          <p:cNvSpPr>
            <a:spLocks noGrp="1"/>
          </p:cNvSpPr>
          <p:nvPr>
            <p:ph idx="1"/>
          </p:nvPr>
        </p:nvSpPr>
        <p:spPr/>
        <p:txBody>
          <a:bodyPr/>
          <a:lstStyle/>
          <a:p>
            <a:r>
              <a:rPr lang="en-GB" b="1" dirty="0"/>
              <a:t>The principles aim to emphasise that everyone in care is a human being with wants and needs. They define how important it is to involve a service user in the process of assessing their safeguarding needs.</a:t>
            </a:r>
            <a:endParaRPr lang="en-US" dirty="0"/>
          </a:p>
        </p:txBody>
      </p:sp>
      <p:sp>
        <p:nvSpPr>
          <p:cNvPr id="4" name="TextBox 3">
            <a:extLst>
              <a:ext uri="{FF2B5EF4-FFF2-40B4-BE49-F238E27FC236}">
                <a16:creationId xmlns:a16="http://schemas.microsoft.com/office/drawing/2014/main" id="{9F0D633E-482D-7647-A89F-781853FB8344}"/>
              </a:ext>
            </a:extLst>
          </p:cNvPr>
          <p:cNvSpPr txBox="1"/>
          <p:nvPr/>
        </p:nvSpPr>
        <p:spPr>
          <a:xfrm>
            <a:off x="7848600" y="6530014"/>
            <a:ext cx="1752600" cy="307777"/>
          </a:xfrm>
          <a:prstGeom prst="rect">
            <a:avLst/>
          </a:prstGeom>
          <a:noFill/>
        </p:spPr>
        <p:txBody>
          <a:bodyPr wrap="square" rtlCol="0">
            <a:spAutoFit/>
          </a:bodyPr>
          <a:lstStyle/>
          <a:p>
            <a:r>
              <a:rPr lang="en-US" sz="1400" dirty="0"/>
              <a:t>(Burton,2017).</a:t>
            </a:r>
          </a:p>
        </p:txBody>
      </p:sp>
      <p:pic>
        <p:nvPicPr>
          <p:cNvPr id="5" name="Picture 4">
            <a:extLst>
              <a:ext uri="{FF2B5EF4-FFF2-40B4-BE49-F238E27FC236}">
                <a16:creationId xmlns:a16="http://schemas.microsoft.com/office/drawing/2014/main" id="{B5B350C4-4D13-554C-8B71-A9066506A432}"/>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97200366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Title 1"/>
          <p:cNvSpPr>
            <a:spLocks noGrp="1"/>
          </p:cNvSpPr>
          <p:nvPr>
            <p:ph type="title"/>
          </p:nvPr>
        </p:nvSpPr>
        <p:spPr/>
        <p:txBody>
          <a:bodyPr/>
          <a:lstStyle/>
          <a:p>
            <a:r>
              <a:rPr lang="en-GB" altLang="en-US" dirty="0">
                <a:ea typeface="ＭＳ Ｐゴシック" pitchFamily="34" charset="-128"/>
              </a:rPr>
              <a:t>The care act (2014)</a:t>
            </a:r>
          </a:p>
        </p:txBody>
      </p:sp>
      <p:sp>
        <p:nvSpPr>
          <p:cNvPr id="43010" name="Content Placeholder 2"/>
          <p:cNvSpPr>
            <a:spLocks noGrp="1"/>
          </p:cNvSpPr>
          <p:nvPr>
            <p:ph idx="1"/>
          </p:nvPr>
        </p:nvSpPr>
        <p:spPr>
          <a:xfrm>
            <a:off x="573056" y="1770803"/>
            <a:ext cx="7989752" cy="3630795"/>
          </a:xfrm>
        </p:spPr>
        <p:txBody>
          <a:bodyPr/>
          <a:lstStyle/>
          <a:p>
            <a:r>
              <a:rPr lang="en-GB" altLang="en-US" dirty="0">
                <a:ea typeface="ＭＳ Ｐゴシック" pitchFamily="34" charset="-128"/>
              </a:rPr>
              <a:t>What are the 6 principles of the Care Act (2014) ?</a:t>
            </a:r>
          </a:p>
          <a:p>
            <a:endParaRPr lang="en-GB" altLang="en-US" dirty="0">
              <a:ea typeface="ＭＳ Ｐゴシック" pitchFamily="34" charset="-128"/>
            </a:endParaRPr>
          </a:p>
          <a:p>
            <a:r>
              <a:rPr lang="en-GB" altLang="en-US" dirty="0">
                <a:ea typeface="ＭＳ Ｐゴシック" pitchFamily="34" charset="-128"/>
              </a:rPr>
              <a:t>Please Discuss in Pairs and feed back to the rest of the group?</a:t>
            </a:r>
          </a:p>
        </p:txBody>
      </p:sp>
      <p:pic>
        <p:nvPicPr>
          <p:cNvPr id="4" name="Picture 3">
            <a:extLst>
              <a:ext uri="{FF2B5EF4-FFF2-40B4-BE49-F238E27FC236}">
                <a16:creationId xmlns:a16="http://schemas.microsoft.com/office/drawing/2014/main" id="{5907DC53-9A1B-7A43-B160-49D4712DB8FA}"/>
              </a:ext>
            </a:extLst>
          </p:cNvPr>
          <p:cNvPicPr>
            <a:picLocks noChangeAspect="1"/>
          </p:cNvPicPr>
          <p:nvPr/>
        </p:nvPicPr>
        <p:blipFill>
          <a:blip r:embed="rId2"/>
          <a:stretch>
            <a:fillRect/>
          </a:stretch>
        </p:blipFill>
        <p:spPr>
          <a:xfrm>
            <a:off x="581192" y="5981462"/>
            <a:ext cx="1666488" cy="666595"/>
          </a:xfrm>
          <a:prstGeom prst="rect">
            <a:avLst/>
          </a:prstGeom>
        </p:spPr>
      </p:pic>
      <p:pic>
        <p:nvPicPr>
          <p:cNvPr id="5" name="Picture 4">
            <a:extLst>
              <a:ext uri="{FF2B5EF4-FFF2-40B4-BE49-F238E27FC236}">
                <a16:creationId xmlns:a16="http://schemas.microsoft.com/office/drawing/2014/main" id="{5DDC1824-CE21-064A-9490-2C3D96CC2C7F}"/>
              </a:ext>
            </a:extLst>
          </p:cNvPr>
          <p:cNvPicPr>
            <a:picLocks noChangeAspect="1"/>
          </p:cNvPicPr>
          <p:nvPr/>
        </p:nvPicPr>
        <p:blipFill>
          <a:blip r:embed="rId3"/>
          <a:stretch>
            <a:fillRect/>
          </a:stretch>
        </p:blipFill>
        <p:spPr>
          <a:xfrm>
            <a:off x="6553200" y="4800600"/>
            <a:ext cx="1847457" cy="1847457"/>
          </a:xfrm>
          <a:prstGeom prst="rect">
            <a:avLst/>
          </a:prstGeom>
        </p:spPr>
      </p:pic>
    </p:spTree>
    <p:extLst>
      <p:ext uri="{BB962C8B-B14F-4D97-AF65-F5344CB8AC3E}">
        <p14:creationId xmlns:p14="http://schemas.microsoft.com/office/powerpoint/2010/main" val="304644816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7AE20-A6AF-0541-A576-6E4C038B6517}"/>
              </a:ext>
            </a:extLst>
          </p:cNvPr>
          <p:cNvSpPr>
            <a:spLocks noGrp="1"/>
          </p:cNvSpPr>
          <p:nvPr>
            <p:ph type="title"/>
          </p:nvPr>
        </p:nvSpPr>
        <p:spPr/>
        <p:txBody>
          <a:bodyPr/>
          <a:lstStyle/>
          <a:p>
            <a:r>
              <a:rPr lang="en-US" dirty="0"/>
              <a:t>The care act (2014) 6 key principles;</a:t>
            </a:r>
          </a:p>
        </p:txBody>
      </p:sp>
      <p:sp>
        <p:nvSpPr>
          <p:cNvPr id="3" name="Content Placeholder 2">
            <a:extLst>
              <a:ext uri="{FF2B5EF4-FFF2-40B4-BE49-F238E27FC236}">
                <a16:creationId xmlns:a16="http://schemas.microsoft.com/office/drawing/2014/main" id="{65052B3C-2A1A-5C41-AE3A-68835089CFAE}"/>
              </a:ext>
            </a:extLst>
          </p:cNvPr>
          <p:cNvSpPr>
            <a:spLocks noGrp="1"/>
          </p:cNvSpPr>
          <p:nvPr>
            <p:ph idx="1"/>
          </p:nvPr>
        </p:nvSpPr>
        <p:spPr/>
        <p:txBody>
          <a:bodyPr>
            <a:normAutofit/>
          </a:bodyPr>
          <a:lstStyle/>
          <a:p>
            <a:r>
              <a:rPr lang="en-GB" dirty="0"/>
              <a:t>Empowerment.</a:t>
            </a:r>
          </a:p>
          <a:p>
            <a:r>
              <a:rPr lang="en-GB" dirty="0"/>
              <a:t>Protection.</a:t>
            </a:r>
          </a:p>
          <a:p>
            <a:r>
              <a:rPr lang="en-GB" dirty="0"/>
              <a:t>Prevention.</a:t>
            </a:r>
          </a:p>
          <a:p>
            <a:r>
              <a:rPr lang="en-GB" dirty="0"/>
              <a:t>Proportionality </a:t>
            </a:r>
          </a:p>
          <a:p>
            <a:r>
              <a:rPr lang="en-GB" dirty="0"/>
              <a:t>Partnership.</a:t>
            </a:r>
          </a:p>
          <a:p>
            <a:r>
              <a:rPr lang="en-GB" dirty="0"/>
              <a:t>Accountability.</a:t>
            </a:r>
          </a:p>
          <a:p>
            <a:pPr marL="0" indent="0">
              <a:buNone/>
            </a:pPr>
            <a:endParaRPr lang="en-US" dirty="0"/>
          </a:p>
        </p:txBody>
      </p:sp>
      <p:sp>
        <p:nvSpPr>
          <p:cNvPr id="4" name="TextBox 3">
            <a:extLst>
              <a:ext uri="{FF2B5EF4-FFF2-40B4-BE49-F238E27FC236}">
                <a16:creationId xmlns:a16="http://schemas.microsoft.com/office/drawing/2014/main" id="{F0331594-4958-1347-A5DF-3672EBD15314}"/>
              </a:ext>
            </a:extLst>
          </p:cNvPr>
          <p:cNvSpPr txBox="1"/>
          <p:nvPr/>
        </p:nvSpPr>
        <p:spPr>
          <a:xfrm>
            <a:off x="7828772" y="6550223"/>
            <a:ext cx="1484344" cy="307777"/>
          </a:xfrm>
          <a:prstGeom prst="rect">
            <a:avLst/>
          </a:prstGeom>
          <a:noFill/>
        </p:spPr>
        <p:txBody>
          <a:bodyPr wrap="square" rtlCol="0">
            <a:spAutoFit/>
          </a:bodyPr>
          <a:lstStyle/>
          <a:p>
            <a:r>
              <a:rPr lang="en-US" sz="1400" dirty="0"/>
              <a:t>(Burton,2017).</a:t>
            </a:r>
          </a:p>
        </p:txBody>
      </p:sp>
      <p:pic>
        <p:nvPicPr>
          <p:cNvPr id="5" name="Picture 4">
            <a:extLst>
              <a:ext uri="{FF2B5EF4-FFF2-40B4-BE49-F238E27FC236}">
                <a16:creationId xmlns:a16="http://schemas.microsoft.com/office/drawing/2014/main" id="{24C2AE0C-20BC-E84C-886C-B37D6AA285E0}"/>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8155185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12BE7-E720-1D49-A343-397E01B6FBF5}"/>
              </a:ext>
            </a:extLst>
          </p:cNvPr>
          <p:cNvSpPr>
            <a:spLocks noGrp="1"/>
          </p:cNvSpPr>
          <p:nvPr>
            <p:ph type="title"/>
          </p:nvPr>
        </p:nvSpPr>
        <p:spPr/>
        <p:txBody>
          <a:bodyPr/>
          <a:lstStyle/>
          <a:p>
            <a:r>
              <a:rPr lang="en-GB" dirty="0"/>
              <a:t>Independent Advocacy:</a:t>
            </a:r>
            <a:br>
              <a:rPr lang="en-GB" dirty="0"/>
            </a:br>
            <a:endParaRPr lang="en-US" dirty="0"/>
          </a:p>
        </p:txBody>
      </p:sp>
      <p:sp>
        <p:nvSpPr>
          <p:cNvPr id="3" name="Content Placeholder 2">
            <a:extLst>
              <a:ext uri="{FF2B5EF4-FFF2-40B4-BE49-F238E27FC236}">
                <a16:creationId xmlns:a16="http://schemas.microsoft.com/office/drawing/2014/main" id="{C9868F3B-9675-F04A-9758-1E485FD2682E}"/>
              </a:ext>
            </a:extLst>
          </p:cNvPr>
          <p:cNvSpPr>
            <a:spLocks noGrp="1"/>
          </p:cNvSpPr>
          <p:nvPr>
            <p:ph idx="1"/>
          </p:nvPr>
        </p:nvSpPr>
        <p:spPr/>
        <p:txBody>
          <a:bodyPr/>
          <a:lstStyle/>
          <a:p>
            <a:r>
              <a:rPr lang="en-GB" dirty="0"/>
              <a:t>The Care Act extends the range of situations and people who are eligible for independent advocacy. </a:t>
            </a:r>
          </a:p>
          <a:p>
            <a:endParaRPr lang="en-US" dirty="0"/>
          </a:p>
          <a:p>
            <a:r>
              <a:rPr lang="en-GB" dirty="0"/>
              <a:t>Local authorities must arrange an independent advocate for any person, who would experience difficulty in being involved in their care and support assessment.</a:t>
            </a:r>
          </a:p>
          <a:p>
            <a:endParaRPr lang="en-GB" dirty="0"/>
          </a:p>
          <a:p>
            <a:r>
              <a:rPr lang="en-GB" dirty="0"/>
              <a:t>Independence Advocates can be involved in safeguarding, if there is no appropriate person (no family member, or friend) to support their involvement and represent them. </a:t>
            </a:r>
          </a:p>
          <a:p>
            <a:endParaRPr lang="en-US" dirty="0"/>
          </a:p>
        </p:txBody>
      </p:sp>
      <p:pic>
        <p:nvPicPr>
          <p:cNvPr id="4" name="Picture 3">
            <a:extLst>
              <a:ext uri="{FF2B5EF4-FFF2-40B4-BE49-F238E27FC236}">
                <a16:creationId xmlns:a16="http://schemas.microsoft.com/office/drawing/2014/main" id="{71F2E412-9A56-9C4D-A2C1-3E0EE95E959E}"/>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2981881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3" name="Title 1"/>
          <p:cNvSpPr>
            <a:spLocks noGrp="1"/>
          </p:cNvSpPr>
          <p:nvPr>
            <p:ph type="title"/>
          </p:nvPr>
        </p:nvSpPr>
        <p:spPr/>
        <p:txBody>
          <a:bodyPr/>
          <a:lstStyle/>
          <a:p>
            <a:r>
              <a:rPr lang="en-GB" altLang="en-US" dirty="0">
                <a:ea typeface="ＭＳ Ｐゴシック" pitchFamily="34" charset="-128"/>
              </a:rPr>
              <a:t>As Advocates;</a:t>
            </a:r>
          </a:p>
        </p:txBody>
      </p:sp>
      <p:sp>
        <p:nvSpPr>
          <p:cNvPr id="44034" name="Content Placeholder 2"/>
          <p:cNvSpPr>
            <a:spLocks noGrp="1"/>
          </p:cNvSpPr>
          <p:nvPr>
            <p:ph idx="1"/>
          </p:nvPr>
        </p:nvSpPr>
        <p:spPr>
          <a:xfrm>
            <a:off x="460407" y="2057400"/>
            <a:ext cx="8110537" cy="3786187"/>
          </a:xfrm>
        </p:spPr>
        <p:txBody>
          <a:bodyPr/>
          <a:lstStyle/>
          <a:p>
            <a:r>
              <a:rPr lang="en-GB" dirty="0"/>
              <a:t>Person Centred Care is known to be:</a:t>
            </a:r>
          </a:p>
          <a:p>
            <a:pPr lvl="1"/>
            <a:r>
              <a:rPr lang="en-GB" dirty="0"/>
              <a:t>Complex</a:t>
            </a:r>
          </a:p>
          <a:p>
            <a:pPr lvl="1"/>
            <a:r>
              <a:rPr lang="en-GB" dirty="0"/>
              <a:t>Contested nature/ideas/ideals</a:t>
            </a:r>
          </a:p>
          <a:p>
            <a:r>
              <a:rPr lang="en-GB" dirty="0"/>
              <a:t>Seeing people:</a:t>
            </a:r>
          </a:p>
          <a:p>
            <a:pPr lvl="1"/>
            <a:r>
              <a:rPr lang="en-GB" dirty="0"/>
              <a:t>In the ‘Context of Relationships’</a:t>
            </a:r>
          </a:p>
          <a:p>
            <a:pPr lvl="1"/>
            <a:r>
              <a:rPr lang="en-GB" dirty="0"/>
              <a:t>With the  Advocate</a:t>
            </a:r>
          </a:p>
          <a:p>
            <a:pPr lvl="1"/>
            <a:r>
              <a:rPr lang="en-GB" dirty="0"/>
              <a:t>Other professionals</a:t>
            </a:r>
          </a:p>
          <a:p>
            <a:pPr lvl="1"/>
            <a:r>
              <a:rPr lang="en-GB" dirty="0"/>
              <a:t>Family</a:t>
            </a:r>
          </a:p>
          <a:p>
            <a:endParaRPr lang="en-GB" altLang="en-US" dirty="0">
              <a:ea typeface="ＭＳ Ｐゴシック" pitchFamily="34" charset="-128"/>
            </a:endParaRPr>
          </a:p>
        </p:txBody>
      </p:sp>
      <p:pic>
        <p:nvPicPr>
          <p:cNvPr id="4" name="Picture 3">
            <a:extLst>
              <a:ext uri="{FF2B5EF4-FFF2-40B4-BE49-F238E27FC236}">
                <a16:creationId xmlns:a16="http://schemas.microsoft.com/office/drawing/2014/main" id="{A54DED0B-C396-E143-86A3-031ED1FCE6EA}"/>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4193543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221B-A413-834D-957D-4DA6F40D0E6D}"/>
              </a:ext>
            </a:extLst>
          </p:cNvPr>
          <p:cNvSpPr>
            <a:spLocks noGrp="1"/>
          </p:cNvSpPr>
          <p:nvPr>
            <p:ph type="title"/>
          </p:nvPr>
        </p:nvSpPr>
        <p:spPr/>
        <p:txBody>
          <a:bodyPr/>
          <a:lstStyle/>
          <a:p>
            <a:r>
              <a:rPr lang="en-US" dirty="0"/>
              <a:t>Four KEY FACTORS;</a:t>
            </a:r>
          </a:p>
        </p:txBody>
      </p:sp>
      <p:sp>
        <p:nvSpPr>
          <p:cNvPr id="3" name="Content Placeholder 2">
            <a:extLst>
              <a:ext uri="{FF2B5EF4-FFF2-40B4-BE49-F238E27FC236}">
                <a16:creationId xmlns:a16="http://schemas.microsoft.com/office/drawing/2014/main" id="{C488DF99-BD13-244E-B937-1BD981BB423B}"/>
              </a:ext>
            </a:extLst>
          </p:cNvPr>
          <p:cNvSpPr>
            <a:spLocks noGrp="1"/>
          </p:cNvSpPr>
          <p:nvPr>
            <p:ph idx="1"/>
          </p:nvPr>
        </p:nvSpPr>
        <p:spPr/>
        <p:txBody>
          <a:bodyPr/>
          <a:lstStyle/>
          <a:p>
            <a:r>
              <a:rPr lang="en-GB" dirty="0"/>
              <a:t>Advocates must be:</a:t>
            </a:r>
          </a:p>
          <a:p>
            <a:endParaRPr lang="en-GB" dirty="0"/>
          </a:p>
          <a:p>
            <a:r>
              <a:rPr lang="en-GB" dirty="0"/>
              <a:t>Skilled, competent with interpersonal skills</a:t>
            </a:r>
          </a:p>
          <a:p>
            <a:r>
              <a:rPr lang="en-GB" dirty="0"/>
              <a:t>Clarity of beliefs and values (Mary Gentile)</a:t>
            </a:r>
          </a:p>
          <a:p>
            <a:r>
              <a:rPr lang="en-GB" dirty="0"/>
              <a:t>A good understanding of themselves (bias/prejudices)</a:t>
            </a:r>
          </a:p>
          <a:p>
            <a:r>
              <a:rPr lang="en-GB" dirty="0"/>
              <a:t>Effective Communication</a:t>
            </a:r>
          </a:p>
          <a:p>
            <a:endParaRPr lang="en-US" dirty="0"/>
          </a:p>
        </p:txBody>
      </p:sp>
      <p:sp>
        <p:nvSpPr>
          <p:cNvPr id="4" name="TextBox 3">
            <a:extLst>
              <a:ext uri="{FF2B5EF4-FFF2-40B4-BE49-F238E27FC236}">
                <a16:creationId xmlns:a16="http://schemas.microsoft.com/office/drawing/2014/main" id="{AAE123E8-B93A-F64D-8D01-4F907095533C}"/>
              </a:ext>
            </a:extLst>
          </p:cNvPr>
          <p:cNvSpPr txBox="1"/>
          <p:nvPr/>
        </p:nvSpPr>
        <p:spPr>
          <a:xfrm>
            <a:off x="7772400" y="6581001"/>
            <a:ext cx="2133600" cy="276999"/>
          </a:xfrm>
          <a:prstGeom prst="rect">
            <a:avLst/>
          </a:prstGeom>
          <a:noFill/>
        </p:spPr>
        <p:txBody>
          <a:bodyPr wrap="square" rtlCol="0">
            <a:spAutoFit/>
          </a:bodyPr>
          <a:lstStyle/>
          <a:p>
            <a:r>
              <a:rPr lang="en-GB" sz="1200" dirty="0"/>
              <a:t>(Sharma </a:t>
            </a:r>
            <a:r>
              <a:rPr lang="en-GB" sz="1200" i="1" dirty="0"/>
              <a:t>et al, </a:t>
            </a:r>
            <a:r>
              <a:rPr lang="en-GB" sz="1200" dirty="0"/>
              <a:t>2015).</a:t>
            </a:r>
          </a:p>
        </p:txBody>
      </p:sp>
      <p:pic>
        <p:nvPicPr>
          <p:cNvPr id="5" name="Picture 4">
            <a:extLst>
              <a:ext uri="{FF2B5EF4-FFF2-40B4-BE49-F238E27FC236}">
                <a16:creationId xmlns:a16="http://schemas.microsoft.com/office/drawing/2014/main" id="{D16BBD1E-7D2A-F54F-A7B7-873F2D5C530F}"/>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70319625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790378-8A78-794D-8B82-EE0D55462F5E}"/>
              </a:ext>
            </a:extLst>
          </p:cNvPr>
          <p:cNvSpPr>
            <a:spLocks noGrp="1"/>
          </p:cNvSpPr>
          <p:nvPr>
            <p:ph type="title"/>
          </p:nvPr>
        </p:nvSpPr>
        <p:spPr/>
        <p:txBody>
          <a:bodyPr/>
          <a:lstStyle/>
          <a:p>
            <a:r>
              <a:rPr lang="en-GB" dirty="0"/>
              <a:t>Key Factors;</a:t>
            </a:r>
            <a:endParaRPr lang="en-US" dirty="0"/>
          </a:p>
        </p:txBody>
      </p:sp>
      <p:sp>
        <p:nvSpPr>
          <p:cNvPr id="3" name="Content Placeholder 2">
            <a:extLst>
              <a:ext uri="{FF2B5EF4-FFF2-40B4-BE49-F238E27FC236}">
                <a16:creationId xmlns:a16="http://schemas.microsoft.com/office/drawing/2014/main" id="{4EF22FD8-F910-404B-83C6-81E0B018C36F}"/>
              </a:ext>
            </a:extLst>
          </p:cNvPr>
          <p:cNvSpPr>
            <a:spLocks noGrp="1"/>
          </p:cNvSpPr>
          <p:nvPr>
            <p:ph idx="1"/>
          </p:nvPr>
        </p:nvSpPr>
        <p:spPr/>
        <p:txBody>
          <a:bodyPr/>
          <a:lstStyle/>
          <a:p>
            <a:r>
              <a:rPr lang="en-GB" dirty="0"/>
              <a:t>Create a conducive caring environment</a:t>
            </a:r>
          </a:p>
          <a:p>
            <a:r>
              <a:rPr lang="en-GB" dirty="0"/>
              <a:t>Accept the necessity of sharing decision making with client</a:t>
            </a:r>
          </a:p>
          <a:p>
            <a:r>
              <a:rPr lang="en-GB" dirty="0"/>
              <a:t>Developed an awareness of care provision options</a:t>
            </a:r>
          </a:p>
          <a:p>
            <a:r>
              <a:rPr lang="en-GB" dirty="0"/>
              <a:t>Manage expectations </a:t>
            </a:r>
          </a:p>
          <a:p>
            <a:r>
              <a:rPr lang="en-GB" dirty="0"/>
              <a:t>Negotiate for the best possible outcome for the Individual</a:t>
            </a:r>
          </a:p>
          <a:p>
            <a:endParaRPr lang="en-US" dirty="0"/>
          </a:p>
        </p:txBody>
      </p:sp>
      <p:sp>
        <p:nvSpPr>
          <p:cNvPr id="4" name="TextBox 3">
            <a:extLst>
              <a:ext uri="{FF2B5EF4-FFF2-40B4-BE49-F238E27FC236}">
                <a16:creationId xmlns:a16="http://schemas.microsoft.com/office/drawing/2014/main" id="{43874A24-A51A-8349-9757-5B00AE5C7B2D}"/>
              </a:ext>
            </a:extLst>
          </p:cNvPr>
          <p:cNvSpPr txBox="1"/>
          <p:nvPr/>
        </p:nvSpPr>
        <p:spPr>
          <a:xfrm>
            <a:off x="7543800" y="6513153"/>
            <a:ext cx="1752600" cy="307777"/>
          </a:xfrm>
          <a:prstGeom prst="rect">
            <a:avLst/>
          </a:prstGeom>
          <a:noFill/>
        </p:spPr>
        <p:txBody>
          <a:bodyPr wrap="square" rtlCol="0">
            <a:spAutoFit/>
          </a:bodyPr>
          <a:lstStyle/>
          <a:p>
            <a:r>
              <a:rPr lang="en-GB" sz="1400" dirty="0"/>
              <a:t>(Sharma </a:t>
            </a:r>
            <a:r>
              <a:rPr lang="en-GB" sz="1400" i="1" dirty="0"/>
              <a:t>et al, </a:t>
            </a:r>
            <a:r>
              <a:rPr lang="en-GB" sz="1400" dirty="0"/>
              <a:t>2015).</a:t>
            </a:r>
          </a:p>
        </p:txBody>
      </p:sp>
      <p:pic>
        <p:nvPicPr>
          <p:cNvPr id="5" name="Picture 4">
            <a:extLst>
              <a:ext uri="{FF2B5EF4-FFF2-40B4-BE49-F238E27FC236}">
                <a16:creationId xmlns:a16="http://schemas.microsoft.com/office/drawing/2014/main" id="{4951DBC9-77A6-5447-8745-1C3D84C7420E}"/>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290192122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5DB8CF-9F42-704D-B715-924C0879F7F4}"/>
              </a:ext>
            </a:extLst>
          </p:cNvPr>
          <p:cNvSpPr>
            <a:spLocks noGrp="1"/>
          </p:cNvSpPr>
          <p:nvPr>
            <p:ph type="title"/>
          </p:nvPr>
        </p:nvSpPr>
        <p:spPr/>
        <p:txBody>
          <a:bodyPr/>
          <a:lstStyle/>
          <a:p>
            <a:r>
              <a:rPr lang="en-US" dirty="0"/>
              <a:t>Key factors;</a:t>
            </a:r>
          </a:p>
        </p:txBody>
      </p:sp>
      <p:sp>
        <p:nvSpPr>
          <p:cNvPr id="3" name="Content Placeholder 2">
            <a:extLst>
              <a:ext uri="{FF2B5EF4-FFF2-40B4-BE49-F238E27FC236}">
                <a16:creationId xmlns:a16="http://schemas.microsoft.com/office/drawing/2014/main" id="{B97DBB45-F6B1-E648-81D6-3A2EA1C59639}"/>
              </a:ext>
            </a:extLst>
          </p:cNvPr>
          <p:cNvSpPr>
            <a:spLocks noGrp="1"/>
          </p:cNvSpPr>
          <p:nvPr>
            <p:ph idx="1"/>
          </p:nvPr>
        </p:nvSpPr>
        <p:spPr/>
        <p:txBody>
          <a:bodyPr/>
          <a:lstStyle/>
          <a:p>
            <a:r>
              <a:rPr lang="en-GB" dirty="0"/>
              <a:t>A Person Centred Care Process needs to be in place </a:t>
            </a:r>
          </a:p>
          <a:p>
            <a:r>
              <a:rPr lang="en-GB" dirty="0"/>
              <a:t>i.e. a culture of care</a:t>
            </a:r>
          </a:p>
          <a:p>
            <a:r>
              <a:rPr lang="en-GB" dirty="0"/>
              <a:t>Ethos of care-visible and known</a:t>
            </a:r>
          </a:p>
          <a:p>
            <a:r>
              <a:rPr lang="en-GB" dirty="0"/>
              <a:t>Local Practical Measures in place</a:t>
            </a:r>
          </a:p>
          <a:p>
            <a:r>
              <a:rPr lang="en-GB" dirty="0"/>
              <a:t>An accommodation for and an adaptability to meet the different care environments</a:t>
            </a:r>
          </a:p>
          <a:p>
            <a:endParaRPr lang="en-US" dirty="0"/>
          </a:p>
        </p:txBody>
      </p:sp>
      <p:sp>
        <p:nvSpPr>
          <p:cNvPr id="4" name="TextBox 3">
            <a:extLst>
              <a:ext uri="{FF2B5EF4-FFF2-40B4-BE49-F238E27FC236}">
                <a16:creationId xmlns:a16="http://schemas.microsoft.com/office/drawing/2014/main" id="{4484EF87-0CF7-EC43-B33B-CE8464AB9591}"/>
              </a:ext>
            </a:extLst>
          </p:cNvPr>
          <p:cNvSpPr txBox="1"/>
          <p:nvPr/>
        </p:nvSpPr>
        <p:spPr>
          <a:xfrm>
            <a:off x="7696200" y="6570704"/>
            <a:ext cx="1981200" cy="276999"/>
          </a:xfrm>
          <a:prstGeom prst="rect">
            <a:avLst/>
          </a:prstGeom>
          <a:noFill/>
        </p:spPr>
        <p:txBody>
          <a:bodyPr wrap="square" rtlCol="0">
            <a:spAutoFit/>
          </a:bodyPr>
          <a:lstStyle/>
          <a:p>
            <a:r>
              <a:rPr lang="en-GB" sz="1200" dirty="0"/>
              <a:t>(Sharma </a:t>
            </a:r>
            <a:r>
              <a:rPr lang="en-GB" sz="1200" i="1" dirty="0"/>
              <a:t>et al, </a:t>
            </a:r>
            <a:r>
              <a:rPr lang="en-GB" sz="1200" dirty="0"/>
              <a:t>2015).</a:t>
            </a:r>
          </a:p>
        </p:txBody>
      </p:sp>
      <p:pic>
        <p:nvPicPr>
          <p:cNvPr id="5" name="Picture 4">
            <a:extLst>
              <a:ext uri="{FF2B5EF4-FFF2-40B4-BE49-F238E27FC236}">
                <a16:creationId xmlns:a16="http://schemas.microsoft.com/office/drawing/2014/main" id="{051FFAB3-432E-5D44-B5C7-A5B09ACD91B4}"/>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80128941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7EDF1-7970-4A45-8ABC-2BF6E06348B2}"/>
              </a:ext>
            </a:extLst>
          </p:cNvPr>
          <p:cNvSpPr>
            <a:spLocks noGrp="1"/>
          </p:cNvSpPr>
          <p:nvPr>
            <p:ph type="title"/>
          </p:nvPr>
        </p:nvSpPr>
        <p:spPr/>
        <p:txBody>
          <a:bodyPr>
            <a:normAutofit fontScale="90000"/>
          </a:bodyPr>
          <a:lstStyle/>
          <a:p>
            <a:r>
              <a:rPr lang="en-GB" b="1" dirty="0"/>
              <a:t>Evidence from patient reports suggest; </a:t>
            </a:r>
            <a:r>
              <a:rPr lang="en-GB" dirty="0"/>
              <a:t/>
            </a:r>
            <a:br>
              <a:rPr lang="en-GB" dirty="0"/>
            </a:br>
            <a:endParaRPr lang="en-US" dirty="0"/>
          </a:p>
        </p:txBody>
      </p:sp>
      <p:sp>
        <p:nvSpPr>
          <p:cNvPr id="3" name="Content Placeholder 2">
            <a:extLst>
              <a:ext uri="{FF2B5EF4-FFF2-40B4-BE49-F238E27FC236}">
                <a16:creationId xmlns:a16="http://schemas.microsoft.com/office/drawing/2014/main" id="{9D244F91-18BC-6044-BE1F-FC6A427117E9}"/>
              </a:ext>
            </a:extLst>
          </p:cNvPr>
          <p:cNvSpPr>
            <a:spLocks noGrp="1"/>
          </p:cNvSpPr>
          <p:nvPr>
            <p:ph idx="1"/>
          </p:nvPr>
        </p:nvSpPr>
        <p:spPr>
          <a:xfrm>
            <a:off x="577124" y="2438400"/>
            <a:ext cx="7989752" cy="3630795"/>
          </a:xfrm>
        </p:spPr>
        <p:txBody>
          <a:bodyPr>
            <a:normAutofit fontScale="92500" lnSpcReduction="10000"/>
          </a:bodyPr>
          <a:lstStyle/>
          <a:p>
            <a:r>
              <a:rPr lang="en-GB" dirty="0"/>
              <a:t>30% of respondents to the 2012 inpatient survey reported having ‘some’ involvement in decisions about their discharge from hospital, with 16% saying they were not involved at all. </a:t>
            </a:r>
          </a:p>
          <a:p>
            <a:endParaRPr lang="en-GB" dirty="0"/>
          </a:p>
          <a:p>
            <a:r>
              <a:rPr lang="en-GB" dirty="0"/>
              <a:t>Analysis of data from the 2008 English GP survey83 showed that: </a:t>
            </a:r>
          </a:p>
          <a:p>
            <a:r>
              <a:rPr lang="en-GB" dirty="0"/>
              <a:t>– 72% of white respondents reported being involved as much as they wanted to be in decisions about their care, compared to 57% of black or black British respondents and 54% of Asian or Asian British respondents.</a:t>
            </a:r>
          </a:p>
          <a:p>
            <a:endParaRPr lang="en-GB" dirty="0"/>
          </a:p>
          <a:p>
            <a:r>
              <a:rPr lang="en-GB" dirty="0"/>
              <a:t>– 77% of women and 73% of men aged 65 and above reported being involved as much as they wanted to be in decisions about their care, compared to 61% of women and 58% of men aged 16–35. </a:t>
            </a:r>
          </a:p>
          <a:p>
            <a:endParaRPr lang="en-GB" dirty="0"/>
          </a:p>
          <a:p>
            <a:endParaRPr lang="en-US" dirty="0"/>
          </a:p>
        </p:txBody>
      </p:sp>
      <p:pic>
        <p:nvPicPr>
          <p:cNvPr id="4" name="Picture 3">
            <a:extLst>
              <a:ext uri="{FF2B5EF4-FFF2-40B4-BE49-F238E27FC236}">
                <a16:creationId xmlns:a16="http://schemas.microsoft.com/office/drawing/2014/main" id="{3ECB78FF-6F75-6C42-9099-2253212F3194}"/>
              </a:ext>
            </a:extLst>
          </p:cNvPr>
          <p:cNvPicPr>
            <a:picLocks noChangeAspect="1"/>
          </p:cNvPicPr>
          <p:nvPr/>
        </p:nvPicPr>
        <p:blipFill>
          <a:blip r:embed="rId2"/>
          <a:stretch>
            <a:fillRect/>
          </a:stretch>
        </p:blipFill>
        <p:spPr>
          <a:xfrm>
            <a:off x="581192" y="5981462"/>
            <a:ext cx="1666488" cy="666595"/>
          </a:xfrm>
          <a:prstGeom prst="rect">
            <a:avLst/>
          </a:prstGeom>
        </p:spPr>
      </p:pic>
      <p:sp>
        <p:nvSpPr>
          <p:cNvPr id="5" name="TextBox 4">
            <a:extLst>
              <a:ext uri="{FF2B5EF4-FFF2-40B4-BE49-F238E27FC236}">
                <a16:creationId xmlns:a16="http://schemas.microsoft.com/office/drawing/2014/main" id="{BECAB4AE-6C47-9F4C-9DF3-4C7C3B551393}"/>
              </a:ext>
            </a:extLst>
          </p:cNvPr>
          <p:cNvSpPr txBox="1"/>
          <p:nvPr/>
        </p:nvSpPr>
        <p:spPr>
          <a:xfrm>
            <a:off x="7076908" y="6556287"/>
            <a:ext cx="2971800" cy="276999"/>
          </a:xfrm>
          <a:prstGeom prst="rect">
            <a:avLst/>
          </a:prstGeom>
          <a:noFill/>
        </p:spPr>
        <p:txBody>
          <a:bodyPr wrap="square" rtlCol="0">
            <a:spAutoFit/>
          </a:bodyPr>
          <a:lstStyle/>
          <a:p>
            <a:r>
              <a:rPr lang="en-US" sz="1200" dirty="0"/>
              <a:t>(The Health Foundation,2014).</a:t>
            </a:r>
          </a:p>
        </p:txBody>
      </p:sp>
    </p:spTree>
    <p:extLst>
      <p:ext uri="{BB962C8B-B14F-4D97-AF65-F5344CB8AC3E}">
        <p14:creationId xmlns:p14="http://schemas.microsoft.com/office/powerpoint/2010/main" val="393327303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E0EBE5-F4DD-564B-B944-E09E4491A41C}"/>
              </a:ext>
            </a:extLst>
          </p:cNvPr>
          <p:cNvSpPr>
            <a:spLocks noGrp="1"/>
          </p:cNvSpPr>
          <p:nvPr>
            <p:ph type="title"/>
          </p:nvPr>
        </p:nvSpPr>
        <p:spPr/>
        <p:txBody>
          <a:bodyPr/>
          <a:lstStyle/>
          <a:p>
            <a:r>
              <a:rPr lang="en-US" dirty="0"/>
              <a:t>Group task;</a:t>
            </a:r>
          </a:p>
        </p:txBody>
      </p:sp>
      <p:sp>
        <p:nvSpPr>
          <p:cNvPr id="3" name="Content Placeholder 2">
            <a:extLst>
              <a:ext uri="{FF2B5EF4-FFF2-40B4-BE49-F238E27FC236}">
                <a16:creationId xmlns:a16="http://schemas.microsoft.com/office/drawing/2014/main" id="{A109D53A-B757-2742-8B42-6A44EF682094}"/>
              </a:ext>
            </a:extLst>
          </p:cNvPr>
          <p:cNvSpPr>
            <a:spLocks noGrp="1"/>
          </p:cNvSpPr>
          <p:nvPr>
            <p:ph idx="1"/>
          </p:nvPr>
        </p:nvSpPr>
        <p:spPr/>
        <p:txBody>
          <a:bodyPr/>
          <a:lstStyle/>
          <a:p>
            <a:r>
              <a:rPr lang="en-US" dirty="0"/>
              <a:t>Please highlight key features of the video.</a:t>
            </a:r>
          </a:p>
          <a:p>
            <a:endParaRPr lang="en-US" dirty="0"/>
          </a:p>
          <a:p>
            <a:r>
              <a:rPr lang="en-GB" u="sng" dirty="0">
                <a:hlinkClick r:id="rId2"/>
              </a:rPr>
              <a:t>https://www.youtube.com/watch?v=NKEm83eUBzM</a:t>
            </a:r>
            <a:r>
              <a:rPr lang="en-GB" dirty="0"/>
              <a:t>  </a:t>
            </a:r>
            <a:endParaRPr lang="en-US" dirty="0"/>
          </a:p>
          <a:p>
            <a:endParaRPr lang="en-US" dirty="0"/>
          </a:p>
          <a:p>
            <a:r>
              <a:rPr lang="en-US" dirty="0"/>
              <a:t>Be prepared to feed back your thoughts/ideas with the rest of the group.</a:t>
            </a:r>
          </a:p>
          <a:p>
            <a:endParaRPr lang="en-US" dirty="0"/>
          </a:p>
          <a:p>
            <a:endParaRPr lang="en-US" dirty="0"/>
          </a:p>
        </p:txBody>
      </p:sp>
      <p:pic>
        <p:nvPicPr>
          <p:cNvPr id="4" name="Picture 3">
            <a:extLst>
              <a:ext uri="{FF2B5EF4-FFF2-40B4-BE49-F238E27FC236}">
                <a16:creationId xmlns:a16="http://schemas.microsoft.com/office/drawing/2014/main" id="{3D992460-60EA-AC4A-8428-243D3D686A05}"/>
              </a:ext>
            </a:extLst>
          </p:cNvPr>
          <p:cNvPicPr>
            <a:picLocks noChangeAspect="1"/>
          </p:cNvPicPr>
          <p:nvPr/>
        </p:nvPicPr>
        <p:blipFill>
          <a:blip r:embed="rId3"/>
          <a:stretch>
            <a:fillRect/>
          </a:stretch>
        </p:blipFill>
        <p:spPr>
          <a:xfrm>
            <a:off x="6553200" y="4800600"/>
            <a:ext cx="1847457" cy="1847457"/>
          </a:xfrm>
          <a:prstGeom prst="rect">
            <a:avLst/>
          </a:prstGeom>
        </p:spPr>
      </p:pic>
      <p:pic>
        <p:nvPicPr>
          <p:cNvPr id="5" name="Picture 4">
            <a:extLst>
              <a:ext uri="{FF2B5EF4-FFF2-40B4-BE49-F238E27FC236}">
                <a16:creationId xmlns:a16="http://schemas.microsoft.com/office/drawing/2014/main" id="{108309AB-952E-7C41-91BA-8775459B1995}"/>
              </a:ext>
            </a:extLst>
          </p:cNvPr>
          <p:cNvPicPr>
            <a:picLocks noChangeAspect="1"/>
          </p:cNvPicPr>
          <p:nvPr/>
        </p:nvPicPr>
        <p:blipFill>
          <a:blip r:embed="rId4"/>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9669253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39975-1CD1-9D41-83B6-ED0220001C7A}"/>
              </a:ext>
            </a:extLst>
          </p:cNvPr>
          <p:cNvSpPr>
            <a:spLocks noGrp="1"/>
          </p:cNvSpPr>
          <p:nvPr>
            <p:ph type="title"/>
          </p:nvPr>
        </p:nvSpPr>
        <p:spPr/>
        <p:txBody>
          <a:bodyPr/>
          <a:lstStyle/>
          <a:p>
            <a:r>
              <a:rPr lang="en-US" dirty="0"/>
              <a:t>Quotations;</a:t>
            </a:r>
          </a:p>
        </p:txBody>
      </p:sp>
      <p:sp>
        <p:nvSpPr>
          <p:cNvPr id="3" name="Content Placeholder 2">
            <a:extLst>
              <a:ext uri="{FF2B5EF4-FFF2-40B4-BE49-F238E27FC236}">
                <a16:creationId xmlns:a16="http://schemas.microsoft.com/office/drawing/2014/main" id="{3448DD52-8DF8-2944-9B85-472FD3BC1BA2}"/>
              </a:ext>
            </a:extLst>
          </p:cNvPr>
          <p:cNvSpPr>
            <a:spLocks noGrp="1"/>
          </p:cNvSpPr>
          <p:nvPr>
            <p:ph idx="1"/>
          </p:nvPr>
        </p:nvSpPr>
        <p:spPr>
          <a:xfrm>
            <a:off x="0" y="2057400"/>
            <a:ext cx="8472113" cy="4571153"/>
          </a:xfrm>
        </p:spPr>
        <p:txBody>
          <a:bodyPr>
            <a:normAutofit/>
          </a:bodyPr>
          <a:lstStyle/>
          <a:p>
            <a:r>
              <a:rPr lang="en-GB" sz="1400" i="1" dirty="0"/>
              <a:t>...’putting people at the heart of our NHS. [</a:t>
            </a:r>
            <a:r>
              <a:rPr lang="en-GB" sz="1400" b="1" i="1" dirty="0"/>
              <a:t>This</a:t>
            </a:r>
            <a:r>
              <a:rPr lang="en-GB" sz="1400" i="1" dirty="0"/>
              <a:t>] will mean that our NHS will </a:t>
            </a:r>
            <a:r>
              <a:rPr lang="en-GB" sz="1400" b="1" i="1" dirty="0"/>
              <a:t>listen</a:t>
            </a:r>
            <a:r>
              <a:rPr lang="en-GB" sz="1400" i="1" dirty="0"/>
              <a:t> to peoples’ views, gather information about their perceptions and personal experience of care and use that information to further improve care’ </a:t>
            </a:r>
            <a:br>
              <a:rPr lang="en-GB" sz="1400" i="1" dirty="0"/>
            </a:br>
            <a:r>
              <a:rPr lang="en-GB" sz="1400" i="1" dirty="0"/>
              <a:t>( The Health Foundation,p.8,2014).</a:t>
            </a:r>
          </a:p>
          <a:p>
            <a:endParaRPr lang="en-GB" sz="1400" i="1" dirty="0"/>
          </a:p>
          <a:p>
            <a:r>
              <a:rPr lang="en-GB" sz="1400" i="1" dirty="0"/>
              <a:t>‘Healthcare systems are in their infancy in putting the experience of the user first, and have barely started to realise the potential of patients as joint providers of their own care and recovery...We intend to put that right. We want the principle of “shared decision-making” to become the norm: no decision about me will be made </a:t>
            </a:r>
            <a:r>
              <a:rPr lang="en-GB" sz="1400" b="1" i="1" dirty="0"/>
              <a:t>without</a:t>
            </a:r>
            <a:r>
              <a:rPr lang="en-GB" sz="1400" i="1" dirty="0"/>
              <a:t> me’ </a:t>
            </a:r>
            <a:br>
              <a:rPr lang="en-GB" sz="1400" i="1" dirty="0"/>
            </a:br>
            <a:r>
              <a:rPr lang="en-GB" sz="1400" i="1" dirty="0"/>
              <a:t>(The Health Foundation,p.16.2014).</a:t>
            </a:r>
          </a:p>
          <a:p>
            <a:endParaRPr lang="en-GB" sz="1400" i="1" dirty="0"/>
          </a:p>
          <a:p>
            <a:r>
              <a:rPr lang="en-GB" sz="1400" i="1" dirty="0"/>
              <a:t>‘Patient and public engagement has been on the NHS agenda for many years,</a:t>
            </a:r>
            <a:br>
              <a:rPr lang="en-GB" sz="1400" i="1" dirty="0"/>
            </a:br>
            <a:r>
              <a:rPr lang="en-GB" sz="1400" i="1" dirty="0"/>
              <a:t>but the impact has been disappointing. There have been a great many public consultations, surveys, and one-off initiatives, but the service is still not sufficiently patient-centred.’ </a:t>
            </a:r>
            <a:br>
              <a:rPr lang="en-GB" sz="1400" i="1" dirty="0"/>
            </a:br>
            <a:r>
              <a:rPr lang="en-GB" sz="1400" i="1" dirty="0"/>
              <a:t>(The Health Foundation, p.37,2014).</a:t>
            </a:r>
          </a:p>
          <a:p>
            <a:endParaRPr lang="en-GB" sz="1400" i="1" dirty="0"/>
          </a:p>
          <a:p>
            <a:r>
              <a:rPr lang="en-GB" sz="1400" dirty="0"/>
              <a:t>Please discuss the statements above in pairs and discuss back to the group;</a:t>
            </a:r>
          </a:p>
          <a:p>
            <a:endParaRPr lang="en-GB" dirty="0"/>
          </a:p>
          <a:p>
            <a:endParaRPr lang="en-US" dirty="0"/>
          </a:p>
        </p:txBody>
      </p:sp>
      <p:pic>
        <p:nvPicPr>
          <p:cNvPr id="5" name="Picture 4">
            <a:extLst>
              <a:ext uri="{FF2B5EF4-FFF2-40B4-BE49-F238E27FC236}">
                <a16:creationId xmlns:a16="http://schemas.microsoft.com/office/drawing/2014/main" id="{F81535D2-BD54-7548-A518-014A19346AF2}"/>
              </a:ext>
            </a:extLst>
          </p:cNvPr>
          <p:cNvPicPr>
            <a:picLocks noChangeAspect="1"/>
          </p:cNvPicPr>
          <p:nvPr/>
        </p:nvPicPr>
        <p:blipFill>
          <a:blip r:embed="rId3"/>
          <a:stretch>
            <a:fillRect/>
          </a:stretch>
        </p:blipFill>
        <p:spPr>
          <a:xfrm>
            <a:off x="304800" y="6211485"/>
            <a:ext cx="1666488" cy="666595"/>
          </a:xfrm>
          <a:prstGeom prst="rect">
            <a:avLst/>
          </a:prstGeom>
        </p:spPr>
      </p:pic>
      <p:sp>
        <p:nvSpPr>
          <p:cNvPr id="6" name="TextBox 5">
            <a:extLst>
              <a:ext uri="{FF2B5EF4-FFF2-40B4-BE49-F238E27FC236}">
                <a16:creationId xmlns:a16="http://schemas.microsoft.com/office/drawing/2014/main" id="{88BF78A8-C8F9-E44D-86E0-C882DA4219EB}"/>
              </a:ext>
            </a:extLst>
          </p:cNvPr>
          <p:cNvSpPr txBox="1"/>
          <p:nvPr/>
        </p:nvSpPr>
        <p:spPr>
          <a:xfrm>
            <a:off x="7086600" y="6544782"/>
            <a:ext cx="2514600" cy="276999"/>
          </a:xfrm>
          <a:prstGeom prst="rect">
            <a:avLst/>
          </a:prstGeom>
          <a:noFill/>
        </p:spPr>
        <p:txBody>
          <a:bodyPr wrap="square" rtlCol="0">
            <a:spAutoFit/>
          </a:bodyPr>
          <a:lstStyle/>
          <a:p>
            <a:r>
              <a:rPr lang="en-US" sz="1200" dirty="0"/>
              <a:t>(The Health Foundation,2014).</a:t>
            </a:r>
          </a:p>
        </p:txBody>
      </p:sp>
    </p:spTree>
    <p:extLst>
      <p:ext uri="{BB962C8B-B14F-4D97-AF65-F5344CB8AC3E}">
        <p14:creationId xmlns:p14="http://schemas.microsoft.com/office/powerpoint/2010/main" val="24835829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556F1-E2C3-6148-8F7F-BC9839C25C83}"/>
              </a:ext>
            </a:extLst>
          </p:cNvPr>
          <p:cNvSpPr>
            <a:spLocks noGrp="1"/>
          </p:cNvSpPr>
          <p:nvPr>
            <p:ph type="title"/>
          </p:nvPr>
        </p:nvSpPr>
        <p:spPr/>
        <p:txBody>
          <a:bodyPr/>
          <a:lstStyle/>
          <a:p>
            <a:r>
              <a:rPr lang="en-US" dirty="0"/>
              <a:t>QUESTIONS;</a:t>
            </a:r>
          </a:p>
        </p:txBody>
      </p:sp>
      <p:sp>
        <p:nvSpPr>
          <p:cNvPr id="3" name="Content Placeholder 2">
            <a:extLst>
              <a:ext uri="{FF2B5EF4-FFF2-40B4-BE49-F238E27FC236}">
                <a16:creationId xmlns:a16="http://schemas.microsoft.com/office/drawing/2014/main" id="{AB8498EE-7587-B040-A96E-56CBBF593065}"/>
              </a:ext>
            </a:extLst>
          </p:cNvPr>
          <p:cNvSpPr>
            <a:spLocks noGrp="1"/>
          </p:cNvSpPr>
          <p:nvPr>
            <p:ph idx="1"/>
          </p:nvPr>
        </p:nvSpPr>
        <p:spPr/>
        <p:txBody>
          <a:bodyPr/>
          <a:lstStyle/>
          <a:p>
            <a:r>
              <a:rPr lang="en-GB" dirty="0"/>
              <a:t>Critically explore the following </a:t>
            </a:r>
          </a:p>
          <a:p>
            <a:pPr marL="457200" indent="-457200">
              <a:buFont typeface="+mj-lt"/>
              <a:buAutoNum type="arabicPeriod"/>
            </a:pPr>
            <a:r>
              <a:rPr lang="en-GB" dirty="0"/>
              <a:t>What is your understanding of person centred care?</a:t>
            </a:r>
          </a:p>
          <a:p>
            <a:pPr marL="457200" indent="-457200">
              <a:buFont typeface="+mj-lt"/>
              <a:buAutoNum type="arabicPeriod"/>
            </a:pPr>
            <a:r>
              <a:rPr lang="en-GB" dirty="0"/>
              <a:t>What additional insights are needed to truly focus effort?</a:t>
            </a:r>
          </a:p>
          <a:p>
            <a:pPr marL="457200" indent="-457200">
              <a:buFont typeface="+mj-lt"/>
              <a:buAutoNum type="arabicPeriod"/>
            </a:pPr>
            <a:r>
              <a:rPr lang="en-GB" dirty="0"/>
              <a:t>What are the misconceptions relating to PC care?</a:t>
            </a:r>
          </a:p>
          <a:p>
            <a:pPr marL="457200" indent="-457200">
              <a:buFont typeface="+mj-lt"/>
              <a:buAutoNum type="arabicPeriod"/>
            </a:pPr>
            <a:r>
              <a:rPr lang="en-GB" dirty="0"/>
              <a:t>What do you understand about ‘commitment’ (to being an advocate)?</a:t>
            </a:r>
          </a:p>
          <a:p>
            <a:pPr marL="457200" indent="-457200">
              <a:buFont typeface="+mj-lt"/>
              <a:buAutoNum type="arabicPeriod"/>
            </a:pPr>
            <a:r>
              <a:rPr lang="en-GB" dirty="0"/>
              <a:t>What are the main issues affecting the delivery of PC Care?</a:t>
            </a:r>
          </a:p>
          <a:p>
            <a:endParaRPr lang="en-US" dirty="0"/>
          </a:p>
        </p:txBody>
      </p:sp>
      <p:pic>
        <p:nvPicPr>
          <p:cNvPr id="4" name="Picture 3">
            <a:extLst>
              <a:ext uri="{FF2B5EF4-FFF2-40B4-BE49-F238E27FC236}">
                <a16:creationId xmlns:a16="http://schemas.microsoft.com/office/drawing/2014/main" id="{82D8B09E-CDD0-CA42-9158-A424A2BF2816}"/>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42863730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03A813-95BE-884B-97B8-05BE5C0F466C}"/>
              </a:ext>
            </a:extLst>
          </p:cNvPr>
          <p:cNvSpPr>
            <a:spLocks noGrp="1"/>
          </p:cNvSpPr>
          <p:nvPr>
            <p:ph type="title"/>
          </p:nvPr>
        </p:nvSpPr>
        <p:spPr>
          <a:xfrm>
            <a:off x="581192" y="687475"/>
            <a:ext cx="7989752" cy="684126"/>
          </a:xfrm>
        </p:spPr>
        <p:txBody>
          <a:bodyPr/>
          <a:lstStyle/>
          <a:p>
            <a:r>
              <a:rPr lang="en-US" dirty="0"/>
              <a:t>person CENTRED CARE;</a:t>
            </a:r>
          </a:p>
        </p:txBody>
      </p:sp>
      <p:pic>
        <p:nvPicPr>
          <p:cNvPr id="4" name="Picture 3">
            <a:extLst>
              <a:ext uri="{FF2B5EF4-FFF2-40B4-BE49-F238E27FC236}">
                <a16:creationId xmlns:a16="http://schemas.microsoft.com/office/drawing/2014/main" id="{8C6E9192-4BA0-BE41-BDBF-AE5D50266334}"/>
              </a:ext>
            </a:extLst>
          </p:cNvPr>
          <p:cNvPicPr>
            <a:picLocks noChangeAspect="1"/>
          </p:cNvPicPr>
          <p:nvPr/>
        </p:nvPicPr>
        <p:blipFill>
          <a:blip r:embed="rId2"/>
          <a:stretch>
            <a:fillRect/>
          </a:stretch>
        </p:blipFill>
        <p:spPr>
          <a:xfrm>
            <a:off x="1043118" y="1406612"/>
            <a:ext cx="7057764" cy="5134739"/>
          </a:xfrm>
          <a:prstGeom prst="rect">
            <a:avLst/>
          </a:prstGeom>
        </p:spPr>
      </p:pic>
      <p:sp>
        <p:nvSpPr>
          <p:cNvPr id="3" name="TextBox 2">
            <a:extLst>
              <a:ext uri="{FF2B5EF4-FFF2-40B4-BE49-F238E27FC236}">
                <a16:creationId xmlns:a16="http://schemas.microsoft.com/office/drawing/2014/main" id="{89B153E4-C83A-C043-8CD9-A661E7FACDBC}"/>
              </a:ext>
            </a:extLst>
          </p:cNvPr>
          <p:cNvSpPr txBox="1"/>
          <p:nvPr/>
        </p:nvSpPr>
        <p:spPr>
          <a:xfrm>
            <a:off x="6629400" y="6550223"/>
            <a:ext cx="2743200" cy="307777"/>
          </a:xfrm>
          <a:prstGeom prst="rect">
            <a:avLst/>
          </a:prstGeom>
          <a:noFill/>
        </p:spPr>
        <p:txBody>
          <a:bodyPr wrap="square" rtlCol="0">
            <a:spAutoFit/>
          </a:bodyPr>
          <a:lstStyle/>
          <a:p>
            <a:r>
              <a:rPr lang="en-US" sz="1400" dirty="0"/>
              <a:t>(The Health Foundation,2014).</a:t>
            </a:r>
          </a:p>
        </p:txBody>
      </p:sp>
      <p:pic>
        <p:nvPicPr>
          <p:cNvPr id="5" name="Picture 4">
            <a:extLst>
              <a:ext uri="{FF2B5EF4-FFF2-40B4-BE49-F238E27FC236}">
                <a16:creationId xmlns:a16="http://schemas.microsoft.com/office/drawing/2014/main" id="{0B502605-9925-DD4A-A952-8BCCE584AD9C}"/>
              </a:ext>
            </a:extLst>
          </p:cNvPr>
          <p:cNvPicPr>
            <a:picLocks noChangeAspect="1"/>
          </p:cNvPicPr>
          <p:nvPr/>
        </p:nvPicPr>
        <p:blipFill>
          <a:blip r:embed="rId3"/>
          <a:stretch>
            <a:fillRect/>
          </a:stretch>
        </p:blipFill>
        <p:spPr>
          <a:xfrm>
            <a:off x="304800" y="5909767"/>
            <a:ext cx="1666488" cy="666595"/>
          </a:xfrm>
          <a:prstGeom prst="rect">
            <a:avLst/>
          </a:prstGeom>
        </p:spPr>
      </p:pic>
    </p:spTree>
    <p:extLst>
      <p:ext uri="{BB962C8B-B14F-4D97-AF65-F5344CB8AC3E}">
        <p14:creationId xmlns:p14="http://schemas.microsoft.com/office/powerpoint/2010/main" val="166294824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E2FC03-781F-324D-8AE7-C81AC401F96E}"/>
              </a:ext>
            </a:extLst>
          </p:cNvPr>
          <p:cNvSpPr>
            <a:spLocks noGrp="1"/>
          </p:cNvSpPr>
          <p:nvPr>
            <p:ph type="title"/>
          </p:nvPr>
        </p:nvSpPr>
        <p:spPr>
          <a:xfrm>
            <a:off x="577124" y="838200"/>
            <a:ext cx="7989752" cy="1083329"/>
          </a:xfrm>
        </p:spPr>
        <p:txBody>
          <a:bodyPr>
            <a:normAutofit fontScale="90000"/>
          </a:bodyPr>
          <a:lstStyle/>
          <a:p>
            <a:r>
              <a:rPr lang="en-GB" dirty="0"/>
              <a:t>care planning as a continuous or cyclical process, involving several steps: </a:t>
            </a:r>
            <a:br>
              <a:rPr lang="en-GB" dirty="0"/>
            </a:br>
            <a:endParaRPr lang="en-US" dirty="0"/>
          </a:p>
        </p:txBody>
      </p:sp>
      <p:pic>
        <p:nvPicPr>
          <p:cNvPr id="4" name="Picture 3">
            <a:extLst>
              <a:ext uri="{FF2B5EF4-FFF2-40B4-BE49-F238E27FC236}">
                <a16:creationId xmlns:a16="http://schemas.microsoft.com/office/drawing/2014/main" id="{80475A25-3F77-1449-93DF-AA2C90F17DE1}"/>
              </a:ext>
            </a:extLst>
          </p:cNvPr>
          <p:cNvPicPr>
            <a:picLocks noChangeAspect="1"/>
          </p:cNvPicPr>
          <p:nvPr/>
        </p:nvPicPr>
        <p:blipFill>
          <a:blip r:embed="rId3"/>
          <a:stretch>
            <a:fillRect/>
          </a:stretch>
        </p:blipFill>
        <p:spPr>
          <a:xfrm>
            <a:off x="457200" y="1921529"/>
            <a:ext cx="8229600" cy="4707871"/>
          </a:xfrm>
          <a:prstGeom prst="rect">
            <a:avLst/>
          </a:prstGeom>
        </p:spPr>
      </p:pic>
      <p:sp>
        <p:nvSpPr>
          <p:cNvPr id="3" name="TextBox 2">
            <a:extLst>
              <a:ext uri="{FF2B5EF4-FFF2-40B4-BE49-F238E27FC236}">
                <a16:creationId xmlns:a16="http://schemas.microsoft.com/office/drawing/2014/main" id="{E57E46A7-CE00-0C4F-B2FC-563E893FB999}"/>
              </a:ext>
            </a:extLst>
          </p:cNvPr>
          <p:cNvSpPr txBox="1"/>
          <p:nvPr/>
        </p:nvSpPr>
        <p:spPr>
          <a:xfrm>
            <a:off x="7086600" y="6581001"/>
            <a:ext cx="2362200" cy="276999"/>
          </a:xfrm>
          <a:prstGeom prst="rect">
            <a:avLst/>
          </a:prstGeom>
          <a:noFill/>
        </p:spPr>
        <p:txBody>
          <a:bodyPr wrap="square" rtlCol="0">
            <a:spAutoFit/>
          </a:bodyPr>
          <a:lstStyle/>
          <a:p>
            <a:r>
              <a:rPr lang="en-US" sz="1200" dirty="0"/>
              <a:t>(The Health Foundation,2014).</a:t>
            </a:r>
          </a:p>
        </p:txBody>
      </p:sp>
      <p:pic>
        <p:nvPicPr>
          <p:cNvPr id="5" name="Picture 4">
            <a:extLst>
              <a:ext uri="{FF2B5EF4-FFF2-40B4-BE49-F238E27FC236}">
                <a16:creationId xmlns:a16="http://schemas.microsoft.com/office/drawing/2014/main" id="{376E7033-1787-ED46-8739-B22EF11A5FAE}"/>
              </a:ext>
            </a:extLst>
          </p:cNvPr>
          <p:cNvPicPr>
            <a:picLocks noChangeAspect="1"/>
          </p:cNvPicPr>
          <p:nvPr/>
        </p:nvPicPr>
        <p:blipFill>
          <a:blip r:embed="rId4"/>
          <a:stretch>
            <a:fillRect/>
          </a:stretch>
        </p:blipFill>
        <p:spPr>
          <a:xfrm>
            <a:off x="457200" y="6077105"/>
            <a:ext cx="1666488" cy="666595"/>
          </a:xfrm>
          <a:prstGeom prst="rect">
            <a:avLst/>
          </a:prstGeom>
        </p:spPr>
      </p:pic>
    </p:spTree>
    <p:extLst>
      <p:ext uri="{BB962C8B-B14F-4D97-AF65-F5344CB8AC3E}">
        <p14:creationId xmlns:p14="http://schemas.microsoft.com/office/powerpoint/2010/main" val="36392826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326AF-6D6A-5C45-A075-D0159E0C441E}"/>
              </a:ext>
            </a:extLst>
          </p:cNvPr>
          <p:cNvSpPr>
            <a:spLocks noGrp="1"/>
          </p:cNvSpPr>
          <p:nvPr>
            <p:ph type="title"/>
          </p:nvPr>
        </p:nvSpPr>
        <p:spPr/>
        <p:txBody>
          <a:bodyPr/>
          <a:lstStyle/>
          <a:p>
            <a:r>
              <a:rPr lang="en-US" dirty="0"/>
              <a:t>useful ORGANISATIONS FOR FUTHER READING;</a:t>
            </a:r>
          </a:p>
        </p:txBody>
      </p:sp>
      <p:sp>
        <p:nvSpPr>
          <p:cNvPr id="3" name="Content Placeholder 2">
            <a:extLst>
              <a:ext uri="{FF2B5EF4-FFF2-40B4-BE49-F238E27FC236}">
                <a16:creationId xmlns:a16="http://schemas.microsoft.com/office/drawing/2014/main" id="{9CA5CD1E-5EE9-3240-98C1-CC1144601C0E}"/>
              </a:ext>
            </a:extLst>
          </p:cNvPr>
          <p:cNvSpPr>
            <a:spLocks noGrp="1"/>
          </p:cNvSpPr>
          <p:nvPr>
            <p:ph idx="1"/>
          </p:nvPr>
        </p:nvSpPr>
        <p:spPr>
          <a:xfrm>
            <a:off x="581192" y="2362200"/>
            <a:ext cx="7989752" cy="3630795"/>
          </a:xfrm>
        </p:spPr>
        <p:txBody>
          <a:bodyPr>
            <a:normAutofit lnSpcReduction="10000"/>
          </a:bodyPr>
          <a:lstStyle/>
          <a:p>
            <a:r>
              <a:rPr lang="fr" b="1" dirty="0"/>
              <a:t>Expert Patients Programme (Expert Patients Programme CIC) </a:t>
            </a:r>
            <a:endParaRPr lang="fr" dirty="0"/>
          </a:p>
          <a:p>
            <a:pPr marL="0" indent="0">
              <a:buNone/>
            </a:pPr>
            <a:r>
              <a:rPr lang="en-GB" dirty="0" err="1"/>
              <a:t>www.nhs.uk</a:t>
            </a:r>
            <a:r>
              <a:rPr lang="en-GB" dirty="0"/>
              <a:t>/</a:t>
            </a:r>
            <a:r>
              <a:rPr lang="en-GB" dirty="0" err="1"/>
              <a:t>NHSEngland</a:t>
            </a:r>
            <a:r>
              <a:rPr lang="en-GB" dirty="0"/>
              <a:t>/</a:t>
            </a:r>
            <a:r>
              <a:rPr lang="en-GB" dirty="0" err="1"/>
              <a:t>AboutNHSservices</a:t>
            </a:r>
            <a:r>
              <a:rPr lang="en-GB" dirty="0"/>
              <a:t>/doctors/Pages/expert-patients-</a:t>
            </a:r>
            <a:r>
              <a:rPr lang="en-GB" dirty="0" err="1"/>
              <a:t>programme.aspx</a:t>
            </a:r>
            <a:r>
              <a:rPr lang="en-GB" dirty="0"/>
              <a:t> </a:t>
            </a:r>
          </a:p>
          <a:p>
            <a:pPr marL="0" indent="0">
              <a:buNone/>
            </a:pPr>
            <a:endParaRPr lang="en-US" dirty="0"/>
          </a:p>
          <a:p>
            <a:r>
              <a:rPr lang="en-GB" b="1" dirty="0"/>
              <a:t>MAGIC: Shared decision making (The Health Foundation) </a:t>
            </a:r>
            <a:endParaRPr lang="en-GB" dirty="0"/>
          </a:p>
          <a:p>
            <a:pPr marL="0" indent="0">
              <a:buNone/>
            </a:pPr>
            <a:r>
              <a:rPr lang="en-GB" dirty="0" err="1"/>
              <a:t>www.health.org.uk</a:t>
            </a:r>
            <a:r>
              <a:rPr lang="en-GB" dirty="0"/>
              <a:t>/areas-of-work/programmes/shared-decision-making </a:t>
            </a:r>
          </a:p>
          <a:p>
            <a:pPr marL="0" indent="0">
              <a:buNone/>
            </a:pPr>
            <a:endParaRPr lang="en-US" dirty="0"/>
          </a:p>
          <a:p>
            <a:r>
              <a:rPr lang="en-GB" b="1" dirty="0"/>
              <a:t>Closing the Gap (The Health Foundation) </a:t>
            </a:r>
            <a:endParaRPr lang="en-GB" dirty="0"/>
          </a:p>
          <a:p>
            <a:pPr marL="0" indent="0">
              <a:buNone/>
            </a:pPr>
            <a:r>
              <a:rPr lang="en-GB" dirty="0" err="1"/>
              <a:t>www.health.org.uk</a:t>
            </a:r>
            <a:r>
              <a:rPr lang="en-GB" dirty="0"/>
              <a:t>/areas-of-work/programmes/closing-the-gap-through-clinical-communities </a:t>
            </a:r>
          </a:p>
          <a:p>
            <a:pPr marL="0" indent="0">
              <a:buNone/>
            </a:pPr>
            <a:endParaRPr lang="en-US" dirty="0"/>
          </a:p>
        </p:txBody>
      </p:sp>
      <p:pic>
        <p:nvPicPr>
          <p:cNvPr id="4" name="Picture 3">
            <a:extLst>
              <a:ext uri="{FF2B5EF4-FFF2-40B4-BE49-F238E27FC236}">
                <a16:creationId xmlns:a16="http://schemas.microsoft.com/office/drawing/2014/main" id="{C28536AF-AF6B-B644-B822-1C106158D02B}"/>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313881885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F5629-D522-AF4C-AB7D-44616BF07276}"/>
              </a:ext>
            </a:extLst>
          </p:cNvPr>
          <p:cNvSpPr>
            <a:spLocks noGrp="1"/>
          </p:cNvSpPr>
          <p:nvPr>
            <p:ph type="title"/>
          </p:nvPr>
        </p:nvSpPr>
        <p:spPr/>
        <p:txBody>
          <a:bodyPr/>
          <a:lstStyle/>
          <a:p>
            <a:r>
              <a:rPr lang="en-US" dirty="0"/>
              <a:t>useful ORGANISATIONS FOR FUTHER READING;</a:t>
            </a:r>
          </a:p>
        </p:txBody>
      </p:sp>
      <p:sp>
        <p:nvSpPr>
          <p:cNvPr id="3" name="Content Placeholder 2">
            <a:extLst>
              <a:ext uri="{FF2B5EF4-FFF2-40B4-BE49-F238E27FC236}">
                <a16:creationId xmlns:a16="http://schemas.microsoft.com/office/drawing/2014/main" id="{8BB17C86-28FD-634E-9019-327D221BAA2A}"/>
              </a:ext>
            </a:extLst>
          </p:cNvPr>
          <p:cNvSpPr>
            <a:spLocks noGrp="1"/>
          </p:cNvSpPr>
          <p:nvPr>
            <p:ph idx="1"/>
          </p:nvPr>
        </p:nvSpPr>
        <p:spPr/>
        <p:txBody>
          <a:bodyPr/>
          <a:lstStyle/>
          <a:p>
            <a:r>
              <a:rPr lang="en-GB" b="1" dirty="0"/>
              <a:t>Co-creating Health (The Health Foundation) </a:t>
            </a:r>
            <a:endParaRPr lang="en-GB" dirty="0"/>
          </a:p>
          <a:p>
            <a:pPr marL="0" indent="0">
              <a:buNone/>
            </a:pPr>
            <a:r>
              <a:rPr lang="en-GB" dirty="0" err="1"/>
              <a:t>www.health.org.uk</a:t>
            </a:r>
            <a:r>
              <a:rPr lang="en-GB" dirty="0"/>
              <a:t>/areas-of-work/programmes/co-creating-health </a:t>
            </a:r>
          </a:p>
          <a:p>
            <a:pPr marL="0" indent="0">
              <a:buNone/>
            </a:pPr>
            <a:endParaRPr lang="en-US" dirty="0"/>
          </a:p>
          <a:p>
            <a:r>
              <a:rPr lang="en-GB" b="1" dirty="0"/>
              <a:t>Year of Care (Diabetes UK, NHS Diabetes and the Health Foundation) </a:t>
            </a:r>
            <a:endParaRPr lang="en-GB" dirty="0"/>
          </a:p>
          <a:p>
            <a:pPr marL="0" indent="0">
              <a:buNone/>
            </a:pPr>
            <a:r>
              <a:rPr lang="en-GB" dirty="0" err="1"/>
              <a:t>www.health.org.uk</a:t>
            </a:r>
            <a:r>
              <a:rPr lang="en-GB" dirty="0"/>
              <a:t>/areas-of-work/programmes/year-of-care </a:t>
            </a:r>
          </a:p>
          <a:p>
            <a:pPr marL="0" indent="0">
              <a:buNone/>
            </a:pPr>
            <a:endParaRPr lang="en-US" dirty="0"/>
          </a:p>
          <a:p>
            <a:r>
              <a:rPr lang="en-GB" b="1" dirty="0"/>
              <a:t>People Powered Health (Nesta) </a:t>
            </a:r>
            <a:endParaRPr lang="en-GB" dirty="0"/>
          </a:p>
          <a:p>
            <a:pPr marL="0" indent="0">
              <a:buNone/>
            </a:pPr>
            <a:r>
              <a:rPr lang="en-GB" dirty="0" err="1"/>
              <a:t>www.nesta.org.uk</a:t>
            </a:r>
            <a:r>
              <a:rPr lang="en-GB" dirty="0"/>
              <a:t>/project/people-powered-health </a:t>
            </a:r>
          </a:p>
          <a:p>
            <a:pPr marL="0" indent="0">
              <a:buNone/>
            </a:pPr>
            <a:endParaRPr lang="en-US" dirty="0"/>
          </a:p>
        </p:txBody>
      </p:sp>
      <p:pic>
        <p:nvPicPr>
          <p:cNvPr id="4" name="Picture 3">
            <a:extLst>
              <a:ext uri="{FF2B5EF4-FFF2-40B4-BE49-F238E27FC236}">
                <a16:creationId xmlns:a16="http://schemas.microsoft.com/office/drawing/2014/main" id="{192BFDD6-137D-474A-A8D6-4FF71FF9CFF0}"/>
              </a:ext>
            </a:extLst>
          </p:cNvPr>
          <p:cNvPicPr>
            <a:picLocks noChangeAspect="1"/>
          </p:cNvPicPr>
          <p:nvPr/>
        </p:nvPicPr>
        <p:blipFill>
          <a:blip r:embed="rId2"/>
          <a:stretch>
            <a:fillRect/>
          </a:stretch>
        </p:blipFill>
        <p:spPr>
          <a:xfrm>
            <a:off x="581192" y="5981462"/>
            <a:ext cx="1666488" cy="666595"/>
          </a:xfrm>
          <a:prstGeom prst="rect">
            <a:avLst/>
          </a:prstGeom>
        </p:spPr>
      </p:pic>
    </p:spTree>
    <p:extLst>
      <p:ext uri="{BB962C8B-B14F-4D97-AF65-F5344CB8AC3E}">
        <p14:creationId xmlns:p14="http://schemas.microsoft.com/office/powerpoint/2010/main" val="11466073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FE0B72-3B91-0E4B-9E39-013B89F58B13}"/>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17087A17-94D0-5248-B179-8437BE5A12CF}"/>
              </a:ext>
            </a:extLst>
          </p:cNvPr>
          <p:cNvSpPr>
            <a:spLocks noGrp="1"/>
          </p:cNvSpPr>
          <p:nvPr>
            <p:ph idx="1"/>
          </p:nvPr>
        </p:nvSpPr>
        <p:spPr>
          <a:xfrm>
            <a:off x="341344" y="2362200"/>
            <a:ext cx="8229600" cy="3733800"/>
          </a:xfrm>
        </p:spPr>
        <p:txBody>
          <a:bodyPr>
            <a:normAutofit fontScale="85000" lnSpcReduction="20000"/>
          </a:bodyPr>
          <a:lstStyle/>
          <a:p>
            <a:r>
              <a:rPr lang="en-GB" sz="1900" dirty="0"/>
              <a:t>Clegg, S.R.; </a:t>
            </a:r>
            <a:r>
              <a:rPr lang="en-GB" sz="1900" dirty="0" err="1"/>
              <a:t>Kornberger</a:t>
            </a:r>
            <a:r>
              <a:rPr lang="en-GB" sz="1900" dirty="0"/>
              <a:t>, M.; </a:t>
            </a:r>
            <a:r>
              <a:rPr lang="en-GB" sz="1900" dirty="0" err="1"/>
              <a:t>Pitsis</a:t>
            </a:r>
            <a:r>
              <a:rPr lang="en-GB" sz="1900" dirty="0"/>
              <a:t>, M.M. (2019) Managing &amp; Organizations, An Introduction to Theory and Practice. 5</a:t>
            </a:r>
            <a:r>
              <a:rPr lang="en-GB" sz="1900" baseline="30000" dirty="0"/>
              <a:t>th</a:t>
            </a:r>
            <a:r>
              <a:rPr lang="en-GB" sz="1900" dirty="0"/>
              <a:t> Ed.) UK: Sage. </a:t>
            </a:r>
          </a:p>
          <a:p>
            <a:endParaRPr lang="en-GB" sz="1900" dirty="0"/>
          </a:p>
          <a:p>
            <a:r>
              <a:rPr lang="en-GB" sz="1900" dirty="0" err="1"/>
              <a:t>Health.org.uk</a:t>
            </a:r>
            <a:r>
              <a:rPr lang="en-GB" sz="1900" dirty="0"/>
              <a:t>. (2014). </a:t>
            </a:r>
            <a:r>
              <a:rPr lang="en-GB" sz="1900" i="1" dirty="0"/>
              <a:t>Person-centred care: from ideas to action</a:t>
            </a:r>
            <a:r>
              <a:rPr lang="en-GB" sz="1900" dirty="0"/>
              <a:t>. [online] Available at: https://</a:t>
            </a:r>
            <a:r>
              <a:rPr lang="en-GB" sz="1900" dirty="0" err="1"/>
              <a:t>www.health.org.uk</a:t>
            </a:r>
            <a:r>
              <a:rPr lang="en-GB" sz="1900" dirty="0"/>
              <a:t>/sites/default/files/</a:t>
            </a:r>
            <a:r>
              <a:rPr lang="en-GB" sz="1900" dirty="0" err="1"/>
              <a:t>PersonCentredCareFromIdeasToAction.pdf</a:t>
            </a:r>
            <a:r>
              <a:rPr lang="en-GB" sz="1900" dirty="0"/>
              <a:t> [Accessed 16th March, 2019].</a:t>
            </a:r>
          </a:p>
          <a:p>
            <a:endParaRPr lang="en-GB" sz="1900" dirty="0"/>
          </a:p>
          <a:p>
            <a:r>
              <a:rPr lang="en-GB" sz="1900" dirty="0"/>
              <a:t>Learning Matters (2019) What is Social Work, (5</a:t>
            </a:r>
            <a:r>
              <a:rPr lang="en-GB" sz="1900" baseline="30000" dirty="0"/>
              <a:t>th</a:t>
            </a:r>
            <a:r>
              <a:rPr lang="en-GB" sz="1900" dirty="0"/>
              <a:t> Ed). UK: Sage.</a:t>
            </a:r>
          </a:p>
          <a:p>
            <a:endParaRPr lang="en-GB" sz="1900" dirty="0"/>
          </a:p>
          <a:p>
            <a:r>
              <a:rPr lang="en-GB" sz="1900" dirty="0"/>
              <a:t>Panton, M.K. &amp; </a:t>
            </a:r>
            <a:r>
              <a:rPr lang="en-GB" sz="1900" dirty="0" err="1"/>
              <a:t>Carr</a:t>
            </a:r>
            <a:r>
              <a:rPr lang="en-GB" sz="1900" dirty="0"/>
              <a:t>, P.B. (2012) Autonomous Learning and </a:t>
            </a:r>
            <a:r>
              <a:rPr lang="en-GB" sz="1900" dirty="0" err="1"/>
              <a:t>Tridactic</a:t>
            </a:r>
            <a:r>
              <a:rPr lang="en-GB" sz="1900" dirty="0"/>
              <a:t> Causation. International Journal of Self-directed Learning, Vol. 9; Number 1. Available at </a:t>
            </a:r>
            <a:r>
              <a:rPr lang="en-GB" sz="1900" dirty="0">
                <a:hlinkClick r:id="rId2"/>
              </a:rPr>
              <a:t>https://scholar.google.co.uk/scholar?q=Dewy+Forethought+is+learned+behaviour&amp;hl=en&amp;as_sdt=0&amp;as_vis=1&amp;oi=scholart</a:t>
            </a:r>
            <a:r>
              <a:rPr lang="en-GB" sz="1900" dirty="0"/>
              <a:t> Accessed on 04.03.2019.  </a:t>
            </a:r>
          </a:p>
          <a:p>
            <a:endParaRPr lang="en-GB" sz="2200" dirty="0"/>
          </a:p>
          <a:p>
            <a:endParaRPr lang="en-US" dirty="0"/>
          </a:p>
        </p:txBody>
      </p:sp>
      <p:pic>
        <p:nvPicPr>
          <p:cNvPr id="4" name="Picture 3">
            <a:extLst>
              <a:ext uri="{FF2B5EF4-FFF2-40B4-BE49-F238E27FC236}">
                <a16:creationId xmlns:a16="http://schemas.microsoft.com/office/drawing/2014/main" id="{E6341F5A-1459-A64A-AF4F-7BED4592AA4A}"/>
              </a:ext>
            </a:extLst>
          </p:cNvPr>
          <p:cNvPicPr>
            <a:picLocks noChangeAspect="1"/>
          </p:cNvPicPr>
          <p:nvPr/>
        </p:nvPicPr>
        <p:blipFill>
          <a:blip r:embed="rId3"/>
          <a:stretch>
            <a:fillRect/>
          </a:stretch>
        </p:blipFill>
        <p:spPr>
          <a:xfrm>
            <a:off x="630179" y="6020802"/>
            <a:ext cx="1666488" cy="666595"/>
          </a:xfrm>
          <a:prstGeom prst="rect">
            <a:avLst/>
          </a:prstGeom>
        </p:spPr>
      </p:pic>
    </p:spTree>
    <p:extLst>
      <p:ext uri="{BB962C8B-B14F-4D97-AF65-F5344CB8AC3E}">
        <p14:creationId xmlns:p14="http://schemas.microsoft.com/office/powerpoint/2010/main" val="1844170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52B67A-E271-BF49-862E-604E71DF6823}"/>
              </a:ext>
            </a:extLst>
          </p:cNvPr>
          <p:cNvSpPr>
            <a:spLocks noGrp="1"/>
          </p:cNvSpPr>
          <p:nvPr>
            <p:ph type="title"/>
          </p:nvPr>
        </p:nvSpPr>
        <p:spPr/>
        <p:txBody>
          <a:bodyPr/>
          <a:lstStyle/>
          <a:p>
            <a:r>
              <a:rPr lang="en-US" dirty="0"/>
              <a:t>Reference list;</a:t>
            </a:r>
          </a:p>
        </p:txBody>
      </p:sp>
      <p:sp>
        <p:nvSpPr>
          <p:cNvPr id="3" name="Content Placeholder 2">
            <a:extLst>
              <a:ext uri="{FF2B5EF4-FFF2-40B4-BE49-F238E27FC236}">
                <a16:creationId xmlns:a16="http://schemas.microsoft.com/office/drawing/2014/main" id="{4F7F5467-E421-B645-8FA8-DE2EA55CD171}"/>
              </a:ext>
            </a:extLst>
          </p:cNvPr>
          <p:cNvSpPr>
            <a:spLocks noGrp="1"/>
          </p:cNvSpPr>
          <p:nvPr>
            <p:ph idx="1"/>
          </p:nvPr>
        </p:nvSpPr>
        <p:spPr/>
        <p:txBody>
          <a:bodyPr/>
          <a:lstStyle/>
          <a:p>
            <a:r>
              <a:rPr lang="en-GB" dirty="0"/>
              <a:t>Price, B. (2019) Delivering Person Centred Care in Nursing. UK: Sage.</a:t>
            </a:r>
          </a:p>
          <a:p>
            <a:endParaRPr lang="en-GB" dirty="0"/>
          </a:p>
          <a:p>
            <a:r>
              <a:rPr lang="en-GB" dirty="0"/>
              <a:t>Burton, L. (2019). </a:t>
            </a:r>
            <a:r>
              <a:rPr lang="en-GB" i="1" dirty="0"/>
              <a:t>Principles of the Care Act 2014</a:t>
            </a:r>
            <a:r>
              <a:rPr lang="en-GB" dirty="0"/>
              <a:t>. [online] The Hub | High Speed Training. Available at: https://</a:t>
            </a:r>
            <a:r>
              <a:rPr lang="en-GB" dirty="0" err="1"/>
              <a:t>www.highspeedtraining.co.uk</a:t>
            </a:r>
            <a:r>
              <a:rPr lang="en-GB" dirty="0"/>
              <a:t>/hub/principles-of-the-care-act-2014/ [Accessed 17</a:t>
            </a:r>
            <a:r>
              <a:rPr lang="en-GB" baseline="30000" dirty="0"/>
              <a:t>th</a:t>
            </a:r>
            <a:r>
              <a:rPr lang="en-GB" dirty="0"/>
              <a:t> March, 2019].</a:t>
            </a:r>
          </a:p>
          <a:p>
            <a:endParaRPr lang="en-GB" dirty="0"/>
          </a:p>
          <a:p>
            <a:r>
              <a:rPr lang="en-GB" dirty="0"/>
              <a:t>Equity and excellence:: liberating the NHS. (2010). 1st ed. United Kingdom: Department of Health.</a:t>
            </a:r>
          </a:p>
          <a:p>
            <a:endParaRPr lang="en-US" dirty="0"/>
          </a:p>
        </p:txBody>
      </p:sp>
      <p:pic>
        <p:nvPicPr>
          <p:cNvPr id="5" name="Picture 4">
            <a:extLst>
              <a:ext uri="{FF2B5EF4-FFF2-40B4-BE49-F238E27FC236}">
                <a16:creationId xmlns:a16="http://schemas.microsoft.com/office/drawing/2014/main" id="{76FD203B-37B6-0741-8F99-C5ED3A5B4FD1}"/>
              </a:ext>
            </a:extLst>
          </p:cNvPr>
          <p:cNvPicPr>
            <a:picLocks noChangeAspect="1"/>
          </p:cNvPicPr>
          <p:nvPr/>
        </p:nvPicPr>
        <p:blipFill>
          <a:blip r:embed="rId2"/>
          <a:stretch>
            <a:fillRect/>
          </a:stretch>
        </p:blipFill>
        <p:spPr>
          <a:xfrm>
            <a:off x="581192" y="5982700"/>
            <a:ext cx="1666488" cy="666595"/>
          </a:xfrm>
          <a:prstGeom prst="rect">
            <a:avLst/>
          </a:prstGeom>
        </p:spPr>
      </p:pic>
    </p:spTree>
    <p:extLst>
      <p:ext uri="{BB962C8B-B14F-4D97-AF65-F5344CB8AC3E}">
        <p14:creationId xmlns:p14="http://schemas.microsoft.com/office/powerpoint/2010/main" val="261145687"/>
      </p:ext>
    </p:extLst>
  </p:cSld>
  <p:clrMapOvr>
    <a:masterClrMapping/>
  </p:clrMapOvr>
</p:sld>
</file>

<file path=ppt/theme/theme1.xml><?xml version="1.0" encoding="utf-8"?>
<a:theme xmlns:a="http://schemas.openxmlformats.org/drawingml/2006/main" name="Dividend">
  <a:themeElements>
    <a:clrScheme name="Dividend">
      <a:dk1>
        <a:sysClr val="windowText" lastClr="000000"/>
      </a:dk1>
      <a:lt1>
        <a:sysClr val="window" lastClr="FFFFFF"/>
      </a:lt1>
      <a:dk2>
        <a:srgbClr val="3D3D3D"/>
      </a:dk2>
      <a:lt2>
        <a:srgbClr val="EBEBEB"/>
      </a:lt2>
      <a:accent1>
        <a:srgbClr val="4D1434"/>
      </a:accent1>
      <a:accent2>
        <a:srgbClr val="903163"/>
      </a:accent2>
      <a:accent3>
        <a:srgbClr val="B2324B"/>
      </a:accent3>
      <a:accent4>
        <a:srgbClr val="969FA7"/>
      </a:accent4>
      <a:accent5>
        <a:srgbClr val="66B1CE"/>
      </a:accent5>
      <a:accent6>
        <a:srgbClr val="40619D"/>
      </a:accent6>
      <a:hlink>
        <a:srgbClr val="828282"/>
      </a:hlink>
      <a:folHlink>
        <a:srgbClr val="A5A5A5"/>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Dividend" id="{9697A71B-4AB7-4A1A-BD5B-BB2D22835B57}" vid="{C21699FF-00E4-43C8-BBCC-D7E5536C37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{005A7A3F-A298-784B-93ED-4D7479A17B3F}tf10001123</Template>
  <TotalTime>2290</TotalTime>
  <Words>1149</Words>
  <Application>Microsoft Office PowerPoint</Application>
  <PresentationFormat>On-screen Show (4:3)</PresentationFormat>
  <Paragraphs>154</Paragraphs>
  <Slides>24</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ＭＳ Ｐゴシック</vt:lpstr>
      <vt:lpstr>Calibri</vt:lpstr>
      <vt:lpstr>Gill Sans MT</vt:lpstr>
      <vt:lpstr>Wingdings 2</vt:lpstr>
      <vt:lpstr>Dividend</vt:lpstr>
      <vt:lpstr> ECay5002 professional Practice in advocacy.   PHILLIP MORGAN p.morgan@uwtsd.ac.uk</vt:lpstr>
      <vt:lpstr>Question….</vt:lpstr>
      <vt:lpstr>Person centred care;</vt:lpstr>
      <vt:lpstr>Person-centred care: is it really happening? </vt:lpstr>
      <vt:lpstr>what  THE DATA SUGGESTED?</vt:lpstr>
      <vt:lpstr>Person centered care</vt:lpstr>
      <vt:lpstr>The Care act (2014)</vt:lpstr>
      <vt:lpstr>The care act (2014)</vt:lpstr>
      <vt:lpstr>The care act (2014) 6 key principles;</vt:lpstr>
      <vt:lpstr>Independent Advocacy: </vt:lpstr>
      <vt:lpstr>As Advocates;</vt:lpstr>
      <vt:lpstr>Four KEY FACTORS;</vt:lpstr>
      <vt:lpstr>Key Factors;</vt:lpstr>
      <vt:lpstr>Key factors;</vt:lpstr>
      <vt:lpstr>Evidence from patient reports suggest;  </vt:lpstr>
      <vt:lpstr>Group task;</vt:lpstr>
      <vt:lpstr>Quotations;</vt:lpstr>
      <vt:lpstr>QUESTIONS;</vt:lpstr>
      <vt:lpstr>person CENTRED CARE;</vt:lpstr>
      <vt:lpstr>care planning as a continuous or cyclical process, involving several steps:  </vt:lpstr>
      <vt:lpstr>useful ORGANISATIONS FOR FUTHER READING;</vt:lpstr>
      <vt:lpstr>useful ORGANISATIONS FOR FUTHER READING;</vt:lpstr>
      <vt:lpstr>Reference list;</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Advocacy and BME groups</dc:title>
  <dc:creator>Administrator</dc:creator>
  <cp:lastModifiedBy>Phillip Morgan</cp:lastModifiedBy>
  <cp:revision>45</cp:revision>
  <cp:lastPrinted>2019-03-24T16:00:17Z</cp:lastPrinted>
  <dcterms:created xsi:type="dcterms:W3CDTF">2014-10-08T12:52:27Z</dcterms:created>
  <dcterms:modified xsi:type="dcterms:W3CDTF">2020-01-22T11:23:32Z</dcterms:modified>
</cp:coreProperties>
</file>