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6" r:id="rId5"/>
    <p:sldId id="257" r:id="rId6"/>
    <p:sldId id="258" r:id="rId7"/>
    <p:sldId id="259" r:id="rId8"/>
    <p:sldId id="308" r:id="rId9"/>
    <p:sldId id="309" r:id="rId10"/>
    <p:sldId id="260" r:id="rId11"/>
    <p:sldId id="344" r:id="rId12"/>
    <p:sldId id="261" r:id="rId13"/>
    <p:sldId id="265" r:id="rId14"/>
    <p:sldId id="262" r:id="rId15"/>
    <p:sldId id="345" r:id="rId16"/>
    <p:sldId id="274" r:id="rId17"/>
    <p:sldId id="275" r:id="rId18"/>
    <p:sldId id="346" r:id="rId19"/>
    <p:sldId id="347" r:id="rId20"/>
    <p:sldId id="348" r:id="rId21"/>
    <p:sldId id="350" r:id="rId22"/>
    <p:sldId id="295" r:id="rId23"/>
    <p:sldId id="296" r:id="rId24"/>
    <p:sldId id="297" r:id="rId25"/>
    <p:sldId id="298" r:id="rId26"/>
    <p:sldId id="299" r:id="rId27"/>
    <p:sldId id="278" r:id="rId28"/>
    <p:sldId id="270" r:id="rId29"/>
    <p:sldId id="277" r:id="rId30"/>
    <p:sldId id="276" r:id="rId31"/>
    <p:sldId id="279" r:id="rId32"/>
    <p:sldId id="301" r:id="rId33"/>
    <p:sldId id="300" r:id="rId34"/>
    <p:sldId id="306" r:id="rId35"/>
    <p:sldId id="351" r:id="rId36"/>
    <p:sldId id="287" r:id="rId37"/>
    <p:sldId id="266" r:id="rId38"/>
    <p:sldId id="267" r:id="rId39"/>
    <p:sldId id="268" r:id="rId40"/>
    <p:sldId id="269" r:id="rId41"/>
    <p:sldId id="272" r:id="rId42"/>
    <p:sldId id="273" r:id="rId43"/>
    <p:sldId id="280" r:id="rId44"/>
    <p:sldId id="281" r:id="rId45"/>
    <p:sldId id="282" r:id="rId46"/>
    <p:sldId id="283" r:id="rId47"/>
    <p:sldId id="271" r:id="rId48"/>
    <p:sldId id="284" r:id="rId49"/>
    <p:sldId id="285" r:id="rId50"/>
    <p:sldId id="352" r:id="rId51"/>
    <p:sldId id="302" r:id="rId52"/>
    <p:sldId id="303" r:id="rId53"/>
    <p:sldId id="304"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4416E-C8A2-456F-9B59-FCF2130E3056}" v="54" dt="2023-10-25T09:02:51.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20"/>
    <p:restoredTop sz="84464"/>
  </p:normalViewPr>
  <p:slideViewPr>
    <p:cSldViewPr>
      <p:cViewPr varScale="1">
        <p:scale>
          <a:sx n="89" d="100"/>
          <a:sy n="89" d="100"/>
        </p:scale>
        <p:origin x="764"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10/26/2023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416ECBE3-907C-441E-99BB-532B4623F7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B357D5-7D6D-4243-95A7-37EAB879A89B}" type="slidenum">
              <a:rPr lang="en-GB" altLang="en-US"/>
              <a:pPr>
                <a:spcBef>
                  <a:spcPct val="0"/>
                </a:spcBef>
              </a:pPr>
              <a:t>2</a:t>
            </a:fld>
            <a:endParaRPr lang="en-GB" altLang="en-US"/>
          </a:p>
        </p:txBody>
      </p:sp>
      <p:sp>
        <p:nvSpPr>
          <p:cNvPr id="23554" name="Rectangle 2">
            <a:extLst>
              <a:ext uri="{FF2B5EF4-FFF2-40B4-BE49-F238E27FC236}">
                <a16:creationId xmlns:a16="http://schemas.microsoft.com/office/drawing/2014/main" id="{AA446776-8547-4521-9252-70F2935CF919}"/>
              </a:ext>
            </a:extLst>
          </p:cNvPr>
          <p:cNvSpPr>
            <a:spLocks noGrp="1" noRot="1" noChangeAspect="1" noChangeArrowheads="1" noTextEdit="1"/>
          </p:cNvSpPr>
          <p:nvPr>
            <p:ph type="sldImg"/>
          </p:nvPr>
        </p:nvSpPr>
        <p:spPr>
          <a:ln/>
        </p:spPr>
      </p:sp>
      <p:sp>
        <p:nvSpPr>
          <p:cNvPr id="23555" name="Rectangle 3">
            <a:extLst>
              <a:ext uri="{FF2B5EF4-FFF2-40B4-BE49-F238E27FC236}">
                <a16:creationId xmlns:a16="http://schemas.microsoft.com/office/drawing/2014/main" id="{5F59FE23-431C-4B4F-B0A9-240C42D0981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ea typeface="ＭＳ Ｐゴシック" panose="020B0600070205080204" pitchFamily="34" charset="-128"/>
              </a:rPr>
              <a:t>A multisystem autoimmune inflammatory conditions typically affecting the small joints of the hands and feet</a:t>
            </a:r>
          </a:p>
          <a:p>
            <a:pPr eaLnBrk="1" hangingPunct="1"/>
            <a:endParaRPr lang="en-GB" altLang="en-US">
              <a:latin typeface="Arial" panose="020B0604020202020204" pitchFamily="34" charset="0"/>
              <a:ea typeface="ＭＳ Ｐゴシック" panose="020B0600070205080204" pitchFamily="34" charset="-128"/>
            </a:endParaRPr>
          </a:p>
          <a:p>
            <a:pPr eaLnBrk="1" hangingPunct="1"/>
            <a:r>
              <a:rPr lang="en-GB" altLang="en-US">
                <a:latin typeface="Arial" panose="020B0604020202020204" pitchFamily="34" charset="0"/>
                <a:ea typeface="ＭＳ Ｐゴシック" panose="020B0600070205080204" pitchFamily="34" charset="-128"/>
              </a:rPr>
              <a:t>http://www.google.co.uk/imgres?imgurl=http://img.medscape.com/fullsize/migrated/546/105/ga546105.fig2.gif&amp;imgrefurl=http://www.medscape.com/viewarticle/546105_2&amp;usg=__r_ObvW5qoJo6t8q_l7rGkQ2CwfY=&amp;h=622&amp;w=500&amp;sz=71&amp;hl=en&amp;start=3&amp;zoom=1&amp;tbnid=jNxgsGTc6LthCM:&amp;tbnh=136&amp;tbnw=109&amp;ei=c6GNUu-ZNubD7Ab7iYGYAQ&amp;prev=/search%3Fq%3Drheumatoid%2Barthritis%2Bdistribution%26safe%3Dactive%26rls%3Dcom.microsoft:*:IE-SearchBox%26rlz%3D1I7ADFA_enGB494%26tbm%3Disch&amp;itbs=1&amp;sa=X&amp;ved=0CC4QrQMwAg</a:t>
            </a:r>
          </a:p>
          <a:p>
            <a:pPr eaLnBrk="1" hangingPunct="1"/>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599DA8B0-9903-4F4D-8EB5-E3416D16C2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3C0886C-1826-4FD9-98EA-CFAEDEE42D3B}" type="slidenum">
              <a:rPr lang="en-GB" altLang="en-US"/>
              <a:pPr>
                <a:spcBef>
                  <a:spcPct val="0"/>
                </a:spcBef>
              </a:pPr>
              <a:t>4</a:t>
            </a:fld>
            <a:endParaRPr lang="en-GB" altLang="en-US"/>
          </a:p>
        </p:txBody>
      </p:sp>
      <p:sp>
        <p:nvSpPr>
          <p:cNvPr id="26626" name="Rectangle 2">
            <a:extLst>
              <a:ext uri="{FF2B5EF4-FFF2-40B4-BE49-F238E27FC236}">
                <a16:creationId xmlns:a16="http://schemas.microsoft.com/office/drawing/2014/main" id="{D262B2E6-7C58-4D15-AA09-6645307FAC5A}"/>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0A664E08-CCB5-4BEA-BCAE-6DB2ABCBB4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a:latin typeface="Arial" panose="020B0604020202020204" pitchFamily="34" charset="0"/>
                <a:ea typeface="ＭＳ Ｐゴシック" panose="020B0600070205080204" pitchFamily="34" charset="-128"/>
              </a:rPr>
              <a:t>The pathogenesis of RA is not completely understood. An external trigger (eg, cigarette smoking, infection, or trauma) that triggers an autoimmune reaction, leading to synovial hypertrophy and chronic joint inflammation along with the potential for extra-articular manifestations, is theorized to occur in genetically susceptible individuals. </a:t>
            </a:r>
          </a:p>
          <a:p>
            <a:pPr eaLnBrk="1" hangingPunct="1">
              <a:lnSpc>
                <a:spcPct val="90000"/>
              </a:lnSpc>
            </a:pPr>
            <a:r>
              <a:rPr lang="en-GB" altLang="en-US">
                <a:latin typeface="Arial" panose="020B0604020202020204" pitchFamily="34" charset="0"/>
                <a:ea typeface="ＭＳ Ｐゴシック" panose="020B0600070205080204" pitchFamily="34" charset="-128"/>
              </a:rPr>
              <a:t>Synovial cell hyperplasia and endothelial cell activation are early events in the pathologic process that progresses to uncontrolled inflammation and consequent cartilage and bone destruction. Genetic factors and immune system abnormalities contribute to disease propagation. </a:t>
            </a:r>
          </a:p>
          <a:p>
            <a:pPr eaLnBrk="1" hangingPunct="1">
              <a:lnSpc>
                <a:spcPct val="90000"/>
              </a:lnSpc>
            </a:pPr>
            <a:r>
              <a:rPr lang="en-GB" altLang="en-US">
                <a:latin typeface="Arial" panose="020B0604020202020204" pitchFamily="34" charset="0"/>
                <a:ea typeface="ＭＳ Ｐゴシック" panose="020B0600070205080204" pitchFamily="34" charset="-128"/>
              </a:rPr>
              <a:t>CD4 T cells, mononuclear phagocytes, fibroblasts, osteoclasts, and neutrophils play major cellular roles in the pathophysiology of RA, whereas B cells produce autoantibodies (ie, RFs). Abnormal production of numerous cytokines, chemokines, and other inflammatory mediators (eg, tumor necrosis factor alpha [TNF-a], interleukin [IL]-1, IL-6, IL-8, transforming growth factor beta [TGF-ß], fibroblast growth factor [FGF], and platelet-derived growth factor [PDGF]) has been demonstrated in patients with RA. </a:t>
            </a:r>
          </a:p>
          <a:p>
            <a:pPr eaLnBrk="1" hangingPunct="1">
              <a:lnSpc>
                <a:spcPct val="90000"/>
              </a:lnSpc>
            </a:pPr>
            <a:r>
              <a:rPr lang="en-GB" altLang="en-US">
                <a:latin typeface="Arial" panose="020B0604020202020204" pitchFamily="34" charset="0"/>
                <a:ea typeface="ＭＳ Ｐゴシック" panose="020B0600070205080204" pitchFamily="34" charset="-128"/>
              </a:rPr>
              <a:t>Ultimately, inflammation and exuberant proliferation of the synovium (ie, pannus) leads to destruction of various tissues, including cartilage (see the image below), bone, tendons, ligaments, and blood vessels. Although the articular structures are the primary sites involved by RA, other tissues are also affected.</a:t>
            </a:r>
          </a:p>
          <a:p>
            <a:pPr eaLnBrk="1" hangingPunct="1">
              <a:lnSpc>
                <a:spcPct val="90000"/>
              </a:lnSpc>
            </a:pPr>
            <a:r>
              <a:rPr lang="en-GB" altLang="en-US">
                <a:latin typeface="Arial" panose="020B0604020202020204" pitchFamily="34" charset="0"/>
                <a:ea typeface="ＭＳ Ｐゴシック" panose="020B0600070205080204" pitchFamily="34" charset="-128"/>
              </a:rP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07BA7E71-74A2-4D53-A266-F30F277BAE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14470B0-2E82-4708-B5B5-D801AFAFBBD9}" type="slidenum">
              <a:rPr lang="en-US" altLang="en-US"/>
              <a:pPr>
                <a:spcBef>
                  <a:spcPct val="0"/>
                </a:spcBef>
              </a:pPr>
              <a:t>6</a:t>
            </a:fld>
            <a:endParaRPr lang="en-US" altLang="en-US"/>
          </a:p>
        </p:txBody>
      </p:sp>
      <p:sp>
        <p:nvSpPr>
          <p:cNvPr id="29698" name="Rectangle 2">
            <a:extLst>
              <a:ext uri="{FF2B5EF4-FFF2-40B4-BE49-F238E27FC236}">
                <a16:creationId xmlns:a16="http://schemas.microsoft.com/office/drawing/2014/main" id="{4A0ED2B2-9D1E-4649-B4DB-FF3D08CD918A}"/>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9AB4D262-0BC6-4265-8CAA-55AE001FF184}"/>
              </a:ext>
            </a:extLst>
          </p:cNvPr>
          <p:cNvSpPr>
            <a:spLocks noGrp="1" noChangeArrowheads="1"/>
          </p:cNvSpPr>
          <p:nvPr>
            <p:ph type="body" idx="1"/>
          </p:nvPr>
        </p:nvSpPr>
        <p:spPr>
          <a:xfrm>
            <a:off x="914400" y="4343400"/>
            <a:ext cx="5029200" cy="48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100" b="1">
                <a:latin typeface="Arial" panose="020B0604020202020204" pitchFamily="34" charset="0"/>
                <a:ea typeface="MS Mincho" panose="02020609040205080304" pitchFamily="49" charset="-128"/>
              </a:rPr>
              <a:t>Destructive effects of TNF</a:t>
            </a:r>
            <a:endParaRPr lang="en-US" altLang="en-US" sz="1100" b="1">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Arial" panose="020B0604020202020204" pitchFamily="34" charset="0"/>
                <a:ea typeface="MS Mincho" panose="02020609040205080304" pitchFamily="49" charset="-128"/>
              </a:rPr>
              <a:t>TNF triggers multiple destructive effects in RA. In part, it stimulates osteoclasts to resorb bone, ultimately resulting in bone erosions visible on x-ray.</a:t>
            </a:r>
            <a:r>
              <a:rPr lang="en-US" altLang="en-US" sz="1100" baseline="30000">
                <a:latin typeface="Arial" panose="020B0604020202020204" pitchFamily="34" charset="0"/>
                <a:ea typeface="MS Mincho" panose="02020609040205080304" pitchFamily="49" charset="-128"/>
              </a:rPr>
              <a:t>1</a:t>
            </a:r>
            <a:r>
              <a:rPr lang="en-US" altLang="en-US" sz="1100">
                <a:latin typeface="Arial" panose="020B0604020202020204" pitchFamily="34" charset="0"/>
                <a:ea typeface="MS Mincho" panose="02020609040205080304" pitchFamily="49" charset="-128"/>
              </a:rPr>
              <a:t> TNF also induces the proliferation of synoviocytes, which in turn produces inflammation due to the release of inflammatory mediators.</a:t>
            </a:r>
            <a:r>
              <a:rPr lang="en-US" altLang="en-US" sz="1100" baseline="30000">
                <a:latin typeface="Arial" panose="020B0604020202020204" pitchFamily="34" charset="0"/>
                <a:ea typeface="MS Mincho" panose="02020609040205080304" pitchFamily="49" charset="-128"/>
              </a:rPr>
              <a:t>2,3</a:t>
            </a:r>
            <a:r>
              <a:rPr lang="en-US" altLang="en-US" sz="1100">
                <a:latin typeface="Arial" panose="020B0604020202020204" pitchFamily="34" charset="0"/>
                <a:ea typeface="MS Mincho" panose="02020609040205080304" pitchFamily="49" charset="-128"/>
              </a:rPr>
              <a:t> As depicted here, inflammation not only causes pain and swelling but also has been shown to precede joint damage.</a:t>
            </a:r>
            <a:r>
              <a:rPr lang="en-US" altLang="en-US" sz="1100" baseline="30000">
                <a:latin typeface="Arial" panose="020B0604020202020204" pitchFamily="34" charset="0"/>
                <a:ea typeface="MS Mincho" panose="02020609040205080304" pitchFamily="49" charset="-128"/>
              </a:rPr>
              <a:t>2,4</a:t>
            </a:r>
            <a:r>
              <a:rPr lang="en-US" altLang="en-US" sz="1100">
                <a:latin typeface="Arial" panose="020B0604020202020204" pitchFamily="34" charset="0"/>
                <a:ea typeface="MS Mincho" panose="02020609040205080304" pitchFamily="49" charset="-128"/>
              </a:rPr>
              <a:t> Chondrocytes are a third target of TNF activation, producing collegenase that degrades cartilage and eventually causes joint space narrowing.</a:t>
            </a:r>
            <a:r>
              <a:rPr lang="en-US" altLang="en-US" sz="1100" baseline="30000">
                <a:latin typeface="Arial" panose="020B0604020202020204" pitchFamily="34" charset="0"/>
                <a:ea typeface="MS Mincho" panose="02020609040205080304" pitchFamily="49" charset="-128"/>
              </a:rPr>
              <a:t>1,5</a:t>
            </a:r>
            <a:endParaRPr lang="en-US" altLang="en-US" sz="1100" baseline="300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Arial" panose="020B0604020202020204" pitchFamily="34" charset="0"/>
                <a:ea typeface="MS Mincho" panose="02020609040205080304" pitchFamily="49" charset="-128"/>
              </a:rPr>
              <a:t>In addition to these effects, TNF plays an early role in the inflammatory process by stimulating activation of T cells by foreign antigens.</a:t>
            </a:r>
            <a:r>
              <a:rPr lang="en-US" altLang="en-US" sz="1100" baseline="30000">
                <a:latin typeface="Arial" panose="020B0604020202020204" pitchFamily="34" charset="0"/>
                <a:ea typeface="MS Mincho" panose="02020609040205080304" pitchFamily="49" charset="-128"/>
              </a:rPr>
              <a:t>2,3</a:t>
            </a:r>
            <a:r>
              <a:rPr lang="en-US" altLang="en-US" sz="1100">
                <a:latin typeface="Arial" panose="020B0604020202020204" pitchFamily="34" charset="0"/>
                <a:ea typeface="MS Mincho" panose="02020609040205080304" pitchFamily="49" charset="-128"/>
              </a:rPr>
              <a:t> TNF also induces expression of adhesion molecules, thereby promoting the migration of macrophages and lymphocytes into the synovium.</a:t>
            </a:r>
            <a:r>
              <a:rPr lang="en-US" altLang="en-US" sz="1100" baseline="30000">
                <a:latin typeface="Arial" panose="020B0604020202020204" pitchFamily="34" charset="0"/>
                <a:ea typeface="MS Mincho" panose="02020609040205080304" pitchFamily="49" charset="-128"/>
              </a:rPr>
              <a:t>5</a:t>
            </a:r>
            <a:endParaRPr lang="en-US" altLang="en-US" sz="1100" baseline="300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a:latin typeface="Times New Roman" panose="02020603050405020304" pitchFamily="18" charset="0"/>
                <a:ea typeface="MS Mincho" panose="02020609040205080304" pitchFamily="49" charset="-128"/>
              </a:rPr>
              <a:t> </a:t>
            </a:r>
            <a:endParaRPr lang="en-US" altLang="en-US" sz="11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r>
              <a:rPr lang="en-US" altLang="en-US" sz="1100" b="1">
                <a:latin typeface="Arial" panose="020B0604020202020204" pitchFamily="34" charset="0"/>
                <a:ea typeface="MS Mincho" panose="02020609040205080304" pitchFamily="49" charset="-128"/>
              </a:rPr>
              <a:t>References:</a:t>
            </a:r>
            <a:r>
              <a:rPr lang="en-US" altLang="en-US" sz="1100">
                <a:latin typeface="Arial" panose="020B0604020202020204" pitchFamily="34" charset="0"/>
                <a:ea typeface="MS Mincho" panose="02020609040205080304" pitchFamily="49" charset="-128"/>
              </a:rPr>
              <a:t> </a:t>
            </a:r>
            <a:r>
              <a:rPr lang="en-US" altLang="en-US" sz="1100" b="1">
                <a:latin typeface="Arial" panose="020B0604020202020204" pitchFamily="34" charset="0"/>
                <a:ea typeface="MS Mincho" panose="02020609040205080304" pitchFamily="49" charset="-128"/>
              </a:rPr>
              <a:t>1.</a:t>
            </a:r>
            <a:r>
              <a:rPr lang="en-US" altLang="en-US" sz="1100">
                <a:latin typeface="Arial" panose="020B0604020202020204" pitchFamily="34" charset="0"/>
                <a:ea typeface="MS Mincho" panose="02020609040205080304" pitchFamily="49" charset="-128"/>
              </a:rPr>
              <a:t> Goronzy JJ, Weyand CM. Rheumatoid arthritis: epidemiology, pathology, and pathogenesis. In: Klippel JH, ed. </a:t>
            </a:r>
            <a:r>
              <a:rPr lang="en-US" altLang="en-US" sz="1100" i="1">
                <a:latin typeface="Arial" panose="020B0604020202020204" pitchFamily="34" charset="0"/>
                <a:ea typeface="MS Mincho" panose="02020609040205080304" pitchFamily="49" charset="-128"/>
              </a:rPr>
              <a:t>Primer on the Rheumatic Diseases</a:t>
            </a:r>
            <a:r>
              <a:rPr lang="en-US" altLang="en-US" sz="1100">
                <a:latin typeface="Arial" panose="020B0604020202020204" pitchFamily="34" charset="0"/>
                <a:ea typeface="MS Mincho" panose="02020609040205080304" pitchFamily="49" charset="-128"/>
              </a:rPr>
              <a:t>. 11th ed. Atlanta, Ga: Arthritis Foundation; 1997:155-174. </a:t>
            </a:r>
            <a:r>
              <a:rPr lang="en-US" altLang="en-US" sz="1100" b="1">
                <a:latin typeface="Arial" panose="020B0604020202020204" pitchFamily="34" charset="0"/>
                <a:ea typeface="MS Mincho" panose="02020609040205080304" pitchFamily="49" charset="-128"/>
              </a:rPr>
              <a:t>2.</a:t>
            </a:r>
            <a:r>
              <a:rPr lang="en-US" altLang="en-US" sz="1100">
                <a:latin typeface="Arial" panose="020B0604020202020204" pitchFamily="34" charset="0"/>
                <a:ea typeface="MS Mincho" panose="02020609040205080304" pitchFamily="49" charset="-128"/>
              </a:rPr>
              <a:t> Carpenter AB. Immunology and inflammation. In: Wegener ST, ed. </a:t>
            </a:r>
            <a:r>
              <a:rPr lang="en-US" altLang="en-US" sz="1100" i="1">
                <a:latin typeface="Arial" panose="020B0604020202020204" pitchFamily="34" charset="0"/>
                <a:ea typeface="MS Mincho" panose="02020609040205080304" pitchFamily="49" charset="-128"/>
              </a:rPr>
              <a:t>Clinical Care in the Rheumatic Diseases</a:t>
            </a:r>
            <a:r>
              <a:rPr lang="en-US" altLang="en-US" sz="1100">
                <a:latin typeface="Arial" panose="020B0604020202020204" pitchFamily="34" charset="0"/>
                <a:ea typeface="MS Mincho" panose="02020609040205080304" pitchFamily="49" charset="-128"/>
              </a:rPr>
              <a:t>. Atlanta, Ga: American College of Rheumatology; 1996:9-14. </a:t>
            </a:r>
            <a:r>
              <a:rPr lang="en-US" altLang="en-US" sz="1100" b="1">
                <a:latin typeface="Arial" panose="020B0604020202020204" pitchFamily="34" charset="0"/>
                <a:ea typeface="MS Mincho" panose="02020609040205080304" pitchFamily="49" charset="-128"/>
              </a:rPr>
              <a:t>3.</a:t>
            </a:r>
            <a:r>
              <a:rPr lang="en-US" altLang="en-US" sz="1100">
                <a:latin typeface="Arial" panose="020B0604020202020204" pitchFamily="34" charset="0"/>
                <a:ea typeface="MS Mincho" panose="02020609040205080304" pitchFamily="49" charset="-128"/>
              </a:rPr>
              <a:t> Albani S, Carson DA. Etiology and pathogenesis of rheumatoid arthritis. In: Koopman WJ, ed. </a:t>
            </a:r>
            <a:r>
              <a:rPr lang="en-US" altLang="en-US" sz="1100" i="1">
                <a:latin typeface="Arial" panose="020B0604020202020204" pitchFamily="34" charset="0"/>
                <a:ea typeface="MS Mincho" panose="02020609040205080304" pitchFamily="49" charset="-128"/>
              </a:rPr>
              <a:t>Arthritis and Allied Conditions: A Textbook of Rheumatology</a:t>
            </a:r>
            <a:r>
              <a:rPr lang="en-US" altLang="en-US" sz="1100">
                <a:latin typeface="Arial" panose="020B0604020202020204" pitchFamily="34" charset="0"/>
                <a:ea typeface="MS Mincho" panose="02020609040205080304" pitchFamily="49" charset="-128"/>
              </a:rPr>
              <a:t>. Vol 1. 13th ed. Baltimore, Md: Williams &amp; Wilkins; 1997:979-992. </a:t>
            </a:r>
            <a:r>
              <a:rPr lang="en-US" altLang="en-US" sz="1100" b="1">
                <a:latin typeface="Arial" panose="020B0604020202020204" pitchFamily="34" charset="0"/>
                <a:ea typeface="MS Mincho" panose="02020609040205080304" pitchFamily="49" charset="-128"/>
              </a:rPr>
              <a:t>4.</a:t>
            </a:r>
            <a:r>
              <a:rPr lang="en-US" altLang="en-US" sz="1100">
                <a:latin typeface="Arial" panose="020B0604020202020204" pitchFamily="34" charset="0"/>
                <a:ea typeface="MS Mincho" panose="02020609040205080304" pitchFamily="49" charset="-128"/>
              </a:rPr>
              <a:t> McGonagle D, Conaghan PG, O'Connor P, et al. The relationship between synovitis and bone changes in early untreated rheumatoid arthritis: a controlled magnetic resonance imaging study. </a:t>
            </a:r>
            <a:r>
              <a:rPr lang="en-US" altLang="en-US" sz="1100" i="1">
                <a:latin typeface="Arial" panose="020B0604020202020204" pitchFamily="34" charset="0"/>
                <a:ea typeface="MS Mincho" panose="02020609040205080304" pitchFamily="49" charset="-128"/>
              </a:rPr>
              <a:t>Arthritis Rheum</a:t>
            </a:r>
            <a:r>
              <a:rPr lang="en-US" altLang="en-US" sz="1100">
                <a:latin typeface="Arial" panose="020B0604020202020204" pitchFamily="34" charset="0"/>
                <a:ea typeface="MS Mincho" panose="02020609040205080304" pitchFamily="49" charset="-128"/>
              </a:rPr>
              <a:t>. 1999;42:1706-1711. </a:t>
            </a:r>
            <a:r>
              <a:rPr lang="en-US" altLang="en-US" sz="1100" b="1">
                <a:latin typeface="Arial" panose="020B0604020202020204" pitchFamily="34" charset="0"/>
                <a:ea typeface="MS Mincho" panose="02020609040205080304" pitchFamily="49" charset="-128"/>
              </a:rPr>
              <a:t>5.</a:t>
            </a:r>
            <a:r>
              <a:rPr lang="en-US" altLang="en-US" sz="1100">
                <a:latin typeface="Arial" panose="020B0604020202020204" pitchFamily="34" charset="0"/>
                <a:ea typeface="MS Mincho" panose="02020609040205080304" pitchFamily="49" charset="-128"/>
              </a:rPr>
              <a:t> Rosenberg AE. Skeletal system and soft tissue tumors. In: Cotran RS, ed. </a:t>
            </a:r>
            <a:r>
              <a:rPr lang="en-US" altLang="en-US" sz="1100" i="1">
                <a:latin typeface="Arial" panose="020B0604020202020204" pitchFamily="34" charset="0"/>
                <a:ea typeface="MS Mincho" panose="02020609040205080304" pitchFamily="49" charset="-128"/>
              </a:rPr>
              <a:t>Robbins Pathologic Basis of Disease</a:t>
            </a:r>
            <a:r>
              <a:rPr lang="en-US" altLang="en-US" sz="1100">
                <a:latin typeface="Arial" panose="020B0604020202020204" pitchFamily="34" charset="0"/>
                <a:ea typeface="MS Mincho" panose="02020609040205080304" pitchFamily="49" charset="-128"/>
              </a:rPr>
              <a:t>. 5th ed. Philadelphia, Pa: W.B. Saunders Company; 1994:1213-1271.</a:t>
            </a:r>
            <a:endParaRPr lang="en-US" altLang="en-US" sz="1100">
              <a:latin typeface="Arial" panose="020B0604020202020204" pitchFamily="34" charset="0"/>
              <a:ea typeface="ＭＳ Ｐゴシック" panose="020B0600070205080204" pitchFamily="34" charset="-128"/>
              <a:cs typeface="Courier New" panose="02070309020205020404" pitchFamily="49" charset="0"/>
            </a:endParaRPr>
          </a:p>
          <a:p>
            <a:pPr eaLnBrk="1" hangingPunct="1">
              <a:spcBef>
                <a:spcPct val="0"/>
              </a:spcBef>
            </a:pPr>
            <a:endParaRPr lang="en-US" altLang="en-US" sz="11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682A23AD-3FBC-4B5C-BD17-F8C501790E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CCF358F-F2E4-4B6D-BA71-A242329288C4}" type="slidenum">
              <a:rPr lang="en-GB" altLang="en-US"/>
              <a:pPr>
                <a:spcBef>
                  <a:spcPct val="0"/>
                </a:spcBef>
              </a:pPr>
              <a:t>8</a:t>
            </a:fld>
            <a:endParaRPr lang="en-GB" altLang="en-US"/>
          </a:p>
        </p:txBody>
      </p:sp>
      <p:sp>
        <p:nvSpPr>
          <p:cNvPr id="32770" name="Rectangle 2">
            <a:extLst>
              <a:ext uri="{FF2B5EF4-FFF2-40B4-BE49-F238E27FC236}">
                <a16:creationId xmlns:a16="http://schemas.microsoft.com/office/drawing/2014/main" id="{50360644-AC44-4B40-BA7F-A065EB6AF187}"/>
              </a:ext>
            </a:extLst>
          </p:cNvPr>
          <p:cNvSpPr>
            <a:spLocks noGrp="1" noRot="1" noChangeAspect="1" noChangeArrowheads="1" noTextEdit="1"/>
          </p:cNvSpPr>
          <p:nvPr>
            <p:ph type="sldImg"/>
          </p:nvPr>
        </p:nvSpPr>
        <p:spPr>
          <a:ln/>
        </p:spPr>
      </p:sp>
      <p:sp>
        <p:nvSpPr>
          <p:cNvPr id="14339" name="Rectangle 3">
            <a:extLst>
              <a:ext uri="{FF2B5EF4-FFF2-40B4-BE49-F238E27FC236}">
                <a16:creationId xmlns:a16="http://schemas.microsoft.com/office/drawing/2014/main" id="{984DECDA-FF75-47AF-9A77-F816B1870EB3}"/>
              </a:ext>
            </a:extLst>
          </p:cNvPr>
          <p:cNvSpPr>
            <a:spLocks noGrp="1" noChangeArrowheads="1"/>
          </p:cNvSpPr>
          <p:nvPr>
            <p:ph type="body" idx="1"/>
          </p:nvPr>
        </p:nvSpPr>
        <p:spPr/>
        <p:txBody>
          <a:bodyPr/>
          <a:lstStyle/>
          <a:p>
            <a:pPr eaLnBrk="1" hangingPunct="1">
              <a:defRPr/>
            </a:pPr>
            <a:r>
              <a:rPr lang="en-GB" dirty="0">
                <a:cs typeface="+mn-cs"/>
              </a:rPr>
              <a:t>Systemic rheumatoid arthritis. </a:t>
            </a:r>
            <a:r>
              <a:rPr lang="en-GB" b="1" dirty="0">
                <a:cs typeface="+mn-cs"/>
              </a:rPr>
              <a:t>A</a:t>
            </a:r>
            <a:r>
              <a:rPr lang="en-GB" dirty="0">
                <a:cs typeface="+mn-cs"/>
              </a:rPr>
              <a:t>, Extra‐articular disease manifestations affect about 42% of patients with rheumatoid arthritis and can include multiple organ systems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E1F632E0-741F-406A-B0BF-C89CE58185AB}"/>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BDB215A0-4A11-497B-9BCB-8EBB582FD5FD}"/>
              </a:ext>
            </a:extLst>
          </p:cNvPr>
          <p:cNvSpPr>
            <a:spLocks noGrp="1"/>
          </p:cNvSpPr>
          <p:nvPr>
            <p:ph type="body" idx="1"/>
          </p:nvPr>
        </p:nvSpPr>
        <p:spPr/>
        <p:txBody>
          <a:bodyPr/>
          <a:lstStyle/>
          <a:p>
            <a:pPr eaLnBrk="1" hangingPunct="1">
              <a:defRPr/>
            </a:pPr>
            <a:r>
              <a:rPr lang="en-US" dirty="0">
                <a:cs typeface="+mn-cs"/>
              </a:rPr>
              <a:t>Active disease: try combination DMARDS for at least 3 months</a:t>
            </a:r>
          </a:p>
        </p:txBody>
      </p:sp>
      <p:sp>
        <p:nvSpPr>
          <p:cNvPr id="36867" name="Slide Number Placeholder 3">
            <a:extLst>
              <a:ext uri="{FF2B5EF4-FFF2-40B4-BE49-F238E27FC236}">
                <a16:creationId xmlns:a16="http://schemas.microsoft.com/office/drawing/2014/main" id="{6CD721A3-2CA9-4191-A00D-263E6764585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519878C-9C16-4D20-B583-1B39F47590E9}" type="slidenum">
              <a:rPr lang="en-GB" altLang="en-US"/>
              <a:pPr>
                <a:spcBef>
                  <a:spcPct val="0"/>
                </a:spcBef>
              </a:pPr>
              <a:t>11</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B9AB4F73-ABF9-479A-BBA0-FA4B66304AD0}"/>
              </a:ext>
            </a:extLst>
          </p:cNvPr>
          <p:cNvSpPr>
            <a:spLocks noGrp="1" noRot="1" noChangeAspect="1" noTextEdit="1"/>
          </p:cNvSpPr>
          <p:nvPr>
            <p:ph type="sldImg"/>
          </p:nvPr>
        </p:nvSpPr>
        <p:spPr>
          <a:ln/>
        </p:spPr>
      </p:sp>
      <p:sp>
        <p:nvSpPr>
          <p:cNvPr id="38914" name="Notes Placeholder 2">
            <a:extLst>
              <a:ext uri="{FF2B5EF4-FFF2-40B4-BE49-F238E27FC236}">
                <a16:creationId xmlns:a16="http://schemas.microsoft.com/office/drawing/2014/main" id="{CBEBAD55-E0A6-4DA7-B740-EC8ED3CE954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Methotrixate, fortunately most of the side effects such as mylesuppression, hepatic cirrhosis and interstitial pneumonitis are quite rare, most of the side effects are due to folic acid suppression and symptoms can be improved by folic acid supplementation. </a:t>
            </a:r>
          </a:p>
        </p:txBody>
      </p:sp>
      <p:sp>
        <p:nvSpPr>
          <p:cNvPr id="38915" name="Slide Number Placeholder 3">
            <a:extLst>
              <a:ext uri="{FF2B5EF4-FFF2-40B4-BE49-F238E27FC236}">
                <a16:creationId xmlns:a16="http://schemas.microsoft.com/office/drawing/2014/main" id="{C999134B-B667-446A-87D7-82B0C69CD58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F767326-7F42-4402-A812-DE8C3F662CEF}" type="slidenum">
              <a:rPr lang="en-GB" altLang="en-US"/>
              <a:pPr>
                <a:spcBef>
                  <a:spcPct val="0"/>
                </a:spcBef>
              </a:pPr>
              <a:t>12</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9B2006E9-FD7B-4A4E-9BE2-1CC8CB1C3F4D}"/>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B2749071-0007-46D4-A37C-EF69241D0BE3}"/>
              </a:ext>
            </a:extLst>
          </p:cNvPr>
          <p:cNvSpPr>
            <a:spLocks noGrp="1"/>
          </p:cNvSpPr>
          <p:nvPr>
            <p:ph type="body" idx="1"/>
          </p:nvPr>
        </p:nvSpPr>
        <p:spPr/>
        <p:txBody>
          <a:bodyPr/>
          <a:lstStyle/>
          <a:p>
            <a:pPr eaLnBrk="1" hangingPunct="1">
              <a:defRPr/>
            </a:pPr>
            <a:endParaRPr lang="en-US" dirty="0">
              <a:cs typeface="+mn-cs"/>
            </a:endParaRPr>
          </a:p>
        </p:txBody>
      </p:sp>
      <p:sp>
        <p:nvSpPr>
          <p:cNvPr id="41987" name="Slide Number Placeholder 3">
            <a:extLst>
              <a:ext uri="{FF2B5EF4-FFF2-40B4-BE49-F238E27FC236}">
                <a16:creationId xmlns:a16="http://schemas.microsoft.com/office/drawing/2014/main" id="{DA9D7D98-5032-4079-94F4-559617BDF45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91D3CE1-981A-4DD1-8F3B-EAC254536377}" type="slidenum">
              <a:rPr lang="en-GB" altLang="en-US"/>
              <a:pPr>
                <a:spcBef>
                  <a:spcPct val="0"/>
                </a:spcBef>
              </a:pPr>
              <a:t>14</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2D797CDD-30B8-4957-89CB-20704507FEAA}"/>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05FA0585-83A6-4251-94B4-6A4AC6F46869}"/>
              </a:ext>
            </a:extLst>
          </p:cNvPr>
          <p:cNvSpPr>
            <a:spLocks noGrp="1"/>
          </p:cNvSpPr>
          <p:nvPr>
            <p:ph type="body" idx="1"/>
          </p:nvPr>
        </p:nvSpPr>
        <p:spPr/>
        <p:txBody>
          <a:bodyPr/>
          <a:lstStyle/>
          <a:p>
            <a:pPr eaLnBrk="1" hangingPunct="1">
              <a:defRPr/>
            </a:pPr>
            <a:endParaRPr lang="en-US" dirty="0">
              <a:cs typeface="+mn-cs"/>
            </a:endParaRPr>
          </a:p>
        </p:txBody>
      </p:sp>
      <p:sp>
        <p:nvSpPr>
          <p:cNvPr id="44035" name="Slide Number Placeholder 3">
            <a:extLst>
              <a:ext uri="{FF2B5EF4-FFF2-40B4-BE49-F238E27FC236}">
                <a16:creationId xmlns:a16="http://schemas.microsoft.com/office/drawing/2014/main" id="{697D1C3E-E050-4F66-A364-97E27311883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BEA2F95-EFB0-4B5F-BAC7-2C3FB7EC96EA}" type="slidenum">
              <a:rPr lang="en-GB" altLang="en-US"/>
              <a:pPr>
                <a:spcBef>
                  <a:spcPct val="0"/>
                </a:spcBef>
              </a:pPr>
              <a:t>15</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52EA61F0-CE69-42DB-9441-0FEABB319C2C}"/>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D7AE77A3-8DB2-4CC5-8E60-91B3BA920F52}"/>
              </a:ext>
            </a:extLst>
          </p:cNvPr>
          <p:cNvSpPr>
            <a:spLocks noGrp="1"/>
          </p:cNvSpPr>
          <p:nvPr>
            <p:ph type="body" idx="1"/>
          </p:nvPr>
        </p:nvSpPr>
        <p:spPr/>
        <p:txBody>
          <a:bodyPr/>
          <a:lstStyle/>
          <a:p>
            <a:pPr eaLnBrk="1" hangingPunct="1">
              <a:defRPr/>
            </a:pPr>
            <a:endParaRPr lang="en-US" dirty="0">
              <a:cs typeface="+mn-cs"/>
            </a:endParaRPr>
          </a:p>
        </p:txBody>
      </p:sp>
      <p:sp>
        <p:nvSpPr>
          <p:cNvPr id="46083" name="Slide Number Placeholder 3">
            <a:extLst>
              <a:ext uri="{FF2B5EF4-FFF2-40B4-BE49-F238E27FC236}">
                <a16:creationId xmlns:a16="http://schemas.microsoft.com/office/drawing/2014/main" id="{1393F15E-1351-4D82-A1DB-F29E77ABBBE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C181517-53A8-4331-90B5-6730AD5802C8}" type="slidenum">
              <a:rPr lang="en-GB" altLang="en-US"/>
              <a:pPr>
                <a:spcBef>
                  <a:spcPct val="0"/>
                </a:spcBef>
              </a:pPr>
              <a:t>16</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1B86E892-9379-4B3B-ADDD-023865B8582F}"/>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41D6061C-0BBE-42A6-A96D-9D5D465777C6}"/>
              </a:ext>
            </a:extLst>
          </p:cNvPr>
          <p:cNvSpPr>
            <a:spLocks noGrp="1"/>
          </p:cNvSpPr>
          <p:nvPr>
            <p:ph type="body" idx="1"/>
          </p:nvPr>
        </p:nvSpPr>
        <p:spPr/>
        <p:txBody>
          <a:bodyPr/>
          <a:lstStyle/>
          <a:p>
            <a:pPr eaLnBrk="1" hangingPunct="1">
              <a:defRPr/>
            </a:pPr>
            <a:endParaRPr lang="en-US" dirty="0">
              <a:cs typeface="+mn-cs"/>
            </a:endParaRPr>
          </a:p>
        </p:txBody>
      </p:sp>
      <p:sp>
        <p:nvSpPr>
          <p:cNvPr id="48131" name="Slide Number Placeholder 3">
            <a:extLst>
              <a:ext uri="{FF2B5EF4-FFF2-40B4-BE49-F238E27FC236}">
                <a16:creationId xmlns:a16="http://schemas.microsoft.com/office/drawing/2014/main" id="{CEAF9FF9-3F19-442C-A76A-4F5E6BBD4F3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91C0B824-626D-4F1C-8BF0-5011BB341BA4}" type="slidenum">
              <a:rPr lang="en-GB" altLang="en-US"/>
              <a:pPr>
                <a:spcBef>
                  <a:spcPct val="0"/>
                </a:spcBef>
              </a:pPr>
              <a:t>17</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a:extLst>
              <a:ext uri="{FF2B5EF4-FFF2-40B4-BE49-F238E27FC236}">
                <a16:creationId xmlns:a16="http://schemas.microsoft.com/office/drawing/2014/main" id="{5654617E-5D87-491A-9D73-11B4EF77A5ED}"/>
              </a:ext>
            </a:extLst>
          </p:cNvPr>
          <p:cNvSpPr>
            <a:spLocks noGrp="1" noRot="1" noChangeAspect="1" noChangeArrowheads="1" noTextEdit="1"/>
          </p:cNvSpPr>
          <p:nvPr>
            <p:ph type="sldImg"/>
          </p:nvPr>
        </p:nvSpPr>
        <p:spPr>
          <a:ln/>
        </p:spPr>
      </p:sp>
      <p:sp>
        <p:nvSpPr>
          <p:cNvPr id="64514" name="Rectangle 3">
            <a:extLst>
              <a:ext uri="{FF2B5EF4-FFF2-40B4-BE49-F238E27FC236}">
                <a16:creationId xmlns:a16="http://schemas.microsoft.com/office/drawing/2014/main" id="{FF6B2520-447C-413B-AB7B-B53A3C1CC26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CA"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a:extLst>
              <a:ext uri="{FF2B5EF4-FFF2-40B4-BE49-F238E27FC236}">
                <a16:creationId xmlns:a16="http://schemas.microsoft.com/office/drawing/2014/main" id="{EE4B0D30-F799-49CB-A7F0-5319CDE6CB2C}"/>
              </a:ext>
            </a:extLst>
          </p:cNvPr>
          <p:cNvSpPr>
            <a:spLocks noGrp="1" noRot="1" noChangeAspect="1" noTextEdit="1"/>
          </p:cNvSpPr>
          <p:nvPr>
            <p:ph type="sldImg"/>
          </p:nvPr>
        </p:nvSpPr>
        <p:spPr>
          <a:ln/>
        </p:spPr>
      </p:sp>
      <p:sp>
        <p:nvSpPr>
          <p:cNvPr id="70658" name="Notes Placeholder 2">
            <a:extLst>
              <a:ext uri="{FF2B5EF4-FFF2-40B4-BE49-F238E27FC236}">
                <a16:creationId xmlns:a16="http://schemas.microsoft.com/office/drawing/2014/main" id="{0E26FEB6-0EAC-4215-9328-0DAF6FA7028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The two differentials at the top of the list should be : RA and OA</a:t>
            </a:r>
          </a:p>
          <a:p>
            <a:pPr eaLnBrk="1" hangingPunct="1"/>
            <a:r>
              <a:rPr lang="en-US" altLang="en-US">
                <a:latin typeface="Arial" panose="020B0604020202020204" pitchFamily="34" charset="0"/>
                <a:ea typeface="ＭＳ Ｐゴシック" panose="020B0600070205080204" pitchFamily="34" charset="-128"/>
              </a:rPr>
              <a:t>Then depending on the history and characteristics given you can think of other connective tissue disorders such as…</a:t>
            </a:r>
          </a:p>
          <a:p>
            <a:pPr eaLnBrk="1" hangingPunct="1"/>
            <a:r>
              <a:rPr lang="en-US" altLang="en-US">
                <a:latin typeface="Arial" panose="020B0604020202020204" pitchFamily="34" charset="0"/>
                <a:ea typeface="ＭＳ Ｐゴシック" panose="020B0600070205080204" pitchFamily="34" charset="-128"/>
              </a:rPr>
              <a:t>Or even Lymes disease- which was not uncommon in Scotland!</a:t>
            </a:r>
          </a:p>
        </p:txBody>
      </p:sp>
      <p:sp>
        <p:nvSpPr>
          <p:cNvPr id="70659" name="Slide Number Placeholder 3">
            <a:extLst>
              <a:ext uri="{FF2B5EF4-FFF2-40B4-BE49-F238E27FC236}">
                <a16:creationId xmlns:a16="http://schemas.microsoft.com/office/drawing/2014/main" id="{D05BF4EF-4CD6-4B23-B5C9-E015C5B5F92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125EA23-DF5E-4D78-A918-513CB20F9760}" type="slidenum">
              <a:rPr lang="en-GB" altLang="en-US"/>
              <a:pPr>
                <a:spcBef>
                  <a:spcPct val="0"/>
                </a:spcBef>
              </a:pPr>
              <a:t>37</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ED49F5-A8E9-46BE-A0F4-E5CDE9D39A1F}"/>
              </a:ext>
            </a:extLst>
          </p:cNvPr>
          <p:cNvSpPr>
            <a:spLocks noGrp="1"/>
          </p:cNvSpPr>
          <p:nvPr>
            <p:ph type="dt" sz="half" idx="10"/>
          </p:nvPr>
        </p:nvSpPr>
        <p:spPr>
          <a:xfrm>
            <a:off x="457200" y="6248400"/>
            <a:ext cx="2133600" cy="457200"/>
          </a:xfrm>
        </p:spPr>
        <p:txBody>
          <a:bodyPr/>
          <a:lstStyle>
            <a:lvl1pPr>
              <a:defRPr/>
            </a:lvl1pPr>
          </a:lstStyle>
          <a:p>
            <a:pPr>
              <a:defRPr/>
            </a:pPr>
            <a:endParaRPr lang="en-US" altLang="en-US"/>
          </a:p>
        </p:txBody>
      </p:sp>
      <p:sp>
        <p:nvSpPr>
          <p:cNvPr id="6" name="Footer Placeholder 5">
            <a:extLst>
              <a:ext uri="{FF2B5EF4-FFF2-40B4-BE49-F238E27FC236}">
                <a16:creationId xmlns:a16="http://schemas.microsoft.com/office/drawing/2014/main" id="{71BDEA84-5375-478C-9B3D-8478752E5F3A}"/>
              </a:ext>
            </a:extLst>
          </p:cNvPr>
          <p:cNvSpPr>
            <a:spLocks noGrp="1"/>
          </p:cNvSpPr>
          <p:nvPr>
            <p:ph type="ftr" sz="quarter" idx="11"/>
          </p:nvPr>
        </p:nvSpPr>
        <p:spPr>
          <a:xfrm>
            <a:off x="3124200" y="6248400"/>
            <a:ext cx="2895600" cy="457200"/>
          </a:xfrm>
        </p:spPr>
        <p:txBody>
          <a:bodyPr/>
          <a:lstStyle>
            <a:lvl1pPr>
              <a:defRPr/>
            </a:lvl1pPr>
          </a:lstStyle>
          <a:p>
            <a:pPr>
              <a:defRPr/>
            </a:pPr>
            <a:endParaRPr lang="en-US" altLang="en-US"/>
          </a:p>
        </p:txBody>
      </p:sp>
      <p:sp>
        <p:nvSpPr>
          <p:cNvPr id="7" name="Slide Number Placeholder 6">
            <a:extLst>
              <a:ext uri="{FF2B5EF4-FFF2-40B4-BE49-F238E27FC236}">
                <a16:creationId xmlns:a16="http://schemas.microsoft.com/office/drawing/2014/main" id="{52C7F8C6-0822-4808-BA40-217DDB38DD86}"/>
              </a:ext>
            </a:extLst>
          </p:cNvPr>
          <p:cNvSpPr>
            <a:spLocks noGrp="1"/>
          </p:cNvSpPr>
          <p:nvPr>
            <p:ph type="sldNum" sz="quarter" idx="12"/>
          </p:nvPr>
        </p:nvSpPr>
        <p:spPr>
          <a:xfrm>
            <a:off x="6553200" y="6248400"/>
            <a:ext cx="2133600" cy="457200"/>
          </a:xfrm>
        </p:spPr>
        <p:txBody>
          <a:bodyPr/>
          <a:lstStyle>
            <a:lvl1pPr>
              <a:defRPr/>
            </a:lvl1pPr>
          </a:lstStyle>
          <a:p>
            <a:fld id="{B20A5E3B-E426-4F18-AD4D-9643D2DF4E42}" type="slidenum">
              <a:rPr lang="en-US" altLang="en-US"/>
              <a:pPr/>
              <a:t>‹#›</a:t>
            </a:fld>
            <a:endParaRPr lang="en-US" altLang="en-US"/>
          </a:p>
        </p:txBody>
      </p:sp>
    </p:spTree>
    <p:extLst>
      <p:ext uri="{BB962C8B-B14F-4D97-AF65-F5344CB8AC3E}">
        <p14:creationId xmlns:p14="http://schemas.microsoft.com/office/powerpoint/2010/main" val="3092241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quarter" idx="2"/>
          </p:nvPr>
        </p:nvSpPr>
        <p:spPr>
          <a:xfrm>
            <a:off x="4648200" y="1600200"/>
            <a:ext cx="4038600" cy="21891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Content Placeholder 4"/>
          <p:cNvSpPr>
            <a:spLocks noGrp="1"/>
          </p:cNvSpPr>
          <p:nvPr>
            <p:ph sz="quarter" idx="3"/>
          </p:nvPr>
        </p:nvSpPr>
        <p:spPr>
          <a:xfrm>
            <a:off x="4648200" y="3941763"/>
            <a:ext cx="4038600" cy="21891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Date Placeholder 5">
            <a:extLst>
              <a:ext uri="{FF2B5EF4-FFF2-40B4-BE49-F238E27FC236}">
                <a16:creationId xmlns:a16="http://schemas.microsoft.com/office/drawing/2014/main" id="{1806AFD0-D26B-4360-A4A3-2BD4A0E3B59C}"/>
              </a:ext>
            </a:extLst>
          </p:cNvPr>
          <p:cNvSpPr>
            <a:spLocks noGrp="1"/>
          </p:cNvSpPr>
          <p:nvPr>
            <p:ph type="dt" sz="half" idx="10"/>
          </p:nvPr>
        </p:nvSpPr>
        <p:spPr>
          <a:xfrm>
            <a:off x="457200" y="6248400"/>
            <a:ext cx="2133600" cy="457200"/>
          </a:xfrm>
        </p:spPr>
        <p:txBody>
          <a:bodyPr/>
          <a:lstStyle>
            <a:lvl1pPr>
              <a:defRPr/>
            </a:lvl1pPr>
          </a:lstStyle>
          <a:p>
            <a:pPr>
              <a:defRPr/>
            </a:pPr>
            <a:endParaRPr lang="en-US" altLang="en-US"/>
          </a:p>
        </p:txBody>
      </p:sp>
      <p:sp>
        <p:nvSpPr>
          <p:cNvPr id="7" name="Footer Placeholder 6">
            <a:extLst>
              <a:ext uri="{FF2B5EF4-FFF2-40B4-BE49-F238E27FC236}">
                <a16:creationId xmlns:a16="http://schemas.microsoft.com/office/drawing/2014/main" id="{729017E4-1701-491F-ADA7-A9D903B21FD6}"/>
              </a:ext>
            </a:extLst>
          </p:cNvPr>
          <p:cNvSpPr>
            <a:spLocks noGrp="1"/>
          </p:cNvSpPr>
          <p:nvPr>
            <p:ph type="ftr" sz="quarter" idx="11"/>
          </p:nvPr>
        </p:nvSpPr>
        <p:spPr>
          <a:xfrm>
            <a:off x="3124200" y="6248400"/>
            <a:ext cx="2895600" cy="457200"/>
          </a:xfrm>
        </p:spPr>
        <p:txBody>
          <a:bodyPr/>
          <a:lstStyle>
            <a:lvl1pPr>
              <a:defRPr/>
            </a:lvl1pPr>
          </a:lstStyle>
          <a:p>
            <a:pPr>
              <a:defRPr/>
            </a:pPr>
            <a:endParaRPr lang="en-US" altLang="en-US"/>
          </a:p>
        </p:txBody>
      </p:sp>
      <p:sp>
        <p:nvSpPr>
          <p:cNvPr id="8" name="Slide Number Placeholder 7">
            <a:extLst>
              <a:ext uri="{FF2B5EF4-FFF2-40B4-BE49-F238E27FC236}">
                <a16:creationId xmlns:a16="http://schemas.microsoft.com/office/drawing/2014/main" id="{C7845071-1ADB-486C-BE62-2F51CDDC0E6C}"/>
              </a:ext>
            </a:extLst>
          </p:cNvPr>
          <p:cNvSpPr>
            <a:spLocks noGrp="1"/>
          </p:cNvSpPr>
          <p:nvPr>
            <p:ph type="sldNum" sz="quarter" idx="12"/>
          </p:nvPr>
        </p:nvSpPr>
        <p:spPr>
          <a:xfrm>
            <a:off x="6553200" y="6248400"/>
            <a:ext cx="2133600" cy="457200"/>
          </a:xfrm>
        </p:spPr>
        <p:txBody>
          <a:bodyPr/>
          <a:lstStyle>
            <a:lvl1pPr>
              <a:defRPr/>
            </a:lvl1pPr>
          </a:lstStyle>
          <a:p>
            <a:fld id="{7C81274F-3109-400F-931A-3C1E7CCE8E3D}" type="slidenum">
              <a:rPr lang="en-US" altLang="en-US"/>
              <a:pPr/>
              <a:t>‹#›</a:t>
            </a:fld>
            <a:endParaRPr lang="en-US" altLang="en-US"/>
          </a:p>
        </p:txBody>
      </p:sp>
    </p:spTree>
    <p:extLst>
      <p:ext uri="{BB962C8B-B14F-4D97-AF65-F5344CB8AC3E}">
        <p14:creationId xmlns:p14="http://schemas.microsoft.com/office/powerpoint/2010/main" val="4038868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ice.org.uk/guidance/ng226" TargetMode="External"/><Relationship Id="rId2" Type="http://schemas.openxmlformats.org/officeDocument/2006/relationships/hyperlink" Target="https://www.versusarthritis.org/" TargetMode="External"/><Relationship Id="rId1" Type="http://schemas.openxmlformats.org/officeDocument/2006/relationships/slideLayout" Target="../slideLayouts/slideLayout2.xml"/><Relationship Id="rId4" Type="http://schemas.openxmlformats.org/officeDocument/2006/relationships/hyperlink" Target="https://www.nice.org.uk/guidance/ng100"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VIfQh71XwMM" TargetMode="Externa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BMST4004</a:t>
            </a:r>
            <a:br>
              <a:rPr lang="en-GB" i="1" dirty="0">
                <a:solidFill>
                  <a:schemeClr val="bg1"/>
                </a:solidFill>
              </a:rPr>
            </a:br>
            <a:br>
              <a:rPr lang="en-GB" i="1" dirty="0">
                <a:solidFill>
                  <a:schemeClr val="bg1"/>
                </a:solidFill>
              </a:rPr>
            </a:br>
            <a:r>
              <a:rPr lang="en-GB" dirty="0">
                <a:solidFill>
                  <a:schemeClr val="bg1"/>
                </a:solidFill>
              </a:rPr>
              <a:t>Inflammatory Conditions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40F67842-846F-438C-88F8-F60F45ABE7B1}"/>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Rheumatoid Arthritis</a:t>
            </a:r>
          </a:p>
        </p:txBody>
      </p:sp>
      <p:sp>
        <p:nvSpPr>
          <p:cNvPr id="22530" name="Rectangle 3">
            <a:extLst>
              <a:ext uri="{FF2B5EF4-FFF2-40B4-BE49-F238E27FC236}">
                <a16:creationId xmlns:a16="http://schemas.microsoft.com/office/drawing/2014/main" id="{FF8407E2-28CE-44D4-96D8-61077C683654}"/>
              </a:ext>
            </a:extLst>
          </p:cNvPr>
          <p:cNvSpPr>
            <a:spLocks noGrp="1" noChangeArrowheads="1"/>
          </p:cNvSpPr>
          <p:nvPr>
            <p:ph idx="1"/>
          </p:nvPr>
        </p:nvSpPr>
        <p:spPr>
          <a:xfrm>
            <a:off x="827089" y="1557338"/>
            <a:ext cx="4825032" cy="4525962"/>
          </a:xfrm>
        </p:spPr>
        <p:txBody>
          <a:bodyPr/>
          <a:lstStyle/>
          <a:p>
            <a:pPr eaLnBrk="1" hangingPunct="1"/>
            <a:r>
              <a:rPr lang="en-GB" altLang="en-US" sz="2400" dirty="0">
                <a:ea typeface="ＭＳ Ｐゴシック" panose="020B0600070205080204" pitchFamily="34" charset="-128"/>
              </a:rPr>
              <a:t>Definition</a:t>
            </a:r>
          </a:p>
          <a:p>
            <a:pPr eaLnBrk="1" hangingPunct="1"/>
            <a:endParaRPr lang="en-GB" altLang="en-US" sz="2000" dirty="0">
              <a:ea typeface="ＭＳ Ｐゴシック" panose="020B0600070205080204" pitchFamily="34" charset="-128"/>
            </a:endParaRPr>
          </a:p>
          <a:p>
            <a:pPr lvl="1" eaLnBrk="1" hangingPunct="1"/>
            <a:r>
              <a:rPr lang="en-GB" altLang="en-US" sz="2400" dirty="0">
                <a:ea typeface="ＭＳ Ｐゴシック" panose="020B0600070205080204" pitchFamily="34" charset="-128"/>
              </a:rPr>
              <a:t>Multisystem Autoimmune Inflammatory Condition</a:t>
            </a:r>
          </a:p>
          <a:p>
            <a:pPr lvl="1" eaLnBrk="1" hangingPunct="1"/>
            <a:r>
              <a:rPr lang="en-GB" altLang="en-US" sz="2400" dirty="0">
                <a:ea typeface="ＭＳ Ｐゴシック" panose="020B0600070205080204" pitchFamily="34" charset="-128"/>
              </a:rPr>
              <a:t>Symmetrical</a:t>
            </a:r>
          </a:p>
          <a:p>
            <a:pPr lvl="1" eaLnBrk="1" hangingPunct="1"/>
            <a:r>
              <a:rPr lang="en-GB" altLang="en-US" sz="2400" dirty="0" err="1">
                <a:ea typeface="ＭＳ Ｐゴシック" panose="020B0600070205080204" pitchFamily="34" charset="-128"/>
              </a:rPr>
              <a:t>Polyarthropathy</a:t>
            </a:r>
            <a:endParaRPr lang="en-GB" altLang="en-US" sz="2400" dirty="0">
              <a:ea typeface="ＭＳ Ｐゴシック" panose="020B0600070205080204" pitchFamily="34" charset="-128"/>
            </a:endParaRPr>
          </a:p>
          <a:p>
            <a:pPr lvl="1" eaLnBrk="1" hangingPunct="1"/>
            <a:r>
              <a:rPr lang="en-GB" altLang="en-US" sz="2400" dirty="0">
                <a:ea typeface="ＭＳ Ｐゴシック" panose="020B0600070205080204" pitchFamily="34" charset="-128"/>
              </a:rPr>
              <a:t>Small joints</a:t>
            </a:r>
          </a:p>
        </p:txBody>
      </p:sp>
      <p:pic>
        <p:nvPicPr>
          <p:cNvPr id="22531" name="Picture 5" descr="Rheumatoid arthritis">
            <a:extLst>
              <a:ext uri="{FF2B5EF4-FFF2-40B4-BE49-F238E27FC236}">
                <a16:creationId xmlns:a16="http://schemas.microsoft.com/office/drawing/2014/main" id="{D8706DAF-04BD-43A3-A521-712F73065A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4044"/>
          <a:stretch>
            <a:fillRect/>
          </a:stretch>
        </p:blipFill>
        <p:spPr bwMode="auto">
          <a:xfrm>
            <a:off x="6012160" y="1627981"/>
            <a:ext cx="2519362" cy="360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FA73C319-6903-441E-B303-5E0FB1A3CBD8}"/>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Epidemiology</a:t>
            </a:r>
          </a:p>
        </p:txBody>
      </p:sp>
      <p:sp>
        <p:nvSpPr>
          <p:cNvPr id="6147" name="Rectangle 3">
            <a:extLst>
              <a:ext uri="{FF2B5EF4-FFF2-40B4-BE49-F238E27FC236}">
                <a16:creationId xmlns:a16="http://schemas.microsoft.com/office/drawing/2014/main" id="{D5E1A15E-07A6-4B8C-B232-C762F3158AAD}"/>
              </a:ext>
            </a:extLst>
          </p:cNvPr>
          <p:cNvSpPr>
            <a:spLocks noGrp="1" noChangeArrowheads="1"/>
          </p:cNvSpPr>
          <p:nvPr>
            <p:ph idx="1"/>
          </p:nvPr>
        </p:nvSpPr>
        <p:spPr/>
        <p:txBody>
          <a:bodyPr rtlCol="0">
            <a:normAutofit/>
          </a:bodyPr>
          <a:lstStyle/>
          <a:p>
            <a:pPr marL="0" indent="0" eaLnBrk="1" fontAlgn="auto" hangingPunct="1">
              <a:spcAft>
                <a:spcPts val="0"/>
              </a:spcAft>
              <a:buNone/>
              <a:defRPr/>
            </a:pPr>
            <a:r>
              <a:rPr lang="en-GB" dirty="0">
                <a:solidFill>
                  <a:schemeClr val="tx1">
                    <a:lumMod val="75000"/>
                    <a:lumOff val="25000"/>
                  </a:schemeClr>
                </a:solidFill>
              </a:rPr>
              <a:t>It can develop at any age, but typically starts between 40- 60 years</a:t>
            </a:r>
          </a:p>
          <a:p>
            <a:pPr marL="0" indent="0" eaLnBrk="1" fontAlgn="auto" hangingPunct="1">
              <a:spcAft>
                <a:spcPts val="0"/>
              </a:spcAft>
              <a:buFont typeface="Wingdings"/>
              <a:buNone/>
              <a:defRPr/>
            </a:pPr>
            <a:endParaRPr lang="en-GB" dirty="0">
              <a:solidFill>
                <a:schemeClr val="tx1">
                  <a:lumMod val="75000"/>
                  <a:lumOff val="25000"/>
                </a:schemeClr>
              </a:solidFill>
            </a:endParaRPr>
          </a:p>
          <a:p>
            <a:pPr marL="0" indent="0" eaLnBrk="1" fontAlgn="auto" hangingPunct="1">
              <a:spcAft>
                <a:spcPts val="0"/>
              </a:spcAft>
              <a:buNone/>
              <a:defRPr/>
            </a:pPr>
            <a:r>
              <a:rPr lang="en-GB" dirty="0">
                <a:solidFill>
                  <a:schemeClr val="tx1">
                    <a:lumMod val="75000"/>
                    <a:lumOff val="25000"/>
                  </a:schemeClr>
                </a:solidFill>
              </a:rPr>
              <a:t>Female : Male (3:1) </a:t>
            </a:r>
          </a:p>
          <a:p>
            <a:pPr marL="320040" indent="-320040" eaLnBrk="1" fontAlgn="auto" hangingPunct="1">
              <a:spcAft>
                <a:spcPts val="0"/>
              </a:spcAft>
              <a:buFont typeface="Wingdings"/>
              <a:buChar char=""/>
              <a:defRPr/>
            </a:pPr>
            <a:endParaRPr lang="en-GB" dirty="0">
              <a:solidFill>
                <a:schemeClr val="tx1">
                  <a:lumMod val="75000"/>
                  <a:lumOff val="25000"/>
                </a:schemeClr>
              </a:solidFill>
            </a:endParaRPr>
          </a:p>
          <a:p>
            <a:pPr marL="0" indent="0" eaLnBrk="1" fontAlgn="auto" hangingPunct="1">
              <a:spcAft>
                <a:spcPts val="0"/>
              </a:spcAft>
              <a:buNone/>
              <a:defRPr/>
            </a:pPr>
            <a:r>
              <a:rPr lang="en-GB" dirty="0">
                <a:solidFill>
                  <a:schemeClr val="tx1">
                    <a:lumMod val="75000"/>
                    <a:lumOff val="25000"/>
                  </a:schemeClr>
                </a:solidFill>
              </a:rPr>
              <a:t>Common Arthritis: 1 in 100 develop RA at some stage in their life </a:t>
            </a:r>
          </a:p>
          <a:p>
            <a:pPr marL="320040" indent="-320040" eaLnBrk="1" fontAlgn="auto" hangingPunct="1">
              <a:spcAft>
                <a:spcPts val="0"/>
              </a:spcAft>
              <a:buFont typeface="Wingdings"/>
              <a:buChar char=""/>
              <a:defRPr/>
            </a:pPr>
            <a:endParaRPr lang="en-GB" dirty="0">
              <a:solidFill>
                <a:schemeClr val="tx1">
                  <a:lumMod val="75000"/>
                  <a:lumOff val="2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207B0855-ED78-4010-BBEC-DB4A69612075}"/>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Pathophysiology</a:t>
            </a:r>
          </a:p>
        </p:txBody>
      </p:sp>
      <p:sp>
        <p:nvSpPr>
          <p:cNvPr id="25602" name="Rectangle 3">
            <a:extLst>
              <a:ext uri="{FF2B5EF4-FFF2-40B4-BE49-F238E27FC236}">
                <a16:creationId xmlns:a16="http://schemas.microsoft.com/office/drawing/2014/main" id="{4820B001-8710-4CCE-B167-879A22B342B5}"/>
              </a:ext>
            </a:extLst>
          </p:cNvPr>
          <p:cNvSpPr>
            <a:spLocks noGrp="1" noChangeArrowheads="1"/>
          </p:cNvSpPr>
          <p:nvPr>
            <p:ph idx="1"/>
          </p:nvPr>
        </p:nvSpPr>
        <p:spPr>
          <a:xfrm>
            <a:off x="457200" y="1600200"/>
            <a:ext cx="3970338" cy="4525963"/>
          </a:xfrm>
        </p:spPr>
        <p:txBody>
          <a:bodyPr>
            <a:normAutofit/>
          </a:bodyPr>
          <a:lstStyle/>
          <a:p>
            <a:pPr eaLnBrk="1" hangingPunct="1"/>
            <a:r>
              <a:rPr lang="en-GB" altLang="en-US" sz="1800" dirty="0">
                <a:ea typeface="ＭＳ Ｐゴシック" panose="020B0600070205080204" pitchFamily="34" charset="-128"/>
                <a:sym typeface="Wingdings" panose="05000000000000000000" pitchFamily="2" charset="2"/>
              </a:rPr>
              <a:t>Not completely elucidated! </a:t>
            </a:r>
          </a:p>
          <a:p>
            <a:pPr eaLnBrk="1" hangingPunct="1">
              <a:lnSpc>
                <a:spcPct val="90000"/>
              </a:lnSpc>
            </a:pPr>
            <a:r>
              <a:rPr lang="en-GB" altLang="en-US" sz="1800" dirty="0">
                <a:ea typeface="ＭＳ Ｐゴシック" panose="020B0600070205080204" pitchFamily="34" charset="-128"/>
              </a:rPr>
              <a:t>Autoimmune</a:t>
            </a:r>
          </a:p>
          <a:p>
            <a:pPr eaLnBrk="1" hangingPunct="1"/>
            <a:r>
              <a:rPr lang="en-US" altLang="en-US" sz="1800" dirty="0"/>
              <a:t>Cytokine networks are responsible for inflammation &amp; joint destruction</a:t>
            </a:r>
          </a:p>
          <a:p>
            <a:pPr lvl="1" eaLnBrk="1" hangingPunct="1"/>
            <a:r>
              <a:rPr lang="pt-BR" altLang="en-US" sz="1800" dirty="0">
                <a:solidFill>
                  <a:schemeClr val="tx1"/>
                </a:solidFill>
              </a:rPr>
              <a:t>Tumor Necrosis Factor-</a:t>
            </a:r>
            <a:r>
              <a:rPr lang="el-GR" altLang="en-US" sz="1800" dirty="0">
                <a:solidFill>
                  <a:schemeClr val="tx1"/>
                </a:solidFill>
                <a:cs typeface="Arial" panose="020B0604020202020204" pitchFamily="34" charset="0"/>
              </a:rPr>
              <a:t>α</a:t>
            </a:r>
            <a:r>
              <a:rPr lang="pt-BR" altLang="en-US" sz="1800" dirty="0">
                <a:solidFill>
                  <a:schemeClr val="tx1"/>
                </a:solidFill>
              </a:rPr>
              <a:t> (TNF-</a:t>
            </a:r>
            <a:r>
              <a:rPr lang="el-GR" altLang="en-US" sz="1800" dirty="0">
                <a:solidFill>
                  <a:schemeClr val="tx1"/>
                </a:solidFill>
                <a:cs typeface="Arial" panose="020B0604020202020204" pitchFamily="34" charset="0"/>
              </a:rPr>
              <a:t>α</a:t>
            </a:r>
            <a:r>
              <a:rPr lang="en-US" altLang="en-US" sz="1800" dirty="0">
                <a:solidFill>
                  <a:schemeClr val="tx1"/>
                </a:solidFill>
                <a:cs typeface="Arial" panose="020B0604020202020204" pitchFamily="34" charset="0"/>
              </a:rPr>
              <a:t>), Interleukins</a:t>
            </a:r>
          </a:p>
          <a:p>
            <a:pPr eaLnBrk="1" hangingPunct="1">
              <a:lnSpc>
                <a:spcPct val="90000"/>
              </a:lnSpc>
            </a:pPr>
            <a:r>
              <a:rPr lang="en-GB" altLang="en-US" sz="1800" dirty="0">
                <a:ea typeface="ＭＳ Ｐゴシック" panose="020B0600070205080204" pitchFamily="34" charset="-128"/>
              </a:rPr>
              <a:t>Trigger</a:t>
            </a:r>
            <a:r>
              <a:rPr lang="en-GB" altLang="en-US" sz="1800" dirty="0">
                <a:ea typeface="ＭＳ Ｐゴシック" panose="020B0600070205080204" pitchFamily="34" charset="-128"/>
                <a:sym typeface="Wingdings" panose="05000000000000000000" pitchFamily="2" charset="2"/>
              </a:rPr>
              <a:t> </a:t>
            </a:r>
            <a:r>
              <a:rPr lang="en-GB" altLang="en-US" sz="1800" dirty="0">
                <a:ea typeface="ＭＳ Ｐゴシック" panose="020B0600070205080204" pitchFamily="34" charset="-128"/>
              </a:rPr>
              <a:t>Synovial cell hyperplasia (increased cell production) and endothelial cell activation </a:t>
            </a:r>
            <a:r>
              <a:rPr lang="en-GB" altLang="en-US" sz="1800" dirty="0">
                <a:ea typeface="ＭＳ Ｐゴシック" panose="020B0600070205080204" pitchFamily="34" charset="-128"/>
                <a:sym typeface="Wingdings" panose="05000000000000000000" pitchFamily="2" charset="2"/>
              </a:rPr>
              <a:t> uncontrolled inflammation  bone destruction</a:t>
            </a:r>
          </a:p>
          <a:p>
            <a:pPr eaLnBrk="1" hangingPunct="1">
              <a:lnSpc>
                <a:spcPct val="90000"/>
              </a:lnSpc>
            </a:pPr>
            <a:r>
              <a:rPr lang="en-GB" altLang="en-US" sz="1800" dirty="0">
                <a:ea typeface="ＭＳ Ｐゴシック" panose="020B0600070205080204" pitchFamily="34" charset="-128"/>
                <a:sym typeface="Wingdings" panose="05000000000000000000" pitchFamily="2" charset="2"/>
              </a:rPr>
              <a:t>Genetics</a:t>
            </a:r>
          </a:p>
          <a:p>
            <a:pPr eaLnBrk="1" hangingPunct="1">
              <a:lnSpc>
                <a:spcPct val="90000"/>
              </a:lnSpc>
            </a:pPr>
            <a:endParaRPr lang="en-GB" altLang="en-US" sz="1800" dirty="0">
              <a:ea typeface="ＭＳ Ｐゴシック" panose="020B0600070205080204" pitchFamily="34" charset="-128"/>
              <a:sym typeface="Wingdings" panose="05000000000000000000" pitchFamily="2" charset="2"/>
            </a:endParaRPr>
          </a:p>
        </p:txBody>
      </p:sp>
      <p:pic>
        <p:nvPicPr>
          <p:cNvPr id="25603" name="Picture 5" descr="Cross-section diagram of a normal joint">
            <a:extLst>
              <a:ext uri="{FF2B5EF4-FFF2-40B4-BE49-F238E27FC236}">
                <a16:creationId xmlns:a16="http://schemas.microsoft.com/office/drawing/2014/main" id="{279D35E3-ECC1-49C3-A61A-AB3808645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8661" y="1772816"/>
            <a:ext cx="2222500"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5" descr="C:\Users\TOSHIBA\Pictures\Picture1.jpg">
            <a:extLst>
              <a:ext uri="{FF2B5EF4-FFF2-40B4-BE49-F238E27FC236}">
                <a16:creationId xmlns:a16="http://schemas.microsoft.com/office/drawing/2014/main" id="{D5468EBA-02BE-4286-87FD-2C7A7C4CA1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240" y="1772816"/>
            <a:ext cx="2203450" cy="280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2" descr="http://www.alphaflex.com/images/joint.jpg">
            <a:extLst>
              <a:ext uri="{FF2B5EF4-FFF2-40B4-BE49-F238E27FC236}">
                <a16:creationId xmlns:a16="http://schemas.microsoft.com/office/drawing/2014/main" id="{02376E0D-63AA-49D3-B3D9-5E33B93A423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23728" y="260648"/>
            <a:ext cx="5176508" cy="5101853"/>
          </a:xfrm>
          <a:noFill/>
        </p:spPr>
      </p:pic>
    </p:spTree>
  </p:cSld>
  <p:clrMapOvr>
    <a:masterClrMapping/>
  </p:clrMapOvr>
  <p:transition advTm="78"/>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8673" name="Object 2">
            <a:extLst>
              <a:ext uri="{FF2B5EF4-FFF2-40B4-BE49-F238E27FC236}">
                <a16:creationId xmlns:a16="http://schemas.microsoft.com/office/drawing/2014/main" id="{1C8A1F32-2748-4BFA-84B7-162251954558}"/>
              </a:ext>
            </a:extLst>
          </p:cNvPr>
          <p:cNvGraphicFramePr>
            <a:graphicFrameLocks noChangeAspect="1"/>
          </p:cNvGraphicFramePr>
          <p:nvPr>
            <p:extLst>
              <p:ext uri="{D42A27DB-BD31-4B8C-83A1-F6EECF244321}">
                <p14:modId xmlns:p14="http://schemas.microsoft.com/office/powerpoint/2010/main" val="367752623"/>
              </p:ext>
            </p:extLst>
          </p:nvPr>
        </p:nvGraphicFramePr>
        <p:xfrm>
          <a:off x="2024803" y="333375"/>
          <a:ext cx="4850660" cy="5111849"/>
        </p:xfrm>
        <a:graphic>
          <a:graphicData uri="http://schemas.openxmlformats.org/presentationml/2006/ole">
            <mc:AlternateContent xmlns:mc="http://schemas.openxmlformats.org/markup-compatibility/2006">
              <mc:Choice xmlns:v="urn:schemas-microsoft-com:vml" Requires="v">
                <p:oleObj name="Bitmap Image" r:id="rId3" imgW="10000000" imgH="6990476" progId="Paint.Picture">
                  <p:embed/>
                </p:oleObj>
              </mc:Choice>
              <mc:Fallback>
                <p:oleObj name="Bitmap Image" r:id="rId3" imgW="10000000" imgH="6990476" progId="Paint.Picture">
                  <p:embed/>
                  <p:pic>
                    <p:nvPicPr>
                      <p:cNvPr id="28673" name="Object 2">
                        <a:extLst>
                          <a:ext uri="{FF2B5EF4-FFF2-40B4-BE49-F238E27FC236}">
                            <a16:creationId xmlns:a16="http://schemas.microsoft.com/office/drawing/2014/main" id="{1C8A1F32-2748-4BFA-84B7-1622519545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4803" y="333375"/>
                        <a:ext cx="4850660" cy="5111849"/>
                      </a:xfrm>
                      <a:prstGeom prst="rect">
                        <a:avLst/>
                      </a:prstGeom>
                      <a:solidFill>
                        <a:schemeClr val="accent2"/>
                      </a:solidFill>
                      <a:ln>
                        <a:noFill/>
                      </a:ln>
                    </p:spPr>
                  </p:pic>
                </p:oleObj>
              </mc:Fallback>
            </mc:AlternateContent>
          </a:graphicData>
        </a:graphic>
      </p:graphicFrame>
    </p:spTree>
  </p:cSld>
  <p:clrMapOvr>
    <a:masterClrMapping/>
  </p:clrMapOvr>
  <p:transition advTm="47"/>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80CF3FE7-E219-45F6-90E4-96B0BFF830D7}"/>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Symptoms and Signs</a:t>
            </a:r>
          </a:p>
        </p:txBody>
      </p:sp>
      <p:sp>
        <p:nvSpPr>
          <p:cNvPr id="30722" name="Rectangle 3">
            <a:extLst>
              <a:ext uri="{FF2B5EF4-FFF2-40B4-BE49-F238E27FC236}">
                <a16:creationId xmlns:a16="http://schemas.microsoft.com/office/drawing/2014/main" id="{3F1A96CD-5F22-49D3-B06F-171A47373538}"/>
              </a:ext>
            </a:extLst>
          </p:cNvPr>
          <p:cNvSpPr>
            <a:spLocks noGrp="1" noChangeArrowheads="1"/>
          </p:cNvSpPr>
          <p:nvPr>
            <p:ph idx="1"/>
          </p:nvPr>
        </p:nvSpPr>
        <p:spPr/>
        <p:txBody>
          <a:bodyPr>
            <a:normAutofit fontScale="85000" lnSpcReduction="20000"/>
          </a:bodyPr>
          <a:lstStyle/>
          <a:p>
            <a:pPr eaLnBrk="1" hangingPunct="1"/>
            <a:r>
              <a:rPr lang="en-US" altLang="en-US" dirty="0">
                <a:ea typeface="ＭＳ Ｐゴシック" panose="020B0600070205080204" pitchFamily="34" charset="-128"/>
              </a:rPr>
              <a:t>Morning stiffness lasting ≥1 hour*</a:t>
            </a:r>
          </a:p>
          <a:p>
            <a:pPr eaLnBrk="1" hangingPunct="1"/>
            <a:r>
              <a:rPr lang="en-US" altLang="en-US" dirty="0">
                <a:ea typeface="ＭＳ Ｐゴシック" panose="020B0600070205080204" pitchFamily="34" charset="-128"/>
              </a:rPr>
              <a:t>Swelling in ≥3 joints*</a:t>
            </a:r>
          </a:p>
          <a:p>
            <a:pPr eaLnBrk="1" hangingPunct="1"/>
            <a:r>
              <a:rPr lang="en-US" altLang="en-US" dirty="0">
                <a:ea typeface="ＭＳ Ｐゴシック" panose="020B0600070205080204" pitchFamily="34" charset="-128"/>
              </a:rPr>
              <a:t>Swelling in hand joints*</a:t>
            </a:r>
          </a:p>
          <a:p>
            <a:pPr eaLnBrk="1" hangingPunct="1"/>
            <a:r>
              <a:rPr lang="en-US" altLang="en-US" dirty="0">
                <a:ea typeface="ＭＳ Ｐゴシック" panose="020B0600070205080204" pitchFamily="34" charset="-128"/>
              </a:rPr>
              <a:t>Symmetric joint swelling*</a:t>
            </a:r>
          </a:p>
          <a:p>
            <a:pPr eaLnBrk="1" hangingPunct="1"/>
            <a:r>
              <a:rPr lang="en-US" altLang="en-US" dirty="0">
                <a:ea typeface="ＭＳ Ｐゴシック" panose="020B0600070205080204" pitchFamily="34" charset="-128"/>
              </a:rPr>
              <a:t>Erosions or de-calcifications on </a:t>
            </a:r>
            <a:r>
              <a:rPr lang="en-US" altLang="en-US" dirty="0" err="1">
                <a:ea typeface="ＭＳ Ｐゴシック" panose="020B0600070205080204" pitchFamily="34" charset="-128"/>
              </a:rPr>
              <a:t>xray</a:t>
            </a:r>
            <a:r>
              <a:rPr lang="en-US" altLang="en-US" dirty="0">
                <a:ea typeface="ＭＳ Ｐゴシック" panose="020B0600070205080204" pitchFamily="34" charset="-128"/>
              </a:rPr>
              <a:t> of hand</a:t>
            </a:r>
          </a:p>
          <a:p>
            <a:pPr eaLnBrk="1" hangingPunct="1"/>
            <a:r>
              <a:rPr lang="en-US" altLang="en-US" dirty="0">
                <a:ea typeface="ＭＳ Ｐゴシック" panose="020B0600070205080204" pitchFamily="34" charset="-128"/>
              </a:rPr>
              <a:t>Rheumatoid nodules</a:t>
            </a:r>
          </a:p>
          <a:p>
            <a:pPr eaLnBrk="1" hangingPunct="1"/>
            <a:r>
              <a:rPr lang="en-US" altLang="en-US" dirty="0">
                <a:ea typeface="ＭＳ Ｐゴシック" panose="020B0600070205080204" pitchFamily="34" charset="-128"/>
              </a:rPr>
              <a:t>Abnormal serum RF</a:t>
            </a:r>
          </a:p>
          <a:p>
            <a:pPr marL="0" indent="0" eaLnBrk="1" hangingPunct="1">
              <a:buNone/>
            </a:pPr>
            <a:endParaRPr lang="en-US" altLang="en-US" dirty="0">
              <a:ea typeface="ＭＳ Ｐゴシック" panose="020B0600070205080204" pitchFamily="34" charset="-128"/>
            </a:endParaRPr>
          </a:p>
          <a:p>
            <a:pPr eaLnBrk="1" hangingPunct="1">
              <a:buFont typeface="Wingdings" panose="05000000000000000000" pitchFamily="2" charset="2"/>
              <a:buNone/>
            </a:pPr>
            <a:r>
              <a:rPr lang="en-US" altLang="en-US" dirty="0">
                <a:ea typeface="ＭＳ Ｐゴシック" panose="020B0600070205080204" pitchFamily="34" charset="-128"/>
              </a:rPr>
              <a:t>*Must be present ≥6 weeks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8A7E3DB5-05F1-4D2A-8E0B-8625521D8ECF}"/>
              </a:ext>
            </a:extLst>
          </p:cNvPr>
          <p:cNvSpPr>
            <a:spLocks noGrp="1" noChangeArrowheads="1"/>
          </p:cNvSpPr>
          <p:nvPr>
            <p:ph type="title"/>
          </p:nvPr>
        </p:nvSpPr>
        <p:spPr/>
        <p:txBody>
          <a:bodyPr/>
          <a:lstStyle/>
          <a:p>
            <a:pPr eaLnBrk="1" hangingPunct="1"/>
            <a:r>
              <a:rPr lang="en-GB" altLang="en-US" dirty="0">
                <a:ea typeface="ＭＳ Ｐゴシック" panose="020B0600070205080204" pitchFamily="34" charset="-128"/>
              </a:rPr>
              <a:t>Extra-articular manifestations</a:t>
            </a:r>
          </a:p>
        </p:txBody>
      </p:sp>
      <p:pic>
        <p:nvPicPr>
          <p:cNvPr id="31746" name="Picture 7" descr="Extra-articular manifestations of systemic rheumatoid arthritis">
            <a:extLst>
              <a:ext uri="{FF2B5EF4-FFF2-40B4-BE49-F238E27FC236}">
                <a16:creationId xmlns:a16="http://schemas.microsoft.com/office/drawing/2014/main" id="{C57DFCAA-3E20-4584-B5D3-7C51A0066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2744" y="1559049"/>
            <a:ext cx="3420063" cy="3234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Clinical features of rheumatoid arthritis - ScienceDirect">
            <a:extLst>
              <a:ext uri="{FF2B5EF4-FFF2-40B4-BE49-F238E27FC236}">
                <a16:creationId xmlns:a16="http://schemas.microsoft.com/office/drawing/2014/main" id="{C2ACE211-90F1-92FD-60B6-795BBC183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1270343"/>
            <a:ext cx="5976664" cy="43173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2A7DB4BE-C398-4C71-9B4D-1E01EA1759E1}"/>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Investigations and Assessment</a:t>
            </a:r>
          </a:p>
        </p:txBody>
      </p:sp>
      <p:sp>
        <p:nvSpPr>
          <p:cNvPr id="10243" name="Rectangle 3">
            <a:extLst>
              <a:ext uri="{FF2B5EF4-FFF2-40B4-BE49-F238E27FC236}">
                <a16:creationId xmlns:a16="http://schemas.microsoft.com/office/drawing/2014/main" id="{B96C18BF-FC35-4319-888A-1782F208EE0A}"/>
              </a:ext>
            </a:extLst>
          </p:cNvPr>
          <p:cNvSpPr>
            <a:spLocks noGrp="1" noChangeArrowheads="1"/>
          </p:cNvSpPr>
          <p:nvPr>
            <p:ph idx="1"/>
          </p:nvPr>
        </p:nvSpPr>
        <p:spPr/>
        <p:txBody>
          <a:bodyPr>
            <a:normAutofit fontScale="85000" lnSpcReduction="10000"/>
          </a:bodyPr>
          <a:lstStyle/>
          <a:p>
            <a:pPr eaLnBrk="1" hangingPunct="1"/>
            <a:r>
              <a:rPr lang="en-US" altLang="en-US" dirty="0">
                <a:ea typeface="ＭＳ Ｐゴシック" panose="020B0600070205080204" pitchFamily="34" charset="-128"/>
              </a:rPr>
              <a:t>Bloods </a:t>
            </a:r>
          </a:p>
          <a:p>
            <a:pPr lvl="1" eaLnBrk="1" hangingPunct="1"/>
            <a:r>
              <a:rPr lang="en-US" altLang="en-US" dirty="0">
                <a:ea typeface="ＭＳ Ｐゴシック" panose="020B0600070205080204" pitchFamily="34" charset="-128"/>
              </a:rPr>
              <a:t>FBC, U&amp;Es, LFTs, ESR, CRP, RF anti-CCP</a:t>
            </a:r>
          </a:p>
          <a:p>
            <a:pPr eaLnBrk="1" hangingPunct="1"/>
            <a:r>
              <a:rPr lang="en-US" altLang="en-US" dirty="0">
                <a:ea typeface="ＭＳ Ｐゴシック" panose="020B0600070205080204" pitchFamily="34" charset="-128"/>
              </a:rPr>
              <a:t>Imaging e.g., small joint U/S, X-rays, CT, MR</a:t>
            </a:r>
          </a:p>
          <a:p>
            <a:pPr eaLnBrk="1" hangingPunct="1"/>
            <a:r>
              <a:rPr lang="en-US" altLang="en-US" dirty="0">
                <a:ea typeface="ＭＳ Ｐゴシック" panose="020B0600070205080204" pitchFamily="34" charset="-128"/>
              </a:rPr>
              <a:t>Physical </a:t>
            </a:r>
          </a:p>
          <a:p>
            <a:pPr lvl="1" eaLnBrk="1" hangingPunct="1"/>
            <a:r>
              <a:rPr lang="en-US" altLang="en-US" dirty="0">
                <a:ea typeface="ＭＳ Ｐゴシック" panose="020B0600070205080204" pitchFamily="34" charset="-128"/>
              </a:rPr>
              <a:t>Gait Analysis</a:t>
            </a:r>
          </a:p>
          <a:p>
            <a:pPr lvl="1" eaLnBrk="1" hangingPunct="1"/>
            <a:r>
              <a:rPr lang="en-US" altLang="en-US" dirty="0">
                <a:ea typeface="ＭＳ Ｐゴシック" panose="020B0600070205080204" pitchFamily="34" charset="-128"/>
              </a:rPr>
              <a:t>Postural assessment</a:t>
            </a:r>
          </a:p>
          <a:p>
            <a:pPr lvl="1" eaLnBrk="1" hangingPunct="1"/>
            <a:r>
              <a:rPr lang="en-US" altLang="en-US" dirty="0">
                <a:ea typeface="ＭＳ Ｐゴシック" panose="020B0600070205080204" pitchFamily="34" charset="-128"/>
              </a:rPr>
              <a:t>Test muscle length and strength</a:t>
            </a:r>
          </a:p>
          <a:p>
            <a:pPr lvl="1" eaLnBrk="1" hangingPunct="1"/>
            <a:r>
              <a:rPr lang="en-US" altLang="en-US" dirty="0">
                <a:ea typeface="ＭＳ Ｐゴシック" panose="020B0600070205080204" pitchFamily="34" charset="-128"/>
              </a:rPr>
              <a:t>Joint ROM</a:t>
            </a:r>
          </a:p>
          <a:p>
            <a:pPr lvl="1" eaLnBrk="1" hangingPunct="1"/>
            <a:r>
              <a:rPr lang="en-US" altLang="en-US" dirty="0">
                <a:ea typeface="ＭＳ Ｐゴシック" panose="020B0600070205080204" pitchFamily="34" charset="-128"/>
              </a:rPr>
              <a:t>Functional assessment (Sit to Stand, Balance, Stairs)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5E6DF5BD-F6F9-46C9-B5E6-4DFEA3BC9F75}"/>
              </a:ext>
            </a:extLst>
          </p:cNvPr>
          <p:cNvSpPr>
            <a:spLocks noGrp="1"/>
          </p:cNvSpPr>
          <p:nvPr>
            <p:ph type="title"/>
          </p:nvPr>
        </p:nvSpPr>
        <p:spPr/>
        <p:txBody>
          <a:bodyPr/>
          <a:lstStyle/>
          <a:p>
            <a:pPr eaLnBrk="1" hangingPunct="1"/>
            <a:r>
              <a:rPr lang="en-US" altLang="en-US">
                <a:ea typeface="ＭＳ Ｐゴシック" panose="020B0600070205080204" pitchFamily="34" charset="-128"/>
              </a:rPr>
              <a:t>Xray of Hands</a:t>
            </a:r>
          </a:p>
        </p:txBody>
      </p:sp>
      <p:pic>
        <p:nvPicPr>
          <p:cNvPr id="34818" name="Picture 4">
            <a:extLst>
              <a:ext uri="{FF2B5EF4-FFF2-40B4-BE49-F238E27FC236}">
                <a16:creationId xmlns:a16="http://schemas.microsoft.com/office/drawing/2014/main" id="{B28B7C71-BD16-41AB-9313-E54C3039FA9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844675"/>
            <a:ext cx="6261100" cy="3456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a:extLst>
              <a:ext uri="{FF2B5EF4-FFF2-40B4-BE49-F238E27FC236}">
                <a16:creationId xmlns:a16="http://schemas.microsoft.com/office/drawing/2014/main" id="{D42CDE7C-14E9-4657-A4B7-94185ABD06D2}"/>
              </a:ext>
            </a:extLst>
          </p:cNvPr>
          <p:cNvSpPr>
            <a:spLocks noChangeArrowheads="1"/>
          </p:cNvSpPr>
          <p:nvPr/>
        </p:nvSpPr>
        <p:spPr bwMode="auto">
          <a:xfrm>
            <a:off x="4932363" y="4437063"/>
            <a:ext cx="576262" cy="504825"/>
          </a:xfrm>
          <a:prstGeom prst="ellipse">
            <a:avLst/>
          </a:prstGeom>
          <a:noFill/>
          <a:ln w="47625">
            <a:solidFill>
              <a:srgbClr val="FF0000"/>
            </a:solidFill>
            <a:round/>
            <a:headEnd/>
            <a:tailEnd/>
          </a:ln>
          <a:effectLst>
            <a:outerShdw dist="30000" dir="5400000" rotWithShape="0">
              <a:srgbClr val="808080">
                <a:alpha val="45000"/>
              </a:srgbClr>
            </a:outerShdw>
          </a:effectLst>
          <a:extLst>
            <a:ext uri="{909E8E84-426E-40DD-AFC4-6F175D3DCCD1}">
              <a14:hiddenFill xmlns:a14="http://schemas.microsoft.com/office/drawing/2010/main">
                <a:solidFill>
                  <a:srgbClr val="FFFFFF"/>
                </a:solidFill>
              </a14:hiddenFill>
            </a:ext>
          </a:extLst>
        </p:spPr>
        <p:txBody>
          <a:bodyPr anchor="ctr"/>
          <a:lstStyle/>
          <a:p>
            <a:pPr algn="ctr" eaLnBrk="1" hangingPunct="1">
              <a:defRPr/>
            </a:pPr>
            <a:endParaRPr lang="en-US">
              <a:solidFill>
                <a:schemeClr val="lt1"/>
              </a:solidFill>
              <a:latin typeface="+mn-lt"/>
              <a:ea typeface="+mn-ea"/>
            </a:endParaRPr>
          </a:p>
        </p:txBody>
      </p:sp>
      <p:cxnSp>
        <p:nvCxnSpPr>
          <p:cNvPr id="11" name="Straight Arrow Connector 10">
            <a:extLst>
              <a:ext uri="{FF2B5EF4-FFF2-40B4-BE49-F238E27FC236}">
                <a16:creationId xmlns:a16="http://schemas.microsoft.com/office/drawing/2014/main" id="{00DCF81B-BFA1-486E-9FD9-A91A5C502406}"/>
              </a:ext>
            </a:extLst>
          </p:cNvPr>
          <p:cNvCxnSpPr>
            <a:cxnSpLocks noChangeShapeType="1"/>
          </p:cNvCxnSpPr>
          <p:nvPr/>
        </p:nvCxnSpPr>
        <p:spPr bwMode="auto">
          <a:xfrm flipV="1">
            <a:off x="5292725" y="2636838"/>
            <a:ext cx="142875" cy="86360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14" name="Double Bracket 13">
            <a:extLst>
              <a:ext uri="{FF2B5EF4-FFF2-40B4-BE49-F238E27FC236}">
                <a16:creationId xmlns:a16="http://schemas.microsoft.com/office/drawing/2014/main" id="{E4D3AFD2-6D8A-458D-ADF6-E093CA04426A}"/>
              </a:ext>
            </a:extLst>
          </p:cNvPr>
          <p:cNvSpPr>
            <a:spLocks noChangeArrowheads="1"/>
          </p:cNvSpPr>
          <p:nvPr/>
        </p:nvSpPr>
        <p:spPr bwMode="auto">
          <a:xfrm>
            <a:off x="6119813" y="3573463"/>
            <a:ext cx="612775" cy="576262"/>
          </a:xfrm>
          <a:prstGeom prst="bracketPair">
            <a:avLst>
              <a:gd name="adj" fmla="val 16667"/>
            </a:avLst>
          </a:prstGeom>
          <a:noFill/>
          <a:ln w="41275">
            <a:solidFill>
              <a:srgbClr val="FF0000"/>
            </a:solidFill>
            <a:round/>
            <a:headEnd/>
            <a:tailEnd/>
          </a:ln>
          <a:effectLst>
            <a:outerShdw dist="30000" dir="5400000" rotWithShape="0">
              <a:srgbClr val="808080">
                <a:alpha val="45000"/>
              </a:srgbClr>
            </a:outerShdw>
          </a:effectLst>
          <a:extLst>
            <a:ext uri="{909E8E84-426E-40DD-AFC4-6F175D3DCCD1}">
              <a14:hiddenFill xmlns:a14="http://schemas.microsoft.com/office/drawing/2010/main">
                <a:solidFill>
                  <a:srgbClr val="FFFFFF"/>
                </a:solidFill>
              </a14:hiddenFill>
            </a:ext>
          </a:extLst>
        </p:spPr>
        <p:txBody>
          <a:bodyPr anchor="ctr"/>
          <a:lstStyle/>
          <a:p>
            <a:pPr algn="ctr" eaLnBrk="1" hangingPunct="1">
              <a:defRPr/>
            </a:pPr>
            <a:endParaRPr lang="en-US">
              <a:latin typeface="+mn-lt"/>
              <a:ea typeface="+mn-ea"/>
            </a:endParaRPr>
          </a:p>
        </p:txBody>
      </p:sp>
      <p:cxnSp>
        <p:nvCxnSpPr>
          <p:cNvPr id="16" name="Straight Arrow Connector 15">
            <a:extLst>
              <a:ext uri="{FF2B5EF4-FFF2-40B4-BE49-F238E27FC236}">
                <a16:creationId xmlns:a16="http://schemas.microsoft.com/office/drawing/2014/main" id="{EDD8FFB9-4005-41A4-A8C9-C547228ED550}"/>
              </a:ext>
            </a:extLst>
          </p:cNvPr>
          <p:cNvCxnSpPr>
            <a:cxnSpLocks noChangeShapeType="1"/>
          </p:cNvCxnSpPr>
          <p:nvPr/>
        </p:nvCxnSpPr>
        <p:spPr bwMode="auto">
          <a:xfrm flipH="1">
            <a:off x="6659563" y="2492375"/>
            <a:ext cx="288925"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18" name="Straight Arrow Connector 17">
            <a:extLst>
              <a:ext uri="{FF2B5EF4-FFF2-40B4-BE49-F238E27FC236}">
                <a16:creationId xmlns:a16="http://schemas.microsoft.com/office/drawing/2014/main" id="{26D19C98-56E1-4560-84E3-CD7D9ABB7EF9}"/>
              </a:ext>
            </a:extLst>
          </p:cNvPr>
          <p:cNvCxnSpPr>
            <a:cxnSpLocks noChangeShapeType="1"/>
          </p:cNvCxnSpPr>
          <p:nvPr/>
        </p:nvCxnSpPr>
        <p:spPr bwMode="auto">
          <a:xfrm>
            <a:off x="6084888" y="2492375"/>
            <a:ext cx="287337"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19" name="Straight Arrow Connector 18">
            <a:extLst>
              <a:ext uri="{FF2B5EF4-FFF2-40B4-BE49-F238E27FC236}">
                <a16:creationId xmlns:a16="http://schemas.microsoft.com/office/drawing/2014/main" id="{E62AE3A5-64B0-46AD-AEAD-0AC4BC1A6A7B}"/>
              </a:ext>
            </a:extLst>
          </p:cNvPr>
          <p:cNvCxnSpPr>
            <a:cxnSpLocks noChangeShapeType="1"/>
          </p:cNvCxnSpPr>
          <p:nvPr/>
        </p:nvCxnSpPr>
        <p:spPr bwMode="auto">
          <a:xfrm>
            <a:off x="6084888" y="2636838"/>
            <a:ext cx="287337"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20" name="Straight Arrow Connector 19">
            <a:extLst>
              <a:ext uri="{FF2B5EF4-FFF2-40B4-BE49-F238E27FC236}">
                <a16:creationId xmlns:a16="http://schemas.microsoft.com/office/drawing/2014/main" id="{042E85CF-563C-40BB-8764-9DDFDA07DBEF}"/>
              </a:ext>
            </a:extLst>
          </p:cNvPr>
          <p:cNvCxnSpPr>
            <a:cxnSpLocks noChangeShapeType="1"/>
          </p:cNvCxnSpPr>
          <p:nvPr/>
        </p:nvCxnSpPr>
        <p:spPr bwMode="auto">
          <a:xfrm flipH="1">
            <a:off x="6659563" y="2636838"/>
            <a:ext cx="288925" cy="0"/>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cxnSp>
        <p:nvCxnSpPr>
          <p:cNvPr id="24" name="Straight Arrow Connector 23">
            <a:extLst>
              <a:ext uri="{FF2B5EF4-FFF2-40B4-BE49-F238E27FC236}">
                <a16:creationId xmlns:a16="http://schemas.microsoft.com/office/drawing/2014/main" id="{2281439D-81B5-411A-8284-CD4F4987B5ED}"/>
              </a:ext>
            </a:extLst>
          </p:cNvPr>
          <p:cNvCxnSpPr>
            <a:cxnSpLocks noChangeShapeType="1"/>
          </p:cNvCxnSpPr>
          <p:nvPr/>
        </p:nvCxnSpPr>
        <p:spPr bwMode="auto">
          <a:xfrm>
            <a:off x="5076825" y="4005263"/>
            <a:ext cx="358775" cy="71437"/>
          </a:xfrm>
          <a:prstGeom prst="straightConnector1">
            <a:avLst/>
          </a:prstGeom>
          <a:noFill/>
          <a:ln w="19050">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28" name="Arc 27">
            <a:extLst>
              <a:ext uri="{FF2B5EF4-FFF2-40B4-BE49-F238E27FC236}">
                <a16:creationId xmlns:a16="http://schemas.microsoft.com/office/drawing/2014/main" id="{DE596B59-1C05-459A-82B6-7D68CD83D3E0}"/>
              </a:ext>
            </a:extLst>
          </p:cNvPr>
          <p:cNvSpPr>
            <a:spLocks/>
          </p:cNvSpPr>
          <p:nvPr/>
        </p:nvSpPr>
        <p:spPr bwMode="auto">
          <a:xfrm>
            <a:off x="4643438" y="3789363"/>
            <a:ext cx="433387" cy="287337"/>
          </a:xfrm>
          <a:custGeom>
            <a:avLst/>
            <a:gdLst>
              <a:gd name="T0" fmla="*/ 216693 w 433387"/>
              <a:gd name="T1" fmla="*/ 0 h 287337"/>
              <a:gd name="T2" fmla="*/ 433387 w 433387"/>
              <a:gd name="T3" fmla="*/ 143669 h 287337"/>
              <a:gd name="T4" fmla="*/ 0 60000 65536"/>
              <a:gd name="T5" fmla="*/ 0 60000 65536"/>
              <a:gd name="T6" fmla="*/ 0 w 433387"/>
              <a:gd name="T7" fmla="*/ 0 h 287337"/>
              <a:gd name="T8" fmla="*/ 433387 w 433387"/>
              <a:gd name="T9" fmla="*/ 287337 h 287337"/>
            </a:gdLst>
            <a:ahLst/>
            <a:cxnLst>
              <a:cxn ang="T4">
                <a:pos x="T0" y="T1"/>
              </a:cxn>
              <a:cxn ang="T5">
                <a:pos x="T2" y="T3"/>
              </a:cxn>
            </a:cxnLst>
            <a:rect l="T6" t="T7" r="T8" b="T9"/>
            <a:pathLst>
              <a:path w="433387" h="287337" stroke="0">
                <a:moveTo>
                  <a:pt x="216693" y="0"/>
                </a:moveTo>
                <a:cubicBezTo>
                  <a:pt x="336370" y="0"/>
                  <a:pt x="433387" y="64323"/>
                  <a:pt x="433387" y="143669"/>
                </a:cubicBezTo>
                <a:lnTo>
                  <a:pt x="216694" y="143669"/>
                </a:lnTo>
                <a:cubicBezTo>
                  <a:pt x="216694" y="95779"/>
                  <a:pt x="216693" y="47890"/>
                  <a:pt x="216693" y="0"/>
                </a:cubicBezTo>
                <a:close/>
              </a:path>
              <a:path w="433387" h="287337" fill="none">
                <a:moveTo>
                  <a:pt x="216693" y="0"/>
                </a:moveTo>
                <a:cubicBezTo>
                  <a:pt x="336370" y="0"/>
                  <a:pt x="433387" y="64323"/>
                  <a:pt x="433387" y="143669"/>
                </a:cubicBezTo>
              </a:path>
            </a:pathLst>
          </a:custGeom>
          <a:noFill/>
          <a:ln w="19050" cap="flat" cmpd="sng">
            <a:solidFill>
              <a:srgbClr val="FF0000"/>
            </a:solidFill>
            <a:prstDash val="solid"/>
            <a:round/>
            <a:headEnd/>
            <a:tailEnd/>
          </a:ln>
          <a:effectLst>
            <a:outerShdw blurRad="63500" dist="30000" dir="5400000" rotWithShape="0">
              <a:srgbClr val="000000">
                <a:alpha val="45000"/>
              </a:srgbClr>
            </a:outerShdw>
          </a:effectLst>
          <a:extLst>
            <a:ext uri="{909E8E84-426E-40DD-AFC4-6F175D3DCCD1}">
              <a14:hiddenFill xmlns:a14="http://schemas.microsoft.com/office/drawing/2010/main">
                <a:solidFill>
                  <a:srgbClr val="FFFFFF"/>
                </a:solidFill>
              </a14:hiddenFill>
            </a:ext>
          </a:extLst>
        </p:spPr>
        <p:txBody>
          <a:bodyPr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AAD3CA55-32AC-430D-A930-93141173EFA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Management</a:t>
            </a:r>
          </a:p>
        </p:txBody>
      </p:sp>
      <p:sp>
        <p:nvSpPr>
          <p:cNvPr id="35842" name="Rectangle 3">
            <a:extLst>
              <a:ext uri="{FF2B5EF4-FFF2-40B4-BE49-F238E27FC236}">
                <a16:creationId xmlns:a16="http://schemas.microsoft.com/office/drawing/2014/main" id="{B34C63C2-1C28-4D24-A083-B8B9EBFFBC40}"/>
              </a:ext>
            </a:extLst>
          </p:cNvPr>
          <p:cNvSpPr>
            <a:spLocks noGrp="1" noChangeArrowheads="1"/>
          </p:cNvSpPr>
          <p:nvPr>
            <p:ph idx="1"/>
          </p:nvPr>
        </p:nvSpPr>
        <p:spPr/>
        <p:txBody>
          <a:bodyPr>
            <a:normAutofit/>
          </a:bodyPr>
          <a:lstStyle/>
          <a:p>
            <a:pPr eaLnBrk="1" hangingPunct="1"/>
            <a:r>
              <a:rPr lang="en-US" altLang="en-US" sz="1800" dirty="0">
                <a:ea typeface="ＭＳ Ｐゴシック" panose="020B0600070205080204" pitchFamily="34" charset="-128"/>
              </a:rPr>
              <a:t>Conservative- weight loss, smoking cessation, OT </a:t>
            </a:r>
          </a:p>
          <a:p>
            <a:pPr eaLnBrk="1" hangingPunct="1"/>
            <a:r>
              <a:rPr lang="en-US" altLang="en-US" sz="1800" dirty="0">
                <a:ea typeface="ＭＳ Ｐゴシック" panose="020B0600070205080204" pitchFamily="34" charset="-128"/>
              </a:rPr>
              <a:t>Pain relief- paracetamol + NSAIDS, Steroids (e.g. Prednisone) </a:t>
            </a:r>
          </a:p>
          <a:p>
            <a:pPr eaLnBrk="1" hangingPunct="1"/>
            <a:r>
              <a:rPr lang="en-US" altLang="en-US" sz="1800" dirty="0">
                <a:ea typeface="ＭＳ Ｐゴシック" panose="020B0600070205080204" pitchFamily="34" charset="-128"/>
              </a:rPr>
              <a:t>Disease modification – DMARDs (e.g. </a:t>
            </a:r>
            <a:r>
              <a:rPr lang="en-GB" sz="1800" b="0" i="0" dirty="0">
                <a:solidFill>
                  <a:srgbClr val="040C28"/>
                </a:solidFill>
                <a:effectLst/>
                <a:latin typeface="Google Sans"/>
              </a:rPr>
              <a:t>methotrexate, hydroxychloroquine and sulfasalazine) </a:t>
            </a:r>
            <a:r>
              <a:rPr lang="en-US" altLang="en-US" sz="1800" dirty="0">
                <a:ea typeface="ＭＳ Ｐゴシック" panose="020B0600070205080204" pitchFamily="34" charset="-128"/>
              </a:rPr>
              <a:t>and Biologics (</a:t>
            </a:r>
            <a:r>
              <a:rPr lang="en-US" altLang="en-US" sz="1800" dirty="0" err="1">
                <a:ea typeface="ＭＳ Ｐゴシック" panose="020B0600070205080204" pitchFamily="34" charset="-128"/>
              </a:rPr>
              <a:t>mabs</a:t>
            </a:r>
            <a:r>
              <a:rPr lang="en-US" altLang="en-US" sz="1800" dirty="0">
                <a:ea typeface="ＭＳ Ｐゴシック" panose="020B0600070205080204" pitchFamily="34" charset="-128"/>
              </a:rPr>
              <a:t>) – e.g. Rituximab and Infliximab. </a:t>
            </a:r>
          </a:p>
          <a:p>
            <a:pPr eaLnBrk="1" hangingPunct="1"/>
            <a:r>
              <a:rPr lang="en-US" altLang="en-US" sz="1800" dirty="0">
                <a:ea typeface="ＭＳ Ｐゴシック" panose="020B0600070205080204" pitchFamily="34" charset="-128"/>
              </a:rPr>
              <a:t>Therapy</a:t>
            </a:r>
          </a:p>
          <a:p>
            <a:pPr lvl="1" eaLnBrk="1" hangingPunct="1"/>
            <a:r>
              <a:rPr lang="en-US" altLang="en-US" sz="1800" dirty="0">
                <a:ea typeface="ＭＳ Ｐゴシック" panose="020B0600070205080204" pitchFamily="34" charset="-128"/>
              </a:rPr>
              <a:t>Prevent disability</a:t>
            </a:r>
          </a:p>
          <a:p>
            <a:pPr lvl="1" eaLnBrk="1" hangingPunct="1"/>
            <a:r>
              <a:rPr lang="en-US" altLang="en-US" sz="1800" dirty="0">
                <a:ea typeface="ＭＳ Ｐゴシック" panose="020B0600070205080204" pitchFamily="34" charset="-128"/>
              </a:rPr>
              <a:t>Increase functional capacity</a:t>
            </a:r>
          </a:p>
          <a:p>
            <a:pPr lvl="1" eaLnBrk="1" hangingPunct="1"/>
            <a:r>
              <a:rPr lang="en-US" altLang="en-US" sz="1800" dirty="0">
                <a:ea typeface="ＭＳ Ｐゴシック" panose="020B0600070205080204" pitchFamily="34" charset="-128"/>
              </a:rPr>
              <a:t>Improve general fitness</a:t>
            </a:r>
          </a:p>
          <a:p>
            <a:pPr lvl="1" eaLnBrk="1" hangingPunct="1"/>
            <a:r>
              <a:rPr lang="en-US" altLang="en-US" sz="1800" dirty="0">
                <a:ea typeface="ＭＳ Ｐゴシック" panose="020B0600070205080204" pitchFamily="34" charset="-128"/>
              </a:rPr>
              <a:t>Provide pain relief and education</a:t>
            </a:r>
          </a:p>
          <a:p>
            <a:pPr lvl="1" eaLnBrk="1" hangingPunct="1"/>
            <a:r>
              <a:rPr lang="en-US" altLang="en-US" sz="1800" dirty="0">
                <a:ea typeface="ＭＳ Ｐゴシック" panose="020B0600070205080204" pitchFamily="34" charset="-128"/>
              </a:rPr>
              <a:t>Improve strength and flexibility</a:t>
            </a:r>
          </a:p>
          <a:p>
            <a:pPr lvl="1" eaLnBrk="1" hangingPunct="1"/>
            <a:r>
              <a:rPr lang="en-US" altLang="en-US" sz="1800" dirty="0">
                <a:ea typeface="ＭＳ Ｐゴシック" panose="020B0600070205080204" pitchFamily="34" charset="-128"/>
              </a:rPr>
              <a:t>Educate and advise on activity/ fitness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43B23B25-73FF-48BA-883F-EBA9D7CEA7FD}"/>
              </a:ext>
            </a:extLst>
          </p:cNvPr>
          <p:cNvSpPr>
            <a:spLocks noGrp="1" noChangeArrowheads="1"/>
          </p:cNvSpPr>
          <p:nvPr>
            <p:ph type="title"/>
          </p:nvPr>
        </p:nvSpPr>
        <p:spPr/>
        <p:txBody>
          <a:bodyPr/>
          <a:lstStyle/>
          <a:p>
            <a:pPr eaLnBrk="1" hangingPunct="1"/>
            <a:r>
              <a:rPr lang="en-GB" altLang="en-US">
                <a:ea typeface="ＭＳ Ｐゴシック" panose="020B0600070205080204" pitchFamily="34" charset="-128"/>
              </a:rPr>
              <a:t>DMARDS</a:t>
            </a:r>
          </a:p>
        </p:txBody>
      </p:sp>
      <p:sp>
        <p:nvSpPr>
          <p:cNvPr id="37890" name="Rectangle 3">
            <a:extLst>
              <a:ext uri="{FF2B5EF4-FFF2-40B4-BE49-F238E27FC236}">
                <a16:creationId xmlns:a16="http://schemas.microsoft.com/office/drawing/2014/main" id="{0C2B5FEE-C2C7-4C3F-9A27-107FCAD70DD1}"/>
              </a:ext>
            </a:extLst>
          </p:cNvPr>
          <p:cNvSpPr>
            <a:spLocks noGrp="1" noChangeArrowheads="1"/>
          </p:cNvSpPr>
          <p:nvPr>
            <p:ph idx="1"/>
          </p:nvPr>
        </p:nvSpPr>
        <p:spPr/>
        <p:txBody>
          <a:bodyPr>
            <a:normAutofit/>
          </a:bodyPr>
          <a:lstStyle/>
          <a:p>
            <a:pPr eaLnBrk="1" hangingPunct="1"/>
            <a:r>
              <a:rPr lang="en-US" altLang="en-US" sz="2800" dirty="0">
                <a:ea typeface="ＭＳ Ｐゴシック" panose="020B0600070205080204" pitchFamily="34" charset="-128"/>
              </a:rPr>
              <a:t>METHOTREXATE (first line)- oral ulcers, alopecia, GI upset, hepatotoxic</a:t>
            </a:r>
          </a:p>
          <a:p>
            <a:pPr eaLnBrk="1" hangingPunct="1"/>
            <a:r>
              <a:rPr lang="en-US" altLang="en-US" sz="2800" dirty="0">
                <a:ea typeface="ＭＳ Ｐゴシック" panose="020B0600070205080204" pitchFamily="34" charset="-128"/>
              </a:rPr>
              <a:t>SULFASALAZINE- GI upset, less hepatotoxic</a:t>
            </a:r>
          </a:p>
          <a:p>
            <a:pPr eaLnBrk="1" hangingPunct="1"/>
            <a:r>
              <a:rPr lang="en-US" altLang="en-US" sz="2800" dirty="0">
                <a:ea typeface="ＭＳ Ｐゴシック" panose="020B0600070205080204" pitchFamily="34" charset="-128"/>
              </a:rPr>
              <a:t>LEFLUNOMIDE- Liver cirrhosis, GI upset, alopecia</a:t>
            </a:r>
          </a:p>
          <a:p>
            <a:pPr eaLnBrk="1" hangingPunct="1"/>
            <a:r>
              <a:rPr lang="en-US" altLang="en-US" sz="2800" dirty="0">
                <a:ea typeface="ＭＳ Ｐゴシック" panose="020B0600070205080204" pitchFamily="34" charset="-128"/>
              </a:rPr>
              <a:t>!GOLD- Rash, </a:t>
            </a:r>
            <a:r>
              <a:rPr lang="en-US" altLang="en-US" sz="2800" dirty="0" err="1">
                <a:ea typeface="ＭＳ Ｐゴシック" panose="020B0600070205080204" pitchFamily="34" charset="-128"/>
              </a:rPr>
              <a:t>Glomerulonephropathy</a:t>
            </a:r>
            <a:endParaRPr lang="en-US" altLang="en-US" sz="2800" dirty="0">
              <a:ea typeface="ＭＳ Ｐゴシック" panose="020B0600070205080204" pitchFamily="34" charset="-128"/>
            </a:endParaRPr>
          </a:p>
          <a:p>
            <a:pPr eaLnBrk="1" hangingPunct="1"/>
            <a:r>
              <a:rPr lang="en-US" altLang="en-US" sz="2800" dirty="0">
                <a:ea typeface="ＭＳ Ｐゴシック" panose="020B0600070205080204" pitchFamily="34" charset="-128"/>
              </a:rPr>
              <a:t>!PENICILLIAMINE- Rash, lupus-like illness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7B4EC10D-B430-4ADF-B817-E7C79F0B11DF}"/>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a:t>
            </a:r>
          </a:p>
        </p:txBody>
      </p:sp>
      <p:sp>
        <p:nvSpPr>
          <p:cNvPr id="39938" name="Content Placeholder 2">
            <a:extLst>
              <a:ext uri="{FF2B5EF4-FFF2-40B4-BE49-F238E27FC236}">
                <a16:creationId xmlns:a16="http://schemas.microsoft.com/office/drawing/2014/main" id="{8258FB9D-E99E-4A2B-8087-D8AD92294200}"/>
              </a:ext>
            </a:extLst>
          </p:cNvPr>
          <p:cNvSpPr>
            <a:spLocks noGrp="1"/>
          </p:cNvSpPr>
          <p:nvPr>
            <p:ph idx="1"/>
          </p:nvPr>
        </p:nvSpPr>
        <p:spPr/>
        <p:txBody>
          <a:bodyPr>
            <a:normAutofit/>
          </a:bodyPr>
          <a:lstStyle/>
          <a:p>
            <a:pPr marL="0" indent="0" eaLnBrk="1" hangingPunct="1">
              <a:buNone/>
            </a:pPr>
            <a:r>
              <a:rPr lang="en-US" altLang="en-US" sz="2000" b="1" dirty="0">
                <a:ea typeface="ＭＳ Ｐゴシック" panose="020B0600070205080204" pitchFamily="34" charset="-128"/>
              </a:rPr>
              <a:t>Definition</a:t>
            </a:r>
          </a:p>
          <a:p>
            <a:pPr lvl="1" eaLnBrk="1" hangingPunct="1"/>
            <a:r>
              <a:rPr lang="en-US" altLang="en-US" sz="2000" dirty="0">
                <a:ea typeface="ＭＳ Ｐゴシック" panose="020B0600070205080204" pitchFamily="34" charset="-128"/>
              </a:rPr>
              <a:t>Degenerative joint disease – </a:t>
            </a:r>
            <a:r>
              <a:rPr lang="en-US" altLang="en-US" sz="2000" dirty="0" err="1">
                <a:ea typeface="ＭＳ Ｐゴシック" panose="020B0600070205080204" pitchFamily="34" charset="-128"/>
              </a:rPr>
              <a:t>characterised</a:t>
            </a:r>
            <a:r>
              <a:rPr lang="en-US" altLang="en-US" sz="2000" dirty="0">
                <a:ea typeface="ＭＳ Ｐゴシック" panose="020B0600070205080204" pitchFamily="34" charset="-128"/>
              </a:rPr>
              <a:t> by breakdown of articular cartilage and proliferation of surrounding bone tissue</a:t>
            </a:r>
          </a:p>
          <a:p>
            <a:pPr lvl="1" eaLnBrk="1" hangingPunct="1"/>
            <a:r>
              <a:rPr lang="en-US" altLang="en-US" sz="2000" dirty="0">
                <a:ea typeface="ＭＳ Ｐゴシック" panose="020B0600070205080204" pitchFamily="34" charset="-128"/>
              </a:rPr>
              <a:t>A clinical syndrome of (Synovial) joint pain accompanied by </a:t>
            </a:r>
            <a:r>
              <a:rPr lang="en-US" altLang="en-US" sz="2000" b="1" dirty="0">
                <a:ea typeface="ＭＳ Ｐゴシック" panose="020B0600070205080204" pitchFamily="34" charset="-128"/>
              </a:rPr>
              <a:t>functional limitation </a:t>
            </a:r>
            <a:r>
              <a:rPr lang="en-US" altLang="en-US" sz="2000" dirty="0">
                <a:ea typeface="ＭＳ Ｐゴシック" panose="020B0600070205080204" pitchFamily="34" charset="-128"/>
              </a:rPr>
              <a:t>and </a:t>
            </a:r>
            <a:r>
              <a:rPr lang="en-US" altLang="en-US" sz="2000" b="1" dirty="0">
                <a:ea typeface="ＭＳ Ｐゴシック" panose="020B0600070205080204" pitchFamily="34" charset="-128"/>
              </a:rPr>
              <a:t>reduced Quality Of Life (QOL)</a:t>
            </a:r>
          </a:p>
          <a:p>
            <a:pPr lvl="1" eaLnBrk="1" hangingPunct="1"/>
            <a:endParaRPr lang="en-US" altLang="en-US" sz="2000" b="1" dirty="0">
              <a:ea typeface="ＭＳ Ｐゴシック" panose="020B0600070205080204" pitchFamily="34" charset="-128"/>
            </a:endParaRPr>
          </a:p>
          <a:p>
            <a:pPr marL="457200" lvl="1" indent="0" eaLnBrk="1" hangingPunct="1">
              <a:buNone/>
            </a:pPr>
            <a:r>
              <a:rPr lang="en-US" altLang="en-US" sz="2000" b="1" dirty="0">
                <a:ea typeface="ＭＳ Ｐゴシック" panose="020B0600070205080204" pitchFamily="34" charset="-128"/>
              </a:rPr>
              <a:t>Most common in:</a:t>
            </a:r>
          </a:p>
          <a:p>
            <a:pPr lvl="1">
              <a:buFont typeface="Arial" panose="020B0604020202020204" pitchFamily="34" charset="0"/>
              <a:buChar char="•"/>
            </a:pPr>
            <a:r>
              <a:rPr lang="en-US" altLang="en-US" sz="2000" dirty="0">
                <a:ea typeface="ＭＳ Ｐゴシック" panose="020B0600070205080204" pitchFamily="34" charset="-128"/>
              </a:rPr>
              <a:t>Hips</a:t>
            </a:r>
          </a:p>
          <a:p>
            <a:pPr lvl="1">
              <a:buFont typeface="Arial" panose="020B0604020202020204" pitchFamily="34" charset="0"/>
              <a:buChar char="•"/>
            </a:pPr>
            <a:r>
              <a:rPr lang="en-US" altLang="en-US" sz="2000" dirty="0">
                <a:ea typeface="ＭＳ Ｐゴシック" panose="020B0600070205080204" pitchFamily="34" charset="-128"/>
              </a:rPr>
              <a:t>Knees</a:t>
            </a:r>
          </a:p>
          <a:p>
            <a:pPr lvl="1">
              <a:buFont typeface="Arial" panose="020B0604020202020204" pitchFamily="34" charset="0"/>
              <a:buChar char="•"/>
            </a:pPr>
            <a:r>
              <a:rPr lang="en-US" altLang="en-US" sz="2000" dirty="0">
                <a:ea typeface="ＭＳ Ｐゴシック" panose="020B0600070205080204" pitchFamily="34" charset="-128"/>
              </a:rPr>
              <a:t>Small joints of hands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E2A3D21-D9ED-4173-AC5F-B026CFC9F263}"/>
              </a:ext>
            </a:extLst>
          </p:cNvPr>
          <p:cNvSpPr>
            <a:spLocks noGrp="1"/>
          </p:cNvSpPr>
          <p:nvPr>
            <p:ph type="title"/>
          </p:nvPr>
        </p:nvSpPr>
        <p:spPr>
          <a:xfrm>
            <a:off x="609600" y="620713"/>
            <a:ext cx="6348413" cy="1320800"/>
          </a:xfrm>
        </p:spPr>
        <p:txBody>
          <a:bodyPr/>
          <a:lstStyle/>
          <a:p>
            <a:pPr eaLnBrk="1" hangingPunct="1"/>
            <a:r>
              <a:rPr lang="en-US" altLang="en-US" dirty="0">
                <a:ea typeface="ＭＳ Ｐゴシック" panose="020B0600070205080204" pitchFamily="34" charset="-128"/>
              </a:rPr>
              <a:t>Osteoarthritis</a:t>
            </a:r>
          </a:p>
        </p:txBody>
      </p:sp>
      <p:sp>
        <p:nvSpPr>
          <p:cNvPr id="40962" name="Content Placeholder 2">
            <a:extLst>
              <a:ext uri="{FF2B5EF4-FFF2-40B4-BE49-F238E27FC236}">
                <a16:creationId xmlns:a16="http://schemas.microsoft.com/office/drawing/2014/main" id="{03B61321-F5D8-423E-9D47-B50A473A3C5A}"/>
              </a:ext>
            </a:extLst>
          </p:cNvPr>
          <p:cNvSpPr>
            <a:spLocks noGrp="1"/>
          </p:cNvSpPr>
          <p:nvPr>
            <p:ph idx="1"/>
          </p:nvPr>
        </p:nvSpPr>
        <p:spPr>
          <a:xfrm>
            <a:off x="609600" y="1772816"/>
            <a:ext cx="6348413" cy="3665959"/>
          </a:xfrm>
        </p:spPr>
        <p:txBody>
          <a:bodyPr/>
          <a:lstStyle/>
          <a:p>
            <a:pPr eaLnBrk="1" hangingPunct="1"/>
            <a:r>
              <a:rPr lang="en-US" altLang="en-US" sz="2000" b="1" dirty="0">
                <a:ea typeface="ＭＳ Ｐゴシック" panose="020B0600070205080204" pitchFamily="34" charset="-128"/>
              </a:rPr>
              <a:t>Epidemiology</a:t>
            </a:r>
          </a:p>
          <a:p>
            <a:pPr lvl="1" eaLnBrk="1" hangingPunct="1"/>
            <a:r>
              <a:rPr lang="en-US" altLang="en-US" dirty="0">
                <a:ea typeface="ＭＳ Ｐゴシック" panose="020B0600070205080204" pitchFamily="34" charset="-128"/>
              </a:rPr>
              <a:t>Most common joint disease</a:t>
            </a:r>
          </a:p>
          <a:p>
            <a:pPr lvl="1" eaLnBrk="1" hangingPunct="1"/>
            <a:r>
              <a:rPr lang="en-US" altLang="en-US" dirty="0">
                <a:ea typeface="ＭＳ Ｐゴシック" panose="020B0600070205080204" pitchFamily="34" charset="-128"/>
              </a:rPr>
              <a:t>70% of people over 60 years have X-Ray classified OA</a:t>
            </a:r>
          </a:p>
          <a:p>
            <a:pPr lvl="1" eaLnBrk="1" hangingPunct="1"/>
            <a:r>
              <a:rPr lang="en-US" altLang="en-US" dirty="0">
                <a:ea typeface="ＭＳ Ｐゴシック" panose="020B0600070205080204" pitchFamily="34" charset="-128"/>
              </a:rPr>
              <a:t>Some radiological evidence can be found in 90% of the population above the age of 60.</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9F3C6C9F-FA27-44F4-8647-66CDF1311125}"/>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a:t>
            </a:r>
          </a:p>
        </p:txBody>
      </p:sp>
      <p:sp>
        <p:nvSpPr>
          <p:cNvPr id="43010" name="Content Placeholder 2">
            <a:extLst>
              <a:ext uri="{FF2B5EF4-FFF2-40B4-BE49-F238E27FC236}">
                <a16:creationId xmlns:a16="http://schemas.microsoft.com/office/drawing/2014/main" id="{11AD4632-145E-4649-A57A-C102D7757DA1}"/>
              </a:ext>
            </a:extLst>
          </p:cNvPr>
          <p:cNvSpPr>
            <a:spLocks noGrp="1"/>
          </p:cNvSpPr>
          <p:nvPr>
            <p:ph idx="1"/>
          </p:nvPr>
        </p:nvSpPr>
        <p:spPr/>
        <p:txBody>
          <a:bodyPr/>
          <a:lstStyle/>
          <a:p>
            <a:pPr eaLnBrk="1" hangingPunct="1"/>
            <a:r>
              <a:rPr lang="en-US" altLang="en-US" sz="2000" b="1">
                <a:ea typeface="ＭＳ Ｐゴシック" panose="020B0600070205080204" pitchFamily="34" charset="-128"/>
              </a:rPr>
              <a:t>Risk factors</a:t>
            </a:r>
          </a:p>
          <a:p>
            <a:pPr lvl="1" eaLnBrk="1" hangingPunct="1"/>
            <a:r>
              <a:rPr lang="en-US" altLang="en-US">
                <a:ea typeface="ＭＳ Ｐゴシック" panose="020B0600070205080204" pitchFamily="34" charset="-128"/>
              </a:rPr>
              <a:t>Increasing age</a:t>
            </a:r>
          </a:p>
          <a:p>
            <a:pPr lvl="1" eaLnBrk="1" hangingPunct="1"/>
            <a:r>
              <a:rPr lang="en-US" altLang="en-US">
                <a:ea typeface="ＭＳ Ｐゴシック" panose="020B0600070205080204" pitchFamily="34" charset="-128"/>
              </a:rPr>
              <a:t>Women</a:t>
            </a:r>
          </a:p>
          <a:p>
            <a:pPr lvl="1" eaLnBrk="1" hangingPunct="1"/>
            <a:r>
              <a:rPr lang="en-US" altLang="en-US">
                <a:ea typeface="ＭＳ Ｐゴシック" panose="020B0600070205080204" pitchFamily="34" charset="-128"/>
              </a:rPr>
              <a:t>Obesity</a:t>
            </a:r>
          </a:p>
          <a:p>
            <a:pPr lvl="1" eaLnBrk="1" hangingPunct="1"/>
            <a:r>
              <a:rPr lang="en-US" altLang="en-US">
                <a:ea typeface="ＭＳ Ｐゴシック" panose="020B0600070205080204" pitchFamily="34" charset="-128"/>
              </a:rPr>
              <a:t>Joint injuries- sports/occupational repetitive stress load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627DD567-AE35-48FE-8B47-A847E17EC181}"/>
              </a:ext>
            </a:extLst>
          </p:cNvPr>
          <p:cNvSpPr>
            <a:spLocks noGrp="1"/>
          </p:cNvSpPr>
          <p:nvPr>
            <p:ph type="title"/>
          </p:nvPr>
        </p:nvSpPr>
        <p:spPr>
          <a:xfrm>
            <a:off x="676275" y="908050"/>
            <a:ext cx="6348413" cy="1320800"/>
          </a:xfrm>
        </p:spPr>
        <p:txBody>
          <a:bodyPr/>
          <a:lstStyle/>
          <a:p>
            <a:pPr eaLnBrk="1" hangingPunct="1"/>
            <a:r>
              <a:rPr lang="en-US" altLang="en-US">
                <a:ea typeface="ＭＳ Ｐゴシック" panose="020B0600070205080204" pitchFamily="34" charset="-128"/>
              </a:rPr>
              <a:t>Osteoarthritis</a:t>
            </a:r>
          </a:p>
        </p:txBody>
      </p:sp>
      <p:sp>
        <p:nvSpPr>
          <p:cNvPr id="45058" name="Rectangle 3">
            <a:extLst>
              <a:ext uri="{FF2B5EF4-FFF2-40B4-BE49-F238E27FC236}">
                <a16:creationId xmlns:a16="http://schemas.microsoft.com/office/drawing/2014/main" id="{B9B8B688-589D-475E-BBBB-9B1CB1B4F4AD}"/>
              </a:ext>
            </a:extLst>
          </p:cNvPr>
          <p:cNvSpPr txBox="1">
            <a:spLocks noChangeArrowheads="1"/>
          </p:cNvSpPr>
          <p:nvPr/>
        </p:nvSpPr>
        <p:spPr bwMode="auto">
          <a:xfrm>
            <a:off x="685800" y="1981200"/>
            <a:ext cx="626268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sz="2200" b="1" dirty="0"/>
              <a:t>Characteristics </a:t>
            </a:r>
          </a:p>
          <a:p>
            <a:pPr lvl="1"/>
            <a:r>
              <a:rPr lang="en-US" altLang="en-US" sz="2200" dirty="0"/>
              <a:t>OA is a </a:t>
            </a:r>
            <a:r>
              <a:rPr lang="en-US" altLang="en-US" sz="2200" b="1" dirty="0"/>
              <a:t>chronic</a:t>
            </a:r>
            <a:r>
              <a:rPr lang="en-US" altLang="en-US" sz="2200" dirty="0"/>
              <a:t> disease of the musculoskeletal system,</a:t>
            </a:r>
            <a:r>
              <a:rPr lang="tr-TR" altLang="en-US" sz="2200" dirty="0"/>
              <a:t> </a:t>
            </a:r>
            <a:r>
              <a:rPr lang="en-US" altLang="en-US" sz="2200" b="1" u="sng" dirty="0"/>
              <a:t>without</a:t>
            </a:r>
            <a:r>
              <a:rPr lang="en-US" altLang="en-US" sz="2200" b="1" dirty="0"/>
              <a:t> systemic</a:t>
            </a:r>
            <a:r>
              <a:rPr lang="en-US" altLang="en-US" sz="2200" dirty="0"/>
              <a:t> involvement</a:t>
            </a:r>
          </a:p>
          <a:p>
            <a:pPr lvl="1"/>
            <a:r>
              <a:rPr lang="en-US" altLang="en-US" sz="2200" dirty="0"/>
              <a:t> OA is mainly a </a:t>
            </a:r>
            <a:r>
              <a:rPr lang="en-US" altLang="en-US" sz="2200" b="1" dirty="0"/>
              <a:t>non-inflammatory </a:t>
            </a:r>
            <a:r>
              <a:rPr lang="en-US" altLang="en-US" sz="2200" dirty="0"/>
              <a:t>disease of synovial joints</a:t>
            </a:r>
          </a:p>
          <a:p>
            <a:pPr lvl="1"/>
            <a:r>
              <a:rPr lang="en-US" altLang="en-US" sz="2200" dirty="0"/>
              <a:t> No joint ankylosis is observed in the course of the disease</a:t>
            </a:r>
            <a:endParaRPr lang="tr-TR" altLang="en-US" sz="2200" dirty="0"/>
          </a:p>
          <a:p>
            <a:pPr lvl="1"/>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ACC0406-D545-47C0-B435-B7C3718B1637}"/>
              </a:ext>
            </a:extLst>
          </p:cNvPr>
          <p:cNvSpPr>
            <a:spLocks noGrp="1"/>
          </p:cNvSpPr>
          <p:nvPr>
            <p:ph type="title"/>
          </p:nvPr>
        </p:nvSpPr>
        <p:spPr>
          <a:xfrm>
            <a:off x="676275" y="908050"/>
            <a:ext cx="6348413" cy="1320800"/>
          </a:xfrm>
        </p:spPr>
        <p:txBody>
          <a:bodyPr/>
          <a:lstStyle/>
          <a:p>
            <a:pPr eaLnBrk="1" hangingPunct="1"/>
            <a:r>
              <a:rPr lang="en-US" altLang="en-US">
                <a:ea typeface="ＭＳ Ｐゴシック" panose="020B0600070205080204" pitchFamily="34" charset="-128"/>
              </a:rPr>
              <a:t>Osteoarthritis</a:t>
            </a:r>
          </a:p>
        </p:txBody>
      </p:sp>
      <p:sp>
        <p:nvSpPr>
          <p:cNvPr id="47106" name="Rectangle 3">
            <a:extLst>
              <a:ext uri="{FF2B5EF4-FFF2-40B4-BE49-F238E27FC236}">
                <a16:creationId xmlns:a16="http://schemas.microsoft.com/office/drawing/2014/main" id="{7FB1E679-FAF4-4B0C-82E8-A854FECC3ECF}"/>
              </a:ext>
            </a:extLst>
          </p:cNvPr>
          <p:cNvSpPr txBox="1">
            <a:spLocks noChangeArrowheads="1"/>
          </p:cNvSpPr>
          <p:nvPr/>
        </p:nvSpPr>
        <p:spPr bwMode="auto">
          <a:xfrm>
            <a:off x="685800" y="1981200"/>
            <a:ext cx="626268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marL="0" lvl="1" eaLnBrk="1" hangingPunct="1">
              <a:spcBef>
                <a:spcPct val="0"/>
              </a:spcBef>
              <a:buClrTx/>
              <a:buSzTx/>
              <a:buFontTx/>
              <a:buNone/>
            </a:pPr>
            <a:endParaRPr lang="en-US" altLang="en-US"/>
          </a:p>
        </p:txBody>
      </p:sp>
      <p:sp>
        <p:nvSpPr>
          <p:cNvPr id="47107" name="Rectangle 3">
            <a:extLst>
              <a:ext uri="{FF2B5EF4-FFF2-40B4-BE49-F238E27FC236}">
                <a16:creationId xmlns:a16="http://schemas.microsoft.com/office/drawing/2014/main" id="{978DF5EE-F932-4F57-9832-30294F883396}"/>
              </a:ext>
            </a:extLst>
          </p:cNvPr>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b="1"/>
              <a:t>Primary OA                 Secondary OA</a:t>
            </a:r>
          </a:p>
          <a:p>
            <a:pPr>
              <a:buFontTx/>
              <a:buNone/>
            </a:pPr>
            <a:endParaRPr lang="en-US" altLang="en-US" b="1"/>
          </a:p>
          <a:p>
            <a:pPr>
              <a:buFontTx/>
              <a:buNone/>
            </a:pPr>
            <a:endParaRPr lang="en-US" altLang="en-US"/>
          </a:p>
          <a:p>
            <a:endParaRPr lang="en-US" altLang="en-US"/>
          </a:p>
          <a:p>
            <a:endParaRPr lang="en-US" altLang="en-US"/>
          </a:p>
          <a:p>
            <a:pPr>
              <a:buFontTx/>
              <a:buNone/>
            </a:pPr>
            <a:r>
              <a:rPr lang="en-US" altLang="en-US"/>
              <a:t>Aetiology is unknown    </a:t>
            </a:r>
            <a:r>
              <a:rPr lang="tr-TR" altLang="en-US"/>
              <a:t>   </a:t>
            </a:r>
            <a:r>
              <a:rPr lang="en-US" altLang="en-US"/>
              <a:t>Aetiology is known</a:t>
            </a:r>
            <a:endParaRPr lang="tr-TR" altLang="en-US"/>
          </a:p>
          <a:p>
            <a:endParaRPr lang="tr-TR" altLang="en-US"/>
          </a:p>
        </p:txBody>
      </p:sp>
      <p:sp>
        <p:nvSpPr>
          <p:cNvPr id="2" name="Down Arrow 1">
            <a:extLst>
              <a:ext uri="{FF2B5EF4-FFF2-40B4-BE49-F238E27FC236}">
                <a16:creationId xmlns:a16="http://schemas.microsoft.com/office/drawing/2014/main" id="{6CCA64AC-EF83-4171-A7CB-0B9BD85BF576}"/>
              </a:ext>
            </a:extLst>
          </p:cNvPr>
          <p:cNvSpPr/>
          <p:nvPr/>
        </p:nvSpPr>
        <p:spPr>
          <a:xfrm>
            <a:off x="1187450" y="2565400"/>
            <a:ext cx="863600" cy="115093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Down Arrow 5">
            <a:extLst>
              <a:ext uri="{FF2B5EF4-FFF2-40B4-BE49-F238E27FC236}">
                <a16:creationId xmlns:a16="http://schemas.microsoft.com/office/drawing/2014/main" id="{53BEB04C-C700-44DC-9077-FED5048478AA}"/>
              </a:ext>
            </a:extLst>
          </p:cNvPr>
          <p:cNvSpPr/>
          <p:nvPr/>
        </p:nvSpPr>
        <p:spPr>
          <a:xfrm>
            <a:off x="3708400" y="2555875"/>
            <a:ext cx="863600" cy="11525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BA776778-733B-4DB3-96E9-4C0DC6124CE3}"/>
              </a:ext>
            </a:extLst>
          </p:cNvPr>
          <p:cNvSpPr>
            <a:spLocks noGrp="1" noChangeArrowheads="1"/>
          </p:cNvSpPr>
          <p:nvPr>
            <p:ph type="title"/>
          </p:nvPr>
        </p:nvSpPr>
        <p:spPr>
          <a:xfrm>
            <a:off x="685800" y="860425"/>
            <a:ext cx="7772400" cy="641350"/>
          </a:xfrm>
        </p:spPr>
        <p:txBody>
          <a:bodyPr>
            <a:normAutofit fontScale="90000"/>
          </a:bodyPr>
          <a:lstStyle/>
          <a:p>
            <a:r>
              <a:rPr lang="en-US" altLang="en-US"/>
              <a:t>PATHOLOGY OF OA</a:t>
            </a:r>
            <a:endParaRPr lang="tr-TR" altLang="en-US"/>
          </a:p>
        </p:txBody>
      </p:sp>
      <p:sp>
        <p:nvSpPr>
          <p:cNvPr id="50178" name="Rectangle 3">
            <a:extLst>
              <a:ext uri="{FF2B5EF4-FFF2-40B4-BE49-F238E27FC236}">
                <a16:creationId xmlns:a16="http://schemas.microsoft.com/office/drawing/2014/main" id="{73472E64-6D5B-44C9-A685-CE800C141AE8}"/>
              </a:ext>
            </a:extLst>
          </p:cNvPr>
          <p:cNvSpPr>
            <a:spLocks noGrp="1" noChangeArrowheads="1"/>
          </p:cNvSpPr>
          <p:nvPr>
            <p:ph type="body" idx="1"/>
          </p:nvPr>
        </p:nvSpPr>
        <p:spPr>
          <a:xfrm>
            <a:off x="457200" y="1772815"/>
            <a:ext cx="8229600" cy="3744417"/>
          </a:xfrm>
        </p:spPr>
        <p:txBody>
          <a:bodyPr>
            <a:normAutofit lnSpcReduction="10000"/>
          </a:bodyPr>
          <a:lstStyle/>
          <a:p>
            <a:r>
              <a:rPr lang="tr-TR" altLang="en-US" sz="2400" dirty="0"/>
              <a:t>  </a:t>
            </a:r>
            <a:r>
              <a:rPr lang="en-US" altLang="en-US" sz="2400" dirty="0"/>
              <a:t>Fibrillation of cartilage (</a:t>
            </a:r>
            <a:r>
              <a:rPr lang="en-GB" sz="2400" b="0" i="0" dirty="0">
                <a:solidFill>
                  <a:srgbClr val="040C28"/>
                </a:solidFill>
                <a:effectLst/>
                <a:latin typeface="Google Sans"/>
              </a:rPr>
              <a:t>fraying and splitting of the cartilage)</a:t>
            </a:r>
          </a:p>
          <a:p>
            <a:pPr marL="0" indent="0">
              <a:buNone/>
            </a:pPr>
            <a:endParaRPr lang="en-US" altLang="en-US" sz="2400" dirty="0"/>
          </a:p>
          <a:p>
            <a:r>
              <a:rPr lang="en-US" altLang="en-US" sz="2400" dirty="0"/>
              <a:t>  Eburnation (</a:t>
            </a:r>
            <a:r>
              <a:rPr lang="en-GB" sz="2400" b="0" i="0" dirty="0">
                <a:solidFill>
                  <a:srgbClr val="4D5156"/>
                </a:solidFill>
                <a:effectLst/>
                <a:latin typeface="arial" panose="020B0604020202020204" pitchFamily="34" charset="0"/>
              </a:rPr>
              <a:t>bone becomes hard and dense like ivory)</a:t>
            </a:r>
            <a:endParaRPr lang="tr-TR" altLang="en-US" sz="2400" dirty="0"/>
          </a:p>
          <a:p>
            <a:endParaRPr lang="en-US" altLang="en-US" sz="2400" dirty="0"/>
          </a:p>
          <a:p>
            <a:r>
              <a:rPr lang="en-US" altLang="en-US" sz="2400" dirty="0"/>
              <a:t>  Osteophytes (bony spurs/growths)</a:t>
            </a:r>
            <a:endParaRPr lang="tr-TR" altLang="en-US" sz="2400" dirty="0"/>
          </a:p>
          <a:p>
            <a:endParaRPr lang="en-US" altLang="en-US" sz="2400" dirty="0"/>
          </a:p>
          <a:p>
            <a:r>
              <a:rPr lang="en-US" altLang="en-US" sz="2400" dirty="0"/>
              <a:t>  </a:t>
            </a:r>
            <a:r>
              <a:rPr lang="en-US" altLang="en-US" sz="2400" dirty="0" err="1"/>
              <a:t>Subcondral</a:t>
            </a:r>
            <a:r>
              <a:rPr lang="en-US" altLang="en-US" sz="2400" dirty="0"/>
              <a:t> cysts (f</a:t>
            </a:r>
            <a:r>
              <a:rPr lang="en-GB" sz="2400" b="0" i="0" dirty="0" err="1">
                <a:solidFill>
                  <a:srgbClr val="4D5156"/>
                </a:solidFill>
                <a:effectLst/>
                <a:latin typeface="arial" panose="020B0604020202020204" pitchFamily="34" charset="0"/>
              </a:rPr>
              <a:t>luid</a:t>
            </a:r>
            <a:r>
              <a:rPr lang="en-GB" sz="2400" b="0" i="0" dirty="0">
                <a:solidFill>
                  <a:srgbClr val="4D5156"/>
                </a:solidFill>
                <a:effectLst/>
                <a:latin typeface="arial" panose="020B0604020202020204" pitchFamily="34" charset="0"/>
              </a:rPr>
              <a:t>-filled sac that forms in one or both of the bones that make up a joint)</a:t>
            </a:r>
            <a:endParaRPr lang="tr-TR" altLang="en-US" sz="2400" dirty="0"/>
          </a:p>
          <a:p>
            <a:endParaRPr lang="tr-TR"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3F0E74BF-985E-46DE-9250-F48EA2AAC88B}"/>
              </a:ext>
            </a:extLst>
          </p:cNvPr>
          <p:cNvSpPr>
            <a:spLocks noGrp="1" noChangeArrowheads="1"/>
          </p:cNvSpPr>
          <p:nvPr>
            <p:ph type="title"/>
          </p:nvPr>
        </p:nvSpPr>
        <p:spPr>
          <a:xfrm>
            <a:off x="685800" y="585788"/>
            <a:ext cx="7772400" cy="1190625"/>
          </a:xfrm>
        </p:spPr>
        <p:txBody>
          <a:bodyPr>
            <a:normAutofit fontScale="90000"/>
          </a:bodyPr>
          <a:lstStyle/>
          <a:p>
            <a:r>
              <a:rPr lang="en-US" altLang="en-US"/>
              <a:t>RADIOLOGIC FINDINGS OF OA</a:t>
            </a:r>
            <a:endParaRPr lang="tr-TR" altLang="en-US"/>
          </a:p>
        </p:txBody>
      </p:sp>
      <p:sp>
        <p:nvSpPr>
          <p:cNvPr id="51202" name="Rectangle 3">
            <a:extLst>
              <a:ext uri="{FF2B5EF4-FFF2-40B4-BE49-F238E27FC236}">
                <a16:creationId xmlns:a16="http://schemas.microsoft.com/office/drawing/2014/main" id="{9E6FD1AF-56EB-48B9-937C-5C7B2A0A5DD9}"/>
              </a:ext>
            </a:extLst>
          </p:cNvPr>
          <p:cNvSpPr>
            <a:spLocks noGrp="1" noChangeArrowheads="1"/>
          </p:cNvSpPr>
          <p:nvPr>
            <p:ph type="body" idx="1"/>
          </p:nvPr>
        </p:nvSpPr>
        <p:spPr>
          <a:xfrm>
            <a:off x="457200" y="1916831"/>
            <a:ext cx="8229600" cy="3600401"/>
          </a:xfrm>
        </p:spPr>
        <p:txBody>
          <a:bodyPr>
            <a:normAutofit fontScale="92500"/>
          </a:bodyPr>
          <a:lstStyle/>
          <a:p>
            <a:r>
              <a:rPr lang="en-US" altLang="en-US" sz="2800" dirty="0"/>
              <a:t>Narrowing of joint space (due to loss of cartilage)</a:t>
            </a:r>
            <a:endParaRPr lang="tr-TR" altLang="en-US" sz="2800" dirty="0"/>
          </a:p>
          <a:p>
            <a:endParaRPr lang="en-US" altLang="en-US" sz="2800" dirty="0"/>
          </a:p>
          <a:p>
            <a:r>
              <a:rPr lang="en-US" altLang="en-US" sz="2800" dirty="0"/>
              <a:t> Osteophytes</a:t>
            </a:r>
            <a:endParaRPr lang="tr-TR" altLang="en-US" sz="2800" dirty="0"/>
          </a:p>
          <a:p>
            <a:endParaRPr lang="en-US" altLang="en-US" sz="2800" b="1" dirty="0"/>
          </a:p>
          <a:p>
            <a:r>
              <a:rPr lang="en-US" altLang="en-US" sz="2800" dirty="0"/>
              <a:t> Subchondral (para-articular) sclerosis</a:t>
            </a:r>
            <a:endParaRPr lang="tr-TR" altLang="en-US" sz="2800" dirty="0"/>
          </a:p>
          <a:p>
            <a:endParaRPr lang="en-US" altLang="en-US" sz="2800" dirty="0"/>
          </a:p>
          <a:p>
            <a:r>
              <a:rPr lang="en-US" altLang="en-US" sz="2800" dirty="0"/>
              <a:t> Bone cysts</a:t>
            </a:r>
            <a:endParaRPr lang="tr-TR" altLang="en-US" sz="2800" dirty="0"/>
          </a:p>
          <a:p>
            <a:pPr>
              <a:buFontTx/>
              <a:buNone/>
            </a:pPr>
            <a:endParaRPr lang="tr-TR" alt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oa-ü1">
            <a:extLst>
              <a:ext uri="{FF2B5EF4-FFF2-40B4-BE49-F238E27FC236}">
                <a16:creationId xmlns:a16="http://schemas.microsoft.com/office/drawing/2014/main" id="{87CB38D2-E139-4762-BF72-441960AC48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7262" y="548680"/>
            <a:ext cx="4689475" cy="4742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7894D782-6F31-401A-B4B7-B8ED51B08D9E}"/>
              </a:ext>
            </a:extLst>
          </p:cNvPr>
          <p:cNvSpPr>
            <a:spLocks noGrp="1" noChangeArrowheads="1"/>
          </p:cNvSpPr>
          <p:nvPr>
            <p:ph type="title"/>
          </p:nvPr>
        </p:nvSpPr>
        <p:spPr>
          <a:xfrm>
            <a:off x="874713" y="312738"/>
            <a:ext cx="7772400" cy="641350"/>
          </a:xfrm>
        </p:spPr>
        <p:txBody>
          <a:bodyPr/>
          <a:lstStyle/>
          <a:p>
            <a:r>
              <a:rPr lang="en-US" altLang="en-US" sz="3000"/>
              <a:t>RADIOLOGICAL </a:t>
            </a:r>
            <a:r>
              <a:rPr lang="tr-TR" altLang="en-US" sz="3000"/>
              <a:t>GRADING OF </a:t>
            </a:r>
            <a:r>
              <a:rPr lang="en-US" altLang="en-US" sz="3000"/>
              <a:t>OA</a:t>
            </a:r>
            <a:endParaRPr lang="tr-TR" altLang="en-US" sz="3000"/>
          </a:p>
        </p:txBody>
      </p:sp>
      <p:sp>
        <p:nvSpPr>
          <p:cNvPr id="53250" name="Rectangle 3">
            <a:extLst>
              <a:ext uri="{FF2B5EF4-FFF2-40B4-BE49-F238E27FC236}">
                <a16:creationId xmlns:a16="http://schemas.microsoft.com/office/drawing/2014/main" id="{05E0FC81-B4AA-43DC-B247-623DE8898A44}"/>
              </a:ext>
            </a:extLst>
          </p:cNvPr>
          <p:cNvSpPr>
            <a:spLocks noGrp="1" noChangeArrowheads="1"/>
          </p:cNvSpPr>
          <p:nvPr>
            <p:ph type="body" idx="1"/>
          </p:nvPr>
        </p:nvSpPr>
        <p:spPr>
          <a:xfrm>
            <a:off x="827088" y="1181100"/>
            <a:ext cx="7631112" cy="1223963"/>
          </a:xfrm>
        </p:spPr>
        <p:txBody>
          <a:bodyPr/>
          <a:lstStyle/>
          <a:p>
            <a:endParaRPr lang="tr-TR" altLang="en-US"/>
          </a:p>
          <a:p>
            <a:r>
              <a:rPr lang="tr-TR" altLang="en-US" sz="2200"/>
              <a:t>Kellgren Lawrence Classification</a:t>
            </a:r>
          </a:p>
          <a:p>
            <a:pPr>
              <a:buFontTx/>
              <a:buNone/>
            </a:pPr>
            <a:endParaRPr lang="tr-TR" altLang="en-US" sz="2400"/>
          </a:p>
        </p:txBody>
      </p:sp>
      <p:graphicFrame>
        <p:nvGraphicFramePr>
          <p:cNvPr id="2" name="Table 1">
            <a:extLst>
              <a:ext uri="{FF2B5EF4-FFF2-40B4-BE49-F238E27FC236}">
                <a16:creationId xmlns:a16="http://schemas.microsoft.com/office/drawing/2014/main" id="{F4D2CC02-C957-4DF7-A8D9-54FAD6D71BA6}"/>
              </a:ext>
            </a:extLst>
          </p:cNvPr>
          <p:cNvGraphicFramePr>
            <a:graphicFrameLocks noGrp="1"/>
          </p:cNvGraphicFramePr>
          <p:nvPr/>
        </p:nvGraphicFramePr>
        <p:xfrm>
          <a:off x="1343025" y="2276475"/>
          <a:ext cx="5821363" cy="3275014"/>
        </p:xfrm>
        <a:graphic>
          <a:graphicData uri="http://schemas.openxmlformats.org/drawingml/2006/table">
            <a:tbl>
              <a:tblPr firstRow="1" bandRow="1">
                <a:tableStyleId>{5C22544A-7EE6-4342-B048-85BDC9FD1C3A}</a:tableStyleId>
              </a:tblPr>
              <a:tblGrid>
                <a:gridCol w="1212899">
                  <a:extLst>
                    <a:ext uri="{9D8B030D-6E8A-4147-A177-3AD203B41FA5}">
                      <a16:colId xmlns:a16="http://schemas.microsoft.com/office/drawing/2014/main" val="20000"/>
                    </a:ext>
                  </a:extLst>
                </a:gridCol>
                <a:gridCol w="4608464">
                  <a:extLst>
                    <a:ext uri="{9D8B030D-6E8A-4147-A177-3AD203B41FA5}">
                      <a16:colId xmlns:a16="http://schemas.microsoft.com/office/drawing/2014/main" val="20001"/>
                    </a:ext>
                  </a:extLst>
                </a:gridCol>
              </a:tblGrid>
              <a:tr h="304880">
                <a:tc>
                  <a:txBody>
                    <a:bodyPr/>
                    <a:lstStyle/>
                    <a:p>
                      <a:pPr algn="ctr"/>
                      <a:r>
                        <a:rPr lang="en-US" sz="1400" dirty="0">
                          <a:effectLst/>
                        </a:rPr>
                        <a:t>Grade</a:t>
                      </a:r>
                    </a:p>
                  </a:txBody>
                  <a:tcPr marL="91439" marR="91439" marT="45732" marB="45732" anchor="ctr"/>
                </a:tc>
                <a:tc>
                  <a:txBody>
                    <a:bodyPr/>
                    <a:lstStyle/>
                    <a:p>
                      <a:pPr algn="l"/>
                      <a:r>
                        <a:rPr lang="en-US" sz="1400" b="0" u="none">
                          <a:solidFill>
                            <a:schemeClr val="tx1"/>
                          </a:solidFill>
                          <a:effectLst/>
                        </a:rPr>
                        <a:t>Description</a:t>
                      </a:r>
                    </a:p>
                  </a:txBody>
                  <a:tcPr marL="91439" marR="91439" marT="45732" marB="45732" anchor="ctr"/>
                </a:tc>
                <a:extLst>
                  <a:ext uri="{0D108BD9-81ED-4DB2-BD59-A6C34878D82A}">
                    <a16:rowId xmlns:a16="http://schemas.microsoft.com/office/drawing/2014/main" val="10000"/>
                  </a:ext>
                </a:extLst>
              </a:tr>
              <a:tr h="399136">
                <a:tc>
                  <a:txBody>
                    <a:bodyPr/>
                    <a:lstStyle/>
                    <a:p>
                      <a:pPr algn="ctr"/>
                      <a:r>
                        <a:rPr lang="en-US" sz="1400" dirty="0">
                          <a:effectLst/>
                        </a:rPr>
                        <a:t>0</a:t>
                      </a:r>
                    </a:p>
                  </a:txBody>
                  <a:tcPr marL="91439" marR="91439" marT="45732" marB="45732" anchor="ctr"/>
                </a:tc>
                <a:tc>
                  <a:txBody>
                    <a:bodyPr/>
                    <a:lstStyle/>
                    <a:p>
                      <a:pPr algn="l"/>
                      <a:r>
                        <a:rPr lang="en-US" sz="1400" b="0" u="none" dirty="0">
                          <a:solidFill>
                            <a:schemeClr val="tx1"/>
                          </a:solidFill>
                          <a:effectLst/>
                        </a:rPr>
                        <a:t>No radiographic features of</a:t>
                      </a:r>
                      <a:r>
                        <a:rPr lang="en-US" sz="1400" b="0" u="none">
                          <a:solidFill>
                            <a:schemeClr val="tx1"/>
                          </a:solidFill>
                          <a:effectLst/>
                        </a:rPr>
                        <a:t> osteoarthritis</a:t>
                      </a:r>
                      <a:endParaRPr lang="en-US" sz="1400" b="0" u="none" dirty="0">
                        <a:solidFill>
                          <a:schemeClr val="tx1"/>
                        </a:solidFill>
                        <a:effectLst/>
                      </a:endParaRPr>
                    </a:p>
                  </a:txBody>
                  <a:tcPr marL="91439" marR="91439" marT="45732" marB="45732" anchor="ctr"/>
                </a:tc>
                <a:extLst>
                  <a:ext uri="{0D108BD9-81ED-4DB2-BD59-A6C34878D82A}">
                    <a16:rowId xmlns:a16="http://schemas.microsoft.com/office/drawing/2014/main" val="10001"/>
                  </a:ext>
                </a:extLst>
              </a:tr>
              <a:tr h="518295">
                <a:tc>
                  <a:txBody>
                    <a:bodyPr/>
                    <a:lstStyle/>
                    <a:p>
                      <a:pPr algn="ctr"/>
                      <a:r>
                        <a:rPr lang="en-US" sz="1400">
                          <a:effectLst/>
                        </a:rPr>
                        <a:t>1</a:t>
                      </a:r>
                    </a:p>
                  </a:txBody>
                  <a:tcPr marL="91439" marR="91439" marT="45732" marB="45732" anchor="ctr"/>
                </a:tc>
                <a:tc>
                  <a:txBody>
                    <a:bodyPr/>
                    <a:lstStyle/>
                    <a:p>
                      <a:pPr algn="l"/>
                      <a:r>
                        <a:rPr lang="en-US" sz="1400" b="0" u="none" dirty="0">
                          <a:solidFill>
                            <a:schemeClr val="tx1"/>
                          </a:solidFill>
                          <a:effectLst/>
                        </a:rPr>
                        <a:t>Possible </a:t>
                      </a:r>
                      <a:r>
                        <a:rPr lang="en-US" sz="1400" b="0" u="none" strike="noStrike" dirty="0">
                          <a:solidFill>
                            <a:schemeClr val="tx1"/>
                          </a:solidFill>
                          <a:effectLst/>
                        </a:rPr>
                        <a:t>joint</a:t>
                      </a:r>
                      <a:r>
                        <a:rPr lang="en-US" sz="1400" b="0" u="none" strike="noStrike" baseline="0" dirty="0">
                          <a:solidFill>
                            <a:schemeClr val="tx1"/>
                          </a:solidFill>
                          <a:effectLst/>
                        </a:rPr>
                        <a:t> space (JS)</a:t>
                      </a:r>
                      <a:r>
                        <a:rPr lang="en-US" sz="1400" b="0" u="none" dirty="0">
                          <a:solidFill>
                            <a:schemeClr val="tx1"/>
                          </a:solidFill>
                          <a:effectLst/>
                        </a:rPr>
                        <a:t> narrowing and </a:t>
                      </a:r>
                      <a:r>
                        <a:rPr lang="en-US" sz="1400" b="0" u="none" strike="noStrike" dirty="0">
                          <a:solidFill>
                            <a:schemeClr val="tx1"/>
                          </a:solidFill>
                          <a:effectLst/>
                        </a:rPr>
                        <a:t>osteophyte</a:t>
                      </a:r>
                      <a:r>
                        <a:rPr lang="en-US" sz="1400" b="0" u="none" dirty="0">
                          <a:solidFill>
                            <a:schemeClr val="tx1"/>
                          </a:solidFill>
                          <a:effectLst/>
                        </a:rPr>
                        <a:t> formation</a:t>
                      </a:r>
                    </a:p>
                  </a:txBody>
                  <a:tcPr marL="91439" marR="91439" marT="45732" marB="45732" anchor="ctr"/>
                </a:tc>
                <a:extLst>
                  <a:ext uri="{0D108BD9-81ED-4DB2-BD59-A6C34878D82A}">
                    <a16:rowId xmlns:a16="http://schemas.microsoft.com/office/drawing/2014/main" val="10002"/>
                  </a:ext>
                </a:extLst>
              </a:tr>
              <a:tr h="570195">
                <a:tc>
                  <a:txBody>
                    <a:bodyPr/>
                    <a:lstStyle/>
                    <a:p>
                      <a:pPr algn="ctr"/>
                      <a:r>
                        <a:rPr lang="en-US" sz="1400">
                          <a:effectLst/>
                        </a:rPr>
                        <a:t>2</a:t>
                      </a:r>
                    </a:p>
                  </a:txBody>
                  <a:tcPr marL="91439" marR="91439" marT="45732" marB="45732" anchor="ctr"/>
                </a:tc>
                <a:tc>
                  <a:txBody>
                    <a:bodyPr/>
                    <a:lstStyle/>
                    <a:p>
                      <a:pPr algn="l"/>
                      <a:r>
                        <a:rPr lang="en-US" sz="1400" b="0" u="none" dirty="0">
                          <a:solidFill>
                            <a:schemeClr val="tx1"/>
                          </a:solidFill>
                          <a:effectLst/>
                        </a:rPr>
                        <a:t>Definite </a:t>
                      </a:r>
                      <a:r>
                        <a:rPr lang="en-US" sz="1400" b="0" u="none" strike="noStrike" dirty="0">
                          <a:solidFill>
                            <a:schemeClr val="tx1"/>
                          </a:solidFill>
                          <a:effectLst/>
                        </a:rPr>
                        <a:t>osteophyte </a:t>
                      </a:r>
                      <a:r>
                        <a:rPr lang="en-US" sz="1400" b="0" u="none" dirty="0">
                          <a:solidFill>
                            <a:schemeClr val="tx1"/>
                          </a:solidFill>
                          <a:effectLst/>
                        </a:rPr>
                        <a:t>formation with possible JS narrowing</a:t>
                      </a:r>
                    </a:p>
                  </a:txBody>
                  <a:tcPr marL="91439" marR="91439" marT="45732" marB="45732" anchor="ctr"/>
                </a:tc>
                <a:extLst>
                  <a:ext uri="{0D108BD9-81ED-4DB2-BD59-A6C34878D82A}">
                    <a16:rowId xmlns:a16="http://schemas.microsoft.com/office/drawing/2014/main" val="10003"/>
                  </a:ext>
                </a:extLst>
              </a:tr>
              <a:tr h="741254">
                <a:tc>
                  <a:txBody>
                    <a:bodyPr/>
                    <a:lstStyle/>
                    <a:p>
                      <a:pPr algn="ctr"/>
                      <a:r>
                        <a:rPr lang="en-US" sz="1400">
                          <a:effectLst/>
                        </a:rPr>
                        <a:t>3</a:t>
                      </a:r>
                    </a:p>
                  </a:txBody>
                  <a:tcPr marL="91439" marR="91439" marT="45732" marB="45732" anchor="ctr"/>
                </a:tc>
                <a:tc>
                  <a:txBody>
                    <a:bodyPr/>
                    <a:lstStyle/>
                    <a:p>
                      <a:pPr algn="l"/>
                      <a:r>
                        <a:rPr lang="en-US" sz="1400" b="0" u="none" dirty="0">
                          <a:solidFill>
                            <a:schemeClr val="tx1"/>
                          </a:solidFill>
                          <a:effectLst/>
                        </a:rPr>
                        <a:t>Multiple</a:t>
                      </a:r>
                      <a:r>
                        <a:rPr lang="en-US" sz="1400" b="0" u="none">
                          <a:solidFill>
                            <a:schemeClr val="tx1"/>
                          </a:solidFill>
                          <a:effectLst/>
                        </a:rPr>
                        <a:t> </a:t>
                      </a:r>
                      <a:r>
                        <a:rPr lang="en-US" sz="1400" b="0" u="none" strike="noStrike">
                          <a:solidFill>
                            <a:schemeClr val="tx1"/>
                          </a:solidFill>
                          <a:effectLst/>
                        </a:rPr>
                        <a:t>osteophytes,</a:t>
                      </a:r>
                      <a:r>
                        <a:rPr lang="en-US" sz="1400" b="0" u="none">
                          <a:solidFill>
                            <a:schemeClr val="tx1"/>
                          </a:solidFill>
                          <a:effectLst/>
                        </a:rPr>
                        <a:t> </a:t>
                      </a:r>
                      <a:r>
                        <a:rPr lang="en-US" sz="1400" b="0" u="none" dirty="0">
                          <a:solidFill>
                            <a:schemeClr val="tx1"/>
                          </a:solidFill>
                          <a:effectLst/>
                        </a:rPr>
                        <a:t>definite</a:t>
                      </a:r>
                      <a:r>
                        <a:rPr lang="en-US" sz="1400" b="0" u="none">
                          <a:solidFill>
                            <a:schemeClr val="tx1"/>
                          </a:solidFill>
                          <a:effectLst/>
                        </a:rPr>
                        <a:t> </a:t>
                      </a:r>
                      <a:r>
                        <a:rPr lang="en-US" sz="1400" b="0" u="none" strike="noStrike">
                          <a:solidFill>
                            <a:schemeClr val="tx1"/>
                          </a:solidFill>
                          <a:effectLst/>
                        </a:rPr>
                        <a:t>JS</a:t>
                      </a:r>
                      <a:r>
                        <a:rPr lang="en-US" sz="1400" b="0" u="none" dirty="0">
                          <a:solidFill>
                            <a:schemeClr val="tx1"/>
                          </a:solidFill>
                          <a:effectLst/>
                        </a:rPr>
                        <a:t> narrowing,</a:t>
                      </a:r>
                      <a:r>
                        <a:rPr lang="en-US" sz="1400" b="0" u="none">
                          <a:solidFill>
                            <a:schemeClr val="tx1"/>
                          </a:solidFill>
                          <a:effectLst/>
                        </a:rPr>
                        <a:t> </a:t>
                      </a:r>
                      <a:r>
                        <a:rPr lang="en-US" sz="1400" b="0" u="none" strike="noStrike">
                          <a:solidFill>
                            <a:schemeClr val="tx1"/>
                          </a:solidFill>
                          <a:effectLst/>
                        </a:rPr>
                        <a:t>sclerosis</a:t>
                      </a:r>
                      <a:r>
                        <a:rPr lang="en-US" sz="1400" b="0" u="none" dirty="0">
                          <a:solidFill>
                            <a:schemeClr val="tx1"/>
                          </a:solidFill>
                          <a:effectLst/>
                        </a:rPr>
                        <a:t> and possible bony deformity</a:t>
                      </a:r>
                    </a:p>
                  </a:txBody>
                  <a:tcPr marL="91439" marR="91439" marT="45732" marB="45732" anchor="ctr"/>
                </a:tc>
                <a:extLst>
                  <a:ext uri="{0D108BD9-81ED-4DB2-BD59-A6C34878D82A}">
                    <a16:rowId xmlns:a16="http://schemas.microsoft.com/office/drawing/2014/main" val="10004"/>
                  </a:ext>
                </a:extLst>
              </a:tr>
              <a:tr h="741254">
                <a:tc>
                  <a:txBody>
                    <a:bodyPr/>
                    <a:lstStyle/>
                    <a:p>
                      <a:pPr algn="ctr"/>
                      <a:r>
                        <a:rPr lang="en-US" sz="1400">
                          <a:effectLst/>
                        </a:rPr>
                        <a:t>4</a:t>
                      </a:r>
                    </a:p>
                  </a:txBody>
                  <a:tcPr marL="91439" marR="91439" marT="45732" marB="45732" anchor="ctr"/>
                </a:tc>
                <a:tc>
                  <a:txBody>
                    <a:bodyPr/>
                    <a:lstStyle/>
                    <a:p>
                      <a:pPr algn="l"/>
                      <a:r>
                        <a:rPr lang="en-US" sz="1400" b="0" u="none" dirty="0">
                          <a:solidFill>
                            <a:schemeClr val="tx1"/>
                          </a:solidFill>
                          <a:effectLst/>
                        </a:rPr>
                        <a:t>Large</a:t>
                      </a:r>
                      <a:r>
                        <a:rPr lang="en-US" sz="1400" b="0" u="none">
                          <a:solidFill>
                            <a:schemeClr val="tx1"/>
                          </a:solidFill>
                          <a:effectLst/>
                        </a:rPr>
                        <a:t> </a:t>
                      </a:r>
                      <a:r>
                        <a:rPr lang="en-US" sz="1400" b="0" u="none" strike="noStrike">
                          <a:solidFill>
                            <a:schemeClr val="tx1"/>
                          </a:solidFill>
                          <a:effectLst/>
                        </a:rPr>
                        <a:t>osteophytes</a:t>
                      </a:r>
                      <a:r>
                        <a:rPr lang="en-US" sz="1400" b="0" u="none">
                          <a:solidFill>
                            <a:schemeClr val="tx1"/>
                          </a:solidFill>
                          <a:effectLst/>
                        </a:rPr>
                        <a:t>, </a:t>
                      </a:r>
                      <a:r>
                        <a:rPr lang="en-US" sz="1400" b="0" u="none" dirty="0">
                          <a:solidFill>
                            <a:schemeClr val="tx1"/>
                          </a:solidFill>
                          <a:effectLst/>
                        </a:rPr>
                        <a:t>marked</a:t>
                      </a:r>
                      <a:r>
                        <a:rPr lang="en-US" sz="1400" b="0" u="none">
                          <a:solidFill>
                            <a:schemeClr val="tx1"/>
                          </a:solidFill>
                          <a:effectLst/>
                        </a:rPr>
                        <a:t> </a:t>
                      </a:r>
                      <a:r>
                        <a:rPr lang="en-US" sz="1400" b="0" u="none" strike="noStrike">
                          <a:solidFill>
                            <a:schemeClr val="tx1"/>
                          </a:solidFill>
                          <a:effectLst/>
                        </a:rPr>
                        <a:t>JS</a:t>
                      </a:r>
                      <a:r>
                        <a:rPr lang="en-US" sz="1400" b="0" u="none" dirty="0">
                          <a:solidFill>
                            <a:schemeClr val="tx1"/>
                          </a:solidFill>
                          <a:effectLst/>
                        </a:rPr>
                        <a:t> narrowing, severe</a:t>
                      </a:r>
                      <a:r>
                        <a:rPr lang="en-US" sz="1400" b="0" u="none">
                          <a:solidFill>
                            <a:schemeClr val="tx1"/>
                          </a:solidFill>
                          <a:effectLst/>
                        </a:rPr>
                        <a:t> </a:t>
                      </a:r>
                      <a:r>
                        <a:rPr lang="en-US" sz="1400" b="0" u="none" strike="noStrike">
                          <a:solidFill>
                            <a:schemeClr val="tx1"/>
                          </a:solidFill>
                          <a:effectLst/>
                        </a:rPr>
                        <a:t>sclerosis</a:t>
                      </a:r>
                      <a:r>
                        <a:rPr lang="en-US" sz="1400" b="0" u="none" strike="noStrike" baseline="0">
                          <a:solidFill>
                            <a:schemeClr val="tx1"/>
                          </a:solidFill>
                          <a:effectLst/>
                        </a:rPr>
                        <a:t> </a:t>
                      </a:r>
                      <a:r>
                        <a:rPr lang="en-US" sz="1400" b="0" u="none">
                          <a:solidFill>
                            <a:schemeClr val="tx1"/>
                          </a:solidFill>
                          <a:effectLst/>
                        </a:rPr>
                        <a:t>and </a:t>
                      </a:r>
                      <a:r>
                        <a:rPr lang="en-US" sz="1400" b="0" u="none" dirty="0">
                          <a:solidFill>
                            <a:schemeClr val="tx1"/>
                          </a:solidFill>
                          <a:effectLst/>
                        </a:rPr>
                        <a:t>definite bony deformity</a:t>
                      </a:r>
                    </a:p>
                  </a:txBody>
                  <a:tcPr marL="91439" marR="91439" marT="45732" marB="45732"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a:extLst>
              <a:ext uri="{FF2B5EF4-FFF2-40B4-BE49-F238E27FC236}">
                <a16:creationId xmlns:a16="http://schemas.microsoft.com/office/drawing/2014/main" id="{840A6496-4A0F-4612-A56A-B37CA8D16935}"/>
              </a:ext>
            </a:extLst>
          </p:cNvPr>
          <p:cNvSpPr>
            <a:spLocks noGrp="1" noChangeArrowheads="1"/>
          </p:cNvSpPr>
          <p:nvPr>
            <p:ph type="title"/>
          </p:nvPr>
        </p:nvSpPr>
        <p:spPr>
          <a:xfrm>
            <a:off x="685800" y="860425"/>
            <a:ext cx="7772400" cy="641350"/>
          </a:xfrm>
        </p:spPr>
        <p:txBody>
          <a:bodyPr>
            <a:normAutofit fontScale="90000"/>
          </a:bodyPr>
          <a:lstStyle/>
          <a:p>
            <a:r>
              <a:rPr lang="en-US" altLang="en-US"/>
              <a:t>DIAGNOSIS OF OA</a:t>
            </a:r>
            <a:endParaRPr lang="tr-TR" altLang="en-US"/>
          </a:p>
        </p:txBody>
      </p:sp>
      <p:sp>
        <p:nvSpPr>
          <p:cNvPr id="54274" name="Rectangle 3">
            <a:extLst>
              <a:ext uri="{FF2B5EF4-FFF2-40B4-BE49-F238E27FC236}">
                <a16:creationId xmlns:a16="http://schemas.microsoft.com/office/drawing/2014/main" id="{510E7F0D-73E5-41D7-8E5E-EEFDA439988A}"/>
              </a:ext>
            </a:extLst>
          </p:cNvPr>
          <p:cNvSpPr>
            <a:spLocks noGrp="1" noChangeArrowheads="1"/>
          </p:cNvSpPr>
          <p:nvPr>
            <p:ph type="body" idx="1"/>
          </p:nvPr>
        </p:nvSpPr>
        <p:spPr>
          <a:xfrm>
            <a:off x="652528" y="1700808"/>
            <a:ext cx="7805672" cy="3819525"/>
          </a:xfrm>
        </p:spPr>
        <p:txBody>
          <a:bodyPr>
            <a:normAutofit/>
          </a:bodyPr>
          <a:lstStyle/>
          <a:p>
            <a:pPr>
              <a:buFontTx/>
              <a:buNone/>
            </a:pPr>
            <a:r>
              <a:rPr lang="tr-TR" altLang="en-US" dirty="0"/>
              <a:t>             </a:t>
            </a:r>
            <a:r>
              <a:rPr lang="en-US" altLang="en-US" b="1" dirty="0"/>
              <a:t>CLINICAL FINDINGS</a:t>
            </a:r>
          </a:p>
          <a:p>
            <a:pPr>
              <a:buFontTx/>
              <a:buNone/>
            </a:pPr>
            <a:r>
              <a:rPr lang="tr-TR" altLang="en-US" dirty="0"/>
              <a:t>  J</a:t>
            </a:r>
            <a:r>
              <a:rPr lang="en-US" altLang="en-US" dirty="0" err="1"/>
              <a:t>oint</a:t>
            </a:r>
            <a:r>
              <a:rPr lang="en-US" altLang="en-US" dirty="0"/>
              <a:t> pain/ Stiffness &gt;30m/ Limited ROM/ Deformity</a:t>
            </a:r>
          </a:p>
          <a:p>
            <a:pPr>
              <a:buFontTx/>
              <a:buNone/>
            </a:pPr>
            <a:r>
              <a:rPr lang="en-US" altLang="en-US" dirty="0"/>
              <a:t>                       </a:t>
            </a:r>
            <a:r>
              <a:rPr lang="tr-TR" altLang="en-US" dirty="0"/>
              <a:t>     </a:t>
            </a:r>
            <a:r>
              <a:rPr lang="en-US" altLang="en-US" dirty="0"/>
              <a:t>+</a:t>
            </a:r>
            <a:endParaRPr lang="tr-TR" altLang="en-US" dirty="0"/>
          </a:p>
          <a:p>
            <a:pPr>
              <a:buFontTx/>
              <a:buNone/>
            </a:pPr>
            <a:r>
              <a:rPr lang="en-US" altLang="en-US" dirty="0"/>
              <a:t>   </a:t>
            </a:r>
            <a:r>
              <a:rPr lang="tr-TR" altLang="en-US" dirty="0"/>
              <a:t>          </a:t>
            </a:r>
            <a:r>
              <a:rPr lang="en-US" altLang="en-US" b="1" dirty="0"/>
              <a:t>RADIOLOGIC FINDINGS</a:t>
            </a:r>
          </a:p>
          <a:p>
            <a:pPr>
              <a:buFontTx/>
              <a:buNone/>
            </a:pPr>
            <a:r>
              <a:rPr lang="en-US" altLang="en-US" dirty="0"/>
              <a:t>               </a:t>
            </a:r>
            <a:r>
              <a:rPr lang="tr-TR" altLang="en-US" dirty="0"/>
              <a:t>     O</a:t>
            </a:r>
            <a:r>
              <a:rPr lang="en-US" altLang="en-US" dirty="0" err="1"/>
              <a:t>steophytes</a:t>
            </a:r>
            <a:endParaRPr lang="tr-TR" altLang="en-US" dirty="0"/>
          </a:p>
          <a:p>
            <a:pPr>
              <a:buFontTx/>
              <a:buNone/>
            </a:pPr>
            <a:endParaRPr lang="tr-TR"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a:extLst>
              <a:ext uri="{FF2B5EF4-FFF2-40B4-BE49-F238E27FC236}">
                <a16:creationId xmlns:a16="http://schemas.microsoft.com/office/drawing/2014/main" id="{A94DB454-E32E-438A-AE37-8010A844237C}"/>
              </a:ext>
            </a:extLst>
          </p:cNvPr>
          <p:cNvSpPr>
            <a:spLocks noGrp="1" noChangeArrowheads="1"/>
          </p:cNvSpPr>
          <p:nvPr>
            <p:ph type="title"/>
          </p:nvPr>
        </p:nvSpPr>
        <p:spPr>
          <a:xfrm>
            <a:off x="685800" y="727075"/>
            <a:ext cx="7772400" cy="1190625"/>
          </a:xfrm>
        </p:spPr>
        <p:txBody>
          <a:bodyPr>
            <a:normAutofit/>
          </a:bodyPr>
          <a:lstStyle/>
          <a:p>
            <a:r>
              <a:rPr lang="en-US" altLang="en-US" sz="3600" dirty="0"/>
              <a:t>CLINICAL</a:t>
            </a:r>
            <a:br>
              <a:rPr lang="en-US" altLang="en-US" sz="3600" dirty="0"/>
            </a:br>
            <a:r>
              <a:rPr lang="en-US" altLang="en-US" sz="3600" dirty="0"/>
              <a:t>SIGNS AND SYMPTOMS OF OA</a:t>
            </a:r>
            <a:endParaRPr lang="tr-TR" altLang="en-US" sz="3600" dirty="0"/>
          </a:p>
        </p:txBody>
      </p:sp>
      <p:sp>
        <p:nvSpPr>
          <p:cNvPr id="55298" name="Rectangle 3">
            <a:extLst>
              <a:ext uri="{FF2B5EF4-FFF2-40B4-BE49-F238E27FC236}">
                <a16:creationId xmlns:a16="http://schemas.microsoft.com/office/drawing/2014/main" id="{99D42D93-DDBE-42B7-8791-1FE16D251365}"/>
              </a:ext>
            </a:extLst>
          </p:cNvPr>
          <p:cNvSpPr>
            <a:spLocks noGrp="1" noChangeArrowheads="1"/>
          </p:cNvSpPr>
          <p:nvPr>
            <p:ph type="body" idx="1"/>
          </p:nvPr>
        </p:nvSpPr>
        <p:spPr>
          <a:xfrm>
            <a:off x="685800" y="2781300"/>
            <a:ext cx="7772400" cy="3848100"/>
          </a:xfrm>
        </p:spPr>
        <p:txBody>
          <a:bodyPr>
            <a:normAutofit/>
          </a:bodyPr>
          <a:lstStyle/>
          <a:p>
            <a:r>
              <a:rPr lang="en-US" altLang="en-US" sz="2800" dirty="0"/>
              <a:t> Joint pain</a:t>
            </a:r>
            <a:r>
              <a:rPr lang="tr-TR" altLang="en-US" sz="2800" dirty="0"/>
              <a:t> - degenerative </a:t>
            </a:r>
            <a:endParaRPr lang="en-US" altLang="en-US" sz="2800" dirty="0"/>
          </a:p>
          <a:p>
            <a:r>
              <a:rPr lang="en-US" altLang="en-US" sz="2800" dirty="0"/>
              <a:t> Stiffness following inactivity</a:t>
            </a:r>
            <a:r>
              <a:rPr lang="tr-TR" altLang="en-US" sz="2800" dirty="0"/>
              <a:t> – 30 min</a:t>
            </a:r>
            <a:endParaRPr lang="en-US" altLang="en-US" sz="2800" dirty="0"/>
          </a:p>
          <a:p>
            <a:r>
              <a:rPr lang="en-US" altLang="en-US" sz="2800" dirty="0"/>
              <a:t> Limitation of ROM</a:t>
            </a:r>
            <a:r>
              <a:rPr lang="tr-TR" altLang="en-US" sz="2800" dirty="0"/>
              <a:t> – later stages</a:t>
            </a:r>
            <a:endParaRPr lang="en-US" altLang="en-US" sz="2800" dirty="0"/>
          </a:p>
          <a:p>
            <a:r>
              <a:rPr lang="en-US" altLang="en-US" sz="2800" dirty="0"/>
              <a:t> Deformity</a:t>
            </a:r>
            <a:r>
              <a:rPr lang="tr-TR" altLang="en-US" sz="2800" dirty="0"/>
              <a:t> – restricition of ADL</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0E9AC7DF-D211-4821-8493-E83AF4346D86}"/>
              </a:ext>
            </a:extLst>
          </p:cNvPr>
          <p:cNvSpPr>
            <a:spLocks noGrp="1"/>
          </p:cNvSpPr>
          <p:nvPr>
            <p:ph type="title"/>
          </p:nvPr>
        </p:nvSpPr>
        <p:spPr/>
        <p:txBody>
          <a:bodyPr/>
          <a:lstStyle/>
          <a:p>
            <a:pPr eaLnBrk="1" hangingPunct="1"/>
            <a:r>
              <a:rPr lang="en-US" altLang="en-US">
                <a:ea typeface="ＭＳ Ｐゴシック" panose="020B0600070205080204" pitchFamily="34" charset="-128"/>
              </a:rPr>
              <a:t>Symptoms and Signs</a:t>
            </a:r>
          </a:p>
        </p:txBody>
      </p:sp>
      <p:pic>
        <p:nvPicPr>
          <p:cNvPr id="56322" name="Picture 4">
            <a:extLst>
              <a:ext uri="{FF2B5EF4-FFF2-40B4-BE49-F238E27FC236}">
                <a16:creationId xmlns:a16="http://schemas.microsoft.com/office/drawing/2014/main" id="{B92B2461-B6A3-47F4-9250-CF13E006532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79563" y="1668463"/>
            <a:ext cx="6232525"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6323" name="Straight Arrow Connector 6">
            <a:extLst>
              <a:ext uri="{FF2B5EF4-FFF2-40B4-BE49-F238E27FC236}">
                <a16:creationId xmlns:a16="http://schemas.microsoft.com/office/drawing/2014/main" id="{937B21C9-3CDB-4240-AC88-F796762BE293}"/>
              </a:ext>
            </a:extLst>
          </p:cNvPr>
          <p:cNvCxnSpPr>
            <a:cxnSpLocks noChangeShapeType="1"/>
          </p:cNvCxnSpPr>
          <p:nvPr/>
        </p:nvCxnSpPr>
        <p:spPr bwMode="auto">
          <a:xfrm flipV="1">
            <a:off x="1908175" y="4868863"/>
            <a:ext cx="576263" cy="431800"/>
          </a:xfrm>
          <a:prstGeom prst="straightConnector1">
            <a:avLst/>
          </a:prstGeom>
          <a:noFill/>
          <a:ln w="28575">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56324" name="TextBox 7">
            <a:extLst>
              <a:ext uri="{FF2B5EF4-FFF2-40B4-BE49-F238E27FC236}">
                <a16:creationId xmlns:a16="http://schemas.microsoft.com/office/drawing/2014/main" id="{1C081101-69A1-475D-AEA2-9DEB05F7B31D}"/>
              </a:ext>
            </a:extLst>
          </p:cNvPr>
          <p:cNvSpPr txBox="1">
            <a:spLocks noChangeArrowheads="1"/>
          </p:cNvSpPr>
          <p:nvPr/>
        </p:nvSpPr>
        <p:spPr bwMode="auto">
          <a:xfrm>
            <a:off x="755650" y="5300663"/>
            <a:ext cx="16557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a:solidFill>
                  <a:schemeClr val="tx1"/>
                </a:solidFill>
                <a:latin typeface="Arial" panose="020B0604020202020204" pitchFamily="34" charset="0"/>
              </a:rPr>
              <a:t>Square thumb</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739F8C93-A6D3-4ECE-B03F-3EF54286D7B1}"/>
              </a:ext>
            </a:extLst>
          </p:cNvPr>
          <p:cNvSpPr>
            <a:spLocks noGrp="1"/>
          </p:cNvSpPr>
          <p:nvPr>
            <p:ph type="title"/>
          </p:nvPr>
        </p:nvSpPr>
        <p:spPr>
          <a:xfrm>
            <a:off x="457200" y="274638"/>
            <a:ext cx="8229600" cy="785267"/>
          </a:xfrm>
        </p:spPr>
        <p:txBody>
          <a:bodyPr/>
          <a:lstStyle/>
          <a:p>
            <a:pPr eaLnBrk="1" hangingPunct="1"/>
            <a:r>
              <a:rPr lang="en-US" altLang="en-US" dirty="0">
                <a:ea typeface="ＭＳ Ｐゴシック" panose="020B0600070205080204" pitchFamily="34" charset="-128"/>
              </a:rPr>
              <a:t>RA Vs. OA</a:t>
            </a:r>
          </a:p>
        </p:txBody>
      </p:sp>
      <p:graphicFrame>
        <p:nvGraphicFramePr>
          <p:cNvPr id="4" name="Content Placeholder 3">
            <a:extLst>
              <a:ext uri="{FF2B5EF4-FFF2-40B4-BE49-F238E27FC236}">
                <a16:creationId xmlns:a16="http://schemas.microsoft.com/office/drawing/2014/main" id="{B81B752E-FD40-4031-B9F0-36F16C2D4227}"/>
              </a:ext>
            </a:extLst>
          </p:cNvPr>
          <p:cNvGraphicFramePr>
            <a:graphicFrameLocks noGrp="1"/>
          </p:cNvGraphicFramePr>
          <p:nvPr>
            <p:ph idx="1"/>
            <p:extLst>
              <p:ext uri="{D42A27DB-BD31-4B8C-83A1-F6EECF244321}">
                <p14:modId xmlns:p14="http://schemas.microsoft.com/office/powerpoint/2010/main" val="1014675453"/>
              </p:ext>
            </p:extLst>
          </p:nvPr>
        </p:nvGraphicFramePr>
        <p:xfrm>
          <a:off x="318294" y="1059905"/>
          <a:ext cx="8507412" cy="4738190"/>
        </p:xfrm>
        <a:graphic>
          <a:graphicData uri="http://schemas.openxmlformats.org/drawingml/2006/table">
            <a:tbl>
              <a:tblPr firstRow="1" bandRow="1">
                <a:tableStyleId>{93296810-A885-4BE3-A3E7-6D5BEEA58F35}</a:tableStyleId>
              </a:tblPr>
              <a:tblGrid>
                <a:gridCol w="2690491">
                  <a:extLst>
                    <a:ext uri="{9D8B030D-6E8A-4147-A177-3AD203B41FA5}">
                      <a16:colId xmlns:a16="http://schemas.microsoft.com/office/drawing/2014/main" val="20000"/>
                    </a:ext>
                  </a:extLst>
                </a:gridCol>
                <a:gridCol w="2792540">
                  <a:extLst>
                    <a:ext uri="{9D8B030D-6E8A-4147-A177-3AD203B41FA5}">
                      <a16:colId xmlns:a16="http://schemas.microsoft.com/office/drawing/2014/main" val="20001"/>
                    </a:ext>
                  </a:extLst>
                </a:gridCol>
                <a:gridCol w="3024381">
                  <a:extLst>
                    <a:ext uri="{9D8B030D-6E8A-4147-A177-3AD203B41FA5}">
                      <a16:colId xmlns:a16="http://schemas.microsoft.com/office/drawing/2014/main" val="20002"/>
                    </a:ext>
                  </a:extLst>
                </a:gridCol>
              </a:tblGrid>
              <a:tr h="543082">
                <a:tc>
                  <a:txBody>
                    <a:bodyPr/>
                    <a:lstStyle/>
                    <a:p>
                      <a:pPr algn="ctr"/>
                      <a:r>
                        <a:rPr lang="en-US" sz="1800" b="1" dirty="0"/>
                        <a:t>Features</a:t>
                      </a:r>
                    </a:p>
                  </a:txBody>
                  <a:tcPr marL="91441" marR="91441" marT="45718" marB="45718"/>
                </a:tc>
                <a:tc>
                  <a:txBody>
                    <a:bodyPr/>
                    <a:lstStyle/>
                    <a:p>
                      <a:pPr algn="ctr"/>
                      <a:r>
                        <a:rPr lang="en-US" sz="1800" b="1" dirty="0"/>
                        <a:t>Rheumatoid Arthritis</a:t>
                      </a:r>
                    </a:p>
                  </a:txBody>
                  <a:tcPr marL="91441" marR="91441" marT="45718" marB="45718"/>
                </a:tc>
                <a:tc>
                  <a:txBody>
                    <a:bodyPr/>
                    <a:lstStyle/>
                    <a:p>
                      <a:pPr algn="ctr"/>
                      <a:r>
                        <a:rPr lang="en-US" sz="1800" b="1" dirty="0"/>
                        <a:t>Osteoarthritis</a:t>
                      </a:r>
                    </a:p>
                  </a:txBody>
                  <a:tcPr marL="91441" marR="91441" marT="45718" marB="45718"/>
                </a:tc>
                <a:extLst>
                  <a:ext uri="{0D108BD9-81ED-4DB2-BD59-A6C34878D82A}">
                    <a16:rowId xmlns:a16="http://schemas.microsoft.com/office/drawing/2014/main" val="10000"/>
                  </a:ext>
                </a:extLst>
              </a:tr>
              <a:tr h="543082">
                <a:tc>
                  <a:txBody>
                    <a:bodyPr/>
                    <a:lstStyle/>
                    <a:p>
                      <a:pPr algn="ctr"/>
                      <a:r>
                        <a:rPr lang="en-US" sz="1800" b="1" dirty="0"/>
                        <a:t>Age</a:t>
                      </a:r>
                      <a:r>
                        <a:rPr lang="en-US" sz="1800" b="1" baseline="0" dirty="0"/>
                        <a:t> of onset</a:t>
                      </a:r>
                      <a:endParaRPr lang="en-US" sz="1800" b="1" dirty="0"/>
                    </a:p>
                  </a:txBody>
                  <a:tcPr marL="91441" marR="91441" marT="45718" marB="45718"/>
                </a:tc>
                <a:tc>
                  <a:txBody>
                    <a:bodyPr/>
                    <a:lstStyle/>
                    <a:p>
                      <a:r>
                        <a:rPr lang="en-US" sz="1800" dirty="0"/>
                        <a:t>Can happen at any</a:t>
                      </a:r>
                      <a:r>
                        <a:rPr lang="en-US" sz="1800" baseline="0" dirty="0"/>
                        <a:t> age</a:t>
                      </a:r>
                      <a:endParaRPr lang="en-US" sz="1800" dirty="0"/>
                    </a:p>
                  </a:txBody>
                  <a:tcPr marL="91441" marR="91441" marT="45718" marB="45718"/>
                </a:tc>
                <a:tc>
                  <a:txBody>
                    <a:bodyPr/>
                    <a:lstStyle/>
                    <a:p>
                      <a:r>
                        <a:rPr lang="en-US" sz="1800" dirty="0"/>
                        <a:t>Usually later in life</a:t>
                      </a:r>
                    </a:p>
                  </a:txBody>
                  <a:tcPr marL="91441" marR="91441" marT="45718" marB="45718"/>
                </a:tc>
                <a:extLst>
                  <a:ext uri="{0D108BD9-81ED-4DB2-BD59-A6C34878D82A}">
                    <a16:rowId xmlns:a16="http://schemas.microsoft.com/office/drawing/2014/main" val="10001"/>
                  </a:ext>
                </a:extLst>
              </a:tr>
              <a:tr h="543082">
                <a:tc>
                  <a:txBody>
                    <a:bodyPr/>
                    <a:lstStyle/>
                    <a:p>
                      <a:pPr algn="ctr"/>
                      <a:r>
                        <a:rPr lang="en-US" sz="1800" b="1" dirty="0"/>
                        <a:t>Speed of onset</a:t>
                      </a:r>
                    </a:p>
                  </a:txBody>
                  <a:tcPr marL="91441" marR="91441" marT="45718" marB="45718"/>
                </a:tc>
                <a:tc>
                  <a:txBody>
                    <a:bodyPr/>
                    <a:lstStyle/>
                    <a:p>
                      <a:r>
                        <a:rPr lang="en-US" sz="1800" dirty="0"/>
                        <a:t>Rapid- weeks</a:t>
                      </a:r>
                      <a:r>
                        <a:rPr lang="en-US" sz="1800" baseline="0" dirty="0"/>
                        <a:t> to </a:t>
                      </a:r>
                      <a:r>
                        <a:rPr lang="en-US" sz="1800" dirty="0"/>
                        <a:t>months</a:t>
                      </a:r>
                    </a:p>
                  </a:txBody>
                  <a:tcPr marL="91441" marR="91441" marT="45718" marB="45718"/>
                </a:tc>
                <a:tc>
                  <a:txBody>
                    <a:bodyPr/>
                    <a:lstStyle/>
                    <a:p>
                      <a:r>
                        <a:rPr lang="en-US" sz="1800" dirty="0"/>
                        <a:t>Slow- over years</a:t>
                      </a:r>
                    </a:p>
                  </a:txBody>
                  <a:tcPr marL="91441" marR="91441" marT="45718" marB="45718"/>
                </a:tc>
                <a:extLst>
                  <a:ext uri="{0D108BD9-81ED-4DB2-BD59-A6C34878D82A}">
                    <a16:rowId xmlns:a16="http://schemas.microsoft.com/office/drawing/2014/main" val="10002"/>
                  </a:ext>
                </a:extLst>
              </a:tr>
              <a:tr h="739096">
                <a:tc>
                  <a:txBody>
                    <a:bodyPr/>
                    <a:lstStyle/>
                    <a:p>
                      <a:pPr algn="ctr"/>
                      <a:r>
                        <a:rPr lang="en-US" sz="1800" b="1" dirty="0"/>
                        <a:t>Distribution</a:t>
                      </a:r>
                    </a:p>
                  </a:txBody>
                  <a:tcPr marL="91441" marR="91441" marT="45718" marB="45718"/>
                </a:tc>
                <a:tc>
                  <a:txBody>
                    <a:bodyPr/>
                    <a:lstStyle/>
                    <a:p>
                      <a:r>
                        <a:rPr lang="en-US" sz="1800" dirty="0"/>
                        <a:t>Symmetrical polyarthritis</a:t>
                      </a:r>
                    </a:p>
                  </a:txBody>
                  <a:tcPr marL="91441" marR="91441" marT="45718" marB="45718"/>
                </a:tc>
                <a:tc>
                  <a:txBody>
                    <a:bodyPr/>
                    <a:lstStyle/>
                    <a:p>
                      <a:r>
                        <a:rPr lang="en-US" sz="1800" dirty="0"/>
                        <a:t>Initially asymmetrical </a:t>
                      </a:r>
                      <a:r>
                        <a:rPr lang="en-US" sz="1800" dirty="0" err="1"/>
                        <a:t>monoarthritis</a:t>
                      </a:r>
                      <a:r>
                        <a:rPr lang="en-US" sz="1800" dirty="0"/>
                        <a:t> </a:t>
                      </a:r>
                      <a:r>
                        <a:rPr lang="en-US" sz="1800" dirty="0">
                          <a:sym typeface="Wingdings"/>
                        </a:rPr>
                        <a:t>polyarthritis</a:t>
                      </a:r>
                      <a:r>
                        <a:rPr lang="en-US" sz="1800" dirty="0"/>
                        <a:t> </a:t>
                      </a:r>
                    </a:p>
                  </a:txBody>
                  <a:tcPr marL="91441" marR="91441" marT="45718" marB="45718"/>
                </a:tc>
                <a:extLst>
                  <a:ext uri="{0D108BD9-81ED-4DB2-BD59-A6C34878D82A}">
                    <a16:rowId xmlns:a16="http://schemas.microsoft.com/office/drawing/2014/main" val="10003"/>
                  </a:ext>
                </a:extLst>
              </a:tr>
              <a:tr h="543082">
                <a:tc>
                  <a:txBody>
                    <a:bodyPr/>
                    <a:lstStyle/>
                    <a:p>
                      <a:pPr algn="ctr"/>
                      <a:r>
                        <a:rPr lang="en-US" sz="1800" b="1" dirty="0"/>
                        <a:t>Joints affected</a:t>
                      </a:r>
                    </a:p>
                  </a:txBody>
                  <a:tcPr marL="91441" marR="91441" marT="45718" marB="45718"/>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dirty="0"/>
                        <a:t>Small joints</a:t>
                      </a:r>
                      <a:r>
                        <a:rPr lang="en-US" sz="1800" baseline="0" dirty="0"/>
                        <a:t> of hands and feet</a:t>
                      </a:r>
                      <a:endParaRPr lang="en-US" sz="1800" dirty="0"/>
                    </a:p>
                  </a:txBody>
                  <a:tcPr marL="91441" marR="91441" marT="45718" marB="45718"/>
                </a:tc>
                <a:tc>
                  <a:txBody>
                    <a:bodyPr/>
                    <a:lstStyle/>
                    <a:p>
                      <a:r>
                        <a:rPr lang="en-US" sz="1800" dirty="0"/>
                        <a:t>Weight bearing joints- knees,</a:t>
                      </a:r>
                      <a:r>
                        <a:rPr lang="en-US" sz="1800" baseline="0" dirty="0"/>
                        <a:t> hips </a:t>
                      </a:r>
                      <a:endParaRPr lang="en-US" sz="1800" dirty="0"/>
                    </a:p>
                  </a:txBody>
                  <a:tcPr marL="91441" marR="91441" marT="45718" marB="45718"/>
                </a:tc>
                <a:extLst>
                  <a:ext uri="{0D108BD9-81ED-4DB2-BD59-A6C34878D82A}">
                    <a16:rowId xmlns:a16="http://schemas.microsoft.com/office/drawing/2014/main" val="10004"/>
                  </a:ext>
                </a:extLst>
              </a:tr>
              <a:tr h="775831">
                <a:tc>
                  <a:txBody>
                    <a:bodyPr/>
                    <a:lstStyle/>
                    <a:p>
                      <a:pPr algn="ctr"/>
                      <a:r>
                        <a:rPr lang="en-US" sz="1800" b="1" dirty="0"/>
                        <a:t>Duration of morning stiffness</a:t>
                      </a:r>
                    </a:p>
                  </a:txBody>
                  <a:tcPr marL="91441" marR="91441" marT="45718" marB="45718"/>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aseline="0" dirty="0"/>
                        <a:t>Stiffness worse in the morning &gt;1hour</a:t>
                      </a:r>
                      <a:endParaRPr lang="en-US" sz="1800" dirty="0"/>
                    </a:p>
                  </a:txBody>
                  <a:tcPr marL="91441" marR="91441" marT="45718" marB="45718"/>
                </a:tc>
                <a:tc>
                  <a:txBody>
                    <a:bodyPr/>
                    <a:lstStyle/>
                    <a:p>
                      <a:r>
                        <a:rPr lang="en-US" sz="1800" dirty="0"/>
                        <a:t>Stiffness &lt;1hour</a:t>
                      </a:r>
                      <a:r>
                        <a:rPr lang="en-US" sz="1800" baseline="0" dirty="0"/>
                        <a:t> and w</a:t>
                      </a:r>
                      <a:r>
                        <a:rPr lang="en-US" sz="1800" dirty="0"/>
                        <a:t>orse at</a:t>
                      </a:r>
                      <a:r>
                        <a:rPr lang="en-US" sz="1800" baseline="0" dirty="0"/>
                        <a:t> the end of the day (after activity)</a:t>
                      </a:r>
                      <a:endParaRPr lang="en-US" sz="1800" dirty="0"/>
                    </a:p>
                  </a:txBody>
                  <a:tcPr marL="91441" marR="91441" marT="45718" marB="45718"/>
                </a:tc>
                <a:extLst>
                  <a:ext uri="{0D108BD9-81ED-4DB2-BD59-A6C34878D82A}">
                    <a16:rowId xmlns:a16="http://schemas.microsoft.com/office/drawing/2014/main" val="10005"/>
                  </a:ext>
                </a:extLst>
              </a:tr>
              <a:tr h="517364">
                <a:tc>
                  <a:txBody>
                    <a:bodyPr/>
                    <a:lstStyle/>
                    <a:p>
                      <a:pPr algn="ctr"/>
                      <a:r>
                        <a:rPr lang="en-US" sz="1800" b="1" dirty="0"/>
                        <a:t>Systemic</a:t>
                      </a:r>
                      <a:r>
                        <a:rPr lang="en-US" sz="1800" b="1" baseline="0" dirty="0"/>
                        <a:t> </a:t>
                      </a:r>
                      <a:r>
                        <a:rPr lang="en-US" sz="1800" b="1" dirty="0"/>
                        <a:t>symptoms</a:t>
                      </a:r>
                    </a:p>
                  </a:txBody>
                  <a:tcPr marL="91441" marR="91441" marT="45718" marB="45718"/>
                </a:tc>
                <a:tc>
                  <a:txBody>
                    <a:bodyPr/>
                    <a:lstStyle/>
                    <a:p>
                      <a:r>
                        <a:rPr lang="en-US" sz="1800" dirty="0"/>
                        <a:t>Fatigue, fever, night sweats</a:t>
                      </a:r>
                    </a:p>
                  </a:txBody>
                  <a:tcPr marL="91441" marR="91441" marT="45718" marB="45718"/>
                </a:tc>
                <a:tc>
                  <a:txBody>
                    <a:bodyPr/>
                    <a:lstStyle/>
                    <a:p>
                      <a:pPr algn="ctr"/>
                      <a:r>
                        <a:rPr lang="en-US" sz="1800" dirty="0"/>
                        <a:t>-</a:t>
                      </a:r>
                    </a:p>
                  </a:txBody>
                  <a:tcPr marL="91441" marR="91441" marT="45718" marB="45718"/>
                </a:tc>
                <a:extLst>
                  <a:ext uri="{0D108BD9-81ED-4DB2-BD59-A6C34878D82A}">
                    <a16:rowId xmlns:a16="http://schemas.microsoft.com/office/drawing/2014/main" val="10006"/>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9C4930-239D-4629-814F-6A32B890D25D}"/>
              </a:ext>
            </a:extLst>
          </p:cNvPr>
          <p:cNvSpPr>
            <a:spLocks noGrp="1"/>
          </p:cNvSpPr>
          <p:nvPr>
            <p:ph idx="1"/>
          </p:nvPr>
        </p:nvSpPr>
        <p:spPr>
          <a:xfrm>
            <a:off x="609600" y="1270000"/>
            <a:ext cx="6348413" cy="3881438"/>
          </a:xfrm>
        </p:spPr>
        <p:txBody>
          <a:bodyPr>
            <a:normAutofit fontScale="55000" lnSpcReduction="20000"/>
          </a:bodyPr>
          <a:lstStyle/>
          <a:p>
            <a:pPr eaLnBrk="1" hangingPunct="1"/>
            <a:r>
              <a:rPr lang="en-US" altLang="en-US">
                <a:ea typeface="ＭＳ Ｐゴシック" panose="020B0600070205080204" pitchFamily="34" charset="-128"/>
              </a:rPr>
              <a:t>Bloods </a:t>
            </a:r>
          </a:p>
          <a:p>
            <a:pPr lvl="1" eaLnBrk="1" hangingPunct="1"/>
            <a:r>
              <a:rPr lang="en-US" altLang="en-US">
                <a:ea typeface="ＭＳ Ｐゴシック" panose="020B0600070205080204" pitchFamily="34" charset="-128"/>
              </a:rPr>
              <a:t>FBC, U&amp;Es, LFTs, ESR, CRP</a:t>
            </a:r>
          </a:p>
          <a:p>
            <a:pPr lvl="1"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Imaging- 4 cardinal signs on Xray?</a:t>
            </a:r>
          </a:p>
          <a:p>
            <a:pPr lvl="1"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sclerosis</a:t>
            </a:r>
          </a:p>
          <a:p>
            <a:pPr lvl="1" eaLnBrk="1" hangingPunct="1"/>
            <a:r>
              <a:rPr lang="en-US" altLang="en-US" b="1">
                <a:ea typeface="ＭＳ Ｐゴシック" panose="020B0600070205080204" pitchFamily="34" charset="-128"/>
              </a:rPr>
              <a:t>O</a:t>
            </a:r>
            <a:r>
              <a:rPr lang="en-US" altLang="en-US">
                <a:ea typeface="ＭＳ Ｐゴシック" panose="020B0600070205080204" pitchFamily="34" charset="-128"/>
              </a:rPr>
              <a:t>steophytes</a:t>
            </a:r>
          </a:p>
          <a:p>
            <a:pPr lvl="1" eaLnBrk="1" hangingPunct="1"/>
            <a:r>
              <a:rPr lang="en-US" altLang="en-US" b="1">
                <a:ea typeface="ＭＳ Ｐゴシック" panose="020B0600070205080204" pitchFamily="34" charset="-128"/>
              </a:rPr>
              <a:t>N</a:t>
            </a:r>
            <a:r>
              <a:rPr lang="en-US" altLang="en-US">
                <a:ea typeface="ＭＳ Ｐゴシック" panose="020B0600070205080204" pitchFamily="34" charset="-128"/>
              </a:rPr>
              <a:t>arrowing of joint space</a:t>
            </a:r>
          </a:p>
          <a:p>
            <a:pPr lvl="1"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cysts</a:t>
            </a:r>
          </a:p>
          <a:p>
            <a:pPr eaLnBrk="1" hangingPunct="1"/>
            <a:r>
              <a:rPr lang="en-US" altLang="en-US">
                <a:ea typeface="ＭＳ Ｐゴシック" panose="020B0600070205080204" pitchFamily="34" charset="-128"/>
              </a:rPr>
              <a:t>Physical </a:t>
            </a:r>
          </a:p>
          <a:p>
            <a:pPr lvl="1" eaLnBrk="1" hangingPunct="1"/>
            <a:r>
              <a:rPr lang="en-US" altLang="en-US">
                <a:ea typeface="ＭＳ Ｐゴシック" panose="020B0600070205080204" pitchFamily="34" charset="-128"/>
              </a:rPr>
              <a:t>Gait Analysis</a:t>
            </a:r>
          </a:p>
          <a:p>
            <a:pPr lvl="1" eaLnBrk="1" hangingPunct="1"/>
            <a:r>
              <a:rPr lang="en-US" altLang="en-US">
                <a:ea typeface="ＭＳ Ｐゴシック" panose="020B0600070205080204" pitchFamily="34" charset="-128"/>
              </a:rPr>
              <a:t>Postural assessment</a:t>
            </a:r>
          </a:p>
          <a:p>
            <a:pPr lvl="1" eaLnBrk="1" hangingPunct="1"/>
            <a:r>
              <a:rPr lang="en-US" altLang="en-US">
                <a:ea typeface="ＭＳ Ｐゴシック" panose="020B0600070205080204" pitchFamily="34" charset="-128"/>
              </a:rPr>
              <a:t>Test muscle length and strength</a:t>
            </a:r>
          </a:p>
          <a:p>
            <a:pPr lvl="1" eaLnBrk="1" hangingPunct="1"/>
            <a:r>
              <a:rPr lang="en-US" altLang="en-US">
                <a:ea typeface="ＭＳ Ｐゴシック" panose="020B0600070205080204" pitchFamily="34" charset="-128"/>
              </a:rPr>
              <a:t>Joint ROM</a:t>
            </a:r>
          </a:p>
          <a:p>
            <a:pPr lvl="1" eaLnBrk="1" hangingPunct="1"/>
            <a:r>
              <a:rPr lang="en-US" altLang="en-US">
                <a:ea typeface="ＭＳ Ｐゴシック" panose="020B0600070205080204" pitchFamily="34" charset="-128"/>
              </a:rPr>
              <a:t>Functional assessment (Sit to Stand, Balance, Stairs)</a:t>
            </a:r>
          </a:p>
        </p:txBody>
      </p:sp>
      <p:sp>
        <p:nvSpPr>
          <p:cNvPr id="58370" name="Rectangle 2">
            <a:extLst>
              <a:ext uri="{FF2B5EF4-FFF2-40B4-BE49-F238E27FC236}">
                <a16:creationId xmlns:a16="http://schemas.microsoft.com/office/drawing/2014/main" id="{5BFD7EEB-5BC5-4D7E-9E34-5166DFF0EDF7}"/>
              </a:ext>
            </a:extLst>
          </p:cNvPr>
          <p:cNvSpPr txBox="1">
            <a:spLocks noChangeArrowheads="1"/>
          </p:cNvSpPr>
          <p:nvPr/>
        </p:nvSpPr>
        <p:spPr bwMode="auto">
          <a:xfrm>
            <a:off x="609600" y="47625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600">
                <a:solidFill>
                  <a:schemeClr val="accent1"/>
                </a:solidFill>
              </a:rPr>
              <a:t>Investigations and Assessment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a:extLst>
              <a:ext uri="{FF2B5EF4-FFF2-40B4-BE49-F238E27FC236}">
                <a16:creationId xmlns:a16="http://schemas.microsoft.com/office/drawing/2014/main" id="{D7E03412-BDD4-4B73-B54E-62DFC69F0CBD}"/>
              </a:ext>
            </a:extLst>
          </p:cNvPr>
          <p:cNvSpPr>
            <a:spLocks noGrp="1"/>
          </p:cNvSpPr>
          <p:nvPr>
            <p:ph type="title"/>
          </p:nvPr>
        </p:nvSpPr>
        <p:spPr/>
        <p:txBody>
          <a:bodyPr/>
          <a:lstStyle/>
          <a:p>
            <a:pPr eaLnBrk="1" hangingPunct="1"/>
            <a:r>
              <a:rPr lang="en-US" altLang="en-US">
                <a:ea typeface="ＭＳ Ｐゴシック" panose="020B0600070205080204" pitchFamily="34" charset="-128"/>
              </a:rPr>
              <a:t>      </a:t>
            </a:r>
          </a:p>
        </p:txBody>
      </p:sp>
      <p:pic>
        <p:nvPicPr>
          <p:cNvPr id="59394" name="Content Placeholder 3">
            <a:extLst>
              <a:ext uri="{FF2B5EF4-FFF2-40B4-BE49-F238E27FC236}">
                <a16:creationId xmlns:a16="http://schemas.microsoft.com/office/drawing/2014/main" id="{49F3D74F-FC03-43A4-B5D8-CC0B6805AA8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51000" y="1268760"/>
            <a:ext cx="5842000" cy="3810000"/>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a:extLst>
              <a:ext uri="{FF2B5EF4-FFF2-40B4-BE49-F238E27FC236}">
                <a16:creationId xmlns:a16="http://schemas.microsoft.com/office/drawing/2014/main" id="{69F1CC1E-3CEA-4DA9-9EFD-821FBFDEFEC7}"/>
              </a:ext>
            </a:extLst>
          </p:cNvPr>
          <p:cNvSpPr>
            <a:spLocks noGrp="1"/>
          </p:cNvSpPr>
          <p:nvPr>
            <p:ph type="title"/>
          </p:nvPr>
        </p:nvSpPr>
        <p:spPr>
          <a:xfrm>
            <a:off x="582613" y="260350"/>
            <a:ext cx="6348412" cy="1320800"/>
          </a:xfrm>
        </p:spPr>
        <p:txBody>
          <a:bodyPr/>
          <a:lstStyle/>
          <a:p>
            <a:pPr eaLnBrk="1" hangingPunct="1"/>
            <a:r>
              <a:rPr lang="en-US" altLang="en-US">
                <a:ea typeface="ＭＳ Ｐゴシック" panose="020B0600070205080204" pitchFamily="34" charset="-128"/>
              </a:rPr>
              <a:t>Knee OA</a:t>
            </a:r>
          </a:p>
        </p:txBody>
      </p:sp>
      <p:sp>
        <p:nvSpPr>
          <p:cNvPr id="60418" name="Rectangle 3">
            <a:extLst>
              <a:ext uri="{FF2B5EF4-FFF2-40B4-BE49-F238E27FC236}">
                <a16:creationId xmlns:a16="http://schemas.microsoft.com/office/drawing/2014/main" id="{6F0A6D70-DE48-48FA-97A1-5889966DAFFA}"/>
              </a:ext>
            </a:extLst>
          </p:cNvPr>
          <p:cNvSpPr txBox="1">
            <a:spLocks noChangeArrowheads="1"/>
          </p:cNvSpPr>
          <p:nvPr/>
        </p:nvSpPr>
        <p:spPr bwMode="auto">
          <a:xfrm>
            <a:off x="582613" y="1412875"/>
            <a:ext cx="586422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nSpc>
                <a:spcPct val="80000"/>
              </a:lnSpc>
            </a:pPr>
            <a:r>
              <a:rPr lang="en-US" altLang="en-US" sz="2000"/>
              <a:t>More common in obese females </a:t>
            </a:r>
            <a:endParaRPr lang="tr-TR" altLang="en-US" sz="2000"/>
          </a:p>
          <a:p>
            <a:pPr>
              <a:lnSpc>
                <a:spcPct val="80000"/>
              </a:lnSpc>
            </a:pPr>
            <a:r>
              <a:rPr lang="en-US" altLang="en-US" sz="2000"/>
              <a:t>over 50 years of age</a:t>
            </a:r>
          </a:p>
          <a:p>
            <a:pPr>
              <a:lnSpc>
                <a:spcPct val="80000"/>
              </a:lnSpc>
            </a:pPr>
            <a:r>
              <a:rPr lang="en-US" altLang="en-US" sz="2000"/>
              <a:t>Joint stiffness (</a:t>
            </a:r>
            <a:r>
              <a:rPr lang="en-US" altLang="en-US" sz="2000">
                <a:cs typeface="Times New Roman" panose="02020603050405020304" pitchFamily="18" charset="0"/>
              </a:rPr>
              <a:t>&lt;30 minutes)</a:t>
            </a:r>
          </a:p>
          <a:p>
            <a:pPr>
              <a:lnSpc>
                <a:spcPct val="80000"/>
              </a:lnSpc>
            </a:pPr>
            <a:r>
              <a:rPr lang="en-US" altLang="en-US" sz="2000">
                <a:cs typeface="Times New Roman" panose="02020603050405020304" pitchFamily="18" charset="0"/>
              </a:rPr>
              <a:t>Mechanical pain</a:t>
            </a:r>
          </a:p>
          <a:p>
            <a:pPr>
              <a:lnSpc>
                <a:spcPct val="80000"/>
              </a:lnSpc>
            </a:pPr>
            <a:r>
              <a:rPr lang="en-US" altLang="en-US" sz="2000">
                <a:cs typeface="Times New Roman" panose="02020603050405020304" pitchFamily="18" charset="0"/>
              </a:rPr>
              <a:t>Physical examination findings: Crepitus</a:t>
            </a:r>
          </a:p>
          <a:p>
            <a:pPr>
              <a:lnSpc>
                <a:spcPct val="80000"/>
              </a:lnSpc>
            </a:pPr>
            <a:r>
              <a:rPr lang="en-US" altLang="en-US" sz="2000">
                <a:cs typeface="Times New Roman" panose="02020603050405020304" pitchFamily="18" charset="0"/>
              </a:rPr>
              <a:t>Pain on pressure</a:t>
            </a:r>
          </a:p>
          <a:p>
            <a:pPr>
              <a:lnSpc>
                <a:spcPct val="80000"/>
              </a:lnSpc>
            </a:pPr>
            <a:r>
              <a:rPr lang="en-US" altLang="en-US" sz="2000">
                <a:cs typeface="Times New Roman" panose="02020603050405020304" pitchFamily="18" charset="0"/>
              </a:rPr>
              <a:t>Painful ROM and functional limitation</a:t>
            </a:r>
          </a:p>
          <a:p>
            <a:pPr>
              <a:lnSpc>
                <a:spcPct val="80000"/>
              </a:lnSpc>
            </a:pPr>
            <a:r>
              <a:rPr lang="en-US" altLang="en-US" sz="2000">
                <a:cs typeface="Times New Roman" panose="02020603050405020304" pitchFamily="18" charset="0"/>
              </a:rPr>
              <a:t>Limitation of ROM in later stages of OA (first extension)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AE759D87-C145-421A-B755-AE864005573E}"/>
              </a:ext>
            </a:extLst>
          </p:cNvPr>
          <p:cNvSpPr>
            <a:spLocks noGrp="1"/>
          </p:cNvSpPr>
          <p:nvPr>
            <p:ph type="title"/>
          </p:nvPr>
        </p:nvSpPr>
        <p:spPr>
          <a:xfrm>
            <a:off x="582613" y="260350"/>
            <a:ext cx="6348412" cy="1320800"/>
          </a:xfrm>
        </p:spPr>
        <p:txBody>
          <a:bodyPr/>
          <a:lstStyle/>
          <a:p>
            <a:pPr eaLnBrk="1" hangingPunct="1"/>
            <a:r>
              <a:rPr lang="en-US" altLang="en-US">
                <a:ea typeface="ＭＳ Ｐゴシック" panose="020B0600070205080204" pitchFamily="34" charset="-128"/>
              </a:rPr>
              <a:t>Hip OA</a:t>
            </a:r>
          </a:p>
        </p:txBody>
      </p:sp>
      <p:sp>
        <p:nvSpPr>
          <p:cNvPr id="61442" name="Rectangle 3">
            <a:extLst>
              <a:ext uri="{FF2B5EF4-FFF2-40B4-BE49-F238E27FC236}">
                <a16:creationId xmlns:a16="http://schemas.microsoft.com/office/drawing/2014/main" id="{6171A126-7341-497E-A408-6DB4B91E49C1}"/>
              </a:ext>
            </a:extLst>
          </p:cNvPr>
          <p:cNvSpPr txBox="1">
            <a:spLocks noChangeArrowheads="1"/>
          </p:cNvSpPr>
          <p:nvPr/>
        </p:nvSpPr>
        <p:spPr bwMode="auto">
          <a:xfrm>
            <a:off x="582613" y="1484784"/>
            <a:ext cx="7772400"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r>
              <a:rPr lang="en-US" altLang="en-US" dirty="0"/>
              <a:t>CLINICAL SIGNS</a:t>
            </a:r>
          </a:p>
          <a:p>
            <a:pPr lvl="1"/>
            <a:r>
              <a:rPr lang="en-US" altLang="en-US" dirty="0"/>
              <a:t>More common in </a:t>
            </a:r>
            <a:r>
              <a:rPr lang="en-US" altLang="en-US" b="1" dirty="0"/>
              <a:t>males over 40</a:t>
            </a:r>
            <a:r>
              <a:rPr lang="en-US" altLang="en-US" dirty="0"/>
              <a:t> years of age</a:t>
            </a:r>
          </a:p>
          <a:p>
            <a:pPr lvl="1"/>
            <a:r>
              <a:rPr lang="en-US" altLang="en-US" dirty="0"/>
              <a:t>Joint stiffness</a:t>
            </a:r>
          </a:p>
          <a:p>
            <a:pPr lvl="1"/>
            <a:r>
              <a:rPr lang="en-US" altLang="en-US" dirty="0"/>
              <a:t>Pain of hip,</a:t>
            </a:r>
            <a:r>
              <a:rPr lang="tr-TR" altLang="en-US" dirty="0"/>
              <a:t> </a:t>
            </a:r>
            <a:r>
              <a:rPr lang="en-US" altLang="en-US" dirty="0"/>
              <a:t>gluteal and groin </a:t>
            </a:r>
            <a:r>
              <a:rPr lang="tr-TR" altLang="en-US" dirty="0"/>
              <a:t>areas </a:t>
            </a:r>
            <a:r>
              <a:rPr lang="en-US" altLang="en-US" dirty="0"/>
              <a:t>radiating to the knee</a:t>
            </a:r>
            <a:r>
              <a:rPr lang="tr-TR" altLang="en-US" dirty="0"/>
              <a:t> (</a:t>
            </a:r>
            <a:r>
              <a:rPr lang="en-US" altLang="en-US" dirty="0"/>
              <a:t>N</a:t>
            </a:r>
            <a:r>
              <a:rPr lang="tr-TR" altLang="en-US" dirty="0"/>
              <a:t> </a:t>
            </a:r>
            <a:r>
              <a:rPr lang="en-US" altLang="en-US" dirty="0" err="1"/>
              <a:t>obturatorius</a:t>
            </a:r>
            <a:r>
              <a:rPr lang="tr-TR" altLang="en-US" dirty="0"/>
              <a:t>)</a:t>
            </a:r>
          </a:p>
          <a:p>
            <a:pPr lvl="1"/>
            <a:r>
              <a:rPr lang="tr-TR" altLang="en-US" dirty="0"/>
              <a:t>Mechanical pain</a:t>
            </a:r>
          </a:p>
          <a:p>
            <a:pPr lvl="1"/>
            <a:r>
              <a:rPr lang="tr-TR" altLang="en-US" dirty="0"/>
              <a:t>Limited </a:t>
            </a:r>
            <a:r>
              <a:rPr lang="en-US" altLang="en-US" dirty="0"/>
              <a:t>walking function (antalgic gait)</a:t>
            </a:r>
          </a:p>
          <a:p>
            <a:pPr lvl="1"/>
            <a:r>
              <a:rPr lang="en-US" altLang="en-US" dirty="0"/>
              <a:t>Limited Internal Rotation</a:t>
            </a:r>
          </a:p>
          <a:p>
            <a:pPr lvl="1"/>
            <a:r>
              <a:rPr lang="en-US" altLang="en-US" dirty="0"/>
              <a:t>Painful ROM </a:t>
            </a:r>
          </a:p>
          <a:p>
            <a:pPr lvl="1"/>
            <a:r>
              <a:rPr lang="en-US" altLang="en-US" dirty="0"/>
              <a:t>Leg Length Discrepancy (LLD)</a:t>
            </a:r>
          </a:p>
          <a:p>
            <a:pPr lvl="1"/>
            <a:r>
              <a:rPr lang="en-US" altLang="en-US" dirty="0"/>
              <a:t>Positive Trendelenburg</a:t>
            </a:r>
            <a:endParaRPr lang="tr-TR"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CF21A2A7-D4C9-4ACC-950A-3D4410183077}"/>
              </a:ext>
            </a:extLst>
          </p:cNvPr>
          <p:cNvSpPr>
            <a:spLocks noGrp="1"/>
          </p:cNvSpPr>
          <p:nvPr>
            <p:ph type="title"/>
          </p:nvPr>
        </p:nvSpPr>
        <p:spPr/>
        <p:txBody>
          <a:bodyPr/>
          <a:lstStyle/>
          <a:p>
            <a:pPr eaLnBrk="1" hangingPunct="1"/>
            <a:r>
              <a:rPr lang="en-US" altLang="en-US">
                <a:ea typeface="ＭＳ Ｐゴシック" panose="020B0600070205080204" pitchFamily="34" charset="-128"/>
              </a:rPr>
              <a:t>Management</a:t>
            </a:r>
          </a:p>
        </p:txBody>
      </p:sp>
      <p:sp>
        <p:nvSpPr>
          <p:cNvPr id="62466" name="Content Placeholder 2">
            <a:extLst>
              <a:ext uri="{FF2B5EF4-FFF2-40B4-BE49-F238E27FC236}">
                <a16:creationId xmlns:a16="http://schemas.microsoft.com/office/drawing/2014/main" id="{B3F0120B-A96D-4AFB-B95D-8E7E0535283D}"/>
              </a:ext>
            </a:extLst>
          </p:cNvPr>
          <p:cNvSpPr>
            <a:spLocks noGrp="1"/>
          </p:cNvSpPr>
          <p:nvPr>
            <p:ph idx="1"/>
          </p:nvPr>
        </p:nvSpPr>
        <p:spPr/>
        <p:txBody>
          <a:bodyPr>
            <a:normAutofit fontScale="70000" lnSpcReduction="20000"/>
          </a:bodyPr>
          <a:lstStyle/>
          <a:p>
            <a:pPr marL="0" indent="0" eaLnBrk="1" hangingPunct="1">
              <a:buNone/>
            </a:pPr>
            <a:r>
              <a:rPr lang="en-US" altLang="en-US" dirty="0"/>
              <a:t> </a:t>
            </a:r>
          </a:p>
          <a:p>
            <a:pPr marL="319088" indent="-319088" eaLnBrk="1" hangingPunct="1">
              <a:buFont typeface="Wingdings" panose="05000000000000000000" pitchFamily="2" charset="2"/>
              <a:buChar char=""/>
            </a:pPr>
            <a:r>
              <a:rPr lang="en-US" altLang="en-US" dirty="0"/>
              <a:t>!THINK! Function- function-function</a:t>
            </a:r>
          </a:p>
          <a:p>
            <a:pPr marL="639763" lvl="1" indent="-273050" eaLnBrk="1" hangingPunct="1">
              <a:buFont typeface="Wingdings 2" panose="05020102010507070707" pitchFamily="18" charset="2"/>
              <a:buChar char=""/>
            </a:pPr>
            <a:r>
              <a:rPr lang="en-US" altLang="en-US" dirty="0"/>
              <a:t>Conservative- muscle strengthening exercises + aerobic exercise (non weight bearing e.g. bike, pool)</a:t>
            </a:r>
          </a:p>
          <a:p>
            <a:pPr marL="639763" lvl="1" indent="-273050" eaLnBrk="1" hangingPunct="1">
              <a:buFont typeface="Wingdings 2" panose="05020102010507070707" pitchFamily="18" charset="2"/>
              <a:buChar char=""/>
            </a:pPr>
            <a:r>
              <a:rPr lang="en-US" altLang="en-US" dirty="0"/>
              <a:t>Weight Loss</a:t>
            </a:r>
          </a:p>
          <a:p>
            <a:pPr marL="639763" lvl="1" indent="-273050" eaLnBrk="1" hangingPunct="1">
              <a:buFont typeface="Wingdings 2" panose="05020102010507070707" pitchFamily="18" charset="2"/>
              <a:buChar char=""/>
            </a:pPr>
            <a:r>
              <a:rPr lang="en-US" altLang="en-US" dirty="0"/>
              <a:t>Assistive devices for Gait</a:t>
            </a:r>
          </a:p>
          <a:p>
            <a:pPr marL="639763" lvl="1" indent="-273050" eaLnBrk="1" hangingPunct="1">
              <a:buFont typeface="Wingdings 2" panose="05020102010507070707" pitchFamily="18" charset="2"/>
              <a:buChar char=""/>
            </a:pPr>
            <a:r>
              <a:rPr lang="en-US" altLang="en-US" dirty="0"/>
              <a:t>Taping</a:t>
            </a:r>
          </a:p>
          <a:p>
            <a:pPr marL="639763" lvl="1" indent="-273050" eaLnBrk="1" hangingPunct="1">
              <a:buFont typeface="Wingdings 2" panose="05020102010507070707" pitchFamily="18" charset="2"/>
              <a:buChar char=""/>
            </a:pPr>
            <a:r>
              <a:rPr lang="en-US" altLang="en-US" dirty="0"/>
              <a:t>Footwear and Bracing (Orthotist)</a:t>
            </a:r>
          </a:p>
          <a:p>
            <a:pPr marL="639763" lvl="1" indent="-273050" eaLnBrk="1" hangingPunct="1">
              <a:buFont typeface="Wingdings 2" panose="05020102010507070707" pitchFamily="18" charset="2"/>
              <a:buChar char=""/>
            </a:pPr>
            <a:r>
              <a:rPr lang="en-US" altLang="en-US" dirty="0"/>
              <a:t>Drugs- Paracetamol + NSAIDS (topical/oral) – NICE evidence???</a:t>
            </a:r>
          </a:p>
          <a:p>
            <a:pPr lvl="2" eaLnBrk="1" hangingPunct="1">
              <a:buFont typeface="Wingdings" panose="05000000000000000000" pitchFamily="2" charset="2"/>
              <a:buChar char=""/>
            </a:pPr>
            <a:r>
              <a:rPr lang="en-US" altLang="en-US" dirty="0"/>
              <a:t>Intra-articular steroid injections as adjunct therapy</a:t>
            </a:r>
          </a:p>
          <a:p>
            <a:pPr lvl="2" eaLnBrk="1" hangingPunct="1">
              <a:buFont typeface="Wingdings" panose="05000000000000000000" pitchFamily="2" charset="2"/>
              <a:buChar char=""/>
            </a:pPr>
            <a:r>
              <a:rPr lang="en-US" altLang="en-US" dirty="0"/>
              <a:t>Hyaluronic acid (</a:t>
            </a:r>
            <a:r>
              <a:rPr lang="en-US" altLang="en-US" dirty="0" err="1"/>
              <a:t>Ostenil</a:t>
            </a:r>
            <a:r>
              <a:rPr lang="en-US" altLang="en-US" dirty="0"/>
              <a:t>)</a:t>
            </a:r>
          </a:p>
          <a:p>
            <a:pPr marL="639763" lvl="1" indent="-273050" eaLnBrk="1" hangingPunct="1">
              <a:buFont typeface="Wingdings 2" panose="05020102010507070707" pitchFamily="18" charset="2"/>
              <a:buChar char=""/>
            </a:pPr>
            <a:r>
              <a:rPr lang="en-US" altLang="en-US" dirty="0"/>
              <a:t>Surgery- indicated when PAIN/stiffness have a substantial impact on QOL (however consider waiting times at present!!)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a:extLst>
              <a:ext uri="{FF2B5EF4-FFF2-40B4-BE49-F238E27FC236}">
                <a16:creationId xmlns:a16="http://schemas.microsoft.com/office/drawing/2014/main" id="{986C65E6-9350-4E77-9543-8D4920935349}"/>
              </a:ext>
            </a:extLst>
          </p:cNvPr>
          <p:cNvSpPr>
            <a:spLocks noGrp="1" noChangeArrowheads="1"/>
          </p:cNvSpPr>
          <p:nvPr>
            <p:ph type="title" idx="4294967295"/>
          </p:nvPr>
        </p:nvSpPr>
        <p:spPr>
          <a:xfrm>
            <a:off x="-608013" y="346075"/>
            <a:ext cx="8229601" cy="1143000"/>
          </a:xfrm>
        </p:spPr>
        <p:txBody>
          <a:bodyPr anchorCtr="1"/>
          <a:lstStyle/>
          <a:p>
            <a:pPr eaLnBrk="1" hangingPunct="1"/>
            <a:r>
              <a:rPr lang="en-US" altLang="en-US" sz="3000">
                <a:latin typeface="Verdana" panose="020B0604030504040204" pitchFamily="34" charset="0"/>
              </a:rPr>
              <a:t>Surgical Management of OA</a:t>
            </a:r>
          </a:p>
        </p:txBody>
      </p:sp>
      <p:sp>
        <p:nvSpPr>
          <p:cNvPr id="63490" name="Rectangle 3">
            <a:extLst>
              <a:ext uri="{FF2B5EF4-FFF2-40B4-BE49-F238E27FC236}">
                <a16:creationId xmlns:a16="http://schemas.microsoft.com/office/drawing/2014/main" id="{38BE1CE4-7B97-4B35-B015-71BA59C915C6}"/>
              </a:ext>
            </a:extLst>
          </p:cNvPr>
          <p:cNvSpPr>
            <a:spLocks noGrp="1" noChangeArrowheads="1"/>
          </p:cNvSpPr>
          <p:nvPr>
            <p:ph type="body" sz="half" idx="4294967295"/>
          </p:nvPr>
        </p:nvSpPr>
        <p:spPr>
          <a:xfrm>
            <a:off x="720725" y="1655763"/>
            <a:ext cx="4032250" cy="4460875"/>
          </a:xfrm>
        </p:spPr>
        <p:txBody>
          <a:bodyPr/>
          <a:lstStyle/>
          <a:p>
            <a:pPr eaLnBrk="1" hangingPunct="1">
              <a:lnSpc>
                <a:spcPct val="90000"/>
              </a:lnSpc>
            </a:pPr>
            <a:r>
              <a:rPr lang="en-US" altLang="en-US" sz="2000" dirty="0">
                <a:latin typeface="Verdana" panose="020B0604030504040204" pitchFamily="34" charset="0"/>
              </a:rPr>
              <a:t>Osteotomy</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a:p>
            <a:pPr eaLnBrk="1" hangingPunct="1">
              <a:lnSpc>
                <a:spcPct val="90000"/>
              </a:lnSpc>
            </a:pPr>
            <a:r>
              <a:rPr lang="en-US" altLang="en-US" sz="2000" dirty="0">
                <a:latin typeface="Verdana" panose="020B0604030504040204" pitchFamily="34" charset="0"/>
              </a:rPr>
              <a:t>Arthrodesis</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a:p>
            <a:pPr eaLnBrk="1" hangingPunct="1">
              <a:lnSpc>
                <a:spcPct val="90000"/>
              </a:lnSpc>
            </a:pPr>
            <a:r>
              <a:rPr lang="en-US" altLang="en-US" sz="2000" dirty="0">
                <a:latin typeface="Verdana" panose="020B0604030504040204" pitchFamily="34" charset="0"/>
              </a:rPr>
              <a:t>Arthroplasty</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a:p>
            <a:pPr lvl="1" eaLnBrk="1" hangingPunct="1">
              <a:lnSpc>
                <a:spcPct val="90000"/>
              </a:lnSpc>
            </a:pPr>
            <a:r>
              <a:rPr lang="en-US" altLang="en-US" sz="2000" dirty="0">
                <a:latin typeface="Verdana" panose="020B0604030504040204" pitchFamily="34" charset="0"/>
              </a:rPr>
              <a:t>Total knee replacement</a:t>
            </a:r>
          </a:p>
          <a:p>
            <a:pPr eaLnBrk="1" hangingPunct="1">
              <a:lnSpc>
                <a:spcPct val="90000"/>
              </a:lnSpc>
            </a:pPr>
            <a:endParaRPr lang="en-US" altLang="en-US" sz="2000" dirty="0">
              <a:latin typeface="Verdana" panose="020B0604030504040204" pitchFamily="34" charset="0"/>
            </a:endParaRPr>
          </a:p>
          <a:p>
            <a:pPr lvl="1" eaLnBrk="1" hangingPunct="1">
              <a:lnSpc>
                <a:spcPct val="90000"/>
              </a:lnSpc>
            </a:pPr>
            <a:r>
              <a:rPr lang="en-US" altLang="en-US" sz="2000" dirty="0">
                <a:latin typeface="Verdana" panose="020B0604030504040204" pitchFamily="34" charset="0"/>
              </a:rPr>
              <a:t>Total hip replacement</a:t>
            </a:r>
          </a:p>
        </p:txBody>
      </p:sp>
      <p:pic>
        <p:nvPicPr>
          <p:cNvPr id="63491" name="Picture 5" descr="TotalHipReplacement">
            <a:extLst>
              <a:ext uri="{FF2B5EF4-FFF2-40B4-BE49-F238E27FC236}">
                <a16:creationId xmlns:a16="http://schemas.microsoft.com/office/drawing/2014/main" id="{6D40ABC8-8734-403F-90C3-C55ACA0E0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1412875"/>
            <a:ext cx="3829050" cy="4176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8575F-A90C-C949-B2E1-28D55EC7118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B704B7E-58F9-0305-707E-2C2BCA3A5B4A}"/>
              </a:ext>
            </a:extLst>
          </p:cNvPr>
          <p:cNvSpPr>
            <a:spLocks noGrp="1"/>
          </p:cNvSpPr>
          <p:nvPr>
            <p:ph idx="1"/>
          </p:nvPr>
        </p:nvSpPr>
        <p:spPr/>
        <p:txBody>
          <a:bodyPr/>
          <a:lstStyle/>
          <a:p>
            <a:pPr marL="0" indent="0" eaLnBrk="1" hangingPunct="1">
              <a:lnSpc>
                <a:spcPct val="90000"/>
              </a:lnSpc>
              <a:buNone/>
            </a:pPr>
            <a:r>
              <a:rPr lang="en-US" altLang="en-US" sz="2000" dirty="0">
                <a:latin typeface="Verdana" panose="020B0604030504040204" pitchFamily="34" charset="0"/>
              </a:rPr>
              <a:t>Find out the difference in:</a:t>
            </a:r>
          </a:p>
          <a:p>
            <a:pPr eaLnBrk="1" hangingPunct="1">
              <a:lnSpc>
                <a:spcPct val="90000"/>
              </a:lnSpc>
            </a:pPr>
            <a:endParaRPr lang="en-US" altLang="en-US" sz="2000" dirty="0">
              <a:latin typeface="Verdana" panose="020B0604030504040204" pitchFamily="34" charset="0"/>
            </a:endParaRPr>
          </a:p>
          <a:p>
            <a:pPr eaLnBrk="1" hangingPunct="1">
              <a:lnSpc>
                <a:spcPct val="90000"/>
              </a:lnSpc>
            </a:pPr>
            <a:r>
              <a:rPr lang="en-US" altLang="en-US" sz="2000" dirty="0">
                <a:latin typeface="Verdana" panose="020B0604030504040204" pitchFamily="34" charset="0"/>
              </a:rPr>
              <a:t>Osteotomy</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a:p>
            <a:pPr eaLnBrk="1" hangingPunct="1">
              <a:lnSpc>
                <a:spcPct val="90000"/>
              </a:lnSpc>
            </a:pPr>
            <a:r>
              <a:rPr lang="en-US" altLang="en-US" sz="2000" dirty="0">
                <a:latin typeface="Verdana" panose="020B0604030504040204" pitchFamily="34" charset="0"/>
              </a:rPr>
              <a:t>Arthrodesis</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a:p>
            <a:pPr eaLnBrk="1" hangingPunct="1">
              <a:lnSpc>
                <a:spcPct val="90000"/>
              </a:lnSpc>
            </a:pPr>
            <a:r>
              <a:rPr lang="en-US" altLang="en-US" sz="2000" dirty="0">
                <a:latin typeface="Verdana" panose="020B0604030504040204" pitchFamily="34" charset="0"/>
              </a:rPr>
              <a:t>Arthroplasty</a:t>
            </a:r>
          </a:p>
          <a:p>
            <a:pPr eaLnBrk="1" hangingPunct="1">
              <a:lnSpc>
                <a:spcPct val="90000"/>
              </a:lnSpc>
              <a:buFont typeface="Arial" panose="020B0604020202020204" pitchFamily="34" charset="0"/>
              <a:buNone/>
            </a:pPr>
            <a:endParaRPr lang="en-US" altLang="en-US" sz="2000" dirty="0">
              <a:latin typeface="Verdana" panose="020B0604030504040204" pitchFamily="34" charset="0"/>
            </a:endParaRPr>
          </a:p>
        </p:txBody>
      </p:sp>
    </p:spTree>
    <p:extLst>
      <p:ext uri="{BB962C8B-B14F-4D97-AF65-F5344CB8AC3E}">
        <p14:creationId xmlns:p14="http://schemas.microsoft.com/office/powerpoint/2010/main" val="8753519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E690012E-08F4-4325-A043-5ED5C7EFC3CB}"/>
              </a:ext>
            </a:extLst>
          </p:cNvPr>
          <p:cNvSpPr>
            <a:spLocks noGrp="1"/>
          </p:cNvSpPr>
          <p:nvPr>
            <p:ph type="title"/>
          </p:nvPr>
        </p:nvSpPr>
        <p:spPr/>
        <p:txBody>
          <a:bodyPr/>
          <a:lstStyle/>
          <a:p>
            <a:pPr eaLnBrk="1" hangingPunct="1"/>
            <a:r>
              <a:rPr lang="en-US" altLang="en-US">
                <a:ea typeface="ＭＳ Ｐゴシック" panose="020B0600070205080204" pitchFamily="34" charset="-128"/>
              </a:rPr>
              <a:t>Osteoarthritis- !THINK! Function</a:t>
            </a:r>
          </a:p>
        </p:txBody>
      </p:sp>
      <p:pic>
        <p:nvPicPr>
          <p:cNvPr id="65538" name="Picture 3">
            <a:extLst>
              <a:ext uri="{FF2B5EF4-FFF2-40B4-BE49-F238E27FC236}">
                <a16:creationId xmlns:a16="http://schemas.microsoft.com/office/drawing/2014/main" id="{BCA788E7-3D9B-4D58-917F-9124A1E8BF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301750"/>
            <a:ext cx="6261100" cy="425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a:extLst>
              <a:ext uri="{FF2B5EF4-FFF2-40B4-BE49-F238E27FC236}">
                <a16:creationId xmlns:a16="http://schemas.microsoft.com/office/drawing/2014/main" id="{0945C66F-40D2-435B-99B4-DA7407D85E90}"/>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1</a:t>
            </a:r>
          </a:p>
        </p:txBody>
      </p:sp>
      <p:sp>
        <p:nvSpPr>
          <p:cNvPr id="66562" name="Content Placeholder 2">
            <a:extLst>
              <a:ext uri="{FF2B5EF4-FFF2-40B4-BE49-F238E27FC236}">
                <a16:creationId xmlns:a16="http://schemas.microsoft.com/office/drawing/2014/main" id="{21A7C445-E51D-465C-96A6-07CB5EA8C57A}"/>
              </a:ext>
            </a:extLst>
          </p:cNvPr>
          <p:cNvSpPr>
            <a:spLocks noGrp="1"/>
          </p:cNvSpPr>
          <p:nvPr>
            <p:ph idx="1"/>
          </p:nvPr>
        </p:nvSpPr>
        <p:spPr/>
        <p:txBody>
          <a:bodyPr>
            <a:normAutofit/>
          </a:bodyPr>
          <a:lstStyle/>
          <a:p>
            <a:pPr eaLnBrk="1" hangingPunct="1"/>
            <a:r>
              <a:rPr lang="en-US" altLang="en-US" sz="2400" dirty="0">
                <a:ea typeface="ＭＳ Ｐゴシック" panose="020B0600070205080204" pitchFamily="34" charset="-128"/>
              </a:rPr>
              <a:t>34 F presents 8/52 history of pain of the small joints in her hand.</a:t>
            </a:r>
          </a:p>
          <a:p>
            <a:pPr lvl="1" eaLnBrk="1" hangingPunct="1"/>
            <a:r>
              <a:rPr lang="en-US" altLang="en-US" sz="2400" dirty="0">
                <a:ea typeface="ＭＳ Ｐゴシック" panose="020B0600070205080204" pitchFamily="34" charset="-128"/>
              </a:rPr>
              <a:t>Pain worse first thing in the morning </a:t>
            </a:r>
          </a:p>
          <a:p>
            <a:pPr lvl="1" eaLnBrk="1" hangingPunct="1"/>
            <a:r>
              <a:rPr lang="en-US" altLang="en-US" sz="2400" dirty="0">
                <a:ea typeface="ＭＳ Ｐゴシック" panose="020B0600070205080204" pitchFamily="34" charset="-128"/>
              </a:rPr>
              <a:t>Associated with stiffness +++</a:t>
            </a:r>
          </a:p>
          <a:p>
            <a:pPr lvl="1" eaLnBrk="1" hangingPunct="1"/>
            <a:r>
              <a:rPr lang="en-US" altLang="en-US" sz="2400" dirty="0">
                <a:ea typeface="ＭＳ Ｐゴシック" panose="020B0600070205080204" pitchFamily="34" charset="-128"/>
              </a:rPr>
              <a:t>Takes around 1 hour for the stiffness to go away</a:t>
            </a:r>
          </a:p>
          <a:p>
            <a:pPr lvl="1" eaLnBrk="1" hangingPunct="1"/>
            <a:r>
              <a:rPr lang="en-US" altLang="en-US" sz="2400" dirty="0">
                <a:ea typeface="ＭＳ Ｐゴシック" panose="020B0600070205080204" pitchFamily="34" charset="-128"/>
              </a:rPr>
              <a:t>Feels more tired than usual</a:t>
            </a:r>
          </a:p>
          <a:p>
            <a:pPr lvl="1" eaLnBrk="1" hangingPunct="1"/>
            <a:r>
              <a:rPr lang="en-US" altLang="en-US" sz="2400" dirty="0">
                <a:ea typeface="ＭＳ Ｐゴシック" panose="020B0600070205080204" pitchFamily="34" charset="-128"/>
              </a:rPr>
              <a:t>Notices swollen hands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a:extLst>
              <a:ext uri="{FF2B5EF4-FFF2-40B4-BE49-F238E27FC236}">
                <a16:creationId xmlns:a16="http://schemas.microsoft.com/office/drawing/2014/main" id="{5F08F965-01DC-4223-8486-046FF3D056E6}"/>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Case 1 (</a:t>
            </a:r>
            <a:r>
              <a:rPr lang="en-US" altLang="en-US" dirty="0" err="1">
                <a:ea typeface="ＭＳ Ｐゴシック" panose="020B0600070205080204" pitchFamily="34" charset="-128"/>
              </a:rPr>
              <a:t>cont</a:t>
            </a:r>
            <a:r>
              <a:rPr lang="en-US" altLang="en-US" dirty="0">
                <a:ea typeface="ＭＳ Ｐゴシック" panose="020B0600070205080204" pitchFamily="34" charset="-128"/>
              </a:rPr>
              <a:t>)</a:t>
            </a:r>
          </a:p>
        </p:txBody>
      </p:sp>
      <p:sp>
        <p:nvSpPr>
          <p:cNvPr id="67586" name="Content Placeholder 2">
            <a:extLst>
              <a:ext uri="{FF2B5EF4-FFF2-40B4-BE49-F238E27FC236}">
                <a16:creationId xmlns:a16="http://schemas.microsoft.com/office/drawing/2014/main" id="{48372731-EF86-4C2A-832A-DA94A23394F5}"/>
              </a:ext>
            </a:extLst>
          </p:cNvPr>
          <p:cNvSpPr>
            <a:spLocks noGrp="1"/>
          </p:cNvSpPr>
          <p:nvPr>
            <p:ph idx="1"/>
          </p:nvPr>
        </p:nvSpPr>
        <p:spPr/>
        <p:txBody>
          <a:bodyPr>
            <a:normAutofit/>
          </a:bodyPr>
          <a:lstStyle/>
          <a:p>
            <a:pPr eaLnBrk="1" hangingPunct="1"/>
            <a:r>
              <a:rPr lang="en-US" altLang="en-US" sz="2400" dirty="0">
                <a:ea typeface="ＭＳ Ｐゴシック" panose="020B0600070205080204" pitchFamily="34" charset="-128"/>
              </a:rPr>
              <a:t>Social History</a:t>
            </a:r>
          </a:p>
          <a:p>
            <a:pPr lvl="1" eaLnBrk="1" hangingPunct="1"/>
            <a:r>
              <a:rPr lang="en-US" altLang="en-US" sz="2400" dirty="0">
                <a:ea typeface="ＭＳ Ｐゴシック" panose="020B0600070205080204" pitchFamily="34" charset="-128"/>
              </a:rPr>
              <a:t>Works as a secretary and has been late for work- pain has disrupted her morning routine</a:t>
            </a:r>
          </a:p>
          <a:p>
            <a:pPr lvl="1" eaLnBrk="1" hangingPunct="1"/>
            <a:r>
              <a:rPr lang="en-US" altLang="en-US" sz="2400" dirty="0">
                <a:ea typeface="ＭＳ Ｐゴシック" panose="020B0600070205080204" pitchFamily="34" charset="-128"/>
              </a:rPr>
              <a:t>Smokes 15 cigarettes/day</a:t>
            </a:r>
          </a:p>
          <a:p>
            <a:pPr lvl="1" eaLnBrk="1" hangingPunct="1"/>
            <a:r>
              <a:rPr lang="en-US" altLang="en-US" sz="2400" dirty="0">
                <a:ea typeface="ＭＳ Ｐゴシック" panose="020B0600070205080204" pitchFamily="34" charset="-128"/>
              </a:rPr>
              <a:t>Drinks &lt;10units of wine/week</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7282420A-E815-401C-BAF9-C22B50F77678}"/>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Case 1 (</a:t>
            </a:r>
            <a:r>
              <a:rPr lang="en-US" altLang="en-US" dirty="0" err="1">
                <a:ea typeface="ＭＳ Ｐゴシック" panose="020B0600070205080204" pitchFamily="34" charset="-128"/>
              </a:rPr>
              <a:t>cont</a:t>
            </a:r>
            <a:r>
              <a:rPr lang="en-US" altLang="en-US" dirty="0">
                <a:ea typeface="ＭＳ Ｐゴシック" panose="020B0600070205080204" pitchFamily="34" charset="-128"/>
              </a:rPr>
              <a:t>)</a:t>
            </a:r>
          </a:p>
        </p:txBody>
      </p:sp>
      <p:sp>
        <p:nvSpPr>
          <p:cNvPr id="68610" name="Content Placeholder 2">
            <a:extLst>
              <a:ext uri="{FF2B5EF4-FFF2-40B4-BE49-F238E27FC236}">
                <a16:creationId xmlns:a16="http://schemas.microsoft.com/office/drawing/2014/main" id="{5D4A9EE5-6F37-4FAA-B8D1-95ED46B8EDFD}"/>
              </a:ext>
            </a:extLst>
          </p:cNvPr>
          <p:cNvSpPr>
            <a:spLocks noGrp="1"/>
          </p:cNvSpPr>
          <p:nvPr>
            <p:ph idx="1"/>
          </p:nvPr>
        </p:nvSpPr>
        <p:spPr/>
        <p:txBody>
          <a:bodyPr>
            <a:normAutofit/>
          </a:bodyPr>
          <a:lstStyle/>
          <a:p>
            <a:pPr eaLnBrk="1" hangingPunct="1"/>
            <a:r>
              <a:rPr lang="en-US" altLang="en-US" sz="2400" dirty="0">
                <a:ea typeface="ＭＳ Ｐゴシック" panose="020B0600070205080204" pitchFamily="34" charset="-128"/>
              </a:rPr>
              <a:t>On Examination</a:t>
            </a:r>
          </a:p>
          <a:p>
            <a:pPr lvl="1" eaLnBrk="1" hangingPunct="1"/>
            <a:r>
              <a:rPr lang="en-US" altLang="en-US" sz="2400" dirty="0">
                <a:ea typeface="ＭＳ Ｐゴシック" panose="020B0600070205080204" pitchFamily="34" charset="-128"/>
              </a:rPr>
              <a:t>Slightly swollen over the MCP and PIP joints of both hands. Tender +++</a:t>
            </a:r>
          </a:p>
          <a:p>
            <a:pPr lvl="1" eaLnBrk="1" hangingPunct="1"/>
            <a:r>
              <a:rPr lang="en-US" altLang="en-US" sz="2400" dirty="0">
                <a:ea typeface="ＭＳ Ｐゴシック" panose="020B0600070205080204" pitchFamily="34" charset="-128"/>
              </a:rPr>
              <a:t>No obvious deformity</a:t>
            </a:r>
          </a:p>
          <a:p>
            <a:pPr lvl="1" eaLnBrk="1" hangingPunct="1"/>
            <a:r>
              <a:rPr lang="en-US" altLang="en-US" sz="2400" dirty="0">
                <a:ea typeface="ＭＳ Ｐゴシック" panose="020B0600070205080204" pitchFamily="34" charset="-128"/>
              </a:rPr>
              <a:t>Temp 37.5°C</a:t>
            </a:r>
          </a:p>
          <a:p>
            <a:pPr lvl="1" eaLnBrk="1" hangingPunct="1"/>
            <a:r>
              <a:rPr lang="en-US" altLang="en-US" sz="2400" dirty="0">
                <a:ea typeface="ＭＳ Ｐゴシック" panose="020B0600070205080204" pitchFamily="34" charset="-128"/>
              </a:rPr>
              <a:t>Infected right eye- </a:t>
            </a:r>
          </a:p>
          <a:p>
            <a:pPr lvl="1" eaLnBrk="1" hangingPunct="1">
              <a:buFont typeface="Wingdings 2" panose="05020102010507070707" pitchFamily="18" charset="2"/>
              <a:buNone/>
            </a:pPr>
            <a:r>
              <a:rPr lang="en-US" altLang="en-US" sz="2400" dirty="0">
                <a:ea typeface="ＭＳ Ｐゴシック" panose="020B0600070205080204" pitchFamily="34" charset="-128"/>
              </a:rPr>
              <a:t>non tender</a:t>
            </a:r>
          </a:p>
          <a:p>
            <a:pPr lvl="1" eaLnBrk="1" hangingPunct="1"/>
            <a:r>
              <a:rPr lang="en-US" altLang="en-US" sz="2400" dirty="0">
                <a:ea typeface="ＭＳ Ｐゴシック" panose="020B0600070205080204" pitchFamily="34" charset="-128"/>
              </a:rPr>
              <a:t>Skin changes°/</a:t>
            </a:r>
          </a:p>
          <a:p>
            <a:pPr lvl="1" eaLnBrk="1" hangingPunct="1">
              <a:buFont typeface="Wingdings 2" panose="05020102010507070707" pitchFamily="18" charset="2"/>
              <a:buNone/>
            </a:pPr>
            <a:r>
              <a:rPr lang="en-US" altLang="en-US" sz="2400" dirty="0">
                <a:ea typeface="ＭＳ Ｐゴシック" panose="020B0600070205080204" pitchFamily="34" charset="-128"/>
              </a:rPr>
              <a:t>   elbows°/scalp° </a:t>
            </a:r>
          </a:p>
        </p:txBody>
      </p:sp>
      <p:pic>
        <p:nvPicPr>
          <p:cNvPr id="68611" name="Picture 3">
            <a:extLst>
              <a:ext uri="{FF2B5EF4-FFF2-40B4-BE49-F238E27FC236}">
                <a16:creationId xmlns:a16="http://schemas.microsoft.com/office/drawing/2014/main" id="{57ED526C-2B9C-4ED1-A4AE-2CF3DBE6FB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852936"/>
            <a:ext cx="3748856" cy="260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a:extLst>
              <a:ext uri="{FF2B5EF4-FFF2-40B4-BE49-F238E27FC236}">
                <a16:creationId xmlns:a16="http://schemas.microsoft.com/office/drawing/2014/main" id="{90FE27CC-8023-405B-A3DC-BBEA0C809E8F}"/>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Case 1 (</a:t>
            </a:r>
            <a:r>
              <a:rPr lang="en-US" altLang="en-US" dirty="0" err="1">
                <a:ea typeface="ＭＳ Ｐゴシック" panose="020B0600070205080204" pitchFamily="34" charset="-128"/>
              </a:rPr>
              <a:t>cont</a:t>
            </a:r>
            <a:r>
              <a:rPr lang="en-US" altLang="en-US" dirty="0">
                <a:ea typeface="ＭＳ Ｐゴシック" panose="020B0600070205080204" pitchFamily="34" charset="-128"/>
              </a:rPr>
              <a:t>)</a:t>
            </a:r>
          </a:p>
        </p:txBody>
      </p:sp>
      <p:sp>
        <p:nvSpPr>
          <p:cNvPr id="3" name="Content Placeholder 2">
            <a:extLst>
              <a:ext uri="{FF2B5EF4-FFF2-40B4-BE49-F238E27FC236}">
                <a16:creationId xmlns:a16="http://schemas.microsoft.com/office/drawing/2014/main" id="{F5A114D6-EA35-4878-BA21-DFB64EA1DDB9}"/>
              </a:ext>
            </a:extLst>
          </p:cNvPr>
          <p:cNvSpPr>
            <a:spLocks noGrp="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Differential Diagnosis</a:t>
            </a:r>
          </a:p>
          <a:p>
            <a:pPr lvl="1" eaLnBrk="1" hangingPunct="1"/>
            <a:r>
              <a:rPr lang="en-US" altLang="en-US">
                <a:ea typeface="ＭＳ Ｐゴシック" panose="020B0600070205080204" pitchFamily="34" charset="-128"/>
              </a:rPr>
              <a:t>Rheumatoid Arthritis</a:t>
            </a:r>
          </a:p>
          <a:p>
            <a:pPr lvl="1" eaLnBrk="1" hangingPunct="1"/>
            <a:r>
              <a:rPr lang="en-US" altLang="en-US">
                <a:ea typeface="ＭＳ Ｐゴシック" panose="020B0600070205080204" pitchFamily="34" charset="-128"/>
              </a:rPr>
              <a:t>Osteoarthritis</a:t>
            </a:r>
          </a:p>
          <a:p>
            <a:pPr lvl="1" eaLnBrk="1" hangingPunct="1"/>
            <a:endParaRPr lang="en-US" altLang="en-US">
              <a:ea typeface="ＭＳ Ｐゴシック" panose="020B0600070205080204" pitchFamily="34" charset="-128"/>
            </a:endParaRPr>
          </a:p>
          <a:p>
            <a:pPr lvl="1" eaLnBrk="1" hangingPunct="1"/>
            <a:r>
              <a:rPr lang="en-US" altLang="en-US">
                <a:ea typeface="ＭＳ Ｐゴシック" panose="020B0600070205080204" pitchFamily="34" charset="-128"/>
              </a:rPr>
              <a:t>SLE</a:t>
            </a:r>
          </a:p>
          <a:p>
            <a:pPr lvl="1" eaLnBrk="1" hangingPunct="1"/>
            <a:r>
              <a:rPr lang="en-US" altLang="en-US">
                <a:ea typeface="ＭＳ Ｐゴシック" panose="020B0600070205080204" pitchFamily="34" charset="-128"/>
              </a:rPr>
              <a:t>Sjogrens Syndrome</a:t>
            </a:r>
          </a:p>
          <a:p>
            <a:pPr lvl="1" eaLnBrk="1" hangingPunct="1"/>
            <a:r>
              <a:rPr lang="en-US" altLang="en-US">
                <a:ea typeface="ＭＳ Ｐゴシック" panose="020B0600070205080204" pitchFamily="34" charset="-128"/>
              </a:rPr>
              <a:t>Sarcoidosis</a:t>
            </a:r>
          </a:p>
          <a:p>
            <a:pPr lvl="1" eaLnBrk="1" hangingPunct="1"/>
            <a:r>
              <a:rPr lang="en-US" altLang="en-US">
                <a:ea typeface="ＭＳ Ｐゴシック" panose="020B0600070205080204" pitchFamily="34" charset="-128"/>
              </a:rPr>
              <a:t>Psoriatic Arthritis</a:t>
            </a:r>
          </a:p>
          <a:p>
            <a:pPr lvl="1" eaLnBrk="1" hangingPunct="1"/>
            <a:r>
              <a:rPr lang="en-US" altLang="en-US">
                <a:ea typeface="ＭＳ Ｐゴシック" panose="020B0600070205080204" pitchFamily="34" charset="-128"/>
              </a:rPr>
              <a:t>Polymyalgia Rheumatica </a:t>
            </a:r>
          </a:p>
          <a:p>
            <a:pPr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a:extLst>
              <a:ext uri="{FF2B5EF4-FFF2-40B4-BE49-F238E27FC236}">
                <a16:creationId xmlns:a16="http://schemas.microsoft.com/office/drawing/2014/main" id="{7430383C-DC1C-4C2D-84B8-B90CC9E2BCE7}"/>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Case 1 (</a:t>
            </a:r>
            <a:r>
              <a:rPr lang="en-US" altLang="en-US" dirty="0" err="1">
                <a:ea typeface="ＭＳ Ｐゴシック" panose="020B0600070205080204" pitchFamily="34" charset="-128"/>
              </a:rPr>
              <a:t>cont</a:t>
            </a:r>
            <a:r>
              <a:rPr lang="en-US" altLang="en-US" dirty="0">
                <a:ea typeface="ＭＳ Ｐゴシック" panose="020B0600070205080204" pitchFamily="34" charset="-128"/>
              </a:rPr>
              <a:t>)</a:t>
            </a:r>
          </a:p>
        </p:txBody>
      </p:sp>
      <p:sp>
        <p:nvSpPr>
          <p:cNvPr id="3" name="Content Placeholder 2">
            <a:extLst>
              <a:ext uri="{FF2B5EF4-FFF2-40B4-BE49-F238E27FC236}">
                <a16:creationId xmlns:a16="http://schemas.microsoft.com/office/drawing/2014/main" id="{053796B9-08EB-4827-849E-EA69665886E7}"/>
              </a:ext>
            </a:extLst>
          </p:cNvPr>
          <p:cNvSpPr>
            <a:spLocks noGrp="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Investigations ?</a:t>
            </a:r>
          </a:p>
          <a:p>
            <a:pPr lvl="1" eaLnBrk="1" hangingPunct="1"/>
            <a:r>
              <a:rPr lang="en-US" altLang="en-US">
                <a:ea typeface="ＭＳ Ｐゴシック" panose="020B0600070205080204" pitchFamily="34" charset="-128"/>
              </a:rPr>
              <a:t>Bloods </a:t>
            </a:r>
          </a:p>
          <a:p>
            <a:pPr lvl="2" eaLnBrk="1" hangingPunct="1"/>
            <a:r>
              <a:rPr lang="en-US" altLang="en-US">
                <a:ea typeface="ＭＳ Ｐゴシック" panose="020B0600070205080204" pitchFamily="34" charset="-128"/>
              </a:rPr>
              <a:t>FBC, U&amp;Es, LFTs, ESR, CRP, (RF anti CCP)</a:t>
            </a:r>
          </a:p>
          <a:p>
            <a:pPr lvl="1" eaLnBrk="1" hangingPunct="1"/>
            <a:r>
              <a:rPr lang="en-US" altLang="en-US">
                <a:ea typeface="ＭＳ Ｐゴシック" panose="020B0600070205080204" pitchFamily="34" charset="-128"/>
              </a:rPr>
              <a:t>Imaging</a:t>
            </a:r>
          </a:p>
          <a:p>
            <a:pPr lvl="2" eaLnBrk="1" hangingPunct="1"/>
            <a:r>
              <a:rPr lang="en-US" altLang="en-US">
                <a:ea typeface="ＭＳ Ｐゴシック" panose="020B0600070205080204" pitchFamily="34" charset="-128"/>
              </a:rPr>
              <a:t>Narrowing of joint spaces</a:t>
            </a:r>
          </a:p>
          <a:p>
            <a:pPr lvl="2" eaLnBrk="1" hangingPunct="1"/>
            <a:r>
              <a:rPr lang="en-US" altLang="en-US">
                <a:ea typeface="ＭＳ Ｐゴシック" panose="020B0600070205080204" pitchFamily="34" charset="-128"/>
              </a:rPr>
              <a:t>Soft tissue swelling</a:t>
            </a:r>
          </a:p>
          <a:p>
            <a:pPr lvl="2" eaLnBrk="1" hangingPunct="1"/>
            <a:r>
              <a:rPr lang="en-US" altLang="en-US">
                <a:ea typeface="ＭＳ Ｐゴシック" panose="020B0600070205080204" pitchFamily="34" charset="-128"/>
              </a:rPr>
              <a:t>Bony erosions</a:t>
            </a:r>
          </a:p>
          <a:p>
            <a:pPr lvl="2" eaLnBrk="1" hangingPunct="1"/>
            <a:r>
              <a:rPr lang="en-US" altLang="en-US">
                <a:ea typeface="ＭＳ Ｐゴシック" panose="020B0600070205080204" pitchFamily="34" charset="-128"/>
              </a:rPr>
              <a:t>Subluxation</a:t>
            </a:r>
          </a:p>
          <a:p>
            <a:pPr lvl="2" eaLnBrk="1" hangingPunct="1"/>
            <a:r>
              <a:rPr lang="en-US" altLang="en-US">
                <a:ea typeface="ＭＳ Ｐゴシック" panose="020B0600070205080204" pitchFamily="34" charset="-128"/>
              </a:rPr>
              <a:t>Periarticular osteopenia</a:t>
            </a:r>
          </a:p>
          <a:p>
            <a:pPr lvl="2" eaLnBrk="1" hangingPunct="1"/>
            <a:r>
              <a:rPr lang="en-US" altLang="en-US">
                <a:ea typeface="ＭＳ Ｐゴシック" panose="020B0600070205080204" pitchFamily="34" charset="-128"/>
              </a:rPr>
              <a:t>Joint deformity </a:t>
            </a:r>
          </a:p>
          <a:p>
            <a:pPr lvl="1" eaLnBrk="1" hangingPunct="1"/>
            <a:endParaRPr lang="en-US" altLang="en-US">
              <a:ea typeface="ＭＳ Ｐゴシック" panose="020B0600070205080204" pitchFamily="34" charset="-128"/>
            </a:endParaRPr>
          </a:p>
          <a:p>
            <a:pPr lvl="1"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3FDB6828-3E4E-456B-8357-9B8141AAD5F9}"/>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Case 1 (</a:t>
            </a:r>
            <a:r>
              <a:rPr lang="en-US" altLang="en-US" dirty="0" err="1">
                <a:ea typeface="ＭＳ Ｐゴシック" panose="020B0600070205080204" pitchFamily="34" charset="-128"/>
              </a:rPr>
              <a:t>cont</a:t>
            </a:r>
            <a:r>
              <a:rPr lang="en-US" altLang="en-US" dirty="0">
                <a:ea typeface="ＭＳ Ｐゴシック" panose="020B0600070205080204" pitchFamily="34" charset="-128"/>
              </a:rPr>
              <a:t>)</a:t>
            </a:r>
          </a:p>
        </p:txBody>
      </p:sp>
      <p:sp>
        <p:nvSpPr>
          <p:cNvPr id="72706" name="Content Placeholder 2">
            <a:extLst>
              <a:ext uri="{FF2B5EF4-FFF2-40B4-BE49-F238E27FC236}">
                <a16:creationId xmlns:a16="http://schemas.microsoft.com/office/drawing/2014/main" id="{D154111B-3125-4BE9-836F-86FA063F8998}"/>
              </a:ext>
            </a:extLst>
          </p:cNvPr>
          <p:cNvSpPr>
            <a:spLocks noGrp="1"/>
          </p:cNvSpPr>
          <p:nvPr>
            <p:ph idx="1"/>
          </p:nvPr>
        </p:nvSpPr>
        <p:spPr>
          <a:xfrm>
            <a:off x="600075" y="1196975"/>
            <a:ext cx="4475981" cy="3881438"/>
          </a:xfrm>
        </p:spPr>
        <p:txBody>
          <a:bodyPr>
            <a:noAutofit/>
          </a:bodyPr>
          <a:lstStyle/>
          <a:p>
            <a:pPr eaLnBrk="1" hangingPunct="1"/>
            <a:r>
              <a:rPr lang="en-US" altLang="en-US" sz="2400" dirty="0">
                <a:ea typeface="ＭＳ Ｐゴシック" panose="020B0600070205080204" pitchFamily="34" charset="-128"/>
              </a:rPr>
              <a:t>Management</a:t>
            </a:r>
          </a:p>
          <a:p>
            <a:pPr lvl="1" eaLnBrk="1" hangingPunct="1"/>
            <a:r>
              <a:rPr lang="en-US" altLang="en-US" sz="2400" dirty="0">
                <a:ea typeface="ＭＳ Ｐゴシック" panose="020B0600070205080204" pitchFamily="34" charset="-128"/>
              </a:rPr>
              <a:t>Conservative- smoking cessation</a:t>
            </a:r>
          </a:p>
          <a:p>
            <a:pPr lvl="1" eaLnBrk="1" hangingPunct="1"/>
            <a:r>
              <a:rPr lang="en-US" altLang="en-US" sz="2400" dirty="0">
                <a:ea typeface="ＭＳ Ｐゴシック" panose="020B0600070205080204" pitchFamily="34" charset="-128"/>
              </a:rPr>
              <a:t>Drugs</a:t>
            </a:r>
          </a:p>
          <a:p>
            <a:pPr lvl="2" eaLnBrk="1" hangingPunct="1"/>
            <a:r>
              <a:rPr lang="en-US" altLang="en-US" dirty="0">
                <a:ea typeface="ＭＳ Ｐゴシック" panose="020B0600070205080204" pitchFamily="34" charset="-128"/>
              </a:rPr>
              <a:t>1) Pain relief	</a:t>
            </a:r>
          </a:p>
          <a:p>
            <a:pPr lvl="2" eaLnBrk="1" hangingPunct="1"/>
            <a:r>
              <a:rPr lang="en-US" altLang="en-US" dirty="0">
                <a:ea typeface="ＭＳ Ｐゴシック" panose="020B0600070205080204" pitchFamily="34" charset="-128"/>
              </a:rPr>
              <a:t>2) Disease modifying (DMARDS) </a:t>
            </a:r>
          </a:p>
          <a:p>
            <a:pPr lvl="1" eaLnBrk="1" hangingPunct="1"/>
            <a:r>
              <a:rPr lang="en-US" altLang="en-US" sz="2400" dirty="0">
                <a:ea typeface="ＭＳ Ｐゴシック" panose="020B0600070205080204" pitchFamily="34" charset="-128"/>
              </a:rPr>
              <a:t>Social</a:t>
            </a:r>
          </a:p>
          <a:p>
            <a:pPr lvl="2" eaLnBrk="1" hangingPunct="1"/>
            <a:r>
              <a:rPr lang="en-US" altLang="en-US" dirty="0">
                <a:ea typeface="ＭＳ Ｐゴシック" panose="020B0600070205080204" pitchFamily="34" charset="-128"/>
              </a:rPr>
              <a:t>Modifications at work</a:t>
            </a:r>
          </a:p>
          <a:p>
            <a:pPr lvl="2" eaLnBrk="1" hangingPunct="1"/>
            <a:r>
              <a:rPr lang="en-US" altLang="en-US" dirty="0">
                <a:ea typeface="ＭＳ Ｐゴシック" panose="020B0600070205080204" pitchFamily="34" charset="-128"/>
              </a:rPr>
              <a:t>Modifications at home</a:t>
            </a:r>
          </a:p>
        </p:txBody>
      </p:sp>
      <p:pic>
        <p:nvPicPr>
          <p:cNvPr id="5" name="Picture 4">
            <a:extLst>
              <a:ext uri="{FF2B5EF4-FFF2-40B4-BE49-F238E27FC236}">
                <a16:creationId xmlns:a16="http://schemas.microsoft.com/office/drawing/2014/main" id="{D6CB988C-8980-4BAC-9839-AB673DECC4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10199" y="2300288"/>
            <a:ext cx="2778125"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a:extLst>
              <a:ext uri="{FF2B5EF4-FFF2-40B4-BE49-F238E27FC236}">
                <a16:creationId xmlns:a16="http://schemas.microsoft.com/office/drawing/2014/main" id="{C043DDC8-1321-4237-9C7A-5C149E893A78}"/>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73730" name="Content Placeholder 2">
            <a:extLst>
              <a:ext uri="{FF2B5EF4-FFF2-40B4-BE49-F238E27FC236}">
                <a16:creationId xmlns:a16="http://schemas.microsoft.com/office/drawing/2014/main" id="{A0D111FB-0A34-481C-8144-0DA362E7BDCE}"/>
              </a:ext>
            </a:extLst>
          </p:cNvPr>
          <p:cNvSpPr>
            <a:spLocks noGrp="1"/>
          </p:cNvSpPr>
          <p:nvPr>
            <p:ph idx="1"/>
          </p:nvPr>
        </p:nvSpPr>
        <p:spPr/>
        <p:txBody>
          <a:bodyPr>
            <a:normAutofit lnSpcReduction="10000"/>
          </a:bodyPr>
          <a:lstStyle/>
          <a:p>
            <a:pPr eaLnBrk="1" hangingPunct="1"/>
            <a:r>
              <a:rPr lang="en-US" altLang="en-US">
                <a:ea typeface="ＭＳ Ｐゴシック" panose="020B0600070205080204" pitchFamily="34" charset="-128"/>
              </a:rPr>
              <a:t>67 F presents with pain in the joints of her hands, mainly the thumbs.</a:t>
            </a:r>
          </a:p>
          <a:p>
            <a:pPr lvl="1" eaLnBrk="1" hangingPunct="1"/>
            <a:r>
              <a:rPr lang="en-US" altLang="en-US">
                <a:ea typeface="ＭＳ Ｐゴシック" panose="020B0600070205080204" pitchFamily="34" charset="-128"/>
              </a:rPr>
              <a:t>Pain worse after gardening</a:t>
            </a:r>
          </a:p>
          <a:p>
            <a:pPr lvl="1" eaLnBrk="1" hangingPunct="1"/>
            <a:r>
              <a:rPr lang="en-US" altLang="en-US">
                <a:ea typeface="ＭＳ Ｐゴシック" panose="020B0600070205080204" pitchFamily="34" charset="-128"/>
              </a:rPr>
              <a:t>Slight swelling present</a:t>
            </a:r>
          </a:p>
          <a:p>
            <a:pPr lvl="1" eaLnBrk="1" hangingPunct="1"/>
            <a:r>
              <a:rPr lang="en-US" altLang="en-US">
                <a:ea typeface="ＭＳ Ｐゴシック" panose="020B0600070205080204" pitchFamily="34" charset="-128"/>
              </a:rPr>
              <a:t>Pain eased by paracetamol</a:t>
            </a:r>
          </a:p>
          <a:p>
            <a:pPr lvl="1"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Hypertension (Amlodipine 5mg), retired secretary, never smoked and non-drinker</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3" name="Picture 3">
            <a:extLst>
              <a:ext uri="{FF2B5EF4-FFF2-40B4-BE49-F238E27FC236}">
                <a16:creationId xmlns:a16="http://schemas.microsoft.com/office/drawing/2014/main" id="{0A90B31B-0E16-4570-A83B-D8D0FE7F18E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700808"/>
            <a:ext cx="6616700" cy="450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4" name="Title 1">
            <a:extLst>
              <a:ext uri="{FF2B5EF4-FFF2-40B4-BE49-F238E27FC236}">
                <a16:creationId xmlns:a16="http://schemas.microsoft.com/office/drawing/2014/main" id="{40C67B1C-2019-4BDD-80AB-2904F22ECFBD}"/>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74755" name="Content Placeholder 2">
            <a:extLst>
              <a:ext uri="{FF2B5EF4-FFF2-40B4-BE49-F238E27FC236}">
                <a16:creationId xmlns:a16="http://schemas.microsoft.com/office/drawing/2014/main" id="{BDE9363C-3FD0-4803-BF91-3FD99F38E3F8}"/>
              </a:ext>
            </a:extLst>
          </p:cNvPr>
          <p:cNvSpPr>
            <a:spLocks noGrp="1"/>
          </p:cNvSpPr>
          <p:nvPr>
            <p:ph idx="1"/>
          </p:nvPr>
        </p:nvSpPr>
        <p:spPr>
          <a:xfrm>
            <a:off x="3995738" y="1412875"/>
            <a:ext cx="2879725" cy="4525963"/>
          </a:xfrm>
        </p:spPr>
        <p:txBody>
          <a:bodyPr>
            <a:normAutofit fontScale="77500" lnSpcReduction="20000"/>
          </a:bodyPr>
          <a:lstStyle/>
          <a:p>
            <a:pPr eaLnBrk="1" hangingPunct="1"/>
            <a:r>
              <a:rPr lang="en-US" altLang="en-US">
                <a:ea typeface="ＭＳ Ｐゴシック" panose="020B0600070205080204" pitchFamily="34" charset="-128"/>
              </a:rPr>
              <a:t>On examination</a:t>
            </a:r>
          </a:p>
          <a:p>
            <a:pPr lvl="1" eaLnBrk="1" hangingPunct="1"/>
            <a:r>
              <a:rPr lang="en-US" altLang="en-US">
                <a:ea typeface="ＭＳ Ｐゴシック" panose="020B0600070205080204" pitchFamily="34" charset="-128"/>
              </a:rPr>
              <a:t>Not grossly defomed</a:t>
            </a:r>
          </a:p>
          <a:p>
            <a:pPr lvl="1" eaLnBrk="1" hangingPunct="1"/>
            <a:r>
              <a:rPr lang="en-US" altLang="en-US">
                <a:ea typeface="ＭＳ Ｐゴシック" panose="020B0600070205080204" pitchFamily="34" charset="-128"/>
              </a:rPr>
              <a:t>Squaring of the thumb joint </a:t>
            </a:r>
          </a:p>
          <a:p>
            <a:pPr lvl="1" eaLnBrk="1" hangingPunct="1"/>
            <a:r>
              <a:rPr lang="en-US" altLang="en-US">
                <a:ea typeface="ＭＳ Ｐゴシック" panose="020B0600070205080204" pitchFamily="34" charset="-128"/>
              </a:rPr>
              <a:t>Tender over PIPs and DIPs</a:t>
            </a:r>
          </a:p>
          <a:p>
            <a:pPr lvl="1" eaLnBrk="1" hangingPunct="1"/>
            <a:r>
              <a:rPr lang="en-US" altLang="en-US">
                <a:ea typeface="ＭＳ Ｐゴシック" panose="020B0600070205080204" pitchFamily="34" charset="-128"/>
              </a:rPr>
              <a:t>Do her buttons and write her name with slight discomfort</a:t>
            </a:r>
          </a:p>
          <a:p>
            <a:pPr lvl="1" eaLnBrk="1" hangingPunct="1"/>
            <a:endParaRPr lang="en-US" altLang="en-US">
              <a:ea typeface="ＭＳ Ｐゴシック" panose="020B0600070205080204" pitchFamily="34" charset="-128"/>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a:extLst>
              <a:ext uri="{FF2B5EF4-FFF2-40B4-BE49-F238E27FC236}">
                <a16:creationId xmlns:a16="http://schemas.microsoft.com/office/drawing/2014/main" id="{58ECE1E1-9549-4A29-80D6-A6234F782670}"/>
              </a:ext>
            </a:extLst>
          </p:cNvPr>
          <p:cNvSpPr>
            <a:spLocks noGrp="1"/>
          </p:cNvSpPr>
          <p:nvPr>
            <p:ph type="title"/>
          </p:nvPr>
        </p:nvSpPr>
        <p:spPr/>
        <p:txBody>
          <a:bodyPr/>
          <a:lstStyle/>
          <a:p>
            <a:pPr eaLnBrk="1" hangingPunct="1"/>
            <a:r>
              <a:rPr lang="en-US" altLang="en-US">
                <a:ea typeface="ＭＳ Ｐゴシック" panose="020B0600070205080204" pitchFamily="34" charset="-128"/>
              </a:rPr>
              <a:t>Case 2</a:t>
            </a:r>
          </a:p>
        </p:txBody>
      </p:sp>
      <p:sp>
        <p:nvSpPr>
          <p:cNvPr id="3" name="Content Placeholder 2">
            <a:extLst>
              <a:ext uri="{FF2B5EF4-FFF2-40B4-BE49-F238E27FC236}">
                <a16:creationId xmlns:a16="http://schemas.microsoft.com/office/drawing/2014/main" id="{D07AC64F-D99E-4E3C-BAB6-93BECCC296B7}"/>
              </a:ext>
            </a:extLst>
          </p:cNvPr>
          <p:cNvSpPr>
            <a:spLocks noGrp="1"/>
          </p:cNvSpPr>
          <p:nvPr>
            <p:ph idx="1"/>
          </p:nvPr>
        </p:nvSpPr>
        <p:spPr/>
        <p:txBody>
          <a:bodyPr>
            <a:normAutofit lnSpcReduction="10000"/>
          </a:bodyPr>
          <a:lstStyle/>
          <a:p>
            <a:pPr eaLnBrk="1" hangingPunct="1"/>
            <a:r>
              <a:rPr lang="en-US" altLang="en-US">
                <a:ea typeface="ＭＳ Ｐゴシック" panose="020B0600070205080204" pitchFamily="34" charset="-128"/>
              </a:rPr>
              <a:t>Investigations ?</a:t>
            </a:r>
          </a:p>
          <a:p>
            <a:pPr lvl="1" eaLnBrk="1" hangingPunct="1"/>
            <a:r>
              <a:rPr lang="en-US" altLang="en-US">
                <a:ea typeface="ＭＳ Ｐゴシック" panose="020B0600070205080204" pitchFamily="34" charset="-128"/>
              </a:rPr>
              <a:t>Bloods </a:t>
            </a:r>
          </a:p>
          <a:p>
            <a:pPr lvl="2" eaLnBrk="1" hangingPunct="1"/>
            <a:r>
              <a:rPr lang="en-US" altLang="en-US">
                <a:ea typeface="ＭＳ Ｐゴシック" panose="020B0600070205080204" pitchFamily="34" charset="-128"/>
              </a:rPr>
              <a:t>FBC, U&amp;Es, LFTs, ESR, CRP</a:t>
            </a:r>
          </a:p>
          <a:p>
            <a:pPr lvl="2" eaLnBrk="1" hangingPunct="1"/>
            <a:endParaRPr lang="en-US" altLang="en-US">
              <a:ea typeface="ＭＳ Ｐゴシック" panose="020B0600070205080204" pitchFamily="34" charset="-128"/>
            </a:endParaRPr>
          </a:p>
          <a:p>
            <a:pPr lvl="1" eaLnBrk="1" hangingPunct="1"/>
            <a:r>
              <a:rPr lang="en-US" altLang="en-US">
                <a:ea typeface="ＭＳ Ｐゴシック" panose="020B0600070205080204" pitchFamily="34" charset="-128"/>
              </a:rPr>
              <a:t>Imaging</a:t>
            </a:r>
          </a:p>
          <a:p>
            <a:pPr lvl="2"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sclerosis</a:t>
            </a:r>
          </a:p>
          <a:p>
            <a:pPr lvl="2" eaLnBrk="1" hangingPunct="1"/>
            <a:r>
              <a:rPr lang="en-US" altLang="en-US" b="1">
                <a:ea typeface="ＭＳ Ｐゴシック" panose="020B0600070205080204" pitchFamily="34" charset="-128"/>
              </a:rPr>
              <a:t>O</a:t>
            </a:r>
            <a:r>
              <a:rPr lang="en-US" altLang="en-US">
                <a:ea typeface="ＭＳ Ｐゴシック" panose="020B0600070205080204" pitchFamily="34" charset="-128"/>
              </a:rPr>
              <a:t>steophytes</a:t>
            </a:r>
          </a:p>
          <a:p>
            <a:pPr lvl="2" eaLnBrk="1" hangingPunct="1"/>
            <a:r>
              <a:rPr lang="en-US" altLang="en-US" b="1">
                <a:ea typeface="ＭＳ Ｐゴシック" panose="020B0600070205080204" pitchFamily="34" charset="-128"/>
              </a:rPr>
              <a:t>N</a:t>
            </a:r>
            <a:r>
              <a:rPr lang="en-US" altLang="en-US">
                <a:ea typeface="ＭＳ Ｐゴシック" panose="020B0600070205080204" pitchFamily="34" charset="-128"/>
              </a:rPr>
              <a:t>arrowing of joint space</a:t>
            </a:r>
          </a:p>
          <a:p>
            <a:pPr lvl="2" eaLnBrk="1" hangingPunct="1"/>
            <a:r>
              <a:rPr lang="en-US" altLang="en-US" b="1">
                <a:ea typeface="ＭＳ Ｐゴシック" panose="020B0600070205080204" pitchFamily="34" charset="-128"/>
              </a:rPr>
              <a:t>S</a:t>
            </a:r>
            <a:r>
              <a:rPr lang="en-US" altLang="en-US">
                <a:ea typeface="ＭＳ Ｐゴシック" panose="020B0600070205080204" pitchFamily="34" charset="-128"/>
              </a:rPr>
              <a:t>ubchondrial cysts</a:t>
            </a:r>
          </a:p>
          <a:p>
            <a:pPr lvl="1"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Title 1">
            <a:extLst>
              <a:ext uri="{FF2B5EF4-FFF2-40B4-BE49-F238E27FC236}">
                <a16:creationId xmlns:a16="http://schemas.microsoft.com/office/drawing/2014/main" id="{018F158F-8973-4655-901A-DD01CA168DF5}"/>
              </a:ext>
            </a:extLst>
          </p:cNvPr>
          <p:cNvSpPr>
            <a:spLocks noGrp="1"/>
          </p:cNvSpPr>
          <p:nvPr>
            <p:ph type="title"/>
          </p:nvPr>
        </p:nvSpPr>
        <p:spPr/>
        <p:txBody>
          <a:bodyPr/>
          <a:lstStyle/>
          <a:p>
            <a:pPr eaLnBrk="1" hangingPunct="1"/>
            <a:r>
              <a:rPr lang="en-US" altLang="en-US">
                <a:ea typeface="ＭＳ Ｐゴシック" panose="020B0600070205080204" pitchFamily="34" charset="-128"/>
              </a:rPr>
              <a:t>Management</a:t>
            </a:r>
          </a:p>
        </p:txBody>
      </p:sp>
      <p:pic>
        <p:nvPicPr>
          <p:cNvPr id="76802" name="Picture 4">
            <a:extLst>
              <a:ext uri="{FF2B5EF4-FFF2-40B4-BE49-F238E27FC236}">
                <a16:creationId xmlns:a16="http://schemas.microsoft.com/office/drawing/2014/main" id="{0BD67365-4B5F-4505-9E03-62638960B3A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341438"/>
            <a:ext cx="7967662" cy="4247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a:extLst>
              <a:ext uri="{FF2B5EF4-FFF2-40B4-BE49-F238E27FC236}">
                <a16:creationId xmlns:a16="http://schemas.microsoft.com/office/drawing/2014/main" id="{AAA53DFF-0203-4C28-A8A6-41A28E757675}"/>
              </a:ext>
            </a:extLst>
          </p:cNvPr>
          <p:cNvSpPr>
            <a:spLocks noGrp="1"/>
          </p:cNvSpPr>
          <p:nvPr>
            <p:ph type="title"/>
          </p:nvPr>
        </p:nvSpPr>
        <p:spPr/>
        <p:txBody>
          <a:bodyPr/>
          <a:lstStyle/>
          <a:p>
            <a:pPr eaLnBrk="1" hangingPunct="1"/>
            <a:r>
              <a:rPr lang="en-US" altLang="en-US" dirty="0">
                <a:ea typeface="ＭＳ Ｐゴシック" panose="020B0600070205080204" pitchFamily="34" charset="-128"/>
              </a:rPr>
              <a:t>Reading</a:t>
            </a:r>
          </a:p>
        </p:txBody>
      </p:sp>
      <p:sp>
        <p:nvSpPr>
          <p:cNvPr id="77826" name="Content Placeholder 2">
            <a:extLst>
              <a:ext uri="{FF2B5EF4-FFF2-40B4-BE49-F238E27FC236}">
                <a16:creationId xmlns:a16="http://schemas.microsoft.com/office/drawing/2014/main" id="{285703DB-18C5-4EBF-AE11-60C03C39D628}"/>
              </a:ext>
            </a:extLst>
          </p:cNvPr>
          <p:cNvSpPr>
            <a:spLocks noGrp="1"/>
          </p:cNvSpPr>
          <p:nvPr>
            <p:ph idx="1"/>
          </p:nvPr>
        </p:nvSpPr>
        <p:spPr/>
        <p:txBody>
          <a:bodyPr>
            <a:normAutofit lnSpcReduction="10000"/>
          </a:bodyPr>
          <a:lstStyle/>
          <a:p>
            <a:pPr eaLnBrk="1" hangingPunct="1"/>
            <a:r>
              <a:rPr lang="en-US" altLang="en-US" dirty="0">
                <a:ea typeface="ＭＳ Ｐゴシック" panose="020B0600070205080204" pitchFamily="34" charset="-128"/>
                <a:hlinkClick r:id="rId2"/>
              </a:rPr>
              <a:t>https://www.versusarthritis.org/</a:t>
            </a:r>
            <a:endParaRPr lang="en-US" altLang="en-US" dirty="0">
              <a:ea typeface="ＭＳ Ｐゴシック" panose="020B0600070205080204" pitchFamily="34" charset="-128"/>
            </a:endParaRP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OA NICE Guidelines (2022)</a:t>
            </a:r>
          </a:p>
          <a:p>
            <a:pPr lvl="1"/>
            <a:r>
              <a:rPr lang="en-GB" dirty="0">
                <a:hlinkClick r:id="rId3"/>
              </a:rPr>
              <a:t>Overview | Osteoarthritis in over 16s: diagnosis and management | Guidance | NICE</a:t>
            </a:r>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RA NICE Guidelines (2020)</a:t>
            </a:r>
          </a:p>
          <a:p>
            <a:pPr lvl="1"/>
            <a:r>
              <a:rPr lang="en-GB" dirty="0">
                <a:hlinkClick r:id="rId4"/>
              </a:rPr>
              <a:t>Overview | Rheumatoid arthritis in adults: management | Guidance | NICE</a:t>
            </a:r>
            <a:endParaRPr lang="en-US" altLang="en-US" dirty="0">
              <a:ea typeface="ＭＳ Ｐゴシック" panose="020B0600070205080204" pitchFamily="34" charset="-128"/>
            </a:endParaRPr>
          </a:p>
          <a:p>
            <a:pPr lvl="1" eaLnBrk="1" hangingPunct="1"/>
            <a:endParaRPr lang="en-US" altLang="en-US" dirty="0">
              <a:ea typeface="ＭＳ Ｐゴシック"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Title 1">
            <a:extLst>
              <a:ext uri="{FF2B5EF4-FFF2-40B4-BE49-F238E27FC236}">
                <a16:creationId xmlns:a16="http://schemas.microsoft.com/office/drawing/2014/main" id="{3E4CCA03-7DD3-4D2F-B1EC-E381568D4C7B}"/>
              </a:ext>
            </a:extLst>
          </p:cNvPr>
          <p:cNvSpPr>
            <a:spLocks noGrp="1"/>
          </p:cNvSpPr>
          <p:nvPr>
            <p:ph type="title"/>
          </p:nvPr>
        </p:nvSpPr>
        <p:spPr/>
        <p:txBody>
          <a:bodyPr/>
          <a:lstStyle/>
          <a:p>
            <a:pPr eaLnBrk="1" hangingPunct="1"/>
            <a:r>
              <a:rPr lang="en-US" altLang="en-US">
                <a:ea typeface="ＭＳ Ｐゴシック" panose="020B0600070205080204" pitchFamily="34" charset="-128"/>
              </a:rPr>
              <a:t>Hand Changes in RA</a:t>
            </a:r>
          </a:p>
        </p:txBody>
      </p:sp>
      <p:pic>
        <p:nvPicPr>
          <p:cNvPr id="78850" name="Picture 4">
            <a:extLst>
              <a:ext uri="{FF2B5EF4-FFF2-40B4-BE49-F238E27FC236}">
                <a16:creationId xmlns:a16="http://schemas.microsoft.com/office/drawing/2014/main" id="{1BF43F70-28EE-4F2E-B034-DB0FB9351C3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82800" y="1579563"/>
            <a:ext cx="5010150" cy="516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918DB095-0B59-462F-93BE-A9C116A3FCF0}"/>
              </a:ext>
            </a:extLst>
          </p:cNvPr>
          <p:cNvSpPr>
            <a:spLocks noChangeArrowheads="1"/>
          </p:cNvSpPr>
          <p:nvPr/>
        </p:nvSpPr>
        <p:spPr bwMode="auto">
          <a:xfrm>
            <a:off x="3492500" y="2133600"/>
            <a:ext cx="863600" cy="287338"/>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7" name="Rectangle 6">
            <a:extLst>
              <a:ext uri="{FF2B5EF4-FFF2-40B4-BE49-F238E27FC236}">
                <a16:creationId xmlns:a16="http://schemas.microsoft.com/office/drawing/2014/main" id="{3AF8A7E9-75C6-4ABF-B014-9B62DB1371D8}"/>
              </a:ext>
            </a:extLst>
          </p:cNvPr>
          <p:cNvSpPr>
            <a:spLocks noChangeArrowheads="1"/>
          </p:cNvSpPr>
          <p:nvPr/>
        </p:nvSpPr>
        <p:spPr bwMode="auto">
          <a:xfrm>
            <a:off x="2555875" y="3644900"/>
            <a:ext cx="1079500"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8" name="Rectangle 7">
            <a:extLst>
              <a:ext uri="{FF2B5EF4-FFF2-40B4-BE49-F238E27FC236}">
                <a16:creationId xmlns:a16="http://schemas.microsoft.com/office/drawing/2014/main" id="{9D057B12-ACED-42E3-9B8F-0EA8F20E7C0A}"/>
              </a:ext>
            </a:extLst>
          </p:cNvPr>
          <p:cNvSpPr>
            <a:spLocks noChangeArrowheads="1"/>
          </p:cNvSpPr>
          <p:nvPr/>
        </p:nvSpPr>
        <p:spPr bwMode="auto">
          <a:xfrm>
            <a:off x="2555875" y="4581525"/>
            <a:ext cx="1079500"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9" name="Rectangle 8">
            <a:extLst>
              <a:ext uri="{FF2B5EF4-FFF2-40B4-BE49-F238E27FC236}">
                <a16:creationId xmlns:a16="http://schemas.microsoft.com/office/drawing/2014/main" id="{9CC712EC-EC60-4672-B8CB-73FF86811CAC}"/>
              </a:ext>
            </a:extLst>
          </p:cNvPr>
          <p:cNvSpPr>
            <a:spLocks noChangeArrowheads="1"/>
          </p:cNvSpPr>
          <p:nvPr/>
        </p:nvSpPr>
        <p:spPr bwMode="auto">
          <a:xfrm>
            <a:off x="2411413" y="6021388"/>
            <a:ext cx="1081087" cy="215900"/>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10" name="Rectangle 9">
            <a:extLst>
              <a:ext uri="{FF2B5EF4-FFF2-40B4-BE49-F238E27FC236}">
                <a16:creationId xmlns:a16="http://schemas.microsoft.com/office/drawing/2014/main" id="{26B06FD8-D231-413B-BB9D-3C8EFD27CDCB}"/>
              </a:ext>
            </a:extLst>
          </p:cNvPr>
          <p:cNvSpPr>
            <a:spLocks noChangeArrowheads="1"/>
          </p:cNvSpPr>
          <p:nvPr/>
        </p:nvSpPr>
        <p:spPr bwMode="auto">
          <a:xfrm>
            <a:off x="2555875" y="2565400"/>
            <a:ext cx="1079500" cy="287338"/>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
        <p:nvSpPr>
          <p:cNvPr id="11" name="Rectangle 10">
            <a:extLst>
              <a:ext uri="{FF2B5EF4-FFF2-40B4-BE49-F238E27FC236}">
                <a16:creationId xmlns:a16="http://schemas.microsoft.com/office/drawing/2014/main" id="{725E213C-5F52-4FA3-ACCB-0878B27A172D}"/>
              </a:ext>
            </a:extLst>
          </p:cNvPr>
          <p:cNvSpPr>
            <a:spLocks noChangeArrowheads="1"/>
          </p:cNvSpPr>
          <p:nvPr/>
        </p:nvSpPr>
        <p:spPr bwMode="auto">
          <a:xfrm>
            <a:off x="2627313" y="5589588"/>
            <a:ext cx="1081087" cy="287337"/>
          </a:xfrm>
          <a:prstGeom prst="rect">
            <a:avLst/>
          </a:prstGeom>
          <a:solidFill>
            <a:schemeClr val="accent1"/>
          </a:solidFill>
          <a:ln w="10000">
            <a:solidFill>
              <a:schemeClr val="accent1"/>
            </a:solidFill>
            <a:miter lim="800000"/>
            <a:headEnd/>
            <a:tailEnd/>
          </a:ln>
          <a:effectLst>
            <a:outerShdw dist="30000" dir="5400000" rotWithShape="0">
              <a:srgbClr val="808080">
                <a:alpha val="45000"/>
              </a:srgbClr>
            </a:outerShdw>
          </a:effectLst>
        </p:spPr>
        <p:txBody>
          <a:bodyPr anchor="ctr"/>
          <a:lstStyle/>
          <a:p>
            <a:pPr algn="ctr" eaLnBrk="1" hangingPunct="1">
              <a:defRPr/>
            </a:pPr>
            <a:endParaRPr lang="en-US">
              <a:solidFill>
                <a:schemeClr val="lt1"/>
              </a:solidFill>
              <a:latin typeface="+mn-lt"/>
              <a:ea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xit" presetSubtype="10" fill="hold" grpId="0" nodeType="clickEffect">
                                  <p:stCondLst>
                                    <p:cond delay="0"/>
                                  </p:stCondLst>
                                  <p:childTnLst>
                                    <p:animEffect transition="out" filter="blinds(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xit" presetSubtype="10" fill="hold" grpId="0" nodeType="clickEffect">
                                  <p:stCondLst>
                                    <p:cond delay="0"/>
                                  </p:stCondLst>
                                  <p:childTnLst>
                                    <p:animEffect transition="out" filter="blinds(horizontal)">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xit" presetSubtype="10" fill="hold" grpId="0" nodeType="clickEffect">
                                  <p:stCondLst>
                                    <p:cond delay="0"/>
                                  </p:stCondLst>
                                  <p:childTnLst>
                                    <p:animEffect transition="out" filter="blinds(horizontal)">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xit" presetSubtype="10" fill="hold" grpId="0" nodeType="clickEffect">
                                  <p:stCondLst>
                                    <p:cond delay="0"/>
                                  </p:stCondLst>
                                  <p:childTnLst>
                                    <p:animEffect transition="out" filter="blinds(horizontal)">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xit" presetSubtype="10" fill="hold" grpId="0" nodeType="clickEffect">
                                  <p:stCondLst>
                                    <p:cond delay="0"/>
                                  </p:stCondLst>
                                  <p:childTnLst>
                                    <p:animEffect transition="out" filter="blinds(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xit" presetSubtype="10" fill="hold" grpId="0" nodeType="clickEffect">
                                  <p:stCondLst>
                                    <p:cond delay="0"/>
                                  </p:stCondLst>
                                  <p:childTnLst>
                                    <p:animEffect transition="out" filter="blinds(horizontal)">
                                      <p:cBhvr>
                                        <p:cTn id="31" dur="500"/>
                                        <p:tgtEl>
                                          <p:spTgt spid="9"/>
                                        </p:tgtEl>
                                      </p:cBhvr>
                                    </p:animEffect>
                                    <p:set>
                                      <p:cBhvr>
                                        <p:cTn id="3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2F6DF96F-FEF4-4F4E-82CD-9BDA9153D706}"/>
              </a:ext>
            </a:extLst>
          </p:cNvPr>
          <p:cNvSpPr>
            <a:spLocks noGrp="1"/>
          </p:cNvSpPr>
          <p:nvPr>
            <p:ph type="title"/>
          </p:nvPr>
        </p:nvSpPr>
        <p:spPr/>
        <p:txBody>
          <a:bodyPr/>
          <a:lstStyle/>
          <a:p>
            <a:pPr eaLnBrk="1" hangingPunct="1"/>
            <a:r>
              <a:rPr lang="en-US" altLang="en-US">
                <a:ea typeface="ＭＳ Ｐゴシック" panose="020B0600070205080204" pitchFamily="34" charset="-128"/>
              </a:rPr>
              <a:t>Hand Changes in OA</a:t>
            </a:r>
          </a:p>
        </p:txBody>
      </p:sp>
      <p:pic>
        <p:nvPicPr>
          <p:cNvPr id="79874" name="Picture 4">
            <a:extLst>
              <a:ext uri="{FF2B5EF4-FFF2-40B4-BE49-F238E27FC236}">
                <a16:creationId xmlns:a16="http://schemas.microsoft.com/office/drawing/2014/main" id="{6157AD30-8D78-4B78-8B9D-5B7D6E8C04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79563" y="1811338"/>
            <a:ext cx="6232525" cy="4065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9875" name="Straight Arrow Connector 5">
            <a:extLst>
              <a:ext uri="{FF2B5EF4-FFF2-40B4-BE49-F238E27FC236}">
                <a16:creationId xmlns:a16="http://schemas.microsoft.com/office/drawing/2014/main" id="{C4E302EF-2177-4DC6-856A-9DEAE5D7500F}"/>
              </a:ext>
            </a:extLst>
          </p:cNvPr>
          <p:cNvCxnSpPr>
            <a:cxnSpLocks noChangeShapeType="1"/>
          </p:cNvCxnSpPr>
          <p:nvPr/>
        </p:nvCxnSpPr>
        <p:spPr bwMode="auto">
          <a:xfrm flipV="1">
            <a:off x="1908175" y="5013325"/>
            <a:ext cx="576263" cy="431800"/>
          </a:xfrm>
          <a:prstGeom prst="straightConnector1">
            <a:avLst/>
          </a:prstGeom>
          <a:noFill/>
          <a:ln w="28575">
            <a:solidFill>
              <a:srgbClr val="FF0000"/>
            </a:solidFill>
            <a:round/>
            <a:headEnd/>
            <a:tailEnd type="arrow" w="med" len="med"/>
          </a:ln>
          <a:effectLst>
            <a:outerShdw dist="30000" dir="5400000" rotWithShape="0">
              <a:srgbClr val="808080">
                <a:alpha val="45000"/>
              </a:srgbClr>
            </a:outerShdw>
          </a:effectLst>
          <a:extLst>
            <a:ext uri="{909E8E84-426E-40DD-AFC4-6F175D3DCCD1}">
              <a14:hiddenFill xmlns:a14="http://schemas.microsoft.com/office/drawing/2010/main">
                <a:noFill/>
              </a14:hiddenFill>
            </a:ext>
          </a:extLst>
        </p:spPr>
      </p:cxnSp>
      <p:sp>
        <p:nvSpPr>
          <p:cNvPr id="79876" name="TextBox 6">
            <a:extLst>
              <a:ext uri="{FF2B5EF4-FFF2-40B4-BE49-F238E27FC236}">
                <a16:creationId xmlns:a16="http://schemas.microsoft.com/office/drawing/2014/main" id="{0B244E82-2C14-4B75-8AA2-7E3FA69F5732}"/>
              </a:ext>
            </a:extLst>
          </p:cNvPr>
          <p:cNvSpPr txBox="1">
            <a:spLocks noChangeArrowheads="1"/>
          </p:cNvSpPr>
          <p:nvPr/>
        </p:nvSpPr>
        <p:spPr bwMode="auto">
          <a:xfrm>
            <a:off x="755650" y="5445125"/>
            <a:ext cx="16557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a:solidFill>
                  <a:schemeClr val="tx1"/>
                </a:solidFill>
                <a:latin typeface="Arial" panose="020B0604020202020204" pitchFamily="34" charset="0"/>
              </a:rPr>
              <a:t>Square thumb</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E253-0034-D442-C4B7-7813B88528D9}"/>
              </a:ext>
            </a:extLst>
          </p:cNvPr>
          <p:cNvSpPr>
            <a:spLocks noGrp="1"/>
          </p:cNvSpPr>
          <p:nvPr>
            <p:ph type="title"/>
          </p:nvPr>
        </p:nvSpPr>
        <p:spPr>
          <a:xfrm>
            <a:off x="457200" y="2204864"/>
            <a:ext cx="8229600" cy="1143000"/>
          </a:xfrm>
        </p:spPr>
        <p:txBody>
          <a:bodyPr>
            <a:normAutofit fontScale="90000"/>
          </a:bodyPr>
          <a:lstStyle/>
          <a:p>
            <a:r>
              <a:rPr lang="en-GB" dirty="0">
                <a:hlinkClick r:id="rId2"/>
              </a:rPr>
              <a:t>Osteoarthritis vs rheumatoid arthritis pathophysiology | NCLEX-RN | Khan Academy - YouTube</a:t>
            </a:r>
            <a:endParaRPr lang="en-GB" dirty="0"/>
          </a:p>
        </p:txBody>
      </p:sp>
    </p:spTree>
    <p:extLst>
      <p:ext uri="{BB962C8B-B14F-4D97-AF65-F5344CB8AC3E}">
        <p14:creationId xmlns:p14="http://schemas.microsoft.com/office/powerpoint/2010/main" val="28922329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a:extLst>
              <a:ext uri="{FF2B5EF4-FFF2-40B4-BE49-F238E27FC236}">
                <a16:creationId xmlns:a16="http://schemas.microsoft.com/office/drawing/2014/main" id="{0A5A8637-2A6E-47F4-9678-D9A0EFD09DC8}"/>
              </a:ext>
            </a:extLst>
          </p:cNvPr>
          <p:cNvSpPr>
            <a:spLocks noGrp="1" noChangeArrowheads="1"/>
          </p:cNvSpPr>
          <p:nvPr>
            <p:ph type="title"/>
          </p:nvPr>
        </p:nvSpPr>
        <p:spPr>
          <a:xfrm>
            <a:off x="323528" y="148556"/>
            <a:ext cx="8229600" cy="630907"/>
          </a:xfrm>
        </p:spPr>
        <p:txBody>
          <a:bodyPr>
            <a:normAutofit fontScale="90000"/>
          </a:bodyPr>
          <a:lstStyle/>
          <a:p>
            <a:r>
              <a:rPr lang="en-US" altLang="en-US" dirty="0"/>
              <a:t>Ankylosing Spondylitis</a:t>
            </a:r>
          </a:p>
        </p:txBody>
      </p:sp>
      <p:sp>
        <p:nvSpPr>
          <p:cNvPr id="80898" name="Rectangle 3">
            <a:extLst>
              <a:ext uri="{FF2B5EF4-FFF2-40B4-BE49-F238E27FC236}">
                <a16:creationId xmlns:a16="http://schemas.microsoft.com/office/drawing/2014/main" id="{1DD785E0-3DE9-45A4-8FC1-35194A87D040}"/>
              </a:ext>
            </a:extLst>
          </p:cNvPr>
          <p:cNvSpPr>
            <a:spLocks noGrp="1" noChangeArrowheads="1"/>
          </p:cNvSpPr>
          <p:nvPr>
            <p:ph type="body" sz="half" idx="1"/>
          </p:nvPr>
        </p:nvSpPr>
        <p:spPr>
          <a:xfrm>
            <a:off x="203559" y="908719"/>
            <a:ext cx="4114800" cy="4976143"/>
          </a:xfrm>
        </p:spPr>
        <p:txBody>
          <a:bodyPr>
            <a:normAutofit/>
          </a:bodyPr>
          <a:lstStyle/>
          <a:p>
            <a:pPr>
              <a:lnSpc>
                <a:spcPct val="90000"/>
              </a:lnSpc>
            </a:pPr>
            <a:r>
              <a:rPr lang="en-US" altLang="en-US" sz="1800" dirty="0"/>
              <a:t>Chronic disease that primarily affects the spine and may lead to stiffness of the back. The joints and ligaments that normally permit the back to move become inflamed. The joints and bones may grow (fuse) together.</a:t>
            </a:r>
          </a:p>
          <a:p>
            <a:pPr marL="0" indent="0">
              <a:lnSpc>
                <a:spcPct val="90000"/>
              </a:lnSpc>
              <a:buNone/>
            </a:pPr>
            <a:endParaRPr lang="en-US" altLang="en-US" sz="1800" dirty="0"/>
          </a:p>
          <a:p>
            <a:pPr>
              <a:lnSpc>
                <a:spcPct val="90000"/>
              </a:lnSpc>
            </a:pPr>
            <a:r>
              <a:rPr lang="en-US" altLang="en-US" sz="1800" dirty="0"/>
              <a:t>The effects are inflammation and chronic pain and stiffness in the lower back that usually starts where the lower spine is joined to the pelvis or hip.</a:t>
            </a:r>
          </a:p>
          <a:p>
            <a:pPr marL="0" indent="0">
              <a:lnSpc>
                <a:spcPct val="90000"/>
              </a:lnSpc>
              <a:buNone/>
            </a:pPr>
            <a:endParaRPr lang="en-US" altLang="en-US" sz="1800" dirty="0"/>
          </a:p>
          <a:p>
            <a:pPr>
              <a:lnSpc>
                <a:spcPct val="90000"/>
              </a:lnSpc>
            </a:pPr>
            <a:r>
              <a:rPr lang="en-US" altLang="en-US" sz="1800" dirty="0"/>
              <a:t>Diagnosis is made through: (a) medical history including symptoms, (b) X-rays, and possibly (c) blood tests for HLA-B27 gene</a:t>
            </a:r>
          </a:p>
        </p:txBody>
      </p:sp>
      <p:pic>
        <p:nvPicPr>
          <p:cNvPr id="23559" name="Picture 7" descr="ankylosis_large">
            <a:extLst>
              <a:ext uri="{FF2B5EF4-FFF2-40B4-BE49-F238E27FC236}">
                <a16:creationId xmlns:a16="http://schemas.microsoft.com/office/drawing/2014/main" id="{4CF3651D-D1D3-48A5-81B1-66364876D70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16016" y="1417638"/>
            <a:ext cx="4191000" cy="3829050"/>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a:extLst>
              <a:ext uri="{FF2B5EF4-FFF2-40B4-BE49-F238E27FC236}">
                <a16:creationId xmlns:a16="http://schemas.microsoft.com/office/drawing/2014/main" id="{5C57E516-1C4D-4613-895B-274EA60EEB27}"/>
              </a:ext>
            </a:extLst>
          </p:cNvPr>
          <p:cNvSpPr>
            <a:spLocks noGrp="1" noChangeArrowheads="1"/>
          </p:cNvSpPr>
          <p:nvPr>
            <p:ph type="title"/>
          </p:nvPr>
        </p:nvSpPr>
        <p:spPr/>
        <p:txBody>
          <a:bodyPr/>
          <a:lstStyle/>
          <a:p>
            <a:r>
              <a:rPr lang="en-US" altLang="en-US"/>
              <a:t>Ankylosing Spondylitis</a:t>
            </a:r>
          </a:p>
        </p:txBody>
      </p:sp>
      <p:sp>
        <p:nvSpPr>
          <p:cNvPr id="81922" name="Rectangle 3">
            <a:extLst>
              <a:ext uri="{FF2B5EF4-FFF2-40B4-BE49-F238E27FC236}">
                <a16:creationId xmlns:a16="http://schemas.microsoft.com/office/drawing/2014/main" id="{DFED3116-26EE-450B-8230-6838846DD707}"/>
              </a:ext>
            </a:extLst>
          </p:cNvPr>
          <p:cNvSpPr>
            <a:spLocks noGrp="1" noChangeArrowheads="1"/>
          </p:cNvSpPr>
          <p:nvPr>
            <p:ph type="body" sz="half" idx="1"/>
          </p:nvPr>
        </p:nvSpPr>
        <p:spPr/>
        <p:txBody>
          <a:bodyPr/>
          <a:lstStyle/>
          <a:p>
            <a:r>
              <a:rPr lang="en-US" altLang="en-US" sz="2400"/>
              <a:t>Treatment options:</a:t>
            </a:r>
          </a:p>
          <a:p>
            <a:pPr lvl="1"/>
            <a:r>
              <a:rPr lang="en-US" altLang="en-US" sz="1800"/>
              <a:t>With early diagnosis and treatment, pain and stiffness can be controlled and may reduce fusing. In women, AS is usually mild and hard to diagnose.</a:t>
            </a:r>
          </a:p>
          <a:p>
            <a:pPr lvl="1"/>
            <a:r>
              <a:rPr lang="en-US" altLang="en-US" sz="1800"/>
              <a:t>Exercise</a:t>
            </a:r>
          </a:p>
          <a:p>
            <a:pPr lvl="1"/>
            <a:r>
              <a:rPr lang="en-US" altLang="en-US" sz="1800"/>
              <a:t>Medications: NSAIDs, Sulfasalazine</a:t>
            </a:r>
          </a:p>
          <a:p>
            <a:pPr lvl="1"/>
            <a:r>
              <a:rPr lang="en-US" altLang="en-US" sz="1800"/>
              <a:t>Posture management</a:t>
            </a:r>
          </a:p>
          <a:p>
            <a:pPr lvl="1"/>
            <a:r>
              <a:rPr lang="en-US" altLang="en-US" sz="1800"/>
              <a:t>Self-help aids</a:t>
            </a:r>
          </a:p>
          <a:p>
            <a:pPr lvl="1"/>
            <a:r>
              <a:rPr lang="en-US" altLang="en-US" sz="1800"/>
              <a:t>Surgery</a:t>
            </a:r>
          </a:p>
        </p:txBody>
      </p:sp>
      <p:pic>
        <p:nvPicPr>
          <p:cNvPr id="24587" name="Picture 11" descr="ankylosing pic">
            <a:extLst>
              <a:ext uri="{FF2B5EF4-FFF2-40B4-BE49-F238E27FC236}">
                <a16:creationId xmlns:a16="http://schemas.microsoft.com/office/drawing/2014/main" id="{236C4AF8-F918-42E0-8CA6-0444CB391DB5}"/>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5791200" y="1600201"/>
            <a:ext cx="1752600" cy="4061048"/>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a:extLst>
              <a:ext uri="{FF2B5EF4-FFF2-40B4-BE49-F238E27FC236}">
                <a16:creationId xmlns:a16="http://schemas.microsoft.com/office/drawing/2014/main" id="{61D72858-6765-4866-8C75-F55B9C62C586}"/>
              </a:ext>
            </a:extLst>
          </p:cNvPr>
          <p:cNvSpPr>
            <a:spLocks noGrp="1" noChangeArrowheads="1"/>
          </p:cNvSpPr>
          <p:nvPr>
            <p:ph type="title"/>
          </p:nvPr>
        </p:nvSpPr>
        <p:spPr>
          <a:xfrm>
            <a:off x="4438464" y="89147"/>
            <a:ext cx="4762872" cy="1139825"/>
          </a:xfrm>
        </p:spPr>
        <p:txBody>
          <a:bodyPr/>
          <a:lstStyle/>
          <a:p>
            <a:r>
              <a:rPr lang="en-US" altLang="en-US" dirty="0"/>
              <a:t>Psoriatic Arthritis</a:t>
            </a:r>
          </a:p>
        </p:txBody>
      </p:sp>
      <p:sp>
        <p:nvSpPr>
          <p:cNvPr id="82946" name="Rectangle 3">
            <a:extLst>
              <a:ext uri="{FF2B5EF4-FFF2-40B4-BE49-F238E27FC236}">
                <a16:creationId xmlns:a16="http://schemas.microsoft.com/office/drawing/2014/main" id="{8AB01574-1FB0-40BB-B87F-71F22B62C442}"/>
              </a:ext>
            </a:extLst>
          </p:cNvPr>
          <p:cNvSpPr>
            <a:spLocks noGrp="1" noChangeArrowheads="1"/>
          </p:cNvSpPr>
          <p:nvPr>
            <p:ph type="body" sz="half" idx="1"/>
          </p:nvPr>
        </p:nvSpPr>
        <p:spPr>
          <a:xfrm>
            <a:off x="251520" y="548680"/>
            <a:ext cx="4038600" cy="5029200"/>
          </a:xfrm>
        </p:spPr>
        <p:txBody>
          <a:bodyPr>
            <a:normAutofit lnSpcReduction="10000"/>
          </a:bodyPr>
          <a:lstStyle/>
          <a:p>
            <a:pPr>
              <a:lnSpc>
                <a:spcPct val="90000"/>
              </a:lnSpc>
            </a:pPr>
            <a:r>
              <a:rPr lang="en-US" altLang="en-US" sz="1600" dirty="0"/>
              <a:t>Causes pain and swelling in some joints and scaly skin patches on some areas of the body. </a:t>
            </a:r>
          </a:p>
          <a:p>
            <a:pPr marL="0" indent="0">
              <a:lnSpc>
                <a:spcPct val="90000"/>
              </a:lnSpc>
              <a:buNone/>
            </a:pPr>
            <a:endParaRPr lang="en-US" altLang="en-US" sz="1600" dirty="0"/>
          </a:p>
          <a:p>
            <a:pPr>
              <a:lnSpc>
                <a:spcPct val="90000"/>
              </a:lnSpc>
            </a:pPr>
            <a:r>
              <a:rPr lang="en-US" altLang="en-US" sz="1600" dirty="0"/>
              <a:t>The symptoms are:</a:t>
            </a:r>
          </a:p>
          <a:p>
            <a:pPr lvl="1">
              <a:lnSpc>
                <a:spcPct val="90000"/>
              </a:lnSpc>
            </a:pPr>
            <a:r>
              <a:rPr lang="en-US" altLang="en-US" sz="1600" dirty="0"/>
              <a:t>About 95% of those with psoriatic arthritis have swelling in joints outside the spine, and more than 80% of people with psoriatic arthritis have nail lesions. The course of psoriatic arthritis varies, with most doing reasonably well.</a:t>
            </a:r>
          </a:p>
          <a:p>
            <a:pPr lvl="1">
              <a:lnSpc>
                <a:spcPct val="90000"/>
              </a:lnSpc>
            </a:pPr>
            <a:r>
              <a:rPr lang="en-US" altLang="en-US" sz="1600" dirty="0"/>
              <a:t>Silver or grey scaly spots on the scalp, elbows, knees and/or lower end of the spine.</a:t>
            </a:r>
          </a:p>
          <a:p>
            <a:pPr lvl="1">
              <a:lnSpc>
                <a:spcPct val="90000"/>
              </a:lnSpc>
            </a:pPr>
            <a:r>
              <a:rPr lang="en-US" altLang="en-US" sz="1600" dirty="0"/>
              <a:t>Pitting of fingernails/toenails</a:t>
            </a:r>
          </a:p>
          <a:p>
            <a:pPr lvl="1">
              <a:lnSpc>
                <a:spcPct val="90000"/>
              </a:lnSpc>
            </a:pPr>
            <a:r>
              <a:rPr lang="en-US" altLang="en-US" sz="1600" dirty="0"/>
              <a:t>Pain and swelling in one or more joints</a:t>
            </a:r>
          </a:p>
          <a:p>
            <a:pPr lvl="1">
              <a:lnSpc>
                <a:spcPct val="90000"/>
              </a:lnSpc>
            </a:pPr>
            <a:r>
              <a:rPr lang="en-US" altLang="en-US" sz="1600" dirty="0"/>
              <a:t>Swelling of fingers/toes that gives them a "sausage" appearance (</a:t>
            </a:r>
            <a:r>
              <a:rPr lang="en-GB" sz="1600" i="0" dirty="0">
                <a:effectLst/>
              </a:rPr>
              <a:t>Dactylitis</a:t>
            </a:r>
            <a:r>
              <a:rPr lang="en-GB" sz="1100" b="1" i="0" dirty="0">
                <a:solidFill>
                  <a:srgbClr val="5F6368"/>
                </a:solidFill>
                <a:effectLst/>
                <a:latin typeface="arial" panose="020B0604020202020204" pitchFamily="34" charset="0"/>
              </a:rPr>
              <a:t>)</a:t>
            </a:r>
            <a:endParaRPr lang="en-US" altLang="en-US" sz="1600" dirty="0"/>
          </a:p>
        </p:txBody>
      </p:sp>
      <p:pic>
        <p:nvPicPr>
          <p:cNvPr id="28680" name="Picture 8" descr="43_spon2_f_psoriasis_720">
            <a:extLst>
              <a:ext uri="{FF2B5EF4-FFF2-40B4-BE49-F238E27FC236}">
                <a16:creationId xmlns:a16="http://schemas.microsoft.com/office/drawing/2014/main" id="{388B80E3-2BA9-400C-8BAE-C246B2D2220F}"/>
              </a:ext>
            </a:extLst>
          </p:cNvPr>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029200" y="1524000"/>
            <a:ext cx="3581400" cy="2387600"/>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28683" name="Picture 11" descr="psa4-46">
            <a:extLst>
              <a:ext uri="{FF2B5EF4-FFF2-40B4-BE49-F238E27FC236}">
                <a16:creationId xmlns:a16="http://schemas.microsoft.com/office/drawing/2014/main" id="{05C6B809-022E-4935-AE57-B2F0C4A79E68}"/>
              </a:ext>
            </a:extLst>
          </p:cNvPr>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105400" y="3284984"/>
            <a:ext cx="3581400" cy="2441731"/>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www.w3.org/XML/1998/namespace"/>
    <ds:schemaRef ds:uri="7534e9c7-d8a7-4ffa-a350-0e66096719e3"/>
    <ds:schemaRef ds:uri="http://purl.org/dc/term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1351</TotalTime>
  <Words>2544</Words>
  <Application>Microsoft Office PowerPoint</Application>
  <PresentationFormat>On-screen Show (4:3)</PresentationFormat>
  <Paragraphs>365</Paragraphs>
  <Slides>50</Slides>
  <Notes>13</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50</vt:i4>
      </vt:variant>
    </vt:vector>
  </HeadingPairs>
  <TitlesOfParts>
    <vt:vector size="63" baseType="lpstr">
      <vt:lpstr>Google Sans</vt:lpstr>
      <vt:lpstr>Myriad Pro</vt:lpstr>
      <vt:lpstr>Arial</vt:lpstr>
      <vt:lpstr>Arial</vt:lpstr>
      <vt:lpstr>Calibri</vt:lpstr>
      <vt:lpstr>Times New Roman</vt:lpstr>
      <vt:lpstr>Trebuchet MS</vt:lpstr>
      <vt:lpstr>Verdana</vt:lpstr>
      <vt:lpstr>Wingdings</vt:lpstr>
      <vt:lpstr>Wingdings 2</vt:lpstr>
      <vt:lpstr>Wingdings 3</vt:lpstr>
      <vt:lpstr>20140311PresentationUWTSDTemplate</vt:lpstr>
      <vt:lpstr>Bitmap Image</vt:lpstr>
      <vt:lpstr>BMST4004  Inflammatory Conditions</vt:lpstr>
      <vt:lpstr>Rheumatoid Arthritis</vt:lpstr>
      <vt:lpstr>Epidemiology</vt:lpstr>
      <vt:lpstr>Pathophysiology</vt:lpstr>
      <vt:lpstr>PowerPoint Presentation</vt:lpstr>
      <vt:lpstr>PowerPoint Presentation</vt:lpstr>
      <vt:lpstr>Symptoms and Signs</vt:lpstr>
      <vt:lpstr>Extra-articular manifestations</vt:lpstr>
      <vt:lpstr>Investigations and Assessment</vt:lpstr>
      <vt:lpstr>Xray of Hands</vt:lpstr>
      <vt:lpstr>Management</vt:lpstr>
      <vt:lpstr>DMARDS</vt:lpstr>
      <vt:lpstr>Osteoarthritis</vt:lpstr>
      <vt:lpstr>Osteoarthritis</vt:lpstr>
      <vt:lpstr>Osteoarthritis</vt:lpstr>
      <vt:lpstr>Osteoarthritis</vt:lpstr>
      <vt:lpstr>Osteoarthritis</vt:lpstr>
      <vt:lpstr>PATHOLOGY OF OA</vt:lpstr>
      <vt:lpstr>RADIOLOGIC FINDINGS OF OA</vt:lpstr>
      <vt:lpstr>PowerPoint Presentation</vt:lpstr>
      <vt:lpstr>RADIOLOGICAL GRADING OF OA</vt:lpstr>
      <vt:lpstr>DIAGNOSIS OF OA</vt:lpstr>
      <vt:lpstr>CLINICAL SIGNS AND SYMPTOMS OF OA</vt:lpstr>
      <vt:lpstr>Symptoms and Signs</vt:lpstr>
      <vt:lpstr>RA Vs. OA</vt:lpstr>
      <vt:lpstr>PowerPoint Presentation</vt:lpstr>
      <vt:lpstr>      </vt:lpstr>
      <vt:lpstr>Knee OA</vt:lpstr>
      <vt:lpstr>Hip OA</vt:lpstr>
      <vt:lpstr>Management</vt:lpstr>
      <vt:lpstr>Surgical Management of OA</vt:lpstr>
      <vt:lpstr>Task!</vt:lpstr>
      <vt:lpstr>Osteoarthritis- !THINK! Function</vt:lpstr>
      <vt:lpstr>Case 1</vt:lpstr>
      <vt:lpstr>Case 1 (cont)</vt:lpstr>
      <vt:lpstr>Case 1 (cont)</vt:lpstr>
      <vt:lpstr>Case 1 (cont)</vt:lpstr>
      <vt:lpstr>Case 1 (cont)</vt:lpstr>
      <vt:lpstr>Case 1 (cont)</vt:lpstr>
      <vt:lpstr>Case 2</vt:lpstr>
      <vt:lpstr>Case 2</vt:lpstr>
      <vt:lpstr>Case 2</vt:lpstr>
      <vt:lpstr>Management</vt:lpstr>
      <vt:lpstr>Reading</vt:lpstr>
      <vt:lpstr>Hand Changes in RA</vt:lpstr>
      <vt:lpstr>Hand Changes in OA</vt:lpstr>
      <vt:lpstr>Osteoarthritis vs rheumatoid arthritis pathophysiology | NCLEX-RN | Khan Academy - YouTube</vt:lpstr>
      <vt:lpstr>Ankylosing Spondylitis</vt:lpstr>
      <vt:lpstr>Ankylosing Spondylitis</vt:lpstr>
      <vt:lpstr>Psoriatic Arthritis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Sian Bowen</cp:lastModifiedBy>
  <cp:revision>39</cp:revision>
  <dcterms:created xsi:type="dcterms:W3CDTF">2015-04-14T15:21:28Z</dcterms:created>
  <dcterms:modified xsi:type="dcterms:W3CDTF">2023-10-26T07:51:58Z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