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0"/>
  </p:handoutMasterIdLst>
  <p:sldIdLst>
    <p:sldId id="262" r:id="rId5"/>
    <p:sldId id="282" r:id="rId6"/>
    <p:sldId id="283" r:id="rId7"/>
    <p:sldId id="284" r:id="rId8"/>
    <p:sldId id="273" r:id="rId9"/>
    <p:sldId id="274" r:id="rId10"/>
    <p:sldId id="275" r:id="rId11"/>
    <p:sldId id="276" r:id="rId12"/>
    <p:sldId id="277" r:id="rId13"/>
    <p:sldId id="278" r:id="rId14"/>
    <p:sldId id="280" r:id="rId15"/>
    <p:sldId id="286" r:id="rId16"/>
    <p:sldId id="260" r:id="rId17"/>
    <p:sldId id="261" r:id="rId18"/>
    <p:sldId id="25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5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E0DD5D-424A-4DFC-8403-3C0AE774F95B}"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GB"/>
        </a:p>
      </dgm:t>
    </dgm:pt>
    <dgm:pt modelId="{921201EF-8C4B-4A8D-A5FF-B19DBA87A3FD}">
      <dgm:prSet phldrT="[Text]" custT="1"/>
      <dgm:spPr/>
      <dgm:t>
        <a:bodyPr/>
        <a:lstStyle/>
        <a:p>
          <a:r>
            <a:rPr lang="en-GB" sz="1700" b="1" dirty="0" smtClean="0"/>
            <a:t>Behaviourism</a:t>
          </a:r>
        </a:p>
        <a:p>
          <a:r>
            <a:rPr lang="en-GB" sz="1400" b="1" dirty="0" smtClean="0">
              <a:solidFill>
                <a:srgbClr val="002060"/>
              </a:solidFill>
            </a:rPr>
            <a:t>Skinner</a:t>
          </a:r>
        </a:p>
        <a:p>
          <a:r>
            <a:rPr lang="en-GB" sz="1400" b="1" dirty="0" smtClean="0">
              <a:solidFill>
                <a:srgbClr val="002060"/>
              </a:solidFill>
            </a:rPr>
            <a:t>Pavlov</a:t>
          </a:r>
        </a:p>
        <a:p>
          <a:r>
            <a:rPr lang="en-GB" sz="1400" b="1" dirty="0" smtClean="0">
              <a:solidFill>
                <a:srgbClr val="002060"/>
              </a:solidFill>
            </a:rPr>
            <a:t>Watson</a:t>
          </a:r>
          <a:r>
            <a:rPr lang="en-GB" sz="1400" dirty="0" smtClean="0">
              <a:solidFill>
                <a:schemeClr val="bg1"/>
              </a:solidFill>
            </a:rPr>
            <a:t> </a:t>
          </a:r>
        </a:p>
        <a:p>
          <a:endParaRPr lang="en-GB" sz="1800" dirty="0"/>
        </a:p>
      </dgm:t>
    </dgm:pt>
    <dgm:pt modelId="{5DA36D52-3287-48D8-9054-AD936A94F9AB}" type="parTrans" cxnId="{6656D753-F7AD-4B49-9A23-7A9CCAC20B03}">
      <dgm:prSet/>
      <dgm:spPr/>
      <dgm:t>
        <a:bodyPr/>
        <a:lstStyle/>
        <a:p>
          <a:endParaRPr lang="en-GB"/>
        </a:p>
      </dgm:t>
    </dgm:pt>
    <dgm:pt modelId="{F2E83AD7-015E-4C74-B316-15C05DF2985D}" type="sibTrans" cxnId="{6656D753-F7AD-4B49-9A23-7A9CCAC20B03}">
      <dgm:prSet/>
      <dgm:spPr/>
      <dgm:t>
        <a:bodyPr/>
        <a:lstStyle/>
        <a:p>
          <a:endParaRPr lang="en-GB"/>
        </a:p>
      </dgm:t>
    </dgm:pt>
    <dgm:pt modelId="{3550369F-B28C-4CDE-A513-52796715814D}">
      <dgm:prSet phldrT="[Text]" custT="1"/>
      <dgm:spPr/>
      <dgm:t>
        <a:bodyPr/>
        <a:lstStyle/>
        <a:p>
          <a:r>
            <a:rPr lang="en-GB" sz="1700" b="1" dirty="0" smtClean="0"/>
            <a:t>Humanism</a:t>
          </a:r>
        </a:p>
        <a:p>
          <a:r>
            <a:rPr lang="en-GB" sz="1400" b="1" dirty="0" smtClean="0">
              <a:solidFill>
                <a:srgbClr val="002060"/>
              </a:solidFill>
            </a:rPr>
            <a:t>Dewey</a:t>
          </a:r>
        </a:p>
        <a:p>
          <a:r>
            <a:rPr lang="en-GB" sz="1400" b="1" dirty="0" smtClean="0">
              <a:solidFill>
                <a:srgbClr val="002060"/>
              </a:solidFill>
            </a:rPr>
            <a:t>Rogers</a:t>
          </a:r>
        </a:p>
        <a:p>
          <a:r>
            <a:rPr lang="en-GB" sz="1400" b="1" dirty="0" smtClean="0">
              <a:solidFill>
                <a:srgbClr val="002060"/>
              </a:solidFill>
            </a:rPr>
            <a:t>Maslow</a:t>
          </a:r>
        </a:p>
        <a:p>
          <a:r>
            <a:rPr lang="en-GB" sz="1400" b="1" dirty="0" smtClean="0">
              <a:solidFill>
                <a:srgbClr val="002060"/>
              </a:solidFill>
            </a:rPr>
            <a:t>Knowles</a:t>
          </a:r>
        </a:p>
      </dgm:t>
    </dgm:pt>
    <dgm:pt modelId="{6268AC86-AE04-41CC-AF55-8B6963CA7938}" type="parTrans" cxnId="{305CAE92-07B8-4C45-99F6-D918B8675060}">
      <dgm:prSet/>
      <dgm:spPr/>
      <dgm:t>
        <a:bodyPr/>
        <a:lstStyle/>
        <a:p>
          <a:endParaRPr lang="en-GB"/>
        </a:p>
      </dgm:t>
    </dgm:pt>
    <dgm:pt modelId="{EAF1CF2E-099A-4217-BBCD-C62ED33A0433}" type="sibTrans" cxnId="{305CAE92-07B8-4C45-99F6-D918B8675060}">
      <dgm:prSet/>
      <dgm:spPr/>
      <dgm:t>
        <a:bodyPr/>
        <a:lstStyle/>
        <a:p>
          <a:endParaRPr lang="en-GB"/>
        </a:p>
      </dgm:t>
    </dgm:pt>
    <dgm:pt modelId="{658D6A3F-8F4E-45F5-903B-9ED88FF5EF13}">
      <dgm:prSet phldrT="[Text]" custT="1"/>
      <dgm:spPr/>
      <dgm:t>
        <a:bodyPr/>
        <a:lstStyle/>
        <a:p>
          <a:r>
            <a:rPr lang="en-GB" sz="1700" b="1" dirty="0" err="1" smtClean="0"/>
            <a:t>Cognitivism</a:t>
          </a:r>
          <a:endParaRPr lang="en-GB" sz="1700" b="1" dirty="0" smtClean="0"/>
        </a:p>
        <a:p>
          <a:r>
            <a:rPr lang="en-GB" sz="1400" b="1" dirty="0" smtClean="0">
              <a:solidFill>
                <a:srgbClr val="002060"/>
              </a:solidFill>
            </a:rPr>
            <a:t>Piaget</a:t>
          </a:r>
        </a:p>
        <a:p>
          <a:r>
            <a:rPr lang="en-GB" sz="1400" b="1" dirty="0" smtClean="0">
              <a:solidFill>
                <a:srgbClr val="002060"/>
              </a:solidFill>
            </a:rPr>
            <a:t>Claxton </a:t>
          </a:r>
        </a:p>
      </dgm:t>
    </dgm:pt>
    <dgm:pt modelId="{FBA71305-35E1-4A42-9CCD-4C2B3D1243B1}" type="parTrans" cxnId="{E3279DD4-77B1-46EA-98EB-1EC3D6C3E96C}">
      <dgm:prSet/>
      <dgm:spPr/>
      <dgm:t>
        <a:bodyPr/>
        <a:lstStyle/>
        <a:p>
          <a:endParaRPr lang="en-GB"/>
        </a:p>
      </dgm:t>
    </dgm:pt>
    <dgm:pt modelId="{17B68286-C371-4A9C-8F17-C9D5FE75845C}" type="sibTrans" cxnId="{E3279DD4-77B1-46EA-98EB-1EC3D6C3E96C}">
      <dgm:prSet/>
      <dgm:spPr/>
      <dgm:t>
        <a:bodyPr/>
        <a:lstStyle/>
        <a:p>
          <a:endParaRPr lang="en-GB"/>
        </a:p>
      </dgm:t>
    </dgm:pt>
    <dgm:pt modelId="{E21F9AB2-204F-4CE1-84A2-40CD6AE4E46C}">
      <dgm:prSet phldrT="[Text]" custT="1"/>
      <dgm:spPr/>
      <dgm:t>
        <a:bodyPr/>
        <a:lstStyle/>
        <a:p>
          <a:r>
            <a:rPr lang="en-GB" sz="1700" b="1" dirty="0" smtClean="0"/>
            <a:t>Constructivism</a:t>
          </a:r>
        </a:p>
        <a:p>
          <a:r>
            <a:rPr lang="en-GB" sz="1400" b="1" dirty="0" err="1" smtClean="0">
              <a:solidFill>
                <a:srgbClr val="002060"/>
              </a:solidFill>
            </a:rPr>
            <a:t>Vygotsky</a:t>
          </a:r>
          <a:endParaRPr lang="en-GB" sz="1400" b="1" dirty="0" smtClean="0">
            <a:solidFill>
              <a:srgbClr val="002060"/>
            </a:solidFill>
          </a:endParaRPr>
        </a:p>
        <a:p>
          <a:r>
            <a:rPr lang="en-GB" sz="1400" b="1" dirty="0" smtClean="0">
              <a:solidFill>
                <a:srgbClr val="002060"/>
              </a:solidFill>
            </a:rPr>
            <a:t>Bruner</a:t>
          </a:r>
          <a:endParaRPr lang="en-GB" sz="1400" b="1" dirty="0">
            <a:solidFill>
              <a:srgbClr val="002060"/>
            </a:solidFill>
          </a:endParaRPr>
        </a:p>
      </dgm:t>
    </dgm:pt>
    <dgm:pt modelId="{7327AB1A-12DE-4C61-B630-8D155757B119}" type="parTrans" cxnId="{DE2AEB41-2144-44C2-9EDD-CE6E2BC74BA8}">
      <dgm:prSet/>
      <dgm:spPr/>
      <dgm:t>
        <a:bodyPr/>
        <a:lstStyle/>
        <a:p>
          <a:endParaRPr lang="en-GB"/>
        </a:p>
      </dgm:t>
    </dgm:pt>
    <dgm:pt modelId="{704A7329-1FAD-4C61-8B06-BAFB0047FEFE}" type="sibTrans" cxnId="{DE2AEB41-2144-44C2-9EDD-CE6E2BC74BA8}">
      <dgm:prSet/>
      <dgm:spPr/>
      <dgm:t>
        <a:bodyPr/>
        <a:lstStyle/>
        <a:p>
          <a:endParaRPr lang="en-GB"/>
        </a:p>
      </dgm:t>
    </dgm:pt>
    <dgm:pt modelId="{5B188E62-C09F-4BB7-995D-D2F4931F3E73}" type="pres">
      <dgm:prSet presAssocID="{0CE0DD5D-424A-4DFC-8403-3C0AE774F95B}" presName="Name0" presStyleCnt="0">
        <dgm:presLayoutVars>
          <dgm:dir/>
          <dgm:resizeHandles val="exact"/>
        </dgm:presLayoutVars>
      </dgm:prSet>
      <dgm:spPr/>
      <dgm:t>
        <a:bodyPr/>
        <a:lstStyle/>
        <a:p>
          <a:endParaRPr lang="en-GB"/>
        </a:p>
      </dgm:t>
    </dgm:pt>
    <dgm:pt modelId="{CA7B4CF7-5A0D-45AF-94B4-FC8DC98DC430}" type="pres">
      <dgm:prSet presAssocID="{921201EF-8C4B-4A8D-A5FF-B19DBA87A3FD}" presName="Name5" presStyleLbl="vennNode1" presStyleIdx="0" presStyleCnt="4">
        <dgm:presLayoutVars>
          <dgm:bulletEnabled val="1"/>
        </dgm:presLayoutVars>
      </dgm:prSet>
      <dgm:spPr/>
      <dgm:t>
        <a:bodyPr/>
        <a:lstStyle/>
        <a:p>
          <a:endParaRPr lang="en-GB"/>
        </a:p>
      </dgm:t>
    </dgm:pt>
    <dgm:pt modelId="{E9A91062-4AFC-4E28-92DB-427B4BFEB903}" type="pres">
      <dgm:prSet presAssocID="{F2E83AD7-015E-4C74-B316-15C05DF2985D}" presName="space" presStyleCnt="0"/>
      <dgm:spPr/>
    </dgm:pt>
    <dgm:pt modelId="{DECB584C-0510-4DBD-9502-84D2D641BB74}" type="pres">
      <dgm:prSet presAssocID="{3550369F-B28C-4CDE-A513-52796715814D}" presName="Name5" presStyleLbl="vennNode1" presStyleIdx="1" presStyleCnt="4">
        <dgm:presLayoutVars>
          <dgm:bulletEnabled val="1"/>
        </dgm:presLayoutVars>
      </dgm:prSet>
      <dgm:spPr/>
      <dgm:t>
        <a:bodyPr/>
        <a:lstStyle/>
        <a:p>
          <a:endParaRPr lang="en-GB"/>
        </a:p>
      </dgm:t>
    </dgm:pt>
    <dgm:pt modelId="{3A46767F-C025-4F6D-B89B-753290F1FC83}" type="pres">
      <dgm:prSet presAssocID="{EAF1CF2E-099A-4217-BBCD-C62ED33A0433}" presName="space" presStyleCnt="0"/>
      <dgm:spPr/>
    </dgm:pt>
    <dgm:pt modelId="{D98A4ED8-8A14-4588-A851-ACE95625A20C}" type="pres">
      <dgm:prSet presAssocID="{658D6A3F-8F4E-45F5-903B-9ED88FF5EF13}" presName="Name5" presStyleLbl="vennNode1" presStyleIdx="2" presStyleCnt="4">
        <dgm:presLayoutVars>
          <dgm:bulletEnabled val="1"/>
        </dgm:presLayoutVars>
      </dgm:prSet>
      <dgm:spPr/>
      <dgm:t>
        <a:bodyPr/>
        <a:lstStyle/>
        <a:p>
          <a:endParaRPr lang="en-GB"/>
        </a:p>
      </dgm:t>
    </dgm:pt>
    <dgm:pt modelId="{FFFBA364-C216-4A41-A233-7B3A95488839}" type="pres">
      <dgm:prSet presAssocID="{17B68286-C371-4A9C-8F17-C9D5FE75845C}" presName="space" presStyleCnt="0"/>
      <dgm:spPr/>
    </dgm:pt>
    <dgm:pt modelId="{41FB259B-5025-45A7-B686-A6F5EFB2084E}" type="pres">
      <dgm:prSet presAssocID="{E21F9AB2-204F-4CE1-84A2-40CD6AE4E46C}" presName="Name5" presStyleLbl="vennNode1" presStyleIdx="3" presStyleCnt="4" custLinFactNeighborX="8616" custLinFactNeighborY="812">
        <dgm:presLayoutVars>
          <dgm:bulletEnabled val="1"/>
        </dgm:presLayoutVars>
      </dgm:prSet>
      <dgm:spPr/>
      <dgm:t>
        <a:bodyPr/>
        <a:lstStyle/>
        <a:p>
          <a:endParaRPr lang="en-GB"/>
        </a:p>
      </dgm:t>
    </dgm:pt>
  </dgm:ptLst>
  <dgm:cxnLst>
    <dgm:cxn modelId="{E3279DD4-77B1-46EA-98EB-1EC3D6C3E96C}" srcId="{0CE0DD5D-424A-4DFC-8403-3C0AE774F95B}" destId="{658D6A3F-8F4E-45F5-903B-9ED88FF5EF13}" srcOrd="2" destOrd="0" parTransId="{FBA71305-35E1-4A42-9CCD-4C2B3D1243B1}" sibTransId="{17B68286-C371-4A9C-8F17-C9D5FE75845C}"/>
    <dgm:cxn modelId="{11E0AF9A-B66C-42C7-80F3-9A23C163F54C}" type="presOf" srcId="{E21F9AB2-204F-4CE1-84A2-40CD6AE4E46C}" destId="{41FB259B-5025-45A7-B686-A6F5EFB2084E}" srcOrd="0" destOrd="0" presId="urn:microsoft.com/office/officeart/2005/8/layout/venn3"/>
    <dgm:cxn modelId="{DE2AEB41-2144-44C2-9EDD-CE6E2BC74BA8}" srcId="{0CE0DD5D-424A-4DFC-8403-3C0AE774F95B}" destId="{E21F9AB2-204F-4CE1-84A2-40CD6AE4E46C}" srcOrd="3" destOrd="0" parTransId="{7327AB1A-12DE-4C61-B630-8D155757B119}" sibTransId="{704A7329-1FAD-4C61-8B06-BAFB0047FEFE}"/>
    <dgm:cxn modelId="{F8200EDC-BE12-4940-9914-E948DEB2FA5B}" type="presOf" srcId="{0CE0DD5D-424A-4DFC-8403-3C0AE774F95B}" destId="{5B188E62-C09F-4BB7-995D-D2F4931F3E73}" srcOrd="0" destOrd="0" presId="urn:microsoft.com/office/officeart/2005/8/layout/venn3"/>
    <dgm:cxn modelId="{04BDB3A4-572B-4946-834F-C27B83EFA80F}" type="presOf" srcId="{921201EF-8C4B-4A8D-A5FF-B19DBA87A3FD}" destId="{CA7B4CF7-5A0D-45AF-94B4-FC8DC98DC430}" srcOrd="0" destOrd="0" presId="urn:microsoft.com/office/officeart/2005/8/layout/venn3"/>
    <dgm:cxn modelId="{09EBA525-93DB-4CE5-8CEE-1864E5C0DF44}" type="presOf" srcId="{3550369F-B28C-4CDE-A513-52796715814D}" destId="{DECB584C-0510-4DBD-9502-84D2D641BB74}" srcOrd="0" destOrd="0" presId="urn:microsoft.com/office/officeart/2005/8/layout/venn3"/>
    <dgm:cxn modelId="{305CAE92-07B8-4C45-99F6-D918B8675060}" srcId="{0CE0DD5D-424A-4DFC-8403-3C0AE774F95B}" destId="{3550369F-B28C-4CDE-A513-52796715814D}" srcOrd="1" destOrd="0" parTransId="{6268AC86-AE04-41CC-AF55-8B6963CA7938}" sibTransId="{EAF1CF2E-099A-4217-BBCD-C62ED33A0433}"/>
    <dgm:cxn modelId="{004B4E70-7226-4400-897B-17809A458DC1}" type="presOf" srcId="{658D6A3F-8F4E-45F5-903B-9ED88FF5EF13}" destId="{D98A4ED8-8A14-4588-A851-ACE95625A20C}" srcOrd="0" destOrd="0" presId="urn:microsoft.com/office/officeart/2005/8/layout/venn3"/>
    <dgm:cxn modelId="{6656D753-F7AD-4B49-9A23-7A9CCAC20B03}" srcId="{0CE0DD5D-424A-4DFC-8403-3C0AE774F95B}" destId="{921201EF-8C4B-4A8D-A5FF-B19DBA87A3FD}" srcOrd="0" destOrd="0" parTransId="{5DA36D52-3287-48D8-9054-AD936A94F9AB}" sibTransId="{F2E83AD7-015E-4C74-B316-15C05DF2985D}"/>
    <dgm:cxn modelId="{FC922CDA-E957-43E8-94B4-13DDFE1C4CD5}" type="presParOf" srcId="{5B188E62-C09F-4BB7-995D-D2F4931F3E73}" destId="{CA7B4CF7-5A0D-45AF-94B4-FC8DC98DC430}" srcOrd="0" destOrd="0" presId="urn:microsoft.com/office/officeart/2005/8/layout/venn3"/>
    <dgm:cxn modelId="{2A4E8EED-B3A5-411C-8560-6DE0A439D0F7}" type="presParOf" srcId="{5B188E62-C09F-4BB7-995D-D2F4931F3E73}" destId="{E9A91062-4AFC-4E28-92DB-427B4BFEB903}" srcOrd="1" destOrd="0" presId="urn:microsoft.com/office/officeart/2005/8/layout/venn3"/>
    <dgm:cxn modelId="{2915E34A-A666-451C-AE2B-38B2AFCC92B1}" type="presParOf" srcId="{5B188E62-C09F-4BB7-995D-D2F4931F3E73}" destId="{DECB584C-0510-4DBD-9502-84D2D641BB74}" srcOrd="2" destOrd="0" presId="urn:microsoft.com/office/officeart/2005/8/layout/venn3"/>
    <dgm:cxn modelId="{E84CE153-F740-4158-B555-3DD422F24F9E}" type="presParOf" srcId="{5B188E62-C09F-4BB7-995D-D2F4931F3E73}" destId="{3A46767F-C025-4F6D-B89B-753290F1FC83}" srcOrd="3" destOrd="0" presId="urn:microsoft.com/office/officeart/2005/8/layout/venn3"/>
    <dgm:cxn modelId="{96878AE8-6A2D-4AF8-B0D2-00C590B0E336}" type="presParOf" srcId="{5B188E62-C09F-4BB7-995D-D2F4931F3E73}" destId="{D98A4ED8-8A14-4588-A851-ACE95625A20C}" srcOrd="4" destOrd="0" presId="urn:microsoft.com/office/officeart/2005/8/layout/venn3"/>
    <dgm:cxn modelId="{50C7D524-54DB-4F95-9462-2DF32EADAE03}" type="presParOf" srcId="{5B188E62-C09F-4BB7-995D-D2F4931F3E73}" destId="{FFFBA364-C216-4A41-A233-7B3A95488839}" srcOrd="5" destOrd="0" presId="urn:microsoft.com/office/officeart/2005/8/layout/venn3"/>
    <dgm:cxn modelId="{900CC81A-A3CA-4BDA-AF69-0D4B9544B789}" type="presParOf" srcId="{5B188E62-C09F-4BB7-995D-D2F4931F3E73}" destId="{41FB259B-5025-45A7-B686-A6F5EFB2084E}"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4CF7-5A0D-45AF-94B4-FC8DC98DC430}">
      <dsp:nvSpPr>
        <dsp:cNvPr id="0" name=""/>
        <dsp:cNvSpPr/>
      </dsp:nvSpPr>
      <dsp:spPr>
        <a:xfrm>
          <a:off x="2626" y="626680"/>
          <a:ext cx="2635069" cy="2635069"/>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17" tIns="21590" rIns="145017" bIns="21590" numCol="1" spcCol="1270" anchor="ctr" anchorCtr="0">
          <a:noAutofit/>
        </a:bodyPr>
        <a:lstStyle/>
        <a:p>
          <a:pPr lvl="0" algn="ctr" defTabSz="755650">
            <a:lnSpc>
              <a:spcPct val="90000"/>
            </a:lnSpc>
            <a:spcBef>
              <a:spcPct val="0"/>
            </a:spcBef>
            <a:spcAft>
              <a:spcPct val="35000"/>
            </a:spcAft>
          </a:pPr>
          <a:r>
            <a:rPr lang="en-GB" sz="1700" b="1" kern="1200" dirty="0" smtClean="0"/>
            <a:t>Behaviourism</a:t>
          </a:r>
        </a:p>
        <a:p>
          <a:pPr lvl="0" algn="ctr" defTabSz="755650">
            <a:lnSpc>
              <a:spcPct val="90000"/>
            </a:lnSpc>
            <a:spcBef>
              <a:spcPct val="0"/>
            </a:spcBef>
            <a:spcAft>
              <a:spcPct val="35000"/>
            </a:spcAft>
          </a:pPr>
          <a:r>
            <a:rPr lang="en-GB" sz="1400" b="1" kern="1200" dirty="0" smtClean="0">
              <a:solidFill>
                <a:srgbClr val="002060"/>
              </a:solidFill>
            </a:rPr>
            <a:t>Skinner</a:t>
          </a:r>
        </a:p>
        <a:p>
          <a:pPr lvl="0" algn="ctr" defTabSz="755650">
            <a:lnSpc>
              <a:spcPct val="90000"/>
            </a:lnSpc>
            <a:spcBef>
              <a:spcPct val="0"/>
            </a:spcBef>
            <a:spcAft>
              <a:spcPct val="35000"/>
            </a:spcAft>
          </a:pPr>
          <a:r>
            <a:rPr lang="en-GB" sz="1400" b="1" kern="1200" dirty="0" smtClean="0">
              <a:solidFill>
                <a:srgbClr val="002060"/>
              </a:solidFill>
            </a:rPr>
            <a:t>Pavlov</a:t>
          </a:r>
        </a:p>
        <a:p>
          <a:pPr lvl="0" algn="ctr" defTabSz="755650">
            <a:lnSpc>
              <a:spcPct val="90000"/>
            </a:lnSpc>
            <a:spcBef>
              <a:spcPct val="0"/>
            </a:spcBef>
            <a:spcAft>
              <a:spcPct val="35000"/>
            </a:spcAft>
          </a:pPr>
          <a:r>
            <a:rPr lang="en-GB" sz="1400" b="1" kern="1200" dirty="0" smtClean="0">
              <a:solidFill>
                <a:srgbClr val="002060"/>
              </a:solidFill>
            </a:rPr>
            <a:t>Watson</a:t>
          </a:r>
          <a:r>
            <a:rPr lang="en-GB" sz="1400" kern="1200" dirty="0" smtClean="0">
              <a:solidFill>
                <a:schemeClr val="bg1"/>
              </a:solidFill>
            </a:rPr>
            <a:t> </a:t>
          </a:r>
        </a:p>
        <a:p>
          <a:pPr lvl="0" algn="ctr" defTabSz="755650">
            <a:lnSpc>
              <a:spcPct val="90000"/>
            </a:lnSpc>
            <a:spcBef>
              <a:spcPct val="0"/>
            </a:spcBef>
            <a:spcAft>
              <a:spcPct val="35000"/>
            </a:spcAft>
          </a:pPr>
          <a:endParaRPr lang="en-GB" sz="1800" kern="1200" dirty="0"/>
        </a:p>
      </dsp:txBody>
      <dsp:txXfrm>
        <a:off x="388523" y="1012577"/>
        <a:ext cx="1863275" cy="1863275"/>
      </dsp:txXfrm>
    </dsp:sp>
    <dsp:sp modelId="{DECB584C-0510-4DBD-9502-84D2D641BB74}">
      <dsp:nvSpPr>
        <dsp:cNvPr id="0" name=""/>
        <dsp:cNvSpPr/>
      </dsp:nvSpPr>
      <dsp:spPr>
        <a:xfrm>
          <a:off x="2110681" y="626680"/>
          <a:ext cx="2635069" cy="2635069"/>
        </a:xfrm>
        <a:prstGeom prst="ellipse">
          <a:avLst/>
        </a:prstGeom>
        <a:solidFill>
          <a:schemeClr val="accent4">
            <a:alpha val="50000"/>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17" tIns="21590" rIns="145017" bIns="21590" numCol="1" spcCol="1270" anchor="ctr" anchorCtr="0">
          <a:noAutofit/>
        </a:bodyPr>
        <a:lstStyle/>
        <a:p>
          <a:pPr lvl="0" algn="ctr" defTabSz="755650">
            <a:lnSpc>
              <a:spcPct val="90000"/>
            </a:lnSpc>
            <a:spcBef>
              <a:spcPct val="0"/>
            </a:spcBef>
            <a:spcAft>
              <a:spcPct val="35000"/>
            </a:spcAft>
          </a:pPr>
          <a:r>
            <a:rPr lang="en-GB" sz="1700" b="1" kern="1200" dirty="0" smtClean="0"/>
            <a:t>Humanism</a:t>
          </a:r>
        </a:p>
        <a:p>
          <a:pPr lvl="0" algn="ctr" defTabSz="755650">
            <a:lnSpc>
              <a:spcPct val="90000"/>
            </a:lnSpc>
            <a:spcBef>
              <a:spcPct val="0"/>
            </a:spcBef>
            <a:spcAft>
              <a:spcPct val="35000"/>
            </a:spcAft>
          </a:pPr>
          <a:r>
            <a:rPr lang="en-GB" sz="1400" b="1" kern="1200" dirty="0" smtClean="0">
              <a:solidFill>
                <a:srgbClr val="002060"/>
              </a:solidFill>
            </a:rPr>
            <a:t>Dewey</a:t>
          </a:r>
        </a:p>
        <a:p>
          <a:pPr lvl="0" algn="ctr" defTabSz="755650">
            <a:lnSpc>
              <a:spcPct val="90000"/>
            </a:lnSpc>
            <a:spcBef>
              <a:spcPct val="0"/>
            </a:spcBef>
            <a:spcAft>
              <a:spcPct val="35000"/>
            </a:spcAft>
          </a:pPr>
          <a:r>
            <a:rPr lang="en-GB" sz="1400" b="1" kern="1200" dirty="0" smtClean="0">
              <a:solidFill>
                <a:srgbClr val="002060"/>
              </a:solidFill>
            </a:rPr>
            <a:t>Rogers</a:t>
          </a:r>
        </a:p>
        <a:p>
          <a:pPr lvl="0" algn="ctr" defTabSz="755650">
            <a:lnSpc>
              <a:spcPct val="90000"/>
            </a:lnSpc>
            <a:spcBef>
              <a:spcPct val="0"/>
            </a:spcBef>
            <a:spcAft>
              <a:spcPct val="35000"/>
            </a:spcAft>
          </a:pPr>
          <a:r>
            <a:rPr lang="en-GB" sz="1400" b="1" kern="1200" dirty="0" smtClean="0">
              <a:solidFill>
                <a:srgbClr val="002060"/>
              </a:solidFill>
            </a:rPr>
            <a:t>Maslow</a:t>
          </a:r>
        </a:p>
        <a:p>
          <a:pPr lvl="0" algn="ctr" defTabSz="755650">
            <a:lnSpc>
              <a:spcPct val="90000"/>
            </a:lnSpc>
            <a:spcBef>
              <a:spcPct val="0"/>
            </a:spcBef>
            <a:spcAft>
              <a:spcPct val="35000"/>
            </a:spcAft>
          </a:pPr>
          <a:r>
            <a:rPr lang="en-GB" sz="1400" b="1" kern="1200" dirty="0" smtClean="0">
              <a:solidFill>
                <a:srgbClr val="002060"/>
              </a:solidFill>
            </a:rPr>
            <a:t>Knowles</a:t>
          </a:r>
        </a:p>
      </dsp:txBody>
      <dsp:txXfrm>
        <a:off x="2496578" y="1012577"/>
        <a:ext cx="1863275" cy="1863275"/>
      </dsp:txXfrm>
    </dsp:sp>
    <dsp:sp modelId="{D98A4ED8-8A14-4588-A851-ACE95625A20C}">
      <dsp:nvSpPr>
        <dsp:cNvPr id="0" name=""/>
        <dsp:cNvSpPr/>
      </dsp:nvSpPr>
      <dsp:spPr>
        <a:xfrm>
          <a:off x="4218737" y="626680"/>
          <a:ext cx="2635069" cy="2635069"/>
        </a:xfrm>
        <a:prstGeom prst="ellipse">
          <a:avLst/>
        </a:prstGeom>
        <a:solidFill>
          <a:schemeClr val="accent4">
            <a:alpha val="50000"/>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17" tIns="21590" rIns="145017" bIns="21590" numCol="1" spcCol="1270" anchor="ctr" anchorCtr="0">
          <a:noAutofit/>
        </a:bodyPr>
        <a:lstStyle/>
        <a:p>
          <a:pPr lvl="0" algn="ctr" defTabSz="755650">
            <a:lnSpc>
              <a:spcPct val="90000"/>
            </a:lnSpc>
            <a:spcBef>
              <a:spcPct val="0"/>
            </a:spcBef>
            <a:spcAft>
              <a:spcPct val="35000"/>
            </a:spcAft>
          </a:pPr>
          <a:r>
            <a:rPr lang="en-GB" sz="1700" b="1" kern="1200" dirty="0" err="1" smtClean="0"/>
            <a:t>Cognitivism</a:t>
          </a:r>
          <a:endParaRPr lang="en-GB" sz="1700" b="1" kern="1200" dirty="0" smtClean="0"/>
        </a:p>
        <a:p>
          <a:pPr lvl="0" algn="ctr" defTabSz="755650">
            <a:lnSpc>
              <a:spcPct val="90000"/>
            </a:lnSpc>
            <a:spcBef>
              <a:spcPct val="0"/>
            </a:spcBef>
            <a:spcAft>
              <a:spcPct val="35000"/>
            </a:spcAft>
          </a:pPr>
          <a:r>
            <a:rPr lang="en-GB" sz="1400" b="1" kern="1200" dirty="0" smtClean="0">
              <a:solidFill>
                <a:srgbClr val="002060"/>
              </a:solidFill>
            </a:rPr>
            <a:t>Piaget</a:t>
          </a:r>
        </a:p>
        <a:p>
          <a:pPr lvl="0" algn="ctr" defTabSz="755650">
            <a:lnSpc>
              <a:spcPct val="90000"/>
            </a:lnSpc>
            <a:spcBef>
              <a:spcPct val="0"/>
            </a:spcBef>
            <a:spcAft>
              <a:spcPct val="35000"/>
            </a:spcAft>
          </a:pPr>
          <a:r>
            <a:rPr lang="en-GB" sz="1400" b="1" kern="1200" dirty="0" smtClean="0">
              <a:solidFill>
                <a:srgbClr val="002060"/>
              </a:solidFill>
            </a:rPr>
            <a:t>Claxton </a:t>
          </a:r>
        </a:p>
      </dsp:txBody>
      <dsp:txXfrm>
        <a:off x="4604634" y="1012577"/>
        <a:ext cx="1863275" cy="1863275"/>
      </dsp:txXfrm>
    </dsp:sp>
    <dsp:sp modelId="{41FB259B-5025-45A7-B686-A6F5EFB2084E}">
      <dsp:nvSpPr>
        <dsp:cNvPr id="0" name=""/>
        <dsp:cNvSpPr/>
      </dsp:nvSpPr>
      <dsp:spPr>
        <a:xfrm>
          <a:off x="6329418" y="648077"/>
          <a:ext cx="2635069" cy="2635069"/>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17" tIns="21590" rIns="145017" bIns="21590" numCol="1" spcCol="1270" anchor="ctr" anchorCtr="0">
          <a:noAutofit/>
        </a:bodyPr>
        <a:lstStyle/>
        <a:p>
          <a:pPr lvl="0" algn="ctr" defTabSz="755650">
            <a:lnSpc>
              <a:spcPct val="90000"/>
            </a:lnSpc>
            <a:spcBef>
              <a:spcPct val="0"/>
            </a:spcBef>
            <a:spcAft>
              <a:spcPct val="35000"/>
            </a:spcAft>
          </a:pPr>
          <a:r>
            <a:rPr lang="en-GB" sz="1700" b="1" kern="1200" dirty="0" smtClean="0"/>
            <a:t>Constructivism</a:t>
          </a:r>
        </a:p>
        <a:p>
          <a:pPr lvl="0" algn="ctr" defTabSz="755650">
            <a:lnSpc>
              <a:spcPct val="90000"/>
            </a:lnSpc>
            <a:spcBef>
              <a:spcPct val="0"/>
            </a:spcBef>
            <a:spcAft>
              <a:spcPct val="35000"/>
            </a:spcAft>
          </a:pPr>
          <a:r>
            <a:rPr lang="en-GB" sz="1400" b="1" kern="1200" dirty="0" err="1" smtClean="0">
              <a:solidFill>
                <a:srgbClr val="002060"/>
              </a:solidFill>
            </a:rPr>
            <a:t>Vygotsky</a:t>
          </a:r>
          <a:endParaRPr lang="en-GB" sz="1400" b="1" kern="1200" dirty="0" smtClean="0">
            <a:solidFill>
              <a:srgbClr val="002060"/>
            </a:solidFill>
          </a:endParaRPr>
        </a:p>
        <a:p>
          <a:pPr lvl="0" algn="ctr" defTabSz="755650">
            <a:lnSpc>
              <a:spcPct val="90000"/>
            </a:lnSpc>
            <a:spcBef>
              <a:spcPct val="0"/>
            </a:spcBef>
            <a:spcAft>
              <a:spcPct val="35000"/>
            </a:spcAft>
          </a:pPr>
          <a:r>
            <a:rPr lang="en-GB" sz="1400" b="1" kern="1200" dirty="0" smtClean="0">
              <a:solidFill>
                <a:srgbClr val="002060"/>
              </a:solidFill>
            </a:rPr>
            <a:t>Bruner</a:t>
          </a:r>
          <a:endParaRPr lang="en-GB" sz="1400" b="1" kern="1200" dirty="0">
            <a:solidFill>
              <a:srgbClr val="002060"/>
            </a:solidFill>
          </a:endParaRPr>
        </a:p>
      </dsp:txBody>
      <dsp:txXfrm>
        <a:off x="6715315" y="1033974"/>
        <a:ext cx="1863275" cy="1863275"/>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18/08/2020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18/08/2020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18/08/2020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18/08/2020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18/08/2020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18/08/2020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18/08/2020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18/08/2020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169988" y="1946275"/>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32388" y="1946275"/>
            <a:ext cx="3810000" cy="4114800"/>
          </a:xfrm>
        </p:spPr>
        <p:txBody>
          <a:bodyPr/>
          <a:lstStyle/>
          <a:p>
            <a:pPr lvl="0"/>
            <a:endParaRPr lang="en-GB" noProof="0" smtClean="0"/>
          </a:p>
        </p:txBody>
      </p:sp>
      <p:sp>
        <p:nvSpPr>
          <p:cNvPr id="5" name="Rectangle 35"/>
          <p:cNvSpPr>
            <a:spLocks noGrp="1" noChangeArrowheads="1"/>
          </p:cNvSpPr>
          <p:nvPr>
            <p:ph type="dt" sz="half" idx="10"/>
          </p:nvPr>
        </p:nvSpPr>
        <p:spPr>
          <a:ln/>
        </p:spPr>
        <p:txBody>
          <a:bodyPr/>
          <a:lstStyle>
            <a:lvl1pPr>
              <a:defRPr/>
            </a:lvl1pPr>
          </a:lstStyle>
          <a:p>
            <a:pPr>
              <a:defRPr/>
            </a:pPr>
            <a:endParaRPr lang="en-GB"/>
          </a:p>
        </p:txBody>
      </p:sp>
      <p:sp>
        <p:nvSpPr>
          <p:cNvPr id="6" name="Rectangle 36"/>
          <p:cNvSpPr>
            <a:spLocks noGrp="1" noChangeArrowheads="1"/>
          </p:cNvSpPr>
          <p:nvPr>
            <p:ph type="ftr" sz="quarter" idx="11"/>
          </p:nvPr>
        </p:nvSpPr>
        <p:spPr>
          <a:xfrm>
            <a:off x="3581400" y="6248400"/>
            <a:ext cx="2895600" cy="457200"/>
          </a:xfrm>
          <a:prstGeom prst="rect">
            <a:avLst/>
          </a:prstGeom>
          <a:ln/>
        </p:spPr>
        <p:txBody>
          <a:bodyPr/>
          <a:lstStyle>
            <a:lvl1pPr>
              <a:defRPr/>
            </a:lvl1pPr>
          </a:lstStyle>
          <a:p>
            <a:pPr>
              <a:defRPr/>
            </a:pPr>
            <a:endParaRPr lang="en-GB"/>
          </a:p>
        </p:txBody>
      </p:sp>
      <p:sp>
        <p:nvSpPr>
          <p:cNvPr id="7" name="Rectangle 37"/>
          <p:cNvSpPr>
            <a:spLocks noGrp="1" noChangeArrowheads="1"/>
          </p:cNvSpPr>
          <p:nvPr>
            <p:ph type="sldNum" sz="quarter" idx="12"/>
          </p:nvPr>
        </p:nvSpPr>
        <p:spPr>
          <a:ln/>
        </p:spPr>
        <p:txBody>
          <a:bodyPr/>
          <a:lstStyle>
            <a:lvl1pPr>
              <a:defRPr/>
            </a:lvl1pPr>
          </a:lstStyle>
          <a:p>
            <a:pPr>
              <a:defRPr/>
            </a:pPr>
            <a:fld id="{46B3E135-AA1D-483E-B5C7-81806A601C11}" type="slidenum">
              <a:rPr lang="en-GB"/>
              <a:pPr>
                <a:defRPr/>
              </a:pPr>
              <a:t>‹#›</a:t>
            </a:fld>
            <a:endParaRPr lang="en-GB"/>
          </a:p>
        </p:txBody>
      </p:sp>
    </p:spTree>
    <p:extLst>
      <p:ext uri="{BB962C8B-B14F-4D97-AF65-F5344CB8AC3E}">
        <p14:creationId xmlns:p14="http://schemas.microsoft.com/office/powerpoint/2010/main" val="1989424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18/08/2020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www.youtube.com/watch?v=zerCK0lRjp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9_voss41dy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youtube.com/watch?v=e_EgdShO1K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Cognitivism</a:t>
            </a:r>
            <a:endParaRPr lang="en-GB" b="1" dirty="0"/>
          </a:p>
        </p:txBody>
      </p:sp>
      <p:sp>
        <p:nvSpPr>
          <p:cNvPr id="3" name="Subtitle 2"/>
          <p:cNvSpPr>
            <a:spLocks noGrp="1"/>
          </p:cNvSpPr>
          <p:nvPr>
            <p:ph type="subTitle" idx="1"/>
          </p:nvPr>
        </p:nvSpPr>
        <p:spPr/>
        <p:txBody>
          <a:bodyPr/>
          <a:lstStyle/>
          <a:p>
            <a:r>
              <a:rPr lang="en-GB" b="1" dirty="0" smtClean="0">
                <a:solidFill>
                  <a:schemeClr val="bg1"/>
                </a:solidFill>
              </a:rPr>
              <a:t>Learning theories</a:t>
            </a:r>
            <a:endParaRPr lang="en-GB" b="1" dirty="0">
              <a:solidFill>
                <a:schemeClr val="bg1"/>
              </a:solidFill>
            </a:endParaRPr>
          </a:p>
        </p:txBody>
      </p:sp>
    </p:spTree>
    <p:extLst>
      <p:ext uri="{BB962C8B-B14F-4D97-AF65-F5344CB8AC3E}">
        <p14:creationId xmlns:p14="http://schemas.microsoft.com/office/powerpoint/2010/main" val="1858810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Theory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4275473"/>
              </p:ext>
            </p:extLst>
          </p:nvPr>
        </p:nvGraphicFramePr>
        <p:xfrm>
          <a:off x="0" y="1340769"/>
          <a:ext cx="8964488" cy="3888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6736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640960" cy="648072"/>
          </a:xfrm>
        </p:spPr>
        <p:txBody>
          <a:bodyPr>
            <a:normAutofit fontScale="90000"/>
          </a:bodyPr>
          <a:lstStyle/>
          <a:p>
            <a:r>
              <a:rPr lang="en-GB" b="1" dirty="0" err="1" smtClean="0"/>
              <a:t>Paiget</a:t>
            </a:r>
            <a:endParaRPr lang="en-GB" b="1" dirty="0"/>
          </a:p>
        </p:txBody>
      </p:sp>
      <p:sp>
        <p:nvSpPr>
          <p:cNvPr id="3" name="Content Placeholder 2"/>
          <p:cNvSpPr>
            <a:spLocks noGrp="1"/>
          </p:cNvSpPr>
          <p:nvPr>
            <p:ph idx="1"/>
          </p:nvPr>
        </p:nvSpPr>
        <p:spPr>
          <a:xfrm>
            <a:off x="179512" y="908720"/>
            <a:ext cx="8856984" cy="4752528"/>
          </a:xfrm>
        </p:spPr>
        <p:txBody>
          <a:bodyPr>
            <a:normAutofit fontScale="85000" lnSpcReduction="20000"/>
          </a:bodyPr>
          <a:lstStyle/>
          <a:p>
            <a:r>
              <a:rPr lang="en-GB" sz="2800" dirty="0" smtClean="0"/>
              <a:t>Studied human knowledge - the nature of thought and how it develops</a:t>
            </a:r>
          </a:p>
          <a:p>
            <a:r>
              <a:rPr lang="en-GB" sz="2800" dirty="0" smtClean="0"/>
              <a:t>Based on studying the cognitive development of children</a:t>
            </a:r>
          </a:p>
          <a:p>
            <a:r>
              <a:rPr lang="en-GB" sz="2800" dirty="0"/>
              <a:t>Came up with stages of </a:t>
            </a:r>
            <a:r>
              <a:rPr lang="en-GB" sz="2800" dirty="0" smtClean="0"/>
              <a:t>development:</a:t>
            </a:r>
          </a:p>
          <a:p>
            <a:pPr lvl="1"/>
            <a:r>
              <a:rPr lang="en-GB" b="1" i="1" dirty="0" smtClean="0">
                <a:solidFill>
                  <a:srgbClr val="0070C0"/>
                </a:solidFill>
              </a:rPr>
              <a:t>Sensorimotor</a:t>
            </a:r>
            <a:r>
              <a:rPr lang="en-GB" dirty="0" smtClean="0"/>
              <a:t> – development of senses and movement (1 - 2 </a:t>
            </a:r>
            <a:r>
              <a:rPr lang="en-GB" dirty="0" err="1" smtClean="0"/>
              <a:t>yrs</a:t>
            </a:r>
            <a:r>
              <a:rPr lang="en-GB" dirty="0" smtClean="0"/>
              <a:t>)</a:t>
            </a:r>
          </a:p>
          <a:p>
            <a:pPr lvl="1"/>
            <a:r>
              <a:rPr lang="en-GB" b="1" i="1" dirty="0" smtClean="0">
                <a:solidFill>
                  <a:srgbClr val="0070C0"/>
                </a:solidFill>
              </a:rPr>
              <a:t>Preoperational</a:t>
            </a:r>
            <a:r>
              <a:rPr lang="en-GB" dirty="0" smtClean="0"/>
              <a:t> – symbolic thought; need for constant stimulation; egocentric (2 – 7 </a:t>
            </a:r>
            <a:r>
              <a:rPr lang="en-GB" dirty="0" err="1" smtClean="0"/>
              <a:t>yrs</a:t>
            </a:r>
            <a:r>
              <a:rPr lang="en-GB" dirty="0" smtClean="0"/>
              <a:t>)</a:t>
            </a:r>
          </a:p>
          <a:p>
            <a:pPr lvl="1"/>
            <a:r>
              <a:rPr lang="en-GB" b="1" i="1" dirty="0" smtClean="0">
                <a:solidFill>
                  <a:srgbClr val="0070C0"/>
                </a:solidFill>
              </a:rPr>
              <a:t>Concrete operational </a:t>
            </a:r>
            <a:r>
              <a:rPr lang="en-GB" dirty="0" smtClean="0"/>
              <a:t>– able to perform more complex ‘real/concrete’ mental operations and tasks; decentred (7 – 12 </a:t>
            </a:r>
            <a:r>
              <a:rPr lang="en-GB" dirty="0" err="1" smtClean="0"/>
              <a:t>yrs</a:t>
            </a:r>
            <a:r>
              <a:rPr lang="en-GB" dirty="0" smtClean="0"/>
              <a:t>)</a:t>
            </a:r>
          </a:p>
          <a:p>
            <a:pPr lvl="1"/>
            <a:r>
              <a:rPr lang="en-GB" dirty="0" smtClean="0"/>
              <a:t> </a:t>
            </a:r>
            <a:r>
              <a:rPr lang="en-GB" b="1" i="1" dirty="0" smtClean="0">
                <a:solidFill>
                  <a:srgbClr val="0070C0"/>
                </a:solidFill>
              </a:rPr>
              <a:t>Formal operational </a:t>
            </a:r>
            <a:r>
              <a:rPr lang="en-GB" dirty="0" smtClean="0"/>
              <a:t>– able to solve hypothetical problems (ability dependent on a wide range of experiences) (12 – 19 </a:t>
            </a:r>
            <a:r>
              <a:rPr lang="en-GB" dirty="0" err="1" smtClean="0"/>
              <a:t>yrs</a:t>
            </a:r>
            <a:r>
              <a:rPr lang="en-GB" dirty="0" smtClean="0"/>
              <a:t>)</a:t>
            </a:r>
          </a:p>
          <a:p>
            <a:endParaRPr lang="en-GB" dirty="0"/>
          </a:p>
        </p:txBody>
      </p:sp>
    </p:spTree>
    <p:extLst>
      <p:ext uri="{BB962C8B-B14F-4D97-AF65-F5344CB8AC3E}">
        <p14:creationId xmlns:p14="http://schemas.microsoft.com/office/powerpoint/2010/main" val="2957485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b="1" dirty="0" smtClean="0"/>
              <a:t>Influence </a:t>
            </a:r>
            <a:r>
              <a:rPr lang="en-GB" b="1" smtClean="0"/>
              <a:t>of </a:t>
            </a:r>
            <a:r>
              <a:rPr lang="en-GB" b="1" smtClean="0"/>
              <a:t>Piaget</a:t>
            </a:r>
            <a:endParaRPr lang="en-GB" b="1" dirty="0"/>
          </a:p>
        </p:txBody>
      </p:sp>
      <p:sp>
        <p:nvSpPr>
          <p:cNvPr id="3" name="Content Placeholder 2"/>
          <p:cNvSpPr>
            <a:spLocks noGrp="1"/>
          </p:cNvSpPr>
          <p:nvPr>
            <p:ph idx="1"/>
          </p:nvPr>
        </p:nvSpPr>
        <p:spPr>
          <a:xfrm>
            <a:off x="251520" y="692696"/>
            <a:ext cx="8640960" cy="4896544"/>
          </a:xfrm>
        </p:spPr>
        <p:txBody>
          <a:bodyPr>
            <a:normAutofit/>
          </a:bodyPr>
          <a:lstStyle/>
          <a:p>
            <a:r>
              <a:rPr lang="en-GB" sz="2800" dirty="0" smtClean="0"/>
              <a:t>Shift from a didactic form of teaching to child-centric teaching</a:t>
            </a:r>
          </a:p>
          <a:p>
            <a:r>
              <a:rPr lang="en-GB" sz="2800" dirty="0" smtClean="0"/>
              <a:t>Recognition that teaching should reflect that:</a:t>
            </a:r>
          </a:p>
          <a:p>
            <a:pPr lvl="1"/>
            <a:r>
              <a:rPr lang="en-GB" sz="2600" dirty="0" smtClean="0"/>
              <a:t>Children need individual attention</a:t>
            </a:r>
          </a:p>
          <a:p>
            <a:pPr lvl="1"/>
            <a:r>
              <a:rPr lang="en-GB" sz="2600" dirty="0" smtClean="0"/>
              <a:t>Children’s education should match their intellectual capacity</a:t>
            </a:r>
          </a:p>
          <a:p>
            <a:pPr lvl="1"/>
            <a:r>
              <a:rPr lang="en-GB" sz="2600" dirty="0" smtClean="0"/>
              <a:t>Children mature (intellectually, physically and emotionally) at different rates</a:t>
            </a:r>
          </a:p>
          <a:p>
            <a:pPr lvl="1"/>
            <a:r>
              <a:rPr lang="en-GB" sz="2600" dirty="0" smtClean="0"/>
              <a:t>The role of play and discovery is critical in children’s learning.</a:t>
            </a:r>
            <a:endParaRPr lang="en-GB" sz="2600" dirty="0"/>
          </a:p>
        </p:txBody>
      </p:sp>
    </p:spTree>
    <p:extLst>
      <p:ext uri="{BB962C8B-B14F-4D97-AF65-F5344CB8AC3E}">
        <p14:creationId xmlns:p14="http://schemas.microsoft.com/office/powerpoint/2010/main" val="1487184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116632"/>
            <a:ext cx="8229600" cy="648072"/>
          </a:xfrm>
        </p:spPr>
        <p:txBody>
          <a:bodyPr>
            <a:normAutofit/>
          </a:bodyPr>
          <a:lstStyle/>
          <a:p>
            <a:pPr eaLnBrk="1" hangingPunct="1"/>
            <a:r>
              <a:rPr lang="en-GB" altLang="en-US" sz="3200" b="1" dirty="0" smtClean="0"/>
              <a:t>The Work of Guy Claxton</a:t>
            </a:r>
          </a:p>
        </p:txBody>
      </p:sp>
      <p:sp>
        <p:nvSpPr>
          <p:cNvPr id="2051" name="Rectangle 3"/>
          <p:cNvSpPr>
            <a:spLocks noGrp="1" noChangeArrowheads="1"/>
          </p:cNvSpPr>
          <p:nvPr>
            <p:ph type="body" idx="1"/>
          </p:nvPr>
        </p:nvSpPr>
        <p:spPr>
          <a:xfrm>
            <a:off x="323528" y="764704"/>
            <a:ext cx="8640960" cy="5331296"/>
          </a:xfrm>
        </p:spPr>
        <p:txBody>
          <a:bodyPr/>
          <a:lstStyle/>
          <a:p>
            <a:pPr eaLnBrk="1" hangingPunct="1">
              <a:defRPr/>
            </a:pPr>
            <a:r>
              <a:rPr lang="en-GB" sz="2800" dirty="0" smtClean="0"/>
              <a:t>Learning can be hard, lonely, confusing, frustrating and upsetting</a:t>
            </a:r>
          </a:p>
          <a:p>
            <a:pPr eaLnBrk="1" hangingPunct="1">
              <a:defRPr/>
            </a:pPr>
            <a:r>
              <a:rPr lang="en-GB" sz="2800" dirty="0" smtClean="0"/>
              <a:t>But it can also be exciting and exhilarating</a:t>
            </a:r>
          </a:p>
          <a:p>
            <a:pPr eaLnBrk="1" hangingPunct="1">
              <a:defRPr/>
            </a:pPr>
            <a:r>
              <a:rPr lang="en-GB" sz="2800" b="1" i="1" dirty="0" smtClean="0">
                <a:solidFill>
                  <a:srgbClr val="0070C0"/>
                </a:solidFill>
              </a:rPr>
              <a:t>Self-efficacy</a:t>
            </a:r>
            <a:r>
              <a:rPr lang="en-GB" sz="2800" dirty="0" smtClean="0"/>
              <a:t> is key</a:t>
            </a:r>
          </a:p>
          <a:p>
            <a:pPr lvl="1">
              <a:defRPr/>
            </a:pPr>
            <a:r>
              <a:rPr lang="en-GB" sz="2400" dirty="0" smtClean="0"/>
              <a:t>What you believe about learning</a:t>
            </a:r>
          </a:p>
          <a:p>
            <a:pPr lvl="1">
              <a:defRPr/>
            </a:pPr>
            <a:r>
              <a:rPr lang="en-GB" sz="2400" dirty="0" smtClean="0"/>
              <a:t>What view you have of yourself as a 		     learner</a:t>
            </a:r>
          </a:p>
          <a:p>
            <a:pPr marL="0" indent="0" eaLnBrk="1" hangingPunct="1">
              <a:buNone/>
              <a:defRPr/>
            </a:pPr>
            <a:endParaRPr lang="en-GB" sz="2800" dirty="0" smtClean="0"/>
          </a:p>
          <a:p>
            <a:pPr eaLnBrk="1" hangingPunct="1">
              <a:defRPr/>
            </a:pPr>
            <a:r>
              <a:rPr lang="en-GB" sz="2800" dirty="0" smtClean="0"/>
              <a:t>Robust and fragile learners		</a:t>
            </a:r>
          </a:p>
        </p:txBody>
      </p:sp>
    </p:spTree>
    <p:extLst>
      <p:ext uri="{BB962C8B-B14F-4D97-AF65-F5344CB8AC3E}">
        <p14:creationId xmlns:p14="http://schemas.microsoft.com/office/powerpoint/2010/main" val="28128680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2051">
                                            <p:txEl>
                                              <p:pRg st="1" end="1"/>
                                            </p:txEl>
                                          </p:spTgt>
                                        </p:tgtEl>
                                        <p:attrNameLst>
                                          <p:attrName>style.visibility</p:attrName>
                                        </p:attrNameLst>
                                      </p:cBhvr>
                                      <p:to>
                                        <p:strVal val="visible"/>
                                      </p:to>
                                    </p:set>
                                    <p:anim calcmode="lin" valueType="num">
                                      <p:cBhvr additive="base">
                                        <p:cTn id="13" dur="500" fill="hold"/>
                                        <p:tgtEl>
                                          <p:spTgt spid="205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051">
                                            <p:txEl>
                                              <p:pRg st="2" end="2"/>
                                            </p:txEl>
                                          </p:spTgt>
                                        </p:tgtEl>
                                        <p:attrNameLst>
                                          <p:attrName>style.visibility</p:attrName>
                                        </p:attrNameLst>
                                      </p:cBhvr>
                                      <p:to>
                                        <p:strVal val="visible"/>
                                      </p:to>
                                    </p:set>
                                    <p:anim calcmode="lin" valueType="num">
                                      <p:cBhvr additive="base">
                                        <p:cTn id="19" dur="500" fill="hold"/>
                                        <p:tgtEl>
                                          <p:spTgt spid="205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051">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051">
                                            <p:txEl>
                                              <p:pRg st="3" end="3"/>
                                            </p:txEl>
                                          </p:spTgt>
                                        </p:tgtEl>
                                        <p:attrNameLst>
                                          <p:attrName>style.visibility</p:attrName>
                                        </p:attrNameLst>
                                      </p:cBhvr>
                                      <p:to>
                                        <p:strVal val="visible"/>
                                      </p:to>
                                    </p:set>
                                    <p:anim calcmode="lin" valueType="num">
                                      <p:cBhvr additive="base">
                                        <p:cTn id="23" dur="500" fill="hold"/>
                                        <p:tgtEl>
                                          <p:spTgt spid="2051">
                                            <p:txEl>
                                              <p:pRg st="3" end="3"/>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2051">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 calcmode="lin" valueType="num">
                                      <p:cBhvr additive="base">
                                        <p:cTn id="27" dur="500" fill="hold"/>
                                        <p:tgtEl>
                                          <p:spTgt spid="2051">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205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2051">
                                            <p:txEl>
                                              <p:pRg st="6" end="6"/>
                                            </p:txEl>
                                          </p:spTgt>
                                        </p:tgtEl>
                                        <p:attrNameLst>
                                          <p:attrName>style.visibility</p:attrName>
                                        </p:attrNameLst>
                                      </p:cBhvr>
                                      <p:to>
                                        <p:strVal val="visible"/>
                                      </p:to>
                                    </p:set>
                                    <p:anim calcmode="lin" valueType="num">
                                      <p:cBhvr additive="base">
                                        <p:cTn id="33" dur="500" fill="hold"/>
                                        <p:tgtEl>
                                          <p:spTgt spid="2051">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205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11560" y="0"/>
            <a:ext cx="7772400" cy="764704"/>
          </a:xfrm>
        </p:spPr>
        <p:txBody>
          <a:bodyPr/>
          <a:lstStyle/>
          <a:p>
            <a:pPr eaLnBrk="1" hangingPunct="1"/>
            <a:r>
              <a:rPr lang="en-GB" altLang="en-US" sz="4000" b="1" dirty="0" smtClean="0"/>
              <a:t>Robust Learners</a:t>
            </a:r>
          </a:p>
        </p:txBody>
      </p:sp>
      <p:sp>
        <p:nvSpPr>
          <p:cNvPr id="3075" name="Rectangle 3"/>
          <p:cNvSpPr>
            <a:spLocks noGrp="1" noChangeArrowheads="1"/>
          </p:cNvSpPr>
          <p:nvPr>
            <p:ph type="body" sz="half" idx="1"/>
          </p:nvPr>
        </p:nvSpPr>
        <p:spPr>
          <a:xfrm>
            <a:off x="395536" y="980728"/>
            <a:ext cx="4320480" cy="4609728"/>
          </a:xfrm>
        </p:spPr>
        <p:txBody>
          <a:bodyPr/>
          <a:lstStyle/>
          <a:p>
            <a:pPr eaLnBrk="1" hangingPunct="1">
              <a:defRPr/>
            </a:pPr>
            <a:r>
              <a:rPr lang="en-GB" sz="2400" dirty="0" smtClean="0"/>
              <a:t>Intelligence not fixed can be improved</a:t>
            </a:r>
          </a:p>
          <a:p>
            <a:pPr eaLnBrk="1" hangingPunct="1">
              <a:defRPr/>
            </a:pPr>
            <a:r>
              <a:rPr lang="en-GB" sz="2400" dirty="0" smtClean="0"/>
              <a:t>Strong self-efficacy</a:t>
            </a:r>
          </a:p>
          <a:p>
            <a:pPr eaLnBrk="1" hangingPunct="1">
              <a:defRPr/>
            </a:pPr>
            <a:r>
              <a:rPr lang="en-GB" sz="2400" dirty="0" smtClean="0"/>
              <a:t>Value own goals</a:t>
            </a:r>
          </a:p>
          <a:p>
            <a:pPr eaLnBrk="1" hangingPunct="1">
              <a:defRPr/>
            </a:pPr>
            <a:r>
              <a:rPr lang="en-GB" sz="2400" dirty="0" smtClean="0"/>
              <a:t>Resilient</a:t>
            </a:r>
          </a:p>
          <a:p>
            <a:pPr eaLnBrk="1" hangingPunct="1">
              <a:defRPr/>
            </a:pPr>
            <a:r>
              <a:rPr lang="en-GB" sz="2400" dirty="0" smtClean="0"/>
              <a:t>Bounce back</a:t>
            </a:r>
          </a:p>
          <a:p>
            <a:pPr eaLnBrk="1" hangingPunct="1">
              <a:defRPr/>
            </a:pPr>
            <a:r>
              <a:rPr lang="en-GB" sz="2400" dirty="0" smtClean="0"/>
              <a:t>Recover from difficulties</a:t>
            </a:r>
          </a:p>
          <a:p>
            <a:pPr eaLnBrk="1" hangingPunct="1">
              <a:defRPr/>
            </a:pPr>
            <a:r>
              <a:rPr lang="en-GB" sz="2400" dirty="0" smtClean="0"/>
              <a:t>Fight, not flight</a:t>
            </a:r>
          </a:p>
        </p:txBody>
      </p:sp>
      <p:pic>
        <p:nvPicPr>
          <p:cNvPr id="4100" name="Picture 5" descr="C:\Program Files\Common Files\Microsoft Shared\Clipart\cagcat50\bd06529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860032" y="1844824"/>
            <a:ext cx="3810000" cy="3021013"/>
          </a:xfrm>
        </p:spPr>
      </p:pic>
    </p:spTree>
    <p:extLst>
      <p:ext uri="{BB962C8B-B14F-4D97-AF65-F5344CB8AC3E}">
        <p14:creationId xmlns:p14="http://schemas.microsoft.com/office/powerpoint/2010/main" val="34882502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075">
                                            <p:txEl>
                                              <p:pRg st="1" end="1"/>
                                            </p:txEl>
                                          </p:spTgt>
                                        </p:tgtEl>
                                        <p:attrNameLst>
                                          <p:attrName>style.visibility</p:attrName>
                                        </p:attrNameLst>
                                      </p:cBhvr>
                                      <p:to>
                                        <p:strVal val="visible"/>
                                      </p:to>
                                    </p:set>
                                    <p:anim calcmode="lin" valueType="num">
                                      <p:cBhvr additive="base">
                                        <p:cTn id="13" dur="500" fill="hold"/>
                                        <p:tgtEl>
                                          <p:spTgt spid="307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0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075">
                                            <p:txEl>
                                              <p:pRg st="2" end="2"/>
                                            </p:txEl>
                                          </p:spTgt>
                                        </p:tgtEl>
                                        <p:attrNameLst>
                                          <p:attrName>style.visibility</p:attrName>
                                        </p:attrNameLst>
                                      </p:cBhvr>
                                      <p:to>
                                        <p:strVal val="visible"/>
                                      </p:to>
                                    </p:set>
                                    <p:anim calcmode="lin" valueType="num">
                                      <p:cBhvr additive="base">
                                        <p:cTn id="19" dur="500" fill="hold"/>
                                        <p:tgtEl>
                                          <p:spTgt spid="307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0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075">
                                            <p:txEl>
                                              <p:pRg st="3" end="3"/>
                                            </p:txEl>
                                          </p:spTgt>
                                        </p:tgtEl>
                                        <p:attrNameLst>
                                          <p:attrName>style.visibility</p:attrName>
                                        </p:attrNameLst>
                                      </p:cBhvr>
                                      <p:to>
                                        <p:strVal val="visible"/>
                                      </p:to>
                                    </p:set>
                                    <p:anim calcmode="lin" valueType="num">
                                      <p:cBhvr additive="base">
                                        <p:cTn id="25" dur="500" fill="hold"/>
                                        <p:tgtEl>
                                          <p:spTgt spid="307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0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075">
                                            <p:txEl>
                                              <p:pRg st="4" end="4"/>
                                            </p:txEl>
                                          </p:spTgt>
                                        </p:tgtEl>
                                        <p:attrNameLst>
                                          <p:attrName>style.visibility</p:attrName>
                                        </p:attrNameLst>
                                      </p:cBhvr>
                                      <p:to>
                                        <p:strVal val="visible"/>
                                      </p:to>
                                    </p:set>
                                    <p:anim calcmode="lin" valueType="num">
                                      <p:cBhvr additive="base">
                                        <p:cTn id="31" dur="500" fill="hold"/>
                                        <p:tgtEl>
                                          <p:spTgt spid="307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07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075">
                                            <p:txEl>
                                              <p:pRg st="5" end="5"/>
                                            </p:txEl>
                                          </p:spTgt>
                                        </p:tgtEl>
                                        <p:attrNameLst>
                                          <p:attrName>style.visibility</p:attrName>
                                        </p:attrNameLst>
                                      </p:cBhvr>
                                      <p:to>
                                        <p:strVal val="visible"/>
                                      </p:to>
                                    </p:set>
                                    <p:anim calcmode="lin" valueType="num">
                                      <p:cBhvr additive="base">
                                        <p:cTn id="37" dur="500" fill="hold"/>
                                        <p:tgtEl>
                                          <p:spTgt spid="3075">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07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075">
                                            <p:txEl>
                                              <p:pRg st="6" end="6"/>
                                            </p:txEl>
                                          </p:spTgt>
                                        </p:tgtEl>
                                        <p:attrNameLst>
                                          <p:attrName>style.visibility</p:attrName>
                                        </p:attrNameLst>
                                      </p:cBhvr>
                                      <p:to>
                                        <p:strVal val="visible"/>
                                      </p:to>
                                    </p:set>
                                    <p:anim calcmode="lin" valueType="num">
                                      <p:cBhvr additive="base">
                                        <p:cTn id="43" dur="500" fill="hold"/>
                                        <p:tgtEl>
                                          <p:spTgt spid="3075">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07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528" y="116632"/>
            <a:ext cx="8591872" cy="936104"/>
          </a:xfrm>
        </p:spPr>
        <p:txBody>
          <a:bodyPr/>
          <a:lstStyle/>
          <a:p>
            <a:pPr eaLnBrk="1" hangingPunct="1"/>
            <a:r>
              <a:rPr lang="en-GB" altLang="en-US" sz="4000" b="1" dirty="0" smtClean="0"/>
              <a:t>Fragile learners</a:t>
            </a:r>
          </a:p>
        </p:txBody>
      </p:sp>
      <p:sp>
        <p:nvSpPr>
          <p:cNvPr id="4099" name="Rectangle 3"/>
          <p:cNvSpPr>
            <a:spLocks noGrp="1" noChangeArrowheads="1"/>
          </p:cNvSpPr>
          <p:nvPr>
            <p:ph type="body" sz="half" idx="1"/>
          </p:nvPr>
        </p:nvSpPr>
        <p:spPr>
          <a:xfrm>
            <a:off x="323528" y="1052736"/>
            <a:ext cx="4656460" cy="5008339"/>
          </a:xfrm>
        </p:spPr>
        <p:txBody>
          <a:bodyPr/>
          <a:lstStyle/>
          <a:p>
            <a:pPr eaLnBrk="1" hangingPunct="1">
              <a:defRPr/>
            </a:pPr>
            <a:r>
              <a:rPr lang="en-GB" sz="2400" dirty="0" smtClean="0"/>
              <a:t>Fatalistic about their own intelligence</a:t>
            </a:r>
          </a:p>
          <a:p>
            <a:pPr eaLnBrk="1" hangingPunct="1">
              <a:defRPr/>
            </a:pPr>
            <a:r>
              <a:rPr lang="en-GB" sz="2400" dirty="0" smtClean="0"/>
              <a:t>Weak self-efficacy</a:t>
            </a:r>
          </a:p>
          <a:p>
            <a:pPr eaLnBrk="1" hangingPunct="1">
              <a:defRPr/>
            </a:pPr>
            <a:r>
              <a:rPr lang="en-GB" sz="2400" dirty="0" smtClean="0"/>
              <a:t>Question own goals</a:t>
            </a:r>
          </a:p>
          <a:p>
            <a:pPr eaLnBrk="1" hangingPunct="1">
              <a:defRPr/>
            </a:pPr>
            <a:r>
              <a:rPr lang="en-GB" sz="2400" dirty="0" smtClean="0"/>
              <a:t>Panic and collapse</a:t>
            </a:r>
          </a:p>
          <a:p>
            <a:pPr eaLnBrk="1" hangingPunct="1">
              <a:defRPr/>
            </a:pPr>
            <a:r>
              <a:rPr lang="en-GB" sz="2400" dirty="0" smtClean="0"/>
              <a:t>Low self-esteem and self-confidence</a:t>
            </a:r>
          </a:p>
          <a:p>
            <a:pPr eaLnBrk="1" hangingPunct="1">
              <a:defRPr/>
            </a:pPr>
            <a:r>
              <a:rPr lang="en-GB" sz="2400" dirty="0" smtClean="0"/>
              <a:t>Give up</a:t>
            </a:r>
          </a:p>
          <a:p>
            <a:pPr eaLnBrk="1" hangingPunct="1">
              <a:defRPr/>
            </a:pPr>
            <a:r>
              <a:rPr lang="en-GB" sz="2400" dirty="0" smtClean="0"/>
              <a:t>Flight, not fight</a:t>
            </a:r>
            <a:endParaRPr lang="en-GB" sz="2000" dirty="0" smtClean="0"/>
          </a:p>
          <a:p>
            <a:pPr eaLnBrk="1" hangingPunct="1">
              <a:defRPr/>
            </a:pPr>
            <a:endParaRPr lang="en-GB" sz="2000" dirty="0" smtClean="0"/>
          </a:p>
        </p:txBody>
      </p:sp>
      <p:pic>
        <p:nvPicPr>
          <p:cNvPr id="5124" name="Picture 5" descr="C:\Program Files\Common Files\Microsoft Shared\Clipart\cagcat50\pe01496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303838" y="1946275"/>
            <a:ext cx="3467100" cy="4114800"/>
          </a:xfrm>
        </p:spPr>
      </p:pic>
    </p:spTree>
    <p:extLst>
      <p:ext uri="{BB962C8B-B14F-4D97-AF65-F5344CB8AC3E}">
        <p14:creationId xmlns:p14="http://schemas.microsoft.com/office/powerpoint/2010/main" val="26878173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4099">
                                            <p:txEl>
                                              <p:pRg st="4" end="4"/>
                                            </p:txEl>
                                          </p:spTgt>
                                        </p:tgtEl>
                                        <p:attrNameLst>
                                          <p:attrName>style.visibility</p:attrName>
                                        </p:attrNameLst>
                                      </p:cBhvr>
                                      <p:to>
                                        <p:strVal val="visible"/>
                                      </p:to>
                                    </p:set>
                                    <p:anim calcmode="lin" valueType="num">
                                      <p:cBhvr additive="base">
                                        <p:cTn id="31" dur="500" fill="hold"/>
                                        <p:tgtEl>
                                          <p:spTgt spid="4099">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4099">
                                            <p:txEl>
                                              <p:pRg st="5" end="5"/>
                                            </p:txEl>
                                          </p:spTgt>
                                        </p:tgtEl>
                                        <p:attrNameLst>
                                          <p:attrName>style.visibility</p:attrName>
                                        </p:attrNameLst>
                                      </p:cBhvr>
                                      <p:to>
                                        <p:strVal val="visible"/>
                                      </p:to>
                                    </p:set>
                                    <p:anim calcmode="lin" valueType="num">
                                      <p:cBhvr additive="base">
                                        <p:cTn id="37" dur="500" fill="hold"/>
                                        <p:tgtEl>
                                          <p:spTgt spid="4099">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4099">
                                            <p:txEl>
                                              <p:pRg st="6" end="6"/>
                                            </p:txEl>
                                          </p:spTgt>
                                        </p:tgtEl>
                                        <p:attrNameLst>
                                          <p:attrName>style.visibility</p:attrName>
                                        </p:attrNameLst>
                                      </p:cBhvr>
                                      <p:to>
                                        <p:strVal val="visible"/>
                                      </p:to>
                                    </p:set>
                                    <p:anim calcmode="lin" valueType="num">
                                      <p:cBhvr additive="base">
                                        <p:cTn id="43" dur="500" fill="hold"/>
                                        <p:tgtEl>
                                          <p:spTgt spid="4099">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51520" y="116632"/>
            <a:ext cx="8663880" cy="720080"/>
          </a:xfrm>
        </p:spPr>
        <p:txBody>
          <a:bodyPr/>
          <a:lstStyle/>
          <a:p>
            <a:pPr eaLnBrk="1" hangingPunct="1"/>
            <a:r>
              <a:rPr lang="en-GB" altLang="en-US" sz="4000" b="1" dirty="0" smtClean="0"/>
              <a:t>Influence of Claxton</a:t>
            </a:r>
          </a:p>
        </p:txBody>
      </p:sp>
      <p:sp>
        <p:nvSpPr>
          <p:cNvPr id="5123" name="Rectangle 3"/>
          <p:cNvSpPr>
            <a:spLocks noGrp="1" noChangeArrowheads="1"/>
          </p:cNvSpPr>
          <p:nvPr>
            <p:ph type="body" sz="half" idx="1"/>
          </p:nvPr>
        </p:nvSpPr>
        <p:spPr>
          <a:xfrm>
            <a:off x="251520" y="836712"/>
            <a:ext cx="4680520" cy="4752528"/>
          </a:xfrm>
        </p:spPr>
        <p:txBody>
          <a:bodyPr>
            <a:normAutofit/>
          </a:bodyPr>
          <a:lstStyle/>
          <a:p>
            <a:pPr marL="0" indent="0" eaLnBrk="1" hangingPunct="1">
              <a:lnSpc>
                <a:spcPct val="90000"/>
              </a:lnSpc>
              <a:buNone/>
              <a:defRPr/>
            </a:pPr>
            <a:r>
              <a:rPr lang="en-GB" sz="2400" u="sng" dirty="0" smtClean="0"/>
              <a:t>Teachers need to:</a:t>
            </a:r>
          </a:p>
          <a:p>
            <a:pPr eaLnBrk="1" hangingPunct="1">
              <a:lnSpc>
                <a:spcPct val="90000"/>
              </a:lnSpc>
              <a:defRPr/>
            </a:pPr>
            <a:r>
              <a:rPr lang="en-GB" sz="2400" dirty="0" smtClean="0"/>
              <a:t>Show concern for the learner’s self-worth</a:t>
            </a:r>
          </a:p>
          <a:p>
            <a:pPr eaLnBrk="1" hangingPunct="1">
              <a:lnSpc>
                <a:spcPct val="90000"/>
              </a:lnSpc>
              <a:defRPr/>
            </a:pPr>
            <a:r>
              <a:rPr lang="en-GB" sz="2400" dirty="0" smtClean="0"/>
              <a:t>Develop a learning culture</a:t>
            </a:r>
          </a:p>
          <a:p>
            <a:pPr eaLnBrk="1" hangingPunct="1">
              <a:lnSpc>
                <a:spcPct val="90000"/>
              </a:lnSpc>
              <a:defRPr/>
            </a:pPr>
            <a:r>
              <a:rPr lang="en-GB" sz="2400" dirty="0" smtClean="0"/>
              <a:t>Help learner’s build resilience – not ‘of course you can’</a:t>
            </a:r>
          </a:p>
          <a:p>
            <a:pPr eaLnBrk="1" hangingPunct="1">
              <a:lnSpc>
                <a:spcPct val="90000"/>
              </a:lnSpc>
              <a:defRPr/>
            </a:pPr>
            <a:r>
              <a:rPr lang="en-GB" sz="2400" dirty="0" smtClean="0"/>
              <a:t>Provide a high challenge / low stress situation</a:t>
            </a:r>
          </a:p>
          <a:p>
            <a:pPr eaLnBrk="1" hangingPunct="1">
              <a:lnSpc>
                <a:spcPct val="90000"/>
              </a:lnSpc>
              <a:defRPr/>
            </a:pPr>
            <a:r>
              <a:rPr lang="en-GB" sz="2400" dirty="0" smtClean="0"/>
              <a:t>Focus on the process as well as the content</a:t>
            </a:r>
          </a:p>
          <a:p>
            <a:pPr eaLnBrk="1" hangingPunct="1">
              <a:lnSpc>
                <a:spcPct val="90000"/>
              </a:lnSpc>
              <a:defRPr/>
            </a:pPr>
            <a:r>
              <a:rPr lang="en-GB" sz="2400" dirty="0" smtClean="0"/>
              <a:t>Provide transferable learning strategies</a:t>
            </a:r>
          </a:p>
        </p:txBody>
      </p:sp>
      <p:pic>
        <p:nvPicPr>
          <p:cNvPr id="6148" name="Picture 5" descr="C:\Program Files\Common Files\Microsoft Shared\Clipart\cagcat50\pe01561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132388" y="2738438"/>
            <a:ext cx="3810000" cy="2528887"/>
          </a:xfrm>
        </p:spPr>
      </p:pic>
    </p:spTree>
    <p:extLst>
      <p:ext uri="{BB962C8B-B14F-4D97-AF65-F5344CB8AC3E}">
        <p14:creationId xmlns:p14="http://schemas.microsoft.com/office/powerpoint/2010/main" val="36476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500" fill="hold"/>
                                        <p:tgtEl>
                                          <p:spTgt spid="512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500" fill="hold"/>
                                        <p:tgtEl>
                                          <p:spTgt spid="512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5123">
                                            <p:txEl>
                                              <p:pRg st="5" end="5"/>
                                            </p:txEl>
                                          </p:spTgt>
                                        </p:tgtEl>
                                        <p:attrNameLst>
                                          <p:attrName>style.visibility</p:attrName>
                                        </p:attrNameLst>
                                      </p:cBhvr>
                                      <p:to>
                                        <p:strVal val="visible"/>
                                      </p:to>
                                    </p:set>
                                    <p:anim calcmode="lin" valueType="num">
                                      <p:cBhvr additive="base">
                                        <p:cTn id="37" dur="500" fill="hold"/>
                                        <p:tgtEl>
                                          <p:spTgt spid="5123">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12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5123">
                                            <p:txEl>
                                              <p:pRg st="6" end="6"/>
                                            </p:txEl>
                                          </p:spTgt>
                                        </p:tgtEl>
                                        <p:attrNameLst>
                                          <p:attrName>style.visibility</p:attrName>
                                        </p:attrNameLst>
                                      </p:cBhvr>
                                      <p:to>
                                        <p:strVal val="visible"/>
                                      </p:to>
                                    </p:set>
                                    <p:anim calcmode="lin" valueType="num">
                                      <p:cBhvr additive="base">
                                        <p:cTn id="43" dur="500" fill="hold"/>
                                        <p:tgtEl>
                                          <p:spTgt spid="5123">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512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1520" y="0"/>
            <a:ext cx="8663880" cy="836712"/>
          </a:xfrm>
        </p:spPr>
        <p:txBody>
          <a:bodyPr/>
          <a:lstStyle/>
          <a:p>
            <a:pPr eaLnBrk="1" hangingPunct="1"/>
            <a:r>
              <a:rPr lang="en-GB" altLang="en-US" sz="4000" b="1" dirty="0" smtClean="0"/>
              <a:t>Learners need to develop </a:t>
            </a:r>
          </a:p>
        </p:txBody>
      </p:sp>
      <p:sp>
        <p:nvSpPr>
          <p:cNvPr id="6147" name="Rectangle 3"/>
          <p:cNvSpPr>
            <a:spLocks noGrp="1" noChangeArrowheads="1"/>
          </p:cNvSpPr>
          <p:nvPr>
            <p:ph type="body" sz="half" idx="1"/>
          </p:nvPr>
        </p:nvSpPr>
        <p:spPr>
          <a:xfrm>
            <a:off x="179512" y="1340767"/>
            <a:ext cx="4800476" cy="3888433"/>
          </a:xfrm>
        </p:spPr>
        <p:txBody>
          <a:bodyPr/>
          <a:lstStyle/>
          <a:p>
            <a:pPr eaLnBrk="1" hangingPunct="1">
              <a:lnSpc>
                <a:spcPct val="90000"/>
              </a:lnSpc>
              <a:defRPr/>
            </a:pPr>
            <a:r>
              <a:rPr lang="en-GB" sz="2400" b="1" i="1" dirty="0" smtClean="0">
                <a:solidFill>
                  <a:srgbClr val="0070C0"/>
                </a:solidFill>
              </a:rPr>
              <a:t>Resourcefulness</a:t>
            </a:r>
            <a:r>
              <a:rPr lang="en-GB" sz="2400" dirty="0" smtClean="0"/>
              <a:t> – what do you do when you don’t know what to do? – ‘</a:t>
            </a:r>
            <a:r>
              <a:rPr lang="en-GB" sz="2400" dirty="0" err="1" smtClean="0"/>
              <a:t>stuckness</a:t>
            </a:r>
            <a:r>
              <a:rPr lang="en-GB" sz="2400" dirty="0" smtClean="0"/>
              <a:t>’</a:t>
            </a:r>
          </a:p>
          <a:p>
            <a:pPr eaLnBrk="1" hangingPunct="1">
              <a:lnSpc>
                <a:spcPct val="90000"/>
              </a:lnSpc>
              <a:defRPr/>
            </a:pPr>
            <a:r>
              <a:rPr lang="en-GB" sz="2400" b="1" i="1" dirty="0" smtClean="0">
                <a:solidFill>
                  <a:srgbClr val="0070C0"/>
                </a:solidFill>
              </a:rPr>
              <a:t>Reflectiveness </a:t>
            </a:r>
            <a:r>
              <a:rPr lang="en-GB" sz="2400" dirty="0" smtClean="0"/>
              <a:t>– what have you done before? – ‘learning to learn’ focus  </a:t>
            </a:r>
          </a:p>
          <a:p>
            <a:pPr eaLnBrk="1" hangingPunct="1">
              <a:lnSpc>
                <a:spcPct val="90000"/>
              </a:lnSpc>
              <a:defRPr/>
            </a:pPr>
            <a:r>
              <a:rPr lang="en-GB" sz="2400" b="1" i="1" dirty="0" err="1" smtClean="0">
                <a:solidFill>
                  <a:srgbClr val="0070C0"/>
                </a:solidFill>
              </a:rPr>
              <a:t>Relatedeness</a:t>
            </a:r>
            <a:r>
              <a:rPr lang="en-GB" sz="2400" dirty="0" smtClean="0"/>
              <a:t> – how can you work with others? who can you</a:t>
            </a:r>
            <a:r>
              <a:rPr lang="en-GB" sz="2000" dirty="0" smtClean="0"/>
              <a:t> </a:t>
            </a:r>
            <a:r>
              <a:rPr lang="en-GB" sz="2400" dirty="0" smtClean="0"/>
              <a:t>collaborate with?</a:t>
            </a:r>
          </a:p>
        </p:txBody>
      </p:sp>
      <p:pic>
        <p:nvPicPr>
          <p:cNvPr id="7172" name="Picture 5" descr="C:\Program Files\Common Files\Microsoft Shared\Clipart\cagcat50\pe02002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132388" y="2095500"/>
            <a:ext cx="3810000" cy="3814763"/>
          </a:xfrm>
        </p:spPr>
      </p:pic>
    </p:spTree>
    <p:extLst>
      <p:ext uri="{BB962C8B-B14F-4D97-AF65-F5344CB8AC3E}">
        <p14:creationId xmlns:p14="http://schemas.microsoft.com/office/powerpoint/2010/main" val="13407382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44624"/>
            <a:ext cx="8915400" cy="720080"/>
          </a:xfrm>
        </p:spPr>
        <p:txBody>
          <a:bodyPr>
            <a:normAutofit/>
          </a:bodyPr>
          <a:lstStyle/>
          <a:p>
            <a:pPr eaLnBrk="1" hangingPunct="1"/>
            <a:r>
              <a:rPr lang="en-GB" altLang="en-US" sz="4000" b="1" dirty="0" smtClean="0"/>
              <a:t>Learners choose not to learn when:</a:t>
            </a:r>
          </a:p>
        </p:txBody>
      </p:sp>
      <p:sp>
        <p:nvSpPr>
          <p:cNvPr id="7171" name="Rectangle 3"/>
          <p:cNvSpPr>
            <a:spLocks noGrp="1" noChangeArrowheads="1"/>
          </p:cNvSpPr>
          <p:nvPr>
            <p:ph type="body" sz="half" idx="1"/>
          </p:nvPr>
        </p:nvSpPr>
        <p:spPr>
          <a:xfrm>
            <a:off x="107504" y="980728"/>
            <a:ext cx="4896544" cy="4176464"/>
          </a:xfrm>
        </p:spPr>
        <p:txBody>
          <a:bodyPr>
            <a:normAutofit/>
          </a:bodyPr>
          <a:lstStyle/>
          <a:p>
            <a:pPr eaLnBrk="1" hangingPunct="1">
              <a:lnSpc>
                <a:spcPct val="90000"/>
              </a:lnSpc>
              <a:defRPr/>
            </a:pPr>
            <a:r>
              <a:rPr lang="en-GB" sz="2400" dirty="0" smtClean="0"/>
              <a:t>They don’t feel safe enough – high stress – high stakes</a:t>
            </a:r>
          </a:p>
          <a:p>
            <a:pPr eaLnBrk="1" hangingPunct="1">
              <a:lnSpc>
                <a:spcPct val="90000"/>
              </a:lnSpc>
              <a:defRPr/>
            </a:pPr>
            <a:r>
              <a:rPr lang="en-GB" sz="2400" dirty="0" smtClean="0"/>
              <a:t>They don’t feel they have enough time – ‘hurry along’ culture</a:t>
            </a:r>
          </a:p>
          <a:p>
            <a:pPr eaLnBrk="1" hangingPunct="1">
              <a:lnSpc>
                <a:spcPct val="90000"/>
              </a:lnSpc>
              <a:defRPr/>
            </a:pPr>
            <a:r>
              <a:rPr lang="en-GB" sz="2400" dirty="0" smtClean="0"/>
              <a:t>They don’t have the learning skills</a:t>
            </a:r>
          </a:p>
          <a:p>
            <a:pPr eaLnBrk="1" hangingPunct="1">
              <a:lnSpc>
                <a:spcPct val="90000"/>
              </a:lnSpc>
              <a:defRPr/>
            </a:pPr>
            <a:r>
              <a:rPr lang="en-GB" sz="2400" dirty="0" smtClean="0"/>
              <a:t>They don’t have the encouragement</a:t>
            </a:r>
          </a:p>
          <a:p>
            <a:pPr eaLnBrk="1" hangingPunct="1">
              <a:lnSpc>
                <a:spcPct val="90000"/>
              </a:lnSpc>
              <a:defRPr/>
            </a:pPr>
            <a:r>
              <a:rPr lang="en-GB" sz="2400" dirty="0" smtClean="0"/>
              <a:t>The sacrifices involved are too great – it doesn’t matter enough</a:t>
            </a:r>
          </a:p>
          <a:p>
            <a:pPr eaLnBrk="1" hangingPunct="1">
              <a:lnSpc>
                <a:spcPct val="90000"/>
              </a:lnSpc>
              <a:defRPr/>
            </a:pPr>
            <a:endParaRPr lang="en-GB" sz="2400" dirty="0" smtClean="0"/>
          </a:p>
        </p:txBody>
      </p:sp>
      <p:pic>
        <p:nvPicPr>
          <p:cNvPr id="8196" name="Picture 5" descr="C:\Program Files\Common Files\Microsoft Shared\Clipart\cagcat50\bd04897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1648941"/>
            <a:ext cx="3810000" cy="2840037"/>
          </a:xfrm>
        </p:spPr>
      </p:pic>
    </p:spTree>
    <p:extLst>
      <p:ext uri="{BB962C8B-B14F-4D97-AF65-F5344CB8AC3E}">
        <p14:creationId xmlns:p14="http://schemas.microsoft.com/office/powerpoint/2010/main" val="1539394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562074"/>
          </a:xfrm>
        </p:spPr>
        <p:txBody>
          <a:bodyPr>
            <a:normAutofit fontScale="90000"/>
          </a:bodyPr>
          <a:lstStyle/>
          <a:p>
            <a:pPr algn="ctr" eaLnBrk="1" hangingPunct="1"/>
            <a:r>
              <a:rPr lang="en-GB" altLang="en-US" b="1" dirty="0" smtClean="0"/>
              <a:t>Living is learning</a:t>
            </a:r>
          </a:p>
        </p:txBody>
      </p:sp>
      <p:sp>
        <p:nvSpPr>
          <p:cNvPr id="30723" name="Rectangle 3"/>
          <p:cNvSpPr>
            <a:spLocks noGrp="1" noChangeArrowheads="1"/>
          </p:cNvSpPr>
          <p:nvPr>
            <p:ph type="body" idx="1"/>
          </p:nvPr>
        </p:nvSpPr>
        <p:spPr>
          <a:xfrm>
            <a:off x="457200" y="1196752"/>
            <a:ext cx="8229600" cy="4320481"/>
          </a:xfrm>
        </p:spPr>
        <p:txBody>
          <a:bodyPr>
            <a:normAutofit/>
          </a:bodyPr>
          <a:lstStyle/>
          <a:p>
            <a:pPr algn="just" eaLnBrk="1" hangingPunct="1">
              <a:buFont typeface="Wingdings" pitchFamily="2" charset="2"/>
              <a:buNone/>
              <a:defRPr/>
            </a:pPr>
            <a:r>
              <a:rPr lang="en-GB" sz="1600" dirty="0" smtClean="0"/>
              <a:t>       </a:t>
            </a:r>
            <a:r>
              <a:rPr lang="en-GB" sz="2000" dirty="0" smtClean="0"/>
              <a:t>Everyone is born with a starter-kit of reflexes that tell them, innately, what to do when cold or hungry, or when an object suddenly looms up in front of them.  You shiver, you cry, you duck.  We come into the world with a rudimentary map, and a crude set of responses.  But more than any other animal, we human beings arrive unfinished, waiting to attune ourselves to the peculiarities of the terrain into which we have emerged.  </a:t>
            </a:r>
            <a:r>
              <a:rPr lang="en-GB" sz="2000" b="1" i="1" dirty="0" smtClean="0">
                <a:solidFill>
                  <a:srgbClr val="0070C0"/>
                </a:solidFill>
              </a:rPr>
              <a:t>Human beings serve the longest apprenticeship of any creature, because we come with the capacity – and the necessity – to learn the most</a:t>
            </a:r>
            <a:r>
              <a:rPr lang="en-GB" sz="2000" dirty="0" smtClean="0"/>
              <a:t>.</a:t>
            </a:r>
          </a:p>
          <a:p>
            <a:pPr eaLnBrk="1" hangingPunct="1">
              <a:buFont typeface="Wingdings" pitchFamily="2" charset="2"/>
              <a:buNone/>
              <a:defRPr/>
            </a:pPr>
            <a:endParaRPr lang="en-GB" sz="2000" dirty="0" smtClean="0"/>
          </a:p>
          <a:p>
            <a:pPr algn="r" eaLnBrk="1" hangingPunct="1">
              <a:buFont typeface="Wingdings" pitchFamily="2" charset="2"/>
              <a:buNone/>
              <a:defRPr/>
            </a:pPr>
            <a:r>
              <a:rPr lang="en-GB" sz="2000" b="1" i="1" dirty="0" smtClean="0"/>
              <a:t>Guy Claxton</a:t>
            </a:r>
          </a:p>
          <a:p>
            <a:pPr algn="r" eaLnBrk="1" hangingPunct="1">
              <a:buFont typeface="Wingdings" pitchFamily="2" charset="2"/>
              <a:buNone/>
              <a:defRPr/>
            </a:pPr>
            <a:r>
              <a:rPr lang="en-GB" sz="2000" b="1" i="1" dirty="0" smtClean="0"/>
              <a:t>Wise Up (1999)</a:t>
            </a:r>
          </a:p>
          <a:p>
            <a:pPr algn="r" eaLnBrk="1" hangingPunct="1">
              <a:buFont typeface="Wingdings" pitchFamily="2" charset="2"/>
              <a:buNone/>
              <a:defRPr/>
            </a:pPr>
            <a:endParaRPr lang="en-GB" sz="1600" dirty="0" smtClean="0"/>
          </a:p>
        </p:txBody>
      </p:sp>
    </p:spTree>
    <p:extLst>
      <p:ext uri="{BB962C8B-B14F-4D97-AF65-F5344CB8AC3E}">
        <p14:creationId xmlns:p14="http://schemas.microsoft.com/office/powerpoint/2010/main" val="30284748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additive="base">
                                        <p:cTn id="7" dur="500" fill="hold"/>
                                        <p:tgtEl>
                                          <p:spTgt spid="30722"/>
                                        </p:tgtEl>
                                        <p:attrNameLst>
                                          <p:attrName>ppt_x</p:attrName>
                                        </p:attrNameLst>
                                      </p:cBhvr>
                                      <p:tavLst>
                                        <p:tav tm="0">
                                          <p:val>
                                            <p:strVal val="0-#ppt_w/2"/>
                                          </p:val>
                                        </p:tav>
                                        <p:tav tm="100000">
                                          <p:val>
                                            <p:strVal val="#ppt_x"/>
                                          </p:val>
                                        </p:tav>
                                      </p:tavLst>
                                    </p:anim>
                                    <p:anim calcmode="lin" valueType="num">
                                      <p:cBhvr additive="base">
                                        <p:cTn id="8" dur="500" fill="hold"/>
                                        <p:tgtEl>
                                          <p:spTgt spid="307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3">
                                            <p:txEl>
                                              <p:pRg st="0" end="0"/>
                                            </p:txEl>
                                          </p:spTgt>
                                        </p:tgtEl>
                                        <p:attrNameLst>
                                          <p:attrName>style.visibility</p:attrName>
                                        </p:attrNameLst>
                                      </p:cBhvr>
                                      <p:to>
                                        <p:strVal val="visible"/>
                                      </p:to>
                                    </p:set>
                                    <p:anim calcmode="lin" valueType="num">
                                      <p:cBhvr additive="base">
                                        <p:cTn id="13" dur="500" fill="hold"/>
                                        <p:tgtEl>
                                          <p:spTgt spid="307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500" fill="hold"/>
                                        <p:tgtEl>
                                          <p:spTgt spid="3072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72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autoUpdateAnimBg="0"/>
      <p:bldP spid="3072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b="1" dirty="0" smtClean="0"/>
              <a:t>Conclusion</a:t>
            </a:r>
            <a:endParaRPr lang="en-GB" sz="4000" b="1" dirty="0"/>
          </a:p>
        </p:txBody>
      </p:sp>
      <p:sp>
        <p:nvSpPr>
          <p:cNvPr id="4" name="Content Placeholder 3"/>
          <p:cNvSpPr>
            <a:spLocks noGrp="1"/>
          </p:cNvSpPr>
          <p:nvPr>
            <p:ph idx="1"/>
          </p:nvPr>
        </p:nvSpPr>
        <p:spPr>
          <a:xfrm>
            <a:off x="2483768" y="1743133"/>
            <a:ext cx="6456250" cy="4854219"/>
          </a:xfrm>
        </p:spPr>
        <p:txBody>
          <a:bodyPr>
            <a:normAutofit/>
          </a:bodyPr>
          <a:lstStyle/>
          <a:p>
            <a:r>
              <a:rPr lang="en-GB" dirty="0" smtClean="0"/>
              <a:t>Summary</a:t>
            </a:r>
          </a:p>
          <a:p>
            <a:pPr marL="457200" lvl="1" indent="0">
              <a:buNone/>
            </a:pPr>
            <a:endParaRPr lang="en-GB" dirty="0"/>
          </a:p>
          <a:p>
            <a:r>
              <a:rPr lang="en-GB" dirty="0" smtClean="0"/>
              <a:t>Theory – Check Understanding</a:t>
            </a:r>
          </a:p>
          <a:p>
            <a:r>
              <a:rPr lang="en-GB" dirty="0" smtClean="0"/>
              <a:t>Implications for Teaching </a:t>
            </a:r>
          </a:p>
          <a:p>
            <a:r>
              <a:rPr lang="en-GB" dirty="0" smtClean="0"/>
              <a:t>Homework: Observe theory in practice.</a:t>
            </a:r>
          </a:p>
        </p:txBody>
      </p:sp>
      <p:sp>
        <p:nvSpPr>
          <p:cNvPr id="5" name="Text Placeholder 4"/>
          <p:cNvSpPr>
            <a:spLocks noGrp="1"/>
          </p:cNvSpPr>
          <p:nvPr>
            <p:ph type="body" sz="half" idx="2"/>
          </p:nvPr>
        </p:nvSpPr>
        <p:spPr>
          <a:xfrm>
            <a:off x="167838" y="1730018"/>
            <a:ext cx="2099906" cy="4572000"/>
          </a:xfrm>
        </p:spPr>
        <p:txBody>
          <a:bodyPr/>
          <a:lstStyle/>
          <a:p>
            <a:r>
              <a:rPr lang="en-GB" sz="2400" b="1" dirty="0" smtClean="0"/>
              <a:t>Cognitivism</a:t>
            </a:r>
            <a:r>
              <a:rPr lang="en-GB" b="1" dirty="0" smtClean="0"/>
              <a:t> </a:t>
            </a:r>
            <a:endParaRPr lang="en-GB" b="1" dirty="0"/>
          </a:p>
        </p:txBody>
      </p:sp>
    </p:spTree>
    <p:extLst>
      <p:ext uri="{BB962C8B-B14F-4D97-AF65-F5344CB8AC3E}">
        <p14:creationId xmlns:p14="http://schemas.microsoft.com/office/powerpoint/2010/main" val="27173803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Bandura</a:t>
            </a:r>
            <a:endParaRPr lang="en-GB" dirty="0"/>
          </a:p>
        </p:txBody>
      </p:sp>
      <p:sp>
        <p:nvSpPr>
          <p:cNvPr id="3" name="Content Placeholder 2"/>
          <p:cNvSpPr>
            <a:spLocks noGrp="1"/>
          </p:cNvSpPr>
          <p:nvPr>
            <p:ph idx="1"/>
          </p:nvPr>
        </p:nvSpPr>
        <p:spPr/>
        <p:txBody>
          <a:bodyPr/>
          <a:lstStyle/>
          <a:p>
            <a:r>
              <a:rPr lang="en-GB" dirty="0" smtClean="0">
                <a:hlinkClick r:id="rId2"/>
              </a:rPr>
              <a:t>http://www.youtube.com/watch?v=zerCK0lRjp8</a:t>
            </a:r>
            <a:endParaRPr lang="en-GB" dirty="0" smtClean="0"/>
          </a:p>
          <a:p>
            <a:endParaRPr lang="en-GB" dirty="0"/>
          </a:p>
        </p:txBody>
      </p:sp>
    </p:spTree>
    <p:extLst>
      <p:ext uri="{BB962C8B-B14F-4D97-AF65-F5344CB8AC3E}">
        <p14:creationId xmlns:p14="http://schemas.microsoft.com/office/powerpoint/2010/main" val="30974296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Perls</a:t>
            </a:r>
            <a:r>
              <a:rPr lang="en-GB" dirty="0" smtClean="0"/>
              <a:t> : Gestalt Theory</a:t>
            </a:r>
            <a:endParaRPr lang="en-GB" dirty="0"/>
          </a:p>
        </p:txBody>
      </p:sp>
      <p:sp>
        <p:nvSpPr>
          <p:cNvPr id="3" name="Content Placeholder 2"/>
          <p:cNvSpPr>
            <a:spLocks noGrp="1"/>
          </p:cNvSpPr>
          <p:nvPr>
            <p:ph idx="1"/>
          </p:nvPr>
        </p:nvSpPr>
        <p:spPr/>
        <p:txBody>
          <a:bodyPr/>
          <a:lstStyle/>
          <a:p>
            <a:r>
              <a:rPr lang="en-GB" dirty="0" smtClean="0">
                <a:hlinkClick r:id="rId2"/>
              </a:rPr>
              <a:t>http://www.youtube.com/watch?v=9_voss41dyA</a:t>
            </a:r>
            <a:endParaRPr lang="en-GB" dirty="0" smtClean="0"/>
          </a:p>
          <a:p>
            <a:pPr marL="0" indent="0">
              <a:buNone/>
            </a:pPr>
            <a:endParaRPr lang="en-GB" dirty="0" smtClean="0"/>
          </a:p>
        </p:txBody>
      </p:sp>
    </p:spTree>
    <p:extLst>
      <p:ext uri="{BB962C8B-B14F-4D97-AF65-F5344CB8AC3E}">
        <p14:creationId xmlns:p14="http://schemas.microsoft.com/office/powerpoint/2010/main" val="19552143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Chomsky</a:t>
            </a:r>
            <a:endParaRPr lang="en-GB"/>
          </a:p>
        </p:txBody>
      </p:sp>
      <p:sp>
        <p:nvSpPr>
          <p:cNvPr id="3" name="Content Placeholder 2"/>
          <p:cNvSpPr>
            <a:spLocks noGrp="1"/>
          </p:cNvSpPr>
          <p:nvPr>
            <p:ph idx="1"/>
          </p:nvPr>
        </p:nvSpPr>
        <p:spPr/>
        <p:txBody>
          <a:bodyPr/>
          <a:lstStyle/>
          <a:p>
            <a:r>
              <a:rPr lang="en-GB" dirty="0" smtClean="0">
                <a:hlinkClick r:id="rId2"/>
              </a:rPr>
              <a:t>http://www.youtube.com/watch?v=e_EgdShO1K8</a:t>
            </a:r>
            <a:endParaRPr lang="en-GB" dirty="0" smtClean="0"/>
          </a:p>
          <a:p>
            <a:pPr marL="0" indent="0">
              <a:buNone/>
            </a:pPr>
            <a:endParaRPr lang="en-GB" dirty="0"/>
          </a:p>
        </p:txBody>
      </p:sp>
    </p:spTree>
    <p:extLst>
      <p:ext uri="{BB962C8B-B14F-4D97-AF65-F5344CB8AC3E}">
        <p14:creationId xmlns:p14="http://schemas.microsoft.com/office/powerpoint/2010/main" val="625251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218</TotalTime>
  <Words>593</Words>
  <Application>Microsoft Office PowerPoint</Application>
  <PresentationFormat>On-screen Show (4:3)</PresentationFormat>
  <Paragraphs>93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Myriad Pro</vt:lpstr>
      <vt:lpstr>Wingdings</vt:lpstr>
      <vt:lpstr>20140311PresentationUWTSDTemplate</vt:lpstr>
      <vt:lpstr>Cognitivism</vt:lpstr>
      <vt:lpstr>Learning Theory</vt:lpstr>
      <vt:lpstr>Paiget</vt:lpstr>
      <vt:lpstr>Influence of Piaget</vt:lpstr>
      <vt:lpstr>The Work of Guy Claxton</vt:lpstr>
      <vt:lpstr>Robust Learners</vt:lpstr>
      <vt:lpstr>Fragile learners</vt:lpstr>
      <vt:lpstr>Influence of Claxton</vt:lpstr>
      <vt:lpstr>Learners need to develop </vt:lpstr>
      <vt:lpstr>Learners choose not to learn when:</vt:lpstr>
      <vt:lpstr>Living is learning</vt:lpstr>
      <vt:lpstr>Conclusion</vt:lpstr>
      <vt:lpstr>Bandura</vt:lpstr>
      <vt:lpstr>Perls : Gestalt Theory</vt:lpstr>
      <vt:lpstr>Chomsky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Lewis</cp:lastModifiedBy>
  <cp:revision>16</cp:revision>
  <cp:lastPrinted>2017-12-12T17:32:00Z</cp:lastPrinted>
  <dcterms:created xsi:type="dcterms:W3CDTF">2015-04-14T15:21:28Z</dcterms:created>
  <dcterms:modified xsi:type="dcterms:W3CDTF">2020-08-18T16:35:51Z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