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3"/>
  </p:notesMasterIdLst>
  <p:sldIdLst>
    <p:sldId id="256" r:id="rId2"/>
    <p:sldId id="257" r:id="rId3"/>
    <p:sldId id="650" r:id="rId4"/>
    <p:sldId id="291" r:id="rId5"/>
    <p:sldId id="289" r:id="rId6"/>
    <p:sldId id="290" r:id="rId7"/>
    <p:sldId id="661" r:id="rId8"/>
    <p:sldId id="300" r:id="rId9"/>
    <p:sldId id="652" r:id="rId10"/>
    <p:sldId id="653" r:id="rId11"/>
    <p:sldId id="260" r:id="rId12"/>
    <p:sldId id="261" r:id="rId13"/>
    <p:sldId id="262" r:id="rId14"/>
    <p:sldId id="263" r:id="rId15"/>
    <p:sldId id="265" r:id="rId16"/>
    <p:sldId id="264" r:id="rId17"/>
    <p:sldId id="266" r:id="rId18"/>
    <p:sldId id="268" r:id="rId19"/>
    <p:sldId id="269" r:id="rId20"/>
    <p:sldId id="336" r:id="rId21"/>
    <p:sldId id="334" r:id="rId22"/>
    <p:sldId id="335" r:id="rId23"/>
    <p:sldId id="655" r:id="rId24"/>
    <p:sldId id="656" r:id="rId25"/>
    <p:sldId id="657" r:id="rId26"/>
    <p:sldId id="658" r:id="rId27"/>
    <p:sldId id="271" r:id="rId28"/>
    <p:sldId id="272" r:id="rId29"/>
    <p:sldId id="654" r:id="rId30"/>
    <p:sldId id="276" r:id="rId31"/>
    <p:sldId id="275" r:id="rId32"/>
    <p:sldId id="277" r:id="rId33"/>
    <p:sldId id="760" r:id="rId34"/>
    <p:sldId id="733" r:id="rId35"/>
    <p:sldId id="747" r:id="rId36"/>
    <p:sldId id="762" r:id="rId37"/>
    <p:sldId id="766" r:id="rId38"/>
    <p:sldId id="767" r:id="rId39"/>
    <p:sldId id="764" r:id="rId40"/>
    <p:sldId id="765" r:id="rId41"/>
    <p:sldId id="280" r:id="rId42"/>
    <p:sldId id="763" r:id="rId43"/>
    <p:sldId id="281" r:id="rId44"/>
    <p:sldId id="750" r:id="rId45"/>
    <p:sldId id="770" r:id="rId46"/>
    <p:sldId id="771" r:id="rId47"/>
    <p:sldId id="287" r:id="rId48"/>
    <p:sldId id="784" r:id="rId49"/>
    <p:sldId id="787" r:id="rId50"/>
    <p:sldId id="769" r:id="rId51"/>
    <p:sldId id="790" r:id="rId52"/>
    <p:sldId id="791" r:id="rId53"/>
    <p:sldId id="773" r:id="rId54"/>
    <p:sldId id="792" r:id="rId55"/>
    <p:sldId id="761" r:id="rId56"/>
    <p:sldId id="793" r:id="rId57"/>
    <p:sldId id="768" r:id="rId58"/>
    <p:sldId id="774" r:id="rId59"/>
    <p:sldId id="775" r:id="rId60"/>
    <p:sldId id="794" r:id="rId61"/>
    <p:sldId id="772"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3D8CA5-F581-4DB4-80A7-6614492132F2}">
          <p14:sldIdLst>
            <p14:sldId id="256"/>
            <p14:sldId id="257"/>
            <p14:sldId id="650"/>
            <p14:sldId id="291"/>
            <p14:sldId id="289"/>
            <p14:sldId id="290"/>
            <p14:sldId id="661"/>
            <p14:sldId id="300"/>
            <p14:sldId id="652"/>
            <p14:sldId id="653"/>
            <p14:sldId id="260"/>
            <p14:sldId id="261"/>
            <p14:sldId id="262"/>
            <p14:sldId id="263"/>
            <p14:sldId id="265"/>
            <p14:sldId id="264"/>
            <p14:sldId id="266"/>
            <p14:sldId id="268"/>
            <p14:sldId id="269"/>
            <p14:sldId id="336"/>
            <p14:sldId id="334"/>
            <p14:sldId id="335"/>
            <p14:sldId id="655"/>
            <p14:sldId id="656"/>
            <p14:sldId id="657"/>
            <p14:sldId id="658"/>
            <p14:sldId id="271"/>
            <p14:sldId id="272"/>
            <p14:sldId id="654"/>
            <p14:sldId id="276"/>
            <p14:sldId id="275"/>
            <p14:sldId id="277"/>
          </p14:sldIdLst>
        </p14:section>
        <p14:section name="Default Section" id="{35BEDA8D-F910-419A-BA28-7E427A248E31}">
          <p14:sldIdLst>
            <p14:sldId id="760"/>
            <p14:sldId id="733"/>
            <p14:sldId id="747"/>
            <p14:sldId id="762"/>
            <p14:sldId id="766"/>
            <p14:sldId id="767"/>
            <p14:sldId id="764"/>
            <p14:sldId id="765"/>
            <p14:sldId id="280"/>
            <p14:sldId id="763"/>
            <p14:sldId id="281"/>
            <p14:sldId id="750"/>
          </p14:sldIdLst>
        </p14:section>
        <p14:section name="Default Section" id="{39D21190-A5A7-4E54-8D97-8F48F83CF9F2}">
          <p14:sldIdLst>
            <p14:sldId id="770"/>
            <p14:sldId id="771"/>
            <p14:sldId id="287"/>
            <p14:sldId id="784"/>
            <p14:sldId id="787"/>
          </p14:sldIdLst>
        </p14:section>
        <p14:section name="Default Section" id="{EA9364F0-0FA1-444F-8EFB-E9B3668CD9DC}">
          <p14:sldIdLst>
            <p14:sldId id="769"/>
            <p14:sldId id="790"/>
            <p14:sldId id="791"/>
            <p14:sldId id="773"/>
            <p14:sldId id="792"/>
            <p14:sldId id="761"/>
            <p14:sldId id="793"/>
            <p14:sldId id="768"/>
            <p14:sldId id="774"/>
            <p14:sldId id="775"/>
            <p14:sldId id="794"/>
            <p14:sldId id="772"/>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EBA171-F868-4CC8-A3D3-EFFFA12801C7}" v="2" dt="2023-01-15T16:31:06.615"/>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4" autoAdjust="0"/>
    <p:restoredTop sz="96338" autoAdjust="0"/>
  </p:normalViewPr>
  <p:slideViewPr>
    <p:cSldViewPr snapToGrid="0">
      <p:cViewPr>
        <p:scale>
          <a:sx n="87" d="100"/>
          <a:sy n="87" d="100"/>
        </p:scale>
        <p:origin x="120"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FEEBA171-F868-4CC8-A3D3-EFFFA12801C7}"/>
    <pc:docChg chg="undo custSel addSld delSld modSld modSection">
      <pc:chgData name="Caroline Jawad" userId="ebec8957-a986-4a6f-937a-47250bfdae89" providerId="ADAL" clId="{FEEBA171-F868-4CC8-A3D3-EFFFA12801C7}" dt="2023-01-15T16:33:55.500" v="318" actId="26606"/>
      <pc:docMkLst>
        <pc:docMk/>
      </pc:docMkLst>
      <pc:sldChg chg="delSp modSp del mod">
        <pc:chgData name="Caroline Jawad" userId="ebec8957-a986-4a6f-937a-47250bfdae89" providerId="ADAL" clId="{FEEBA171-F868-4CC8-A3D3-EFFFA12801C7}" dt="2023-01-15T16:26:06.467" v="127" actId="47"/>
        <pc:sldMkLst>
          <pc:docMk/>
          <pc:sldMk cId="2143978937" sldId="267"/>
        </pc:sldMkLst>
        <pc:spChg chg="mod">
          <ac:chgData name="Caroline Jawad" userId="ebec8957-a986-4a6f-937a-47250bfdae89" providerId="ADAL" clId="{FEEBA171-F868-4CC8-A3D3-EFFFA12801C7}" dt="2023-01-15T16:24:00.627" v="121" actId="20577"/>
          <ac:spMkLst>
            <pc:docMk/>
            <pc:sldMk cId="2143978937" sldId="267"/>
            <ac:spMk id="2" creationId="{D9496E1D-9974-EE43-A7C3-569788752ADD}"/>
          </ac:spMkLst>
        </pc:spChg>
        <pc:spChg chg="mod">
          <ac:chgData name="Caroline Jawad" userId="ebec8957-a986-4a6f-937a-47250bfdae89" providerId="ADAL" clId="{FEEBA171-F868-4CC8-A3D3-EFFFA12801C7}" dt="2023-01-15T16:24:18.857" v="124" actId="20577"/>
          <ac:spMkLst>
            <pc:docMk/>
            <pc:sldMk cId="2143978937" sldId="267"/>
            <ac:spMk id="3" creationId="{014F182F-7292-AC48-83B5-CF872B7BB000}"/>
          </ac:spMkLst>
        </pc:spChg>
        <pc:spChg chg="mod">
          <ac:chgData name="Caroline Jawad" userId="ebec8957-a986-4a6f-937a-47250bfdae89" providerId="ADAL" clId="{FEEBA171-F868-4CC8-A3D3-EFFFA12801C7}" dt="2023-01-15T16:24:28.785" v="126"/>
          <ac:spMkLst>
            <pc:docMk/>
            <pc:sldMk cId="2143978937" sldId="267"/>
            <ac:spMk id="14" creationId="{255BA472-F964-104F-A31B-5ADF9D01A5D3}"/>
          </ac:spMkLst>
        </pc:spChg>
        <pc:spChg chg="mod">
          <ac:chgData name="Caroline Jawad" userId="ebec8957-a986-4a6f-937a-47250bfdae89" providerId="ADAL" clId="{FEEBA171-F868-4CC8-A3D3-EFFFA12801C7}" dt="2023-01-15T16:23:23.416" v="95" actId="27636"/>
          <ac:spMkLst>
            <pc:docMk/>
            <pc:sldMk cId="2143978937" sldId="267"/>
            <ac:spMk id="49155" creationId="{00000000-0000-0000-0000-000000000000}"/>
          </ac:spMkLst>
        </pc:spChg>
        <pc:graphicFrameChg chg="del">
          <ac:chgData name="Caroline Jawad" userId="ebec8957-a986-4a6f-937a-47250bfdae89" providerId="ADAL" clId="{FEEBA171-F868-4CC8-A3D3-EFFFA12801C7}" dt="2023-01-15T16:23:19.588" v="93" actId="478"/>
          <ac:graphicFrameMkLst>
            <pc:docMk/>
            <pc:sldMk cId="2143978937" sldId="267"/>
            <ac:graphicFrameMk id="9" creationId="{CC780094-3B2E-8249-B93A-3FE94E30B3AA}"/>
          </ac:graphicFrameMkLst>
        </pc:graphicFrameChg>
      </pc:sldChg>
      <pc:sldChg chg="delSp add del setBg delDesignElem">
        <pc:chgData name="Caroline Jawad" userId="ebec8957-a986-4a6f-937a-47250bfdae89" providerId="ADAL" clId="{FEEBA171-F868-4CC8-A3D3-EFFFA12801C7}" dt="2023-01-15T16:33:31.436" v="316" actId="47"/>
        <pc:sldMkLst>
          <pc:docMk/>
          <pc:sldMk cId="2128117276" sldId="420"/>
        </pc:sldMkLst>
        <pc:spChg chg="del">
          <ac:chgData name="Caroline Jawad" userId="ebec8957-a986-4a6f-937a-47250bfdae89" providerId="ADAL" clId="{FEEBA171-F868-4CC8-A3D3-EFFFA12801C7}" dt="2023-01-15T16:31:06.603" v="274"/>
          <ac:spMkLst>
            <pc:docMk/>
            <pc:sldMk cId="2128117276" sldId="420"/>
            <ac:spMk id="10" creationId="{EC7FF834-B204-4967-8D47-8BB36EAF0EF5}"/>
          </ac:spMkLst>
        </pc:spChg>
        <pc:spChg chg="del">
          <ac:chgData name="Caroline Jawad" userId="ebec8957-a986-4a6f-937a-47250bfdae89" providerId="ADAL" clId="{FEEBA171-F868-4CC8-A3D3-EFFFA12801C7}" dt="2023-01-15T16:31:06.603" v="274"/>
          <ac:spMkLst>
            <pc:docMk/>
            <pc:sldMk cId="2128117276" sldId="420"/>
            <ac:spMk id="12" creationId="{F780A22D-61EA-43E3-BD94-3E39CF902160}"/>
          </ac:spMkLst>
        </pc:spChg>
      </pc:sldChg>
      <pc:sldChg chg="del">
        <pc:chgData name="Caroline Jawad" userId="ebec8957-a986-4a6f-937a-47250bfdae89" providerId="ADAL" clId="{FEEBA171-F868-4CC8-A3D3-EFFFA12801C7}" dt="2023-01-15T16:30:35.214" v="266" actId="47"/>
        <pc:sldMkLst>
          <pc:docMk/>
          <pc:sldMk cId="3697672047" sldId="659"/>
        </pc:sldMkLst>
      </pc:sldChg>
      <pc:sldChg chg="addSp modSp add mod setBg">
        <pc:chgData name="Caroline Jawad" userId="ebec8957-a986-4a6f-937a-47250bfdae89" providerId="ADAL" clId="{FEEBA171-F868-4CC8-A3D3-EFFFA12801C7}" dt="2023-01-15T16:32:10.496" v="288" actId="26606"/>
        <pc:sldMkLst>
          <pc:docMk/>
          <pc:sldMk cId="2019650531" sldId="761"/>
        </pc:sldMkLst>
        <pc:spChg chg="mod">
          <ac:chgData name="Caroline Jawad" userId="ebec8957-a986-4a6f-937a-47250bfdae89" providerId="ADAL" clId="{FEEBA171-F868-4CC8-A3D3-EFFFA12801C7}" dt="2023-01-15T16:32:10.496" v="288" actId="26606"/>
          <ac:spMkLst>
            <pc:docMk/>
            <pc:sldMk cId="2019650531" sldId="761"/>
            <ac:spMk id="6" creationId="{510802C4-9AAF-4D4D-9A27-BC9684D92323}"/>
          </ac:spMkLst>
        </pc:spChg>
        <pc:spChg chg="add">
          <ac:chgData name="Caroline Jawad" userId="ebec8957-a986-4a6f-937a-47250bfdae89" providerId="ADAL" clId="{FEEBA171-F868-4CC8-A3D3-EFFFA12801C7}" dt="2023-01-15T16:32:10.496" v="288" actId="26606"/>
          <ac:spMkLst>
            <pc:docMk/>
            <pc:sldMk cId="2019650531" sldId="761"/>
            <ac:spMk id="14" creationId="{D4771268-CB57-404A-9271-370EB28F6090}"/>
          </ac:spMkLst>
        </pc:spChg>
        <pc:graphicFrameChg chg="add mod">
          <ac:chgData name="Caroline Jawad" userId="ebec8957-a986-4a6f-937a-47250bfdae89" providerId="ADAL" clId="{FEEBA171-F868-4CC8-A3D3-EFFFA12801C7}" dt="2023-01-15T16:32:10.496" v="288" actId="26606"/>
          <ac:graphicFrameMkLst>
            <pc:docMk/>
            <pc:sldMk cId="2019650531" sldId="761"/>
            <ac:graphicFrameMk id="9" creationId="{B90F0535-4797-2947-9254-076944AD3BE9}"/>
          </ac:graphicFrameMkLst>
        </pc:graphicFrameChg>
      </pc:sldChg>
      <pc:sldChg chg="del">
        <pc:chgData name="Caroline Jawad" userId="ebec8957-a986-4a6f-937a-47250bfdae89" providerId="ADAL" clId="{FEEBA171-F868-4CC8-A3D3-EFFFA12801C7}" dt="2023-01-15T16:21:04.344" v="0" actId="47"/>
        <pc:sldMkLst>
          <pc:docMk/>
          <pc:sldMk cId="2168533174" sldId="768"/>
        </pc:sldMkLst>
      </pc:sldChg>
      <pc:sldChg chg="addSp delSp modSp add mod setBg delDesignElem">
        <pc:chgData name="Caroline Jawad" userId="ebec8957-a986-4a6f-937a-47250bfdae89" providerId="ADAL" clId="{FEEBA171-F868-4CC8-A3D3-EFFFA12801C7}" dt="2023-01-15T16:32:28.998" v="294" actId="26606"/>
        <pc:sldMkLst>
          <pc:docMk/>
          <pc:sldMk cId="3877469625" sldId="768"/>
        </pc:sldMkLst>
        <pc:spChg chg="mod">
          <ac:chgData name="Caroline Jawad" userId="ebec8957-a986-4a6f-937a-47250bfdae89" providerId="ADAL" clId="{FEEBA171-F868-4CC8-A3D3-EFFFA12801C7}" dt="2023-01-15T16:32:28.998" v="294" actId="26606"/>
          <ac:spMkLst>
            <pc:docMk/>
            <pc:sldMk cId="3877469625" sldId="768"/>
            <ac:spMk id="6" creationId="{510802C4-9AAF-4D4D-9A27-BC9684D92323}"/>
          </ac:spMkLst>
        </pc:spChg>
        <pc:spChg chg="add del">
          <ac:chgData name="Caroline Jawad" userId="ebec8957-a986-4a6f-937a-47250bfdae89" providerId="ADAL" clId="{FEEBA171-F868-4CC8-A3D3-EFFFA12801C7}" dt="2023-01-15T16:32:23.906" v="291" actId="26606"/>
          <ac:spMkLst>
            <pc:docMk/>
            <pc:sldMk cId="3877469625" sldId="768"/>
            <ac:spMk id="11" creationId="{D4771268-CB57-404A-9271-370EB28F6090}"/>
          </ac:spMkLst>
        </pc:spChg>
        <pc:spChg chg="add del">
          <ac:chgData name="Caroline Jawad" userId="ebec8957-a986-4a6f-937a-47250bfdae89" providerId="ADAL" clId="{FEEBA171-F868-4CC8-A3D3-EFFFA12801C7}" dt="2023-01-15T16:32:28.957" v="293" actId="26606"/>
          <ac:spMkLst>
            <pc:docMk/>
            <pc:sldMk cId="3877469625" sldId="768"/>
            <ac:spMk id="13" creationId="{D12DDE76-C203-4047-9998-63900085B5E8}"/>
          </ac:spMkLst>
        </pc:spChg>
        <pc:spChg chg="add">
          <ac:chgData name="Caroline Jawad" userId="ebec8957-a986-4a6f-937a-47250bfdae89" providerId="ADAL" clId="{FEEBA171-F868-4CC8-A3D3-EFFFA12801C7}" dt="2023-01-15T16:32:28.998" v="294" actId="26606"/>
          <ac:spMkLst>
            <pc:docMk/>
            <pc:sldMk cId="3877469625" sldId="768"/>
            <ac:spMk id="15" creationId="{D4771268-CB57-404A-9271-370EB28F6090}"/>
          </ac:spMkLst>
        </pc:spChg>
        <pc:spChg chg="del">
          <ac:chgData name="Caroline Jawad" userId="ebec8957-a986-4a6f-937a-47250bfdae89" providerId="ADAL" clId="{FEEBA171-F868-4CC8-A3D3-EFFFA12801C7}" dt="2023-01-15T16:31:06.603" v="274"/>
          <ac:spMkLst>
            <pc:docMk/>
            <pc:sldMk cId="3877469625" sldId="768"/>
            <ac:spMk id="16" creationId="{419501C6-F015-4273-AF88-E0F6C853899F}"/>
          </ac:spMkLst>
        </pc:spChg>
        <pc:spChg chg="del">
          <ac:chgData name="Caroline Jawad" userId="ebec8957-a986-4a6f-937a-47250bfdae89" providerId="ADAL" clId="{FEEBA171-F868-4CC8-A3D3-EFFFA12801C7}" dt="2023-01-15T16:31:06.603" v="274"/>
          <ac:spMkLst>
            <pc:docMk/>
            <pc:sldMk cId="3877469625" sldId="768"/>
            <ac:spMk id="18" creationId="{CA677DB7-5829-45BD-9754-5EC484CC4253}"/>
          </ac:spMkLst>
        </pc:spChg>
        <pc:graphicFrameChg chg="add mod modGraphic">
          <ac:chgData name="Caroline Jawad" userId="ebec8957-a986-4a6f-937a-47250bfdae89" providerId="ADAL" clId="{FEEBA171-F868-4CC8-A3D3-EFFFA12801C7}" dt="2023-01-15T16:32:28.998" v="294" actId="26606"/>
          <ac:graphicFrameMkLst>
            <pc:docMk/>
            <pc:sldMk cId="3877469625" sldId="768"/>
            <ac:graphicFrameMk id="2" creationId="{7791D5BF-5CDB-BA49-999F-98AF8C3A76DD}"/>
          </ac:graphicFrameMkLst>
        </pc:graphicFrameChg>
      </pc:sldChg>
      <pc:sldChg chg="del">
        <pc:chgData name="Caroline Jawad" userId="ebec8957-a986-4a6f-937a-47250bfdae89" providerId="ADAL" clId="{FEEBA171-F868-4CC8-A3D3-EFFFA12801C7}" dt="2023-01-15T16:21:08.715" v="1" actId="47"/>
        <pc:sldMkLst>
          <pc:docMk/>
          <pc:sldMk cId="1296197943" sldId="769"/>
        </pc:sldMkLst>
      </pc:sldChg>
      <pc:sldChg chg="addSp delSp modSp add mod setBg delDesignElem">
        <pc:chgData name="Caroline Jawad" userId="ebec8957-a986-4a6f-937a-47250bfdae89" providerId="ADAL" clId="{FEEBA171-F868-4CC8-A3D3-EFFFA12801C7}" dt="2023-01-15T16:31:23.174" v="281" actId="26606"/>
        <pc:sldMkLst>
          <pc:docMk/>
          <pc:sldMk cId="4095934052" sldId="769"/>
        </pc:sldMkLst>
        <pc:spChg chg="mod">
          <ac:chgData name="Caroline Jawad" userId="ebec8957-a986-4a6f-937a-47250bfdae89" providerId="ADAL" clId="{FEEBA171-F868-4CC8-A3D3-EFFFA12801C7}" dt="2023-01-15T16:31:23.174" v="281" actId="26606"/>
          <ac:spMkLst>
            <pc:docMk/>
            <pc:sldMk cId="4095934052" sldId="769"/>
            <ac:spMk id="2" creationId="{ACF26488-F37D-5C4D-8F15-AB5BC4A790CB}"/>
          </ac:spMkLst>
        </pc:spChg>
        <pc:spChg chg="mod">
          <ac:chgData name="Caroline Jawad" userId="ebec8957-a986-4a6f-937a-47250bfdae89" providerId="ADAL" clId="{FEEBA171-F868-4CC8-A3D3-EFFFA12801C7}" dt="2023-01-15T16:31:23.174" v="281" actId="26606"/>
          <ac:spMkLst>
            <pc:docMk/>
            <pc:sldMk cId="4095934052" sldId="769"/>
            <ac:spMk id="3" creationId="{AE94F738-3D9C-C640-AF0D-05F730397FE2}"/>
          </ac:spMkLst>
        </pc:spChg>
        <pc:spChg chg="del">
          <ac:chgData name="Caroline Jawad" userId="ebec8957-a986-4a6f-937a-47250bfdae89" providerId="ADAL" clId="{FEEBA171-F868-4CC8-A3D3-EFFFA12801C7}" dt="2023-01-15T16:31:06.603" v="274"/>
          <ac:spMkLst>
            <pc:docMk/>
            <pc:sldMk cId="4095934052" sldId="769"/>
            <ac:spMk id="9" creationId="{1660E788-AFA9-4A1B-9991-6AA74632A15B}"/>
          </ac:spMkLst>
        </pc:spChg>
        <pc:spChg chg="add">
          <ac:chgData name="Caroline Jawad" userId="ebec8957-a986-4a6f-937a-47250bfdae89" providerId="ADAL" clId="{FEEBA171-F868-4CC8-A3D3-EFFFA12801C7}" dt="2023-01-15T16:31:23.174" v="281" actId="26606"/>
          <ac:spMkLst>
            <pc:docMk/>
            <pc:sldMk cId="4095934052" sldId="769"/>
            <ac:spMk id="10" creationId="{F13C74B1-5B17-4795-BED0-7140497B445A}"/>
          </ac:spMkLst>
        </pc:spChg>
        <pc:spChg chg="del">
          <ac:chgData name="Caroline Jawad" userId="ebec8957-a986-4a6f-937a-47250bfdae89" providerId="ADAL" clId="{FEEBA171-F868-4CC8-A3D3-EFFFA12801C7}" dt="2023-01-15T16:31:06.603" v="274"/>
          <ac:spMkLst>
            <pc:docMk/>
            <pc:sldMk cId="4095934052" sldId="769"/>
            <ac:spMk id="11" creationId="{867D4867-5BA7-4462-B2F6-A23F4A622AA7}"/>
          </ac:spMkLst>
        </pc:spChg>
        <pc:spChg chg="add">
          <ac:chgData name="Caroline Jawad" userId="ebec8957-a986-4a6f-937a-47250bfdae89" providerId="ADAL" clId="{FEEBA171-F868-4CC8-A3D3-EFFFA12801C7}" dt="2023-01-15T16:31:23.174" v="281" actId="26606"/>
          <ac:spMkLst>
            <pc:docMk/>
            <pc:sldMk cId="4095934052" sldId="769"/>
            <ac:spMk id="12" creationId="{D4974D33-8DC5-464E-8C6D-BE58F0669C17}"/>
          </ac:spMkLst>
        </pc:spChg>
        <pc:picChg chg="mod ord">
          <ac:chgData name="Caroline Jawad" userId="ebec8957-a986-4a6f-937a-47250bfdae89" providerId="ADAL" clId="{FEEBA171-F868-4CC8-A3D3-EFFFA12801C7}" dt="2023-01-15T16:31:23.174" v="281" actId="26606"/>
          <ac:picMkLst>
            <pc:docMk/>
            <pc:sldMk cId="4095934052" sldId="769"/>
            <ac:picMk id="5" creationId="{5BCBA5BD-FF6C-492E-99E5-718FF2CCAB3D}"/>
          </ac:picMkLst>
        </pc:picChg>
      </pc:sldChg>
      <pc:sldChg chg="addSp modSp mod modClrScheme chgLayout">
        <pc:chgData name="Caroline Jawad" userId="ebec8957-a986-4a6f-937a-47250bfdae89" providerId="ADAL" clId="{FEEBA171-F868-4CC8-A3D3-EFFFA12801C7}" dt="2023-01-15T16:22:32.796" v="92" actId="113"/>
        <pc:sldMkLst>
          <pc:docMk/>
          <pc:sldMk cId="1365418891" sldId="770"/>
        </pc:sldMkLst>
        <pc:spChg chg="mod ord">
          <ac:chgData name="Caroline Jawad" userId="ebec8957-a986-4a6f-937a-47250bfdae89" providerId="ADAL" clId="{FEEBA171-F868-4CC8-A3D3-EFFFA12801C7}" dt="2023-01-15T16:21:41.477" v="10" actId="700"/>
          <ac:spMkLst>
            <pc:docMk/>
            <pc:sldMk cId="1365418891" sldId="770"/>
            <ac:spMk id="2" creationId="{ACF26488-F37D-5C4D-8F15-AB5BC4A790CB}"/>
          </ac:spMkLst>
        </pc:spChg>
        <pc:spChg chg="add mod">
          <ac:chgData name="Caroline Jawad" userId="ebec8957-a986-4a6f-937a-47250bfdae89" providerId="ADAL" clId="{FEEBA171-F868-4CC8-A3D3-EFFFA12801C7}" dt="2023-01-15T16:22:32.796" v="92" actId="113"/>
          <ac:spMkLst>
            <pc:docMk/>
            <pc:sldMk cId="1365418891" sldId="770"/>
            <ac:spMk id="3" creationId="{518FDA7D-6412-7433-1D51-332490AA9198}"/>
          </ac:spMkLst>
        </pc:spChg>
        <pc:spChg chg="mod">
          <ac:chgData name="Caroline Jawad" userId="ebec8957-a986-4a6f-937a-47250bfdae89" providerId="ADAL" clId="{FEEBA171-F868-4CC8-A3D3-EFFFA12801C7}" dt="2023-01-15T16:21:34.178" v="7" actId="1076"/>
          <ac:spMkLst>
            <pc:docMk/>
            <pc:sldMk cId="1365418891" sldId="770"/>
            <ac:spMk id="4" creationId="{4888544C-2399-4554-8CD7-F12DB33C076D}"/>
          </ac:spMkLst>
        </pc:spChg>
        <pc:graphicFrameChg chg="mod ord modGraphic">
          <ac:chgData name="Caroline Jawad" userId="ebec8957-a986-4a6f-937a-47250bfdae89" providerId="ADAL" clId="{FEEBA171-F868-4CC8-A3D3-EFFFA12801C7}" dt="2023-01-15T16:21:43.750" v="11" actId="26606"/>
          <ac:graphicFrameMkLst>
            <pc:docMk/>
            <pc:sldMk cId="1365418891" sldId="770"/>
            <ac:graphicFrameMk id="5" creationId="{44D8CB1C-A2E3-45D9-B8AE-EF7436DD5574}"/>
          </ac:graphicFrameMkLst>
        </pc:graphicFrameChg>
      </pc:sldChg>
      <pc:sldChg chg="del">
        <pc:chgData name="Caroline Jawad" userId="ebec8957-a986-4a6f-937a-47250bfdae89" providerId="ADAL" clId="{FEEBA171-F868-4CC8-A3D3-EFFFA12801C7}" dt="2023-01-15T16:26:07.785" v="128" actId="47"/>
        <pc:sldMkLst>
          <pc:docMk/>
          <pc:sldMk cId="1990892027" sldId="772"/>
        </pc:sldMkLst>
      </pc:sldChg>
      <pc:sldChg chg="addSp modSp add mod setBg">
        <pc:chgData name="Caroline Jawad" userId="ebec8957-a986-4a6f-937a-47250bfdae89" providerId="ADAL" clId="{FEEBA171-F868-4CC8-A3D3-EFFFA12801C7}" dt="2023-01-15T16:33:55.500" v="318" actId="26606"/>
        <pc:sldMkLst>
          <pc:docMk/>
          <pc:sldMk cId="2909948887" sldId="772"/>
        </pc:sldMkLst>
        <pc:spChg chg="mod">
          <ac:chgData name="Caroline Jawad" userId="ebec8957-a986-4a6f-937a-47250bfdae89" providerId="ADAL" clId="{FEEBA171-F868-4CC8-A3D3-EFFFA12801C7}" dt="2023-01-15T16:33:55.500" v="318" actId="26606"/>
          <ac:spMkLst>
            <pc:docMk/>
            <pc:sldMk cId="2909948887" sldId="772"/>
            <ac:spMk id="2" creationId="{21E7E2AC-7178-4B9A-BA3C-844F0CF4BC75}"/>
          </ac:spMkLst>
        </pc:spChg>
        <pc:spChg chg="mod">
          <ac:chgData name="Caroline Jawad" userId="ebec8957-a986-4a6f-937a-47250bfdae89" providerId="ADAL" clId="{FEEBA171-F868-4CC8-A3D3-EFFFA12801C7}" dt="2023-01-15T16:33:55.500" v="318" actId="26606"/>
          <ac:spMkLst>
            <pc:docMk/>
            <pc:sldMk cId="2909948887" sldId="772"/>
            <ac:spMk id="6" creationId="{74E3A005-F350-4847-83E5-3FCB59A021B4}"/>
          </ac:spMkLst>
        </pc:spChg>
        <pc:spChg chg="add">
          <ac:chgData name="Caroline Jawad" userId="ebec8957-a986-4a6f-937a-47250bfdae89" providerId="ADAL" clId="{FEEBA171-F868-4CC8-A3D3-EFFFA12801C7}" dt="2023-01-15T16:33:55.500" v="318" actId="26606"/>
          <ac:spMkLst>
            <pc:docMk/>
            <pc:sldMk cId="2909948887" sldId="772"/>
            <ac:spMk id="11" creationId="{09588DA8-065E-4F6F-8EFD-43104AB2E0CF}"/>
          </ac:spMkLst>
        </pc:spChg>
        <pc:spChg chg="add">
          <ac:chgData name="Caroline Jawad" userId="ebec8957-a986-4a6f-937a-47250bfdae89" providerId="ADAL" clId="{FEEBA171-F868-4CC8-A3D3-EFFFA12801C7}" dt="2023-01-15T16:33:55.500" v="318" actId="26606"/>
          <ac:spMkLst>
            <pc:docMk/>
            <pc:sldMk cId="2909948887" sldId="772"/>
            <ac:spMk id="13" creationId="{C4285719-470E-454C-AF62-8323075F1F5B}"/>
          </ac:spMkLst>
        </pc:spChg>
        <pc:spChg chg="add">
          <ac:chgData name="Caroline Jawad" userId="ebec8957-a986-4a6f-937a-47250bfdae89" providerId="ADAL" clId="{FEEBA171-F868-4CC8-A3D3-EFFFA12801C7}" dt="2023-01-15T16:33:55.500" v="318" actId="26606"/>
          <ac:spMkLst>
            <pc:docMk/>
            <pc:sldMk cId="2909948887" sldId="772"/>
            <ac:spMk id="15" creationId="{CD9FE4EF-C4D8-49A0-B2FF-81D8DB7D8A24}"/>
          </ac:spMkLst>
        </pc:spChg>
        <pc:spChg chg="add">
          <ac:chgData name="Caroline Jawad" userId="ebec8957-a986-4a6f-937a-47250bfdae89" providerId="ADAL" clId="{FEEBA171-F868-4CC8-A3D3-EFFFA12801C7}" dt="2023-01-15T16:33:55.500" v="318" actId="26606"/>
          <ac:spMkLst>
            <pc:docMk/>
            <pc:sldMk cId="2909948887" sldId="772"/>
            <ac:spMk id="17" creationId="{4300840D-0A0B-4512-BACA-B439D5B9C57C}"/>
          </ac:spMkLst>
        </pc:spChg>
        <pc:spChg chg="add">
          <ac:chgData name="Caroline Jawad" userId="ebec8957-a986-4a6f-937a-47250bfdae89" providerId="ADAL" clId="{FEEBA171-F868-4CC8-A3D3-EFFFA12801C7}" dt="2023-01-15T16:33:55.500" v="318" actId="26606"/>
          <ac:spMkLst>
            <pc:docMk/>
            <pc:sldMk cId="2909948887" sldId="772"/>
            <ac:spMk id="19" creationId="{D2B78728-A580-49A7-84F9-6EF6F583ADE0}"/>
          </ac:spMkLst>
        </pc:spChg>
        <pc:spChg chg="add">
          <ac:chgData name="Caroline Jawad" userId="ebec8957-a986-4a6f-937a-47250bfdae89" providerId="ADAL" clId="{FEEBA171-F868-4CC8-A3D3-EFFFA12801C7}" dt="2023-01-15T16:33:55.500" v="318" actId="26606"/>
          <ac:spMkLst>
            <pc:docMk/>
            <pc:sldMk cId="2909948887" sldId="772"/>
            <ac:spMk id="21" creationId="{38FAA1A1-D861-433F-88FA-1E9D6FD31D11}"/>
          </ac:spMkLst>
        </pc:spChg>
        <pc:spChg chg="add">
          <ac:chgData name="Caroline Jawad" userId="ebec8957-a986-4a6f-937a-47250bfdae89" providerId="ADAL" clId="{FEEBA171-F868-4CC8-A3D3-EFFFA12801C7}" dt="2023-01-15T16:33:55.500" v="318" actId="26606"/>
          <ac:spMkLst>
            <pc:docMk/>
            <pc:sldMk cId="2909948887" sldId="772"/>
            <ac:spMk id="23" creationId="{8D71EDA1-87BF-4D5D-AB79-F346FD19278A}"/>
          </ac:spMkLst>
        </pc:spChg>
      </pc:sldChg>
      <pc:sldChg chg="del">
        <pc:chgData name="Caroline Jawad" userId="ebec8957-a986-4a6f-937a-47250bfdae89" providerId="ADAL" clId="{FEEBA171-F868-4CC8-A3D3-EFFFA12801C7}" dt="2023-01-15T16:26:08.505" v="129" actId="47"/>
        <pc:sldMkLst>
          <pc:docMk/>
          <pc:sldMk cId="1954327916" sldId="773"/>
        </pc:sldMkLst>
      </pc:sldChg>
      <pc:sldChg chg="addSp modSp add mod setBg">
        <pc:chgData name="Caroline Jawad" userId="ebec8957-a986-4a6f-937a-47250bfdae89" providerId="ADAL" clId="{FEEBA171-F868-4CC8-A3D3-EFFFA12801C7}" dt="2023-01-15T16:31:43.472" v="283" actId="26606"/>
        <pc:sldMkLst>
          <pc:docMk/>
          <pc:sldMk cId="2646879249" sldId="773"/>
        </pc:sldMkLst>
        <pc:spChg chg="mod">
          <ac:chgData name="Caroline Jawad" userId="ebec8957-a986-4a6f-937a-47250bfdae89" providerId="ADAL" clId="{FEEBA171-F868-4CC8-A3D3-EFFFA12801C7}" dt="2023-01-15T16:31:43.472" v="283" actId="26606"/>
          <ac:spMkLst>
            <pc:docMk/>
            <pc:sldMk cId="2646879249" sldId="773"/>
            <ac:spMk id="4" creationId="{1993E012-4953-1F49-948D-53234C968BFF}"/>
          </ac:spMkLst>
        </pc:spChg>
        <pc:spChg chg="mod">
          <ac:chgData name="Caroline Jawad" userId="ebec8957-a986-4a6f-937a-47250bfdae89" providerId="ADAL" clId="{FEEBA171-F868-4CC8-A3D3-EFFFA12801C7}" dt="2023-01-15T16:31:43.472" v="283" actId="26606"/>
          <ac:spMkLst>
            <pc:docMk/>
            <pc:sldMk cId="2646879249" sldId="773"/>
            <ac:spMk id="6" creationId="{510802C4-9AAF-4D4D-9A27-BC9684D92323}"/>
          </ac:spMkLst>
        </pc:spChg>
        <pc:spChg chg="add">
          <ac:chgData name="Caroline Jawad" userId="ebec8957-a986-4a6f-937a-47250bfdae89" providerId="ADAL" clId="{FEEBA171-F868-4CC8-A3D3-EFFFA12801C7}" dt="2023-01-15T16:31:43.472" v="283" actId="26606"/>
          <ac:spMkLst>
            <pc:docMk/>
            <pc:sldMk cId="2646879249" sldId="773"/>
            <ac:spMk id="11" creationId="{09588DA8-065E-4F6F-8EFD-43104AB2E0CF}"/>
          </ac:spMkLst>
        </pc:spChg>
        <pc:spChg chg="add">
          <ac:chgData name="Caroline Jawad" userId="ebec8957-a986-4a6f-937a-47250bfdae89" providerId="ADAL" clId="{FEEBA171-F868-4CC8-A3D3-EFFFA12801C7}" dt="2023-01-15T16:31:43.472" v="283" actId="26606"/>
          <ac:spMkLst>
            <pc:docMk/>
            <pc:sldMk cId="2646879249" sldId="773"/>
            <ac:spMk id="13" creationId="{C4285719-470E-454C-AF62-8323075F1F5B}"/>
          </ac:spMkLst>
        </pc:spChg>
        <pc:spChg chg="add">
          <ac:chgData name="Caroline Jawad" userId="ebec8957-a986-4a6f-937a-47250bfdae89" providerId="ADAL" clId="{FEEBA171-F868-4CC8-A3D3-EFFFA12801C7}" dt="2023-01-15T16:31:43.472" v="283" actId="26606"/>
          <ac:spMkLst>
            <pc:docMk/>
            <pc:sldMk cId="2646879249" sldId="773"/>
            <ac:spMk id="15" creationId="{CD9FE4EF-C4D8-49A0-B2FF-81D8DB7D8A24}"/>
          </ac:spMkLst>
        </pc:spChg>
        <pc:spChg chg="add">
          <ac:chgData name="Caroline Jawad" userId="ebec8957-a986-4a6f-937a-47250bfdae89" providerId="ADAL" clId="{FEEBA171-F868-4CC8-A3D3-EFFFA12801C7}" dt="2023-01-15T16:31:43.472" v="283" actId="26606"/>
          <ac:spMkLst>
            <pc:docMk/>
            <pc:sldMk cId="2646879249" sldId="773"/>
            <ac:spMk id="17" creationId="{4300840D-0A0B-4512-BACA-B439D5B9C57C}"/>
          </ac:spMkLst>
        </pc:spChg>
        <pc:spChg chg="add">
          <ac:chgData name="Caroline Jawad" userId="ebec8957-a986-4a6f-937a-47250bfdae89" providerId="ADAL" clId="{FEEBA171-F868-4CC8-A3D3-EFFFA12801C7}" dt="2023-01-15T16:31:43.472" v="283" actId="26606"/>
          <ac:spMkLst>
            <pc:docMk/>
            <pc:sldMk cId="2646879249" sldId="773"/>
            <ac:spMk id="19" creationId="{D2B78728-A580-49A7-84F9-6EF6F583ADE0}"/>
          </ac:spMkLst>
        </pc:spChg>
        <pc:spChg chg="add">
          <ac:chgData name="Caroline Jawad" userId="ebec8957-a986-4a6f-937a-47250bfdae89" providerId="ADAL" clId="{FEEBA171-F868-4CC8-A3D3-EFFFA12801C7}" dt="2023-01-15T16:31:43.472" v="283" actId="26606"/>
          <ac:spMkLst>
            <pc:docMk/>
            <pc:sldMk cId="2646879249" sldId="773"/>
            <ac:spMk id="21" creationId="{38FAA1A1-D861-433F-88FA-1E9D6FD31D11}"/>
          </ac:spMkLst>
        </pc:spChg>
        <pc:spChg chg="add">
          <ac:chgData name="Caroline Jawad" userId="ebec8957-a986-4a6f-937a-47250bfdae89" providerId="ADAL" clId="{FEEBA171-F868-4CC8-A3D3-EFFFA12801C7}" dt="2023-01-15T16:31:43.472" v="283" actId="26606"/>
          <ac:spMkLst>
            <pc:docMk/>
            <pc:sldMk cId="2646879249" sldId="773"/>
            <ac:spMk id="23" creationId="{8D71EDA1-87BF-4D5D-AB79-F346FD19278A}"/>
          </ac:spMkLst>
        </pc:spChg>
      </pc:sldChg>
      <pc:sldChg chg="del">
        <pc:chgData name="Caroline Jawad" userId="ebec8957-a986-4a6f-937a-47250bfdae89" providerId="ADAL" clId="{FEEBA171-F868-4CC8-A3D3-EFFFA12801C7}" dt="2023-01-15T16:26:09.020" v="130" actId="47"/>
        <pc:sldMkLst>
          <pc:docMk/>
          <pc:sldMk cId="509385276" sldId="774"/>
        </pc:sldMkLst>
      </pc:sldChg>
      <pc:sldChg chg="addSp delSp modSp add mod setBg delDesignElem">
        <pc:chgData name="Caroline Jawad" userId="ebec8957-a986-4a6f-937a-47250bfdae89" providerId="ADAL" clId="{FEEBA171-F868-4CC8-A3D3-EFFFA12801C7}" dt="2023-01-15T16:32:35.455" v="295" actId="26606"/>
        <pc:sldMkLst>
          <pc:docMk/>
          <pc:sldMk cId="3775661072" sldId="774"/>
        </pc:sldMkLst>
        <pc:spChg chg="mod">
          <ac:chgData name="Caroline Jawad" userId="ebec8957-a986-4a6f-937a-47250bfdae89" providerId="ADAL" clId="{FEEBA171-F868-4CC8-A3D3-EFFFA12801C7}" dt="2023-01-15T16:32:35.455" v="295" actId="26606"/>
          <ac:spMkLst>
            <pc:docMk/>
            <pc:sldMk cId="3775661072" sldId="774"/>
            <ac:spMk id="6" creationId="{510802C4-9AAF-4D4D-9A27-BC9684D92323}"/>
          </ac:spMkLst>
        </pc:spChg>
        <pc:spChg chg="add">
          <ac:chgData name="Caroline Jawad" userId="ebec8957-a986-4a6f-937a-47250bfdae89" providerId="ADAL" clId="{FEEBA171-F868-4CC8-A3D3-EFFFA12801C7}" dt="2023-01-15T16:32:35.455" v="295" actId="26606"/>
          <ac:spMkLst>
            <pc:docMk/>
            <pc:sldMk cId="3775661072" sldId="774"/>
            <ac:spMk id="13" creationId="{DCC231C8-C761-4B31-9B1C-C6D19248C6B3}"/>
          </ac:spMkLst>
        </pc:spChg>
        <pc:spChg chg="del">
          <ac:chgData name="Caroline Jawad" userId="ebec8957-a986-4a6f-937a-47250bfdae89" providerId="ADAL" clId="{FEEBA171-F868-4CC8-A3D3-EFFFA12801C7}" dt="2023-01-15T16:31:06.603" v="274"/>
          <ac:spMkLst>
            <pc:docMk/>
            <pc:sldMk cId="3775661072" sldId="774"/>
            <ac:spMk id="26" creationId="{93F0ADB5-A0B4-4B01-A8C4-FDC34CE22BD4}"/>
          </ac:spMkLst>
        </pc:spChg>
        <pc:spChg chg="del">
          <ac:chgData name="Caroline Jawad" userId="ebec8957-a986-4a6f-937a-47250bfdae89" providerId="ADAL" clId="{FEEBA171-F868-4CC8-A3D3-EFFFA12801C7}" dt="2023-01-15T16:31:06.603" v="274"/>
          <ac:spMkLst>
            <pc:docMk/>
            <pc:sldMk cId="3775661072" sldId="774"/>
            <ac:spMk id="28" creationId="{AA6D0FDE-0241-4C21-A720-A69475358235}"/>
          </ac:spMkLst>
        </pc:spChg>
        <pc:graphicFrameChg chg="mod modGraphic">
          <ac:chgData name="Caroline Jawad" userId="ebec8957-a986-4a6f-937a-47250bfdae89" providerId="ADAL" clId="{FEEBA171-F868-4CC8-A3D3-EFFFA12801C7}" dt="2023-01-15T16:32:35.455" v="295" actId="26606"/>
          <ac:graphicFrameMkLst>
            <pc:docMk/>
            <pc:sldMk cId="3775661072" sldId="774"/>
            <ac:graphicFrameMk id="8" creationId="{33DEE434-988C-4E03-B443-AA68C12FFA2E}"/>
          </ac:graphicFrameMkLst>
        </pc:graphicFrameChg>
      </pc:sldChg>
      <pc:sldChg chg="del">
        <pc:chgData name="Caroline Jawad" userId="ebec8957-a986-4a6f-937a-47250bfdae89" providerId="ADAL" clId="{FEEBA171-F868-4CC8-A3D3-EFFFA12801C7}" dt="2023-01-15T16:26:09.376" v="131" actId="47"/>
        <pc:sldMkLst>
          <pc:docMk/>
          <pc:sldMk cId="1148142676" sldId="775"/>
        </pc:sldMkLst>
      </pc:sldChg>
      <pc:sldChg chg="modSp add mod">
        <pc:chgData name="Caroline Jawad" userId="ebec8957-a986-4a6f-937a-47250bfdae89" providerId="ADAL" clId="{FEEBA171-F868-4CC8-A3D3-EFFFA12801C7}" dt="2023-01-15T16:33:27.170" v="315" actId="20577"/>
        <pc:sldMkLst>
          <pc:docMk/>
          <pc:sldMk cId="3621090606" sldId="775"/>
        </pc:sldMkLst>
        <pc:spChg chg="mod">
          <ac:chgData name="Caroline Jawad" userId="ebec8957-a986-4a6f-937a-47250bfdae89" providerId="ADAL" clId="{FEEBA171-F868-4CC8-A3D3-EFFFA12801C7}" dt="2023-01-15T16:31:06.814" v="278" actId="27636"/>
          <ac:spMkLst>
            <pc:docMk/>
            <pc:sldMk cId="3621090606" sldId="775"/>
            <ac:spMk id="6" creationId="{510802C4-9AAF-4D4D-9A27-BC9684D92323}"/>
          </ac:spMkLst>
        </pc:spChg>
        <pc:graphicFrameChg chg="modGraphic">
          <ac:chgData name="Caroline Jawad" userId="ebec8957-a986-4a6f-937a-47250bfdae89" providerId="ADAL" clId="{FEEBA171-F868-4CC8-A3D3-EFFFA12801C7}" dt="2023-01-15T16:33:27.170" v="315" actId="20577"/>
          <ac:graphicFrameMkLst>
            <pc:docMk/>
            <pc:sldMk cId="3621090606" sldId="775"/>
            <ac:graphicFrameMk id="2" creationId="{55781C6E-94CE-A74A-896B-A4D622D2AB48}"/>
          </ac:graphicFrameMkLst>
        </pc:graphicFrameChg>
      </pc:sldChg>
      <pc:sldChg chg="del">
        <pc:chgData name="Caroline Jawad" userId="ebec8957-a986-4a6f-937a-47250bfdae89" providerId="ADAL" clId="{FEEBA171-F868-4CC8-A3D3-EFFFA12801C7}" dt="2023-01-15T16:26:09.924" v="132" actId="47"/>
        <pc:sldMkLst>
          <pc:docMk/>
          <pc:sldMk cId="2053153943" sldId="776"/>
        </pc:sldMkLst>
      </pc:sldChg>
      <pc:sldChg chg="del">
        <pc:chgData name="Caroline Jawad" userId="ebec8957-a986-4a6f-937a-47250bfdae89" providerId="ADAL" clId="{FEEBA171-F868-4CC8-A3D3-EFFFA12801C7}" dt="2023-01-15T16:26:10.377" v="133" actId="47"/>
        <pc:sldMkLst>
          <pc:docMk/>
          <pc:sldMk cId="3650404322" sldId="777"/>
        </pc:sldMkLst>
      </pc:sldChg>
      <pc:sldChg chg="del">
        <pc:chgData name="Caroline Jawad" userId="ebec8957-a986-4a6f-937a-47250bfdae89" providerId="ADAL" clId="{FEEBA171-F868-4CC8-A3D3-EFFFA12801C7}" dt="2023-01-15T16:26:11.129" v="134" actId="47"/>
        <pc:sldMkLst>
          <pc:docMk/>
          <pc:sldMk cId="365293569" sldId="778"/>
        </pc:sldMkLst>
      </pc:sldChg>
      <pc:sldChg chg="del">
        <pc:chgData name="Caroline Jawad" userId="ebec8957-a986-4a6f-937a-47250bfdae89" providerId="ADAL" clId="{FEEBA171-F868-4CC8-A3D3-EFFFA12801C7}" dt="2023-01-15T16:26:11.670" v="135" actId="47"/>
        <pc:sldMkLst>
          <pc:docMk/>
          <pc:sldMk cId="733942630" sldId="779"/>
        </pc:sldMkLst>
      </pc:sldChg>
      <pc:sldChg chg="del">
        <pc:chgData name="Caroline Jawad" userId="ebec8957-a986-4a6f-937a-47250bfdae89" providerId="ADAL" clId="{FEEBA171-F868-4CC8-A3D3-EFFFA12801C7}" dt="2023-01-15T16:26:12.246" v="136" actId="47"/>
        <pc:sldMkLst>
          <pc:docMk/>
          <pc:sldMk cId="3676838412" sldId="780"/>
        </pc:sldMkLst>
      </pc:sldChg>
      <pc:sldChg chg="del">
        <pc:chgData name="Caroline Jawad" userId="ebec8957-a986-4a6f-937a-47250bfdae89" providerId="ADAL" clId="{FEEBA171-F868-4CC8-A3D3-EFFFA12801C7}" dt="2023-01-15T16:26:12.798" v="137" actId="47"/>
        <pc:sldMkLst>
          <pc:docMk/>
          <pc:sldMk cId="2263781012" sldId="781"/>
        </pc:sldMkLst>
      </pc:sldChg>
      <pc:sldChg chg="del">
        <pc:chgData name="Caroline Jawad" userId="ebec8957-a986-4a6f-937a-47250bfdae89" providerId="ADAL" clId="{FEEBA171-F868-4CC8-A3D3-EFFFA12801C7}" dt="2023-01-15T16:26:15" v="138" actId="47"/>
        <pc:sldMkLst>
          <pc:docMk/>
          <pc:sldMk cId="214372724" sldId="782"/>
        </pc:sldMkLst>
      </pc:sldChg>
      <pc:sldChg chg="addSp delSp modSp mod setBg chgLayout">
        <pc:chgData name="Caroline Jawad" userId="ebec8957-a986-4a6f-937a-47250bfdae89" providerId="ADAL" clId="{FEEBA171-F868-4CC8-A3D3-EFFFA12801C7}" dt="2023-01-15T16:26:55.851" v="153" actId="26606"/>
        <pc:sldMkLst>
          <pc:docMk/>
          <pc:sldMk cId="3345608667" sldId="784"/>
        </pc:sldMkLst>
        <pc:spChg chg="mod ord">
          <ac:chgData name="Caroline Jawad" userId="ebec8957-a986-4a6f-937a-47250bfdae89" providerId="ADAL" clId="{FEEBA171-F868-4CC8-A3D3-EFFFA12801C7}" dt="2023-01-15T16:26:55.851" v="153" actId="26606"/>
          <ac:spMkLst>
            <pc:docMk/>
            <pc:sldMk cId="3345608667" sldId="784"/>
            <ac:spMk id="2" creationId="{00000000-0000-0000-0000-000000000000}"/>
          </ac:spMkLst>
        </pc:spChg>
        <pc:spChg chg="del">
          <ac:chgData name="Caroline Jawad" userId="ebec8957-a986-4a6f-937a-47250bfdae89" providerId="ADAL" clId="{FEEBA171-F868-4CC8-A3D3-EFFFA12801C7}" dt="2023-01-15T16:26:55.851" v="153" actId="26606"/>
          <ac:spMkLst>
            <pc:docMk/>
            <pc:sldMk cId="3345608667" sldId="784"/>
            <ac:spMk id="3" creationId="{2396B255-AF0F-7143-9068-EE96AA28B381}"/>
          </ac:spMkLst>
        </pc:spChg>
        <pc:spChg chg="add del mod ord">
          <ac:chgData name="Caroline Jawad" userId="ebec8957-a986-4a6f-937a-47250bfdae89" providerId="ADAL" clId="{FEEBA171-F868-4CC8-A3D3-EFFFA12801C7}" dt="2023-01-15T16:26:55.851" v="153" actId="26606"/>
          <ac:spMkLst>
            <pc:docMk/>
            <pc:sldMk cId="3345608667" sldId="784"/>
            <ac:spMk id="4" creationId="{EAAC8081-86CF-CC63-1E4D-C546D87772A4}"/>
          </ac:spMkLst>
        </pc:spChg>
        <pc:spChg chg="add">
          <ac:chgData name="Caroline Jawad" userId="ebec8957-a986-4a6f-937a-47250bfdae89" providerId="ADAL" clId="{FEEBA171-F868-4CC8-A3D3-EFFFA12801C7}" dt="2023-01-15T16:26:55.851" v="153" actId="26606"/>
          <ac:spMkLst>
            <pc:docMk/>
            <pc:sldMk cId="3345608667" sldId="784"/>
            <ac:spMk id="10" creationId="{2E442304-DDBD-4F7B-8017-36BCC863FB40}"/>
          </ac:spMkLst>
        </pc:spChg>
        <pc:spChg chg="add">
          <ac:chgData name="Caroline Jawad" userId="ebec8957-a986-4a6f-937a-47250bfdae89" providerId="ADAL" clId="{FEEBA171-F868-4CC8-A3D3-EFFFA12801C7}" dt="2023-01-15T16:26:55.851" v="153" actId="26606"/>
          <ac:spMkLst>
            <pc:docMk/>
            <pc:sldMk cId="3345608667" sldId="784"/>
            <ac:spMk id="12" creationId="{5E107275-3853-46FD-A241-DE4355A42675}"/>
          </ac:spMkLst>
        </pc:spChg>
        <pc:graphicFrameChg chg="add">
          <ac:chgData name="Caroline Jawad" userId="ebec8957-a986-4a6f-937a-47250bfdae89" providerId="ADAL" clId="{FEEBA171-F868-4CC8-A3D3-EFFFA12801C7}" dt="2023-01-15T16:26:55.851" v="153" actId="26606"/>
          <ac:graphicFrameMkLst>
            <pc:docMk/>
            <pc:sldMk cId="3345608667" sldId="784"/>
            <ac:graphicFrameMk id="6" creationId="{40E5B9AF-8A7C-4C6F-0BEC-9781342ED149}"/>
          </ac:graphicFrameMkLst>
        </pc:graphicFrameChg>
      </pc:sldChg>
      <pc:sldChg chg="del">
        <pc:chgData name="Caroline Jawad" userId="ebec8957-a986-4a6f-937a-47250bfdae89" providerId="ADAL" clId="{FEEBA171-F868-4CC8-A3D3-EFFFA12801C7}" dt="2023-01-15T16:30:32.838" v="263" actId="47"/>
        <pc:sldMkLst>
          <pc:docMk/>
          <pc:sldMk cId="1833242432" sldId="785"/>
        </pc:sldMkLst>
      </pc:sldChg>
      <pc:sldChg chg="del">
        <pc:chgData name="Caroline Jawad" userId="ebec8957-a986-4a6f-937a-47250bfdae89" providerId="ADAL" clId="{FEEBA171-F868-4CC8-A3D3-EFFFA12801C7}" dt="2023-01-15T16:30:33.941" v="264" actId="47"/>
        <pc:sldMkLst>
          <pc:docMk/>
          <pc:sldMk cId="610085359" sldId="786"/>
        </pc:sldMkLst>
      </pc:sldChg>
      <pc:sldChg chg="modSp new mod">
        <pc:chgData name="Caroline Jawad" userId="ebec8957-a986-4a6f-937a-47250bfdae89" providerId="ADAL" clId="{FEEBA171-F868-4CC8-A3D3-EFFFA12801C7}" dt="2023-01-15T16:30:27.821" v="262" actId="20577"/>
        <pc:sldMkLst>
          <pc:docMk/>
          <pc:sldMk cId="1979312643" sldId="787"/>
        </pc:sldMkLst>
        <pc:spChg chg="mod">
          <ac:chgData name="Caroline Jawad" userId="ebec8957-a986-4a6f-937a-47250bfdae89" providerId="ADAL" clId="{FEEBA171-F868-4CC8-A3D3-EFFFA12801C7}" dt="2023-01-15T16:28:02.890" v="159" actId="20577"/>
          <ac:spMkLst>
            <pc:docMk/>
            <pc:sldMk cId="1979312643" sldId="787"/>
            <ac:spMk id="2" creationId="{F8F1759E-100B-D5D0-0F7D-77B0DBDE6D23}"/>
          </ac:spMkLst>
        </pc:spChg>
        <pc:spChg chg="mod">
          <ac:chgData name="Caroline Jawad" userId="ebec8957-a986-4a6f-937a-47250bfdae89" providerId="ADAL" clId="{FEEBA171-F868-4CC8-A3D3-EFFFA12801C7}" dt="2023-01-15T16:30:27.821" v="262" actId="20577"/>
          <ac:spMkLst>
            <pc:docMk/>
            <pc:sldMk cId="1979312643" sldId="787"/>
            <ac:spMk id="3" creationId="{937950FA-16A0-618F-DA75-4E1C84C64F2F}"/>
          </ac:spMkLst>
        </pc:spChg>
      </pc:sldChg>
      <pc:sldChg chg="add del">
        <pc:chgData name="Caroline Jawad" userId="ebec8957-a986-4a6f-937a-47250bfdae89" providerId="ADAL" clId="{FEEBA171-F868-4CC8-A3D3-EFFFA12801C7}" dt="2023-01-15T16:31:15.044" v="279" actId="47"/>
        <pc:sldMkLst>
          <pc:docMk/>
          <pc:sldMk cId="2995697789" sldId="788"/>
        </pc:sldMkLst>
      </pc:sldChg>
      <pc:sldChg chg="delSp add del setBg delDesignElem">
        <pc:chgData name="Caroline Jawad" userId="ebec8957-a986-4a6f-937a-47250bfdae89" providerId="ADAL" clId="{FEEBA171-F868-4CC8-A3D3-EFFFA12801C7}" dt="2023-01-15T16:31:17.796" v="280" actId="47"/>
        <pc:sldMkLst>
          <pc:docMk/>
          <pc:sldMk cId="1296197943" sldId="789"/>
        </pc:sldMkLst>
        <pc:spChg chg="del">
          <ac:chgData name="Caroline Jawad" userId="ebec8957-a986-4a6f-937a-47250bfdae89" providerId="ADAL" clId="{FEEBA171-F868-4CC8-A3D3-EFFFA12801C7}" dt="2023-01-15T16:31:06.603" v="274"/>
          <ac:spMkLst>
            <pc:docMk/>
            <pc:sldMk cId="1296197943" sldId="789"/>
            <ac:spMk id="8" creationId="{6E5BD17F-C95C-40ED-8D04-03295D46FD23}"/>
          </ac:spMkLst>
        </pc:spChg>
        <pc:spChg chg="del">
          <ac:chgData name="Caroline Jawad" userId="ebec8957-a986-4a6f-937a-47250bfdae89" providerId="ADAL" clId="{FEEBA171-F868-4CC8-A3D3-EFFFA12801C7}" dt="2023-01-15T16:31:06.603" v="274"/>
          <ac:spMkLst>
            <pc:docMk/>
            <pc:sldMk cId="1296197943" sldId="789"/>
            <ac:spMk id="10" creationId="{4203DEB5-0B19-4F8E-84E2-00F5861C96F9}"/>
          </ac:spMkLst>
        </pc:spChg>
      </pc:sldChg>
      <pc:sldChg chg="delSp add setBg delDesignElem">
        <pc:chgData name="Caroline Jawad" userId="ebec8957-a986-4a6f-937a-47250bfdae89" providerId="ADAL" clId="{FEEBA171-F868-4CC8-A3D3-EFFFA12801C7}" dt="2023-01-15T16:31:06.603" v="274"/>
        <pc:sldMkLst>
          <pc:docMk/>
          <pc:sldMk cId="4124060709" sldId="790"/>
        </pc:sldMkLst>
        <pc:spChg chg="del">
          <ac:chgData name="Caroline Jawad" userId="ebec8957-a986-4a6f-937a-47250bfdae89" providerId="ADAL" clId="{FEEBA171-F868-4CC8-A3D3-EFFFA12801C7}" dt="2023-01-15T16:31:06.603" v="274"/>
          <ac:spMkLst>
            <pc:docMk/>
            <pc:sldMk cId="4124060709" sldId="790"/>
            <ac:spMk id="8" creationId="{2AEFFFF2-9EB4-4B6C-B9F8-2BA3EF89A21C}"/>
          </ac:spMkLst>
        </pc:spChg>
        <pc:spChg chg="del">
          <ac:chgData name="Caroline Jawad" userId="ebec8957-a986-4a6f-937a-47250bfdae89" providerId="ADAL" clId="{FEEBA171-F868-4CC8-A3D3-EFFFA12801C7}" dt="2023-01-15T16:31:06.603" v="274"/>
          <ac:spMkLst>
            <pc:docMk/>
            <pc:sldMk cId="4124060709" sldId="790"/>
            <ac:spMk id="10" creationId="{0D65299F-028F-4AFC-B46A-8DB33E20FE4A}"/>
          </ac:spMkLst>
        </pc:spChg>
        <pc:spChg chg="del">
          <ac:chgData name="Caroline Jawad" userId="ebec8957-a986-4a6f-937a-47250bfdae89" providerId="ADAL" clId="{FEEBA171-F868-4CC8-A3D3-EFFFA12801C7}" dt="2023-01-15T16:31:06.603" v="274"/>
          <ac:spMkLst>
            <pc:docMk/>
            <pc:sldMk cId="4124060709" sldId="790"/>
            <ac:spMk id="12" creationId="{BAC87F6E-526A-49B5-995D-42DB656594C9}"/>
          </ac:spMkLst>
        </pc:spChg>
      </pc:sldChg>
      <pc:sldChg chg="addSp modSp add mod setBg">
        <pc:chgData name="Caroline Jawad" userId="ebec8957-a986-4a6f-937a-47250bfdae89" providerId="ADAL" clId="{FEEBA171-F868-4CC8-A3D3-EFFFA12801C7}" dt="2023-01-15T16:31:35.858" v="282" actId="26606"/>
        <pc:sldMkLst>
          <pc:docMk/>
          <pc:sldMk cId="1990892027" sldId="791"/>
        </pc:sldMkLst>
        <pc:spChg chg="mod">
          <ac:chgData name="Caroline Jawad" userId="ebec8957-a986-4a6f-937a-47250bfdae89" providerId="ADAL" clId="{FEEBA171-F868-4CC8-A3D3-EFFFA12801C7}" dt="2023-01-15T16:31:35.858" v="282" actId="26606"/>
          <ac:spMkLst>
            <pc:docMk/>
            <pc:sldMk cId="1990892027" sldId="791"/>
            <ac:spMk id="4" creationId="{1993E012-4953-1F49-948D-53234C968BFF}"/>
          </ac:spMkLst>
        </pc:spChg>
        <pc:spChg chg="mod">
          <ac:chgData name="Caroline Jawad" userId="ebec8957-a986-4a6f-937a-47250bfdae89" providerId="ADAL" clId="{FEEBA171-F868-4CC8-A3D3-EFFFA12801C7}" dt="2023-01-15T16:31:35.858" v="282" actId="26606"/>
          <ac:spMkLst>
            <pc:docMk/>
            <pc:sldMk cId="1990892027" sldId="791"/>
            <ac:spMk id="6" creationId="{510802C4-9AAF-4D4D-9A27-BC9684D92323}"/>
          </ac:spMkLst>
        </pc:spChg>
        <pc:spChg chg="add">
          <ac:chgData name="Caroline Jawad" userId="ebec8957-a986-4a6f-937a-47250bfdae89" providerId="ADAL" clId="{FEEBA171-F868-4CC8-A3D3-EFFFA12801C7}" dt="2023-01-15T16:31:35.858" v="282" actId="26606"/>
          <ac:spMkLst>
            <pc:docMk/>
            <pc:sldMk cId="1990892027" sldId="791"/>
            <ac:spMk id="11" creationId="{09588DA8-065E-4F6F-8EFD-43104AB2E0CF}"/>
          </ac:spMkLst>
        </pc:spChg>
        <pc:spChg chg="add">
          <ac:chgData name="Caroline Jawad" userId="ebec8957-a986-4a6f-937a-47250bfdae89" providerId="ADAL" clId="{FEEBA171-F868-4CC8-A3D3-EFFFA12801C7}" dt="2023-01-15T16:31:35.858" v="282" actId="26606"/>
          <ac:spMkLst>
            <pc:docMk/>
            <pc:sldMk cId="1990892027" sldId="791"/>
            <ac:spMk id="13" creationId="{C4285719-470E-454C-AF62-8323075F1F5B}"/>
          </ac:spMkLst>
        </pc:spChg>
        <pc:spChg chg="add">
          <ac:chgData name="Caroline Jawad" userId="ebec8957-a986-4a6f-937a-47250bfdae89" providerId="ADAL" clId="{FEEBA171-F868-4CC8-A3D3-EFFFA12801C7}" dt="2023-01-15T16:31:35.858" v="282" actId="26606"/>
          <ac:spMkLst>
            <pc:docMk/>
            <pc:sldMk cId="1990892027" sldId="791"/>
            <ac:spMk id="15" creationId="{CD9FE4EF-C4D8-49A0-B2FF-81D8DB7D8A24}"/>
          </ac:spMkLst>
        </pc:spChg>
        <pc:spChg chg="add">
          <ac:chgData name="Caroline Jawad" userId="ebec8957-a986-4a6f-937a-47250bfdae89" providerId="ADAL" clId="{FEEBA171-F868-4CC8-A3D3-EFFFA12801C7}" dt="2023-01-15T16:31:35.858" v="282" actId="26606"/>
          <ac:spMkLst>
            <pc:docMk/>
            <pc:sldMk cId="1990892027" sldId="791"/>
            <ac:spMk id="17" creationId="{4300840D-0A0B-4512-BACA-B439D5B9C57C}"/>
          </ac:spMkLst>
        </pc:spChg>
        <pc:spChg chg="add">
          <ac:chgData name="Caroline Jawad" userId="ebec8957-a986-4a6f-937a-47250bfdae89" providerId="ADAL" clId="{FEEBA171-F868-4CC8-A3D3-EFFFA12801C7}" dt="2023-01-15T16:31:35.858" v="282" actId="26606"/>
          <ac:spMkLst>
            <pc:docMk/>
            <pc:sldMk cId="1990892027" sldId="791"/>
            <ac:spMk id="19" creationId="{D2B78728-A580-49A7-84F9-6EF6F583ADE0}"/>
          </ac:spMkLst>
        </pc:spChg>
        <pc:spChg chg="add">
          <ac:chgData name="Caroline Jawad" userId="ebec8957-a986-4a6f-937a-47250bfdae89" providerId="ADAL" clId="{FEEBA171-F868-4CC8-A3D3-EFFFA12801C7}" dt="2023-01-15T16:31:35.858" v="282" actId="26606"/>
          <ac:spMkLst>
            <pc:docMk/>
            <pc:sldMk cId="1990892027" sldId="791"/>
            <ac:spMk id="21" creationId="{38FAA1A1-D861-433F-88FA-1E9D6FD31D11}"/>
          </ac:spMkLst>
        </pc:spChg>
        <pc:spChg chg="add">
          <ac:chgData name="Caroline Jawad" userId="ebec8957-a986-4a6f-937a-47250bfdae89" providerId="ADAL" clId="{FEEBA171-F868-4CC8-A3D3-EFFFA12801C7}" dt="2023-01-15T16:31:35.858" v="282" actId="26606"/>
          <ac:spMkLst>
            <pc:docMk/>
            <pc:sldMk cId="1990892027" sldId="791"/>
            <ac:spMk id="23" creationId="{8D71EDA1-87BF-4D5D-AB79-F346FD19278A}"/>
          </ac:spMkLst>
        </pc:spChg>
      </pc:sldChg>
      <pc:sldChg chg="addSp delSp modSp add mod setBg delDesignElem">
        <pc:chgData name="Caroline Jawad" userId="ebec8957-a986-4a6f-937a-47250bfdae89" providerId="ADAL" clId="{FEEBA171-F868-4CC8-A3D3-EFFFA12801C7}" dt="2023-01-15T16:32:03.309" v="287" actId="14100"/>
        <pc:sldMkLst>
          <pc:docMk/>
          <pc:sldMk cId="3308510256" sldId="792"/>
        </pc:sldMkLst>
        <pc:spChg chg="mod">
          <ac:chgData name="Caroline Jawad" userId="ebec8957-a986-4a6f-937a-47250bfdae89" providerId="ADAL" clId="{FEEBA171-F868-4CC8-A3D3-EFFFA12801C7}" dt="2023-01-15T16:32:03.309" v="287" actId="14100"/>
          <ac:spMkLst>
            <pc:docMk/>
            <pc:sldMk cId="3308510256" sldId="792"/>
            <ac:spMk id="2" creationId="{ACF26488-F37D-5C4D-8F15-AB5BC4A790CB}"/>
          </ac:spMkLst>
        </pc:spChg>
        <pc:spChg chg="mod">
          <ac:chgData name="Caroline Jawad" userId="ebec8957-a986-4a6f-937a-47250bfdae89" providerId="ADAL" clId="{FEEBA171-F868-4CC8-A3D3-EFFFA12801C7}" dt="2023-01-15T16:31:47.359" v="284" actId="26606"/>
          <ac:spMkLst>
            <pc:docMk/>
            <pc:sldMk cId="3308510256" sldId="792"/>
            <ac:spMk id="3" creationId="{AE94F738-3D9C-C640-AF0D-05F730397FE2}"/>
          </ac:spMkLst>
        </pc:spChg>
        <pc:spChg chg="add">
          <ac:chgData name="Caroline Jawad" userId="ebec8957-a986-4a6f-937a-47250bfdae89" providerId="ADAL" clId="{FEEBA171-F868-4CC8-A3D3-EFFFA12801C7}" dt="2023-01-15T16:31:47.359" v="284" actId="26606"/>
          <ac:spMkLst>
            <pc:docMk/>
            <pc:sldMk cId="3308510256" sldId="792"/>
            <ac:spMk id="5" creationId="{907EF6B7-1338-4443-8C46-6A318D952DFD}"/>
          </ac:spMkLst>
        </pc:spChg>
        <pc:spChg chg="add">
          <ac:chgData name="Caroline Jawad" userId="ebec8957-a986-4a6f-937a-47250bfdae89" providerId="ADAL" clId="{FEEBA171-F868-4CC8-A3D3-EFFFA12801C7}" dt="2023-01-15T16:31:47.359" v="284" actId="26606"/>
          <ac:spMkLst>
            <pc:docMk/>
            <pc:sldMk cId="3308510256" sldId="792"/>
            <ac:spMk id="6" creationId="{DAAE4CDD-124C-4DCF-9584-B6033B545DD5}"/>
          </ac:spMkLst>
        </pc:spChg>
        <pc:spChg chg="add">
          <ac:chgData name="Caroline Jawad" userId="ebec8957-a986-4a6f-937a-47250bfdae89" providerId="ADAL" clId="{FEEBA171-F868-4CC8-A3D3-EFFFA12801C7}" dt="2023-01-15T16:31:47.359" v="284" actId="26606"/>
          <ac:spMkLst>
            <pc:docMk/>
            <pc:sldMk cId="3308510256" sldId="792"/>
            <ac:spMk id="7" creationId="{081E4A58-353D-44AE-B2FC-2A74E2E400F7}"/>
          </ac:spMkLst>
        </pc:spChg>
        <pc:spChg chg="del">
          <ac:chgData name="Caroline Jawad" userId="ebec8957-a986-4a6f-937a-47250bfdae89" providerId="ADAL" clId="{FEEBA171-F868-4CC8-A3D3-EFFFA12801C7}" dt="2023-01-15T16:31:06.603" v="274"/>
          <ac:spMkLst>
            <pc:docMk/>
            <pc:sldMk cId="3308510256" sldId="792"/>
            <ac:spMk id="8" creationId="{2AEFFFF2-9EB4-4B6C-B9F8-2BA3EF89A21C}"/>
          </ac:spMkLst>
        </pc:spChg>
        <pc:spChg chg="del">
          <ac:chgData name="Caroline Jawad" userId="ebec8957-a986-4a6f-937a-47250bfdae89" providerId="ADAL" clId="{FEEBA171-F868-4CC8-A3D3-EFFFA12801C7}" dt="2023-01-15T16:31:06.603" v="274"/>
          <ac:spMkLst>
            <pc:docMk/>
            <pc:sldMk cId="3308510256" sldId="792"/>
            <ac:spMk id="10" creationId="{0D65299F-028F-4AFC-B46A-8DB33E20FE4A}"/>
          </ac:spMkLst>
        </pc:spChg>
        <pc:spChg chg="del">
          <ac:chgData name="Caroline Jawad" userId="ebec8957-a986-4a6f-937a-47250bfdae89" providerId="ADAL" clId="{FEEBA171-F868-4CC8-A3D3-EFFFA12801C7}" dt="2023-01-15T16:31:06.603" v="274"/>
          <ac:spMkLst>
            <pc:docMk/>
            <pc:sldMk cId="3308510256" sldId="792"/>
            <ac:spMk id="12" creationId="{BAC87F6E-526A-49B5-995D-42DB656594C9}"/>
          </ac:spMkLst>
        </pc:spChg>
      </pc:sldChg>
      <pc:sldChg chg="addSp modSp add mod setBg">
        <pc:chgData name="Caroline Jawad" userId="ebec8957-a986-4a6f-937a-47250bfdae89" providerId="ADAL" clId="{FEEBA171-F868-4CC8-A3D3-EFFFA12801C7}" dt="2023-01-15T16:32:15.063" v="289" actId="26606"/>
        <pc:sldMkLst>
          <pc:docMk/>
          <pc:sldMk cId="3623882640" sldId="793"/>
        </pc:sldMkLst>
        <pc:spChg chg="mod">
          <ac:chgData name="Caroline Jawad" userId="ebec8957-a986-4a6f-937a-47250bfdae89" providerId="ADAL" clId="{FEEBA171-F868-4CC8-A3D3-EFFFA12801C7}" dt="2023-01-15T16:32:15.063" v="289" actId="26606"/>
          <ac:spMkLst>
            <pc:docMk/>
            <pc:sldMk cId="3623882640" sldId="793"/>
            <ac:spMk id="6" creationId="{510802C4-9AAF-4D4D-9A27-BC9684D92323}"/>
          </ac:spMkLst>
        </pc:spChg>
        <pc:spChg chg="add">
          <ac:chgData name="Caroline Jawad" userId="ebec8957-a986-4a6f-937a-47250bfdae89" providerId="ADAL" clId="{FEEBA171-F868-4CC8-A3D3-EFFFA12801C7}" dt="2023-01-15T16:32:15.063" v="289" actId="26606"/>
          <ac:spMkLst>
            <pc:docMk/>
            <pc:sldMk cId="3623882640" sldId="793"/>
            <ac:spMk id="12" creationId="{D4771268-CB57-404A-9271-370EB28F6090}"/>
          </ac:spMkLst>
        </pc:spChg>
        <pc:graphicFrameChg chg="add mod">
          <ac:chgData name="Caroline Jawad" userId="ebec8957-a986-4a6f-937a-47250bfdae89" providerId="ADAL" clId="{FEEBA171-F868-4CC8-A3D3-EFFFA12801C7}" dt="2023-01-15T16:32:15.063" v="289" actId="26606"/>
          <ac:graphicFrameMkLst>
            <pc:docMk/>
            <pc:sldMk cId="3623882640" sldId="793"/>
            <ac:graphicFrameMk id="7" creationId="{3AD326C6-D35B-734A-95CD-DAE40303079C}"/>
          </ac:graphicFrameMkLst>
        </pc:graphicFrameChg>
      </pc:sldChg>
      <pc:sldChg chg="addSp modSp add mod setBg">
        <pc:chgData name="Caroline Jawad" userId="ebec8957-a986-4a6f-937a-47250bfdae89" providerId="ADAL" clId="{FEEBA171-F868-4CC8-A3D3-EFFFA12801C7}" dt="2023-01-15T16:33:48.147" v="317" actId="26606"/>
        <pc:sldMkLst>
          <pc:docMk/>
          <pc:sldMk cId="610085359" sldId="794"/>
        </pc:sldMkLst>
        <pc:spChg chg="mod">
          <ac:chgData name="Caroline Jawad" userId="ebec8957-a986-4a6f-937a-47250bfdae89" providerId="ADAL" clId="{FEEBA171-F868-4CC8-A3D3-EFFFA12801C7}" dt="2023-01-15T16:33:48.147" v="317" actId="26606"/>
          <ac:spMkLst>
            <pc:docMk/>
            <pc:sldMk cId="610085359" sldId="794"/>
            <ac:spMk id="2" creationId="{21E7E2AC-7178-4B9A-BA3C-844F0CF4BC75}"/>
          </ac:spMkLst>
        </pc:spChg>
        <pc:spChg chg="mod">
          <ac:chgData name="Caroline Jawad" userId="ebec8957-a986-4a6f-937a-47250bfdae89" providerId="ADAL" clId="{FEEBA171-F868-4CC8-A3D3-EFFFA12801C7}" dt="2023-01-15T16:33:48.147" v="317" actId="26606"/>
          <ac:spMkLst>
            <pc:docMk/>
            <pc:sldMk cId="610085359" sldId="794"/>
            <ac:spMk id="6" creationId="{74E3A005-F350-4847-83E5-3FCB59A021B4}"/>
          </ac:spMkLst>
        </pc:spChg>
        <pc:spChg chg="add">
          <ac:chgData name="Caroline Jawad" userId="ebec8957-a986-4a6f-937a-47250bfdae89" providerId="ADAL" clId="{FEEBA171-F868-4CC8-A3D3-EFFFA12801C7}" dt="2023-01-15T16:33:48.147" v="317" actId="26606"/>
          <ac:spMkLst>
            <pc:docMk/>
            <pc:sldMk cId="610085359" sldId="794"/>
            <ac:spMk id="11" creationId="{777A147A-9ED8-46B4-8660-1B3C2AA880B5}"/>
          </ac:spMkLst>
        </pc:spChg>
        <pc:spChg chg="add">
          <ac:chgData name="Caroline Jawad" userId="ebec8957-a986-4a6f-937a-47250bfdae89" providerId="ADAL" clId="{FEEBA171-F868-4CC8-A3D3-EFFFA12801C7}" dt="2023-01-15T16:33:48.147" v="317" actId="26606"/>
          <ac:spMkLst>
            <pc:docMk/>
            <pc:sldMk cId="610085359" sldId="794"/>
            <ac:spMk id="13" creationId="{5D6C15A0-C087-4593-8414-2B4EC1CDC3DE}"/>
          </ac:spMkLst>
        </pc:spChg>
      </pc:sldChg>
      <pc:sldMasterChg chg="delSldLayout">
        <pc:chgData name="Caroline Jawad" userId="ebec8957-a986-4a6f-937a-47250bfdae89" providerId="ADAL" clId="{FEEBA171-F868-4CC8-A3D3-EFFFA12801C7}" dt="2023-01-15T16:30:35.214" v="266" actId="47"/>
        <pc:sldMasterMkLst>
          <pc:docMk/>
          <pc:sldMasterMk cId="249443194" sldId="2147483648"/>
        </pc:sldMasterMkLst>
        <pc:sldLayoutChg chg="del">
          <pc:chgData name="Caroline Jawad" userId="ebec8957-a986-4a6f-937a-47250bfdae89" providerId="ADAL" clId="{FEEBA171-F868-4CC8-A3D3-EFFFA12801C7}" dt="2023-01-15T16:30:35.214" v="266" actId="47"/>
          <pc:sldLayoutMkLst>
            <pc:docMk/>
            <pc:sldMasterMk cId="249443194" sldId="2147483648"/>
            <pc:sldLayoutMk cId="2482692413" sldId="2147483660"/>
          </pc:sldLayoutMkLst>
        </pc:sldLayoutChg>
      </pc:sldMaster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3064F4-A989-4AD2-9008-56B73543FEF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77E8AA4-80D7-41D5-84D4-1DEAC1C9CCE5}">
      <dgm:prSet/>
      <dgm:spPr/>
      <dgm:t>
        <a:bodyPr/>
        <a:lstStyle/>
        <a:p>
          <a:r>
            <a:rPr lang="en-GB"/>
            <a:t>Look at Positionality and Researcher Bias</a:t>
          </a:r>
          <a:endParaRPr lang="en-US"/>
        </a:p>
      </dgm:t>
    </dgm:pt>
    <dgm:pt modelId="{CF5CD84F-4FE3-4D38-B6C5-8C8CA967FB23}" type="parTrans" cxnId="{0347FD4C-16B6-46EF-96E8-7A9BE0FFBBD2}">
      <dgm:prSet/>
      <dgm:spPr/>
      <dgm:t>
        <a:bodyPr/>
        <a:lstStyle/>
        <a:p>
          <a:endParaRPr lang="en-US"/>
        </a:p>
      </dgm:t>
    </dgm:pt>
    <dgm:pt modelId="{0F3F834E-E08A-4CCB-8AD1-EF63121F8D69}" type="sibTrans" cxnId="{0347FD4C-16B6-46EF-96E8-7A9BE0FFBBD2}">
      <dgm:prSet/>
      <dgm:spPr/>
      <dgm:t>
        <a:bodyPr/>
        <a:lstStyle/>
        <a:p>
          <a:endParaRPr lang="en-US"/>
        </a:p>
      </dgm:t>
    </dgm:pt>
    <dgm:pt modelId="{A746AE30-4A83-4144-9E99-0BDB274026BA}">
      <dgm:prSet/>
      <dgm:spPr/>
      <dgm:t>
        <a:bodyPr/>
        <a:lstStyle/>
        <a:p>
          <a:r>
            <a:rPr lang="en-GB"/>
            <a:t>Revisit philosophical assumptions</a:t>
          </a:r>
          <a:endParaRPr lang="en-US"/>
        </a:p>
      </dgm:t>
    </dgm:pt>
    <dgm:pt modelId="{9B5C937C-CEDC-403B-88E5-A02CC8495521}" type="parTrans" cxnId="{BC132D4C-FCAD-413A-A513-BB4B5FAA33BD}">
      <dgm:prSet/>
      <dgm:spPr/>
      <dgm:t>
        <a:bodyPr/>
        <a:lstStyle/>
        <a:p>
          <a:endParaRPr lang="en-US"/>
        </a:p>
      </dgm:t>
    </dgm:pt>
    <dgm:pt modelId="{A26159CF-AFC4-403A-9619-1180DEE24C43}" type="sibTrans" cxnId="{BC132D4C-FCAD-413A-A513-BB4B5FAA33BD}">
      <dgm:prSet/>
      <dgm:spPr/>
      <dgm:t>
        <a:bodyPr/>
        <a:lstStyle/>
        <a:p>
          <a:endParaRPr lang="en-US"/>
        </a:p>
      </dgm:t>
    </dgm:pt>
    <dgm:pt modelId="{18B85178-5856-4662-9FF5-EA83E5355C7E}" type="pres">
      <dgm:prSet presAssocID="{2A3064F4-A989-4AD2-9008-56B73543FEFF}" presName="vert0" presStyleCnt="0">
        <dgm:presLayoutVars>
          <dgm:dir/>
          <dgm:animOne val="branch"/>
          <dgm:animLvl val="lvl"/>
        </dgm:presLayoutVars>
      </dgm:prSet>
      <dgm:spPr/>
    </dgm:pt>
    <dgm:pt modelId="{ADD91875-B2A3-4773-8812-3229964AB2A9}" type="pres">
      <dgm:prSet presAssocID="{C77E8AA4-80D7-41D5-84D4-1DEAC1C9CCE5}" presName="thickLine" presStyleLbl="alignNode1" presStyleIdx="0" presStyleCnt="2"/>
      <dgm:spPr/>
    </dgm:pt>
    <dgm:pt modelId="{15062C13-F815-479A-8A55-61B7473D2544}" type="pres">
      <dgm:prSet presAssocID="{C77E8AA4-80D7-41D5-84D4-1DEAC1C9CCE5}" presName="horz1" presStyleCnt="0"/>
      <dgm:spPr/>
    </dgm:pt>
    <dgm:pt modelId="{05ADBE08-80A0-42C0-B458-BAC0CC0E65C5}" type="pres">
      <dgm:prSet presAssocID="{C77E8AA4-80D7-41D5-84D4-1DEAC1C9CCE5}" presName="tx1" presStyleLbl="revTx" presStyleIdx="0" presStyleCnt="2"/>
      <dgm:spPr/>
    </dgm:pt>
    <dgm:pt modelId="{28C0E7AF-3BBB-45AF-B4A9-AE38F8E8898B}" type="pres">
      <dgm:prSet presAssocID="{C77E8AA4-80D7-41D5-84D4-1DEAC1C9CCE5}" presName="vert1" presStyleCnt="0"/>
      <dgm:spPr/>
    </dgm:pt>
    <dgm:pt modelId="{4E605263-FA47-4BB0-95FB-B28E422CC3DD}" type="pres">
      <dgm:prSet presAssocID="{A746AE30-4A83-4144-9E99-0BDB274026BA}" presName="thickLine" presStyleLbl="alignNode1" presStyleIdx="1" presStyleCnt="2"/>
      <dgm:spPr/>
    </dgm:pt>
    <dgm:pt modelId="{218D3271-A419-4DAE-87CC-14491B43FD80}" type="pres">
      <dgm:prSet presAssocID="{A746AE30-4A83-4144-9E99-0BDB274026BA}" presName="horz1" presStyleCnt="0"/>
      <dgm:spPr/>
    </dgm:pt>
    <dgm:pt modelId="{1369BE39-E4C9-484B-AFEC-E36D21A0A936}" type="pres">
      <dgm:prSet presAssocID="{A746AE30-4A83-4144-9E99-0BDB274026BA}" presName="tx1" presStyleLbl="revTx" presStyleIdx="1" presStyleCnt="2"/>
      <dgm:spPr/>
    </dgm:pt>
    <dgm:pt modelId="{E489E88A-A849-4493-94A5-E60C5BF50313}" type="pres">
      <dgm:prSet presAssocID="{A746AE30-4A83-4144-9E99-0BDB274026BA}" presName="vert1" presStyleCnt="0"/>
      <dgm:spPr/>
    </dgm:pt>
  </dgm:ptLst>
  <dgm:cxnLst>
    <dgm:cxn modelId="{BC132D4C-FCAD-413A-A513-BB4B5FAA33BD}" srcId="{2A3064F4-A989-4AD2-9008-56B73543FEFF}" destId="{A746AE30-4A83-4144-9E99-0BDB274026BA}" srcOrd="1" destOrd="0" parTransId="{9B5C937C-CEDC-403B-88E5-A02CC8495521}" sibTransId="{A26159CF-AFC4-403A-9619-1180DEE24C43}"/>
    <dgm:cxn modelId="{0347FD4C-16B6-46EF-96E8-7A9BE0FFBBD2}" srcId="{2A3064F4-A989-4AD2-9008-56B73543FEFF}" destId="{C77E8AA4-80D7-41D5-84D4-1DEAC1C9CCE5}" srcOrd="0" destOrd="0" parTransId="{CF5CD84F-4FE3-4D38-B6C5-8C8CA967FB23}" sibTransId="{0F3F834E-E08A-4CCB-8AD1-EF63121F8D69}"/>
    <dgm:cxn modelId="{986DBF77-E3AD-4804-8894-68A769A620F4}" type="presOf" srcId="{C77E8AA4-80D7-41D5-84D4-1DEAC1C9CCE5}" destId="{05ADBE08-80A0-42C0-B458-BAC0CC0E65C5}" srcOrd="0" destOrd="0" presId="urn:microsoft.com/office/officeart/2008/layout/LinedList"/>
    <dgm:cxn modelId="{39969C91-5EB4-4B88-AA64-EBA2CF0330C2}" type="presOf" srcId="{2A3064F4-A989-4AD2-9008-56B73543FEFF}" destId="{18B85178-5856-4662-9FF5-EA83E5355C7E}" srcOrd="0" destOrd="0" presId="urn:microsoft.com/office/officeart/2008/layout/LinedList"/>
    <dgm:cxn modelId="{F77E2CBF-B2C8-4CD1-B6AB-C41BE0E1F553}" type="presOf" srcId="{A746AE30-4A83-4144-9E99-0BDB274026BA}" destId="{1369BE39-E4C9-484B-AFEC-E36D21A0A936}" srcOrd="0" destOrd="0" presId="urn:microsoft.com/office/officeart/2008/layout/LinedList"/>
    <dgm:cxn modelId="{532FB2DE-ED6D-4A3E-8A8A-7A993B29668D}" type="presParOf" srcId="{18B85178-5856-4662-9FF5-EA83E5355C7E}" destId="{ADD91875-B2A3-4773-8812-3229964AB2A9}" srcOrd="0" destOrd="0" presId="urn:microsoft.com/office/officeart/2008/layout/LinedList"/>
    <dgm:cxn modelId="{79458E99-27DE-44B2-8DD6-051B0534F2C6}" type="presParOf" srcId="{18B85178-5856-4662-9FF5-EA83E5355C7E}" destId="{15062C13-F815-479A-8A55-61B7473D2544}" srcOrd="1" destOrd="0" presId="urn:microsoft.com/office/officeart/2008/layout/LinedList"/>
    <dgm:cxn modelId="{B0F5A26F-D75E-4A12-A84A-6D0261821055}" type="presParOf" srcId="{15062C13-F815-479A-8A55-61B7473D2544}" destId="{05ADBE08-80A0-42C0-B458-BAC0CC0E65C5}" srcOrd="0" destOrd="0" presId="urn:microsoft.com/office/officeart/2008/layout/LinedList"/>
    <dgm:cxn modelId="{DCB9F2C1-2114-485B-B5F3-4F35E5B337CD}" type="presParOf" srcId="{15062C13-F815-479A-8A55-61B7473D2544}" destId="{28C0E7AF-3BBB-45AF-B4A9-AE38F8E8898B}" srcOrd="1" destOrd="0" presId="urn:microsoft.com/office/officeart/2008/layout/LinedList"/>
    <dgm:cxn modelId="{EF21770F-389A-4D49-8408-FB6F8AC10574}" type="presParOf" srcId="{18B85178-5856-4662-9FF5-EA83E5355C7E}" destId="{4E605263-FA47-4BB0-95FB-B28E422CC3DD}" srcOrd="2" destOrd="0" presId="urn:microsoft.com/office/officeart/2008/layout/LinedList"/>
    <dgm:cxn modelId="{C8C2351D-0496-475B-B3A5-94065894393D}" type="presParOf" srcId="{18B85178-5856-4662-9FF5-EA83E5355C7E}" destId="{218D3271-A419-4DAE-87CC-14491B43FD80}" srcOrd="3" destOrd="0" presId="urn:microsoft.com/office/officeart/2008/layout/LinedList"/>
    <dgm:cxn modelId="{E6EC9513-C53E-4AE0-B0A0-7875221817F7}" type="presParOf" srcId="{218D3271-A419-4DAE-87CC-14491B43FD80}" destId="{1369BE39-E4C9-484B-AFEC-E36D21A0A936}" srcOrd="0" destOrd="0" presId="urn:microsoft.com/office/officeart/2008/layout/LinedList"/>
    <dgm:cxn modelId="{FC8433CF-5411-4BFC-9617-E4BBE4037E3D}" type="presParOf" srcId="{218D3271-A419-4DAE-87CC-14491B43FD80}" destId="{E489E88A-A849-4493-94A5-E60C5BF503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58D860-FB38-48D5-B55C-B7FC8920E7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BBD4902-F194-4293-8B60-786FB51FCD55}">
      <dgm:prSet/>
      <dgm:spPr/>
      <dgm:t>
        <a:bodyPr/>
        <a:lstStyle/>
        <a:p>
          <a:r>
            <a:rPr lang="en-GB"/>
            <a:t>Reflecting on, fleshing out, interrogating, and conveying your positionality relative to a research orientation is </a:t>
          </a:r>
          <a:r>
            <a:rPr lang="en-GB" b="1"/>
            <a:t>critical to ensuring the validity of your research stance</a:t>
          </a:r>
          <a:r>
            <a:rPr lang="en-GB"/>
            <a:t>. </a:t>
          </a:r>
          <a:endParaRPr lang="en-US"/>
        </a:p>
      </dgm:t>
    </dgm:pt>
    <dgm:pt modelId="{544AC3D3-C83C-4CFE-8075-5D6D8DC6C951}" type="parTrans" cxnId="{73DF84F9-39A5-4C01-9972-A932747B60DB}">
      <dgm:prSet/>
      <dgm:spPr/>
      <dgm:t>
        <a:bodyPr/>
        <a:lstStyle/>
        <a:p>
          <a:endParaRPr lang="en-US"/>
        </a:p>
      </dgm:t>
    </dgm:pt>
    <dgm:pt modelId="{E1138829-21B4-4365-A7C8-9810939D4879}" type="sibTrans" cxnId="{73DF84F9-39A5-4C01-9972-A932747B60DB}">
      <dgm:prSet/>
      <dgm:spPr/>
      <dgm:t>
        <a:bodyPr/>
        <a:lstStyle/>
        <a:p>
          <a:endParaRPr lang="en-US"/>
        </a:p>
      </dgm:t>
    </dgm:pt>
    <dgm:pt modelId="{EA39FCA8-ED20-4F7B-85D7-AAB12ABE40AE}">
      <dgm:prSet/>
      <dgm:spPr/>
      <dgm:t>
        <a:bodyPr/>
        <a:lstStyle/>
        <a:p>
          <a:r>
            <a:rPr lang="en-GB"/>
            <a:t>After all, no one can be 100% objective. </a:t>
          </a:r>
          <a:endParaRPr lang="en-US"/>
        </a:p>
      </dgm:t>
    </dgm:pt>
    <dgm:pt modelId="{846EB834-177B-4669-A750-20D78B82A925}" type="parTrans" cxnId="{BCCE2ADE-A79A-4909-8090-85DDBB6A2023}">
      <dgm:prSet/>
      <dgm:spPr/>
      <dgm:t>
        <a:bodyPr/>
        <a:lstStyle/>
        <a:p>
          <a:endParaRPr lang="en-US"/>
        </a:p>
      </dgm:t>
    </dgm:pt>
    <dgm:pt modelId="{BFE21915-0BE4-4868-9EB9-3DC0093AA919}" type="sibTrans" cxnId="{BCCE2ADE-A79A-4909-8090-85DDBB6A2023}">
      <dgm:prSet/>
      <dgm:spPr/>
      <dgm:t>
        <a:bodyPr/>
        <a:lstStyle/>
        <a:p>
          <a:endParaRPr lang="en-US"/>
        </a:p>
      </dgm:t>
    </dgm:pt>
    <dgm:pt modelId="{6FC3203A-E900-4389-8312-3998E716931E}">
      <dgm:prSet/>
      <dgm:spPr/>
      <dgm:t>
        <a:bodyPr/>
        <a:lstStyle/>
        <a:p>
          <a:r>
            <a:rPr lang="en-GB"/>
            <a:t>The researcher’s beliefs, values systems, and moral stances are as fundamentally present and inseparable from the research process. </a:t>
          </a:r>
          <a:endParaRPr lang="en-US"/>
        </a:p>
      </dgm:t>
    </dgm:pt>
    <dgm:pt modelId="{CBA6B616-5956-472A-AFFC-AD3CE59F42AE}" type="parTrans" cxnId="{C192E51E-4AC5-4272-912B-18158E600697}">
      <dgm:prSet/>
      <dgm:spPr/>
      <dgm:t>
        <a:bodyPr/>
        <a:lstStyle/>
        <a:p>
          <a:endParaRPr lang="en-US"/>
        </a:p>
      </dgm:t>
    </dgm:pt>
    <dgm:pt modelId="{BC984B6C-B129-47BB-A51F-BD88835AF3FC}" type="sibTrans" cxnId="{C192E51E-4AC5-4272-912B-18158E600697}">
      <dgm:prSet/>
      <dgm:spPr/>
      <dgm:t>
        <a:bodyPr/>
        <a:lstStyle/>
        <a:p>
          <a:endParaRPr lang="en-US"/>
        </a:p>
      </dgm:t>
    </dgm:pt>
    <dgm:pt modelId="{6DE5FC2E-0847-4FDE-B95A-28F8C9A150A3}" type="pres">
      <dgm:prSet presAssocID="{9E58D860-FB38-48D5-B55C-B7FC8920E737}" presName="linear" presStyleCnt="0">
        <dgm:presLayoutVars>
          <dgm:animLvl val="lvl"/>
          <dgm:resizeHandles val="exact"/>
        </dgm:presLayoutVars>
      </dgm:prSet>
      <dgm:spPr/>
    </dgm:pt>
    <dgm:pt modelId="{14807619-03C0-42C0-953E-997D5C076119}" type="pres">
      <dgm:prSet presAssocID="{3BBD4902-F194-4293-8B60-786FB51FCD55}" presName="parentText" presStyleLbl="node1" presStyleIdx="0" presStyleCnt="3">
        <dgm:presLayoutVars>
          <dgm:chMax val="0"/>
          <dgm:bulletEnabled val="1"/>
        </dgm:presLayoutVars>
      </dgm:prSet>
      <dgm:spPr/>
    </dgm:pt>
    <dgm:pt modelId="{B8D79A76-7EE9-4CD0-B265-B1DCEDA0D702}" type="pres">
      <dgm:prSet presAssocID="{E1138829-21B4-4365-A7C8-9810939D4879}" presName="spacer" presStyleCnt="0"/>
      <dgm:spPr/>
    </dgm:pt>
    <dgm:pt modelId="{C2CF2A7A-8FE7-41EF-B1F9-A1D88A832F56}" type="pres">
      <dgm:prSet presAssocID="{EA39FCA8-ED20-4F7B-85D7-AAB12ABE40AE}" presName="parentText" presStyleLbl="node1" presStyleIdx="1" presStyleCnt="3">
        <dgm:presLayoutVars>
          <dgm:chMax val="0"/>
          <dgm:bulletEnabled val="1"/>
        </dgm:presLayoutVars>
      </dgm:prSet>
      <dgm:spPr/>
    </dgm:pt>
    <dgm:pt modelId="{6E1F6BC1-5915-4B15-877A-C30FBDFA2632}" type="pres">
      <dgm:prSet presAssocID="{BFE21915-0BE4-4868-9EB9-3DC0093AA919}" presName="spacer" presStyleCnt="0"/>
      <dgm:spPr/>
    </dgm:pt>
    <dgm:pt modelId="{852E6596-A3F5-4AC7-A335-BC7C069AB0E7}" type="pres">
      <dgm:prSet presAssocID="{6FC3203A-E900-4389-8312-3998E716931E}" presName="parentText" presStyleLbl="node1" presStyleIdx="2" presStyleCnt="3">
        <dgm:presLayoutVars>
          <dgm:chMax val="0"/>
          <dgm:bulletEnabled val="1"/>
        </dgm:presLayoutVars>
      </dgm:prSet>
      <dgm:spPr/>
    </dgm:pt>
  </dgm:ptLst>
  <dgm:cxnLst>
    <dgm:cxn modelId="{C192E51E-4AC5-4272-912B-18158E600697}" srcId="{9E58D860-FB38-48D5-B55C-B7FC8920E737}" destId="{6FC3203A-E900-4389-8312-3998E716931E}" srcOrd="2" destOrd="0" parTransId="{CBA6B616-5956-472A-AFFC-AD3CE59F42AE}" sibTransId="{BC984B6C-B129-47BB-A51F-BD88835AF3FC}"/>
    <dgm:cxn modelId="{34EA3D9E-1F3F-4773-85B6-6BB70D061CC6}" type="presOf" srcId="{3BBD4902-F194-4293-8B60-786FB51FCD55}" destId="{14807619-03C0-42C0-953E-997D5C076119}" srcOrd="0" destOrd="0" presId="urn:microsoft.com/office/officeart/2005/8/layout/vList2"/>
    <dgm:cxn modelId="{5300B6C2-293C-4656-9580-59F6BAEBBE46}" type="presOf" srcId="{EA39FCA8-ED20-4F7B-85D7-AAB12ABE40AE}" destId="{C2CF2A7A-8FE7-41EF-B1F9-A1D88A832F56}" srcOrd="0" destOrd="0" presId="urn:microsoft.com/office/officeart/2005/8/layout/vList2"/>
    <dgm:cxn modelId="{5B84FFD0-F5E9-4E30-A59E-8DA8CB327594}" type="presOf" srcId="{6FC3203A-E900-4389-8312-3998E716931E}" destId="{852E6596-A3F5-4AC7-A335-BC7C069AB0E7}" srcOrd="0" destOrd="0" presId="urn:microsoft.com/office/officeart/2005/8/layout/vList2"/>
    <dgm:cxn modelId="{BCCE2ADE-A79A-4909-8090-85DDBB6A2023}" srcId="{9E58D860-FB38-48D5-B55C-B7FC8920E737}" destId="{EA39FCA8-ED20-4F7B-85D7-AAB12ABE40AE}" srcOrd="1" destOrd="0" parTransId="{846EB834-177B-4669-A750-20D78B82A925}" sibTransId="{BFE21915-0BE4-4868-9EB9-3DC0093AA919}"/>
    <dgm:cxn modelId="{73DF84F9-39A5-4C01-9972-A932747B60DB}" srcId="{9E58D860-FB38-48D5-B55C-B7FC8920E737}" destId="{3BBD4902-F194-4293-8B60-786FB51FCD55}" srcOrd="0" destOrd="0" parTransId="{544AC3D3-C83C-4CFE-8075-5D6D8DC6C951}" sibTransId="{E1138829-21B4-4365-A7C8-9810939D4879}"/>
    <dgm:cxn modelId="{25324FFB-425F-40B3-9C9E-4D0F699C3215}" type="presOf" srcId="{9E58D860-FB38-48D5-B55C-B7FC8920E737}" destId="{6DE5FC2E-0847-4FDE-B95A-28F8C9A150A3}" srcOrd="0" destOrd="0" presId="urn:microsoft.com/office/officeart/2005/8/layout/vList2"/>
    <dgm:cxn modelId="{391DDCAF-B8F9-4D19-BD47-DF0B3FAC9481}" type="presParOf" srcId="{6DE5FC2E-0847-4FDE-B95A-28F8C9A150A3}" destId="{14807619-03C0-42C0-953E-997D5C076119}" srcOrd="0" destOrd="0" presId="urn:microsoft.com/office/officeart/2005/8/layout/vList2"/>
    <dgm:cxn modelId="{D3695E4B-D08A-4071-B5F4-80A1856CA064}" type="presParOf" srcId="{6DE5FC2E-0847-4FDE-B95A-28F8C9A150A3}" destId="{B8D79A76-7EE9-4CD0-B265-B1DCEDA0D702}" srcOrd="1" destOrd="0" presId="urn:microsoft.com/office/officeart/2005/8/layout/vList2"/>
    <dgm:cxn modelId="{8192E4A2-29EB-42B2-97DE-775D01F7CF3C}" type="presParOf" srcId="{6DE5FC2E-0847-4FDE-B95A-28F8C9A150A3}" destId="{C2CF2A7A-8FE7-41EF-B1F9-A1D88A832F56}" srcOrd="2" destOrd="0" presId="urn:microsoft.com/office/officeart/2005/8/layout/vList2"/>
    <dgm:cxn modelId="{8CBCEC8F-7AA0-4443-97CD-A4532045D45A}" type="presParOf" srcId="{6DE5FC2E-0847-4FDE-B95A-28F8C9A150A3}" destId="{6E1F6BC1-5915-4B15-877A-C30FBDFA2632}" srcOrd="3" destOrd="0" presId="urn:microsoft.com/office/officeart/2005/8/layout/vList2"/>
    <dgm:cxn modelId="{89E8D534-453E-4CBC-8C4E-BC013740D913}" type="presParOf" srcId="{6DE5FC2E-0847-4FDE-B95A-28F8C9A150A3}" destId="{852E6596-A3F5-4AC7-A335-BC7C069AB0E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3A854B-C486-4178-9649-AA81A9DE5CA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CEBF288-D8F2-4D7D-BC4C-CCA2B83928DD}">
      <dgm:prSet/>
      <dgm:spPr/>
      <dgm:t>
        <a:bodyPr/>
        <a:lstStyle/>
        <a:p>
          <a:r>
            <a:rPr lang="en-GB"/>
            <a:t>Even the most passive methods of data collection and quantitative analysis have some interactional aspects, and it is impossible to absolutely control for and ensure the unobtrusiveness of research applications and interventions. </a:t>
          </a:r>
          <a:endParaRPr lang="en-US"/>
        </a:p>
      </dgm:t>
    </dgm:pt>
    <dgm:pt modelId="{488CF2FA-3730-4CBC-8E35-9810071AC8B5}" type="parTrans" cxnId="{C0DF8B22-E6F6-4ACA-8411-6C6F38EFC021}">
      <dgm:prSet/>
      <dgm:spPr/>
      <dgm:t>
        <a:bodyPr/>
        <a:lstStyle/>
        <a:p>
          <a:endParaRPr lang="en-US"/>
        </a:p>
      </dgm:t>
    </dgm:pt>
    <dgm:pt modelId="{E29CC399-7A0B-47D4-9618-65E734D5FAD7}" type="sibTrans" cxnId="{C0DF8B22-E6F6-4ACA-8411-6C6F38EFC021}">
      <dgm:prSet/>
      <dgm:spPr/>
      <dgm:t>
        <a:bodyPr/>
        <a:lstStyle/>
        <a:p>
          <a:endParaRPr lang="en-US"/>
        </a:p>
      </dgm:t>
    </dgm:pt>
    <dgm:pt modelId="{F7726DEA-E166-442F-A1D1-90828D3E2B7F}">
      <dgm:prSet/>
      <dgm:spPr/>
      <dgm:t>
        <a:bodyPr/>
        <a:lstStyle/>
        <a:p>
          <a:r>
            <a:rPr lang="en-GB"/>
            <a:t>Power dynamics flow through every vein of the research process; therefore, it is our ethical duty to intentionally and mindfully attend to our role(s) in the contextual power interplay of the research process.</a:t>
          </a:r>
          <a:endParaRPr lang="en-US"/>
        </a:p>
      </dgm:t>
    </dgm:pt>
    <dgm:pt modelId="{98DB88E3-713D-42FD-B560-D82BF3D3B9F7}" type="parTrans" cxnId="{ABE6E304-0881-4B81-A21F-09C375A75131}">
      <dgm:prSet/>
      <dgm:spPr/>
      <dgm:t>
        <a:bodyPr/>
        <a:lstStyle/>
        <a:p>
          <a:endParaRPr lang="en-US"/>
        </a:p>
      </dgm:t>
    </dgm:pt>
    <dgm:pt modelId="{B1BB4C54-5835-47D1-8392-3789062D8E24}" type="sibTrans" cxnId="{ABE6E304-0881-4B81-A21F-09C375A75131}">
      <dgm:prSet/>
      <dgm:spPr/>
      <dgm:t>
        <a:bodyPr/>
        <a:lstStyle/>
        <a:p>
          <a:endParaRPr lang="en-US"/>
        </a:p>
      </dgm:t>
    </dgm:pt>
    <dgm:pt modelId="{3984B556-2E0B-406E-9D0A-9E9318413C99}" type="pres">
      <dgm:prSet presAssocID="{753A854B-C486-4178-9649-AA81A9DE5CA0}" presName="hierChild1" presStyleCnt="0">
        <dgm:presLayoutVars>
          <dgm:chPref val="1"/>
          <dgm:dir/>
          <dgm:animOne val="branch"/>
          <dgm:animLvl val="lvl"/>
          <dgm:resizeHandles/>
        </dgm:presLayoutVars>
      </dgm:prSet>
      <dgm:spPr/>
    </dgm:pt>
    <dgm:pt modelId="{BE1E9724-F4DE-4E74-9D0B-22AE412174A6}" type="pres">
      <dgm:prSet presAssocID="{8CEBF288-D8F2-4D7D-BC4C-CCA2B83928DD}" presName="hierRoot1" presStyleCnt="0"/>
      <dgm:spPr/>
    </dgm:pt>
    <dgm:pt modelId="{924CAF42-818F-4E27-AE9D-4DA1E64AA9AE}" type="pres">
      <dgm:prSet presAssocID="{8CEBF288-D8F2-4D7D-BC4C-CCA2B83928DD}" presName="composite" presStyleCnt="0"/>
      <dgm:spPr/>
    </dgm:pt>
    <dgm:pt modelId="{56F549E3-DD36-4DAB-BB33-A8B3DE0A89E8}" type="pres">
      <dgm:prSet presAssocID="{8CEBF288-D8F2-4D7D-BC4C-CCA2B83928DD}" presName="background" presStyleLbl="node0" presStyleIdx="0" presStyleCnt="2"/>
      <dgm:spPr/>
    </dgm:pt>
    <dgm:pt modelId="{BA831EE9-1B0A-4098-A0C9-27D90346324D}" type="pres">
      <dgm:prSet presAssocID="{8CEBF288-D8F2-4D7D-BC4C-CCA2B83928DD}" presName="text" presStyleLbl="fgAcc0" presStyleIdx="0" presStyleCnt="2">
        <dgm:presLayoutVars>
          <dgm:chPref val="3"/>
        </dgm:presLayoutVars>
      </dgm:prSet>
      <dgm:spPr/>
    </dgm:pt>
    <dgm:pt modelId="{73ECBB6B-6605-4797-A843-ED4A34430F08}" type="pres">
      <dgm:prSet presAssocID="{8CEBF288-D8F2-4D7D-BC4C-CCA2B83928DD}" presName="hierChild2" presStyleCnt="0"/>
      <dgm:spPr/>
    </dgm:pt>
    <dgm:pt modelId="{281DCE88-26DC-4576-9A71-496F17A2BFE3}" type="pres">
      <dgm:prSet presAssocID="{F7726DEA-E166-442F-A1D1-90828D3E2B7F}" presName="hierRoot1" presStyleCnt="0"/>
      <dgm:spPr/>
    </dgm:pt>
    <dgm:pt modelId="{DEE1396B-2E42-499C-8C7F-8B0E6FD7EB65}" type="pres">
      <dgm:prSet presAssocID="{F7726DEA-E166-442F-A1D1-90828D3E2B7F}" presName="composite" presStyleCnt="0"/>
      <dgm:spPr/>
    </dgm:pt>
    <dgm:pt modelId="{0FF0DEF1-9B83-4CED-A732-67F2469DE1E0}" type="pres">
      <dgm:prSet presAssocID="{F7726DEA-E166-442F-A1D1-90828D3E2B7F}" presName="background" presStyleLbl="node0" presStyleIdx="1" presStyleCnt="2"/>
      <dgm:spPr/>
    </dgm:pt>
    <dgm:pt modelId="{FE0F3545-51FB-4E9B-B4AB-3BA1B24C4BD5}" type="pres">
      <dgm:prSet presAssocID="{F7726DEA-E166-442F-A1D1-90828D3E2B7F}" presName="text" presStyleLbl="fgAcc0" presStyleIdx="1" presStyleCnt="2">
        <dgm:presLayoutVars>
          <dgm:chPref val="3"/>
        </dgm:presLayoutVars>
      </dgm:prSet>
      <dgm:spPr/>
    </dgm:pt>
    <dgm:pt modelId="{E1DADB27-6837-4C6B-BD0C-EEECAD23C7C1}" type="pres">
      <dgm:prSet presAssocID="{F7726DEA-E166-442F-A1D1-90828D3E2B7F}" presName="hierChild2" presStyleCnt="0"/>
      <dgm:spPr/>
    </dgm:pt>
  </dgm:ptLst>
  <dgm:cxnLst>
    <dgm:cxn modelId="{ABE6E304-0881-4B81-A21F-09C375A75131}" srcId="{753A854B-C486-4178-9649-AA81A9DE5CA0}" destId="{F7726DEA-E166-442F-A1D1-90828D3E2B7F}" srcOrd="1" destOrd="0" parTransId="{98DB88E3-713D-42FD-B560-D82BF3D3B9F7}" sibTransId="{B1BB4C54-5835-47D1-8392-3789062D8E24}"/>
    <dgm:cxn modelId="{C0DF8B22-E6F6-4ACA-8411-6C6F38EFC021}" srcId="{753A854B-C486-4178-9649-AA81A9DE5CA0}" destId="{8CEBF288-D8F2-4D7D-BC4C-CCA2B83928DD}" srcOrd="0" destOrd="0" parTransId="{488CF2FA-3730-4CBC-8E35-9810071AC8B5}" sibTransId="{E29CC399-7A0B-47D4-9618-65E734D5FAD7}"/>
    <dgm:cxn modelId="{8A68BAB2-0B17-480D-B36F-17CBD8A818F6}" type="presOf" srcId="{8CEBF288-D8F2-4D7D-BC4C-CCA2B83928DD}" destId="{BA831EE9-1B0A-4098-A0C9-27D90346324D}" srcOrd="0" destOrd="0" presId="urn:microsoft.com/office/officeart/2005/8/layout/hierarchy1"/>
    <dgm:cxn modelId="{A30C4EC9-0F07-4BE7-B004-5FBA37AECCB4}" type="presOf" srcId="{753A854B-C486-4178-9649-AA81A9DE5CA0}" destId="{3984B556-2E0B-406E-9D0A-9E9318413C99}" srcOrd="0" destOrd="0" presId="urn:microsoft.com/office/officeart/2005/8/layout/hierarchy1"/>
    <dgm:cxn modelId="{ADD31AF0-C421-4DE5-A1DD-7B2FC81553BE}" type="presOf" srcId="{F7726DEA-E166-442F-A1D1-90828D3E2B7F}" destId="{FE0F3545-51FB-4E9B-B4AB-3BA1B24C4BD5}" srcOrd="0" destOrd="0" presId="urn:microsoft.com/office/officeart/2005/8/layout/hierarchy1"/>
    <dgm:cxn modelId="{88D1A00E-2661-45B7-B88B-F02AC05E244D}" type="presParOf" srcId="{3984B556-2E0B-406E-9D0A-9E9318413C99}" destId="{BE1E9724-F4DE-4E74-9D0B-22AE412174A6}" srcOrd="0" destOrd="0" presId="urn:microsoft.com/office/officeart/2005/8/layout/hierarchy1"/>
    <dgm:cxn modelId="{E29CE9AE-F016-41EB-8623-B52F81ADEFCA}" type="presParOf" srcId="{BE1E9724-F4DE-4E74-9D0B-22AE412174A6}" destId="{924CAF42-818F-4E27-AE9D-4DA1E64AA9AE}" srcOrd="0" destOrd="0" presId="urn:microsoft.com/office/officeart/2005/8/layout/hierarchy1"/>
    <dgm:cxn modelId="{402B919A-BD5F-44BA-A6A8-58561AA26C27}" type="presParOf" srcId="{924CAF42-818F-4E27-AE9D-4DA1E64AA9AE}" destId="{56F549E3-DD36-4DAB-BB33-A8B3DE0A89E8}" srcOrd="0" destOrd="0" presId="urn:microsoft.com/office/officeart/2005/8/layout/hierarchy1"/>
    <dgm:cxn modelId="{7DF13327-B9BB-4E9E-A6D1-2EA566A646FF}" type="presParOf" srcId="{924CAF42-818F-4E27-AE9D-4DA1E64AA9AE}" destId="{BA831EE9-1B0A-4098-A0C9-27D90346324D}" srcOrd="1" destOrd="0" presId="urn:microsoft.com/office/officeart/2005/8/layout/hierarchy1"/>
    <dgm:cxn modelId="{81955249-EE79-4780-8C12-4F68303AF089}" type="presParOf" srcId="{BE1E9724-F4DE-4E74-9D0B-22AE412174A6}" destId="{73ECBB6B-6605-4797-A843-ED4A34430F08}" srcOrd="1" destOrd="0" presId="urn:microsoft.com/office/officeart/2005/8/layout/hierarchy1"/>
    <dgm:cxn modelId="{A018E344-AEDA-4846-878C-471B35E22A3A}" type="presParOf" srcId="{3984B556-2E0B-406E-9D0A-9E9318413C99}" destId="{281DCE88-26DC-4576-9A71-496F17A2BFE3}" srcOrd="1" destOrd="0" presId="urn:microsoft.com/office/officeart/2005/8/layout/hierarchy1"/>
    <dgm:cxn modelId="{9C67B6B9-4FCB-48A5-8AAA-50316AA90DED}" type="presParOf" srcId="{281DCE88-26DC-4576-9A71-496F17A2BFE3}" destId="{DEE1396B-2E42-499C-8C7F-8B0E6FD7EB65}" srcOrd="0" destOrd="0" presId="urn:microsoft.com/office/officeart/2005/8/layout/hierarchy1"/>
    <dgm:cxn modelId="{62AA3728-51C8-4F1E-809D-F81F2622BF65}" type="presParOf" srcId="{DEE1396B-2E42-499C-8C7F-8B0E6FD7EB65}" destId="{0FF0DEF1-9B83-4CED-A732-67F2469DE1E0}" srcOrd="0" destOrd="0" presId="urn:microsoft.com/office/officeart/2005/8/layout/hierarchy1"/>
    <dgm:cxn modelId="{6AE8545E-92AD-4231-8075-145402F0D6B5}" type="presParOf" srcId="{DEE1396B-2E42-499C-8C7F-8B0E6FD7EB65}" destId="{FE0F3545-51FB-4E9B-B4AB-3BA1B24C4BD5}" srcOrd="1" destOrd="0" presId="urn:microsoft.com/office/officeart/2005/8/layout/hierarchy1"/>
    <dgm:cxn modelId="{B4E72558-3BEA-4DE9-A4E6-5873B3E61F16}" type="presParOf" srcId="{281DCE88-26DC-4576-9A71-496F17A2BFE3}" destId="{E1DADB27-6837-4C6B-BD0C-EEECAD23C7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906CC2-2225-4C0B-A0D3-874107CD5E1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8B2AD76-79D7-47DF-9A1E-8CE898D913B8}">
      <dgm:prSet/>
      <dgm:spPr/>
      <dgm:t>
        <a:bodyPr/>
        <a:lstStyle/>
        <a:p>
          <a:r>
            <a:rPr lang="en-GB"/>
            <a:t>In addition to the technical qualitative and quantitative research methods for ensuring validity, a preemptive and fundamental step in attending to the ethics of the research process is to critically reflect on, flesh out, interrogate, and state one’s positionality. </a:t>
          </a:r>
          <a:endParaRPr lang="en-US"/>
        </a:p>
      </dgm:t>
    </dgm:pt>
    <dgm:pt modelId="{5F51E6DE-D375-4F45-82C5-3965E69EB736}" type="parTrans" cxnId="{CE3196A4-1C92-4581-8F62-641BC219DBEE}">
      <dgm:prSet/>
      <dgm:spPr/>
      <dgm:t>
        <a:bodyPr/>
        <a:lstStyle/>
        <a:p>
          <a:endParaRPr lang="en-US"/>
        </a:p>
      </dgm:t>
    </dgm:pt>
    <dgm:pt modelId="{D845FAA3-96C0-4EDF-84DC-B4A6DB00776C}" type="sibTrans" cxnId="{CE3196A4-1C92-4581-8F62-641BC219DBEE}">
      <dgm:prSet/>
      <dgm:spPr/>
      <dgm:t>
        <a:bodyPr/>
        <a:lstStyle/>
        <a:p>
          <a:endParaRPr lang="en-US"/>
        </a:p>
      </dgm:t>
    </dgm:pt>
    <dgm:pt modelId="{BCF919A4-6699-4AD0-AEF3-8DD136DCDFB3}">
      <dgm:prSet/>
      <dgm:spPr/>
      <dgm:t>
        <a:bodyPr/>
        <a:lstStyle/>
        <a:p>
          <a:r>
            <a:rPr lang="en-GB"/>
            <a:t>A great place to labour with and develop one’s positionality is in a researcher reflection memo, which provides a safe, brave, intentional, self-reflexive, and critical space to consider and respond to questions about one’s positionality:</a:t>
          </a:r>
          <a:endParaRPr lang="en-US"/>
        </a:p>
      </dgm:t>
    </dgm:pt>
    <dgm:pt modelId="{D15300E6-C4FA-4931-9B13-52448B63E3AC}" type="parTrans" cxnId="{7E0A2DFA-61D9-4557-9972-3336498A2EE3}">
      <dgm:prSet/>
      <dgm:spPr/>
      <dgm:t>
        <a:bodyPr/>
        <a:lstStyle/>
        <a:p>
          <a:endParaRPr lang="en-US"/>
        </a:p>
      </dgm:t>
    </dgm:pt>
    <dgm:pt modelId="{BD2AF312-312A-4D9C-9C23-122F7C15755E}" type="sibTrans" cxnId="{7E0A2DFA-61D9-4557-9972-3336498A2EE3}">
      <dgm:prSet/>
      <dgm:spPr/>
      <dgm:t>
        <a:bodyPr/>
        <a:lstStyle/>
        <a:p>
          <a:endParaRPr lang="en-US"/>
        </a:p>
      </dgm:t>
    </dgm:pt>
    <dgm:pt modelId="{6F57019C-846A-4F4C-9D17-B28C46978F33}" type="pres">
      <dgm:prSet presAssocID="{6B906CC2-2225-4C0B-A0D3-874107CD5E18}" presName="vert0" presStyleCnt="0">
        <dgm:presLayoutVars>
          <dgm:dir/>
          <dgm:animOne val="branch"/>
          <dgm:animLvl val="lvl"/>
        </dgm:presLayoutVars>
      </dgm:prSet>
      <dgm:spPr/>
    </dgm:pt>
    <dgm:pt modelId="{D81AF87A-1206-49AA-AA8B-28DE1B5A250B}" type="pres">
      <dgm:prSet presAssocID="{08B2AD76-79D7-47DF-9A1E-8CE898D913B8}" presName="thickLine" presStyleLbl="alignNode1" presStyleIdx="0" presStyleCnt="2"/>
      <dgm:spPr/>
    </dgm:pt>
    <dgm:pt modelId="{E62BE4F3-D5BA-43A1-A5C6-BB8FF9116A2A}" type="pres">
      <dgm:prSet presAssocID="{08B2AD76-79D7-47DF-9A1E-8CE898D913B8}" presName="horz1" presStyleCnt="0"/>
      <dgm:spPr/>
    </dgm:pt>
    <dgm:pt modelId="{E01359FE-7CF6-4216-A84B-1262312617E2}" type="pres">
      <dgm:prSet presAssocID="{08B2AD76-79D7-47DF-9A1E-8CE898D913B8}" presName="tx1" presStyleLbl="revTx" presStyleIdx="0" presStyleCnt="2"/>
      <dgm:spPr/>
    </dgm:pt>
    <dgm:pt modelId="{2CD8A852-DB2B-423F-AF4D-4713D4452542}" type="pres">
      <dgm:prSet presAssocID="{08B2AD76-79D7-47DF-9A1E-8CE898D913B8}" presName="vert1" presStyleCnt="0"/>
      <dgm:spPr/>
    </dgm:pt>
    <dgm:pt modelId="{60EDF432-EF3E-4B78-85BE-EA53C14B41E8}" type="pres">
      <dgm:prSet presAssocID="{BCF919A4-6699-4AD0-AEF3-8DD136DCDFB3}" presName="thickLine" presStyleLbl="alignNode1" presStyleIdx="1" presStyleCnt="2"/>
      <dgm:spPr/>
    </dgm:pt>
    <dgm:pt modelId="{24F04C0F-0C31-4C5C-A1E5-8535E38D5722}" type="pres">
      <dgm:prSet presAssocID="{BCF919A4-6699-4AD0-AEF3-8DD136DCDFB3}" presName="horz1" presStyleCnt="0"/>
      <dgm:spPr/>
    </dgm:pt>
    <dgm:pt modelId="{F9138ED7-9C37-40E3-BF64-CF7A4CFA0CB7}" type="pres">
      <dgm:prSet presAssocID="{BCF919A4-6699-4AD0-AEF3-8DD136DCDFB3}" presName="tx1" presStyleLbl="revTx" presStyleIdx="1" presStyleCnt="2"/>
      <dgm:spPr/>
    </dgm:pt>
    <dgm:pt modelId="{FCC70826-8239-44BE-9A51-378B30F867D5}" type="pres">
      <dgm:prSet presAssocID="{BCF919A4-6699-4AD0-AEF3-8DD136DCDFB3}" presName="vert1" presStyleCnt="0"/>
      <dgm:spPr/>
    </dgm:pt>
  </dgm:ptLst>
  <dgm:cxnLst>
    <dgm:cxn modelId="{90BF7A18-3DC8-45B9-9649-540D722A30D3}" type="presOf" srcId="{6B906CC2-2225-4C0B-A0D3-874107CD5E18}" destId="{6F57019C-846A-4F4C-9D17-B28C46978F33}" srcOrd="0" destOrd="0" presId="urn:microsoft.com/office/officeart/2008/layout/LinedList"/>
    <dgm:cxn modelId="{CE3196A4-1C92-4581-8F62-641BC219DBEE}" srcId="{6B906CC2-2225-4C0B-A0D3-874107CD5E18}" destId="{08B2AD76-79D7-47DF-9A1E-8CE898D913B8}" srcOrd="0" destOrd="0" parTransId="{5F51E6DE-D375-4F45-82C5-3965E69EB736}" sibTransId="{D845FAA3-96C0-4EDF-84DC-B4A6DB00776C}"/>
    <dgm:cxn modelId="{CBC217B0-D0DA-4425-BECD-E891600C49D9}" type="presOf" srcId="{08B2AD76-79D7-47DF-9A1E-8CE898D913B8}" destId="{E01359FE-7CF6-4216-A84B-1262312617E2}" srcOrd="0" destOrd="0" presId="urn:microsoft.com/office/officeart/2008/layout/LinedList"/>
    <dgm:cxn modelId="{CBB83EE2-0CC3-484E-9A6B-662DE1A2DF94}" type="presOf" srcId="{BCF919A4-6699-4AD0-AEF3-8DD136DCDFB3}" destId="{F9138ED7-9C37-40E3-BF64-CF7A4CFA0CB7}" srcOrd="0" destOrd="0" presId="urn:microsoft.com/office/officeart/2008/layout/LinedList"/>
    <dgm:cxn modelId="{7E0A2DFA-61D9-4557-9972-3336498A2EE3}" srcId="{6B906CC2-2225-4C0B-A0D3-874107CD5E18}" destId="{BCF919A4-6699-4AD0-AEF3-8DD136DCDFB3}" srcOrd="1" destOrd="0" parTransId="{D15300E6-C4FA-4931-9B13-52448B63E3AC}" sibTransId="{BD2AF312-312A-4D9C-9C23-122F7C15755E}"/>
    <dgm:cxn modelId="{A57F0FBA-87CF-45E1-9FA7-BD0C7CF344E3}" type="presParOf" srcId="{6F57019C-846A-4F4C-9D17-B28C46978F33}" destId="{D81AF87A-1206-49AA-AA8B-28DE1B5A250B}" srcOrd="0" destOrd="0" presId="urn:microsoft.com/office/officeart/2008/layout/LinedList"/>
    <dgm:cxn modelId="{B02B43C9-7108-4E42-8258-F4EEE8151CE2}" type="presParOf" srcId="{6F57019C-846A-4F4C-9D17-B28C46978F33}" destId="{E62BE4F3-D5BA-43A1-A5C6-BB8FF9116A2A}" srcOrd="1" destOrd="0" presId="urn:microsoft.com/office/officeart/2008/layout/LinedList"/>
    <dgm:cxn modelId="{4DD280D2-A095-4CAC-B7A1-BC1EDB53877F}" type="presParOf" srcId="{E62BE4F3-D5BA-43A1-A5C6-BB8FF9116A2A}" destId="{E01359FE-7CF6-4216-A84B-1262312617E2}" srcOrd="0" destOrd="0" presId="urn:microsoft.com/office/officeart/2008/layout/LinedList"/>
    <dgm:cxn modelId="{8780A414-14B0-408C-805A-322781EF97B3}" type="presParOf" srcId="{E62BE4F3-D5BA-43A1-A5C6-BB8FF9116A2A}" destId="{2CD8A852-DB2B-423F-AF4D-4713D4452542}" srcOrd="1" destOrd="0" presId="urn:microsoft.com/office/officeart/2008/layout/LinedList"/>
    <dgm:cxn modelId="{F4CAB297-A6AA-4F0E-895A-C479272B2A03}" type="presParOf" srcId="{6F57019C-846A-4F4C-9D17-B28C46978F33}" destId="{60EDF432-EF3E-4B78-85BE-EA53C14B41E8}" srcOrd="2" destOrd="0" presId="urn:microsoft.com/office/officeart/2008/layout/LinedList"/>
    <dgm:cxn modelId="{EC1B2E37-6F4C-440B-8DDD-DA94DE98EC49}" type="presParOf" srcId="{6F57019C-846A-4F4C-9D17-B28C46978F33}" destId="{24F04C0F-0C31-4C5C-A1E5-8535E38D5722}" srcOrd="3" destOrd="0" presId="urn:microsoft.com/office/officeart/2008/layout/LinedList"/>
    <dgm:cxn modelId="{01ABEB5F-1DDD-4B2D-9D67-E065F29B7DC6}" type="presParOf" srcId="{24F04C0F-0C31-4C5C-A1E5-8535E38D5722}" destId="{F9138ED7-9C37-40E3-BF64-CF7A4CFA0CB7}" srcOrd="0" destOrd="0" presId="urn:microsoft.com/office/officeart/2008/layout/LinedList"/>
    <dgm:cxn modelId="{591B1DCC-FEDA-434F-B067-1E06227DB041}" type="presParOf" srcId="{24F04C0F-0C31-4C5C-A1E5-8535E38D5722}" destId="{FCC70826-8239-44BE-9A51-378B30F867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2AE974-BBC4-453B-81D2-D392F13AAAD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3C89498-0CA3-4B12-BB6C-149716A5FB59}">
      <dgm:prSet/>
      <dgm:spPr/>
      <dgm:t>
        <a:bodyPr/>
        <a:lstStyle/>
        <a:p>
          <a:r>
            <a:rPr lang="en-GB"/>
            <a:t>How has my own positionality changed, or not, over time, and why? In what ways has it remained static, and why? In what ways has it been dynamic, fluid, emerging and/or generative, and why?</a:t>
          </a:r>
          <a:endParaRPr lang="en-US"/>
        </a:p>
      </dgm:t>
    </dgm:pt>
    <dgm:pt modelId="{76E34272-9625-4721-91FB-ED26D056E734}" type="parTrans" cxnId="{911981B5-5A45-470F-AD7C-35E424B26942}">
      <dgm:prSet/>
      <dgm:spPr/>
      <dgm:t>
        <a:bodyPr/>
        <a:lstStyle/>
        <a:p>
          <a:endParaRPr lang="en-US"/>
        </a:p>
      </dgm:t>
    </dgm:pt>
    <dgm:pt modelId="{7E226378-CCAB-4841-8FEB-FA4586BC9742}" type="sibTrans" cxnId="{911981B5-5A45-470F-AD7C-35E424B26942}">
      <dgm:prSet/>
      <dgm:spPr/>
      <dgm:t>
        <a:bodyPr/>
        <a:lstStyle/>
        <a:p>
          <a:endParaRPr lang="en-US"/>
        </a:p>
      </dgm:t>
    </dgm:pt>
    <dgm:pt modelId="{B23935A6-C075-46C0-A1F2-BC53974B51F1}">
      <dgm:prSet/>
      <dgm:spPr/>
      <dgm:t>
        <a:bodyPr/>
        <a:lstStyle/>
        <a:p>
          <a:r>
            <a:rPr lang="en-GB" dirty="0"/>
            <a:t>How does my positionality recognise, honour, and/or problematise intersectional notions of difference (politics, economic class, race, ethnicity, nationality, citizenship, legality, age, ability, education, sexuality, gender, and/or religion?) as a conceptual praxis of analysis for my research context?</a:t>
          </a:r>
          <a:endParaRPr lang="en-US" dirty="0"/>
        </a:p>
      </dgm:t>
    </dgm:pt>
    <dgm:pt modelId="{C125922D-48DE-4401-BADE-394BFA125603}" type="parTrans" cxnId="{5FC9309D-B7D7-4176-A1EF-FCA4D32159DE}">
      <dgm:prSet/>
      <dgm:spPr/>
      <dgm:t>
        <a:bodyPr/>
        <a:lstStyle/>
        <a:p>
          <a:endParaRPr lang="en-US"/>
        </a:p>
      </dgm:t>
    </dgm:pt>
    <dgm:pt modelId="{E77AB5AC-1D13-44C4-BACB-7A908607C6B1}" type="sibTrans" cxnId="{5FC9309D-B7D7-4176-A1EF-FCA4D32159DE}">
      <dgm:prSet/>
      <dgm:spPr/>
      <dgm:t>
        <a:bodyPr/>
        <a:lstStyle/>
        <a:p>
          <a:endParaRPr lang="en-US"/>
        </a:p>
      </dgm:t>
    </dgm:pt>
    <dgm:pt modelId="{4B7BBDC8-CE1F-482D-BCF9-FA09714DE954}" type="pres">
      <dgm:prSet presAssocID="{7B2AE974-BBC4-453B-81D2-D392F13AAADE}" presName="vert0" presStyleCnt="0">
        <dgm:presLayoutVars>
          <dgm:dir/>
          <dgm:animOne val="branch"/>
          <dgm:animLvl val="lvl"/>
        </dgm:presLayoutVars>
      </dgm:prSet>
      <dgm:spPr/>
    </dgm:pt>
    <dgm:pt modelId="{EB3785B7-4AB3-40C8-843F-5EDC14D7FA04}" type="pres">
      <dgm:prSet presAssocID="{73C89498-0CA3-4B12-BB6C-149716A5FB59}" presName="thickLine" presStyleLbl="alignNode1" presStyleIdx="0" presStyleCnt="2"/>
      <dgm:spPr/>
    </dgm:pt>
    <dgm:pt modelId="{46DADB25-6870-4F3C-9D4B-C93FFA038709}" type="pres">
      <dgm:prSet presAssocID="{73C89498-0CA3-4B12-BB6C-149716A5FB59}" presName="horz1" presStyleCnt="0"/>
      <dgm:spPr/>
    </dgm:pt>
    <dgm:pt modelId="{160D4C41-AF73-4545-97DA-7F625FFE0CEE}" type="pres">
      <dgm:prSet presAssocID="{73C89498-0CA3-4B12-BB6C-149716A5FB59}" presName="tx1" presStyleLbl="revTx" presStyleIdx="0" presStyleCnt="2"/>
      <dgm:spPr/>
    </dgm:pt>
    <dgm:pt modelId="{079217DF-AF33-4EB1-ACDD-BC7CFDF52972}" type="pres">
      <dgm:prSet presAssocID="{73C89498-0CA3-4B12-BB6C-149716A5FB59}" presName="vert1" presStyleCnt="0"/>
      <dgm:spPr/>
    </dgm:pt>
    <dgm:pt modelId="{69E86B61-359C-486A-B77E-3CE34C805EB9}" type="pres">
      <dgm:prSet presAssocID="{B23935A6-C075-46C0-A1F2-BC53974B51F1}" presName="thickLine" presStyleLbl="alignNode1" presStyleIdx="1" presStyleCnt="2"/>
      <dgm:spPr/>
    </dgm:pt>
    <dgm:pt modelId="{E0C7F04C-AE89-4FC3-9517-453D63D56837}" type="pres">
      <dgm:prSet presAssocID="{B23935A6-C075-46C0-A1F2-BC53974B51F1}" presName="horz1" presStyleCnt="0"/>
      <dgm:spPr/>
    </dgm:pt>
    <dgm:pt modelId="{65AA7BB8-BEF0-4B2C-887A-1ED1F835CB96}" type="pres">
      <dgm:prSet presAssocID="{B23935A6-C075-46C0-A1F2-BC53974B51F1}" presName="tx1" presStyleLbl="revTx" presStyleIdx="1" presStyleCnt="2"/>
      <dgm:spPr/>
    </dgm:pt>
    <dgm:pt modelId="{92058BE5-6272-4249-9826-19F6389FC6D2}" type="pres">
      <dgm:prSet presAssocID="{B23935A6-C075-46C0-A1F2-BC53974B51F1}" presName="vert1" presStyleCnt="0"/>
      <dgm:spPr/>
    </dgm:pt>
  </dgm:ptLst>
  <dgm:cxnLst>
    <dgm:cxn modelId="{2D8A4B6A-7D1E-4FA6-AF3C-E905B72D7AF0}" type="presOf" srcId="{7B2AE974-BBC4-453B-81D2-D392F13AAADE}" destId="{4B7BBDC8-CE1F-482D-BCF9-FA09714DE954}" srcOrd="0" destOrd="0" presId="urn:microsoft.com/office/officeart/2008/layout/LinedList"/>
    <dgm:cxn modelId="{5FC9309D-B7D7-4176-A1EF-FCA4D32159DE}" srcId="{7B2AE974-BBC4-453B-81D2-D392F13AAADE}" destId="{B23935A6-C075-46C0-A1F2-BC53974B51F1}" srcOrd="1" destOrd="0" parTransId="{C125922D-48DE-4401-BADE-394BFA125603}" sibTransId="{E77AB5AC-1D13-44C4-BACB-7A908607C6B1}"/>
    <dgm:cxn modelId="{A77880A3-DCEF-4352-8F9F-266F7489A67D}" type="presOf" srcId="{73C89498-0CA3-4B12-BB6C-149716A5FB59}" destId="{160D4C41-AF73-4545-97DA-7F625FFE0CEE}" srcOrd="0" destOrd="0" presId="urn:microsoft.com/office/officeart/2008/layout/LinedList"/>
    <dgm:cxn modelId="{911981B5-5A45-470F-AD7C-35E424B26942}" srcId="{7B2AE974-BBC4-453B-81D2-D392F13AAADE}" destId="{73C89498-0CA3-4B12-BB6C-149716A5FB59}" srcOrd="0" destOrd="0" parTransId="{76E34272-9625-4721-91FB-ED26D056E734}" sibTransId="{7E226378-CCAB-4841-8FEB-FA4586BC9742}"/>
    <dgm:cxn modelId="{5CCB62C6-143E-4FD5-9C4B-C8B7D9786131}" type="presOf" srcId="{B23935A6-C075-46C0-A1F2-BC53974B51F1}" destId="{65AA7BB8-BEF0-4B2C-887A-1ED1F835CB96}" srcOrd="0" destOrd="0" presId="urn:microsoft.com/office/officeart/2008/layout/LinedList"/>
    <dgm:cxn modelId="{80A6B382-73B4-46D9-8A08-27860FBAA8C2}" type="presParOf" srcId="{4B7BBDC8-CE1F-482D-BCF9-FA09714DE954}" destId="{EB3785B7-4AB3-40C8-843F-5EDC14D7FA04}" srcOrd="0" destOrd="0" presId="urn:microsoft.com/office/officeart/2008/layout/LinedList"/>
    <dgm:cxn modelId="{333A326E-17A4-4DC0-A39D-F9A79E00CC26}" type="presParOf" srcId="{4B7BBDC8-CE1F-482D-BCF9-FA09714DE954}" destId="{46DADB25-6870-4F3C-9D4B-C93FFA038709}" srcOrd="1" destOrd="0" presId="urn:microsoft.com/office/officeart/2008/layout/LinedList"/>
    <dgm:cxn modelId="{E8E148E6-72B3-4E9F-987F-24A9D8DA20DD}" type="presParOf" srcId="{46DADB25-6870-4F3C-9D4B-C93FFA038709}" destId="{160D4C41-AF73-4545-97DA-7F625FFE0CEE}" srcOrd="0" destOrd="0" presId="urn:microsoft.com/office/officeart/2008/layout/LinedList"/>
    <dgm:cxn modelId="{187638F7-57B7-4818-90BB-C23F62ABAE91}" type="presParOf" srcId="{46DADB25-6870-4F3C-9D4B-C93FFA038709}" destId="{079217DF-AF33-4EB1-ACDD-BC7CFDF52972}" srcOrd="1" destOrd="0" presId="urn:microsoft.com/office/officeart/2008/layout/LinedList"/>
    <dgm:cxn modelId="{B359359C-B82D-4E9E-8B2E-203BB798AD4E}" type="presParOf" srcId="{4B7BBDC8-CE1F-482D-BCF9-FA09714DE954}" destId="{69E86B61-359C-486A-B77E-3CE34C805EB9}" srcOrd="2" destOrd="0" presId="urn:microsoft.com/office/officeart/2008/layout/LinedList"/>
    <dgm:cxn modelId="{44F762C6-D55E-42B9-AA77-CDEED3085B12}" type="presParOf" srcId="{4B7BBDC8-CE1F-482D-BCF9-FA09714DE954}" destId="{E0C7F04C-AE89-4FC3-9517-453D63D56837}" srcOrd="3" destOrd="0" presId="urn:microsoft.com/office/officeart/2008/layout/LinedList"/>
    <dgm:cxn modelId="{B3BAC7F2-903C-4D1A-8428-0872D9986EEE}" type="presParOf" srcId="{E0C7F04C-AE89-4FC3-9517-453D63D56837}" destId="{65AA7BB8-BEF0-4B2C-887A-1ED1F835CB96}" srcOrd="0" destOrd="0" presId="urn:microsoft.com/office/officeart/2008/layout/LinedList"/>
    <dgm:cxn modelId="{A85DBC04-7597-4463-AD39-5A86EBD42BC6}" type="presParOf" srcId="{E0C7F04C-AE89-4FC3-9517-453D63D56837}" destId="{92058BE5-6272-4249-9826-19F6389FC6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B90A319-AAB5-40A9-A78B-1E6695E369B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1AED163-E1AC-4EEA-B00F-7AF90555AF56}">
      <dgm:prSet/>
      <dgm:spPr/>
      <dgm:t>
        <a:bodyPr/>
        <a:lstStyle/>
        <a:p>
          <a:r>
            <a:rPr lang="en-GB"/>
            <a:t>A recent research report looking at the experiences of BAME staff within the Civil Service showed that in Performance Management Review BAME people were underrepresented in those considered to be “succeeding” in their objectives and overrepresented among those merely “achieving” or who “must improve”. </a:t>
          </a:r>
          <a:endParaRPr lang="en-US"/>
        </a:p>
      </dgm:t>
    </dgm:pt>
    <dgm:pt modelId="{F8A95F2D-C067-4922-B798-F5A8E9F7523D}" type="parTrans" cxnId="{CC282EE0-1FE7-4525-A0C9-265FC548CE2C}">
      <dgm:prSet/>
      <dgm:spPr/>
      <dgm:t>
        <a:bodyPr/>
        <a:lstStyle/>
        <a:p>
          <a:endParaRPr lang="en-US"/>
        </a:p>
      </dgm:t>
    </dgm:pt>
    <dgm:pt modelId="{78BABB3C-989E-4C45-9D9A-8E65974BA22B}" type="sibTrans" cxnId="{CC282EE0-1FE7-4525-A0C9-265FC548CE2C}">
      <dgm:prSet/>
      <dgm:spPr/>
      <dgm:t>
        <a:bodyPr/>
        <a:lstStyle/>
        <a:p>
          <a:endParaRPr lang="en-US"/>
        </a:p>
      </dgm:t>
    </dgm:pt>
    <dgm:pt modelId="{B82A81AD-8ECA-4636-B883-42660E5FDA61}">
      <dgm:prSet/>
      <dgm:spPr/>
      <dgm:t>
        <a:bodyPr/>
        <a:lstStyle/>
        <a:p>
          <a:r>
            <a:rPr lang="en-GB"/>
            <a:t>BAME staff are winning a smaller number of promotions at Senior Civil Service level now than in 2010 and the overall proportion of promotions going to BAME staff has fallen.</a:t>
          </a:r>
          <a:endParaRPr lang="en-US"/>
        </a:p>
      </dgm:t>
    </dgm:pt>
    <dgm:pt modelId="{BFCCDEF9-48FF-45C2-A48A-C4F243B32384}" type="parTrans" cxnId="{545961AD-739D-4333-B9FD-F084010D73AC}">
      <dgm:prSet/>
      <dgm:spPr/>
      <dgm:t>
        <a:bodyPr/>
        <a:lstStyle/>
        <a:p>
          <a:endParaRPr lang="en-US"/>
        </a:p>
      </dgm:t>
    </dgm:pt>
    <dgm:pt modelId="{97B94034-D13A-4865-BADF-FA4D602A9038}" type="sibTrans" cxnId="{545961AD-739D-4333-B9FD-F084010D73AC}">
      <dgm:prSet/>
      <dgm:spPr/>
      <dgm:t>
        <a:bodyPr/>
        <a:lstStyle/>
        <a:p>
          <a:endParaRPr lang="en-US"/>
        </a:p>
      </dgm:t>
    </dgm:pt>
    <dgm:pt modelId="{963998F4-A4D8-4E69-BB66-1C925995CE25}">
      <dgm:prSet/>
      <dgm:spPr/>
      <dgm:t>
        <a:bodyPr/>
        <a:lstStyle/>
        <a:p>
          <a:r>
            <a:rPr lang="en-GB"/>
            <a:t>Ethnic Dimensions (2014) ‘Identifying and Removing Barriers to Talented BAME Staff Progression in the Civil Service’.</a:t>
          </a:r>
          <a:endParaRPr lang="en-US"/>
        </a:p>
      </dgm:t>
    </dgm:pt>
    <dgm:pt modelId="{B3B586B0-9889-42BE-8CE5-D06253EEDAC8}" type="parTrans" cxnId="{0FA00466-9E23-450F-A38C-9729A81705A1}">
      <dgm:prSet/>
      <dgm:spPr/>
      <dgm:t>
        <a:bodyPr/>
        <a:lstStyle/>
        <a:p>
          <a:endParaRPr lang="en-US"/>
        </a:p>
      </dgm:t>
    </dgm:pt>
    <dgm:pt modelId="{CEDA8605-2432-4D65-ADB7-79C38A3043EA}" type="sibTrans" cxnId="{0FA00466-9E23-450F-A38C-9729A81705A1}">
      <dgm:prSet/>
      <dgm:spPr/>
      <dgm:t>
        <a:bodyPr/>
        <a:lstStyle/>
        <a:p>
          <a:endParaRPr lang="en-US"/>
        </a:p>
      </dgm:t>
    </dgm:pt>
    <dgm:pt modelId="{49E9B386-4451-48CE-ADD7-58A098D72C8C}" type="pres">
      <dgm:prSet presAssocID="{1B90A319-AAB5-40A9-A78B-1E6695E369BD}" presName="vert0" presStyleCnt="0">
        <dgm:presLayoutVars>
          <dgm:dir/>
          <dgm:animOne val="branch"/>
          <dgm:animLvl val="lvl"/>
        </dgm:presLayoutVars>
      </dgm:prSet>
      <dgm:spPr/>
    </dgm:pt>
    <dgm:pt modelId="{0B1F7036-AF8B-48C6-9563-C2F9758F9100}" type="pres">
      <dgm:prSet presAssocID="{81AED163-E1AC-4EEA-B00F-7AF90555AF56}" presName="thickLine" presStyleLbl="alignNode1" presStyleIdx="0" presStyleCnt="3"/>
      <dgm:spPr/>
    </dgm:pt>
    <dgm:pt modelId="{2D2A236E-7800-44E2-8170-72BCA0AB05C3}" type="pres">
      <dgm:prSet presAssocID="{81AED163-E1AC-4EEA-B00F-7AF90555AF56}" presName="horz1" presStyleCnt="0"/>
      <dgm:spPr/>
    </dgm:pt>
    <dgm:pt modelId="{F9B14DF8-E495-448C-A576-286C7E261C12}" type="pres">
      <dgm:prSet presAssocID="{81AED163-E1AC-4EEA-B00F-7AF90555AF56}" presName="tx1" presStyleLbl="revTx" presStyleIdx="0" presStyleCnt="3"/>
      <dgm:spPr/>
    </dgm:pt>
    <dgm:pt modelId="{D5CDD49E-B175-423A-BCD6-CBBE2D53CBF6}" type="pres">
      <dgm:prSet presAssocID="{81AED163-E1AC-4EEA-B00F-7AF90555AF56}" presName="vert1" presStyleCnt="0"/>
      <dgm:spPr/>
    </dgm:pt>
    <dgm:pt modelId="{8A53304D-04B4-47AD-853D-9360C0BDD2CA}" type="pres">
      <dgm:prSet presAssocID="{B82A81AD-8ECA-4636-B883-42660E5FDA61}" presName="thickLine" presStyleLbl="alignNode1" presStyleIdx="1" presStyleCnt="3"/>
      <dgm:spPr/>
    </dgm:pt>
    <dgm:pt modelId="{B0DBB65F-9BDF-4156-BC68-C9E94699C983}" type="pres">
      <dgm:prSet presAssocID="{B82A81AD-8ECA-4636-B883-42660E5FDA61}" presName="horz1" presStyleCnt="0"/>
      <dgm:spPr/>
    </dgm:pt>
    <dgm:pt modelId="{FE9CF03F-1B94-49AE-8292-C52182EF14F3}" type="pres">
      <dgm:prSet presAssocID="{B82A81AD-8ECA-4636-B883-42660E5FDA61}" presName="tx1" presStyleLbl="revTx" presStyleIdx="1" presStyleCnt="3"/>
      <dgm:spPr/>
    </dgm:pt>
    <dgm:pt modelId="{5045D923-F654-48A1-BDCF-4BAF333625A1}" type="pres">
      <dgm:prSet presAssocID="{B82A81AD-8ECA-4636-B883-42660E5FDA61}" presName="vert1" presStyleCnt="0"/>
      <dgm:spPr/>
    </dgm:pt>
    <dgm:pt modelId="{22FF11CF-9073-47D0-B054-0F5F33758577}" type="pres">
      <dgm:prSet presAssocID="{963998F4-A4D8-4E69-BB66-1C925995CE25}" presName="thickLine" presStyleLbl="alignNode1" presStyleIdx="2" presStyleCnt="3"/>
      <dgm:spPr/>
    </dgm:pt>
    <dgm:pt modelId="{65417FDB-7C7C-4FF0-915B-69FB76D9A3D0}" type="pres">
      <dgm:prSet presAssocID="{963998F4-A4D8-4E69-BB66-1C925995CE25}" presName="horz1" presStyleCnt="0"/>
      <dgm:spPr/>
    </dgm:pt>
    <dgm:pt modelId="{FA1D0818-6A1D-4CBE-A3B8-2181494D0061}" type="pres">
      <dgm:prSet presAssocID="{963998F4-A4D8-4E69-BB66-1C925995CE25}" presName="tx1" presStyleLbl="revTx" presStyleIdx="2" presStyleCnt="3"/>
      <dgm:spPr/>
    </dgm:pt>
    <dgm:pt modelId="{4C5456DA-E682-4F9D-A99E-770683FF9D24}" type="pres">
      <dgm:prSet presAssocID="{963998F4-A4D8-4E69-BB66-1C925995CE25}" presName="vert1" presStyleCnt="0"/>
      <dgm:spPr/>
    </dgm:pt>
  </dgm:ptLst>
  <dgm:cxnLst>
    <dgm:cxn modelId="{B1D1C51B-875C-4366-BEBD-E2C5964B5E13}" type="presOf" srcId="{B82A81AD-8ECA-4636-B883-42660E5FDA61}" destId="{FE9CF03F-1B94-49AE-8292-C52182EF14F3}" srcOrd="0" destOrd="0" presId="urn:microsoft.com/office/officeart/2008/layout/LinedList"/>
    <dgm:cxn modelId="{9F50323C-4975-401E-BAE6-7DAB6C0272C0}" type="presOf" srcId="{1B90A319-AAB5-40A9-A78B-1E6695E369BD}" destId="{49E9B386-4451-48CE-ADD7-58A098D72C8C}" srcOrd="0" destOrd="0" presId="urn:microsoft.com/office/officeart/2008/layout/LinedList"/>
    <dgm:cxn modelId="{0FA00466-9E23-450F-A38C-9729A81705A1}" srcId="{1B90A319-AAB5-40A9-A78B-1E6695E369BD}" destId="{963998F4-A4D8-4E69-BB66-1C925995CE25}" srcOrd="2" destOrd="0" parTransId="{B3B586B0-9889-42BE-8CE5-D06253EEDAC8}" sibTransId="{CEDA8605-2432-4D65-ADB7-79C38A3043EA}"/>
    <dgm:cxn modelId="{545961AD-739D-4333-B9FD-F084010D73AC}" srcId="{1B90A319-AAB5-40A9-A78B-1E6695E369BD}" destId="{B82A81AD-8ECA-4636-B883-42660E5FDA61}" srcOrd="1" destOrd="0" parTransId="{BFCCDEF9-48FF-45C2-A48A-C4F243B32384}" sibTransId="{97B94034-D13A-4865-BADF-FA4D602A9038}"/>
    <dgm:cxn modelId="{CC282EE0-1FE7-4525-A0C9-265FC548CE2C}" srcId="{1B90A319-AAB5-40A9-A78B-1E6695E369BD}" destId="{81AED163-E1AC-4EEA-B00F-7AF90555AF56}" srcOrd="0" destOrd="0" parTransId="{F8A95F2D-C067-4922-B798-F5A8E9F7523D}" sibTransId="{78BABB3C-989E-4C45-9D9A-8E65974BA22B}"/>
    <dgm:cxn modelId="{EF494BE9-220A-43F0-8DC1-7C491C9DD573}" type="presOf" srcId="{81AED163-E1AC-4EEA-B00F-7AF90555AF56}" destId="{F9B14DF8-E495-448C-A576-286C7E261C12}" srcOrd="0" destOrd="0" presId="urn:microsoft.com/office/officeart/2008/layout/LinedList"/>
    <dgm:cxn modelId="{247D34FB-F9AA-4627-9BF9-8AC67C9EE301}" type="presOf" srcId="{963998F4-A4D8-4E69-BB66-1C925995CE25}" destId="{FA1D0818-6A1D-4CBE-A3B8-2181494D0061}" srcOrd="0" destOrd="0" presId="urn:microsoft.com/office/officeart/2008/layout/LinedList"/>
    <dgm:cxn modelId="{835DE9CE-6C1F-48EE-BF03-B2F1C266FBED}" type="presParOf" srcId="{49E9B386-4451-48CE-ADD7-58A098D72C8C}" destId="{0B1F7036-AF8B-48C6-9563-C2F9758F9100}" srcOrd="0" destOrd="0" presId="urn:microsoft.com/office/officeart/2008/layout/LinedList"/>
    <dgm:cxn modelId="{5F13AF66-B07A-4982-AF50-55A05E13416D}" type="presParOf" srcId="{49E9B386-4451-48CE-ADD7-58A098D72C8C}" destId="{2D2A236E-7800-44E2-8170-72BCA0AB05C3}" srcOrd="1" destOrd="0" presId="urn:microsoft.com/office/officeart/2008/layout/LinedList"/>
    <dgm:cxn modelId="{3B8034F3-3F61-442B-94A7-B75EF6CC494B}" type="presParOf" srcId="{2D2A236E-7800-44E2-8170-72BCA0AB05C3}" destId="{F9B14DF8-E495-448C-A576-286C7E261C12}" srcOrd="0" destOrd="0" presId="urn:microsoft.com/office/officeart/2008/layout/LinedList"/>
    <dgm:cxn modelId="{EB9783FC-CEF1-421E-A5F4-C8777780A439}" type="presParOf" srcId="{2D2A236E-7800-44E2-8170-72BCA0AB05C3}" destId="{D5CDD49E-B175-423A-BCD6-CBBE2D53CBF6}" srcOrd="1" destOrd="0" presId="urn:microsoft.com/office/officeart/2008/layout/LinedList"/>
    <dgm:cxn modelId="{FFAB8806-6B1B-48F1-A90A-EB46CC2259D0}" type="presParOf" srcId="{49E9B386-4451-48CE-ADD7-58A098D72C8C}" destId="{8A53304D-04B4-47AD-853D-9360C0BDD2CA}" srcOrd="2" destOrd="0" presId="urn:microsoft.com/office/officeart/2008/layout/LinedList"/>
    <dgm:cxn modelId="{A81FFE56-AA4D-4F23-A4A1-1E41463F154D}" type="presParOf" srcId="{49E9B386-4451-48CE-ADD7-58A098D72C8C}" destId="{B0DBB65F-9BDF-4156-BC68-C9E94699C983}" srcOrd="3" destOrd="0" presId="urn:microsoft.com/office/officeart/2008/layout/LinedList"/>
    <dgm:cxn modelId="{208A9F7A-C71D-4FFE-8E3A-5C6D0E403F65}" type="presParOf" srcId="{B0DBB65F-9BDF-4156-BC68-C9E94699C983}" destId="{FE9CF03F-1B94-49AE-8292-C52182EF14F3}" srcOrd="0" destOrd="0" presId="urn:microsoft.com/office/officeart/2008/layout/LinedList"/>
    <dgm:cxn modelId="{61DF2561-A0F5-4739-9208-D7BF0157A459}" type="presParOf" srcId="{B0DBB65F-9BDF-4156-BC68-C9E94699C983}" destId="{5045D923-F654-48A1-BDCF-4BAF333625A1}" srcOrd="1" destOrd="0" presId="urn:microsoft.com/office/officeart/2008/layout/LinedList"/>
    <dgm:cxn modelId="{1D0D33DC-B855-45B5-8A27-15E5D5DFC5FA}" type="presParOf" srcId="{49E9B386-4451-48CE-ADD7-58A098D72C8C}" destId="{22FF11CF-9073-47D0-B054-0F5F33758577}" srcOrd="4" destOrd="0" presId="urn:microsoft.com/office/officeart/2008/layout/LinedList"/>
    <dgm:cxn modelId="{6BB8FD46-CA4E-4CF9-A707-9FAB93AD9163}" type="presParOf" srcId="{49E9B386-4451-48CE-ADD7-58A098D72C8C}" destId="{65417FDB-7C7C-4FF0-915B-69FB76D9A3D0}" srcOrd="5" destOrd="0" presId="urn:microsoft.com/office/officeart/2008/layout/LinedList"/>
    <dgm:cxn modelId="{0CC54A48-1C6C-49A6-9C0E-81EBAAC6928A}" type="presParOf" srcId="{65417FDB-7C7C-4FF0-915B-69FB76D9A3D0}" destId="{FA1D0818-6A1D-4CBE-A3B8-2181494D0061}" srcOrd="0" destOrd="0" presId="urn:microsoft.com/office/officeart/2008/layout/LinedList"/>
    <dgm:cxn modelId="{3934B8E2-3C79-427C-B87D-0C177551EFF5}" type="presParOf" srcId="{65417FDB-7C7C-4FF0-915B-69FB76D9A3D0}" destId="{4C5456DA-E682-4F9D-A99E-770683FF9D2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7AECE7D-8763-4FB8-9CDD-0DDC6A02D677}"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51BBF334-6060-4624-ADD0-A2EF44430CE3}">
      <dgm:prSet/>
      <dgm:spPr/>
      <dgm:t>
        <a:bodyPr/>
        <a:lstStyle/>
        <a:p>
          <a:r>
            <a:rPr lang="en-US" dirty="0"/>
            <a:t>A realist tradition</a:t>
          </a:r>
        </a:p>
      </dgm:t>
    </dgm:pt>
    <dgm:pt modelId="{41978FEB-1545-4E86-8284-C396EDE9F302}" type="parTrans" cxnId="{FD4678CF-4E76-4ABC-9F1B-6487F783F2C2}">
      <dgm:prSet/>
      <dgm:spPr/>
      <dgm:t>
        <a:bodyPr/>
        <a:lstStyle/>
        <a:p>
          <a:endParaRPr lang="en-US"/>
        </a:p>
      </dgm:t>
    </dgm:pt>
    <dgm:pt modelId="{0DE8ED7B-BBA9-4286-92AE-76F03D606B0A}" type="sibTrans" cxnId="{FD4678CF-4E76-4ABC-9F1B-6487F783F2C2}">
      <dgm:prSet/>
      <dgm:spPr/>
      <dgm:t>
        <a:bodyPr/>
        <a:lstStyle/>
        <a:p>
          <a:endParaRPr lang="en-US"/>
        </a:p>
      </dgm:t>
    </dgm:pt>
    <dgm:pt modelId="{4ED66B3C-7008-446D-AB9D-782587CBA1F3}">
      <dgm:prSet/>
      <dgm:spPr/>
      <dgm:t>
        <a:bodyPr/>
        <a:lstStyle/>
        <a:p>
          <a:r>
            <a:rPr lang="en-US" i="0" dirty="0"/>
            <a:t>A nominalist tradition</a:t>
          </a:r>
        </a:p>
      </dgm:t>
    </dgm:pt>
    <dgm:pt modelId="{29892CA8-3045-4060-AB3C-6851E5EE92A8}" type="parTrans" cxnId="{712088B4-321B-44BE-9D7C-C0E590D9D6D5}">
      <dgm:prSet/>
      <dgm:spPr/>
      <dgm:t>
        <a:bodyPr/>
        <a:lstStyle/>
        <a:p>
          <a:endParaRPr lang="en-US"/>
        </a:p>
      </dgm:t>
    </dgm:pt>
    <dgm:pt modelId="{0B13E7FF-4B68-4920-AF5C-6A61C28FE920}" type="sibTrans" cxnId="{712088B4-321B-44BE-9D7C-C0E590D9D6D5}">
      <dgm:prSet/>
      <dgm:spPr/>
      <dgm:t>
        <a:bodyPr/>
        <a:lstStyle/>
        <a:p>
          <a:endParaRPr lang="en-US"/>
        </a:p>
      </dgm:t>
    </dgm:pt>
    <dgm:pt modelId="{AB0605A6-5E07-4922-8152-531CE3123F4F}">
      <dgm:prSet/>
      <dgm:spPr/>
      <dgm:t>
        <a:bodyPr/>
        <a:lstStyle/>
        <a:p>
          <a:r>
            <a:rPr lang="en-US" dirty="0"/>
            <a:t>A mixture of the realist and nominalist traditions</a:t>
          </a:r>
        </a:p>
      </dgm:t>
    </dgm:pt>
    <dgm:pt modelId="{FAF1F262-1BE0-451E-A682-E0261B723386}" type="parTrans" cxnId="{1C9C25CB-A9B9-428D-A188-29644BD7CA44}">
      <dgm:prSet/>
      <dgm:spPr/>
      <dgm:t>
        <a:bodyPr/>
        <a:lstStyle/>
        <a:p>
          <a:endParaRPr lang="en-US"/>
        </a:p>
      </dgm:t>
    </dgm:pt>
    <dgm:pt modelId="{86791F9F-F800-43FF-87E7-B84855D9970A}" type="sibTrans" cxnId="{1C9C25CB-A9B9-428D-A188-29644BD7CA44}">
      <dgm:prSet/>
      <dgm:spPr/>
      <dgm:t>
        <a:bodyPr/>
        <a:lstStyle/>
        <a:p>
          <a:endParaRPr lang="en-US"/>
        </a:p>
      </dgm:t>
    </dgm:pt>
    <dgm:pt modelId="{811F798D-BCF4-430B-AA85-91F458A635FD}" type="pres">
      <dgm:prSet presAssocID="{17AECE7D-8763-4FB8-9CDD-0DDC6A02D677}" presName="hierChild1" presStyleCnt="0">
        <dgm:presLayoutVars>
          <dgm:chPref val="1"/>
          <dgm:dir/>
          <dgm:animOne val="branch"/>
          <dgm:animLvl val="lvl"/>
          <dgm:resizeHandles/>
        </dgm:presLayoutVars>
      </dgm:prSet>
      <dgm:spPr/>
    </dgm:pt>
    <dgm:pt modelId="{9B2156B1-8A97-486C-A8AB-C083F48C36B3}" type="pres">
      <dgm:prSet presAssocID="{51BBF334-6060-4624-ADD0-A2EF44430CE3}" presName="hierRoot1" presStyleCnt="0"/>
      <dgm:spPr/>
    </dgm:pt>
    <dgm:pt modelId="{B3A9D8E0-A276-4089-B34E-603A0F05F7C5}" type="pres">
      <dgm:prSet presAssocID="{51BBF334-6060-4624-ADD0-A2EF44430CE3}" presName="composite" presStyleCnt="0"/>
      <dgm:spPr/>
    </dgm:pt>
    <dgm:pt modelId="{03B6D6EE-5B04-4486-9885-CA7CC3CE4D39}" type="pres">
      <dgm:prSet presAssocID="{51BBF334-6060-4624-ADD0-A2EF44430CE3}" presName="background" presStyleLbl="node0" presStyleIdx="0" presStyleCnt="3"/>
      <dgm:spPr/>
    </dgm:pt>
    <dgm:pt modelId="{0579F7B1-1E2F-4D2B-8F3F-66DE4D01632C}" type="pres">
      <dgm:prSet presAssocID="{51BBF334-6060-4624-ADD0-A2EF44430CE3}" presName="text" presStyleLbl="fgAcc0" presStyleIdx="0" presStyleCnt="3">
        <dgm:presLayoutVars>
          <dgm:chPref val="3"/>
        </dgm:presLayoutVars>
      </dgm:prSet>
      <dgm:spPr/>
    </dgm:pt>
    <dgm:pt modelId="{0CC8D2AF-E2A8-4C76-A02F-A8F411ABA4FF}" type="pres">
      <dgm:prSet presAssocID="{51BBF334-6060-4624-ADD0-A2EF44430CE3}" presName="hierChild2" presStyleCnt="0"/>
      <dgm:spPr/>
    </dgm:pt>
    <dgm:pt modelId="{A856C4FB-F5CA-40BD-9D5A-5743C1104226}" type="pres">
      <dgm:prSet presAssocID="{4ED66B3C-7008-446D-AB9D-782587CBA1F3}" presName="hierRoot1" presStyleCnt="0"/>
      <dgm:spPr/>
    </dgm:pt>
    <dgm:pt modelId="{9D18AEDC-CC8D-4343-8139-F991B442FEE7}" type="pres">
      <dgm:prSet presAssocID="{4ED66B3C-7008-446D-AB9D-782587CBA1F3}" presName="composite" presStyleCnt="0"/>
      <dgm:spPr/>
    </dgm:pt>
    <dgm:pt modelId="{20D738FE-7B4E-4858-91D8-6B184BF48B4E}" type="pres">
      <dgm:prSet presAssocID="{4ED66B3C-7008-446D-AB9D-782587CBA1F3}" presName="background" presStyleLbl="node0" presStyleIdx="1" presStyleCnt="3"/>
      <dgm:spPr/>
    </dgm:pt>
    <dgm:pt modelId="{04723DEF-D913-4918-ADD2-B02B12B2E30C}" type="pres">
      <dgm:prSet presAssocID="{4ED66B3C-7008-446D-AB9D-782587CBA1F3}" presName="text" presStyleLbl="fgAcc0" presStyleIdx="1" presStyleCnt="3">
        <dgm:presLayoutVars>
          <dgm:chPref val="3"/>
        </dgm:presLayoutVars>
      </dgm:prSet>
      <dgm:spPr/>
    </dgm:pt>
    <dgm:pt modelId="{7B8200EF-6103-4F52-8221-B685D857BDD0}" type="pres">
      <dgm:prSet presAssocID="{4ED66B3C-7008-446D-AB9D-782587CBA1F3}" presName="hierChild2" presStyleCnt="0"/>
      <dgm:spPr/>
    </dgm:pt>
    <dgm:pt modelId="{4E28B8B8-69BB-4A47-B713-83C4DF31588D}" type="pres">
      <dgm:prSet presAssocID="{AB0605A6-5E07-4922-8152-531CE3123F4F}" presName="hierRoot1" presStyleCnt="0"/>
      <dgm:spPr/>
    </dgm:pt>
    <dgm:pt modelId="{55F95344-6E50-45A4-AFC2-836C374AE1A4}" type="pres">
      <dgm:prSet presAssocID="{AB0605A6-5E07-4922-8152-531CE3123F4F}" presName="composite" presStyleCnt="0"/>
      <dgm:spPr/>
    </dgm:pt>
    <dgm:pt modelId="{7C1CA5AD-5277-42B5-91E9-7D92B7751282}" type="pres">
      <dgm:prSet presAssocID="{AB0605A6-5E07-4922-8152-531CE3123F4F}" presName="background" presStyleLbl="node0" presStyleIdx="2" presStyleCnt="3"/>
      <dgm:spPr/>
    </dgm:pt>
    <dgm:pt modelId="{7F1BB615-D59E-4031-A507-822D1328F870}" type="pres">
      <dgm:prSet presAssocID="{AB0605A6-5E07-4922-8152-531CE3123F4F}" presName="text" presStyleLbl="fgAcc0" presStyleIdx="2" presStyleCnt="3">
        <dgm:presLayoutVars>
          <dgm:chPref val="3"/>
        </dgm:presLayoutVars>
      </dgm:prSet>
      <dgm:spPr/>
    </dgm:pt>
    <dgm:pt modelId="{4B26F0AF-C8E0-423B-9964-2A2B295319B0}" type="pres">
      <dgm:prSet presAssocID="{AB0605A6-5E07-4922-8152-531CE3123F4F}" presName="hierChild2" presStyleCnt="0"/>
      <dgm:spPr/>
    </dgm:pt>
  </dgm:ptLst>
  <dgm:cxnLst>
    <dgm:cxn modelId="{B2514903-D169-41BF-AF5D-2B8DEDDDAAD6}" type="presOf" srcId="{4ED66B3C-7008-446D-AB9D-782587CBA1F3}" destId="{04723DEF-D913-4918-ADD2-B02B12B2E30C}" srcOrd="0" destOrd="0" presId="urn:microsoft.com/office/officeart/2005/8/layout/hierarchy1"/>
    <dgm:cxn modelId="{76348E46-8417-40A6-8662-F4189EADD6FC}" type="presOf" srcId="{51BBF334-6060-4624-ADD0-A2EF44430CE3}" destId="{0579F7B1-1E2F-4D2B-8F3F-66DE4D01632C}" srcOrd="0" destOrd="0" presId="urn:microsoft.com/office/officeart/2005/8/layout/hierarchy1"/>
    <dgm:cxn modelId="{EE56A675-E853-4EC0-B05D-F00495D290BB}" type="presOf" srcId="{17AECE7D-8763-4FB8-9CDD-0DDC6A02D677}" destId="{811F798D-BCF4-430B-AA85-91F458A635FD}" srcOrd="0" destOrd="0" presId="urn:microsoft.com/office/officeart/2005/8/layout/hierarchy1"/>
    <dgm:cxn modelId="{CE7F0C7A-FBC8-478C-93A9-D16A7FF8D313}" type="presOf" srcId="{AB0605A6-5E07-4922-8152-531CE3123F4F}" destId="{7F1BB615-D59E-4031-A507-822D1328F870}" srcOrd="0" destOrd="0" presId="urn:microsoft.com/office/officeart/2005/8/layout/hierarchy1"/>
    <dgm:cxn modelId="{712088B4-321B-44BE-9D7C-C0E590D9D6D5}" srcId="{17AECE7D-8763-4FB8-9CDD-0DDC6A02D677}" destId="{4ED66B3C-7008-446D-AB9D-782587CBA1F3}" srcOrd="1" destOrd="0" parTransId="{29892CA8-3045-4060-AB3C-6851E5EE92A8}" sibTransId="{0B13E7FF-4B68-4920-AF5C-6A61C28FE920}"/>
    <dgm:cxn modelId="{1C9C25CB-A9B9-428D-A188-29644BD7CA44}" srcId="{17AECE7D-8763-4FB8-9CDD-0DDC6A02D677}" destId="{AB0605A6-5E07-4922-8152-531CE3123F4F}" srcOrd="2" destOrd="0" parTransId="{FAF1F262-1BE0-451E-A682-E0261B723386}" sibTransId="{86791F9F-F800-43FF-87E7-B84855D9970A}"/>
    <dgm:cxn modelId="{FD4678CF-4E76-4ABC-9F1B-6487F783F2C2}" srcId="{17AECE7D-8763-4FB8-9CDD-0DDC6A02D677}" destId="{51BBF334-6060-4624-ADD0-A2EF44430CE3}" srcOrd="0" destOrd="0" parTransId="{41978FEB-1545-4E86-8284-C396EDE9F302}" sibTransId="{0DE8ED7B-BBA9-4286-92AE-76F03D606B0A}"/>
    <dgm:cxn modelId="{A14F13CB-5241-41ED-BBA2-1668D2D844AA}" type="presParOf" srcId="{811F798D-BCF4-430B-AA85-91F458A635FD}" destId="{9B2156B1-8A97-486C-A8AB-C083F48C36B3}" srcOrd="0" destOrd="0" presId="urn:microsoft.com/office/officeart/2005/8/layout/hierarchy1"/>
    <dgm:cxn modelId="{6696B8D8-6890-4AB7-ACC0-E9CE36E5622E}" type="presParOf" srcId="{9B2156B1-8A97-486C-A8AB-C083F48C36B3}" destId="{B3A9D8E0-A276-4089-B34E-603A0F05F7C5}" srcOrd="0" destOrd="0" presId="urn:microsoft.com/office/officeart/2005/8/layout/hierarchy1"/>
    <dgm:cxn modelId="{D172F54E-FD52-40DA-9269-CEE24966A23D}" type="presParOf" srcId="{B3A9D8E0-A276-4089-B34E-603A0F05F7C5}" destId="{03B6D6EE-5B04-4486-9885-CA7CC3CE4D39}" srcOrd="0" destOrd="0" presId="urn:microsoft.com/office/officeart/2005/8/layout/hierarchy1"/>
    <dgm:cxn modelId="{F766F4CD-0930-405D-B53C-70792787F09A}" type="presParOf" srcId="{B3A9D8E0-A276-4089-B34E-603A0F05F7C5}" destId="{0579F7B1-1E2F-4D2B-8F3F-66DE4D01632C}" srcOrd="1" destOrd="0" presId="urn:microsoft.com/office/officeart/2005/8/layout/hierarchy1"/>
    <dgm:cxn modelId="{5ABB945A-0EBC-4E27-B944-79250E5E3497}" type="presParOf" srcId="{9B2156B1-8A97-486C-A8AB-C083F48C36B3}" destId="{0CC8D2AF-E2A8-4C76-A02F-A8F411ABA4FF}" srcOrd="1" destOrd="0" presId="urn:microsoft.com/office/officeart/2005/8/layout/hierarchy1"/>
    <dgm:cxn modelId="{C3811B47-C45D-4256-A068-C08E9E8D10C9}" type="presParOf" srcId="{811F798D-BCF4-430B-AA85-91F458A635FD}" destId="{A856C4FB-F5CA-40BD-9D5A-5743C1104226}" srcOrd="1" destOrd="0" presId="urn:microsoft.com/office/officeart/2005/8/layout/hierarchy1"/>
    <dgm:cxn modelId="{759F60A1-5C7B-47EC-859B-CA8CEE29E479}" type="presParOf" srcId="{A856C4FB-F5CA-40BD-9D5A-5743C1104226}" destId="{9D18AEDC-CC8D-4343-8139-F991B442FEE7}" srcOrd="0" destOrd="0" presId="urn:microsoft.com/office/officeart/2005/8/layout/hierarchy1"/>
    <dgm:cxn modelId="{689187D6-02BD-43CD-AFE7-EC1CC9BD2198}" type="presParOf" srcId="{9D18AEDC-CC8D-4343-8139-F991B442FEE7}" destId="{20D738FE-7B4E-4858-91D8-6B184BF48B4E}" srcOrd="0" destOrd="0" presId="urn:microsoft.com/office/officeart/2005/8/layout/hierarchy1"/>
    <dgm:cxn modelId="{5378D0C0-5B97-46AE-98B5-6390B3890552}" type="presParOf" srcId="{9D18AEDC-CC8D-4343-8139-F991B442FEE7}" destId="{04723DEF-D913-4918-ADD2-B02B12B2E30C}" srcOrd="1" destOrd="0" presId="urn:microsoft.com/office/officeart/2005/8/layout/hierarchy1"/>
    <dgm:cxn modelId="{D38F5648-8F66-4F6B-B62E-54853798F387}" type="presParOf" srcId="{A856C4FB-F5CA-40BD-9D5A-5743C1104226}" destId="{7B8200EF-6103-4F52-8221-B685D857BDD0}" srcOrd="1" destOrd="0" presId="urn:microsoft.com/office/officeart/2005/8/layout/hierarchy1"/>
    <dgm:cxn modelId="{D96506E7-F182-4311-ADB1-CAEB9DB4435E}" type="presParOf" srcId="{811F798D-BCF4-430B-AA85-91F458A635FD}" destId="{4E28B8B8-69BB-4A47-B713-83C4DF31588D}" srcOrd="2" destOrd="0" presId="urn:microsoft.com/office/officeart/2005/8/layout/hierarchy1"/>
    <dgm:cxn modelId="{FF9DB2CD-842D-432A-8F21-A6F429505CC2}" type="presParOf" srcId="{4E28B8B8-69BB-4A47-B713-83C4DF31588D}" destId="{55F95344-6E50-45A4-AFC2-836C374AE1A4}" srcOrd="0" destOrd="0" presId="urn:microsoft.com/office/officeart/2005/8/layout/hierarchy1"/>
    <dgm:cxn modelId="{F1D6CCE6-2784-4983-8253-64D6A0EE497A}" type="presParOf" srcId="{55F95344-6E50-45A4-AFC2-836C374AE1A4}" destId="{7C1CA5AD-5277-42B5-91E9-7D92B7751282}" srcOrd="0" destOrd="0" presId="urn:microsoft.com/office/officeart/2005/8/layout/hierarchy1"/>
    <dgm:cxn modelId="{D7BB54CF-81C3-42E1-B546-9E8BEF9FF113}" type="presParOf" srcId="{55F95344-6E50-45A4-AFC2-836C374AE1A4}" destId="{7F1BB615-D59E-4031-A507-822D1328F870}" srcOrd="1" destOrd="0" presId="urn:microsoft.com/office/officeart/2005/8/layout/hierarchy1"/>
    <dgm:cxn modelId="{E012D549-9AEC-4BAA-BC46-DB3B1CA1ECB6}" type="presParOf" srcId="{4E28B8B8-69BB-4A47-B713-83C4DF31588D}" destId="{4B26F0AF-C8E0-423B-9964-2A2B295319B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CF413B6-7E30-4A3E-B4EB-F0721CD6F27A}"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2F933DCC-23B5-470A-AD5D-2401439EC892}">
      <dgm:prSet custT="1"/>
      <dgm:spPr/>
      <dgm:t>
        <a:bodyPr/>
        <a:lstStyle/>
        <a:p>
          <a:r>
            <a:rPr lang="en-GB" sz="2400" dirty="0"/>
            <a:t>Hard ‘acorn’</a:t>
          </a:r>
          <a:endParaRPr lang="en-US" sz="2400" dirty="0"/>
        </a:p>
      </dgm:t>
    </dgm:pt>
    <dgm:pt modelId="{8D9DF6E7-7B9A-4DCF-A480-2D1EC123D019}" type="parTrans" cxnId="{53B8D76A-0794-4F58-A77E-1FA990D78091}">
      <dgm:prSet/>
      <dgm:spPr/>
      <dgm:t>
        <a:bodyPr/>
        <a:lstStyle/>
        <a:p>
          <a:endParaRPr lang="en-US"/>
        </a:p>
      </dgm:t>
    </dgm:pt>
    <dgm:pt modelId="{6F8B4160-FFC6-4130-B002-B17D7163D37A}" type="sibTrans" cxnId="{53B8D76A-0794-4F58-A77E-1FA990D78091}">
      <dgm:prSet/>
      <dgm:spPr/>
      <dgm:t>
        <a:bodyPr/>
        <a:lstStyle/>
        <a:p>
          <a:endParaRPr lang="en-US"/>
        </a:p>
      </dgm:t>
    </dgm:pt>
    <dgm:pt modelId="{F7347280-A956-488D-8E6C-F4C68E088BF6}">
      <dgm:prSet phldrT="[Text]"/>
      <dgm:spPr/>
      <dgm:t>
        <a:bodyPr/>
        <a:lstStyle/>
        <a:p>
          <a:pPr algn="l"/>
          <a:r>
            <a:rPr lang="en-US" dirty="0"/>
            <a:t>Realist ontology is usually linked to </a:t>
          </a:r>
          <a:r>
            <a:rPr lang="en-US" b="1" dirty="0"/>
            <a:t>positivist </a:t>
          </a:r>
          <a:r>
            <a:rPr lang="en-US" b="0" dirty="0"/>
            <a:t>epistemology, </a:t>
          </a:r>
          <a:r>
            <a:rPr lang="en-US" dirty="0"/>
            <a:t>which in turn tends to produce a q</a:t>
          </a:r>
          <a:r>
            <a:rPr lang="en-US" b="1" dirty="0"/>
            <a:t>uantitative</a:t>
          </a:r>
          <a:r>
            <a:rPr lang="en-US" dirty="0"/>
            <a:t> study design (methodology) and some numerical data collection and analysis (methods and techniques)</a:t>
          </a:r>
          <a:endParaRPr lang="en-GB" dirty="0"/>
        </a:p>
      </dgm:t>
    </dgm:pt>
    <dgm:pt modelId="{4BDA09E4-287D-4089-9371-C4F81E8B62EE}" type="parTrans" cxnId="{28E76730-E971-47A4-B784-CB0F0C85952E}">
      <dgm:prSet/>
      <dgm:spPr/>
      <dgm:t>
        <a:bodyPr/>
        <a:lstStyle/>
        <a:p>
          <a:endParaRPr lang="en-GB"/>
        </a:p>
      </dgm:t>
    </dgm:pt>
    <dgm:pt modelId="{620C1DCC-04FE-4DFB-9750-BB58368A2C40}" type="sibTrans" cxnId="{28E76730-E971-47A4-B784-CB0F0C85952E}">
      <dgm:prSet/>
      <dgm:spPr/>
      <dgm:t>
        <a:bodyPr/>
        <a:lstStyle/>
        <a:p>
          <a:endParaRPr lang="en-GB"/>
        </a:p>
      </dgm:t>
    </dgm:pt>
    <dgm:pt modelId="{FA17CFC4-621E-4096-8709-4ADD4F413A87}">
      <dgm:prSet phldrT="[Text]" custT="1"/>
      <dgm:spPr/>
      <dgm:t>
        <a:bodyPr/>
        <a:lstStyle/>
        <a:p>
          <a:r>
            <a:rPr lang="en-GB" sz="2400" dirty="0"/>
            <a:t>Soft ‘fig’</a:t>
          </a:r>
        </a:p>
      </dgm:t>
    </dgm:pt>
    <dgm:pt modelId="{EF1976BC-B55C-47A4-AE03-246FE7A60D80}" type="parTrans" cxnId="{DE6F6C8B-2631-4B2E-B71A-157FD8810C3A}">
      <dgm:prSet/>
      <dgm:spPr/>
      <dgm:t>
        <a:bodyPr/>
        <a:lstStyle/>
        <a:p>
          <a:endParaRPr lang="en-GB"/>
        </a:p>
      </dgm:t>
    </dgm:pt>
    <dgm:pt modelId="{2B3B8400-18F3-47B0-B749-89C2E02952D8}" type="sibTrans" cxnId="{DE6F6C8B-2631-4B2E-B71A-157FD8810C3A}">
      <dgm:prSet/>
      <dgm:spPr/>
      <dgm:t>
        <a:bodyPr/>
        <a:lstStyle/>
        <a:p>
          <a:endParaRPr lang="en-GB"/>
        </a:p>
      </dgm:t>
    </dgm:pt>
    <dgm:pt modelId="{D6A900A6-719E-41E2-B09D-10AED80D8D0F}">
      <dgm:prSet phldrT="[Text]"/>
      <dgm:spPr/>
      <dgm:t>
        <a:bodyPr/>
        <a:lstStyle/>
        <a:p>
          <a:r>
            <a:rPr lang="en-US" dirty="0"/>
            <a:t>Nominalist ontology connects with </a:t>
          </a:r>
          <a:r>
            <a:rPr lang="en-US" b="1" dirty="0"/>
            <a:t>constructionist </a:t>
          </a:r>
          <a:r>
            <a:rPr lang="en-US" dirty="0"/>
            <a:t>epistemology, which in turn will suggest a </a:t>
          </a:r>
          <a:r>
            <a:rPr lang="en-US" b="1" dirty="0"/>
            <a:t>qualitative</a:t>
          </a:r>
          <a:r>
            <a:rPr lang="en-US" dirty="0"/>
            <a:t> approach to data collection and analysis being adopted and perhaps multiple perspectives being taken on a particular phenomenon</a:t>
          </a:r>
          <a:endParaRPr lang="en-GB" dirty="0"/>
        </a:p>
      </dgm:t>
    </dgm:pt>
    <dgm:pt modelId="{48748C89-E002-437A-9194-FD9987530DCA}" type="parTrans" cxnId="{BB32357D-5F02-46BB-ACB9-4C42FD1C36B5}">
      <dgm:prSet/>
      <dgm:spPr/>
      <dgm:t>
        <a:bodyPr/>
        <a:lstStyle/>
        <a:p>
          <a:endParaRPr lang="en-GB"/>
        </a:p>
      </dgm:t>
    </dgm:pt>
    <dgm:pt modelId="{1EE0B96A-C171-4F84-93F1-C1D8C9802F44}" type="sibTrans" cxnId="{BB32357D-5F02-46BB-ACB9-4C42FD1C36B5}">
      <dgm:prSet/>
      <dgm:spPr/>
      <dgm:t>
        <a:bodyPr/>
        <a:lstStyle/>
        <a:p>
          <a:endParaRPr lang="en-GB"/>
        </a:p>
      </dgm:t>
    </dgm:pt>
    <dgm:pt modelId="{1FD47CC0-4215-443F-BDF5-9127F99E083C}">
      <dgm:prSet phldrT="[Text]" custT="1"/>
      <dgm:spPr/>
      <dgm:t>
        <a:bodyPr/>
        <a:lstStyle/>
        <a:p>
          <a:r>
            <a:rPr lang="en-GB" sz="2400" dirty="0"/>
            <a:t>Hard and Soft ‘apricot’</a:t>
          </a:r>
        </a:p>
      </dgm:t>
    </dgm:pt>
    <dgm:pt modelId="{ADFE08EB-5418-4D8B-91A7-31A40543343C}" type="parTrans" cxnId="{B1B9BB7B-1A91-4EE6-9C52-2628CD3F4675}">
      <dgm:prSet/>
      <dgm:spPr/>
      <dgm:t>
        <a:bodyPr/>
        <a:lstStyle/>
        <a:p>
          <a:endParaRPr lang="en-GB"/>
        </a:p>
      </dgm:t>
    </dgm:pt>
    <dgm:pt modelId="{FCE0B34A-2749-43CE-9C4C-142999CF6D8B}" type="sibTrans" cxnId="{B1B9BB7B-1A91-4EE6-9C52-2628CD3F4675}">
      <dgm:prSet/>
      <dgm:spPr/>
      <dgm:t>
        <a:bodyPr/>
        <a:lstStyle/>
        <a:p>
          <a:endParaRPr lang="en-GB"/>
        </a:p>
      </dgm:t>
    </dgm:pt>
    <dgm:pt modelId="{467367F5-6C4D-4A02-8935-58E20153D741}">
      <dgm:prSet phldrT="[Text]"/>
      <dgm:spPr/>
      <dgm:t>
        <a:bodyPr/>
        <a:lstStyle/>
        <a:p>
          <a:r>
            <a:rPr lang="en-US" dirty="0"/>
            <a:t>Critical realist perspective might result in a </a:t>
          </a:r>
          <a:r>
            <a:rPr lang="en-US" b="1" dirty="0"/>
            <a:t>mixed methods</a:t>
          </a:r>
          <a:r>
            <a:rPr lang="en-US" dirty="0"/>
            <a:t> design involving the use of both </a:t>
          </a:r>
          <a:r>
            <a:rPr lang="en-US" b="1" dirty="0"/>
            <a:t>quantitative and qualitative</a:t>
          </a:r>
          <a:r>
            <a:rPr lang="en-US" dirty="0"/>
            <a:t> data collection and analysis</a:t>
          </a:r>
          <a:endParaRPr lang="en-GB" dirty="0"/>
        </a:p>
      </dgm:t>
    </dgm:pt>
    <dgm:pt modelId="{9B87C5B2-FAA7-4BE2-B9AB-55D011E87A6E}" type="parTrans" cxnId="{2903FBAD-4727-4A26-BFED-6E2F915C0F39}">
      <dgm:prSet/>
      <dgm:spPr/>
      <dgm:t>
        <a:bodyPr/>
        <a:lstStyle/>
        <a:p>
          <a:endParaRPr lang="en-GB"/>
        </a:p>
      </dgm:t>
    </dgm:pt>
    <dgm:pt modelId="{F246BA67-7EF9-4669-9BD8-798B0C7A2983}" type="sibTrans" cxnId="{2903FBAD-4727-4A26-BFED-6E2F915C0F39}">
      <dgm:prSet/>
      <dgm:spPr/>
      <dgm:t>
        <a:bodyPr/>
        <a:lstStyle/>
        <a:p>
          <a:endParaRPr lang="en-GB"/>
        </a:p>
      </dgm:t>
    </dgm:pt>
    <dgm:pt modelId="{5BDA5BE7-A529-49AC-8A1B-1CA38174D4D1}" type="pres">
      <dgm:prSet presAssocID="{1CF413B6-7E30-4A3E-B4EB-F0721CD6F27A}" presName="linear" presStyleCnt="0">
        <dgm:presLayoutVars>
          <dgm:dir/>
          <dgm:animLvl val="lvl"/>
          <dgm:resizeHandles val="exact"/>
        </dgm:presLayoutVars>
      </dgm:prSet>
      <dgm:spPr/>
    </dgm:pt>
    <dgm:pt modelId="{5D38C750-BAA3-4609-AA0D-D5D93685C845}" type="pres">
      <dgm:prSet presAssocID="{2F933DCC-23B5-470A-AD5D-2401439EC892}" presName="parentLin" presStyleCnt="0"/>
      <dgm:spPr/>
    </dgm:pt>
    <dgm:pt modelId="{62D55D5C-AB4F-4FED-A2CC-707945354A25}" type="pres">
      <dgm:prSet presAssocID="{2F933DCC-23B5-470A-AD5D-2401439EC892}" presName="parentLeftMargin" presStyleLbl="node1" presStyleIdx="0" presStyleCnt="3"/>
      <dgm:spPr/>
    </dgm:pt>
    <dgm:pt modelId="{7BF39CC8-53F9-43F5-94CB-6E5AEED07039}" type="pres">
      <dgm:prSet presAssocID="{2F933DCC-23B5-470A-AD5D-2401439EC892}" presName="parentText" presStyleLbl="node1" presStyleIdx="0" presStyleCnt="3">
        <dgm:presLayoutVars>
          <dgm:chMax val="0"/>
          <dgm:bulletEnabled val="1"/>
        </dgm:presLayoutVars>
      </dgm:prSet>
      <dgm:spPr/>
    </dgm:pt>
    <dgm:pt modelId="{382D90B3-D834-498C-85F6-72DB10266263}" type="pres">
      <dgm:prSet presAssocID="{2F933DCC-23B5-470A-AD5D-2401439EC892}" presName="negativeSpace" presStyleCnt="0"/>
      <dgm:spPr/>
    </dgm:pt>
    <dgm:pt modelId="{FDB5FB84-FF2E-4388-AC7B-71C465A6684A}" type="pres">
      <dgm:prSet presAssocID="{2F933DCC-23B5-470A-AD5D-2401439EC892}" presName="childText" presStyleLbl="conFgAcc1" presStyleIdx="0" presStyleCnt="3" custLinFactNeighborX="360">
        <dgm:presLayoutVars>
          <dgm:bulletEnabled val="1"/>
        </dgm:presLayoutVars>
      </dgm:prSet>
      <dgm:spPr/>
    </dgm:pt>
    <dgm:pt modelId="{3E3786D3-6A5F-4248-895A-3AA19F9EC000}" type="pres">
      <dgm:prSet presAssocID="{6F8B4160-FFC6-4130-B002-B17D7163D37A}" presName="spaceBetweenRectangles" presStyleCnt="0"/>
      <dgm:spPr/>
    </dgm:pt>
    <dgm:pt modelId="{9E2DAA29-DF02-4970-94E1-20561958EF60}" type="pres">
      <dgm:prSet presAssocID="{FA17CFC4-621E-4096-8709-4ADD4F413A87}" presName="parentLin" presStyleCnt="0"/>
      <dgm:spPr/>
    </dgm:pt>
    <dgm:pt modelId="{30534601-1643-4322-A094-783E800F4EC4}" type="pres">
      <dgm:prSet presAssocID="{FA17CFC4-621E-4096-8709-4ADD4F413A87}" presName="parentLeftMargin" presStyleLbl="node1" presStyleIdx="0" presStyleCnt="3"/>
      <dgm:spPr/>
    </dgm:pt>
    <dgm:pt modelId="{1B8A68C9-5B5F-4AB3-AA7F-EA1F4D127F56}" type="pres">
      <dgm:prSet presAssocID="{FA17CFC4-621E-4096-8709-4ADD4F413A87}" presName="parentText" presStyleLbl="node1" presStyleIdx="1" presStyleCnt="3">
        <dgm:presLayoutVars>
          <dgm:chMax val="0"/>
          <dgm:bulletEnabled val="1"/>
        </dgm:presLayoutVars>
      </dgm:prSet>
      <dgm:spPr/>
    </dgm:pt>
    <dgm:pt modelId="{F9A4DD66-0E97-4C27-AFC0-24F52820AC03}" type="pres">
      <dgm:prSet presAssocID="{FA17CFC4-621E-4096-8709-4ADD4F413A87}" presName="negativeSpace" presStyleCnt="0"/>
      <dgm:spPr/>
    </dgm:pt>
    <dgm:pt modelId="{285B8A81-8004-4003-85AC-A937C40FE17A}" type="pres">
      <dgm:prSet presAssocID="{FA17CFC4-621E-4096-8709-4ADD4F413A87}" presName="childText" presStyleLbl="conFgAcc1" presStyleIdx="1" presStyleCnt="3">
        <dgm:presLayoutVars>
          <dgm:bulletEnabled val="1"/>
        </dgm:presLayoutVars>
      </dgm:prSet>
      <dgm:spPr/>
    </dgm:pt>
    <dgm:pt modelId="{48B573CF-BE05-4EA6-A6E7-85A1AA1B634D}" type="pres">
      <dgm:prSet presAssocID="{2B3B8400-18F3-47B0-B749-89C2E02952D8}" presName="spaceBetweenRectangles" presStyleCnt="0"/>
      <dgm:spPr/>
    </dgm:pt>
    <dgm:pt modelId="{7ED915FF-582A-4CB8-9C19-64ACC9ABA4E0}" type="pres">
      <dgm:prSet presAssocID="{1FD47CC0-4215-443F-BDF5-9127F99E083C}" presName="parentLin" presStyleCnt="0"/>
      <dgm:spPr/>
    </dgm:pt>
    <dgm:pt modelId="{9F1F1379-150E-43E8-8DC2-DFD36F94A8A9}" type="pres">
      <dgm:prSet presAssocID="{1FD47CC0-4215-443F-BDF5-9127F99E083C}" presName="parentLeftMargin" presStyleLbl="node1" presStyleIdx="1" presStyleCnt="3"/>
      <dgm:spPr/>
    </dgm:pt>
    <dgm:pt modelId="{95D0B4ED-D6CF-42D5-8C5B-FAE83F79FF48}" type="pres">
      <dgm:prSet presAssocID="{1FD47CC0-4215-443F-BDF5-9127F99E083C}" presName="parentText" presStyleLbl="node1" presStyleIdx="2" presStyleCnt="3">
        <dgm:presLayoutVars>
          <dgm:chMax val="0"/>
          <dgm:bulletEnabled val="1"/>
        </dgm:presLayoutVars>
      </dgm:prSet>
      <dgm:spPr/>
    </dgm:pt>
    <dgm:pt modelId="{FF4313EC-7F07-4F41-9560-2B008389B359}" type="pres">
      <dgm:prSet presAssocID="{1FD47CC0-4215-443F-BDF5-9127F99E083C}" presName="negativeSpace" presStyleCnt="0"/>
      <dgm:spPr/>
    </dgm:pt>
    <dgm:pt modelId="{E0977EB4-2194-4B65-9B67-577D03477EB8}" type="pres">
      <dgm:prSet presAssocID="{1FD47CC0-4215-443F-BDF5-9127F99E083C}" presName="childText" presStyleLbl="conFgAcc1" presStyleIdx="2" presStyleCnt="3">
        <dgm:presLayoutVars>
          <dgm:bulletEnabled val="1"/>
        </dgm:presLayoutVars>
      </dgm:prSet>
      <dgm:spPr/>
    </dgm:pt>
  </dgm:ptLst>
  <dgm:cxnLst>
    <dgm:cxn modelId="{F08AD000-091C-4D1C-A358-4CF8C16075EA}" type="presOf" srcId="{FA17CFC4-621E-4096-8709-4ADD4F413A87}" destId="{1B8A68C9-5B5F-4AB3-AA7F-EA1F4D127F56}" srcOrd="1" destOrd="0" presId="urn:microsoft.com/office/officeart/2005/8/layout/list1"/>
    <dgm:cxn modelId="{9C73220A-4881-44EB-ACF6-C957D96E1534}" type="presOf" srcId="{1FD47CC0-4215-443F-BDF5-9127F99E083C}" destId="{9F1F1379-150E-43E8-8DC2-DFD36F94A8A9}" srcOrd="0" destOrd="0" presId="urn:microsoft.com/office/officeart/2005/8/layout/list1"/>
    <dgm:cxn modelId="{28E76730-E971-47A4-B784-CB0F0C85952E}" srcId="{2F933DCC-23B5-470A-AD5D-2401439EC892}" destId="{F7347280-A956-488D-8E6C-F4C68E088BF6}" srcOrd="0" destOrd="0" parTransId="{4BDA09E4-287D-4089-9371-C4F81E8B62EE}" sibTransId="{620C1DCC-04FE-4DFB-9750-BB58368A2C40}"/>
    <dgm:cxn modelId="{3D78E65C-9075-44A5-9188-46684AB3336E}" type="presOf" srcId="{1CF413B6-7E30-4A3E-B4EB-F0721CD6F27A}" destId="{5BDA5BE7-A529-49AC-8A1B-1CA38174D4D1}" srcOrd="0" destOrd="0" presId="urn:microsoft.com/office/officeart/2005/8/layout/list1"/>
    <dgm:cxn modelId="{53B8D76A-0794-4F58-A77E-1FA990D78091}" srcId="{1CF413B6-7E30-4A3E-B4EB-F0721CD6F27A}" destId="{2F933DCC-23B5-470A-AD5D-2401439EC892}" srcOrd="0" destOrd="0" parTransId="{8D9DF6E7-7B9A-4DCF-A480-2D1EC123D019}" sibTransId="{6F8B4160-FFC6-4130-B002-B17D7163D37A}"/>
    <dgm:cxn modelId="{0CBAC96C-C17A-4A98-8951-074D9043A195}" type="presOf" srcId="{2F933DCC-23B5-470A-AD5D-2401439EC892}" destId="{62D55D5C-AB4F-4FED-A2CC-707945354A25}" srcOrd="0" destOrd="0" presId="urn:microsoft.com/office/officeart/2005/8/layout/list1"/>
    <dgm:cxn modelId="{B1B9BB7B-1A91-4EE6-9C52-2628CD3F4675}" srcId="{1CF413B6-7E30-4A3E-B4EB-F0721CD6F27A}" destId="{1FD47CC0-4215-443F-BDF5-9127F99E083C}" srcOrd="2" destOrd="0" parTransId="{ADFE08EB-5418-4D8B-91A7-31A40543343C}" sibTransId="{FCE0B34A-2749-43CE-9C4C-142999CF6D8B}"/>
    <dgm:cxn modelId="{BB32357D-5F02-46BB-ACB9-4C42FD1C36B5}" srcId="{FA17CFC4-621E-4096-8709-4ADD4F413A87}" destId="{D6A900A6-719E-41E2-B09D-10AED80D8D0F}" srcOrd="0" destOrd="0" parTransId="{48748C89-E002-437A-9194-FD9987530DCA}" sibTransId="{1EE0B96A-C171-4F84-93F1-C1D8C9802F44}"/>
    <dgm:cxn modelId="{E827FB89-548F-4A90-B38E-CC866893386D}" type="presOf" srcId="{467367F5-6C4D-4A02-8935-58E20153D741}" destId="{E0977EB4-2194-4B65-9B67-577D03477EB8}" srcOrd="0" destOrd="0" presId="urn:microsoft.com/office/officeart/2005/8/layout/list1"/>
    <dgm:cxn modelId="{DE6F6C8B-2631-4B2E-B71A-157FD8810C3A}" srcId="{1CF413B6-7E30-4A3E-B4EB-F0721CD6F27A}" destId="{FA17CFC4-621E-4096-8709-4ADD4F413A87}" srcOrd="1" destOrd="0" parTransId="{EF1976BC-B55C-47A4-AE03-246FE7A60D80}" sibTransId="{2B3B8400-18F3-47B0-B749-89C2E02952D8}"/>
    <dgm:cxn modelId="{B1A47398-58E0-413E-84AC-660FB9494C3D}" type="presOf" srcId="{2F933DCC-23B5-470A-AD5D-2401439EC892}" destId="{7BF39CC8-53F9-43F5-94CB-6E5AEED07039}" srcOrd="1" destOrd="0" presId="urn:microsoft.com/office/officeart/2005/8/layout/list1"/>
    <dgm:cxn modelId="{2903FBAD-4727-4A26-BFED-6E2F915C0F39}" srcId="{1FD47CC0-4215-443F-BDF5-9127F99E083C}" destId="{467367F5-6C4D-4A02-8935-58E20153D741}" srcOrd="0" destOrd="0" parTransId="{9B87C5B2-FAA7-4BE2-B9AB-55D011E87A6E}" sibTransId="{F246BA67-7EF9-4669-9BD8-798B0C7A2983}"/>
    <dgm:cxn modelId="{E8D756B5-D6EE-41AC-BF26-29C018A35935}" type="presOf" srcId="{F7347280-A956-488D-8E6C-F4C68E088BF6}" destId="{FDB5FB84-FF2E-4388-AC7B-71C465A6684A}" srcOrd="0" destOrd="0" presId="urn:microsoft.com/office/officeart/2005/8/layout/list1"/>
    <dgm:cxn modelId="{E65EE4B9-198C-4FCB-BDF2-08CED48B423D}" type="presOf" srcId="{1FD47CC0-4215-443F-BDF5-9127F99E083C}" destId="{95D0B4ED-D6CF-42D5-8C5B-FAE83F79FF48}" srcOrd="1" destOrd="0" presId="urn:microsoft.com/office/officeart/2005/8/layout/list1"/>
    <dgm:cxn modelId="{BB0B7EFC-A920-4B61-AEB9-64FF4F81FC01}" type="presOf" srcId="{FA17CFC4-621E-4096-8709-4ADD4F413A87}" destId="{30534601-1643-4322-A094-783E800F4EC4}" srcOrd="0" destOrd="0" presId="urn:microsoft.com/office/officeart/2005/8/layout/list1"/>
    <dgm:cxn modelId="{4D18A7FC-CA39-42B8-837A-90BDD1176BF4}" type="presOf" srcId="{D6A900A6-719E-41E2-B09D-10AED80D8D0F}" destId="{285B8A81-8004-4003-85AC-A937C40FE17A}" srcOrd="0" destOrd="0" presId="urn:microsoft.com/office/officeart/2005/8/layout/list1"/>
    <dgm:cxn modelId="{280A0609-D1FD-4EA4-8F68-77C0A27CB7CE}" type="presParOf" srcId="{5BDA5BE7-A529-49AC-8A1B-1CA38174D4D1}" destId="{5D38C750-BAA3-4609-AA0D-D5D93685C845}" srcOrd="0" destOrd="0" presId="urn:microsoft.com/office/officeart/2005/8/layout/list1"/>
    <dgm:cxn modelId="{C6D5FBE0-47B1-493C-9520-F3DFA6BCC19E}" type="presParOf" srcId="{5D38C750-BAA3-4609-AA0D-D5D93685C845}" destId="{62D55D5C-AB4F-4FED-A2CC-707945354A25}" srcOrd="0" destOrd="0" presId="urn:microsoft.com/office/officeart/2005/8/layout/list1"/>
    <dgm:cxn modelId="{1851C9BF-F598-447E-8BDB-6C86CE1F2908}" type="presParOf" srcId="{5D38C750-BAA3-4609-AA0D-D5D93685C845}" destId="{7BF39CC8-53F9-43F5-94CB-6E5AEED07039}" srcOrd="1" destOrd="0" presId="urn:microsoft.com/office/officeart/2005/8/layout/list1"/>
    <dgm:cxn modelId="{17EAA38D-AA28-4219-B963-4F9F8F579825}" type="presParOf" srcId="{5BDA5BE7-A529-49AC-8A1B-1CA38174D4D1}" destId="{382D90B3-D834-498C-85F6-72DB10266263}" srcOrd="1" destOrd="0" presId="urn:microsoft.com/office/officeart/2005/8/layout/list1"/>
    <dgm:cxn modelId="{8163376E-1474-465B-A315-AB8CA138F1E5}" type="presParOf" srcId="{5BDA5BE7-A529-49AC-8A1B-1CA38174D4D1}" destId="{FDB5FB84-FF2E-4388-AC7B-71C465A6684A}" srcOrd="2" destOrd="0" presId="urn:microsoft.com/office/officeart/2005/8/layout/list1"/>
    <dgm:cxn modelId="{85A13E31-0B9B-43D2-948C-0617B81D12D1}" type="presParOf" srcId="{5BDA5BE7-A529-49AC-8A1B-1CA38174D4D1}" destId="{3E3786D3-6A5F-4248-895A-3AA19F9EC000}" srcOrd="3" destOrd="0" presId="urn:microsoft.com/office/officeart/2005/8/layout/list1"/>
    <dgm:cxn modelId="{13527D53-FC0E-46D9-BEE7-BBAEBD94389A}" type="presParOf" srcId="{5BDA5BE7-A529-49AC-8A1B-1CA38174D4D1}" destId="{9E2DAA29-DF02-4970-94E1-20561958EF60}" srcOrd="4" destOrd="0" presId="urn:microsoft.com/office/officeart/2005/8/layout/list1"/>
    <dgm:cxn modelId="{CC1FFF55-0659-4C92-A349-44B1D340FE76}" type="presParOf" srcId="{9E2DAA29-DF02-4970-94E1-20561958EF60}" destId="{30534601-1643-4322-A094-783E800F4EC4}" srcOrd="0" destOrd="0" presId="urn:microsoft.com/office/officeart/2005/8/layout/list1"/>
    <dgm:cxn modelId="{A1105110-49C8-476B-905B-0EE129B354E2}" type="presParOf" srcId="{9E2DAA29-DF02-4970-94E1-20561958EF60}" destId="{1B8A68C9-5B5F-4AB3-AA7F-EA1F4D127F56}" srcOrd="1" destOrd="0" presId="urn:microsoft.com/office/officeart/2005/8/layout/list1"/>
    <dgm:cxn modelId="{9860DBF0-2F2F-46C0-8338-8C65B66F921D}" type="presParOf" srcId="{5BDA5BE7-A529-49AC-8A1B-1CA38174D4D1}" destId="{F9A4DD66-0E97-4C27-AFC0-24F52820AC03}" srcOrd="5" destOrd="0" presId="urn:microsoft.com/office/officeart/2005/8/layout/list1"/>
    <dgm:cxn modelId="{426F3275-7E92-4D97-8746-1C617DB91E3D}" type="presParOf" srcId="{5BDA5BE7-A529-49AC-8A1B-1CA38174D4D1}" destId="{285B8A81-8004-4003-85AC-A937C40FE17A}" srcOrd="6" destOrd="0" presId="urn:microsoft.com/office/officeart/2005/8/layout/list1"/>
    <dgm:cxn modelId="{200714BC-5E08-4D84-B391-01F634E98112}" type="presParOf" srcId="{5BDA5BE7-A529-49AC-8A1B-1CA38174D4D1}" destId="{48B573CF-BE05-4EA6-A6E7-85A1AA1B634D}" srcOrd="7" destOrd="0" presId="urn:microsoft.com/office/officeart/2005/8/layout/list1"/>
    <dgm:cxn modelId="{25A90835-31AE-49BB-803F-8335A39F8C5B}" type="presParOf" srcId="{5BDA5BE7-A529-49AC-8A1B-1CA38174D4D1}" destId="{7ED915FF-582A-4CB8-9C19-64ACC9ABA4E0}" srcOrd="8" destOrd="0" presId="urn:microsoft.com/office/officeart/2005/8/layout/list1"/>
    <dgm:cxn modelId="{AF122577-2A90-4D94-A90A-C8AA3179EDDA}" type="presParOf" srcId="{7ED915FF-582A-4CB8-9C19-64ACC9ABA4E0}" destId="{9F1F1379-150E-43E8-8DC2-DFD36F94A8A9}" srcOrd="0" destOrd="0" presId="urn:microsoft.com/office/officeart/2005/8/layout/list1"/>
    <dgm:cxn modelId="{96E31B60-AF82-424C-85ED-78AC959F4AF5}" type="presParOf" srcId="{7ED915FF-582A-4CB8-9C19-64ACC9ABA4E0}" destId="{95D0B4ED-D6CF-42D5-8C5B-FAE83F79FF48}" srcOrd="1" destOrd="0" presId="urn:microsoft.com/office/officeart/2005/8/layout/list1"/>
    <dgm:cxn modelId="{C05FDAC9-B90B-4F6D-9E8F-1F901AAFBF1B}" type="presParOf" srcId="{5BDA5BE7-A529-49AC-8A1B-1CA38174D4D1}" destId="{FF4313EC-7F07-4F41-9560-2B008389B359}" srcOrd="9" destOrd="0" presId="urn:microsoft.com/office/officeart/2005/8/layout/list1"/>
    <dgm:cxn modelId="{ADA8FEF3-C9BF-4BD2-92D7-20B6BAA730D5}" type="presParOf" srcId="{5BDA5BE7-A529-49AC-8A1B-1CA38174D4D1}" destId="{E0977EB4-2194-4B65-9B67-577D03477EB8}"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8F89B1A-6CCC-4985-9BA9-8A2456328C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49F3CD-BFB6-44E0-B808-95B632ADF22E}">
      <dgm:prSet custT="1"/>
      <dgm:spPr/>
      <dgm:t>
        <a:bodyPr/>
        <a:lstStyle/>
        <a:p>
          <a:pPr>
            <a:lnSpc>
              <a:spcPct val="100000"/>
            </a:lnSpc>
          </a:pPr>
          <a:r>
            <a:rPr lang="en-US" sz="2000" dirty="0"/>
            <a:t>Researchers should strive to be independent of, and ‘detached’ from, the people and processes that they are studying</a:t>
          </a:r>
          <a:r>
            <a:rPr lang="zh-CN" sz="2000" dirty="0"/>
            <a:t> </a:t>
          </a:r>
          <a:endParaRPr lang="en-US" sz="2000" dirty="0"/>
        </a:p>
      </dgm:t>
    </dgm:pt>
    <dgm:pt modelId="{3336F3B9-5086-4FA4-9D70-CF3BE58F3EAB}" type="parTrans" cxnId="{5366DBD7-0074-452D-B824-E6A1085C6D4D}">
      <dgm:prSet/>
      <dgm:spPr/>
      <dgm:t>
        <a:bodyPr/>
        <a:lstStyle/>
        <a:p>
          <a:endParaRPr lang="en-US" sz="2000"/>
        </a:p>
      </dgm:t>
    </dgm:pt>
    <dgm:pt modelId="{47A6EC48-E54B-470D-A332-D7B8E606FE19}" type="sibTrans" cxnId="{5366DBD7-0074-452D-B824-E6A1085C6D4D}">
      <dgm:prSet/>
      <dgm:spPr/>
      <dgm:t>
        <a:bodyPr/>
        <a:lstStyle/>
        <a:p>
          <a:endParaRPr lang="en-US" sz="2000"/>
        </a:p>
      </dgm:t>
    </dgm:pt>
    <dgm:pt modelId="{0E0602D9-86C3-4CEA-827A-0FC7FEC60398}">
      <dgm:prSet custT="1"/>
      <dgm:spPr/>
      <dgm:t>
        <a:bodyPr/>
        <a:lstStyle/>
        <a:p>
          <a:pPr>
            <a:lnSpc>
              <a:spcPct val="100000"/>
            </a:lnSpc>
          </a:pPr>
          <a:r>
            <a:rPr lang="en-US" sz="2000" dirty="0"/>
            <a:t>There is positive value in engaging with the field we study.  As social beings we are part of our research.</a:t>
          </a:r>
        </a:p>
      </dgm:t>
    </dgm:pt>
    <dgm:pt modelId="{8BD99DCD-0A29-4187-B61F-E26BDB0AB3FD}" type="parTrans" cxnId="{CF890023-8B6A-4624-882D-A3114F59ECB8}">
      <dgm:prSet/>
      <dgm:spPr/>
      <dgm:t>
        <a:bodyPr/>
        <a:lstStyle/>
        <a:p>
          <a:endParaRPr lang="en-US" sz="2000"/>
        </a:p>
      </dgm:t>
    </dgm:pt>
    <dgm:pt modelId="{838E2C9F-5030-4425-8663-3060D74F906B}" type="sibTrans" cxnId="{CF890023-8B6A-4624-882D-A3114F59ECB8}">
      <dgm:prSet/>
      <dgm:spPr/>
      <dgm:t>
        <a:bodyPr/>
        <a:lstStyle/>
        <a:p>
          <a:endParaRPr lang="en-US" sz="2000"/>
        </a:p>
      </dgm:t>
    </dgm:pt>
    <dgm:pt modelId="{2A1E0E79-05F0-46E5-9C10-50C07E20D545}" type="pres">
      <dgm:prSet presAssocID="{48F89B1A-6CCC-4985-9BA9-8A2456328CE0}" presName="root" presStyleCnt="0">
        <dgm:presLayoutVars>
          <dgm:dir/>
          <dgm:resizeHandles val="exact"/>
        </dgm:presLayoutVars>
      </dgm:prSet>
      <dgm:spPr/>
    </dgm:pt>
    <dgm:pt modelId="{00ACAC0F-4452-4DF6-8E61-51617BF7B47E}" type="pres">
      <dgm:prSet presAssocID="{4149F3CD-BFB6-44E0-B808-95B632ADF22E}" presName="compNode" presStyleCnt="0"/>
      <dgm:spPr/>
    </dgm:pt>
    <dgm:pt modelId="{4F65430B-F9E1-48FC-862C-65532FD3282B}" type="pres">
      <dgm:prSet presAssocID="{4149F3CD-BFB6-44E0-B808-95B632ADF22E}" presName="bgRect" presStyleLbl="bgShp" presStyleIdx="0" presStyleCnt="2" custScaleY="132778"/>
      <dgm:spPr/>
    </dgm:pt>
    <dgm:pt modelId="{54E2156C-5455-4BD3-B1B0-7199ADF725EF}" type="pres">
      <dgm:prSet presAssocID="{4149F3CD-BFB6-44E0-B808-95B632ADF22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684B2188-5A61-4C44-8A2E-BDFFA70CD3E1}" type="pres">
      <dgm:prSet presAssocID="{4149F3CD-BFB6-44E0-B808-95B632ADF22E}" presName="spaceRect" presStyleCnt="0"/>
      <dgm:spPr/>
    </dgm:pt>
    <dgm:pt modelId="{F2DFAECB-1179-43A2-8CAB-F4D7729F5257}" type="pres">
      <dgm:prSet presAssocID="{4149F3CD-BFB6-44E0-B808-95B632ADF22E}" presName="parTx" presStyleLbl="revTx" presStyleIdx="0" presStyleCnt="2" custLinFactNeighborY="-14561">
        <dgm:presLayoutVars>
          <dgm:chMax val="0"/>
          <dgm:chPref val="0"/>
        </dgm:presLayoutVars>
      </dgm:prSet>
      <dgm:spPr/>
    </dgm:pt>
    <dgm:pt modelId="{19A416E6-7C41-4709-B189-4AAC1BC80CAD}" type="pres">
      <dgm:prSet presAssocID="{47A6EC48-E54B-470D-A332-D7B8E606FE19}" presName="sibTrans" presStyleCnt="0"/>
      <dgm:spPr/>
    </dgm:pt>
    <dgm:pt modelId="{E50CE2CA-6E26-4748-8C1C-E052A1D0496F}" type="pres">
      <dgm:prSet presAssocID="{0E0602D9-86C3-4CEA-827A-0FC7FEC60398}" presName="compNode" presStyleCnt="0"/>
      <dgm:spPr/>
    </dgm:pt>
    <dgm:pt modelId="{E7458DCF-9DFA-4F0C-9666-689A73F4660B}" type="pres">
      <dgm:prSet presAssocID="{0E0602D9-86C3-4CEA-827A-0FC7FEC60398}" presName="bgRect" presStyleLbl="bgShp" presStyleIdx="1" presStyleCnt="2" custScaleY="116241"/>
      <dgm:spPr/>
    </dgm:pt>
    <dgm:pt modelId="{0C09FBD6-FCE8-4541-9C69-D29071755C2E}" type="pres">
      <dgm:prSet presAssocID="{0E0602D9-86C3-4CEA-827A-0FC7FEC6039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E09D56A9-2529-49EE-881C-0408E45ADF8B}" type="pres">
      <dgm:prSet presAssocID="{0E0602D9-86C3-4CEA-827A-0FC7FEC60398}" presName="spaceRect" presStyleCnt="0"/>
      <dgm:spPr/>
    </dgm:pt>
    <dgm:pt modelId="{FDFD79FA-FF8C-4E69-9CD8-745797889437}" type="pres">
      <dgm:prSet presAssocID="{0E0602D9-86C3-4CEA-827A-0FC7FEC60398}" presName="parTx" presStyleLbl="revTx" presStyleIdx="1" presStyleCnt="2">
        <dgm:presLayoutVars>
          <dgm:chMax val="0"/>
          <dgm:chPref val="0"/>
        </dgm:presLayoutVars>
      </dgm:prSet>
      <dgm:spPr/>
    </dgm:pt>
  </dgm:ptLst>
  <dgm:cxnLst>
    <dgm:cxn modelId="{CF890023-8B6A-4624-882D-A3114F59ECB8}" srcId="{48F89B1A-6CCC-4985-9BA9-8A2456328CE0}" destId="{0E0602D9-86C3-4CEA-827A-0FC7FEC60398}" srcOrd="1" destOrd="0" parTransId="{8BD99DCD-0A29-4187-B61F-E26BDB0AB3FD}" sibTransId="{838E2C9F-5030-4425-8663-3060D74F906B}"/>
    <dgm:cxn modelId="{D7555A31-EB7D-4F79-B53C-9F350D44D72C}" type="presOf" srcId="{4149F3CD-BFB6-44E0-B808-95B632ADF22E}" destId="{F2DFAECB-1179-43A2-8CAB-F4D7729F5257}" srcOrd="0" destOrd="0" presId="urn:microsoft.com/office/officeart/2018/2/layout/IconVerticalSolidList"/>
    <dgm:cxn modelId="{4551B24A-FB84-4F2E-B94B-4050062F3052}" type="presOf" srcId="{0E0602D9-86C3-4CEA-827A-0FC7FEC60398}" destId="{FDFD79FA-FF8C-4E69-9CD8-745797889437}" srcOrd="0" destOrd="0" presId="urn:microsoft.com/office/officeart/2018/2/layout/IconVerticalSolidList"/>
    <dgm:cxn modelId="{B85C3F8E-2561-4FC0-93EF-978327989787}" type="presOf" srcId="{48F89B1A-6CCC-4985-9BA9-8A2456328CE0}" destId="{2A1E0E79-05F0-46E5-9C10-50C07E20D545}" srcOrd="0" destOrd="0" presId="urn:microsoft.com/office/officeart/2018/2/layout/IconVerticalSolidList"/>
    <dgm:cxn modelId="{5366DBD7-0074-452D-B824-E6A1085C6D4D}" srcId="{48F89B1A-6CCC-4985-9BA9-8A2456328CE0}" destId="{4149F3CD-BFB6-44E0-B808-95B632ADF22E}" srcOrd="0" destOrd="0" parTransId="{3336F3B9-5086-4FA4-9D70-CF3BE58F3EAB}" sibTransId="{47A6EC48-E54B-470D-A332-D7B8E606FE19}"/>
    <dgm:cxn modelId="{C8489EC0-5FF6-4335-8335-73D15547B4BA}" type="presParOf" srcId="{2A1E0E79-05F0-46E5-9C10-50C07E20D545}" destId="{00ACAC0F-4452-4DF6-8E61-51617BF7B47E}" srcOrd="0" destOrd="0" presId="urn:microsoft.com/office/officeart/2018/2/layout/IconVerticalSolidList"/>
    <dgm:cxn modelId="{A32F8EE8-CA94-44B5-B81C-53D841956639}" type="presParOf" srcId="{00ACAC0F-4452-4DF6-8E61-51617BF7B47E}" destId="{4F65430B-F9E1-48FC-862C-65532FD3282B}" srcOrd="0" destOrd="0" presId="urn:microsoft.com/office/officeart/2018/2/layout/IconVerticalSolidList"/>
    <dgm:cxn modelId="{59DB4F0C-120A-4E49-80D7-0ED3621BD01E}" type="presParOf" srcId="{00ACAC0F-4452-4DF6-8E61-51617BF7B47E}" destId="{54E2156C-5455-4BD3-B1B0-7199ADF725EF}" srcOrd="1" destOrd="0" presId="urn:microsoft.com/office/officeart/2018/2/layout/IconVerticalSolidList"/>
    <dgm:cxn modelId="{8081FF6B-F07C-4720-B170-148CEE15C034}" type="presParOf" srcId="{00ACAC0F-4452-4DF6-8E61-51617BF7B47E}" destId="{684B2188-5A61-4C44-8A2E-BDFFA70CD3E1}" srcOrd="2" destOrd="0" presId="urn:microsoft.com/office/officeart/2018/2/layout/IconVerticalSolidList"/>
    <dgm:cxn modelId="{404F8744-63E4-4183-B6A7-612C0FC6FE45}" type="presParOf" srcId="{00ACAC0F-4452-4DF6-8E61-51617BF7B47E}" destId="{F2DFAECB-1179-43A2-8CAB-F4D7729F5257}" srcOrd="3" destOrd="0" presId="urn:microsoft.com/office/officeart/2018/2/layout/IconVerticalSolidList"/>
    <dgm:cxn modelId="{DB0BBD30-0C51-456E-9F25-FA3A20859D0E}" type="presParOf" srcId="{2A1E0E79-05F0-46E5-9C10-50C07E20D545}" destId="{19A416E6-7C41-4709-B189-4AAC1BC80CAD}" srcOrd="1" destOrd="0" presId="urn:microsoft.com/office/officeart/2018/2/layout/IconVerticalSolidList"/>
    <dgm:cxn modelId="{A906E415-8C25-4D76-A264-41F3EF4421A7}" type="presParOf" srcId="{2A1E0E79-05F0-46E5-9C10-50C07E20D545}" destId="{E50CE2CA-6E26-4748-8C1C-E052A1D0496F}" srcOrd="2" destOrd="0" presId="urn:microsoft.com/office/officeart/2018/2/layout/IconVerticalSolidList"/>
    <dgm:cxn modelId="{F1160327-609C-4EA2-871D-F97E469432C0}" type="presParOf" srcId="{E50CE2CA-6E26-4748-8C1C-E052A1D0496F}" destId="{E7458DCF-9DFA-4F0C-9666-689A73F4660B}" srcOrd="0" destOrd="0" presId="urn:microsoft.com/office/officeart/2018/2/layout/IconVerticalSolidList"/>
    <dgm:cxn modelId="{ABE8407E-18A9-4476-8570-1AC18A951FAB}" type="presParOf" srcId="{E50CE2CA-6E26-4748-8C1C-E052A1D0496F}" destId="{0C09FBD6-FCE8-4541-9C69-D29071755C2E}" srcOrd="1" destOrd="0" presId="urn:microsoft.com/office/officeart/2018/2/layout/IconVerticalSolidList"/>
    <dgm:cxn modelId="{5FDC9BD7-6AB6-499F-A89F-B1496A39EB3E}" type="presParOf" srcId="{E50CE2CA-6E26-4748-8C1C-E052A1D0496F}" destId="{E09D56A9-2529-49EE-881C-0408E45ADF8B}" srcOrd="2" destOrd="0" presId="urn:microsoft.com/office/officeart/2018/2/layout/IconVerticalSolidList"/>
    <dgm:cxn modelId="{3294271B-7B07-4088-8598-ECE2602D1577}" type="presParOf" srcId="{E50CE2CA-6E26-4748-8C1C-E052A1D0496F}" destId="{FDFD79FA-FF8C-4E69-9CD8-7457978894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5BA842B-1F80-4640-8E9F-AD4099A3CF50}" type="doc">
      <dgm:prSet loTypeId="urn:microsoft.com/office/officeart/2005/8/layout/matrix2" loCatId="matrix" qsTypeId="urn:microsoft.com/office/officeart/2005/8/quickstyle/simple5" qsCatId="simple" csTypeId="urn:microsoft.com/office/officeart/2005/8/colors/accent2_5" csCatId="accent2" phldr="1"/>
      <dgm:spPr/>
      <dgm:t>
        <a:bodyPr/>
        <a:lstStyle/>
        <a:p>
          <a:endParaRPr lang="en-GB"/>
        </a:p>
      </dgm:t>
    </dgm:pt>
    <dgm:pt modelId="{A039E274-1842-4435-8C24-27C71A39874A}">
      <dgm:prSet custT="1"/>
      <dgm:spPr/>
      <dgm:t>
        <a:bodyPr/>
        <a:lstStyle/>
        <a:p>
          <a:r>
            <a:rPr lang="en-GB" sz="2200" dirty="0" err="1"/>
            <a:t>Constructionism</a:t>
          </a:r>
          <a:endParaRPr lang="en-GB" sz="2200" dirty="0"/>
        </a:p>
      </dgm:t>
    </dgm:pt>
    <dgm:pt modelId="{0272531E-7663-4EA4-BDCF-ABE4E75D3236}" type="parTrans" cxnId="{C7AF5AAD-C4BF-4253-94B4-1328D38074B7}">
      <dgm:prSet/>
      <dgm:spPr/>
      <dgm:t>
        <a:bodyPr/>
        <a:lstStyle/>
        <a:p>
          <a:endParaRPr lang="en-GB"/>
        </a:p>
      </dgm:t>
    </dgm:pt>
    <dgm:pt modelId="{472F4A17-227B-4923-9380-0CE19B3D0CDE}" type="sibTrans" cxnId="{C7AF5AAD-C4BF-4253-94B4-1328D38074B7}">
      <dgm:prSet/>
      <dgm:spPr/>
      <dgm:t>
        <a:bodyPr/>
        <a:lstStyle/>
        <a:p>
          <a:endParaRPr lang="en-GB"/>
        </a:p>
      </dgm:t>
    </dgm:pt>
    <dgm:pt modelId="{7D28CCBB-25A1-4126-A2AE-348F76C3A5C2}">
      <dgm:prSet custT="1"/>
      <dgm:spPr/>
      <dgm:t>
        <a:bodyPr/>
        <a:lstStyle/>
        <a:p>
          <a:r>
            <a:rPr lang="en-GB" sz="2200" dirty="0"/>
            <a:t>Positivism</a:t>
          </a:r>
        </a:p>
      </dgm:t>
    </dgm:pt>
    <dgm:pt modelId="{5FB77223-99EA-4694-9E4B-5AC590AA4DAD}" type="parTrans" cxnId="{3C005397-88E3-4121-8D18-D41F4759D8F5}">
      <dgm:prSet/>
      <dgm:spPr/>
      <dgm:t>
        <a:bodyPr/>
        <a:lstStyle/>
        <a:p>
          <a:endParaRPr lang="en-GB"/>
        </a:p>
      </dgm:t>
    </dgm:pt>
    <dgm:pt modelId="{0950E999-300C-4458-9A5C-3441A2869FC4}" type="sibTrans" cxnId="{3C005397-88E3-4121-8D18-D41F4759D8F5}">
      <dgm:prSet/>
      <dgm:spPr/>
      <dgm:t>
        <a:bodyPr/>
        <a:lstStyle/>
        <a:p>
          <a:endParaRPr lang="en-GB"/>
        </a:p>
      </dgm:t>
    </dgm:pt>
    <dgm:pt modelId="{14BCB0A6-A893-4D74-A245-87FE05C00740}">
      <dgm:prSet custT="1"/>
      <dgm:spPr/>
      <dgm:t>
        <a:bodyPr/>
        <a:lstStyle/>
        <a:p>
          <a:r>
            <a:rPr lang="en-GB" sz="2200" dirty="0"/>
            <a:t>Engaged</a:t>
          </a:r>
        </a:p>
      </dgm:t>
    </dgm:pt>
    <dgm:pt modelId="{42B247F1-7DC7-4C85-83F9-D15D3D810457}" type="parTrans" cxnId="{F2BD748F-524C-454A-915B-AD2B70A81361}">
      <dgm:prSet/>
      <dgm:spPr/>
      <dgm:t>
        <a:bodyPr/>
        <a:lstStyle/>
        <a:p>
          <a:endParaRPr lang="en-GB"/>
        </a:p>
      </dgm:t>
    </dgm:pt>
    <dgm:pt modelId="{6F492514-063B-4017-BAA3-D1B1E4CF3DDE}" type="sibTrans" cxnId="{F2BD748F-524C-454A-915B-AD2B70A81361}">
      <dgm:prSet/>
      <dgm:spPr/>
      <dgm:t>
        <a:bodyPr/>
        <a:lstStyle/>
        <a:p>
          <a:endParaRPr lang="en-GB"/>
        </a:p>
      </dgm:t>
    </dgm:pt>
    <dgm:pt modelId="{4AC90F5F-1894-48D4-B136-1FBEE2862607}">
      <dgm:prSet phldrT="[Text]" custT="1"/>
      <dgm:spPr/>
      <dgm:t>
        <a:bodyPr/>
        <a:lstStyle/>
        <a:p>
          <a:r>
            <a:rPr lang="en-GB" sz="2200" dirty="0"/>
            <a:t>Detached</a:t>
          </a:r>
        </a:p>
      </dgm:t>
    </dgm:pt>
    <dgm:pt modelId="{C81C5718-57F6-4378-943C-E056CEED8882}" type="sibTrans" cxnId="{3B0D68B5-E5E6-49FB-A5F1-3C9F758FD658}">
      <dgm:prSet/>
      <dgm:spPr/>
      <dgm:t>
        <a:bodyPr/>
        <a:lstStyle/>
        <a:p>
          <a:endParaRPr lang="en-GB"/>
        </a:p>
      </dgm:t>
    </dgm:pt>
    <dgm:pt modelId="{83057BB9-7F66-4695-9791-8C4BB5F05AA8}" type="parTrans" cxnId="{3B0D68B5-E5E6-49FB-A5F1-3C9F758FD658}">
      <dgm:prSet/>
      <dgm:spPr/>
      <dgm:t>
        <a:bodyPr/>
        <a:lstStyle/>
        <a:p>
          <a:endParaRPr lang="en-GB"/>
        </a:p>
      </dgm:t>
    </dgm:pt>
    <dgm:pt modelId="{40A09262-A154-4722-8A31-1D4984603081}" type="pres">
      <dgm:prSet presAssocID="{E5BA842B-1F80-4640-8E9F-AD4099A3CF50}" presName="matrix" presStyleCnt="0">
        <dgm:presLayoutVars>
          <dgm:chMax val="1"/>
          <dgm:dir/>
          <dgm:resizeHandles val="exact"/>
        </dgm:presLayoutVars>
      </dgm:prSet>
      <dgm:spPr/>
    </dgm:pt>
    <dgm:pt modelId="{12C30C62-1BB2-4EA6-9A71-27781E3A2BE8}" type="pres">
      <dgm:prSet presAssocID="{E5BA842B-1F80-4640-8E9F-AD4099A3CF50}" presName="axisShape" presStyleLbl="bgShp" presStyleIdx="0" presStyleCnt="1" custAng="0" custScaleX="53374" custScaleY="49808" custLinFactNeighborX="2723" custLinFactNeighborY="-5655"/>
      <dgm:spPr/>
    </dgm:pt>
    <dgm:pt modelId="{97AA493D-221D-4A47-ABFB-F5158A36D32C}" type="pres">
      <dgm:prSet presAssocID="{E5BA842B-1F80-4640-8E9F-AD4099A3CF50}" presName="rect1" presStyleLbl="node1" presStyleIdx="0" presStyleCnt="4" custScaleX="119311" custScaleY="31572" custLinFactNeighborX="63403" custLinFactNeighborY="-35460">
        <dgm:presLayoutVars>
          <dgm:chMax val="0"/>
          <dgm:chPref val="0"/>
          <dgm:bulletEnabled val="1"/>
        </dgm:presLayoutVars>
      </dgm:prSet>
      <dgm:spPr/>
    </dgm:pt>
    <dgm:pt modelId="{D68D4D06-9CA1-4137-A3DC-EA93BDCFCCC7}" type="pres">
      <dgm:prSet presAssocID="{E5BA842B-1F80-4640-8E9F-AD4099A3CF50}" presName="rect2" presStyleLbl="node1" presStyleIdx="1" presStyleCnt="4" custScaleX="164973" custScaleY="29743" custLinFactX="2039" custLinFactNeighborX="100000" custLinFactNeighborY="43018">
        <dgm:presLayoutVars>
          <dgm:chMax val="0"/>
          <dgm:chPref val="0"/>
          <dgm:bulletEnabled val="1"/>
        </dgm:presLayoutVars>
      </dgm:prSet>
      <dgm:spPr/>
    </dgm:pt>
    <dgm:pt modelId="{7311E7C6-EAE8-470D-93A1-848797F1A34C}" type="pres">
      <dgm:prSet presAssocID="{E5BA842B-1F80-4640-8E9F-AD4099A3CF50}" presName="rect3" presStyleLbl="node1" presStyleIdx="2" presStyleCnt="4" custScaleX="118427" custScaleY="29828" custLinFactNeighborX="-62130" custLinFactNeighborY="-74485">
        <dgm:presLayoutVars>
          <dgm:chMax val="0"/>
          <dgm:chPref val="0"/>
          <dgm:bulletEnabled val="1"/>
        </dgm:presLayoutVars>
      </dgm:prSet>
      <dgm:spPr/>
    </dgm:pt>
    <dgm:pt modelId="{1AA0FBE9-296B-4C53-839E-04F6D894179F}" type="pres">
      <dgm:prSet presAssocID="{E5BA842B-1F80-4640-8E9F-AD4099A3CF50}" presName="rect4" presStyleLbl="node1" presStyleIdx="3" presStyleCnt="4" custScaleX="117544" custScaleY="29828" custLinFactNeighborX="-53548" custLinFactNeighborY="14990">
        <dgm:presLayoutVars>
          <dgm:chMax val="0"/>
          <dgm:chPref val="0"/>
          <dgm:bulletEnabled val="1"/>
        </dgm:presLayoutVars>
      </dgm:prSet>
      <dgm:spPr/>
    </dgm:pt>
  </dgm:ptLst>
  <dgm:cxnLst>
    <dgm:cxn modelId="{F2BD748F-524C-454A-915B-AD2B70A81361}" srcId="{E5BA842B-1F80-4640-8E9F-AD4099A3CF50}" destId="{14BCB0A6-A893-4D74-A245-87FE05C00740}" srcOrd="3" destOrd="0" parTransId="{42B247F1-7DC7-4C85-83F9-D15D3D810457}" sibTransId="{6F492514-063B-4017-BAA3-D1B1E4CF3DDE}"/>
    <dgm:cxn modelId="{3C005397-88E3-4121-8D18-D41F4759D8F5}" srcId="{E5BA842B-1F80-4640-8E9F-AD4099A3CF50}" destId="{7D28CCBB-25A1-4126-A2AE-348F76C3A5C2}" srcOrd="2" destOrd="0" parTransId="{5FB77223-99EA-4694-9E4B-5AC590AA4DAD}" sibTransId="{0950E999-300C-4458-9A5C-3441A2869FC4}"/>
    <dgm:cxn modelId="{DCD914A5-D259-4253-8CC2-8A4CF37935B0}" type="presOf" srcId="{4AC90F5F-1894-48D4-B136-1FBEE2862607}" destId="{97AA493D-221D-4A47-ABFB-F5158A36D32C}" srcOrd="0" destOrd="0" presId="urn:microsoft.com/office/officeart/2005/8/layout/matrix2"/>
    <dgm:cxn modelId="{C7AF5AAD-C4BF-4253-94B4-1328D38074B7}" srcId="{E5BA842B-1F80-4640-8E9F-AD4099A3CF50}" destId="{A039E274-1842-4435-8C24-27C71A39874A}" srcOrd="1" destOrd="0" parTransId="{0272531E-7663-4EA4-BDCF-ABE4E75D3236}" sibTransId="{472F4A17-227B-4923-9380-0CE19B3D0CDE}"/>
    <dgm:cxn modelId="{3B0D68B5-E5E6-49FB-A5F1-3C9F758FD658}" srcId="{E5BA842B-1F80-4640-8E9F-AD4099A3CF50}" destId="{4AC90F5F-1894-48D4-B136-1FBEE2862607}" srcOrd="0" destOrd="0" parTransId="{83057BB9-7F66-4695-9791-8C4BB5F05AA8}" sibTransId="{C81C5718-57F6-4378-943C-E056CEED8882}"/>
    <dgm:cxn modelId="{92E63FB6-ED0C-4740-AFB6-0D138FC57950}" type="presOf" srcId="{A039E274-1842-4435-8C24-27C71A39874A}" destId="{D68D4D06-9CA1-4137-A3DC-EA93BDCFCCC7}" srcOrd="0" destOrd="0" presId="urn:microsoft.com/office/officeart/2005/8/layout/matrix2"/>
    <dgm:cxn modelId="{139A0DCD-4703-43F9-900C-1AAF941CA427}" type="presOf" srcId="{E5BA842B-1F80-4640-8E9F-AD4099A3CF50}" destId="{40A09262-A154-4722-8A31-1D4984603081}" srcOrd="0" destOrd="0" presId="urn:microsoft.com/office/officeart/2005/8/layout/matrix2"/>
    <dgm:cxn modelId="{B5F34EDD-0F88-4AA6-A6B8-A7500D96F317}" type="presOf" srcId="{14BCB0A6-A893-4D74-A245-87FE05C00740}" destId="{1AA0FBE9-296B-4C53-839E-04F6D894179F}" srcOrd="0" destOrd="0" presId="urn:microsoft.com/office/officeart/2005/8/layout/matrix2"/>
    <dgm:cxn modelId="{75242CF1-44AC-45BA-BCCD-5CC264AB46A8}" type="presOf" srcId="{7D28CCBB-25A1-4126-A2AE-348F76C3A5C2}" destId="{7311E7C6-EAE8-470D-93A1-848797F1A34C}" srcOrd="0" destOrd="0" presId="urn:microsoft.com/office/officeart/2005/8/layout/matrix2"/>
    <dgm:cxn modelId="{798B4EC3-AFBF-4E48-A82C-8638387700B7}" type="presParOf" srcId="{40A09262-A154-4722-8A31-1D4984603081}" destId="{12C30C62-1BB2-4EA6-9A71-27781E3A2BE8}" srcOrd="0" destOrd="0" presId="urn:microsoft.com/office/officeart/2005/8/layout/matrix2"/>
    <dgm:cxn modelId="{D4A790C7-E366-47AD-AAAE-A56EDB3A59C6}" type="presParOf" srcId="{40A09262-A154-4722-8A31-1D4984603081}" destId="{97AA493D-221D-4A47-ABFB-F5158A36D32C}" srcOrd="1" destOrd="0" presId="urn:microsoft.com/office/officeart/2005/8/layout/matrix2"/>
    <dgm:cxn modelId="{C795EDA0-6CF0-49E6-BD4C-2BEC4F50B09F}" type="presParOf" srcId="{40A09262-A154-4722-8A31-1D4984603081}" destId="{D68D4D06-9CA1-4137-A3DC-EA93BDCFCCC7}" srcOrd="2" destOrd="0" presId="urn:microsoft.com/office/officeart/2005/8/layout/matrix2"/>
    <dgm:cxn modelId="{CA18F91E-145C-4813-96CB-5D4ADD0F44E3}" type="presParOf" srcId="{40A09262-A154-4722-8A31-1D4984603081}" destId="{7311E7C6-EAE8-470D-93A1-848797F1A34C}" srcOrd="3" destOrd="0" presId="urn:microsoft.com/office/officeart/2005/8/layout/matrix2"/>
    <dgm:cxn modelId="{23F8F58A-6D30-496E-8A46-1D6504793291}" type="presParOf" srcId="{40A09262-A154-4722-8A31-1D4984603081}" destId="{1AA0FBE9-296B-4C53-839E-04F6D894179F}"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4653EA8-D7DD-4141-A7FC-491344E66A2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5420228-AA74-4006-BFD4-9101F5D35325}">
      <dgm:prSet/>
      <dgm:spPr/>
      <dgm:t>
        <a:bodyPr/>
        <a:lstStyle/>
        <a:p>
          <a:r>
            <a:rPr lang="en-US"/>
            <a:t>All researchers hold philosophical assumptions, although these are often tacit rather than explicit positions.</a:t>
          </a:r>
        </a:p>
      </dgm:t>
    </dgm:pt>
    <dgm:pt modelId="{5A73630E-21AD-41AA-B709-565E552A77A2}" type="parTrans" cxnId="{07A23794-274C-4673-B4F7-BA962015E559}">
      <dgm:prSet/>
      <dgm:spPr/>
      <dgm:t>
        <a:bodyPr/>
        <a:lstStyle/>
        <a:p>
          <a:endParaRPr lang="en-US"/>
        </a:p>
      </dgm:t>
    </dgm:pt>
    <dgm:pt modelId="{265F53EF-6ECD-430A-B766-76239535E4CF}" type="sibTrans" cxnId="{07A23794-274C-4673-B4F7-BA962015E559}">
      <dgm:prSet/>
      <dgm:spPr/>
      <dgm:t>
        <a:bodyPr/>
        <a:lstStyle/>
        <a:p>
          <a:endParaRPr lang="en-US"/>
        </a:p>
      </dgm:t>
    </dgm:pt>
    <dgm:pt modelId="{C929A215-0AB7-477D-BFE8-3199E683B398}">
      <dgm:prSet/>
      <dgm:spPr/>
      <dgm:t>
        <a:bodyPr/>
        <a:lstStyle/>
        <a:p>
          <a:r>
            <a:rPr lang="en-US"/>
            <a:t>Researchers need to be aware of their own philosophical assumptions.</a:t>
          </a:r>
        </a:p>
      </dgm:t>
    </dgm:pt>
    <dgm:pt modelId="{113F633A-B921-4325-ABA9-F057FD655649}" type="parTrans" cxnId="{013E5881-8CB7-448E-B4C9-C3947185E220}">
      <dgm:prSet/>
      <dgm:spPr/>
      <dgm:t>
        <a:bodyPr/>
        <a:lstStyle/>
        <a:p>
          <a:endParaRPr lang="en-US"/>
        </a:p>
      </dgm:t>
    </dgm:pt>
    <dgm:pt modelId="{939D5842-CF37-4A19-B1C1-0CBCBFB33862}" type="sibTrans" cxnId="{013E5881-8CB7-448E-B4C9-C3947185E220}">
      <dgm:prSet/>
      <dgm:spPr/>
      <dgm:t>
        <a:bodyPr/>
        <a:lstStyle/>
        <a:p>
          <a:endParaRPr lang="en-US"/>
        </a:p>
      </dgm:t>
    </dgm:pt>
    <dgm:pt modelId="{9BFB4DBA-F20D-4129-9A45-6364CE550D73}">
      <dgm:prSet/>
      <dgm:spPr/>
      <dgm:t>
        <a:bodyPr/>
        <a:lstStyle/>
        <a:p>
          <a:r>
            <a:rPr lang="en-US"/>
            <a:t>The strongest philosophical contrast is between realist and nominalist ontologies.</a:t>
          </a:r>
        </a:p>
      </dgm:t>
    </dgm:pt>
    <dgm:pt modelId="{9A9AB6BF-82A6-4BEA-AF3A-4B4FBD91FACF}" type="parTrans" cxnId="{F4E06405-7689-423D-83D5-8EF56FD430E9}">
      <dgm:prSet/>
      <dgm:spPr/>
      <dgm:t>
        <a:bodyPr/>
        <a:lstStyle/>
        <a:p>
          <a:endParaRPr lang="en-US"/>
        </a:p>
      </dgm:t>
    </dgm:pt>
    <dgm:pt modelId="{29FD4512-E643-499D-A783-BB1E9FA241D3}" type="sibTrans" cxnId="{F4E06405-7689-423D-83D5-8EF56FD430E9}">
      <dgm:prSet/>
      <dgm:spPr/>
      <dgm:t>
        <a:bodyPr/>
        <a:lstStyle/>
        <a:p>
          <a:endParaRPr lang="en-US"/>
        </a:p>
      </dgm:t>
    </dgm:pt>
    <dgm:pt modelId="{AE64A940-8CD7-4005-B871-8AA4A26C3CF0}">
      <dgm:prSet/>
      <dgm:spPr/>
      <dgm:t>
        <a:bodyPr/>
        <a:lstStyle/>
        <a:p>
          <a:r>
            <a:rPr lang="en-US"/>
            <a:t>There is usually correspondence between ontologies, epistemologies and methodologies.</a:t>
          </a:r>
        </a:p>
      </dgm:t>
    </dgm:pt>
    <dgm:pt modelId="{403C2476-B554-4539-B2B4-0846ED8A20E2}" type="parTrans" cxnId="{BF7834C9-ECBF-4855-9A91-33AEFA61E34F}">
      <dgm:prSet/>
      <dgm:spPr/>
      <dgm:t>
        <a:bodyPr/>
        <a:lstStyle/>
        <a:p>
          <a:endParaRPr lang="en-US"/>
        </a:p>
      </dgm:t>
    </dgm:pt>
    <dgm:pt modelId="{8CC59A50-604D-4F93-B5B2-4C068F84D7C7}" type="sibTrans" cxnId="{BF7834C9-ECBF-4855-9A91-33AEFA61E34F}">
      <dgm:prSet/>
      <dgm:spPr/>
      <dgm:t>
        <a:bodyPr/>
        <a:lstStyle/>
        <a:p>
          <a:endParaRPr lang="en-US"/>
        </a:p>
      </dgm:t>
    </dgm:pt>
    <dgm:pt modelId="{F30AA1F3-FE8B-41EC-B36A-C5F9DD85B139}" type="pres">
      <dgm:prSet presAssocID="{94653EA8-D7DD-4141-A7FC-491344E66A28}" presName="vert0" presStyleCnt="0">
        <dgm:presLayoutVars>
          <dgm:dir/>
          <dgm:animOne val="branch"/>
          <dgm:animLvl val="lvl"/>
        </dgm:presLayoutVars>
      </dgm:prSet>
      <dgm:spPr/>
    </dgm:pt>
    <dgm:pt modelId="{152ED57C-2C54-43CD-B0AE-93B4FE5D9CD9}" type="pres">
      <dgm:prSet presAssocID="{65420228-AA74-4006-BFD4-9101F5D35325}" presName="thickLine" presStyleLbl="alignNode1" presStyleIdx="0" presStyleCnt="4"/>
      <dgm:spPr/>
    </dgm:pt>
    <dgm:pt modelId="{88797CE5-F9FC-49AE-AF42-1C71361A0238}" type="pres">
      <dgm:prSet presAssocID="{65420228-AA74-4006-BFD4-9101F5D35325}" presName="horz1" presStyleCnt="0"/>
      <dgm:spPr/>
    </dgm:pt>
    <dgm:pt modelId="{86174D87-8126-4BD5-B6D6-46C5B4EAFED5}" type="pres">
      <dgm:prSet presAssocID="{65420228-AA74-4006-BFD4-9101F5D35325}" presName="tx1" presStyleLbl="revTx" presStyleIdx="0" presStyleCnt="4"/>
      <dgm:spPr/>
    </dgm:pt>
    <dgm:pt modelId="{51EFBFA1-5966-4EE7-9D4D-79D389B16E98}" type="pres">
      <dgm:prSet presAssocID="{65420228-AA74-4006-BFD4-9101F5D35325}" presName="vert1" presStyleCnt="0"/>
      <dgm:spPr/>
    </dgm:pt>
    <dgm:pt modelId="{7922F6C2-7D8F-40DF-8F74-2B5DF2C5CC32}" type="pres">
      <dgm:prSet presAssocID="{C929A215-0AB7-477D-BFE8-3199E683B398}" presName="thickLine" presStyleLbl="alignNode1" presStyleIdx="1" presStyleCnt="4"/>
      <dgm:spPr/>
    </dgm:pt>
    <dgm:pt modelId="{3084EF5D-A1F1-4C6A-BE71-0E9B1CAE2B2A}" type="pres">
      <dgm:prSet presAssocID="{C929A215-0AB7-477D-BFE8-3199E683B398}" presName="horz1" presStyleCnt="0"/>
      <dgm:spPr/>
    </dgm:pt>
    <dgm:pt modelId="{DDC22B2A-8993-41D8-92A3-A3E9A991F644}" type="pres">
      <dgm:prSet presAssocID="{C929A215-0AB7-477D-BFE8-3199E683B398}" presName="tx1" presStyleLbl="revTx" presStyleIdx="1" presStyleCnt="4"/>
      <dgm:spPr/>
    </dgm:pt>
    <dgm:pt modelId="{BF622263-641F-421C-835C-247E5D93699A}" type="pres">
      <dgm:prSet presAssocID="{C929A215-0AB7-477D-BFE8-3199E683B398}" presName="vert1" presStyleCnt="0"/>
      <dgm:spPr/>
    </dgm:pt>
    <dgm:pt modelId="{4D57D9C5-DD3F-498F-A7D5-3AC2652F337B}" type="pres">
      <dgm:prSet presAssocID="{9BFB4DBA-F20D-4129-9A45-6364CE550D73}" presName="thickLine" presStyleLbl="alignNode1" presStyleIdx="2" presStyleCnt="4"/>
      <dgm:spPr/>
    </dgm:pt>
    <dgm:pt modelId="{254E98DE-B7F9-4E30-B311-F86F213E8850}" type="pres">
      <dgm:prSet presAssocID="{9BFB4DBA-F20D-4129-9A45-6364CE550D73}" presName="horz1" presStyleCnt="0"/>
      <dgm:spPr/>
    </dgm:pt>
    <dgm:pt modelId="{0B33BE3A-5BBC-4D62-923D-38972DB4F4F0}" type="pres">
      <dgm:prSet presAssocID="{9BFB4DBA-F20D-4129-9A45-6364CE550D73}" presName="tx1" presStyleLbl="revTx" presStyleIdx="2" presStyleCnt="4"/>
      <dgm:spPr/>
    </dgm:pt>
    <dgm:pt modelId="{CCC0F5B4-12D2-43C1-B095-9ABB89674915}" type="pres">
      <dgm:prSet presAssocID="{9BFB4DBA-F20D-4129-9A45-6364CE550D73}" presName="vert1" presStyleCnt="0"/>
      <dgm:spPr/>
    </dgm:pt>
    <dgm:pt modelId="{0A0EC963-EC11-46D8-95BA-9337796B71AF}" type="pres">
      <dgm:prSet presAssocID="{AE64A940-8CD7-4005-B871-8AA4A26C3CF0}" presName="thickLine" presStyleLbl="alignNode1" presStyleIdx="3" presStyleCnt="4"/>
      <dgm:spPr/>
    </dgm:pt>
    <dgm:pt modelId="{BFB810FA-55C9-4842-A589-398843210A6B}" type="pres">
      <dgm:prSet presAssocID="{AE64A940-8CD7-4005-B871-8AA4A26C3CF0}" presName="horz1" presStyleCnt="0"/>
      <dgm:spPr/>
    </dgm:pt>
    <dgm:pt modelId="{861C207E-40F4-402E-87AF-D5AE539E1891}" type="pres">
      <dgm:prSet presAssocID="{AE64A940-8CD7-4005-B871-8AA4A26C3CF0}" presName="tx1" presStyleLbl="revTx" presStyleIdx="3" presStyleCnt="4"/>
      <dgm:spPr/>
    </dgm:pt>
    <dgm:pt modelId="{35017EE3-B78A-48DA-B069-75A6219C809C}" type="pres">
      <dgm:prSet presAssocID="{AE64A940-8CD7-4005-B871-8AA4A26C3CF0}" presName="vert1" presStyleCnt="0"/>
      <dgm:spPr/>
    </dgm:pt>
  </dgm:ptLst>
  <dgm:cxnLst>
    <dgm:cxn modelId="{F4E06405-7689-423D-83D5-8EF56FD430E9}" srcId="{94653EA8-D7DD-4141-A7FC-491344E66A28}" destId="{9BFB4DBA-F20D-4129-9A45-6364CE550D73}" srcOrd="2" destOrd="0" parTransId="{9A9AB6BF-82A6-4BEA-AF3A-4B4FBD91FACF}" sibTransId="{29FD4512-E643-499D-A783-BB1E9FA241D3}"/>
    <dgm:cxn modelId="{B202100B-54C0-4654-9BAF-962211E8BA6E}" type="presOf" srcId="{65420228-AA74-4006-BFD4-9101F5D35325}" destId="{86174D87-8126-4BD5-B6D6-46C5B4EAFED5}" srcOrd="0" destOrd="0" presId="urn:microsoft.com/office/officeart/2008/layout/LinedList"/>
    <dgm:cxn modelId="{28CEDD66-5985-48F6-A356-3E1CE534BDDA}" type="presOf" srcId="{94653EA8-D7DD-4141-A7FC-491344E66A28}" destId="{F30AA1F3-FE8B-41EC-B36A-C5F9DD85B139}" srcOrd="0" destOrd="0" presId="urn:microsoft.com/office/officeart/2008/layout/LinedList"/>
    <dgm:cxn modelId="{75510F50-C73B-486E-809F-BF011BC02500}" type="presOf" srcId="{AE64A940-8CD7-4005-B871-8AA4A26C3CF0}" destId="{861C207E-40F4-402E-87AF-D5AE539E1891}" srcOrd="0" destOrd="0" presId="urn:microsoft.com/office/officeart/2008/layout/LinedList"/>
    <dgm:cxn modelId="{013E5881-8CB7-448E-B4C9-C3947185E220}" srcId="{94653EA8-D7DD-4141-A7FC-491344E66A28}" destId="{C929A215-0AB7-477D-BFE8-3199E683B398}" srcOrd="1" destOrd="0" parTransId="{113F633A-B921-4325-ABA9-F057FD655649}" sibTransId="{939D5842-CF37-4A19-B1C1-0CBCBFB33862}"/>
    <dgm:cxn modelId="{D9925592-2529-4909-ABB8-0524079E3DEC}" type="presOf" srcId="{9BFB4DBA-F20D-4129-9A45-6364CE550D73}" destId="{0B33BE3A-5BBC-4D62-923D-38972DB4F4F0}" srcOrd="0" destOrd="0" presId="urn:microsoft.com/office/officeart/2008/layout/LinedList"/>
    <dgm:cxn modelId="{07A23794-274C-4673-B4F7-BA962015E559}" srcId="{94653EA8-D7DD-4141-A7FC-491344E66A28}" destId="{65420228-AA74-4006-BFD4-9101F5D35325}" srcOrd="0" destOrd="0" parTransId="{5A73630E-21AD-41AA-B709-565E552A77A2}" sibTransId="{265F53EF-6ECD-430A-B766-76239535E4CF}"/>
    <dgm:cxn modelId="{F33C06A1-9668-4F7B-98F9-0D065CC28366}" type="presOf" srcId="{C929A215-0AB7-477D-BFE8-3199E683B398}" destId="{DDC22B2A-8993-41D8-92A3-A3E9A991F644}" srcOrd="0" destOrd="0" presId="urn:microsoft.com/office/officeart/2008/layout/LinedList"/>
    <dgm:cxn modelId="{BF7834C9-ECBF-4855-9A91-33AEFA61E34F}" srcId="{94653EA8-D7DD-4141-A7FC-491344E66A28}" destId="{AE64A940-8CD7-4005-B871-8AA4A26C3CF0}" srcOrd="3" destOrd="0" parTransId="{403C2476-B554-4539-B2B4-0846ED8A20E2}" sibTransId="{8CC59A50-604D-4F93-B5B2-4C068F84D7C7}"/>
    <dgm:cxn modelId="{95784F5A-472B-4CEB-8F1D-1BFB05B5F73F}" type="presParOf" srcId="{F30AA1F3-FE8B-41EC-B36A-C5F9DD85B139}" destId="{152ED57C-2C54-43CD-B0AE-93B4FE5D9CD9}" srcOrd="0" destOrd="0" presId="urn:microsoft.com/office/officeart/2008/layout/LinedList"/>
    <dgm:cxn modelId="{EDBB32EF-7E30-4C3D-B848-F583FFEF2CA8}" type="presParOf" srcId="{F30AA1F3-FE8B-41EC-B36A-C5F9DD85B139}" destId="{88797CE5-F9FC-49AE-AF42-1C71361A0238}" srcOrd="1" destOrd="0" presId="urn:microsoft.com/office/officeart/2008/layout/LinedList"/>
    <dgm:cxn modelId="{1D245F96-8478-4A97-8022-5EF2D11590BF}" type="presParOf" srcId="{88797CE5-F9FC-49AE-AF42-1C71361A0238}" destId="{86174D87-8126-4BD5-B6D6-46C5B4EAFED5}" srcOrd="0" destOrd="0" presId="urn:microsoft.com/office/officeart/2008/layout/LinedList"/>
    <dgm:cxn modelId="{9CDB17A1-3CDD-4B16-8929-841B26858103}" type="presParOf" srcId="{88797CE5-F9FC-49AE-AF42-1C71361A0238}" destId="{51EFBFA1-5966-4EE7-9D4D-79D389B16E98}" srcOrd="1" destOrd="0" presId="urn:microsoft.com/office/officeart/2008/layout/LinedList"/>
    <dgm:cxn modelId="{9EAB799B-3369-4B63-8222-74BC724AA933}" type="presParOf" srcId="{F30AA1F3-FE8B-41EC-B36A-C5F9DD85B139}" destId="{7922F6C2-7D8F-40DF-8F74-2B5DF2C5CC32}" srcOrd="2" destOrd="0" presId="urn:microsoft.com/office/officeart/2008/layout/LinedList"/>
    <dgm:cxn modelId="{19B1CE56-0DDC-4E57-9396-14BAAA8397D7}" type="presParOf" srcId="{F30AA1F3-FE8B-41EC-B36A-C5F9DD85B139}" destId="{3084EF5D-A1F1-4C6A-BE71-0E9B1CAE2B2A}" srcOrd="3" destOrd="0" presId="urn:microsoft.com/office/officeart/2008/layout/LinedList"/>
    <dgm:cxn modelId="{B420D4AE-8C9E-4D33-A43D-8E8F68DC221B}" type="presParOf" srcId="{3084EF5D-A1F1-4C6A-BE71-0E9B1CAE2B2A}" destId="{DDC22B2A-8993-41D8-92A3-A3E9A991F644}" srcOrd="0" destOrd="0" presId="urn:microsoft.com/office/officeart/2008/layout/LinedList"/>
    <dgm:cxn modelId="{888DAE12-27E6-43E6-A177-F941CCAD8BAD}" type="presParOf" srcId="{3084EF5D-A1F1-4C6A-BE71-0E9B1CAE2B2A}" destId="{BF622263-641F-421C-835C-247E5D93699A}" srcOrd="1" destOrd="0" presId="urn:microsoft.com/office/officeart/2008/layout/LinedList"/>
    <dgm:cxn modelId="{9F6A5B5F-534E-4D6A-B306-593C11A38317}" type="presParOf" srcId="{F30AA1F3-FE8B-41EC-B36A-C5F9DD85B139}" destId="{4D57D9C5-DD3F-498F-A7D5-3AC2652F337B}" srcOrd="4" destOrd="0" presId="urn:microsoft.com/office/officeart/2008/layout/LinedList"/>
    <dgm:cxn modelId="{C92C395C-6C59-4F27-8376-7C6AFA85AB13}" type="presParOf" srcId="{F30AA1F3-FE8B-41EC-B36A-C5F9DD85B139}" destId="{254E98DE-B7F9-4E30-B311-F86F213E8850}" srcOrd="5" destOrd="0" presId="urn:microsoft.com/office/officeart/2008/layout/LinedList"/>
    <dgm:cxn modelId="{E55DE126-DCF9-4079-83BC-2EB18913A778}" type="presParOf" srcId="{254E98DE-B7F9-4E30-B311-F86F213E8850}" destId="{0B33BE3A-5BBC-4D62-923D-38972DB4F4F0}" srcOrd="0" destOrd="0" presId="urn:microsoft.com/office/officeart/2008/layout/LinedList"/>
    <dgm:cxn modelId="{28E6E8D2-48E2-4CB1-BDB8-A935E6A22633}" type="presParOf" srcId="{254E98DE-B7F9-4E30-B311-F86F213E8850}" destId="{CCC0F5B4-12D2-43C1-B095-9ABB89674915}" srcOrd="1" destOrd="0" presId="urn:microsoft.com/office/officeart/2008/layout/LinedList"/>
    <dgm:cxn modelId="{80D7E094-5847-4B86-B54F-6BA783AB9ED6}" type="presParOf" srcId="{F30AA1F3-FE8B-41EC-B36A-C5F9DD85B139}" destId="{0A0EC963-EC11-46D8-95BA-9337796B71AF}" srcOrd="6" destOrd="0" presId="urn:microsoft.com/office/officeart/2008/layout/LinedList"/>
    <dgm:cxn modelId="{F61B2C6E-77CB-4CCB-9D6E-200409DE25A5}" type="presParOf" srcId="{F30AA1F3-FE8B-41EC-B36A-C5F9DD85B139}" destId="{BFB810FA-55C9-4842-A589-398843210A6B}" srcOrd="7" destOrd="0" presId="urn:microsoft.com/office/officeart/2008/layout/LinedList"/>
    <dgm:cxn modelId="{3FF1A088-AC00-4487-A55A-1652525FB218}" type="presParOf" srcId="{BFB810FA-55C9-4842-A589-398843210A6B}" destId="{861C207E-40F4-402E-87AF-D5AE539E1891}" srcOrd="0" destOrd="0" presId="urn:microsoft.com/office/officeart/2008/layout/LinedList"/>
    <dgm:cxn modelId="{D023D3BC-6C3C-441F-A4FD-3A464356C82A}" type="presParOf" srcId="{BFB810FA-55C9-4842-A589-398843210A6B}" destId="{35017EE3-B78A-48DA-B069-75A6219C80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4BAC39B-5BAB-4C5C-85EA-A03719E15D6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D4CE26FA-E46F-4EA1-883E-0F6990EF3156}">
      <dgm:prSet/>
      <dgm:spPr/>
      <dgm:t>
        <a:bodyPr/>
        <a:lstStyle/>
        <a:p>
          <a:r>
            <a:rPr lang="en-US"/>
            <a:t>Using different kinds of methods, perspectives or data in order to increase confidence in the accuracy of observations</a:t>
          </a:r>
        </a:p>
      </dgm:t>
    </dgm:pt>
    <dgm:pt modelId="{3E1BAE88-1392-449B-AA0D-4B79E412B862}" type="parTrans" cxnId="{8C106E72-8E8F-4A9C-BF15-4FA5133EB150}">
      <dgm:prSet/>
      <dgm:spPr/>
      <dgm:t>
        <a:bodyPr/>
        <a:lstStyle/>
        <a:p>
          <a:endParaRPr lang="en-US"/>
        </a:p>
      </dgm:t>
    </dgm:pt>
    <dgm:pt modelId="{2361275C-516B-43FF-82F6-918F47D5CDF4}" type="sibTrans" cxnId="{8C106E72-8E8F-4A9C-BF15-4FA5133EB150}">
      <dgm:prSet/>
      <dgm:spPr/>
      <dgm:t>
        <a:bodyPr/>
        <a:lstStyle/>
        <a:p>
          <a:endParaRPr lang="en-US"/>
        </a:p>
      </dgm:t>
    </dgm:pt>
    <dgm:pt modelId="{31F93D3B-FE0A-4B81-B7EA-B0EFC77EAD3A}">
      <dgm:prSet/>
      <dgm:spPr/>
      <dgm:t>
        <a:bodyPr/>
        <a:lstStyle/>
        <a:p>
          <a:r>
            <a:rPr lang="en-US"/>
            <a:t>From the</a:t>
          </a:r>
          <a:r>
            <a:rPr lang="en-US" i="1"/>
            <a:t> </a:t>
          </a:r>
          <a:r>
            <a:rPr lang="en-US"/>
            <a:t>constructionist</a:t>
          </a:r>
          <a:r>
            <a:rPr lang="en-US" i="1"/>
            <a:t> </a:t>
          </a:r>
          <a:r>
            <a:rPr lang="en-US"/>
            <a:t>position, the assumption is that there may be many different realities, and hence the researcher needs to gather multiple perspectives through a mixture of qualitative and quantitative methods, and to collect the views and experiences of diverse individuals and observers.</a:t>
          </a:r>
          <a:r>
            <a:rPr lang="zh-CN"/>
            <a:t> </a:t>
          </a:r>
          <a:endParaRPr lang="en-US"/>
        </a:p>
      </dgm:t>
    </dgm:pt>
    <dgm:pt modelId="{11FED8A0-95C8-47C5-AE5A-66F7DCECDCF1}" type="parTrans" cxnId="{DF42FF4F-C035-446D-8851-8DC9C0AD95CB}">
      <dgm:prSet/>
      <dgm:spPr/>
      <dgm:t>
        <a:bodyPr/>
        <a:lstStyle/>
        <a:p>
          <a:endParaRPr lang="en-US"/>
        </a:p>
      </dgm:t>
    </dgm:pt>
    <dgm:pt modelId="{C87E4E84-3DBC-41EA-860E-EF385D1242BC}" type="sibTrans" cxnId="{DF42FF4F-C035-446D-8851-8DC9C0AD95CB}">
      <dgm:prSet/>
      <dgm:spPr/>
      <dgm:t>
        <a:bodyPr/>
        <a:lstStyle/>
        <a:p>
          <a:endParaRPr lang="en-US"/>
        </a:p>
      </dgm:t>
    </dgm:pt>
    <dgm:pt modelId="{2D4951E3-523B-4083-A2B2-7D3CA446A79A}" type="pres">
      <dgm:prSet presAssocID="{E4BAC39B-5BAB-4C5C-85EA-A03719E15D64}" presName="vert0" presStyleCnt="0">
        <dgm:presLayoutVars>
          <dgm:dir/>
          <dgm:animOne val="branch"/>
          <dgm:animLvl val="lvl"/>
        </dgm:presLayoutVars>
      </dgm:prSet>
      <dgm:spPr/>
    </dgm:pt>
    <dgm:pt modelId="{9D814F80-D497-4246-A698-28F73220E532}" type="pres">
      <dgm:prSet presAssocID="{D4CE26FA-E46F-4EA1-883E-0F6990EF3156}" presName="thickLine" presStyleLbl="alignNode1" presStyleIdx="0" presStyleCnt="2"/>
      <dgm:spPr/>
    </dgm:pt>
    <dgm:pt modelId="{DA233FCF-AD84-4652-A1B2-0E41280259B4}" type="pres">
      <dgm:prSet presAssocID="{D4CE26FA-E46F-4EA1-883E-0F6990EF3156}" presName="horz1" presStyleCnt="0"/>
      <dgm:spPr/>
    </dgm:pt>
    <dgm:pt modelId="{8A8B3D22-9BC6-4D6C-BA52-8A4EC8B06CA1}" type="pres">
      <dgm:prSet presAssocID="{D4CE26FA-E46F-4EA1-883E-0F6990EF3156}" presName="tx1" presStyleLbl="revTx" presStyleIdx="0" presStyleCnt="2"/>
      <dgm:spPr/>
    </dgm:pt>
    <dgm:pt modelId="{3914A6FF-33FD-4E78-8E88-5F317EC75A8F}" type="pres">
      <dgm:prSet presAssocID="{D4CE26FA-E46F-4EA1-883E-0F6990EF3156}" presName="vert1" presStyleCnt="0"/>
      <dgm:spPr/>
    </dgm:pt>
    <dgm:pt modelId="{D6C43D49-4F66-40BD-AF0F-8DB8DAC205C4}" type="pres">
      <dgm:prSet presAssocID="{31F93D3B-FE0A-4B81-B7EA-B0EFC77EAD3A}" presName="thickLine" presStyleLbl="alignNode1" presStyleIdx="1" presStyleCnt="2"/>
      <dgm:spPr/>
    </dgm:pt>
    <dgm:pt modelId="{4E53A4FC-7ECF-422D-9DBF-E51DE87749F6}" type="pres">
      <dgm:prSet presAssocID="{31F93D3B-FE0A-4B81-B7EA-B0EFC77EAD3A}" presName="horz1" presStyleCnt="0"/>
      <dgm:spPr/>
    </dgm:pt>
    <dgm:pt modelId="{EC256E27-6B3C-44D0-AA1E-AA00CD94048F}" type="pres">
      <dgm:prSet presAssocID="{31F93D3B-FE0A-4B81-B7EA-B0EFC77EAD3A}" presName="tx1" presStyleLbl="revTx" presStyleIdx="1" presStyleCnt="2"/>
      <dgm:spPr/>
    </dgm:pt>
    <dgm:pt modelId="{85EC8154-5DB3-444C-B47C-DFD52B5F0652}" type="pres">
      <dgm:prSet presAssocID="{31F93D3B-FE0A-4B81-B7EA-B0EFC77EAD3A}" presName="vert1" presStyleCnt="0"/>
      <dgm:spPr/>
    </dgm:pt>
  </dgm:ptLst>
  <dgm:cxnLst>
    <dgm:cxn modelId="{F10DEB31-DEF7-41BD-B3FE-762F439FBDEB}" type="presOf" srcId="{D4CE26FA-E46F-4EA1-883E-0F6990EF3156}" destId="{8A8B3D22-9BC6-4D6C-BA52-8A4EC8B06CA1}" srcOrd="0" destOrd="0" presId="urn:microsoft.com/office/officeart/2008/layout/LinedList"/>
    <dgm:cxn modelId="{DF42FF4F-C035-446D-8851-8DC9C0AD95CB}" srcId="{E4BAC39B-5BAB-4C5C-85EA-A03719E15D64}" destId="{31F93D3B-FE0A-4B81-B7EA-B0EFC77EAD3A}" srcOrd="1" destOrd="0" parTransId="{11FED8A0-95C8-47C5-AE5A-66F7DCECDCF1}" sibTransId="{C87E4E84-3DBC-41EA-860E-EF385D1242BC}"/>
    <dgm:cxn modelId="{8C106E72-8E8F-4A9C-BF15-4FA5133EB150}" srcId="{E4BAC39B-5BAB-4C5C-85EA-A03719E15D64}" destId="{D4CE26FA-E46F-4EA1-883E-0F6990EF3156}" srcOrd="0" destOrd="0" parTransId="{3E1BAE88-1392-449B-AA0D-4B79E412B862}" sibTransId="{2361275C-516B-43FF-82F6-918F47D5CDF4}"/>
    <dgm:cxn modelId="{5582EF9A-B433-4FC2-95AA-849EBCFB18AE}" type="presOf" srcId="{31F93D3B-FE0A-4B81-B7EA-B0EFC77EAD3A}" destId="{EC256E27-6B3C-44D0-AA1E-AA00CD94048F}" srcOrd="0" destOrd="0" presId="urn:microsoft.com/office/officeart/2008/layout/LinedList"/>
    <dgm:cxn modelId="{4B4D08AF-953C-4E6E-9A3F-D2E46058BBBF}" type="presOf" srcId="{E4BAC39B-5BAB-4C5C-85EA-A03719E15D64}" destId="{2D4951E3-523B-4083-A2B2-7D3CA446A79A}" srcOrd="0" destOrd="0" presId="urn:microsoft.com/office/officeart/2008/layout/LinedList"/>
    <dgm:cxn modelId="{867087B3-712C-4660-8354-46C53D011E04}" type="presParOf" srcId="{2D4951E3-523B-4083-A2B2-7D3CA446A79A}" destId="{9D814F80-D497-4246-A698-28F73220E532}" srcOrd="0" destOrd="0" presId="urn:microsoft.com/office/officeart/2008/layout/LinedList"/>
    <dgm:cxn modelId="{C471791A-F5F8-4242-9624-E626098D7ACE}" type="presParOf" srcId="{2D4951E3-523B-4083-A2B2-7D3CA446A79A}" destId="{DA233FCF-AD84-4652-A1B2-0E41280259B4}" srcOrd="1" destOrd="0" presId="urn:microsoft.com/office/officeart/2008/layout/LinedList"/>
    <dgm:cxn modelId="{513D8898-64C8-4283-B7D2-87453A098FD0}" type="presParOf" srcId="{DA233FCF-AD84-4652-A1B2-0E41280259B4}" destId="{8A8B3D22-9BC6-4D6C-BA52-8A4EC8B06CA1}" srcOrd="0" destOrd="0" presId="urn:microsoft.com/office/officeart/2008/layout/LinedList"/>
    <dgm:cxn modelId="{315D2E58-D04F-4D84-83F5-C6AE29E59201}" type="presParOf" srcId="{DA233FCF-AD84-4652-A1B2-0E41280259B4}" destId="{3914A6FF-33FD-4E78-8E88-5F317EC75A8F}" srcOrd="1" destOrd="0" presId="urn:microsoft.com/office/officeart/2008/layout/LinedList"/>
    <dgm:cxn modelId="{B8A4DD98-245F-4916-9BA2-52ACA1BB6E72}" type="presParOf" srcId="{2D4951E3-523B-4083-A2B2-7D3CA446A79A}" destId="{D6C43D49-4F66-40BD-AF0F-8DB8DAC205C4}" srcOrd="2" destOrd="0" presId="urn:microsoft.com/office/officeart/2008/layout/LinedList"/>
    <dgm:cxn modelId="{A4A7C145-FA1E-4DD5-89B5-6301F78D86D8}" type="presParOf" srcId="{2D4951E3-523B-4083-A2B2-7D3CA446A79A}" destId="{4E53A4FC-7ECF-422D-9DBF-E51DE87749F6}" srcOrd="3" destOrd="0" presId="urn:microsoft.com/office/officeart/2008/layout/LinedList"/>
    <dgm:cxn modelId="{158FB547-9DE7-4C6E-BE50-B227A7E3B346}" type="presParOf" srcId="{4E53A4FC-7ECF-422D-9DBF-E51DE87749F6}" destId="{EC256E27-6B3C-44D0-AA1E-AA00CD94048F}" srcOrd="0" destOrd="0" presId="urn:microsoft.com/office/officeart/2008/layout/LinedList"/>
    <dgm:cxn modelId="{AE3A0461-90A2-4866-BF4C-DFC4EFC10FA6}" type="presParOf" srcId="{4E53A4FC-7ECF-422D-9DBF-E51DE87749F6}" destId="{85EC8154-5DB3-444C-B47C-DFD52B5F065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D91875-B2A3-4773-8812-3229964AB2A9}">
      <dsp:nvSpPr>
        <dsp:cNvPr id="0" name=""/>
        <dsp:cNvSpPr/>
      </dsp:nvSpPr>
      <dsp:spPr>
        <a:xfrm>
          <a:off x="0" y="0"/>
          <a:ext cx="68911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DBE08-80A0-42C0-B458-BAC0CC0E65C5}">
      <dsp:nvSpPr>
        <dsp:cNvPr id="0" name=""/>
        <dsp:cNvSpPr/>
      </dsp:nvSpPr>
      <dsp:spPr>
        <a:xfrm>
          <a:off x="0" y="0"/>
          <a:ext cx="6891187" cy="2196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410" tIns="232410" rIns="232410" bIns="232410" numCol="1" spcCol="1270" anchor="t" anchorCtr="0">
          <a:noAutofit/>
        </a:bodyPr>
        <a:lstStyle/>
        <a:p>
          <a:pPr marL="0" lvl="0" indent="0" algn="l" defTabSz="2711450">
            <a:lnSpc>
              <a:spcPct val="90000"/>
            </a:lnSpc>
            <a:spcBef>
              <a:spcPct val="0"/>
            </a:spcBef>
            <a:spcAft>
              <a:spcPct val="35000"/>
            </a:spcAft>
            <a:buNone/>
          </a:pPr>
          <a:r>
            <a:rPr lang="en-GB" sz="6100" kern="1200"/>
            <a:t>Look at Positionality and Researcher Bias</a:t>
          </a:r>
          <a:endParaRPr lang="en-US" sz="6100" kern="1200"/>
        </a:p>
      </dsp:txBody>
      <dsp:txXfrm>
        <a:off x="0" y="0"/>
        <a:ext cx="6891187" cy="2196990"/>
      </dsp:txXfrm>
    </dsp:sp>
    <dsp:sp modelId="{4E605263-FA47-4BB0-95FB-B28E422CC3DD}">
      <dsp:nvSpPr>
        <dsp:cNvPr id="0" name=""/>
        <dsp:cNvSpPr/>
      </dsp:nvSpPr>
      <dsp:spPr>
        <a:xfrm>
          <a:off x="0" y="2196990"/>
          <a:ext cx="6891187" cy="0"/>
        </a:xfrm>
        <a:prstGeom prst="line">
          <a:avLst/>
        </a:prstGeom>
        <a:solidFill>
          <a:schemeClr val="accent2">
            <a:hueOff val="-1446200"/>
            <a:satOff val="-9924"/>
            <a:lumOff val="5098"/>
            <a:alphaOff val="0"/>
          </a:schemeClr>
        </a:solidFill>
        <a:ln w="12700" cap="flat" cmpd="sng" algn="ctr">
          <a:solidFill>
            <a:schemeClr val="accent2">
              <a:hueOff val="-1446200"/>
              <a:satOff val="-9924"/>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69BE39-E4C9-484B-AFEC-E36D21A0A936}">
      <dsp:nvSpPr>
        <dsp:cNvPr id="0" name=""/>
        <dsp:cNvSpPr/>
      </dsp:nvSpPr>
      <dsp:spPr>
        <a:xfrm>
          <a:off x="0" y="2196990"/>
          <a:ext cx="6891187" cy="2196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410" tIns="232410" rIns="232410" bIns="232410" numCol="1" spcCol="1270" anchor="t" anchorCtr="0">
          <a:noAutofit/>
        </a:bodyPr>
        <a:lstStyle/>
        <a:p>
          <a:pPr marL="0" lvl="0" indent="0" algn="l" defTabSz="2711450">
            <a:lnSpc>
              <a:spcPct val="90000"/>
            </a:lnSpc>
            <a:spcBef>
              <a:spcPct val="0"/>
            </a:spcBef>
            <a:spcAft>
              <a:spcPct val="35000"/>
            </a:spcAft>
            <a:buNone/>
          </a:pPr>
          <a:r>
            <a:rPr lang="en-GB" sz="6100" kern="1200"/>
            <a:t>Revisit philosophical assumptions</a:t>
          </a:r>
          <a:endParaRPr lang="en-US" sz="6100" kern="1200"/>
        </a:p>
      </dsp:txBody>
      <dsp:txXfrm>
        <a:off x="0" y="2196990"/>
        <a:ext cx="6891187" cy="21969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07619-03C0-42C0-953E-997D5C076119}">
      <dsp:nvSpPr>
        <dsp:cNvPr id="0" name=""/>
        <dsp:cNvSpPr/>
      </dsp:nvSpPr>
      <dsp:spPr>
        <a:xfrm>
          <a:off x="0" y="3968"/>
          <a:ext cx="6263640" cy="1784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Reflecting on, fleshing out, interrogating, and conveying your positionality relative to a research orientation is </a:t>
          </a:r>
          <a:r>
            <a:rPr lang="en-GB" sz="2500" b="1" kern="1200"/>
            <a:t>critical to ensuring the validity of your research stance</a:t>
          </a:r>
          <a:r>
            <a:rPr lang="en-GB" sz="2500" kern="1200"/>
            <a:t>. </a:t>
          </a:r>
          <a:endParaRPr lang="en-US" sz="2500" kern="1200"/>
        </a:p>
      </dsp:txBody>
      <dsp:txXfrm>
        <a:off x="87100" y="91068"/>
        <a:ext cx="6089440" cy="1610050"/>
      </dsp:txXfrm>
    </dsp:sp>
    <dsp:sp modelId="{C2CF2A7A-8FE7-41EF-B1F9-A1D88A832F56}">
      <dsp:nvSpPr>
        <dsp:cNvPr id="0" name=""/>
        <dsp:cNvSpPr/>
      </dsp:nvSpPr>
      <dsp:spPr>
        <a:xfrm>
          <a:off x="0" y="1860218"/>
          <a:ext cx="6263640" cy="1784250"/>
        </a:xfrm>
        <a:prstGeom prst="roundRect">
          <a:avLst/>
        </a:prstGeom>
        <a:solidFill>
          <a:schemeClr val="accent2">
            <a:hueOff val="-723100"/>
            <a:satOff val="-4962"/>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After all, no one can be 100% objective. </a:t>
          </a:r>
          <a:endParaRPr lang="en-US" sz="2500" kern="1200"/>
        </a:p>
      </dsp:txBody>
      <dsp:txXfrm>
        <a:off x="87100" y="1947318"/>
        <a:ext cx="6089440" cy="1610050"/>
      </dsp:txXfrm>
    </dsp:sp>
    <dsp:sp modelId="{852E6596-A3F5-4AC7-A335-BC7C069AB0E7}">
      <dsp:nvSpPr>
        <dsp:cNvPr id="0" name=""/>
        <dsp:cNvSpPr/>
      </dsp:nvSpPr>
      <dsp:spPr>
        <a:xfrm>
          <a:off x="0" y="3716469"/>
          <a:ext cx="6263640" cy="1784250"/>
        </a:xfrm>
        <a:prstGeom prst="roundRect">
          <a:avLst/>
        </a:prstGeom>
        <a:solidFill>
          <a:schemeClr val="accent2">
            <a:hueOff val="-1446200"/>
            <a:satOff val="-9924"/>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researcher’s beliefs, values systems, and moral stances are as fundamentally present and inseparable from the research process. </a:t>
          </a:r>
          <a:endParaRPr lang="en-US" sz="2500" kern="1200"/>
        </a:p>
      </dsp:txBody>
      <dsp:txXfrm>
        <a:off x="87100" y="3803569"/>
        <a:ext cx="6089440" cy="16100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549E3-DD36-4DAB-BB33-A8B3DE0A89E8}">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831EE9-1B0A-4098-A0C9-27D90346324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Even the most passive methods of data collection and quantitative analysis have some interactional aspects, and it is impossible to absolutely control for and ensure the unobtrusiveness of research applications and interventions. </a:t>
          </a:r>
          <a:endParaRPr lang="en-US" sz="2200" kern="1200"/>
        </a:p>
      </dsp:txBody>
      <dsp:txXfrm>
        <a:off x="585701" y="722249"/>
        <a:ext cx="4337991" cy="2693452"/>
      </dsp:txXfrm>
    </dsp:sp>
    <dsp:sp modelId="{0FF0DEF1-9B83-4CED-A732-67F2469DE1E0}">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F3545-51FB-4E9B-B4AB-3BA1B24C4BD5}">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Power dynamics flow through every vein of the research process; therefore, it is our ethical duty to intentionally and mindfully attend to our role(s) in the contextual power interplay of the research process.</a:t>
          </a:r>
          <a:endParaRPr lang="en-US" sz="2200" kern="1200"/>
        </a:p>
      </dsp:txBody>
      <dsp:txXfrm>
        <a:off x="6092527" y="722249"/>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AF87A-1206-49AA-AA8B-28DE1B5A250B}">
      <dsp:nvSpPr>
        <dsp:cNvPr id="0" name=""/>
        <dsp:cNvSpPr/>
      </dsp:nvSpPr>
      <dsp:spPr>
        <a:xfrm>
          <a:off x="0" y="0"/>
          <a:ext cx="683056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1359FE-7CF6-4216-A84B-1262312617E2}">
      <dsp:nvSpPr>
        <dsp:cNvPr id="0" name=""/>
        <dsp:cNvSpPr/>
      </dsp:nvSpPr>
      <dsp:spPr>
        <a:xfrm>
          <a:off x="0" y="0"/>
          <a:ext cx="6830568" cy="2720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 addition to the technical qualitative and quantitative research methods for ensuring validity, a preemptive and fundamental step in attending to the ethics of the research process is to critically reflect on, flesh out, interrogate, and state one’s positionality. </a:t>
          </a:r>
          <a:endParaRPr lang="en-US" sz="2900" kern="1200"/>
        </a:p>
      </dsp:txBody>
      <dsp:txXfrm>
        <a:off x="0" y="0"/>
        <a:ext cx="6830568" cy="2720340"/>
      </dsp:txXfrm>
    </dsp:sp>
    <dsp:sp modelId="{60EDF432-EF3E-4B78-85BE-EA53C14B41E8}">
      <dsp:nvSpPr>
        <dsp:cNvPr id="0" name=""/>
        <dsp:cNvSpPr/>
      </dsp:nvSpPr>
      <dsp:spPr>
        <a:xfrm>
          <a:off x="0" y="2720340"/>
          <a:ext cx="6830568" cy="0"/>
        </a:xfrm>
        <a:prstGeom prst="line">
          <a:avLst/>
        </a:prstGeom>
        <a:solidFill>
          <a:schemeClr val="accent2">
            <a:hueOff val="-1446200"/>
            <a:satOff val="-9924"/>
            <a:lumOff val="5098"/>
            <a:alphaOff val="0"/>
          </a:schemeClr>
        </a:solidFill>
        <a:ln w="12700" cap="flat" cmpd="sng" algn="ctr">
          <a:solidFill>
            <a:schemeClr val="accent2">
              <a:hueOff val="-1446200"/>
              <a:satOff val="-9924"/>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138ED7-9C37-40E3-BF64-CF7A4CFA0CB7}">
      <dsp:nvSpPr>
        <dsp:cNvPr id="0" name=""/>
        <dsp:cNvSpPr/>
      </dsp:nvSpPr>
      <dsp:spPr>
        <a:xfrm>
          <a:off x="0" y="2720340"/>
          <a:ext cx="6830568" cy="2720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great place to labour with and develop one’s positionality is in a researcher reflection memo, which provides a safe, brave, intentional, self-reflexive, and critical space to consider and respond to questions about one’s positionality:</a:t>
          </a:r>
          <a:endParaRPr lang="en-US" sz="2900" kern="1200"/>
        </a:p>
      </dsp:txBody>
      <dsp:txXfrm>
        <a:off x="0" y="2720340"/>
        <a:ext cx="6830568" cy="27203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785B7-4AB3-40C8-843F-5EDC14D7FA04}">
      <dsp:nvSpPr>
        <dsp:cNvPr id="0" name=""/>
        <dsp:cNvSpPr/>
      </dsp:nvSpPr>
      <dsp:spPr>
        <a:xfrm>
          <a:off x="0" y="0"/>
          <a:ext cx="683056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0D4C41-AF73-4545-97DA-7F625FFE0CEE}">
      <dsp:nvSpPr>
        <dsp:cNvPr id="0" name=""/>
        <dsp:cNvSpPr/>
      </dsp:nvSpPr>
      <dsp:spPr>
        <a:xfrm>
          <a:off x="0" y="0"/>
          <a:ext cx="6830568" cy="2720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How has my own positionality changed, or not, over time, and why? In what ways has it remained static, and why? In what ways has it been dynamic, fluid, emerging and/or generative, and why?</a:t>
          </a:r>
          <a:endParaRPr lang="en-US" sz="2500" kern="1200"/>
        </a:p>
      </dsp:txBody>
      <dsp:txXfrm>
        <a:off x="0" y="0"/>
        <a:ext cx="6830568" cy="2720340"/>
      </dsp:txXfrm>
    </dsp:sp>
    <dsp:sp modelId="{69E86B61-359C-486A-B77E-3CE34C805EB9}">
      <dsp:nvSpPr>
        <dsp:cNvPr id="0" name=""/>
        <dsp:cNvSpPr/>
      </dsp:nvSpPr>
      <dsp:spPr>
        <a:xfrm>
          <a:off x="0" y="2720340"/>
          <a:ext cx="6830568" cy="0"/>
        </a:xfrm>
        <a:prstGeom prst="line">
          <a:avLst/>
        </a:prstGeom>
        <a:solidFill>
          <a:schemeClr val="accent2">
            <a:hueOff val="-1446200"/>
            <a:satOff val="-9924"/>
            <a:lumOff val="5098"/>
            <a:alphaOff val="0"/>
          </a:schemeClr>
        </a:solidFill>
        <a:ln w="12700" cap="flat" cmpd="sng" algn="ctr">
          <a:solidFill>
            <a:schemeClr val="accent2">
              <a:hueOff val="-1446200"/>
              <a:satOff val="-9924"/>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AA7BB8-BEF0-4B2C-887A-1ED1F835CB96}">
      <dsp:nvSpPr>
        <dsp:cNvPr id="0" name=""/>
        <dsp:cNvSpPr/>
      </dsp:nvSpPr>
      <dsp:spPr>
        <a:xfrm>
          <a:off x="0" y="2720340"/>
          <a:ext cx="6830568" cy="2720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How does my positionality recognise, honour, and/or problematise intersectional notions of difference (politics, economic class, race, ethnicity, nationality, citizenship, legality, age, ability, education, sexuality, gender, and/or religion?) as a conceptual praxis of analysis for my research context?</a:t>
          </a:r>
          <a:endParaRPr lang="en-US" sz="2500" kern="1200" dirty="0"/>
        </a:p>
      </dsp:txBody>
      <dsp:txXfrm>
        <a:off x="0" y="2720340"/>
        <a:ext cx="6830568" cy="27203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F7036-AF8B-48C6-9563-C2F9758F910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B14DF8-E495-448C-A576-286C7E261C1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 recent research report looking at the experiences of BAME staff within the Civil Service showed that in Performance Management Review BAME people were underrepresented in those considered to be “succeeding” in their objectives and overrepresented among those merely “achieving” or who “must improve”. </a:t>
          </a:r>
          <a:endParaRPr lang="en-US" sz="2000" kern="1200"/>
        </a:p>
      </dsp:txBody>
      <dsp:txXfrm>
        <a:off x="0" y="2703"/>
        <a:ext cx="6900512" cy="1843578"/>
      </dsp:txXfrm>
    </dsp:sp>
    <dsp:sp modelId="{8A53304D-04B4-47AD-853D-9360C0BDD2CA}">
      <dsp:nvSpPr>
        <dsp:cNvPr id="0" name=""/>
        <dsp:cNvSpPr/>
      </dsp:nvSpPr>
      <dsp:spPr>
        <a:xfrm>
          <a:off x="0" y="1846281"/>
          <a:ext cx="6900512" cy="0"/>
        </a:xfrm>
        <a:prstGeom prst="line">
          <a:avLst/>
        </a:prstGeom>
        <a:solidFill>
          <a:schemeClr val="accent2">
            <a:hueOff val="-723100"/>
            <a:satOff val="-4962"/>
            <a:lumOff val="2549"/>
            <a:alphaOff val="0"/>
          </a:schemeClr>
        </a:solidFill>
        <a:ln w="12700" cap="flat" cmpd="sng" algn="ctr">
          <a:solidFill>
            <a:schemeClr val="accent2">
              <a:hueOff val="-723100"/>
              <a:satOff val="-4962"/>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9CF03F-1B94-49AE-8292-C52182EF14F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BAME staff are winning a smaller number of promotions at Senior Civil Service level now than in 2010 and the overall proportion of promotions going to BAME staff has fallen.</a:t>
          </a:r>
          <a:endParaRPr lang="en-US" sz="2000" kern="1200"/>
        </a:p>
      </dsp:txBody>
      <dsp:txXfrm>
        <a:off x="0" y="1846281"/>
        <a:ext cx="6900512" cy="1843578"/>
      </dsp:txXfrm>
    </dsp:sp>
    <dsp:sp modelId="{22FF11CF-9073-47D0-B054-0F5F33758577}">
      <dsp:nvSpPr>
        <dsp:cNvPr id="0" name=""/>
        <dsp:cNvSpPr/>
      </dsp:nvSpPr>
      <dsp:spPr>
        <a:xfrm>
          <a:off x="0" y="3689859"/>
          <a:ext cx="6900512" cy="0"/>
        </a:xfrm>
        <a:prstGeom prst="line">
          <a:avLst/>
        </a:prstGeom>
        <a:solidFill>
          <a:schemeClr val="accent2">
            <a:hueOff val="-1446200"/>
            <a:satOff val="-9924"/>
            <a:lumOff val="5098"/>
            <a:alphaOff val="0"/>
          </a:schemeClr>
        </a:solidFill>
        <a:ln w="12700" cap="flat" cmpd="sng" algn="ctr">
          <a:solidFill>
            <a:schemeClr val="accent2">
              <a:hueOff val="-1446200"/>
              <a:satOff val="-9924"/>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D0818-6A1D-4CBE-A3B8-2181494D0061}">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Ethnic Dimensions (2014) ‘Identifying and Removing Barriers to Talented BAME Staff Progression in the Civil Service’.</a:t>
          </a:r>
          <a:endParaRPr lang="en-US" sz="2000" kern="1200"/>
        </a:p>
      </dsp:txBody>
      <dsp:txXfrm>
        <a:off x="0" y="3689859"/>
        <a:ext cx="6900512"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B6D6EE-5B04-4486-9885-CA7CC3CE4D39}">
      <dsp:nvSpPr>
        <dsp:cNvPr id="0" name=""/>
        <dsp:cNvSpPr/>
      </dsp:nvSpPr>
      <dsp:spPr>
        <a:xfrm>
          <a:off x="0" y="1081170"/>
          <a:ext cx="2957512" cy="1878020"/>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79F7B1-1E2F-4D2B-8F3F-66DE4D01632C}">
      <dsp:nvSpPr>
        <dsp:cNvPr id="0" name=""/>
        <dsp:cNvSpPr/>
      </dsp:nvSpPr>
      <dsp:spPr>
        <a:xfrm>
          <a:off x="328612" y="1393352"/>
          <a:ext cx="2957512" cy="1878020"/>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A realist tradition</a:t>
          </a:r>
        </a:p>
      </dsp:txBody>
      <dsp:txXfrm>
        <a:off x="383617" y="1448357"/>
        <a:ext cx="2847502" cy="1768010"/>
      </dsp:txXfrm>
    </dsp:sp>
    <dsp:sp modelId="{20D738FE-7B4E-4858-91D8-6B184BF48B4E}">
      <dsp:nvSpPr>
        <dsp:cNvPr id="0" name=""/>
        <dsp:cNvSpPr/>
      </dsp:nvSpPr>
      <dsp:spPr>
        <a:xfrm>
          <a:off x="3614737" y="1081170"/>
          <a:ext cx="2957512" cy="1878020"/>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23DEF-D913-4918-ADD2-B02B12B2E30C}">
      <dsp:nvSpPr>
        <dsp:cNvPr id="0" name=""/>
        <dsp:cNvSpPr/>
      </dsp:nvSpPr>
      <dsp:spPr>
        <a:xfrm>
          <a:off x="3943350" y="1393352"/>
          <a:ext cx="2957512" cy="1878020"/>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i="0" kern="1200" dirty="0"/>
            <a:t>A nominalist tradition</a:t>
          </a:r>
        </a:p>
      </dsp:txBody>
      <dsp:txXfrm>
        <a:off x="3998355" y="1448357"/>
        <a:ext cx="2847502" cy="1768010"/>
      </dsp:txXfrm>
    </dsp:sp>
    <dsp:sp modelId="{7C1CA5AD-5277-42B5-91E9-7D92B7751282}">
      <dsp:nvSpPr>
        <dsp:cNvPr id="0" name=""/>
        <dsp:cNvSpPr/>
      </dsp:nvSpPr>
      <dsp:spPr>
        <a:xfrm>
          <a:off x="7229475" y="1081170"/>
          <a:ext cx="2957512" cy="1878020"/>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1BB615-D59E-4031-A507-822D1328F870}">
      <dsp:nvSpPr>
        <dsp:cNvPr id="0" name=""/>
        <dsp:cNvSpPr/>
      </dsp:nvSpPr>
      <dsp:spPr>
        <a:xfrm>
          <a:off x="7558087" y="1393352"/>
          <a:ext cx="2957512" cy="1878020"/>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A mixture of the realist and nominalist traditions</a:t>
          </a:r>
        </a:p>
      </dsp:txBody>
      <dsp:txXfrm>
        <a:off x="7613092" y="1448357"/>
        <a:ext cx="2847502" cy="17680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5FB84-FF2E-4388-AC7B-71C465A6684A}">
      <dsp:nvSpPr>
        <dsp:cNvPr id="0" name=""/>
        <dsp:cNvSpPr/>
      </dsp:nvSpPr>
      <dsp:spPr>
        <a:xfrm>
          <a:off x="0" y="332707"/>
          <a:ext cx="7452360" cy="208372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8386" tIns="437388" rIns="578386"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dirty="0"/>
            <a:t>Realist ontology is usually linked to </a:t>
          </a:r>
          <a:r>
            <a:rPr lang="en-US" sz="2100" b="1" kern="1200" dirty="0"/>
            <a:t>positivist </a:t>
          </a:r>
          <a:r>
            <a:rPr lang="en-US" sz="2100" b="0" kern="1200" dirty="0"/>
            <a:t>epistemology, </a:t>
          </a:r>
          <a:r>
            <a:rPr lang="en-US" sz="2100" kern="1200" dirty="0"/>
            <a:t>which in turn tends to produce a q</a:t>
          </a:r>
          <a:r>
            <a:rPr lang="en-US" sz="2100" b="1" kern="1200" dirty="0"/>
            <a:t>uantitative</a:t>
          </a:r>
          <a:r>
            <a:rPr lang="en-US" sz="2100" kern="1200" dirty="0"/>
            <a:t> study design (methodology) and some numerical data collection and analysis (methods and techniques)</a:t>
          </a:r>
          <a:endParaRPr lang="en-GB" sz="2100" kern="1200" dirty="0"/>
        </a:p>
      </dsp:txBody>
      <dsp:txXfrm>
        <a:off x="0" y="332707"/>
        <a:ext cx="7452360" cy="2083725"/>
      </dsp:txXfrm>
    </dsp:sp>
    <dsp:sp modelId="{7BF39CC8-53F9-43F5-94CB-6E5AEED07039}">
      <dsp:nvSpPr>
        <dsp:cNvPr id="0" name=""/>
        <dsp:cNvSpPr/>
      </dsp:nvSpPr>
      <dsp:spPr>
        <a:xfrm>
          <a:off x="372618" y="22747"/>
          <a:ext cx="5216652" cy="6199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7177" tIns="0" rIns="197177" bIns="0" numCol="1" spcCol="1270" anchor="ctr" anchorCtr="0">
          <a:noAutofit/>
        </a:bodyPr>
        <a:lstStyle/>
        <a:p>
          <a:pPr marL="0" lvl="0" indent="0" algn="l" defTabSz="1066800">
            <a:lnSpc>
              <a:spcPct val="90000"/>
            </a:lnSpc>
            <a:spcBef>
              <a:spcPct val="0"/>
            </a:spcBef>
            <a:spcAft>
              <a:spcPct val="35000"/>
            </a:spcAft>
            <a:buNone/>
          </a:pPr>
          <a:r>
            <a:rPr lang="en-GB" sz="2400" kern="1200" dirty="0"/>
            <a:t>Hard ‘acorn’</a:t>
          </a:r>
          <a:endParaRPr lang="en-US" sz="2400" kern="1200" dirty="0"/>
        </a:p>
      </dsp:txBody>
      <dsp:txXfrm>
        <a:off x="402880" y="53009"/>
        <a:ext cx="5156128" cy="559396"/>
      </dsp:txXfrm>
    </dsp:sp>
    <dsp:sp modelId="{285B8A81-8004-4003-85AC-A937C40FE17A}">
      <dsp:nvSpPr>
        <dsp:cNvPr id="0" name=""/>
        <dsp:cNvSpPr/>
      </dsp:nvSpPr>
      <dsp:spPr>
        <a:xfrm>
          <a:off x="0" y="2839792"/>
          <a:ext cx="7452360" cy="2083725"/>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8386" tIns="437388" rIns="578386"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dirty="0"/>
            <a:t>Nominalist ontology connects with </a:t>
          </a:r>
          <a:r>
            <a:rPr lang="en-US" sz="2100" b="1" kern="1200" dirty="0"/>
            <a:t>constructionist </a:t>
          </a:r>
          <a:r>
            <a:rPr lang="en-US" sz="2100" kern="1200" dirty="0"/>
            <a:t>epistemology, which in turn will suggest a </a:t>
          </a:r>
          <a:r>
            <a:rPr lang="en-US" sz="2100" b="1" kern="1200" dirty="0"/>
            <a:t>qualitative</a:t>
          </a:r>
          <a:r>
            <a:rPr lang="en-US" sz="2100" kern="1200" dirty="0"/>
            <a:t> approach to data collection and analysis being adopted and perhaps multiple perspectives being taken on a particular phenomenon</a:t>
          </a:r>
          <a:endParaRPr lang="en-GB" sz="2100" kern="1200" dirty="0"/>
        </a:p>
      </dsp:txBody>
      <dsp:txXfrm>
        <a:off x="0" y="2839792"/>
        <a:ext cx="7452360" cy="2083725"/>
      </dsp:txXfrm>
    </dsp:sp>
    <dsp:sp modelId="{1B8A68C9-5B5F-4AB3-AA7F-EA1F4D127F56}">
      <dsp:nvSpPr>
        <dsp:cNvPr id="0" name=""/>
        <dsp:cNvSpPr/>
      </dsp:nvSpPr>
      <dsp:spPr>
        <a:xfrm>
          <a:off x="372618" y="2529832"/>
          <a:ext cx="5216652" cy="6199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7177" tIns="0" rIns="197177" bIns="0" numCol="1" spcCol="1270" anchor="ctr" anchorCtr="0">
          <a:noAutofit/>
        </a:bodyPr>
        <a:lstStyle/>
        <a:p>
          <a:pPr marL="0" lvl="0" indent="0" algn="l" defTabSz="1066800">
            <a:lnSpc>
              <a:spcPct val="90000"/>
            </a:lnSpc>
            <a:spcBef>
              <a:spcPct val="0"/>
            </a:spcBef>
            <a:spcAft>
              <a:spcPct val="35000"/>
            </a:spcAft>
            <a:buNone/>
          </a:pPr>
          <a:r>
            <a:rPr lang="en-GB" sz="2400" kern="1200" dirty="0"/>
            <a:t>Soft ‘fig’</a:t>
          </a:r>
        </a:p>
      </dsp:txBody>
      <dsp:txXfrm>
        <a:off x="402880" y="2560094"/>
        <a:ext cx="5156128" cy="559396"/>
      </dsp:txXfrm>
    </dsp:sp>
    <dsp:sp modelId="{E0977EB4-2194-4B65-9B67-577D03477EB8}">
      <dsp:nvSpPr>
        <dsp:cNvPr id="0" name=""/>
        <dsp:cNvSpPr/>
      </dsp:nvSpPr>
      <dsp:spPr>
        <a:xfrm>
          <a:off x="0" y="5346877"/>
          <a:ext cx="7452360" cy="1488374"/>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8386" tIns="437388" rIns="578386"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dirty="0"/>
            <a:t>Critical realist perspective might result in a </a:t>
          </a:r>
          <a:r>
            <a:rPr lang="en-US" sz="2100" b="1" kern="1200" dirty="0"/>
            <a:t>mixed methods</a:t>
          </a:r>
          <a:r>
            <a:rPr lang="en-US" sz="2100" kern="1200" dirty="0"/>
            <a:t> design involving the use of both </a:t>
          </a:r>
          <a:r>
            <a:rPr lang="en-US" sz="2100" b="1" kern="1200" dirty="0"/>
            <a:t>quantitative and qualitative</a:t>
          </a:r>
          <a:r>
            <a:rPr lang="en-US" sz="2100" kern="1200" dirty="0"/>
            <a:t> data collection and analysis</a:t>
          </a:r>
          <a:endParaRPr lang="en-GB" sz="2100" kern="1200" dirty="0"/>
        </a:p>
      </dsp:txBody>
      <dsp:txXfrm>
        <a:off x="0" y="5346877"/>
        <a:ext cx="7452360" cy="1488374"/>
      </dsp:txXfrm>
    </dsp:sp>
    <dsp:sp modelId="{95D0B4ED-D6CF-42D5-8C5B-FAE83F79FF48}">
      <dsp:nvSpPr>
        <dsp:cNvPr id="0" name=""/>
        <dsp:cNvSpPr/>
      </dsp:nvSpPr>
      <dsp:spPr>
        <a:xfrm>
          <a:off x="372618" y="5036917"/>
          <a:ext cx="5216652" cy="6199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7177" tIns="0" rIns="197177" bIns="0" numCol="1" spcCol="1270" anchor="ctr" anchorCtr="0">
          <a:noAutofit/>
        </a:bodyPr>
        <a:lstStyle/>
        <a:p>
          <a:pPr marL="0" lvl="0" indent="0" algn="l" defTabSz="1066800">
            <a:lnSpc>
              <a:spcPct val="90000"/>
            </a:lnSpc>
            <a:spcBef>
              <a:spcPct val="0"/>
            </a:spcBef>
            <a:spcAft>
              <a:spcPct val="35000"/>
            </a:spcAft>
            <a:buNone/>
          </a:pPr>
          <a:r>
            <a:rPr lang="en-GB" sz="2400" kern="1200" dirty="0"/>
            <a:t>Hard and Soft ‘apricot’</a:t>
          </a:r>
        </a:p>
      </dsp:txBody>
      <dsp:txXfrm>
        <a:off x="402880" y="5067179"/>
        <a:ext cx="5156128" cy="5593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5430B-F9E1-48FC-862C-65532FD3282B}">
      <dsp:nvSpPr>
        <dsp:cNvPr id="0" name=""/>
        <dsp:cNvSpPr/>
      </dsp:nvSpPr>
      <dsp:spPr>
        <a:xfrm>
          <a:off x="0" y="326087"/>
          <a:ext cx="5651500" cy="21029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E2156C-5455-4BD3-B1B0-7199ADF725EF}">
      <dsp:nvSpPr>
        <dsp:cNvPr id="0" name=""/>
        <dsp:cNvSpPr/>
      </dsp:nvSpPr>
      <dsp:spPr>
        <a:xfrm>
          <a:off x="479108" y="942022"/>
          <a:ext cx="871105" cy="8711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DFAECB-1179-43A2-8CAB-F4D7729F5257}">
      <dsp:nvSpPr>
        <dsp:cNvPr id="0" name=""/>
        <dsp:cNvSpPr/>
      </dsp:nvSpPr>
      <dsp:spPr>
        <a:xfrm>
          <a:off x="1829322" y="355039"/>
          <a:ext cx="3822177" cy="158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22" tIns="167622" rIns="167622" bIns="167622" numCol="1" spcCol="1270" anchor="ctr" anchorCtr="0">
          <a:noAutofit/>
        </a:bodyPr>
        <a:lstStyle/>
        <a:p>
          <a:pPr marL="0" lvl="0" indent="0" algn="l" defTabSz="889000">
            <a:lnSpc>
              <a:spcPct val="100000"/>
            </a:lnSpc>
            <a:spcBef>
              <a:spcPct val="0"/>
            </a:spcBef>
            <a:spcAft>
              <a:spcPct val="35000"/>
            </a:spcAft>
            <a:buNone/>
          </a:pPr>
          <a:r>
            <a:rPr lang="en-US" sz="2000" kern="1200" dirty="0"/>
            <a:t>Researchers should strive to be independent of, and ‘detached’ from, the people and processes that they are studying</a:t>
          </a:r>
          <a:r>
            <a:rPr lang="zh-CN" sz="2000" kern="1200" dirty="0"/>
            <a:t> </a:t>
          </a:r>
          <a:endParaRPr lang="en-US" sz="2000" kern="1200" dirty="0"/>
        </a:p>
      </dsp:txBody>
      <dsp:txXfrm>
        <a:off x="1829322" y="355039"/>
        <a:ext cx="3822177" cy="1583828"/>
      </dsp:txXfrm>
    </dsp:sp>
    <dsp:sp modelId="{E7458DCF-9DFA-4F0C-9666-689A73F4660B}">
      <dsp:nvSpPr>
        <dsp:cNvPr id="0" name=""/>
        <dsp:cNvSpPr/>
      </dsp:nvSpPr>
      <dsp:spPr>
        <a:xfrm>
          <a:off x="0" y="2801729"/>
          <a:ext cx="5651500" cy="18410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09FBD6-FCE8-4541-9C69-D29071755C2E}">
      <dsp:nvSpPr>
        <dsp:cNvPr id="0" name=""/>
        <dsp:cNvSpPr/>
      </dsp:nvSpPr>
      <dsp:spPr>
        <a:xfrm>
          <a:off x="479108" y="3286705"/>
          <a:ext cx="871105" cy="8711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FD79FA-FF8C-4E69-9CD8-745797889437}">
      <dsp:nvSpPr>
        <dsp:cNvPr id="0" name=""/>
        <dsp:cNvSpPr/>
      </dsp:nvSpPr>
      <dsp:spPr>
        <a:xfrm>
          <a:off x="1829322" y="2930344"/>
          <a:ext cx="3822177" cy="1583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22" tIns="167622" rIns="167622" bIns="167622" numCol="1" spcCol="1270" anchor="ctr" anchorCtr="0">
          <a:noAutofit/>
        </a:bodyPr>
        <a:lstStyle/>
        <a:p>
          <a:pPr marL="0" lvl="0" indent="0" algn="l" defTabSz="889000">
            <a:lnSpc>
              <a:spcPct val="100000"/>
            </a:lnSpc>
            <a:spcBef>
              <a:spcPct val="0"/>
            </a:spcBef>
            <a:spcAft>
              <a:spcPct val="35000"/>
            </a:spcAft>
            <a:buNone/>
          </a:pPr>
          <a:r>
            <a:rPr lang="en-US" sz="2000" kern="1200" dirty="0"/>
            <a:t>There is positive value in engaging with the field we study.  As social beings we are part of our research.</a:t>
          </a:r>
        </a:p>
      </dsp:txBody>
      <dsp:txXfrm>
        <a:off x="1829322" y="2930344"/>
        <a:ext cx="3822177" cy="15838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30C62-1BB2-4EA6-9A71-27781E3A2BE8}">
      <dsp:nvSpPr>
        <dsp:cNvPr id="0" name=""/>
        <dsp:cNvSpPr/>
      </dsp:nvSpPr>
      <dsp:spPr>
        <a:xfrm>
          <a:off x="2868337" y="739104"/>
          <a:ext cx="2011121" cy="1876755"/>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7AA493D-221D-4A47-ABFB-F5158A36D32C}">
      <dsp:nvSpPr>
        <dsp:cNvPr id="0" name=""/>
        <dsp:cNvSpPr/>
      </dsp:nvSpPr>
      <dsp:spPr>
        <a:xfrm>
          <a:off x="2942303" y="232710"/>
          <a:ext cx="1798245" cy="475850"/>
        </a:xfrm>
        <a:prstGeom prst="roundRect">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Detached</a:t>
          </a:r>
        </a:p>
      </dsp:txBody>
      <dsp:txXfrm>
        <a:off x="2965532" y="255939"/>
        <a:ext cx="1751787" cy="429392"/>
      </dsp:txXfrm>
    </dsp:sp>
    <dsp:sp modelId="{D68D4D06-9CA1-4137-A3DC-EA93BDCFCCC7}">
      <dsp:nvSpPr>
        <dsp:cNvPr id="0" name=""/>
        <dsp:cNvSpPr/>
      </dsp:nvSpPr>
      <dsp:spPr>
        <a:xfrm>
          <a:off x="4951465" y="1429307"/>
          <a:ext cx="2486459" cy="448284"/>
        </a:xfrm>
        <a:prstGeom prst="roundRect">
          <a:avLst/>
        </a:prstGeom>
        <a:gradFill rotWithShape="0">
          <a:gsLst>
            <a:gs pos="0">
              <a:schemeClr val="accent2">
                <a:alpha val="90000"/>
                <a:hueOff val="0"/>
                <a:satOff val="0"/>
                <a:lumOff val="0"/>
                <a:alphaOff val="-13333"/>
                <a:satMod val="103000"/>
                <a:lumMod val="102000"/>
                <a:tint val="94000"/>
              </a:schemeClr>
            </a:gs>
            <a:gs pos="50000">
              <a:schemeClr val="accent2">
                <a:alpha val="90000"/>
                <a:hueOff val="0"/>
                <a:satOff val="0"/>
                <a:lumOff val="0"/>
                <a:alphaOff val="-13333"/>
                <a:satMod val="110000"/>
                <a:lumMod val="100000"/>
                <a:shade val="100000"/>
              </a:schemeClr>
            </a:gs>
            <a:gs pos="100000">
              <a:schemeClr val="accent2">
                <a:alpha val="90000"/>
                <a:hueOff val="0"/>
                <a:satOff val="0"/>
                <a:lumOff val="0"/>
                <a:alphaOff val="-13333"/>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Constructionism</a:t>
          </a:r>
          <a:endParaRPr lang="en-GB" sz="2200" kern="1200" dirty="0"/>
        </a:p>
      </dsp:txBody>
      <dsp:txXfrm>
        <a:off x="4973348" y="1451190"/>
        <a:ext cx="2442693" cy="404518"/>
      </dsp:txXfrm>
    </dsp:sp>
    <dsp:sp modelId="{7311E7C6-EAE8-470D-93A1-848797F1A34C}">
      <dsp:nvSpPr>
        <dsp:cNvPr id="0" name=""/>
        <dsp:cNvSpPr/>
      </dsp:nvSpPr>
      <dsp:spPr>
        <a:xfrm>
          <a:off x="1056941" y="1428622"/>
          <a:ext cx="1784922" cy="449565"/>
        </a:xfrm>
        <a:prstGeom prst="roundRect">
          <a:avLst/>
        </a:prstGeom>
        <a:gradFill rotWithShape="0">
          <a:gsLst>
            <a:gs pos="0">
              <a:schemeClr val="accent2">
                <a:alpha val="90000"/>
                <a:hueOff val="0"/>
                <a:satOff val="0"/>
                <a:lumOff val="0"/>
                <a:alphaOff val="-26667"/>
                <a:satMod val="103000"/>
                <a:lumMod val="102000"/>
                <a:tint val="94000"/>
              </a:schemeClr>
            </a:gs>
            <a:gs pos="50000">
              <a:schemeClr val="accent2">
                <a:alpha val="90000"/>
                <a:hueOff val="0"/>
                <a:satOff val="0"/>
                <a:lumOff val="0"/>
                <a:alphaOff val="-26667"/>
                <a:satMod val="110000"/>
                <a:lumMod val="100000"/>
                <a:shade val="100000"/>
              </a:schemeClr>
            </a:gs>
            <a:gs pos="100000">
              <a:schemeClr val="accent2">
                <a:alpha val="90000"/>
                <a:hueOff val="0"/>
                <a:satOff val="0"/>
                <a:lumOff val="0"/>
                <a:alphaOff val="-26667"/>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Positivism</a:t>
          </a:r>
        </a:p>
      </dsp:txBody>
      <dsp:txXfrm>
        <a:off x="1078887" y="1450568"/>
        <a:ext cx="1741030" cy="405673"/>
      </dsp:txXfrm>
    </dsp:sp>
    <dsp:sp modelId="{1AA0FBE9-296B-4C53-839E-04F6D894179F}">
      <dsp:nvSpPr>
        <dsp:cNvPr id="0" name=""/>
        <dsp:cNvSpPr/>
      </dsp:nvSpPr>
      <dsp:spPr>
        <a:xfrm>
          <a:off x="2963893" y="2777182"/>
          <a:ext cx="1771613" cy="449565"/>
        </a:xfrm>
        <a:prstGeom prst="roundRect">
          <a:avLst/>
        </a:prstGeom>
        <a:gradFill rotWithShape="0">
          <a:gsLst>
            <a:gs pos="0">
              <a:schemeClr val="accent2">
                <a:alpha val="90000"/>
                <a:hueOff val="0"/>
                <a:satOff val="0"/>
                <a:lumOff val="0"/>
                <a:alphaOff val="-40000"/>
                <a:satMod val="103000"/>
                <a:lumMod val="102000"/>
                <a:tint val="94000"/>
              </a:schemeClr>
            </a:gs>
            <a:gs pos="50000">
              <a:schemeClr val="accent2">
                <a:alpha val="90000"/>
                <a:hueOff val="0"/>
                <a:satOff val="0"/>
                <a:lumOff val="0"/>
                <a:alphaOff val="-40000"/>
                <a:satMod val="110000"/>
                <a:lumMod val="100000"/>
                <a:shade val="100000"/>
              </a:schemeClr>
            </a:gs>
            <a:gs pos="100000">
              <a:schemeClr val="accent2">
                <a:alpha val="90000"/>
                <a:hueOff val="0"/>
                <a:satOff val="0"/>
                <a:lumOff val="0"/>
                <a:alphaOff val="-4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Engaged</a:t>
          </a:r>
        </a:p>
      </dsp:txBody>
      <dsp:txXfrm>
        <a:off x="2985839" y="2799128"/>
        <a:ext cx="1727721" cy="4056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ED57C-2C54-43CD-B0AE-93B4FE5D9CD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174D87-8126-4BD5-B6D6-46C5B4EAFED5}">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All researchers hold philosophical assumptions, although these are often tacit rather than explicit positions.</a:t>
          </a:r>
        </a:p>
      </dsp:txBody>
      <dsp:txXfrm>
        <a:off x="0" y="0"/>
        <a:ext cx="6900512" cy="1384035"/>
      </dsp:txXfrm>
    </dsp:sp>
    <dsp:sp modelId="{7922F6C2-7D8F-40DF-8F74-2B5DF2C5CC32}">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C22B2A-8993-41D8-92A3-A3E9A991F644}">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Researchers need to be aware of their own philosophical assumptions.</a:t>
          </a:r>
        </a:p>
      </dsp:txBody>
      <dsp:txXfrm>
        <a:off x="0" y="1384035"/>
        <a:ext cx="6900512" cy="1384035"/>
      </dsp:txXfrm>
    </dsp:sp>
    <dsp:sp modelId="{4D57D9C5-DD3F-498F-A7D5-3AC2652F337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33BE3A-5BBC-4D62-923D-38972DB4F4F0}">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 strongest philosophical contrast is between realist and nominalist ontologies.</a:t>
          </a:r>
        </a:p>
      </dsp:txBody>
      <dsp:txXfrm>
        <a:off x="0" y="2768070"/>
        <a:ext cx="6900512" cy="1384035"/>
      </dsp:txXfrm>
    </dsp:sp>
    <dsp:sp modelId="{0A0EC963-EC11-46D8-95BA-9337796B71AF}">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1C207E-40F4-402E-87AF-D5AE539E1891}">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There is usually correspondence between ontologies, epistemologies and methodologies.</a:t>
          </a:r>
        </a:p>
      </dsp:txBody>
      <dsp:txXfrm>
        <a:off x="0" y="4152105"/>
        <a:ext cx="6900512" cy="138403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14F80-D497-4246-A698-28F73220E532}">
      <dsp:nvSpPr>
        <dsp:cNvPr id="0" name=""/>
        <dsp:cNvSpPr/>
      </dsp:nvSpPr>
      <dsp:spPr>
        <a:xfrm>
          <a:off x="0" y="0"/>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8B3D22-9BC6-4D6C-BA52-8A4EC8B06CA1}">
      <dsp:nvSpPr>
        <dsp:cNvPr id="0" name=""/>
        <dsp:cNvSpPr/>
      </dsp:nvSpPr>
      <dsp:spPr>
        <a:xfrm>
          <a:off x="0" y="0"/>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Using different kinds of methods, perspectives or data in order to increase confidence in the accuracy of observations</a:t>
          </a:r>
        </a:p>
      </dsp:txBody>
      <dsp:txXfrm>
        <a:off x="0" y="0"/>
        <a:ext cx="6263640" cy="2752343"/>
      </dsp:txXfrm>
    </dsp:sp>
    <dsp:sp modelId="{D6C43D49-4F66-40BD-AF0F-8DB8DAC205C4}">
      <dsp:nvSpPr>
        <dsp:cNvPr id="0" name=""/>
        <dsp:cNvSpPr/>
      </dsp:nvSpPr>
      <dsp:spPr>
        <a:xfrm>
          <a:off x="0" y="2752343"/>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256E27-6B3C-44D0-AA1E-AA00CD94048F}">
      <dsp:nvSpPr>
        <dsp:cNvPr id="0" name=""/>
        <dsp:cNvSpPr/>
      </dsp:nvSpPr>
      <dsp:spPr>
        <a:xfrm>
          <a:off x="0" y="2752343"/>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From the</a:t>
          </a:r>
          <a:r>
            <a:rPr lang="en-US" sz="2400" i="1" kern="1200"/>
            <a:t> </a:t>
          </a:r>
          <a:r>
            <a:rPr lang="en-US" sz="2400" kern="1200"/>
            <a:t>constructionist</a:t>
          </a:r>
          <a:r>
            <a:rPr lang="en-US" sz="2400" i="1" kern="1200"/>
            <a:t> </a:t>
          </a:r>
          <a:r>
            <a:rPr lang="en-US" sz="2400" kern="1200"/>
            <a:t>position, the assumption is that there may be many different realities, and hence the researcher needs to gather multiple perspectives through a mixture of qualitative and quantitative methods, and to collect the views and experiences of diverse individuals and observers.</a:t>
          </a:r>
          <a:r>
            <a:rPr lang="zh-CN" sz="2400" kern="1200"/>
            <a:t> </a:t>
          </a:r>
          <a:endParaRPr lang="en-US" sz="2400" kern="1200"/>
        </a:p>
      </dsp:txBody>
      <dsp:txXfrm>
        <a:off x="0" y="2752343"/>
        <a:ext cx="6263640" cy="27523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22768-FCA9-443F-B55E-DDC4087DFC19}" type="datetimeFigureOut">
              <a:rPr lang="en-GB" smtClean="0"/>
              <a:t>15/01/2023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4A2A85-EEAD-4916-B89D-15BAB81AED50}" type="slidenum">
              <a:rPr lang="en-GB" smtClean="0"/>
              <a:t>‹#›</a:t>
            </a:fld>
            <a:endParaRPr lang="en-GB"/>
          </a:p>
        </p:txBody>
      </p:sp>
    </p:spTree>
    <p:extLst>
      <p:ext uri="{BB962C8B-B14F-4D97-AF65-F5344CB8AC3E}">
        <p14:creationId xmlns:p14="http://schemas.microsoft.com/office/powerpoint/2010/main" val="4076140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dloCJq8shZ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journals.humankinetics.com/view/journals/ijspp/14/5/article-p551.xml"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Biases are the stories we make</a:t>
            </a:r>
            <a:r>
              <a:rPr lang="en-GB" baseline="0" dirty="0"/>
              <a:t> up about people before we know who they are.</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What is unconscious bias? Play the video: </a:t>
            </a:r>
            <a:r>
              <a:rPr lang="en-GB" sz="1200" u="sng" kern="1200" dirty="0">
                <a:solidFill>
                  <a:schemeClr val="tx1"/>
                </a:solidFill>
                <a:effectLst/>
                <a:latin typeface="+mn-lt"/>
                <a:ea typeface="+mn-ea"/>
                <a:cs typeface="+mn-cs"/>
                <a:hlinkClick r:id="rId3"/>
              </a:rPr>
              <a:t>https://www.youtube.com/watch?v=dloCJq8shZE</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DB5E745-4559-4666-96F5-46FB1BF60F05}" type="slidenum">
              <a:rPr lang="en-GB" smtClean="0"/>
              <a:t>4</a:t>
            </a:fld>
            <a:endParaRPr lang="en-GB"/>
          </a:p>
        </p:txBody>
      </p:sp>
    </p:spTree>
    <p:extLst>
      <p:ext uri="{BB962C8B-B14F-4D97-AF65-F5344CB8AC3E}">
        <p14:creationId xmlns:p14="http://schemas.microsoft.com/office/powerpoint/2010/main" val="2418634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a:t>
            </a:r>
          </a:p>
          <a:p>
            <a:endParaRPr lang="en-GB" dirty="0"/>
          </a:p>
          <a:p>
            <a:r>
              <a:rPr lang="en-GB" dirty="0"/>
              <a:t>Split the group into 2 groups </a:t>
            </a:r>
          </a:p>
          <a:p>
            <a:r>
              <a:rPr lang="en-GB" dirty="0"/>
              <a:t>Give one group</a:t>
            </a:r>
            <a:r>
              <a:rPr lang="en-GB" baseline="0" dirty="0"/>
              <a:t> the picture of the Dr. in the white coat</a:t>
            </a:r>
          </a:p>
          <a:p>
            <a:r>
              <a:rPr lang="en-GB" baseline="0" dirty="0"/>
              <a:t>Give the other group the Dr in his bikes outfit</a:t>
            </a:r>
          </a:p>
          <a:p>
            <a:endParaRPr lang="en-GB" baseline="0" dirty="0"/>
          </a:p>
          <a:p>
            <a:r>
              <a:rPr lang="en-GB" baseline="0" dirty="0"/>
              <a:t>MAKE SURE THE GROUPS DO NOT SEE THE OTHER PICTURE</a:t>
            </a:r>
          </a:p>
          <a:p>
            <a:endParaRPr lang="en-GB" baseline="0" dirty="0"/>
          </a:p>
          <a:p>
            <a:r>
              <a:rPr lang="en-GB" baseline="0" dirty="0"/>
              <a:t>Allow the groups 5 mins to write down as many things about the male that the know from looking at him. </a:t>
            </a:r>
          </a:p>
          <a:p>
            <a:endParaRPr lang="en-GB" baseline="0" dirty="0"/>
          </a:p>
          <a:p>
            <a:r>
              <a:rPr lang="en-GB" baseline="0" dirty="0"/>
              <a:t>After 5 mins ask 1 group to write their findings on the board </a:t>
            </a:r>
          </a:p>
          <a:p>
            <a:r>
              <a:rPr lang="en-GB" baseline="0" dirty="0"/>
              <a:t>Then ask the other group to do the same thing. Once both groups have written up what they think of the male then reveal the 2 pictures to the whole group. </a:t>
            </a:r>
          </a:p>
          <a:p>
            <a:endParaRPr lang="en-GB" baseline="0" dirty="0"/>
          </a:p>
          <a:p>
            <a:r>
              <a:rPr lang="en-GB" baseline="0" dirty="0"/>
              <a:t>Then read out the statement below </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David Ores is a general practitioner who lives and works on the Lower East Side of Manhattan. He provides general medical care and other community medical services for the working poor and people without any health insurance.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His goal is to help you enjoy your life with optimal health for as long as possible by combining the strength of modern scientific medicine with an old-fashioned emphasis on a personal, patient-doctor relationship.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Ores provides compassionate and comprehensive medical care; he</a:t>
            </a:r>
            <a:r>
              <a:rPr lang="en-GB" baseline="0" dirty="0"/>
              <a:t> will </a:t>
            </a:r>
            <a:r>
              <a:rPr lang="en-GB" dirty="0"/>
              <a:t>advocate for your interests over those of an increasingly complex, impersonal health care system; coordinate the care you may need from specialists; and help you sort through the morass of health information that is ever-more influenced by commercial, web-based and corporate interests.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 with the group their thoughts on what they have seen and what you have told them. Allow them to process that in fact</a:t>
            </a:r>
            <a:r>
              <a:rPr lang="en-GB" baseline="0" dirty="0"/>
              <a:t> they knew nothing about the man from the picture and this was all from their own unconscious bias. </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FDB5E745-4559-4666-96F5-46FB1BF60F05}" type="slidenum">
              <a:rPr lang="en-GB" smtClean="0"/>
              <a:t>5</a:t>
            </a:fld>
            <a:endParaRPr lang="en-GB"/>
          </a:p>
        </p:txBody>
      </p:sp>
    </p:spTree>
    <p:extLst>
      <p:ext uri="{BB962C8B-B14F-4D97-AF65-F5344CB8AC3E}">
        <p14:creationId xmlns:p14="http://schemas.microsoft.com/office/powerpoint/2010/main" val="3162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4A2A85-EEAD-4916-B89D-15BAB81AED50}" type="slidenum">
              <a:rPr lang="en-GB" smtClean="0"/>
              <a:t>6</a:t>
            </a:fld>
            <a:endParaRPr lang="en-GB"/>
          </a:p>
        </p:txBody>
      </p:sp>
    </p:spTree>
    <p:extLst>
      <p:ext uri="{BB962C8B-B14F-4D97-AF65-F5344CB8AC3E}">
        <p14:creationId xmlns:p14="http://schemas.microsoft.com/office/powerpoint/2010/main" val="4246499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Examples of unconscious bias in the media. Discuss how this could affect the individuals exposed to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rgbClr val="577BBD"/>
                </a:solidFill>
                <a:latin typeface="+mn-lt"/>
                <a:ea typeface="+mn-ea"/>
                <a:cs typeface="+mn-cs"/>
              </a:rPr>
              <a:t>When YouTube launched the video upload feature for their app, 5-10% of videos were uploaded upside-down, and Google developers were baffled.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rgbClr val="577BBD"/>
              </a:solidFill>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rgbClr val="577BBD"/>
                </a:solidFill>
                <a:latin typeface="+mn-lt"/>
                <a:ea typeface="+mn-ea"/>
                <a:cs typeface="+mn-cs"/>
              </a:rPr>
              <a:t>Could such a large percentage of users be shooting their videos </a:t>
            </a:r>
            <a:r>
              <a:rPr lang="en-GB" sz="1200" u="sng" kern="1200" dirty="0">
                <a:solidFill>
                  <a:srgbClr val="577BBD"/>
                </a:solidFill>
                <a:latin typeface="+mn-lt"/>
                <a:ea typeface="+mn-ea"/>
                <a:cs typeface="+mn-cs"/>
              </a:rPr>
              <a:t>incorrectly</a:t>
            </a:r>
            <a:r>
              <a:rPr lang="en-GB" sz="1200" kern="1200" dirty="0">
                <a:solidFill>
                  <a:srgbClr val="577BBD"/>
                </a:solidFill>
                <a:latin typeface="+mn-lt"/>
                <a:ea typeface="+mn-ea"/>
                <a:cs typeface="+mn-cs"/>
              </a:rPr>
              <a:t>? Google engineers had inadvertently designed the app for right-handed users. They never considered the fact that phones are usually rotated 180 degrees when held in a user’s left hand.</a:t>
            </a:r>
          </a:p>
          <a:p>
            <a:endParaRPr lang="en-GB" dirty="0"/>
          </a:p>
          <a:p>
            <a:r>
              <a:rPr lang="en-GB" dirty="0"/>
              <a:t>https://www.psychologytoday.com/us/blog/the-asymmetric-brain/201908/8-new-scientific-findings-about-left-handedness</a:t>
            </a:r>
          </a:p>
          <a:p>
            <a:r>
              <a:rPr lang="en-GB" sz="1200" b="0" i="0" u="none" strike="noStrike" kern="1200" dirty="0">
                <a:solidFill>
                  <a:schemeClr val="tx1"/>
                </a:solidFill>
                <a:effectLst/>
                <a:latin typeface="+mn-lt"/>
                <a:ea typeface="+mn-ea"/>
                <a:cs typeface="+mn-cs"/>
              </a:rPr>
              <a:t>There are approximately 708 million </a:t>
            </a:r>
            <a:r>
              <a:rPr lang="en-GB" sz="1200" b="1" i="0" u="none" strike="noStrike" kern="1200" dirty="0">
                <a:solidFill>
                  <a:schemeClr val="tx1"/>
                </a:solidFill>
                <a:effectLst/>
                <a:latin typeface="+mn-lt"/>
                <a:ea typeface="+mn-ea"/>
                <a:cs typeface="+mn-cs"/>
              </a:rPr>
              <a:t>left</a:t>
            </a:r>
            <a:r>
              <a:rPr lang="en-GB" sz="1200" b="0" i="0" u="none" strike="noStrike" kern="1200" dirty="0">
                <a:solidFill>
                  <a:schemeClr val="tx1"/>
                </a:solidFill>
                <a:effectLst/>
                <a:latin typeface="+mn-lt"/>
                <a:ea typeface="+mn-ea"/>
                <a:cs typeface="+mn-cs"/>
              </a:rPr>
              <a:t>-</a:t>
            </a:r>
            <a:r>
              <a:rPr lang="en-GB" sz="1200" b="1" i="0" u="none" strike="noStrike" kern="1200" dirty="0">
                <a:solidFill>
                  <a:schemeClr val="tx1"/>
                </a:solidFill>
                <a:effectLst/>
                <a:latin typeface="+mn-lt"/>
                <a:ea typeface="+mn-ea"/>
                <a:cs typeface="+mn-cs"/>
              </a:rPr>
              <a:t>handers</a:t>
            </a:r>
            <a:r>
              <a:rPr lang="en-GB" sz="1200" b="0" i="0" u="none" strike="noStrike" kern="1200" dirty="0">
                <a:solidFill>
                  <a:schemeClr val="tx1"/>
                </a:solidFill>
                <a:effectLst/>
                <a:latin typeface="+mn-lt"/>
                <a:ea typeface="+mn-ea"/>
                <a:cs typeface="+mn-cs"/>
              </a:rPr>
              <a:t> in the </a:t>
            </a:r>
            <a:r>
              <a:rPr lang="en-GB" sz="1200" b="1" i="0" u="none" strike="noStrike" kern="1200" dirty="0">
                <a:solidFill>
                  <a:schemeClr val="tx1"/>
                </a:solidFill>
                <a:effectLst/>
                <a:latin typeface="+mn-lt"/>
                <a:ea typeface="+mn-ea"/>
                <a:cs typeface="+mn-cs"/>
              </a:rPr>
              <a:t>world</a:t>
            </a:r>
            <a:r>
              <a:rPr lang="en-GB" sz="1200" b="0" i="0" u="none" strike="noStrike" kern="1200" dirty="0">
                <a:solidFill>
                  <a:schemeClr val="tx1"/>
                </a:solidFill>
                <a:effectLst/>
                <a:latin typeface="+mn-lt"/>
                <a:ea typeface="+mn-ea"/>
                <a:cs typeface="+mn-cs"/>
              </a:rPr>
              <a:t>. That’s about 9.2% of the world population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As there are about 7.7 billion people living in the world in 2019, it can be estimated that there are about 708,400,000 left-handers.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split between </a:t>
            </a:r>
            <a:r>
              <a:rPr lang="en-GB" sz="1200" b="1" i="0" u="none" strike="noStrike" kern="1200" dirty="0">
                <a:solidFill>
                  <a:schemeClr val="tx1"/>
                </a:solidFill>
                <a:effectLst/>
                <a:latin typeface="+mn-lt"/>
                <a:ea typeface="+mn-ea"/>
                <a:cs typeface="+mn-cs"/>
              </a:rPr>
              <a:t>left</a:t>
            </a:r>
            <a:r>
              <a:rPr lang="en-GB" sz="1200" b="0" i="0" u="none" strike="noStrike" kern="1200" dirty="0">
                <a:solidFill>
                  <a:schemeClr val="tx1"/>
                </a:solidFill>
                <a:effectLst/>
                <a:latin typeface="+mn-lt"/>
                <a:ea typeface="+mn-ea"/>
                <a:cs typeface="+mn-cs"/>
              </a:rPr>
              <a:t>-</a:t>
            </a:r>
            <a:r>
              <a:rPr lang="en-GB" sz="1200" b="1" i="0" u="none" strike="noStrike" kern="1200" dirty="0">
                <a:solidFill>
                  <a:schemeClr val="tx1"/>
                </a:solidFill>
                <a:effectLst/>
                <a:latin typeface="+mn-lt"/>
                <a:ea typeface="+mn-ea"/>
                <a:cs typeface="+mn-cs"/>
              </a:rPr>
              <a:t>handed people</a:t>
            </a:r>
            <a:r>
              <a:rPr lang="en-GB" sz="1200" b="0" i="0" u="none" strike="noStrike" kern="1200" dirty="0">
                <a:solidFill>
                  <a:schemeClr val="tx1"/>
                </a:solidFill>
                <a:effectLst/>
                <a:latin typeface="+mn-lt"/>
                <a:ea typeface="+mn-ea"/>
                <a:cs typeface="+mn-cs"/>
              </a:rPr>
              <a:t> and right-</a:t>
            </a:r>
            <a:r>
              <a:rPr lang="en-GB" sz="1200" b="1" i="0" u="none" strike="noStrike" kern="1200" dirty="0">
                <a:solidFill>
                  <a:schemeClr val="tx1"/>
                </a:solidFill>
                <a:effectLst/>
                <a:latin typeface="+mn-lt"/>
                <a:ea typeface="+mn-ea"/>
                <a:cs typeface="+mn-cs"/>
              </a:rPr>
              <a:t>handed people</a:t>
            </a:r>
            <a:r>
              <a:rPr lang="en-GB" sz="1200" b="0" i="0" u="none" strike="noStrike" kern="1200" dirty="0">
                <a:solidFill>
                  <a:schemeClr val="tx1"/>
                </a:solidFill>
                <a:effectLst/>
                <a:latin typeface="+mn-lt"/>
                <a:ea typeface="+mn-ea"/>
                <a:cs typeface="+mn-cs"/>
              </a:rPr>
              <a:t> has remained around 90%, in favour of right-</a:t>
            </a:r>
            <a:r>
              <a:rPr lang="en-GB" sz="1200" b="1" i="0" u="none" strike="noStrike" kern="1200" dirty="0">
                <a:solidFill>
                  <a:schemeClr val="tx1"/>
                </a:solidFill>
                <a:effectLst/>
                <a:latin typeface="+mn-lt"/>
                <a:ea typeface="+mn-ea"/>
                <a:cs typeface="+mn-cs"/>
              </a:rPr>
              <a:t>handedness</a:t>
            </a:r>
            <a:r>
              <a:rPr lang="en-GB" sz="1200" b="0" i="0" u="none" strike="noStrike"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Genes play a role for left-handedness.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There is also left-footedness. Using our hands is not the only form of motor asymmetry that humans show. There is also footedness, i.e., the preference to use the left or right foot for kicking a ball or grabbing something with your toes. This is an especially important feature in soccer players (</a:t>
            </a:r>
            <a:r>
              <a:rPr lang="en-GB" sz="1200" b="0" i="0" u="none" strike="noStrike" kern="1200" dirty="0" err="1">
                <a:solidFill>
                  <a:schemeClr val="tx1"/>
                </a:solidFill>
                <a:effectLst/>
                <a:latin typeface="+mn-lt"/>
                <a:ea typeface="+mn-ea"/>
                <a:cs typeface="+mn-cs"/>
                <a:hlinkClick r:id="rId3"/>
              </a:rPr>
              <a:t>DeLang</a:t>
            </a:r>
            <a:r>
              <a:rPr lang="en-GB" sz="1200" b="0" i="0" u="none" strike="noStrike" kern="1200" dirty="0">
                <a:solidFill>
                  <a:schemeClr val="tx1"/>
                </a:solidFill>
                <a:effectLst/>
                <a:latin typeface="+mn-lt"/>
                <a:ea typeface="+mn-ea"/>
                <a:cs typeface="+mn-cs"/>
                <a:hlinkClick r:id="rId3"/>
              </a:rPr>
              <a:t> et al., 2019</a:t>
            </a:r>
            <a:r>
              <a:rPr lang="en-GB" sz="1200" b="0" i="0" u="none" strike="noStrike"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FDB5E745-4559-4666-96F5-46FB1BF60F05}" type="slidenum">
              <a:rPr lang="en-GB" smtClean="0"/>
              <a:t>7</a:t>
            </a:fld>
            <a:endParaRPr lang="en-GB"/>
          </a:p>
        </p:txBody>
      </p:sp>
    </p:spTree>
    <p:extLst>
      <p:ext uri="{BB962C8B-B14F-4D97-AF65-F5344CB8AC3E}">
        <p14:creationId xmlns:p14="http://schemas.microsoft.com/office/powerpoint/2010/main" val="2280497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what they see?</a:t>
            </a:r>
          </a:p>
          <a:p>
            <a:endParaRPr lang="en-GB" dirty="0"/>
          </a:p>
          <a:p>
            <a:r>
              <a:rPr lang="en-GB" dirty="0"/>
              <a:t>There are 3 pictures </a:t>
            </a:r>
          </a:p>
          <a:p>
            <a:endParaRPr lang="en-GB" dirty="0"/>
          </a:p>
          <a:p>
            <a:r>
              <a:rPr lang="en-GB" dirty="0"/>
              <a:t>Little girl</a:t>
            </a:r>
          </a:p>
          <a:p>
            <a:r>
              <a:rPr lang="en-GB" dirty="0"/>
              <a:t>Skull</a:t>
            </a:r>
          </a:p>
          <a:p>
            <a:r>
              <a:rPr lang="en-GB" dirty="0"/>
              <a:t>View through a cave entrance</a:t>
            </a:r>
          </a:p>
          <a:p>
            <a:endParaRPr lang="en-GB" dirty="0"/>
          </a:p>
          <a:p>
            <a:r>
              <a:rPr lang="en-GB" dirty="0"/>
              <a:t>There are no right and wrong answers it is all down to our unconscious bias</a:t>
            </a:r>
          </a:p>
          <a:p>
            <a:endParaRPr lang="en-GB" dirty="0"/>
          </a:p>
          <a:p>
            <a:r>
              <a:rPr lang="en-GB" dirty="0"/>
              <a:t>IN THE PICTURE IS A HYPERLINK TO “THE GUARDIAN ADVERT”</a:t>
            </a:r>
          </a:p>
          <a:p>
            <a:endParaRPr lang="en-GB" dirty="0"/>
          </a:p>
          <a:p>
            <a:r>
              <a:rPr lang="en-GB" dirty="0"/>
              <a:t>Start the ad and when the picture goes blank stop it and ask the group what they know?</a:t>
            </a:r>
          </a:p>
          <a:p>
            <a:r>
              <a:rPr lang="en-GB" dirty="0"/>
              <a:t>Carry on with the advert as above until the end of the advert. </a:t>
            </a:r>
          </a:p>
          <a:p>
            <a:endParaRPr lang="en-GB" dirty="0"/>
          </a:p>
          <a:p>
            <a:r>
              <a:rPr lang="en-GB" dirty="0"/>
              <a:t>Ask the group what they thought of it and how that relates to their unconscious bias </a:t>
            </a:r>
          </a:p>
        </p:txBody>
      </p:sp>
      <p:sp>
        <p:nvSpPr>
          <p:cNvPr id="4" name="Slide Number Placeholder 3"/>
          <p:cNvSpPr>
            <a:spLocks noGrp="1"/>
          </p:cNvSpPr>
          <p:nvPr>
            <p:ph type="sldNum" sz="quarter" idx="5"/>
          </p:nvPr>
        </p:nvSpPr>
        <p:spPr/>
        <p:txBody>
          <a:bodyPr/>
          <a:lstStyle/>
          <a:p>
            <a:pPr>
              <a:defRPr/>
            </a:pPr>
            <a:fld id="{F7D29466-1C42-466F-A574-7432A87E334C}" type="slidenum">
              <a:rPr lang="en-GB" altLang="en-US" smtClean="0"/>
              <a:pPr>
                <a:defRPr/>
              </a:pPr>
              <a:t>8</a:t>
            </a:fld>
            <a:endParaRPr lang="en-GB" altLang="en-US"/>
          </a:p>
        </p:txBody>
      </p:sp>
    </p:spTree>
    <p:extLst>
      <p:ext uri="{BB962C8B-B14F-4D97-AF65-F5344CB8AC3E}">
        <p14:creationId xmlns:p14="http://schemas.microsoft.com/office/powerpoint/2010/main" val="611718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place the researcher at the centre of an analysis of the knowledge produced through social research</a:t>
            </a:r>
            <a:endParaRPr lang="en-GB" dirty="0"/>
          </a:p>
        </p:txBody>
      </p:sp>
      <p:sp>
        <p:nvSpPr>
          <p:cNvPr id="4" name="Slide Number Placeholder 3"/>
          <p:cNvSpPr>
            <a:spLocks noGrp="1"/>
          </p:cNvSpPr>
          <p:nvPr>
            <p:ph type="sldNum" sz="quarter" idx="10"/>
          </p:nvPr>
        </p:nvSpPr>
        <p:spPr/>
        <p:txBody>
          <a:bodyPr/>
          <a:lstStyle/>
          <a:p>
            <a:fld id="{92387F03-50BD-454D-B873-2C4777AA40E9}" type="slidenum">
              <a:rPr lang="en-GB" smtClean="0"/>
              <a:t>21</a:t>
            </a:fld>
            <a:endParaRPr lang="en-GB"/>
          </a:p>
        </p:txBody>
      </p:sp>
    </p:spTree>
    <p:extLst>
      <p:ext uri="{BB962C8B-B14F-4D97-AF65-F5344CB8AC3E}">
        <p14:creationId xmlns:p14="http://schemas.microsoft.com/office/powerpoint/2010/main" val="145186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hdr" sz="quarter"/>
          </p:nvPr>
        </p:nvSpPr>
        <p:spPr>
          <a:ln/>
        </p:spPr>
        <p:txBody>
          <a:bodyPr/>
          <a:lstStyle/>
          <a:p>
            <a:r>
              <a:rPr lang="en-GB">
                <a:solidFill>
                  <a:prstClr val="black"/>
                </a:solidFill>
              </a:rPr>
              <a:t>Qualitative data analysis</a:t>
            </a:r>
          </a:p>
        </p:txBody>
      </p:sp>
      <p:sp>
        <p:nvSpPr>
          <p:cNvPr id="5" name="Rectangle 7"/>
          <p:cNvSpPr>
            <a:spLocks noGrp="1" noChangeArrowheads="1"/>
          </p:cNvSpPr>
          <p:nvPr>
            <p:ph type="sldNum" sz="quarter" idx="5"/>
          </p:nvPr>
        </p:nvSpPr>
        <p:spPr>
          <a:ln/>
        </p:spPr>
        <p:txBody>
          <a:bodyPr/>
          <a:lstStyle/>
          <a:p>
            <a:fld id="{54AC3293-09BB-4101-9EE8-62FEA2A32876}" type="slidenum">
              <a:rPr lang="en-GB">
                <a:solidFill>
                  <a:prstClr val="black"/>
                </a:solidFill>
              </a:rPr>
              <a:pPr/>
              <a:t>22</a:t>
            </a:fld>
            <a:endParaRPr lang="en-GB">
              <a:solidFill>
                <a:prstClr val="black"/>
              </a:solidFill>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sz="1200" dirty="0"/>
              <a:t>Qual. research acknowledges that: The researcher plays an important role in production &amp; interpretation of data. </a:t>
            </a:r>
          </a:p>
        </p:txBody>
      </p:sp>
    </p:spTree>
    <p:extLst>
      <p:ext uri="{BB962C8B-B14F-4D97-AF65-F5344CB8AC3E}">
        <p14:creationId xmlns:p14="http://schemas.microsoft.com/office/powerpoint/2010/main" val="3028942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2507571-15DF-1170-B5F6-388167B636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9CBEF9F-9592-DF97-960F-A9F5A4EED2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These are two examples of recent studies which highlight the limits of our objectivity in processes like selection and appraisal.  There are numerous others.  What’s going on here? </a:t>
            </a:r>
          </a:p>
        </p:txBody>
      </p:sp>
      <p:sp>
        <p:nvSpPr>
          <p:cNvPr id="18436" name="Slide Number Placeholder 3">
            <a:extLst>
              <a:ext uri="{FF2B5EF4-FFF2-40B4-BE49-F238E27FC236}">
                <a16:creationId xmlns:a16="http://schemas.microsoft.com/office/drawing/2014/main" id="{5B9BAF3C-7206-C0B1-3B3A-F6C80FF373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85FC2-E1C9-4E11-AA31-26C5B896EC97}" type="slidenum">
              <a:rPr lang="en-GB" altLang="en-US">
                <a:latin typeface="Calibri" panose="020F0502020204030204" pitchFamily="34" charset="0"/>
              </a:rPr>
              <a:pPr/>
              <a:t>25</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B4A73769-437E-22D8-C3EE-E3F2A52E7FA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FB75F62A-FC13-43E9-BD83-8C9AC5D5A026}"/>
              </a:ext>
            </a:extLst>
          </p:cNvPr>
          <p:cNvSpPr>
            <a:spLocks noGrp="1"/>
          </p:cNvSpPr>
          <p:nvPr>
            <p:ph type="body" idx="1"/>
          </p:nvPr>
        </p:nvSpPr>
        <p:spPr/>
        <p:txBody>
          <a:bodyPr>
            <a:normAutofit fontScale="77500" lnSpcReduction="20000"/>
          </a:bodyPr>
          <a:lstStyle/>
          <a:p>
            <a:pPr eaLnBrk="1" fontAlgn="auto" hangingPunct="1">
              <a:spcBef>
                <a:spcPts val="0"/>
              </a:spcBef>
              <a:spcAft>
                <a:spcPts val="0"/>
              </a:spcAft>
              <a:defRPr/>
            </a:pPr>
            <a:r>
              <a:rPr lang="en-GB" b="1" dirty="0">
                <a:latin typeface="Arial" panose="020B0604020202020204" pitchFamily="34" charset="0"/>
                <a:cs typeface="Arial" panose="020B0604020202020204" pitchFamily="34" charset="0"/>
              </a:rPr>
              <a:t>Unconscious bias </a:t>
            </a:r>
            <a:r>
              <a:rPr lang="en-GB" dirty="0">
                <a:latin typeface="Arial" panose="020B0604020202020204" pitchFamily="34" charset="0"/>
                <a:cs typeface="Arial" panose="020B0604020202020204" pitchFamily="34" charset="0"/>
              </a:rPr>
              <a:t>refers to a bias that we are unaware of, which happens outside of our control. It is a bias that happens automatically and is triggered by our brain making quick judgments and assessments of people and situations, influenced by our </a:t>
            </a:r>
            <a:r>
              <a:rPr lang="en-GB" b="1" dirty="0">
                <a:latin typeface="Arial" panose="020B0604020202020204" pitchFamily="34" charset="0"/>
                <a:cs typeface="Arial" panose="020B0604020202020204" pitchFamily="34" charset="0"/>
              </a:rPr>
              <a:t>background</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cultural environment </a:t>
            </a:r>
            <a:r>
              <a:rPr lang="en-GB" dirty="0">
                <a:latin typeface="Arial" panose="020B0604020202020204" pitchFamily="34" charset="0"/>
                <a:cs typeface="Arial" panose="020B0604020202020204" pitchFamily="34" charset="0"/>
              </a:rPr>
              <a:t>and </a:t>
            </a:r>
            <a:r>
              <a:rPr lang="en-GB" b="1" dirty="0">
                <a:latin typeface="Arial" panose="020B0604020202020204" pitchFamily="34" charset="0"/>
                <a:cs typeface="Arial" panose="020B0604020202020204" pitchFamily="34" charset="0"/>
              </a:rPr>
              <a:t>personal experiences. </a:t>
            </a:r>
            <a:r>
              <a:rPr lang="en-GB" dirty="0">
                <a:latin typeface="Arial" panose="020B0604020202020204" pitchFamily="34" charset="0"/>
                <a:cs typeface="Arial" panose="020B0604020202020204" pitchFamily="34" charset="0"/>
              </a:rPr>
              <a:t>Some researchers will used the term ‘implicit association’. This is because, cognitively, what is happening is that the mind is automatically making associations between particular things, characteristics or people below the level of your attention, and these can be brought into some level of attention with effort. </a:t>
            </a:r>
          </a:p>
          <a:p>
            <a:pPr eaLnBrk="1" fontAlgn="auto" hangingPunct="1">
              <a:spcBef>
                <a:spcPts val="0"/>
              </a:spcBef>
              <a:spcAft>
                <a:spcPts val="0"/>
              </a:spcAft>
              <a:buFont typeface="Lucida Grande"/>
              <a:buNone/>
              <a:defRPr/>
            </a:pPr>
            <a:r>
              <a:rPr lang="en-GB" dirty="0">
                <a:latin typeface="Arial" panose="020B0604020202020204" pitchFamily="34" charset="0"/>
                <a:cs typeface="Arial" panose="020B0604020202020204" pitchFamily="34" charset="0"/>
              </a:rPr>
              <a:t>(ECU: 2013 </a:t>
            </a:r>
            <a:r>
              <a:rPr lang="en-GB" i="1" dirty="0">
                <a:latin typeface="Arial" panose="020B0604020202020204" pitchFamily="34" charset="0"/>
                <a:cs typeface="Arial" panose="020B0604020202020204" pitchFamily="34" charset="0"/>
              </a:rPr>
              <a:t>Unconscious bias in higher education</a:t>
            </a:r>
            <a:r>
              <a:rPr lang="en-GB" dirty="0">
                <a:latin typeface="Arial" panose="020B0604020202020204" pitchFamily="34" charset="0"/>
                <a:cs typeface="Arial" panose="020B0604020202020204" pitchFamily="34" charset="0"/>
              </a:rPr>
              <a: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Talk through influences on our thoughts and actions. Refer to the structural inequalities in the labour market we discussed earlier as part of the discussion. Highlight that influences may be below or above the line of ‘consciousness’ and that we can attend to them to move them up into our conscious thinking and thus manage our responses. </a:t>
            </a:r>
            <a:r>
              <a:rPr lang="en-GB" dirty="0">
                <a:latin typeface="Arial" panose="020B0604020202020204" pitchFamily="34" charset="0"/>
                <a:cs typeface="Arial" panose="020B0604020202020204" pitchFamily="34" charset="0"/>
              </a:rPr>
              <a:t>Some things are harder to bring to the surface than others – some because they are psychologically challenging, but some because they are so taken for granted by us and those around us that they are just very, very hard to see.  Where cultural assumptions are shared and there isn’t much diversity this is a particular problem – if you consider the outline of this iceberg and think of a </a:t>
            </a:r>
            <a:r>
              <a:rPr lang="en-GB" dirty="0" err="1">
                <a:latin typeface="Arial" panose="020B0604020202020204" pitchFamily="34" charset="0"/>
                <a:cs typeface="Arial" panose="020B0604020202020204" pitchFamily="34" charset="0"/>
              </a:rPr>
              <a:t>mold</a:t>
            </a:r>
            <a:r>
              <a:rPr lang="en-GB" dirty="0">
                <a:latin typeface="Arial" panose="020B0604020202020204" pitchFamily="34" charset="0"/>
                <a:cs typeface="Arial" panose="020B0604020202020204" pitchFamily="34" charset="0"/>
              </a:rPr>
              <a:t> around the edges, that </a:t>
            </a:r>
            <a:r>
              <a:rPr lang="en-GB" dirty="0" err="1">
                <a:latin typeface="Arial" panose="020B0604020202020204" pitchFamily="34" charset="0"/>
                <a:cs typeface="Arial" panose="020B0604020202020204" pitchFamily="34" charset="0"/>
              </a:rPr>
              <a:t>mold</a:t>
            </a:r>
            <a:r>
              <a:rPr lang="en-GB" dirty="0">
                <a:latin typeface="Arial" panose="020B0604020202020204" pitchFamily="34" charset="0"/>
                <a:cs typeface="Arial" panose="020B0604020202020204" pitchFamily="34" charset="0"/>
              </a:rPr>
              <a:t> will be almost impossible to see as long as it fits the iceberg exactly. If the light changes, or the ice melts a bit, or someone dumps some dye on the ice that only affects ice – or only affects the material of the </a:t>
            </a:r>
            <a:r>
              <a:rPr lang="en-GB" dirty="0" err="1">
                <a:latin typeface="Arial" panose="020B0604020202020204" pitchFamily="34" charset="0"/>
                <a:cs typeface="Arial" panose="020B0604020202020204" pitchFamily="34" charset="0"/>
              </a:rPr>
              <a:t>mold</a:t>
            </a:r>
            <a:r>
              <a:rPr lang="en-GB" dirty="0">
                <a:latin typeface="Arial" panose="020B0604020202020204" pitchFamily="34" charset="0"/>
                <a:cs typeface="Arial" panose="020B0604020202020204" pitchFamily="34" charset="0"/>
              </a:rPr>
              <a:t>, you can see it. That’s the sort of thing that happens in situations where we have things like cultural contact, or when social change is happening, or when our day to day practice no longer fits older cultural stereotypes, symbols or expectations – you can get a bit of space where you see that the </a:t>
            </a:r>
            <a:r>
              <a:rPr lang="en-GB" dirty="0" err="1">
                <a:latin typeface="Arial" panose="020B0604020202020204" pitchFamily="34" charset="0"/>
                <a:cs typeface="Arial" panose="020B0604020202020204" pitchFamily="34" charset="0"/>
              </a:rPr>
              <a:t>mold</a:t>
            </a:r>
            <a:r>
              <a:rPr lang="en-GB" dirty="0">
                <a:latin typeface="Arial" panose="020B0604020202020204" pitchFamily="34" charset="0"/>
                <a:cs typeface="Arial" panose="020B0604020202020204" pitchFamily="34" charset="0"/>
              </a:rPr>
              <a:t> and the contents don’t quite fit. This opens up possibilities but is often also quite disconcerting, and it’s a common experience in change situations. You can, essentially, </a:t>
            </a:r>
            <a:r>
              <a:rPr lang="en-GB" dirty="0" err="1">
                <a:latin typeface="Arial" panose="020B0604020202020204" pitchFamily="34" charset="0"/>
                <a:cs typeface="Arial" panose="020B0604020202020204" pitchFamily="34" charset="0"/>
              </a:rPr>
              <a:t>remold</a:t>
            </a:r>
            <a:r>
              <a:rPr lang="en-GB" dirty="0">
                <a:latin typeface="Arial" panose="020B0604020202020204" pitchFamily="34" charset="0"/>
                <a:cs typeface="Arial" panose="020B0604020202020204" pitchFamily="34" charset="0"/>
              </a:rPr>
              <a:t> the iceberg. Metaphorically, this is true for your thinking, and it’s also true for organisational cultures. In both cases, it takes attention and work.</a:t>
            </a:r>
          </a:p>
          <a:p>
            <a:pPr eaLnBrk="1" fontAlgn="auto" hangingPunct="1">
              <a:spcBef>
                <a:spcPts val="0"/>
              </a:spcBef>
              <a:spcAft>
                <a:spcPts val="0"/>
              </a:spcAft>
              <a:defRPr/>
            </a:pPr>
            <a:endParaRPr lang="en-GB" dirty="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dirty="0"/>
              <a:t>Return to examples above – impact of images of ‘scientist’ or ‘civil servant’, and also how structural privileges – access to networks, information, </a:t>
            </a:r>
            <a:r>
              <a:rPr lang="en-GB" dirty="0" err="1"/>
              <a:t>etc</a:t>
            </a:r>
            <a:r>
              <a:rPr lang="en-GB" dirty="0"/>
              <a:t> – can impact on those outcomes. Relate to this </a:t>
            </a:r>
            <a:r>
              <a:rPr lang="en-GB" dirty="0" err="1"/>
              <a:t>diagramme</a:t>
            </a:r>
            <a:r>
              <a:rPr lang="en-GB" dirty="0"/>
              <a:t>.</a:t>
            </a:r>
          </a:p>
        </p:txBody>
      </p:sp>
      <p:sp>
        <p:nvSpPr>
          <p:cNvPr id="20484" name="Slide Number Placeholder 3">
            <a:extLst>
              <a:ext uri="{FF2B5EF4-FFF2-40B4-BE49-F238E27FC236}">
                <a16:creationId xmlns:a16="http://schemas.microsoft.com/office/drawing/2014/main" id="{592408B0-9426-7EB1-030E-9FAB090124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0F8EC9-0970-4A12-AC1B-379D825DD9FB}" type="slidenum">
              <a:rPr lang="en-GB" altLang="en-US">
                <a:latin typeface="Calibri" panose="020F0502020204030204" pitchFamily="34" charset="0"/>
              </a:rPr>
              <a:pPr/>
              <a:t>26</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4DB71FA-6C71-19BE-7BD3-44813B810C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C3777A88-ABF0-3F7D-89B9-BA16DF7372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Discuss each type briefly. Then ask them to consider:</a:t>
            </a:r>
          </a:p>
          <a:p>
            <a:pPr eaLnBrk="1" hangingPunct="1">
              <a:spcBef>
                <a:spcPct val="0"/>
              </a:spcBef>
            </a:pPr>
            <a:endParaRPr lang="en-GB" altLang="en-US" dirty="0"/>
          </a:p>
          <a:p>
            <a:pPr eaLnBrk="1" hangingPunct="1">
              <a:spcBef>
                <a:spcPct val="0"/>
              </a:spcBef>
            </a:pPr>
            <a:r>
              <a:rPr lang="en-GB" altLang="en-US" dirty="0"/>
              <a:t>Provide an example of each of these, either ones they’ve observed or theoretical ones.</a:t>
            </a:r>
          </a:p>
          <a:p>
            <a:pPr eaLnBrk="1" hangingPunct="1">
              <a:spcBef>
                <a:spcPct val="0"/>
              </a:spcBef>
            </a:pPr>
            <a:r>
              <a:rPr lang="en-GB" altLang="en-US" dirty="0"/>
              <a:t>How could each of these types of bias impact on appraisal.  Also think about impacts on career progression and development, and on the various people who might be involved in the appraisal process. </a:t>
            </a:r>
          </a:p>
          <a:p>
            <a:pPr eaLnBrk="1" hangingPunct="1">
              <a:spcBef>
                <a:spcPct val="0"/>
              </a:spcBef>
            </a:pPr>
            <a:endParaRPr lang="en-GB" altLang="en-US" dirty="0"/>
          </a:p>
          <a:p>
            <a:pPr eaLnBrk="1" hangingPunct="1">
              <a:spcBef>
                <a:spcPct val="0"/>
              </a:spcBef>
            </a:pPr>
            <a:r>
              <a:rPr lang="en-GB" altLang="en-US" dirty="0"/>
              <a:t>Suggest they think back to the ‘good doctor’ they drew in the first exercise.</a:t>
            </a:r>
          </a:p>
          <a:p>
            <a:pPr eaLnBrk="1" hangingPunct="1">
              <a:spcBef>
                <a:spcPct val="0"/>
              </a:spcBef>
            </a:pPr>
            <a:endParaRPr lang="en-GB" altLang="en-US" dirty="0"/>
          </a:p>
          <a:p>
            <a:pPr eaLnBrk="1" hangingPunct="1">
              <a:spcBef>
                <a:spcPct val="0"/>
              </a:spcBef>
            </a:pPr>
            <a:r>
              <a:rPr lang="en-GB" altLang="en-US" dirty="0"/>
              <a:t>At end, take some feedback on key points, questions. The following slides can summarise areas of risk. </a:t>
            </a:r>
          </a:p>
        </p:txBody>
      </p:sp>
      <p:sp>
        <p:nvSpPr>
          <p:cNvPr id="25604" name="Slide Number Placeholder 3">
            <a:extLst>
              <a:ext uri="{FF2B5EF4-FFF2-40B4-BE49-F238E27FC236}">
                <a16:creationId xmlns:a16="http://schemas.microsoft.com/office/drawing/2014/main" id="{EFF82381-F3D6-02BD-3145-E50D0571DA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0283DD5-FE8D-4EC0-AA1E-3C82DF90DEFD}" type="slidenum">
              <a:rPr lang="en-GB" altLang="en-US">
                <a:latin typeface="Calibri" panose="020F0502020204030204" pitchFamily="34" charset="0"/>
              </a:rPr>
              <a:pPr/>
              <a:t>28</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7FBA73D-DE23-4081-A541-C989E7EA38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DFB6ADCC-29C0-72B0-CD84-37EE4371301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These are some of the techniques used to identify and manage bias. Handouts with further information on IATs and encounter diaries are will be sent out with the slides. NES’s management development network has good learning resources on areas like managing with emotional intelligence. You can find these online via the Knowledge Network.</a:t>
            </a:r>
          </a:p>
        </p:txBody>
      </p:sp>
      <p:sp>
        <p:nvSpPr>
          <p:cNvPr id="30724" name="Slide Number Placeholder 3">
            <a:extLst>
              <a:ext uri="{FF2B5EF4-FFF2-40B4-BE49-F238E27FC236}">
                <a16:creationId xmlns:a16="http://schemas.microsoft.com/office/drawing/2014/main" id="{16A0883A-E283-EFE3-86A4-CA9E9656D8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6BA7B4-1880-4296-A4BF-9E84A4842BF3}" type="slidenum">
              <a:rPr lang="en-GB" altLang="en-US">
                <a:latin typeface="Calibri" panose="020F0502020204030204" pitchFamily="34" charset="0"/>
              </a:rPr>
              <a:pPr/>
              <a:t>30</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C646C82A-EA35-62A8-3F62-2A41D5F459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CE7BAA5-5DDD-5B82-24CC-B5600202CC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Interventions in experiments showed that when people primed themselves by activities or statements expressing a commitment to fairness, they were more likely to act </a:t>
            </a:r>
            <a:r>
              <a:rPr lang="en-US" altLang="en-US" dirty="0" err="1"/>
              <a:t>fairly.This</a:t>
            </a:r>
            <a:r>
              <a:rPr lang="en-US" altLang="en-US" dirty="0"/>
              <a:t> isn't foolproof, and be aware that experimental conditions are not the real world – in particular, they are not usually conducted with people who know each other and have ongoing relationships, power, hierarchies.</a:t>
            </a:r>
          </a:p>
          <a:p>
            <a:pPr eaLnBrk="1" hangingPunct="1">
              <a:spcBef>
                <a:spcPct val="0"/>
              </a:spcBef>
            </a:pPr>
            <a:endParaRPr lang="en-US" altLang="en-US" dirty="0"/>
          </a:p>
          <a:p>
            <a:pPr eaLnBrk="1" hangingPunct="1">
              <a:spcBef>
                <a:spcPct val="0"/>
              </a:spcBef>
            </a:pPr>
            <a:r>
              <a:rPr lang="en-US" altLang="en-US" dirty="0"/>
              <a:t>Think about how bias or prejudice might impact on the information that is there and the information that is not. This could impact on the existence of information, how the information is expressed, and also on how information is interpreted – whether by you or by other actors in this process. Studies show that affinity and confirmation bias in particular are real risks in assessment processes. We have an idea of what good looks like and are more apt to see things that confirm what we believe. When we think people who conform to our internal image of a 'doctor' or a 'manager' or whatever do well in a </a:t>
            </a:r>
            <a:r>
              <a:rPr lang="en-US" altLang="en-US" dirty="0" err="1"/>
              <a:t>role,we</a:t>
            </a:r>
            <a:r>
              <a:rPr lang="en-US" altLang="en-US" dirty="0"/>
              <a:t> tend to attribute this to their talent. When they do badly we tend to attribute it to external factors. With a </a:t>
            </a:r>
            <a:r>
              <a:rPr lang="en-US" altLang="en-US" dirty="0" err="1"/>
              <a:t>counterstereotypical</a:t>
            </a:r>
            <a:r>
              <a:rPr lang="en-US" altLang="en-US" dirty="0"/>
              <a:t> person we tend to do exactly the </a:t>
            </a:r>
            <a:r>
              <a:rPr lang="en-US" altLang="en-US" dirty="0" err="1"/>
              <a:t>opposite.We</a:t>
            </a:r>
            <a:r>
              <a:rPr lang="en-US" altLang="en-US" dirty="0"/>
              <a:t> are more critical of some people than others, and affinities can affect how we give feedback.</a:t>
            </a:r>
          </a:p>
          <a:p>
            <a:pPr eaLnBrk="1" hangingPunct="1">
              <a:spcBef>
                <a:spcPct val="0"/>
              </a:spcBef>
            </a:pPr>
            <a:endParaRPr lang="en-US" altLang="en-US" dirty="0"/>
          </a:p>
          <a:p>
            <a:pPr eaLnBrk="1" hangingPunct="1">
              <a:spcBef>
                <a:spcPct val="0"/>
              </a:spcBef>
            </a:pPr>
            <a:r>
              <a:rPr lang="en-US" altLang="en-US" dirty="0"/>
              <a:t>Use the process -- but unlike 'the Force' it's not infallible. People in a process can break it. Quite a lot of thought goes into these processes to make them tend towards fairness, and they will guide you in that direction. Check yourself against the process. But do so thoughtfully, bearing in mind the things we've discussed today. You are not a robot, and your judgement will be important.</a:t>
            </a:r>
          </a:p>
          <a:p>
            <a:pPr eaLnBrk="1" hangingPunct="1">
              <a:spcBef>
                <a:spcPct val="0"/>
              </a:spcBef>
            </a:pPr>
            <a:endParaRPr lang="en-US" altLang="en-US" dirty="0"/>
          </a:p>
          <a:p>
            <a:pPr eaLnBrk="1" hangingPunct="1">
              <a:spcBef>
                <a:spcPct val="0"/>
              </a:spcBef>
            </a:pPr>
            <a:r>
              <a:rPr lang="en-US" altLang="en-US" dirty="0"/>
              <a:t>Finally, if something looks wrong, it probably is. More importantly, you may be in a more powerful position than the person who is on the receiving end of the injustice.</a:t>
            </a:r>
          </a:p>
        </p:txBody>
      </p:sp>
      <p:sp>
        <p:nvSpPr>
          <p:cNvPr id="33796" name="Slide Number Placeholder 3">
            <a:extLst>
              <a:ext uri="{FF2B5EF4-FFF2-40B4-BE49-F238E27FC236}">
                <a16:creationId xmlns:a16="http://schemas.microsoft.com/office/drawing/2014/main" id="{450DD2AE-02CF-0D07-D4C6-FC64F39B9B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3CFED45-BD28-4840-AACD-F24CD85A2CE2}" type="slidenum">
              <a:rPr lang="en-GB" altLang="en-US">
                <a:latin typeface="Calibri" panose="020F0502020204030204" pitchFamily="34" charset="0"/>
              </a:rPr>
              <a:pPr/>
              <a:t>32</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17F91F25-2978-4466-A1E8-ABC3ACC15CE6}" type="slidenum">
              <a:rPr lang="en-US" smtClean="0"/>
              <a:pPr>
                <a:defRPr/>
              </a:pPr>
              <a:t>43</a:t>
            </a:fld>
            <a:endParaRPr lang="en-US"/>
          </a:p>
        </p:txBody>
      </p:sp>
    </p:spTree>
    <p:extLst>
      <p:ext uri="{BB962C8B-B14F-4D97-AF65-F5344CB8AC3E}">
        <p14:creationId xmlns:p14="http://schemas.microsoft.com/office/powerpoint/2010/main" val="1817547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10B2C-1933-2A08-226F-871830B062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1C550D-2034-8DDC-7EAE-AD323EFF70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020146-D894-DB19-A9B7-0DDE378AB577}"/>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5" name="Footer Placeholder 4">
            <a:extLst>
              <a:ext uri="{FF2B5EF4-FFF2-40B4-BE49-F238E27FC236}">
                <a16:creationId xmlns:a16="http://schemas.microsoft.com/office/drawing/2014/main" id="{1C6B220E-383C-CC35-AB6A-0CA6C73233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A2EA9-00BB-AE56-94BB-EAA1DC8E29C7}"/>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1530606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838B8-7DC6-E2D5-2BC0-84BD2AD2C7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308745-FC63-293F-8629-A88C675E27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17783D-4A4E-8A58-D7AA-EEFF324AE886}"/>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5" name="Footer Placeholder 4">
            <a:extLst>
              <a:ext uri="{FF2B5EF4-FFF2-40B4-BE49-F238E27FC236}">
                <a16:creationId xmlns:a16="http://schemas.microsoft.com/office/drawing/2014/main" id="{50783D6D-11DA-63BC-9A75-AA9E1B212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C8F3F4-0AA1-6196-E43F-7852D5436C59}"/>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3852783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3CC0B-5378-3322-E900-E99515FD80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3DEA3D-C8A5-C76E-185B-3960A96582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1F160B8-4D6C-1F35-C4BD-0824A81578CD}"/>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5" name="Footer Placeholder 4">
            <a:extLst>
              <a:ext uri="{FF2B5EF4-FFF2-40B4-BE49-F238E27FC236}">
                <a16:creationId xmlns:a16="http://schemas.microsoft.com/office/drawing/2014/main" id="{572B599F-D1B0-DB69-5334-C2A8F3E967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6B917-F261-BE16-2C18-3D2DDD3C9307}"/>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606934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6812-BCD6-3F03-626A-4B464F1D39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A01690-A968-C426-DF60-70BF4950C0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32127B-ABAA-C844-6940-98F897937B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BCE577-79C8-7B60-DBEE-F99D90805A95}"/>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6" name="Footer Placeholder 5">
            <a:extLst>
              <a:ext uri="{FF2B5EF4-FFF2-40B4-BE49-F238E27FC236}">
                <a16:creationId xmlns:a16="http://schemas.microsoft.com/office/drawing/2014/main" id="{53A2E222-673C-BD48-2000-C150ED0A41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C4C304-CCD0-53F2-98C6-32D3C8CE9688}"/>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486195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20984-226B-ECB4-C643-402C1E3198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D29201-4DAA-2EED-B4B9-A52D504F1B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5CF252-CFEA-35C7-3427-F792E3F0F9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3F301D-44D5-DCAA-1FA1-9D8506F714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0310C-9D6B-9076-80D1-4369ACA609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0DF3F4-FD2A-F749-D098-7A40D966BB87}"/>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8" name="Footer Placeholder 7">
            <a:extLst>
              <a:ext uri="{FF2B5EF4-FFF2-40B4-BE49-F238E27FC236}">
                <a16:creationId xmlns:a16="http://schemas.microsoft.com/office/drawing/2014/main" id="{A16D705F-B44A-CE3A-9602-C3F004663C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0FC4CC-8F5B-4DD4-6635-2187FF49FFCA}"/>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4277863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A3244-A9E2-BEED-36E0-B43C660906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232F60-A13C-8EA0-EA48-ACC577499177}"/>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4" name="Footer Placeholder 3">
            <a:extLst>
              <a:ext uri="{FF2B5EF4-FFF2-40B4-BE49-F238E27FC236}">
                <a16:creationId xmlns:a16="http://schemas.microsoft.com/office/drawing/2014/main" id="{087E0DBC-A66F-80CE-A635-118FAB900F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2EB71D-B670-7ECE-75C3-9994B1B3B921}"/>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948428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5B6800-7F88-F220-E6E7-3054D38F7576}"/>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3" name="Footer Placeholder 2">
            <a:extLst>
              <a:ext uri="{FF2B5EF4-FFF2-40B4-BE49-F238E27FC236}">
                <a16:creationId xmlns:a16="http://schemas.microsoft.com/office/drawing/2014/main" id="{97EEEBD3-9BC4-D399-4941-251EDEB757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2370C6-795A-3FEC-2660-2C72BDD834D6}"/>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2568720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685D2-1EF7-4FA1-F2DD-A2B3086E70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B118A4-EF1B-527E-D95C-FBE1FABDCF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0F3211-E905-5911-AA50-FB16AC2B1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D64412-B771-7C7A-B817-C3BDE84EC3EF}"/>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6" name="Footer Placeholder 5">
            <a:extLst>
              <a:ext uri="{FF2B5EF4-FFF2-40B4-BE49-F238E27FC236}">
                <a16:creationId xmlns:a16="http://schemas.microsoft.com/office/drawing/2014/main" id="{DD92EF97-8E9F-A7FB-E016-CB7053606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47B356-F467-E9BC-C440-29F59D38D8E5}"/>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118108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11E1F-EF3E-43B5-F86F-6032FF79BD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0BD1A0-FD1D-E72F-C584-492DCA3C0C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534AD3-FE20-021E-E332-93CCFF9D87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F811B9-8A35-01E2-9CB1-234658DC43E0}"/>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6" name="Footer Placeholder 5">
            <a:extLst>
              <a:ext uri="{FF2B5EF4-FFF2-40B4-BE49-F238E27FC236}">
                <a16:creationId xmlns:a16="http://schemas.microsoft.com/office/drawing/2014/main" id="{C27A3BD9-A415-BA7A-B3F0-FF6C16165A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FAC92-4F7C-41FC-416E-914259251676}"/>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1499207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DB2A2-DCD9-D6AE-FE07-7CEA6B338D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CAA43E-3DEB-06CA-328D-56DEBBA970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6B9D6E-BF98-8539-D72E-B0DD8D383BD4}"/>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5" name="Footer Placeholder 4">
            <a:extLst>
              <a:ext uri="{FF2B5EF4-FFF2-40B4-BE49-F238E27FC236}">
                <a16:creationId xmlns:a16="http://schemas.microsoft.com/office/drawing/2014/main" id="{2ADAE91F-00EE-6DCE-964A-CE963853FD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A78BB4-51C0-66D7-3BB5-2AAF2ACF7E84}"/>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3830999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CE1EE3-1560-943A-9379-9C5440589D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5A54A8-A2D8-0C9A-B297-BF144449E6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A34372-DBE1-F629-7DDD-B8303286F887}"/>
              </a:ext>
            </a:extLst>
          </p:cNvPr>
          <p:cNvSpPr>
            <a:spLocks noGrp="1"/>
          </p:cNvSpPr>
          <p:nvPr>
            <p:ph type="dt" sz="half" idx="10"/>
          </p:nvPr>
        </p:nvSpPr>
        <p:spPr/>
        <p:txBody>
          <a:bodyPr/>
          <a:lstStyle/>
          <a:p>
            <a:fld id="{67D5D5CE-B2BC-4C41-B509-68B66431E7D1}" type="datetimeFigureOut">
              <a:rPr lang="en-GB" smtClean="0"/>
              <a:t>15/01/2023</a:t>
            </a:fld>
            <a:endParaRPr lang="en-GB"/>
          </a:p>
        </p:txBody>
      </p:sp>
      <p:sp>
        <p:nvSpPr>
          <p:cNvPr id="5" name="Footer Placeholder 4">
            <a:extLst>
              <a:ext uri="{FF2B5EF4-FFF2-40B4-BE49-F238E27FC236}">
                <a16:creationId xmlns:a16="http://schemas.microsoft.com/office/drawing/2014/main" id="{65AA2701-A37D-C49C-5911-13EA5B0CC7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086190-1194-BE91-E3F4-1D6FCF937A66}"/>
              </a:ext>
            </a:extLst>
          </p:cNvPr>
          <p:cNvSpPr>
            <a:spLocks noGrp="1"/>
          </p:cNvSpPr>
          <p:nvPr>
            <p:ph type="sldNum" sz="quarter" idx="12"/>
          </p:nvPr>
        </p:nvSpPr>
        <p:spPr/>
        <p:txBody>
          <a:bodyPr/>
          <a:lstStyle/>
          <a:p>
            <a:fld id="{100E6A80-027C-4740-9205-621814324F9F}" type="slidenum">
              <a:rPr lang="en-GB" smtClean="0"/>
              <a:t>‹#›</a:t>
            </a:fld>
            <a:endParaRPr lang="en-GB"/>
          </a:p>
        </p:txBody>
      </p:sp>
    </p:spTree>
    <p:extLst>
      <p:ext uri="{BB962C8B-B14F-4D97-AF65-F5344CB8AC3E}">
        <p14:creationId xmlns:p14="http://schemas.microsoft.com/office/powerpoint/2010/main" val="940777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3EF6BC52-EC23-4ACD-CFD8-0E381FA262B4}"/>
              </a:ext>
            </a:extLst>
          </p:cNvPr>
          <p:cNvSpPr/>
          <p:nvPr userDrawn="1"/>
        </p:nvSpPr>
        <p:spPr>
          <a:xfrm>
            <a:off x="0" y="1"/>
            <a:ext cx="12192000" cy="463551"/>
          </a:xfrm>
          <a:prstGeom prst="rect">
            <a:avLst/>
          </a:prstGeom>
          <a:solidFill>
            <a:srgbClr val="17365E"/>
          </a:solidFill>
          <a:effectLst/>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sz="2400"/>
          </a:p>
        </p:txBody>
      </p:sp>
      <p:sp>
        <p:nvSpPr>
          <p:cNvPr id="4" name="Rectangle 6">
            <a:extLst>
              <a:ext uri="{FF2B5EF4-FFF2-40B4-BE49-F238E27FC236}">
                <a16:creationId xmlns:a16="http://schemas.microsoft.com/office/drawing/2014/main" id="{7EC0BDAF-3575-3F19-1883-1565C17F86BF}"/>
              </a:ext>
            </a:extLst>
          </p:cNvPr>
          <p:cNvSpPr/>
          <p:nvPr userDrawn="1"/>
        </p:nvSpPr>
        <p:spPr>
          <a:xfrm>
            <a:off x="0" y="6601885"/>
            <a:ext cx="12192000" cy="256116"/>
          </a:xfrm>
          <a:prstGeom prst="rect">
            <a:avLst/>
          </a:prstGeom>
          <a:solidFill>
            <a:srgbClr val="17365E"/>
          </a:solidFill>
          <a:effectLst/>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sz="2400"/>
          </a:p>
        </p:txBody>
      </p:sp>
      <p:sp>
        <p:nvSpPr>
          <p:cNvPr id="6" name="TextBox 7">
            <a:extLst>
              <a:ext uri="{FF2B5EF4-FFF2-40B4-BE49-F238E27FC236}">
                <a16:creationId xmlns:a16="http://schemas.microsoft.com/office/drawing/2014/main" id="{F2CEB547-8196-1F05-DAAC-D1627633C37B}"/>
              </a:ext>
            </a:extLst>
          </p:cNvPr>
          <p:cNvSpPr txBox="1"/>
          <p:nvPr userDrawn="1"/>
        </p:nvSpPr>
        <p:spPr>
          <a:xfrm>
            <a:off x="141818" y="12701"/>
            <a:ext cx="5177367" cy="461665"/>
          </a:xfrm>
          <a:prstGeom prst="rect">
            <a:avLst/>
          </a:prstGeom>
          <a:noFill/>
        </p:spPr>
        <p:txBody>
          <a:bodyP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auto">
              <a:spcBef>
                <a:spcPts val="0"/>
              </a:spcBef>
              <a:spcAft>
                <a:spcPts val="0"/>
              </a:spcAft>
              <a:defRPr/>
            </a:pPr>
            <a:r>
              <a:rPr lang="en-US" sz="2400">
                <a:solidFill>
                  <a:srgbClr val="66CCFF"/>
                </a:solidFill>
              </a:rPr>
              <a:t>NHS Education for Scotland</a:t>
            </a:r>
          </a:p>
        </p:txBody>
      </p:sp>
      <p:sp>
        <p:nvSpPr>
          <p:cNvPr id="7" name="TextBox 8">
            <a:extLst>
              <a:ext uri="{FF2B5EF4-FFF2-40B4-BE49-F238E27FC236}">
                <a16:creationId xmlns:a16="http://schemas.microsoft.com/office/drawing/2014/main" id="{E7666449-00CE-2E1D-F805-E4988A996B28}"/>
              </a:ext>
            </a:extLst>
          </p:cNvPr>
          <p:cNvSpPr txBox="1">
            <a:spLocks noChangeArrowheads="1"/>
          </p:cNvSpPr>
          <p:nvPr userDrawn="1"/>
        </p:nvSpPr>
        <p:spPr bwMode="auto">
          <a:xfrm>
            <a:off x="7835900" y="12701"/>
            <a:ext cx="42015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defRPr/>
            </a:pPr>
            <a:r>
              <a:rPr lang="en-US" altLang="en-US" sz="2400">
                <a:solidFill>
                  <a:schemeClr val="bg1"/>
                </a:solidFill>
                <a:latin typeface="Source Sans Pro" panose="020B0503030403020204" pitchFamily="34" charset="0"/>
                <a:ea typeface="Source Sans Pro" panose="020B0503030403020204" pitchFamily="34" charset="0"/>
                <a:cs typeface="Source Sans Pro" panose="020B0503030403020204" pitchFamily="34" charset="0"/>
              </a:rPr>
              <a:t>Fair Appraisal</a:t>
            </a:r>
          </a:p>
        </p:txBody>
      </p:sp>
      <p:sp>
        <p:nvSpPr>
          <p:cNvPr id="3" name="Text Placeholder 2"/>
          <p:cNvSpPr>
            <a:spLocks noGrp="1"/>
          </p:cNvSpPr>
          <p:nvPr>
            <p:ph type="body" sz="quarter" idx="10"/>
          </p:nvPr>
        </p:nvSpPr>
        <p:spPr>
          <a:xfrm>
            <a:off x="1020296" y="1798798"/>
            <a:ext cx="10246381" cy="4486261"/>
          </a:xfrm>
        </p:spPr>
        <p:txBody>
          <a:bodyPr/>
          <a:lstStyle>
            <a:lvl1pPr>
              <a:defRPr>
                <a:solidFill>
                  <a:schemeClr val="tx2">
                    <a:lumMod val="75000"/>
                  </a:schemeClr>
                </a:solidFill>
                <a:latin typeface="Source Sans Pro"/>
                <a:cs typeface="Source Sans Pro"/>
              </a:defRPr>
            </a:lvl1pPr>
            <a:lvl2pPr>
              <a:defRPr>
                <a:solidFill>
                  <a:schemeClr val="tx2">
                    <a:lumMod val="75000"/>
                  </a:schemeClr>
                </a:solidFill>
                <a:latin typeface="Source Sans Pro"/>
                <a:cs typeface="Source Sans Pro"/>
              </a:defRPr>
            </a:lvl2pPr>
            <a:lvl3pPr>
              <a:defRPr>
                <a:solidFill>
                  <a:schemeClr val="tx2">
                    <a:lumMod val="75000"/>
                  </a:schemeClr>
                </a:solidFill>
                <a:latin typeface="Source Sans Pro"/>
                <a:cs typeface="Source Sans Pro"/>
              </a:defRPr>
            </a:lvl3pPr>
            <a:lvl4pPr>
              <a:defRPr>
                <a:solidFill>
                  <a:schemeClr val="tx2">
                    <a:lumMod val="75000"/>
                  </a:schemeClr>
                </a:solidFill>
                <a:latin typeface="Source Sans Pro"/>
                <a:cs typeface="Source Sans Pro"/>
              </a:defRPr>
            </a:lvl4pPr>
            <a:lvl5pPr>
              <a:defRPr>
                <a:solidFill>
                  <a:schemeClr val="tx2">
                    <a:lumMod val="75000"/>
                  </a:schemeClr>
                </a:solidFill>
                <a:latin typeface="Source Sans Pro"/>
                <a:cs typeface="Source Sans Pro"/>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11"/>
          </p:nvPr>
        </p:nvSpPr>
        <p:spPr>
          <a:xfrm>
            <a:off x="1020298" y="944563"/>
            <a:ext cx="10246721" cy="692151"/>
          </a:xfrm>
        </p:spPr>
        <p:txBody>
          <a:bodyPr>
            <a:normAutofit/>
          </a:bodyPr>
          <a:lstStyle>
            <a:lvl1pPr marL="0" indent="0">
              <a:buNone/>
              <a:defRPr sz="4800">
                <a:solidFill>
                  <a:srgbClr val="17375E"/>
                </a:solidFill>
                <a:latin typeface="Source Sans Pro"/>
                <a:cs typeface="Source Sans Pro"/>
              </a:defRPr>
            </a:lvl1pPr>
          </a:lstStyle>
          <a:p>
            <a:pPr lvl="0"/>
            <a:r>
              <a:rPr lang="en-US"/>
              <a:t>Click to edit Master text styles</a:t>
            </a:r>
          </a:p>
        </p:txBody>
      </p:sp>
    </p:spTree>
    <p:extLst>
      <p:ext uri="{BB962C8B-B14F-4D97-AF65-F5344CB8AC3E}">
        <p14:creationId xmlns:p14="http://schemas.microsoft.com/office/powerpoint/2010/main" val="2833321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9848C-AD57-8CB6-C9E7-0E4A465FEB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C951AE-102B-64DA-CD19-3F1390465D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E73C2B-2686-CDED-793E-AFFEFB39E5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D5D5CE-B2BC-4C41-B509-68B66431E7D1}" type="datetimeFigureOut">
              <a:rPr lang="en-GB" smtClean="0"/>
              <a:t>15/01/2023</a:t>
            </a:fld>
            <a:endParaRPr lang="en-GB"/>
          </a:p>
        </p:txBody>
      </p:sp>
      <p:sp>
        <p:nvSpPr>
          <p:cNvPr id="5" name="Footer Placeholder 4">
            <a:extLst>
              <a:ext uri="{FF2B5EF4-FFF2-40B4-BE49-F238E27FC236}">
                <a16:creationId xmlns:a16="http://schemas.microsoft.com/office/drawing/2014/main" id="{FF333E85-563C-D7E4-93FF-8B4B7EAF60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1025FE-700D-FE87-8AC1-85A2B14983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E6A80-027C-4740-9205-621814324F9F}" type="slidenum">
              <a:rPr lang="en-GB" smtClean="0"/>
              <a:t>‹#›</a:t>
            </a:fld>
            <a:endParaRPr lang="en-GB"/>
          </a:p>
        </p:txBody>
      </p:sp>
    </p:spTree>
    <p:extLst>
      <p:ext uri="{BB962C8B-B14F-4D97-AF65-F5344CB8AC3E}">
        <p14:creationId xmlns:p14="http://schemas.microsoft.com/office/powerpoint/2010/main" val="2494431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hyperlink" Target="Videos/The%20Guardian's%201986%20'Points%20of%20view'%20advert_144p_ybmate.com.mp4"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7AEDD9-DA52-9957-3E12-A54DC4B62432}"/>
              </a:ext>
            </a:extLst>
          </p:cNvPr>
          <p:cNvPicPr>
            <a:picLocks noChangeAspect="1"/>
          </p:cNvPicPr>
          <p:nvPr/>
        </p:nvPicPr>
        <p:blipFill rotWithShape="1">
          <a:blip r:embed="rId2"/>
          <a:srcRect t="25862" b="17888"/>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BCEB72E-AA0A-8BDE-B46B-6DE0FE4365AB}"/>
              </a:ext>
            </a:extLst>
          </p:cNvPr>
          <p:cNvSpPr>
            <a:spLocks noGrp="1"/>
          </p:cNvSpPr>
          <p:nvPr>
            <p:ph type="ctrTitle"/>
          </p:nvPr>
        </p:nvSpPr>
        <p:spPr>
          <a:xfrm>
            <a:off x="8022021" y="3231931"/>
            <a:ext cx="3852041" cy="1834056"/>
          </a:xfrm>
        </p:spPr>
        <p:txBody>
          <a:bodyPr>
            <a:normAutofit/>
          </a:bodyPr>
          <a:lstStyle/>
          <a:p>
            <a:r>
              <a:rPr lang="en-GB" sz="4000" dirty="0"/>
              <a:t>DBA Research Principles &amp; Philosophy</a:t>
            </a:r>
          </a:p>
        </p:txBody>
      </p:sp>
      <p:sp>
        <p:nvSpPr>
          <p:cNvPr id="3" name="Subtitle 2">
            <a:extLst>
              <a:ext uri="{FF2B5EF4-FFF2-40B4-BE49-F238E27FC236}">
                <a16:creationId xmlns:a16="http://schemas.microsoft.com/office/drawing/2014/main" id="{15C07546-D364-2D78-5A68-2ED253FD38FE}"/>
              </a:ext>
            </a:extLst>
          </p:cNvPr>
          <p:cNvSpPr>
            <a:spLocks noGrp="1"/>
          </p:cNvSpPr>
          <p:nvPr>
            <p:ph type="subTitle" idx="1"/>
          </p:nvPr>
        </p:nvSpPr>
        <p:spPr>
          <a:xfrm>
            <a:off x="7782910" y="5242675"/>
            <a:ext cx="4330262" cy="683284"/>
          </a:xfrm>
        </p:spPr>
        <p:txBody>
          <a:bodyPr>
            <a:normAutofit/>
          </a:bodyPr>
          <a:lstStyle/>
          <a:p>
            <a:r>
              <a:rPr lang="en-GB" sz="2000" dirty="0"/>
              <a:t>Dr Caroline Jawad 2023</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9133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server room&#10;&#10;Description automatically generated with low confidence">
            <a:extLst>
              <a:ext uri="{FF2B5EF4-FFF2-40B4-BE49-F238E27FC236}">
                <a16:creationId xmlns:a16="http://schemas.microsoft.com/office/drawing/2014/main" id="{B24992E9-F7FC-9192-2F10-43EA13F827D5}"/>
              </a:ext>
            </a:extLst>
          </p:cNvPr>
          <p:cNvPicPr>
            <a:picLocks noChangeAspect="1"/>
          </p:cNvPicPr>
          <p:nvPr/>
        </p:nvPicPr>
        <p:blipFill rotWithShape="1">
          <a:blip r:embed="rId2"/>
          <a:srcRect b="15730"/>
          <a:stretch/>
        </p:blipFill>
        <p:spPr>
          <a:xfrm>
            <a:off x="20" y="10"/>
            <a:ext cx="12191981" cy="6857990"/>
          </a:xfrm>
          <a:prstGeom prst="rect">
            <a:avLst/>
          </a:prstGeom>
        </p:spPr>
      </p:pic>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E9F64F-AA22-781B-0A86-DE828BF97F99}"/>
              </a:ext>
            </a:extLst>
          </p:cNvPr>
          <p:cNvSpPr>
            <a:spLocks noGrp="1"/>
          </p:cNvSpPr>
          <p:nvPr>
            <p:ph type="title"/>
          </p:nvPr>
        </p:nvSpPr>
        <p:spPr>
          <a:xfrm>
            <a:off x="643467" y="321734"/>
            <a:ext cx="6891186" cy="1135737"/>
          </a:xfrm>
        </p:spPr>
        <p:txBody>
          <a:bodyPr>
            <a:normAutofit/>
          </a:bodyPr>
          <a:lstStyle/>
          <a:p>
            <a:r>
              <a:rPr lang="en-GB" sz="3600"/>
              <a:t>Today</a:t>
            </a:r>
          </a:p>
        </p:txBody>
      </p:sp>
      <p:grpSp>
        <p:nvGrpSpPr>
          <p:cNvPr id="25" name="Group 2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4C82E52-AE60-0A8C-4E61-AE6AFA7D20D6}"/>
              </a:ext>
            </a:extLst>
          </p:cNvPr>
          <p:cNvGraphicFramePr>
            <a:graphicFrameLocks noGrp="1"/>
          </p:cNvGraphicFramePr>
          <p:nvPr>
            <p:ph idx="1"/>
            <p:extLst>
              <p:ext uri="{D42A27DB-BD31-4B8C-83A1-F6EECF244321}">
                <p14:modId xmlns:p14="http://schemas.microsoft.com/office/powerpoint/2010/main" val="4120525695"/>
              </p:ext>
            </p:extLst>
          </p:nvPr>
        </p:nvGraphicFramePr>
        <p:xfrm>
          <a:off x="643467" y="1782981"/>
          <a:ext cx="6891187"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787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 r="1059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7531610" y="365125"/>
            <a:ext cx="3822189" cy="1899912"/>
          </a:xfrm>
        </p:spPr>
        <p:txBody>
          <a:bodyPr>
            <a:normAutofit/>
          </a:bodyPr>
          <a:lstStyle/>
          <a:p>
            <a:r>
              <a:rPr lang="en-GB" sz="40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7531610" y="2434201"/>
            <a:ext cx="3822189" cy="3742762"/>
          </a:xfrm>
        </p:spPr>
        <p:txBody>
          <a:bodyPr>
            <a:normAutofit/>
          </a:bodyPr>
          <a:lstStyle/>
          <a:p>
            <a:r>
              <a:rPr lang="en-GB" sz="1600"/>
              <a:t>This presentation  will introduce you to some aspects of research methods – but it is NOT intended to replace key reading, such as Bryman, Denscombe, Creswell, Maxwell, Guba and Lincoln and Cohen </a:t>
            </a:r>
            <a:r>
              <a:rPr lang="en-GB" sz="1600" b="1"/>
              <a:t>etc.  </a:t>
            </a:r>
          </a:p>
          <a:p>
            <a:r>
              <a:rPr lang="en-GB" sz="1600"/>
              <a:t>You must read key texts and beyond at doctoral level that cover the method and for this you may have to go beyond your modules reading list.</a:t>
            </a:r>
          </a:p>
          <a:p>
            <a:r>
              <a:rPr lang="en-GB" sz="1600"/>
              <a:t>Again some slides will not be focused on and you are expected at this doctoral level to be motivated, engaged and understand the areas you need to explore.</a:t>
            </a:r>
          </a:p>
          <a:p>
            <a:endParaRPr lang="en-GB" sz="1600"/>
          </a:p>
        </p:txBody>
      </p:sp>
    </p:spTree>
    <p:extLst>
      <p:ext uri="{BB962C8B-B14F-4D97-AF65-F5344CB8AC3E}">
        <p14:creationId xmlns:p14="http://schemas.microsoft.com/office/powerpoint/2010/main" val="3443060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6">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kern="1200">
                <a:solidFill>
                  <a:schemeClr val="tx1"/>
                </a:solidFill>
                <a:latin typeface="+mj-lt"/>
                <a:ea typeface="+mj-ea"/>
                <a:cs typeface="+mj-cs"/>
              </a:rPr>
              <a:t>What is Unconscious Bias?</a:t>
            </a:r>
          </a:p>
        </p:txBody>
      </p:sp>
      <p:sp>
        <p:nvSpPr>
          <p:cNvPr id="19" name="Rectangle 18">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TextBox 7"/>
          <p:cNvSpPr txBox="1"/>
          <p:nvPr/>
        </p:nvSpPr>
        <p:spPr>
          <a:xfrm>
            <a:off x="1115568" y="2481943"/>
            <a:ext cx="10168128" cy="36950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i="1"/>
              <a:t>“To know the true reality of yourself, you must be aware not only of your conscious thoughts, but also of your unconscious prejudices, bias and habits.”</a:t>
            </a:r>
            <a:endParaRPr lang="en-US" sz="2200"/>
          </a:p>
        </p:txBody>
      </p:sp>
    </p:spTree>
    <p:extLst>
      <p:ext uri="{BB962C8B-B14F-4D97-AF65-F5344CB8AC3E}">
        <p14:creationId xmlns:p14="http://schemas.microsoft.com/office/powerpoint/2010/main" val="1970213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C3D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773DC73-4638-4AAA-CF76-CDB9A6372F5E}"/>
              </a:ext>
            </a:extLst>
          </p:cNvPr>
          <p:cNvSpPr>
            <a:spLocks noGrp="1"/>
          </p:cNvSpPr>
          <p:nvPr>
            <p:ph type="title"/>
          </p:nvPr>
        </p:nvSpPr>
        <p:spPr>
          <a:xfrm>
            <a:off x="9093496" y="618681"/>
            <a:ext cx="2613872" cy="4794567"/>
          </a:xfrm>
        </p:spPr>
        <p:txBody>
          <a:bodyPr>
            <a:normAutofit/>
          </a:bodyPr>
          <a:lstStyle/>
          <a:p>
            <a:r>
              <a:rPr lang="en-GB" sz="3600">
                <a:solidFill>
                  <a:srgbClr val="FFFFFF"/>
                </a:solidFill>
              </a:rPr>
              <a:t>Write a few things about this person</a:t>
            </a:r>
          </a:p>
        </p:txBody>
      </p:sp>
      <p:sp>
        <p:nvSpPr>
          <p:cNvPr id="5"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b="32196"/>
          <a:stretch/>
        </p:blipFill>
        <p:spPr>
          <a:xfrm>
            <a:off x="976251" y="942538"/>
            <a:ext cx="7163222" cy="4808332"/>
          </a:xfrm>
          <a:prstGeom prst="rect">
            <a:avLst/>
          </a:prstGeom>
          <a:effectLst/>
        </p:spPr>
      </p:pic>
    </p:spTree>
    <p:extLst>
      <p:ext uri="{BB962C8B-B14F-4D97-AF65-F5344CB8AC3E}">
        <p14:creationId xmlns:p14="http://schemas.microsoft.com/office/powerpoint/2010/main" val="293157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46A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6C31C4-0FC9-5D8D-0DD8-B38952F464EF}"/>
              </a:ext>
            </a:extLst>
          </p:cNvPr>
          <p:cNvSpPr>
            <a:spLocks noGrp="1"/>
          </p:cNvSpPr>
          <p:nvPr>
            <p:ph type="title"/>
          </p:nvPr>
        </p:nvSpPr>
        <p:spPr>
          <a:xfrm>
            <a:off x="9093496" y="618681"/>
            <a:ext cx="2613872" cy="4794567"/>
          </a:xfrm>
        </p:spPr>
        <p:txBody>
          <a:bodyPr>
            <a:normAutofit/>
          </a:bodyPr>
          <a:lstStyle/>
          <a:p>
            <a:r>
              <a:rPr lang="en-GB" sz="2300" dirty="0">
                <a:solidFill>
                  <a:srgbClr val="FFFFFF"/>
                </a:solidFill>
              </a:rPr>
              <a:t>Please note the process that in fact</a:t>
            </a:r>
            <a:r>
              <a:rPr lang="en-GB" sz="2300" baseline="0" dirty="0">
                <a:solidFill>
                  <a:srgbClr val="FFFFFF"/>
                </a:solidFill>
              </a:rPr>
              <a:t> they knew nothing about the man from the picture and this was all from their own unconscious bias. </a:t>
            </a:r>
            <a:br>
              <a:rPr lang="en-GB" sz="2300" dirty="0">
                <a:solidFill>
                  <a:srgbClr val="FFFFFF"/>
                </a:solidFill>
              </a:rPr>
            </a:br>
            <a:endParaRPr lang="en-GB" sz="2300" dirty="0">
              <a:solidFill>
                <a:srgbClr val="FFFFFF"/>
              </a:solidFill>
            </a:endParaRPr>
          </a:p>
        </p:txBody>
      </p:sp>
      <p:sp>
        <p:nvSpPr>
          <p:cNvPr id="10"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8808" r="1809" b="1"/>
          <a:stretch/>
        </p:blipFill>
        <p:spPr>
          <a:xfrm>
            <a:off x="976251" y="942538"/>
            <a:ext cx="7163222" cy="4808332"/>
          </a:xfrm>
          <a:prstGeom prst="rect">
            <a:avLst/>
          </a:prstGeom>
          <a:effectLst/>
        </p:spPr>
      </p:pic>
    </p:spTree>
    <p:extLst>
      <p:ext uri="{BB962C8B-B14F-4D97-AF65-F5344CB8AC3E}">
        <p14:creationId xmlns:p14="http://schemas.microsoft.com/office/powerpoint/2010/main" val="1756700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459863"/>
            <a:ext cx="10515600" cy="1004594"/>
          </a:xfrm>
        </p:spPr>
        <p:txBody>
          <a:bodyPr>
            <a:normAutofit/>
          </a:bodyPr>
          <a:lstStyle/>
          <a:p>
            <a:pPr algn="ctr"/>
            <a:r>
              <a:rPr lang="en-GB">
                <a:solidFill>
                  <a:srgbClr val="FFFFFF"/>
                </a:solidFill>
              </a:rPr>
              <a:t>My video is upside down</a:t>
            </a:r>
          </a:p>
        </p:txBody>
      </p:sp>
      <p:sp>
        <p:nvSpPr>
          <p:cNvPr id="17" name="Rectangle: Rounded Corners 16">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1949439" y="1800911"/>
            <a:ext cx="8293122" cy="4351338"/>
            <a:chOff x="457200" y="3386138"/>
            <a:chExt cx="3333750" cy="1638300"/>
          </a:xfrm>
        </p:grpSpPr>
        <p:pic>
          <p:nvPicPr>
            <p:cNvPr id="9" name="Picture 8"/>
            <p:cNvPicPr>
              <a:picLocks noChangeAspect="1"/>
            </p:cNvPicPr>
            <p:nvPr/>
          </p:nvPicPr>
          <p:blipFill rotWithShape="1">
            <a:blip r:embed="rId3"/>
            <a:srcRect l="27749" t="5132" r="27225" b="10031"/>
            <a:stretch/>
          </p:blipFill>
          <p:spPr>
            <a:xfrm rot="5400000">
              <a:off x="1304925" y="2538413"/>
              <a:ext cx="1638300" cy="3333750"/>
            </a:xfrm>
            <a:prstGeom prst="rect">
              <a:avLst/>
            </a:prstGeom>
          </p:spPr>
        </p:pic>
        <p:pic>
          <p:nvPicPr>
            <p:cNvPr id="8" name="Picture 7"/>
            <p:cNvPicPr>
              <a:picLocks noChangeAspect="1"/>
            </p:cNvPicPr>
            <p:nvPr/>
          </p:nvPicPr>
          <p:blipFill>
            <a:blip r:embed="rId4"/>
            <a:stretch>
              <a:fillRect/>
            </a:stretch>
          </p:blipFill>
          <p:spPr>
            <a:xfrm>
              <a:off x="1021081" y="3543783"/>
              <a:ext cx="2307908" cy="1318729"/>
            </a:xfrm>
            <a:prstGeom prst="rect">
              <a:avLst/>
            </a:prstGeom>
          </p:spPr>
        </p:pic>
      </p:grpSp>
    </p:spTree>
    <p:extLst>
      <p:ext uri="{BB962C8B-B14F-4D97-AF65-F5344CB8AC3E}">
        <p14:creationId xmlns:p14="http://schemas.microsoft.com/office/powerpoint/2010/main" val="3911333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1B6E9-CB91-4802-B72B-FAC5C36417E1}"/>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What do you see?</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hlinkClick r:id="rId3" action="ppaction://hlinkfile"/>
            <a:extLst>
              <a:ext uri="{FF2B5EF4-FFF2-40B4-BE49-F238E27FC236}">
                <a16:creationId xmlns:a16="http://schemas.microsoft.com/office/drawing/2014/main" id="{601CA34E-406C-47E0-97F1-C82FD0D02011}"/>
              </a:ext>
            </a:extLst>
          </p:cNvPr>
          <p:cNvPicPr>
            <a:picLocks noGrp="1" noChangeAspect="1"/>
          </p:cNvPicPr>
          <p:nvPr>
            <p:ph idx="1"/>
          </p:nvPr>
        </p:nvPicPr>
        <p:blipFill rotWithShape="1">
          <a:blip r:embed="rId4"/>
          <a:srcRect l="9112" r="9272"/>
          <a:stretch/>
        </p:blipFill>
        <p:spPr>
          <a:xfrm>
            <a:off x="976251" y="942538"/>
            <a:ext cx="7163222" cy="4808332"/>
          </a:xfrm>
          <a:prstGeom prst="rect">
            <a:avLst/>
          </a:prstGeom>
          <a:effectLst/>
        </p:spPr>
      </p:pic>
    </p:spTree>
    <p:extLst>
      <p:ext uri="{BB962C8B-B14F-4D97-AF65-F5344CB8AC3E}">
        <p14:creationId xmlns:p14="http://schemas.microsoft.com/office/powerpoint/2010/main" val="1902443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ABE07A-F29A-489F-A2E6-6C0EABA81F5F}"/>
              </a:ext>
            </a:extLst>
          </p:cNvPr>
          <p:cNvSpPr>
            <a:spLocks noGrp="1"/>
          </p:cNvSpPr>
          <p:nvPr>
            <p:ph type="title"/>
          </p:nvPr>
        </p:nvSpPr>
        <p:spPr>
          <a:xfrm>
            <a:off x="524741" y="620392"/>
            <a:ext cx="3808268" cy="5504688"/>
          </a:xfrm>
        </p:spPr>
        <p:txBody>
          <a:bodyPr>
            <a:normAutofit/>
          </a:bodyPr>
          <a:lstStyle/>
          <a:p>
            <a:r>
              <a:rPr lang="en-GB" sz="4700">
                <a:solidFill>
                  <a:schemeClr val="bg1"/>
                </a:solidFill>
              </a:rPr>
              <a:t>WHAT IS YOUR POSITIONALITY ?</a:t>
            </a:r>
          </a:p>
        </p:txBody>
      </p:sp>
      <p:graphicFrame>
        <p:nvGraphicFramePr>
          <p:cNvPr id="5" name="Content Placeholder 2">
            <a:extLst>
              <a:ext uri="{FF2B5EF4-FFF2-40B4-BE49-F238E27FC236}">
                <a16:creationId xmlns:a16="http://schemas.microsoft.com/office/drawing/2014/main" id="{2E7A5BD1-A500-0CDC-EA61-01BE7E217A21}"/>
              </a:ext>
            </a:extLst>
          </p:cNvPr>
          <p:cNvGraphicFramePr>
            <a:graphicFrameLocks noGrp="1"/>
          </p:cNvGraphicFramePr>
          <p:nvPr>
            <p:ph idx="1"/>
            <p:extLst>
              <p:ext uri="{D42A27DB-BD31-4B8C-83A1-F6EECF244321}">
                <p14:modId xmlns:p14="http://schemas.microsoft.com/office/powerpoint/2010/main" val="71154093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2877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08453-C3B4-4FD0-8CE5-8E29B66159EE}"/>
              </a:ext>
            </a:extLst>
          </p:cNvPr>
          <p:cNvSpPr>
            <a:spLocks noGrp="1"/>
          </p:cNvSpPr>
          <p:nvPr>
            <p:ph type="title"/>
          </p:nvPr>
        </p:nvSpPr>
        <p:spPr>
          <a:xfrm>
            <a:off x="1198182" y="381000"/>
            <a:ext cx="10003218" cy="1600124"/>
          </a:xfrm>
        </p:spPr>
        <p:txBody>
          <a:bodyPr>
            <a:normAutofit/>
          </a:bodyPr>
          <a:lstStyle/>
          <a:p>
            <a:r>
              <a:rPr lang="en-GB" dirty="0"/>
              <a:t>ALL RESEARCH HAS POSITIONALITY</a:t>
            </a:r>
          </a:p>
        </p:txBody>
      </p:sp>
      <p:graphicFrame>
        <p:nvGraphicFramePr>
          <p:cNvPr id="5" name="Content Placeholder 2">
            <a:extLst>
              <a:ext uri="{FF2B5EF4-FFF2-40B4-BE49-F238E27FC236}">
                <a16:creationId xmlns:a16="http://schemas.microsoft.com/office/drawing/2014/main" id="{E459A998-C92A-488D-BE66-33143D1AB3AB}"/>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6232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2779E1-71B5-4BC4-9411-A5865E06D766}"/>
              </a:ext>
            </a:extLst>
          </p:cNvPr>
          <p:cNvSpPr>
            <a:spLocks noGrp="1"/>
          </p:cNvSpPr>
          <p:nvPr>
            <p:ph type="title"/>
          </p:nvPr>
        </p:nvSpPr>
        <p:spPr>
          <a:xfrm>
            <a:off x="1045029" y="507160"/>
            <a:ext cx="2993571" cy="5438730"/>
          </a:xfrm>
        </p:spPr>
        <p:txBody>
          <a:bodyPr>
            <a:normAutofit/>
          </a:bodyPr>
          <a:lstStyle/>
          <a:p>
            <a:r>
              <a:rPr lang="en-GB" sz="3200"/>
              <a:t>YOUR POSITIONALITY</a:t>
            </a:r>
          </a:p>
        </p:txBody>
      </p:sp>
      <p:sp>
        <p:nvSpPr>
          <p:cNvPr id="13" name="Rectangle 12">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8EF8F5D-2262-0F13-E5AB-C004E4B0B1C5}"/>
              </a:ext>
            </a:extLst>
          </p:cNvPr>
          <p:cNvGraphicFramePr>
            <a:graphicFrameLocks noGrp="1"/>
          </p:cNvGraphicFramePr>
          <p:nvPr>
            <p:ph idx="1"/>
            <p:extLst>
              <p:ext uri="{D42A27DB-BD31-4B8C-83A1-F6EECF244321}">
                <p14:modId xmlns:p14="http://schemas.microsoft.com/office/powerpoint/2010/main" val="3209417537"/>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4708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7296-4383-4F5E-9680-5C2B0E9E6AB8}"/>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F7E2DE61-1D33-4193-9091-619561F891ED}"/>
              </a:ext>
            </a:extLst>
          </p:cNvPr>
          <p:cNvSpPr>
            <a:spLocks noGrp="1"/>
          </p:cNvSpPr>
          <p:nvPr>
            <p:ph idx="1"/>
          </p:nvPr>
        </p:nvSpPr>
        <p:spPr/>
        <p:txBody>
          <a:bodyPr>
            <a:normAutofit/>
          </a:bodyPr>
          <a:lstStyle/>
          <a:p>
            <a:pPr marL="514350" indent="-514350" fontAlgn="base">
              <a:buFont typeface="+mj-lt"/>
              <a:buAutoNum type="arabicPeriod"/>
            </a:pPr>
            <a:r>
              <a:rPr lang="en-GB" dirty="0"/>
              <a:t>How do my personal, professional and/or intellectual positionalities (identities, contexts, experiences, and perspectives) cohere with or diverge from my research inquiries?</a:t>
            </a:r>
          </a:p>
          <a:p>
            <a:pPr marL="514350" indent="-514350" fontAlgn="base">
              <a:buFont typeface="+mj-lt"/>
              <a:buAutoNum type="arabicPeriod"/>
            </a:pPr>
            <a:r>
              <a:rPr lang="en-GB" dirty="0"/>
              <a:t>What legacies (personal, communal, societal, national, transnational and/or global) inform the social </a:t>
            </a:r>
            <a:r>
              <a:rPr lang="en-GB" dirty="0" err="1"/>
              <a:t>constructedness</a:t>
            </a:r>
            <a:r>
              <a:rPr lang="en-GB" dirty="0"/>
              <a:t> of my positionality?</a:t>
            </a:r>
          </a:p>
          <a:p>
            <a:pPr marL="514350" indent="-514350" fontAlgn="base">
              <a:buFont typeface="+mj-lt"/>
              <a:buAutoNum type="arabicPeriod"/>
            </a:pPr>
            <a:r>
              <a:rPr lang="en-GB" dirty="0"/>
              <a:t>In what ways, or not, am I conscientiously, or not, reifying, resisting, disrupting, and/or changing the constructs of my positionality through this research process?</a:t>
            </a:r>
          </a:p>
          <a:p>
            <a:endParaRPr lang="en-GB" dirty="0"/>
          </a:p>
        </p:txBody>
      </p:sp>
    </p:spTree>
    <p:extLst>
      <p:ext uri="{BB962C8B-B14F-4D97-AF65-F5344CB8AC3E}">
        <p14:creationId xmlns:p14="http://schemas.microsoft.com/office/powerpoint/2010/main" val="3026602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75215A-3851-49D4-AA06-DD00CF29D99A}"/>
              </a:ext>
            </a:extLst>
          </p:cNvPr>
          <p:cNvSpPr>
            <a:spLocks noGrp="1"/>
          </p:cNvSpPr>
          <p:nvPr>
            <p:ph type="title"/>
          </p:nvPr>
        </p:nvSpPr>
        <p:spPr>
          <a:xfrm>
            <a:off x="1045029" y="507160"/>
            <a:ext cx="2993571" cy="5438730"/>
          </a:xfrm>
        </p:spPr>
        <p:txBody>
          <a:bodyPr>
            <a:normAutofit/>
          </a:bodyPr>
          <a:lstStyle/>
          <a:p>
            <a:r>
              <a:rPr lang="en-GB" sz="3200"/>
              <a:t>QUESTIONS TO ASK</a:t>
            </a:r>
          </a:p>
        </p:txBody>
      </p:sp>
      <p:sp>
        <p:nvSpPr>
          <p:cNvPr id="13" name="Rectangle 12">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6AE2E7-3ADF-C97D-43DC-E1CBAC8A0276}"/>
              </a:ext>
            </a:extLst>
          </p:cNvPr>
          <p:cNvGraphicFramePr>
            <a:graphicFrameLocks noGrp="1"/>
          </p:cNvGraphicFramePr>
          <p:nvPr>
            <p:ph idx="1"/>
            <p:extLst>
              <p:ext uri="{D42A27DB-BD31-4B8C-83A1-F6EECF244321}">
                <p14:modId xmlns:p14="http://schemas.microsoft.com/office/powerpoint/2010/main" val="2041607548"/>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914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hart, diagram, radar chart&#10;&#10;Description automatically generated">
            <a:extLst>
              <a:ext uri="{FF2B5EF4-FFF2-40B4-BE49-F238E27FC236}">
                <a16:creationId xmlns:a16="http://schemas.microsoft.com/office/drawing/2014/main" id="{23EAC424-5F0D-4BAE-B339-A0897B5515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7" r="1" b="1"/>
          <a:stretch/>
        </p:blipFill>
        <p:spPr bwMode="auto">
          <a:xfrm>
            <a:off x="-6250" y="10"/>
            <a:ext cx="12198250" cy="62658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FCC99BD-E9C3-4B27-AE3E-DF04A5F39A08}"/>
              </a:ext>
            </a:extLst>
          </p:cNvPr>
          <p:cNvSpPr/>
          <p:nvPr/>
        </p:nvSpPr>
        <p:spPr>
          <a:xfrm>
            <a:off x="4501662" y="4839286"/>
            <a:ext cx="1322363" cy="323557"/>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9E2D5757-376D-4733-9AB6-BCCDF1A2E706}"/>
              </a:ext>
            </a:extLst>
          </p:cNvPr>
          <p:cNvSpPr/>
          <p:nvPr/>
        </p:nvSpPr>
        <p:spPr>
          <a:xfrm>
            <a:off x="3587262" y="5162843"/>
            <a:ext cx="1899138" cy="77372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extBox 1">
            <a:extLst>
              <a:ext uri="{FF2B5EF4-FFF2-40B4-BE49-F238E27FC236}">
                <a16:creationId xmlns:a16="http://schemas.microsoft.com/office/drawing/2014/main" id="{DAAE7BEF-2FB9-0A97-4732-3BCB75895B9E}"/>
              </a:ext>
            </a:extLst>
          </p:cNvPr>
          <p:cNvSpPr txBox="1"/>
          <p:nvPr/>
        </p:nvSpPr>
        <p:spPr>
          <a:xfrm>
            <a:off x="570586" y="5515661"/>
            <a:ext cx="4089196" cy="830997"/>
          </a:xfrm>
          <a:prstGeom prst="rect">
            <a:avLst/>
          </a:prstGeom>
          <a:noFill/>
        </p:spPr>
        <p:txBody>
          <a:bodyPr wrap="square" rtlCol="0">
            <a:spAutoFit/>
          </a:bodyPr>
          <a:lstStyle/>
          <a:p>
            <a:r>
              <a:rPr lang="en-GB" sz="2400" b="1" dirty="0">
                <a:solidFill>
                  <a:schemeClr val="accent3">
                    <a:lumMod val="75000"/>
                  </a:schemeClr>
                </a:solidFill>
              </a:rPr>
              <a:t>Incomplete and or irrelevant diagram for your research</a:t>
            </a:r>
          </a:p>
        </p:txBody>
      </p:sp>
    </p:spTree>
    <p:extLst>
      <p:ext uri="{BB962C8B-B14F-4D97-AF65-F5344CB8AC3E}">
        <p14:creationId xmlns:p14="http://schemas.microsoft.com/office/powerpoint/2010/main" val="2708683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9E6AE0-5F1E-470C-B7B3-3D955098BABD}"/>
              </a:ext>
            </a:extLst>
          </p:cNvPr>
          <p:cNvPicPr>
            <a:picLocks noChangeAspect="1"/>
          </p:cNvPicPr>
          <p:nvPr/>
        </p:nvPicPr>
        <p:blipFill rotWithShape="1">
          <a:blip r:embed="rId2">
            <a:alphaModFix/>
          </a:blip>
          <a:srcRect t="7464" b="8266"/>
          <a:stretch/>
        </p:blipFill>
        <p:spPr>
          <a:xfrm>
            <a:off x="20" y="10"/>
            <a:ext cx="12191980" cy="6857990"/>
          </a:xfrm>
          <a:prstGeom prst="rect">
            <a:avLst/>
          </a:prstGeom>
        </p:spPr>
      </p:pic>
      <p:sp>
        <p:nvSpPr>
          <p:cNvPr id="2" name="Title 1">
            <a:extLst>
              <a:ext uri="{FF2B5EF4-FFF2-40B4-BE49-F238E27FC236}">
                <a16:creationId xmlns:a16="http://schemas.microsoft.com/office/drawing/2014/main" id="{42E57CBA-5A7C-409D-83A8-9B9101FE4DEC}"/>
              </a:ext>
            </a:extLst>
          </p:cNvPr>
          <p:cNvSpPr>
            <a:spLocks noGrp="1"/>
          </p:cNvSpPr>
          <p:nvPr>
            <p:ph type="title"/>
          </p:nvPr>
        </p:nvSpPr>
        <p:spPr>
          <a:xfrm>
            <a:off x="996275" y="2209800"/>
            <a:ext cx="10128925" cy="1600200"/>
          </a:xfrm>
        </p:spPr>
        <p:txBody>
          <a:bodyPr vert="horz" lIns="91440" tIns="45720" rIns="91440" bIns="45720" rtlCol="0" anchor="b">
            <a:normAutofit/>
          </a:bodyPr>
          <a:lstStyle/>
          <a:p>
            <a:pPr algn="ctr"/>
            <a:r>
              <a:rPr lang="en-US">
                <a:solidFill>
                  <a:srgbClr val="FFFFFF"/>
                </a:solidFill>
              </a:rPr>
              <a:t>NEXT BLANK POSITIONALITY MAP</a:t>
            </a:r>
          </a:p>
        </p:txBody>
      </p:sp>
    </p:spTree>
    <p:extLst>
      <p:ext uri="{BB962C8B-B14F-4D97-AF65-F5344CB8AC3E}">
        <p14:creationId xmlns:p14="http://schemas.microsoft.com/office/powerpoint/2010/main" val="713002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BLANK POSITIONALITY MAP">
            <a:extLst>
              <a:ext uri="{FF2B5EF4-FFF2-40B4-BE49-F238E27FC236}">
                <a16:creationId xmlns:a16="http://schemas.microsoft.com/office/drawing/2014/main" id="{8A2C6249-392B-4CCE-9EDB-78A6B38688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83" r="13570" b="2"/>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ABA75D2-0D39-4036-BE34-33BD781111A7}"/>
              </a:ext>
            </a:extLst>
          </p:cNvPr>
          <p:cNvSpPr txBox="1"/>
          <p:nvPr/>
        </p:nvSpPr>
        <p:spPr>
          <a:xfrm>
            <a:off x="787791" y="6372665"/>
            <a:ext cx="4642338" cy="369332"/>
          </a:xfrm>
          <a:prstGeom prst="rect">
            <a:avLst/>
          </a:prstGeom>
          <a:noFill/>
        </p:spPr>
        <p:txBody>
          <a:bodyPr wrap="square" rtlCol="0">
            <a:spAutoFit/>
          </a:bodyPr>
          <a:lstStyle/>
          <a:p>
            <a:r>
              <a:rPr lang="en-GB" dirty="0"/>
              <a:t>FIGURE 1 MAPPING SOCIAL IDENTITY</a:t>
            </a:r>
          </a:p>
        </p:txBody>
      </p:sp>
    </p:spTree>
    <p:extLst>
      <p:ext uri="{BB962C8B-B14F-4D97-AF65-F5344CB8AC3E}">
        <p14:creationId xmlns:p14="http://schemas.microsoft.com/office/powerpoint/2010/main" val="2412582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7D95-F9A9-48C8-9189-364019691504}"/>
              </a:ext>
            </a:extLst>
          </p:cNvPr>
          <p:cNvSpPr>
            <a:spLocks noGrp="1"/>
          </p:cNvSpPr>
          <p:nvPr>
            <p:ph type="title"/>
          </p:nvPr>
        </p:nvSpPr>
        <p:spPr/>
        <p:txBody>
          <a:bodyPr/>
          <a:lstStyle/>
          <a:p>
            <a:r>
              <a:rPr lang="en-GB" dirty="0"/>
              <a:t>HOW TO USE THE MAP</a:t>
            </a:r>
          </a:p>
        </p:txBody>
      </p:sp>
      <p:sp>
        <p:nvSpPr>
          <p:cNvPr id="3" name="Content Placeholder 2">
            <a:extLst>
              <a:ext uri="{FF2B5EF4-FFF2-40B4-BE49-F238E27FC236}">
                <a16:creationId xmlns:a16="http://schemas.microsoft.com/office/drawing/2014/main" id="{2F7616D7-1F3C-41A7-BFA1-28A5A0389E71}"/>
              </a:ext>
            </a:extLst>
          </p:cNvPr>
          <p:cNvSpPr>
            <a:spLocks noGrp="1"/>
          </p:cNvSpPr>
          <p:nvPr>
            <p:ph idx="1"/>
          </p:nvPr>
        </p:nvSpPr>
        <p:spPr/>
        <p:txBody>
          <a:bodyPr>
            <a:normAutofit/>
          </a:bodyPr>
          <a:lstStyle/>
          <a:p>
            <a:r>
              <a:rPr lang="en-GB" dirty="0"/>
              <a:t>Mapping our social identity is by no means the end to understanding our positionality but instead is a starting point and a tool to help researchers be explicitly reflexive about their positionality. Because this map is a starting point, we encourage the learner (the individual using the map to reflect on their social identity) to begin their mapping by identifying their class, citizenship, ability, age, race, sexual orientation, cis/trans status, and gender (see Figure 1). Those using this map are encouraged to add to it by creating additional groupings (Tier 1; see Figure 2) that they </a:t>
            </a:r>
            <a:r>
              <a:rPr lang="en-GB" dirty="0">
                <a:highlight>
                  <a:srgbClr val="00FFFF"/>
                </a:highlight>
              </a:rPr>
              <a:t>identify as important contributors </a:t>
            </a:r>
            <a:r>
              <a:rPr lang="en-GB" dirty="0"/>
              <a:t>to their unique social identity </a:t>
            </a:r>
            <a:r>
              <a:rPr lang="en-GB" b="1" dirty="0"/>
              <a:t>as well as removing any they feel do not apply.</a:t>
            </a:r>
          </a:p>
        </p:txBody>
      </p:sp>
    </p:spTree>
    <p:extLst>
      <p:ext uri="{BB962C8B-B14F-4D97-AF65-F5344CB8AC3E}">
        <p14:creationId xmlns:p14="http://schemas.microsoft.com/office/powerpoint/2010/main" val="979666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BLANK POSITIONALITY MAP">
            <a:extLst>
              <a:ext uri="{FF2B5EF4-FFF2-40B4-BE49-F238E27FC236}">
                <a16:creationId xmlns:a16="http://schemas.microsoft.com/office/drawing/2014/main" id="{E19B121D-0F9A-451A-BAC6-AD0065D326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92" r="1" b="5224"/>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E713FD8-56C2-44A6-8AE8-A60DCF76A3F6}"/>
              </a:ext>
            </a:extLst>
          </p:cNvPr>
          <p:cNvSpPr txBox="1"/>
          <p:nvPr/>
        </p:nvSpPr>
        <p:spPr>
          <a:xfrm>
            <a:off x="464234" y="6316394"/>
            <a:ext cx="5486400" cy="369332"/>
          </a:xfrm>
          <a:prstGeom prst="rect">
            <a:avLst/>
          </a:prstGeom>
          <a:noFill/>
        </p:spPr>
        <p:txBody>
          <a:bodyPr wrap="square" rtlCol="0">
            <a:spAutoFit/>
          </a:bodyPr>
          <a:lstStyle/>
          <a:p>
            <a:r>
              <a:rPr lang="en-GB" dirty="0"/>
              <a:t>FIGURE 2 COMPLETED MAP DJ</a:t>
            </a:r>
          </a:p>
        </p:txBody>
      </p:sp>
    </p:spTree>
    <p:extLst>
      <p:ext uri="{BB962C8B-B14F-4D97-AF65-F5344CB8AC3E}">
        <p14:creationId xmlns:p14="http://schemas.microsoft.com/office/powerpoint/2010/main" val="2802757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COMPLETED POSITIONALITY MAP NM">
            <a:extLst>
              <a:ext uri="{FF2B5EF4-FFF2-40B4-BE49-F238E27FC236}">
                <a16:creationId xmlns:a16="http://schemas.microsoft.com/office/drawing/2014/main" id="{565B4239-D763-4D80-A328-2EB69675EA2A}"/>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868" r="-3" b="-3"/>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5F409F-DBDF-4299-B840-E72E89735555}"/>
              </a:ext>
            </a:extLst>
          </p:cNvPr>
          <p:cNvSpPr txBox="1"/>
          <p:nvPr/>
        </p:nvSpPr>
        <p:spPr>
          <a:xfrm>
            <a:off x="1219202" y="3429000"/>
            <a:ext cx="9954076" cy="2514600"/>
          </a:xfrm>
          <a:prstGeom prst="rect">
            <a:avLst/>
          </a:prstGeom>
        </p:spPr>
        <p:txBody>
          <a:bodyPr vert="horz" lIns="91440" tIns="45720" rIns="91440" bIns="45720" rtlCol="0" anchor="ctr">
            <a:normAutofit/>
          </a:bodyPr>
          <a:lstStyle/>
          <a:p>
            <a:pPr indent="-228600" algn="ctr">
              <a:lnSpc>
                <a:spcPct val="110000"/>
              </a:lnSpc>
              <a:spcAft>
                <a:spcPts val="600"/>
              </a:spcAft>
              <a:buClr>
                <a:schemeClr val="accent1"/>
              </a:buClr>
              <a:buFont typeface="Arial" panose="020B0604020202020204" pitchFamily="34" charset="0"/>
              <a:buChar char="•"/>
            </a:pPr>
            <a:endParaRPr lang="en-US" dirty="0">
              <a:solidFill>
                <a:srgbClr val="FFFFFF"/>
              </a:solidFill>
            </a:endParaRPr>
          </a:p>
        </p:txBody>
      </p:sp>
      <p:sp>
        <p:nvSpPr>
          <p:cNvPr id="3" name="TextBox 2">
            <a:extLst>
              <a:ext uri="{FF2B5EF4-FFF2-40B4-BE49-F238E27FC236}">
                <a16:creationId xmlns:a16="http://schemas.microsoft.com/office/drawing/2014/main" id="{075BF494-08A4-4A78-A6D3-15A514D5B8FE}"/>
              </a:ext>
            </a:extLst>
          </p:cNvPr>
          <p:cNvSpPr txBox="1"/>
          <p:nvPr/>
        </p:nvSpPr>
        <p:spPr>
          <a:xfrm>
            <a:off x="154745" y="6231988"/>
            <a:ext cx="2785403" cy="646331"/>
          </a:xfrm>
          <a:prstGeom prst="rect">
            <a:avLst/>
          </a:prstGeom>
          <a:noFill/>
        </p:spPr>
        <p:txBody>
          <a:bodyPr wrap="square" rtlCol="0">
            <a:spAutoFit/>
          </a:bodyPr>
          <a:lstStyle/>
          <a:p>
            <a:r>
              <a:rPr lang="en-GB" dirty="0"/>
              <a:t>FIGURE 3 COMPLETED MAP NM</a:t>
            </a:r>
          </a:p>
        </p:txBody>
      </p:sp>
    </p:spTree>
    <p:extLst>
      <p:ext uri="{BB962C8B-B14F-4D97-AF65-F5344CB8AC3E}">
        <p14:creationId xmlns:p14="http://schemas.microsoft.com/office/powerpoint/2010/main" val="42862175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omplex maths formulae on a blackboard">
            <a:extLst>
              <a:ext uri="{FF2B5EF4-FFF2-40B4-BE49-F238E27FC236}">
                <a16:creationId xmlns:a16="http://schemas.microsoft.com/office/drawing/2014/main" id="{36A8C072-7D92-A758-EC84-2667CB46650C}"/>
              </a:ext>
            </a:extLst>
          </p:cNvPr>
          <p:cNvPicPr>
            <a:picLocks noChangeAspect="1"/>
          </p:cNvPicPr>
          <p:nvPr/>
        </p:nvPicPr>
        <p:blipFill rotWithShape="1">
          <a:blip r:embed="rId2"/>
          <a:srcRect t="2845"/>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1F508093-B9E3-9649-9FA1-BCE630B3F6FD}"/>
              </a:ext>
            </a:extLst>
          </p:cNvPr>
          <p:cNvSpPr>
            <a:spLocks noGrp="1"/>
          </p:cNvSpPr>
          <p:nvPr>
            <p:ph type="title"/>
          </p:nvPr>
        </p:nvSpPr>
        <p:spPr>
          <a:xfrm>
            <a:off x="7531610" y="365125"/>
            <a:ext cx="3822189" cy="1899912"/>
          </a:xfrm>
        </p:spPr>
        <p:txBody>
          <a:bodyPr>
            <a:normAutofit/>
          </a:bodyPr>
          <a:lstStyle/>
          <a:p>
            <a:r>
              <a:rPr lang="en-GB" sz="2500">
                <a:latin typeface="Calibri" charset="0"/>
                <a:ea typeface="Calibri" charset="0"/>
                <a:cs typeface="Calibri" charset="0"/>
              </a:rPr>
              <a:t>“</a:t>
            </a:r>
            <a:r>
              <a:rPr lang="en-US" sz="2500" i="1">
                <a:latin typeface="Calibri" charset="0"/>
                <a:ea typeface="Calibri" charset="0"/>
                <a:cs typeface="Calibri" charset="0"/>
              </a:rPr>
              <a:t>Doing qualitative research is by nature a reflective and recursive process." (Ely et al, 1991: 179)</a:t>
            </a:r>
            <a:br>
              <a:rPr lang="en-GB" sz="2500">
                <a:latin typeface="Calibri" charset="0"/>
                <a:ea typeface="Calibri" charset="0"/>
                <a:cs typeface="Calibri" charset="0"/>
              </a:rPr>
            </a:br>
            <a:endParaRPr lang="en-US" sz="2500"/>
          </a:p>
        </p:txBody>
      </p:sp>
      <p:sp>
        <p:nvSpPr>
          <p:cNvPr id="6" name="Content Placeholder 5">
            <a:extLst>
              <a:ext uri="{FF2B5EF4-FFF2-40B4-BE49-F238E27FC236}">
                <a16:creationId xmlns:a16="http://schemas.microsoft.com/office/drawing/2014/main" id="{AA2C3F8A-C9B1-8540-A333-5F19717A10B6}"/>
              </a:ext>
            </a:extLst>
          </p:cNvPr>
          <p:cNvSpPr>
            <a:spLocks noGrp="1"/>
          </p:cNvSpPr>
          <p:nvPr>
            <p:ph idx="1"/>
          </p:nvPr>
        </p:nvSpPr>
        <p:spPr>
          <a:xfrm>
            <a:off x="7531610" y="2434201"/>
            <a:ext cx="3822189" cy="3742762"/>
          </a:xfrm>
        </p:spPr>
        <p:txBody>
          <a:bodyPr>
            <a:normAutofit/>
          </a:bodyPr>
          <a:lstStyle/>
          <a:p>
            <a:r>
              <a:rPr lang="en-GB" sz="2000">
                <a:latin typeface="Calibri" charset="0"/>
                <a:ea typeface="Calibri" charset="0"/>
                <a:cs typeface="Calibri" charset="0"/>
              </a:rPr>
              <a:t>What does reflexivity mean?</a:t>
            </a:r>
          </a:p>
          <a:p>
            <a:r>
              <a:rPr lang="en-GB" sz="2000"/>
              <a:t>Activity 1: DISCUSS IN PAIRS</a:t>
            </a:r>
            <a:r>
              <a:rPr lang="en-GB" sz="2000">
                <a:latin typeface="Calibri" charset="0"/>
                <a:ea typeface="Calibri" charset="0"/>
                <a:cs typeface="Calibri" charset="0"/>
              </a:rPr>
              <a:t> </a:t>
            </a:r>
          </a:p>
          <a:p>
            <a:endParaRPr lang="en-US" sz="2000"/>
          </a:p>
        </p:txBody>
      </p:sp>
    </p:spTree>
    <p:extLst>
      <p:ext uri="{BB962C8B-B14F-4D97-AF65-F5344CB8AC3E}">
        <p14:creationId xmlns:p14="http://schemas.microsoft.com/office/powerpoint/2010/main" val="1612182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r>
              <a:rPr lang="en-GB" sz="4000"/>
              <a:t>Developing reflexive research practice</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sz="quarter" idx="1"/>
          </p:nvPr>
        </p:nvSpPr>
        <p:spPr>
          <a:xfrm>
            <a:off x="1115568" y="2481943"/>
            <a:ext cx="10168128" cy="3695020"/>
          </a:xfrm>
        </p:spPr>
        <p:txBody>
          <a:bodyPr>
            <a:normAutofit/>
          </a:bodyPr>
          <a:lstStyle/>
          <a:p>
            <a:pPr marL="320040" lvl="1" indent="0">
              <a:buNone/>
            </a:pPr>
            <a:r>
              <a:rPr lang="en-US" sz="2200" i="1" dirty="0">
                <a:latin typeface="Calibri" charset="0"/>
                <a:ea typeface="Calibri" charset="0"/>
                <a:cs typeface="Calibri" charset="0"/>
              </a:rPr>
              <a:t>“..the process of reflexivity is an attempt to identify, do something about, and acknowledge the limitations of the research: its location, its subjects, its process, its theoretical context, its data, its analysis, and how accounts recognize that the construction of knowledge takes place in the world and not apart from it. ... For us, being reflexive in doing research is part of being honest and ethically mature in research practice that requires researchers to `stop being "shamans" of objectivity' (Ruby, 1980: 154). </a:t>
            </a:r>
            <a:endParaRPr lang="en-GB" sz="2200" dirty="0">
              <a:latin typeface="Calibri" charset="0"/>
              <a:ea typeface="Calibri" charset="0"/>
              <a:cs typeface="Calibri" charset="0"/>
            </a:endParaRPr>
          </a:p>
          <a:p>
            <a:pPr marL="320040" lvl="1" indent="0">
              <a:buNone/>
            </a:pPr>
            <a:endParaRPr lang="en-GB" sz="2200" dirty="0">
              <a:latin typeface="Calibri" charset="0"/>
              <a:ea typeface="Calibri" charset="0"/>
              <a:cs typeface="Calibri" charset="0"/>
            </a:endParaRPr>
          </a:p>
          <a:p>
            <a:pPr marL="834390" lvl="1" indent="-514350">
              <a:buAutoNum type="alphaLcPeriod"/>
            </a:pPr>
            <a:r>
              <a:rPr lang="en-GB" sz="2200" dirty="0">
                <a:latin typeface="Calibri" charset="0"/>
                <a:ea typeface="Calibri" charset="0"/>
                <a:cs typeface="Calibri" charset="0"/>
              </a:rPr>
              <a:t>Researcher’s </a:t>
            </a:r>
            <a:r>
              <a:rPr lang="en-GB" sz="2200" i="1" dirty="0">
                <a:latin typeface="Calibri" charset="0"/>
                <a:ea typeface="Calibri" charset="0"/>
                <a:cs typeface="Calibri" charset="0"/>
              </a:rPr>
              <a:t>positionality </a:t>
            </a:r>
          </a:p>
          <a:p>
            <a:pPr marL="834390" lvl="1" indent="-514350">
              <a:buAutoNum type="alphaLcPeriod"/>
            </a:pPr>
            <a:r>
              <a:rPr lang="en-GB" sz="2200" dirty="0">
                <a:latin typeface="Calibri" charset="0"/>
                <a:ea typeface="Calibri" charset="0"/>
                <a:cs typeface="Calibri" charset="0"/>
              </a:rPr>
              <a:t>Interaction with participants in their social location</a:t>
            </a:r>
          </a:p>
          <a:p>
            <a:pPr marL="834390" lvl="1" indent="-514350">
              <a:buAutoNum type="alphaLcPeriod"/>
            </a:pPr>
            <a:r>
              <a:rPr lang="en-GB" sz="2200" dirty="0">
                <a:latin typeface="Calibri" charset="0"/>
                <a:ea typeface="Calibri" charset="0"/>
                <a:cs typeface="Calibri" charset="0"/>
              </a:rPr>
              <a:t>How power relations play out in the process of data collection?</a:t>
            </a:r>
          </a:p>
          <a:p>
            <a:endParaRPr lang="en-GB" sz="2200" dirty="0">
              <a:latin typeface="Calibri" charset="0"/>
              <a:ea typeface="Calibri" charset="0"/>
              <a:cs typeface="Calibri" charset="0"/>
            </a:endParaRPr>
          </a:p>
        </p:txBody>
      </p:sp>
    </p:spTree>
    <p:extLst>
      <p:ext uri="{BB962C8B-B14F-4D97-AF65-F5344CB8AC3E}">
        <p14:creationId xmlns:p14="http://schemas.microsoft.com/office/powerpoint/2010/main" val="2829955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64973" y="115888"/>
            <a:ext cx="10445924" cy="1371600"/>
          </a:xfrm>
        </p:spPr>
        <p:txBody>
          <a:bodyPr/>
          <a:lstStyle/>
          <a:p>
            <a:r>
              <a:rPr lang="en-GB" sz="3600" dirty="0"/>
              <a:t>Some considerations to ensure reflexivity in research</a:t>
            </a:r>
          </a:p>
        </p:txBody>
      </p:sp>
      <p:sp>
        <p:nvSpPr>
          <p:cNvPr id="7171" name="Rectangle 3"/>
          <p:cNvSpPr>
            <a:spLocks noGrp="1" noChangeArrowheads="1"/>
          </p:cNvSpPr>
          <p:nvPr>
            <p:ph sz="quarter" idx="1"/>
          </p:nvPr>
        </p:nvSpPr>
        <p:spPr>
          <a:xfrm>
            <a:off x="486229" y="1676399"/>
            <a:ext cx="11098230" cy="5107459"/>
          </a:xfrm>
        </p:spPr>
        <p:txBody>
          <a:bodyPr>
            <a:normAutofit/>
          </a:bodyPr>
          <a:lstStyle/>
          <a:p>
            <a:pPr>
              <a:lnSpc>
                <a:spcPct val="90000"/>
              </a:lnSpc>
            </a:pPr>
            <a:r>
              <a:rPr lang="en-GB" sz="3000" dirty="0">
                <a:latin typeface="Calibri" charset="0"/>
                <a:ea typeface="Calibri" charset="0"/>
                <a:cs typeface="Calibri" charset="0"/>
              </a:rPr>
              <a:t>Researcher needs to find a balance between:</a:t>
            </a:r>
          </a:p>
          <a:p>
            <a:pPr>
              <a:lnSpc>
                <a:spcPct val="90000"/>
              </a:lnSpc>
              <a:buFont typeface="Wingdings" pitchFamily="2" charset="2"/>
              <a:buNone/>
            </a:pPr>
            <a:endParaRPr lang="en-GB" sz="40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Trying to suspend judgements, trying to be objective, record only what is observed</a:t>
            </a:r>
          </a:p>
          <a:p>
            <a:pPr algn="ctr">
              <a:lnSpc>
                <a:spcPct val="90000"/>
              </a:lnSpc>
              <a:buFont typeface="Wingdings" pitchFamily="2" charset="2"/>
              <a:buNone/>
            </a:pPr>
            <a:endParaRPr lang="en-GB" sz="24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 </a:t>
            </a:r>
          </a:p>
          <a:p>
            <a:pPr algn="ctr">
              <a:lnSpc>
                <a:spcPct val="90000"/>
              </a:lnSpc>
              <a:buFont typeface="Wingdings" pitchFamily="2" charset="2"/>
              <a:buNone/>
            </a:pPr>
            <a:r>
              <a:rPr lang="en-GB" sz="2400" dirty="0">
                <a:latin typeface="Calibri" charset="0"/>
                <a:ea typeface="Calibri" charset="0"/>
                <a:cs typeface="Calibri" charset="0"/>
              </a:rPr>
              <a:t>Acknowledging that one’s own agenda, values, personal experiences, social background affect interpretation</a:t>
            </a:r>
          </a:p>
        </p:txBody>
      </p:sp>
      <p:sp>
        <p:nvSpPr>
          <p:cNvPr id="7174" name="AutoShape 6"/>
          <p:cNvSpPr>
            <a:spLocks noChangeArrowheads="1"/>
          </p:cNvSpPr>
          <p:nvPr/>
        </p:nvSpPr>
        <p:spPr bwMode="auto">
          <a:xfrm>
            <a:off x="5462060" y="3429000"/>
            <a:ext cx="865188" cy="649288"/>
          </a:xfrm>
          <a:prstGeom prst="upDownArrow">
            <a:avLst>
              <a:gd name="adj1" fmla="val 50000"/>
              <a:gd name="adj2" fmla="val 20000"/>
            </a:avLst>
          </a:prstGeom>
          <a:solidFill>
            <a:schemeClr val="accent1"/>
          </a:solidFill>
          <a:ln w="9525">
            <a:solidFill>
              <a:schemeClr val="tx1"/>
            </a:solidFill>
            <a:miter lim="800000"/>
            <a:headEnd/>
            <a:tailEnd/>
          </a:ln>
          <a:effectLst/>
        </p:spPr>
        <p:txBody>
          <a:bodyPr vert="eaVert" wrap="none" anchor="ctr"/>
          <a:lstStyle/>
          <a:p>
            <a:endParaRPr lang="en-GB">
              <a:solidFill>
                <a:prstClr val="black"/>
              </a:solidFill>
            </a:endParaRPr>
          </a:p>
        </p:txBody>
      </p:sp>
      <p:sp>
        <p:nvSpPr>
          <p:cNvPr id="2" name="Rectangle 1"/>
          <p:cNvSpPr/>
          <p:nvPr/>
        </p:nvSpPr>
        <p:spPr>
          <a:xfrm>
            <a:off x="607541" y="2683477"/>
            <a:ext cx="10857176" cy="260649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9678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6F189-C07B-DF7F-4B92-E57C5E264776}"/>
              </a:ext>
            </a:extLst>
          </p:cNvPr>
          <p:cNvSpPr>
            <a:spLocks noGrp="1"/>
          </p:cNvSpPr>
          <p:nvPr>
            <p:ph type="title"/>
          </p:nvPr>
        </p:nvSpPr>
        <p:spPr>
          <a:xfrm>
            <a:off x="838201" y="365125"/>
            <a:ext cx="3816095" cy="1938076"/>
          </a:xfrm>
        </p:spPr>
        <p:txBody>
          <a:bodyPr>
            <a:normAutofit/>
          </a:bodyPr>
          <a:lstStyle/>
          <a:p>
            <a:r>
              <a:rPr lang="en-GB" dirty="0"/>
              <a:t>Art</a:t>
            </a:r>
          </a:p>
        </p:txBody>
      </p:sp>
      <p:sp>
        <p:nvSpPr>
          <p:cNvPr id="3" name="Content Placeholder 2">
            <a:extLst>
              <a:ext uri="{FF2B5EF4-FFF2-40B4-BE49-F238E27FC236}">
                <a16:creationId xmlns:a16="http://schemas.microsoft.com/office/drawing/2014/main" id="{CE96AB2F-F226-5207-ADE1-2F9F50D97FF9}"/>
              </a:ext>
            </a:extLst>
          </p:cNvPr>
          <p:cNvSpPr>
            <a:spLocks noGrp="1"/>
          </p:cNvSpPr>
          <p:nvPr>
            <p:ph idx="1"/>
          </p:nvPr>
        </p:nvSpPr>
        <p:spPr>
          <a:xfrm>
            <a:off x="838201" y="2482589"/>
            <a:ext cx="3816096" cy="3694373"/>
          </a:xfrm>
        </p:spPr>
        <p:txBody>
          <a:bodyPr>
            <a:normAutofit/>
          </a:bodyPr>
          <a:lstStyle/>
          <a:p>
            <a:r>
              <a:rPr lang="en-GB" sz="2000"/>
              <a:t>Illustrate a ‘good researcher’. You may add text explanations or other elements to the picture. </a:t>
            </a:r>
          </a:p>
          <a:p>
            <a:r>
              <a:rPr lang="en-GB" sz="2000"/>
              <a:t>You have no more than 10 minutes – so work fast.</a:t>
            </a:r>
          </a:p>
          <a:p>
            <a:endParaRPr lang="en-GB" sz="2000"/>
          </a:p>
        </p:txBody>
      </p:sp>
      <p:pic>
        <p:nvPicPr>
          <p:cNvPr id="4" name="Picture 3">
            <a:extLst>
              <a:ext uri="{FF2B5EF4-FFF2-40B4-BE49-F238E27FC236}">
                <a16:creationId xmlns:a16="http://schemas.microsoft.com/office/drawing/2014/main" id="{59A90FD3-8D61-A15E-DD6B-41AF8D345CF7}"/>
              </a:ext>
            </a:extLst>
          </p:cNvPr>
          <p:cNvPicPr>
            <a:picLocks noChangeAspect="1"/>
          </p:cNvPicPr>
          <p:nvPr/>
        </p:nvPicPr>
        <p:blipFill rotWithShape="1">
          <a:blip r:embed="rId2"/>
          <a:srcRect t="27349" b="32096"/>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86EF7807-6743-5BE7-4672-E25666D60689}"/>
              </a:ext>
            </a:extLst>
          </p:cNvPr>
          <p:cNvPicPr>
            <a:picLocks noChangeAspect="1"/>
          </p:cNvPicPr>
          <p:nvPr/>
        </p:nvPicPr>
        <p:blipFill rotWithShape="1">
          <a:blip r:embed="rId3"/>
          <a:srcRect t="24592" b="20895"/>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2869720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95C635BB-966A-F00A-D115-2EC5F355560F}"/>
              </a:ext>
            </a:extLst>
          </p:cNvPr>
          <p:cNvSpPr>
            <a:spLocks noGrp="1"/>
          </p:cNvSpPr>
          <p:nvPr>
            <p:ph type="title"/>
          </p:nvPr>
        </p:nvSpPr>
        <p:spPr>
          <a:xfrm>
            <a:off x="1115568" y="548640"/>
            <a:ext cx="10168128" cy="1179576"/>
          </a:xfrm>
        </p:spPr>
        <p:txBody>
          <a:bodyPr>
            <a:normAutofit/>
          </a:bodyPr>
          <a:lstStyle/>
          <a:p>
            <a:r>
              <a:rPr lang="en-GB" sz="4000" dirty="0"/>
              <a:t>How objective are we?</a:t>
            </a:r>
          </a:p>
        </p:txBody>
      </p:sp>
      <p:sp>
        <p:nvSpPr>
          <p:cNvPr id="16" name="Rectangle 1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 Placeholder 1">
            <a:extLst>
              <a:ext uri="{FF2B5EF4-FFF2-40B4-BE49-F238E27FC236}">
                <a16:creationId xmlns:a16="http://schemas.microsoft.com/office/drawing/2014/main" id="{73275FF7-7F6F-4A90-8ACC-D077AD614C69}"/>
              </a:ext>
            </a:extLst>
          </p:cNvPr>
          <p:cNvSpPr>
            <a:spLocks noGrp="1"/>
          </p:cNvSpPr>
          <p:nvPr>
            <p:ph idx="1"/>
          </p:nvPr>
        </p:nvSpPr>
        <p:spPr>
          <a:xfrm>
            <a:off x="1115568" y="2481943"/>
            <a:ext cx="10168128" cy="3695020"/>
          </a:xfrm>
        </p:spPr>
        <p:txBody>
          <a:bodyPr rtlCol="0">
            <a:normAutofit/>
          </a:bodyPr>
          <a:lstStyle/>
          <a:p>
            <a:pPr marL="0" indent="0">
              <a:buNone/>
              <a:defRPr/>
            </a:pPr>
            <a:r>
              <a:rPr lang="en-GB" sz="1700">
                <a:latin typeface="Arial" panose="020B0604020202020204" pitchFamily="34" charset="0"/>
                <a:cs typeface="Arial" panose="020B0604020202020204" pitchFamily="34" charset="0"/>
              </a:rPr>
              <a:t>Moss-Racusin </a:t>
            </a:r>
            <a:r>
              <a:rPr lang="en-GB" sz="1700" i="1">
                <a:latin typeface="Arial" panose="020B0604020202020204" pitchFamily="34" charset="0"/>
                <a:cs typeface="Arial" panose="020B0604020202020204" pitchFamily="34" charset="0"/>
              </a:rPr>
              <a:t>et al</a:t>
            </a:r>
            <a:r>
              <a:rPr lang="en-GB" sz="1700">
                <a:latin typeface="Arial" panose="020B0604020202020204" pitchFamily="34" charset="0"/>
                <a:cs typeface="Arial" panose="020B0604020202020204" pitchFamily="34" charset="0"/>
              </a:rPr>
              <a:t> (2012) had staff in science faculties in US colleges rate the application of a student for a position as a laboratory manager. </a:t>
            </a:r>
          </a:p>
          <a:p>
            <a:pPr marL="0" indent="0">
              <a:buNone/>
              <a:defRPr/>
            </a:pPr>
            <a:r>
              <a:rPr lang="en-GB" sz="1700">
                <a:latin typeface="Arial" panose="020B0604020202020204" pitchFamily="34" charset="0"/>
                <a:cs typeface="Arial" panose="020B0604020202020204" pitchFamily="34" charset="0"/>
              </a:rPr>
              <a:t>The same application was used 127 times and randomly assigned either a female (64 times) or male (63 times) name. </a:t>
            </a:r>
          </a:p>
          <a:p>
            <a:pPr marL="0" indent="0">
              <a:buNone/>
              <a:defRPr/>
            </a:pPr>
            <a:r>
              <a:rPr lang="en-GB" sz="1700">
                <a:latin typeface="Arial" panose="020B0604020202020204" pitchFamily="34" charset="0"/>
                <a:cs typeface="Arial" panose="020B0604020202020204" pitchFamily="34" charset="0"/>
              </a:rPr>
              <a:t>Selectors rated the male applicant as significantly more hireable than the female applicant. They also chose a higher starting salary and offered more career mentoring to the male applicant. </a:t>
            </a:r>
          </a:p>
          <a:p>
            <a:pPr>
              <a:buNone/>
              <a:defRPr/>
            </a:pPr>
            <a:r>
              <a:rPr lang="en-GB" sz="1700">
                <a:latin typeface="Arial" panose="020B0604020202020204" pitchFamily="34" charset="0"/>
                <a:cs typeface="Arial" panose="020B0604020202020204" pitchFamily="34" charset="0"/>
              </a:rPr>
              <a:t>The gender of the selector did not affect responses.</a:t>
            </a:r>
          </a:p>
          <a:p>
            <a:pPr>
              <a:buNone/>
              <a:defRPr/>
            </a:pPr>
            <a:endParaRPr lang="en-GB" sz="1700">
              <a:latin typeface="Arial" panose="020B0604020202020204" pitchFamily="34" charset="0"/>
              <a:cs typeface="Arial" panose="020B0604020202020204" pitchFamily="34" charset="0"/>
            </a:endParaRPr>
          </a:p>
          <a:p>
            <a:pPr marL="0" indent="0">
              <a:buNone/>
              <a:defRPr/>
            </a:pPr>
            <a:r>
              <a:rPr lang="en-GB" sz="1700">
                <a:latin typeface="Arial" panose="020B0604020202020204" pitchFamily="34" charset="0"/>
                <a:cs typeface="Arial" panose="020B0604020202020204" pitchFamily="34" charset="0"/>
              </a:rPr>
              <a:t>Moss-Racusin, CA, Dovidio, JF, Brescoll, VL, Graham, M &amp; Handelsman, J (2012) ‘Science faculty’s subtle gender biases- favour male students’. Proceedings of the National Academy of Sciences for the United States of America 109(41): 16474-16479</a:t>
            </a:r>
          </a:p>
          <a:p>
            <a:pPr marL="0" indent="0">
              <a:buNone/>
              <a:defRPr/>
            </a:pPr>
            <a:endParaRPr lang="en-GB" sz="17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95632F-75EF-28B6-1427-A6A9E5DA129F}"/>
              </a:ext>
            </a:extLst>
          </p:cNvPr>
          <p:cNvSpPr>
            <a:spLocks noGrp="1"/>
          </p:cNvSpPr>
          <p:nvPr>
            <p:ph type="title"/>
          </p:nvPr>
        </p:nvSpPr>
        <p:spPr>
          <a:xfrm>
            <a:off x="635000" y="640823"/>
            <a:ext cx="3418659" cy="5583148"/>
          </a:xfrm>
        </p:spPr>
        <p:txBody>
          <a:bodyPr anchor="ctr">
            <a:normAutofit/>
          </a:bodyPr>
          <a:lstStyle/>
          <a:p>
            <a:r>
              <a:rPr lang="en-GB" sz="5400"/>
              <a:t>Something is going on …</a:t>
            </a:r>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 Placeholder 1">
            <a:extLst>
              <a:ext uri="{FF2B5EF4-FFF2-40B4-BE49-F238E27FC236}">
                <a16:creationId xmlns:a16="http://schemas.microsoft.com/office/drawing/2014/main" id="{288BC448-7BCD-0482-A2B6-D95EF2F0D728}"/>
              </a:ext>
            </a:extLst>
          </p:cNvPr>
          <p:cNvGraphicFramePr>
            <a:graphicFrameLocks noGrp="1"/>
          </p:cNvGraphicFramePr>
          <p:nvPr>
            <p:ph idx="1"/>
            <p:extLst>
              <p:ext uri="{D42A27DB-BD31-4B8C-83A1-F6EECF244321}">
                <p14:modId xmlns:p14="http://schemas.microsoft.com/office/powerpoint/2010/main" val="296026596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27F037F-47A6-C9FD-9CDC-9943EB61C9A6}"/>
              </a:ext>
            </a:extLst>
          </p:cNvPr>
          <p:cNvSpPr>
            <a:spLocks noGrp="1"/>
          </p:cNvSpPr>
          <p:nvPr>
            <p:ph type="title"/>
          </p:nvPr>
        </p:nvSpPr>
        <p:spPr/>
        <p:txBody>
          <a:bodyPr/>
          <a:lstStyle/>
          <a:p>
            <a:pPr eaLnBrk="1" hangingPunct="1"/>
            <a:r>
              <a:rPr lang="en-GB" altLang="en-US"/>
              <a:t>The black box of your brain…..</a:t>
            </a:r>
          </a:p>
        </p:txBody>
      </p:sp>
      <p:pic>
        <p:nvPicPr>
          <p:cNvPr id="19459" name="Picture 4">
            <a:extLst>
              <a:ext uri="{FF2B5EF4-FFF2-40B4-BE49-F238E27FC236}">
                <a16:creationId xmlns:a16="http://schemas.microsoft.com/office/drawing/2014/main" id="{E14EDC1F-7AD6-8954-4670-7EA24F43D08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5486400" y="3187478"/>
            <a:ext cx="1219200" cy="1627632"/>
          </a:xfrm>
        </p:spPr>
      </p:pic>
      <p:sp>
        <p:nvSpPr>
          <p:cNvPr id="8" name="Right Arrow 7">
            <a:extLst>
              <a:ext uri="{FF2B5EF4-FFF2-40B4-BE49-F238E27FC236}">
                <a16:creationId xmlns:a16="http://schemas.microsoft.com/office/drawing/2014/main" id="{E76D4589-B695-409A-9877-B580C91F7AE0}"/>
              </a:ext>
            </a:extLst>
          </p:cNvPr>
          <p:cNvSpPr/>
          <p:nvPr/>
        </p:nvSpPr>
        <p:spPr>
          <a:xfrm>
            <a:off x="3109385" y="2015067"/>
            <a:ext cx="977900" cy="484717"/>
          </a:xfrm>
          <a:prstGeom prst="right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9" name="Right Arrow 8">
            <a:extLst>
              <a:ext uri="{FF2B5EF4-FFF2-40B4-BE49-F238E27FC236}">
                <a16:creationId xmlns:a16="http://schemas.microsoft.com/office/drawing/2014/main" id="{AEC49147-5A37-424E-B959-B02C108DA197}"/>
              </a:ext>
            </a:extLst>
          </p:cNvPr>
          <p:cNvSpPr/>
          <p:nvPr/>
        </p:nvSpPr>
        <p:spPr>
          <a:xfrm>
            <a:off x="3109385" y="3020485"/>
            <a:ext cx="977900" cy="484716"/>
          </a:xfrm>
          <a:prstGeom prst="right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0" name="Left Arrow 9">
            <a:extLst>
              <a:ext uri="{FF2B5EF4-FFF2-40B4-BE49-F238E27FC236}">
                <a16:creationId xmlns:a16="http://schemas.microsoft.com/office/drawing/2014/main" id="{C69BC8AB-6CB7-4C03-B7F1-033D65670EC9}"/>
              </a:ext>
            </a:extLst>
          </p:cNvPr>
          <p:cNvSpPr/>
          <p:nvPr/>
        </p:nvSpPr>
        <p:spPr>
          <a:xfrm>
            <a:off x="7895168" y="2015067"/>
            <a:ext cx="980017" cy="484717"/>
          </a:xfrm>
          <a:prstGeom prst="left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1" name="Left Arrow 10">
            <a:extLst>
              <a:ext uri="{FF2B5EF4-FFF2-40B4-BE49-F238E27FC236}">
                <a16:creationId xmlns:a16="http://schemas.microsoft.com/office/drawing/2014/main" id="{8F023DB6-4274-4566-992A-C47E992A4A94}"/>
              </a:ext>
            </a:extLst>
          </p:cNvPr>
          <p:cNvSpPr/>
          <p:nvPr/>
        </p:nvSpPr>
        <p:spPr>
          <a:xfrm>
            <a:off x="7895168" y="3020485"/>
            <a:ext cx="980017" cy="484716"/>
          </a:xfrm>
          <a:prstGeom prst="left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2" name="Up Arrow 11">
            <a:extLst>
              <a:ext uri="{FF2B5EF4-FFF2-40B4-BE49-F238E27FC236}">
                <a16:creationId xmlns:a16="http://schemas.microsoft.com/office/drawing/2014/main" id="{CAC1F6C8-99CC-48F2-93B8-3475540D86C9}"/>
              </a:ext>
            </a:extLst>
          </p:cNvPr>
          <p:cNvSpPr/>
          <p:nvPr/>
        </p:nvSpPr>
        <p:spPr>
          <a:xfrm>
            <a:off x="5183718" y="4830234"/>
            <a:ext cx="484716" cy="977900"/>
          </a:xfrm>
          <a:prstGeom prst="up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3" name="Up Arrow 12">
            <a:extLst>
              <a:ext uri="{FF2B5EF4-FFF2-40B4-BE49-F238E27FC236}">
                <a16:creationId xmlns:a16="http://schemas.microsoft.com/office/drawing/2014/main" id="{9A7D93D2-6DD7-4D74-BEA1-4650E4BD69DF}"/>
              </a:ext>
            </a:extLst>
          </p:cNvPr>
          <p:cNvSpPr/>
          <p:nvPr/>
        </p:nvSpPr>
        <p:spPr>
          <a:xfrm>
            <a:off x="6083300" y="4830234"/>
            <a:ext cx="482600" cy="977900"/>
          </a:xfrm>
          <a:prstGeom prst="up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4" name="Oval Callout 13">
            <a:extLst>
              <a:ext uri="{FF2B5EF4-FFF2-40B4-BE49-F238E27FC236}">
                <a16:creationId xmlns:a16="http://schemas.microsoft.com/office/drawing/2014/main" id="{C3D2E180-8D24-4A62-8031-BDD1FC27416A}"/>
              </a:ext>
            </a:extLst>
          </p:cNvPr>
          <p:cNvSpPr/>
          <p:nvPr/>
        </p:nvSpPr>
        <p:spPr>
          <a:xfrm>
            <a:off x="8875184" y="2015068"/>
            <a:ext cx="1928283" cy="1005417"/>
          </a:xfrm>
          <a:prstGeom prst="wedgeEllipseCallou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a:solidFill>
                  <a:schemeClr val="tx1"/>
                </a:solidFill>
              </a:rPr>
              <a:t>Social / structural factors</a:t>
            </a:r>
          </a:p>
        </p:txBody>
      </p:sp>
      <p:sp>
        <p:nvSpPr>
          <p:cNvPr id="15" name="Oval Callout 14">
            <a:extLst>
              <a:ext uri="{FF2B5EF4-FFF2-40B4-BE49-F238E27FC236}">
                <a16:creationId xmlns:a16="http://schemas.microsoft.com/office/drawing/2014/main" id="{6D83EFD8-34EB-4D0B-BC73-7D1ADCE510B1}"/>
              </a:ext>
            </a:extLst>
          </p:cNvPr>
          <p:cNvSpPr/>
          <p:nvPr/>
        </p:nvSpPr>
        <p:spPr>
          <a:xfrm>
            <a:off x="1178985" y="2015068"/>
            <a:ext cx="2220383" cy="1325033"/>
          </a:xfrm>
          <a:prstGeom prst="wedgeEllipseCallou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a:solidFill>
                  <a:schemeClr val="tx1"/>
                </a:solidFill>
              </a:rPr>
              <a:t>Cultural symbols &amp; stereotypes</a:t>
            </a:r>
          </a:p>
        </p:txBody>
      </p:sp>
      <p:sp>
        <p:nvSpPr>
          <p:cNvPr id="16" name="Oval Callout 15">
            <a:extLst>
              <a:ext uri="{FF2B5EF4-FFF2-40B4-BE49-F238E27FC236}">
                <a16:creationId xmlns:a16="http://schemas.microsoft.com/office/drawing/2014/main" id="{AFCCA9CE-78BC-4FF5-A911-6F5A3F45C421}"/>
              </a:ext>
            </a:extLst>
          </p:cNvPr>
          <p:cNvSpPr/>
          <p:nvPr/>
        </p:nvSpPr>
        <p:spPr>
          <a:xfrm>
            <a:off x="6565901" y="4830234"/>
            <a:ext cx="2309284" cy="778933"/>
          </a:xfrm>
          <a:prstGeom prst="wedgeEllipseCallou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a:solidFill>
                  <a:schemeClr val="tx1"/>
                </a:solidFill>
              </a:rPr>
              <a:t>Cognitive categories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DA220E64-30D1-61CA-6003-3F6081AA59CA}"/>
              </a:ext>
            </a:extLst>
          </p:cNvPr>
          <p:cNvSpPr>
            <a:spLocks noGrp="1"/>
          </p:cNvSpPr>
          <p:nvPr>
            <p:ph type="title"/>
          </p:nvPr>
        </p:nvSpPr>
        <p:spPr>
          <a:xfrm>
            <a:off x="1115568" y="548640"/>
            <a:ext cx="10168128" cy="1179576"/>
          </a:xfrm>
        </p:spPr>
        <p:txBody>
          <a:bodyPr>
            <a:normAutofit/>
          </a:bodyPr>
          <a:lstStyle/>
          <a:p>
            <a:r>
              <a:rPr lang="en-GB" sz="4000" dirty="0"/>
              <a:t>Unconscious Bias/Implicit Association</a:t>
            </a:r>
          </a:p>
        </p:txBody>
      </p:sp>
      <p:sp>
        <p:nvSpPr>
          <p:cNvPr id="16" name="Rectangle 1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 Placeholder 1">
            <a:extLst>
              <a:ext uri="{FF2B5EF4-FFF2-40B4-BE49-F238E27FC236}">
                <a16:creationId xmlns:a16="http://schemas.microsoft.com/office/drawing/2014/main" id="{7B5C0564-AEDF-45B3-AA03-E9F22E368650}"/>
              </a:ext>
            </a:extLst>
          </p:cNvPr>
          <p:cNvSpPr>
            <a:spLocks noGrp="1"/>
          </p:cNvSpPr>
          <p:nvPr>
            <p:ph idx="1"/>
          </p:nvPr>
        </p:nvSpPr>
        <p:spPr>
          <a:xfrm>
            <a:off x="1115568" y="2481943"/>
            <a:ext cx="10168128" cy="3695020"/>
          </a:xfrm>
        </p:spPr>
        <p:txBody>
          <a:bodyPr rtlCol="0">
            <a:normAutofit/>
          </a:bodyPr>
          <a:lstStyle/>
          <a:p>
            <a:pPr>
              <a:buFont typeface="Arial"/>
              <a:buChar char="•"/>
              <a:defRPr/>
            </a:pPr>
            <a:r>
              <a:rPr lang="en-GB" sz="2200"/>
              <a:t>Bias we are unaware of – tends to happen outside our control</a:t>
            </a:r>
          </a:p>
          <a:p>
            <a:pPr>
              <a:buFont typeface="Arial"/>
              <a:buChar char="•"/>
              <a:defRPr/>
            </a:pPr>
            <a:r>
              <a:rPr lang="en-GB" sz="2200"/>
              <a:t>Based on automatic judgements or assessments of people or situations</a:t>
            </a:r>
          </a:p>
          <a:p>
            <a:pPr>
              <a:buFont typeface="Arial"/>
              <a:buChar char="•"/>
              <a:defRPr/>
            </a:pPr>
            <a:r>
              <a:rPr lang="en-GB" sz="2200"/>
              <a:t>Influenced by our background, environment, personal experiences</a:t>
            </a:r>
          </a:p>
          <a:p>
            <a:pPr>
              <a:buFont typeface="Arial"/>
              <a:buChar char="•"/>
              <a:defRPr/>
            </a:pPr>
            <a:r>
              <a:rPr lang="en-GB" sz="2200"/>
              <a:t>We can be made aware of these biases and act to control them.</a:t>
            </a:r>
          </a:p>
          <a:p>
            <a:pPr>
              <a:buFont typeface="Arial"/>
              <a:buChar char="•"/>
              <a:defRPr/>
            </a:pPr>
            <a:endParaRPr lang="en-GB" sz="22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3A2E2FA3-3F7A-3051-6019-DF3F41C8271D}"/>
              </a:ext>
            </a:extLst>
          </p:cNvPr>
          <p:cNvSpPr>
            <a:spLocks noGrp="1"/>
          </p:cNvSpPr>
          <p:nvPr>
            <p:ph type="title"/>
          </p:nvPr>
        </p:nvSpPr>
        <p:spPr>
          <a:xfrm>
            <a:off x="1115568" y="548640"/>
            <a:ext cx="10168128" cy="1179576"/>
          </a:xfrm>
        </p:spPr>
        <p:txBody>
          <a:bodyPr>
            <a:normAutofit/>
          </a:bodyPr>
          <a:lstStyle/>
          <a:p>
            <a:r>
              <a:rPr lang="en-GB" sz="3700" dirty="0"/>
              <a:t>Types of bias</a:t>
            </a:r>
            <a:br>
              <a:rPr lang="en-GB" sz="3700" dirty="0"/>
            </a:br>
            <a:endParaRPr lang="en-GB" sz="3700" dirty="0"/>
          </a:p>
        </p:txBody>
      </p:sp>
      <p:sp>
        <p:nvSpPr>
          <p:cNvPr id="16" name="Rectangle 1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 Placeholder 1">
            <a:extLst>
              <a:ext uri="{FF2B5EF4-FFF2-40B4-BE49-F238E27FC236}">
                <a16:creationId xmlns:a16="http://schemas.microsoft.com/office/drawing/2014/main" id="{CC2D6EC6-4259-445F-AABF-8368D892E38B}"/>
              </a:ext>
            </a:extLst>
          </p:cNvPr>
          <p:cNvSpPr>
            <a:spLocks noGrp="1"/>
          </p:cNvSpPr>
          <p:nvPr>
            <p:ph idx="1"/>
          </p:nvPr>
        </p:nvSpPr>
        <p:spPr>
          <a:xfrm>
            <a:off x="1115568" y="2481943"/>
            <a:ext cx="10168128" cy="3695020"/>
          </a:xfrm>
        </p:spPr>
        <p:txBody>
          <a:bodyPr rtlCol="0">
            <a:normAutofit/>
          </a:bodyPr>
          <a:lstStyle/>
          <a:p>
            <a:pPr>
              <a:buFont typeface="Arial"/>
              <a:buChar char="•"/>
              <a:defRPr/>
            </a:pPr>
            <a:r>
              <a:rPr lang="en-GB" sz="2000" b="1"/>
              <a:t>Affinity</a:t>
            </a:r>
            <a:r>
              <a:rPr lang="en-GB" sz="2000"/>
              <a:t>  (these people  are like me. Basis for in-groups.)</a:t>
            </a:r>
          </a:p>
          <a:p>
            <a:pPr>
              <a:buFont typeface="Arial"/>
              <a:buChar char="•"/>
              <a:defRPr/>
            </a:pPr>
            <a:r>
              <a:rPr lang="en-GB" sz="2000" b="1"/>
              <a:t>Confirmation </a:t>
            </a:r>
            <a:r>
              <a:rPr lang="en-GB" sz="2000"/>
              <a:t> (what I already thought)</a:t>
            </a:r>
          </a:p>
          <a:p>
            <a:pPr>
              <a:buFont typeface="Arial"/>
              <a:buChar char="•"/>
              <a:defRPr/>
            </a:pPr>
            <a:r>
              <a:rPr lang="en-GB" sz="2000" b="1"/>
              <a:t>Attribution</a:t>
            </a:r>
            <a:r>
              <a:rPr lang="en-GB" sz="2000"/>
              <a:t>  (we tend to differential attribution for our in-groups and out-groups) </a:t>
            </a:r>
          </a:p>
          <a:p>
            <a:pPr>
              <a:buFont typeface="Arial"/>
              <a:buChar char="•"/>
              <a:defRPr/>
            </a:pPr>
            <a:r>
              <a:rPr lang="en-GB" sz="2000" b="1"/>
              <a:t>Stereotype </a:t>
            </a:r>
            <a:r>
              <a:rPr lang="en-GB" sz="2000"/>
              <a:t>(eg, white males are often seen as leaders, women often thought of as ‘better at communication’)</a:t>
            </a:r>
          </a:p>
          <a:p>
            <a:pPr>
              <a:buFont typeface="Arial"/>
              <a:buChar char="•"/>
              <a:defRPr/>
            </a:pPr>
            <a:r>
              <a:rPr lang="en-GB" sz="2000" b="1"/>
              <a:t>Group Think </a:t>
            </a:r>
            <a:r>
              <a:rPr lang="en-GB" sz="2000"/>
              <a:t>(minimise conflict - agree with the group)</a:t>
            </a:r>
          </a:p>
          <a:p>
            <a:pPr>
              <a:buFont typeface="Arial"/>
              <a:buChar char="•"/>
              <a:defRPr/>
            </a:pPr>
            <a:r>
              <a:rPr lang="en-GB" sz="2000" b="1"/>
              <a:t>Halo Effect  </a:t>
            </a:r>
            <a:r>
              <a:rPr lang="en-GB" sz="2000"/>
              <a:t>(good in one area – good in all areas?)</a:t>
            </a:r>
          </a:p>
          <a:p>
            <a:pPr>
              <a:buFont typeface="Arial"/>
              <a:buChar char="•"/>
              <a:defRPr/>
            </a:pPr>
            <a:r>
              <a:rPr lang="en-GB" sz="2000" b="1"/>
              <a:t>Salience</a:t>
            </a:r>
            <a:r>
              <a:rPr lang="en-GB" sz="2000"/>
              <a:t>  (previous performance continues to affect view)</a:t>
            </a:r>
          </a:p>
          <a:p>
            <a:pPr>
              <a:buFont typeface="Arial"/>
              <a:buChar char="•"/>
              <a:defRPr/>
            </a:pPr>
            <a:r>
              <a:rPr lang="en-GB" sz="2000" b="1"/>
              <a:t>Micro-aggressions</a:t>
            </a:r>
            <a:r>
              <a:rPr lang="en-GB" sz="2000"/>
              <a:t> (behavioural manifestations of bias)</a:t>
            </a:r>
            <a:endParaRPr lang="en-GB" sz="2000" b="1"/>
          </a:p>
          <a:p>
            <a:pPr>
              <a:buFont typeface="Arial"/>
              <a:buChar char="•"/>
              <a:defRPr/>
            </a:pPr>
            <a:endParaRPr lang="en-GB" sz="20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01CF7-ADEA-32AC-EFA6-7735AAC2BDB3}"/>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A2BD485B-6B64-CE15-B9A1-E2F9172FDBCB}"/>
              </a:ext>
            </a:extLst>
          </p:cNvPr>
          <p:cNvSpPr>
            <a:spLocks noGrp="1"/>
          </p:cNvSpPr>
          <p:nvPr>
            <p:ph idx="1"/>
          </p:nvPr>
        </p:nvSpPr>
        <p:spPr/>
        <p:txBody>
          <a:bodyPr>
            <a:normAutofit/>
          </a:bodyPr>
          <a:lstStyle/>
          <a:p>
            <a:pPr marL="0" indent="0">
              <a:buNone/>
            </a:pPr>
            <a:endParaRPr lang="en-GB" dirty="0"/>
          </a:p>
          <a:p>
            <a:r>
              <a:rPr lang="en-GB" dirty="0"/>
              <a:t>Provide an example of each of these, either ones you have observed or theoretical ones.</a:t>
            </a:r>
          </a:p>
          <a:p>
            <a:r>
              <a:rPr lang="en-GB" dirty="0"/>
              <a:t>How could each of these types of bias impact on research?</a:t>
            </a:r>
          </a:p>
          <a:p>
            <a:endParaRPr lang="en-GB" dirty="0"/>
          </a:p>
        </p:txBody>
      </p:sp>
    </p:spTree>
    <p:extLst>
      <p:ext uri="{BB962C8B-B14F-4D97-AF65-F5344CB8AC3E}">
        <p14:creationId xmlns:p14="http://schemas.microsoft.com/office/powerpoint/2010/main" val="34130808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8DFDF1-C756-5B58-76E5-E9CB7FB550AB}"/>
              </a:ext>
            </a:extLst>
          </p:cNvPr>
          <p:cNvSpPr>
            <a:spLocks noGrp="1"/>
          </p:cNvSpPr>
          <p:nvPr>
            <p:ph type="title"/>
          </p:nvPr>
        </p:nvSpPr>
        <p:spPr>
          <a:xfrm>
            <a:off x="4965430" y="629268"/>
            <a:ext cx="6586491" cy="1286160"/>
          </a:xfrm>
        </p:spPr>
        <p:txBody>
          <a:bodyPr anchor="b">
            <a:normAutofit/>
          </a:bodyPr>
          <a:lstStyle/>
          <a:p>
            <a:r>
              <a:rPr lang="en-GB" sz="3700"/>
              <a:t>Recognising and reflecting on bias</a:t>
            </a:r>
            <a:br>
              <a:rPr lang="en-GB" sz="3700"/>
            </a:br>
            <a:endParaRPr lang="en-GB" sz="3700"/>
          </a:p>
        </p:txBody>
      </p:sp>
      <p:sp>
        <p:nvSpPr>
          <p:cNvPr id="2" name="Text Placeholder 1">
            <a:extLst>
              <a:ext uri="{FF2B5EF4-FFF2-40B4-BE49-F238E27FC236}">
                <a16:creationId xmlns:a16="http://schemas.microsoft.com/office/drawing/2014/main" id="{BCDC7812-1592-4CD3-AD5B-4790E9BEB248}"/>
              </a:ext>
            </a:extLst>
          </p:cNvPr>
          <p:cNvSpPr>
            <a:spLocks noGrp="1"/>
          </p:cNvSpPr>
          <p:nvPr>
            <p:ph idx="1"/>
          </p:nvPr>
        </p:nvSpPr>
        <p:spPr>
          <a:xfrm>
            <a:off x="4965431" y="2438400"/>
            <a:ext cx="6586489" cy="3785419"/>
          </a:xfrm>
        </p:spPr>
        <p:txBody>
          <a:bodyPr rtlCol="0">
            <a:normAutofit/>
          </a:bodyPr>
          <a:lstStyle/>
          <a:p>
            <a:pPr>
              <a:buFont typeface="Arial"/>
              <a:buChar char="•"/>
              <a:defRPr/>
            </a:pPr>
            <a:r>
              <a:rPr lang="en-GB" sz="2000"/>
              <a:t>Implicit association tests</a:t>
            </a:r>
          </a:p>
          <a:p>
            <a:pPr>
              <a:buFont typeface="Arial"/>
              <a:buChar char="•"/>
              <a:defRPr/>
            </a:pPr>
            <a:r>
              <a:rPr lang="en-GB" sz="2000"/>
              <a:t>Encounter diaries</a:t>
            </a:r>
          </a:p>
          <a:p>
            <a:pPr>
              <a:buFont typeface="Arial"/>
              <a:buChar char="•"/>
              <a:defRPr/>
            </a:pPr>
            <a:r>
              <a:rPr lang="en-GB" sz="2000"/>
              <a:t>Reflective practice</a:t>
            </a:r>
          </a:p>
          <a:p>
            <a:pPr>
              <a:buFont typeface="Arial"/>
              <a:buChar char="•"/>
              <a:defRPr/>
            </a:pPr>
            <a:r>
              <a:rPr lang="en-GB" sz="2000"/>
              <a:t>‘Reverse mentoring’</a:t>
            </a:r>
          </a:p>
          <a:p>
            <a:pPr>
              <a:buFont typeface="Arial"/>
              <a:buChar char="•"/>
              <a:defRPr/>
            </a:pPr>
            <a:r>
              <a:rPr lang="en-GB" sz="2000"/>
              <a:t>Awareness of resilience &amp; emotional intelligence</a:t>
            </a:r>
          </a:p>
        </p:txBody>
      </p:sp>
      <p:pic>
        <p:nvPicPr>
          <p:cNvPr id="6" name="Picture 5" descr="Colourful carved figures of humans">
            <a:extLst>
              <a:ext uri="{FF2B5EF4-FFF2-40B4-BE49-F238E27FC236}">
                <a16:creationId xmlns:a16="http://schemas.microsoft.com/office/drawing/2014/main" id="{DCC61B9F-EBB7-4AA3-BA65-8A6BBCAD7E48}"/>
              </a:ext>
            </a:extLst>
          </p:cNvPr>
          <p:cNvPicPr>
            <a:picLocks noChangeAspect="1"/>
          </p:cNvPicPr>
          <p:nvPr/>
        </p:nvPicPr>
        <p:blipFill rotWithShape="1">
          <a:blip r:embed="rId3"/>
          <a:srcRect l="26036" r="25803"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39C1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7" name="Rectangle 317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48" name="Picture 31747" descr="Hands-on top of each other">
            <a:extLst>
              <a:ext uri="{FF2B5EF4-FFF2-40B4-BE49-F238E27FC236}">
                <a16:creationId xmlns:a16="http://schemas.microsoft.com/office/drawing/2014/main" id="{C7CB8138-AB8A-9D23-3956-8CB15BBF9135}"/>
              </a:ext>
            </a:extLst>
          </p:cNvPr>
          <p:cNvPicPr>
            <a:picLocks noChangeAspect="1"/>
          </p:cNvPicPr>
          <p:nvPr/>
        </p:nvPicPr>
        <p:blipFill rotWithShape="1">
          <a:blip r:embed="rId2"/>
          <a:srcRect l="38313" r="1" b="1"/>
          <a:stretch/>
        </p:blipFill>
        <p:spPr>
          <a:xfrm>
            <a:off x="1" y="10"/>
            <a:ext cx="9669642" cy="6857990"/>
          </a:xfrm>
          <a:prstGeom prst="rect">
            <a:avLst/>
          </a:prstGeom>
        </p:spPr>
      </p:pic>
      <p:sp>
        <p:nvSpPr>
          <p:cNvPr id="31759" name="Rectangle 3175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FD4CDBE-8D3D-6637-EF0B-BABAF0EF4D7F}"/>
              </a:ext>
            </a:extLst>
          </p:cNvPr>
          <p:cNvSpPr>
            <a:spLocks noGrp="1"/>
          </p:cNvSpPr>
          <p:nvPr>
            <p:ph type="title"/>
          </p:nvPr>
        </p:nvSpPr>
        <p:spPr>
          <a:xfrm>
            <a:off x="7531610" y="365125"/>
            <a:ext cx="3822189" cy="1899912"/>
          </a:xfrm>
        </p:spPr>
        <p:txBody>
          <a:bodyPr>
            <a:normAutofit/>
          </a:bodyPr>
          <a:lstStyle/>
          <a:p>
            <a:r>
              <a:rPr lang="en-GB" sz="3100"/>
              <a:t>What can we do about unconscious bias?</a:t>
            </a:r>
            <a:br>
              <a:rPr lang="en-GB" sz="3100"/>
            </a:br>
            <a:endParaRPr lang="en-GB" sz="3100"/>
          </a:p>
        </p:txBody>
      </p:sp>
      <p:sp>
        <p:nvSpPr>
          <p:cNvPr id="31746" name="Text Placeholder 1">
            <a:extLst>
              <a:ext uri="{FF2B5EF4-FFF2-40B4-BE49-F238E27FC236}">
                <a16:creationId xmlns:a16="http://schemas.microsoft.com/office/drawing/2014/main" id="{74A98D45-4A82-45BA-058E-686EDFE5F42F}"/>
              </a:ext>
            </a:extLst>
          </p:cNvPr>
          <p:cNvSpPr>
            <a:spLocks noGrp="1"/>
          </p:cNvSpPr>
          <p:nvPr>
            <p:ph idx="1"/>
          </p:nvPr>
        </p:nvSpPr>
        <p:spPr>
          <a:xfrm>
            <a:off x="7531610" y="2434201"/>
            <a:ext cx="3822189" cy="3742762"/>
          </a:xfrm>
        </p:spPr>
        <p:txBody>
          <a:bodyPr>
            <a:normAutofit/>
          </a:bodyPr>
          <a:lstStyle/>
          <a:p>
            <a:pPr eaLnBrk="1" hangingPunct="1"/>
            <a:r>
              <a:rPr lang="en-GB" altLang="en-US" sz="1700">
                <a:latin typeface="Source Sans Pro" panose="020B0503030403020204" pitchFamily="34" charset="0"/>
                <a:ea typeface="Source Sans Pro" panose="020B0503030403020204" pitchFamily="34" charset="0"/>
                <a:cs typeface="Source Sans Pro" panose="020B0503030403020204" pitchFamily="34" charset="0"/>
              </a:rPr>
              <a:t>Accept we are all biased</a:t>
            </a:r>
            <a:r>
              <a:rPr lang="en-US" altLang="en-US" sz="1700">
                <a:latin typeface="Source Sans Pro" panose="020B0503030403020204" pitchFamily="34" charset="0"/>
                <a:ea typeface="Source Sans Pro" panose="020B0503030403020204" pitchFamily="34" charset="0"/>
                <a:cs typeface="Source Sans Pro" panose="020B0503030403020204" pitchFamily="34" charset="0"/>
              </a:rPr>
              <a:t>​</a:t>
            </a:r>
          </a:p>
          <a:p>
            <a:pPr eaLnBrk="1" hangingPunct="1"/>
            <a:r>
              <a:rPr lang="en-GB" altLang="en-US" sz="1700">
                <a:latin typeface="Source Sans Pro" panose="020B0503030403020204" pitchFamily="34" charset="0"/>
                <a:ea typeface="Source Sans Pro" panose="020B0503030403020204" pitchFamily="34" charset="0"/>
                <a:cs typeface="Source Sans Pro" panose="020B0503030403020204" pitchFamily="34" charset="0"/>
              </a:rPr>
              <a:t>Challenge stereotypes and use counter-stereotypical information</a:t>
            </a:r>
            <a:r>
              <a:rPr lang="en-US" altLang="en-US" sz="1700">
                <a:latin typeface="Source Sans Pro" panose="020B0503030403020204" pitchFamily="34" charset="0"/>
                <a:ea typeface="Source Sans Pro" panose="020B0503030403020204" pitchFamily="34" charset="0"/>
                <a:cs typeface="Source Sans Pro" panose="020B0503030403020204" pitchFamily="34" charset="0"/>
              </a:rPr>
              <a:t>​</a:t>
            </a:r>
          </a:p>
          <a:p>
            <a:pPr eaLnBrk="1" hangingPunct="1"/>
            <a:r>
              <a:rPr lang="en-GB" altLang="en-US" sz="1700">
                <a:latin typeface="Source Sans Pro" panose="020B0503030403020204" pitchFamily="34" charset="0"/>
                <a:ea typeface="Source Sans Pro" panose="020B0503030403020204" pitchFamily="34" charset="0"/>
                <a:cs typeface="Source Sans Pro" panose="020B0503030403020204" pitchFamily="34" charset="0"/>
              </a:rPr>
              <a:t>Change perception and relationship with out-group members</a:t>
            </a:r>
            <a:r>
              <a:rPr lang="en-US" altLang="en-US" sz="1700">
                <a:latin typeface="Source Sans Pro" panose="020B0503030403020204" pitchFamily="34" charset="0"/>
                <a:ea typeface="Source Sans Pro" panose="020B0503030403020204" pitchFamily="34" charset="0"/>
                <a:cs typeface="Source Sans Pro" panose="020B0503030403020204" pitchFamily="34" charset="0"/>
              </a:rPr>
              <a:t>​</a:t>
            </a:r>
          </a:p>
          <a:p>
            <a:pPr eaLnBrk="1" hangingPunct="1"/>
            <a:r>
              <a:rPr lang="en-GB" altLang="en-US" sz="1700">
                <a:latin typeface="Source Sans Pro" panose="020B0503030403020204" pitchFamily="34" charset="0"/>
                <a:ea typeface="Source Sans Pro" panose="020B0503030403020204" pitchFamily="34" charset="0"/>
                <a:cs typeface="Source Sans Pro" panose="020B0503030403020204" pitchFamily="34" charset="0"/>
              </a:rPr>
              <a:t>Consider and try actively to manage micro-behaviours.</a:t>
            </a:r>
            <a:r>
              <a:rPr lang="en-US" altLang="en-US" sz="1700">
                <a:latin typeface="Source Sans Pro" panose="020B0503030403020204" pitchFamily="34" charset="0"/>
                <a:ea typeface="Source Sans Pro" panose="020B0503030403020204" pitchFamily="34" charset="0"/>
                <a:cs typeface="Source Sans Pro" panose="020B0503030403020204" pitchFamily="34" charset="0"/>
              </a:rPr>
              <a:t>​</a:t>
            </a:r>
          </a:p>
          <a:p>
            <a:pPr eaLnBrk="1" hangingPunct="1"/>
            <a:r>
              <a:rPr lang="en-GB" altLang="en-US" sz="1700">
                <a:latin typeface="Source Sans Pro" panose="020B0503030403020204" pitchFamily="34" charset="0"/>
                <a:ea typeface="Source Sans Pro" panose="020B0503030403020204" pitchFamily="34" charset="0"/>
                <a:cs typeface="Source Sans Pro" panose="020B0503030403020204" pitchFamily="34" charset="0"/>
              </a:rPr>
              <a:t>Be an active bystander</a:t>
            </a:r>
            <a:r>
              <a:rPr lang="en-US" altLang="en-US" sz="1700">
                <a:latin typeface="Source Sans Pro" panose="020B0503030403020204" pitchFamily="34" charset="0"/>
                <a:ea typeface="Source Sans Pro" panose="020B0503030403020204" pitchFamily="34" charset="0"/>
                <a:cs typeface="Source Sans Pro" panose="020B0503030403020204" pitchFamily="34" charset="0"/>
              </a:rPr>
              <a:t>​</a:t>
            </a:r>
          </a:p>
          <a:p>
            <a:pPr eaLnBrk="1" hangingPunct="1"/>
            <a:r>
              <a:rPr lang="en-GB" altLang="en-US" sz="1700">
                <a:latin typeface="Source Sans Pro" panose="020B0503030403020204" pitchFamily="34" charset="0"/>
                <a:ea typeface="Source Sans Pro" panose="020B0503030403020204" pitchFamily="34" charset="0"/>
                <a:cs typeface="Source Sans Pro" panose="020B0503030403020204" pitchFamily="34" charset="0"/>
              </a:rPr>
              <a:t>Manage emotional and cognitive load.</a:t>
            </a:r>
            <a:r>
              <a:rPr lang="en-US" altLang="en-US" sz="1700">
                <a:latin typeface="Source Sans Pro" panose="020B0503030403020204" pitchFamily="34" charset="0"/>
                <a:ea typeface="Source Sans Pro" panose="020B0503030403020204" pitchFamily="34" charset="0"/>
                <a:cs typeface="Source Sans Pro" panose="020B0503030403020204" pitchFamily="34" charset="0"/>
              </a:rPr>
              <a:t>​</a:t>
            </a:r>
          </a:p>
          <a:p>
            <a:pPr eaLnBrk="1" hangingPunct="1"/>
            <a:endParaRPr lang="en-GB" altLang="en-US" sz="1700">
              <a:latin typeface="Source Sans Pro" panose="020B0503030403020204" pitchFamily="34" charset="0"/>
              <a:ea typeface="Source Sans Pro" panose="020B0503030403020204" pitchFamily="34" charset="0"/>
              <a:cs typeface="Source Sans Pro" panose="020B0503030403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hite arrows going to the red target">
            <a:extLst>
              <a:ext uri="{FF2B5EF4-FFF2-40B4-BE49-F238E27FC236}">
                <a16:creationId xmlns:a16="http://schemas.microsoft.com/office/drawing/2014/main" id="{91D5AA38-19FC-2826-4F9B-F8202F809D94}"/>
              </a:ext>
            </a:extLst>
          </p:cNvPr>
          <p:cNvPicPr>
            <a:picLocks noChangeAspect="1"/>
          </p:cNvPicPr>
          <p:nvPr/>
        </p:nvPicPr>
        <p:blipFill rotWithShape="1">
          <a:blip r:embed="rId3"/>
          <a:srcRect l="5884" r="-1" b="-1"/>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870F6412-7892-108A-47F3-9C89A9A82A07}"/>
              </a:ext>
            </a:extLst>
          </p:cNvPr>
          <p:cNvSpPr>
            <a:spLocks noGrp="1"/>
          </p:cNvSpPr>
          <p:nvPr>
            <p:ph type="title"/>
          </p:nvPr>
        </p:nvSpPr>
        <p:spPr>
          <a:xfrm>
            <a:off x="838200" y="365125"/>
            <a:ext cx="3822189" cy="1899912"/>
          </a:xfrm>
        </p:spPr>
        <p:txBody>
          <a:bodyPr>
            <a:normAutofit/>
          </a:bodyPr>
          <a:lstStyle/>
          <a:p>
            <a:r>
              <a:rPr lang="en-US" sz="4000"/>
              <a:t>And</a:t>
            </a:r>
            <a:endParaRPr lang="en-GB" sz="4000"/>
          </a:p>
        </p:txBody>
      </p:sp>
      <p:sp>
        <p:nvSpPr>
          <p:cNvPr id="2" name="Text Placeholder 1">
            <a:extLst>
              <a:ext uri="{FF2B5EF4-FFF2-40B4-BE49-F238E27FC236}">
                <a16:creationId xmlns:a16="http://schemas.microsoft.com/office/drawing/2014/main" id="{0ECFF244-96D1-4E5A-8EC4-A63A6B23437A}"/>
              </a:ext>
            </a:extLst>
          </p:cNvPr>
          <p:cNvSpPr>
            <a:spLocks noGrp="1"/>
          </p:cNvSpPr>
          <p:nvPr>
            <p:ph idx="1"/>
          </p:nvPr>
        </p:nvSpPr>
        <p:spPr>
          <a:xfrm>
            <a:off x="838200" y="2434201"/>
            <a:ext cx="3822189" cy="3742762"/>
          </a:xfrm>
        </p:spPr>
        <p:txBody>
          <a:bodyPr rtlCol="0">
            <a:normAutofit/>
          </a:bodyPr>
          <a:lstStyle/>
          <a:p>
            <a:pPr>
              <a:buFont typeface="Arial"/>
              <a:buChar char="•"/>
              <a:defRPr/>
            </a:pPr>
            <a:r>
              <a:rPr lang="en-US" sz="1700"/>
              <a:t>Approach task with active intention to be fair and unbiased – but be self-aware and open to challenge.</a:t>
            </a:r>
          </a:p>
          <a:p>
            <a:pPr>
              <a:buFont typeface="Arial"/>
              <a:buChar char="•"/>
              <a:defRPr/>
            </a:pPr>
            <a:r>
              <a:rPr lang="en-US" sz="1700"/>
              <a:t>Cross check sources and types of information, and consider if processes (affinity, confirmation, stereotyping) may affect that information.</a:t>
            </a:r>
          </a:p>
          <a:p>
            <a:pPr>
              <a:buFont typeface="Arial"/>
              <a:buChar char="•"/>
              <a:defRPr/>
            </a:pPr>
            <a:r>
              <a:rPr lang="en-US" sz="1700"/>
              <a:t>Use the process – but do so thoughtfully.</a:t>
            </a:r>
          </a:p>
          <a:p>
            <a:pPr>
              <a:buFont typeface="Arial"/>
              <a:buChar char="•"/>
              <a:defRPr/>
            </a:pPr>
            <a:r>
              <a:rPr lang="en-US" sz="1700"/>
              <a:t>Be an active. If something looks wrong, say something.</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D7C10F-C9CC-763F-0B36-D5BA6CE10597}"/>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sz="3700" kern="1200">
                <a:solidFill>
                  <a:schemeClr val="tx1"/>
                </a:solidFill>
                <a:latin typeface="+mj-lt"/>
                <a:ea typeface="+mj-ea"/>
                <a:cs typeface="+mj-cs"/>
              </a:rPr>
              <a:t>Did your wider reading cover Easterby-Smith</a:t>
            </a:r>
          </a:p>
        </p:txBody>
      </p:sp>
      <p:sp>
        <p:nvSpPr>
          <p:cNvPr id="3" name="Content Placeholder 4">
            <a:extLst>
              <a:ext uri="{FF2B5EF4-FFF2-40B4-BE49-F238E27FC236}">
                <a16:creationId xmlns:a16="http://schemas.microsoft.com/office/drawing/2014/main" id="{E2E9DC59-EA06-425C-BCBE-3F531EBD48E6}"/>
              </a:ext>
            </a:extLst>
          </p:cNvPr>
          <p:cNvSpPr txBox="1">
            <a:spLocks/>
          </p:cNvSpPr>
          <p:nvPr/>
        </p:nvSpPr>
        <p:spPr>
          <a:xfrm>
            <a:off x="648931" y="2438400"/>
            <a:ext cx="3505494" cy="378541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a:lnSpc>
                <a:spcPct val="90000"/>
              </a:lnSpc>
              <a:spcAft>
                <a:spcPts val="600"/>
              </a:spcAft>
            </a:pPr>
            <a:r>
              <a:rPr lang="en-US" sz="2000" b="1">
                <a:solidFill>
                  <a:schemeClr val="tx1"/>
                </a:solidFill>
              </a:rPr>
              <a:t>Management and Business Research</a:t>
            </a:r>
          </a:p>
          <a:p>
            <a:pPr marL="0">
              <a:lnSpc>
                <a:spcPct val="90000"/>
              </a:lnSpc>
            </a:pPr>
            <a:r>
              <a:rPr lang="en-US" sz="2000">
                <a:solidFill>
                  <a:schemeClr val="tx1"/>
                </a:solidFill>
              </a:rPr>
              <a:t>Mark Easterby-Smith, Richard Thorpe, Lena J. Jaspersen and Danat Valizade</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Text&#10;&#10;Description automatically generated with medium confidence">
            <a:extLst>
              <a:ext uri="{FF2B5EF4-FFF2-40B4-BE49-F238E27FC236}">
                <a16:creationId xmlns:a16="http://schemas.microsoft.com/office/drawing/2014/main" id="{E4D2DD3D-E223-4B97-8851-218B404F9848}"/>
              </a:ext>
            </a:extLst>
          </p:cNvPr>
          <p:cNvPicPr/>
          <p:nvPr/>
        </p:nvPicPr>
        <p:blipFill rotWithShape="1">
          <a:blip r:embed="rId2" cstate="print">
            <a:extLst>
              <a:ext uri="{28A0092B-C50C-407E-A947-70E740481C1C}">
                <a14:useLocalDpi xmlns:a14="http://schemas.microsoft.com/office/drawing/2010/main" val="0"/>
              </a:ext>
            </a:extLst>
          </a:blip>
          <a:srcRect t="259"/>
          <a:stretch/>
        </p:blipFill>
        <p:spPr bwMode="auto">
          <a:xfrm>
            <a:off x="6393056" y="807593"/>
            <a:ext cx="4044943" cy="5239568"/>
          </a:xfrm>
          <a:prstGeom prst="rect">
            <a:avLst/>
          </a:prstGeom>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187068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D9B8BCE-423B-4A58-A405-43CF145061BF}"/>
              </a:ext>
            </a:extLst>
          </p:cNvPr>
          <p:cNvPicPr>
            <a:picLocks noChangeAspect="1"/>
          </p:cNvPicPr>
          <p:nvPr/>
        </p:nvPicPr>
        <p:blipFill rotWithShape="1">
          <a:blip r:embed="rId2"/>
          <a:srcRect l="6699" t="16170" r="2392"/>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594804" y="640263"/>
            <a:ext cx="6619811" cy="1344975"/>
          </a:xfrm>
        </p:spPr>
        <p:txBody>
          <a:bodyPr>
            <a:normAutofit/>
          </a:bodyPr>
          <a:lstStyle/>
          <a:p>
            <a:r>
              <a:rPr lang="en-GB" sz="4000"/>
              <a:t>Why Philosophy is important?</a:t>
            </a:r>
          </a:p>
        </p:txBody>
      </p:sp>
      <p:sp>
        <p:nvSpPr>
          <p:cNvPr id="3" name="Content Placeholder 2">
            <a:extLst>
              <a:ext uri="{FF2B5EF4-FFF2-40B4-BE49-F238E27FC236}">
                <a16:creationId xmlns:a16="http://schemas.microsoft.com/office/drawing/2014/main" id="{3780C2D3-8DB9-49EE-AA2C-D2F9707A59F4}"/>
              </a:ext>
            </a:extLst>
          </p:cNvPr>
          <p:cNvSpPr>
            <a:spLocks noGrp="1"/>
          </p:cNvSpPr>
          <p:nvPr>
            <p:ph idx="1"/>
          </p:nvPr>
        </p:nvSpPr>
        <p:spPr>
          <a:xfrm>
            <a:off x="594109" y="2121763"/>
            <a:ext cx="6620505" cy="3773010"/>
          </a:xfrm>
        </p:spPr>
        <p:txBody>
          <a:bodyPr>
            <a:normAutofit/>
          </a:bodyPr>
          <a:lstStyle/>
          <a:p>
            <a:r>
              <a:rPr lang="en-GB" altLang="zh-CN" sz="2200" dirty="0"/>
              <a:t>Researchers</a:t>
            </a:r>
            <a:r>
              <a:rPr lang="en-US" altLang="zh-CN" sz="2200" dirty="0"/>
              <a:t> have an obligation to understand the philosophical underpinnings of their research in order to have a clear sense of their role in research methods</a:t>
            </a:r>
            <a:endParaRPr lang="en-GB" sz="2200" dirty="0"/>
          </a:p>
          <a:p>
            <a:r>
              <a:rPr lang="en-US" altLang="zh-CN" sz="2200" dirty="0"/>
              <a:t>Understanding the philosophical foundations of one’s research is essential for clarifying research designs</a:t>
            </a:r>
            <a:endParaRPr lang="en-GB" sz="2200" dirty="0"/>
          </a:p>
          <a:p>
            <a:r>
              <a:rPr lang="en-US" altLang="zh-CN" sz="2200" dirty="0"/>
              <a:t>Knowledge of philosophy can help researchers to </a:t>
            </a:r>
            <a:r>
              <a:rPr lang="en-US" altLang="zh-CN" sz="2200" dirty="0" err="1"/>
              <a:t>recognise</a:t>
            </a:r>
            <a:r>
              <a:rPr lang="en-US" altLang="zh-CN" sz="2200" dirty="0"/>
              <a:t> which designs will work and which will not</a:t>
            </a:r>
          </a:p>
          <a:p>
            <a:r>
              <a:rPr lang="en-US" altLang="zh-CN" sz="2200" dirty="0"/>
              <a:t>It can help researchers to identify, and even create, designs that may be outside their past experience</a:t>
            </a:r>
          </a:p>
          <a:p>
            <a:endParaRPr lang="en-GB" sz="2200" dirty="0"/>
          </a:p>
        </p:txBody>
      </p:sp>
    </p:spTree>
    <p:extLst>
      <p:ext uri="{BB962C8B-B14F-4D97-AF65-F5344CB8AC3E}">
        <p14:creationId xmlns:p14="http://schemas.microsoft.com/office/powerpoint/2010/main" val="38780240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Worm's-eye view of a large tree">
            <a:extLst>
              <a:ext uri="{FF2B5EF4-FFF2-40B4-BE49-F238E27FC236}">
                <a16:creationId xmlns:a16="http://schemas.microsoft.com/office/drawing/2014/main" id="{D8D25D19-1456-8720-8442-F2A3976C1812}"/>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3FEC78-AAB0-42B4-A6DC-83ECE9A05959}"/>
              </a:ext>
            </a:extLst>
          </p:cNvPr>
          <p:cNvSpPr>
            <a:spLocks noGrp="1"/>
          </p:cNvSpPr>
          <p:nvPr>
            <p:ph type="title"/>
          </p:nvPr>
        </p:nvSpPr>
        <p:spPr>
          <a:xfrm>
            <a:off x="838200" y="365125"/>
            <a:ext cx="3822189" cy="1899912"/>
          </a:xfrm>
        </p:spPr>
        <p:txBody>
          <a:bodyPr>
            <a:normAutofit/>
          </a:bodyPr>
          <a:lstStyle/>
          <a:p>
            <a:r>
              <a:rPr lang="en-GB" sz="4000"/>
              <a:t>The tree metaphor</a:t>
            </a:r>
          </a:p>
        </p:txBody>
      </p:sp>
      <p:sp>
        <p:nvSpPr>
          <p:cNvPr id="3" name="Content Placeholder 2">
            <a:extLst>
              <a:ext uri="{FF2B5EF4-FFF2-40B4-BE49-F238E27FC236}">
                <a16:creationId xmlns:a16="http://schemas.microsoft.com/office/drawing/2014/main" id="{9AE575E3-4C58-42F3-9F1A-E5B19CBFCF59}"/>
              </a:ext>
            </a:extLst>
          </p:cNvPr>
          <p:cNvSpPr>
            <a:spLocks noGrp="1"/>
          </p:cNvSpPr>
          <p:nvPr>
            <p:ph idx="1"/>
          </p:nvPr>
        </p:nvSpPr>
        <p:spPr>
          <a:xfrm>
            <a:off x="838200" y="2434201"/>
            <a:ext cx="3822189" cy="3742762"/>
          </a:xfrm>
        </p:spPr>
        <p:txBody>
          <a:bodyPr>
            <a:normAutofit/>
          </a:bodyPr>
          <a:lstStyle/>
          <a:p>
            <a:pPr marL="0" indent="0">
              <a:buNone/>
            </a:pPr>
            <a:r>
              <a:rPr lang="en-US" altLang="zh-CN" sz="2000"/>
              <a:t>The key elements of the tree:</a:t>
            </a:r>
          </a:p>
          <a:p>
            <a:r>
              <a:rPr lang="en-US" altLang="zh-CN" sz="2000" i="1"/>
              <a:t>Roots</a:t>
            </a:r>
            <a:r>
              <a:rPr lang="en-US" altLang="zh-CN" sz="2000"/>
              <a:t> </a:t>
            </a:r>
          </a:p>
          <a:p>
            <a:r>
              <a:rPr lang="en-US" altLang="zh-CN" sz="2000" i="1"/>
              <a:t>Trunk</a:t>
            </a:r>
            <a:r>
              <a:rPr lang="en-US" altLang="zh-CN" sz="2000"/>
              <a:t> and </a:t>
            </a:r>
            <a:r>
              <a:rPr lang="en-US" altLang="zh-CN" sz="2000" i="1"/>
              <a:t>branches</a:t>
            </a:r>
            <a:r>
              <a:rPr lang="en-US" altLang="zh-CN" sz="2000"/>
              <a:t> </a:t>
            </a:r>
          </a:p>
          <a:p>
            <a:r>
              <a:rPr lang="en-US" altLang="zh-CN" sz="2000" i="1"/>
              <a:t>Leaves</a:t>
            </a:r>
            <a:r>
              <a:rPr lang="en-US" altLang="zh-CN" sz="2000"/>
              <a:t> </a:t>
            </a:r>
          </a:p>
          <a:p>
            <a:r>
              <a:rPr lang="en-US" altLang="zh-CN" sz="2000"/>
              <a:t>The </a:t>
            </a:r>
            <a:r>
              <a:rPr lang="en-US" altLang="zh-CN" sz="2000" i="1"/>
              <a:t>fruit </a:t>
            </a:r>
            <a:endParaRPr lang="en-US" altLang="zh-CN" sz="2000"/>
          </a:p>
          <a:p>
            <a:pPr marL="0" indent="0">
              <a:buNone/>
            </a:pPr>
            <a:r>
              <a:rPr lang="en-US" altLang="zh-CN" sz="2000"/>
              <a:t>– and each of these parallels an aspect of conducting research</a:t>
            </a:r>
            <a:endParaRPr lang="en-GB" sz="2000"/>
          </a:p>
        </p:txBody>
      </p:sp>
    </p:spTree>
    <p:extLst>
      <p:ext uri="{BB962C8B-B14F-4D97-AF65-F5344CB8AC3E}">
        <p14:creationId xmlns:p14="http://schemas.microsoft.com/office/powerpoint/2010/main" val="9852999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标题 5">
            <a:extLst>
              <a:ext uri="{FF2B5EF4-FFF2-40B4-BE49-F238E27FC236}">
                <a16:creationId xmlns:a16="http://schemas.microsoft.com/office/drawing/2014/main" id="{BA8E0225-E5DF-F44C-A9EE-8493AAED8895}"/>
              </a:ext>
            </a:extLst>
          </p:cNvPr>
          <p:cNvSpPr>
            <a:spLocks noGrp="1"/>
          </p:cNvSpPr>
          <p:nvPr>
            <p:ph type="title"/>
          </p:nvPr>
        </p:nvSpPr>
        <p:spPr>
          <a:xfrm>
            <a:off x="838200" y="557188"/>
            <a:ext cx="10515600" cy="1133499"/>
          </a:xfrm>
        </p:spPr>
        <p:txBody>
          <a:bodyPr>
            <a:normAutofit/>
          </a:bodyPr>
          <a:lstStyle/>
          <a:p>
            <a:pPr algn="ctr"/>
            <a:r>
              <a:rPr lang="en-GB" sz="5200"/>
              <a:t>Roots as research traditions</a:t>
            </a:r>
          </a:p>
        </p:txBody>
      </p:sp>
      <p:graphicFrame>
        <p:nvGraphicFramePr>
          <p:cNvPr id="19" name="Content Placeholder 2">
            <a:extLst>
              <a:ext uri="{FF2B5EF4-FFF2-40B4-BE49-F238E27FC236}">
                <a16:creationId xmlns:a16="http://schemas.microsoft.com/office/drawing/2014/main" id="{BA6D28CC-16AD-46C9-A240-B2708A07E66B}"/>
              </a:ext>
            </a:extLst>
          </p:cNvPr>
          <p:cNvGraphicFramePr>
            <a:graphicFrameLocks noGrp="1"/>
          </p:cNvGraphicFramePr>
          <p:nvPr>
            <p:ph idx="1"/>
            <p:extLst>
              <p:ext uri="{D42A27DB-BD31-4B8C-83A1-F6EECF244321}">
                <p14:modId xmlns:p14="http://schemas.microsoft.com/office/powerpoint/2010/main" val="379037537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3270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54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90AB255-18D2-2A5A-16E5-C33D7794A2F3}"/>
              </a:ext>
            </a:extLst>
          </p:cNvPr>
          <p:cNvPicPr>
            <a:picLocks noChangeAspect="1"/>
          </p:cNvPicPr>
          <p:nvPr/>
        </p:nvPicPr>
        <p:blipFill rotWithShape="1">
          <a:blip r:embed="rId2"/>
          <a:srcRect l="12785" t="20800" r="35588" b="6880"/>
          <a:stretch/>
        </p:blipFill>
        <p:spPr>
          <a:xfrm>
            <a:off x="3116966" y="643467"/>
            <a:ext cx="5958067" cy="5571066"/>
          </a:xfrm>
          <a:prstGeom prst="rect">
            <a:avLst/>
          </a:prstGeom>
        </p:spPr>
      </p:pic>
    </p:spTree>
    <p:extLst>
      <p:ext uri="{BB962C8B-B14F-4D97-AF65-F5344CB8AC3E}">
        <p14:creationId xmlns:p14="http://schemas.microsoft.com/office/powerpoint/2010/main" val="40412495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C5C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B88ED00-696F-4724-6303-370893E742F4}"/>
              </a:ext>
            </a:extLst>
          </p:cNvPr>
          <p:cNvPicPr>
            <a:picLocks noChangeAspect="1"/>
          </p:cNvPicPr>
          <p:nvPr/>
        </p:nvPicPr>
        <p:blipFill rotWithShape="1">
          <a:blip r:embed="rId2"/>
          <a:srcRect l="10937" t="28053" r="35446" b="8160"/>
          <a:stretch/>
        </p:blipFill>
        <p:spPr>
          <a:xfrm>
            <a:off x="2588259" y="643467"/>
            <a:ext cx="7015482" cy="5571066"/>
          </a:xfrm>
          <a:prstGeom prst="rect">
            <a:avLst/>
          </a:prstGeom>
        </p:spPr>
      </p:pic>
    </p:spTree>
    <p:extLst>
      <p:ext uri="{BB962C8B-B14F-4D97-AF65-F5344CB8AC3E}">
        <p14:creationId xmlns:p14="http://schemas.microsoft.com/office/powerpoint/2010/main" val="188876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lowchart: Document 1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875B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C9323-48B0-4DA7-87C8-3AF3EEC2FE72}"/>
              </a:ext>
            </a:extLst>
          </p:cNvPr>
          <p:cNvSpPr>
            <a:spLocks noGrp="1"/>
          </p:cNvSpPr>
          <p:nvPr>
            <p:ph type="title"/>
          </p:nvPr>
        </p:nvSpPr>
        <p:spPr>
          <a:xfrm>
            <a:off x="838200" y="171162"/>
            <a:ext cx="2840182" cy="2371148"/>
          </a:xfrm>
        </p:spPr>
        <p:txBody>
          <a:bodyPr vert="horz" lIns="91440" tIns="45720" rIns="91440" bIns="45720" rtlCol="0" anchor="ctr" anchorCtr="1">
            <a:normAutofit/>
          </a:bodyPr>
          <a:lstStyle/>
          <a:p>
            <a:r>
              <a:rPr lang="en-US" sz="3200" kern="1200">
                <a:solidFill>
                  <a:srgbClr val="FFFFFF"/>
                </a:solidFill>
                <a:latin typeface="+mj-lt"/>
                <a:ea typeface="+mj-ea"/>
                <a:cs typeface="+mj-cs"/>
              </a:rPr>
              <a:t>Tree Trunk</a:t>
            </a:r>
          </a:p>
        </p:txBody>
      </p:sp>
      <p:pic>
        <p:nvPicPr>
          <p:cNvPr id="14" name="Picture 13">
            <a:extLst>
              <a:ext uri="{FF2B5EF4-FFF2-40B4-BE49-F238E27FC236}">
                <a16:creationId xmlns:a16="http://schemas.microsoft.com/office/drawing/2014/main" id="{DBD5AD1E-979D-47FF-9700-EA7338E091E6}"/>
              </a:ext>
            </a:extLst>
          </p:cNvPr>
          <p:cNvPicPr>
            <a:picLocks noChangeAspect="1"/>
          </p:cNvPicPr>
          <p:nvPr/>
        </p:nvPicPr>
        <p:blipFill rotWithShape="1">
          <a:blip r:embed="rId2"/>
          <a:srcRect l="1275"/>
          <a:stretch/>
        </p:blipFill>
        <p:spPr>
          <a:xfrm>
            <a:off x="4234226" y="640080"/>
            <a:ext cx="7294950" cy="5578816"/>
          </a:xfrm>
          <a:prstGeom prst="rect">
            <a:avLst/>
          </a:prstGeom>
        </p:spPr>
      </p:pic>
    </p:spTree>
    <p:extLst>
      <p:ext uri="{BB962C8B-B14F-4D97-AF65-F5344CB8AC3E}">
        <p14:creationId xmlns:p14="http://schemas.microsoft.com/office/powerpoint/2010/main" val="4221269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1B8F7-8E81-4C3D-B38F-08F5E27348F9}"/>
              </a:ext>
            </a:extLst>
          </p:cNvPr>
          <p:cNvSpPr>
            <a:spLocks noGrp="1"/>
          </p:cNvSpPr>
          <p:nvPr>
            <p:ph type="title"/>
          </p:nvPr>
        </p:nvSpPr>
        <p:spPr>
          <a:xfrm>
            <a:off x="1028700" y="1967266"/>
            <a:ext cx="2628900" cy="2547257"/>
          </a:xfrm>
          <a:noFill/>
        </p:spPr>
        <p:txBody>
          <a:bodyPr vert="horz" lIns="91440" tIns="45720" rIns="91440" bIns="45720" rtlCol="0" anchor="ctr" anchorCtr="1">
            <a:normAutofit/>
          </a:bodyPr>
          <a:lstStyle/>
          <a:p>
            <a:pPr algn="ctr"/>
            <a:r>
              <a:rPr lang="en-US" sz="3600" kern="1200">
                <a:solidFill>
                  <a:srgbClr val="FFFFFF"/>
                </a:solidFill>
                <a:latin typeface="+mj-lt"/>
                <a:ea typeface="+mj-ea"/>
                <a:cs typeface="+mj-cs"/>
              </a:rPr>
              <a:t>Roots</a:t>
            </a:r>
          </a:p>
        </p:txBody>
      </p:sp>
      <p:pic>
        <p:nvPicPr>
          <p:cNvPr id="8" name="Content Placeholder 7" descr="Map&#10;&#10;Description automatically generated with medium confidence">
            <a:extLst>
              <a:ext uri="{FF2B5EF4-FFF2-40B4-BE49-F238E27FC236}">
                <a16:creationId xmlns:a16="http://schemas.microsoft.com/office/drawing/2014/main" id="{1E27E1D0-1DC5-4C86-9ABA-90F173873D04}"/>
              </a:ext>
            </a:extLst>
          </p:cNvPr>
          <p:cNvPicPr>
            <a:picLocks noGrp="1"/>
          </p:cNvPicPr>
          <p:nvPr>
            <p:ph idx="1"/>
          </p:nvPr>
        </p:nvPicPr>
        <p:blipFill rotWithShape="1">
          <a:blip r:embed="rId2"/>
          <a:srcRect t="8747" b="11905"/>
          <a:stretch/>
        </p:blipFill>
        <p:spPr bwMode="auto">
          <a:xfrm>
            <a:off x="4777316" y="1712849"/>
            <a:ext cx="6780700" cy="3429973"/>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3231364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able 13"/>
          <p:cNvGraphicFramePr>
            <a:graphicFrameLocks noGrp="1"/>
          </p:cNvGraphicFramePr>
          <p:nvPr/>
        </p:nvGraphicFramePr>
        <p:xfrm>
          <a:off x="731520" y="2255520"/>
          <a:ext cx="10942318" cy="3708400"/>
        </p:xfrm>
        <a:graphic>
          <a:graphicData uri="http://schemas.openxmlformats.org/drawingml/2006/table">
            <a:tbl>
              <a:tblPr firstRow="1">
                <a:tableStyleId>{21E4AEA4-8DFA-4A89-87EB-49C32662AFE0}</a:tableStyleId>
              </a:tblPr>
              <a:tblGrid>
                <a:gridCol w="2133448">
                  <a:extLst>
                    <a:ext uri="{9D8B030D-6E8A-4147-A177-3AD203B41FA5}">
                      <a16:colId xmlns:a16="http://schemas.microsoft.com/office/drawing/2014/main" val="20000"/>
                    </a:ext>
                  </a:extLst>
                </a:gridCol>
                <a:gridCol w="1648573">
                  <a:extLst>
                    <a:ext uri="{9D8B030D-6E8A-4147-A177-3AD203B41FA5}">
                      <a16:colId xmlns:a16="http://schemas.microsoft.com/office/drawing/2014/main" val="20001"/>
                    </a:ext>
                  </a:extLst>
                </a:gridCol>
                <a:gridCol w="2133448">
                  <a:extLst>
                    <a:ext uri="{9D8B030D-6E8A-4147-A177-3AD203B41FA5}">
                      <a16:colId xmlns:a16="http://schemas.microsoft.com/office/drawing/2014/main" val="20002"/>
                    </a:ext>
                  </a:extLst>
                </a:gridCol>
                <a:gridCol w="2224713">
                  <a:extLst>
                    <a:ext uri="{9D8B030D-6E8A-4147-A177-3AD203B41FA5}">
                      <a16:colId xmlns:a16="http://schemas.microsoft.com/office/drawing/2014/main" val="20003"/>
                    </a:ext>
                  </a:extLst>
                </a:gridCol>
                <a:gridCol w="2802136">
                  <a:extLst>
                    <a:ext uri="{9D8B030D-6E8A-4147-A177-3AD203B41FA5}">
                      <a16:colId xmlns:a16="http://schemas.microsoft.com/office/drawing/2014/main" val="20004"/>
                    </a:ext>
                  </a:extLst>
                </a:gridCol>
              </a:tblGrid>
              <a:tr h="916212">
                <a:tc>
                  <a:txBody>
                    <a:bodyPr/>
                    <a:lstStyle/>
                    <a:p>
                      <a:pPr algn="ctr"/>
                      <a:r>
                        <a:rPr lang="en-GB" sz="2000" dirty="0"/>
                        <a:t>Ontology</a:t>
                      </a:r>
                    </a:p>
                  </a:txBody>
                  <a:tcPr/>
                </a:tc>
                <a:tc>
                  <a:txBody>
                    <a:bodyPr/>
                    <a:lstStyle/>
                    <a:p>
                      <a:pPr algn="ctr"/>
                      <a:r>
                        <a:rPr lang="en-GB" sz="2000" dirty="0"/>
                        <a:t>Realism</a:t>
                      </a:r>
                    </a:p>
                  </a:txBody>
                  <a:tcPr/>
                </a:tc>
                <a:tc>
                  <a:txBody>
                    <a:bodyPr/>
                    <a:lstStyle/>
                    <a:p>
                      <a:pPr algn="ctr"/>
                      <a:r>
                        <a:rPr lang="en-GB" sz="2000" dirty="0"/>
                        <a:t>Internal realism</a:t>
                      </a:r>
                    </a:p>
                  </a:txBody>
                  <a:tcPr/>
                </a:tc>
                <a:tc>
                  <a:txBody>
                    <a:bodyPr/>
                    <a:lstStyle/>
                    <a:p>
                      <a:pPr algn="ctr"/>
                      <a:r>
                        <a:rPr lang="en-GB" sz="2000" dirty="0"/>
                        <a:t>Relativism</a:t>
                      </a:r>
                    </a:p>
                  </a:txBody>
                  <a:tcPr/>
                </a:tc>
                <a:tc>
                  <a:txBody>
                    <a:bodyPr/>
                    <a:lstStyle/>
                    <a:p>
                      <a:pPr algn="ctr"/>
                      <a:r>
                        <a:rPr lang="en-GB" sz="2000" dirty="0" err="1"/>
                        <a:t>Nominalism</a:t>
                      </a:r>
                      <a:endParaRPr lang="en-GB" sz="2000" dirty="0"/>
                    </a:p>
                  </a:txBody>
                  <a:tcPr/>
                </a:tc>
                <a:extLst>
                  <a:ext uri="{0D108BD9-81ED-4DB2-BD59-A6C34878D82A}">
                    <a16:rowId xmlns:a16="http://schemas.microsoft.com/office/drawing/2014/main" val="10000"/>
                  </a:ext>
                </a:extLst>
              </a:tr>
              <a:tr h="916212">
                <a:tc>
                  <a:txBody>
                    <a:bodyPr/>
                    <a:lstStyle/>
                    <a:p>
                      <a:pPr algn="ctr"/>
                      <a:endParaRPr lang="en-GB" sz="2000" dirty="0"/>
                    </a:p>
                  </a:txBody>
                  <a:tcPr/>
                </a:tc>
                <a:tc>
                  <a:txBody>
                    <a:bodyPr/>
                    <a:lstStyle/>
                    <a:p>
                      <a:pPr algn="ctr"/>
                      <a:r>
                        <a:rPr lang="en-GB" sz="2000" dirty="0"/>
                        <a:t>Single truth </a:t>
                      </a:r>
                    </a:p>
                  </a:txBody>
                  <a:tcPr/>
                </a:tc>
                <a:tc>
                  <a:txBody>
                    <a:bodyPr/>
                    <a:lstStyle/>
                    <a:p>
                      <a:pPr algn="ctr"/>
                      <a:r>
                        <a:rPr lang="en-GB" sz="2000" dirty="0"/>
                        <a:t>Truth is obscure</a:t>
                      </a:r>
                    </a:p>
                  </a:txBody>
                  <a:tcPr/>
                </a:tc>
                <a:tc>
                  <a:txBody>
                    <a:bodyPr/>
                    <a:lstStyle/>
                    <a:p>
                      <a:pPr algn="ctr"/>
                      <a:r>
                        <a:rPr lang="en-GB" sz="2000" dirty="0"/>
                        <a:t>Many truths</a:t>
                      </a:r>
                    </a:p>
                  </a:txBody>
                  <a:tcPr/>
                </a:tc>
                <a:tc>
                  <a:txBody>
                    <a:bodyPr/>
                    <a:lstStyle/>
                    <a:p>
                      <a:pPr algn="ctr"/>
                      <a:r>
                        <a:rPr lang="en-GB" sz="2000" dirty="0"/>
                        <a:t>No truth</a:t>
                      </a:r>
                    </a:p>
                  </a:txBody>
                  <a:tcPr/>
                </a:tc>
                <a:extLst>
                  <a:ext uri="{0D108BD9-81ED-4DB2-BD59-A6C34878D82A}">
                    <a16:rowId xmlns:a16="http://schemas.microsoft.com/office/drawing/2014/main" val="10001"/>
                  </a:ext>
                </a:extLst>
              </a:tr>
              <a:tr h="1301985">
                <a:tc>
                  <a:txBody>
                    <a:bodyPr/>
                    <a:lstStyle/>
                    <a:p>
                      <a:pPr algn="ctr"/>
                      <a:endParaRPr lang="en-GB" sz="2000" dirty="0"/>
                    </a:p>
                  </a:txBody>
                  <a:tcPr/>
                </a:tc>
                <a:tc>
                  <a:txBody>
                    <a:bodyPr/>
                    <a:lstStyle/>
                    <a:p>
                      <a:pPr algn="ctr"/>
                      <a:r>
                        <a:rPr lang="en-GB" sz="2000" dirty="0"/>
                        <a:t>Facts exist to be revealed</a:t>
                      </a:r>
                    </a:p>
                  </a:txBody>
                  <a:tcPr/>
                </a:tc>
                <a:tc>
                  <a:txBody>
                    <a:bodyPr/>
                    <a:lstStyle/>
                    <a:p>
                      <a:pPr algn="ctr"/>
                      <a:r>
                        <a:rPr lang="en-GB" sz="2000" dirty="0"/>
                        <a:t>Facts exist but are hard to uncover</a:t>
                      </a:r>
                    </a:p>
                  </a:txBody>
                  <a:tcPr/>
                </a:tc>
                <a:tc>
                  <a:txBody>
                    <a:bodyPr/>
                    <a:lstStyle/>
                    <a:p>
                      <a:pPr algn="ctr"/>
                      <a:r>
                        <a:rPr lang="en-GB" sz="2000" dirty="0"/>
                        <a:t>Facts depend on</a:t>
                      </a:r>
                      <a:r>
                        <a:rPr lang="en-GB" sz="2000" baseline="0" dirty="0"/>
                        <a:t> view of observer</a:t>
                      </a:r>
                      <a:endParaRPr lang="en-GB" sz="2000" dirty="0"/>
                    </a:p>
                  </a:txBody>
                  <a:tcPr/>
                </a:tc>
                <a:tc>
                  <a:txBody>
                    <a:bodyPr/>
                    <a:lstStyle/>
                    <a:p>
                      <a:pPr algn="ctr"/>
                      <a:r>
                        <a:rPr lang="en-GB" sz="2000" dirty="0"/>
                        <a:t>Facts are all created</a:t>
                      </a:r>
                    </a:p>
                  </a:txBody>
                  <a:tcPr/>
                </a:tc>
                <a:extLst>
                  <a:ext uri="{0D108BD9-81ED-4DB2-BD59-A6C34878D82A}">
                    <a16:rowId xmlns:a16="http://schemas.microsoft.com/office/drawing/2014/main" val="10002"/>
                  </a:ext>
                </a:extLst>
              </a:tr>
              <a:tr h="573991">
                <a:tc>
                  <a:txBody>
                    <a:bodyPr/>
                    <a:lstStyle/>
                    <a:p>
                      <a:pPr algn="ctr"/>
                      <a:r>
                        <a:rPr lang="en-GB" sz="2000" dirty="0"/>
                        <a:t>Epistemology</a:t>
                      </a:r>
                    </a:p>
                  </a:txBody>
                  <a:tcPr/>
                </a:tc>
                <a:tc>
                  <a:txBody>
                    <a:bodyPr/>
                    <a:lstStyle/>
                    <a:p>
                      <a:pPr algn="ctr"/>
                      <a:r>
                        <a:rPr lang="en-GB" sz="2000" dirty="0"/>
                        <a:t>Positivism</a:t>
                      </a:r>
                    </a:p>
                  </a:txBody>
                  <a:tcPr/>
                </a:tc>
                <a:tc>
                  <a:txBody>
                    <a:bodyPr/>
                    <a:lstStyle/>
                    <a:p>
                      <a:pPr algn="ctr"/>
                      <a:endParaRPr lang="en-GB" sz="2000" dirty="0"/>
                    </a:p>
                  </a:txBody>
                  <a:tcPr/>
                </a:tc>
                <a:tc>
                  <a:txBody>
                    <a:bodyPr/>
                    <a:lstStyle/>
                    <a:p>
                      <a:pPr algn="ctr"/>
                      <a:endParaRPr lang="en-GB" sz="2000" dirty="0"/>
                    </a:p>
                  </a:txBody>
                  <a:tcPr/>
                </a:tc>
                <a:tc>
                  <a:txBody>
                    <a:bodyPr/>
                    <a:lstStyle/>
                    <a:p>
                      <a:pPr algn="ctr"/>
                      <a:r>
                        <a:rPr lang="en-GB" sz="2000" dirty="0" err="1"/>
                        <a:t>Constructionism</a:t>
                      </a:r>
                      <a:endParaRPr lang="en-GB" sz="2000" dirty="0"/>
                    </a:p>
                  </a:txBody>
                  <a:tcPr/>
                </a:tc>
                <a:extLst>
                  <a:ext uri="{0D108BD9-81ED-4DB2-BD59-A6C34878D82A}">
                    <a16:rowId xmlns:a16="http://schemas.microsoft.com/office/drawing/2014/main" val="10003"/>
                  </a:ext>
                </a:extLst>
              </a:tr>
            </a:tbl>
          </a:graphicData>
        </a:graphic>
      </p:graphicFrame>
      <p:sp>
        <p:nvSpPr>
          <p:cNvPr id="23" name="Left-Right Arrow 22"/>
          <p:cNvSpPr/>
          <p:nvPr/>
        </p:nvSpPr>
        <p:spPr>
          <a:xfrm>
            <a:off x="5137151" y="5602975"/>
            <a:ext cx="3063412" cy="202320"/>
          </a:xfrm>
          <a:prstGeom prst="leftRightArrow">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2" name="Title 1"/>
          <p:cNvSpPr>
            <a:spLocks noGrp="1"/>
          </p:cNvSpPr>
          <p:nvPr>
            <p:ph type="title"/>
          </p:nvPr>
        </p:nvSpPr>
        <p:spPr>
          <a:xfrm>
            <a:off x="2178119" y="404665"/>
            <a:ext cx="7886700" cy="1325563"/>
          </a:xfrm>
        </p:spPr>
        <p:txBody>
          <a:bodyPr/>
          <a:lstStyle/>
          <a:p>
            <a:r>
              <a:rPr lang="en-GB" dirty="0"/>
              <a:t>Ontology and epistemology</a:t>
            </a:r>
            <a:endParaRPr lang="en-US" dirty="0"/>
          </a:p>
        </p:txBody>
      </p:sp>
    </p:spTree>
    <p:extLst>
      <p:ext uri="{BB962C8B-B14F-4D97-AF65-F5344CB8AC3E}">
        <p14:creationId xmlns:p14="http://schemas.microsoft.com/office/powerpoint/2010/main" val="3102025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标题 5">
            <a:extLst>
              <a:ext uri="{FF2B5EF4-FFF2-40B4-BE49-F238E27FC236}">
                <a16:creationId xmlns:a16="http://schemas.microsoft.com/office/drawing/2014/main" id="{BA8E0225-E5DF-F44C-A9EE-8493AAED8895}"/>
              </a:ext>
            </a:extLst>
          </p:cNvPr>
          <p:cNvSpPr>
            <a:spLocks noGrp="1"/>
          </p:cNvSpPr>
          <p:nvPr>
            <p:ph type="title"/>
          </p:nvPr>
        </p:nvSpPr>
        <p:spPr>
          <a:xfrm>
            <a:off x="1028700" y="1967266"/>
            <a:ext cx="2628900" cy="2547257"/>
          </a:xfrm>
          <a:noFill/>
        </p:spPr>
        <p:txBody>
          <a:bodyPr vert="horz" lIns="91440" tIns="45720" rIns="91440" bIns="45720" rtlCol="0" anchor="ctr" anchorCtr="1">
            <a:normAutofit/>
          </a:bodyPr>
          <a:lstStyle/>
          <a:p>
            <a:pPr algn="ctr"/>
            <a:r>
              <a:rPr lang="en-US" sz="3300" dirty="0">
                <a:solidFill>
                  <a:srgbClr val="FFFFFF"/>
                </a:solidFill>
              </a:rPr>
              <a:t>T</a:t>
            </a:r>
            <a:r>
              <a:rPr lang="en-US" sz="3300" kern="1200" dirty="0">
                <a:solidFill>
                  <a:srgbClr val="FFFFFF"/>
                </a:solidFill>
                <a:latin typeface="+mj-lt"/>
                <a:ea typeface="+mj-ea"/>
                <a:cs typeface="+mj-cs"/>
              </a:rPr>
              <a:t>he collection and analysis of data</a:t>
            </a:r>
            <a:br>
              <a:rPr lang="en-US" sz="3300" kern="1200" dirty="0">
                <a:solidFill>
                  <a:srgbClr val="FFFFFF"/>
                </a:solidFill>
                <a:latin typeface="+mj-lt"/>
                <a:ea typeface="+mj-ea"/>
                <a:cs typeface="+mj-cs"/>
              </a:rPr>
            </a:br>
            <a:r>
              <a:rPr lang="en-US" sz="3300" kern="1200" dirty="0">
                <a:solidFill>
                  <a:srgbClr val="FFFFFF"/>
                </a:solidFill>
                <a:latin typeface="+mj-lt"/>
                <a:ea typeface="+mj-ea"/>
                <a:cs typeface="+mj-cs"/>
              </a:rPr>
              <a:t>-- Leaves</a:t>
            </a:r>
          </a:p>
        </p:txBody>
      </p:sp>
      <p:pic>
        <p:nvPicPr>
          <p:cNvPr id="7" name="Picture 6">
            <a:extLst>
              <a:ext uri="{FF2B5EF4-FFF2-40B4-BE49-F238E27FC236}">
                <a16:creationId xmlns:a16="http://schemas.microsoft.com/office/drawing/2014/main" id="{C4AA0075-47D4-4691-95C8-664AEFDE5411}"/>
              </a:ext>
            </a:extLst>
          </p:cNvPr>
          <p:cNvPicPr>
            <a:picLocks noChangeAspect="1"/>
          </p:cNvPicPr>
          <p:nvPr/>
        </p:nvPicPr>
        <p:blipFill>
          <a:blip r:embed="rId2"/>
          <a:stretch>
            <a:fillRect/>
          </a:stretch>
        </p:blipFill>
        <p:spPr>
          <a:xfrm>
            <a:off x="4777316" y="2012364"/>
            <a:ext cx="6780700" cy="2830942"/>
          </a:xfrm>
          <a:prstGeom prst="rect">
            <a:avLst/>
          </a:prstGeom>
        </p:spPr>
      </p:pic>
    </p:spTree>
    <p:extLst>
      <p:ext uri="{BB962C8B-B14F-4D97-AF65-F5344CB8AC3E}">
        <p14:creationId xmlns:p14="http://schemas.microsoft.com/office/powerpoint/2010/main" val="18455497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able 13"/>
          <p:cNvGraphicFramePr>
            <a:graphicFrameLocks noGrp="1"/>
          </p:cNvGraphicFramePr>
          <p:nvPr/>
        </p:nvGraphicFramePr>
        <p:xfrm>
          <a:off x="1820891" y="2402167"/>
          <a:ext cx="8743087" cy="3729100"/>
        </p:xfrm>
        <a:graphic>
          <a:graphicData uri="http://schemas.openxmlformats.org/drawingml/2006/table">
            <a:tbl>
              <a:tblPr firstRow="1">
                <a:tableStyleId>{85BE263C-DBD7-4A20-BB59-AAB30ACAA65A}</a:tableStyleId>
              </a:tblPr>
              <a:tblGrid>
                <a:gridCol w="2727250">
                  <a:extLst>
                    <a:ext uri="{9D8B030D-6E8A-4147-A177-3AD203B41FA5}">
                      <a16:colId xmlns:a16="http://schemas.microsoft.com/office/drawing/2014/main" val="20000"/>
                    </a:ext>
                  </a:extLst>
                </a:gridCol>
                <a:gridCol w="3114085">
                  <a:extLst>
                    <a:ext uri="{9D8B030D-6E8A-4147-A177-3AD203B41FA5}">
                      <a16:colId xmlns:a16="http://schemas.microsoft.com/office/drawing/2014/main" val="20001"/>
                    </a:ext>
                  </a:extLst>
                </a:gridCol>
                <a:gridCol w="2901752">
                  <a:extLst>
                    <a:ext uri="{9D8B030D-6E8A-4147-A177-3AD203B41FA5}">
                      <a16:colId xmlns:a16="http://schemas.microsoft.com/office/drawing/2014/main" val="20002"/>
                    </a:ext>
                  </a:extLst>
                </a:gridCol>
              </a:tblGrid>
              <a:tr h="685418">
                <a:tc>
                  <a:txBody>
                    <a:bodyPr/>
                    <a:lstStyle/>
                    <a:p>
                      <a:pPr marL="457200" lvl="1" algn="ctr" defTabSz="914400" rtl="0" eaLnBrk="1" latinLnBrk="0" hangingPunct="1">
                        <a:lnSpc>
                          <a:spcPct val="100000"/>
                        </a:lnSpc>
                      </a:pPr>
                      <a:r>
                        <a:rPr lang="en-GB" sz="1800" b="1" kern="1200" dirty="0">
                          <a:solidFill>
                            <a:schemeClr val="lt1"/>
                          </a:solidFill>
                          <a:latin typeface="+mn-lt"/>
                          <a:ea typeface="+mn-ea"/>
                          <a:cs typeface="+mn-cs"/>
                        </a:rPr>
                        <a:t>Positivism (hard</a:t>
                      </a:r>
                      <a:r>
                        <a:rPr lang="en-GB" sz="1800" kern="1200" dirty="0"/>
                        <a:t>)</a:t>
                      </a:r>
                      <a:endParaRPr lang="en-GB" sz="1800" b="1" kern="1200" dirty="0">
                        <a:solidFill>
                          <a:schemeClr val="lt1"/>
                        </a:solidFill>
                        <a:latin typeface="+mn-lt"/>
                        <a:ea typeface="+mn-ea"/>
                        <a:cs typeface="+mn-cs"/>
                      </a:endParaRPr>
                    </a:p>
                  </a:txBody>
                  <a:tcPr marT="45726" marB="45726" anchor="ctr"/>
                </a:tc>
                <a:tc>
                  <a:txBody>
                    <a:bodyPr/>
                    <a:lstStyle/>
                    <a:p>
                      <a:pPr marL="457200" marR="0" lvl="1" indent="0" algn="ctr" defTabSz="914400" rtl="0" eaLnBrk="1" fontAlgn="auto" latinLnBrk="0" hangingPunct="1">
                        <a:lnSpc>
                          <a:spcPct val="100000"/>
                        </a:lnSpc>
                        <a:spcBef>
                          <a:spcPts val="0"/>
                        </a:spcBef>
                        <a:spcAft>
                          <a:spcPts val="0"/>
                        </a:spcAft>
                        <a:buClrTx/>
                        <a:buSzTx/>
                        <a:buFontTx/>
                        <a:buNone/>
                        <a:tabLst/>
                        <a:defRPr/>
                      </a:pPr>
                      <a:endParaRPr lang="en-GB" sz="1800" kern="1200" dirty="0"/>
                    </a:p>
                    <a:p>
                      <a:pPr marL="457200" marR="0" lvl="1" indent="0" algn="ctr" defTabSz="914400" rtl="0" eaLnBrk="1" fontAlgn="auto" latinLnBrk="0" hangingPunct="1">
                        <a:lnSpc>
                          <a:spcPct val="100000"/>
                        </a:lnSpc>
                        <a:spcBef>
                          <a:spcPts val="0"/>
                        </a:spcBef>
                        <a:spcAft>
                          <a:spcPts val="0"/>
                        </a:spcAft>
                        <a:buClrTx/>
                        <a:buSzTx/>
                        <a:buFontTx/>
                        <a:buNone/>
                        <a:tabLst/>
                        <a:defRPr/>
                      </a:pPr>
                      <a:r>
                        <a:rPr lang="en-GB" sz="1800" kern="1200" dirty="0"/>
                        <a:t>Constructionism (soft)</a:t>
                      </a:r>
                      <a:endParaRPr lang="en-GB" sz="1800" b="1" kern="1200" dirty="0">
                        <a:solidFill>
                          <a:schemeClr val="lt1"/>
                        </a:solidFill>
                        <a:latin typeface="+mn-lt"/>
                        <a:ea typeface="+mn-ea"/>
                        <a:cs typeface="+mn-cs"/>
                      </a:endParaRPr>
                    </a:p>
                  </a:txBody>
                  <a:tcPr marT="45726" marB="45726"/>
                </a:tc>
                <a:tc>
                  <a:txBody>
                    <a:bodyPr/>
                    <a:lstStyle/>
                    <a:p>
                      <a:pPr marL="457200" lvl="1" algn="ctr" defTabSz="914400" rtl="0" eaLnBrk="1" latinLnBrk="0" hangingPunct="1">
                        <a:lnSpc>
                          <a:spcPct val="100000"/>
                        </a:lnSpc>
                      </a:pPr>
                      <a:r>
                        <a:rPr lang="en-GB" sz="1800" kern="1200" dirty="0"/>
                        <a:t>Positivism/</a:t>
                      </a:r>
                      <a:br>
                        <a:rPr lang="en-GB" sz="1800" kern="1200" dirty="0"/>
                      </a:br>
                      <a:r>
                        <a:rPr lang="en-GB" sz="1800" kern="1200" dirty="0"/>
                        <a:t>Constructionism (hard and soft)</a:t>
                      </a:r>
                      <a:endParaRPr lang="en-GB" sz="1800" b="1" kern="1200" dirty="0">
                        <a:solidFill>
                          <a:schemeClr val="lt1"/>
                        </a:solidFill>
                        <a:latin typeface="+mn-lt"/>
                        <a:ea typeface="+mn-ea"/>
                        <a:cs typeface="+mn-cs"/>
                      </a:endParaRPr>
                    </a:p>
                  </a:txBody>
                  <a:tcPr marT="45726" marB="45726"/>
                </a:tc>
                <a:extLst>
                  <a:ext uri="{0D108BD9-81ED-4DB2-BD59-A6C34878D82A}">
                    <a16:rowId xmlns:a16="http://schemas.microsoft.com/office/drawing/2014/main" val="10000"/>
                  </a:ext>
                </a:extLst>
              </a:tr>
              <a:tr h="2814688">
                <a:tc>
                  <a:txBody>
                    <a:bodyPr/>
                    <a:lstStyle/>
                    <a:p>
                      <a:pPr algn="ctr"/>
                      <a:endParaRPr lang="en-GB" sz="1800" dirty="0"/>
                    </a:p>
                  </a:txBody>
                  <a:tcPr marT="45726" marB="45726"/>
                </a:tc>
                <a:tc>
                  <a:txBody>
                    <a:bodyPr/>
                    <a:lstStyle/>
                    <a:p>
                      <a:pPr algn="ctr"/>
                      <a:endParaRPr lang="en-GB" sz="1800" dirty="0"/>
                    </a:p>
                  </a:txBody>
                  <a:tcPr marT="45726" marB="45726"/>
                </a:tc>
                <a:tc>
                  <a:txBody>
                    <a:bodyPr/>
                    <a:lstStyle/>
                    <a:p>
                      <a:pPr algn="ctr"/>
                      <a:endParaRPr lang="en-GB" sz="1800" dirty="0"/>
                    </a:p>
                  </a:txBody>
                  <a:tcPr marT="45726" marB="45726"/>
                </a:tc>
                <a:extLst>
                  <a:ext uri="{0D108BD9-81ED-4DB2-BD59-A6C34878D82A}">
                    <a16:rowId xmlns:a16="http://schemas.microsoft.com/office/drawing/2014/main" val="10001"/>
                  </a:ext>
                </a:extLst>
              </a:tr>
            </a:tbl>
          </a:graphicData>
        </a:graphic>
      </p:graphicFrame>
      <p:sp>
        <p:nvSpPr>
          <p:cNvPr id="2" name="Title 1"/>
          <p:cNvSpPr>
            <a:spLocks noGrp="1"/>
          </p:cNvSpPr>
          <p:nvPr>
            <p:ph type="title"/>
          </p:nvPr>
        </p:nvSpPr>
        <p:spPr/>
        <p:txBody>
          <a:bodyPr>
            <a:normAutofit/>
          </a:bodyPr>
          <a:lstStyle/>
          <a:p>
            <a:r>
              <a:rPr lang="en-GB" dirty="0"/>
              <a:t>The nature of research projects and research outputs</a:t>
            </a:r>
            <a:endParaRPr lang="en-US"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81142" y="3392889"/>
            <a:ext cx="7631258" cy="2449111"/>
          </a:xfrm>
          <a:prstGeom prst="rect">
            <a:avLst/>
          </a:prstGeom>
        </p:spPr>
      </p:pic>
    </p:spTree>
    <p:extLst>
      <p:ext uri="{BB962C8B-B14F-4D97-AF65-F5344CB8AC3E}">
        <p14:creationId xmlns:p14="http://schemas.microsoft.com/office/powerpoint/2010/main" val="7696963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Content Placeholder 12">
            <a:extLst>
              <a:ext uri="{FF2B5EF4-FFF2-40B4-BE49-F238E27FC236}">
                <a16:creationId xmlns:a16="http://schemas.microsoft.com/office/drawing/2014/main" id="{CBCA8F5D-02A8-4BD7-8C0A-DF97C802276B}"/>
              </a:ext>
            </a:extLst>
          </p:cNvPr>
          <p:cNvGraphicFramePr>
            <a:graphicFrameLocks noGrp="1"/>
          </p:cNvGraphicFramePr>
          <p:nvPr>
            <p:ph idx="1"/>
            <p:extLst>
              <p:ext uri="{D42A27DB-BD31-4B8C-83A1-F6EECF244321}">
                <p14:modId xmlns:p14="http://schemas.microsoft.com/office/powerpoint/2010/main" val="1655706261"/>
              </p:ext>
            </p:extLst>
          </p:nvPr>
        </p:nvGraphicFramePr>
        <p:xfrm>
          <a:off x="4457700" y="-45720"/>
          <a:ext cx="745236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标题 5">
            <a:extLst>
              <a:ext uri="{FF2B5EF4-FFF2-40B4-BE49-F238E27FC236}">
                <a16:creationId xmlns:a16="http://schemas.microsoft.com/office/drawing/2014/main" id="{5DF1BB3B-F281-964B-9618-4BE50F5726D0}"/>
              </a:ext>
            </a:extLst>
          </p:cNvPr>
          <p:cNvSpPr txBox="1">
            <a:spLocks/>
          </p:cNvSpPr>
          <p:nvPr/>
        </p:nvSpPr>
        <p:spPr bwMode="black">
          <a:xfrm>
            <a:off x="579247" y="2082546"/>
            <a:ext cx="3649853" cy="2601468"/>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Research output </a:t>
            </a:r>
            <a:br>
              <a:rPr lang="en-GB" dirty="0"/>
            </a:br>
            <a:r>
              <a:rPr lang="en-GB" dirty="0"/>
              <a:t>-- Fruit</a:t>
            </a:r>
          </a:p>
        </p:txBody>
      </p:sp>
    </p:spTree>
    <p:extLst>
      <p:ext uri="{BB962C8B-B14F-4D97-AF65-F5344CB8AC3E}">
        <p14:creationId xmlns:p14="http://schemas.microsoft.com/office/powerpoint/2010/main" val="16354994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CF26488-F37D-5C4D-8F15-AB5BC4A790CB}"/>
              </a:ext>
            </a:extLst>
          </p:cNvPr>
          <p:cNvSpPr>
            <a:spLocks noGrp="1"/>
          </p:cNvSpPr>
          <p:nvPr>
            <p:ph type="title"/>
          </p:nvPr>
        </p:nvSpPr>
        <p:spPr>
          <a:xfrm>
            <a:off x="8181171" y="2681103"/>
            <a:ext cx="3363974" cy="1495794"/>
          </a:xfrm>
          <a:noFill/>
          <a:ln>
            <a:solidFill>
              <a:srgbClr val="FFFFFF"/>
            </a:solidFill>
          </a:ln>
        </p:spPr>
        <p:txBody>
          <a:bodyPr wrap="square">
            <a:normAutofit/>
          </a:bodyPr>
          <a:lstStyle/>
          <a:p>
            <a:r>
              <a:rPr lang="en-US" altLang="zh-CN" sz="2000">
                <a:solidFill>
                  <a:srgbClr val="FFFFFF"/>
                </a:solidFill>
              </a:rPr>
              <a:t>the engagement of the researcher with the research context</a:t>
            </a:r>
            <a:endParaRPr lang="en-GB" sz="2000">
              <a:solidFill>
                <a:srgbClr val="FFFFFF"/>
              </a:solidFill>
            </a:endParaRPr>
          </a:p>
        </p:txBody>
      </p:sp>
      <p:graphicFrame>
        <p:nvGraphicFramePr>
          <p:cNvPr id="5" name="内容占位符 2">
            <a:extLst>
              <a:ext uri="{FF2B5EF4-FFF2-40B4-BE49-F238E27FC236}">
                <a16:creationId xmlns:a16="http://schemas.microsoft.com/office/drawing/2014/main" id="{44D8CB1C-A2E3-45D9-B8AE-EF7436DD5574}"/>
              </a:ext>
            </a:extLst>
          </p:cNvPr>
          <p:cNvGraphicFramePr>
            <a:graphicFrameLocks noGrp="1"/>
          </p:cNvGraphicFramePr>
          <p:nvPr>
            <p:ph idx="1"/>
            <p:extLst>
              <p:ext uri="{D42A27DB-BD31-4B8C-83A1-F6EECF244321}">
                <p14:modId xmlns:p14="http://schemas.microsoft.com/office/powerpoint/2010/main" val="2448542016"/>
              </p:ext>
            </p:extLst>
          </p:nvPr>
        </p:nvGraphicFramePr>
        <p:xfrm>
          <a:off x="920750" y="965200"/>
          <a:ext cx="5651500" cy="4968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Arrow: Up-Down 3">
            <a:extLst>
              <a:ext uri="{FF2B5EF4-FFF2-40B4-BE49-F238E27FC236}">
                <a16:creationId xmlns:a16="http://schemas.microsoft.com/office/drawing/2014/main" id="{4888544C-2399-4554-8CD7-F12DB33C076D}"/>
              </a:ext>
            </a:extLst>
          </p:cNvPr>
          <p:cNvSpPr/>
          <p:nvPr/>
        </p:nvSpPr>
        <p:spPr>
          <a:xfrm>
            <a:off x="3571875" y="2894713"/>
            <a:ext cx="619125" cy="1109847"/>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518FDA7D-6412-7433-1D51-332490AA9198}"/>
              </a:ext>
            </a:extLst>
          </p:cNvPr>
          <p:cNvSpPr txBox="1"/>
          <p:nvPr/>
        </p:nvSpPr>
        <p:spPr>
          <a:xfrm>
            <a:off x="7483450" y="1258214"/>
            <a:ext cx="3840480" cy="1384995"/>
          </a:xfrm>
          <a:prstGeom prst="rect">
            <a:avLst/>
          </a:prstGeom>
          <a:noFill/>
        </p:spPr>
        <p:txBody>
          <a:bodyPr wrap="square" rtlCol="0">
            <a:spAutoFit/>
          </a:bodyPr>
          <a:lstStyle/>
          <a:p>
            <a:r>
              <a:rPr lang="en-GB" sz="2800" b="1" dirty="0">
                <a:solidFill>
                  <a:schemeClr val="accent3">
                    <a:lumMod val="75000"/>
                  </a:schemeClr>
                </a:solidFill>
              </a:rPr>
              <a:t>Earlier in this module and presentation, we have seen</a:t>
            </a:r>
            <a:r>
              <a:rPr lang="en-GB" dirty="0"/>
              <a:t>:</a:t>
            </a:r>
          </a:p>
        </p:txBody>
      </p:sp>
    </p:spTree>
    <p:extLst>
      <p:ext uri="{BB962C8B-B14F-4D97-AF65-F5344CB8AC3E}">
        <p14:creationId xmlns:p14="http://schemas.microsoft.com/office/powerpoint/2010/main" val="13654188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CF26488-F37D-5C4D-8F15-AB5BC4A790CB}"/>
              </a:ext>
            </a:extLst>
          </p:cNvPr>
          <p:cNvSpPr>
            <a:spLocks noGrp="1"/>
          </p:cNvSpPr>
          <p:nvPr>
            <p:ph type="title"/>
          </p:nvPr>
        </p:nvSpPr>
        <p:spPr/>
        <p:txBody>
          <a:bodyPr/>
          <a:lstStyle/>
          <a:p>
            <a:r>
              <a:rPr lang="en-US" altLang="zh-CN" dirty="0"/>
              <a:t>Epistemology and research style</a:t>
            </a:r>
            <a:r>
              <a:rPr lang="zh-CN" altLang="zh-CN" dirty="0"/>
              <a:t> </a:t>
            </a:r>
            <a:endParaRPr lang="en-GB" dirty="0"/>
          </a:p>
        </p:txBody>
      </p:sp>
      <p:graphicFrame>
        <p:nvGraphicFramePr>
          <p:cNvPr id="6" name="Content Placeholder 5">
            <a:extLst>
              <a:ext uri="{FF2B5EF4-FFF2-40B4-BE49-F238E27FC236}">
                <a16:creationId xmlns:a16="http://schemas.microsoft.com/office/drawing/2014/main" id="{CC780094-3B2E-8249-B93A-3FE94E30B3AA}"/>
              </a:ext>
            </a:extLst>
          </p:cNvPr>
          <p:cNvGraphicFramePr>
            <a:graphicFrameLocks noGrp="1"/>
          </p:cNvGraphicFramePr>
          <p:nvPr>
            <p:ph idx="1"/>
          </p:nvPr>
        </p:nvGraphicFramePr>
        <p:xfrm>
          <a:off x="2074164" y="2541385"/>
          <a:ext cx="7886700" cy="37679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ADC12300-6647-674F-B03E-816E00D7AD59}"/>
              </a:ext>
            </a:extLst>
          </p:cNvPr>
          <p:cNvSpPr txBox="1">
            <a:spLocks noChangeArrowheads="1"/>
          </p:cNvSpPr>
          <p:nvPr/>
        </p:nvSpPr>
        <p:spPr bwMode="auto">
          <a:xfrm>
            <a:off x="5195053" y="3560788"/>
            <a:ext cx="3603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800" dirty="0">
                <a:latin typeface="Verdana" pitchFamily="34" charset="0"/>
              </a:rPr>
              <a:t>A</a:t>
            </a:r>
          </a:p>
        </p:txBody>
      </p:sp>
      <p:sp>
        <p:nvSpPr>
          <p:cNvPr id="8" name="TextBox 7">
            <a:extLst>
              <a:ext uri="{FF2B5EF4-FFF2-40B4-BE49-F238E27FC236}">
                <a16:creationId xmlns:a16="http://schemas.microsoft.com/office/drawing/2014/main" id="{D0C0C492-79DF-9A4F-BD5B-FFF963B7CA32}"/>
              </a:ext>
            </a:extLst>
          </p:cNvPr>
          <p:cNvSpPr txBox="1">
            <a:spLocks noChangeArrowheads="1"/>
          </p:cNvSpPr>
          <p:nvPr/>
        </p:nvSpPr>
        <p:spPr bwMode="auto">
          <a:xfrm>
            <a:off x="6311339" y="3560788"/>
            <a:ext cx="3603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800" dirty="0">
                <a:latin typeface="Verdana" pitchFamily="34" charset="0"/>
              </a:rPr>
              <a:t>B</a:t>
            </a:r>
          </a:p>
        </p:txBody>
      </p:sp>
      <p:sp>
        <p:nvSpPr>
          <p:cNvPr id="9" name="TextBox 8">
            <a:extLst>
              <a:ext uri="{FF2B5EF4-FFF2-40B4-BE49-F238E27FC236}">
                <a16:creationId xmlns:a16="http://schemas.microsoft.com/office/drawing/2014/main" id="{E7CFD4F4-68E5-DF41-9FD1-E863B6DF0BF6}"/>
              </a:ext>
            </a:extLst>
          </p:cNvPr>
          <p:cNvSpPr txBox="1">
            <a:spLocks noChangeArrowheads="1"/>
          </p:cNvSpPr>
          <p:nvPr/>
        </p:nvSpPr>
        <p:spPr bwMode="auto">
          <a:xfrm>
            <a:off x="5195053" y="4457459"/>
            <a:ext cx="3603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800" dirty="0">
                <a:latin typeface="Verdana" pitchFamily="34" charset="0"/>
              </a:rPr>
              <a:t>C</a:t>
            </a:r>
          </a:p>
        </p:txBody>
      </p:sp>
      <p:sp>
        <p:nvSpPr>
          <p:cNvPr id="10" name="TextBox 9">
            <a:extLst>
              <a:ext uri="{FF2B5EF4-FFF2-40B4-BE49-F238E27FC236}">
                <a16:creationId xmlns:a16="http://schemas.microsoft.com/office/drawing/2014/main" id="{A7B457FE-1944-2145-BE5E-E48DED283480}"/>
              </a:ext>
            </a:extLst>
          </p:cNvPr>
          <p:cNvSpPr txBox="1">
            <a:spLocks noChangeArrowheads="1"/>
          </p:cNvSpPr>
          <p:nvPr/>
        </p:nvSpPr>
        <p:spPr bwMode="auto">
          <a:xfrm>
            <a:off x="6311339" y="4468153"/>
            <a:ext cx="3603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800" dirty="0">
                <a:latin typeface="Verdana" pitchFamily="34" charset="0"/>
              </a:rPr>
              <a:t>D</a:t>
            </a:r>
          </a:p>
        </p:txBody>
      </p:sp>
      <p:sp>
        <p:nvSpPr>
          <p:cNvPr id="11" name="内容占位符 2">
            <a:extLst>
              <a:ext uri="{FF2B5EF4-FFF2-40B4-BE49-F238E27FC236}">
                <a16:creationId xmlns:a16="http://schemas.microsoft.com/office/drawing/2014/main" id="{B061D598-A729-8645-AA07-A5168891C97A}"/>
              </a:ext>
            </a:extLst>
          </p:cNvPr>
          <p:cNvSpPr txBox="1">
            <a:spLocks/>
          </p:cNvSpPr>
          <p:nvPr/>
        </p:nvSpPr>
        <p:spPr>
          <a:xfrm>
            <a:off x="6946230" y="5277853"/>
            <a:ext cx="4764507" cy="1419485"/>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nSpc>
                <a:spcPct val="110000"/>
              </a:lnSpc>
              <a:spcBef>
                <a:spcPts val="2200"/>
              </a:spcBef>
              <a:buFont typeface="Arial" panose="020B0604020202020204" pitchFamily="34" charset="0"/>
              <a:buNone/>
            </a:pPr>
            <a:r>
              <a:rPr lang="en-US" altLang="zh-CN" sz="2200" dirty="0"/>
              <a:t>Engaged research involves close collaboration between academics and practitioners in determining the research aims, its implementation, and the practical implications</a:t>
            </a:r>
            <a:r>
              <a:rPr lang="zh-CN" altLang="zh-CN" sz="2200" dirty="0"/>
              <a:t> </a:t>
            </a:r>
            <a:endParaRPr lang="en-GB" sz="2200" dirty="0"/>
          </a:p>
        </p:txBody>
      </p:sp>
    </p:spTree>
    <p:extLst>
      <p:ext uri="{BB962C8B-B14F-4D97-AF65-F5344CB8AC3E}">
        <p14:creationId xmlns:p14="http://schemas.microsoft.com/office/powerpoint/2010/main" val="25840835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0756" y="693391"/>
            <a:ext cx="7886700" cy="1325563"/>
          </a:xfrm>
        </p:spPr>
        <p:txBody>
          <a:bodyPr/>
          <a:lstStyle/>
          <a:p>
            <a:r>
              <a:rPr lang="en-GB" dirty="0"/>
              <a:t>Mapping research paradigms and schools of thought</a:t>
            </a:r>
          </a:p>
        </p:txBody>
      </p:sp>
      <p:cxnSp>
        <p:nvCxnSpPr>
          <p:cNvPr id="7" name="Straight Connector 6"/>
          <p:cNvCxnSpPr/>
          <p:nvPr/>
        </p:nvCxnSpPr>
        <p:spPr>
          <a:xfrm>
            <a:off x="3432176" y="4221163"/>
            <a:ext cx="5040313" cy="0"/>
          </a:xfrm>
          <a:prstGeom prst="line">
            <a:avLst/>
          </a:prstGeom>
          <a:ln>
            <a:solidFill>
              <a:schemeClr val="accent2"/>
            </a:solidFill>
          </a:ln>
          <a:scene3d>
            <a:camera prst="orthographicFront"/>
            <a:lightRig rig="threePt" dir="t"/>
          </a:scene3d>
          <a:sp3d>
            <a:bevelT prst="angle"/>
          </a:sp3d>
        </p:spPr>
        <p:style>
          <a:lnRef idx="2">
            <a:schemeClr val="accent2"/>
          </a:lnRef>
          <a:fillRef idx="0">
            <a:schemeClr val="accent2"/>
          </a:fillRef>
          <a:effectRef idx="1">
            <a:schemeClr val="accent2"/>
          </a:effectRef>
          <a:fontRef idx="minor">
            <a:schemeClr val="tx1"/>
          </a:fontRef>
        </p:style>
      </p:cxnSp>
      <p:sp>
        <p:nvSpPr>
          <p:cNvPr id="51209" name="TextBox 18"/>
          <p:cNvSpPr txBox="1">
            <a:spLocks noChangeArrowheads="1"/>
          </p:cNvSpPr>
          <p:nvPr/>
        </p:nvSpPr>
        <p:spPr bwMode="auto">
          <a:xfrm>
            <a:off x="6542728" y="3349627"/>
            <a:ext cx="14890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400" dirty="0">
                <a:latin typeface="+mj-lt"/>
              </a:rPr>
              <a:t>Post modernism</a:t>
            </a:r>
          </a:p>
        </p:txBody>
      </p:sp>
      <p:sp>
        <p:nvSpPr>
          <p:cNvPr id="51210" name="TextBox 19"/>
          <p:cNvSpPr txBox="1">
            <a:spLocks noChangeArrowheads="1"/>
          </p:cNvSpPr>
          <p:nvPr/>
        </p:nvSpPr>
        <p:spPr bwMode="auto">
          <a:xfrm>
            <a:off x="7635359" y="3955335"/>
            <a:ext cx="148907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400" dirty="0">
                <a:latin typeface="+mj-lt"/>
              </a:rPr>
              <a:t>Critical </a:t>
            </a:r>
          </a:p>
          <a:p>
            <a:pPr eaLnBrk="1" hangingPunct="1">
              <a:spcBef>
                <a:spcPct val="0"/>
              </a:spcBef>
              <a:buClrTx/>
              <a:buSzTx/>
              <a:buFontTx/>
              <a:buNone/>
            </a:pPr>
            <a:r>
              <a:rPr lang="en-GB" altLang="en-US" sz="1400" dirty="0">
                <a:latin typeface="+mj-lt"/>
              </a:rPr>
              <a:t>theory</a:t>
            </a:r>
          </a:p>
        </p:txBody>
      </p:sp>
      <p:sp>
        <p:nvSpPr>
          <p:cNvPr id="51211" name="TextBox 20"/>
          <p:cNvSpPr txBox="1">
            <a:spLocks noChangeArrowheads="1"/>
          </p:cNvSpPr>
          <p:nvPr/>
        </p:nvSpPr>
        <p:spPr bwMode="auto">
          <a:xfrm>
            <a:off x="6227011" y="4421188"/>
            <a:ext cx="14890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400" dirty="0">
                <a:latin typeface="+mj-lt"/>
              </a:rPr>
              <a:t>Structuration theory</a:t>
            </a:r>
          </a:p>
        </p:txBody>
      </p:sp>
      <p:sp>
        <p:nvSpPr>
          <p:cNvPr id="51212" name="TextBox 21"/>
          <p:cNvSpPr txBox="1">
            <a:spLocks noChangeArrowheads="1"/>
          </p:cNvSpPr>
          <p:nvPr/>
        </p:nvSpPr>
        <p:spPr bwMode="auto">
          <a:xfrm>
            <a:off x="6750565" y="5082130"/>
            <a:ext cx="14890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400" dirty="0">
                <a:latin typeface="+mj-lt"/>
              </a:rPr>
              <a:t>Pragmatism </a:t>
            </a:r>
          </a:p>
        </p:txBody>
      </p:sp>
      <p:sp>
        <p:nvSpPr>
          <p:cNvPr id="51213" name="TextBox 22"/>
          <p:cNvSpPr txBox="1">
            <a:spLocks noChangeArrowheads="1"/>
          </p:cNvSpPr>
          <p:nvPr/>
        </p:nvSpPr>
        <p:spPr bwMode="auto">
          <a:xfrm>
            <a:off x="7287265" y="5519235"/>
            <a:ext cx="14890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400" dirty="0">
                <a:latin typeface="+mj-lt"/>
              </a:rPr>
              <a:t>Feminism</a:t>
            </a:r>
            <a:r>
              <a:rPr lang="en-GB" altLang="en-US" sz="1400" dirty="0">
                <a:latin typeface="Verdana" pitchFamily="34" charset="0"/>
              </a:rPr>
              <a:t> </a:t>
            </a:r>
          </a:p>
        </p:txBody>
      </p:sp>
      <p:sp>
        <p:nvSpPr>
          <p:cNvPr id="51214" name="TextBox 23"/>
          <p:cNvSpPr txBox="1">
            <a:spLocks noChangeArrowheads="1"/>
          </p:cNvSpPr>
          <p:nvPr/>
        </p:nvSpPr>
        <p:spPr bwMode="auto">
          <a:xfrm>
            <a:off x="4363565" y="4465638"/>
            <a:ext cx="148907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400" dirty="0">
                <a:latin typeface="+mj-lt"/>
              </a:rPr>
              <a:t>Systems </a:t>
            </a:r>
            <a:br>
              <a:rPr lang="en-GB" altLang="en-US" sz="1400" dirty="0">
                <a:latin typeface="+mj-lt"/>
              </a:rPr>
            </a:br>
            <a:r>
              <a:rPr lang="en-GB" altLang="en-US" sz="1400" dirty="0">
                <a:latin typeface="+mj-lt"/>
              </a:rPr>
              <a:t>theory </a:t>
            </a:r>
          </a:p>
        </p:txBody>
      </p:sp>
      <p:sp>
        <p:nvSpPr>
          <p:cNvPr id="51215" name="TextBox 24"/>
          <p:cNvSpPr txBox="1">
            <a:spLocks noChangeArrowheads="1"/>
          </p:cNvSpPr>
          <p:nvPr/>
        </p:nvSpPr>
        <p:spPr bwMode="auto">
          <a:xfrm>
            <a:off x="3377727" y="3941764"/>
            <a:ext cx="14890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400" dirty="0">
                <a:latin typeface="+mj-lt"/>
              </a:rPr>
              <a:t>Scientific </a:t>
            </a:r>
          </a:p>
          <a:p>
            <a:pPr eaLnBrk="1" hangingPunct="1">
              <a:spcBef>
                <a:spcPct val="0"/>
              </a:spcBef>
              <a:buClrTx/>
              <a:buSzTx/>
              <a:buFontTx/>
              <a:buNone/>
            </a:pPr>
            <a:r>
              <a:rPr lang="en-GB" altLang="en-US" sz="1400" dirty="0">
                <a:latin typeface="+mj-lt"/>
              </a:rPr>
              <a:t>method</a:t>
            </a:r>
          </a:p>
        </p:txBody>
      </p:sp>
      <p:sp>
        <p:nvSpPr>
          <p:cNvPr id="51216" name="TextBox 25"/>
          <p:cNvSpPr txBox="1">
            <a:spLocks noChangeArrowheads="1"/>
          </p:cNvSpPr>
          <p:nvPr/>
        </p:nvSpPr>
        <p:spPr bwMode="auto">
          <a:xfrm>
            <a:off x="4328090" y="3349590"/>
            <a:ext cx="9858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400" dirty="0">
                <a:latin typeface="+mj-lt"/>
              </a:rPr>
              <a:t>Critical realism</a:t>
            </a:r>
          </a:p>
        </p:txBody>
      </p:sp>
      <p:sp>
        <p:nvSpPr>
          <p:cNvPr id="51217" name="TextBox 26"/>
          <p:cNvSpPr txBox="1">
            <a:spLocks noChangeArrowheads="1"/>
          </p:cNvSpPr>
          <p:nvPr/>
        </p:nvSpPr>
        <p:spPr bwMode="auto">
          <a:xfrm>
            <a:off x="7054851" y="3002601"/>
            <a:ext cx="14890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80000"/>
              <a:buFont typeface="Wingdings 2" pitchFamily="18" charset="2"/>
              <a:buChar char=""/>
              <a:defRPr sz="3200">
                <a:solidFill>
                  <a:schemeClr val="tx1"/>
                </a:solidFill>
                <a:latin typeface="Gill Sans MT" pitchFamily="34" charset="0"/>
              </a:defRPr>
            </a:lvl1pPr>
            <a:lvl2pPr marL="742950" indent="-285750" eaLnBrk="0" hangingPunct="0">
              <a:spcBef>
                <a:spcPts val="550"/>
              </a:spcBef>
              <a:buClr>
                <a:schemeClr val="accent1"/>
              </a:buClr>
              <a:buFont typeface="Verdana" pitchFamily="34" charset="0"/>
              <a:buChar char="◦"/>
              <a:defRPr sz="2800">
                <a:solidFill>
                  <a:schemeClr val="tx1"/>
                </a:solidFill>
                <a:latin typeface="Gill Sans MT" pitchFamily="34" charset="0"/>
              </a:defRPr>
            </a:lvl2pPr>
            <a:lvl3pPr marL="1143000" indent="-228600" eaLnBrk="0" hangingPunct="0">
              <a:spcBef>
                <a:spcPct val="20000"/>
              </a:spcBef>
              <a:buClr>
                <a:schemeClr val="accent2"/>
              </a:buClr>
              <a:buFont typeface="Wingdings 2" pitchFamily="18" charset="2"/>
              <a:buChar char=""/>
              <a:defRPr sz="2400">
                <a:solidFill>
                  <a:schemeClr val="tx1"/>
                </a:solidFill>
                <a:latin typeface="Gill Sans MT" pitchFamily="34" charset="0"/>
              </a:defRPr>
            </a:lvl3pPr>
            <a:lvl4pPr marL="1600200" indent="-228600" eaLnBrk="0" hangingPunct="0">
              <a:spcBef>
                <a:spcPct val="20000"/>
              </a:spcBef>
              <a:buClr>
                <a:srgbClr val="C32D2E"/>
              </a:buClr>
              <a:buFont typeface="Wingdings 2" pitchFamily="18" charset="2"/>
              <a:buChar char=""/>
              <a:defRPr sz="2000">
                <a:solidFill>
                  <a:schemeClr val="tx1"/>
                </a:solidFill>
                <a:latin typeface="Gill Sans MT" pitchFamily="34" charset="0"/>
              </a:defRPr>
            </a:lvl4pPr>
            <a:lvl5pPr marL="2057400" indent="-228600" eaLnBrk="0" hangingPunct="0">
              <a:spcBef>
                <a:spcPct val="20000"/>
              </a:spcBef>
              <a:buClr>
                <a:srgbClr val="84AA33"/>
              </a:buClr>
              <a:buFont typeface="Wingdings 2" pitchFamily="18" charset="2"/>
              <a:buChar char=""/>
              <a:defRPr sz="2000">
                <a:solidFill>
                  <a:schemeClr val="tx1"/>
                </a:solidFill>
                <a:latin typeface="Gill Sans MT" pitchFamily="34" charset="0"/>
              </a:defRPr>
            </a:lvl5pPr>
            <a:lvl6pPr marL="25146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6pPr>
            <a:lvl7pPr marL="29718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7pPr>
            <a:lvl8pPr marL="34290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8pPr>
            <a:lvl9pPr marL="3886200" indent="-228600" eaLnBrk="0" fontAlgn="base" hangingPunct="0">
              <a:spcBef>
                <a:spcPct val="20000"/>
              </a:spcBef>
              <a:spcAft>
                <a:spcPct val="0"/>
              </a:spcAft>
              <a:buClr>
                <a:srgbClr val="84AA33"/>
              </a:buClr>
              <a:buFont typeface="Wingdings 2" pitchFamily="18" charset="2"/>
              <a:buChar char=""/>
              <a:defRPr sz="2000">
                <a:solidFill>
                  <a:schemeClr val="tx1"/>
                </a:solidFill>
                <a:latin typeface="Gill Sans MT" pitchFamily="34" charset="0"/>
              </a:defRPr>
            </a:lvl9pPr>
          </a:lstStyle>
          <a:p>
            <a:pPr eaLnBrk="1" hangingPunct="1">
              <a:spcBef>
                <a:spcPct val="0"/>
              </a:spcBef>
              <a:buClrTx/>
              <a:buSzTx/>
              <a:buFontTx/>
              <a:buNone/>
            </a:pPr>
            <a:r>
              <a:rPr lang="en-GB" altLang="en-US" sz="1400" dirty="0">
                <a:latin typeface="+mj-lt"/>
              </a:rPr>
              <a:t>Hermeneutics</a:t>
            </a:r>
            <a:r>
              <a:rPr lang="en-GB" altLang="en-US" sz="1400" dirty="0">
                <a:latin typeface="Verdana" pitchFamily="34" charset="0"/>
              </a:rPr>
              <a:t> </a:t>
            </a:r>
          </a:p>
        </p:txBody>
      </p:sp>
      <p:cxnSp>
        <p:nvCxnSpPr>
          <p:cNvPr id="20" name="Straight Connector 19"/>
          <p:cNvCxnSpPr/>
          <p:nvPr/>
        </p:nvCxnSpPr>
        <p:spPr>
          <a:xfrm>
            <a:off x="5808682" y="2847975"/>
            <a:ext cx="0" cy="3024188"/>
          </a:xfrm>
          <a:prstGeom prst="line">
            <a:avLst/>
          </a:prstGeom>
          <a:ln>
            <a:solidFill>
              <a:schemeClr val="accent2"/>
            </a:solidFill>
          </a:ln>
          <a:scene3d>
            <a:camera prst="orthographicFront"/>
            <a:lightRig rig="threePt" dir="t"/>
          </a:scene3d>
          <a:sp3d>
            <a:bevelT prst="angle"/>
          </a:sp3d>
        </p:spPr>
        <p:style>
          <a:lnRef idx="2">
            <a:schemeClr val="accent2"/>
          </a:lnRef>
          <a:fillRef idx="0">
            <a:schemeClr val="accent2"/>
          </a:fillRef>
          <a:effectRef idx="1">
            <a:schemeClr val="accent2"/>
          </a:effectRef>
          <a:fontRef idx="minor">
            <a:schemeClr val="tx1"/>
          </a:fontRef>
        </p:style>
      </p:cxnSp>
      <p:grpSp>
        <p:nvGrpSpPr>
          <p:cNvPr id="18" name="组合 17">
            <a:extLst>
              <a:ext uri="{FF2B5EF4-FFF2-40B4-BE49-F238E27FC236}">
                <a16:creationId xmlns:a16="http://schemas.microsoft.com/office/drawing/2014/main" id="{140816E7-5E13-554C-8BF0-DD2442B61EAF}"/>
              </a:ext>
            </a:extLst>
          </p:cNvPr>
          <p:cNvGrpSpPr/>
          <p:nvPr/>
        </p:nvGrpSpPr>
        <p:grpSpPr>
          <a:xfrm>
            <a:off x="1501129" y="4037013"/>
            <a:ext cx="1784922" cy="449565"/>
            <a:chOff x="1056941" y="1428622"/>
            <a:chExt cx="1784922" cy="449565"/>
          </a:xfrm>
        </p:grpSpPr>
        <p:sp>
          <p:nvSpPr>
            <p:cNvPr id="19" name="圆角矩形 18">
              <a:extLst>
                <a:ext uri="{FF2B5EF4-FFF2-40B4-BE49-F238E27FC236}">
                  <a16:creationId xmlns:a16="http://schemas.microsoft.com/office/drawing/2014/main" id="{95AA0CFC-AB07-0042-9FC9-F8AA665704A8}"/>
                </a:ext>
              </a:extLst>
            </p:cNvPr>
            <p:cNvSpPr/>
            <p:nvPr/>
          </p:nvSpPr>
          <p:spPr>
            <a:xfrm>
              <a:off x="1056941" y="1428622"/>
              <a:ext cx="1784922" cy="449565"/>
            </a:xfrm>
            <a:prstGeom prst="roundRect">
              <a:avLst/>
            </a:prstGeom>
          </p:spPr>
          <p:style>
            <a:lnRef idx="0">
              <a:schemeClr val="lt1">
                <a:hueOff val="0"/>
                <a:satOff val="0"/>
                <a:lumOff val="0"/>
                <a:alphaOff val="0"/>
              </a:schemeClr>
            </a:lnRef>
            <a:fillRef idx="3">
              <a:schemeClr val="accent2">
                <a:alpha val="90000"/>
                <a:hueOff val="0"/>
                <a:satOff val="0"/>
                <a:lumOff val="0"/>
                <a:alphaOff val="-26667"/>
              </a:schemeClr>
            </a:fillRef>
            <a:effectRef idx="3">
              <a:schemeClr val="accent2">
                <a:alpha val="90000"/>
                <a:hueOff val="0"/>
                <a:satOff val="0"/>
                <a:lumOff val="0"/>
                <a:alphaOff val="-26667"/>
              </a:schemeClr>
            </a:effectRef>
            <a:fontRef idx="minor">
              <a:schemeClr val="lt1"/>
            </a:fontRef>
          </p:style>
        </p:sp>
        <p:sp>
          <p:nvSpPr>
            <p:cNvPr id="21" name="圆角矩形 4">
              <a:extLst>
                <a:ext uri="{FF2B5EF4-FFF2-40B4-BE49-F238E27FC236}">
                  <a16:creationId xmlns:a16="http://schemas.microsoft.com/office/drawing/2014/main" id="{2CAE4D67-7D81-F747-A5DC-A880FC9E2283}"/>
                </a:ext>
              </a:extLst>
            </p:cNvPr>
            <p:cNvSpPr txBox="1"/>
            <p:nvPr/>
          </p:nvSpPr>
          <p:spPr>
            <a:xfrm>
              <a:off x="1078887" y="1450568"/>
              <a:ext cx="1741030" cy="40567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Positivism</a:t>
              </a:r>
            </a:p>
          </p:txBody>
        </p:sp>
      </p:grpSp>
      <p:grpSp>
        <p:nvGrpSpPr>
          <p:cNvPr id="22" name="组合 21">
            <a:extLst>
              <a:ext uri="{FF2B5EF4-FFF2-40B4-BE49-F238E27FC236}">
                <a16:creationId xmlns:a16="http://schemas.microsoft.com/office/drawing/2014/main" id="{44E4B2BB-2830-2A4E-90EB-7982327A7297}"/>
              </a:ext>
            </a:extLst>
          </p:cNvPr>
          <p:cNvGrpSpPr/>
          <p:nvPr/>
        </p:nvGrpSpPr>
        <p:grpSpPr>
          <a:xfrm>
            <a:off x="4866802" y="2210585"/>
            <a:ext cx="1798245" cy="475850"/>
            <a:chOff x="2942303" y="232710"/>
            <a:chExt cx="1798245" cy="475850"/>
          </a:xfrm>
        </p:grpSpPr>
        <p:sp>
          <p:nvSpPr>
            <p:cNvPr id="23" name="圆角矩形 22">
              <a:extLst>
                <a:ext uri="{FF2B5EF4-FFF2-40B4-BE49-F238E27FC236}">
                  <a16:creationId xmlns:a16="http://schemas.microsoft.com/office/drawing/2014/main" id="{90FE0663-24FB-054D-87DC-33C87C4D7A06}"/>
                </a:ext>
              </a:extLst>
            </p:cNvPr>
            <p:cNvSpPr/>
            <p:nvPr/>
          </p:nvSpPr>
          <p:spPr>
            <a:xfrm>
              <a:off x="2942303" y="232710"/>
              <a:ext cx="1798245" cy="475850"/>
            </a:xfrm>
            <a:prstGeom prst="roundRect">
              <a:avLst/>
            </a:prstGeom>
          </p:spPr>
          <p:style>
            <a:lnRef idx="0">
              <a:schemeClr val="lt1">
                <a:hueOff val="0"/>
                <a:satOff val="0"/>
                <a:lumOff val="0"/>
                <a:alphaOff val="0"/>
              </a:schemeClr>
            </a:lnRef>
            <a:fillRef idx="3">
              <a:schemeClr val="accent2">
                <a:alpha val="90000"/>
                <a:hueOff val="0"/>
                <a:satOff val="0"/>
                <a:lumOff val="0"/>
                <a:alphaOff val="0"/>
              </a:schemeClr>
            </a:fillRef>
            <a:effectRef idx="3">
              <a:schemeClr val="accent2">
                <a:alpha val="90000"/>
                <a:hueOff val="0"/>
                <a:satOff val="0"/>
                <a:lumOff val="0"/>
                <a:alphaOff val="0"/>
              </a:schemeClr>
            </a:effectRef>
            <a:fontRef idx="minor">
              <a:schemeClr val="lt1"/>
            </a:fontRef>
          </p:style>
        </p:sp>
        <p:sp>
          <p:nvSpPr>
            <p:cNvPr id="24" name="圆角矩形 4">
              <a:extLst>
                <a:ext uri="{FF2B5EF4-FFF2-40B4-BE49-F238E27FC236}">
                  <a16:creationId xmlns:a16="http://schemas.microsoft.com/office/drawing/2014/main" id="{FEA42F96-E827-984D-9F88-4DAC837558D3}"/>
                </a:ext>
              </a:extLst>
            </p:cNvPr>
            <p:cNvSpPr txBox="1"/>
            <p:nvPr/>
          </p:nvSpPr>
          <p:spPr>
            <a:xfrm>
              <a:off x="2965532" y="255939"/>
              <a:ext cx="1751787" cy="42939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Detached</a:t>
              </a:r>
            </a:p>
          </p:txBody>
        </p:sp>
      </p:grpSp>
      <p:grpSp>
        <p:nvGrpSpPr>
          <p:cNvPr id="25" name="组合 24">
            <a:extLst>
              <a:ext uri="{FF2B5EF4-FFF2-40B4-BE49-F238E27FC236}">
                <a16:creationId xmlns:a16="http://schemas.microsoft.com/office/drawing/2014/main" id="{6D9B8DDC-0543-6A41-A391-583ECEA1D1C2}"/>
              </a:ext>
            </a:extLst>
          </p:cNvPr>
          <p:cNvGrpSpPr/>
          <p:nvPr/>
        </p:nvGrpSpPr>
        <p:grpSpPr>
          <a:xfrm>
            <a:off x="8561162" y="4016348"/>
            <a:ext cx="2486459" cy="448284"/>
            <a:chOff x="4951465" y="1429307"/>
            <a:chExt cx="2486459" cy="448284"/>
          </a:xfrm>
        </p:grpSpPr>
        <p:sp>
          <p:nvSpPr>
            <p:cNvPr id="26" name="圆角矩形 25">
              <a:extLst>
                <a:ext uri="{FF2B5EF4-FFF2-40B4-BE49-F238E27FC236}">
                  <a16:creationId xmlns:a16="http://schemas.microsoft.com/office/drawing/2014/main" id="{673D1BAB-10E9-EA49-856D-C7FD6D4B877B}"/>
                </a:ext>
              </a:extLst>
            </p:cNvPr>
            <p:cNvSpPr/>
            <p:nvPr/>
          </p:nvSpPr>
          <p:spPr>
            <a:xfrm>
              <a:off x="4951465" y="1429307"/>
              <a:ext cx="2486459" cy="448284"/>
            </a:xfrm>
            <a:prstGeom prst="roundRect">
              <a:avLst/>
            </a:prstGeom>
          </p:spPr>
          <p:style>
            <a:lnRef idx="0">
              <a:schemeClr val="lt1">
                <a:hueOff val="0"/>
                <a:satOff val="0"/>
                <a:lumOff val="0"/>
                <a:alphaOff val="0"/>
              </a:schemeClr>
            </a:lnRef>
            <a:fillRef idx="3">
              <a:schemeClr val="accent2">
                <a:alpha val="90000"/>
                <a:hueOff val="0"/>
                <a:satOff val="0"/>
                <a:lumOff val="0"/>
                <a:alphaOff val="-13333"/>
              </a:schemeClr>
            </a:fillRef>
            <a:effectRef idx="3">
              <a:schemeClr val="accent2">
                <a:alpha val="90000"/>
                <a:hueOff val="0"/>
                <a:satOff val="0"/>
                <a:lumOff val="0"/>
                <a:alphaOff val="-13333"/>
              </a:schemeClr>
            </a:effectRef>
            <a:fontRef idx="minor">
              <a:schemeClr val="lt1"/>
            </a:fontRef>
          </p:style>
        </p:sp>
        <p:sp>
          <p:nvSpPr>
            <p:cNvPr id="27" name="圆角矩形 4">
              <a:extLst>
                <a:ext uri="{FF2B5EF4-FFF2-40B4-BE49-F238E27FC236}">
                  <a16:creationId xmlns:a16="http://schemas.microsoft.com/office/drawing/2014/main" id="{B5359FDA-01CE-6041-90C4-B817F575776C}"/>
                </a:ext>
              </a:extLst>
            </p:cNvPr>
            <p:cNvSpPr txBox="1"/>
            <p:nvPr/>
          </p:nvSpPr>
          <p:spPr>
            <a:xfrm>
              <a:off x="4973348" y="1451190"/>
              <a:ext cx="2442693" cy="40451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Constructionism</a:t>
              </a:r>
              <a:endParaRPr lang="en-GB" sz="2200" kern="1200" dirty="0"/>
            </a:p>
          </p:txBody>
        </p:sp>
      </p:grpSp>
      <p:grpSp>
        <p:nvGrpSpPr>
          <p:cNvPr id="28" name="组合 27">
            <a:extLst>
              <a:ext uri="{FF2B5EF4-FFF2-40B4-BE49-F238E27FC236}">
                <a16:creationId xmlns:a16="http://schemas.microsoft.com/office/drawing/2014/main" id="{1BD1397E-F599-AD42-98EC-55AE7CC39647}"/>
              </a:ext>
            </a:extLst>
          </p:cNvPr>
          <p:cNvGrpSpPr/>
          <p:nvPr/>
        </p:nvGrpSpPr>
        <p:grpSpPr>
          <a:xfrm>
            <a:off x="4771115" y="6051899"/>
            <a:ext cx="1771613" cy="449565"/>
            <a:chOff x="2963893" y="2777182"/>
            <a:chExt cx="1771613" cy="449565"/>
          </a:xfrm>
        </p:grpSpPr>
        <p:sp>
          <p:nvSpPr>
            <p:cNvPr id="29" name="圆角矩形 28">
              <a:extLst>
                <a:ext uri="{FF2B5EF4-FFF2-40B4-BE49-F238E27FC236}">
                  <a16:creationId xmlns:a16="http://schemas.microsoft.com/office/drawing/2014/main" id="{53CA613A-49E8-E144-9014-679F8C6B1040}"/>
                </a:ext>
              </a:extLst>
            </p:cNvPr>
            <p:cNvSpPr/>
            <p:nvPr/>
          </p:nvSpPr>
          <p:spPr>
            <a:xfrm>
              <a:off x="2963893" y="2777182"/>
              <a:ext cx="1771613" cy="449565"/>
            </a:xfrm>
            <a:prstGeom prst="roundRect">
              <a:avLst/>
            </a:prstGeom>
          </p:spPr>
          <p:style>
            <a:lnRef idx="0">
              <a:schemeClr val="lt1">
                <a:hueOff val="0"/>
                <a:satOff val="0"/>
                <a:lumOff val="0"/>
                <a:alphaOff val="0"/>
              </a:schemeClr>
            </a:lnRef>
            <a:fillRef idx="3">
              <a:schemeClr val="accent2">
                <a:alpha val="90000"/>
                <a:hueOff val="0"/>
                <a:satOff val="0"/>
                <a:lumOff val="0"/>
                <a:alphaOff val="-40000"/>
              </a:schemeClr>
            </a:fillRef>
            <a:effectRef idx="3">
              <a:schemeClr val="accent2">
                <a:alpha val="90000"/>
                <a:hueOff val="0"/>
                <a:satOff val="0"/>
                <a:lumOff val="0"/>
                <a:alphaOff val="-40000"/>
              </a:schemeClr>
            </a:effectRef>
            <a:fontRef idx="minor">
              <a:schemeClr val="lt1"/>
            </a:fontRef>
          </p:style>
        </p:sp>
        <p:sp>
          <p:nvSpPr>
            <p:cNvPr id="30" name="圆角矩形 4">
              <a:extLst>
                <a:ext uri="{FF2B5EF4-FFF2-40B4-BE49-F238E27FC236}">
                  <a16:creationId xmlns:a16="http://schemas.microsoft.com/office/drawing/2014/main" id="{C25703D9-4CD4-DE4B-AADC-FAC1F857CA56}"/>
                </a:ext>
              </a:extLst>
            </p:cNvPr>
            <p:cNvSpPr txBox="1"/>
            <p:nvPr/>
          </p:nvSpPr>
          <p:spPr>
            <a:xfrm>
              <a:off x="2985839" y="2799128"/>
              <a:ext cx="1727721" cy="40567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Engaged</a:t>
              </a:r>
            </a:p>
          </p:txBody>
        </p:sp>
      </p:grpSp>
    </p:spTree>
    <p:extLst>
      <p:ext uri="{BB962C8B-B14F-4D97-AF65-F5344CB8AC3E}">
        <p14:creationId xmlns:p14="http://schemas.microsoft.com/office/powerpoint/2010/main" val="20803983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Important conclusions</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文本框 2">
            <a:extLst>
              <a:ext uri="{FF2B5EF4-FFF2-40B4-BE49-F238E27FC236}">
                <a16:creationId xmlns:a16="http://schemas.microsoft.com/office/drawing/2014/main" id="{40E5B9AF-8A7C-4C6F-0BEC-9781342ED149}"/>
              </a:ext>
            </a:extLst>
          </p:cNvPr>
          <p:cNvGraphicFramePr/>
          <p:nvPr>
            <p:extLst>
              <p:ext uri="{D42A27DB-BD31-4B8C-83A1-F6EECF244321}">
                <p14:modId xmlns:p14="http://schemas.microsoft.com/office/powerpoint/2010/main" val="2710177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56086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1759E-100B-D5D0-0F7D-77B0DBDE6D23}"/>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937950FA-16A0-618F-DA75-4E1C84C64F2F}"/>
              </a:ext>
            </a:extLst>
          </p:cNvPr>
          <p:cNvSpPr>
            <a:spLocks noGrp="1"/>
          </p:cNvSpPr>
          <p:nvPr>
            <p:ph idx="1"/>
          </p:nvPr>
        </p:nvSpPr>
        <p:spPr/>
        <p:txBody>
          <a:bodyPr>
            <a:normAutofit lnSpcReduction="10000"/>
          </a:bodyPr>
          <a:lstStyle/>
          <a:p>
            <a:r>
              <a:rPr lang="en-GB" dirty="0"/>
              <a:t>Write down a very brief description of some research that you are planning to do, or might do, including a title, the main question and how you would do it (one sentence for each). Consider: </a:t>
            </a:r>
          </a:p>
          <a:p>
            <a:r>
              <a:rPr lang="en-GB" dirty="0"/>
              <a:t>what ontology you are adopting (i.e. realist, internal realist, relativist or nominalist)</a:t>
            </a:r>
          </a:p>
          <a:p>
            <a:r>
              <a:rPr lang="en-GB" dirty="0"/>
              <a:t>what epistemology you are likely to adopt (positivist or constructionist or both).</a:t>
            </a:r>
          </a:p>
          <a:p>
            <a:r>
              <a:rPr lang="en-GB" dirty="0"/>
              <a:t>Testing your engagement with your learning for your doctorate - use the analogies between the research styles of fictional detectives please produce ‘trigger’ vignettes or clips to stimulate discussion and debate. </a:t>
            </a:r>
          </a:p>
        </p:txBody>
      </p:sp>
    </p:spTree>
    <p:extLst>
      <p:ext uri="{BB962C8B-B14F-4D97-AF65-F5344CB8AC3E}">
        <p14:creationId xmlns:p14="http://schemas.microsoft.com/office/powerpoint/2010/main" val="19793126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ACF26488-F37D-5C4D-8F15-AB5BC4A790CB}"/>
              </a:ext>
            </a:extLst>
          </p:cNvPr>
          <p:cNvSpPr>
            <a:spLocks noGrp="1"/>
          </p:cNvSpPr>
          <p:nvPr>
            <p:ph type="title"/>
          </p:nvPr>
        </p:nvSpPr>
        <p:spPr>
          <a:xfrm>
            <a:off x="640080" y="325369"/>
            <a:ext cx="4368602" cy="1956841"/>
          </a:xfrm>
        </p:spPr>
        <p:txBody>
          <a:bodyPr anchor="b">
            <a:normAutofit/>
          </a:bodyPr>
          <a:lstStyle/>
          <a:p>
            <a:r>
              <a:rPr lang="en-US" altLang="zh-CN" sz="5400"/>
              <a:t>Epistemology</a:t>
            </a:r>
            <a:endParaRPr lang="en-GB" sz="5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a:extLst>
              <a:ext uri="{FF2B5EF4-FFF2-40B4-BE49-F238E27FC236}">
                <a16:creationId xmlns:a16="http://schemas.microsoft.com/office/drawing/2014/main" id="{AE94F738-3D9C-C640-AF0D-05F730397FE2}"/>
              </a:ext>
            </a:extLst>
          </p:cNvPr>
          <p:cNvSpPr>
            <a:spLocks noGrp="1"/>
          </p:cNvSpPr>
          <p:nvPr>
            <p:ph idx="1"/>
          </p:nvPr>
        </p:nvSpPr>
        <p:spPr>
          <a:xfrm>
            <a:off x="640080" y="2872899"/>
            <a:ext cx="4243589" cy="3320668"/>
          </a:xfrm>
        </p:spPr>
        <p:txBody>
          <a:bodyPr>
            <a:normAutofit/>
          </a:bodyPr>
          <a:lstStyle/>
          <a:p>
            <a:pPr marL="0" indent="0">
              <a:buNone/>
            </a:pPr>
            <a:r>
              <a:rPr lang="en-US" altLang="zh-CN" sz="2000"/>
              <a:t>Epistemology is the study of the nature of knowledge and ways of enquiring into the physical and social world: </a:t>
            </a:r>
          </a:p>
          <a:p>
            <a:pPr marL="0" indent="0">
              <a:buNone/>
            </a:pPr>
            <a:r>
              <a:rPr lang="en-US" altLang="zh-CN" sz="2000"/>
              <a:t>How do we know what we know?</a:t>
            </a:r>
            <a:r>
              <a:rPr lang="zh-CN" altLang="zh-CN" sz="2000"/>
              <a:t> </a:t>
            </a:r>
            <a:endParaRPr lang="en-GB" altLang="zh-CN" sz="2000"/>
          </a:p>
          <a:p>
            <a:pPr marL="0" indent="0">
              <a:buNone/>
            </a:pPr>
            <a:endParaRPr lang="en-GB" sz="2000"/>
          </a:p>
          <a:p>
            <a:pPr marL="0" indent="0">
              <a:buNone/>
            </a:pPr>
            <a:r>
              <a:rPr lang="en-GB" sz="2000"/>
              <a:t>Two contrasting views:</a:t>
            </a:r>
          </a:p>
          <a:p>
            <a:r>
              <a:rPr lang="en-GB" sz="2000"/>
              <a:t>Positivism</a:t>
            </a:r>
          </a:p>
          <a:p>
            <a:r>
              <a:rPr lang="en-GB" sz="2000"/>
              <a:t>Social constructionism</a:t>
            </a:r>
          </a:p>
          <a:p>
            <a:pPr marL="0" indent="0">
              <a:buNone/>
            </a:pPr>
            <a:endParaRPr lang="en-GB" sz="2000"/>
          </a:p>
        </p:txBody>
      </p:sp>
      <p:pic>
        <p:nvPicPr>
          <p:cNvPr id="5" name="Picture 4">
            <a:extLst>
              <a:ext uri="{FF2B5EF4-FFF2-40B4-BE49-F238E27FC236}">
                <a16:creationId xmlns:a16="http://schemas.microsoft.com/office/drawing/2014/main" id="{5BCBA5BD-FF6C-492E-99E5-718FF2CCAB3D}"/>
              </a:ext>
            </a:extLst>
          </p:cNvPr>
          <p:cNvPicPr>
            <a:picLocks noChangeAspect="1"/>
          </p:cNvPicPr>
          <p:nvPr/>
        </p:nvPicPr>
        <p:blipFill rotWithShape="1">
          <a:blip r:embed="rId2"/>
          <a:srcRect l="16744" r="80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959340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CF26488-F37D-5C4D-8F15-AB5BC4A790CB}"/>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altLang="zh-CN" sz="3000">
                <a:solidFill>
                  <a:srgbClr val="FFFFFF"/>
                </a:solidFill>
              </a:rPr>
              <a:t>Positivism</a:t>
            </a:r>
            <a:endParaRPr lang="en-GB" sz="3000">
              <a:solidFill>
                <a:srgbClr val="FFFFFF"/>
              </a:solidFill>
            </a:endParaRPr>
          </a:p>
        </p:txBody>
      </p:sp>
      <p:sp>
        <p:nvSpPr>
          <p:cNvPr id="3" name="内容占位符 2">
            <a:extLst>
              <a:ext uri="{FF2B5EF4-FFF2-40B4-BE49-F238E27FC236}">
                <a16:creationId xmlns:a16="http://schemas.microsoft.com/office/drawing/2014/main" id="{AE94F738-3D9C-C640-AF0D-05F730397FE2}"/>
              </a:ext>
            </a:extLst>
          </p:cNvPr>
          <p:cNvSpPr>
            <a:spLocks noGrp="1"/>
          </p:cNvSpPr>
          <p:nvPr>
            <p:ph idx="1"/>
          </p:nvPr>
        </p:nvSpPr>
        <p:spPr>
          <a:xfrm>
            <a:off x="5591695" y="1402080"/>
            <a:ext cx="5320696" cy="4053840"/>
          </a:xfrm>
        </p:spPr>
        <p:txBody>
          <a:bodyPr anchor="ctr">
            <a:normAutofit/>
          </a:bodyPr>
          <a:lstStyle/>
          <a:p>
            <a:pPr marL="0" indent="0">
              <a:buNone/>
            </a:pPr>
            <a:r>
              <a:rPr lang="en-GB" altLang="zh-CN" sz="2800" dirty="0"/>
              <a:t>The key idea is that the social world exists externally, and that its properties should be measured through objective methods.</a:t>
            </a:r>
            <a:endParaRPr lang="zh-CN" altLang="zh-CN" sz="2800" dirty="0"/>
          </a:p>
        </p:txBody>
      </p:sp>
    </p:spTree>
    <p:extLst>
      <p:ext uri="{BB962C8B-B14F-4D97-AF65-F5344CB8AC3E}">
        <p14:creationId xmlns:p14="http://schemas.microsoft.com/office/powerpoint/2010/main" val="41240607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10802C4-9AAF-4D4D-9A27-BC9684D92323}"/>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altLang="zh-CN" sz="4000" kern="1200">
                <a:solidFill>
                  <a:srgbClr val="FFFFFF"/>
                </a:solidFill>
                <a:latin typeface="+mj-lt"/>
                <a:ea typeface="+mj-ea"/>
                <a:cs typeface="+mj-cs"/>
              </a:rPr>
              <a:t>Philosophical assumptions of positivism I</a:t>
            </a:r>
            <a:endParaRPr lang="en-US" sz="4000" kern="1200">
              <a:solidFill>
                <a:srgbClr val="FFFFFF"/>
              </a:solidFill>
              <a:latin typeface="+mj-lt"/>
              <a:ea typeface="+mj-ea"/>
              <a:cs typeface="+mj-cs"/>
            </a:endParaRPr>
          </a:p>
        </p:txBody>
      </p:sp>
      <p:sp>
        <p:nvSpPr>
          <p:cNvPr id="4" name="文本框 3">
            <a:extLst>
              <a:ext uri="{FF2B5EF4-FFF2-40B4-BE49-F238E27FC236}">
                <a16:creationId xmlns:a16="http://schemas.microsoft.com/office/drawing/2014/main" id="{1993E012-4953-1F49-948D-53234C968BFF}"/>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marL="457200" lvl="0" indent="-228600">
              <a:lnSpc>
                <a:spcPct val="90000"/>
              </a:lnSpc>
              <a:spcBef>
                <a:spcPts val="1800"/>
              </a:spcBef>
              <a:buFont typeface="Arial" panose="020B0604020202020204" pitchFamily="34" charset="0"/>
              <a:buChar char="•"/>
            </a:pPr>
            <a:r>
              <a:rPr lang="en-US" altLang="zh-CN" sz="2000" b="1"/>
              <a:t>Independence</a:t>
            </a:r>
            <a:r>
              <a:rPr lang="en-US" altLang="zh-CN" sz="2000"/>
              <a:t>:</a:t>
            </a:r>
            <a:r>
              <a:rPr lang="en-US" altLang="zh-CN" sz="2000" b="1" i="1"/>
              <a:t> </a:t>
            </a:r>
            <a:r>
              <a:rPr lang="en-US" altLang="zh-CN" sz="2000"/>
              <a:t>the observer must be independent of what is being observed.</a:t>
            </a:r>
          </a:p>
          <a:p>
            <a:pPr marL="457200" lvl="0" indent="-228600">
              <a:lnSpc>
                <a:spcPct val="90000"/>
              </a:lnSpc>
              <a:spcBef>
                <a:spcPts val="1800"/>
              </a:spcBef>
              <a:buFont typeface="Arial" panose="020B0604020202020204" pitchFamily="34" charset="0"/>
              <a:buChar char="•"/>
            </a:pPr>
            <a:r>
              <a:rPr lang="en-US" altLang="zh-CN" sz="2000" b="1"/>
              <a:t>Value-freedom</a:t>
            </a:r>
            <a:r>
              <a:rPr lang="en-US" altLang="zh-CN" sz="2000"/>
              <a:t>:</a:t>
            </a:r>
            <a:r>
              <a:rPr lang="en-US" altLang="zh-CN" sz="2000" b="1" i="1"/>
              <a:t> </a:t>
            </a:r>
            <a:r>
              <a:rPr lang="en-US" altLang="zh-CN" sz="2000"/>
              <a:t>the choice of what to study, and how to study it, can be determined by objective criteria rather than by human beliefs and interests.</a:t>
            </a:r>
          </a:p>
          <a:p>
            <a:pPr marL="457200" lvl="0" indent="-228600">
              <a:lnSpc>
                <a:spcPct val="90000"/>
              </a:lnSpc>
              <a:spcBef>
                <a:spcPts val="1800"/>
              </a:spcBef>
              <a:buFont typeface="Arial" panose="020B0604020202020204" pitchFamily="34" charset="0"/>
              <a:buChar char="•"/>
            </a:pPr>
            <a:r>
              <a:rPr lang="en-US" altLang="zh-CN" sz="2000" b="1"/>
              <a:t>Causality</a:t>
            </a:r>
            <a:r>
              <a:rPr lang="en-US" altLang="zh-CN" sz="2000"/>
              <a:t>:</a:t>
            </a:r>
            <a:r>
              <a:rPr lang="en-US" altLang="zh-CN" sz="2000" i="1"/>
              <a:t> </a:t>
            </a:r>
            <a:r>
              <a:rPr lang="en-US" altLang="zh-CN" sz="2000"/>
              <a:t>the aim of the social sciences should be to identify causal explanations and fundamental laws that explain regularities in human social behaviour.</a:t>
            </a:r>
          </a:p>
          <a:p>
            <a:pPr marL="457200" lvl="0" indent="-228600">
              <a:lnSpc>
                <a:spcPct val="90000"/>
              </a:lnSpc>
              <a:spcBef>
                <a:spcPts val="1800"/>
              </a:spcBef>
              <a:buFont typeface="Arial" panose="020B0604020202020204" pitchFamily="34" charset="0"/>
              <a:buChar char="•"/>
            </a:pPr>
            <a:r>
              <a:rPr lang="en-US" altLang="zh-CN" sz="2000" b="1"/>
              <a:t>Hypothesis and deduction</a:t>
            </a:r>
            <a:r>
              <a:rPr lang="en-US" altLang="zh-CN" sz="2000"/>
              <a:t>:</a:t>
            </a:r>
            <a:r>
              <a:rPr lang="en-US" altLang="zh-CN" sz="2000" i="1"/>
              <a:t> </a:t>
            </a:r>
            <a:r>
              <a:rPr lang="en-US" altLang="zh-CN" sz="2000"/>
              <a:t>science proceeds through a process of hypothesizing fundamental laws and then deducing what kinds of observations will demonstrate the truth or falsity of these hypotheses.</a:t>
            </a:r>
          </a:p>
        </p:txBody>
      </p:sp>
    </p:spTree>
    <p:extLst>
      <p:ext uri="{BB962C8B-B14F-4D97-AF65-F5344CB8AC3E}">
        <p14:creationId xmlns:p14="http://schemas.microsoft.com/office/powerpoint/2010/main" val="19908920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10802C4-9AAF-4D4D-9A27-BC9684D92323}"/>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altLang="zh-CN" sz="4000" kern="1200">
                <a:solidFill>
                  <a:srgbClr val="FFFFFF"/>
                </a:solidFill>
                <a:latin typeface="+mj-lt"/>
                <a:ea typeface="+mj-ea"/>
                <a:cs typeface="+mj-cs"/>
              </a:rPr>
              <a:t>Philosophical assumptions of positivism II</a:t>
            </a:r>
            <a:endParaRPr lang="en-US" sz="4000" kern="1200">
              <a:solidFill>
                <a:srgbClr val="FFFFFF"/>
              </a:solidFill>
              <a:latin typeface="+mj-lt"/>
              <a:ea typeface="+mj-ea"/>
              <a:cs typeface="+mj-cs"/>
            </a:endParaRPr>
          </a:p>
        </p:txBody>
      </p:sp>
      <p:sp>
        <p:nvSpPr>
          <p:cNvPr id="4" name="文本框 3">
            <a:extLst>
              <a:ext uri="{FF2B5EF4-FFF2-40B4-BE49-F238E27FC236}">
                <a16:creationId xmlns:a16="http://schemas.microsoft.com/office/drawing/2014/main" id="{1993E012-4953-1F49-948D-53234C968BFF}"/>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marL="457200" lvl="0" indent="-228600">
              <a:lnSpc>
                <a:spcPct val="90000"/>
              </a:lnSpc>
              <a:spcBef>
                <a:spcPts val="1800"/>
              </a:spcBef>
              <a:buFont typeface="Arial" panose="020B0604020202020204" pitchFamily="34" charset="0"/>
              <a:buChar char="•"/>
            </a:pPr>
            <a:r>
              <a:rPr lang="en-US" altLang="zh-CN" sz="2000" b="1"/>
              <a:t>Operationalization</a:t>
            </a:r>
            <a:r>
              <a:rPr lang="en-US" altLang="zh-CN" sz="2000"/>
              <a:t>:</a:t>
            </a:r>
            <a:r>
              <a:rPr lang="en-US" altLang="zh-CN" sz="2000" i="1"/>
              <a:t> </a:t>
            </a:r>
            <a:r>
              <a:rPr lang="en-US" altLang="zh-CN" sz="2000"/>
              <a:t>concepts need to be defined in ways that enable facts to be measured quantitatively.</a:t>
            </a:r>
          </a:p>
          <a:p>
            <a:pPr marL="457200" lvl="0" indent="-228600">
              <a:lnSpc>
                <a:spcPct val="90000"/>
              </a:lnSpc>
              <a:spcBef>
                <a:spcPts val="1800"/>
              </a:spcBef>
              <a:buFont typeface="Arial" panose="020B0604020202020204" pitchFamily="34" charset="0"/>
              <a:buChar char="•"/>
            </a:pPr>
            <a:r>
              <a:rPr lang="en-US" altLang="zh-CN" sz="2000" b="1"/>
              <a:t>Reductionism</a:t>
            </a:r>
            <a:r>
              <a:rPr lang="en-US" altLang="zh-CN" sz="2000"/>
              <a:t>: problems as a whole are better understood if they are reduced to the simplest possible elements.</a:t>
            </a:r>
          </a:p>
          <a:p>
            <a:pPr marL="457200" lvl="0" indent="-228600">
              <a:lnSpc>
                <a:spcPct val="90000"/>
              </a:lnSpc>
              <a:spcBef>
                <a:spcPts val="1800"/>
              </a:spcBef>
              <a:buFont typeface="Arial" panose="020B0604020202020204" pitchFamily="34" charset="0"/>
              <a:buChar char="•"/>
            </a:pPr>
            <a:r>
              <a:rPr lang="en-US" altLang="zh-CN" sz="2000" b="1"/>
              <a:t>Generalization</a:t>
            </a:r>
            <a:r>
              <a:rPr lang="en-US" altLang="zh-CN" sz="2000"/>
              <a:t>: in order to move from the specific to the general, it is necessary to select random samples of sufficient size, from which inferences may be drawn about the wider population.</a:t>
            </a:r>
          </a:p>
          <a:p>
            <a:pPr marL="457200" indent="-228600">
              <a:lnSpc>
                <a:spcPct val="90000"/>
              </a:lnSpc>
              <a:spcBef>
                <a:spcPts val="1800"/>
              </a:spcBef>
              <a:buFont typeface="Arial" panose="020B0604020202020204" pitchFamily="34" charset="0"/>
              <a:buChar char="•"/>
            </a:pPr>
            <a:r>
              <a:rPr lang="en-US" altLang="zh-CN" sz="2000" b="1"/>
              <a:t>Cross-sectional analysis</a:t>
            </a:r>
            <a:r>
              <a:rPr lang="en-US" altLang="zh-CN" sz="2000"/>
              <a:t>:</a:t>
            </a:r>
            <a:r>
              <a:rPr lang="en-US" altLang="zh-CN" sz="2000" i="1"/>
              <a:t> </a:t>
            </a:r>
            <a:r>
              <a:rPr lang="en-US" altLang="zh-CN" sz="2000"/>
              <a:t>such regularities can most easily be identified by making comparisons of variations across samples.</a:t>
            </a:r>
            <a:endParaRPr lang="en-US" sz="2000"/>
          </a:p>
        </p:txBody>
      </p:sp>
    </p:spTree>
    <p:extLst>
      <p:ext uri="{BB962C8B-B14F-4D97-AF65-F5344CB8AC3E}">
        <p14:creationId xmlns:p14="http://schemas.microsoft.com/office/powerpoint/2010/main" val="26468792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ACF26488-F37D-5C4D-8F15-AB5BC4A790CB}"/>
              </a:ext>
            </a:extLst>
          </p:cNvPr>
          <p:cNvSpPr>
            <a:spLocks noGrp="1"/>
          </p:cNvSpPr>
          <p:nvPr>
            <p:ph type="title"/>
          </p:nvPr>
        </p:nvSpPr>
        <p:spPr>
          <a:xfrm>
            <a:off x="95098" y="1153571"/>
            <a:ext cx="4696358" cy="4618121"/>
          </a:xfrm>
          <a:prstGeom prst="ellipse">
            <a:avLst/>
          </a:prstGeom>
        </p:spPr>
        <p:txBody>
          <a:bodyPr>
            <a:normAutofit/>
          </a:bodyPr>
          <a:lstStyle/>
          <a:p>
            <a:r>
              <a:rPr lang="en-US" altLang="zh-CN" sz="3700" dirty="0">
                <a:solidFill>
                  <a:srgbClr val="FFFFFF"/>
                </a:solidFill>
              </a:rPr>
              <a:t>Social constructionism</a:t>
            </a:r>
            <a:endParaRPr lang="en-GB" sz="3700" dirty="0">
              <a:solidFill>
                <a:srgbClr val="FFFFFF"/>
              </a:solidFill>
            </a:endParaRP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内容占位符 2">
            <a:extLst>
              <a:ext uri="{FF2B5EF4-FFF2-40B4-BE49-F238E27FC236}">
                <a16:creationId xmlns:a16="http://schemas.microsoft.com/office/drawing/2014/main" id="{AE94F738-3D9C-C640-AF0D-05F730397FE2}"/>
              </a:ext>
            </a:extLst>
          </p:cNvPr>
          <p:cNvSpPr>
            <a:spLocks noGrp="1"/>
          </p:cNvSpPr>
          <p:nvPr>
            <p:ph idx="1"/>
          </p:nvPr>
        </p:nvSpPr>
        <p:spPr>
          <a:xfrm>
            <a:off x="4447308" y="591344"/>
            <a:ext cx="6906491" cy="5585619"/>
          </a:xfrm>
        </p:spPr>
        <p:txBody>
          <a:bodyPr anchor="ctr">
            <a:normAutofit/>
          </a:bodyPr>
          <a:lstStyle/>
          <a:p>
            <a:pPr marL="0" indent="0">
              <a:buNone/>
            </a:pPr>
            <a:r>
              <a:rPr lang="en-US" altLang="zh-CN"/>
              <a:t>The ‘reality’ is determined by people rather than by objective and external factors, and hence it is most important to appreciate the way people make sense of their experience</a:t>
            </a:r>
            <a:endParaRPr lang="zh-CN" altLang="zh-CN"/>
          </a:p>
        </p:txBody>
      </p:sp>
    </p:spTree>
    <p:extLst>
      <p:ext uri="{BB962C8B-B14F-4D97-AF65-F5344CB8AC3E}">
        <p14:creationId xmlns:p14="http://schemas.microsoft.com/office/powerpoint/2010/main" val="33085102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10802C4-9AAF-4D4D-9A27-BC9684D9232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altLang="zh-CN" sz="2800" kern="1200">
                <a:solidFill>
                  <a:srgbClr val="FFFFFF"/>
                </a:solidFill>
                <a:latin typeface="+mj-lt"/>
                <a:ea typeface="+mj-ea"/>
                <a:cs typeface="+mj-cs"/>
              </a:rPr>
              <a:t>Epistemology: </a:t>
            </a:r>
            <a:br>
              <a:rPr lang="en-US" altLang="zh-CN" sz="2800" kern="1200">
                <a:solidFill>
                  <a:srgbClr val="FFFFFF"/>
                </a:solidFill>
                <a:latin typeface="+mj-lt"/>
                <a:ea typeface="+mj-ea"/>
                <a:cs typeface="+mj-cs"/>
              </a:rPr>
            </a:br>
            <a:r>
              <a:rPr lang="en-US" altLang="zh-CN" sz="2800" kern="1200">
                <a:solidFill>
                  <a:srgbClr val="FFFFFF"/>
                </a:solidFill>
                <a:latin typeface="+mj-lt"/>
                <a:ea typeface="+mj-ea"/>
                <a:cs typeface="+mj-cs"/>
              </a:rPr>
              <a:t>positivism versus social constructionism</a:t>
            </a:r>
            <a:endParaRPr lang="en-US" sz="2800" kern="1200">
              <a:solidFill>
                <a:srgbClr val="FFFFFF"/>
              </a:solidFill>
              <a:latin typeface="+mj-lt"/>
              <a:ea typeface="+mj-ea"/>
              <a:cs typeface="+mj-cs"/>
            </a:endParaRPr>
          </a:p>
        </p:txBody>
      </p:sp>
      <p:graphicFrame>
        <p:nvGraphicFramePr>
          <p:cNvPr id="9" name="Content Placeholder 3">
            <a:extLst>
              <a:ext uri="{FF2B5EF4-FFF2-40B4-BE49-F238E27FC236}">
                <a16:creationId xmlns:a16="http://schemas.microsoft.com/office/drawing/2014/main" id="{B90F0535-4797-2947-9254-076944AD3BE9}"/>
              </a:ext>
            </a:extLst>
          </p:cNvPr>
          <p:cNvGraphicFramePr>
            <a:graphicFrameLocks noGrp="1"/>
          </p:cNvGraphicFramePr>
          <p:nvPr>
            <p:ph idx="1"/>
            <p:extLst>
              <p:ext uri="{D42A27DB-BD31-4B8C-83A1-F6EECF244321}">
                <p14:modId xmlns:p14="http://schemas.microsoft.com/office/powerpoint/2010/main" val="798583927"/>
              </p:ext>
            </p:extLst>
          </p:nvPr>
        </p:nvGraphicFramePr>
        <p:xfrm>
          <a:off x="4777316" y="924875"/>
          <a:ext cx="6780700" cy="5005926"/>
        </p:xfrm>
        <a:graphic>
          <a:graphicData uri="http://schemas.openxmlformats.org/drawingml/2006/table">
            <a:tbl>
              <a:tblPr firstRow="1" firstCol="1" bandRow="1">
                <a:tableStyleId>{21E4AEA4-8DFA-4A89-87EB-49C32662AFE0}</a:tableStyleId>
              </a:tblPr>
              <a:tblGrid>
                <a:gridCol w="1981602">
                  <a:extLst>
                    <a:ext uri="{9D8B030D-6E8A-4147-A177-3AD203B41FA5}">
                      <a16:colId xmlns:a16="http://schemas.microsoft.com/office/drawing/2014/main" val="20000"/>
                    </a:ext>
                  </a:extLst>
                </a:gridCol>
                <a:gridCol w="1888198">
                  <a:extLst>
                    <a:ext uri="{9D8B030D-6E8A-4147-A177-3AD203B41FA5}">
                      <a16:colId xmlns:a16="http://schemas.microsoft.com/office/drawing/2014/main" val="20001"/>
                    </a:ext>
                  </a:extLst>
                </a:gridCol>
                <a:gridCol w="2910900">
                  <a:extLst>
                    <a:ext uri="{9D8B030D-6E8A-4147-A177-3AD203B41FA5}">
                      <a16:colId xmlns:a16="http://schemas.microsoft.com/office/drawing/2014/main" val="20002"/>
                    </a:ext>
                  </a:extLst>
                </a:gridCol>
              </a:tblGrid>
              <a:tr h="800571">
                <a:tc>
                  <a:txBody>
                    <a:bodyPr/>
                    <a:lstStyle/>
                    <a:p>
                      <a:endParaRPr lang="en-GB" sz="2200">
                        <a:solidFill>
                          <a:schemeClr val="bg1"/>
                        </a:solidFill>
                      </a:endParaRPr>
                    </a:p>
                  </a:txBody>
                  <a:tcPr marL="95383" marR="95383" marT="47690" marB="47690"/>
                </a:tc>
                <a:tc>
                  <a:txBody>
                    <a:bodyPr/>
                    <a:lstStyle/>
                    <a:p>
                      <a:r>
                        <a:rPr lang="en-GB" sz="2200"/>
                        <a:t>Positivism</a:t>
                      </a:r>
                      <a:endParaRPr lang="en-GB" sz="2200" b="1">
                        <a:solidFill>
                          <a:schemeClr val="bg1"/>
                        </a:solidFill>
                      </a:endParaRPr>
                    </a:p>
                  </a:txBody>
                  <a:tcPr marL="95383" marR="95383" marT="47690" marB="47690"/>
                </a:tc>
                <a:tc>
                  <a:txBody>
                    <a:bodyPr/>
                    <a:lstStyle/>
                    <a:p>
                      <a:r>
                        <a:rPr lang="en-GB" sz="2200"/>
                        <a:t>Social constructionism</a:t>
                      </a:r>
                      <a:endParaRPr lang="en-GB" sz="2200" b="1">
                        <a:solidFill>
                          <a:schemeClr val="bg1"/>
                        </a:solidFill>
                      </a:endParaRPr>
                    </a:p>
                  </a:txBody>
                  <a:tcPr marL="95383" marR="95383" marT="47690" marB="47690"/>
                </a:tc>
                <a:extLst>
                  <a:ext uri="{0D108BD9-81ED-4DB2-BD59-A6C34878D82A}">
                    <a16:rowId xmlns:a16="http://schemas.microsoft.com/office/drawing/2014/main" val="10000"/>
                  </a:ext>
                </a:extLst>
              </a:tr>
              <a:tr h="800571">
                <a:tc>
                  <a:txBody>
                    <a:bodyPr/>
                    <a:lstStyle/>
                    <a:p>
                      <a:r>
                        <a:rPr lang="en-GB" sz="2200"/>
                        <a:t>The observer</a:t>
                      </a:r>
                    </a:p>
                  </a:txBody>
                  <a:tcPr marL="95383" marR="95383" marT="47690" marB="47690"/>
                </a:tc>
                <a:tc>
                  <a:txBody>
                    <a:bodyPr/>
                    <a:lstStyle/>
                    <a:p>
                      <a:r>
                        <a:rPr lang="en-GB" sz="2200"/>
                        <a:t>must</a:t>
                      </a:r>
                      <a:r>
                        <a:rPr lang="en-GB" sz="2200" baseline="0"/>
                        <a:t> be independent</a:t>
                      </a:r>
                      <a:endParaRPr lang="en-GB" sz="2200"/>
                    </a:p>
                  </a:txBody>
                  <a:tcPr marL="95383" marR="95383" marT="47690" marB="47690"/>
                </a:tc>
                <a:tc>
                  <a:txBody>
                    <a:bodyPr/>
                    <a:lstStyle/>
                    <a:p>
                      <a:r>
                        <a:rPr lang="en-GB" sz="2200"/>
                        <a:t>is part of what is being observed</a:t>
                      </a:r>
                    </a:p>
                  </a:txBody>
                  <a:tcPr marL="95383" marR="95383" marT="47690" marB="47690"/>
                </a:tc>
                <a:extLst>
                  <a:ext uri="{0D108BD9-81ED-4DB2-BD59-A6C34878D82A}">
                    <a16:rowId xmlns:a16="http://schemas.microsoft.com/office/drawing/2014/main" val="10001"/>
                  </a:ext>
                </a:extLst>
              </a:tr>
              <a:tr h="800571">
                <a:tc>
                  <a:txBody>
                    <a:bodyPr/>
                    <a:lstStyle/>
                    <a:p>
                      <a:r>
                        <a:rPr lang="en-GB" sz="2200"/>
                        <a:t>Human interests</a:t>
                      </a:r>
                    </a:p>
                  </a:txBody>
                  <a:tcPr marL="95383" marR="95383" marT="47690" marB="47690"/>
                </a:tc>
                <a:tc>
                  <a:txBody>
                    <a:bodyPr/>
                    <a:lstStyle/>
                    <a:p>
                      <a:r>
                        <a:rPr lang="en-GB" sz="2200"/>
                        <a:t>should be irrelevant</a:t>
                      </a:r>
                    </a:p>
                  </a:txBody>
                  <a:tcPr marL="95383" marR="95383" marT="47690" marB="47690"/>
                </a:tc>
                <a:tc>
                  <a:txBody>
                    <a:bodyPr/>
                    <a:lstStyle/>
                    <a:p>
                      <a:r>
                        <a:rPr lang="en-GB" sz="2200"/>
                        <a:t>are the main drivers of science</a:t>
                      </a:r>
                    </a:p>
                  </a:txBody>
                  <a:tcPr marL="95383" marR="95383" marT="47690" marB="47690"/>
                </a:tc>
                <a:extLst>
                  <a:ext uri="{0D108BD9-81ED-4DB2-BD59-A6C34878D82A}">
                    <a16:rowId xmlns:a16="http://schemas.microsoft.com/office/drawing/2014/main" val="10002"/>
                  </a:ext>
                </a:extLst>
              </a:tr>
              <a:tr h="14692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a:t>Explanations</a:t>
                      </a:r>
                    </a:p>
                    <a:p>
                      <a:endParaRPr lang="en-GB" sz="2200"/>
                    </a:p>
                  </a:txBody>
                  <a:tcPr marL="95383" marR="95383" marT="47690" marB="47690"/>
                </a:tc>
                <a:tc>
                  <a:txBody>
                    <a:bodyPr/>
                    <a:lstStyle/>
                    <a:p>
                      <a:r>
                        <a:rPr lang="en-GB" sz="2200"/>
                        <a:t>must demonstrate causality</a:t>
                      </a:r>
                    </a:p>
                  </a:txBody>
                  <a:tcPr marL="95383" marR="95383" marT="47690" marB="47690"/>
                </a:tc>
                <a:tc>
                  <a:txBody>
                    <a:bodyPr/>
                    <a:lstStyle/>
                    <a:p>
                      <a:r>
                        <a:rPr lang="en-GB" sz="2200"/>
                        <a:t>aim to increase general understanding of the situation</a:t>
                      </a:r>
                    </a:p>
                  </a:txBody>
                  <a:tcPr marL="95383" marR="95383" marT="47690" marB="47690"/>
                </a:tc>
                <a:extLst>
                  <a:ext uri="{0D108BD9-81ED-4DB2-BD59-A6C34878D82A}">
                    <a16:rowId xmlns:a16="http://schemas.microsoft.com/office/drawing/2014/main" val="10003"/>
                  </a:ext>
                </a:extLst>
              </a:tr>
              <a:tr h="1134928">
                <a:tc>
                  <a:txBody>
                    <a:bodyPr/>
                    <a:lstStyle/>
                    <a:p>
                      <a:r>
                        <a:rPr lang="en-GB" sz="2200"/>
                        <a:t>Research progresses through</a:t>
                      </a:r>
                    </a:p>
                  </a:txBody>
                  <a:tcPr marL="95383" marR="95383" marT="47690" marB="47690"/>
                </a:tc>
                <a:tc>
                  <a:txBody>
                    <a:bodyPr/>
                    <a:lstStyle/>
                    <a:p>
                      <a:r>
                        <a:rPr lang="en-GB" sz="2200"/>
                        <a:t>hypotheses and deductions</a:t>
                      </a:r>
                    </a:p>
                  </a:txBody>
                  <a:tcPr marL="95383" marR="95383" marT="47690" marB="47690"/>
                </a:tc>
                <a:tc>
                  <a:txBody>
                    <a:bodyPr/>
                    <a:lstStyle/>
                    <a:p>
                      <a:r>
                        <a:rPr lang="en-GB" sz="2200"/>
                        <a:t>gathering rich data from which ideas are induced</a:t>
                      </a:r>
                    </a:p>
                  </a:txBody>
                  <a:tcPr marL="95383" marR="95383" marT="47690" marB="4769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0196505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10802C4-9AAF-4D4D-9A27-BC9684D9232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altLang="zh-CN" sz="2800" kern="1200">
                <a:solidFill>
                  <a:srgbClr val="FFFFFF"/>
                </a:solidFill>
                <a:latin typeface="+mj-lt"/>
                <a:ea typeface="+mj-ea"/>
                <a:cs typeface="+mj-cs"/>
              </a:rPr>
              <a:t>Epistemology: </a:t>
            </a:r>
            <a:br>
              <a:rPr lang="en-US" altLang="zh-CN" sz="2800" kern="1200">
                <a:solidFill>
                  <a:srgbClr val="FFFFFF"/>
                </a:solidFill>
                <a:latin typeface="+mj-lt"/>
                <a:ea typeface="+mj-ea"/>
                <a:cs typeface="+mj-cs"/>
              </a:rPr>
            </a:br>
            <a:r>
              <a:rPr lang="en-US" altLang="zh-CN" sz="2800" kern="1200">
                <a:solidFill>
                  <a:srgbClr val="FFFFFF"/>
                </a:solidFill>
                <a:latin typeface="+mj-lt"/>
                <a:ea typeface="+mj-ea"/>
                <a:cs typeface="+mj-cs"/>
              </a:rPr>
              <a:t>positivism versus social constructionism</a:t>
            </a:r>
            <a:endParaRPr lang="en-US" sz="2800" kern="1200">
              <a:solidFill>
                <a:srgbClr val="FFFFFF"/>
              </a:solidFill>
              <a:latin typeface="+mj-lt"/>
              <a:ea typeface="+mj-ea"/>
              <a:cs typeface="+mj-cs"/>
            </a:endParaRPr>
          </a:p>
        </p:txBody>
      </p:sp>
      <p:graphicFrame>
        <p:nvGraphicFramePr>
          <p:cNvPr id="7" name="Content Placeholder 3">
            <a:extLst>
              <a:ext uri="{FF2B5EF4-FFF2-40B4-BE49-F238E27FC236}">
                <a16:creationId xmlns:a16="http://schemas.microsoft.com/office/drawing/2014/main" id="{3AD326C6-D35B-734A-95CD-DAE40303079C}"/>
              </a:ext>
            </a:extLst>
          </p:cNvPr>
          <p:cNvGraphicFramePr>
            <a:graphicFrameLocks noGrp="1"/>
          </p:cNvGraphicFramePr>
          <p:nvPr>
            <p:ph idx="1"/>
            <p:extLst>
              <p:ext uri="{D42A27DB-BD31-4B8C-83A1-F6EECF244321}">
                <p14:modId xmlns:p14="http://schemas.microsoft.com/office/powerpoint/2010/main" val="3853366451"/>
              </p:ext>
            </p:extLst>
          </p:nvPr>
        </p:nvGraphicFramePr>
        <p:xfrm>
          <a:off x="4777316" y="1330789"/>
          <a:ext cx="6780702" cy="4194094"/>
        </p:xfrm>
        <a:graphic>
          <a:graphicData uri="http://schemas.openxmlformats.org/drawingml/2006/table">
            <a:tbl>
              <a:tblPr firstRow="1" firstCol="1" bandRow="1">
                <a:tableStyleId>{21E4AEA4-8DFA-4A89-87EB-49C32662AFE0}</a:tableStyleId>
              </a:tblPr>
              <a:tblGrid>
                <a:gridCol w="1791318">
                  <a:extLst>
                    <a:ext uri="{9D8B030D-6E8A-4147-A177-3AD203B41FA5}">
                      <a16:colId xmlns:a16="http://schemas.microsoft.com/office/drawing/2014/main" val="20000"/>
                    </a:ext>
                  </a:extLst>
                </a:gridCol>
                <a:gridCol w="2548902">
                  <a:extLst>
                    <a:ext uri="{9D8B030D-6E8A-4147-A177-3AD203B41FA5}">
                      <a16:colId xmlns:a16="http://schemas.microsoft.com/office/drawing/2014/main" val="20001"/>
                    </a:ext>
                  </a:extLst>
                </a:gridCol>
                <a:gridCol w="2440482">
                  <a:extLst>
                    <a:ext uri="{9D8B030D-6E8A-4147-A177-3AD203B41FA5}">
                      <a16:colId xmlns:a16="http://schemas.microsoft.com/office/drawing/2014/main" val="20002"/>
                    </a:ext>
                  </a:extLst>
                </a:gridCol>
              </a:tblGrid>
              <a:tr h="667082">
                <a:tc>
                  <a:txBody>
                    <a:bodyPr/>
                    <a:lstStyle/>
                    <a:p>
                      <a:endParaRPr lang="en-GB" sz="1900">
                        <a:solidFill>
                          <a:schemeClr val="bg1"/>
                        </a:solidFill>
                      </a:endParaRPr>
                    </a:p>
                  </a:txBody>
                  <a:tcPr marL="63400" marR="63400" marT="31700" marB="31700"/>
                </a:tc>
                <a:tc>
                  <a:txBody>
                    <a:bodyPr/>
                    <a:lstStyle/>
                    <a:p>
                      <a:r>
                        <a:rPr lang="en-GB" sz="1900"/>
                        <a:t>Positivism</a:t>
                      </a:r>
                      <a:endParaRPr lang="en-GB" sz="1900" b="1">
                        <a:solidFill>
                          <a:schemeClr val="bg1"/>
                        </a:solidFill>
                      </a:endParaRPr>
                    </a:p>
                  </a:txBody>
                  <a:tcPr marL="63400" marR="63400" marT="31700" marB="31700"/>
                </a:tc>
                <a:tc>
                  <a:txBody>
                    <a:bodyPr/>
                    <a:lstStyle/>
                    <a:p>
                      <a:r>
                        <a:rPr lang="en-GB" sz="1900"/>
                        <a:t>Social constructionism</a:t>
                      </a:r>
                      <a:endParaRPr lang="en-GB" sz="1900" b="1">
                        <a:solidFill>
                          <a:schemeClr val="bg1"/>
                        </a:solidFill>
                      </a:endParaRPr>
                    </a:p>
                  </a:txBody>
                  <a:tcPr marL="63400" marR="63400" marT="31700" marB="31700"/>
                </a:tc>
                <a:extLst>
                  <a:ext uri="{0D108BD9-81ED-4DB2-BD59-A6C34878D82A}">
                    <a16:rowId xmlns:a16="http://schemas.microsoft.com/office/drawing/2014/main" val="10000"/>
                  </a:ext>
                </a:extLst>
              </a:tr>
              <a:tr h="953310">
                <a:tc>
                  <a:txBody>
                    <a:bodyPr/>
                    <a:lstStyle/>
                    <a:p>
                      <a:r>
                        <a:rPr lang="en-GB" sz="1900"/>
                        <a:t>Concepts</a:t>
                      </a:r>
                    </a:p>
                  </a:txBody>
                  <a:tcPr marL="63400" marR="63400" marT="31700" marB="31700"/>
                </a:tc>
                <a:tc>
                  <a:txBody>
                    <a:bodyPr/>
                    <a:lstStyle/>
                    <a:p>
                      <a:r>
                        <a:rPr lang="en-GB" sz="1900"/>
                        <a:t>need to be defined so that they can be measured</a:t>
                      </a:r>
                    </a:p>
                  </a:txBody>
                  <a:tcPr marL="63400" marR="63400" marT="31700" marB="31700"/>
                </a:tc>
                <a:tc>
                  <a:txBody>
                    <a:bodyPr/>
                    <a:lstStyle/>
                    <a:p>
                      <a:r>
                        <a:rPr lang="en-GB" sz="1900"/>
                        <a:t>should incorporate</a:t>
                      </a:r>
                      <a:r>
                        <a:rPr lang="en-GB" sz="1900" baseline="0"/>
                        <a:t> stakeholder perspectives</a:t>
                      </a:r>
                      <a:endParaRPr lang="en-GB" sz="1900"/>
                    </a:p>
                  </a:txBody>
                  <a:tcPr marL="63400" marR="63400" marT="31700" marB="31700"/>
                </a:tc>
                <a:extLst>
                  <a:ext uri="{0D108BD9-81ED-4DB2-BD59-A6C34878D82A}">
                    <a16:rowId xmlns:a16="http://schemas.microsoft.com/office/drawing/2014/main" val="10001"/>
                  </a:ext>
                </a:extLst>
              </a:tr>
              <a:tr h="95331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900"/>
                        <a:t>Units of analysis</a:t>
                      </a:r>
                    </a:p>
                  </a:txBody>
                  <a:tcPr marL="63400" marR="63400" marT="31700" marB="31700"/>
                </a:tc>
                <a:tc>
                  <a:txBody>
                    <a:bodyPr/>
                    <a:lstStyle/>
                    <a:p>
                      <a:r>
                        <a:rPr lang="en-GB" sz="1900"/>
                        <a:t>should be reduced to simplest terms</a:t>
                      </a:r>
                    </a:p>
                  </a:txBody>
                  <a:tcPr marL="63400" marR="63400" marT="31700" marB="31700"/>
                </a:tc>
                <a:tc>
                  <a:txBody>
                    <a:bodyPr/>
                    <a:lstStyle/>
                    <a:p>
                      <a:r>
                        <a:rPr lang="en-GB" sz="1900"/>
                        <a:t>may include the complexity of ‘whole’ situations</a:t>
                      </a:r>
                    </a:p>
                  </a:txBody>
                  <a:tcPr marL="63400" marR="63400" marT="31700" marB="31700"/>
                </a:tc>
                <a:extLst>
                  <a:ext uri="{0D108BD9-81ED-4DB2-BD59-A6C34878D82A}">
                    <a16:rowId xmlns:a16="http://schemas.microsoft.com/office/drawing/2014/main" val="10002"/>
                  </a:ext>
                </a:extLst>
              </a:tr>
              <a:tr h="66708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900"/>
                        <a:t>Generalization through</a:t>
                      </a:r>
                    </a:p>
                  </a:txBody>
                  <a:tcPr marL="63400" marR="63400" marT="31700" marB="31700"/>
                </a:tc>
                <a:tc>
                  <a:txBody>
                    <a:bodyPr/>
                    <a:lstStyle/>
                    <a:p>
                      <a:r>
                        <a:rPr lang="en-GB" sz="1900"/>
                        <a:t>statistical</a:t>
                      </a:r>
                      <a:r>
                        <a:rPr lang="en-GB" sz="1900" baseline="0"/>
                        <a:t> probability</a:t>
                      </a:r>
                      <a:endParaRPr lang="en-GB" sz="1900"/>
                    </a:p>
                  </a:txBody>
                  <a:tcPr marL="63400" marR="63400" marT="31700" marB="3170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900"/>
                        <a:t>theoretical</a:t>
                      </a:r>
                      <a:r>
                        <a:rPr lang="en-GB" sz="1900" baseline="0"/>
                        <a:t> abstraction</a:t>
                      </a:r>
                      <a:endParaRPr lang="en-GB" sz="1900"/>
                    </a:p>
                  </a:txBody>
                  <a:tcPr marL="63400" marR="63400" marT="31700" marB="31700"/>
                </a:tc>
                <a:extLst>
                  <a:ext uri="{0D108BD9-81ED-4DB2-BD59-A6C34878D82A}">
                    <a16:rowId xmlns:a16="http://schemas.microsoft.com/office/drawing/2014/main" val="10003"/>
                  </a:ext>
                </a:extLst>
              </a:tr>
              <a:tr h="953310">
                <a:tc>
                  <a:txBody>
                    <a:bodyPr/>
                    <a:lstStyle/>
                    <a:p>
                      <a:r>
                        <a:rPr lang="en-GB" sz="1900"/>
                        <a:t>Sampling requires</a:t>
                      </a:r>
                    </a:p>
                  </a:txBody>
                  <a:tcPr marL="63400" marR="63400" marT="31700" marB="31700"/>
                </a:tc>
                <a:tc>
                  <a:txBody>
                    <a:bodyPr/>
                    <a:lstStyle/>
                    <a:p>
                      <a:r>
                        <a:rPr lang="en-GB" sz="1900"/>
                        <a:t>large numbers selected randomly</a:t>
                      </a:r>
                    </a:p>
                  </a:txBody>
                  <a:tcPr marL="63400" marR="63400" marT="31700" marB="31700"/>
                </a:tc>
                <a:tc>
                  <a:txBody>
                    <a:bodyPr/>
                    <a:lstStyle/>
                    <a:p>
                      <a:r>
                        <a:rPr lang="en-GB" sz="1900"/>
                        <a:t>small numbers of cases chosen for specific reasons</a:t>
                      </a:r>
                    </a:p>
                  </a:txBody>
                  <a:tcPr marL="63400" marR="63400" marT="31700" marB="3170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6238826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10802C4-9AAF-4D4D-9A27-BC9684D92323}"/>
              </a:ext>
            </a:extLst>
          </p:cNvPr>
          <p:cNvSpPr>
            <a:spLocks noGrp="1"/>
          </p:cNvSpPr>
          <p:nvPr>
            <p:ph type="title"/>
          </p:nvPr>
        </p:nvSpPr>
        <p:spPr>
          <a:xfrm>
            <a:off x="1028700" y="1967266"/>
            <a:ext cx="2628900" cy="2547257"/>
          </a:xfrm>
          <a:noFill/>
        </p:spPr>
        <p:txBody>
          <a:bodyPr vert="horz" lIns="91440" tIns="45720" rIns="91440" bIns="45720" rtlCol="0" anchor="ctr" anchorCtr="1">
            <a:normAutofit/>
          </a:bodyPr>
          <a:lstStyle/>
          <a:p>
            <a:pPr algn="ctr"/>
            <a:r>
              <a:rPr lang="en-US" altLang="zh-CN" sz="3600" kern="1200">
                <a:solidFill>
                  <a:srgbClr val="FFFFFF"/>
                </a:solidFill>
                <a:latin typeface="+mj-lt"/>
                <a:ea typeface="+mj-ea"/>
                <a:cs typeface="+mj-cs"/>
              </a:rPr>
              <a:t>Contrasting implications</a:t>
            </a:r>
            <a:endParaRPr lang="en-US" sz="3600" kern="1200">
              <a:solidFill>
                <a:srgbClr val="FFFFFF"/>
              </a:solidFill>
              <a:latin typeface="+mj-lt"/>
              <a:ea typeface="+mj-ea"/>
              <a:cs typeface="+mj-cs"/>
            </a:endParaRPr>
          </a:p>
        </p:txBody>
      </p:sp>
      <p:graphicFrame>
        <p:nvGraphicFramePr>
          <p:cNvPr id="2" name="表格 1">
            <a:extLst>
              <a:ext uri="{FF2B5EF4-FFF2-40B4-BE49-F238E27FC236}">
                <a16:creationId xmlns:a16="http://schemas.microsoft.com/office/drawing/2014/main" id="{7791D5BF-5CDB-BA49-999F-98AF8C3A76DD}"/>
              </a:ext>
            </a:extLst>
          </p:cNvPr>
          <p:cNvGraphicFramePr>
            <a:graphicFrameLocks noGrp="1"/>
          </p:cNvGraphicFramePr>
          <p:nvPr>
            <p:extLst>
              <p:ext uri="{D42A27DB-BD31-4B8C-83A1-F6EECF244321}">
                <p14:modId xmlns:p14="http://schemas.microsoft.com/office/powerpoint/2010/main" val="3200379091"/>
              </p:ext>
            </p:extLst>
          </p:nvPr>
        </p:nvGraphicFramePr>
        <p:xfrm>
          <a:off x="4777316" y="644536"/>
          <a:ext cx="6780701" cy="5566602"/>
        </p:xfrm>
        <a:graphic>
          <a:graphicData uri="http://schemas.openxmlformats.org/drawingml/2006/table">
            <a:tbl>
              <a:tblPr firstRow="1" firstCol="1" bandRow="1">
                <a:solidFill>
                  <a:schemeClr val="tx1">
                    <a:lumMod val="75000"/>
                    <a:lumOff val="25000"/>
                  </a:schemeClr>
                </a:solidFill>
                <a:tableStyleId>{00A15C55-8517-42AA-B614-E9B94910E393}</a:tableStyleId>
              </a:tblPr>
              <a:tblGrid>
                <a:gridCol w="1628953">
                  <a:extLst>
                    <a:ext uri="{9D8B030D-6E8A-4147-A177-3AD203B41FA5}">
                      <a16:colId xmlns:a16="http://schemas.microsoft.com/office/drawing/2014/main" val="2426720499"/>
                    </a:ext>
                  </a:extLst>
                </a:gridCol>
                <a:gridCol w="2229445">
                  <a:extLst>
                    <a:ext uri="{9D8B030D-6E8A-4147-A177-3AD203B41FA5}">
                      <a16:colId xmlns:a16="http://schemas.microsoft.com/office/drawing/2014/main" val="2250594858"/>
                    </a:ext>
                  </a:extLst>
                </a:gridCol>
                <a:gridCol w="2922303">
                  <a:extLst>
                    <a:ext uri="{9D8B030D-6E8A-4147-A177-3AD203B41FA5}">
                      <a16:colId xmlns:a16="http://schemas.microsoft.com/office/drawing/2014/main" val="687614696"/>
                    </a:ext>
                  </a:extLst>
                </a:gridCol>
              </a:tblGrid>
              <a:tr h="589218">
                <a:tc>
                  <a:txBody>
                    <a:bodyPr/>
                    <a:lstStyle/>
                    <a:p>
                      <a:pPr fontAlgn="auto">
                        <a:lnSpc>
                          <a:spcPct val="150000"/>
                        </a:lnSpc>
                        <a:spcAft>
                          <a:spcPts val="0"/>
                        </a:spcAft>
                      </a:pPr>
                      <a:r>
                        <a:rPr lang="en-US" sz="1600" b="1" cap="none" spc="0">
                          <a:solidFill>
                            <a:schemeClr val="bg1"/>
                          </a:solidFill>
                          <a:effectLst/>
                        </a:rPr>
                        <a:t> </a:t>
                      </a:r>
                      <a:endParaRPr lang="zh-CN" sz="1600" b="1" cap="none" spc="0">
                        <a:solidFill>
                          <a:schemeClr val="bg1"/>
                        </a:solidFill>
                        <a:effectLst/>
                        <a:latin typeface="Times (TT) Regular" pitchFamily="2" charset="0"/>
                        <a:ea typeface="Times New Roman" panose="02020603050405020304" pitchFamily="18" charset="0"/>
                        <a:cs typeface="Times (TT) Regular" pitchFamily="2" charset="0"/>
                      </a:endParaRPr>
                    </a:p>
                  </a:txBody>
                  <a:tcPr marL="62322" marR="38187" marT="17806" marB="133548" anchor="b">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tc>
                  <a:txBody>
                    <a:bodyPr/>
                    <a:lstStyle/>
                    <a:p>
                      <a:pPr algn="l">
                        <a:lnSpc>
                          <a:spcPct val="200000"/>
                        </a:lnSpc>
                        <a:spcAft>
                          <a:spcPts val="0"/>
                        </a:spcAft>
                        <a:tabLst>
                          <a:tab pos="1828800" algn="ctr"/>
                          <a:tab pos="3200400" algn="ctr"/>
                          <a:tab pos="4572000" algn="ctr"/>
                        </a:tabLst>
                      </a:pPr>
                      <a:r>
                        <a:rPr lang="en-GB" sz="1600" b="1" cap="none" spc="0">
                          <a:solidFill>
                            <a:schemeClr val="bg1"/>
                          </a:solidFill>
                          <a:effectLst/>
                        </a:rPr>
                        <a:t>Positivism</a:t>
                      </a:r>
                      <a:endParaRPr lang="zh-CN" sz="16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nchor="b">
                    <a:lnL w="12700" cmpd="sng">
                      <a:no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tc>
                  <a:txBody>
                    <a:bodyPr/>
                    <a:lstStyle/>
                    <a:p>
                      <a:pPr algn="l">
                        <a:lnSpc>
                          <a:spcPct val="200000"/>
                        </a:lnSpc>
                        <a:spcAft>
                          <a:spcPts val="0"/>
                        </a:spcAft>
                        <a:tabLst>
                          <a:tab pos="1828800" algn="ctr"/>
                          <a:tab pos="3200400" algn="ctr"/>
                          <a:tab pos="4572000" algn="ctr"/>
                        </a:tabLst>
                      </a:pPr>
                      <a:r>
                        <a:rPr lang="en-GB" sz="1600" b="1" cap="none" spc="0">
                          <a:solidFill>
                            <a:schemeClr val="bg1"/>
                          </a:solidFill>
                          <a:effectLst/>
                        </a:rPr>
                        <a:t>Social constructionism</a:t>
                      </a:r>
                      <a:endParaRPr lang="zh-CN" sz="16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nchor="b">
                    <a:lnL w="12700" cmpd="sng">
                      <a:no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1451390023"/>
                  </a:ext>
                </a:extLst>
              </a:tr>
              <a:tr h="421851">
                <a:tc>
                  <a:txBody>
                    <a:bodyPr/>
                    <a:lstStyle/>
                    <a:p>
                      <a:pPr>
                        <a:lnSpc>
                          <a:spcPct val="150000"/>
                        </a:lnSpc>
                        <a:spcAft>
                          <a:spcPts val="0"/>
                        </a:spcAft>
                      </a:pPr>
                      <a:r>
                        <a:rPr lang="en-GB" sz="1200" b="1" cap="none" spc="0">
                          <a:solidFill>
                            <a:schemeClr val="bg1"/>
                          </a:solidFill>
                          <a:effectLst/>
                        </a:rPr>
                        <a:t>Researchers</a:t>
                      </a:r>
                      <a:endParaRPr lang="zh-CN" sz="12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a:lnSpc>
                          <a:spcPct val="150000"/>
                        </a:lnSpc>
                        <a:spcAft>
                          <a:spcPts val="0"/>
                        </a:spcAft>
                      </a:pPr>
                      <a:r>
                        <a:rPr lang="en-GB" sz="1200" cap="none" spc="0">
                          <a:solidFill>
                            <a:schemeClr val="bg1"/>
                          </a:solidFill>
                          <a:effectLst/>
                        </a:rPr>
                        <a:t>must be independent</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a:lnSpc>
                          <a:spcPct val="150000"/>
                        </a:lnSpc>
                        <a:spcAft>
                          <a:spcPts val="0"/>
                        </a:spcAft>
                      </a:pPr>
                      <a:r>
                        <a:rPr lang="en-GB" sz="1200" cap="none" spc="0">
                          <a:solidFill>
                            <a:schemeClr val="bg1"/>
                          </a:solidFill>
                          <a:effectLst/>
                        </a:rPr>
                        <a:t>is part of what is being observed</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2231281206"/>
                  </a:ext>
                </a:extLst>
              </a:tr>
              <a:tr h="421851">
                <a:tc>
                  <a:txBody>
                    <a:bodyPr/>
                    <a:lstStyle/>
                    <a:p>
                      <a:pPr>
                        <a:lnSpc>
                          <a:spcPct val="150000"/>
                        </a:lnSpc>
                        <a:spcAft>
                          <a:spcPts val="0"/>
                        </a:spcAft>
                      </a:pPr>
                      <a:r>
                        <a:rPr lang="en-GB" sz="1200" b="1" cap="none" spc="0">
                          <a:solidFill>
                            <a:schemeClr val="bg1"/>
                          </a:solidFill>
                          <a:effectLst/>
                        </a:rPr>
                        <a:t>Human interests</a:t>
                      </a:r>
                      <a:endParaRPr lang="zh-CN" sz="12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ap="flat" cmpd="sng" algn="ctr">
                      <a:solidFill>
                        <a:schemeClr val="bg1"/>
                      </a:solidFill>
                      <a:prstDash val="solid"/>
                    </a:lnL>
                    <a:lnR w="12700" cmpd="sng">
                      <a:noFill/>
                      <a:prstDash val="solid"/>
                    </a:lnR>
                    <a:lnT w="12700" cmpd="sng">
                      <a:noFill/>
                      <a:prstDash val="solid"/>
                    </a:lnT>
                    <a:lnB w="12700" cmpd="sng">
                      <a:noFill/>
                      <a:prstDash val="solid"/>
                    </a:lnB>
                    <a:solidFill>
                      <a:srgbClr val="595959"/>
                    </a:solidFill>
                  </a:tcPr>
                </a:tc>
                <a:tc>
                  <a:txBody>
                    <a:bodyPr/>
                    <a:lstStyle/>
                    <a:p>
                      <a:pPr algn="l">
                        <a:lnSpc>
                          <a:spcPct val="150000"/>
                        </a:lnSpc>
                        <a:spcAft>
                          <a:spcPts val="0"/>
                        </a:spcAft>
                      </a:pPr>
                      <a:r>
                        <a:rPr lang="en-GB" sz="1200" cap="none" spc="0">
                          <a:solidFill>
                            <a:schemeClr val="bg1"/>
                          </a:solidFill>
                          <a:effectLst/>
                        </a:rPr>
                        <a:t>should be irrelevant</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rgbClr val="595959"/>
                    </a:solidFill>
                  </a:tcPr>
                </a:tc>
                <a:tc>
                  <a:txBody>
                    <a:bodyPr/>
                    <a:lstStyle/>
                    <a:p>
                      <a:pPr algn="l">
                        <a:lnSpc>
                          <a:spcPct val="150000"/>
                        </a:lnSpc>
                        <a:spcAft>
                          <a:spcPts val="0"/>
                        </a:spcAft>
                      </a:pPr>
                      <a:r>
                        <a:rPr lang="en-GB" sz="1200" cap="none" spc="0">
                          <a:solidFill>
                            <a:schemeClr val="bg1"/>
                          </a:solidFill>
                          <a:effectLst/>
                        </a:rPr>
                        <a:t>are the main drivers of science</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rgbClr val="595959"/>
                    </a:solidFill>
                  </a:tcPr>
                </a:tc>
                <a:extLst>
                  <a:ext uri="{0D108BD9-81ED-4DB2-BD59-A6C34878D82A}">
                    <a16:rowId xmlns:a16="http://schemas.microsoft.com/office/drawing/2014/main" val="615058500"/>
                  </a:ext>
                </a:extLst>
              </a:tr>
              <a:tr h="688947">
                <a:tc>
                  <a:txBody>
                    <a:bodyPr/>
                    <a:lstStyle/>
                    <a:p>
                      <a:pPr>
                        <a:lnSpc>
                          <a:spcPct val="150000"/>
                        </a:lnSpc>
                        <a:spcAft>
                          <a:spcPts val="0"/>
                        </a:spcAft>
                      </a:pPr>
                      <a:r>
                        <a:rPr lang="en-GB" sz="1200" b="1" cap="none" spc="0">
                          <a:solidFill>
                            <a:schemeClr val="bg1"/>
                          </a:solidFill>
                          <a:effectLst/>
                        </a:rPr>
                        <a:t>Explanations</a:t>
                      </a:r>
                      <a:endParaRPr lang="zh-CN" sz="12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a:lnSpc>
                          <a:spcPct val="150000"/>
                        </a:lnSpc>
                        <a:spcAft>
                          <a:spcPts val="0"/>
                        </a:spcAft>
                      </a:pPr>
                      <a:r>
                        <a:rPr lang="en-GB" sz="1200" cap="none" spc="0">
                          <a:solidFill>
                            <a:schemeClr val="bg1"/>
                          </a:solidFill>
                          <a:effectLst/>
                        </a:rPr>
                        <a:t>must demonstrate causality</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a:lnSpc>
                          <a:spcPct val="150000"/>
                        </a:lnSpc>
                        <a:spcAft>
                          <a:spcPts val="0"/>
                        </a:spcAft>
                      </a:pPr>
                      <a:r>
                        <a:rPr lang="en-GB" sz="1200" cap="none" spc="0">
                          <a:solidFill>
                            <a:schemeClr val="bg1"/>
                          </a:solidFill>
                          <a:effectLst/>
                        </a:rPr>
                        <a:t>aim to increase general understanding of the situation</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2971041652"/>
                  </a:ext>
                </a:extLst>
              </a:tr>
              <a:tr h="688947">
                <a:tc>
                  <a:txBody>
                    <a:bodyPr/>
                    <a:lstStyle/>
                    <a:p>
                      <a:pPr>
                        <a:lnSpc>
                          <a:spcPct val="150000"/>
                        </a:lnSpc>
                        <a:spcAft>
                          <a:spcPts val="0"/>
                        </a:spcAft>
                      </a:pPr>
                      <a:r>
                        <a:rPr lang="en-GB" sz="1200" b="1" cap="none" spc="0">
                          <a:solidFill>
                            <a:schemeClr val="bg1"/>
                          </a:solidFill>
                          <a:effectLst/>
                        </a:rPr>
                        <a:t>Research progresses through</a:t>
                      </a:r>
                      <a:endParaRPr lang="zh-CN" sz="12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ap="flat" cmpd="sng" algn="ctr">
                      <a:solidFill>
                        <a:schemeClr val="bg1"/>
                      </a:solidFill>
                      <a:prstDash val="solid"/>
                    </a:lnL>
                    <a:lnR w="12700" cmpd="sng">
                      <a:noFill/>
                      <a:prstDash val="solid"/>
                    </a:lnR>
                    <a:lnT w="12700" cmpd="sng">
                      <a:noFill/>
                      <a:prstDash val="solid"/>
                    </a:lnT>
                    <a:lnB w="12700" cmpd="sng">
                      <a:noFill/>
                      <a:prstDash val="solid"/>
                    </a:lnB>
                    <a:solidFill>
                      <a:srgbClr val="595959"/>
                    </a:solidFill>
                  </a:tcPr>
                </a:tc>
                <a:tc>
                  <a:txBody>
                    <a:bodyPr/>
                    <a:lstStyle/>
                    <a:p>
                      <a:pPr algn="l">
                        <a:lnSpc>
                          <a:spcPct val="150000"/>
                        </a:lnSpc>
                        <a:spcAft>
                          <a:spcPts val="0"/>
                        </a:spcAft>
                      </a:pPr>
                      <a:r>
                        <a:rPr lang="en-GB" sz="1200" cap="none" spc="0">
                          <a:solidFill>
                            <a:schemeClr val="bg1"/>
                          </a:solidFill>
                          <a:effectLst/>
                        </a:rPr>
                        <a:t>hypotheses and deductions</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rgbClr val="595959"/>
                    </a:solidFill>
                  </a:tcPr>
                </a:tc>
                <a:tc>
                  <a:txBody>
                    <a:bodyPr/>
                    <a:lstStyle/>
                    <a:p>
                      <a:pPr algn="l">
                        <a:lnSpc>
                          <a:spcPct val="150000"/>
                        </a:lnSpc>
                        <a:spcAft>
                          <a:spcPts val="0"/>
                        </a:spcAft>
                      </a:pPr>
                      <a:r>
                        <a:rPr lang="en-GB" sz="1200" cap="none" spc="0">
                          <a:solidFill>
                            <a:schemeClr val="bg1"/>
                          </a:solidFill>
                          <a:effectLst/>
                        </a:rPr>
                        <a:t>gathering rich data from which ideas are induced</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rgbClr val="595959"/>
                    </a:solidFill>
                  </a:tcPr>
                </a:tc>
                <a:extLst>
                  <a:ext uri="{0D108BD9-81ED-4DB2-BD59-A6C34878D82A}">
                    <a16:rowId xmlns:a16="http://schemas.microsoft.com/office/drawing/2014/main" val="968082365"/>
                  </a:ext>
                </a:extLst>
              </a:tr>
              <a:tr h="688947">
                <a:tc>
                  <a:txBody>
                    <a:bodyPr/>
                    <a:lstStyle/>
                    <a:p>
                      <a:pPr>
                        <a:lnSpc>
                          <a:spcPct val="150000"/>
                        </a:lnSpc>
                        <a:spcAft>
                          <a:spcPts val="0"/>
                        </a:spcAft>
                      </a:pPr>
                      <a:r>
                        <a:rPr lang="en-GB" sz="1200" b="1" cap="none" spc="0">
                          <a:solidFill>
                            <a:schemeClr val="bg1"/>
                          </a:solidFill>
                          <a:effectLst/>
                        </a:rPr>
                        <a:t>Concepts</a:t>
                      </a:r>
                      <a:endParaRPr lang="zh-CN" sz="12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a:lnSpc>
                          <a:spcPct val="150000"/>
                        </a:lnSpc>
                        <a:spcAft>
                          <a:spcPts val="0"/>
                        </a:spcAft>
                      </a:pPr>
                      <a:r>
                        <a:rPr lang="en-GB" sz="1200" cap="none" spc="0">
                          <a:solidFill>
                            <a:schemeClr val="bg1"/>
                          </a:solidFill>
                          <a:effectLst/>
                        </a:rPr>
                        <a:t>need to be defined so that they can be measured</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a:lnSpc>
                          <a:spcPct val="150000"/>
                        </a:lnSpc>
                        <a:spcAft>
                          <a:spcPts val="0"/>
                        </a:spcAft>
                      </a:pPr>
                      <a:r>
                        <a:rPr lang="en-GB" sz="1200" cap="none" spc="0">
                          <a:solidFill>
                            <a:schemeClr val="bg1"/>
                          </a:solidFill>
                          <a:effectLst/>
                        </a:rPr>
                        <a:t>should incorporate stakeholder perspectives</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2569991554"/>
                  </a:ext>
                </a:extLst>
              </a:tr>
              <a:tr h="688947">
                <a:tc>
                  <a:txBody>
                    <a:bodyPr/>
                    <a:lstStyle/>
                    <a:p>
                      <a:pPr>
                        <a:lnSpc>
                          <a:spcPct val="150000"/>
                        </a:lnSpc>
                        <a:spcAft>
                          <a:spcPts val="0"/>
                        </a:spcAft>
                      </a:pPr>
                      <a:r>
                        <a:rPr lang="en-GB" sz="1200" b="1" cap="none" spc="0">
                          <a:solidFill>
                            <a:schemeClr val="bg1"/>
                          </a:solidFill>
                          <a:effectLst/>
                        </a:rPr>
                        <a:t>Units of analysis</a:t>
                      </a:r>
                      <a:endParaRPr lang="zh-CN" sz="12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ap="flat" cmpd="sng" algn="ctr">
                      <a:solidFill>
                        <a:schemeClr val="bg1"/>
                      </a:solidFill>
                      <a:prstDash val="solid"/>
                    </a:lnL>
                    <a:lnR w="12700" cmpd="sng">
                      <a:noFill/>
                      <a:prstDash val="solid"/>
                    </a:lnR>
                    <a:lnT w="12700" cmpd="sng">
                      <a:noFill/>
                      <a:prstDash val="solid"/>
                    </a:lnT>
                    <a:lnB w="12700" cmpd="sng">
                      <a:noFill/>
                      <a:prstDash val="solid"/>
                    </a:lnB>
                    <a:solidFill>
                      <a:srgbClr val="595959"/>
                    </a:solidFill>
                  </a:tcPr>
                </a:tc>
                <a:tc>
                  <a:txBody>
                    <a:bodyPr/>
                    <a:lstStyle/>
                    <a:p>
                      <a:pPr algn="l">
                        <a:lnSpc>
                          <a:spcPct val="150000"/>
                        </a:lnSpc>
                        <a:spcAft>
                          <a:spcPts val="0"/>
                        </a:spcAft>
                      </a:pPr>
                      <a:r>
                        <a:rPr lang="en-GB" sz="1200" cap="none" spc="0">
                          <a:solidFill>
                            <a:schemeClr val="bg1"/>
                          </a:solidFill>
                          <a:effectLst/>
                        </a:rPr>
                        <a:t>should be reduced to the</a:t>
                      </a:r>
                      <a:endParaRPr lang="zh-CN" sz="1200" cap="none" spc="0">
                        <a:solidFill>
                          <a:schemeClr val="bg1"/>
                        </a:solidFill>
                        <a:effectLst/>
                      </a:endParaRPr>
                    </a:p>
                    <a:p>
                      <a:pPr algn="l">
                        <a:lnSpc>
                          <a:spcPct val="150000"/>
                        </a:lnSpc>
                        <a:spcAft>
                          <a:spcPts val="0"/>
                        </a:spcAft>
                      </a:pPr>
                      <a:r>
                        <a:rPr lang="en-GB" sz="1200" cap="none" spc="0">
                          <a:solidFill>
                            <a:schemeClr val="bg1"/>
                          </a:solidFill>
                          <a:effectLst/>
                        </a:rPr>
                        <a:t>simplest terms</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rgbClr val="595959"/>
                    </a:solidFill>
                  </a:tcPr>
                </a:tc>
                <a:tc>
                  <a:txBody>
                    <a:bodyPr/>
                    <a:lstStyle/>
                    <a:p>
                      <a:pPr algn="l">
                        <a:lnSpc>
                          <a:spcPct val="150000"/>
                        </a:lnSpc>
                        <a:spcAft>
                          <a:spcPts val="0"/>
                        </a:spcAft>
                      </a:pPr>
                      <a:r>
                        <a:rPr lang="en-GB" sz="1200" cap="none" spc="0">
                          <a:solidFill>
                            <a:schemeClr val="bg1"/>
                          </a:solidFill>
                          <a:effectLst/>
                        </a:rPr>
                        <a:t>may include the complexity of ‘whole’ situations</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rgbClr val="595959"/>
                    </a:solidFill>
                  </a:tcPr>
                </a:tc>
                <a:extLst>
                  <a:ext uri="{0D108BD9-81ED-4DB2-BD59-A6C34878D82A}">
                    <a16:rowId xmlns:a16="http://schemas.microsoft.com/office/drawing/2014/main" val="368109032"/>
                  </a:ext>
                </a:extLst>
              </a:tr>
              <a:tr h="688947">
                <a:tc>
                  <a:txBody>
                    <a:bodyPr/>
                    <a:lstStyle/>
                    <a:p>
                      <a:pPr>
                        <a:lnSpc>
                          <a:spcPct val="150000"/>
                        </a:lnSpc>
                        <a:spcAft>
                          <a:spcPts val="0"/>
                        </a:spcAft>
                      </a:pPr>
                      <a:r>
                        <a:rPr lang="en-GB" sz="1200" b="1" cap="none" spc="0">
                          <a:solidFill>
                            <a:schemeClr val="bg1"/>
                          </a:solidFill>
                          <a:effectLst/>
                        </a:rPr>
                        <a:t>Generalization through</a:t>
                      </a:r>
                      <a:endParaRPr lang="zh-CN" sz="12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a:lnSpc>
                          <a:spcPct val="150000"/>
                        </a:lnSpc>
                        <a:spcAft>
                          <a:spcPts val="0"/>
                        </a:spcAft>
                      </a:pPr>
                      <a:r>
                        <a:rPr lang="en-GB" sz="1200" cap="none" spc="0">
                          <a:solidFill>
                            <a:schemeClr val="bg1"/>
                          </a:solidFill>
                          <a:effectLst/>
                        </a:rPr>
                        <a:t>statistical probability</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lgn="l">
                        <a:lnSpc>
                          <a:spcPct val="150000"/>
                        </a:lnSpc>
                        <a:spcAft>
                          <a:spcPts val="0"/>
                        </a:spcAft>
                      </a:pPr>
                      <a:r>
                        <a:rPr lang="en-GB" sz="1200" cap="none" spc="0">
                          <a:solidFill>
                            <a:schemeClr val="bg1"/>
                          </a:solidFill>
                          <a:effectLst/>
                        </a:rPr>
                        <a:t>theoretical abstraction</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1016870449"/>
                  </a:ext>
                </a:extLst>
              </a:tr>
              <a:tr h="688947">
                <a:tc>
                  <a:txBody>
                    <a:bodyPr/>
                    <a:lstStyle/>
                    <a:p>
                      <a:pPr>
                        <a:lnSpc>
                          <a:spcPct val="150000"/>
                        </a:lnSpc>
                        <a:spcAft>
                          <a:spcPts val="0"/>
                        </a:spcAft>
                      </a:pPr>
                      <a:r>
                        <a:rPr lang="en-GB" sz="1200" b="1" cap="none" spc="0">
                          <a:solidFill>
                            <a:schemeClr val="bg1"/>
                          </a:solidFill>
                          <a:effectLst/>
                        </a:rPr>
                        <a:t>Sampling requires</a:t>
                      </a:r>
                      <a:endParaRPr lang="zh-CN" sz="1200" b="1"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ap="flat" cmpd="sng" algn="ctr">
                      <a:solidFill>
                        <a:schemeClr val="bg1"/>
                      </a:solidFill>
                      <a:prstDash val="solid"/>
                    </a:lnL>
                    <a:lnR w="12700" cmpd="sng">
                      <a:noFill/>
                      <a:prstDash val="solid"/>
                    </a:lnR>
                    <a:lnT w="12700" cmpd="sng">
                      <a:noFill/>
                      <a:prstDash val="solid"/>
                    </a:lnT>
                    <a:lnB w="12700" cmpd="sng">
                      <a:noFill/>
                      <a:prstDash val="solid"/>
                    </a:lnB>
                    <a:solidFill>
                      <a:srgbClr val="595959"/>
                    </a:solidFill>
                  </a:tcPr>
                </a:tc>
                <a:tc>
                  <a:txBody>
                    <a:bodyPr/>
                    <a:lstStyle/>
                    <a:p>
                      <a:pPr algn="l">
                        <a:lnSpc>
                          <a:spcPct val="150000"/>
                        </a:lnSpc>
                        <a:spcAft>
                          <a:spcPts val="0"/>
                        </a:spcAft>
                      </a:pPr>
                      <a:r>
                        <a:rPr lang="en-GB" sz="1200" cap="none" spc="0">
                          <a:solidFill>
                            <a:schemeClr val="bg1"/>
                          </a:solidFill>
                          <a:effectLst/>
                        </a:rPr>
                        <a:t>large numbers selected randomly</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rgbClr val="595959"/>
                    </a:solidFill>
                  </a:tcPr>
                </a:tc>
                <a:tc>
                  <a:txBody>
                    <a:bodyPr/>
                    <a:lstStyle/>
                    <a:p>
                      <a:pPr algn="l">
                        <a:lnSpc>
                          <a:spcPct val="150000"/>
                        </a:lnSpc>
                        <a:spcAft>
                          <a:spcPts val="0"/>
                        </a:spcAft>
                      </a:pPr>
                      <a:r>
                        <a:rPr lang="en-GB" sz="1200" cap="none" spc="0">
                          <a:solidFill>
                            <a:schemeClr val="bg1"/>
                          </a:solidFill>
                          <a:effectLst/>
                        </a:rPr>
                        <a:t>small numbers of cases chosen for specific reasons</a:t>
                      </a:r>
                      <a:endParaRPr lang="zh-CN" sz="1200" cap="none" spc="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2322" marR="38187" marT="17806" marB="133548">
                    <a:lnL w="12700" cmpd="sng">
                      <a:noFill/>
                      <a:prstDash val="solid"/>
                    </a:lnL>
                    <a:lnR w="12700" cmpd="sng">
                      <a:noFill/>
                      <a:prstDash val="solid"/>
                    </a:lnR>
                    <a:lnT w="12700" cmpd="sng">
                      <a:noFill/>
                      <a:prstDash val="solid"/>
                    </a:lnT>
                    <a:lnB w="12700" cmpd="sng">
                      <a:noFill/>
                      <a:prstDash val="solid"/>
                    </a:lnB>
                    <a:solidFill>
                      <a:srgbClr val="595959"/>
                    </a:solidFill>
                  </a:tcPr>
                </a:tc>
                <a:extLst>
                  <a:ext uri="{0D108BD9-81ED-4DB2-BD59-A6C34878D82A}">
                    <a16:rowId xmlns:a16="http://schemas.microsoft.com/office/drawing/2014/main" val="2165888613"/>
                  </a:ext>
                </a:extLst>
              </a:tr>
            </a:tbl>
          </a:graphicData>
        </a:graphic>
      </p:graphicFrame>
    </p:spTree>
    <p:extLst>
      <p:ext uri="{BB962C8B-B14F-4D97-AF65-F5344CB8AC3E}">
        <p14:creationId xmlns:p14="http://schemas.microsoft.com/office/powerpoint/2010/main" val="387746962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10802C4-9AAF-4D4D-9A27-BC9684D92323}"/>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altLang="zh-CN" kern="1200">
                <a:solidFill>
                  <a:schemeClr val="tx1"/>
                </a:solidFill>
                <a:latin typeface="+mj-lt"/>
                <a:ea typeface="+mj-ea"/>
                <a:cs typeface="+mj-cs"/>
              </a:rPr>
              <a:t>Triangulation</a:t>
            </a:r>
            <a:endParaRPr lang="en-US" kern="1200">
              <a:solidFill>
                <a:schemeClr val="tx1"/>
              </a:solidFill>
              <a:latin typeface="+mj-lt"/>
              <a:ea typeface="+mj-ea"/>
              <a:cs typeface="+mj-cs"/>
            </a:endParaRPr>
          </a:p>
        </p:txBody>
      </p:sp>
      <p:graphicFrame>
        <p:nvGraphicFramePr>
          <p:cNvPr id="8" name="文本框 2">
            <a:extLst>
              <a:ext uri="{FF2B5EF4-FFF2-40B4-BE49-F238E27FC236}">
                <a16:creationId xmlns:a16="http://schemas.microsoft.com/office/drawing/2014/main" id="{33DEE434-988C-4E03-B443-AA68C12FFA2E}"/>
              </a:ext>
            </a:extLst>
          </p:cNvPr>
          <p:cNvGraphicFramePr/>
          <p:nvPr>
            <p:extLst>
              <p:ext uri="{D42A27DB-BD31-4B8C-83A1-F6EECF244321}">
                <p14:modId xmlns:p14="http://schemas.microsoft.com/office/powerpoint/2010/main" val="7030335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56610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10802C4-9AAF-4D4D-9A27-BC9684D92323}"/>
              </a:ext>
            </a:extLst>
          </p:cNvPr>
          <p:cNvSpPr>
            <a:spLocks noGrp="1"/>
          </p:cNvSpPr>
          <p:nvPr>
            <p:ph type="title"/>
          </p:nvPr>
        </p:nvSpPr>
        <p:spPr>
          <a:xfrm>
            <a:off x="2671376" y="212525"/>
            <a:ext cx="7222876" cy="1188720"/>
          </a:xfrm>
        </p:spPr>
        <p:txBody>
          <a:bodyPr>
            <a:normAutofit fontScale="90000"/>
          </a:bodyPr>
          <a:lstStyle/>
          <a:p>
            <a:r>
              <a:rPr lang="en-GB" altLang="zh-CN" dirty="0"/>
              <a:t>Strengths and weaknesses of the main paradigms</a:t>
            </a:r>
            <a:endParaRPr lang="en-GB" dirty="0"/>
          </a:p>
        </p:txBody>
      </p:sp>
      <p:graphicFrame>
        <p:nvGraphicFramePr>
          <p:cNvPr id="2" name="表格 1">
            <a:extLst>
              <a:ext uri="{FF2B5EF4-FFF2-40B4-BE49-F238E27FC236}">
                <a16:creationId xmlns:a16="http://schemas.microsoft.com/office/drawing/2014/main" id="{55781C6E-94CE-A74A-896B-A4D622D2AB48}"/>
              </a:ext>
            </a:extLst>
          </p:cNvPr>
          <p:cNvGraphicFramePr>
            <a:graphicFrameLocks noGrp="1"/>
          </p:cNvGraphicFramePr>
          <p:nvPr>
            <p:extLst>
              <p:ext uri="{D42A27DB-BD31-4B8C-83A1-F6EECF244321}">
                <p14:modId xmlns:p14="http://schemas.microsoft.com/office/powerpoint/2010/main" val="3283134285"/>
              </p:ext>
            </p:extLst>
          </p:nvPr>
        </p:nvGraphicFramePr>
        <p:xfrm>
          <a:off x="206474" y="1533981"/>
          <a:ext cx="11823294" cy="5102987"/>
        </p:xfrm>
        <a:graphic>
          <a:graphicData uri="http://schemas.openxmlformats.org/drawingml/2006/table">
            <a:tbl>
              <a:tblPr firstRow="1" firstCol="1">
                <a:tableStyleId>{21E4AEA4-8DFA-4A89-87EB-49C32662AFE0}</a:tableStyleId>
              </a:tblPr>
              <a:tblGrid>
                <a:gridCol w="1671678">
                  <a:extLst>
                    <a:ext uri="{9D8B030D-6E8A-4147-A177-3AD203B41FA5}">
                      <a16:colId xmlns:a16="http://schemas.microsoft.com/office/drawing/2014/main" val="1413318773"/>
                    </a:ext>
                  </a:extLst>
                </a:gridCol>
                <a:gridCol w="2507511">
                  <a:extLst>
                    <a:ext uri="{9D8B030D-6E8A-4147-A177-3AD203B41FA5}">
                      <a16:colId xmlns:a16="http://schemas.microsoft.com/office/drawing/2014/main" val="1560317502"/>
                    </a:ext>
                  </a:extLst>
                </a:gridCol>
                <a:gridCol w="2157979">
                  <a:extLst>
                    <a:ext uri="{9D8B030D-6E8A-4147-A177-3AD203B41FA5}">
                      <a16:colId xmlns:a16="http://schemas.microsoft.com/office/drawing/2014/main" val="3172743785"/>
                    </a:ext>
                  </a:extLst>
                </a:gridCol>
                <a:gridCol w="2385935">
                  <a:extLst>
                    <a:ext uri="{9D8B030D-6E8A-4147-A177-3AD203B41FA5}">
                      <a16:colId xmlns:a16="http://schemas.microsoft.com/office/drawing/2014/main" val="1330357651"/>
                    </a:ext>
                  </a:extLst>
                </a:gridCol>
                <a:gridCol w="3100191">
                  <a:extLst>
                    <a:ext uri="{9D8B030D-6E8A-4147-A177-3AD203B41FA5}">
                      <a16:colId xmlns:a16="http://schemas.microsoft.com/office/drawing/2014/main" val="1223982742"/>
                    </a:ext>
                  </a:extLst>
                </a:gridCol>
              </a:tblGrid>
              <a:tr h="431436">
                <a:tc>
                  <a:txBody>
                    <a:bodyPr/>
                    <a:lstStyle/>
                    <a:p>
                      <a:pPr fontAlgn="auto">
                        <a:lnSpc>
                          <a:spcPct val="150000"/>
                        </a:lnSpc>
                        <a:spcAft>
                          <a:spcPts val="0"/>
                        </a:spcAft>
                      </a:pPr>
                      <a:r>
                        <a:rPr lang="en-US" sz="1700">
                          <a:effectLst/>
                        </a:rPr>
                        <a:t> </a:t>
                      </a:r>
                      <a:endParaRPr lang="zh-CN" sz="1700">
                        <a:solidFill>
                          <a:srgbClr val="000000"/>
                        </a:solidFill>
                        <a:effectLst/>
                        <a:latin typeface="Times (TT) Regular" pitchFamily="2" charset="0"/>
                        <a:ea typeface="Times New Roman" panose="02020603050405020304" pitchFamily="18" charset="0"/>
                        <a:cs typeface="Times (TT) Regular" pitchFamily="2" charset="0"/>
                      </a:endParaRPr>
                    </a:p>
                  </a:txBody>
                  <a:tcPr marL="68580" marR="68580" marT="0" marB="0"/>
                </a:tc>
                <a:tc>
                  <a:txBody>
                    <a:bodyPr/>
                    <a:lstStyle/>
                    <a:p>
                      <a:pPr algn="ctr">
                        <a:lnSpc>
                          <a:spcPct val="200000"/>
                        </a:lnSpc>
                        <a:spcAft>
                          <a:spcPts val="0"/>
                        </a:spcAft>
                        <a:tabLst>
                          <a:tab pos="1828800" algn="ctr"/>
                          <a:tab pos="3200400" algn="ctr"/>
                          <a:tab pos="4572000" algn="ctr"/>
                        </a:tabLst>
                      </a:pPr>
                      <a:r>
                        <a:rPr lang="en-GB" sz="2000" dirty="0">
                          <a:effectLst/>
                        </a:rPr>
                        <a:t>Positivism</a:t>
                      </a:r>
                      <a:endParaRPr lang="zh-CN" sz="20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200000"/>
                        </a:lnSpc>
                        <a:spcAft>
                          <a:spcPts val="0"/>
                        </a:spcAft>
                        <a:tabLst>
                          <a:tab pos="1828800" algn="ctr"/>
                          <a:tab pos="3200400" algn="ctr"/>
                          <a:tab pos="4572000" algn="ctr"/>
                        </a:tabLst>
                      </a:pPr>
                      <a:r>
                        <a:rPr lang="en-GB" sz="2000" dirty="0">
                          <a:effectLst/>
                        </a:rPr>
                        <a:t>Positivism</a:t>
                      </a:r>
                      <a:endParaRPr lang="zh-CN" sz="20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200000"/>
                        </a:lnSpc>
                        <a:spcAft>
                          <a:spcPts val="0"/>
                        </a:spcAft>
                        <a:tabLst>
                          <a:tab pos="1828800" algn="ctr"/>
                          <a:tab pos="3200400" algn="ctr"/>
                          <a:tab pos="4572000" algn="ctr"/>
                        </a:tabLst>
                      </a:pPr>
                      <a:r>
                        <a:rPr lang="en-GB" sz="2000" dirty="0">
                          <a:effectLst/>
                        </a:rPr>
                        <a:t>Constructionism</a:t>
                      </a:r>
                      <a:endParaRPr lang="zh-CN" sz="20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200000"/>
                        </a:lnSpc>
                        <a:spcAft>
                          <a:spcPts val="0"/>
                        </a:spcAft>
                        <a:tabLst>
                          <a:tab pos="1828800" algn="ctr"/>
                          <a:tab pos="3200400" algn="ctr"/>
                          <a:tab pos="4572000" algn="ctr"/>
                        </a:tabLst>
                      </a:pPr>
                      <a:r>
                        <a:rPr lang="en-GB" sz="2000" dirty="0">
                          <a:effectLst/>
                        </a:rPr>
                        <a:t>Constructionism</a:t>
                      </a:r>
                      <a:endParaRPr lang="zh-CN" sz="20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038603307"/>
                  </a:ext>
                </a:extLst>
              </a:tr>
              <a:tr h="2011288">
                <a:tc>
                  <a:txBody>
                    <a:bodyPr/>
                    <a:lstStyle/>
                    <a:p>
                      <a:pPr>
                        <a:lnSpc>
                          <a:spcPct val="150000"/>
                        </a:lnSpc>
                        <a:spcAft>
                          <a:spcPts val="0"/>
                        </a:spcAft>
                      </a:pPr>
                      <a:r>
                        <a:rPr lang="en-GB" sz="2000" dirty="0">
                          <a:effectLst/>
                        </a:rPr>
                        <a:t>Strengths</a:t>
                      </a:r>
                      <a:endParaRPr lang="zh-CN"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nSpc>
                          <a:spcPct val="150000"/>
                        </a:lnSpc>
                        <a:spcAft>
                          <a:spcPts val="0"/>
                        </a:spcAft>
                      </a:pPr>
                      <a:r>
                        <a:rPr lang="en-GB" sz="1700" dirty="0">
                          <a:effectLst/>
                        </a:rPr>
                        <a:t>If it works, it can provide highly compelling conclusions </a:t>
                      </a:r>
                      <a:endParaRPr lang="zh-CN" sz="1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nSpc>
                          <a:spcPct val="150000"/>
                        </a:lnSpc>
                        <a:spcAft>
                          <a:spcPts val="0"/>
                        </a:spcAft>
                      </a:pPr>
                      <a:r>
                        <a:rPr lang="en-GB" sz="1700" dirty="0">
                          <a:effectLst/>
                        </a:rPr>
                        <a:t>Can provide wide coverage; potentially fast and economical; easier to provide justification of policies</a:t>
                      </a:r>
                      <a:endParaRPr lang="zh-CN" sz="1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nSpc>
                          <a:spcPct val="150000"/>
                        </a:lnSpc>
                        <a:spcAft>
                          <a:spcPts val="0"/>
                        </a:spcAft>
                      </a:pPr>
                      <a:r>
                        <a:rPr lang="en-GB" sz="1700">
                          <a:effectLst/>
                        </a:rPr>
                        <a:t>Accepts value of multiple data sources; enables generalizations beyond present sample; greater efficiency, including outsourcing potential</a:t>
                      </a:r>
                      <a:endParaRPr lang="zh-CN" sz="17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nSpc>
                          <a:spcPct val="150000"/>
                        </a:lnSpc>
                        <a:spcAft>
                          <a:spcPts val="0"/>
                        </a:spcAft>
                      </a:pPr>
                      <a:r>
                        <a:rPr lang="en-GB" sz="1700" dirty="0">
                          <a:effectLst/>
                        </a:rPr>
                        <a:t>Good for processes, and meanings; flexible and good for theory generation; data collection less artificial</a:t>
                      </a:r>
                      <a:endParaRPr lang="zh-CN" sz="1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51803626"/>
                  </a:ext>
                </a:extLst>
              </a:tr>
              <a:tr h="2011288">
                <a:tc>
                  <a:txBody>
                    <a:bodyPr/>
                    <a:lstStyle/>
                    <a:p>
                      <a:pPr>
                        <a:lnSpc>
                          <a:spcPct val="150000"/>
                        </a:lnSpc>
                        <a:spcAft>
                          <a:spcPts val="0"/>
                        </a:spcAft>
                      </a:pPr>
                      <a:r>
                        <a:rPr lang="en-GB" sz="2000" dirty="0">
                          <a:effectLst/>
                        </a:rPr>
                        <a:t>Weaknesses</a:t>
                      </a:r>
                      <a:endParaRPr lang="zh-CN" sz="2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nSpc>
                          <a:spcPct val="150000"/>
                        </a:lnSpc>
                        <a:spcAft>
                          <a:spcPts val="0"/>
                        </a:spcAft>
                      </a:pPr>
                      <a:r>
                        <a:rPr lang="en-GB" sz="1700">
                          <a:effectLst/>
                        </a:rPr>
                        <a:t>Hard to implement social experiments and to control for alternative explanations of results; focus may be very narrow</a:t>
                      </a:r>
                      <a:endParaRPr lang="zh-CN" sz="17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nSpc>
                          <a:spcPct val="150000"/>
                        </a:lnSpc>
                        <a:spcAft>
                          <a:spcPts val="0"/>
                        </a:spcAft>
                      </a:pPr>
                      <a:r>
                        <a:rPr lang="en-GB" sz="1700" dirty="0">
                          <a:effectLst/>
                        </a:rPr>
                        <a:t>Inflexible and artificial; not good for process, meanings or theory generation; implications for action not obvious</a:t>
                      </a:r>
                      <a:endParaRPr lang="zh-CN" sz="1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nSpc>
                          <a:spcPct val="150000"/>
                        </a:lnSpc>
                        <a:spcAft>
                          <a:spcPts val="0"/>
                        </a:spcAft>
                      </a:pPr>
                      <a:r>
                        <a:rPr lang="en-GB" sz="1700">
                          <a:effectLst/>
                        </a:rPr>
                        <a:t>Access can be difficult; cannot accommodate institutional and cultural differences; problems reconciling discrepant information</a:t>
                      </a:r>
                      <a:endParaRPr lang="zh-CN" sz="17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nSpc>
                          <a:spcPct val="150000"/>
                        </a:lnSpc>
                        <a:spcAft>
                          <a:spcPts val="0"/>
                        </a:spcAft>
                      </a:pPr>
                      <a:r>
                        <a:rPr lang="en-GB" sz="1700" dirty="0">
                          <a:effectLst/>
                        </a:rPr>
                        <a:t>Can be very time-consuming; analysis and interpretations are difficult; may not have credibility with policy-makers</a:t>
                      </a:r>
                      <a:endParaRPr lang="zh-CN" sz="1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796800113"/>
                  </a:ext>
                </a:extLst>
              </a:tr>
            </a:tbl>
          </a:graphicData>
        </a:graphic>
      </p:graphicFrame>
    </p:spTree>
    <p:extLst>
      <p:ext uri="{BB962C8B-B14F-4D97-AF65-F5344CB8AC3E}">
        <p14:creationId xmlns:p14="http://schemas.microsoft.com/office/powerpoint/2010/main" val="362109060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7E2AC-7178-4B9A-BA3C-844F0CF4BC75}"/>
              </a:ext>
            </a:extLst>
          </p:cNvPr>
          <p:cNvSpPr>
            <a:spLocks noGrp="1"/>
          </p:cNvSpPr>
          <p:nvPr>
            <p:ph type="title"/>
          </p:nvPr>
        </p:nvSpPr>
        <p:spPr>
          <a:xfrm>
            <a:off x="841248" y="548640"/>
            <a:ext cx="3600860" cy="5431536"/>
          </a:xfrm>
        </p:spPr>
        <p:txBody>
          <a:bodyPr>
            <a:normAutofit/>
          </a:bodyPr>
          <a:lstStyle/>
          <a:p>
            <a:r>
              <a:rPr lang="en-GB" altLang="zh-CN" sz="4600"/>
              <a:t>Spotting the epistemology</a:t>
            </a:r>
            <a:r>
              <a:rPr lang="zh-CN" altLang="zh-CN" sz="4600"/>
              <a:t> </a:t>
            </a:r>
            <a:endParaRPr lang="en-GB" sz="4600"/>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内容占位符 5">
            <a:extLst>
              <a:ext uri="{FF2B5EF4-FFF2-40B4-BE49-F238E27FC236}">
                <a16:creationId xmlns:a16="http://schemas.microsoft.com/office/drawing/2014/main" id="{74E3A005-F350-4847-83E5-3FCB59A021B4}"/>
              </a:ext>
            </a:extLst>
          </p:cNvPr>
          <p:cNvSpPr>
            <a:spLocks noGrp="1"/>
          </p:cNvSpPr>
          <p:nvPr>
            <p:ph idx="1"/>
          </p:nvPr>
        </p:nvSpPr>
        <p:spPr>
          <a:xfrm>
            <a:off x="5126418" y="552091"/>
            <a:ext cx="6224335" cy="5431536"/>
          </a:xfrm>
        </p:spPr>
        <p:txBody>
          <a:bodyPr anchor="ctr">
            <a:normAutofit/>
          </a:bodyPr>
          <a:lstStyle/>
          <a:p>
            <a:pPr marL="0" indent="0">
              <a:buNone/>
            </a:pPr>
            <a:r>
              <a:rPr lang="en-GB" altLang="zh-CN" sz="2000"/>
              <a:t>Researchers normally betray their epistemology in the language they use. Have a look at the examples below. What epistemologies are likely to be associated with the following statements?</a:t>
            </a:r>
            <a:endParaRPr lang="zh-CN" altLang="zh-CN" sz="2000"/>
          </a:p>
          <a:p>
            <a:pPr marL="457200" indent="-457200">
              <a:buFont typeface="+mj-lt"/>
              <a:buAutoNum type="arabicPeriod"/>
            </a:pPr>
            <a:r>
              <a:rPr lang="en-GB" altLang="zh-CN" sz="2000"/>
              <a:t>‘We advance research on absorptive capacity by extending and empirically validating the conceptual distinction between potential and realized absorptive capacity’ (Jansen et al., 2005: 1000).</a:t>
            </a:r>
            <a:endParaRPr lang="zh-CN" altLang="zh-CN" sz="2000"/>
          </a:p>
          <a:p>
            <a:pPr marL="457200" indent="-457200">
              <a:buFont typeface="+mj-lt"/>
              <a:buAutoNum type="arabicPeriod"/>
            </a:pPr>
            <a:r>
              <a:rPr lang="en-GB" altLang="zh-CN" sz="2000"/>
              <a:t>‘This paper develops a holistic model of the overall process, by integrating knowledge oriented, routine oriented, and social/context of perspectives’ (Hong et al., 2006: 1027).</a:t>
            </a:r>
            <a:endParaRPr lang="zh-CN" altLang="zh-CN" sz="2000"/>
          </a:p>
          <a:p>
            <a:pPr marL="457200" indent="-457200">
              <a:buFont typeface="+mj-lt"/>
              <a:buAutoNum type="arabicPeriod"/>
            </a:pPr>
            <a:r>
              <a:rPr lang="en-GB" altLang="zh-CN" sz="2000"/>
              <a:t>‘This article contributes to the study of managerial agency in the absorption of new knowledge and skills … Empirical data are drawn from a longitudinal study of a …’ (Jones, 2006: 355).</a:t>
            </a:r>
            <a:endParaRPr lang="en-GB" sz="2000"/>
          </a:p>
        </p:txBody>
      </p:sp>
    </p:spTree>
    <p:extLst>
      <p:ext uri="{BB962C8B-B14F-4D97-AF65-F5344CB8AC3E}">
        <p14:creationId xmlns:p14="http://schemas.microsoft.com/office/powerpoint/2010/main" val="6100853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7E2AC-7178-4B9A-BA3C-844F0CF4BC75}"/>
              </a:ext>
            </a:extLst>
          </p:cNvPr>
          <p:cNvSpPr>
            <a:spLocks noGrp="1"/>
          </p:cNvSpPr>
          <p:nvPr>
            <p:ph type="title"/>
          </p:nvPr>
        </p:nvSpPr>
        <p:spPr>
          <a:xfrm>
            <a:off x="466722" y="586855"/>
            <a:ext cx="3201366" cy="3387497"/>
          </a:xfrm>
        </p:spPr>
        <p:txBody>
          <a:bodyPr anchor="b">
            <a:normAutofit/>
          </a:bodyPr>
          <a:lstStyle/>
          <a:p>
            <a:pPr algn="r"/>
            <a:r>
              <a:rPr lang="en-GB" altLang="zh-CN" sz="4000">
                <a:solidFill>
                  <a:srgbClr val="FFFFFF"/>
                </a:solidFill>
              </a:rPr>
              <a:t>Spotting the epistemology</a:t>
            </a:r>
            <a:r>
              <a:rPr lang="zh-CN" altLang="zh-CN" sz="4000">
                <a:solidFill>
                  <a:srgbClr val="FFFFFF"/>
                </a:solidFill>
              </a:rPr>
              <a:t> </a:t>
            </a:r>
            <a:endParaRPr lang="en-GB" sz="4000">
              <a:solidFill>
                <a:srgbClr val="FFFFFF"/>
              </a:solidFill>
            </a:endParaRPr>
          </a:p>
        </p:txBody>
      </p:sp>
      <p:sp>
        <p:nvSpPr>
          <p:cNvPr id="6" name="内容占位符 5">
            <a:extLst>
              <a:ext uri="{FF2B5EF4-FFF2-40B4-BE49-F238E27FC236}">
                <a16:creationId xmlns:a16="http://schemas.microsoft.com/office/drawing/2014/main" id="{74E3A005-F350-4847-83E5-3FCB59A021B4}"/>
              </a:ext>
            </a:extLst>
          </p:cNvPr>
          <p:cNvSpPr>
            <a:spLocks noGrp="1"/>
          </p:cNvSpPr>
          <p:nvPr>
            <p:ph idx="1"/>
          </p:nvPr>
        </p:nvSpPr>
        <p:spPr>
          <a:xfrm>
            <a:off x="4810259" y="649480"/>
            <a:ext cx="6555347" cy="5546047"/>
          </a:xfrm>
        </p:spPr>
        <p:txBody>
          <a:bodyPr anchor="ctr">
            <a:normAutofit/>
          </a:bodyPr>
          <a:lstStyle/>
          <a:p>
            <a:pPr marL="0" indent="0">
              <a:buNone/>
            </a:pPr>
            <a:r>
              <a:rPr lang="en-GB" altLang="zh-CN" sz="1700"/>
              <a:t>4. ‘We (also) examine the influence of tacit and explicit knowledge on IJV performance. We find that relational embeddedness has a stronger influence on the transfer of tacit knowledge than it has on the transfer of explicit knowledge’ (Dhanaraj et al., 2004).</a:t>
            </a:r>
            <a:endParaRPr lang="zh-CN" altLang="zh-CN" sz="1700"/>
          </a:p>
          <a:p>
            <a:pPr marL="0" indent="0">
              <a:buNone/>
            </a:pPr>
            <a:r>
              <a:rPr lang="en-GB" altLang="zh-CN" sz="1700"/>
              <a:t>5. ‘These findings can be explained by elements of JCT and social exchange theory.  As expected, when both LMX quality and empowerment were low the most negative outcomes resulted, and in general, when both variables were high the most positive outcomes resulted’ (Harris et al., 2009: 397).</a:t>
            </a:r>
            <a:endParaRPr lang="zh-CN" altLang="zh-CN" sz="1700"/>
          </a:p>
          <a:p>
            <a:pPr marL="0" indent="0">
              <a:buNone/>
            </a:pPr>
            <a:r>
              <a:rPr lang="en-GB" altLang="zh-CN" sz="1700"/>
              <a:t>6. ‘Organizational routines are ubiquitous, yet their contribution to organizing has been under-appreciated. Our longitudinal, inductive study traces the relationship between organizational routines and organizational schemata in a new research institution’ (Rerup and Feldman, 2011: 577).</a:t>
            </a:r>
            <a:endParaRPr lang="zh-CN" altLang="zh-CN" sz="1700"/>
          </a:p>
          <a:p>
            <a:pPr marL="0" indent="0">
              <a:buNone/>
            </a:pPr>
            <a:r>
              <a:rPr lang="en-GB" altLang="zh-CN" sz="1700"/>
              <a:t>7. ‘This brings me to a discussion of the credibility performance of agency–client relations. In some respects the very structure of a corporation can be seen in how it arranges performances … Like an individual, a corporation may be seen as a performer …’ (Moeran, 2005: 917).</a:t>
            </a:r>
            <a:endParaRPr lang="zh-CN" altLang="zh-CN" sz="1700"/>
          </a:p>
          <a:p>
            <a:pPr marL="0" indent="0">
              <a:buNone/>
            </a:pPr>
            <a:r>
              <a:rPr lang="en-GB" sz="1700"/>
              <a:t> </a:t>
            </a:r>
          </a:p>
        </p:txBody>
      </p:sp>
    </p:spTree>
    <p:extLst>
      <p:ext uri="{BB962C8B-B14F-4D97-AF65-F5344CB8AC3E}">
        <p14:creationId xmlns:p14="http://schemas.microsoft.com/office/powerpoint/2010/main" val="2909948887"/>
      </p:ext>
    </p:extLst>
  </p:cSld>
  <p:clrMapOvr>
    <a:masterClrMapping/>
  </p:clrMapOvr>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5070</Words>
  <Application>Microsoft Office PowerPoint</Application>
  <PresentationFormat>Widescreen</PresentationFormat>
  <Paragraphs>416</Paragraphs>
  <Slides>61</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61</vt:i4>
      </vt:variant>
    </vt:vector>
  </HeadingPairs>
  <TitlesOfParts>
    <vt:vector size="71" baseType="lpstr">
      <vt:lpstr>Lucida Grande</vt:lpstr>
      <vt:lpstr>Times (TT) Regular</vt:lpstr>
      <vt:lpstr>Arial</vt:lpstr>
      <vt:lpstr>Calibri</vt:lpstr>
      <vt:lpstr>Calibri Light</vt:lpstr>
      <vt:lpstr>Source Sans Pro</vt:lpstr>
      <vt:lpstr>Times New Roman</vt:lpstr>
      <vt:lpstr>Verdana</vt:lpstr>
      <vt:lpstr>Wingdings</vt:lpstr>
      <vt:lpstr>Office Theme</vt:lpstr>
      <vt:lpstr>DBA Research Principles &amp; Philosophy</vt:lpstr>
      <vt:lpstr>Today</vt:lpstr>
      <vt:lpstr>Please note</vt:lpstr>
      <vt:lpstr>What is Unconscious Bias?</vt:lpstr>
      <vt:lpstr>Write a few things about this person</vt:lpstr>
      <vt:lpstr>Please note the process that in fact they knew nothing about the man from the picture and this was all from their own unconscious bias.  </vt:lpstr>
      <vt:lpstr>My video is upside down</vt:lpstr>
      <vt:lpstr>What do you see?</vt:lpstr>
      <vt:lpstr>WHAT IS YOUR POSITIONALITY ?</vt:lpstr>
      <vt:lpstr>ALL RESEARCH HAS POSITIONALITY</vt:lpstr>
      <vt:lpstr>YOUR POSITIONALITY</vt:lpstr>
      <vt:lpstr>QUESTIONS TO ASK</vt:lpstr>
      <vt:lpstr>QUESTIONS TO ASK</vt:lpstr>
      <vt:lpstr>PowerPoint Presentation</vt:lpstr>
      <vt:lpstr>NEXT BLANK POSITIONALITY MAP</vt:lpstr>
      <vt:lpstr>PowerPoint Presentation</vt:lpstr>
      <vt:lpstr>HOW TO USE THE MAP</vt:lpstr>
      <vt:lpstr>PowerPoint Presentation</vt:lpstr>
      <vt:lpstr>PowerPoint Presentation</vt:lpstr>
      <vt:lpstr>“Doing qualitative research is by nature a reflective and recursive process." (Ely et al, 1991: 179) </vt:lpstr>
      <vt:lpstr>Developing reflexive research practice</vt:lpstr>
      <vt:lpstr>Some considerations to ensure reflexivity in research</vt:lpstr>
      <vt:lpstr>Art</vt:lpstr>
      <vt:lpstr>How objective are we?</vt:lpstr>
      <vt:lpstr>Something is going on …</vt:lpstr>
      <vt:lpstr>The black box of your brain…..</vt:lpstr>
      <vt:lpstr>Unconscious Bias/Implicit Association</vt:lpstr>
      <vt:lpstr>Types of bias </vt:lpstr>
      <vt:lpstr>Task</vt:lpstr>
      <vt:lpstr>Recognising and reflecting on bias </vt:lpstr>
      <vt:lpstr>What can we do about unconscious bias? </vt:lpstr>
      <vt:lpstr>And</vt:lpstr>
      <vt:lpstr>Did your wider reading cover Easterby-Smith</vt:lpstr>
      <vt:lpstr>Why Philosophy is important?</vt:lpstr>
      <vt:lpstr>The tree metaphor</vt:lpstr>
      <vt:lpstr>Roots as research traditions</vt:lpstr>
      <vt:lpstr>PowerPoint Presentation</vt:lpstr>
      <vt:lpstr>PowerPoint Presentation</vt:lpstr>
      <vt:lpstr>Tree Trunk</vt:lpstr>
      <vt:lpstr>Roots</vt:lpstr>
      <vt:lpstr>Ontology and epistemology</vt:lpstr>
      <vt:lpstr>The collection and analysis of data -- Leaves</vt:lpstr>
      <vt:lpstr>The nature of research projects and research outputs</vt:lpstr>
      <vt:lpstr>PowerPoint Presentation</vt:lpstr>
      <vt:lpstr>the engagement of the researcher with the research context</vt:lpstr>
      <vt:lpstr>Epistemology and research style </vt:lpstr>
      <vt:lpstr>Mapping research paradigms and schools of thought</vt:lpstr>
      <vt:lpstr>Important conclusions</vt:lpstr>
      <vt:lpstr>Task</vt:lpstr>
      <vt:lpstr>Epistemology</vt:lpstr>
      <vt:lpstr>Positivism</vt:lpstr>
      <vt:lpstr>Philosophical assumptions of positivism I</vt:lpstr>
      <vt:lpstr>Philosophical assumptions of positivism II</vt:lpstr>
      <vt:lpstr>Social constructionism</vt:lpstr>
      <vt:lpstr>Epistemology:  positivism versus social constructionism</vt:lpstr>
      <vt:lpstr>Epistemology:  positivism versus social constructionism</vt:lpstr>
      <vt:lpstr>Contrasting implications</vt:lpstr>
      <vt:lpstr>Triangulation</vt:lpstr>
      <vt:lpstr>Strengths and weaknesses of the main paradigms</vt:lpstr>
      <vt:lpstr>Spotting the epistemology </vt:lpstr>
      <vt:lpstr>Spotting the epistemology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Research Principles &amp; Philosophy</dc:title>
  <dc:creator>Caroline Jawad</dc:creator>
  <cp:lastModifiedBy>Caroline Jawad</cp:lastModifiedBy>
  <cp:revision>1</cp:revision>
  <dcterms:created xsi:type="dcterms:W3CDTF">2023-01-15T14:40:41Z</dcterms:created>
  <dcterms:modified xsi:type="dcterms:W3CDTF">2023-01-15T16:33:57Z</dcterms:modified>
</cp:coreProperties>
</file>