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sldIdLst>
    <p:sldId id="256" r:id="rId5"/>
    <p:sldId id="267" r:id="rId6"/>
    <p:sldId id="258" r:id="rId7"/>
    <p:sldId id="261" r:id="rId8"/>
    <p:sldId id="262" r:id="rId9"/>
    <p:sldId id="257" r:id="rId10"/>
    <p:sldId id="259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5-19T13:54:29.535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209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68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25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282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312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765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8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315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828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48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69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5/23/2020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02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2" r:id="rId6"/>
    <p:sldLayoutId id="2147483728" r:id="rId7"/>
    <p:sldLayoutId id="2147483729" r:id="rId8"/>
    <p:sldLayoutId id="2147483730" r:id="rId9"/>
    <p:sldLayoutId id="2147483731" r:id="rId10"/>
    <p:sldLayoutId id="214748373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chef.bbci.co.uk/images/ic/1024x576/p07fvwvb.jpg" TargetMode="External"/><Relationship Id="rId2" Type="http://schemas.openxmlformats.org/officeDocument/2006/relationships/hyperlink" Target="https://media-cdn.tripadvisor.com/media/photo-s/09/03/bf/96/swansea-marriott-hote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C3B648-43C4-485D-8D5D-8A8C808705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9622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AA1530-74F6-4B6A-AB29-4EE8AB414A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sz="8900" dirty="0"/>
              <a:t>The Fuss Consultancy </a:t>
            </a:r>
            <a:br>
              <a:rPr lang="en-GB" sz="8900" dirty="0"/>
            </a:br>
            <a:r>
              <a:rPr lang="en-GB" sz="8900" dirty="0"/>
              <a:t>Project Initiation Document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ACF330-36F1-4F6A-BE8C-0C04BA42CF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(Laurence Blake 1806184)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7395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rgbClr val="D42BE5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64925E-943C-404E-B5C0-FBC3AB61F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Purposeful Objectives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7E4886-AF5B-498F-9068-326F39C605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1019331"/>
            <a:ext cx="5254754" cy="538911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12-week audit.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800" dirty="0"/>
              <a:t>The guidelines set by the ’Marriott Brand Standard Audit’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800" dirty="0"/>
              <a:t>Condition, Operations, Guest Service, Employee engagement, Facilities Management, Leadership, Cleanliness and Financial Performance.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Maintenance; Food and Beverage; Front Office; Kitchen; Leisure; Housekeeping; Finance; Human Resources; Sales &amp; Marketing.</a:t>
            </a:r>
            <a:endParaRPr lang="en-GB" sz="28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800" dirty="0"/>
              <a:t>Departments will be graded through a points-based system, with some items graded as pass or fail.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800" dirty="0"/>
              <a:t>Recommendations.</a:t>
            </a:r>
            <a:endParaRPr lang="en-US" sz="2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341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6" name="Rectangle 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4CE14B5-7088-4FC8-8C94-8A2E3A44EF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/>
              <a:t>Marriott Swansea</a:t>
            </a:r>
          </a:p>
        </p:txBody>
      </p:sp>
      <p:sp>
        <p:nvSpPr>
          <p:cNvPr id="37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D42BE5"/>
          </a:solidFill>
          <a:ln w="38100" cap="rnd">
            <a:solidFill>
              <a:srgbClr val="D42BE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A31E0E3-1A07-4494-BC9B-18FDEA996F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Beach front overlooking Swansea Bay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121 Rooms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dirty="0"/>
              <a:t>Single Queen room, Double Queen Room and King Size Room</a:t>
            </a: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5 conference rooms and  Large Banquet rooms </a:t>
            </a:r>
          </a:p>
        </p:txBody>
      </p:sp>
      <p:pic>
        <p:nvPicPr>
          <p:cNvPr id="11" name="Picture Placeholder 10" descr="A store front at night&#10;&#10;Description automatically generated">
            <a:extLst>
              <a:ext uri="{FF2B5EF4-FFF2-40B4-BE49-F238E27FC236}">
                <a16:creationId xmlns:a16="http://schemas.microsoft.com/office/drawing/2014/main" id="{4EA1BB89-EB2E-49C4-BDCA-766CDD8433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4" r="3185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4231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Rectangle 3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large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98ED3A61-6FF4-4AE1-9317-B27670AAD5D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>
          <a:xfrm>
            <a:off x="101795" y="75242"/>
            <a:ext cx="12188932" cy="6857990"/>
          </a:xfrm>
          <a:prstGeom prst="rect">
            <a:avLst/>
          </a:prstGeom>
        </p:spPr>
      </p:pic>
      <p:sp>
        <p:nvSpPr>
          <p:cNvPr id="38" name="Freeform: Shape 32">
            <a:extLst>
              <a:ext uri="{FF2B5EF4-FFF2-40B4-BE49-F238E27FC236}">
                <a16:creationId xmlns:a16="http://schemas.microsoft.com/office/drawing/2014/main" id="{8D5AAC53-3624-41C3-A6B5-1DA97F290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54054" y="760956"/>
            <a:ext cx="6248168" cy="5486563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D42BE5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2499" y="3095719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D42BE5"/>
          </a:solidFill>
          <a:ln w="38100" cap="rnd">
            <a:solidFill>
              <a:srgbClr val="D42BE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424050-848F-43C3-BC40-B242066EE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3155" y="939174"/>
            <a:ext cx="3351984" cy="156410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5400" dirty="0"/>
              <a:t>Competitors and Market place</a:t>
            </a:r>
            <a:endParaRPr lang="en-US" sz="5100" dirty="0">
              <a:solidFill>
                <a:srgbClr val="FBF9F6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EAE9BA-7E9C-4EA6-A300-B617B4B662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96261" y="2433426"/>
            <a:ext cx="4748143" cy="2939436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Swansea Population - 219,100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Competition Restaurants -221, with different variety of cuisines such as: Greek, Indian and American.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Competition hotels – 108 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Alternative Accommodation Air BnB – 86 options ranging from £20+-£200+ a night.</a:t>
            </a:r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>
              <a:solidFill>
                <a:srgbClr val="FBF9F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78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F3D7A11-EDF2-48C2-8702-E783C5A30A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878354"/>
            <a:ext cx="5157787" cy="823912"/>
          </a:xfrm>
        </p:spPr>
        <p:txBody>
          <a:bodyPr/>
          <a:lstStyle/>
          <a:p>
            <a:r>
              <a:rPr lang="en-GB" dirty="0"/>
              <a:t>Constraints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96C600-B31C-448C-B994-6C3B206794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62014" y="1892411"/>
            <a:ext cx="5157787" cy="4268546"/>
          </a:xfrm>
        </p:spPr>
        <p:txBody>
          <a:bodyPr>
            <a:noAutofit/>
          </a:bodyPr>
          <a:lstStyle/>
          <a:p>
            <a:r>
              <a:rPr lang="en-GB" sz="2800" dirty="0"/>
              <a:t>Brexit- Recruitment Issues and Current Employment. </a:t>
            </a:r>
          </a:p>
          <a:p>
            <a:endParaRPr lang="en-GB" sz="2800" dirty="0"/>
          </a:p>
          <a:p>
            <a:r>
              <a:rPr lang="en-GB" sz="2800" dirty="0"/>
              <a:t>Swansea Developments- Potential future competition.</a:t>
            </a:r>
          </a:p>
          <a:p>
            <a:endParaRPr lang="en-GB" sz="2800" dirty="0"/>
          </a:p>
          <a:p>
            <a:r>
              <a:rPr lang="en-GB" sz="2800" dirty="0"/>
              <a:t>Local Restaurant Competition- Over 200. </a:t>
            </a:r>
          </a:p>
          <a:p>
            <a:endParaRPr lang="en-GB" sz="2800" dirty="0"/>
          </a:p>
          <a:p>
            <a:r>
              <a:rPr lang="en-GB" sz="2800" dirty="0"/>
              <a:t>Swansea City Relegation- Lacking tourist numbers.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C904B-AEAC-4F5D-BEC1-B9CF5DFF98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6000" y="878354"/>
            <a:ext cx="5183188" cy="823912"/>
          </a:xfrm>
        </p:spPr>
        <p:txBody>
          <a:bodyPr/>
          <a:lstStyle/>
          <a:p>
            <a:r>
              <a:rPr lang="en-GB" dirty="0"/>
              <a:t>Assumptions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019338-0102-4100-ADEB-66ED07A81A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46798" y="1892410"/>
            <a:ext cx="5183188" cy="408723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Brexit- Upskilling current staff and recruit from local colleges.</a:t>
            </a:r>
          </a:p>
          <a:p>
            <a:endParaRPr lang="en-GB" dirty="0"/>
          </a:p>
          <a:p>
            <a:r>
              <a:rPr lang="en-GB" dirty="0"/>
              <a:t>Swansea Developments- Customer loyalty.</a:t>
            </a:r>
          </a:p>
          <a:p>
            <a:endParaRPr lang="en-GB" dirty="0"/>
          </a:p>
          <a:p>
            <a:r>
              <a:rPr lang="en-GB" dirty="0"/>
              <a:t>Local Restaurant Competition- franchise restaurant such as ‘Marco Pierre White Steak House’.</a:t>
            </a:r>
          </a:p>
          <a:p>
            <a:endParaRPr lang="en-GB" dirty="0"/>
          </a:p>
          <a:p>
            <a:r>
              <a:rPr lang="en-GB" dirty="0"/>
              <a:t>Swansea City Relegation- Ospreys Rugby and rugby fans. Additionally events from Swansea’s Developments.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27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E6A207B-97BE-4DE3-B7BA-6EB713664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7D9A2-3461-476A-8803-6D1B25A13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016" y="640080"/>
            <a:ext cx="3432048" cy="171406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What is The Fuss About ?</a:t>
            </a:r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2529151"/>
            <a:ext cx="3376602" cy="18288"/>
          </a:xfrm>
          <a:custGeom>
            <a:avLst/>
            <a:gdLst>
              <a:gd name="connsiteX0" fmla="*/ 0 w 3376602"/>
              <a:gd name="connsiteY0" fmla="*/ 0 h 18288"/>
              <a:gd name="connsiteX1" fmla="*/ 641554 w 3376602"/>
              <a:gd name="connsiteY1" fmla="*/ 0 h 18288"/>
              <a:gd name="connsiteX2" fmla="*/ 1316875 w 3376602"/>
              <a:gd name="connsiteY2" fmla="*/ 0 h 18288"/>
              <a:gd name="connsiteX3" fmla="*/ 2025961 w 3376602"/>
              <a:gd name="connsiteY3" fmla="*/ 0 h 18288"/>
              <a:gd name="connsiteX4" fmla="*/ 2735048 w 3376602"/>
              <a:gd name="connsiteY4" fmla="*/ 0 h 18288"/>
              <a:gd name="connsiteX5" fmla="*/ 3376602 w 3376602"/>
              <a:gd name="connsiteY5" fmla="*/ 0 h 18288"/>
              <a:gd name="connsiteX6" fmla="*/ 3376602 w 3376602"/>
              <a:gd name="connsiteY6" fmla="*/ 18288 h 18288"/>
              <a:gd name="connsiteX7" fmla="*/ 2633750 w 3376602"/>
              <a:gd name="connsiteY7" fmla="*/ 18288 h 18288"/>
              <a:gd name="connsiteX8" fmla="*/ 1890897 w 3376602"/>
              <a:gd name="connsiteY8" fmla="*/ 18288 h 18288"/>
              <a:gd name="connsiteX9" fmla="*/ 1215577 w 3376602"/>
              <a:gd name="connsiteY9" fmla="*/ 18288 h 18288"/>
              <a:gd name="connsiteX10" fmla="*/ 0 w 3376602"/>
              <a:gd name="connsiteY10" fmla="*/ 18288 h 18288"/>
              <a:gd name="connsiteX11" fmla="*/ 0 w 337660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376602" h="18288" fill="none" extrusionOk="0">
                <a:moveTo>
                  <a:pt x="0" y="0"/>
                </a:moveTo>
                <a:cubicBezTo>
                  <a:pt x="154337" y="-26787"/>
                  <a:pt x="393692" y="25344"/>
                  <a:pt x="641554" y="0"/>
                </a:cubicBezTo>
                <a:cubicBezTo>
                  <a:pt x="889416" y="-25344"/>
                  <a:pt x="1078313" y="12271"/>
                  <a:pt x="1316875" y="0"/>
                </a:cubicBezTo>
                <a:cubicBezTo>
                  <a:pt x="1555437" y="-12271"/>
                  <a:pt x="1698513" y="30110"/>
                  <a:pt x="2025961" y="0"/>
                </a:cubicBezTo>
                <a:cubicBezTo>
                  <a:pt x="2353409" y="-30110"/>
                  <a:pt x="2474986" y="1722"/>
                  <a:pt x="2735048" y="0"/>
                </a:cubicBezTo>
                <a:cubicBezTo>
                  <a:pt x="2995110" y="-1722"/>
                  <a:pt x="3097437" y="28961"/>
                  <a:pt x="3376602" y="0"/>
                </a:cubicBezTo>
                <a:cubicBezTo>
                  <a:pt x="3375893" y="8157"/>
                  <a:pt x="3376189" y="12125"/>
                  <a:pt x="3376602" y="18288"/>
                </a:cubicBezTo>
                <a:cubicBezTo>
                  <a:pt x="3037458" y="40377"/>
                  <a:pt x="2857195" y="34928"/>
                  <a:pt x="2633750" y="18288"/>
                </a:cubicBezTo>
                <a:cubicBezTo>
                  <a:pt x="2410305" y="1648"/>
                  <a:pt x="2066994" y="17360"/>
                  <a:pt x="1890897" y="18288"/>
                </a:cubicBezTo>
                <a:cubicBezTo>
                  <a:pt x="1714800" y="19216"/>
                  <a:pt x="1521080" y="47858"/>
                  <a:pt x="1215577" y="18288"/>
                </a:cubicBezTo>
                <a:cubicBezTo>
                  <a:pt x="910074" y="-11282"/>
                  <a:pt x="278912" y="61767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376602" h="18288" stroke="0" extrusionOk="0">
                <a:moveTo>
                  <a:pt x="0" y="0"/>
                </a:moveTo>
                <a:cubicBezTo>
                  <a:pt x="304565" y="-9016"/>
                  <a:pt x="402571" y="29762"/>
                  <a:pt x="641554" y="0"/>
                </a:cubicBezTo>
                <a:cubicBezTo>
                  <a:pt x="880537" y="-29762"/>
                  <a:pt x="963871" y="-12492"/>
                  <a:pt x="1215577" y="0"/>
                </a:cubicBezTo>
                <a:cubicBezTo>
                  <a:pt x="1467283" y="12492"/>
                  <a:pt x="1723274" y="15353"/>
                  <a:pt x="1958429" y="0"/>
                </a:cubicBezTo>
                <a:cubicBezTo>
                  <a:pt x="2193584" y="-15353"/>
                  <a:pt x="2347125" y="7922"/>
                  <a:pt x="2599984" y="0"/>
                </a:cubicBezTo>
                <a:cubicBezTo>
                  <a:pt x="2852843" y="-7922"/>
                  <a:pt x="3186422" y="-30763"/>
                  <a:pt x="3376602" y="0"/>
                </a:cubicBezTo>
                <a:cubicBezTo>
                  <a:pt x="3376338" y="4493"/>
                  <a:pt x="3376986" y="9472"/>
                  <a:pt x="3376602" y="18288"/>
                </a:cubicBezTo>
                <a:cubicBezTo>
                  <a:pt x="3080522" y="-5475"/>
                  <a:pt x="3038559" y="47323"/>
                  <a:pt x="2701282" y="18288"/>
                </a:cubicBezTo>
                <a:cubicBezTo>
                  <a:pt x="2364005" y="-10747"/>
                  <a:pt x="2245031" y="49099"/>
                  <a:pt x="1958429" y="18288"/>
                </a:cubicBezTo>
                <a:cubicBezTo>
                  <a:pt x="1671827" y="-12523"/>
                  <a:pt x="1619741" y="31109"/>
                  <a:pt x="1384407" y="18288"/>
                </a:cubicBezTo>
                <a:cubicBezTo>
                  <a:pt x="1149073" y="5467"/>
                  <a:pt x="947712" y="-11758"/>
                  <a:pt x="709086" y="18288"/>
                </a:cubicBezTo>
                <a:cubicBezTo>
                  <a:pt x="470460" y="48334"/>
                  <a:pt x="186882" y="50183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D42BE5"/>
          </a:solidFill>
          <a:ln w="38100" cap="rnd">
            <a:solidFill>
              <a:srgbClr val="D42BE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0F410-714B-45A8-BB8B-792E5E08E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9016" y="2803470"/>
            <a:ext cx="3432048" cy="34144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Specialize in Hospitality Consultancy.</a:t>
            </a:r>
          </a:p>
          <a:p>
            <a:r>
              <a:rPr lang="en-US" sz="2400" dirty="0"/>
              <a:t>Based in Cardiff, South Wales.</a:t>
            </a:r>
          </a:p>
          <a:p>
            <a:r>
              <a:rPr lang="en-US" sz="2400" dirty="0"/>
              <a:t>Objectives: To Provide a Brand Protection and Customer Experience Measurement Service.</a:t>
            </a:r>
          </a:p>
          <a:p>
            <a:r>
              <a:rPr lang="en-US" sz="2400" dirty="0"/>
              <a:t>Total team of three.</a:t>
            </a:r>
          </a:p>
          <a:p>
            <a:endParaRPr lang="en-US" sz="2400" dirty="0"/>
          </a:p>
          <a:p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AFB2D219-1E04-4429-89D4-BEAA18B4389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41" t="35791" r="23204" b="22936"/>
          <a:stretch/>
        </p:blipFill>
        <p:spPr bwMode="auto">
          <a:xfrm>
            <a:off x="1361278" y="640080"/>
            <a:ext cx="5443037" cy="557784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68968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E6BC256-E6B9-4E66-BB06-5D383E4489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667512"/>
            <a:ext cx="5157787" cy="823912"/>
          </a:xfrm>
        </p:spPr>
        <p:txBody>
          <a:bodyPr>
            <a:noAutofit/>
          </a:bodyPr>
          <a:lstStyle/>
          <a:p>
            <a:r>
              <a:rPr lang="en-GB" sz="5400" dirty="0"/>
              <a:t>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56B8C-6F95-49DE-BD95-6C74769B90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843790"/>
            <a:ext cx="5157787" cy="4346698"/>
          </a:xfrm>
        </p:spPr>
        <p:txBody>
          <a:bodyPr/>
          <a:lstStyle/>
          <a:p>
            <a:r>
              <a:rPr lang="en-GB" sz="4000" b="1" dirty="0"/>
              <a:t>Accommodation</a:t>
            </a:r>
          </a:p>
          <a:p>
            <a:r>
              <a:rPr lang="en-GB" sz="4000" b="1" dirty="0"/>
              <a:t>A Meeting Room Access Once a Week.</a:t>
            </a:r>
          </a:p>
          <a:p>
            <a:r>
              <a:rPr lang="en-GB" sz="4000" b="1" dirty="0"/>
              <a:t>All Meals </a:t>
            </a:r>
          </a:p>
          <a:p>
            <a:r>
              <a:rPr lang="en-GB" sz="4000" b="1" dirty="0"/>
              <a:t>A Detailed and Comprehensive Report.</a:t>
            </a:r>
          </a:p>
          <a:p>
            <a:pPr marL="0" indent="0">
              <a:buNone/>
            </a:pPr>
            <a:r>
              <a:rPr lang="en-GB" sz="4800" b="1" dirty="0"/>
              <a:t>= £1500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D9C512-FB78-4C0C-B782-303E6ACDD3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013" y="667512"/>
            <a:ext cx="5183188" cy="823912"/>
          </a:xfrm>
        </p:spPr>
        <p:txBody>
          <a:bodyPr>
            <a:noAutofit/>
          </a:bodyPr>
          <a:lstStyle/>
          <a:p>
            <a:r>
              <a:rPr lang="en-GB" sz="5400" dirty="0"/>
              <a:t>Benefits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451C9F-BF21-4CE4-9A50-AE57E347AF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43790"/>
            <a:ext cx="5183188" cy="4346698"/>
          </a:xfrm>
        </p:spPr>
        <p:txBody>
          <a:bodyPr>
            <a:normAutofit/>
          </a:bodyPr>
          <a:lstStyle/>
          <a:p>
            <a:r>
              <a:rPr lang="en-GB" sz="4800" dirty="0"/>
              <a:t>Risk Analysis</a:t>
            </a:r>
          </a:p>
          <a:p>
            <a:r>
              <a:rPr lang="en-GB" sz="4800" dirty="0"/>
              <a:t>Project Control</a:t>
            </a:r>
          </a:p>
          <a:p>
            <a:r>
              <a:rPr lang="en-GB" sz="4800" dirty="0"/>
              <a:t>Quality Assurance </a:t>
            </a:r>
          </a:p>
        </p:txBody>
      </p:sp>
    </p:spTree>
    <p:extLst>
      <p:ext uri="{BB962C8B-B14F-4D97-AF65-F5344CB8AC3E}">
        <p14:creationId xmlns:p14="http://schemas.microsoft.com/office/powerpoint/2010/main" val="382282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05BA0-7771-4CBD-A0F5-68D5A9ED6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</a:t>
            </a:r>
          </a:p>
        </p:txBody>
      </p:sp>
    </p:spTree>
    <p:extLst>
      <p:ext uri="{BB962C8B-B14F-4D97-AF65-F5344CB8AC3E}">
        <p14:creationId xmlns:p14="http://schemas.microsoft.com/office/powerpoint/2010/main" val="4109555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FF3C-FDB1-4DBD-91B8-5041630F7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CBF58-DAAA-4B93-B71F-ACBC8D164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TripAdvisor. (2020) </a:t>
            </a:r>
            <a:r>
              <a:rPr lang="en-GB" i="1" dirty="0"/>
              <a:t>Marriott Swansea, </a:t>
            </a:r>
            <a:r>
              <a:rPr lang="en-GB" dirty="0"/>
              <a:t>Available at:</a:t>
            </a:r>
            <a:r>
              <a:rPr lang="en-GB" dirty="0">
                <a:hlinkClick r:id="rId2"/>
              </a:rPr>
              <a:t> </a:t>
            </a:r>
            <a:r>
              <a:rPr lang="en-GB" dirty="0">
                <a:hlinkClick r:id="rId2"/>
              </a:rPr>
              <a:t>https://media-cdn.tripadvisor.com/media/photo-s/09/03/bf/96/swansea-marriott-hotel.jpg</a:t>
            </a:r>
            <a:r>
              <a:rPr lang="en-GB" dirty="0"/>
              <a:t> (Accessed: 10 May </a:t>
            </a:r>
            <a:r>
              <a:rPr lang="en-GB"/>
              <a:t>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BBC (2020) </a:t>
            </a:r>
            <a:r>
              <a:rPr lang="en-GB" i="1" dirty="0"/>
              <a:t>Swansea, </a:t>
            </a:r>
            <a:r>
              <a:rPr lang="en-GB" dirty="0"/>
              <a:t>Available at: .</a:t>
            </a:r>
            <a:r>
              <a:rPr lang="en-GB" dirty="0">
                <a:hlinkClick r:id="rId3"/>
              </a:rPr>
              <a:t>https://ichef.bbci.co.uk/images/ic/1024x576/p07fvwvb.jpg</a:t>
            </a:r>
            <a:r>
              <a:rPr lang="en-GB" dirty="0"/>
              <a:t> (Accessed:10 May 2020)</a:t>
            </a:r>
          </a:p>
        </p:txBody>
      </p:sp>
    </p:spTree>
    <p:extLst>
      <p:ext uri="{BB962C8B-B14F-4D97-AF65-F5344CB8AC3E}">
        <p14:creationId xmlns:p14="http://schemas.microsoft.com/office/powerpoint/2010/main" val="481462462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243141"/>
      </a:dk2>
      <a:lt2>
        <a:srgbClr val="E3E8E2"/>
      </a:lt2>
      <a:accent1>
        <a:srgbClr val="D42BE5"/>
      </a:accent1>
      <a:accent2>
        <a:srgbClr val="802BD6"/>
      </a:accent2>
      <a:accent3>
        <a:srgbClr val="4D40E7"/>
      </a:accent3>
      <a:accent4>
        <a:srgbClr val="1958D3"/>
      </a:accent4>
      <a:accent5>
        <a:srgbClr val="27B0DC"/>
      </a:accent5>
      <a:accent6>
        <a:srgbClr val="16B89C"/>
      </a:accent6>
      <a:hlink>
        <a:srgbClr val="3E89BD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4" ma:contentTypeDescription="Create a new document." ma:contentTypeScope="" ma:versionID="a297e5266a6cce449c1d26ae09ef47bf">
  <xsd:schema xmlns:xsd="http://www.w3.org/2001/XMLSchema" xmlns:xs="http://www.w3.org/2001/XMLSchema" xmlns:p="http://schemas.microsoft.com/office/2006/metadata/properties" xmlns:ns3="c05bfcf6-161a-4012-bab6-aa68b8b9ab0d" targetNamespace="http://schemas.microsoft.com/office/2006/metadata/properties" ma:root="true" ma:fieldsID="00ad93c273f4fdc8d925691584d4d1c2" ns3:_="">
    <xsd:import namespace="c05bfcf6-161a-4012-bab6-aa68b8b9ab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D5047EA-EE37-4A98-8242-83391EA3F2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E9348E0-265B-40B6-8F87-5322EF7651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444FAF-9880-4823-BA30-3C75117B27A7}">
  <ds:schemaRefs>
    <ds:schemaRef ds:uri="http://purl.org/dc/elements/1.1/"/>
    <ds:schemaRef ds:uri="http://schemas.microsoft.com/office/2006/metadata/properties"/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380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The Hand</vt:lpstr>
      <vt:lpstr>The Serif Hand Black</vt:lpstr>
      <vt:lpstr>SketchyVTI</vt:lpstr>
      <vt:lpstr>The Fuss Consultancy  Project Initiation Document</vt:lpstr>
      <vt:lpstr>Purposeful Objectives</vt:lpstr>
      <vt:lpstr>Marriott Swansea</vt:lpstr>
      <vt:lpstr>Competitors and Market place</vt:lpstr>
      <vt:lpstr>PowerPoint Presentation</vt:lpstr>
      <vt:lpstr>What is The Fuss About ?</vt:lpstr>
      <vt:lpstr>PowerPoint Presentation</vt:lpstr>
      <vt:lpstr>In Summary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Fuss Consultancy  Project Initiation Document</dc:title>
  <dc:creator>Laurence Blake</dc:creator>
  <cp:lastModifiedBy>Laurence Blake</cp:lastModifiedBy>
  <cp:revision>11</cp:revision>
  <dcterms:created xsi:type="dcterms:W3CDTF">2020-05-19T21:29:19Z</dcterms:created>
  <dcterms:modified xsi:type="dcterms:W3CDTF">2020-05-22T23:14:06Z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