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4" r:id="rId10"/>
    <p:sldId id="263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2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199FDA-55A0-4BF2-A22B-02559A909546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FD6706-174A-4FB2-87E3-782F365EC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715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36F9AF2A-71FB-45EF-8E8A-A7513A24E17C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78A07EB0-3609-4B75-B711-2EBD179A2A9A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5386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9AF2A-71FB-45EF-8E8A-A7513A24E17C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7EB0-3609-4B75-B711-2EBD179A2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603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9AF2A-71FB-45EF-8E8A-A7513A24E17C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7EB0-3609-4B75-B711-2EBD179A2A9A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2127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9AF2A-71FB-45EF-8E8A-A7513A24E17C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7EB0-3609-4B75-B711-2EBD179A2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472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9AF2A-71FB-45EF-8E8A-A7513A24E17C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7EB0-3609-4B75-B711-2EBD179A2A9A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758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9AF2A-71FB-45EF-8E8A-A7513A24E17C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7EB0-3609-4B75-B711-2EBD179A2A9A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1118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9AF2A-71FB-45EF-8E8A-A7513A24E17C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7EB0-3609-4B75-B711-2EBD179A2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581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9AF2A-71FB-45EF-8E8A-A7513A24E17C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7EB0-3609-4B75-B711-2EBD179A2A9A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6095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9AF2A-71FB-45EF-8E8A-A7513A24E17C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7EB0-3609-4B75-B711-2EBD179A2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379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9AF2A-71FB-45EF-8E8A-A7513A24E17C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7EB0-3609-4B75-B711-2EBD179A2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434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9AF2A-71FB-45EF-8E8A-A7513A24E17C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7EB0-3609-4B75-B711-2EBD179A2A9A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2124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9AF2A-71FB-45EF-8E8A-A7513A24E17C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7EB0-3609-4B75-B711-2EBD179A2A9A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39798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9AF2A-71FB-45EF-8E8A-A7513A24E17C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7EB0-3609-4B75-B711-2EBD179A2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5254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9AF2A-71FB-45EF-8E8A-A7513A24E17C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7EB0-3609-4B75-B711-2EBD179A2A9A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54910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9AF2A-71FB-45EF-8E8A-A7513A24E17C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7EB0-3609-4B75-B711-2EBD179A2A9A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70664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9AF2A-71FB-45EF-8E8A-A7513A24E17C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7EB0-3609-4B75-B711-2EBD179A2A9A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3026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9AF2A-71FB-45EF-8E8A-A7513A24E17C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07EB0-3609-4B75-B711-2EBD179A2A9A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5255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6F9AF2A-71FB-45EF-8E8A-A7513A24E17C}" type="datetimeFigureOut">
              <a:rPr lang="en-GB" smtClean="0"/>
              <a:t>11/08/2017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8A07EB0-3609-4B75-B711-2EBD179A2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480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nicef-irc.org/publications/pdf/childrens_participation.pd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gov.wales/statistics-and-research/children-young-peoples-participation/?lang=en" TargetMode="External"/><Relationship Id="rId2" Type="http://schemas.openxmlformats.org/officeDocument/2006/relationships/hyperlink" Target="http://www.pupilvoicewales.org.uk/english/secondary/about-us/uncrc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unicef.org.uk/UNICEFs-Work/UN-Convention/" TargetMode="External"/><Relationship Id="rId4" Type="http://schemas.openxmlformats.org/officeDocument/2006/relationships/hyperlink" Target="http://www.childrensrightswales.org.uk/participation.aspx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cef-irc.org/publications/pdf/childrens_participation.pdf%20Accessed%20on%2028/09/16" TargetMode="External"/><Relationship Id="rId2" Type="http://schemas.openxmlformats.org/officeDocument/2006/relationships/hyperlink" Target="http://lithgow-schmidt.dk/sherry-arnstein/ladder-of-citizen-participation.html%20Accessed%20on%2028/09/16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google.co.uk/search?q=Arnstein's+ladder+of+participation&amp;client=firefox-b-ab&amp;source=lnms&amp;tbm=isch&amp;sa=X&amp;ved=0ahUKEwjz0Lr997HPAhWmF8AKHdt6A0oQ_AUICCgB&amp;biw=1280&amp;bih=915#imgrc=yR8DZt5cJP4x2M%3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ECAY4002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Introduction to Advocacy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Phillip Morgan</a:t>
            </a:r>
          </a:p>
          <a:p>
            <a:r>
              <a:rPr lang="en-GB" dirty="0" smtClean="0"/>
              <a:t>2017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675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Participatory Frameworks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Arnstein’s Ladder of Participation (1969)</a:t>
            </a:r>
          </a:p>
          <a:p>
            <a:r>
              <a:rPr lang="en-GB" dirty="0" smtClean="0"/>
              <a:t>Hart’s Ladder of Participation (1992)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785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Arnstein’s Ladder of Participation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Citizen Control</a:t>
            </a:r>
          </a:p>
          <a:p>
            <a:r>
              <a:rPr lang="en-GB" dirty="0" smtClean="0"/>
              <a:t>Delegated Power</a:t>
            </a:r>
          </a:p>
          <a:p>
            <a:r>
              <a:rPr lang="en-GB" dirty="0" smtClean="0"/>
              <a:t>Partnership</a:t>
            </a:r>
          </a:p>
          <a:p>
            <a:r>
              <a:rPr lang="en-GB" dirty="0" smtClean="0"/>
              <a:t>Placation</a:t>
            </a:r>
          </a:p>
          <a:p>
            <a:r>
              <a:rPr lang="en-GB" dirty="0" smtClean="0"/>
              <a:t>Consultation</a:t>
            </a:r>
          </a:p>
          <a:p>
            <a:r>
              <a:rPr lang="en-GB" dirty="0" smtClean="0"/>
              <a:t>Informing</a:t>
            </a:r>
          </a:p>
          <a:p>
            <a:r>
              <a:rPr lang="en-GB" dirty="0" smtClean="0"/>
              <a:t>Therapy</a:t>
            </a:r>
          </a:p>
          <a:p>
            <a:r>
              <a:rPr lang="en-GB" dirty="0" smtClean="0"/>
              <a:t>Manipulation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8993874" y="5322627"/>
            <a:ext cx="19027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(Arnstein, 2006)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612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Arnstein's ladder of particip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605" y="264994"/>
            <a:ext cx="5092937" cy="637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50878" y="1173707"/>
            <a:ext cx="4503761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/>
              <a:t>Various representations of it’s application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/>
              <a:t>From children and young people 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/>
              <a:t>Adult care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/>
              <a:t>Elderly care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/>
              <a:t>Mental Health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b="1" dirty="0" smtClean="0"/>
              <a:t>Activity: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/>
              <a:t>Consider how this ladder might be applied in a setting of your choice, then discuss within your group how these approaches might be used and why they might be necessary within a given context.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162461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Arnstein's ladder of particip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6381" y="733567"/>
            <a:ext cx="6991350" cy="524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73707" y="1255594"/>
            <a:ext cx="2634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Another example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693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Arnstein's ladder of particip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4242" y="774510"/>
            <a:ext cx="6991350" cy="524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09934" y="1201003"/>
            <a:ext cx="2361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Further explanation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945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UNICEF: Roger Hart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www.unicef-irc.org/publications/pdf/childrens_participation.pdf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458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n>
                  <a:noFill/>
                </a:ln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Lucida Sans Unicode" panose="020B0602030504020204" pitchFamily="34" charset="0"/>
                <a:ea typeface="Lucida Sans Unicode" panose="020B0602030504020204" pitchFamily="34" charset="0"/>
                <a:cs typeface="Wingdings 3" panose="05040102010807070707" pitchFamily="18" charset="2"/>
              </a:rPr>
              <a:t>Participation of children</a:t>
            </a:r>
            <a:endParaRPr lang="en-GB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Useful web-links </a:t>
            </a:r>
          </a:p>
          <a:p>
            <a:r>
              <a:rPr lang="en-GB" dirty="0" smtClean="0">
                <a:hlinkClick r:id="rId2"/>
              </a:rPr>
              <a:t>http</a:t>
            </a:r>
            <a:r>
              <a:rPr lang="en-GB" dirty="0">
                <a:hlinkClick r:id="rId2"/>
              </a:rPr>
              <a:t>://www.pupilvoicewales.org.uk/english/secondary/about-us/uncrc</a:t>
            </a:r>
            <a:r>
              <a:rPr lang="en-GB" dirty="0" smtClean="0">
                <a:hlinkClick r:id="rId2"/>
              </a:rPr>
              <a:t>/</a:t>
            </a:r>
            <a:r>
              <a:rPr lang="en-GB" dirty="0" smtClean="0"/>
              <a:t> </a:t>
            </a:r>
          </a:p>
          <a:p>
            <a:r>
              <a:rPr lang="en-GB" dirty="0">
                <a:hlinkClick r:id="rId3"/>
              </a:rPr>
              <a:t>http://gov.wales/statistics-and-research/children-young-peoples-participation/?</a:t>
            </a:r>
            <a:r>
              <a:rPr lang="en-GB" dirty="0" smtClean="0">
                <a:hlinkClick r:id="rId3"/>
              </a:rPr>
              <a:t>lang=en</a:t>
            </a:r>
            <a:r>
              <a:rPr lang="en-GB" dirty="0" smtClean="0"/>
              <a:t> </a:t>
            </a:r>
          </a:p>
          <a:p>
            <a:r>
              <a:rPr lang="en-GB" dirty="0">
                <a:hlinkClick r:id="rId4"/>
              </a:rPr>
              <a:t>http://</a:t>
            </a:r>
            <a:r>
              <a:rPr lang="en-GB" dirty="0" smtClean="0">
                <a:hlinkClick r:id="rId4"/>
              </a:rPr>
              <a:t>www.childrensrightswales.org.uk/participation.aspx</a:t>
            </a:r>
            <a:endParaRPr lang="en-GB" dirty="0" smtClean="0"/>
          </a:p>
          <a:p>
            <a:r>
              <a:rPr lang="en-GB" dirty="0">
                <a:hlinkClick r:id="rId5"/>
              </a:rPr>
              <a:t>http://www.unicef.org.uk/UNICEFs-Work/UN-Convention</a:t>
            </a:r>
            <a:r>
              <a:rPr lang="en-GB" dirty="0" smtClean="0">
                <a:hlinkClick r:id="rId5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705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Image result for Hart's ladder of participation mod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505" y="972925"/>
            <a:ext cx="9202161" cy="4049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730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result for Hart's ladder of participation mod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4996" y="415120"/>
            <a:ext cx="5838825" cy="588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23582" y="1091821"/>
            <a:ext cx="3881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How to engage active participation of Young People Model</a:t>
            </a:r>
          </a:p>
          <a:p>
            <a:r>
              <a:rPr lang="en-GB" dirty="0" smtClean="0"/>
              <a:t>(Hart, 1992)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407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28299" y="1269242"/>
            <a:ext cx="990827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References</a:t>
            </a:r>
          </a:p>
          <a:p>
            <a:r>
              <a:rPr lang="en-GB" dirty="0" smtClean="0"/>
              <a:t>Arnstein, R (1969) Available at  </a:t>
            </a:r>
            <a:r>
              <a:rPr lang="en-GB" dirty="0" smtClean="0">
                <a:hlinkClick r:id="rId2"/>
              </a:rPr>
              <a:t>http://lithgow-schmidt.dk/sherry-arnstein/ladder-of-citizen-participation.html Accessed on 28/09/16</a:t>
            </a:r>
            <a:endParaRPr lang="en-GB" dirty="0" smtClean="0"/>
          </a:p>
          <a:p>
            <a:r>
              <a:rPr lang="en-GB" dirty="0" smtClean="0"/>
              <a:t>Hart, R (1992) UNICEF, A </a:t>
            </a:r>
            <a:r>
              <a:rPr lang="en-GB" dirty="0"/>
              <a:t>demonstration by school children in Peru for immunization</a:t>
            </a:r>
          </a:p>
          <a:p>
            <a:r>
              <a:rPr lang="en-GB" dirty="0" smtClean="0"/>
              <a:t>Children’s participation: from tokenism to citizenship. Available at </a:t>
            </a:r>
            <a:r>
              <a:rPr lang="en-GB" dirty="0" smtClean="0">
                <a:hlinkClick r:id="rId3"/>
              </a:rPr>
              <a:t>https://www.unicef-irc.org/publications/pdf/childrens_participation.pdf Accessed on 28/09/16</a:t>
            </a:r>
            <a:endParaRPr lang="en-GB" dirty="0" smtClean="0"/>
          </a:p>
          <a:p>
            <a:r>
              <a:rPr lang="en-GB" dirty="0" smtClean="0"/>
              <a:t>Google Images (2016) </a:t>
            </a:r>
            <a:r>
              <a:rPr lang="en-GB" smtClean="0"/>
              <a:t>Available at </a:t>
            </a:r>
            <a:r>
              <a:rPr lang="en-GB" smtClean="0">
                <a:hlinkClick r:id="rId4"/>
              </a:rPr>
              <a:t>https://www.google.co.uk/search?q=Arnstein%27s+ladder+of+participation&amp;client=firefox-b-ab&amp;source=lnms&amp;tbm=isch&amp;sa=X&amp;ved=0ahUKEwjz0Lr997HPAhWmF8AKHdt6A0oQ_AUICCgB&amp;biw=1280&amp;bih=915#imgrc=yR8DZt5cJP4x2M%3A</a:t>
            </a:r>
            <a:r>
              <a:rPr lang="en-GB" smtClean="0"/>
              <a:t> Accessed </a:t>
            </a:r>
            <a:r>
              <a:rPr lang="en-GB" dirty="0" smtClean="0"/>
              <a:t>on 28/09/16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040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36</TotalTime>
  <Words>201</Words>
  <Application>Microsoft Office PowerPoint</Application>
  <PresentationFormat>Widescreen</PresentationFormat>
  <Paragraphs>40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Garamond</vt:lpstr>
      <vt:lpstr>Lucida Sans Unicode</vt:lpstr>
      <vt:lpstr>Wingdings 3</vt:lpstr>
      <vt:lpstr>Organic</vt:lpstr>
      <vt:lpstr>ECAY4002  Introduction to Advocacy </vt:lpstr>
      <vt:lpstr>Participatory Frameworks</vt:lpstr>
      <vt:lpstr>Arnstein’s Ladder of Participation </vt:lpstr>
      <vt:lpstr>PowerPoint Presentation</vt:lpstr>
      <vt:lpstr>PowerPoint Presentation</vt:lpstr>
      <vt:lpstr>PowerPoint Presentation</vt:lpstr>
      <vt:lpstr>UNICEF: Roger Hart</vt:lpstr>
      <vt:lpstr>Participation of children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SJAD4001  Introduction to Advocacy </dc:title>
  <dc:creator>Phill Morgan</dc:creator>
  <cp:lastModifiedBy>Philip Morgan</cp:lastModifiedBy>
  <cp:revision>5</cp:revision>
  <dcterms:created xsi:type="dcterms:W3CDTF">2016-09-28T11:11:19Z</dcterms:created>
  <dcterms:modified xsi:type="dcterms:W3CDTF">2017-08-11T13:00:12Z</dcterms:modified>
</cp:coreProperties>
</file>