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r:id="rId19" roundtripDataSignature="AMtx7mh5kZwIsPCPhlS554n3bxA25er68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customschemas.google.com/relationships/presentationmetadata" Target="metadata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5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5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4" name="Google Shape;14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7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7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8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18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9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9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19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9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2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2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2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3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3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3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4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5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5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cipd.org/uk/knowledge/factsheets/recruitment-factsheet/" TargetMode="External"/><Relationship Id="rId4" Type="http://schemas.openxmlformats.org/officeDocument/2006/relationships/hyperlink" Target="https://www.cipd.org/uk/knowledge/factsheets/selection-methods-factsheet/" TargetMode="External"/><Relationship Id="rId5" Type="http://schemas.openxmlformats.org/officeDocument/2006/relationships/hyperlink" Target="https://www.whitbread.co.uk/investors/reports-and-present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510550" y="2075175"/>
            <a:ext cx="8356500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Developing and Managing Individuals </a:t>
            </a:r>
            <a:endParaRPr b="1" sz="30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and Teams</a:t>
            </a:r>
            <a:endParaRPr sz="30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Recruitment and Selection During Organisational Transformation</a:t>
            </a:r>
            <a:endParaRPr sz="30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358150" y="4188450"/>
            <a:ext cx="8102700" cy="325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Case Study: Premier Inn (Whitbread PLC)</a:t>
            </a:r>
            <a:endParaRPr sz="2000">
              <a:solidFill>
                <a:srgbClr val="0000FF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Module Code: LCLM5002</a:t>
            </a:r>
            <a:endParaRPr sz="2000">
              <a:solidFill>
                <a:srgbClr val="0000FF"/>
              </a:solidFill>
            </a:endParaRPr>
          </a:p>
          <a:p>
            <a:pPr indent="0" lvl="0" marL="0" rtl="0" algn="ctr">
              <a:spcBef>
                <a:spcPts val="24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Student Name: </a:t>
            </a:r>
            <a:r>
              <a:rPr b="0" i="0"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Marcia Aguiar De Melo Mussati</a:t>
            </a:r>
            <a:endParaRPr sz="2000">
              <a:solidFill>
                <a:srgbClr val="0000FF"/>
              </a:solidFill>
            </a:endParaRPr>
          </a:p>
          <a:p>
            <a:pPr indent="0" lvl="0" marL="0" rtl="0" algn="ctr">
              <a:spcBef>
                <a:spcPts val="240"/>
              </a:spcBef>
              <a:spcAft>
                <a:spcPts val="0"/>
              </a:spcAft>
              <a:buNone/>
            </a:pPr>
            <a:r>
              <a:rPr b="0" i="0"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Ferreira</a:t>
            </a:r>
            <a:endParaRPr sz="2000">
              <a:solidFill>
                <a:srgbClr val="0000FF"/>
              </a:solidFill>
            </a:endParaRPr>
          </a:p>
          <a:p>
            <a:pPr indent="0" lvl="0" marL="0" rtl="0" algn="ctr">
              <a:spcBef>
                <a:spcPts val="24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Student Number: </a:t>
            </a:r>
            <a:r>
              <a:rPr b="0" i="0" lang="en-GB" sz="2000" u="none" strike="noStrike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2441938</a:t>
            </a:r>
            <a:endParaRPr sz="20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24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Lecturer: Mubashi Qurashi</a:t>
            </a:r>
            <a:endParaRPr sz="20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solidFill>
                <a:srgbClr val="0000FF"/>
              </a:solidFill>
            </a:endParaRPr>
          </a:p>
        </p:txBody>
      </p:sp>
      <p:pic>
        <p:nvPicPr>
          <p:cNvPr id="86" name="Google Shape;86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276225" y="0"/>
            <a:ext cx="3231601" cy="1960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"/>
          <p:cNvSpPr txBox="1"/>
          <p:nvPr>
            <p:ph type="title"/>
          </p:nvPr>
        </p:nvSpPr>
        <p:spPr>
          <a:xfrm>
            <a:off x="2339450" y="1368650"/>
            <a:ext cx="4508400" cy="105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Table of Contents</a:t>
            </a:r>
            <a:endParaRPr sz="5900">
              <a:solidFill>
                <a:srgbClr val="FF0000"/>
              </a:solidFill>
            </a:endParaRPr>
          </a:p>
        </p:txBody>
      </p:sp>
      <p:sp>
        <p:nvSpPr>
          <p:cNvPr id="92" name="Google Shape;92;p2"/>
          <p:cNvSpPr txBox="1"/>
          <p:nvPr>
            <p:ph idx="1" type="body"/>
          </p:nvPr>
        </p:nvSpPr>
        <p:spPr>
          <a:xfrm>
            <a:off x="228500" y="2595875"/>
            <a:ext cx="6467100" cy="414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93700" lvl="0" marL="342900" rtl="0" algn="l"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2. Table of  Contents</a:t>
            </a:r>
            <a:endParaRPr sz="20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 to the Company and  Background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 Recruitment and selection Process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5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Job Analysis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6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Job Description</a:t>
            </a:r>
            <a:endParaRPr sz="22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7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Person Specification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8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Advertisement Platforms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9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Interview Types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10</a:t>
            </a: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. Questioning Techniques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11. Face-to-Face vs Virtual Interviews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12. Conclusion</a:t>
            </a:r>
            <a:endParaRPr sz="4000">
              <a:solidFill>
                <a:srgbClr val="0000FF"/>
              </a:solidFill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13 References</a:t>
            </a:r>
            <a:endParaRPr sz="4000">
              <a:solidFill>
                <a:srgbClr val="0000FF"/>
              </a:solidFill>
            </a:endParaRPr>
          </a:p>
        </p:txBody>
      </p:sp>
      <p:pic>
        <p:nvPicPr>
          <p:cNvPr id="93" name="Google Shape;93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47850" y="2427350"/>
            <a:ext cx="3467100" cy="3381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"/>
          <p:cNvSpPr/>
          <p:nvPr/>
        </p:nvSpPr>
        <p:spPr>
          <a:xfrm>
            <a:off x="0" y="-321975"/>
            <a:ext cx="11318100" cy="7543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3"/>
          <p:cNvSpPr txBox="1"/>
          <p:nvPr>
            <p:ph type="title"/>
          </p:nvPr>
        </p:nvSpPr>
        <p:spPr>
          <a:xfrm>
            <a:off x="272150" y="205750"/>
            <a:ext cx="6144000" cy="113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Introduction to the Company and background</a:t>
            </a:r>
            <a:endParaRPr b="1" sz="35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3"/>
          <p:cNvSpPr/>
          <p:nvPr/>
        </p:nvSpPr>
        <p:spPr>
          <a:xfrm>
            <a:off x="6820167" y="205751"/>
            <a:ext cx="866357" cy="625027"/>
          </a:xfrm>
          <a:custGeom>
            <a:rect b="b" l="l" r="r" t="t"/>
            <a:pathLst>
              <a:path extrusionOk="0" h="625027" w="1155142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4901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3"/>
          <p:cNvSpPr txBox="1"/>
          <p:nvPr>
            <p:ph idx="1" type="body"/>
          </p:nvPr>
        </p:nvSpPr>
        <p:spPr>
          <a:xfrm>
            <a:off x="147725" y="1621250"/>
            <a:ext cx="4044900" cy="56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87350" lvl="0" marL="342900" rtl="0" algn="l"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ts val="1900"/>
              <a:buChar char="•"/>
            </a:pPr>
            <a:r>
              <a:rPr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They became in 1987 as Travel Inn,offering affordable, comfortable </a:t>
            </a:r>
            <a:r>
              <a:rPr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accommodation</a:t>
            </a:r>
            <a:r>
              <a:rPr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 for business and leisure travellers.</a:t>
            </a:r>
            <a:endParaRPr sz="19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7350" lvl="0" marL="342900" rtl="0" algn="l"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ts val="1900"/>
              <a:buChar char="•"/>
            </a:pPr>
            <a:r>
              <a:rPr b="0" i="0"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UK's largest hotel brand (850 hotels and over 86,000 rooms) (Whitbread PLC, 2025)</a:t>
            </a:r>
            <a:endParaRPr sz="3900">
              <a:solidFill>
                <a:srgbClr val="0000FF"/>
              </a:solidFill>
            </a:endParaRPr>
          </a:p>
          <a:p>
            <a:pPr indent="-38735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900"/>
              <a:buChar char="•"/>
            </a:pPr>
            <a:r>
              <a:rPr b="0" i="0"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Around 31,500 employees across the UK &amp; Germany.</a:t>
            </a:r>
            <a:endParaRPr sz="3900">
              <a:solidFill>
                <a:srgbClr val="0000FF"/>
              </a:solidFill>
            </a:endParaRPr>
          </a:p>
          <a:p>
            <a:pPr indent="-38735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900"/>
              <a:buChar char="•"/>
            </a:pPr>
            <a:r>
              <a:rPr b="0" i="0"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Transformation: expansion, AI investment, hub by Premier Inn and Five-Year Plan.</a:t>
            </a:r>
            <a:endParaRPr sz="3900">
              <a:solidFill>
                <a:srgbClr val="0000FF"/>
              </a:solidFill>
            </a:endParaRPr>
          </a:p>
          <a:p>
            <a:pPr indent="-38735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900"/>
              <a:buChar char="•"/>
            </a:pPr>
            <a:r>
              <a:rPr b="0" i="0"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Recruitment scenario: Digital Operations Manager.</a:t>
            </a:r>
            <a:endParaRPr sz="3900">
              <a:solidFill>
                <a:srgbClr val="0000FF"/>
              </a:solidFill>
            </a:endParaRPr>
          </a:p>
          <a:p>
            <a:pPr indent="-38735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900"/>
              <a:buChar char="•"/>
            </a:pPr>
            <a:r>
              <a:rPr b="0" i="0" lang="en-GB" sz="19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Recruiting the right people supports organisational change (Armstrong, 2023; Bratton &amp; Gold, 2023).</a:t>
            </a:r>
            <a:endParaRPr sz="3900">
              <a:solidFill>
                <a:srgbClr val="0000FF"/>
              </a:solidFill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9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3"/>
          <p:cNvSpPr/>
          <p:nvPr/>
        </p:nvSpPr>
        <p:spPr>
          <a:xfrm>
            <a:off x="5106138" y="3423959"/>
            <a:ext cx="405617" cy="540822"/>
          </a:xfrm>
          <a:prstGeom prst="ellipse">
            <a:avLst/>
          </a:prstGeom>
          <a:noFill/>
          <a:ln cap="flat" cmpd="sng" w="1270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3" name="Google Shape;103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915404" y="2171200"/>
            <a:ext cx="3878199" cy="2556338"/>
          </a:xfrm>
          <a:custGeom>
            <a:rect b="b" l="l" r="r" t="t"/>
            <a:pathLst>
              <a:path extrusionOk="0" h="5712488" w="4114800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04" name="Google Shape;104;p3"/>
          <p:cNvSpPr/>
          <p:nvPr/>
        </p:nvSpPr>
        <p:spPr>
          <a:xfrm>
            <a:off x="8257574" y="283198"/>
            <a:ext cx="1829249" cy="1338050"/>
          </a:xfrm>
          <a:custGeom>
            <a:rect b="b" l="l" r="r" t="t"/>
            <a:pathLst>
              <a:path extrusionOk="0" h="1621879" w="2066948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3"/>
          <p:cNvSpPr/>
          <p:nvPr/>
        </p:nvSpPr>
        <p:spPr>
          <a:xfrm rot="-1131454">
            <a:off x="5936035" y="5472199"/>
            <a:ext cx="1377291" cy="2023418"/>
          </a:xfrm>
          <a:custGeom>
            <a:rect b="b" l="l" r="r" t="t"/>
            <a:pathLst>
              <a:path extrusionOk="0" h="2024785" w="183572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3"/>
          <p:cNvSpPr/>
          <p:nvPr/>
        </p:nvSpPr>
        <p:spPr>
          <a:xfrm>
            <a:off x="5419045" y="6397020"/>
            <a:ext cx="1493298" cy="824205"/>
          </a:xfrm>
          <a:custGeom>
            <a:rect b="b" l="l" r="r" t="t"/>
            <a:pathLst>
              <a:path extrusionOk="0" h="824205" w="1991064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3"/>
          <p:cNvSpPr/>
          <p:nvPr/>
        </p:nvSpPr>
        <p:spPr>
          <a:xfrm>
            <a:off x="8316572" y="5058221"/>
            <a:ext cx="1005229" cy="1338805"/>
          </a:xfrm>
          <a:custGeom>
            <a:rect b="b" l="l" r="r" t="t"/>
            <a:pathLst>
              <a:path extrusionOk="0" h="1338805" w="13403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"/>
          <p:cNvSpPr/>
          <p:nvPr/>
        </p:nvSpPr>
        <p:spPr>
          <a:xfrm>
            <a:off x="0" y="0"/>
            <a:ext cx="101499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https://www.geeksforgeeks.org/hr/recruitment-process-in-hrm/</a:t>
            </a:r>
            <a:endParaRPr sz="2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4"/>
          <p:cNvSpPr txBox="1"/>
          <p:nvPr>
            <p:ph type="title"/>
          </p:nvPr>
        </p:nvSpPr>
        <p:spPr>
          <a:xfrm>
            <a:off x="268875" y="157475"/>
            <a:ext cx="6070800" cy="927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57143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Recruitment  and selection Process</a:t>
            </a:r>
            <a:endParaRPr sz="3500">
              <a:solidFill>
                <a:srgbClr val="FF0000"/>
              </a:solidFill>
            </a:endParaRPr>
          </a:p>
        </p:txBody>
      </p:sp>
      <p:sp>
        <p:nvSpPr>
          <p:cNvPr id="114" name="Google Shape;114;p4"/>
          <p:cNvSpPr txBox="1"/>
          <p:nvPr>
            <p:ph idx="1" type="body"/>
          </p:nvPr>
        </p:nvSpPr>
        <p:spPr>
          <a:xfrm>
            <a:off x="483800" y="1633225"/>
            <a:ext cx="3621000" cy="483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81000" lvl="0" marL="342900" rtl="0" algn="l"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Workforce planning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Identify vacancy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Job analysis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Job description &amp; person specification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Advertise vacancy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Shortlist applicants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Interviews &amp; assessment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Selection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Onboarding</a:t>
            </a:r>
            <a:endParaRPr sz="1800">
              <a:solidFill>
                <a:srgbClr val="0000FF"/>
              </a:solidFill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1800"/>
              <a:buChar char="•"/>
            </a:pPr>
            <a:r>
              <a:rPr b="0" i="0" lang="en-GB" sz="18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Benefits: fair, compliant recruitment, improved retention and organisational performance (CIPD, 2024).</a:t>
            </a:r>
            <a:endParaRPr sz="1800">
              <a:solidFill>
                <a:srgbClr val="0000FF"/>
              </a:solidFill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4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5" name="Google Shape;115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15950" y="1766125"/>
            <a:ext cx="3937100" cy="3497375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rotWithShape="0" algn="t" dir="5400000" dist="127000">
              <a:srgbClr val="000000">
                <a:alpha val="149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5"/>
          <p:cNvSpPr/>
          <p:nvPr/>
        </p:nvSpPr>
        <p:spPr>
          <a:xfrm>
            <a:off x="0" y="-10160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5"/>
          <p:cNvSpPr txBox="1"/>
          <p:nvPr>
            <p:ph type="title"/>
          </p:nvPr>
        </p:nvSpPr>
        <p:spPr>
          <a:xfrm>
            <a:off x="4511050" y="0"/>
            <a:ext cx="4165500" cy="1160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Job Analysis</a:t>
            </a:r>
            <a:endParaRPr sz="3500">
              <a:solidFill>
                <a:srgbClr val="FF0000"/>
              </a:solidFill>
            </a:endParaRPr>
          </a:p>
        </p:txBody>
      </p:sp>
      <p:sp>
        <p:nvSpPr>
          <p:cNvPr id="122" name="Google Shape;122;p5"/>
          <p:cNvSpPr/>
          <p:nvPr/>
        </p:nvSpPr>
        <p:spPr>
          <a:xfrm flipH="1">
            <a:off x="0" y="5486400"/>
            <a:ext cx="2004647" cy="1371600"/>
          </a:xfrm>
          <a:custGeom>
            <a:rect b="b" l="l" r="r" t="t"/>
            <a:pathLst>
              <a:path extrusionOk="0" h="1371600" w="2672863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5"/>
          <p:cNvSpPr txBox="1"/>
          <p:nvPr>
            <p:ph idx="1" type="body"/>
          </p:nvPr>
        </p:nvSpPr>
        <p:spPr>
          <a:xfrm>
            <a:off x="4395825" y="1160700"/>
            <a:ext cx="4094100" cy="5016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93700" lvl="0" marL="342900" rtl="0" algn="l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i="0" lang="en-GB" sz="2000">
                <a:latin typeface="Arial"/>
                <a:ea typeface="Arial"/>
                <a:cs typeface="Arial"/>
                <a:sym typeface="Arial"/>
              </a:rPr>
              <a:t>﻿Purpose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is to 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understand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what is a job involves, 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including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to</a:t>
            </a:r>
            <a:r>
              <a:rPr b="1" lang="en-GB"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﻿Identify duties, skills and 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qualifications needed.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﻿Align recruitment with business goals.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34290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1" i="0" lang="en-GB"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Role requirements:</a:t>
            </a:r>
            <a:endParaRPr b="1" sz="20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﻿Lead digital transformation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﻿Improve operational efficiency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﻿Support staff through change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﻿Analyse data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﻿Leadership, communication, project management and change management (Armstrong, 2023).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4" name="Google Shape;124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1950" y="603250"/>
            <a:ext cx="3743950" cy="3924301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6"/>
          <p:cNvSpPr/>
          <p:nvPr/>
        </p:nvSpPr>
        <p:spPr>
          <a:xfrm>
            <a:off x="0" y="0"/>
            <a:ext cx="49428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6"/>
          <p:cNvSpPr txBox="1"/>
          <p:nvPr>
            <p:ph type="title"/>
          </p:nvPr>
        </p:nvSpPr>
        <p:spPr>
          <a:xfrm>
            <a:off x="1504950" y="132075"/>
            <a:ext cx="5647800" cy="978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Job Description</a:t>
            </a:r>
            <a:endParaRPr sz="3500">
              <a:solidFill>
                <a:srgbClr val="FF0000"/>
              </a:solidFill>
            </a:endParaRPr>
          </a:p>
        </p:txBody>
      </p:sp>
      <p:sp>
        <p:nvSpPr>
          <p:cNvPr id="131" name="Google Shape;131;p6"/>
          <p:cNvSpPr txBox="1"/>
          <p:nvPr>
            <p:ph idx="1" type="body"/>
          </p:nvPr>
        </p:nvSpPr>
        <p:spPr>
          <a:xfrm>
            <a:off x="497850" y="1110075"/>
            <a:ext cx="4175700" cy="4645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00">
                <a:latin typeface="Arial"/>
                <a:ea typeface="Arial"/>
                <a:cs typeface="Arial"/>
                <a:sym typeface="Arial"/>
              </a:rPr>
              <a:t>Job Description  is a written document created from that analysis,that explain the position and </a:t>
            </a:r>
            <a:r>
              <a:rPr b="1" lang="en-GB" sz="1700">
                <a:latin typeface="Arial"/>
                <a:ea typeface="Arial"/>
                <a:cs typeface="Arial"/>
                <a:sym typeface="Arial"/>
              </a:rPr>
              <a:t>responsibilities.</a:t>
            </a:r>
            <a:endParaRPr b="1" sz="1700">
              <a:latin typeface="Arial"/>
              <a:ea typeface="Arial"/>
              <a:cs typeface="Arial"/>
              <a:sym typeface="Arial"/>
            </a:endParaRPr>
          </a:p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Role:</a:t>
            </a:r>
            <a:r>
              <a:rPr b="1" i="0" lang="en-GB" sz="18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Digital Operations Manager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i="0" lang="en-GB" sz="1800"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Reports to:</a:t>
            </a:r>
            <a:r>
              <a:rPr b="0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Regional Operations Director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Purpose:</a:t>
            </a:r>
            <a:r>
              <a:rPr b="0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Lead digital transformation and improve hotel operations.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Responsibilities</a:t>
            </a:r>
            <a:r>
              <a:rPr b="0" i="0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18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﻿Deliver digital projects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﻿Support &amp; train staff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﻿Monitor technology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﻿Improve processes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3810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0" i="0" lang="en-GB" sz="1800">
                <a:latin typeface="Arial"/>
                <a:ea typeface="Arial"/>
                <a:cs typeface="Arial"/>
                <a:sym typeface="Arial"/>
              </a:rPr>
              <a:t>﻿Achieve strategic objectives (Dessler, 2020).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2" name="Google Shape;132;p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11075" y="1294225"/>
            <a:ext cx="3896400" cy="38184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7"/>
          <p:cNvSpPr/>
          <p:nvPr/>
        </p:nvSpPr>
        <p:spPr>
          <a:xfrm>
            <a:off x="137100" y="220975"/>
            <a:ext cx="44349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7"/>
          <p:cNvSpPr txBox="1"/>
          <p:nvPr>
            <p:ph type="title"/>
          </p:nvPr>
        </p:nvSpPr>
        <p:spPr>
          <a:xfrm>
            <a:off x="1958350" y="220975"/>
            <a:ext cx="5257500" cy="815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Person Specification</a:t>
            </a:r>
            <a:endParaRPr b="1" sz="35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7"/>
          <p:cNvSpPr txBox="1"/>
          <p:nvPr>
            <p:ph idx="1" type="body"/>
          </p:nvPr>
        </p:nvSpPr>
        <p:spPr>
          <a:xfrm>
            <a:off x="628650" y="1094750"/>
            <a:ext cx="3943500" cy="5763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Describes the best person who is most suited for the job position.</a:t>
            </a:r>
            <a:endParaRPr b="1" sz="2000">
              <a:latin typeface="Arial"/>
              <a:ea typeface="Arial"/>
              <a:cs typeface="Arial"/>
              <a:sym typeface="Arial"/>
            </a:endParaRPr>
          </a:p>
          <a:p>
            <a:pPr indent="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Essential:</a:t>
            </a:r>
            <a:endParaRPr b="1" sz="20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﻿Leadership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﻿Digital knowledge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﻿Project management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﻿Communication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﻿Problem solving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34290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1" i="0" lang="en-GB" sz="20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﻿Desirable:</a:t>
            </a:r>
            <a:endParaRPr b="1" sz="20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﻿Hospitality experience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﻿Change management qualification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﻿Hotel systems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﻿Data analytics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﻿Key behaviours: adaptability, leadership and innovation.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7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0" name="Google Shape;140;p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43575" y="1851650"/>
            <a:ext cx="5560275" cy="4122426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8"/>
          <p:cNvSpPr/>
          <p:nvPr/>
        </p:nvSpPr>
        <p:spPr>
          <a:xfrm>
            <a:off x="-142825" y="170175"/>
            <a:ext cx="9144000" cy="7099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8"/>
          <p:cNvSpPr txBox="1"/>
          <p:nvPr>
            <p:ph type="title"/>
          </p:nvPr>
        </p:nvSpPr>
        <p:spPr>
          <a:xfrm>
            <a:off x="733425" y="170175"/>
            <a:ext cx="7413600" cy="246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Advertisement</a:t>
            </a: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Platforms</a:t>
            </a:r>
            <a:endParaRPr b="1" sz="35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t/>
            </a:r>
            <a:endParaRPr b="1" sz="35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Advertisement Platforms a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 basic channels or media websites used to promote jobs and attract suitable candidates.</a:t>
            </a:r>
            <a:endParaRPr sz="2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7" name="Google Shape;147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075" y="2496825"/>
            <a:ext cx="8702215" cy="1877995"/>
          </a:xfrm>
          <a:custGeom>
            <a:rect b="b" l="l" r="r" t="t"/>
            <a:pathLst>
              <a:path extrusionOk="0" h="2957472" w="10580201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48" name="Google Shape;148;p8"/>
          <p:cNvSpPr txBox="1"/>
          <p:nvPr>
            <p:ph idx="1" type="body"/>
          </p:nvPr>
        </p:nvSpPr>
        <p:spPr>
          <a:xfrm>
            <a:off x="218450" y="4455150"/>
            <a:ext cx="7518300" cy="2463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937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Premier Inn Careers</a:t>
            </a:r>
            <a:endParaRPr sz="2000">
              <a:solidFill>
                <a:srgbClr val="0000FF"/>
              </a:solidFill>
            </a:endParaRPr>
          </a:p>
          <a:p>
            <a:pPr indent="-393700" lvl="0" marL="34290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LinkedIn</a:t>
            </a:r>
            <a:endParaRPr sz="2000">
              <a:solidFill>
                <a:srgbClr val="0000FF"/>
              </a:solidFill>
            </a:endParaRPr>
          </a:p>
          <a:p>
            <a:pPr indent="-393700" lvl="0" marL="34290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Indeed</a:t>
            </a:r>
            <a:endParaRPr sz="2000">
              <a:solidFill>
                <a:srgbClr val="0000FF"/>
              </a:solidFill>
            </a:endParaRPr>
          </a:p>
          <a:p>
            <a:pPr indent="-393700" lvl="0" marL="34290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TotalJobs</a:t>
            </a:r>
            <a:endParaRPr sz="2000">
              <a:solidFill>
                <a:srgbClr val="0000FF"/>
              </a:solidFill>
            </a:endParaRPr>
          </a:p>
          <a:p>
            <a:pPr indent="-393700" lvl="0" marL="34290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CIPD Jobs</a:t>
            </a:r>
            <a:endParaRPr sz="2000">
              <a:solidFill>
                <a:srgbClr val="0000FF"/>
              </a:solidFill>
            </a:endParaRPr>
          </a:p>
          <a:p>
            <a:pPr indent="-393700" lvl="0" marL="34290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rgbClr val="0000FF"/>
              </a:buClr>
              <a:buSzPts val="2000"/>
              <a:buChar char="•"/>
            </a:pPr>
            <a:r>
              <a:rPr b="0" i="0" lang="en-GB" sz="2000">
                <a:solidFill>
                  <a:srgbClr val="0000FF"/>
                </a:solidFill>
                <a:latin typeface="Arial"/>
                <a:ea typeface="Arial"/>
                <a:cs typeface="Arial"/>
                <a:sym typeface="Arial"/>
              </a:rPr>
              <a:t>Recommendation: Multi-channel recruitment strategy to attract diverse, qualified applicants (CIPD, 2024).</a:t>
            </a:r>
            <a:endParaRPr sz="20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6700" lvl="0" marL="342900" rtl="0" algn="l">
              <a:lnSpc>
                <a:spcPct val="9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9"/>
          <p:cNvSpPr/>
          <p:nvPr/>
        </p:nvSpPr>
        <p:spPr>
          <a:xfrm>
            <a:off x="0" y="0"/>
            <a:ext cx="110007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9"/>
          <p:cNvSpPr/>
          <p:nvPr/>
        </p:nvSpPr>
        <p:spPr>
          <a:xfrm>
            <a:off x="8996052" y="5486400"/>
            <a:ext cx="2004647" cy="1371600"/>
          </a:xfrm>
          <a:custGeom>
            <a:rect b="b" l="l" r="r" t="t"/>
            <a:pathLst>
              <a:path extrusionOk="0" h="1371600" w="2672863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9"/>
          <p:cNvSpPr txBox="1"/>
          <p:nvPr>
            <p:ph type="title"/>
          </p:nvPr>
        </p:nvSpPr>
        <p:spPr>
          <a:xfrm>
            <a:off x="628650" y="479493"/>
            <a:ext cx="394335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Interview Types</a:t>
            </a:r>
            <a:endParaRPr sz="3500">
              <a:solidFill>
                <a:srgbClr val="FF0000"/>
              </a:solidFill>
            </a:endParaRPr>
          </a:p>
        </p:txBody>
      </p:sp>
      <p:sp>
        <p:nvSpPr>
          <p:cNvPr id="156" name="Google Shape;156;p9"/>
          <p:cNvSpPr txBox="1"/>
          <p:nvPr>
            <p:ph idx="1" type="body"/>
          </p:nvPr>
        </p:nvSpPr>
        <p:spPr>
          <a:xfrm>
            <a:off x="628650" y="1539250"/>
            <a:ext cx="4453800" cy="4991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741B47"/>
              </a:buClr>
              <a:buSzPts val="2000"/>
              <a:buChar char="•"/>
            </a:pP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﻿Structured Interviews:</a:t>
            </a:r>
            <a:endParaRPr b="1" sz="2000">
              <a:solidFill>
                <a:srgbClr val="741B47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+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Fair,easy and reliable questions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-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May not explore interesting answers 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741B47"/>
              </a:buClr>
              <a:buSzPts val="2000"/>
              <a:buChar char="•"/>
            </a:pP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Semi structured</a:t>
            </a: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 Interviews:</a:t>
            </a:r>
            <a:endParaRPr b="1" sz="2000">
              <a:solidFill>
                <a:srgbClr val="741B47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+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Allows more detailed responses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-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Can be harder to compare 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candidates.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rgbClr val="741B47"/>
              </a:buClr>
              <a:buSzPts val="2000"/>
              <a:buChar char="•"/>
            </a:pP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Unstructured Interview</a:t>
            </a:r>
            <a:r>
              <a:rPr b="1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s:</a:t>
            </a:r>
            <a:endParaRPr b="1" sz="2000">
              <a:solidFill>
                <a:srgbClr val="741B47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+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﻿Relaxed and allows the interviewer to learn more about the candidates.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-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Less consistent and difficult to compare candidates.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342900" rtl="0" algn="l">
              <a:spcBef>
                <a:spcPts val="24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7" name="Google Shape;157;p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78675" y="1539250"/>
            <a:ext cx="5108376" cy="3533126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0"/>
          <p:cNvSpPr/>
          <p:nvPr/>
        </p:nvSpPr>
        <p:spPr>
          <a:xfrm>
            <a:off x="0" y="0"/>
            <a:ext cx="9143999" cy="685736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10"/>
          <p:cNvSpPr txBox="1"/>
          <p:nvPr>
            <p:ph type="title"/>
          </p:nvPr>
        </p:nvSpPr>
        <p:spPr>
          <a:xfrm>
            <a:off x="1384300" y="123825"/>
            <a:ext cx="6397500" cy="73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rPr b="1" lang="en-GB" sz="35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Questioning Techniques</a:t>
            </a:r>
            <a:endParaRPr sz="5900">
              <a:solidFill>
                <a:srgbClr val="FF0000"/>
              </a:solidFill>
            </a:endParaRPr>
          </a:p>
        </p:txBody>
      </p:sp>
      <p:sp>
        <p:nvSpPr>
          <p:cNvPr id="164" name="Google Shape;164;p10"/>
          <p:cNvSpPr txBox="1"/>
          <p:nvPr>
            <p:ph idx="1" type="body"/>
          </p:nvPr>
        </p:nvSpPr>
        <p:spPr>
          <a:xfrm>
            <a:off x="273050" y="854025"/>
            <a:ext cx="8334300" cy="564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22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Behavioural</a:t>
            </a:r>
            <a:r>
              <a:rPr b="1" lang="en-GB" sz="2000">
                <a:solidFill>
                  <a:srgbClr val="20124D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are interview methods that employers use to assess how you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have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behaved in past situations.</a:t>
            </a:r>
            <a:endParaRPr b="1"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24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﻿Tell me about a time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you dealt with a difficult customer?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Situational</a:t>
            </a:r>
            <a:r>
              <a:rPr b="1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are focus on how you handle situations you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might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face in the job.</a:t>
            </a:r>
            <a:endParaRPr b="1"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240"/>
              </a:spcBef>
              <a:spcAft>
                <a:spcPts val="0"/>
              </a:spcAft>
              <a:buSzPts val="2000"/>
              <a:buChar char="•"/>
            </a:pPr>
            <a:r>
              <a:rPr i="0" lang="en-GB" sz="2000">
                <a:latin typeface="Arial"/>
                <a:ea typeface="Arial"/>
                <a:cs typeface="Arial"/>
                <a:sym typeface="Arial"/>
              </a:rPr>
              <a:t>What would you do if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a guest complained about their room?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Competency-based</a:t>
            </a:r>
            <a:r>
              <a:rPr b="1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are methods used to assess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whether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a candidate has skills to carry out the job and may requiring proof of past jobs.</a:t>
            </a:r>
            <a:endParaRPr b="1"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240"/>
              </a:spcBef>
              <a:spcAft>
                <a:spcPts val="0"/>
              </a:spcAft>
              <a:buSzPts val="2000"/>
              <a:buChar char="•"/>
            </a:pP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Describe a time you provided excellent customer service?</a:t>
            </a:r>
            <a:endParaRPr i="1"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0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i="0" lang="en-GB" sz="20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﻿Probing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encourage the candidate to explain their 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experiences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more clear.</a:t>
            </a:r>
            <a:endParaRPr b="1"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24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What was your role?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W</a:t>
            </a: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hat did you l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earn?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Socratic</a:t>
            </a: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t</a:t>
            </a:r>
            <a:r>
              <a:rPr b="1" i="1" lang="en-GB" sz="2000">
                <a:latin typeface="Arial"/>
                <a:ea typeface="Arial"/>
                <a:cs typeface="Arial"/>
                <a:sym typeface="Arial"/>
              </a:rPr>
              <a:t>echnique where the interviewer asks </a:t>
            </a:r>
            <a:r>
              <a:rPr b="1" i="1" lang="en-GB" sz="2000">
                <a:latin typeface="Arial"/>
                <a:ea typeface="Arial"/>
                <a:cs typeface="Arial"/>
                <a:sym typeface="Arial"/>
              </a:rPr>
              <a:t>thoughtful</a:t>
            </a:r>
            <a:r>
              <a:rPr b="1" i="1" lang="en-GB" sz="2000">
                <a:latin typeface="Arial"/>
                <a:ea typeface="Arial"/>
                <a:cs typeface="Arial"/>
                <a:sym typeface="Arial"/>
              </a:rPr>
              <a:t> question to encourage critical thinking and deeper </a:t>
            </a:r>
            <a:r>
              <a:rPr b="1" i="1" lang="en-GB" sz="2000">
                <a:latin typeface="Arial"/>
                <a:ea typeface="Arial"/>
                <a:cs typeface="Arial"/>
                <a:sym typeface="Arial"/>
              </a:rPr>
              <a:t>understanding</a:t>
            </a:r>
            <a:r>
              <a:rPr b="1" i="1" lang="en-GB" sz="2000">
                <a:latin typeface="Arial"/>
                <a:ea typeface="Arial"/>
                <a:cs typeface="Arial"/>
                <a:sym typeface="Arial"/>
              </a:rPr>
              <a:t>.</a:t>
            </a:r>
            <a:endParaRPr b="1" i="1" sz="2000"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rtl="0" algn="l">
              <a:spcBef>
                <a:spcPts val="24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A guest is unhappy with their room.What would you do?</a:t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5" name="Google Shape;165;p1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86675" y="123824"/>
            <a:ext cx="1250950" cy="833950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1"/>
          <p:cNvSpPr/>
          <p:nvPr/>
        </p:nvSpPr>
        <p:spPr>
          <a:xfrm>
            <a:off x="-409525" y="-603250"/>
            <a:ext cx="8911500" cy="65787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71" name="Google Shape;171;p11"/>
          <p:cNvGrpSpPr/>
          <p:nvPr/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</p:grpSpPr>
        <p:sp>
          <p:nvSpPr>
            <p:cNvPr id="172" name="Google Shape;172;p11"/>
            <p:cNvSpPr/>
            <p:nvPr/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173;p11"/>
            <p:cNvSpPr/>
            <p:nvPr/>
          </p:nvSpPr>
          <p:spPr>
            <a:xfrm rot="10800000">
              <a:off x="6081624" y="1998844"/>
              <a:ext cx="5372968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4" name="Google Shape;174;p11"/>
          <p:cNvSpPr/>
          <p:nvPr/>
        </p:nvSpPr>
        <p:spPr>
          <a:xfrm>
            <a:off x="717550" y="879600"/>
            <a:ext cx="8076300" cy="55344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rotWithShape="0" algn="t" dir="5400000" dist="127000">
              <a:srgbClr val="000000">
                <a:alpha val="1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11"/>
          <p:cNvSpPr txBox="1"/>
          <p:nvPr>
            <p:ph type="title"/>
          </p:nvPr>
        </p:nvSpPr>
        <p:spPr>
          <a:xfrm>
            <a:off x="2035175" y="228600"/>
            <a:ext cx="4254600" cy="651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</a:pPr>
            <a:r>
              <a:rPr b="1" lang="en-GB" sz="3000">
                <a:solidFill>
                  <a:srgbClr val="FF0000"/>
                </a:solidFill>
              </a:rPr>
              <a:t>Face-to-Face vs Virtual</a:t>
            </a:r>
            <a:endParaRPr sz="3000">
              <a:solidFill>
                <a:srgbClr val="FF0000"/>
              </a:solidFill>
            </a:endParaRPr>
          </a:p>
        </p:txBody>
      </p:sp>
      <p:sp>
        <p:nvSpPr>
          <p:cNvPr id="176" name="Google Shape;176;p11"/>
          <p:cNvSpPr txBox="1"/>
          <p:nvPr>
            <p:ph idx="1" type="body"/>
          </p:nvPr>
        </p:nvSpPr>
        <p:spPr>
          <a:xfrm>
            <a:off x="923925" y="1147275"/>
            <a:ext cx="3780300" cy="44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22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Face-to-Face:</a:t>
            </a:r>
            <a:endParaRPr b="1" sz="2200">
              <a:solidFill>
                <a:srgbClr val="741B47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﻿Better relationship building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﻿Observe interpersonal skills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Body language communication</a:t>
            </a:r>
            <a:r>
              <a:rPr i="0" lang="en-GB" sz="2000">
                <a:latin typeface="Arial"/>
                <a:ea typeface="Arial"/>
                <a:cs typeface="Arial"/>
                <a:sym typeface="Arial"/>
              </a:rPr>
              <a:t>﻿</a:t>
            </a:r>
            <a:endParaRPr i="0"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1" i="0" lang="en-GB" sz="22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Virtual:</a:t>
            </a:r>
            <a:endParaRPr b="1" sz="2200">
              <a:solidFill>
                <a:srgbClr val="741B47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﻿Flexible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﻿Faster &amp; cheaper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﻿Wider candidate pool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</a:t>
            </a:r>
            <a:r>
              <a:rPr b="1" i="0" lang="en-GB" sz="2200">
                <a:solidFill>
                  <a:srgbClr val="741B47"/>
                </a:solidFill>
                <a:latin typeface="Arial"/>
                <a:ea typeface="Arial"/>
                <a:cs typeface="Arial"/>
                <a:sym typeface="Arial"/>
              </a:rPr>
              <a:t>Recommendation: </a:t>
            </a:r>
            <a:endParaRPr b="1" i="0" sz="2200">
              <a:solidFill>
                <a:srgbClr val="741B47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40"/>
              </a:spcBef>
              <a:spcAft>
                <a:spcPts val="0"/>
              </a:spcAft>
              <a:buNone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Virtual screening followed by face-to-face finals.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7" name="Google Shape;177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10000" y="1147271"/>
            <a:ext cx="3291840" cy="183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11"/>
          <p:cNvPicPr preferRelativeResize="0"/>
          <p:nvPr/>
        </p:nvPicPr>
        <p:blipFill rotWithShape="1">
          <a:blip r:embed="rId4">
            <a:alphaModFix/>
          </a:blip>
          <a:srcRect b="0" l="31886" r="25262" t="0"/>
          <a:stretch/>
        </p:blipFill>
        <p:spPr>
          <a:xfrm>
            <a:off x="5850388" y="3575074"/>
            <a:ext cx="2011063" cy="25811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2"/>
          <p:cNvSpPr/>
          <p:nvPr/>
        </p:nvSpPr>
        <p:spPr>
          <a:xfrm>
            <a:off x="0" y="0"/>
            <a:ext cx="9143999" cy="685736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4" name="Google Shape;184;p12"/>
          <p:cNvGrpSpPr/>
          <p:nvPr/>
        </p:nvGrpSpPr>
        <p:grpSpPr>
          <a:xfrm>
            <a:off x="0" y="1216597"/>
            <a:ext cx="548639" cy="673460"/>
            <a:chOff x="3940602" y="308034"/>
            <a:chExt cx="2116791" cy="3428999"/>
          </a:xfrm>
        </p:grpSpPr>
        <p:sp>
          <p:nvSpPr>
            <p:cNvPr id="185" name="Google Shape;185;p12"/>
            <p:cNvSpPr/>
            <p:nvPr/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6" name="Google Shape;186;p12"/>
            <p:cNvSpPr/>
            <p:nvPr/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" name="Google Shape;187;p12"/>
            <p:cNvSpPr/>
            <p:nvPr/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8" name="Google Shape;188;p12"/>
          <p:cNvSpPr/>
          <p:nvPr/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rotWithShape="0" algn="t" dir="5400000" dist="127000">
              <a:srgbClr val="000000">
                <a:alpha val="1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2"/>
          <p:cNvSpPr txBox="1"/>
          <p:nvPr>
            <p:ph type="title"/>
          </p:nvPr>
        </p:nvSpPr>
        <p:spPr>
          <a:xfrm>
            <a:off x="1856750" y="894263"/>
            <a:ext cx="5029200" cy="133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None/>
            </a:pPr>
            <a:r>
              <a:rPr b="1" lang="en-GB" sz="3500">
                <a:solidFill>
                  <a:srgbClr val="FF0000"/>
                </a:solidFill>
              </a:rPr>
              <a:t>Conclusion</a:t>
            </a:r>
            <a:endParaRPr sz="3500">
              <a:solidFill>
                <a:srgbClr val="FF0000"/>
              </a:solidFill>
            </a:endParaRPr>
          </a:p>
        </p:txBody>
      </p:sp>
      <p:sp>
        <p:nvSpPr>
          <p:cNvPr id="190" name="Google Shape;190;p12"/>
          <p:cNvSpPr txBox="1"/>
          <p:nvPr>
            <p:ph idx="1" type="body"/>
          </p:nvPr>
        </p:nvSpPr>
        <p:spPr>
          <a:xfrm>
            <a:off x="1003300" y="2768600"/>
            <a:ext cx="7295100" cy="3191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937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Workforce planning supports transformation.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﻿Job analysis, job descriptions and person specifications improve recruitment.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﻿Combine structured, competency and assessment centre methods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﻿Hybrid interviews provide efficient and effective selection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b="0" i="0" lang="en-GB" sz="2000">
                <a:latin typeface="Arial"/>
                <a:ea typeface="Arial"/>
                <a:cs typeface="Arial"/>
                <a:sym typeface="Arial"/>
              </a:rPr>
              <a:t>﻿Use an evidence-based recruitment strategy.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91" name="Google Shape;191;p12"/>
          <p:cNvCxnSpPr/>
          <p:nvPr/>
        </p:nvCxnSpPr>
        <p:spPr>
          <a:xfrm rot="10800000">
            <a:off x="628650" y="6485313"/>
            <a:ext cx="7886700" cy="0"/>
          </a:xfrm>
          <a:prstGeom prst="straightConnector1">
            <a:avLst/>
          </a:prstGeom>
          <a:noFill/>
          <a:ln cap="flat" cmpd="sng" w="5715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35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sz="3500">
              <a:solidFill>
                <a:srgbClr val="FF0000"/>
              </a:solidFill>
            </a:endParaRPr>
          </a:p>
        </p:txBody>
      </p:sp>
      <p:sp>
        <p:nvSpPr>
          <p:cNvPr id="197" name="Google Shape;197;p13"/>
          <p:cNvSpPr txBox="1"/>
          <p:nvPr>
            <p:ph idx="1" type="body"/>
          </p:nvPr>
        </p:nvSpPr>
        <p:spPr>
          <a:xfrm>
            <a:off x="457200" y="1417638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937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Armstrong, M. (2023)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Armstrong’s Handbook of Human Resource Management Practice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16th edn. London: Kogan Page.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Beardwell, J. and Thompson, A. (2023)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Human Resource Management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10th edn. Harlow: Pearson.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Boxall, P. and Purcell, J. (2022)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Strategy and Human Resource Management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5th edn. London: Red Globe Press.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Bratton, J. and Gold, J. (2023)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Human Resource Management: Theory and Practice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8th edn. London: Palgrave Macmillan.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Campion, M.A., Palmer, D.K. and Campion, J.E. (1997) ‘A review of structure in the selection interview’,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Personnel Psychology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, 50(3), pp. 655–702.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Chartered Institute of Personnel and Development (CIPD) (2024)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Recruitment: An Overview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GB" sz="20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https://www.cipd.org/uk/knowledge/factsheets/recruitment-factsheet/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(Accessed: 10 July 2026).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Chartered Institute of Personnel and Development (CIPD) (2024)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Selection Methods Factsheet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GB" sz="20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https://www.cipd.org/uk/knowledge/factsheets/selection-methods-factsheet/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(Accessed: 10 July 2026).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Dessler, G. (2020)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Human Resource Management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16th edn. Harlow: Pearson.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Levashina, J., Hartwell, C.J., Morgeson, F.P. and Campion, M.A. (2014) ‘The structured employment interview: Narrative and quantitative review’,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Personnel Psychology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, 67(1), pp. 241–293.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Pilbeam, S. and Corbridge, M. (2019)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People Resourcing and Talent Planning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7th edn. Harlow: Pearson.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Schmidt, F.L. and Hunter, J.E. (1998) ‘The validity and utility of selection methods in personnel psychology’,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Psychological Bulletin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, 124(2), pp. 262–274.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Torrington, D., Hall, L., Taylor, S. and Atkinson, C. (2020)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Human Resource Management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11th edn. Harlow: Pearson. </a:t>
            </a:r>
            <a:endParaRPr sz="2000"/>
          </a:p>
          <a:p>
            <a:pPr indent="-393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latin typeface="Arial"/>
                <a:ea typeface="Arial"/>
                <a:cs typeface="Arial"/>
                <a:sym typeface="Arial"/>
              </a:rPr>
              <a:t>Whitbread PLC (2025) </a:t>
            </a:r>
            <a:r>
              <a:rPr i="1" lang="en-GB" sz="2000">
                <a:latin typeface="Arial"/>
                <a:ea typeface="Arial"/>
                <a:cs typeface="Arial"/>
                <a:sym typeface="Arial"/>
              </a:rPr>
              <a:t>Annual Report and Accounts 2024/25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GB" sz="20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https://www.whitbread.co.uk/investors/reports-and-presentations</a:t>
            </a:r>
            <a:r>
              <a:rPr lang="en-GB" sz="2000">
                <a:latin typeface="Arial"/>
                <a:ea typeface="Arial"/>
                <a:cs typeface="Arial"/>
                <a:sym typeface="Arial"/>
              </a:rPr>
              <a:t> (Accessed: 10 July 2026). </a:t>
            </a:r>
            <a:endParaRPr sz="2000"/>
          </a:p>
          <a:p>
            <a:pPr indent="-266700" lvl="0" marL="34290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