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6" r:id="rId3"/>
    <p:sldId id="257" r:id="rId4"/>
    <p:sldId id="258" r:id="rId5"/>
    <p:sldId id="261" r:id="rId6"/>
    <p:sldId id="259"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63"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5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390C388-8FBD-4AE7-85BE-6C83B3538A0E}" type="datetimeFigureOut">
              <a:rPr lang="en-US" smtClean="0"/>
              <a:pPr/>
              <a:t>11/23/2010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07BEFD7-65F9-4BE0-992F-59EB44BEE2CA}"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90C388-8FBD-4AE7-85BE-6C83B3538A0E}" type="datetimeFigureOut">
              <a:rPr lang="en-US" smtClean="0"/>
              <a:pPr/>
              <a:t>11/23/2010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7BEFD7-65F9-4BE0-992F-59EB44BEE2CA}"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File:Bororo001.jpg" TargetMode="External"/><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imgres?imgurl=http://etherwave.files.wordpress.com/2009/11/levy_bruhl1.jpg&amp;imgrefurl=http://etherwave.wordpress.com/2009/11/17/lucien-levy-bruhl-the-course-of-french-philosophy-and-the-primitive-mind/&amp;usg=__YHqaaVi3Ro7aM9Da8LjKG3Cpt08=&amp;h=392&amp;w=319&amp;sz=92&amp;hl=en&amp;start=1&amp;zoom=1&amp;um=1&amp;itbs=1&amp;tbnid=gF7mb0A27J_LmM:&amp;tbnh=123&amp;tbnw=100&amp;prev=/images?q=levy+bruhl&amp;um=1&amp;hl=en&amp;sa=N&amp;gbv=2&amp;tbs=isch:1"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hyperlink" Target="http://www.youtube.com/watch?v=WhfEGKc7PL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youtube.com/watch?v=NdACUfI6nA0&amp;feature=related"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053"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pic>
        <p:nvPicPr>
          <p:cNvPr id="2058" name="Picture 10" descr="103385684_1b68b06eb6_t"/>
          <p:cNvPicPr>
            <a:picLocks noChangeAspect="1" noChangeArrowheads="1"/>
          </p:cNvPicPr>
          <p:nvPr/>
        </p:nvPicPr>
        <p:blipFill>
          <a:blip r:embed="rId2" cstate="print"/>
          <a:srcRect/>
          <a:stretch>
            <a:fillRect/>
          </a:stretch>
        </p:blipFill>
        <p:spPr bwMode="auto">
          <a:xfrm>
            <a:off x="3131840" y="2636912"/>
            <a:ext cx="2961255" cy="4001743"/>
          </a:xfrm>
          <a:prstGeom prst="rect">
            <a:avLst/>
          </a:prstGeom>
          <a:noFill/>
        </p:spPr>
      </p:pic>
      <p:sp>
        <p:nvSpPr>
          <p:cNvPr id="6" name="TextBox 5"/>
          <p:cNvSpPr txBox="1"/>
          <p:nvPr/>
        </p:nvSpPr>
        <p:spPr>
          <a:xfrm>
            <a:off x="251520" y="1628800"/>
            <a:ext cx="6984776" cy="646331"/>
          </a:xfrm>
          <a:prstGeom prst="rect">
            <a:avLst/>
          </a:prstGeom>
          <a:noFill/>
        </p:spPr>
        <p:txBody>
          <a:bodyPr wrap="square" rtlCol="0">
            <a:spAutoFit/>
          </a:bodyPr>
          <a:lstStyle/>
          <a:p>
            <a:r>
              <a:rPr lang="en-GB" sz="3600" b="1" dirty="0" smtClean="0"/>
              <a:t>Language and classification</a:t>
            </a:r>
            <a:endParaRPr 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95536" y="1445875"/>
            <a:ext cx="8496944" cy="830997"/>
          </a:xfrm>
          <a:prstGeom prst="rect">
            <a:avLst/>
          </a:prstGeom>
          <a:noFill/>
        </p:spPr>
        <p:txBody>
          <a:bodyPr wrap="square" rtlCol="0">
            <a:spAutoFit/>
          </a:bodyPr>
          <a:lstStyle/>
          <a:p>
            <a:r>
              <a:rPr lang="en-GB" sz="2400" dirty="0" smtClean="0"/>
              <a:t>Whorf and the problem of interpretation/translation…  </a:t>
            </a:r>
          </a:p>
          <a:p>
            <a:pPr algn="r"/>
            <a:r>
              <a:rPr lang="en-GB" sz="2400" dirty="0" smtClean="0"/>
              <a:t>When is an empty petrol can not </a:t>
            </a:r>
            <a:r>
              <a:rPr lang="en-GB" sz="2400" dirty="0" smtClean="0"/>
              <a:t>an empty petrol can?</a:t>
            </a:r>
            <a:endParaRPr lang="en-US" sz="2400" dirty="0"/>
          </a:p>
        </p:txBody>
      </p:sp>
      <p:pic>
        <p:nvPicPr>
          <p:cNvPr id="18434" name="Picture 2" descr="http://englishrussia.com/images/gas_tube_blow/2.jpg"/>
          <p:cNvPicPr>
            <a:picLocks noChangeAspect="1" noChangeArrowheads="1"/>
          </p:cNvPicPr>
          <p:nvPr/>
        </p:nvPicPr>
        <p:blipFill>
          <a:blip r:embed="rId2" cstate="print"/>
          <a:srcRect/>
          <a:stretch>
            <a:fillRect/>
          </a:stretch>
        </p:blipFill>
        <p:spPr bwMode="auto">
          <a:xfrm>
            <a:off x="1619672" y="2286000"/>
            <a:ext cx="6096000" cy="4572000"/>
          </a:xfrm>
          <a:prstGeom prst="rect">
            <a:avLst/>
          </a:prstGeom>
          <a:noFill/>
        </p:spPr>
      </p:pic>
      <p:sp>
        <p:nvSpPr>
          <p:cNvPr id="7"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8"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95536" y="1628800"/>
            <a:ext cx="8172400" cy="923330"/>
          </a:xfrm>
          <a:prstGeom prst="rect">
            <a:avLst/>
          </a:prstGeom>
          <a:noFill/>
        </p:spPr>
        <p:txBody>
          <a:bodyPr wrap="square" rtlCol="0">
            <a:spAutoFit/>
          </a:bodyPr>
          <a:lstStyle/>
          <a:p>
            <a:r>
              <a:rPr lang="en-GB" b="1" dirty="0" smtClean="0"/>
              <a:t>Sapir-Whorf hypothesis:</a:t>
            </a:r>
          </a:p>
          <a:p>
            <a:endParaRPr lang="en-GB" dirty="0"/>
          </a:p>
          <a:p>
            <a:r>
              <a:rPr lang="en-GB" dirty="0" smtClean="0"/>
              <a:t>Does language determine our perception of reality (and therefore our culture)?</a:t>
            </a:r>
            <a:endParaRPr lang="en-US" dirty="0"/>
          </a:p>
        </p:txBody>
      </p:sp>
      <p:pic>
        <p:nvPicPr>
          <p:cNvPr id="7170" name="Picture 2" descr="http://www.filmreference.com/images/sjff_01_img0340.jpg"/>
          <p:cNvPicPr>
            <a:picLocks noChangeAspect="1" noChangeArrowheads="1"/>
          </p:cNvPicPr>
          <p:nvPr/>
        </p:nvPicPr>
        <p:blipFill>
          <a:blip r:embed="rId2" cstate="print"/>
          <a:srcRect/>
          <a:stretch>
            <a:fillRect/>
          </a:stretch>
        </p:blipFill>
        <p:spPr bwMode="auto">
          <a:xfrm>
            <a:off x="179512" y="2852936"/>
            <a:ext cx="4953000" cy="3752850"/>
          </a:xfrm>
          <a:prstGeom prst="rect">
            <a:avLst/>
          </a:prstGeom>
          <a:noFill/>
        </p:spPr>
      </p:pic>
      <p:sp>
        <p:nvSpPr>
          <p:cNvPr id="7" name="TextBox 6"/>
          <p:cNvSpPr txBox="1"/>
          <p:nvPr/>
        </p:nvSpPr>
        <p:spPr>
          <a:xfrm>
            <a:off x="5508104" y="2780928"/>
            <a:ext cx="3240360" cy="3785652"/>
          </a:xfrm>
          <a:prstGeom prst="rect">
            <a:avLst/>
          </a:prstGeom>
          <a:noFill/>
        </p:spPr>
        <p:txBody>
          <a:bodyPr wrap="square" rtlCol="0">
            <a:spAutoFit/>
          </a:bodyPr>
          <a:lstStyle/>
          <a:p>
            <a:r>
              <a:rPr lang="en-GB" sz="1600" dirty="0" smtClean="0"/>
              <a:t>The ‘Eskimo [sic] snow hoax’</a:t>
            </a:r>
          </a:p>
          <a:p>
            <a:endParaRPr lang="en-GB" sz="1600" dirty="0"/>
          </a:p>
          <a:p>
            <a:r>
              <a:rPr lang="en-GB" sz="1600" dirty="0" smtClean="0"/>
              <a:t>“</a:t>
            </a:r>
            <a:r>
              <a:rPr lang="en-US" sz="1600" dirty="0" smtClean="0"/>
              <a:t>We have the same word for falling snow, snow on the ground, snow packed hard like ice, slushy snow, wind-driven flying snow -- whatever the situation may be. To an Eskimo, this all-inclusive word would be almost unthinkable; he would say that falling snow, slushy snow, and so on, are sensuously and operationally different, different </a:t>
            </a:r>
            <a:r>
              <a:rPr lang="en-US" sz="1600" dirty="0"/>
              <a:t>things to contend with; he uses different words for them and for other kinds of snow</a:t>
            </a:r>
            <a:r>
              <a:rPr lang="en-US" sz="1600" dirty="0" smtClean="0"/>
              <a:t>.”</a:t>
            </a:r>
            <a:endParaRPr lang="en-US" sz="1600" dirty="0"/>
          </a:p>
          <a:p>
            <a:r>
              <a:rPr lang="en-US" sz="1600" dirty="0"/>
              <a:t>(Whorf 1940; in Carroll 1956, 216).</a:t>
            </a:r>
          </a:p>
        </p:txBody>
      </p:sp>
      <p:sp>
        <p:nvSpPr>
          <p:cNvPr id="8"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9"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95536" y="1772816"/>
            <a:ext cx="8208912" cy="2585323"/>
          </a:xfrm>
          <a:prstGeom prst="rect">
            <a:avLst/>
          </a:prstGeom>
          <a:noFill/>
        </p:spPr>
        <p:txBody>
          <a:bodyPr wrap="square" rtlCol="0">
            <a:spAutoFit/>
          </a:bodyPr>
          <a:lstStyle/>
          <a:p>
            <a:r>
              <a:rPr lang="en-GB" dirty="0" smtClean="0"/>
              <a:t>Connection between the mode of subsistence, environmental </a:t>
            </a:r>
            <a:r>
              <a:rPr lang="en-GB" dirty="0" smtClean="0"/>
              <a:t>conditions, </a:t>
            </a:r>
            <a:r>
              <a:rPr lang="en-GB" dirty="0" smtClean="0"/>
              <a:t>everyday life and language…</a:t>
            </a:r>
          </a:p>
          <a:p>
            <a:endParaRPr lang="en-GB" dirty="0"/>
          </a:p>
          <a:p>
            <a:r>
              <a:rPr lang="en-GB" b="1" dirty="0" smtClean="0"/>
              <a:t>Implications? </a:t>
            </a:r>
          </a:p>
          <a:p>
            <a:endParaRPr lang="en-GB" dirty="0"/>
          </a:p>
          <a:p>
            <a:r>
              <a:rPr lang="en-GB" dirty="0" smtClean="0"/>
              <a:t>That cultural translation is impossible because humans will always interpret the world around them with reference to their own cultural constructs…</a:t>
            </a:r>
          </a:p>
          <a:p>
            <a:endParaRPr lang="en-GB" dirty="0"/>
          </a:p>
          <a:p>
            <a:r>
              <a:rPr lang="en-GB" b="1" dirty="0" smtClean="0"/>
              <a:t>Examples</a:t>
            </a:r>
            <a:r>
              <a:rPr lang="en-GB" b="1" dirty="0" smtClean="0"/>
              <a:t>? </a:t>
            </a:r>
            <a:r>
              <a:rPr lang="en-GB" b="1" dirty="0" err="1" smtClean="0"/>
              <a:t>Totemism</a:t>
            </a:r>
            <a:endParaRPr lang="en-US" b="1" dirty="0"/>
          </a:p>
        </p:txBody>
      </p:sp>
      <p:pic>
        <p:nvPicPr>
          <p:cNvPr id="7" name="Picture 8" descr="red-macaw"/>
          <p:cNvPicPr>
            <a:picLocks noChangeAspect="1" noChangeArrowheads="1"/>
          </p:cNvPicPr>
          <p:nvPr/>
        </p:nvPicPr>
        <p:blipFill>
          <a:blip r:embed="rId2" cstate="print"/>
          <a:srcRect/>
          <a:stretch>
            <a:fillRect/>
          </a:stretch>
        </p:blipFill>
        <p:spPr bwMode="auto">
          <a:xfrm>
            <a:off x="5580112" y="4365104"/>
            <a:ext cx="1615780" cy="2492896"/>
          </a:xfrm>
          <a:prstGeom prst="rect">
            <a:avLst/>
          </a:prstGeom>
          <a:noFill/>
          <a:ln w="9525">
            <a:noFill/>
            <a:miter lim="800000"/>
            <a:headEnd/>
            <a:tailEnd/>
          </a:ln>
        </p:spPr>
      </p:pic>
      <p:pic>
        <p:nvPicPr>
          <p:cNvPr id="6146" name="Picture 2" descr="Bororo001.jpg">
            <a:hlinkClick r:id="rId3"/>
          </p:cNvPr>
          <p:cNvPicPr>
            <a:picLocks noChangeAspect="1" noChangeArrowheads="1"/>
          </p:cNvPicPr>
          <p:nvPr/>
        </p:nvPicPr>
        <p:blipFill>
          <a:blip r:embed="rId4" cstate="print"/>
          <a:srcRect/>
          <a:stretch>
            <a:fillRect/>
          </a:stretch>
        </p:blipFill>
        <p:spPr bwMode="auto">
          <a:xfrm>
            <a:off x="1115616" y="4656610"/>
            <a:ext cx="2160240" cy="2201390"/>
          </a:xfrm>
          <a:prstGeom prst="rect">
            <a:avLst/>
          </a:prstGeom>
          <a:noFill/>
        </p:spPr>
      </p:pic>
      <p:sp>
        <p:nvSpPr>
          <p:cNvPr id="8" name="Oval Callout 7"/>
          <p:cNvSpPr/>
          <p:nvPr/>
        </p:nvSpPr>
        <p:spPr>
          <a:xfrm>
            <a:off x="2411760" y="4293096"/>
            <a:ext cx="2880320" cy="1296144"/>
          </a:xfrm>
          <a:prstGeom prst="wedgeEllipseCallout">
            <a:avLst>
              <a:gd name="adj1" fmla="val -46356"/>
              <a:gd name="adj2" fmla="val 68657"/>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9" name="TextBox 8"/>
          <p:cNvSpPr txBox="1"/>
          <p:nvPr/>
        </p:nvSpPr>
        <p:spPr>
          <a:xfrm>
            <a:off x="2339752" y="4509120"/>
            <a:ext cx="2808312" cy="830997"/>
          </a:xfrm>
          <a:prstGeom prst="rect">
            <a:avLst/>
          </a:prstGeom>
          <a:noFill/>
        </p:spPr>
        <p:txBody>
          <a:bodyPr wrap="square" rtlCol="0">
            <a:spAutoFit/>
          </a:bodyPr>
          <a:lstStyle/>
          <a:p>
            <a:pPr algn="ctr"/>
            <a:r>
              <a:rPr lang="en-GB" sz="2400" b="1" dirty="0" smtClean="0"/>
              <a:t>“We are red macaws”</a:t>
            </a:r>
            <a:endParaRPr lang="en-US" sz="2400" b="1" dirty="0"/>
          </a:p>
        </p:txBody>
      </p:sp>
      <p:sp>
        <p:nvSpPr>
          <p:cNvPr id="10"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1"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0" descr="DSCN4070"/>
          <p:cNvPicPr>
            <a:picLocks noChangeAspect="1" noChangeArrowheads="1"/>
          </p:cNvPicPr>
          <p:nvPr/>
        </p:nvPicPr>
        <p:blipFill>
          <a:blip r:embed="rId2" cstate="print"/>
          <a:srcRect/>
          <a:stretch>
            <a:fillRect/>
          </a:stretch>
        </p:blipFill>
        <p:spPr bwMode="auto">
          <a:xfrm>
            <a:off x="250825" y="1381125"/>
            <a:ext cx="4105275" cy="5476875"/>
          </a:xfrm>
          <a:prstGeom prst="rect">
            <a:avLst/>
          </a:prstGeom>
          <a:noFill/>
          <a:ln w="9525">
            <a:noFill/>
            <a:miter lim="800000"/>
            <a:headEnd/>
            <a:tailEnd/>
          </a:ln>
        </p:spPr>
      </p:pic>
      <p:sp>
        <p:nvSpPr>
          <p:cNvPr id="7" name="Rectangle 11"/>
          <p:cNvSpPr>
            <a:spLocks noChangeArrowheads="1"/>
          </p:cNvSpPr>
          <p:nvPr/>
        </p:nvSpPr>
        <p:spPr bwMode="auto">
          <a:xfrm>
            <a:off x="4572000" y="1773238"/>
            <a:ext cx="4319588" cy="4851400"/>
          </a:xfrm>
          <a:prstGeom prst="rect">
            <a:avLst/>
          </a:prstGeom>
          <a:noFill/>
          <a:ln w="9525">
            <a:noFill/>
            <a:miter lim="800000"/>
            <a:headEnd/>
            <a:tailEnd/>
          </a:ln>
        </p:spPr>
        <p:txBody>
          <a:bodyPr>
            <a:spAutoFit/>
          </a:bodyPr>
          <a:lstStyle/>
          <a:p>
            <a:r>
              <a:rPr lang="en-GB" sz="2000" b="1"/>
              <a:t>Functionalist versus structuralist approaches to totemism:</a:t>
            </a:r>
          </a:p>
          <a:p>
            <a:endParaRPr lang="en-GB" sz="2000"/>
          </a:p>
          <a:p>
            <a:r>
              <a:rPr lang="en-GB"/>
              <a:t>Functionalist approaches to totemism (e.g. Malinowski’s) argued that certain animals or plants were chosen as totems according to their usefulness – because they were </a:t>
            </a:r>
            <a:r>
              <a:rPr lang="en-GB" b="1"/>
              <a:t>‘good to eat’</a:t>
            </a:r>
            <a:r>
              <a:rPr lang="en-GB"/>
              <a:t> (or not, depending on the specific case)</a:t>
            </a:r>
          </a:p>
          <a:p>
            <a:endParaRPr lang="en-GB"/>
          </a:p>
          <a:p>
            <a:r>
              <a:rPr lang="en-US"/>
              <a:t>Instead Lévi-Strauss suggested looking for underlying ‘structures’, or the way in which human groups classified the world around them, arguing that totems were chosen because they were </a:t>
            </a:r>
            <a:r>
              <a:rPr lang="en-US" b="1"/>
              <a:t>‘good to think</a:t>
            </a:r>
            <a:r>
              <a:rPr lang="en-US"/>
              <a:t> [with]’ rather than because they were ‘good to eat’</a:t>
            </a:r>
            <a:endParaRPr lang="en-GB"/>
          </a:p>
        </p:txBody>
      </p:sp>
      <p:sp>
        <p:nvSpPr>
          <p:cNvPr id="8"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9"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1520" y="1700808"/>
            <a:ext cx="5760640" cy="2862322"/>
          </a:xfrm>
          <a:prstGeom prst="rect">
            <a:avLst/>
          </a:prstGeom>
          <a:noFill/>
        </p:spPr>
        <p:txBody>
          <a:bodyPr wrap="square" rtlCol="0">
            <a:spAutoFit/>
          </a:bodyPr>
          <a:lstStyle/>
          <a:p>
            <a:r>
              <a:rPr lang="en-GB" sz="2000" b="1" dirty="0" smtClean="0"/>
              <a:t>‘Primitive mentality’?</a:t>
            </a:r>
            <a:endParaRPr lang="en-GB" sz="2000" dirty="0" smtClean="0"/>
          </a:p>
          <a:p>
            <a:endParaRPr lang="en-GB" sz="2000" b="1" dirty="0"/>
          </a:p>
          <a:p>
            <a:pPr marL="457200" indent="-457200">
              <a:buAutoNum type="arabicPeriod"/>
            </a:pPr>
            <a:r>
              <a:rPr lang="en-GB" sz="2000" b="1" dirty="0" smtClean="0"/>
              <a:t>Do ‘primitive’ [sic] people think in a different way to ‘Westerners’?</a:t>
            </a:r>
          </a:p>
          <a:p>
            <a:pPr marL="457200" indent="-457200">
              <a:buAutoNum type="arabicPeriod"/>
            </a:pPr>
            <a:r>
              <a:rPr lang="en-GB" sz="2000" b="1" dirty="0" smtClean="0"/>
              <a:t>If so, how can anthropologists translate their way of seeing the world?</a:t>
            </a:r>
          </a:p>
          <a:p>
            <a:pPr marL="457200" indent="-457200">
              <a:buAutoNum type="arabicPeriod"/>
            </a:pPr>
            <a:r>
              <a:rPr lang="en-GB" sz="2000" b="1" dirty="0" smtClean="0"/>
              <a:t>Is anthropological ‘language’ also culturally specific?</a:t>
            </a:r>
          </a:p>
          <a:p>
            <a:pPr marL="457200" indent="-457200"/>
            <a:endParaRPr lang="en-GB" sz="2000" b="1" dirty="0"/>
          </a:p>
        </p:txBody>
      </p:sp>
      <p:sp>
        <p:nvSpPr>
          <p:cNvPr id="5122" name="AutoShape 2" descr="data:image/jpg;base64,/9j/4AAQSkZJRgABAQAAAQABAAD/2wCEAAkGBhQSERUUEhQWFRMUGBkYGRgYFxsdFxoYHR0dGBgfGhwcHCYgGBokHBwaIjIgIycqLCwsGh8xNjAqNSYuLCkBCQoKBQUFDQUFDSkYEhgpKSkpKSkpKSkpKSkpKSkpKSkpKSkpKSkpKSkpKSkpKSkpKSkpKSkpKSkpKSkpKSkpKf/AABEIAHsAZAMBIgACEQEDEQH/xAAbAAACAwEBAQAAAAAAAAAAAAAEBgMFBwABAv/EAEMQAAEDAgMFBQUFBQUJAAAAAAECAxEAIQQSMQUGQVFhEyIycYGRobHB8AcjQtHhFFJiY7IzQ3LC8RUWJVNzgoOiw//EABQBAQAAAAAAAAAAAAAAAAAAAAD/xAAUEQEAAAAAAAAAAAAAAAAAAAAA/9oADAMBAAIRAxEAPwDYCUJ6+Z+hRadKFQ81nyJKc0wQkSQdbkeH1oqgC2s9lbUf4VfCvNjOZsO0TxSKF3kJ7IxxSoaXvAEdaM2Vhi2y2hRkpSAfPjQUe8mIcS6nK2tSYElKSRx1gWq92eqUA9KmeeCRJMCqXE72stqVmUMoME8R+dBfTUblc08FAKSQUkAgjQg3EV44aAXFnu1n37Wf9qMzMF6OnBHxvT3tJcIJNqzoOf8AEsOIg9q2T6r0+ulA9bWdIBjl6UibxunNxmBx17wiPI087UTY31tPL6+VJu3UZnANdTI55vhxoJvs/UUsOj+b0/5TQrqk3RT927I/vf8A5t11BoxePAe6pAag7VR4H2R8aIAoK3aa++1cCVcYH4kWEkXJIAGpovE4hKElSiAlIkk0NtLDBa2gTBSVKTYHvBMaHWxPrHkRN6W2nGexezw8oITkBKsw7w08qBV3y3zYUz92tR7xAKFCCR0mYnoPOs0x2KCu8lalTcgiIvbiZp5H2WqdxbvbOhLYAICQ2FmRAlKDlQmRrAmNBWd9iUkgi4oNq+zDFqXgE5vwLWkeVlfFRpqXVJuKwUYBkFHZmCYJkmVEhRsIzCFRwBAq7coK7axOTjN6zdkEbSaKiSQ83Pooda1DG4YKRCiR5a1mLuGSMe2rNB7RJg8RmBsf0oNB2qjunXnSZtNEqHOfU3PMdTTltk91XqKSMSAXAZNvfMmgM3TPcdkT97wP8tuva83Xsh3/AKp/oRXtA+5nT+EDzUPlNFA2vQqm3DElA9p/KihpQUe9OMU0hLidUZiPOBFuM1O7jFHDpWiErWgHMqMrcpzKUuSIAFyKOeQCUqN8sx5mPyqq3mLhZKmkJdKT321aLTEGb8LH0NjQKG1NpMYPDLDL2JLr4Ki8UqUh1ak5TJUIBgCIgptc0g7LwXavNti/auJR5SqPhPvq43p2jh8YS808oLMEtrm5NjltEDp86m3DWw3jWy+oAjwE2SHCDGadBEx/EU0GzoSAIGgsPLhXKFfU18qNAFtByEGsuxoH7Wgg97MPfI1rTdrn7tRmIHWs1xRnEBUi+UjgeI+tKDRNutSm0a8vP23IpOxmFAzGYsB56DjThtq5ieJ10HKaT31kuBKoA8R5wBYcuA99B9bvNwl0fzTw/hTXV5u85IeNiS8omOcJrqB9GKQF5bFUTcyYuPrzHOhztlKlFKT4TBNJO09uNIx7JS5C86UKaI4Od2QdIkgweQoheMLQcW2eM5QJk8vKflQOwxAyzytbX061Tr2qtKwoJFgZBNrmdRaRagNnbaDrGZlZcWo5bmAg6qlI8MRHMzUWNHZ6qzEzNrcOE2oEz7Qw0jEoW0kBLyM9kgELzELEgCdAbzGbkaU8Q2vxKBvcHmPnWmYTHIGIbStsOIUoCDwUoFGZPXKogjiCeQhb3iyhSkt+FHdFuAFvdQBbM+0XEshKQswm1729actnfa0D/aoBHEix9OH+tZO81CiK+KDfMNvZhsa2oMrleUnIoFKoEA+d1J050n456XoMkggDmACJmBSBsTbK8K8h1GqZkHQpUIUD5j2WPCtAGNQ6ptxvwuqTExMFQGnOZB6zQP22ESeOp+P60nYYFTqlTIkDW17n3ZaZd5cTlza3B05npS00sNoSgXJ7x9f06UHu7bpDa54uExa0pSYryothvFQc1gOZRGkBCBXUCXtzF99p1JJCSlQKh3rEK15dKacHtUElMgSbn9KV9rDUZgoEWjyP5ipNkslbQXOndNv3RHwg+tA2f7tZlh3DYgsvfvJtPRQ0VQuO2xicPbGdk+n95tQS6OsEQfIUsL22ponXUxeOnDWgi808qXXFJUeMSBQOeycYh0rebXKWkSARBC1DKJnj4j/2+tU+KXOYnje3pz60fsrZJawyENnOcQrtFED8A7rY/qPrVXtbaaWlFtuFrHiVHdTpYcyPYKCsdkqgJlayAEjUkz+lRbRwoQvs0mSnxHmqLx0q3wLIYbOKdPfXIaSfEZEFflwHQnpVO3KjmMEn4UA/7PItrV7utiCHEMzq+wtPkFgr/wAnvqsdbKTpx/L5VZ7Aw4TisMq/9q2PQkD50Dnvni1FxcGBKUj1An5j1qmbx0rIM/dpJ048PPlVtvkuHrRYz5wBHlEUtZcuZQNyRPPnbrA0oL/dswhwTo6R/wCqa6hN2V5kOnSXVH2pSa6gqG8S28lXZgTGkAR5SaE2RiVIbdQBJSvNYTqI/wAtVDuDQCe8qPwnKCFDn4rHpeKN2JiC28IMhSTMdL+4TQCqxCVLPaIUegtxvVgxsxhyD3mhqSSSEpF1E+QBPGmZjFIBkQSdbDzoFWy38biEst5UBQX3leGMl5gT7BxFAHt7fYujsMIktMgBAP8AeKSkBIH8AgaC/Wotm7KbZHaYnQeFsQSo8JvpNCbQ2JiNnuQ81lUfCvxIPVKhY+Wo5CgS+pZBUqb8T9RQF7Sx6sQvOrhoOAHICoE2MdDbzqJTwv8AXT21Zv7r4ttoPrYWlo8SLjqpOqUngVAD3SA7mIKj7PhFEsYstONuEGWlIWeuVQVHsoQGCZmZ/WvoqBzSfKDf19KB23wxYU4CghQWmUmDBCgSD1tf1pVViVKKjaE/w9IJuTN68w+PKmEIVcskhOkFGqZ55bjyAqNpP3a9bEjUDiPqKC93Zc+7Xwlc3/wprqg3eMIWB++f6U866gi2ri8AhPZtIS4uI7VKVZCdSchULfDnVAjDSsdi4kqJiBmBE2/ENL8ya0DZGwcIRmQyjhBWc5jj4u77qsxhQiQlSUTbgkC/ACKBATu1iwbiOs2j8q1L7PtgKawwccSO2WVQqJIb0AnkYKvUUBisOlRhas6bCAR8tPOs3xezsa0ScmJQmSe6XIAmdUmPWg3zGYNDqC26hC0K1SoSD6H48KzXb/2SDtkHDOJQ04rKUuKugwT3Dq5oYTr1IkhHZ3sxiIjF4gf+VZ+JNFP70Yh5IDzqnsneSHBIB0m0T6z76B0GJ2bsnutj9qxadVWJSeqvC15CVc6pcVvDi9pLUkrDTSU5ihE5TeAFHVZM8bW0FKbTMAkcNfXj7aZ8JtDBFuUF3Cvj8AJcYWQJBIV3hPQyJ48Q+cXu+22EqCyoyAc0FM8yLHXrQmI2eCTlSJTrlkp4xr3k+XLjQSsa46e+qYkAfhHkPrSpE4s+NJKFBN4MaTM+YigEkJMoM2M+K3C0gc5qTDvwPWRy1+uFCKWozAUqInKCQPOKiOIAsbEzraPq9AybHWMq7z39dPwpr2vndiFNKMjxn+lNdQUOH2043ZKiAPq1WjO8UmVkz+t/P9KXnflUc0D/AIXedrKJVClHveR0GlVO8W9ZxCy20SlhNtYLh4lXSdE/QVga9TQPO6m6uGxuGfSCRi03b7xAiBlBGhBUCCdRIilVolMgyDoQRxGoPKKGw2KU2rMhRSeh68edE7YVKwo6qSlR4SozJtxoPtLncN9fbXN3PPSPZbzquNdmNBcohJm03IvrwipMFs1eIdQ01BcWoBOYgJ0JknoATz5XqjLhPGvtl9SSFJUUqBBBBIII0IIuCOdBvO7+6bmDa7NnEETdR7NHeUdSZBPCAJsKOxGBxZFn2lf42Zn2KEVmO7u/uNWEBT5VqLobJMEC5KZPnT5h9uvGJXy/Cnr0oC2Nm4q+f9lJmxDMWtr3jfWuo/BYxSkkk8eQ5DpXUH//2Q==">
            <a:hlinkClick r:id="rId2"/>
          </p:cNvPr>
          <p:cNvSpPr>
            <a:spLocks noChangeAspect="1" noChangeArrowheads="1"/>
          </p:cNvSpPr>
          <p:nvPr/>
        </p:nvSpPr>
        <p:spPr bwMode="auto">
          <a:xfrm>
            <a:off x="155575" y="-555625"/>
            <a:ext cx="952500" cy="1171575"/>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data:image/jpg;base64,/9j/4AAQSkZJRgABAQAAAQABAAD/2wCEAAkGBhQSERUUEhQWFRMUGBkYGRgYFxsdFxoYHR0dGBgfGhwcHCYgGBokHBwaIjIgIycqLCwsGh8xNjAqNSYuLCkBCQoKBQUFDQUFDSkYEhgpKSkpKSkpKSkpKSkpKSkpKSkpKSkpKSkpKSkpKSkpKSkpKSkpKSkpKSkpKSkpKSkpKf/AABEIAHsAZAMBIgACEQEDEQH/xAAbAAACAwEBAQAAAAAAAAAAAAAEBgMFBwABAv/EAEMQAAEDAgMFBQUFBQUJAAAAAAECAxEAIQQSMQUGQVFhEyIycYGRobHB8AcjQtHhFFJiY7IzQ3LC8RUWJVNzgoOiw//EABQBAQAAAAAAAAAAAAAAAAAAAAD/xAAUEQEAAAAAAAAAAAAAAAAAAAAA/9oADAMBAAIRAxEAPwDYCUJ6+Z+hRadKFQ81nyJKc0wQkSQdbkeH1oqgC2s9lbUf4VfCvNjOZsO0TxSKF3kJ7IxxSoaXvAEdaM2Vhi2y2hRkpSAfPjQUe8mIcS6nK2tSYElKSRx1gWq92eqUA9KmeeCRJMCqXE72stqVmUMoME8R+dBfTUblc08FAKSQUkAgjQg3EV44aAXFnu1n37Wf9qMzMF6OnBHxvT3tJcIJNqzoOf8AEsOIg9q2T6r0+ulA9bWdIBjl6UibxunNxmBx17wiPI087UTY31tPL6+VJu3UZnANdTI55vhxoJvs/UUsOj+b0/5TQrqk3RT927I/vf8A5t11BoxePAe6pAag7VR4H2R8aIAoK3aa++1cCVcYH4kWEkXJIAGpovE4hKElSiAlIkk0NtLDBa2gTBSVKTYHvBMaHWxPrHkRN6W2nGexezw8oITkBKsw7w08qBV3y3zYUz92tR7xAKFCCR0mYnoPOs0x2KCu8lalTcgiIvbiZp5H2WqdxbvbOhLYAICQ2FmRAlKDlQmRrAmNBWd9iUkgi4oNq+zDFqXgE5vwLWkeVlfFRpqXVJuKwUYBkFHZmCYJkmVEhRsIzCFRwBAq7coK7axOTjN6zdkEbSaKiSQ83Pooda1DG4YKRCiR5a1mLuGSMe2rNB7RJg8RmBsf0oNB2qjunXnSZtNEqHOfU3PMdTTltk91XqKSMSAXAZNvfMmgM3TPcdkT97wP8tuva83Xsh3/AKp/oRXtA+5nT+EDzUPlNFA2vQqm3DElA9p/KihpQUe9OMU0hLidUZiPOBFuM1O7jFHDpWiErWgHMqMrcpzKUuSIAFyKOeQCUqN8sx5mPyqq3mLhZKmkJdKT321aLTEGb8LH0NjQKG1NpMYPDLDL2JLr4Ki8UqUh1ak5TJUIBgCIgptc0g7LwXavNti/auJR5SqPhPvq43p2jh8YS808oLMEtrm5NjltEDp86m3DWw3jWy+oAjwE2SHCDGadBEx/EU0GzoSAIGgsPLhXKFfU18qNAFtByEGsuxoH7Wgg97MPfI1rTdrn7tRmIHWs1xRnEBUi+UjgeI+tKDRNutSm0a8vP23IpOxmFAzGYsB56DjThtq5ieJ10HKaT31kuBKoA8R5wBYcuA99B9bvNwl0fzTw/hTXV5u85IeNiS8omOcJrqB9GKQF5bFUTcyYuPrzHOhztlKlFKT4TBNJO09uNIx7JS5C86UKaI4Od2QdIkgweQoheMLQcW2eM5QJk8vKflQOwxAyzytbX061Tr2qtKwoJFgZBNrmdRaRagNnbaDrGZlZcWo5bmAg6qlI8MRHMzUWNHZ6qzEzNrcOE2oEz7Qw0jEoW0kBLyM9kgELzELEgCdAbzGbkaU8Q2vxKBvcHmPnWmYTHIGIbStsOIUoCDwUoFGZPXKogjiCeQhb3iyhSkt+FHdFuAFvdQBbM+0XEshKQswm1729actnfa0D/aoBHEix9OH+tZO81CiK+KDfMNvZhsa2oMrleUnIoFKoEA+d1J050n456XoMkggDmACJmBSBsTbK8K8h1GqZkHQpUIUD5j2WPCtAGNQ6ptxvwuqTExMFQGnOZB6zQP22ESeOp+P60nYYFTqlTIkDW17n3ZaZd5cTlza3B05npS00sNoSgXJ7x9f06UHu7bpDa54uExa0pSYryothvFQc1gOZRGkBCBXUCXtzF99p1JJCSlQKh3rEK15dKacHtUElMgSbn9KV9rDUZgoEWjyP5ipNkslbQXOndNv3RHwg+tA2f7tZlh3DYgsvfvJtPRQ0VQuO2xicPbGdk+n95tQS6OsEQfIUsL22ponXUxeOnDWgi808qXXFJUeMSBQOeycYh0rebXKWkSARBC1DKJnj4j/2+tU+KXOYnje3pz60fsrZJawyENnOcQrtFED8A7rY/qPrVXtbaaWlFtuFrHiVHdTpYcyPYKCsdkqgJlayAEjUkz+lRbRwoQvs0mSnxHmqLx0q3wLIYbOKdPfXIaSfEZEFflwHQnpVO3KjmMEn4UA/7PItrV7utiCHEMzq+wtPkFgr/wAnvqsdbKTpx/L5VZ7Aw4TisMq/9q2PQkD50Dnvni1FxcGBKUj1An5j1qmbx0rIM/dpJ048PPlVtvkuHrRYz5wBHlEUtZcuZQNyRPPnbrA0oL/dswhwTo6R/wCqa6hN2V5kOnSXVH2pSa6gqG8S28lXZgTGkAR5SaE2RiVIbdQBJSvNYTqI/wAtVDuDQCe8qPwnKCFDn4rHpeKN2JiC28IMhSTMdL+4TQCqxCVLPaIUegtxvVgxsxhyD3mhqSSSEpF1E+QBPGmZjFIBkQSdbDzoFWy38biEst5UBQX3leGMl5gT7BxFAHt7fYujsMIktMgBAP8AeKSkBIH8AgaC/Wotm7KbZHaYnQeFsQSo8JvpNCbQ2JiNnuQ81lUfCvxIPVKhY+Wo5CgS+pZBUqb8T9RQF7Sx6sQvOrhoOAHICoE2MdDbzqJTwv8AXT21Zv7r4ttoPrYWlo8SLjqpOqUngVAD3SA7mIKj7PhFEsYstONuEGWlIWeuVQVHsoQGCZmZ/WvoqBzSfKDf19KB23wxYU4CghQWmUmDBCgSD1tf1pVViVKKjaE/w9IJuTN68w+PKmEIVcskhOkFGqZ55bjyAqNpP3a9bEjUDiPqKC93Zc+7Xwlc3/wprqg3eMIWB++f6U866gi2ri8AhPZtIS4uI7VKVZCdSchULfDnVAjDSsdi4kqJiBmBE2/ENL8ya0DZGwcIRmQyjhBWc5jj4u77qsxhQiQlSUTbgkC/ACKBATu1iwbiOs2j8q1L7PtgKawwccSO2WVQqJIb0AnkYKvUUBisOlRhas6bCAR8tPOs3xezsa0ScmJQmSe6XIAmdUmPWg3zGYNDqC26hC0K1SoSD6H48KzXb/2SDtkHDOJQ04rKUuKugwT3Dq5oYTr1IkhHZ3sxiIjF4gf+VZ+JNFP70Yh5IDzqnsneSHBIB0m0T6z76B0GJ2bsnutj9qxadVWJSeqvC15CVc6pcVvDi9pLUkrDTSU5ihE5TeAFHVZM8bW0FKbTMAkcNfXj7aZ8JtDBFuUF3Cvj8AJcYWQJBIV3hPQyJ48Q+cXu+22EqCyoyAc0FM8yLHXrQmI2eCTlSJTrlkp4xr3k+XLjQSsa46e+qYkAfhHkPrSpE4s+NJKFBN4MaTM+YigEkJMoM2M+K3C0gc5qTDvwPWRy1+uFCKWozAUqInKCQPOKiOIAsbEzraPq9AybHWMq7z39dPwpr2vndiFNKMjxn+lNdQUOH2043ZKiAPq1WjO8UmVkz+t/P9KXnflUc0D/AIXedrKJVClHveR0GlVO8W9ZxCy20SlhNtYLh4lXSdE/QVga9TQPO6m6uGxuGfSCRi03b7xAiBlBGhBUCCdRIilVolMgyDoQRxGoPKKGw2KU2rMhRSeh68edE7YVKwo6qSlR4SozJtxoPtLncN9fbXN3PPSPZbzquNdmNBcohJm03IvrwipMFs1eIdQ01BcWoBOYgJ0JknoATz5XqjLhPGvtl9SSFJUUqBBBBIII0IIuCOdBvO7+6bmDa7NnEETdR7NHeUdSZBPCAJsKOxGBxZFn2lf42Zn2KEVmO7u/uNWEBT5VqLobJMEC5KZPnT5h9uvGJXy/Cnr0oC2Nm4q+f9lJmxDMWtr3jfWuo/BYxSkkk8eQ5DpXUH//2Q==">
            <a:hlinkClick r:id="rId2"/>
          </p:cNvPr>
          <p:cNvSpPr>
            <a:spLocks noChangeAspect="1" noChangeArrowheads="1"/>
          </p:cNvSpPr>
          <p:nvPr/>
        </p:nvSpPr>
        <p:spPr bwMode="auto">
          <a:xfrm>
            <a:off x="155575" y="-555625"/>
            <a:ext cx="952500" cy="1171575"/>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126" name="Picture 6" descr="http://etherwave.files.wordpress.com/2009/11/levy_bruhl1.jpg"/>
          <p:cNvPicPr>
            <a:picLocks noChangeAspect="1" noChangeArrowheads="1"/>
          </p:cNvPicPr>
          <p:nvPr/>
        </p:nvPicPr>
        <p:blipFill>
          <a:blip r:embed="rId3" cstate="print"/>
          <a:srcRect/>
          <a:stretch>
            <a:fillRect/>
          </a:stretch>
        </p:blipFill>
        <p:spPr bwMode="auto">
          <a:xfrm>
            <a:off x="6156176" y="1556792"/>
            <a:ext cx="2569688" cy="3157736"/>
          </a:xfrm>
          <a:prstGeom prst="rect">
            <a:avLst/>
          </a:prstGeom>
          <a:noFill/>
        </p:spPr>
      </p:pic>
      <p:sp>
        <p:nvSpPr>
          <p:cNvPr id="8" name="Rectangle 7"/>
          <p:cNvSpPr/>
          <p:nvPr/>
        </p:nvSpPr>
        <p:spPr>
          <a:xfrm>
            <a:off x="251520" y="4941168"/>
            <a:ext cx="8712968" cy="923330"/>
          </a:xfrm>
          <a:prstGeom prst="rect">
            <a:avLst/>
          </a:prstGeom>
        </p:spPr>
        <p:txBody>
          <a:bodyPr wrap="square">
            <a:spAutoFit/>
          </a:bodyPr>
          <a:lstStyle/>
          <a:p>
            <a:pPr marL="457200" indent="-457200"/>
            <a:r>
              <a:rPr lang="en-GB" b="1" dirty="0" smtClean="0"/>
              <a:t>Grappling with these questions lead to ideas of ‘mental unity’… </a:t>
            </a:r>
          </a:p>
          <a:p>
            <a:pPr marL="457200" indent="-457200"/>
            <a:endParaRPr lang="en-GB" b="1" dirty="0"/>
          </a:p>
          <a:p>
            <a:pPr marL="457200" indent="-457200"/>
            <a:r>
              <a:rPr lang="en-GB" b="1" dirty="0" smtClean="0"/>
              <a:t>Indeed, if there wasn’t mental unity between humans, then anthropology was untenable!</a:t>
            </a:r>
          </a:p>
        </p:txBody>
      </p:sp>
      <p:sp>
        <p:nvSpPr>
          <p:cNvPr id="9"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0"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4101"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4108" name="Text Box 12"/>
          <p:cNvSpPr txBox="1">
            <a:spLocks noChangeArrowheads="1"/>
          </p:cNvSpPr>
          <p:nvPr/>
        </p:nvSpPr>
        <p:spPr bwMode="auto">
          <a:xfrm>
            <a:off x="539751" y="2060575"/>
            <a:ext cx="5616426" cy="4524315"/>
          </a:xfrm>
          <a:prstGeom prst="rect">
            <a:avLst/>
          </a:prstGeom>
          <a:noFill/>
          <a:ln w="9525">
            <a:noFill/>
            <a:miter lim="800000"/>
            <a:headEnd/>
            <a:tailEnd/>
          </a:ln>
          <a:effectLst/>
        </p:spPr>
        <p:txBody>
          <a:bodyPr wrap="square">
            <a:spAutoFit/>
          </a:bodyPr>
          <a:lstStyle/>
          <a:p>
            <a:pPr>
              <a:spcBef>
                <a:spcPct val="50000"/>
              </a:spcBef>
              <a:buFontTx/>
              <a:buChar char="•"/>
            </a:pPr>
            <a:r>
              <a:rPr lang="en-GB" sz="2400" dirty="0"/>
              <a:t> Lévi-Strauss initially conducted research in both North and South America, compiling the mythologies of indigenous tribal groups – based on interviews with elderly informants who recounted oral narratives</a:t>
            </a:r>
          </a:p>
          <a:p>
            <a:pPr>
              <a:spcBef>
                <a:spcPct val="50000"/>
              </a:spcBef>
              <a:buFontTx/>
              <a:buChar char="•"/>
            </a:pPr>
            <a:r>
              <a:rPr lang="en-GB" sz="2400" dirty="0" smtClean="0"/>
              <a:t> </a:t>
            </a:r>
            <a:r>
              <a:rPr lang="en-GB" sz="2400" dirty="0"/>
              <a:t>He was presented with a vast collection and so turned to ‘structural linguistics’ in an attempt to make sense of the data</a:t>
            </a:r>
          </a:p>
          <a:p>
            <a:pPr>
              <a:spcBef>
                <a:spcPct val="50000"/>
              </a:spcBef>
              <a:buFontTx/>
              <a:buChar char="•"/>
            </a:pPr>
            <a:r>
              <a:rPr lang="en-GB" sz="2400" dirty="0" smtClean="0"/>
              <a:t> </a:t>
            </a:r>
            <a:r>
              <a:rPr lang="en-GB" sz="2400" dirty="0"/>
              <a:t>What do we know about mythology? What is a ‘myth’? </a:t>
            </a:r>
            <a:endParaRPr lang="en-US" sz="2400" dirty="0"/>
          </a:p>
        </p:txBody>
      </p:sp>
      <p:pic>
        <p:nvPicPr>
          <p:cNvPr id="5" name="Picture 11" descr="Levi-Strauss"/>
          <p:cNvPicPr>
            <a:picLocks noChangeAspect="1" noChangeArrowheads="1"/>
          </p:cNvPicPr>
          <p:nvPr/>
        </p:nvPicPr>
        <p:blipFill>
          <a:blip r:embed="rId2" cstate="print"/>
          <a:srcRect/>
          <a:stretch>
            <a:fillRect/>
          </a:stretch>
        </p:blipFill>
        <p:spPr bwMode="auto">
          <a:xfrm>
            <a:off x="6300192" y="2420888"/>
            <a:ext cx="2381250" cy="336232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2293"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2302" name="Text Box 14"/>
          <p:cNvSpPr txBox="1">
            <a:spLocks noChangeArrowheads="1"/>
          </p:cNvSpPr>
          <p:nvPr/>
        </p:nvSpPr>
        <p:spPr bwMode="auto">
          <a:xfrm>
            <a:off x="539750" y="1916113"/>
            <a:ext cx="7704138" cy="2100262"/>
          </a:xfrm>
          <a:prstGeom prst="rect">
            <a:avLst/>
          </a:prstGeom>
          <a:noFill/>
          <a:ln w="9525">
            <a:noFill/>
            <a:miter lim="800000"/>
            <a:headEnd/>
            <a:tailEnd/>
          </a:ln>
          <a:effectLst/>
        </p:spPr>
        <p:txBody>
          <a:bodyPr>
            <a:spAutoFit/>
          </a:bodyPr>
          <a:lstStyle/>
          <a:p>
            <a:pPr>
              <a:spcBef>
                <a:spcPct val="50000"/>
              </a:spcBef>
            </a:pPr>
            <a:r>
              <a:rPr lang="en-GB" sz="2400" b="1"/>
              <a:t>Myth: </a:t>
            </a:r>
          </a:p>
          <a:p>
            <a:pPr>
              <a:spcBef>
                <a:spcPct val="50000"/>
              </a:spcBef>
            </a:pPr>
            <a:r>
              <a:rPr lang="en-GB" sz="2400" b="1"/>
              <a:t>A traditional story which may or may not have a factual basis, but which is used to explain a particular ritual, social institution or natural phenomenon.</a:t>
            </a:r>
          </a:p>
        </p:txBody>
      </p:sp>
      <p:sp>
        <p:nvSpPr>
          <p:cNvPr id="12303" name="Text Box 15"/>
          <p:cNvSpPr txBox="1">
            <a:spLocks noChangeArrowheads="1"/>
          </p:cNvSpPr>
          <p:nvPr/>
        </p:nvSpPr>
        <p:spPr bwMode="auto">
          <a:xfrm>
            <a:off x="539750" y="4365625"/>
            <a:ext cx="3744913" cy="457200"/>
          </a:xfrm>
          <a:prstGeom prst="rect">
            <a:avLst/>
          </a:prstGeom>
          <a:noFill/>
          <a:ln w="9525">
            <a:noFill/>
            <a:miter lim="800000"/>
            <a:headEnd/>
            <a:tailEnd/>
          </a:ln>
          <a:effectLst/>
        </p:spPr>
        <p:txBody>
          <a:bodyPr>
            <a:spAutoFit/>
          </a:bodyPr>
          <a:lstStyle/>
          <a:p>
            <a:pPr>
              <a:spcBef>
                <a:spcPct val="50000"/>
              </a:spcBef>
            </a:pPr>
            <a:r>
              <a:rPr lang="en-GB" sz="2400" b="1"/>
              <a:t>Examples?</a:t>
            </a:r>
            <a:endParaRPr lang="en-US" sz="2400" b="1"/>
          </a:p>
        </p:txBody>
      </p:sp>
      <p:pic>
        <p:nvPicPr>
          <p:cNvPr id="12304" name="Picture 16" descr="MC17___Muramura_Dream___Creek_Bend___lge"/>
          <p:cNvPicPr>
            <a:picLocks noChangeAspect="1" noChangeArrowheads="1"/>
          </p:cNvPicPr>
          <p:nvPr/>
        </p:nvPicPr>
        <p:blipFill>
          <a:blip r:embed="rId2" cstate="print"/>
          <a:srcRect/>
          <a:stretch>
            <a:fillRect/>
          </a:stretch>
        </p:blipFill>
        <p:spPr bwMode="auto">
          <a:xfrm>
            <a:off x="4427538" y="3789363"/>
            <a:ext cx="3384550" cy="2693987"/>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512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5128" name="Text Box 8"/>
          <p:cNvSpPr txBox="1">
            <a:spLocks noChangeArrowheads="1"/>
          </p:cNvSpPr>
          <p:nvPr/>
        </p:nvSpPr>
        <p:spPr bwMode="auto">
          <a:xfrm>
            <a:off x="539750" y="1916113"/>
            <a:ext cx="7920038" cy="3046988"/>
          </a:xfrm>
          <a:prstGeom prst="rect">
            <a:avLst/>
          </a:prstGeom>
          <a:noFill/>
          <a:ln w="9525">
            <a:noFill/>
            <a:miter lim="800000"/>
            <a:headEnd/>
            <a:tailEnd/>
          </a:ln>
          <a:effectLst/>
        </p:spPr>
        <p:txBody>
          <a:bodyPr>
            <a:spAutoFit/>
          </a:bodyPr>
          <a:lstStyle/>
          <a:p>
            <a:pPr>
              <a:spcBef>
                <a:spcPct val="50000"/>
              </a:spcBef>
            </a:pPr>
            <a:r>
              <a:rPr lang="en-GB" sz="2400" b="1" dirty="0"/>
              <a:t>How can we understand these myths? </a:t>
            </a:r>
          </a:p>
          <a:p>
            <a:pPr>
              <a:spcBef>
                <a:spcPct val="50000"/>
              </a:spcBef>
            </a:pPr>
            <a:r>
              <a:rPr lang="en-GB" sz="2400" b="1" dirty="0"/>
              <a:t>What is the underlying ‘structure’ of mythology?</a:t>
            </a:r>
          </a:p>
          <a:p>
            <a:pPr>
              <a:spcBef>
                <a:spcPct val="50000"/>
              </a:spcBef>
            </a:pPr>
            <a:r>
              <a:rPr lang="en-GB" sz="2400" b="1" dirty="0"/>
              <a:t>	→ need to understand history of ‘structural 	linguistics’ to enable us to understand how 	anthropologists such as L</a:t>
            </a:r>
            <a:r>
              <a:rPr lang="en-US" sz="2400" b="1" dirty="0" err="1"/>
              <a:t>évi</a:t>
            </a:r>
            <a:r>
              <a:rPr lang="en-US" sz="2400" b="1" dirty="0"/>
              <a:t>-Strauss used 	structuralism to decode mythology and </a:t>
            </a:r>
            <a:r>
              <a:rPr lang="en-US" sz="2400" b="1" dirty="0" smtClean="0"/>
              <a:t>other </a:t>
            </a:r>
            <a:r>
              <a:rPr lang="en-US" sz="2400" b="1" dirty="0"/>
              <a:t>cultural </a:t>
            </a:r>
            <a:r>
              <a:rPr lang="en-US" sz="2400" b="1" dirty="0" smtClean="0"/>
              <a:t>	phenomena</a:t>
            </a:r>
            <a:endParaRPr lang="en-US" sz="24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30723"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30724" name="Text Box 4"/>
          <p:cNvSpPr txBox="1">
            <a:spLocks noChangeArrowheads="1"/>
          </p:cNvSpPr>
          <p:nvPr/>
        </p:nvSpPr>
        <p:spPr bwMode="auto">
          <a:xfrm>
            <a:off x="539750" y="1916113"/>
            <a:ext cx="7920038" cy="3938587"/>
          </a:xfrm>
          <a:prstGeom prst="rect">
            <a:avLst/>
          </a:prstGeom>
          <a:noFill/>
          <a:ln w="9525">
            <a:noFill/>
            <a:miter lim="800000"/>
            <a:headEnd/>
            <a:tailEnd/>
          </a:ln>
          <a:effectLst/>
        </p:spPr>
        <p:txBody>
          <a:bodyPr>
            <a:spAutoFit/>
          </a:bodyPr>
          <a:lstStyle/>
          <a:p>
            <a:pPr>
              <a:spcBef>
                <a:spcPct val="50000"/>
              </a:spcBef>
            </a:pPr>
            <a:r>
              <a:rPr lang="en-GB" b="1"/>
              <a:t>“In anthropology as in linguistics …, it is not comparison that supports generalization, but the other way around. If, as we believe to be the case, the unconscious activity of the mind consists in imposing forms upon content, and if these forms are fundamentally the same for all minds – ancient and modern, primitive and civilized (as the study of the symbolic function, expressed in language, so strikingly indicates) – it is necessary and sufficient to grasp the unconscious structure underlying each institution and each custom, in order to obtain a principle of interpretation valid for other institutions and other customs, provided of course that the analysis is carried far enough.” (Levi Strauss, 1976: 21)</a:t>
            </a:r>
          </a:p>
          <a:p>
            <a:pPr>
              <a:spcBef>
                <a:spcPct val="50000"/>
              </a:spcBef>
            </a:pPr>
            <a:endParaRPr lang="en-GB" b="1"/>
          </a:p>
          <a:p>
            <a:pPr>
              <a:spcBef>
                <a:spcPct val="50000"/>
              </a:spcBef>
            </a:pPr>
            <a:r>
              <a:rPr lang="en-GB" b="1"/>
              <a:t>Levi Strauss, C. 1976. </a:t>
            </a:r>
            <a:r>
              <a:rPr lang="en-GB" b="1" i="1"/>
              <a:t>Structural Anthropology</a:t>
            </a:r>
            <a:r>
              <a:rPr lang="en-GB" b="1"/>
              <a:t>. New York and London.</a:t>
            </a:r>
            <a:endParaRPr lang="en-US"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7" name="Rectangle 5"/>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3318" name="Text Box 6"/>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3323" name="Rectangle 11"/>
          <p:cNvSpPr>
            <a:spLocks noChangeArrowheads="1"/>
          </p:cNvSpPr>
          <p:nvPr/>
        </p:nvSpPr>
        <p:spPr bwMode="auto">
          <a:xfrm>
            <a:off x="0" y="1028700"/>
            <a:ext cx="9144000" cy="0"/>
          </a:xfrm>
          <a:prstGeom prst="rect">
            <a:avLst/>
          </a:prstGeom>
          <a:noFill/>
          <a:ln w="9525">
            <a:noFill/>
            <a:miter lim="800000"/>
            <a:headEnd/>
            <a:tailEnd/>
          </a:ln>
          <a:effectLst/>
        </p:spPr>
        <p:txBody>
          <a:bodyPr wrap="none" anchor="ctr">
            <a:spAutoFit/>
          </a:bodyPr>
          <a:lstStyle/>
          <a:p>
            <a:endParaRPr lang="en-US"/>
          </a:p>
        </p:txBody>
      </p:sp>
      <p:sp>
        <p:nvSpPr>
          <p:cNvPr id="13326" name="Text Box 14"/>
          <p:cNvSpPr txBox="1">
            <a:spLocks noChangeArrowheads="1"/>
          </p:cNvSpPr>
          <p:nvPr/>
        </p:nvSpPr>
        <p:spPr bwMode="auto">
          <a:xfrm>
            <a:off x="250825" y="1628775"/>
            <a:ext cx="8208963" cy="457200"/>
          </a:xfrm>
          <a:prstGeom prst="rect">
            <a:avLst/>
          </a:prstGeom>
          <a:noFill/>
          <a:ln w="9525">
            <a:noFill/>
            <a:miter lim="800000"/>
            <a:headEnd/>
            <a:tailEnd/>
          </a:ln>
          <a:effectLst/>
        </p:spPr>
        <p:txBody>
          <a:bodyPr>
            <a:spAutoFit/>
          </a:bodyPr>
          <a:lstStyle/>
          <a:p>
            <a:pPr>
              <a:spcBef>
                <a:spcPct val="50000"/>
              </a:spcBef>
            </a:pPr>
            <a:r>
              <a:rPr lang="en-GB" sz="2400" b="1"/>
              <a:t>A brief history of ‘structural linguistics’ or ‘semiotics’:</a:t>
            </a:r>
            <a:endParaRPr lang="en-US" sz="2400" b="1"/>
          </a:p>
        </p:txBody>
      </p:sp>
      <p:sp>
        <p:nvSpPr>
          <p:cNvPr id="13327" name="Text Box 15"/>
          <p:cNvSpPr txBox="1">
            <a:spLocks noChangeArrowheads="1"/>
          </p:cNvSpPr>
          <p:nvPr/>
        </p:nvSpPr>
        <p:spPr bwMode="auto">
          <a:xfrm>
            <a:off x="323850" y="2420938"/>
            <a:ext cx="5832475" cy="2978150"/>
          </a:xfrm>
          <a:prstGeom prst="rect">
            <a:avLst/>
          </a:prstGeom>
          <a:noFill/>
          <a:ln w="9525">
            <a:noFill/>
            <a:miter lim="800000"/>
            <a:headEnd/>
            <a:tailEnd/>
          </a:ln>
          <a:effectLst/>
        </p:spPr>
        <p:txBody>
          <a:bodyPr>
            <a:spAutoFit/>
          </a:bodyPr>
          <a:lstStyle/>
          <a:p>
            <a:pPr>
              <a:spcBef>
                <a:spcPct val="50000"/>
              </a:spcBef>
              <a:buFontTx/>
              <a:buChar char="•"/>
            </a:pPr>
            <a:r>
              <a:rPr lang="en-GB"/>
              <a:t> Ferdinand de Saussure – Swiss linguist</a:t>
            </a:r>
          </a:p>
          <a:p>
            <a:pPr>
              <a:spcBef>
                <a:spcPct val="50000"/>
              </a:spcBef>
              <a:buFontTx/>
              <a:buChar char="•"/>
            </a:pPr>
            <a:r>
              <a:rPr lang="en-GB"/>
              <a:t> Argued that rather than looking at how languages developed historically, linguists should concern themselves with the governing principles by which languages in general worked</a:t>
            </a:r>
          </a:p>
          <a:p>
            <a:pPr>
              <a:spcBef>
                <a:spcPct val="50000"/>
              </a:spcBef>
              <a:buFontTx/>
              <a:buChar char="•"/>
            </a:pPr>
            <a:r>
              <a:rPr lang="en-GB"/>
              <a:t> Why?</a:t>
            </a:r>
          </a:p>
          <a:p>
            <a:pPr>
              <a:spcBef>
                <a:spcPct val="50000"/>
              </a:spcBef>
              <a:buFontTx/>
              <a:buChar char="•"/>
            </a:pPr>
            <a:r>
              <a:rPr lang="en-GB"/>
              <a:t> To understand how sounds produced in speech could result in conveying meaningful messages between individuals:</a:t>
            </a:r>
          </a:p>
        </p:txBody>
      </p:sp>
      <p:pic>
        <p:nvPicPr>
          <p:cNvPr id="13328" name="Picture 16" descr="Ferdinand_de_Saussure"/>
          <p:cNvPicPr>
            <a:picLocks noChangeAspect="1" noChangeArrowheads="1"/>
          </p:cNvPicPr>
          <p:nvPr/>
        </p:nvPicPr>
        <p:blipFill>
          <a:blip r:embed="rId2" cstate="print"/>
          <a:srcRect/>
          <a:stretch>
            <a:fillRect/>
          </a:stretch>
        </p:blipFill>
        <p:spPr bwMode="auto">
          <a:xfrm>
            <a:off x="6372225" y="2414588"/>
            <a:ext cx="2503488" cy="3030537"/>
          </a:xfrm>
          <a:prstGeom prst="rect">
            <a:avLst/>
          </a:prstGeom>
          <a:noFill/>
        </p:spPr>
      </p:pic>
      <p:sp>
        <p:nvSpPr>
          <p:cNvPr id="13329" name="Rectangle 17"/>
          <p:cNvSpPr>
            <a:spLocks noChangeArrowheads="1"/>
          </p:cNvSpPr>
          <p:nvPr/>
        </p:nvSpPr>
        <p:spPr bwMode="auto">
          <a:xfrm>
            <a:off x="250825" y="5589588"/>
            <a:ext cx="8424863" cy="1054100"/>
          </a:xfrm>
          <a:prstGeom prst="rect">
            <a:avLst/>
          </a:prstGeom>
          <a:noFill/>
          <a:ln w="9525">
            <a:noFill/>
            <a:miter lim="800000"/>
            <a:headEnd/>
            <a:tailEnd/>
          </a:ln>
          <a:effectLst/>
        </p:spPr>
        <p:txBody>
          <a:bodyPr>
            <a:spAutoFit/>
          </a:bodyPr>
          <a:lstStyle/>
          <a:p>
            <a:pPr>
              <a:spcBef>
                <a:spcPct val="50000"/>
              </a:spcBef>
            </a:pPr>
            <a:r>
              <a:rPr lang="en-GB"/>
              <a:t>SIGN (a ‘thing’ which has</a:t>
            </a:r>
            <a:r>
              <a:rPr lang="en-US"/>
              <a:t> no intrinsic meaning but becomes a sign only when it is invested with cultural meaning) </a:t>
            </a:r>
            <a:endParaRPr lang="en-GB"/>
          </a:p>
          <a:p>
            <a:pPr>
              <a:spcBef>
                <a:spcPct val="50000"/>
              </a:spcBef>
            </a:pPr>
            <a:r>
              <a:rPr lang="en-GB"/>
              <a:t>SIGNIFIER (sound or word) and SIGNIFIED (concept evoked by the signifier)</a:t>
            </a: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0245"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pic>
        <p:nvPicPr>
          <p:cNvPr id="10249" name="Picture 9" descr="1208894"/>
          <p:cNvPicPr>
            <a:picLocks noChangeAspect="1" noChangeArrowheads="1"/>
          </p:cNvPicPr>
          <p:nvPr/>
        </p:nvPicPr>
        <p:blipFill>
          <a:blip r:embed="rId2" cstate="print"/>
          <a:srcRect/>
          <a:stretch>
            <a:fillRect/>
          </a:stretch>
        </p:blipFill>
        <p:spPr bwMode="auto">
          <a:xfrm>
            <a:off x="5003800" y="1700213"/>
            <a:ext cx="3600450" cy="2413000"/>
          </a:xfrm>
          <a:prstGeom prst="rect">
            <a:avLst/>
          </a:prstGeom>
          <a:noFill/>
        </p:spPr>
      </p:pic>
      <p:sp>
        <p:nvSpPr>
          <p:cNvPr id="10250" name="Text Box 10"/>
          <p:cNvSpPr txBox="1">
            <a:spLocks noChangeArrowheads="1"/>
          </p:cNvSpPr>
          <p:nvPr/>
        </p:nvSpPr>
        <p:spPr bwMode="auto">
          <a:xfrm>
            <a:off x="611188" y="2178050"/>
            <a:ext cx="1295400" cy="457200"/>
          </a:xfrm>
          <a:prstGeom prst="rect">
            <a:avLst/>
          </a:prstGeom>
          <a:noFill/>
          <a:ln w="9525">
            <a:noFill/>
            <a:miter lim="800000"/>
            <a:headEnd/>
            <a:tailEnd/>
          </a:ln>
          <a:effectLst/>
        </p:spPr>
        <p:txBody>
          <a:bodyPr>
            <a:spAutoFit/>
          </a:bodyPr>
          <a:lstStyle/>
          <a:p>
            <a:pPr>
              <a:spcBef>
                <a:spcPct val="50000"/>
              </a:spcBef>
            </a:pPr>
            <a:r>
              <a:rPr lang="en-GB" sz="2400" b="1"/>
              <a:t>SIGN:</a:t>
            </a:r>
            <a:endParaRPr lang="en-US" sz="2400" b="1"/>
          </a:p>
        </p:txBody>
      </p:sp>
      <p:sp>
        <p:nvSpPr>
          <p:cNvPr id="10251" name="Text Box 11"/>
          <p:cNvSpPr txBox="1">
            <a:spLocks noChangeArrowheads="1"/>
          </p:cNvSpPr>
          <p:nvPr/>
        </p:nvSpPr>
        <p:spPr bwMode="auto">
          <a:xfrm>
            <a:off x="539750" y="3284538"/>
            <a:ext cx="7345363" cy="1552575"/>
          </a:xfrm>
          <a:prstGeom prst="rect">
            <a:avLst/>
          </a:prstGeom>
          <a:noFill/>
          <a:ln w="9525">
            <a:noFill/>
            <a:miter lim="800000"/>
            <a:headEnd/>
            <a:tailEnd/>
          </a:ln>
          <a:effectLst/>
        </p:spPr>
        <p:txBody>
          <a:bodyPr>
            <a:spAutoFit/>
          </a:bodyPr>
          <a:lstStyle/>
          <a:p>
            <a:pPr>
              <a:spcBef>
                <a:spcPct val="50000"/>
              </a:spcBef>
            </a:pPr>
            <a:r>
              <a:rPr lang="en-GB" sz="2400" b="1"/>
              <a:t>SIGNIFIER: the word ‘open’</a:t>
            </a:r>
          </a:p>
          <a:p>
            <a:pPr>
              <a:spcBef>
                <a:spcPct val="50000"/>
              </a:spcBef>
            </a:pPr>
            <a:endParaRPr lang="en-GB" sz="2400" b="1"/>
          </a:p>
          <a:p>
            <a:pPr>
              <a:spcBef>
                <a:spcPct val="50000"/>
              </a:spcBef>
            </a:pPr>
            <a:r>
              <a:rPr lang="en-GB" sz="2400" b="1"/>
              <a:t>SIGNIFIED: the shop is open for business</a:t>
            </a:r>
            <a:endParaRPr lang="en-US" sz="2400" b="1"/>
          </a:p>
        </p:txBody>
      </p:sp>
      <p:sp>
        <p:nvSpPr>
          <p:cNvPr id="10252" name="Text Box 12"/>
          <p:cNvSpPr txBox="1">
            <a:spLocks noChangeArrowheads="1"/>
          </p:cNvSpPr>
          <p:nvPr/>
        </p:nvSpPr>
        <p:spPr bwMode="auto">
          <a:xfrm>
            <a:off x="538163" y="5516563"/>
            <a:ext cx="7850187" cy="701675"/>
          </a:xfrm>
          <a:prstGeom prst="rect">
            <a:avLst/>
          </a:prstGeom>
          <a:noFill/>
          <a:ln w="9525">
            <a:noFill/>
            <a:miter lim="800000"/>
            <a:headEnd/>
            <a:tailEnd/>
          </a:ln>
          <a:effectLst/>
        </p:spPr>
        <p:txBody>
          <a:bodyPr>
            <a:spAutoFit/>
          </a:bodyPr>
          <a:lstStyle/>
          <a:p>
            <a:pPr>
              <a:spcBef>
                <a:spcPct val="50000"/>
              </a:spcBef>
            </a:pPr>
            <a:r>
              <a:rPr lang="en-GB" sz="2000" b="1"/>
              <a:t>But how does this help anthropologists to translate ‘culture’? And what are the problems with this system?</a:t>
            </a:r>
            <a:endParaRPr lang="en-US" sz="2000" b="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1269"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1275" name="Text Box 11"/>
          <p:cNvSpPr txBox="1">
            <a:spLocks noChangeArrowheads="1"/>
          </p:cNvSpPr>
          <p:nvPr/>
        </p:nvSpPr>
        <p:spPr bwMode="auto">
          <a:xfrm>
            <a:off x="250825" y="1844675"/>
            <a:ext cx="8713788" cy="3527425"/>
          </a:xfrm>
          <a:prstGeom prst="rect">
            <a:avLst/>
          </a:prstGeom>
          <a:noFill/>
          <a:ln w="9525">
            <a:noFill/>
            <a:miter lim="800000"/>
            <a:headEnd/>
            <a:tailEnd/>
          </a:ln>
          <a:effectLst/>
        </p:spPr>
        <p:txBody>
          <a:bodyPr>
            <a:spAutoFit/>
          </a:bodyPr>
          <a:lstStyle/>
          <a:p>
            <a:pPr>
              <a:spcBef>
                <a:spcPct val="50000"/>
              </a:spcBef>
              <a:buFontTx/>
              <a:buChar char="•"/>
            </a:pPr>
            <a:r>
              <a:rPr lang="en-US" b="1"/>
              <a:t> A ‘sign’ needs to comprise both a signifier and a signified, and these need to be meaningful within a specific culture.</a:t>
            </a:r>
          </a:p>
          <a:p>
            <a:pPr>
              <a:spcBef>
                <a:spcPct val="50000"/>
              </a:spcBef>
              <a:buFontTx/>
              <a:buChar char="•"/>
            </a:pPr>
            <a:r>
              <a:rPr lang="en-US" b="1"/>
              <a:t> A ‘sign’ is the end result when a signifier is combined with a particular signified – however, every sign could be the result of numerous pairings of different signifiers and signified meaning.</a:t>
            </a:r>
          </a:p>
          <a:p>
            <a:pPr>
              <a:spcBef>
                <a:spcPct val="50000"/>
              </a:spcBef>
            </a:pPr>
            <a:r>
              <a:rPr lang="en-US" b="1"/>
              <a:t>e.g. the same signifier as our previous example (the word 'open') could stand for a different signified (and thus be a different sign) if it were on a push-button inside a lift ('push to open door'). </a:t>
            </a:r>
          </a:p>
          <a:p>
            <a:pPr>
              <a:spcBef>
                <a:spcPct val="50000"/>
              </a:spcBef>
              <a:buFontTx/>
              <a:buChar char="•"/>
            </a:pPr>
            <a:r>
              <a:rPr lang="en-US" b="1"/>
              <a:t> Similarly, many signifiers could stand for the concept 'open' (for instance, on top of a packing carton, a small outline of a box with an open flap for 'open this end') - again, with each unique pairing constituting a different sign. </a:t>
            </a:r>
          </a:p>
        </p:txBody>
      </p:sp>
      <p:sp>
        <p:nvSpPr>
          <p:cNvPr id="11277" name="Rectangle 13"/>
          <p:cNvSpPr>
            <a:spLocks noChangeArrowheads="1"/>
          </p:cNvSpPr>
          <p:nvPr/>
        </p:nvSpPr>
        <p:spPr bwMode="auto">
          <a:xfrm>
            <a:off x="539750" y="5740400"/>
            <a:ext cx="8137525" cy="822325"/>
          </a:xfrm>
          <a:prstGeom prst="rect">
            <a:avLst/>
          </a:prstGeom>
          <a:noFill/>
          <a:ln w="9525">
            <a:noFill/>
            <a:miter lim="800000"/>
            <a:headEnd/>
            <a:tailEnd/>
          </a:ln>
          <a:effectLst/>
        </p:spPr>
        <p:txBody>
          <a:bodyPr>
            <a:spAutoFit/>
          </a:bodyPr>
          <a:lstStyle/>
          <a:p>
            <a:pPr algn="ctr">
              <a:spcBef>
                <a:spcPct val="50000"/>
              </a:spcBef>
            </a:pPr>
            <a:r>
              <a:rPr lang="en-GB" sz="2400" b="1"/>
              <a:t>Why might this make structuralism an important theoretical model for anthropologists to use?</a:t>
            </a:r>
            <a:endParaRPr lang="en-US" sz="2400" b="1"/>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6"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3077"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3080" name="Text Box 8"/>
          <p:cNvSpPr txBox="1">
            <a:spLocks noChangeArrowheads="1"/>
          </p:cNvSpPr>
          <p:nvPr/>
        </p:nvSpPr>
        <p:spPr bwMode="auto">
          <a:xfrm>
            <a:off x="250825" y="1628775"/>
            <a:ext cx="8713788" cy="2031325"/>
          </a:xfrm>
          <a:prstGeom prst="rect">
            <a:avLst/>
          </a:prstGeom>
          <a:noFill/>
          <a:ln w="9525">
            <a:noFill/>
            <a:miter lim="800000"/>
            <a:headEnd/>
            <a:tailEnd/>
          </a:ln>
          <a:effectLst/>
        </p:spPr>
        <p:txBody>
          <a:bodyPr>
            <a:spAutoFit/>
          </a:bodyPr>
          <a:lstStyle/>
          <a:p>
            <a:pPr>
              <a:spcBef>
                <a:spcPct val="50000"/>
              </a:spcBef>
              <a:buFontTx/>
              <a:buChar char="•"/>
            </a:pPr>
            <a:r>
              <a:rPr lang="en-GB" b="1" dirty="0"/>
              <a:t> De Saussure’s model was concerned with mental constructs: </a:t>
            </a:r>
            <a:r>
              <a:rPr lang="en-US" b="1" dirty="0"/>
              <a:t>His signified is not to be identified directly with a referent but is a concept in the mind - not a thing but the notion of a thing. </a:t>
            </a:r>
          </a:p>
          <a:p>
            <a:pPr>
              <a:spcBef>
                <a:spcPct val="50000"/>
              </a:spcBef>
              <a:buFontTx/>
              <a:buChar char="•"/>
            </a:pPr>
            <a:r>
              <a:rPr lang="en-US" b="1" dirty="0"/>
              <a:t> This is useful anthropologically, as every culture employs metaphor and mental constructs which are shared within social groups.</a:t>
            </a:r>
          </a:p>
          <a:p>
            <a:pPr>
              <a:spcBef>
                <a:spcPct val="50000"/>
              </a:spcBef>
              <a:buFontTx/>
              <a:buChar char="•"/>
            </a:pPr>
            <a:r>
              <a:rPr lang="en-GB" b="1" dirty="0" smtClean="0"/>
              <a:t> Can </a:t>
            </a:r>
            <a:r>
              <a:rPr lang="en-GB" b="1" dirty="0"/>
              <a:t>you think of any </a:t>
            </a:r>
            <a:r>
              <a:rPr lang="en-GB" b="1" dirty="0" smtClean="0"/>
              <a:t>examples</a:t>
            </a:r>
            <a:r>
              <a:rPr lang="en-GB" b="1" dirty="0"/>
              <a:t>?</a:t>
            </a:r>
            <a:endParaRPr lang="en-US" b="1" dirty="0"/>
          </a:p>
        </p:txBody>
      </p:sp>
      <p:pic>
        <p:nvPicPr>
          <p:cNvPr id="11266" name="Picture 2" descr="http://www.moonbattery.com/archives/british-bulldog.jpg"/>
          <p:cNvPicPr>
            <a:picLocks noChangeAspect="1" noChangeArrowheads="1"/>
          </p:cNvPicPr>
          <p:nvPr/>
        </p:nvPicPr>
        <p:blipFill>
          <a:blip r:embed="rId2" cstate="print"/>
          <a:srcRect/>
          <a:stretch>
            <a:fillRect/>
          </a:stretch>
        </p:blipFill>
        <p:spPr bwMode="auto">
          <a:xfrm>
            <a:off x="683569" y="3882999"/>
            <a:ext cx="2664296" cy="2975001"/>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1137612257"/>
          <p:cNvPicPr>
            <a:picLocks noChangeAspect="1" noChangeArrowheads="1"/>
          </p:cNvPicPr>
          <p:nvPr/>
        </p:nvPicPr>
        <p:blipFill>
          <a:blip r:embed="rId2" cstate="print"/>
          <a:srcRect/>
          <a:stretch>
            <a:fillRect/>
          </a:stretch>
        </p:blipFill>
        <p:spPr bwMode="auto">
          <a:xfrm>
            <a:off x="6124575" y="4724400"/>
            <a:ext cx="3019425" cy="1828800"/>
          </a:xfrm>
          <a:prstGeom prst="rect">
            <a:avLst/>
          </a:prstGeom>
          <a:noFill/>
        </p:spPr>
      </p:pic>
      <p:sp>
        <p:nvSpPr>
          <p:cNvPr id="6148" name="Rectangle 4"/>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6149" name="Text Box 5"/>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6151" name="Rectangle 7"/>
          <p:cNvSpPr>
            <a:spLocks noChangeArrowheads="1"/>
          </p:cNvSpPr>
          <p:nvPr/>
        </p:nvSpPr>
        <p:spPr bwMode="auto">
          <a:xfrm>
            <a:off x="611560" y="1484784"/>
            <a:ext cx="7704138" cy="3046988"/>
          </a:xfrm>
          <a:prstGeom prst="rect">
            <a:avLst/>
          </a:prstGeom>
          <a:noFill/>
          <a:ln w="9525">
            <a:noFill/>
            <a:miter lim="800000"/>
            <a:headEnd/>
            <a:tailEnd/>
          </a:ln>
          <a:effectLst/>
        </p:spPr>
        <p:txBody>
          <a:bodyPr>
            <a:spAutoFit/>
          </a:bodyPr>
          <a:lstStyle/>
          <a:p>
            <a:pPr>
              <a:spcBef>
                <a:spcPct val="50000"/>
              </a:spcBef>
              <a:buFontTx/>
              <a:buChar char="•"/>
            </a:pPr>
            <a:r>
              <a:rPr lang="en-US" sz="2400" b="1" dirty="0"/>
              <a:t> The 'value' of a sign depends on its relations with other signs within the system - a sign has no 'absolute' value independent of this context </a:t>
            </a:r>
          </a:p>
          <a:p>
            <a:pPr>
              <a:spcBef>
                <a:spcPct val="50000"/>
              </a:spcBef>
              <a:buFontTx/>
              <a:buChar char="•"/>
            </a:pPr>
            <a:r>
              <a:rPr lang="en-US" sz="2400" b="1" dirty="0"/>
              <a:t> Saussure uses an analogy with the game of chess, noting that the value of each piece depends on its position on the chessboard </a:t>
            </a:r>
          </a:p>
          <a:p>
            <a:pPr>
              <a:spcBef>
                <a:spcPct val="50000"/>
              </a:spcBef>
            </a:pPr>
            <a:endParaRPr lang="en-GB" sz="2400" b="1" dirty="0"/>
          </a:p>
        </p:txBody>
      </p:sp>
      <p:sp>
        <p:nvSpPr>
          <p:cNvPr id="7" name="Rectangle 6"/>
          <p:cNvSpPr/>
          <p:nvPr/>
        </p:nvSpPr>
        <p:spPr>
          <a:xfrm>
            <a:off x="611560" y="4005064"/>
            <a:ext cx="5544616" cy="2677656"/>
          </a:xfrm>
          <a:prstGeom prst="rect">
            <a:avLst/>
          </a:prstGeom>
        </p:spPr>
        <p:txBody>
          <a:bodyPr wrap="square">
            <a:spAutoFit/>
          </a:bodyPr>
          <a:lstStyle/>
          <a:p>
            <a:pPr lvl="0">
              <a:spcBef>
                <a:spcPct val="50000"/>
              </a:spcBef>
              <a:buFontTx/>
              <a:buChar char="•"/>
            </a:pPr>
            <a:r>
              <a:rPr lang="en-US" sz="2400" b="1" dirty="0" smtClean="0">
                <a:solidFill>
                  <a:prstClr val="black"/>
                </a:solidFill>
              </a:rPr>
              <a:t> The sign is more than the sum of its parts. Whilst signification - what is signified - clearly depends on the relationship between the two parts of the sign, the value of a sign is determined by the relationships between the sign and other signs within the system as a whole</a:t>
            </a:r>
            <a:endParaRPr lang="en-US" sz="2400" b="1" dirty="0">
              <a:solidFill>
                <a:prstClr val="black"/>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7411"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7413" name="Rectangle 5"/>
          <p:cNvSpPr>
            <a:spLocks noChangeArrowheads="1"/>
          </p:cNvSpPr>
          <p:nvPr/>
        </p:nvSpPr>
        <p:spPr bwMode="auto">
          <a:xfrm>
            <a:off x="322263" y="1700213"/>
            <a:ext cx="8137525" cy="1190625"/>
          </a:xfrm>
          <a:prstGeom prst="rect">
            <a:avLst/>
          </a:prstGeom>
          <a:noFill/>
          <a:ln w="9525">
            <a:noFill/>
            <a:miter lim="800000"/>
            <a:headEnd/>
            <a:tailEnd/>
          </a:ln>
          <a:effectLst/>
        </p:spPr>
        <p:txBody>
          <a:bodyPr>
            <a:spAutoFit/>
          </a:bodyPr>
          <a:lstStyle/>
          <a:p>
            <a:pPr>
              <a:spcBef>
                <a:spcPct val="50000"/>
              </a:spcBef>
            </a:pPr>
            <a:r>
              <a:rPr lang="en-US" b="1"/>
              <a:t>The idea of value demonstrates that we shouldn’t consider a sign to be nothing more than the combination of a certain sound and a certain concept (signifier and signified). To do so would be to isolate it from the system to which it belongs…</a:t>
            </a:r>
          </a:p>
        </p:txBody>
      </p:sp>
      <p:pic>
        <p:nvPicPr>
          <p:cNvPr id="17415" name="Picture 7" descr="Sheep AP"/>
          <p:cNvPicPr>
            <a:picLocks noChangeAspect="1" noChangeArrowheads="1"/>
          </p:cNvPicPr>
          <p:nvPr/>
        </p:nvPicPr>
        <p:blipFill>
          <a:blip r:embed="rId2" cstate="print"/>
          <a:srcRect/>
          <a:stretch>
            <a:fillRect/>
          </a:stretch>
        </p:blipFill>
        <p:spPr bwMode="auto">
          <a:xfrm>
            <a:off x="6011863" y="3724275"/>
            <a:ext cx="2857500" cy="2009775"/>
          </a:xfrm>
          <a:prstGeom prst="rect">
            <a:avLst/>
          </a:prstGeom>
          <a:noFill/>
        </p:spPr>
      </p:pic>
      <p:sp>
        <p:nvSpPr>
          <p:cNvPr id="17416" name="Rectangle 8"/>
          <p:cNvSpPr>
            <a:spLocks noChangeArrowheads="1"/>
          </p:cNvSpPr>
          <p:nvPr/>
        </p:nvSpPr>
        <p:spPr bwMode="auto">
          <a:xfrm>
            <a:off x="323850" y="3068638"/>
            <a:ext cx="5543550" cy="3113087"/>
          </a:xfrm>
          <a:prstGeom prst="rect">
            <a:avLst/>
          </a:prstGeom>
          <a:noFill/>
          <a:ln w="9525">
            <a:noFill/>
            <a:miter lim="800000"/>
            <a:headEnd/>
            <a:tailEnd/>
          </a:ln>
          <a:effectLst/>
        </p:spPr>
        <p:txBody>
          <a:bodyPr>
            <a:spAutoFit/>
          </a:bodyPr>
          <a:lstStyle/>
          <a:p>
            <a:pPr>
              <a:spcBef>
                <a:spcPct val="50000"/>
              </a:spcBef>
            </a:pPr>
            <a:r>
              <a:rPr lang="en-US" b="1"/>
              <a:t>For example, 'The French word </a:t>
            </a:r>
            <a:r>
              <a:rPr lang="en-US" b="1" i="1"/>
              <a:t>mouton</a:t>
            </a:r>
            <a:r>
              <a:rPr lang="en-US" b="1"/>
              <a:t> may have the same meaning as the English word sheep; but it does not have the same value. There are various reasons for this, but in particular the fact that the English word for the meat of this animal, as prepared and served for a meal, is not sheep but mutton. The difference in value between sheep and </a:t>
            </a:r>
            <a:r>
              <a:rPr lang="en-US" b="1" i="1"/>
              <a:t>mouton</a:t>
            </a:r>
            <a:r>
              <a:rPr lang="en-US" b="1"/>
              <a:t> hinges on the fact that in English there is also another word, mutton, for the meat, whereas </a:t>
            </a:r>
            <a:r>
              <a:rPr lang="en-US" b="1" i="1"/>
              <a:t>mouton</a:t>
            </a:r>
            <a:r>
              <a:rPr lang="en-US" b="1"/>
              <a:t> in French covers both' </a:t>
            </a:r>
            <a:endParaRPr lang="en-US"/>
          </a:p>
        </p:txBody>
      </p:sp>
      <p:sp>
        <p:nvSpPr>
          <p:cNvPr id="17417" name="Text Box 9"/>
          <p:cNvSpPr txBox="1">
            <a:spLocks noChangeArrowheads="1"/>
          </p:cNvSpPr>
          <p:nvPr/>
        </p:nvSpPr>
        <p:spPr bwMode="auto">
          <a:xfrm>
            <a:off x="250825" y="6308725"/>
            <a:ext cx="8497888" cy="517525"/>
          </a:xfrm>
          <a:prstGeom prst="rect">
            <a:avLst/>
          </a:prstGeom>
          <a:noFill/>
          <a:ln w="9525">
            <a:noFill/>
            <a:miter lim="800000"/>
            <a:headEnd/>
            <a:tailEnd/>
          </a:ln>
          <a:effectLst/>
        </p:spPr>
        <p:txBody>
          <a:bodyPr>
            <a:spAutoFit/>
          </a:bodyPr>
          <a:lstStyle/>
          <a:p>
            <a:pPr>
              <a:spcBef>
                <a:spcPct val="50000"/>
              </a:spcBef>
            </a:pPr>
            <a:r>
              <a:rPr lang="en-US" sz="1400" b="1"/>
              <a:t>Saussure, Ferdinand de ([1916] 1983): </a:t>
            </a:r>
            <a:r>
              <a:rPr lang="en-US" sz="1400" b="1" i="1"/>
              <a:t>Course in General Linguistics</a:t>
            </a:r>
            <a:r>
              <a:rPr lang="en-US" sz="1400" b="1"/>
              <a:t> (trans. Roy Harris). London: Duckworth: 114</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6387"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6388" name="Rectangle 4"/>
          <p:cNvSpPr>
            <a:spLocks noChangeArrowheads="1"/>
          </p:cNvSpPr>
          <p:nvPr/>
        </p:nvSpPr>
        <p:spPr bwMode="auto">
          <a:xfrm>
            <a:off x="395288" y="1820863"/>
            <a:ext cx="8137525" cy="4946650"/>
          </a:xfrm>
          <a:prstGeom prst="rect">
            <a:avLst/>
          </a:prstGeom>
          <a:noFill/>
          <a:ln w="9525">
            <a:noFill/>
            <a:miter lim="800000"/>
            <a:headEnd/>
            <a:tailEnd/>
          </a:ln>
          <a:effectLst/>
        </p:spPr>
        <p:txBody>
          <a:bodyPr>
            <a:spAutoFit/>
          </a:bodyPr>
          <a:lstStyle/>
          <a:p>
            <a:pPr>
              <a:spcBef>
                <a:spcPct val="50000"/>
              </a:spcBef>
            </a:pPr>
            <a:r>
              <a:rPr lang="en-GB" sz="2400" b="1"/>
              <a:t>This is why structural linguistics or ‘semiotics’ lent itself to anthropological usage:</a:t>
            </a:r>
          </a:p>
          <a:p>
            <a:pPr>
              <a:spcBef>
                <a:spcPct val="50000"/>
              </a:spcBef>
            </a:pPr>
            <a:endParaRPr lang="en-GB" b="1"/>
          </a:p>
          <a:p>
            <a:pPr>
              <a:spcBef>
                <a:spcPct val="50000"/>
              </a:spcBef>
              <a:buFontTx/>
              <a:buChar char="•"/>
            </a:pPr>
            <a:r>
              <a:rPr lang="en-GB" b="1"/>
              <a:t> De Saussure argued that linguistics was the study of meaningful communication</a:t>
            </a:r>
          </a:p>
          <a:p>
            <a:pPr>
              <a:spcBef>
                <a:spcPct val="50000"/>
              </a:spcBef>
              <a:buFontTx/>
              <a:buChar char="•"/>
            </a:pPr>
            <a:r>
              <a:rPr lang="en-GB" b="1"/>
              <a:t> Anthropologists are concerned with the different ways in which meaning is communicated</a:t>
            </a:r>
          </a:p>
          <a:p>
            <a:pPr>
              <a:spcBef>
                <a:spcPct val="50000"/>
              </a:spcBef>
              <a:buFontTx/>
              <a:buChar char="•"/>
            </a:pPr>
            <a:r>
              <a:rPr lang="en-GB" b="1"/>
              <a:t> Languages are made up of units or ‘signs’ (words), and to understand languages, linguists needed to work out how these units were positioned in the overall structure of language</a:t>
            </a:r>
          </a:p>
          <a:p>
            <a:pPr>
              <a:spcBef>
                <a:spcPct val="50000"/>
              </a:spcBef>
              <a:buFontTx/>
              <a:buChar char="•"/>
            </a:pPr>
            <a:r>
              <a:rPr lang="en-GB" b="1"/>
              <a:t> Therefore, in anthropological terms, once anthropologists could determine social structures, they could begin to decipher how social or cultural phenomena communicated meaning within those structures</a:t>
            </a:r>
          </a:p>
          <a:p>
            <a:pPr>
              <a:spcBef>
                <a:spcPct val="50000"/>
              </a:spcBef>
            </a:pPr>
            <a:r>
              <a:rPr lang="en-GB"/>
              <a:t>  </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5363"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5364" name="Rectangle 4"/>
          <p:cNvSpPr>
            <a:spLocks noChangeArrowheads="1"/>
          </p:cNvSpPr>
          <p:nvPr/>
        </p:nvSpPr>
        <p:spPr bwMode="auto">
          <a:xfrm>
            <a:off x="611188" y="1773238"/>
            <a:ext cx="7777162" cy="1190625"/>
          </a:xfrm>
          <a:prstGeom prst="rect">
            <a:avLst/>
          </a:prstGeom>
          <a:noFill/>
          <a:ln w="9525">
            <a:noFill/>
            <a:miter lim="800000"/>
            <a:headEnd/>
            <a:tailEnd/>
          </a:ln>
          <a:effectLst/>
        </p:spPr>
        <p:txBody>
          <a:bodyPr>
            <a:spAutoFit/>
          </a:bodyPr>
          <a:lstStyle/>
          <a:p>
            <a:pPr>
              <a:spcBef>
                <a:spcPct val="50000"/>
              </a:spcBef>
            </a:pPr>
            <a:r>
              <a:rPr lang="en-GB" b="1"/>
              <a:t>The key point is that ‘units’ or ‘signs’ are arbitrary elements of a language or culture. Their meaning is only generated when we are aware of their place in the overall social structure, and their relationships with other ‘signs’</a:t>
            </a:r>
            <a:endParaRPr lang="en-US" b="1"/>
          </a:p>
        </p:txBody>
      </p:sp>
      <p:pic>
        <p:nvPicPr>
          <p:cNvPr id="15365" name="Picture 5" descr="rose-flower-g2"/>
          <p:cNvPicPr>
            <a:picLocks noChangeAspect="1" noChangeArrowheads="1"/>
          </p:cNvPicPr>
          <p:nvPr/>
        </p:nvPicPr>
        <p:blipFill>
          <a:blip r:embed="rId2" cstate="print"/>
          <a:srcRect/>
          <a:stretch>
            <a:fillRect/>
          </a:stretch>
        </p:blipFill>
        <p:spPr bwMode="auto">
          <a:xfrm>
            <a:off x="755650" y="3141663"/>
            <a:ext cx="2257425" cy="3455987"/>
          </a:xfrm>
          <a:prstGeom prst="rect">
            <a:avLst/>
          </a:prstGeom>
          <a:noFill/>
        </p:spPr>
      </p:pic>
      <p:sp>
        <p:nvSpPr>
          <p:cNvPr id="15367" name="Rectangle 7"/>
          <p:cNvSpPr>
            <a:spLocks noChangeArrowheads="1"/>
          </p:cNvSpPr>
          <p:nvPr/>
        </p:nvSpPr>
        <p:spPr bwMode="auto">
          <a:xfrm>
            <a:off x="3419475" y="4292600"/>
            <a:ext cx="5256213" cy="1054100"/>
          </a:xfrm>
          <a:prstGeom prst="rect">
            <a:avLst/>
          </a:prstGeom>
          <a:noFill/>
          <a:ln w="9525">
            <a:noFill/>
            <a:miter lim="800000"/>
            <a:headEnd/>
            <a:tailEnd/>
          </a:ln>
          <a:effectLst/>
        </p:spPr>
        <p:txBody>
          <a:bodyPr>
            <a:spAutoFit/>
          </a:bodyPr>
          <a:lstStyle/>
          <a:p>
            <a:pPr>
              <a:spcBef>
                <a:spcPct val="50000"/>
              </a:spcBef>
            </a:pPr>
            <a:r>
              <a:rPr lang="en-GB" b="1"/>
              <a:t>“What’s in a name? That which we call a rose, by any other name would smell as sweet.” </a:t>
            </a:r>
          </a:p>
          <a:p>
            <a:pPr>
              <a:spcBef>
                <a:spcPct val="50000"/>
              </a:spcBef>
            </a:pPr>
            <a:r>
              <a:rPr lang="en-GB" b="1"/>
              <a:t>(Shakespeare. </a:t>
            </a:r>
            <a:r>
              <a:rPr lang="en-GB" b="1" i="1"/>
              <a:t>Romeo &amp; Juliet</a:t>
            </a:r>
            <a:r>
              <a:rPr lang="en-GB" b="1"/>
              <a:t>. 2. 2: 1 – 2)</a:t>
            </a:r>
            <a:endParaRPr lang="en-US" b="1"/>
          </a:p>
        </p:txBody>
      </p:sp>
      <p:sp>
        <p:nvSpPr>
          <p:cNvPr id="15368" name="Rectangle 8"/>
          <p:cNvSpPr>
            <a:spLocks noChangeArrowheads="1"/>
          </p:cNvSpPr>
          <p:nvPr/>
        </p:nvSpPr>
        <p:spPr bwMode="auto">
          <a:xfrm>
            <a:off x="3419475" y="3422650"/>
            <a:ext cx="5184775" cy="366713"/>
          </a:xfrm>
          <a:prstGeom prst="rect">
            <a:avLst/>
          </a:prstGeom>
          <a:noFill/>
          <a:ln w="9525">
            <a:noFill/>
            <a:miter lim="800000"/>
            <a:headEnd/>
            <a:tailEnd/>
          </a:ln>
          <a:effectLst/>
        </p:spPr>
        <p:txBody>
          <a:bodyPr>
            <a:spAutoFit/>
          </a:bodyPr>
          <a:lstStyle/>
          <a:p>
            <a:pPr>
              <a:spcBef>
                <a:spcPct val="50000"/>
              </a:spcBef>
            </a:pPr>
            <a:r>
              <a:rPr lang="en-GB" b="1"/>
              <a:t>Therefore ‘signs’ are culturally constructed</a:t>
            </a:r>
            <a:endParaRPr lang="en-US" b="1"/>
          </a:p>
        </p:txBody>
      </p:sp>
      <p:pic>
        <p:nvPicPr>
          <p:cNvPr id="15370" name="Picture 10" descr="Rose"/>
          <p:cNvPicPr>
            <a:picLocks noChangeAspect="1" noChangeArrowheads="1"/>
          </p:cNvPicPr>
          <p:nvPr/>
        </p:nvPicPr>
        <p:blipFill>
          <a:blip r:embed="rId3" cstate="print"/>
          <a:srcRect/>
          <a:stretch>
            <a:fillRect/>
          </a:stretch>
        </p:blipFill>
        <p:spPr bwMode="auto">
          <a:xfrm>
            <a:off x="3419475" y="5445125"/>
            <a:ext cx="1236663" cy="1341438"/>
          </a:xfrm>
          <a:prstGeom prst="rect">
            <a:avLst/>
          </a:prstGeom>
          <a:noFill/>
        </p:spPr>
      </p:pic>
      <p:pic>
        <p:nvPicPr>
          <p:cNvPr id="15372" name="Picture 12" descr="rose"/>
          <p:cNvPicPr>
            <a:picLocks noChangeAspect="1" noChangeArrowheads="1"/>
          </p:cNvPicPr>
          <p:nvPr/>
        </p:nvPicPr>
        <p:blipFill>
          <a:blip r:embed="rId4" cstate="print"/>
          <a:srcRect/>
          <a:stretch>
            <a:fillRect/>
          </a:stretch>
        </p:blipFill>
        <p:spPr bwMode="auto">
          <a:xfrm>
            <a:off x="5219700" y="5565775"/>
            <a:ext cx="2305050" cy="1031875"/>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14339"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14340" name="Rectangle 4"/>
          <p:cNvSpPr>
            <a:spLocks noChangeArrowheads="1"/>
          </p:cNvSpPr>
          <p:nvPr/>
        </p:nvSpPr>
        <p:spPr bwMode="auto">
          <a:xfrm>
            <a:off x="467544" y="1628800"/>
            <a:ext cx="8207375" cy="4662815"/>
          </a:xfrm>
          <a:prstGeom prst="rect">
            <a:avLst/>
          </a:prstGeom>
          <a:noFill/>
          <a:ln w="9525">
            <a:noFill/>
            <a:miter lim="800000"/>
            <a:headEnd/>
            <a:tailEnd/>
          </a:ln>
          <a:effectLst/>
        </p:spPr>
        <p:txBody>
          <a:bodyPr>
            <a:spAutoFit/>
          </a:bodyPr>
          <a:lstStyle/>
          <a:p>
            <a:pPr>
              <a:spcBef>
                <a:spcPct val="50000"/>
              </a:spcBef>
            </a:pPr>
            <a:r>
              <a:rPr lang="en-GB" b="1" dirty="0"/>
              <a:t>Lévi-Strauss, under the influence of structural linguistics, believed that ‘culture’ could be translated according to the ‘scientific’ laws of linguistics:</a:t>
            </a:r>
          </a:p>
          <a:p>
            <a:pPr>
              <a:spcBef>
                <a:spcPct val="50000"/>
              </a:spcBef>
            </a:pPr>
            <a:endParaRPr lang="en-GB" b="1" dirty="0"/>
          </a:p>
          <a:p>
            <a:pPr>
              <a:spcBef>
                <a:spcPct val="50000"/>
              </a:spcBef>
            </a:pPr>
            <a:r>
              <a:rPr lang="en-GB" b="1" dirty="0"/>
              <a:t>“Of all the social sciences, to which it certainly belongs, linguistics is exceptional: it is not a social science like the others since it is the one which, by a long way, has achieved the most progress; it is probably the only one which can truly claim to be a science.” </a:t>
            </a:r>
          </a:p>
          <a:p>
            <a:pPr algn="r">
              <a:spcBef>
                <a:spcPct val="50000"/>
              </a:spcBef>
            </a:pPr>
            <a:r>
              <a:rPr lang="en-GB" b="1" dirty="0"/>
              <a:t>(</a:t>
            </a:r>
            <a:r>
              <a:rPr lang="en-US" b="1" dirty="0"/>
              <a:t>Lévi-Strauss, C. (1967) </a:t>
            </a:r>
            <a:r>
              <a:rPr lang="en-US" b="1" i="1" dirty="0"/>
              <a:t>The Savage Mind</a:t>
            </a:r>
            <a:r>
              <a:rPr lang="en-US" b="1" dirty="0"/>
              <a:t>. Chicago: University of Chicago Press: 296)</a:t>
            </a:r>
          </a:p>
          <a:p>
            <a:pPr algn="r">
              <a:spcBef>
                <a:spcPct val="50000"/>
              </a:spcBef>
            </a:pPr>
            <a:endParaRPr lang="en-GB" b="1" dirty="0"/>
          </a:p>
          <a:p>
            <a:pPr>
              <a:spcBef>
                <a:spcPct val="50000"/>
              </a:spcBef>
            </a:pPr>
            <a:r>
              <a:rPr lang="en-GB" b="1" dirty="0"/>
              <a:t>Anthropologists such as </a:t>
            </a:r>
            <a:r>
              <a:rPr lang="en-US" b="1" dirty="0"/>
              <a:t>Lévi-Strauss felt that ‘culture’ originated in individuals’ minds, and therefore was something which all humans shared equally</a:t>
            </a:r>
            <a:r>
              <a:rPr lang="en-US" b="1" dirty="0" smtClean="0"/>
              <a:t>…</a:t>
            </a:r>
          </a:p>
          <a:p>
            <a:pPr>
              <a:spcBef>
                <a:spcPct val="50000"/>
              </a:spcBef>
            </a:pPr>
            <a:endParaRPr lang="en-GB" b="1" dirty="0" smtClean="0"/>
          </a:p>
          <a:p>
            <a:pPr>
              <a:spcBef>
                <a:spcPct val="50000"/>
              </a:spcBef>
            </a:pPr>
            <a:endParaRPr lang="en-US" b="1" dirty="0"/>
          </a:p>
        </p:txBody>
      </p:sp>
      <p:sp>
        <p:nvSpPr>
          <p:cNvPr id="5" name="TextBox 4"/>
          <p:cNvSpPr txBox="1"/>
          <p:nvPr/>
        </p:nvSpPr>
        <p:spPr>
          <a:xfrm>
            <a:off x="467544" y="5657671"/>
            <a:ext cx="7848872" cy="1200329"/>
          </a:xfrm>
          <a:prstGeom prst="rect">
            <a:avLst/>
          </a:prstGeom>
          <a:noFill/>
        </p:spPr>
        <p:txBody>
          <a:bodyPr wrap="square" rtlCol="0">
            <a:spAutoFit/>
          </a:bodyPr>
          <a:lstStyle/>
          <a:p>
            <a:r>
              <a:rPr lang="en-GB" b="1" dirty="0" smtClean="0"/>
              <a:t>Classification:</a:t>
            </a:r>
            <a:endParaRPr lang="en-GB" dirty="0" smtClean="0"/>
          </a:p>
          <a:p>
            <a:endParaRPr lang="en-GB" b="1" dirty="0"/>
          </a:p>
          <a:p>
            <a:r>
              <a:rPr lang="en-GB" dirty="0" smtClean="0"/>
              <a:t>Language is one of the ways in which humans attempt to make sense of the world around them – it is one outcome of systems of classification.</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1507"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21509" name="Rectangle 5"/>
          <p:cNvSpPr>
            <a:spLocks noChangeArrowheads="1"/>
          </p:cNvSpPr>
          <p:nvPr/>
        </p:nvSpPr>
        <p:spPr bwMode="auto">
          <a:xfrm>
            <a:off x="179388" y="1643063"/>
            <a:ext cx="8893175" cy="2290762"/>
          </a:xfrm>
          <a:prstGeom prst="rect">
            <a:avLst/>
          </a:prstGeom>
          <a:noFill/>
          <a:ln w="9525">
            <a:noFill/>
            <a:miter lim="800000"/>
            <a:headEnd/>
            <a:tailEnd/>
          </a:ln>
          <a:effectLst/>
        </p:spPr>
        <p:txBody>
          <a:bodyPr>
            <a:spAutoFit/>
          </a:bodyPr>
          <a:lstStyle/>
          <a:p>
            <a:pPr>
              <a:spcBef>
                <a:spcPct val="50000"/>
              </a:spcBef>
            </a:pPr>
            <a:r>
              <a:rPr lang="en-US" b="1" dirty="0"/>
              <a:t>Lévi-Strauss’ </a:t>
            </a:r>
            <a:r>
              <a:rPr lang="en-US" b="1" dirty="0" err="1"/>
              <a:t>structuralist</a:t>
            </a:r>
            <a:r>
              <a:rPr lang="en-US" b="1" dirty="0"/>
              <a:t> approach differed in many ways from his forbearers’:</a:t>
            </a:r>
          </a:p>
          <a:p>
            <a:pPr>
              <a:spcBef>
                <a:spcPct val="50000"/>
              </a:spcBef>
              <a:buFontTx/>
              <a:buChar char="•"/>
            </a:pPr>
            <a:r>
              <a:rPr lang="en-US" b="1" dirty="0"/>
              <a:t> His studies of myth and </a:t>
            </a:r>
            <a:r>
              <a:rPr lang="en-US" b="1" dirty="0" err="1"/>
              <a:t>totemism</a:t>
            </a:r>
            <a:r>
              <a:rPr lang="en-US" b="1" dirty="0"/>
              <a:t> demonstrated that the belief in ‘primitive mentality’ was misplaced and erroneous (‘undomesticated thinking’ rather than ‘savage mind’) – universal ‘structures’ of human thought exist, therefore the cognitive processes of Western and non-Western peoples were the same. </a:t>
            </a:r>
          </a:p>
          <a:p>
            <a:pPr>
              <a:spcBef>
                <a:spcPct val="50000"/>
              </a:spcBef>
              <a:buFontTx/>
              <a:buChar char="•"/>
            </a:pPr>
            <a:r>
              <a:rPr lang="en-US" b="1" dirty="0"/>
              <a:t> What was different were the culturally-specific or culturally relevant metaphors employed (signs, signifier and signified</a:t>
            </a:r>
            <a:r>
              <a:rPr lang="en-US" b="1" dirty="0" smtClean="0"/>
              <a:t>) – in other words, systems of classification</a:t>
            </a:r>
            <a:endParaRPr lang="en-US" b="1" dirty="0"/>
          </a:p>
        </p:txBody>
      </p:sp>
      <p:pic>
        <p:nvPicPr>
          <p:cNvPr id="21511" name="Picture 7" descr="1114458161pHk5a5"/>
          <p:cNvPicPr>
            <a:picLocks noChangeAspect="1" noChangeArrowheads="1"/>
          </p:cNvPicPr>
          <p:nvPr/>
        </p:nvPicPr>
        <p:blipFill>
          <a:blip r:embed="rId2" cstate="print"/>
          <a:srcRect/>
          <a:stretch>
            <a:fillRect/>
          </a:stretch>
        </p:blipFill>
        <p:spPr bwMode="auto">
          <a:xfrm>
            <a:off x="1187450" y="4292600"/>
            <a:ext cx="2168525" cy="2320925"/>
          </a:xfrm>
          <a:prstGeom prst="rect">
            <a:avLst/>
          </a:prstGeom>
          <a:noFill/>
        </p:spPr>
      </p:pic>
      <p:pic>
        <p:nvPicPr>
          <p:cNvPr id="21513" name="Picture 9" descr="ch130-roast-beef-sirloin-19654"/>
          <p:cNvPicPr>
            <a:picLocks noChangeAspect="1" noChangeArrowheads="1"/>
          </p:cNvPicPr>
          <p:nvPr/>
        </p:nvPicPr>
        <p:blipFill>
          <a:blip r:embed="rId3" cstate="print"/>
          <a:srcRect/>
          <a:stretch>
            <a:fillRect/>
          </a:stretch>
        </p:blipFill>
        <p:spPr bwMode="auto">
          <a:xfrm>
            <a:off x="5580063" y="4221163"/>
            <a:ext cx="2376487" cy="2376487"/>
          </a:xfrm>
          <a:prstGeom prst="rect">
            <a:avLst/>
          </a:prstGeom>
          <a:noFill/>
        </p:spPr>
      </p:pic>
      <p:sp>
        <p:nvSpPr>
          <p:cNvPr id="21514" name="Rectangle 10"/>
          <p:cNvSpPr>
            <a:spLocks noChangeArrowheads="1"/>
          </p:cNvSpPr>
          <p:nvPr/>
        </p:nvSpPr>
        <p:spPr bwMode="auto">
          <a:xfrm>
            <a:off x="3924300" y="5084763"/>
            <a:ext cx="1168400" cy="457200"/>
          </a:xfrm>
          <a:prstGeom prst="rect">
            <a:avLst/>
          </a:prstGeom>
          <a:noFill/>
          <a:ln w="9525">
            <a:noFill/>
            <a:miter lim="800000"/>
            <a:headEnd/>
            <a:tailEnd/>
          </a:ln>
          <a:effectLst/>
        </p:spPr>
        <p:txBody>
          <a:bodyPr wrap="none">
            <a:spAutoFit/>
          </a:bodyPr>
          <a:lstStyle/>
          <a:p>
            <a:r>
              <a:rPr lang="en-US" sz="2400" b="1"/>
              <a:t>versus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Maasai-large"/>
          <p:cNvPicPr>
            <a:picLocks noChangeAspect="1" noChangeArrowheads="1"/>
          </p:cNvPicPr>
          <p:nvPr/>
        </p:nvPicPr>
        <p:blipFill>
          <a:blip r:embed="rId2" cstate="print"/>
          <a:srcRect/>
          <a:stretch>
            <a:fillRect/>
          </a:stretch>
        </p:blipFill>
        <p:spPr bwMode="auto">
          <a:xfrm>
            <a:off x="539552" y="3542719"/>
            <a:ext cx="4644008" cy="3315281"/>
          </a:xfrm>
          <a:prstGeom prst="rect">
            <a:avLst/>
          </a:prstGeom>
          <a:noFill/>
        </p:spPr>
      </p:pic>
      <p:sp>
        <p:nvSpPr>
          <p:cNvPr id="24578" name="Rectangle 2"/>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4579" name="Text Box 3"/>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24582" name="Rectangle 6"/>
          <p:cNvSpPr>
            <a:spLocks noChangeArrowheads="1"/>
          </p:cNvSpPr>
          <p:nvPr/>
        </p:nvSpPr>
        <p:spPr bwMode="auto">
          <a:xfrm>
            <a:off x="251520" y="1700808"/>
            <a:ext cx="6119812" cy="2031325"/>
          </a:xfrm>
          <a:prstGeom prst="rect">
            <a:avLst/>
          </a:prstGeom>
          <a:noFill/>
          <a:ln w="9525">
            <a:noFill/>
            <a:miter lim="800000"/>
            <a:headEnd/>
            <a:tailEnd/>
          </a:ln>
          <a:effectLst/>
        </p:spPr>
        <p:txBody>
          <a:bodyPr>
            <a:spAutoFit/>
          </a:bodyPr>
          <a:lstStyle/>
          <a:p>
            <a:r>
              <a:rPr lang="en-US" b="1" u="sng" dirty="0"/>
              <a:t>In-class practical exercise:</a:t>
            </a:r>
          </a:p>
          <a:p>
            <a:endParaRPr lang="en-GB" b="1" u="sng" dirty="0"/>
          </a:p>
          <a:p>
            <a:r>
              <a:rPr lang="en-GB" b="1" dirty="0" smtClean="0"/>
              <a:t>For </a:t>
            </a:r>
            <a:r>
              <a:rPr lang="en-GB" b="1" dirty="0"/>
              <a:t>each example, ascertain what is the ‘sign’, ‘signifier’ and ‘signified’</a:t>
            </a:r>
          </a:p>
          <a:p>
            <a:endParaRPr lang="en-GB" b="1" dirty="0"/>
          </a:p>
          <a:p>
            <a:r>
              <a:rPr lang="en-GB" b="1" dirty="0"/>
              <a:t>How do your respective cultural backgrounds influence the signified meaning you attribute to these images?</a:t>
            </a:r>
            <a:endParaRPr lang="en-US" b="1" dirty="0"/>
          </a:p>
        </p:txBody>
      </p:sp>
      <p:pic>
        <p:nvPicPr>
          <p:cNvPr id="8" name="Picture 5" descr="image_200631715253939393"/>
          <p:cNvPicPr>
            <a:picLocks noChangeAspect="1" noChangeArrowheads="1"/>
          </p:cNvPicPr>
          <p:nvPr/>
        </p:nvPicPr>
        <p:blipFill>
          <a:blip r:embed="rId3" cstate="print"/>
          <a:srcRect/>
          <a:stretch>
            <a:fillRect/>
          </a:stretch>
        </p:blipFill>
        <p:spPr bwMode="auto">
          <a:xfrm>
            <a:off x="6191647" y="2758025"/>
            <a:ext cx="2952353" cy="4099975"/>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9" name="Picture 5" descr="Maasai-large"/>
          <p:cNvPicPr>
            <a:picLocks noChangeAspect="1" noChangeArrowheads="1"/>
          </p:cNvPicPr>
          <p:nvPr/>
        </p:nvPicPr>
        <p:blipFill>
          <a:blip r:embed="rId2" cstate="print"/>
          <a:srcRect/>
          <a:stretch>
            <a:fillRect/>
          </a:stretch>
        </p:blipFill>
        <p:spPr bwMode="auto">
          <a:xfrm>
            <a:off x="971550" y="1773238"/>
            <a:ext cx="6769100" cy="4832350"/>
          </a:xfrm>
          <a:prstGeom prst="rect">
            <a:avLst/>
          </a:prstGeom>
          <a:noFill/>
        </p:spPr>
      </p:pic>
      <p:sp>
        <p:nvSpPr>
          <p:cNvPr id="26630"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6631"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
        <p:nvSpPr>
          <p:cNvPr id="26632" name="Text Box 8"/>
          <p:cNvSpPr txBox="1">
            <a:spLocks noChangeArrowheads="1"/>
          </p:cNvSpPr>
          <p:nvPr/>
        </p:nvSpPr>
        <p:spPr bwMode="auto">
          <a:xfrm>
            <a:off x="5292725" y="2133600"/>
            <a:ext cx="3311525" cy="366713"/>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3" name="Picture 5" descr="image_200631715253939393"/>
          <p:cNvPicPr>
            <a:picLocks noChangeAspect="1" noChangeArrowheads="1"/>
          </p:cNvPicPr>
          <p:nvPr/>
        </p:nvPicPr>
        <p:blipFill>
          <a:blip r:embed="rId2" cstate="print"/>
          <a:srcRect/>
          <a:stretch>
            <a:fillRect/>
          </a:stretch>
        </p:blipFill>
        <p:spPr bwMode="auto">
          <a:xfrm>
            <a:off x="2771775" y="1700213"/>
            <a:ext cx="3544888" cy="4922837"/>
          </a:xfrm>
          <a:prstGeom prst="rect">
            <a:avLst/>
          </a:prstGeom>
          <a:noFill/>
        </p:spPr>
      </p:pic>
      <p:sp>
        <p:nvSpPr>
          <p:cNvPr id="27654"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7655"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a:solidFill>
                  <a:schemeClr val="bg1"/>
                </a:solidFill>
                <a:latin typeface="Tahoma" pitchFamily="34" charset="0"/>
              </a:rPr>
              <a:t>Anthropology in Context</a:t>
            </a:r>
            <a:endParaRPr lang="en-US" sz="3200" b="1">
              <a:solidFill>
                <a:schemeClr val="bg1"/>
              </a:solidFill>
              <a:latin typeface="Tahoma"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7" name="Picture 5" descr=" Skoda Fabia Confectionery Car ">
            <a:hlinkClick r:id="rId2"/>
          </p:cNvPr>
          <p:cNvPicPr>
            <a:picLocks noChangeAspect="1" noChangeArrowheads="1"/>
          </p:cNvPicPr>
          <p:nvPr/>
        </p:nvPicPr>
        <p:blipFill>
          <a:blip r:embed="rId3" cstate="print"/>
          <a:srcRect/>
          <a:stretch>
            <a:fillRect/>
          </a:stretch>
        </p:blipFill>
        <p:spPr bwMode="auto">
          <a:xfrm>
            <a:off x="1619250" y="1700213"/>
            <a:ext cx="6048375" cy="4537075"/>
          </a:xfrm>
          <a:prstGeom prst="rect">
            <a:avLst/>
          </a:prstGeom>
          <a:noFill/>
        </p:spPr>
      </p:pic>
      <p:sp>
        <p:nvSpPr>
          <p:cNvPr id="28678"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28679"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115616" y="6237312"/>
            <a:ext cx="6534472" cy="369332"/>
          </a:xfrm>
          <a:prstGeom prst="rect">
            <a:avLst/>
          </a:prstGeom>
        </p:spPr>
        <p:txBody>
          <a:bodyPr wrap="square">
            <a:spAutoFit/>
          </a:bodyPr>
          <a:lstStyle/>
          <a:p>
            <a:r>
              <a:rPr lang="en-US" dirty="0" smtClean="0">
                <a:hlinkClick r:id="rId2"/>
              </a:rPr>
              <a:t>http://www.youtube.com/watch?v=NdACUfI6nA0&amp;feature=related</a:t>
            </a:r>
            <a:endParaRPr lang="en-US" dirty="0"/>
          </a:p>
        </p:txBody>
      </p:sp>
      <p:sp>
        <p:nvSpPr>
          <p:cNvPr id="7" name="TextBox 6"/>
          <p:cNvSpPr txBox="1"/>
          <p:nvPr/>
        </p:nvSpPr>
        <p:spPr>
          <a:xfrm>
            <a:off x="611560" y="1628800"/>
            <a:ext cx="7848872" cy="646331"/>
          </a:xfrm>
          <a:prstGeom prst="rect">
            <a:avLst/>
          </a:prstGeom>
          <a:noFill/>
        </p:spPr>
        <p:txBody>
          <a:bodyPr wrap="square" rtlCol="0">
            <a:spAutoFit/>
          </a:bodyPr>
          <a:lstStyle/>
          <a:p>
            <a:r>
              <a:rPr lang="en-GB" dirty="0" smtClean="0"/>
              <a:t>Spoken language is a defining feature of ‘being human</a:t>
            </a:r>
            <a:r>
              <a:rPr lang="en-GB" dirty="0" smtClean="0"/>
              <a:t>’ – but is ‘language’ in general an exclusively human preserve? </a:t>
            </a:r>
            <a:endParaRPr lang="en-US" dirty="0"/>
          </a:p>
        </p:txBody>
      </p:sp>
      <p:pic>
        <p:nvPicPr>
          <p:cNvPr id="22530" name="Picture 2" descr="http://i298.photobucket.com/albums/mm248/redmoongraphicnovel/Koko_Vocab_4Signs.jpg"/>
          <p:cNvPicPr>
            <a:picLocks noChangeAspect="1" noChangeArrowheads="1"/>
          </p:cNvPicPr>
          <p:nvPr/>
        </p:nvPicPr>
        <p:blipFill>
          <a:blip r:embed="rId3" cstate="print"/>
          <a:srcRect/>
          <a:stretch>
            <a:fillRect/>
          </a:stretch>
        </p:blipFill>
        <p:spPr bwMode="auto">
          <a:xfrm>
            <a:off x="2051720" y="2708920"/>
            <a:ext cx="3038475" cy="3324226"/>
          </a:xfrm>
          <a:prstGeom prst="rect">
            <a:avLst/>
          </a:prstGeom>
          <a:noFill/>
        </p:spPr>
      </p:pic>
      <p:sp>
        <p:nvSpPr>
          <p:cNvPr id="8" name="Rectangle 6"/>
          <p:cNvSpPr>
            <a:spLocks noChangeArrowheads="1"/>
          </p:cNvSpPr>
          <p:nvPr/>
        </p:nvSpPr>
        <p:spPr bwMode="auto">
          <a:xfrm>
            <a:off x="0" y="0"/>
            <a:ext cx="9144000" cy="1484313"/>
          </a:xfrm>
          <a:prstGeom prst="rect">
            <a:avLst/>
          </a:prstGeom>
          <a:solidFill>
            <a:schemeClr val="tx1"/>
          </a:solidFill>
          <a:ln w="9525">
            <a:noFill/>
            <a:miter lim="800000"/>
            <a:headEnd/>
            <a:tailEnd/>
          </a:ln>
          <a:effectLst/>
        </p:spPr>
        <p:txBody>
          <a:bodyPr wrap="none" anchor="ctr"/>
          <a:lstStyle/>
          <a:p>
            <a:endParaRPr lang="en-US"/>
          </a:p>
        </p:txBody>
      </p:sp>
      <p:sp>
        <p:nvSpPr>
          <p:cNvPr id="9" name="Text Box 7"/>
          <p:cNvSpPr txBox="1">
            <a:spLocks noChangeArrowheads="1"/>
          </p:cNvSpPr>
          <p:nvPr/>
        </p:nvSpPr>
        <p:spPr bwMode="auto">
          <a:xfrm>
            <a:off x="395288" y="404813"/>
            <a:ext cx="5256212" cy="579437"/>
          </a:xfrm>
          <a:prstGeom prst="rect">
            <a:avLst/>
          </a:prstGeom>
          <a:noFill/>
          <a:ln w="9525">
            <a:noFill/>
            <a:miter lim="800000"/>
            <a:headEnd/>
            <a:tailEnd/>
          </a:ln>
          <a:effectLst/>
        </p:spPr>
        <p:txBody>
          <a:bodyPr>
            <a:spAutoFit/>
          </a:bodyPr>
          <a:lstStyle/>
          <a:p>
            <a:pPr>
              <a:spcBef>
                <a:spcPct val="50000"/>
              </a:spcBef>
            </a:pPr>
            <a:r>
              <a:rPr lang="en-GB" sz="3200" b="1" dirty="0">
                <a:solidFill>
                  <a:schemeClr val="bg1"/>
                </a:solidFill>
                <a:latin typeface="Tahoma" pitchFamily="34" charset="0"/>
              </a:rPr>
              <a:t>Anthropology in Context</a:t>
            </a:r>
            <a:endParaRPr lang="en-US" sz="3200" b="1" dirty="0">
              <a:solidFill>
                <a:schemeClr val="bg1"/>
              </a:solidFill>
              <a:latin typeface="Tahoma"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132</TotalTime>
  <Words>1871</Words>
  <Application>Microsoft Office PowerPoint</Application>
  <PresentationFormat>On-screen Show (4:3)</PresentationFormat>
  <Paragraphs>125</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sc024</dc:creator>
  <cp:lastModifiedBy>sc024</cp:lastModifiedBy>
  <cp:revision>13</cp:revision>
  <dcterms:created xsi:type="dcterms:W3CDTF">2010-11-22T16:21:58Z</dcterms:created>
  <dcterms:modified xsi:type="dcterms:W3CDTF">2010-11-23T10:50:39Z</dcterms:modified>
</cp:coreProperties>
</file>