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notesMasterIdLst>
    <p:notesMasterId r:id="rId27"/>
  </p:notesMasterIdLst>
  <p:sldIdLst>
    <p:sldId id="283" r:id="rId4"/>
    <p:sldId id="281" r:id="rId5"/>
    <p:sldId id="259" r:id="rId6"/>
    <p:sldId id="278" r:id="rId7"/>
    <p:sldId id="260" r:id="rId8"/>
    <p:sldId id="277" r:id="rId9"/>
    <p:sldId id="262" r:id="rId10"/>
    <p:sldId id="274" r:id="rId11"/>
    <p:sldId id="275" r:id="rId12"/>
    <p:sldId id="276" r:id="rId13"/>
    <p:sldId id="285" r:id="rId14"/>
    <p:sldId id="263" r:id="rId15"/>
    <p:sldId id="264" r:id="rId16"/>
    <p:sldId id="265" r:id="rId17"/>
    <p:sldId id="266" r:id="rId18"/>
    <p:sldId id="267" r:id="rId19"/>
    <p:sldId id="268" r:id="rId20"/>
    <p:sldId id="270" r:id="rId21"/>
    <p:sldId id="269" r:id="rId22"/>
    <p:sldId id="272" r:id="rId23"/>
    <p:sldId id="273" r:id="rId24"/>
    <p:sldId id="279" r:id="rId25"/>
    <p:sldId id="271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A06936-9D2C-4BD2-B8BE-B7DF5779BB1A}" type="datetimeFigureOut">
              <a:rPr lang="en-GB" smtClean="0"/>
              <a:t>17/02/2020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7F4121-675D-4390-AA72-C7230E997D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732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385309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9021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61746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3155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3703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8538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4396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9976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527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7293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1924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848861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0035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0621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81530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73053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04423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1086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64231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764203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91856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48175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4720095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610290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94590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837665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1900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18287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81685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62356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58949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681184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9125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15014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681775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defTabSz="457200"/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 defTabSz="457200"/>
              <a:t>17/02/2020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defTabSz="457200"/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defTabSz="457200"/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 defTabSz="457200"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9474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Roman History and Literature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1944" y="5874562"/>
            <a:ext cx="6400800" cy="773088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HPAH4009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323528" y="2892265"/>
            <a:ext cx="8496944" cy="1944216"/>
          </a:xfrm>
          <a:prstGeom prst="rect">
            <a:avLst/>
          </a:prstGeom>
        </p:spPr>
        <p:txBody>
          <a:bodyPr vert="horz">
            <a:normAutofit fontScale="6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Tx/>
              <a:buNone/>
              <a:tabLst/>
              <a:defRPr/>
            </a:pPr>
            <a:r>
              <a:rPr kumimoji="0" lang="en-GB" sz="4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 Antiqua"/>
                <a:ea typeface="+mn-ea"/>
                <a:cs typeface="+mn-cs"/>
              </a:rPr>
              <a:t>Session five</a:t>
            </a:r>
            <a:r>
              <a:rPr kumimoji="0" lang="en-GB" sz="4600" b="0" i="0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 Antiqua"/>
                <a:ea typeface="+mn-ea"/>
                <a:cs typeface="+mn-cs"/>
              </a:rPr>
              <a:t> – part 1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Tx/>
              <a:buNone/>
              <a:tabLst/>
              <a:defRPr/>
            </a:pPr>
            <a:r>
              <a:rPr lang="en-GB" sz="4600" noProof="0" dirty="0" smtClean="0">
                <a:solidFill>
                  <a:prstClr val="black"/>
                </a:solidFill>
                <a:latin typeface="Book Antiqua"/>
              </a:rPr>
              <a:t>Learning about Roman Life from Epigraphy</a:t>
            </a:r>
            <a:r>
              <a:rPr kumimoji="0" lang="en-GB" sz="4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 Antiqua"/>
                <a:ea typeface="+mn-ea"/>
                <a:cs typeface="+mn-cs"/>
              </a:rPr>
              <a:t>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Tx/>
              <a:buNone/>
              <a:tabLst/>
              <a:defRPr/>
            </a:pPr>
            <a:r>
              <a:rPr kumimoji="0" lang="en-GB" sz="3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 Antiqua"/>
                <a:ea typeface="+mn-ea"/>
                <a:cs typeface="+mn-cs"/>
              </a:rPr>
              <a:t>	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ook Antiqua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ook Antiqua"/>
                <a:ea typeface="+mn-ea"/>
                <a:cs typeface="+mn-cs"/>
              </a:rPr>
              <a:t>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2885" y="3921418"/>
            <a:ext cx="3398230" cy="1953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295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is Epigraphy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80728"/>
            <a:ext cx="8928992" cy="3960440"/>
          </a:xfrm>
        </p:spPr>
        <p:txBody>
          <a:bodyPr>
            <a:normAutofit fontScale="77500" lnSpcReduction="20000"/>
          </a:bodyPr>
          <a:lstStyle/>
          <a:p>
            <a:r>
              <a:rPr lang="en-GB" i="1" dirty="0" err="1" smtClean="0">
                <a:solidFill>
                  <a:schemeClr val="bg1"/>
                </a:solidFill>
              </a:rPr>
              <a:t>Epigraphe</a:t>
            </a:r>
            <a:r>
              <a:rPr lang="en-GB" dirty="0" smtClean="0">
                <a:solidFill>
                  <a:schemeClr val="bg1"/>
                </a:solidFill>
              </a:rPr>
              <a:t> (Greek); </a:t>
            </a:r>
            <a:r>
              <a:rPr lang="en-GB" i="1" dirty="0" err="1" smtClean="0">
                <a:solidFill>
                  <a:schemeClr val="bg1"/>
                </a:solidFill>
              </a:rPr>
              <a:t>Inscriptio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(Latin) – anything that is written on durable material: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Inscriptions on stone, marble, bronze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Graffiti (walls, rocks)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Brick stamps, writing on glass, mosaic </a:t>
            </a:r>
            <a:r>
              <a:rPr lang="en-GB" i="1" dirty="0" smtClean="0">
                <a:solidFill>
                  <a:schemeClr val="bg1"/>
                </a:solidFill>
              </a:rPr>
              <a:t>tesserae </a:t>
            </a:r>
            <a:r>
              <a:rPr lang="en-GB" dirty="0" smtClean="0">
                <a:solidFill>
                  <a:schemeClr val="bg1"/>
                </a:solidFill>
              </a:rPr>
              <a:t>and wall plaster</a:t>
            </a: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Palaeography – the study of writing that survives on perishable materials: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Parchment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Papyrus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Writing tablets (e.g. wooden leaf-tablets at Vindolanda)</a:t>
            </a:r>
          </a:p>
          <a:p>
            <a:pPr lvl="1"/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Numismatics – the study of coins and all their aspects, including the legends and mottos on them (i.e. the writing).</a:t>
            </a:r>
          </a:p>
          <a:p>
            <a:pPr lvl="1"/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941168"/>
            <a:ext cx="7848872" cy="1760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5121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 body of evidence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52600"/>
            <a:ext cx="8866956" cy="4916760"/>
          </a:xfrm>
        </p:spPr>
        <p:txBody>
          <a:bodyPr/>
          <a:lstStyle/>
          <a:p>
            <a:r>
              <a:rPr lang="en-GB" sz="2600" dirty="0" smtClean="0">
                <a:solidFill>
                  <a:schemeClr val="bg1"/>
                </a:solidFill>
              </a:rPr>
              <a:t>Hundreds of thousands of Roman inscriptions have been discovered – the corpus continues to grow.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2600" dirty="0" smtClean="0">
                <a:solidFill>
                  <a:schemeClr val="bg1"/>
                </a:solidFill>
              </a:rPr>
              <a:t>Comparatively few new discoveries of literary texts.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2600" dirty="0" smtClean="0">
                <a:solidFill>
                  <a:schemeClr val="bg1"/>
                </a:solidFill>
              </a:rPr>
              <a:t>Found reused, in walls of floors of buildings, or in situ</a:t>
            </a:r>
            <a:r>
              <a:rPr lang="en-GB" sz="2800" dirty="0" smtClean="0">
                <a:solidFill>
                  <a:schemeClr val="bg1"/>
                </a:solidFill>
              </a:rPr>
              <a:t>. </a:t>
            </a:r>
          </a:p>
          <a:p>
            <a:endParaRPr lang="en-GB" sz="1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149080"/>
            <a:ext cx="4978524" cy="24517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161524" y="4149080"/>
            <a:ext cx="3744417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2286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r>
              <a:rPr lang="en-GB" sz="2600" dirty="0">
                <a:solidFill>
                  <a:schemeClr val="bg1"/>
                </a:solidFill>
              </a:rPr>
              <a:t>Set up from at least sixth century BC onwards - majority dating to first-third centuries AD.</a:t>
            </a:r>
          </a:p>
        </p:txBody>
      </p:sp>
    </p:spTree>
    <p:extLst>
      <p:ext uri="{BB962C8B-B14F-4D97-AF65-F5344CB8AC3E}">
        <p14:creationId xmlns:p14="http://schemas.microsoft.com/office/powerpoint/2010/main" val="3228340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784976" cy="1039427"/>
          </a:xfrm>
        </p:spPr>
        <p:txBody>
          <a:bodyPr>
            <a:normAutofit/>
          </a:bodyPr>
          <a:lstStyle/>
          <a:p>
            <a:r>
              <a:rPr lang="en-GB" sz="3000" dirty="0" smtClean="0">
                <a:solidFill>
                  <a:schemeClr val="bg1"/>
                </a:solidFill>
              </a:rPr>
              <a:t>Some Major Categories of Inscriptions</a:t>
            </a:r>
            <a:endParaRPr lang="en-GB" sz="30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52600"/>
            <a:ext cx="8784976" cy="5105400"/>
          </a:xfrm>
        </p:spPr>
        <p:txBody>
          <a:bodyPr>
            <a:normAutofit/>
          </a:bodyPr>
          <a:lstStyle/>
          <a:p>
            <a:pPr marL="571500" indent="-457200">
              <a:buFont typeface="+mj-lt"/>
              <a:buAutoNum type="arabicPeriod"/>
            </a:pPr>
            <a:r>
              <a:rPr lang="en-GB" sz="2600" dirty="0" smtClean="0">
                <a:solidFill>
                  <a:schemeClr val="bg1"/>
                </a:solidFill>
              </a:rPr>
              <a:t>Laws, treaties and other public documents (often on bronze panels).</a:t>
            </a:r>
          </a:p>
          <a:p>
            <a:pPr marL="571500" indent="-457200">
              <a:buFont typeface="+mj-lt"/>
              <a:buAutoNum type="arabicPeriod"/>
            </a:pPr>
            <a:endParaRPr lang="en-GB" sz="1000" dirty="0">
              <a:solidFill>
                <a:schemeClr val="bg1"/>
              </a:solidFill>
            </a:endParaRPr>
          </a:p>
          <a:p>
            <a:pPr marL="571500" indent="-457200">
              <a:buFont typeface="+mj-lt"/>
              <a:buAutoNum type="arabicPeriod"/>
            </a:pPr>
            <a:r>
              <a:rPr lang="en-GB" sz="2600" dirty="0" smtClean="0">
                <a:solidFill>
                  <a:schemeClr val="bg1"/>
                </a:solidFill>
              </a:rPr>
              <a:t>Building inscriptions – texts commemorating the construction of some edifice. </a:t>
            </a:r>
          </a:p>
          <a:p>
            <a:pPr marL="571500" indent="-457200">
              <a:buFont typeface="+mj-lt"/>
              <a:buAutoNum type="arabicPeriod"/>
            </a:pPr>
            <a:endParaRPr lang="en-GB" sz="1000" dirty="0">
              <a:solidFill>
                <a:schemeClr val="bg1"/>
              </a:solidFill>
            </a:endParaRPr>
          </a:p>
          <a:p>
            <a:pPr marL="571500" indent="-457200">
              <a:buFont typeface="+mj-lt"/>
              <a:buAutoNum type="arabicPeriod"/>
            </a:pPr>
            <a:r>
              <a:rPr lang="en-GB" sz="2600" dirty="0" smtClean="0">
                <a:solidFill>
                  <a:schemeClr val="bg1"/>
                </a:solidFill>
              </a:rPr>
              <a:t>Commemorative inscriptions, in honour of an individual, often placed on the front of a statue base.</a:t>
            </a:r>
          </a:p>
          <a:p>
            <a:pPr marL="571500" indent="-457200">
              <a:buFont typeface="+mj-lt"/>
              <a:buAutoNum type="arabicPeriod"/>
            </a:pPr>
            <a:endParaRPr lang="en-GB" sz="1000" dirty="0">
              <a:solidFill>
                <a:schemeClr val="bg1"/>
              </a:solidFill>
            </a:endParaRPr>
          </a:p>
          <a:p>
            <a:pPr marL="571500" indent="-457200">
              <a:buFont typeface="+mj-lt"/>
              <a:buAutoNum type="arabicPeriod"/>
            </a:pPr>
            <a:r>
              <a:rPr lang="en-GB" sz="2600" dirty="0" smtClean="0">
                <a:solidFill>
                  <a:schemeClr val="bg1"/>
                </a:solidFill>
              </a:rPr>
              <a:t>Alters and religious dedications.</a:t>
            </a:r>
          </a:p>
          <a:p>
            <a:pPr marL="571500" indent="-457200">
              <a:buFont typeface="+mj-lt"/>
              <a:buAutoNum type="arabicPeriod"/>
            </a:pPr>
            <a:endParaRPr lang="en-GB" sz="1000" dirty="0">
              <a:solidFill>
                <a:schemeClr val="bg1"/>
              </a:solidFill>
            </a:endParaRPr>
          </a:p>
          <a:p>
            <a:pPr marL="571500" indent="-457200">
              <a:buFont typeface="+mj-lt"/>
              <a:buAutoNum type="arabicPeriod"/>
            </a:pPr>
            <a:r>
              <a:rPr lang="en-GB" sz="2600" dirty="0" smtClean="0">
                <a:solidFill>
                  <a:schemeClr val="bg1"/>
                </a:solidFill>
              </a:rPr>
              <a:t>Gravestones.</a:t>
            </a:r>
          </a:p>
          <a:p>
            <a:pPr marL="1143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1739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408372"/>
            <a:ext cx="8640960" cy="1039427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The value of Epigraphic Evidence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752600"/>
            <a:ext cx="8640960" cy="491676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Complementing literary text.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Providing information not alluded to by our ancient authors.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Useful for prosopography.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As a whole more representative of a wider body of people than literary texts.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 study of the language - </a:t>
            </a:r>
            <a:r>
              <a:rPr lang="en-GB" dirty="0">
                <a:solidFill>
                  <a:schemeClr val="bg1"/>
                </a:solidFill>
              </a:rPr>
              <a:t>vocabulary and grammatical </a:t>
            </a:r>
            <a:r>
              <a:rPr lang="en-GB" dirty="0" smtClean="0">
                <a:solidFill>
                  <a:schemeClr val="bg1"/>
                </a:solidFill>
              </a:rPr>
              <a:t>structure.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 wide range of aspects of life (and death) are revealed – family relationships, entertainment, work, religion, public decrees.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543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Recording and Publication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556792"/>
            <a:ext cx="8640960" cy="5301208"/>
          </a:xfrm>
        </p:spPr>
        <p:txBody>
          <a:bodyPr>
            <a:normAutofit/>
          </a:bodyPr>
          <a:lstStyle/>
          <a:p>
            <a:r>
              <a:rPr lang="en-GB" sz="2600" dirty="0" smtClean="0">
                <a:solidFill>
                  <a:schemeClr val="bg1"/>
                </a:solidFill>
              </a:rPr>
              <a:t>Cataloguing of inscriptions, particularly from 15</a:t>
            </a:r>
            <a:r>
              <a:rPr lang="en-GB" sz="2600" baseline="30000" dirty="0" smtClean="0">
                <a:solidFill>
                  <a:schemeClr val="bg1"/>
                </a:solidFill>
              </a:rPr>
              <a:t>th</a:t>
            </a:r>
            <a:r>
              <a:rPr lang="en-GB" sz="2600" dirty="0" smtClean="0">
                <a:solidFill>
                  <a:schemeClr val="bg1"/>
                </a:solidFill>
              </a:rPr>
              <a:t> century.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2600" b="1" i="1" dirty="0">
                <a:solidFill>
                  <a:schemeClr val="bg1"/>
                </a:solidFill>
              </a:rPr>
              <a:t>Corpus </a:t>
            </a:r>
            <a:r>
              <a:rPr lang="en-GB" sz="2600" b="1" i="1" dirty="0" err="1">
                <a:solidFill>
                  <a:schemeClr val="bg1"/>
                </a:solidFill>
              </a:rPr>
              <a:t>Inscriptionum</a:t>
            </a:r>
            <a:r>
              <a:rPr lang="en-GB" sz="2600" b="1" i="1" dirty="0">
                <a:solidFill>
                  <a:schemeClr val="bg1"/>
                </a:solidFill>
              </a:rPr>
              <a:t> </a:t>
            </a:r>
            <a:r>
              <a:rPr lang="en-GB" sz="2600" b="1" i="1" dirty="0" err="1">
                <a:solidFill>
                  <a:schemeClr val="bg1"/>
                </a:solidFill>
              </a:rPr>
              <a:t>Latinarum</a:t>
            </a:r>
            <a:r>
              <a:rPr lang="en-GB" sz="2600" b="1" i="1" dirty="0">
                <a:solidFill>
                  <a:schemeClr val="bg1"/>
                </a:solidFill>
              </a:rPr>
              <a:t> </a:t>
            </a:r>
            <a:r>
              <a:rPr lang="en-GB" sz="2600" dirty="0" smtClean="0">
                <a:solidFill>
                  <a:schemeClr val="bg1"/>
                </a:solidFill>
              </a:rPr>
              <a:t>– </a:t>
            </a:r>
            <a:r>
              <a:rPr lang="en-GB" sz="2600" i="1" dirty="0" smtClean="0">
                <a:solidFill>
                  <a:schemeClr val="bg1"/>
                </a:solidFill>
              </a:rPr>
              <a:t>CIL </a:t>
            </a:r>
            <a:r>
              <a:rPr lang="en-GB" sz="2600" dirty="0" smtClean="0">
                <a:solidFill>
                  <a:schemeClr val="bg1"/>
                </a:solidFill>
              </a:rPr>
              <a:t>(</a:t>
            </a:r>
            <a:r>
              <a:rPr lang="en-GB" sz="2600" dirty="0">
                <a:solidFill>
                  <a:schemeClr val="bg1"/>
                </a:solidFill>
              </a:rPr>
              <a:t>see also the </a:t>
            </a:r>
            <a:r>
              <a:rPr lang="en-GB" sz="2600" i="1" dirty="0" smtClean="0">
                <a:solidFill>
                  <a:schemeClr val="bg1"/>
                </a:solidFill>
              </a:rPr>
              <a:t>Corpus </a:t>
            </a:r>
            <a:r>
              <a:rPr lang="en-GB" sz="2600" i="1" dirty="0" err="1" smtClean="0">
                <a:solidFill>
                  <a:schemeClr val="bg1"/>
                </a:solidFill>
              </a:rPr>
              <a:t>Inscriptionum</a:t>
            </a:r>
            <a:r>
              <a:rPr lang="en-GB" sz="2600" i="1" dirty="0" smtClean="0">
                <a:solidFill>
                  <a:schemeClr val="bg1"/>
                </a:solidFill>
              </a:rPr>
              <a:t> </a:t>
            </a:r>
            <a:r>
              <a:rPr lang="en-GB" sz="2600" i="1" dirty="0" err="1" smtClean="0">
                <a:solidFill>
                  <a:schemeClr val="bg1"/>
                </a:solidFill>
              </a:rPr>
              <a:t>Graecarum</a:t>
            </a:r>
            <a:r>
              <a:rPr lang="en-GB" sz="2600" i="1" dirty="0" smtClean="0">
                <a:solidFill>
                  <a:schemeClr val="bg1"/>
                </a:solidFill>
              </a:rPr>
              <a:t> </a:t>
            </a:r>
            <a:r>
              <a:rPr lang="en-GB" sz="2600" dirty="0" smtClean="0">
                <a:solidFill>
                  <a:schemeClr val="bg1"/>
                </a:solidFill>
              </a:rPr>
              <a:t>– </a:t>
            </a:r>
            <a:r>
              <a:rPr lang="en-GB" sz="2600" i="1" dirty="0" smtClean="0">
                <a:solidFill>
                  <a:schemeClr val="bg1"/>
                </a:solidFill>
              </a:rPr>
              <a:t>CIG </a:t>
            </a:r>
            <a:r>
              <a:rPr lang="en-GB" sz="2600" dirty="0">
                <a:solidFill>
                  <a:schemeClr val="bg1"/>
                </a:solidFill>
              </a:rPr>
              <a:t> and the </a:t>
            </a:r>
            <a:r>
              <a:rPr lang="en-GB" sz="2600" i="1" dirty="0" err="1">
                <a:solidFill>
                  <a:schemeClr val="bg1"/>
                </a:solidFill>
              </a:rPr>
              <a:t>Inscriptiones</a:t>
            </a:r>
            <a:r>
              <a:rPr lang="en-GB" sz="2600" i="1" dirty="0">
                <a:solidFill>
                  <a:schemeClr val="bg1"/>
                </a:solidFill>
              </a:rPr>
              <a:t> </a:t>
            </a:r>
            <a:r>
              <a:rPr lang="en-GB" sz="2600" i="1" dirty="0" err="1" smtClean="0">
                <a:solidFill>
                  <a:schemeClr val="bg1"/>
                </a:solidFill>
              </a:rPr>
              <a:t>Graecae</a:t>
            </a:r>
            <a:r>
              <a:rPr lang="en-GB" sz="2600" i="1" dirty="0" smtClean="0">
                <a:solidFill>
                  <a:schemeClr val="bg1"/>
                </a:solidFill>
              </a:rPr>
              <a:t> </a:t>
            </a:r>
            <a:r>
              <a:rPr lang="en-GB" sz="2600" dirty="0" smtClean="0">
                <a:solidFill>
                  <a:schemeClr val="bg1"/>
                </a:solidFill>
              </a:rPr>
              <a:t>- </a:t>
            </a:r>
            <a:r>
              <a:rPr lang="en-GB" sz="2600" i="1" dirty="0" smtClean="0">
                <a:solidFill>
                  <a:schemeClr val="bg1"/>
                </a:solidFill>
              </a:rPr>
              <a:t>IG</a:t>
            </a:r>
            <a:r>
              <a:rPr lang="en-GB" sz="2600" dirty="0" smtClean="0">
                <a:solidFill>
                  <a:schemeClr val="bg1"/>
                </a:solidFill>
              </a:rPr>
              <a:t>).</a:t>
            </a:r>
          </a:p>
          <a:p>
            <a:endParaRPr lang="en-GB" sz="1200" i="1" dirty="0">
              <a:solidFill>
                <a:schemeClr val="bg1"/>
              </a:solidFill>
            </a:endParaRPr>
          </a:p>
          <a:p>
            <a:r>
              <a:rPr lang="en-GB" sz="2600" b="1" i="1" dirty="0" err="1">
                <a:solidFill>
                  <a:schemeClr val="bg1"/>
                </a:solidFill>
              </a:rPr>
              <a:t>Inscriptiones</a:t>
            </a:r>
            <a:r>
              <a:rPr lang="en-GB" sz="2600" b="1" i="1" dirty="0">
                <a:solidFill>
                  <a:schemeClr val="bg1"/>
                </a:solidFill>
              </a:rPr>
              <a:t> </a:t>
            </a:r>
            <a:r>
              <a:rPr lang="en-GB" sz="2600" b="1" i="1" dirty="0" err="1">
                <a:solidFill>
                  <a:schemeClr val="bg1"/>
                </a:solidFill>
              </a:rPr>
              <a:t>Latinae</a:t>
            </a:r>
            <a:r>
              <a:rPr lang="en-GB" sz="2600" b="1" i="1" dirty="0">
                <a:solidFill>
                  <a:schemeClr val="bg1"/>
                </a:solidFill>
              </a:rPr>
              <a:t> </a:t>
            </a:r>
            <a:r>
              <a:rPr lang="en-GB" sz="2600" b="1" i="1" dirty="0" err="1">
                <a:solidFill>
                  <a:schemeClr val="bg1"/>
                </a:solidFill>
              </a:rPr>
              <a:t>Selectae</a:t>
            </a:r>
            <a:r>
              <a:rPr lang="en-GB" sz="2600" b="1" i="1" dirty="0">
                <a:solidFill>
                  <a:schemeClr val="bg1"/>
                </a:solidFill>
              </a:rPr>
              <a:t> </a:t>
            </a:r>
            <a:r>
              <a:rPr lang="en-GB" sz="2600" b="1" i="1" dirty="0" smtClean="0">
                <a:solidFill>
                  <a:schemeClr val="bg1"/>
                </a:solidFill>
              </a:rPr>
              <a:t> </a:t>
            </a:r>
            <a:r>
              <a:rPr lang="en-GB" sz="2600" dirty="0" smtClean="0">
                <a:solidFill>
                  <a:schemeClr val="bg1"/>
                </a:solidFill>
              </a:rPr>
              <a:t>- </a:t>
            </a:r>
            <a:r>
              <a:rPr lang="en-GB" sz="2600" i="1" dirty="0" smtClean="0">
                <a:solidFill>
                  <a:schemeClr val="bg1"/>
                </a:solidFill>
              </a:rPr>
              <a:t>ILS</a:t>
            </a:r>
            <a:r>
              <a:rPr lang="en-GB" sz="2600" dirty="0" smtClean="0">
                <a:solidFill>
                  <a:schemeClr val="bg1"/>
                </a:solidFill>
              </a:rPr>
              <a:t>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2600" smtClean="0">
                <a:solidFill>
                  <a:schemeClr val="bg1"/>
                </a:solidFill>
              </a:rPr>
              <a:t>Arthur </a:t>
            </a:r>
            <a:r>
              <a:rPr lang="en-GB" sz="2600" dirty="0">
                <a:solidFill>
                  <a:schemeClr val="bg1"/>
                </a:solidFill>
              </a:rPr>
              <a:t>Gordon’s </a:t>
            </a:r>
            <a:r>
              <a:rPr lang="en-GB" sz="2600" i="1" dirty="0">
                <a:solidFill>
                  <a:schemeClr val="bg1"/>
                </a:solidFill>
              </a:rPr>
              <a:t>Illustrated Introduction to Latin Epigraphy</a:t>
            </a:r>
            <a:r>
              <a:rPr lang="en-GB" sz="2600" dirty="0">
                <a:solidFill>
                  <a:schemeClr val="bg1"/>
                </a:solidFill>
              </a:rPr>
              <a:t> (1983</a:t>
            </a:r>
            <a:r>
              <a:rPr lang="en-GB" sz="2600" dirty="0" smtClean="0">
                <a:solidFill>
                  <a:schemeClr val="bg1"/>
                </a:solidFill>
              </a:rPr>
              <a:t>).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fr-FR" sz="2600" i="1" dirty="0">
                <a:solidFill>
                  <a:schemeClr val="bg1"/>
                </a:solidFill>
              </a:rPr>
              <a:t>L’Année </a:t>
            </a:r>
            <a:r>
              <a:rPr lang="fr-FR" sz="2600" i="1" dirty="0" err="1">
                <a:solidFill>
                  <a:schemeClr val="bg1"/>
                </a:solidFill>
              </a:rPr>
              <a:t>Ėpigraphique</a:t>
            </a:r>
            <a:r>
              <a:rPr lang="fr-FR" sz="2600" i="1" dirty="0">
                <a:solidFill>
                  <a:schemeClr val="bg1"/>
                </a:solidFill>
              </a:rPr>
              <a:t> </a:t>
            </a:r>
            <a:r>
              <a:rPr lang="fr-FR" sz="2600" dirty="0" smtClean="0">
                <a:solidFill>
                  <a:schemeClr val="bg1"/>
                </a:solidFill>
              </a:rPr>
              <a:t>– </a:t>
            </a:r>
            <a:r>
              <a:rPr lang="fr-FR" sz="2600" i="1" dirty="0" smtClean="0">
                <a:solidFill>
                  <a:schemeClr val="bg1"/>
                </a:solidFill>
              </a:rPr>
              <a:t>AE </a:t>
            </a:r>
            <a:r>
              <a:rPr lang="fr-FR" sz="2600" dirty="0" smtClean="0">
                <a:solidFill>
                  <a:schemeClr val="bg1"/>
                </a:solidFill>
              </a:rPr>
              <a:t>- </a:t>
            </a:r>
            <a:r>
              <a:rPr lang="fr-FR" sz="2600" dirty="0">
                <a:solidFill>
                  <a:schemeClr val="bg1"/>
                </a:solidFill>
              </a:rPr>
              <a:t>the </a:t>
            </a:r>
            <a:r>
              <a:rPr lang="fr-FR" sz="2600" dirty="0" err="1">
                <a:solidFill>
                  <a:schemeClr val="bg1"/>
                </a:solidFill>
              </a:rPr>
              <a:t>Epigraphical</a:t>
            </a:r>
            <a:r>
              <a:rPr lang="fr-FR" sz="2600" dirty="0">
                <a:solidFill>
                  <a:schemeClr val="bg1"/>
                </a:solidFill>
              </a:rPr>
              <a:t> </a:t>
            </a:r>
            <a:r>
              <a:rPr lang="fr-FR" sz="2600" dirty="0" err="1" smtClean="0">
                <a:solidFill>
                  <a:schemeClr val="bg1"/>
                </a:solidFill>
              </a:rPr>
              <a:t>Year</a:t>
            </a:r>
            <a:r>
              <a:rPr lang="fr-FR" sz="2600" dirty="0" smtClean="0">
                <a:solidFill>
                  <a:schemeClr val="bg1"/>
                </a:solidFill>
              </a:rPr>
              <a:t>. </a:t>
            </a:r>
          </a:p>
          <a:p>
            <a:endParaRPr lang="fr-FR" dirty="0">
              <a:solidFill>
                <a:schemeClr val="bg1"/>
              </a:solidFill>
            </a:endParaRP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3289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4"/>
          <p:cNvSpPr txBox="1">
            <a:spLocks/>
          </p:cNvSpPr>
          <p:nvPr/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 algn="ctr">
              <a:buFont typeface="Arial" pitchFamily="34" charset="0"/>
              <a:buNone/>
            </a:pPr>
            <a:r>
              <a:rPr lang="en-GB" sz="6000" b="1" dirty="0" smtClean="0">
                <a:solidFill>
                  <a:schemeClr val="bg1"/>
                </a:solidFill>
              </a:rPr>
              <a:t>Life in Rome: Evidence from Inscriptions</a:t>
            </a:r>
            <a:endParaRPr lang="en-GB" sz="6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28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Religious Life in the city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3" y="1726049"/>
            <a:ext cx="8784975" cy="1774960"/>
          </a:xfrm>
        </p:spPr>
        <p:txBody>
          <a:bodyPr>
            <a:normAutofit fontScale="92500" lnSpcReduction="20000"/>
          </a:bodyPr>
          <a:lstStyle/>
          <a:p>
            <a:pPr marL="11430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Marcus </a:t>
            </a:r>
            <a:r>
              <a:rPr lang="en-GB" dirty="0" err="1" smtClean="0">
                <a:solidFill>
                  <a:schemeClr val="bg1"/>
                </a:solidFill>
              </a:rPr>
              <a:t>Ulpius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Honoratus</a:t>
            </a:r>
            <a:r>
              <a:rPr lang="en-GB" dirty="0" smtClean="0">
                <a:solidFill>
                  <a:schemeClr val="bg1"/>
                </a:solidFill>
              </a:rPr>
              <a:t>… set this memorial up to Aesculapius and </a:t>
            </a:r>
            <a:r>
              <a:rPr lang="en-GB" dirty="0" err="1" smtClean="0">
                <a:solidFill>
                  <a:schemeClr val="bg1"/>
                </a:solidFill>
              </a:rPr>
              <a:t>Hygieia</a:t>
            </a:r>
            <a:r>
              <a:rPr lang="en-GB" dirty="0" smtClean="0">
                <a:solidFill>
                  <a:schemeClr val="bg1"/>
                </a:solidFill>
              </a:rPr>
              <a:t>, in return for his own health, is family’s and his doctor’s, Lucius Julius Helix, who alongside these gods, has taken expert care of me.” – </a:t>
            </a:r>
            <a:r>
              <a:rPr lang="en-GB" b="1" i="1" dirty="0" smtClean="0">
                <a:solidFill>
                  <a:schemeClr val="bg1"/>
                </a:solidFill>
              </a:rPr>
              <a:t>ILS </a:t>
            </a:r>
            <a:r>
              <a:rPr lang="en-GB" b="1" dirty="0" smtClean="0">
                <a:solidFill>
                  <a:schemeClr val="bg1"/>
                </a:solidFill>
              </a:rPr>
              <a:t>2194 = </a:t>
            </a:r>
            <a:r>
              <a:rPr lang="en-GB" b="1" i="1" dirty="0" smtClean="0">
                <a:solidFill>
                  <a:schemeClr val="bg1"/>
                </a:solidFill>
              </a:rPr>
              <a:t>CIL </a:t>
            </a:r>
            <a:r>
              <a:rPr lang="en-GB" b="1" dirty="0" smtClean="0">
                <a:solidFill>
                  <a:schemeClr val="bg1"/>
                </a:solidFill>
              </a:rPr>
              <a:t>6.19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573016"/>
            <a:ext cx="3964788" cy="3112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4211960" y="4581129"/>
            <a:ext cx="4912635" cy="227687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 pitchFamily="34" charset="0"/>
              <a:buNone/>
            </a:pPr>
            <a:r>
              <a:rPr lang="en-GB" dirty="0" smtClean="0">
                <a:solidFill>
                  <a:schemeClr val="bg1"/>
                </a:solidFill>
              </a:rPr>
              <a:t>“On January 12</a:t>
            </a:r>
            <a:r>
              <a:rPr lang="en-GB" baseline="30000" dirty="0" smtClean="0">
                <a:solidFill>
                  <a:schemeClr val="bg1"/>
                </a:solidFill>
              </a:rPr>
              <a:t>th</a:t>
            </a:r>
            <a:r>
              <a:rPr lang="en-GB" dirty="0" smtClean="0">
                <a:solidFill>
                  <a:schemeClr val="bg1"/>
                </a:solidFill>
              </a:rPr>
              <a:t>, during the same consulship [in AD 59] </a:t>
            </a:r>
            <a:r>
              <a:rPr lang="en-GB" dirty="0" err="1" smtClean="0">
                <a:solidFill>
                  <a:schemeClr val="bg1"/>
                </a:solidFill>
              </a:rPr>
              <a:t>Calpurnius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Piso</a:t>
            </a:r>
            <a:r>
              <a:rPr lang="en-GB" dirty="0" smtClean="0">
                <a:solidFill>
                  <a:schemeClr val="bg1"/>
                </a:solidFill>
              </a:rPr>
              <a:t>, chairman of the </a:t>
            </a:r>
            <a:r>
              <a:rPr lang="en-GB" dirty="0" err="1" smtClean="0">
                <a:solidFill>
                  <a:schemeClr val="bg1"/>
                </a:solidFill>
              </a:rPr>
              <a:t>Arval</a:t>
            </a:r>
            <a:r>
              <a:rPr lang="en-GB" dirty="0" smtClean="0">
                <a:solidFill>
                  <a:schemeClr val="bg1"/>
                </a:solidFill>
              </a:rPr>
              <a:t> Brethren, made sacrifice at the Pantheon to the goddess </a:t>
            </a:r>
            <a:r>
              <a:rPr lang="en-GB" dirty="0" err="1" smtClean="0">
                <a:solidFill>
                  <a:schemeClr val="bg1"/>
                </a:solidFill>
              </a:rPr>
              <a:t>Dia</a:t>
            </a:r>
            <a:r>
              <a:rPr lang="en-GB" dirty="0" smtClean="0">
                <a:solidFill>
                  <a:schemeClr val="bg1"/>
                </a:solidFill>
              </a:rPr>
              <a:t>, in the presence of… the </a:t>
            </a:r>
            <a:r>
              <a:rPr lang="en-GB" dirty="0" err="1" smtClean="0">
                <a:solidFill>
                  <a:schemeClr val="bg1"/>
                </a:solidFill>
              </a:rPr>
              <a:t>Arval</a:t>
            </a:r>
            <a:r>
              <a:rPr lang="en-GB" dirty="0" smtClean="0">
                <a:solidFill>
                  <a:schemeClr val="bg1"/>
                </a:solidFill>
              </a:rPr>
              <a:t> Brethren.” – </a:t>
            </a:r>
            <a:r>
              <a:rPr lang="en-GB" b="1" i="1" dirty="0" smtClean="0">
                <a:solidFill>
                  <a:schemeClr val="bg1"/>
                </a:solidFill>
              </a:rPr>
              <a:t>ILS </a:t>
            </a:r>
            <a:r>
              <a:rPr lang="en-GB" b="1" dirty="0" smtClean="0">
                <a:solidFill>
                  <a:schemeClr val="bg1"/>
                </a:solidFill>
              </a:rPr>
              <a:t>229 = </a:t>
            </a:r>
            <a:r>
              <a:rPr lang="en-GB" b="1" i="1" dirty="0" smtClean="0">
                <a:solidFill>
                  <a:schemeClr val="bg1"/>
                </a:solidFill>
              </a:rPr>
              <a:t>CIL </a:t>
            </a:r>
            <a:r>
              <a:rPr lang="en-GB" b="1" dirty="0" smtClean="0">
                <a:solidFill>
                  <a:schemeClr val="bg1"/>
                </a:solidFill>
              </a:rPr>
              <a:t>6.2041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1" y="3284984"/>
            <a:ext cx="1826551" cy="12110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0150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08372"/>
            <a:ext cx="9144000" cy="1039427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Tragic and Happy everyday events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89110"/>
            <a:ext cx="2664296" cy="2820010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en-GB" sz="2000" dirty="0" smtClean="0">
                <a:solidFill>
                  <a:schemeClr val="bg1"/>
                </a:solidFill>
              </a:rPr>
              <a:t>“Here I lie, the little </a:t>
            </a:r>
            <a:r>
              <a:rPr lang="en-GB" sz="2000" dirty="0" err="1" smtClean="0">
                <a:solidFill>
                  <a:schemeClr val="bg1"/>
                </a:solidFill>
              </a:rPr>
              <a:t>Florus</a:t>
            </a:r>
            <a:r>
              <a:rPr lang="en-GB" sz="2000" dirty="0" smtClean="0">
                <a:solidFill>
                  <a:schemeClr val="bg1"/>
                </a:solidFill>
              </a:rPr>
              <a:t>, a two-horse charioteer; No sooner did I take to chariots than I tumbled to the shades.” – </a:t>
            </a:r>
            <a:r>
              <a:rPr lang="en-GB" sz="2000" b="1" i="1" dirty="0" smtClean="0">
                <a:solidFill>
                  <a:schemeClr val="bg1"/>
                </a:solidFill>
              </a:rPr>
              <a:t>ILS </a:t>
            </a:r>
            <a:r>
              <a:rPr lang="en-GB" sz="2000" b="1" dirty="0" smtClean="0">
                <a:solidFill>
                  <a:schemeClr val="bg1"/>
                </a:solidFill>
              </a:rPr>
              <a:t>5300 = </a:t>
            </a:r>
            <a:r>
              <a:rPr lang="en-GB" sz="2000" b="1" i="1" dirty="0" smtClean="0">
                <a:solidFill>
                  <a:schemeClr val="bg1"/>
                </a:solidFill>
              </a:rPr>
              <a:t>CIL </a:t>
            </a:r>
            <a:r>
              <a:rPr lang="en-GB" sz="2000" b="1" dirty="0" smtClean="0">
                <a:solidFill>
                  <a:schemeClr val="bg1"/>
                </a:solidFill>
              </a:rPr>
              <a:t>6.10078</a:t>
            </a:r>
            <a:r>
              <a:rPr lang="en-GB" sz="2000" dirty="0" smtClean="0">
                <a:solidFill>
                  <a:schemeClr val="bg1"/>
                </a:solidFill>
              </a:rPr>
              <a:t>.</a:t>
            </a: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365104"/>
            <a:ext cx="2160240" cy="2265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2771800" y="1700808"/>
            <a:ext cx="6264696" cy="1728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 pitchFamily="34" charset="0"/>
              <a:buNone/>
            </a:pPr>
            <a:r>
              <a:rPr lang="en-GB" sz="2000" dirty="0" smtClean="0">
                <a:solidFill>
                  <a:schemeClr val="bg1"/>
                </a:solidFill>
              </a:rPr>
              <a:t>“</a:t>
            </a:r>
            <a:r>
              <a:rPr lang="en-GB" sz="2000" dirty="0" err="1" smtClean="0">
                <a:solidFill>
                  <a:schemeClr val="bg1"/>
                </a:solidFill>
              </a:rPr>
              <a:t>Daphnus</a:t>
            </a:r>
            <a:r>
              <a:rPr lang="en-GB" sz="2000" dirty="0" smtClean="0">
                <a:solidFill>
                  <a:schemeClr val="bg1"/>
                </a:solidFill>
              </a:rPr>
              <a:t> and </a:t>
            </a:r>
            <a:r>
              <a:rPr lang="en-GB" sz="2000" dirty="0" err="1" smtClean="0">
                <a:solidFill>
                  <a:schemeClr val="bg1"/>
                </a:solidFill>
              </a:rPr>
              <a:t>Chryseis</a:t>
            </a:r>
            <a:r>
              <a:rPr lang="en-GB" sz="2000" dirty="0" smtClean="0">
                <a:solidFill>
                  <a:schemeClr val="bg1"/>
                </a:solidFill>
              </a:rPr>
              <a:t>, freed-people of </a:t>
            </a:r>
            <a:r>
              <a:rPr lang="en-GB" sz="2000" dirty="0" err="1" smtClean="0">
                <a:solidFill>
                  <a:schemeClr val="bg1"/>
                </a:solidFill>
              </a:rPr>
              <a:t>Lacon</a:t>
            </a:r>
            <a:r>
              <a:rPr lang="en-GB" sz="2000" dirty="0" smtClean="0">
                <a:solidFill>
                  <a:schemeClr val="bg1"/>
                </a:solidFill>
              </a:rPr>
              <a:t>, dedicate this to their son </a:t>
            </a:r>
            <a:r>
              <a:rPr lang="en-GB" sz="2000" dirty="0" err="1" smtClean="0">
                <a:solidFill>
                  <a:schemeClr val="bg1"/>
                </a:solidFill>
              </a:rPr>
              <a:t>Fortunatus</a:t>
            </a:r>
            <a:r>
              <a:rPr lang="en-GB" sz="2000" dirty="0" smtClean="0">
                <a:solidFill>
                  <a:schemeClr val="bg1"/>
                </a:solidFill>
              </a:rPr>
              <a:t>. He drowned, age 8, in a pool in the Baths of Mars.” – </a:t>
            </a:r>
            <a:r>
              <a:rPr lang="en-GB" sz="2000" b="1" i="1" dirty="0" smtClean="0">
                <a:solidFill>
                  <a:schemeClr val="bg1"/>
                </a:solidFill>
              </a:rPr>
              <a:t>ILS</a:t>
            </a:r>
            <a:r>
              <a:rPr lang="en-GB" sz="2000" b="1" dirty="0" smtClean="0">
                <a:solidFill>
                  <a:schemeClr val="bg1"/>
                </a:solidFill>
              </a:rPr>
              <a:t> 8518 = </a:t>
            </a:r>
            <a:r>
              <a:rPr lang="en-GB" sz="2000" b="1" i="1" dirty="0" smtClean="0">
                <a:solidFill>
                  <a:schemeClr val="bg1"/>
                </a:solidFill>
              </a:rPr>
              <a:t>CIL </a:t>
            </a:r>
            <a:r>
              <a:rPr lang="en-GB" sz="2000" b="1" dirty="0" smtClean="0">
                <a:solidFill>
                  <a:schemeClr val="bg1"/>
                </a:solidFill>
              </a:rPr>
              <a:t>6.16740</a:t>
            </a:r>
            <a:r>
              <a:rPr lang="en-GB" sz="2000" dirty="0" smtClean="0">
                <a:solidFill>
                  <a:schemeClr val="bg1"/>
                </a:solidFill>
              </a:rPr>
              <a:t>. 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2627784" y="3356992"/>
            <a:ext cx="6408712" cy="221872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 pitchFamily="34" charset="0"/>
              <a:buNone/>
            </a:pPr>
            <a:r>
              <a:rPr lang="en-GB" sz="2200" dirty="0" smtClean="0">
                <a:solidFill>
                  <a:schemeClr val="bg1"/>
                </a:solidFill>
              </a:rPr>
              <a:t>“My name is </a:t>
            </a:r>
            <a:r>
              <a:rPr lang="en-GB" sz="2200" dirty="0" err="1" smtClean="0">
                <a:solidFill>
                  <a:schemeClr val="bg1"/>
                </a:solidFill>
              </a:rPr>
              <a:t>Ursus</a:t>
            </a:r>
            <a:r>
              <a:rPr lang="en-GB" sz="2200" dirty="0" smtClean="0">
                <a:solidFill>
                  <a:schemeClr val="bg1"/>
                </a:solidFill>
              </a:rPr>
              <a:t>, and I was the first among the Romans to play with grace the glass-ball game with my companions. Cheered on (I tell the truth) by large applauding crowds in the Baths of Trajan, Titus, Agrippa, and often Nero. Rejoice my fellow ball-players, gather around my statue…” – </a:t>
            </a:r>
            <a:r>
              <a:rPr lang="en-GB" sz="2200" b="1" i="1" dirty="0" smtClean="0">
                <a:solidFill>
                  <a:schemeClr val="bg1"/>
                </a:solidFill>
              </a:rPr>
              <a:t>ILS </a:t>
            </a:r>
            <a:r>
              <a:rPr lang="en-GB" sz="2200" b="1" dirty="0" smtClean="0">
                <a:solidFill>
                  <a:schemeClr val="bg1"/>
                </a:solidFill>
              </a:rPr>
              <a:t>5173 = </a:t>
            </a:r>
            <a:r>
              <a:rPr lang="en-GB" sz="2200" b="1" i="1" dirty="0" smtClean="0">
                <a:solidFill>
                  <a:schemeClr val="bg1"/>
                </a:solidFill>
              </a:rPr>
              <a:t>CIL </a:t>
            </a:r>
            <a:r>
              <a:rPr lang="en-GB" sz="2200" b="1" dirty="0" smtClean="0">
                <a:solidFill>
                  <a:schemeClr val="bg1"/>
                </a:solidFill>
              </a:rPr>
              <a:t>6.9797</a:t>
            </a:r>
            <a:r>
              <a:rPr lang="en-GB" sz="2200" i="1" dirty="0" smtClean="0">
                <a:solidFill>
                  <a:schemeClr val="bg1"/>
                </a:solidFill>
              </a:rPr>
              <a:t>.</a:t>
            </a:r>
            <a:endParaRPr lang="en-GB" sz="2200" dirty="0">
              <a:solidFill>
                <a:schemeClr val="bg1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207058"/>
            <a:ext cx="2039888" cy="15299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544121"/>
            <a:ext cx="4032448" cy="11094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8139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Marginalised Groups and Subversive Activities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76029"/>
            <a:ext cx="4248472" cy="3697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107504" y="5517232"/>
            <a:ext cx="4392488" cy="1224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 pitchFamily="34" charset="0"/>
              <a:buNone/>
            </a:pPr>
            <a:r>
              <a:rPr lang="en-GB" dirty="0" smtClean="0">
                <a:solidFill>
                  <a:schemeClr val="bg1"/>
                </a:solidFill>
              </a:rPr>
              <a:t>“Here rest </a:t>
            </a:r>
            <a:r>
              <a:rPr lang="en-GB" dirty="0" err="1" smtClean="0">
                <a:solidFill>
                  <a:schemeClr val="bg1"/>
                </a:solidFill>
              </a:rPr>
              <a:t>Primitiva</a:t>
            </a:r>
            <a:r>
              <a:rPr lang="en-GB" dirty="0" smtClean="0">
                <a:solidFill>
                  <a:schemeClr val="bg1"/>
                </a:solidFill>
              </a:rPr>
              <a:t> and her grandson </a:t>
            </a:r>
            <a:r>
              <a:rPr lang="en-GB" dirty="0" err="1" smtClean="0">
                <a:solidFill>
                  <a:schemeClr val="bg1"/>
                </a:solidFill>
              </a:rPr>
              <a:t>Euphrenon</a:t>
            </a:r>
            <a:r>
              <a:rPr lang="en-GB" dirty="0" smtClean="0">
                <a:solidFill>
                  <a:schemeClr val="bg1"/>
                </a:solidFill>
              </a:rPr>
              <a:t>. May their sleep be.”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0699" y="1635823"/>
            <a:ext cx="4311781" cy="3737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Content Placeholder 4"/>
          <p:cNvSpPr txBox="1">
            <a:spLocks/>
          </p:cNvSpPr>
          <p:nvPr/>
        </p:nvSpPr>
        <p:spPr>
          <a:xfrm>
            <a:off x="4499992" y="5523858"/>
            <a:ext cx="4536504" cy="133414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ysClr val="window" lastClr="FFFFFF">
                  <a:shade val="95000"/>
                </a:sysClr>
              </a:buClr>
              <a:buSzPct val="65000"/>
              <a:buFont typeface="Wingdings 2"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580698" y="5373216"/>
            <a:ext cx="4455798" cy="155197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 pitchFamily="34" charset="0"/>
              <a:buNone/>
            </a:pPr>
            <a:r>
              <a:rPr lang="en-GB" dirty="0" smtClean="0">
                <a:solidFill>
                  <a:schemeClr val="bg1"/>
                </a:solidFill>
              </a:rPr>
              <a:t>“</a:t>
            </a:r>
            <a:r>
              <a:rPr lang="en-GB" dirty="0" err="1" smtClean="0">
                <a:solidFill>
                  <a:schemeClr val="bg1"/>
                </a:solidFill>
              </a:rPr>
              <a:t>Sethian</a:t>
            </a:r>
            <a:r>
              <a:rPr lang="en-GB" dirty="0" smtClean="0">
                <a:solidFill>
                  <a:schemeClr val="bg1"/>
                </a:solidFill>
              </a:rPr>
              <a:t>” circus-competition curse tablet, Rome – c.4th century BC – found terracotta sarcophagus on Via </a:t>
            </a:r>
            <a:r>
              <a:rPr lang="en-GB" dirty="0" err="1" smtClean="0">
                <a:solidFill>
                  <a:schemeClr val="bg1"/>
                </a:solidFill>
              </a:rPr>
              <a:t>Appia</a:t>
            </a:r>
            <a:r>
              <a:rPr lang="en-GB" dirty="0" smtClean="0">
                <a:solidFill>
                  <a:schemeClr val="bg1"/>
                </a:solidFill>
              </a:rPr>
              <a:t>. Wishes death upon </a:t>
            </a:r>
            <a:r>
              <a:rPr lang="en-GB" dirty="0" err="1" smtClean="0">
                <a:solidFill>
                  <a:schemeClr val="bg1"/>
                </a:solidFill>
              </a:rPr>
              <a:t>Cardelus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 marL="114300" indent="0">
              <a:buFont typeface="Arial" pitchFamily="34" charset="0"/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34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Graffiti from Pompeii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514116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Graffiti offering useful insights into everyday lives of more obscure people from the ancient Roman world.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Many thousands of graffiti found at the site by excavators.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Writing on the plaster walls of Pompeii as a form of public “social media”.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Types of graffiti: electioneering, rude comments and invective, advertisements, graffiti from lovers, curses for people defiling tombs.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615832"/>
            <a:ext cx="5048612" cy="3149863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120548" y="4948257"/>
            <a:ext cx="5243540" cy="1542476"/>
          </a:xfrm>
          <a:prstGeom prst="rect">
            <a:avLst/>
          </a:prstGeom>
          <a:solidFill>
            <a:srgbClr val="92D050"/>
          </a:solidFill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it-IT" dirty="0" smtClean="0">
                <a:solidFill>
                  <a:schemeClr val="bg1"/>
                </a:solidFill>
              </a:rPr>
              <a:t>Translation: Apollinaris, the physician of the emperor Titus, shat well here.</a:t>
            </a:r>
            <a:endParaRPr lang="en-GB" dirty="0" smtClean="0">
              <a:solidFill>
                <a:schemeClr val="bg1"/>
              </a:solidFill>
            </a:endParaRPr>
          </a:p>
          <a:p>
            <a:pPr marL="137160" indent="0">
              <a:buFont typeface="Wingdings 2"/>
              <a:buNone/>
            </a:pP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r="19627"/>
          <a:stretch/>
        </p:blipFill>
        <p:spPr>
          <a:xfrm>
            <a:off x="5169256" y="2276872"/>
            <a:ext cx="3875856" cy="3149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305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4"/>
          <p:cNvSpPr txBox="1">
            <a:spLocks/>
          </p:cNvSpPr>
          <p:nvPr/>
        </p:nvSpPr>
        <p:spPr>
          <a:xfrm>
            <a:off x="457200" y="2132856"/>
            <a:ext cx="8229600" cy="399330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 algn="ctr">
              <a:buFont typeface="Arial" pitchFamily="34" charset="0"/>
              <a:buNone/>
            </a:pPr>
            <a:r>
              <a:rPr lang="en-GB" sz="6000" b="1" dirty="0" smtClean="0">
                <a:solidFill>
                  <a:schemeClr val="bg1"/>
                </a:solidFill>
              </a:rPr>
              <a:t>Reading Roman Inscriptions</a:t>
            </a:r>
            <a:endParaRPr lang="en-GB" sz="6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6930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Deciphering Latin Inscriptions (1)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52600"/>
            <a:ext cx="8784976" cy="498876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Deciphering basic inscriptions possible even for those with limited or no Latin – can place an inscription in a general type.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Latin </a:t>
            </a:r>
            <a:r>
              <a:rPr lang="en-GB" dirty="0">
                <a:solidFill>
                  <a:schemeClr val="bg1"/>
                </a:solidFill>
              </a:rPr>
              <a:t>found on inscriptions is often not literary or </a:t>
            </a:r>
            <a:r>
              <a:rPr lang="en-GB" dirty="0" smtClean="0">
                <a:solidFill>
                  <a:schemeClr val="bg1"/>
                </a:solidFill>
              </a:rPr>
              <a:t>poetic – but normal rules of Latin grammar apply.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Sentences frequently start with a nominative or a dative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Sentences often have the verb at the end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Dots or other marks sometimes used.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Alphabet - 21 letters (ABCDEFGHIKLMNOPQRSTVX) to which Y and Z were </a:t>
            </a:r>
            <a:r>
              <a:rPr lang="en-GB" dirty="0" smtClean="0">
                <a:solidFill>
                  <a:schemeClr val="bg1"/>
                </a:solidFill>
              </a:rPr>
              <a:t>added later.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J – the consonantal version of </a:t>
            </a:r>
            <a:r>
              <a:rPr lang="en-GB" dirty="0" smtClean="0">
                <a:solidFill>
                  <a:schemeClr val="bg1"/>
                </a:solidFill>
              </a:rPr>
              <a:t>I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U - the </a:t>
            </a:r>
            <a:r>
              <a:rPr lang="en-GB" dirty="0">
                <a:solidFill>
                  <a:schemeClr val="bg1"/>
                </a:solidFill>
              </a:rPr>
              <a:t>vocal version of V - V stood for both u and v </a:t>
            </a:r>
            <a:r>
              <a:rPr lang="en-GB" dirty="0" smtClean="0">
                <a:solidFill>
                  <a:schemeClr val="bg1"/>
                </a:solidFill>
              </a:rPr>
              <a:t>– e.g. </a:t>
            </a:r>
            <a:r>
              <a:rPr lang="en-GB" dirty="0">
                <a:solidFill>
                  <a:schemeClr val="bg1"/>
                </a:solidFill>
              </a:rPr>
              <a:t>SERVVS for </a:t>
            </a:r>
            <a:r>
              <a:rPr lang="en-GB" i="1" dirty="0" err="1">
                <a:solidFill>
                  <a:schemeClr val="bg1"/>
                </a:solidFill>
              </a:rPr>
              <a:t>servus</a:t>
            </a:r>
            <a:r>
              <a:rPr lang="en-GB" dirty="0">
                <a:solidFill>
                  <a:schemeClr val="bg1"/>
                </a:solidFill>
              </a:rPr>
              <a:t> (a slave</a:t>
            </a:r>
            <a:r>
              <a:rPr lang="en-GB" dirty="0" smtClean="0">
                <a:solidFill>
                  <a:schemeClr val="bg1"/>
                </a:solidFill>
              </a:rPr>
              <a:t>).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2244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Deciphering Latin Inscriptions </a:t>
            </a:r>
            <a:r>
              <a:rPr lang="en-GB" dirty="0" smtClean="0">
                <a:solidFill>
                  <a:schemeClr val="bg1"/>
                </a:solidFill>
              </a:rPr>
              <a:t>(2)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28800"/>
            <a:ext cx="8928992" cy="52292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Abbreviations frequently used in </a:t>
            </a:r>
            <a:r>
              <a:rPr lang="en-GB" dirty="0">
                <a:solidFill>
                  <a:schemeClr val="bg1"/>
                </a:solidFill>
              </a:rPr>
              <a:t>Latin inscriptions </a:t>
            </a:r>
            <a:r>
              <a:rPr lang="en-GB" dirty="0" smtClean="0">
                <a:solidFill>
                  <a:schemeClr val="bg1"/>
                </a:solidFill>
              </a:rPr>
              <a:t>– intended to </a:t>
            </a:r>
            <a:r>
              <a:rPr lang="en-GB" dirty="0">
                <a:solidFill>
                  <a:schemeClr val="bg1"/>
                </a:solidFill>
              </a:rPr>
              <a:t>make the best use of the space available on the </a:t>
            </a:r>
            <a:r>
              <a:rPr lang="en-GB" dirty="0" smtClean="0">
                <a:solidFill>
                  <a:schemeClr val="bg1"/>
                </a:solidFill>
              </a:rPr>
              <a:t>stone.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15 </a:t>
            </a:r>
            <a:r>
              <a:rPr lang="en-GB" dirty="0" smtClean="0">
                <a:solidFill>
                  <a:schemeClr val="bg1"/>
                </a:solidFill>
              </a:rPr>
              <a:t>very common </a:t>
            </a:r>
            <a:r>
              <a:rPr lang="en-GB" i="1" dirty="0" smtClean="0">
                <a:solidFill>
                  <a:schemeClr val="bg1"/>
                </a:solidFill>
              </a:rPr>
              <a:t>praenomina </a:t>
            </a:r>
            <a:r>
              <a:rPr lang="en-GB" dirty="0" smtClean="0">
                <a:solidFill>
                  <a:schemeClr val="bg1"/>
                </a:solidFill>
              </a:rPr>
              <a:t>(</a:t>
            </a:r>
            <a:r>
              <a:rPr lang="en-GB" i="1" dirty="0" smtClean="0">
                <a:solidFill>
                  <a:schemeClr val="bg1"/>
                </a:solidFill>
              </a:rPr>
              <a:t>praenomen</a:t>
            </a:r>
            <a:r>
              <a:rPr lang="en-GB" dirty="0" smtClean="0">
                <a:solidFill>
                  <a:schemeClr val="bg1"/>
                </a:solidFill>
              </a:rPr>
              <a:t> = forename), </a:t>
            </a:r>
            <a:r>
              <a:rPr lang="en-GB" dirty="0">
                <a:solidFill>
                  <a:schemeClr val="bg1"/>
                </a:solidFill>
              </a:rPr>
              <a:t>e.g. M(</a:t>
            </a:r>
            <a:r>
              <a:rPr lang="en-GB" dirty="0" err="1">
                <a:solidFill>
                  <a:schemeClr val="bg1"/>
                </a:solidFill>
              </a:rPr>
              <a:t>arcus</a:t>
            </a:r>
            <a:r>
              <a:rPr lang="en-GB" dirty="0">
                <a:solidFill>
                  <a:schemeClr val="bg1"/>
                </a:solidFill>
              </a:rPr>
              <a:t>), L(</a:t>
            </a:r>
            <a:r>
              <a:rPr lang="en-GB" dirty="0" err="1">
                <a:solidFill>
                  <a:schemeClr val="bg1"/>
                </a:solidFill>
              </a:rPr>
              <a:t>ucius</a:t>
            </a:r>
            <a:r>
              <a:rPr lang="en-GB" dirty="0">
                <a:solidFill>
                  <a:schemeClr val="bg1"/>
                </a:solidFill>
              </a:rPr>
              <a:t>), Cn(</a:t>
            </a:r>
            <a:r>
              <a:rPr lang="en-GB" dirty="0" err="1">
                <a:solidFill>
                  <a:schemeClr val="bg1"/>
                </a:solidFill>
              </a:rPr>
              <a:t>aeus</a:t>
            </a:r>
            <a:r>
              <a:rPr lang="en-GB" dirty="0">
                <a:solidFill>
                  <a:schemeClr val="bg1"/>
                </a:solidFill>
              </a:rPr>
              <a:t>) and S(</a:t>
            </a:r>
            <a:r>
              <a:rPr lang="en-GB" dirty="0" err="1">
                <a:solidFill>
                  <a:schemeClr val="bg1"/>
                </a:solidFill>
              </a:rPr>
              <a:t>extus</a:t>
            </a:r>
            <a:r>
              <a:rPr lang="en-GB" dirty="0" smtClean="0">
                <a:solidFill>
                  <a:schemeClr val="bg1"/>
                </a:solidFill>
              </a:rPr>
              <a:t>).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Family </a:t>
            </a:r>
            <a:r>
              <a:rPr lang="en-GB" dirty="0">
                <a:solidFill>
                  <a:schemeClr val="bg1"/>
                </a:solidFill>
              </a:rPr>
              <a:t>name (</a:t>
            </a:r>
            <a:r>
              <a:rPr lang="en-GB" i="1" dirty="0" err="1">
                <a:solidFill>
                  <a:schemeClr val="bg1"/>
                </a:solidFill>
              </a:rPr>
              <a:t>nomen</a:t>
            </a:r>
            <a:r>
              <a:rPr lang="en-GB" dirty="0">
                <a:solidFill>
                  <a:schemeClr val="bg1"/>
                </a:solidFill>
              </a:rPr>
              <a:t>) was the chief distinguishing name outside the immediate family – e.g. Cornelius, </a:t>
            </a:r>
            <a:r>
              <a:rPr lang="en-GB" dirty="0" smtClean="0">
                <a:solidFill>
                  <a:schemeClr val="bg1"/>
                </a:solidFill>
              </a:rPr>
              <a:t>Julius, </a:t>
            </a:r>
            <a:r>
              <a:rPr lang="en-GB" dirty="0">
                <a:solidFill>
                  <a:schemeClr val="bg1"/>
                </a:solidFill>
              </a:rPr>
              <a:t>Aelius, </a:t>
            </a:r>
            <a:r>
              <a:rPr lang="en-GB" dirty="0" smtClean="0">
                <a:solidFill>
                  <a:schemeClr val="bg1"/>
                </a:solidFill>
              </a:rPr>
              <a:t>Aurelius.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Usually the forename (</a:t>
            </a:r>
            <a:r>
              <a:rPr lang="en-GB" i="1" dirty="0">
                <a:solidFill>
                  <a:schemeClr val="bg1"/>
                </a:solidFill>
              </a:rPr>
              <a:t>praenomen</a:t>
            </a:r>
            <a:r>
              <a:rPr lang="en-GB" dirty="0">
                <a:solidFill>
                  <a:schemeClr val="bg1"/>
                </a:solidFill>
              </a:rPr>
              <a:t>) and family name (</a:t>
            </a:r>
            <a:r>
              <a:rPr lang="en-GB" i="1" dirty="0" err="1">
                <a:solidFill>
                  <a:schemeClr val="bg1"/>
                </a:solidFill>
              </a:rPr>
              <a:t>nomen</a:t>
            </a:r>
            <a:r>
              <a:rPr lang="en-GB" dirty="0">
                <a:solidFill>
                  <a:schemeClr val="bg1"/>
                </a:solidFill>
              </a:rPr>
              <a:t>) of the individual are followed directly in an inscription by the forename of the person’s father; for example, M(</a:t>
            </a:r>
            <a:r>
              <a:rPr lang="en-GB" dirty="0" err="1">
                <a:solidFill>
                  <a:schemeClr val="bg1"/>
                </a:solidFill>
              </a:rPr>
              <a:t>arci</a:t>
            </a:r>
            <a:r>
              <a:rPr lang="en-GB" dirty="0">
                <a:solidFill>
                  <a:schemeClr val="bg1"/>
                </a:solidFill>
              </a:rPr>
              <a:t>) f(</a:t>
            </a:r>
            <a:r>
              <a:rPr lang="en-GB" dirty="0" err="1">
                <a:solidFill>
                  <a:schemeClr val="bg1"/>
                </a:solidFill>
              </a:rPr>
              <a:t>ilius</a:t>
            </a:r>
            <a:r>
              <a:rPr lang="en-GB" dirty="0" smtClean="0">
                <a:solidFill>
                  <a:schemeClr val="bg1"/>
                </a:solidFill>
              </a:rPr>
              <a:t>).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V</a:t>
            </a:r>
            <a:r>
              <a:rPr lang="en-GB" dirty="0" smtClean="0">
                <a:solidFill>
                  <a:schemeClr val="bg1"/>
                </a:solidFill>
              </a:rPr>
              <a:t>oting-tribe </a:t>
            </a:r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i="1" dirty="0" err="1">
                <a:solidFill>
                  <a:schemeClr val="bg1"/>
                </a:solidFill>
              </a:rPr>
              <a:t>tribus</a:t>
            </a:r>
            <a:r>
              <a:rPr lang="en-GB" dirty="0">
                <a:solidFill>
                  <a:schemeClr val="bg1"/>
                </a:solidFill>
              </a:rPr>
              <a:t>) </a:t>
            </a:r>
            <a:r>
              <a:rPr lang="en-GB" dirty="0" smtClean="0">
                <a:solidFill>
                  <a:schemeClr val="bg1"/>
                </a:solidFill>
              </a:rPr>
              <a:t>usually abbreviated; </a:t>
            </a:r>
            <a:r>
              <a:rPr lang="en-GB" dirty="0">
                <a:solidFill>
                  <a:schemeClr val="bg1"/>
                </a:solidFill>
              </a:rPr>
              <a:t>eventually 35 in </a:t>
            </a:r>
            <a:r>
              <a:rPr lang="en-GB" dirty="0" smtClean="0">
                <a:solidFill>
                  <a:schemeClr val="bg1"/>
                </a:solidFill>
              </a:rPr>
              <a:t>number.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Next would come a surname (</a:t>
            </a:r>
            <a:r>
              <a:rPr lang="en-GB" i="1" dirty="0" smtClean="0">
                <a:solidFill>
                  <a:schemeClr val="bg1"/>
                </a:solidFill>
              </a:rPr>
              <a:t>cognomen</a:t>
            </a:r>
            <a:r>
              <a:rPr lang="en-GB" dirty="0" smtClean="0">
                <a:solidFill>
                  <a:schemeClr val="bg1"/>
                </a:solidFill>
              </a:rPr>
              <a:t>) – often initially developed out of a nickname </a:t>
            </a:r>
            <a:r>
              <a:rPr lang="en-GB" dirty="0">
                <a:solidFill>
                  <a:schemeClr val="bg1"/>
                </a:solidFill>
              </a:rPr>
              <a:t>-  </a:t>
            </a:r>
            <a:r>
              <a:rPr lang="en-GB" dirty="0" smtClean="0">
                <a:solidFill>
                  <a:schemeClr val="bg1"/>
                </a:solidFill>
              </a:rPr>
              <a:t>Scipio a ‘stick’, </a:t>
            </a:r>
            <a:r>
              <a:rPr lang="en-GB" dirty="0">
                <a:solidFill>
                  <a:schemeClr val="bg1"/>
                </a:solidFill>
              </a:rPr>
              <a:t>Cicero </a:t>
            </a:r>
            <a:r>
              <a:rPr lang="en-GB" dirty="0" smtClean="0">
                <a:solidFill>
                  <a:schemeClr val="bg1"/>
                </a:solidFill>
              </a:rPr>
              <a:t>a ‘chickpea’.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5892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00808"/>
            <a:ext cx="8640960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>
                <a:solidFill>
                  <a:schemeClr val="bg1"/>
                </a:solidFill>
              </a:rPr>
              <a:t>CIL </a:t>
            </a:r>
            <a:r>
              <a:rPr lang="en-GB" dirty="0" smtClean="0">
                <a:solidFill>
                  <a:schemeClr val="bg1"/>
                </a:solidFill>
              </a:rPr>
              <a:t>vi 2170 – British Museum</a:t>
            </a:r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7" name="Frame 6"/>
          <p:cNvSpPr/>
          <p:nvPr/>
        </p:nvSpPr>
        <p:spPr>
          <a:xfrm>
            <a:off x="971600" y="5373216"/>
            <a:ext cx="7272808" cy="1296144"/>
          </a:xfrm>
          <a:prstGeom prst="fram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 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3943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32" t="75596" r="9788" b="5420"/>
          <a:stretch/>
        </p:blipFill>
        <p:spPr bwMode="auto">
          <a:xfrm>
            <a:off x="179512" y="188640"/>
            <a:ext cx="8728298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rame 1"/>
          <p:cNvSpPr/>
          <p:nvPr/>
        </p:nvSpPr>
        <p:spPr>
          <a:xfrm>
            <a:off x="251520" y="332656"/>
            <a:ext cx="6408712" cy="900100"/>
          </a:xfrm>
          <a:prstGeom prst="fram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Up Arrow 7"/>
          <p:cNvSpPr/>
          <p:nvPr/>
        </p:nvSpPr>
        <p:spPr>
          <a:xfrm>
            <a:off x="395536" y="1052736"/>
            <a:ext cx="504056" cy="199283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251520" y="30689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L(</a:t>
            </a:r>
            <a:r>
              <a:rPr lang="en-GB" dirty="0" err="1" smtClean="0"/>
              <a:t>ucius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11" name="Up Arrow 10"/>
          <p:cNvSpPr/>
          <p:nvPr/>
        </p:nvSpPr>
        <p:spPr>
          <a:xfrm>
            <a:off x="1331640" y="1052736"/>
            <a:ext cx="504056" cy="199283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331640" y="30689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Antistius</a:t>
            </a:r>
            <a:endParaRPr lang="en-GB" dirty="0"/>
          </a:p>
        </p:txBody>
      </p:sp>
      <p:sp>
        <p:nvSpPr>
          <p:cNvPr id="15" name="Up Arrow 14"/>
          <p:cNvSpPr/>
          <p:nvPr/>
        </p:nvSpPr>
        <p:spPr>
          <a:xfrm>
            <a:off x="5472100" y="1052736"/>
            <a:ext cx="468052" cy="199283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472100" y="3057263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Sarculo</a:t>
            </a:r>
            <a:endParaRPr lang="en-GB" dirty="0"/>
          </a:p>
        </p:txBody>
      </p:sp>
      <p:sp>
        <p:nvSpPr>
          <p:cNvPr id="17" name="Up Arrow 16"/>
          <p:cNvSpPr/>
          <p:nvPr/>
        </p:nvSpPr>
        <p:spPr>
          <a:xfrm rot="1225187">
            <a:off x="2976266" y="1016996"/>
            <a:ext cx="431144" cy="2035713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2308830" y="304556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F(</a:t>
            </a:r>
            <a:r>
              <a:rPr lang="en-GB" dirty="0" err="1" smtClean="0"/>
              <a:t>ilius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19" name="Up Arrow 18"/>
          <p:cNvSpPr/>
          <p:nvPr/>
        </p:nvSpPr>
        <p:spPr>
          <a:xfrm rot="20706579">
            <a:off x="3239852" y="1005743"/>
            <a:ext cx="432048" cy="202087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/>
          <p:cNvSpPr txBox="1"/>
          <p:nvPr/>
        </p:nvSpPr>
        <p:spPr>
          <a:xfrm>
            <a:off x="3191838" y="3068960"/>
            <a:ext cx="12361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Cn(</a:t>
            </a:r>
            <a:r>
              <a:rPr lang="en-GB" dirty="0" err="1" smtClean="0"/>
              <a:t>aei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22" name="Up Arrow 21"/>
          <p:cNvSpPr/>
          <p:nvPr/>
        </p:nvSpPr>
        <p:spPr>
          <a:xfrm rot="20968802">
            <a:off x="4105036" y="1028536"/>
            <a:ext cx="432048" cy="201962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/>
          <p:cNvSpPr txBox="1"/>
          <p:nvPr/>
        </p:nvSpPr>
        <p:spPr>
          <a:xfrm>
            <a:off x="4211960" y="3068960"/>
            <a:ext cx="12601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Hor</a:t>
            </a:r>
            <a:r>
              <a:rPr lang="en-GB" dirty="0" smtClean="0"/>
              <a:t>(</a:t>
            </a:r>
            <a:r>
              <a:rPr lang="en-GB" dirty="0" err="1" smtClean="0"/>
              <a:t>atia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215516" y="3933056"/>
            <a:ext cx="865629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 smtClean="0">
                <a:solidFill>
                  <a:schemeClr val="bg1"/>
                </a:solidFill>
              </a:rPr>
              <a:t>Lucius </a:t>
            </a:r>
            <a:r>
              <a:rPr lang="en-GB" sz="4800" b="1" dirty="0" err="1" smtClean="0">
                <a:solidFill>
                  <a:schemeClr val="bg1"/>
                </a:solidFill>
              </a:rPr>
              <a:t>Antistius</a:t>
            </a:r>
            <a:r>
              <a:rPr lang="en-GB" sz="4800" b="1" dirty="0" smtClean="0">
                <a:solidFill>
                  <a:schemeClr val="bg1"/>
                </a:solidFill>
              </a:rPr>
              <a:t> </a:t>
            </a:r>
            <a:r>
              <a:rPr lang="en-GB" sz="4800" b="1" dirty="0" err="1" smtClean="0">
                <a:solidFill>
                  <a:schemeClr val="bg1"/>
                </a:solidFill>
              </a:rPr>
              <a:t>Sarculo</a:t>
            </a:r>
            <a:r>
              <a:rPr lang="en-GB" sz="4800" b="1" dirty="0" smtClean="0">
                <a:solidFill>
                  <a:schemeClr val="bg1"/>
                </a:solidFill>
              </a:rPr>
              <a:t>, son of </a:t>
            </a:r>
            <a:r>
              <a:rPr lang="en-GB" sz="4800" b="1" dirty="0" err="1" smtClean="0">
                <a:solidFill>
                  <a:schemeClr val="bg1"/>
                </a:solidFill>
              </a:rPr>
              <a:t>Gnaeus</a:t>
            </a:r>
            <a:r>
              <a:rPr lang="en-GB" sz="4800" b="1" dirty="0" smtClean="0">
                <a:solidFill>
                  <a:schemeClr val="bg1"/>
                </a:solidFill>
              </a:rPr>
              <a:t>, a member of the </a:t>
            </a:r>
            <a:r>
              <a:rPr lang="en-GB" sz="4800" b="1" dirty="0" err="1" smtClean="0">
                <a:solidFill>
                  <a:schemeClr val="bg1"/>
                </a:solidFill>
              </a:rPr>
              <a:t>Horatia</a:t>
            </a:r>
            <a:r>
              <a:rPr lang="en-GB" sz="4800" b="1" dirty="0" smtClean="0">
                <a:solidFill>
                  <a:schemeClr val="bg1"/>
                </a:solidFill>
              </a:rPr>
              <a:t> tribe</a:t>
            </a:r>
            <a:endParaRPr lang="en-GB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931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/>
      <p:bldP spid="11" grpId="0" animBg="1"/>
      <p:bldP spid="13" grpId="0"/>
      <p:bldP spid="15" grpId="0" animBg="1"/>
      <p:bldP spid="16" grpId="0"/>
      <p:bldP spid="17" grpId="0" animBg="1"/>
      <p:bldP spid="18" grpId="0"/>
      <p:bldP spid="19" grpId="0" animBg="1"/>
      <p:bldP spid="21" grpId="0"/>
      <p:bldP spid="22" grpId="0" animBg="1"/>
      <p:bldP spid="23" grpId="0"/>
      <p:bldP spid="2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Deciphering Latin Inscriptions </a:t>
            </a:r>
            <a:r>
              <a:rPr lang="en-GB" dirty="0" smtClean="0">
                <a:solidFill>
                  <a:schemeClr val="bg1"/>
                </a:solidFill>
              </a:rPr>
              <a:t>(3)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700808"/>
            <a:ext cx="8928992" cy="510540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Naming conventions for women: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Women </a:t>
            </a:r>
            <a:r>
              <a:rPr lang="en-GB" dirty="0">
                <a:solidFill>
                  <a:schemeClr val="bg1"/>
                </a:solidFill>
              </a:rPr>
              <a:t>were not normally given a forename (</a:t>
            </a:r>
            <a:r>
              <a:rPr lang="en-GB" i="1" dirty="0">
                <a:solidFill>
                  <a:schemeClr val="bg1"/>
                </a:solidFill>
              </a:rPr>
              <a:t>praenomen</a:t>
            </a:r>
            <a:r>
              <a:rPr lang="en-GB" dirty="0" smtClean="0">
                <a:solidFill>
                  <a:schemeClr val="bg1"/>
                </a:solidFill>
              </a:rPr>
              <a:t>).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Usually had a feminine form of their family name (</a:t>
            </a:r>
            <a:r>
              <a:rPr lang="en-GB" i="1" dirty="0" err="1" smtClean="0">
                <a:solidFill>
                  <a:schemeClr val="bg1"/>
                </a:solidFill>
              </a:rPr>
              <a:t>nomen</a:t>
            </a:r>
            <a:r>
              <a:rPr lang="en-GB" dirty="0" smtClean="0">
                <a:solidFill>
                  <a:schemeClr val="bg1"/>
                </a:solidFill>
              </a:rPr>
              <a:t>) – e.g. </a:t>
            </a:r>
            <a:r>
              <a:rPr lang="en-GB" dirty="0" err="1" smtClean="0">
                <a:solidFill>
                  <a:schemeClr val="bg1"/>
                </a:solidFill>
              </a:rPr>
              <a:t>Tullia</a:t>
            </a:r>
            <a:r>
              <a:rPr lang="en-GB" dirty="0" smtClean="0">
                <a:solidFill>
                  <a:schemeClr val="bg1"/>
                </a:solidFill>
              </a:rPr>
              <a:t> the daughter of Cicero, her father’s </a:t>
            </a:r>
            <a:r>
              <a:rPr lang="en-GB" i="1" dirty="0" err="1" smtClean="0">
                <a:solidFill>
                  <a:schemeClr val="bg1"/>
                </a:solidFill>
              </a:rPr>
              <a:t>nomen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being </a:t>
            </a:r>
            <a:r>
              <a:rPr lang="en-GB" dirty="0" err="1" smtClean="0">
                <a:solidFill>
                  <a:schemeClr val="bg1"/>
                </a:solidFill>
              </a:rPr>
              <a:t>Tullius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Most women also had a </a:t>
            </a:r>
            <a:r>
              <a:rPr lang="en-GB" i="1" dirty="0" smtClean="0">
                <a:solidFill>
                  <a:schemeClr val="bg1"/>
                </a:solidFill>
              </a:rPr>
              <a:t>cognomen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– often a feminised form of her father’s – also took her husband’s name in the genitive case upon marriage.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E.g</a:t>
            </a:r>
            <a:r>
              <a:rPr lang="en-GB" dirty="0" smtClean="0">
                <a:solidFill>
                  <a:schemeClr val="bg1"/>
                </a:solidFill>
              </a:rPr>
              <a:t>. </a:t>
            </a:r>
            <a:r>
              <a:rPr lang="en-GB" dirty="0" err="1">
                <a:solidFill>
                  <a:schemeClr val="bg1"/>
                </a:solidFill>
              </a:rPr>
              <a:t>Caecilia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Metella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Crassi</a:t>
            </a:r>
            <a:r>
              <a:rPr lang="en-GB" dirty="0">
                <a:solidFill>
                  <a:schemeClr val="bg1"/>
                </a:solidFill>
              </a:rPr>
              <a:t> (daughter of </a:t>
            </a:r>
            <a:r>
              <a:rPr lang="en-GB" dirty="0" err="1">
                <a:solidFill>
                  <a:schemeClr val="bg1"/>
                </a:solidFill>
              </a:rPr>
              <a:t>Caecilius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Metellus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and wife of </a:t>
            </a:r>
            <a:r>
              <a:rPr lang="en-GB" dirty="0" smtClean="0">
                <a:solidFill>
                  <a:schemeClr val="bg1"/>
                </a:solidFill>
              </a:rPr>
              <a:t>Crassus (son of the famous triumvir).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husbands and wives could share the same </a:t>
            </a:r>
            <a:r>
              <a:rPr lang="en-GB" i="1" dirty="0" err="1" smtClean="0">
                <a:solidFill>
                  <a:schemeClr val="bg1"/>
                </a:solidFill>
              </a:rPr>
              <a:t>nomen</a:t>
            </a:r>
            <a:r>
              <a:rPr lang="en-GB" dirty="0" smtClean="0">
                <a:solidFill>
                  <a:schemeClr val="bg1"/>
                </a:solidFill>
              </a:rPr>
              <a:t> – often an indication of former servile status.</a:t>
            </a:r>
          </a:p>
          <a:p>
            <a:pPr lvl="1"/>
            <a:endParaRPr lang="en-GB" sz="9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Naming conventions for slaves: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Usually had a single name, could often be patronising.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The owner’s name followed in the genitive </a:t>
            </a:r>
            <a:r>
              <a:rPr lang="en-GB" dirty="0" smtClean="0">
                <a:solidFill>
                  <a:schemeClr val="bg1"/>
                </a:solidFill>
              </a:rPr>
              <a:t>case.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 freed </a:t>
            </a:r>
            <a:r>
              <a:rPr lang="en-GB" dirty="0">
                <a:solidFill>
                  <a:schemeClr val="bg1"/>
                </a:solidFill>
              </a:rPr>
              <a:t>slave often took the </a:t>
            </a:r>
            <a:r>
              <a:rPr lang="en-GB" i="1" dirty="0">
                <a:solidFill>
                  <a:schemeClr val="bg1"/>
                </a:solidFill>
              </a:rPr>
              <a:t>praenomen </a:t>
            </a:r>
            <a:r>
              <a:rPr lang="en-GB" dirty="0">
                <a:solidFill>
                  <a:schemeClr val="bg1"/>
                </a:solidFill>
              </a:rPr>
              <a:t>and the </a:t>
            </a:r>
            <a:r>
              <a:rPr lang="en-GB" i="1" dirty="0" err="1">
                <a:solidFill>
                  <a:schemeClr val="bg1"/>
                </a:solidFill>
              </a:rPr>
              <a:t>nomen</a:t>
            </a:r>
            <a:r>
              <a:rPr lang="en-GB" dirty="0">
                <a:solidFill>
                  <a:schemeClr val="bg1"/>
                </a:solidFill>
              </a:rPr>
              <a:t> of his former </a:t>
            </a:r>
            <a:r>
              <a:rPr lang="en-GB" dirty="0" smtClean="0">
                <a:solidFill>
                  <a:schemeClr val="bg1"/>
                </a:solidFill>
              </a:rPr>
              <a:t>master.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L may stand for </a:t>
            </a:r>
            <a:r>
              <a:rPr lang="en-GB" i="1" dirty="0" err="1" smtClean="0">
                <a:solidFill>
                  <a:schemeClr val="bg1"/>
                </a:solidFill>
              </a:rPr>
              <a:t>libertus</a:t>
            </a:r>
            <a:r>
              <a:rPr lang="en-GB" i="1" dirty="0" smtClean="0">
                <a:solidFill>
                  <a:schemeClr val="bg1"/>
                </a:solidFill>
              </a:rPr>
              <a:t> / </a:t>
            </a:r>
            <a:r>
              <a:rPr lang="en-GB" i="1" dirty="0" err="1" smtClean="0">
                <a:solidFill>
                  <a:schemeClr val="bg1"/>
                </a:solidFill>
              </a:rPr>
              <a:t>liberta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– freedman / freedwoman. </a:t>
            </a:r>
            <a:endParaRPr lang="en-GB" dirty="0">
              <a:solidFill>
                <a:schemeClr val="bg1"/>
              </a:solidFill>
            </a:endParaRPr>
          </a:p>
          <a:p>
            <a:pPr lvl="1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811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94" t="75502" r="8941" b="3885"/>
          <a:stretch/>
        </p:blipFill>
        <p:spPr bwMode="auto">
          <a:xfrm>
            <a:off x="274568" y="253075"/>
            <a:ext cx="8623455" cy="1455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rame 1"/>
          <p:cNvSpPr/>
          <p:nvPr/>
        </p:nvSpPr>
        <p:spPr>
          <a:xfrm>
            <a:off x="6588223" y="253075"/>
            <a:ext cx="2232249" cy="1087693"/>
          </a:xfrm>
          <a:prstGeom prst="fram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900" t="78886" r="11331" b="12245"/>
          <a:stretch/>
        </p:blipFill>
        <p:spPr bwMode="auto">
          <a:xfrm>
            <a:off x="1356821" y="1916832"/>
            <a:ext cx="6288360" cy="2080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Up Arrow 2"/>
          <p:cNvSpPr/>
          <p:nvPr/>
        </p:nvSpPr>
        <p:spPr>
          <a:xfrm rot="2080179">
            <a:off x="817496" y="2967269"/>
            <a:ext cx="553016" cy="165618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274568" y="4869160"/>
            <a:ext cx="1248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Antistia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74568" y="5589240"/>
            <a:ext cx="37213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 feminised version of </a:t>
            </a:r>
            <a:r>
              <a:rPr lang="en-GB" dirty="0" err="1" smtClean="0">
                <a:solidFill>
                  <a:schemeClr val="bg1"/>
                </a:solidFill>
              </a:rPr>
              <a:t>Antistius</a:t>
            </a:r>
            <a:r>
              <a:rPr lang="en-GB" dirty="0" smtClean="0">
                <a:solidFill>
                  <a:schemeClr val="bg1"/>
                </a:solidFill>
              </a:rPr>
              <a:t> – she shares her </a:t>
            </a:r>
            <a:r>
              <a:rPr lang="en-GB" i="1" dirty="0" err="1" smtClean="0">
                <a:solidFill>
                  <a:schemeClr val="bg1"/>
                </a:solidFill>
              </a:rPr>
              <a:t>nomen</a:t>
            </a:r>
            <a:r>
              <a:rPr lang="en-GB" dirty="0" smtClean="0">
                <a:solidFill>
                  <a:schemeClr val="bg1"/>
                </a:solidFill>
              </a:rPr>
              <a:t> with her husband.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Up Arrow 5"/>
          <p:cNvSpPr/>
          <p:nvPr/>
        </p:nvSpPr>
        <p:spPr>
          <a:xfrm rot="20038163">
            <a:off x="3753239" y="4013391"/>
            <a:ext cx="648072" cy="60412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879506" y="48691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Plutia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Up Arrow 7"/>
          <p:cNvSpPr/>
          <p:nvPr/>
        </p:nvSpPr>
        <p:spPr>
          <a:xfrm>
            <a:off x="2339752" y="3997190"/>
            <a:ext cx="576064" cy="63652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2483768" y="486916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L(</a:t>
            </a:r>
            <a:r>
              <a:rPr lang="en-GB" dirty="0" err="1" smtClean="0">
                <a:solidFill>
                  <a:schemeClr val="bg1"/>
                </a:solidFill>
              </a:rPr>
              <a:t>iberta</a:t>
            </a:r>
            <a:r>
              <a:rPr lang="en-GB" dirty="0" smtClean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1" name="Up Arrow 10"/>
          <p:cNvSpPr/>
          <p:nvPr/>
        </p:nvSpPr>
        <p:spPr>
          <a:xfrm>
            <a:off x="1619672" y="3997190"/>
            <a:ext cx="576064" cy="63652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1523184" y="4869160"/>
            <a:ext cx="816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L(</a:t>
            </a:r>
            <a:r>
              <a:rPr lang="en-GB" dirty="0" err="1" smtClean="0">
                <a:solidFill>
                  <a:schemeClr val="bg1"/>
                </a:solidFill>
              </a:rPr>
              <a:t>uci</a:t>
            </a:r>
            <a:r>
              <a:rPr lang="en-GB" dirty="0" smtClean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788024" y="5445224"/>
            <a:ext cx="41099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 smtClean="0">
                <a:solidFill>
                  <a:schemeClr val="bg1"/>
                </a:solidFill>
              </a:rPr>
              <a:t>Antistia</a:t>
            </a:r>
            <a:r>
              <a:rPr lang="en-GB" sz="2800" b="1" dirty="0" smtClean="0">
                <a:solidFill>
                  <a:schemeClr val="bg1"/>
                </a:solidFill>
              </a:rPr>
              <a:t> </a:t>
            </a:r>
            <a:r>
              <a:rPr lang="en-GB" sz="2800" b="1" dirty="0" err="1" smtClean="0">
                <a:solidFill>
                  <a:schemeClr val="bg1"/>
                </a:solidFill>
              </a:rPr>
              <a:t>Plutia</a:t>
            </a:r>
            <a:r>
              <a:rPr lang="en-GB" sz="2800" b="1" dirty="0" smtClean="0">
                <a:solidFill>
                  <a:schemeClr val="bg1"/>
                </a:solidFill>
              </a:rPr>
              <a:t>, freedwoman of Lucius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990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/>
      <p:bldP spid="6" grpId="0" animBg="1"/>
      <p:bldP spid="7" grpId="0"/>
      <p:bldP spid="8" grpId="0" animBg="1"/>
      <p:bldP spid="10" grpId="0"/>
      <p:bldP spid="11" grpId="0" animBg="1"/>
      <p:bldP spid="12" grpId="0"/>
      <p:bldP spid="1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0402" y="188641"/>
            <a:ext cx="6973310" cy="34422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215008" y="3726539"/>
            <a:ext cx="892899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L(</a:t>
            </a:r>
            <a:r>
              <a:rPr lang="en-GB" sz="1600" dirty="0" err="1" smtClean="0">
                <a:solidFill>
                  <a:schemeClr val="bg1"/>
                </a:solidFill>
              </a:rPr>
              <a:t>ucius</a:t>
            </a:r>
            <a:r>
              <a:rPr lang="en-GB" sz="1600" dirty="0" smtClean="0">
                <a:solidFill>
                  <a:schemeClr val="bg1"/>
                </a:solidFill>
              </a:rPr>
              <a:t>) </a:t>
            </a:r>
            <a:r>
              <a:rPr lang="en-GB" sz="1600" dirty="0" err="1" smtClean="0">
                <a:solidFill>
                  <a:schemeClr val="bg1"/>
                </a:solidFill>
              </a:rPr>
              <a:t>Antistius</a:t>
            </a:r>
            <a:r>
              <a:rPr lang="en-GB" sz="1600" dirty="0" smtClean="0">
                <a:solidFill>
                  <a:schemeClr val="bg1"/>
                </a:solidFill>
              </a:rPr>
              <a:t> Cn(</a:t>
            </a:r>
            <a:r>
              <a:rPr lang="en-GB" sz="1600" dirty="0" err="1" smtClean="0">
                <a:solidFill>
                  <a:schemeClr val="bg1"/>
                </a:solidFill>
              </a:rPr>
              <a:t>aei</a:t>
            </a:r>
            <a:r>
              <a:rPr lang="en-GB" sz="1600" dirty="0" smtClean="0">
                <a:solidFill>
                  <a:schemeClr val="bg1"/>
                </a:solidFill>
              </a:rPr>
              <a:t>) f(</a:t>
            </a:r>
            <a:r>
              <a:rPr lang="en-GB" sz="1600" dirty="0" err="1" smtClean="0">
                <a:solidFill>
                  <a:schemeClr val="bg1"/>
                </a:solidFill>
              </a:rPr>
              <a:t>ilius</a:t>
            </a:r>
            <a:r>
              <a:rPr lang="en-GB" sz="1600" dirty="0" smtClean="0">
                <a:solidFill>
                  <a:schemeClr val="bg1"/>
                </a:solidFill>
              </a:rPr>
              <a:t>) </a:t>
            </a:r>
            <a:r>
              <a:rPr lang="en-GB" sz="1600" dirty="0" err="1" smtClean="0">
                <a:solidFill>
                  <a:schemeClr val="bg1"/>
                </a:solidFill>
              </a:rPr>
              <a:t>Hor</a:t>
            </a:r>
            <a:r>
              <a:rPr lang="en-GB" sz="1600" dirty="0" smtClean="0">
                <a:solidFill>
                  <a:schemeClr val="bg1"/>
                </a:solidFill>
              </a:rPr>
              <a:t>(</a:t>
            </a:r>
            <a:r>
              <a:rPr lang="en-GB" sz="1600" dirty="0" err="1" smtClean="0">
                <a:solidFill>
                  <a:schemeClr val="bg1"/>
                </a:solidFill>
              </a:rPr>
              <a:t>atia</a:t>
            </a:r>
            <a:r>
              <a:rPr lang="en-GB" sz="1600" dirty="0" smtClean="0">
                <a:solidFill>
                  <a:schemeClr val="bg1"/>
                </a:solidFill>
              </a:rPr>
              <a:t>) </a:t>
            </a:r>
            <a:r>
              <a:rPr lang="en-GB" sz="1600" dirty="0" err="1" smtClean="0">
                <a:solidFill>
                  <a:schemeClr val="bg1"/>
                </a:solidFill>
              </a:rPr>
              <a:t>Sarculo</a:t>
            </a:r>
            <a:r>
              <a:rPr lang="en-GB" sz="1600" dirty="0" smtClean="0">
                <a:solidFill>
                  <a:schemeClr val="bg1"/>
                </a:solidFill>
              </a:rPr>
              <a:t> / </a:t>
            </a:r>
            <a:r>
              <a:rPr lang="en-GB" sz="1600" dirty="0" err="1" smtClean="0">
                <a:solidFill>
                  <a:schemeClr val="bg1"/>
                </a:solidFill>
              </a:rPr>
              <a:t>salius</a:t>
            </a:r>
            <a:r>
              <a:rPr lang="en-GB" sz="1600" dirty="0" smtClean="0">
                <a:solidFill>
                  <a:schemeClr val="bg1"/>
                </a:solidFill>
              </a:rPr>
              <a:t> </a:t>
            </a:r>
            <a:r>
              <a:rPr lang="en-GB" sz="1600" dirty="0" err="1" smtClean="0">
                <a:solidFill>
                  <a:schemeClr val="bg1"/>
                </a:solidFill>
              </a:rPr>
              <a:t>Albanus</a:t>
            </a:r>
            <a:r>
              <a:rPr lang="en-GB" sz="1600" dirty="0" smtClean="0">
                <a:solidFill>
                  <a:schemeClr val="bg1"/>
                </a:solidFill>
              </a:rPr>
              <a:t> idem mag(</a:t>
            </a:r>
            <a:r>
              <a:rPr lang="en-GB" sz="1600" dirty="0" err="1" smtClean="0">
                <a:solidFill>
                  <a:schemeClr val="bg1"/>
                </a:solidFill>
              </a:rPr>
              <a:t>ister</a:t>
            </a:r>
            <a:r>
              <a:rPr lang="en-GB" sz="1600" dirty="0" smtClean="0">
                <a:solidFill>
                  <a:schemeClr val="bg1"/>
                </a:solidFill>
              </a:rPr>
              <a:t>) </a:t>
            </a:r>
            <a:r>
              <a:rPr lang="en-GB" sz="1600" dirty="0" err="1" smtClean="0">
                <a:solidFill>
                  <a:schemeClr val="bg1"/>
                </a:solidFill>
              </a:rPr>
              <a:t>saliorum</a:t>
            </a:r>
            <a:r>
              <a:rPr lang="en-GB" sz="1600" dirty="0" smtClean="0">
                <a:solidFill>
                  <a:schemeClr val="bg1"/>
                </a:solidFill>
              </a:rPr>
              <a:t> // </a:t>
            </a:r>
            <a:r>
              <a:rPr lang="en-GB" sz="1600" dirty="0" err="1" smtClean="0">
                <a:solidFill>
                  <a:schemeClr val="bg1"/>
                </a:solidFill>
              </a:rPr>
              <a:t>Antistia</a:t>
            </a:r>
            <a:r>
              <a:rPr lang="en-GB" sz="1600" dirty="0" smtClean="0">
                <a:solidFill>
                  <a:schemeClr val="bg1"/>
                </a:solidFill>
              </a:rPr>
              <a:t> / L(</a:t>
            </a:r>
            <a:r>
              <a:rPr lang="en-GB" sz="1600" dirty="0" err="1" smtClean="0">
                <a:solidFill>
                  <a:schemeClr val="bg1"/>
                </a:solidFill>
              </a:rPr>
              <a:t>uci</a:t>
            </a:r>
            <a:r>
              <a:rPr lang="en-GB" sz="1600" dirty="0" smtClean="0">
                <a:solidFill>
                  <a:schemeClr val="bg1"/>
                </a:solidFill>
              </a:rPr>
              <a:t>) l(</a:t>
            </a:r>
            <a:r>
              <a:rPr lang="en-GB" sz="1600" dirty="0" err="1" smtClean="0">
                <a:solidFill>
                  <a:schemeClr val="bg1"/>
                </a:solidFill>
              </a:rPr>
              <a:t>iberta</a:t>
            </a:r>
            <a:r>
              <a:rPr lang="en-GB" sz="1600" dirty="0" smtClean="0">
                <a:solidFill>
                  <a:schemeClr val="bg1"/>
                </a:solidFill>
              </a:rPr>
              <a:t>) </a:t>
            </a:r>
            <a:r>
              <a:rPr lang="en-GB" sz="1600" dirty="0" err="1" smtClean="0">
                <a:solidFill>
                  <a:schemeClr val="bg1"/>
                </a:solidFill>
              </a:rPr>
              <a:t>Plutia</a:t>
            </a:r>
            <a:r>
              <a:rPr lang="en-GB" sz="1600" dirty="0" smtClean="0">
                <a:solidFill>
                  <a:schemeClr val="bg1"/>
                </a:solidFill>
              </a:rPr>
              <a:t> // Rufus l(</a:t>
            </a:r>
            <a:r>
              <a:rPr lang="en-GB" sz="1600" dirty="0" err="1" smtClean="0">
                <a:solidFill>
                  <a:schemeClr val="bg1"/>
                </a:solidFill>
              </a:rPr>
              <a:t>ibertus</a:t>
            </a:r>
            <a:r>
              <a:rPr lang="en-GB" sz="1600" dirty="0" smtClean="0">
                <a:solidFill>
                  <a:schemeClr val="bg1"/>
                </a:solidFill>
              </a:rPr>
              <a:t>) </a:t>
            </a:r>
            <a:r>
              <a:rPr lang="en-GB" sz="1600" dirty="0" err="1" smtClean="0">
                <a:solidFill>
                  <a:schemeClr val="bg1"/>
                </a:solidFill>
              </a:rPr>
              <a:t>Anthus</a:t>
            </a:r>
            <a:r>
              <a:rPr lang="en-GB" sz="1600" dirty="0" smtClean="0">
                <a:solidFill>
                  <a:schemeClr val="bg1"/>
                </a:solidFill>
              </a:rPr>
              <a:t> l(</a:t>
            </a:r>
            <a:r>
              <a:rPr lang="en-GB" sz="1600" dirty="0" err="1" smtClean="0">
                <a:solidFill>
                  <a:schemeClr val="bg1"/>
                </a:solidFill>
              </a:rPr>
              <a:t>ibertus</a:t>
            </a:r>
            <a:r>
              <a:rPr lang="en-GB" sz="1600" dirty="0" smtClean="0">
                <a:solidFill>
                  <a:schemeClr val="bg1"/>
                </a:solidFill>
              </a:rPr>
              <a:t>) imagines de </a:t>
            </a:r>
            <a:r>
              <a:rPr lang="en-GB" sz="1600" dirty="0" err="1" smtClean="0">
                <a:solidFill>
                  <a:schemeClr val="bg1"/>
                </a:solidFill>
              </a:rPr>
              <a:t>suo</a:t>
            </a:r>
            <a:r>
              <a:rPr lang="en-GB" sz="1600" dirty="0" smtClean="0">
                <a:solidFill>
                  <a:schemeClr val="bg1"/>
                </a:solidFill>
              </a:rPr>
              <a:t> </a:t>
            </a:r>
            <a:r>
              <a:rPr lang="en-GB" sz="1600" dirty="0" err="1" smtClean="0">
                <a:solidFill>
                  <a:schemeClr val="bg1"/>
                </a:solidFill>
              </a:rPr>
              <a:t>fecerunt</a:t>
            </a:r>
            <a:r>
              <a:rPr lang="en-GB" sz="1600" dirty="0" smtClean="0">
                <a:solidFill>
                  <a:schemeClr val="bg1"/>
                </a:solidFill>
              </a:rPr>
              <a:t> </a:t>
            </a:r>
            <a:r>
              <a:rPr lang="en-GB" sz="1600" dirty="0" err="1" smtClean="0">
                <a:solidFill>
                  <a:schemeClr val="bg1"/>
                </a:solidFill>
              </a:rPr>
              <a:t>patrono</a:t>
            </a:r>
            <a:r>
              <a:rPr lang="en-GB" sz="1600" dirty="0" smtClean="0">
                <a:solidFill>
                  <a:schemeClr val="bg1"/>
                </a:solidFill>
              </a:rPr>
              <a:t> et </a:t>
            </a:r>
            <a:r>
              <a:rPr lang="en-GB" sz="1600" dirty="0" err="1" smtClean="0">
                <a:solidFill>
                  <a:schemeClr val="bg1"/>
                </a:solidFill>
              </a:rPr>
              <a:t>patronae</a:t>
            </a:r>
            <a:r>
              <a:rPr lang="en-GB" sz="1600" dirty="0" smtClean="0">
                <a:solidFill>
                  <a:schemeClr val="bg1"/>
                </a:solidFill>
              </a:rPr>
              <a:t> pro </a:t>
            </a:r>
            <a:r>
              <a:rPr lang="en-GB" sz="1600" dirty="0" err="1" smtClean="0">
                <a:solidFill>
                  <a:schemeClr val="bg1"/>
                </a:solidFill>
              </a:rPr>
              <a:t>meritis</a:t>
            </a:r>
            <a:r>
              <a:rPr lang="en-GB" sz="1600" dirty="0" smtClean="0">
                <a:solidFill>
                  <a:schemeClr val="bg1"/>
                </a:solidFill>
              </a:rPr>
              <a:t> / </a:t>
            </a:r>
            <a:r>
              <a:rPr lang="en-GB" sz="1600" dirty="0" err="1" smtClean="0">
                <a:solidFill>
                  <a:schemeClr val="bg1"/>
                </a:solidFill>
              </a:rPr>
              <a:t>eorum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30060" y="4653136"/>
            <a:ext cx="8960026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Lucius </a:t>
            </a:r>
            <a:r>
              <a:rPr lang="en-GB" sz="2000" dirty="0" err="1" smtClean="0">
                <a:solidFill>
                  <a:schemeClr val="bg1"/>
                </a:solidFill>
              </a:rPr>
              <a:t>Antistius</a:t>
            </a:r>
            <a:r>
              <a:rPr lang="en-GB" sz="2000" dirty="0" smtClean="0">
                <a:solidFill>
                  <a:schemeClr val="bg1"/>
                </a:solidFill>
              </a:rPr>
              <a:t> </a:t>
            </a:r>
            <a:r>
              <a:rPr lang="en-GB" sz="2000" dirty="0" err="1" smtClean="0">
                <a:solidFill>
                  <a:schemeClr val="bg1"/>
                </a:solidFill>
              </a:rPr>
              <a:t>Sarculo</a:t>
            </a:r>
            <a:r>
              <a:rPr lang="en-GB" sz="2000" dirty="0" smtClean="0">
                <a:solidFill>
                  <a:schemeClr val="bg1"/>
                </a:solidFill>
              </a:rPr>
              <a:t>, son of </a:t>
            </a:r>
            <a:r>
              <a:rPr lang="en-GB" sz="2000" dirty="0" err="1" smtClean="0">
                <a:solidFill>
                  <a:schemeClr val="bg1"/>
                </a:solidFill>
              </a:rPr>
              <a:t>Gnaeus</a:t>
            </a:r>
            <a:r>
              <a:rPr lang="en-GB" sz="2000" dirty="0" smtClean="0">
                <a:solidFill>
                  <a:schemeClr val="bg1"/>
                </a:solidFill>
              </a:rPr>
              <a:t>, member of the </a:t>
            </a:r>
            <a:r>
              <a:rPr lang="en-GB" sz="2000" dirty="0" err="1" smtClean="0">
                <a:solidFill>
                  <a:schemeClr val="bg1"/>
                </a:solidFill>
              </a:rPr>
              <a:t>Horatia</a:t>
            </a:r>
            <a:r>
              <a:rPr lang="en-GB" sz="2000" dirty="0" smtClean="0">
                <a:solidFill>
                  <a:schemeClr val="bg1"/>
                </a:solidFill>
              </a:rPr>
              <a:t> tribe, priest of the Alban </a:t>
            </a:r>
            <a:r>
              <a:rPr lang="en-GB" sz="2000" dirty="0" err="1" smtClean="0">
                <a:solidFill>
                  <a:schemeClr val="bg1"/>
                </a:solidFill>
              </a:rPr>
              <a:t>Salian</a:t>
            </a:r>
            <a:r>
              <a:rPr lang="en-GB" sz="2000" dirty="0" smtClean="0">
                <a:solidFill>
                  <a:schemeClr val="bg1"/>
                </a:solidFill>
              </a:rPr>
              <a:t> Order, as well as Master of the priests.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sz="2000" dirty="0" err="1" smtClean="0">
                <a:solidFill>
                  <a:schemeClr val="bg1"/>
                </a:solidFill>
              </a:rPr>
              <a:t>Antistia</a:t>
            </a:r>
            <a:r>
              <a:rPr lang="en-GB" sz="2000" dirty="0" smtClean="0">
                <a:solidFill>
                  <a:schemeClr val="bg1"/>
                </a:solidFill>
              </a:rPr>
              <a:t> </a:t>
            </a:r>
            <a:r>
              <a:rPr lang="en-GB" sz="2000" dirty="0" err="1" smtClean="0">
                <a:solidFill>
                  <a:schemeClr val="bg1"/>
                </a:solidFill>
              </a:rPr>
              <a:t>Plutia</a:t>
            </a:r>
            <a:r>
              <a:rPr lang="en-GB" sz="2000" dirty="0" smtClean="0">
                <a:solidFill>
                  <a:schemeClr val="bg1"/>
                </a:solidFill>
              </a:rPr>
              <a:t>, freedwoman of Lucius.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sz="2000" dirty="0" smtClean="0">
                <a:solidFill>
                  <a:schemeClr val="bg1"/>
                </a:solidFill>
              </a:rPr>
              <a:t>The freedman Rufus (and) the freedman </a:t>
            </a:r>
            <a:r>
              <a:rPr lang="en-GB" sz="2000" dirty="0" err="1" smtClean="0">
                <a:solidFill>
                  <a:schemeClr val="bg1"/>
                </a:solidFill>
              </a:rPr>
              <a:t>Anthus</a:t>
            </a:r>
            <a:r>
              <a:rPr lang="en-GB" sz="2000" dirty="0" smtClean="0">
                <a:solidFill>
                  <a:schemeClr val="bg1"/>
                </a:solidFill>
              </a:rPr>
              <a:t> had these portraits made out of their own funds for their patron and patroness in recognition of their worthy deeds.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3355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Other Common abbreviations to watch out for…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17202"/>
            <a:ext cx="3744416" cy="2103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Up Arrow 3"/>
          <p:cNvSpPr/>
          <p:nvPr/>
        </p:nvSpPr>
        <p:spPr>
          <a:xfrm>
            <a:off x="1691680" y="3969930"/>
            <a:ext cx="720080" cy="122413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259632" y="3861048"/>
            <a:ext cx="2160240" cy="0"/>
          </a:xfrm>
          <a:prstGeom prst="line">
            <a:avLst/>
          </a:prstGeom>
          <a:ln w="1016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971600" y="519406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DM</a:t>
            </a:r>
            <a:r>
              <a:rPr lang="en-GB" dirty="0" smtClean="0">
                <a:solidFill>
                  <a:schemeClr val="bg1"/>
                </a:solidFill>
              </a:rPr>
              <a:t> = Dis </a:t>
            </a:r>
            <a:r>
              <a:rPr lang="en-GB" dirty="0" err="1" smtClean="0">
                <a:solidFill>
                  <a:schemeClr val="bg1"/>
                </a:solidFill>
              </a:rPr>
              <a:t>Manibus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95536" y="5933189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To the spirits of the departed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835432"/>
            <a:ext cx="4648175" cy="26272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7" name="Straight Connector 16"/>
          <p:cNvCxnSpPr/>
          <p:nvPr/>
        </p:nvCxnSpPr>
        <p:spPr>
          <a:xfrm>
            <a:off x="4591831" y="2852936"/>
            <a:ext cx="4032448" cy="72008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Up Arrow 17"/>
          <p:cNvSpPr/>
          <p:nvPr/>
        </p:nvSpPr>
        <p:spPr>
          <a:xfrm>
            <a:off x="6372200" y="2996952"/>
            <a:ext cx="648072" cy="201622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>
            <a:off x="4139952" y="5194066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SPQR</a:t>
            </a:r>
            <a:r>
              <a:rPr lang="en-GB" dirty="0" smtClean="0">
                <a:solidFill>
                  <a:schemeClr val="bg1"/>
                </a:solidFill>
              </a:rPr>
              <a:t> = </a:t>
            </a:r>
            <a:r>
              <a:rPr lang="en-GB" dirty="0" err="1" smtClean="0">
                <a:solidFill>
                  <a:schemeClr val="bg1"/>
                </a:solidFill>
              </a:rPr>
              <a:t>Senatus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Populusque</a:t>
            </a:r>
            <a:r>
              <a:rPr lang="en-GB" dirty="0" smtClean="0">
                <a:solidFill>
                  <a:schemeClr val="bg1"/>
                </a:solidFill>
              </a:rPr>
              <a:t> Romanus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427984" y="5933273"/>
            <a:ext cx="43755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The Senate and People of Rome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225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/>
      <p:bldP spid="10" grpId="0"/>
      <p:bldP spid="18" grpId="0" animBg="1"/>
      <p:bldP spid="19" grpId="0"/>
      <p:bldP spid="2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Other Common abbreviations to watch out for…</a:t>
            </a: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23" t="18333" r="10895" b="23045"/>
          <a:stretch/>
        </p:blipFill>
        <p:spPr bwMode="auto">
          <a:xfrm>
            <a:off x="323528" y="1772816"/>
            <a:ext cx="6716486" cy="3265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02" r="15177"/>
          <a:stretch/>
        </p:blipFill>
        <p:spPr bwMode="auto">
          <a:xfrm>
            <a:off x="7236296" y="1772816"/>
            <a:ext cx="1667159" cy="4942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onut 3"/>
          <p:cNvSpPr/>
          <p:nvPr/>
        </p:nvSpPr>
        <p:spPr>
          <a:xfrm>
            <a:off x="611560" y="2564904"/>
            <a:ext cx="936104" cy="576064"/>
          </a:xfrm>
          <a:prstGeom prst="donut">
            <a:avLst>
              <a:gd name="adj" fmla="val 60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79512" y="5137395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IMP = </a:t>
            </a:r>
            <a:r>
              <a:rPr lang="en-GB" i="1" dirty="0" smtClean="0">
                <a:solidFill>
                  <a:schemeClr val="bg1"/>
                </a:solidFill>
              </a:rPr>
              <a:t>imperator</a:t>
            </a:r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6" name="Donut 5"/>
          <p:cNvSpPr/>
          <p:nvPr/>
        </p:nvSpPr>
        <p:spPr>
          <a:xfrm>
            <a:off x="2195736" y="3356992"/>
            <a:ext cx="1656184" cy="792088"/>
          </a:xfrm>
          <a:prstGeom prst="donut">
            <a:avLst>
              <a:gd name="adj" fmla="val 98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79512" y="5570449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TRIB POT = </a:t>
            </a:r>
            <a:r>
              <a:rPr lang="en-GB" i="1" dirty="0" err="1" smtClean="0">
                <a:solidFill>
                  <a:schemeClr val="bg1"/>
                </a:solidFill>
              </a:rPr>
              <a:t>Tribunicia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i="1" dirty="0" err="1" smtClean="0">
                <a:solidFill>
                  <a:schemeClr val="bg1"/>
                </a:solidFill>
              </a:rPr>
              <a:t>potestate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>
            <a:off x="3851920" y="4005064"/>
            <a:ext cx="648072" cy="360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215516" y="6353836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XVII = 17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403648" y="634634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AD 113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Donut 12"/>
          <p:cNvSpPr/>
          <p:nvPr/>
        </p:nvSpPr>
        <p:spPr>
          <a:xfrm>
            <a:off x="5436096" y="3679305"/>
            <a:ext cx="649018" cy="504055"/>
          </a:xfrm>
          <a:prstGeom prst="donut">
            <a:avLst>
              <a:gd name="adj" fmla="val 0"/>
            </a:avLst>
          </a:prstGeom>
          <a:ln w="635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987824" y="5163224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COS = Consul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18" name="Straight Connector 17"/>
          <p:cNvCxnSpPr/>
          <p:nvPr/>
        </p:nvCxnSpPr>
        <p:spPr>
          <a:xfrm>
            <a:off x="6085114" y="4129777"/>
            <a:ext cx="21602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3037283" y="5597055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VI – six times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21" name="Straight Connector 20"/>
          <p:cNvCxnSpPr/>
          <p:nvPr/>
        </p:nvCxnSpPr>
        <p:spPr>
          <a:xfrm>
            <a:off x="6372200" y="4149080"/>
            <a:ext cx="3600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4896036" y="5185010"/>
            <a:ext cx="2268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PP = </a:t>
            </a:r>
            <a:r>
              <a:rPr lang="en-GB" i="1" dirty="0" smtClean="0">
                <a:solidFill>
                  <a:schemeClr val="bg1"/>
                </a:solidFill>
              </a:rPr>
              <a:t>pater </a:t>
            </a:r>
            <a:r>
              <a:rPr lang="en-GB" i="1" dirty="0" err="1" smtClean="0">
                <a:solidFill>
                  <a:schemeClr val="bg1"/>
                </a:solidFill>
              </a:rPr>
              <a:t>patriae</a:t>
            </a:r>
            <a:r>
              <a:rPr lang="en-GB" i="1" dirty="0" smtClean="0">
                <a:solidFill>
                  <a:schemeClr val="bg1"/>
                </a:solidFill>
              </a:rPr>
              <a:t>  </a:t>
            </a:r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896036" y="5597055"/>
            <a:ext cx="21242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Father of his country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783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  <p:bldP spid="11" grpId="0"/>
      <p:bldP spid="12" grpId="0"/>
      <p:bldP spid="13" grpId="0" animBg="1"/>
      <p:bldP spid="14" grpId="0"/>
      <p:bldP spid="19" grpId="0"/>
      <p:bldP spid="22" grpId="0"/>
      <p:bldP spid="2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640960" cy="115212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Other Common abbreviations to watch out for…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700808"/>
            <a:ext cx="2808312" cy="33699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Straight Connector 4"/>
          <p:cNvCxnSpPr/>
          <p:nvPr/>
        </p:nvCxnSpPr>
        <p:spPr>
          <a:xfrm>
            <a:off x="3491880" y="4653136"/>
            <a:ext cx="1944216" cy="72008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Up Arrow 5"/>
          <p:cNvSpPr/>
          <p:nvPr/>
        </p:nvSpPr>
        <p:spPr>
          <a:xfrm>
            <a:off x="4229962" y="4725144"/>
            <a:ext cx="324036" cy="50405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987824" y="5231567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</a:rPr>
              <a:t>V S L </a:t>
            </a:r>
            <a:r>
              <a:rPr lang="en-GB" sz="2800" b="1" dirty="0" err="1" smtClean="0">
                <a:solidFill>
                  <a:schemeClr val="bg1"/>
                </a:solidFill>
              </a:rPr>
              <a:t>L</a:t>
            </a:r>
            <a:r>
              <a:rPr lang="en-GB" sz="2800" b="1" dirty="0" smtClean="0">
                <a:solidFill>
                  <a:schemeClr val="bg1"/>
                </a:solidFill>
              </a:rPr>
              <a:t> M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51520" y="5754787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 err="1">
                <a:solidFill>
                  <a:schemeClr val="bg1"/>
                </a:solidFill>
              </a:rPr>
              <a:t>votum</a:t>
            </a:r>
            <a:r>
              <a:rPr lang="en-GB" sz="2800" b="1" i="1" dirty="0">
                <a:solidFill>
                  <a:schemeClr val="bg1"/>
                </a:solidFill>
              </a:rPr>
              <a:t> </a:t>
            </a:r>
            <a:r>
              <a:rPr lang="en-GB" sz="2800" b="1" i="1" dirty="0" err="1">
                <a:solidFill>
                  <a:schemeClr val="bg1"/>
                </a:solidFill>
              </a:rPr>
              <a:t>solvit</a:t>
            </a:r>
            <a:r>
              <a:rPr lang="en-GB" sz="2800" b="1" i="1" dirty="0">
                <a:solidFill>
                  <a:schemeClr val="bg1"/>
                </a:solidFill>
              </a:rPr>
              <a:t> </a:t>
            </a:r>
            <a:r>
              <a:rPr lang="en-GB" sz="2800" b="1" i="1" dirty="0" err="1" smtClean="0">
                <a:solidFill>
                  <a:schemeClr val="bg1"/>
                </a:solidFill>
              </a:rPr>
              <a:t>laetus</a:t>
            </a:r>
            <a:r>
              <a:rPr lang="en-GB" sz="2800" b="1" i="1" dirty="0" smtClean="0">
                <a:solidFill>
                  <a:schemeClr val="bg1"/>
                </a:solidFill>
              </a:rPr>
              <a:t> </a:t>
            </a:r>
            <a:r>
              <a:rPr lang="en-GB" sz="2800" b="1" i="1" dirty="0" err="1">
                <a:solidFill>
                  <a:schemeClr val="bg1"/>
                </a:solidFill>
              </a:rPr>
              <a:t>libens</a:t>
            </a:r>
            <a:r>
              <a:rPr lang="en-GB" sz="2800" b="1" i="1" dirty="0">
                <a:solidFill>
                  <a:schemeClr val="bg1"/>
                </a:solidFill>
              </a:rPr>
              <a:t> </a:t>
            </a:r>
            <a:r>
              <a:rPr lang="en-GB" sz="2800" b="1" i="1" dirty="0" err="1">
                <a:solidFill>
                  <a:schemeClr val="bg1"/>
                </a:solidFill>
              </a:rPr>
              <a:t>merito</a:t>
            </a:r>
            <a:r>
              <a:rPr lang="en-GB" sz="2800" b="1" i="1" dirty="0">
                <a:solidFill>
                  <a:schemeClr val="bg1"/>
                </a:solidFill>
              </a:rPr>
              <a:t> </a:t>
            </a:r>
            <a:r>
              <a:rPr lang="en-GB" sz="2800" b="1" i="1" dirty="0" smtClean="0">
                <a:solidFill>
                  <a:schemeClr val="bg1"/>
                </a:solidFill>
              </a:rPr>
              <a:t>= </a:t>
            </a:r>
            <a:r>
              <a:rPr lang="en-GB" sz="2800" b="1" dirty="0" smtClean="0">
                <a:solidFill>
                  <a:schemeClr val="bg1"/>
                </a:solidFill>
              </a:rPr>
              <a:t>willingly, gladly </a:t>
            </a:r>
            <a:r>
              <a:rPr lang="en-GB" sz="2800" b="1" dirty="0">
                <a:solidFill>
                  <a:schemeClr val="bg1"/>
                </a:solidFill>
              </a:rPr>
              <a:t>and deservedly fulfilled </a:t>
            </a:r>
            <a:r>
              <a:rPr lang="en-GB" sz="2800" b="1" dirty="0" smtClean="0">
                <a:solidFill>
                  <a:schemeClr val="bg1"/>
                </a:solidFill>
              </a:rPr>
              <a:t>his </a:t>
            </a:r>
            <a:r>
              <a:rPr lang="en-GB" sz="2800" b="1" dirty="0">
                <a:solidFill>
                  <a:schemeClr val="bg1"/>
                </a:solidFill>
              </a:rPr>
              <a:t>vow</a:t>
            </a:r>
            <a:endParaRPr lang="en-GB" sz="28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5512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</a:rPr>
              <a:t>Bibliography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28800"/>
            <a:ext cx="8568952" cy="5105400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Aicher</a:t>
            </a:r>
            <a:r>
              <a:rPr lang="en-GB" dirty="0" smtClean="0">
                <a:solidFill>
                  <a:schemeClr val="bg1"/>
                </a:solidFill>
              </a:rPr>
              <a:t>, P. J. 2004. </a:t>
            </a:r>
            <a:r>
              <a:rPr lang="en-GB" i="1" dirty="0" smtClean="0">
                <a:solidFill>
                  <a:schemeClr val="bg1"/>
                </a:solidFill>
              </a:rPr>
              <a:t>Rome Alive: A Source-Guide to the Ancient City: Volume I</a:t>
            </a:r>
            <a:r>
              <a:rPr lang="en-GB" dirty="0" smtClean="0">
                <a:solidFill>
                  <a:schemeClr val="bg1"/>
                </a:solidFill>
              </a:rPr>
              <a:t>. Mundelein, Illinois: </a:t>
            </a:r>
            <a:r>
              <a:rPr lang="en-GB" dirty="0" err="1" smtClean="0">
                <a:solidFill>
                  <a:schemeClr val="bg1"/>
                </a:solidFill>
              </a:rPr>
              <a:t>Bolchazy</a:t>
            </a:r>
            <a:r>
              <a:rPr lang="en-GB" dirty="0" smtClean="0">
                <a:solidFill>
                  <a:schemeClr val="bg1"/>
                </a:solidFill>
              </a:rPr>
              <a:t>-Carducci Publishers, Inc.</a:t>
            </a:r>
          </a:p>
          <a:p>
            <a:endParaRPr lang="en-GB" sz="8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Cooley, A. E. 2012. </a:t>
            </a:r>
            <a:r>
              <a:rPr lang="en-GB" i="1" dirty="0" smtClean="0">
                <a:solidFill>
                  <a:schemeClr val="bg1"/>
                </a:solidFill>
              </a:rPr>
              <a:t>The Cambridge Manual of Latin Epigraphy</a:t>
            </a:r>
            <a:r>
              <a:rPr lang="en-GB" dirty="0" smtClean="0">
                <a:solidFill>
                  <a:schemeClr val="bg1"/>
                </a:solidFill>
              </a:rPr>
              <a:t>. Cambridge: Cambridge University Press.</a:t>
            </a:r>
          </a:p>
          <a:p>
            <a:endParaRPr lang="en-GB" sz="800" dirty="0" smtClean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Keppie</a:t>
            </a:r>
            <a:r>
              <a:rPr lang="en-GB" dirty="0" smtClean="0">
                <a:solidFill>
                  <a:schemeClr val="bg1"/>
                </a:solidFill>
              </a:rPr>
              <a:t>. L. 1991. </a:t>
            </a:r>
            <a:r>
              <a:rPr lang="en-GB" i="1" dirty="0" smtClean="0">
                <a:solidFill>
                  <a:schemeClr val="bg1"/>
                </a:solidFill>
              </a:rPr>
              <a:t>Understanding Roman Inscriptions</a:t>
            </a:r>
            <a:r>
              <a:rPr lang="en-GB" dirty="0" smtClean="0">
                <a:solidFill>
                  <a:schemeClr val="bg1"/>
                </a:solidFill>
              </a:rPr>
              <a:t>. London: Routledge. </a:t>
            </a: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Lansford, T. 2009. </a:t>
            </a:r>
            <a:r>
              <a:rPr lang="en-GB" i="1" dirty="0" smtClean="0">
                <a:solidFill>
                  <a:schemeClr val="bg1"/>
                </a:solidFill>
              </a:rPr>
              <a:t>The Inscriptions of Rome: A Walking Guide</a:t>
            </a:r>
            <a:r>
              <a:rPr lang="en-GB" dirty="0" smtClean="0">
                <a:solidFill>
                  <a:schemeClr val="bg1"/>
                </a:solidFill>
              </a:rPr>
              <a:t>. Baltimore: The John Hopkins University Press.</a:t>
            </a:r>
          </a:p>
          <a:p>
            <a:endParaRPr lang="en-GB" sz="8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Rogan, J. 2006. </a:t>
            </a:r>
            <a:r>
              <a:rPr lang="en-GB" i="1" dirty="0" smtClean="0">
                <a:solidFill>
                  <a:schemeClr val="bg1"/>
                </a:solidFill>
              </a:rPr>
              <a:t>Reading Roman Inscriptions</a:t>
            </a:r>
            <a:r>
              <a:rPr lang="en-GB" dirty="0" smtClean="0">
                <a:solidFill>
                  <a:schemeClr val="bg1"/>
                </a:solidFill>
              </a:rPr>
              <a:t>. Stroud: The History Press.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1421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Custom 1">
      <a:dk1>
        <a:sysClr val="windowText" lastClr="000000"/>
      </a:dk1>
      <a:lt1>
        <a:srgbClr val="464646"/>
      </a:lt1>
      <a:dk2>
        <a:srgbClr val="464646"/>
      </a:dk2>
      <a:lt2>
        <a:srgbClr val="464646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1444</TotalTime>
  <Words>1537</Words>
  <Application>Microsoft Office PowerPoint</Application>
  <PresentationFormat>On-screen Show (4:3)</PresentationFormat>
  <Paragraphs>160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Arial</vt:lpstr>
      <vt:lpstr>Book Antiqua</vt:lpstr>
      <vt:lpstr>Calibri</vt:lpstr>
      <vt:lpstr>Lucida Sans</vt:lpstr>
      <vt:lpstr>Wingdings</vt:lpstr>
      <vt:lpstr>Wingdings 2</vt:lpstr>
      <vt:lpstr>Wingdings 3</vt:lpstr>
      <vt:lpstr>Apex</vt:lpstr>
      <vt:lpstr>1_Apex</vt:lpstr>
      <vt:lpstr>2_Apex</vt:lpstr>
      <vt:lpstr>Roman History and Literature</vt:lpstr>
      <vt:lpstr>What is Epigraphy</vt:lpstr>
      <vt:lpstr>The body of evidence</vt:lpstr>
      <vt:lpstr>Some Major Categories of Inscriptions</vt:lpstr>
      <vt:lpstr>The value of Epigraphic Evidence</vt:lpstr>
      <vt:lpstr>Recording and Publication</vt:lpstr>
      <vt:lpstr>PowerPoint Presentation</vt:lpstr>
      <vt:lpstr>Religious Life in the city</vt:lpstr>
      <vt:lpstr>Tragic and Happy everyday events</vt:lpstr>
      <vt:lpstr>Marginalised Groups and Subversive Activities</vt:lpstr>
      <vt:lpstr>Graffiti from Pompeii</vt:lpstr>
      <vt:lpstr>PowerPoint Presentation</vt:lpstr>
      <vt:lpstr>Deciphering Latin Inscriptions (1)</vt:lpstr>
      <vt:lpstr>Deciphering Latin Inscriptions (2)</vt:lpstr>
      <vt:lpstr>CIL vi 2170 – British Museum</vt:lpstr>
      <vt:lpstr>PowerPoint Presentation</vt:lpstr>
      <vt:lpstr>Deciphering Latin Inscriptions (3)</vt:lpstr>
      <vt:lpstr>PowerPoint Presentation</vt:lpstr>
      <vt:lpstr>PowerPoint Presentation</vt:lpstr>
      <vt:lpstr>Other Common abbreviations to watch out for…</vt:lpstr>
      <vt:lpstr>Other Common abbreviations to watch out for…</vt:lpstr>
      <vt:lpstr>Other Common abbreviations to watch out for…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CLAH5014 + 6011 Field Trip</dc:title>
  <dc:creator>Matt</dc:creator>
  <cp:lastModifiedBy>Matt</cp:lastModifiedBy>
  <cp:revision>173</cp:revision>
  <dcterms:created xsi:type="dcterms:W3CDTF">2015-02-01T11:49:48Z</dcterms:created>
  <dcterms:modified xsi:type="dcterms:W3CDTF">2020-02-17T11:46:05Z</dcterms:modified>
</cp:coreProperties>
</file>