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2"/>
  </p:notesMasterIdLst>
  <p:handoutMasterIdLst>
    <p:handoutMasterId r:id="rId43"/>
  </p:handoutMasterIdLst>
  <p:sldIdLst>
    <p:sldId id="277" r:id="rId2"/>
    <p:sldId id="367" r:id="rId3"/>
    <p:sldId id="369" r:id="rId4"/>
    <p:sldId id="393" r:id="rId5"/>
    <p:sldId id="257" r:id="rId6"/>
    <p:sldId id="259" r:id="rId7"/>
    <p:sldId id="260" r:id="rId8"/>
    <p:sldId id="261" r:id="rId9"/>
    <p:sldId id="397" r:id="rId10"/>
    <p:sldId id="392" r:id="rId11"/>
    <p:sldId id="396" r:id="rId12"/>
    <p:sldId id="395" r:id="rId13"/>
    <p:sldId id="398" r:id="rId14"/>
    <p:sldId id="399" r:id="rId15"/>
    <p:sldId id="394" r:id="rId16"/>
    <p:sldId id="265" r:id="rId17"/>
    <p:sldId id="268" r:id="rId18"/>
    <p:sldId id="273" r:id="rId19"/>
    <p:sldId id="275" r:id="rId20"/>
    <p:sldId id="276" r:id="rId21"/>
    <p:sldId id="390" r:id="rId22"/>
    <p:sldId id="283" r:id="rId23"/>
    <p:sldId id="284" r:id="rId24"/>
    <p:sldId id="285" r:id="rId25"/>
    <p:sldId id="366" r:id="rId26"/>
    <p:sldId id="289" r:id="rId27"/>
    <p:sldId id="290" r:id="rId28"/>
    <p:sldId id="292" r:id="rId29"/>
    <p:sldId id="374" r:id="rId30"/>
    <p:sldId id="306" r:id="rId31"/>
    <p:sldId id="307" r:id="rId32"/>
    <p:sldId id="309" r:id="rId33"/>
    <p:sldId id="310" r:id="rId34"/>
    <p:sldId id="311" r:id="rId35"/>
    <p:sldId id="383" r:id="rId36"/>
    <p:sldId id="384" r:id="rId37"/>
    <p:sldId id="386" r:id="rId38"/>
    <p:sldId id="387" r:id="rId39"/>
    <p:sldId id="388" r:id="rId40"/>
    <p:sldId id="379" r:id="rId41"/>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43" autoAdjust="0"/>
    <p:restoredTop sz="93252" autoAdjust="0"/>
  </p:normalViewPr>
  <p:slideViewPr>
    <p:cSldViewPr>
      <p:cViewPr varScale="1">
        <p:scale>
          <a:sx n="103" d="100"/>
          <a:sy n="103" d="100"/>
        </p:scale>
        <p:origin x="352" y="6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ick Yeboah" userId="2341f12c-eda5-4eb4-b1f2-88e9af048fa2" providerId="ADAL" clId="{883D22F8-9ECA-469D-940C-33261DEE26F9}"/>
    <pc:docChg chg="modSld">
      <pc:chgData name="Patrick Yeboah" userId="2341f12c-eda5-4eb4-b1f2-88e9af048fa2" providerId="ADAL" clId="{883D22F8-9ECA-469D-940C-33261DEE26F9}" dt="2025-06-04T21:15:00.535" v="1" actId="20577"/>
      <pc:docMkLst>
        <pc:docMk/>
      </pc:docMkLst>
      <pc:sldChg chg="modSp mod">
        <pc:chgData name="Patrick Yeboah" userId="2341f12c-eda5-4eb4-b1f2-88e9af048fa2" providerId="ADAL" clId="{883D22F8-9ECA-469D-940C-33261DEE26F9}" dt="2025-06-04T21:15:00.535" v="1" actId="20577"/>
        <pc:sldMkLst>
          <pc:docMk/>
          <pc:sldMk cId="0" sldId="277"/>
        </pc:sldMkLst>
        <pc:spChg chg="mod">
          <ac:chgData name="Patrick Yeboah" userId="2341f12c-eda5-4eb4-b1f2-88e9af048fa2" providerId="ADAL" clId="{883D22F8-9ECA-469D-940C-33261DEE26F9}" dt="2025-06-04T21:15:00.535" v="1" actId="20577"/>
          <ac:spMkLst>
            <pc:docMk/>
            <pc:sldMk cId="0" sldId="277"/>
            <ac:spMk id="614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April and May, they have actual labour hours of 1,300 and 1,450 respectively, however they guaranteed that no matter what happens they would always pay workers for 40 hours per month even if they don’t work up to those hours.</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33</a:t>
            </a:fld>
            <a:endParaRPr lang="en-GB" altLang="en-US"/>
          </a:p>
        </p:txBody>
      </p:sp>
    </p:spTree>
    <p:extLst>
      <p:ext uri="{BB962C8B-B14F-4D97-AF65-F5344CB8AC3E}">
        <p14:creationId xmlns:p14="http://schemas.microsoft.com/office/powerpoint/2010/main" val="19135156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04/06/2025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04/06/2025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04/06/2025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04/06/2025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04/06/2025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04/06/2025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04/06/2025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04/06/2025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04/06/2025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04/06/2025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04/06/2025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1-column">
    <p:spTree>
      <p:nvGrpSpPr>
        <p:cNvPr id="1" name=""/>
        <p:cNvGrpSpPr/>
        <p:nvPr/>
      </p:nvGrpSpPr>
      <p:grpSpPr>
        <a:xfrm>
          <a:off x="0" y="0"/>
          <a:ext cx="0" cy="0"/>
          <a:chOff x="0" y="0"/>
          <a:chExt cx="0" cy="0"/>
        </a:xfrm>
      </p:grpSpPr>
      <p:sp>
        <p:nvSpPr>
          <p:cNvPr id="2" name="Title 1"/>
          <p:cNvSpPr>
            <a:spLocks noGrp="1"/>
          </p:cNvSpPr>
          <p:nvPr>
            <p:ph type="title"/>
          </p:nvPr>
        </p:nvSpPr>
        <p:spPr>
          <a:xfrm>
            <a:off x="475488" y="274321"/>
            <a:ext cx="9300353" cy="822960"/>
          </a:xfrm>
        </p:spPr>
        <p:txBody>
          <a:bodyPr/>
          <a:lstStyle>
            <a:lvl1pPr>
              <a:defRPr>
                <a:solidFill>
                  <a:schemeClr val="tx2"/>
                </a:solidFill>
              </a:defRPr>
            </a:lvl1pPr>
          </a:lstStyle>
          <a:p>
            <a:r>
              <a:rPr lang="en-US"/>
              <a:t>Click to edit Master title style</a:t>
            </a:r>
            <a:endParaRPr lang="en-US" dirty="0"/>
          </a:p>
        </p:txBody>
      </p:sp>
      <p:sp>
        <p:nvSpPr>
          <p:cNvPr id="6" name="Text Placeholder 5"/>
          <p:cNvSpPr>
            <a:spLocks noGrp="1"/>
          </p:cNvSpPr>
          <p:nvPr>
            <p:ph type="body" sz="quarter" idx="12" hasCustomPrompt="1"/>
          </p:nvPr>
        </p:nvSpPr>
        <p:spPr>
          <a:xfrm>
            <a:off x="476250" y="1280160"/>
            <a:ext cx="9300353" cy="4707890"/>
          </a:xfrm>
        </p:spPr>
        <p:txBody>
          <a:bodyPr/>
          <a:lstStyle>
            <a:lvl1pPr>
              <a:defRPr>
                <a:solidFill>
                  <a:schemeClr val="tx2"/>
                </a:solidFill>
              </a:defRPr>
            </a:lvl1pPr>
            <a:lvl2pPr>
              <a:buClr>
                <a:schemeClr val="tx2"/>
              </a:buClr>
              <a:defRPr>
                <a:solidFill>
                  <a:schemeClr val="tx2"/>
                </a:solidFill>
              </a:defRPr>
            </a:lvl2pPr>
            <a:lvl3pPr>
              <a:defRPr>
                <a:solidFill>
                  <a:schemeClr val="tx2"/>
                </a:solidFill>
              </a:defRPr>
            </a:lvl3pPr>
            <a:lvl4pPr>
              <a:defRPr>
                <a:solidFill>
                  <a:schemeClr val="tx2"/>
                </a:solidFill>
              </a:defRPr>
            </a:lvl4pPr>
          </a:lstStyle>
          <a:p>
            <a:pPr lvl="0"/>
            <a:r>
              <a:rPr lang="en-US" dirty="0"/>
              <a:t>Edit Master text styles</a:t>
            </a:r>
          </a:p>
          <a:p>
            <a:pPr lvl="1"/>
            <a:r>
              <a:rPr lang="en-US" dirty="0"/>
              <a:t>Second level</a:t>
            </a:r>
          </a:p>
          <a:p>
            <a:pPr lvl="2"/>
            <a:r>
              <a:rPr lang="en-US" dirty="0"/>
              <a:t>Third level</a:t>
            </a:r>
          </a:p>
        </p:txBody>
      </p:sp>
      <p:sp>
        <p:nvSpPr>
          <p:cNvPr id="8" name="Footer Placeholder 9">
            <a:extLst>
              <a:ext uri="{FF2B5EF4-FFF2-40B4-BE49-F238E27FC236}">
                <a16:creationId xmlns:a16="http://schemas.microsoft.com/office/drawing/2014/main" id="{91FFC595-1043-FF47-B12D-DE59D6ECDEAF}"/>
              </a:ext>
            </a:extLst>
          </p:cNvPr>
          <p:cNvSpPr txBox="1">
            <a:spLocks/>
          </p:cNvSpPr>
          <p:nvPr userDrawn="1"/>
        </p:nvSpPr>
        <p:spPr>
          <a:xfrm>
            <a:off x="490549" y="6528816"/>
            <a:ext cx="2072640" cy="2286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b="1" dirty="0">
                <a:solidFill>
                  <a:schemeClr val="tx2"/>
                </a:solidFill>
                <a:latin typeface="Arial" panose="020B0604020202020204" pitchFamily="34" charset="0"/>
                <a:cs typeface="Arial" panose="020B0604020202020204" pitchFamily="34" charset="0"/>
              </a:rPr>
              <a:t>McGraw-Hill Education   </a:t>
            </a:r>
            <a:r>
              <a:rPr lang="en-US" sz="900" b="1" spc="0" baseline="0" dirty="0">
                <a:solidFill>
                  <a:schemeClr val="tx2"/>
                </a:solidFill>
                <a:latin typeface="Arial" panose="020B0604020202020204" pitchFamily="34" charset="0"/>
                <a:cs typeface="Arial" panose="020B0604020202020204" pitchFamily="34" charset="0"/>
              </a:rPr>
              <a:t>|</a:t>
            </a:r>
            <a:endParaRPr lang="en-US" sz="900" dirty="0">
              <a:solidFill>
                <a:schemeClr val="tx2"/>
              </a:solidFill>
              <a:latin typeface="Arial" panose="020B0604020202020204" pitchFamily="34" charset="0"/>
              <a:cs typeface="Arial" panose="020B0604020202020204" pitchFamily="34" charset="0"/>
            </a:endParaRPr>
          </a:p>
        </p:txBody>
      </p:sp>
      <p:sp>
        <p:nvSpPr>
          <p:cNvPr id="9" name="Footer Placeholder 4"/>
          <p:cNvSpPr>
            <a:spLocks noGrp="1"/>
          </p:cNvSpPr>
          <p:nvPr>
            <p:ph type="ftr" sz="quarter" idx="3"/>
          </p:nvPr>
        </p:nvSpPr>
        <p:spPr>
          <a:xfrm>
            <a:off x="2487801" y="6528816"/>
            <a:ext cx="7315200" cy="228600"/>
          </a:xfrm>
          <a:prstGeom prst="rect">
            <a:avLst/>
          </a:prstGeom>
        </p:spPr>
        <p:txBody>
          <a:bodyPr vert="horz" lIns="91440" tIns="45720" rIns="91440" bIns="45720" rtlCol="0" anchor="ctr"/>
          <a:lstStyle>
            <a:lvl1pPr algn="l">
              <a:defRPr sz="900">
                <a:solidFill>
                  <a:schemeClr val="tx2"/>
                </a:solidFill>
              </a:defRPr>
            </a:lvl1pPr>
          </a:lstStyle>
          <a:p>
            <a:r>
              <a:rPr lang="en-US" dirty="0"/>
              <a:t>Seal &amp; Rohde Management Accounting 6</a:t>
            </a:r>
            <a:r>
              <a:rPr lang="en-US" baseline="30000" dirty="0"/>
              <a:t>th</a:t>
            </a:r>
            <a:r>
              <a:rPr lang="en-US" dirty="0"/>
              <a:t> edition © 2018</a:t>
            </a:r>
          </a:p>
        </p:txBody>
      </p:sp>
      <p:sp>
        <p:nvSpPr>
          <p:cNvPr id="10" name="Slide Number Placeholder 5"/>
          <p:cNvSpPr>
            <a:spLocks noGrp="1"/>
          </p:cNvSpPr>
          <p:nvPr>
            <p:ph type="sldNum" sz="quarter" idx="4"/>
          </p:nvPr>
        </p:nvSpPr>
        <p:spPr>
          <a:xfrm>
            <a:off x="10436045" y="6528815"/>
            <a:ext cx="1278151" cy="228600"/>
          </a:xfrm>
          <a:prstGeom prst="rect">
            <a:avLst/>
          </a:prstGeom>
        </p:spPr>
        <p:txBody>
          <a:bodyPr vert="horz" lIns="91440" tIns="45720" rIns="91440" bIns="45720" rtlCol="0" anchor="ctr"/>
          <a:lstStyle>
            <a:lvl1pPr algn="r">
              <a:defRPr sz="900">
                <a:solidFill>
                  <a:schemeClr val="tx2"/>
                </a:solidFill>
              </a:defRPr>
            </a:lvl1pPr>
          </a:lstStyle>
          <a:p>
            <a:fld id="{40BFEAB2-FD83-41F2-9787-AD5D1A1760CD}" type="slidenum">
              <a:rPr lang="en-US" smtClean="0"/>
              <a:pPr/>
              <a:t>‹#›</a:t>
            </a:fld>
            <a:endParaRPr lang="en-US" dirty="0"/>
          </a:p>
        </p:txBody>
      </p:sp>
    </p:spTree>
    <p:extLst>
      <p:ext uri="{BB962C8B-B14F-4D97-AF65-F5344CB8AC3E}">
        <p14:creationId xmlns:p14="http://schemas.microsoft.com/office/powerpoint/2010/main" val="79404683"/>
      </p:ext>
    </p:extLst>
  </p:cSld>
  <p:clrMapOvr>
    <a:masterClrMapping/>
  </p:clrMapOvr>
  <p:extLst>
    <p:ext uri="{DCECCB84-F9BA-43D5-87BE-67443E8EF086}">
      <p15:sldGuideLst xmlns:p15="http://schemas.microsoft.com/office/powerpoint/2012/main">
        <p15:guide id="1" orient="horz" pos="3772">
          <p15:clr>
            <a:srgbClr val="FBAE40"/>
          </p15:clr>
        </p15:guide>
        <p15:guide id="2" orient="horz" pos="80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04/06/2025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oleObject" Target="../embeddings/oleObject2.bin"/><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3.bin"/><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4.bin"/><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5.bin"/><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oleObject" Target="../embeddings/oleObject8.bin"/><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9.bin"/><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3.emf"/></Relationships>
</file>

<file path=ppt/slides/_rels/slide3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11.bin"/><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a:solidFill>
                  <a:schemeClr val="accent2"/>
                </a:solidFill>
              </a:rPr>
              <a:t>LCBB5010</a:t>
            </a:r>
            <a:endParaRPr lang="en-GB" altLang="en-US" b="1" dirty="0">
              <a:solidFill>
                <a:schemeClr val="accent2"/>
              </a:solidFill>
            </a:endParaRPr>
          </a:p>
        </p:txBody>
      </p:sp>
      <p:sp>
        <p:nvSpPr>
          <p:cNvPr id="6147" name="Subtitle 4"/>
          <p:cNvSpPr>
            <a:spLocks noGrp="1"/>
          </p:cNvSpPr>
          <p:nvPr>
            <p:ph type="subTitle" idx="1"/>
          </p:nvPr>
        </p:nvSpPr>
        <p:spPr>
          <a:xfrm>
            <a:off x="2095472" y="1928803"/>
            <a:ext cx="7786742" cy="3357586"/>
          </a:xfrm>
        </p:spPr>
        <p:txBody>
          <a:bodyPr/>
          <a:lstStyle/>
          <a:p>
            <a:pPr eaLnBrk="1" hangingPunct="1"/>
            <a:r>
              <a:rPr lang="en-GB" altLang="en-US" sz="3600" b="1" dirty="0">
                <a:solidFill>
                  <a:schemeClr val="accent2"/>
                </a:solidFill>
              </a:rPr>
              <a:t>Management Accounting for Managers</a:t>
            </a:r>
          </a:p>
          <a:p>
            <a:pPr eaLnBrk="1" hangingPunct="1"/>
            <a:r>
              <a:rPr lang="en-GB" altLang="en-US" sz="3600">
                <a:solidFill>
                  <a:schemeClr val="accent2"/>
                </a:solidFill>
              </a:rPr>
              <a:t>Week 5</a:t>
            </a:r>
            <a:endParaRPr lang="en-GB" altLang="en-US" sz="3600" dirty="0">
              <a:solidFill>
                <a:schemeClr val="accent2"/>
              </a:solidFill>
            </a:endParaRPr>
          </a:p>
          <a:p>
            <a:pPr eaLnBrk="1" hangingPunct="1"/>
            <a:endParaRPr lang="en-GB" altLang="en-US" dirty="0">
              <a:solidFill>
                <a:schemeClr val="accent2"/>
              </a:solidFill>
            </a:endParaRPr>
          </a:p>
          <a:p>
            <a:pPr eaLnBrk="1" hangingPunct="1"/>
            <a:r>
              <a:rPr lang="en-GB" altLang="en-US" sz="4800" b="1" dirty="0">
                <a:solidFill>
                  <a:schemeClr val="accent2"/>
                </a:solidFill>
              </a:rPr>
              <a:t>Budgeting</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000" b="1" dirty="0"/>
              <a:t>Learning Outcomes; by the end of this session you should be able to: </a:t>
            </a:r>
          </a:p>
        </p:txBody>
      </p:sp>
      <p:sp>
        <p:nvSpPr>
          <p:cNvPr id="3" name="Content Placeholder 2"/>
          <p:cNvSpPr>
            <a:spLocks noGrp="1"/>
          </p:cNvSpPr>
          <p:nvPr>
            <p:ph idx="1"/>
          </p:nvPr>
        </p:nvSpPr>
        <p:spPr>
          <a:xfrm>
            <a:off x="911424" y="1422357"/>
            <a:ext cx="10513168" cy="4061047"/>
          </a:xfrm>
        </p:spPr>
        <p:txBody>
          <a:bodyPr>
            <a:normAutofit/>
          </a:bodyPr>
          <a:lstStyle/>
          <a:p>
            <a:r>
              <a:rPr lang="en-GB" dirty="0"/>
              <a:t>Understand why organizations budget and the processes they use to create budgets</a:t>
            </a:r>
          </a:p>
          <a:p>
            <a:r>
              <a:rPr lang="en-GB" dirty="0"/>
              <a:t>Distinguish between systems and types of budgets</a:t>
            </a:r>
          </a:p>
          <a:p>
            <a:r>
              <a:rPr lang="en-GB" dirty="0"/>
              <a:t>Prepare sales and production budget</a:t>
            </a:r>
          </a:p>
          <a:p>
            <a:r>
              <a:rPr lang="en-GB" dirty="0"/>
              <a:t>Appreciate and activity-based budgeting approach</a:t>
            </a:r>
          </a:p>
          <a:p>
            <a:r>
              <a:rPr lang="en-GB" dirty="0"/>
              <a:t>Consider some criticisms of budgeting as a performance management system</a:t>
            </a:r>
          </a:p>
          <a:p>
            <a:pPr lvl="1"/>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6" name="Rectangle 5">
            <a:extLst>
              <a:ext uri="{FF2B5EF4-FFF2-40B4-BE49-F238E27FC236}">
                <a16:creationId xmlns:a16="http://schemas.microsoft.com/office/drawing/2014/main" id="{980D27F8-92FA-DD49-9493-FC1C81382571}"/>
              </a:ext>
            </a:extLst>
          </p:cNvPr>
          <p:cNvSpPr/>
          <p:nvPr/>
        </p:nvSpPr>
        <p:spPr>
          <a:xfrm>
            <a:off x="3629879" y="5750720"/>
            <a:ext cx="5894412" cy="276999"/>
          </a:xfrm>
          <a:prstGeom prst="rect">
            <a:avLst/>
          </a:prstGeom>
        </p:spPr>
        <p:txBody>
          <a:bodyPr wrap="square">
            <a:spAutoFit/>
          </a:bodyPr>
          <a:lstStyle/>
          <a:p>
            <a:r>
              <a:rPr lang="en-US" sz="1200" dirty="0">
                <a:solidFill>
                  <a:schemeClr val="accent2"/>
                </a:solidFill>
              </a:rPr>
              <a:t>McGraw-Hill Education | Seal &amp; Rohde Management Accounting 6</a:t>
            </a:r>
            <a:r>
              <a:rPr lang="en-US" sz="1200" baseline="30000" dirty="0">
                <a:solidFill>
                  <a:schemeClr val="accent2"/>
                </a:solidFill>
              </a:rPr>
              <a:t>th</a:t>
            </a:r>
            <a:r>
              <a:rPr lang="en-US" sz="1200" dirty="0">
                <a:solidFill>
                  <a:schemeClr val="accent2"/>
                </a:solidFill>
              </a:rPr>
              <a:t> edition © 2018</a:t>
            </a:r>
          </a:p>
        </p:txBody>
      </p:sp>
    </p:spTree>
    <p:extLst>
      <p:ext uri="{BB962C8B-B14F-4D97-AF65-F5344CB8AC3E}">
        <p14:creationId xmlns:p14="http://schemas.microsoft.com/office/powerpoint/2010/main" val="165552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6D768A8A-245B-4920-BDB0-5C45690185B4}"/>
              </a:ext>
            </a:extLst>
          </p:cNvPr>
          <p:cNvSpPr>
            <a:spLocks noGrp="1"/>
          </p:cNvSpPr>
          <p:nvPr>
            <p:ph type="title"/>
          </p:nvPr>
        </p:nvSpPr>
        <p:spPr/>
        <p:txBody>
          <a:bodyPr/>
          <a:lstStyle/>
          <a:p>
            <a:r>
              <a:rPr lang="en-IE" altLang="en-US" sz="3200" dirty="0"/>
              <a:t>What is a Budget?</a:t>
            </a:r>
          </a:p>
        </p:txBody>
      </p:sp>
      <p:sp>
        <p:nvSpPr>
          <p:cNvPr id="3075" name="Content Placeholder 2">
            <a:extLst>
              <a:ext uri="{FF2B5EF4-FFF2-40B4-BE49-F238E27FC236}">
                <a16:creationId xmlns:a16="http://schemas.microsoft.com/office/drawing/2014/main" id="{DB37EC44-538E-44C0-8DD8-2A7E13B75E8A}"/>
              </a:ext>
            </a:extLst>
          </p:cNvPr>
          <p:cNvSpPr>
            <a:spLocks noGrp="1"/>
          </p:cNvSpPr>
          <p:nvPr>
            <p:ph idx="1"/>
          </p:nvPr>
        </p:nvSpPr>
        <p:spPr>
          <a:xfrm>
            <a:off x="609600" y="1280160"/>
            <a:ext cx="11031016" cy="4351338"/>
          </a:xfrm>
        </p:spPr>
        <p:txBody>
          <a:bodyPr/>
          <a:lstStyle/>
          <a:p>
            <a:r>
              <a:rPr lang="en-IE" altLang="en-US" sz="2800" dirty="0"/>
              <a:t>A budget is a detailed plan for the acquisition and use of financial and other resources over a specified time period.</a:t>
            </a:r>
          </a:p>
          <a:p>
            <a:r>
              <a:rPr lang="en-IE" altLang="en-US" sz="2800" dirty="0"/>
              <a:t>The act of preparing a budget is called budgeting.</a:t>
            </a:r>
          </a:p>
          <a:p>
            <a:pPr marL="0" indent="0" algn="ctr">
              <a:buNone/>
            </a:pPr>
            <a:r>
              <a:rPr lang="en-IE" altLang="en-US" sz="2800" b="1" dirty="0"/>
              <a:t>Master Budget</a:t>
            </a:r>
          </a:p>
          <a:p>
            <a:r>
              <a:rPr lang="en-IE" altLang="en-US" sz="2800" dirty="0"/>
              <a:t>The master budget represents a comprehensive expression of management</a:t>
            </a:r>
            <a:r>
              <a:rPr lang="en-IE" altLang="da-DK" sz="2800" dirty="0"/>
              <a:t>’</a:t>
            </a:r>
            <a:r>
              <a:rPr lang="en-IE" altLang="en-US" sz="2800" dirty="0"/>
              <a:t>s plans for the future and how these plans are to be accomplished</a:t>
            </a:r>
          </a:p>
          <a:p>
            <a:r>
              <a:rPr lang="en-IE" altLang="en-US" sz="2800" dirty="0"/>
              <a:t>It generally culminates in a cash budget, a budgeted statement of profit or loss, and a budgeted statement of financial position.</a:t>
            </a:r>
          </a:p>
          <a:p>
            <a:pPr algn="just"/>
            <a:endParaRPr lang="en-IE" altLang="en-US" sz="28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457844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C612A1-DBE9-E944-9D28-BAE83FBE593B}"/>
              </a:ext>
            </a:extLst>
          </p:cNvPr>
          <p:cNvSpPr>
            <a:spLocks noGrp="1"/>
          </p:cNvSpPr>
          <p:nvPr>
            <p:ph idx="1"/>
          </p:nvPr>
        </p:nvSpPr>
        <p:spPr>
          <a:xfrm>
            <a:off x="609600" y="476672"/>
            <a:ext cx="10972800" cy="5040560"/>
          </a:xfrm>
        </p:spPr>
        <p:txBody>
          <a:bodyPr/>
          <a:lstStyle/>
          <a:p>
            <a:pPr marL="0" indent="0" algn="ctr">
              <a:buNone/>
            </a:pPr>
            <a:r>
              <a:rPr lang="en-US" dirty="0"/>
              <a:t>﻿Why Budget?</a:t>
            </a:r>
          </a:p>
          <a:p>
            <a:r>
              <a:rPr lang="en-US" sz="2800" dirty="0"/>
              <a:t>For example, a manufacturing company needs to plan their material and labour requirements for the coming year. In order to do this, they will have to forecast their expected sales units for the year i.e., a sales budget. </a:t>
            </a:r>
          </a:p>
          <a:p>
            <a:r>
              <a:rPr lang="en-US" sz="2800" dirty="0"/>
              <a:t>Then they will be in position to budget their production units for the year i.e., a production budget. Once they have budgeted how many units to produce, they are able to estimate how much material and how much labour they will require i.e., a materials usage budget and a labour budget.</a:t>
            </a:r>
          </a:p>
        </p:txBody>
      </p:sp>
      <p:sp>
        <p:nvSpPr>
          <p:cNvPr id="4" name="Date Placeholder 3">
            <a:extLst>
              <a:ext uri="{FF2B5EF4-FFF2-40B4-BE49-F238E27FC236}">
                <a16:creationId xmlns:a16="http://schemas.microsoft.com/office/drawing/2014/main" id="{88761C27-FAAE-5841-B252-A228C350C145}"/>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EC5FEA73-0D76-7E4A-89A0-8C753B483669}"/>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1539137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CE9F2B-8B08-492D-A45C-2C51DFC43031}"/>
              </a:ext>
            </a:extLst>
          </p:cNvPr>
          <p:cNvSpPr>
            <a:spLocks noGrp="1" noChangeArrowheads="1"/>
          </p:cNvSpPr>
          <p:nvPr>
            <p:ph type="title"/>
          </p:nvPr>
        </p:nvSpPr>
        <p:spPr>
          <a:xfrm>
            <a:off x="2394648" y="260648"/>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Basic Framework of Budgeting</a:t>
            </a:r>
          </a:p>
        </p:txBody>
      </p:sp>
      <p:grpSp>
        <p:nvGrpSpPr>
          <p:cNvPr id="7" name="Group 6"/>
          <p:cNvGrpSpPr/>
          <p:nvPr/>
        </p:nvGrpSpPr>
        <p:grpSpPr>
          <a:xfrm>
            <a:off x="5695127" y="1295711"/>
            <a:ext cx="1408088" cy="1944216"/>
            <a:chOff x="7164288" y="2475642"/>
            <a:chExt cx="1408088" cy="1944216"/>
          </a:xfrm>
        </p:grpSpPr>
        <p:sp>
          <p:nvSpPr>
            <p:cNvPr id="21" name="Rectangle 20"/>
            <p:cNvSpPr/>
            <p:nvPr/>
          </p:nvSpPr>
          <p:spPr>
            <a:xfrm rot="16200000">
              <a:off x="6896224" y="2743706"/>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8" name="Rectangle 6">
              <a:extLst>
                <a:ext uri="{FF2B5EF4-FFF2-40B4-BE49-F238E27FC236}">
                  <a16:creationId xmlns:a16="http://schemas.microsoft.com/office/drawing/2014/main" id="{25DEC1F6-1388-4CCC-92E5-7464BCF2C266}"/>
                </a:ext>
              </a:extLst>
            </p:cNvPr>
            <p:cNvSpPr>
              <a:spLocks noChangeArrowheads="1"/>
            </p:cNvSpPr>
            <p:nvPr/>
          </p:nvSpPr>
          <p:spPr bwMode="auto">
            <a:xfrm>
              <a:off x="7379415" y="2492896"/>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30" name="Rectangle 18">
              <a:extLst>
                <a:ext uri="{FF2B5EF4-FFF2-40B4-BE49-F238E27FC236}">
                  <a16:creationId xmlns:a16="http://schemas.microsoft.com/office/drawing/2014/main" id="{936166F5-3D1D-44FA-871A-9E675D0A9749}"/>
                </a:ext>
              </a:extLst>
            </p:cNvPr>
            <p:cNvSpPr>
              <a:spLocks noChangeArrowheads="1"/>
            </p:cNvSpPr>
            <p:nvPr/>
          </p:nvSpPr>
          <p:spPr bwMode="auto">
            <a:xfrm rot="5340000">
              <a:off x="7686049" y="3547897"/>
              <a:ext cx="1183017"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Materials</a:t>
              </a:r>
            </a:p>
          </p:txBody>
        </p:sp>
      </p:grpSp>
      <p:grpSp>
        <p:nvGrpSpPr>
          <p:cNvPr id="6" name="Group 5"/>
          <p:cNvGrpSpPr/>
          <p:nvPr/>
        </p:nvGrpSpPr>
        <p:grpSpPr>
          <a:xfrm>
            <a:off x="5087888" y="2050985"/>
            <a:ext cx="1408088" cy="1944216"/>
            <a:chOff x="3779912" y="693427"/>
            <a:chExt cx="1408088" cy="1944216"/>
          </a:xfrm>
        </p:grpSpPr>
        <p:sp>
          <p:nvSpPr>
            <p:cNvPr id="22" name="Rectangle 21"/>
            <p:cNvSpPr/>
            <p:nvPr/>
          </p:nvSpPr>
          <p:spPr>
            <a:xfrm rot="16200000">
              <a:off x="3511848"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Rectangle 9">
              <a:extLst>
                <a:ext uri="{FF2B5EF4-FFF2-40B4-BE49-F238E27FC236}">
                  <a16:creationId xmlns:a16="http://schemas.microsoft.com/office/drawing/2014/main" id="{8AB0B28E-EAE6-44A5-9943-FF531FD4F245}"/>
                </a:ext>
              </a:extLst>
            </p:cNvPr>
            <p:cNvSpPr>
              <a:spLocks noChangeArrowheads="1"/>
            </p:cNvSpPr>
            <p:nvPr/>
          </p:nvSpPr>
          <p:spPr bwMode="auto">
            <a:xfrm>
              <a:off x="3995039" y="707455"/>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29" name="Rectangle 17">
              <a:extLst>
                <a:ext uri="{FF2B5EF4-FFF2-40B4-BE49-F238E27FC236}">
                  <a16:creationId xmlns:a16="http://schemas.microsoft.com/office/drawing/2014/main" id="{2A893CA2-BF21-4330-8CDD-60BC8CCC41D3}"/>
                </a:ext>
              </a:extLst>
            </p:cNvPr>
            <p:cNvSpPr>
              <a:spLocks noChangeArrowheads="1"/>
            </p:cNvSpPr>
            <p:nvPr/>
          </p:nvSpPr>
          <p:spPr bwMode="auto">
            <a:xfrm rot="5400000">
              <a:off x="4248778" y="1713882"/>
              <a:ext cx="1401026"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Production</a:t>
              </a:r>
            </a:p>
          </p:txBody>
        </p:sp>
      </p:grpSp>
      <p:sp>
        <p:nvSpPr>
          <p:cNvPr id="23" name="Rectangle 22"/>
          <p:cNvSpPr/>
          <p:nvPr/>
        </p:nvSpPr>
        <p:spPr>
          <a:xfrm rot="16200000">
            <a:off x="4330907" y="3096242"/>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Rectangle 12">
            <a:extLst>
              <a:ext uri="{FF2B5EF4-FFF2-40B4-BE49-F238E27FC236}">
                <a16:creationId xmlns:a16="http://schemas.microsoft.com/office/drawing/2014/main" id="{6BDB211C-2C05-4C09-B293-510B0D58E211}"/>
              </a:ext>
            </a:extLst>
          </p:cNvPr>
          <p:cNvSpPr>
            <a:spLocks noChangeArrowheads="1"/>
          </p:cNvSpPr>
          <p:nvPr/>
        </p:nvSpPr>
        <p:spPr bwMode="auto">
          <a:xfrm>
            <a:off x="4814098" y="2827446"/>
            <a:ext cx="977833"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Detail</a:t>
            </a:r>
          </a:p>
          <a:p>
            <a:pPr algn="ctr">
              <a:spcBef>
                <a:spcPct val="0"/>
              </a:spcBef>
              <a:buFontTx/>
              <a:buNone/>
            </a:pPr>
            <a:r>
              <a:rPr lang="en-US" altLang="en-US" sz="1800" b="1" dirty="0">
                <a:latin typeface="Arial" panose="020B0604020202020204" pitchFamily="34" charset="0"/>
              </a:rPr>
              <a:t>Budget</a:t>
            </a:r>
          </a:p>
        </p:txBody>
      </p:sp>
      <p:sp>
        <p:nvSpPr>
          <p:cNvPr id="5128" name="Rectangle 16">
            <a:extLst>
              <a:ext uri="{FF2B5EF4-FFF2-40B4-BE49-F238E27FC236}">
                <a16:creationId xmlns:a16="http://schemas.microsoft.com/office/drawing/2014/main" id="{82F77BB9-EBFE-499A-808C-C1A178A8A05E}"/>
              </a:ext>
            </a:extLst>
          </p:cNvPr>
          <p:cNvSpPr>
            <a:spLocks noChangeArrowheads="1"/>
          </p:cNvSpPr>
          <p:nvPr/>
        </p:nvSpPr>
        <p:spPr bwMode="auto">
          <a:xfrm rot="5340000" flipH="1">
            <a:off x="5369038" y="3967409"/>
            <a:ext cx="785472" cy="366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rial" panose="020B0604020202020204" pitchFamily="34" charset="0"/>
              </a:rPr>
              <a:t>Sales</a:t>
            </a:r>
            <a:endParaRPr lang="en-US" altLang="en-US" sz="2000" b="1" dirty="0">
              <a:latin typeface="Arial" panose="020B0604020202020204" pitchFamily="34" charset="0"/>
            </a:endParaRPr>
          </a:p>
        </p:txBody>
      </p:sp>
      <p:grpSp>
        <p:nvGrpSpPr>
          <p:cNvPr id="4" name="Group 3"/>
          <p:cNvGrpSpPr/>
          <p:nvPr/>
        </p:nvGrpSpPr>
        <p:grpSpPr>
          <a:xfrm>
            <a:off x="4111848" y="3619534"/>
            <a:ext cx="1408088" cy="1944216"/>
            <a:chOff x="178131" y="693427"/>
            <a:chExt cx="1408088" cy="1944216"/>
          </a:xfrm>
        </p:grpSpPr>
        <p:sp>
          <p:nvSpPr>
            <p:cNvPr id="3" name="Rectangle 2"/>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2"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1382430"/>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400" b="1" dirty="0">
                  <a:latin typeface="Arial" panose="020B0604020202020204" pitchFamily="34" charset="0"/>
                </a:rPr>
                <a:t>Master</a:t>
              </a:r>
            </a:p>
            <a:p>
              <a:pPr algn="ctr">
                <a:spcBef>
                  <a:spcPct val="0"/>
                </a:spcBef>
                <a:buFontTx/>
                <a:buNone/>
              </a:pPr>
              <a:r>
                <a:rPr lang="en-US" altLang="en-US" sz="1400" b="1" dirty="0">
                  <a:latin typeface="Arial" panose="020B0604020202020204" pitchFamily="34" charset="0"/>
                </a:rPr>
                <a:t>Budget</a:t>
              </a:r>
            </a:p>
            <a:p>
              <a:pPr algn="ctr">
                <a:spcBef>
                  <a:spcPct val="0"/>
                </a:spcBef>
                <a:buFontTx/>
                <a:buNone/>
              </a:pPr>
              <a:endParaRPr lang="en-US" altLang="en-US" sz="1400" b="1" dirty="0">
                <a:latin typeface="Arial" panose="020B0604020202020204" pitchFamily="34" charset="0"/>
              </a:endParaRPr>
            </a:p>
            <a:p>
              <a:pPr algn="ctr">
                <a:spcBef>
                  <a:spcPct val="0"/>
                </a:spcBef>
                <a:buFontTx/>
                <a:buNone/>
              </a:pPr>
              <a:r>
                <a:rPr lang="en-US" altLang="en-US" sz="1400" b="1" dirty="0">
                  <a:latin typeface="Arial" panose="020B0604020202020204" pitchFamily="34" charset="0"/>
                </a:rPr>
                <a:t>Summary of</a:t>
              </a:r>
            </a:p>
            <a:p>
              <a:pPr algn="ctr">
                <a:spcBef>
                  <a:spcPct val="0"/>
                </a:spcBef>
                <a:buFontTx/>
                <a:buNone/>
              </a:pPr>
              <a:r>
                <a:rPr lang="en-US" altLang="en-US" sz="1400" b="1" dirty="0">
                  <a:latin typeface="Arial" panose="020B0604020202020204" pitchFamily="34" charset="0"/>
                </a:rPr>
                <a:t>a company</a:t>
              </a:r>
              <a:r>
                <a:rPr lang="en-GB" altLang="en-US" sz="1400" b="1" dirty="0">
                  <a:latin typeface="Arial" panose="020B0604020202020204" pitchFamily="34" charset="0"/>
                </a:rPr>
                <a:t>’</a:t>
              </a:r>
              <a:r>
                <a:rPr lang="en-US" altLang="ja-JP" sz="1400" b="1" dirty="0">
                  <a:latin typeface="Arial" panose="020B0604020202020204" pitchFamily="34" charset="0"/>
                </a:rPr>
                <a:t>s</a:t>
              </a:r>
            </a:p>
            <a:p>
              <a:pPr algn="ctr">
                <a:spcBef>
                  <a:spcPct val="0"/>
                </a:spcBef>
                <a:buFontTx/>
                <a:buNone/>
              </a:pPr>
              <a:r>
                <a:rPr lang="en-US" altLang="en-US" sz="1400" b="1" dirty="0">
                  <a:latin typeface="Arial" panose="020B0604020202020204" pitchFamily="34" charset="0"/>
                </a:rPr>
                <a:t>plans.</a:t>
              </a:r>
            </a:p>
          </p:txBody>
        </p:sp>
      </p:grpSp>
      <p:sp>
        <p:nvSpPr>
          <p:cNvPr id="2" name="Slide Number Placeholder 1"/>
          <p:cNvSpPr>
            <a:spLocks noGrp="1"/>
          </p:cNvSpPr>
          <p:nvPr>
            <p:ph type="sldNum" sz="quarter" idx="10"/>
          </p:nvPr>
        </p:nvSpPr>
        <p:spPr/>
        <p:txBody>
          <a:bodyPr/>
          <a:lstStyle/>
          <a:p>
            <a:fld id="{BFEA005E-882D-49F4-A8FD-EE3B9E9DF232}" type="slidenum">
              <a:rPr lang="en-GB" altLang="en-US" smtClean="0"/>
              <a:pPr/>
              <a:t>5</a:t>
            </a:fld>
            <a:endParaRPr lang="en-GB" altLang="en-US"/>
          </a:p>
        </p:txBody>
      </p:sp>
      <p:sp>
        <p:nvSpPr>
          <p:cNvPr id="5" name="Footer Placeholder 4"/>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912848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290C2270-4441-4B55-B2D9-D19FCE55DEFB}"/>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2800" dirty="0"/>
              <a:t>Planning and Control</a:t>
            </a:r>
          </a:p>
        </p:txBody>
      </p:sp>
      <p:sp>
        <p:nvSpPr>
          <p:cNvPr id="6147" name="Rectangle 3">
            <a:extLst>
              <a:ext uri="{FF2B5EF4-FFF2-40B4-BE49-F238E27FC236}">
                <a16:creationId xmlns:a16="http://schemas.microsoft.com/office/drawing/2014/main" id="{2E8ED5E1-8CF3-4603-817F-3243CDE22168}"/>
              </a:ext>
            </a:extLst>
          </p:cNvPr>
          <p:cNvSpPr>
            <a:spLocks noGrp="1" noChangeArrowheads="1"/>
          </p:cNvSpPr>
          <p:nvPr>
            <p:ph sz="half" idx="1"/>
          </p:nvPr>
        </p:nvSpPr>
        <p:spPr>
          <a:xfrm>
            <a:off x="911424" y="1371600"/>
            <a:ext cx="5328592" cy="4114800"/>
          </a:xfrm>
        </p:spPr>
        <p:txBody>
          <a:bodyPr vert="horz" wrap="square" lIns="90488" tIns="44450" rIns="90488" bIns="44450" numCol="1" anchor="t" anchorCtr="0" compatLnSpc="1">
            <a:prstTxWarp prst="textNoShape">
              <a:avLst/>
            </a:prstTxWarp>
          </a:bodyPr>
          <a:lstStyle/>
          <a:p>
            <a:pPr>
              <a:defRPr/>
            </a:pPr>
            <a:r>
              <a:rPr lang="en-US" altLang="en-US" sz="3200" b="1" dirty="0">
                <a:solidFill>
                  <a:schemeClr val="accent2"/>
                </a:solidFill>
              </a:rPr>
              <a:t>Planning</a:t>
            </a:r>
            <a:r>
              <a:rPr lang="en-US" altLang="en-US" sz="3200" dirty="0"/>
              <a:t> </a:t>
            </a:r>
            <a:r>
              <a:rPr lang="en-US" altLang="en-US" sz="3200" dirty="0">
                <a:solidFill>
                  <a:schemeClr val="accent2"/>
                </a:solidFill>
              </a:rPr>
              <a:t>–</a:t>
            </a:r>
            <a:r>
              <a:rPr lang="en-US" altLang="en-US" sz="3200" dirty="0"/>
              <a:t> Involves developing objectives and preparing various budgets to achieve these objectives</a:t>
            </a:r>
            <a:r>
              <a:rPr lang="en-US" altLang="en-US" sz="2400" dirty="0"/>
              <a:t>.</a:t>
            </a:r>
          </a:p>
        </p:txBody>
      </p:sp>
      <p:sp>
        <p:nvSpPr>
          <p:cNvPr id="9220" name="Rectangle 4">
            <a:extLst>
              <a:ext uri="{FF2B5EF4-FFF2-40B4-BE49-F238E27FC236}">
                <a16:creationId xmlns:a16="http://schemas.microsoft.com/office/drawing/2014/main" id="{514B74D2-E00F-4440-81BD-5E4EACC46E3C}"/>
              </a:ext>
            </a:extLst>
          </p:cNvPr>
          <p:cNvSpPr>
            <a:spLocks noGrp="1" noChangeArrowheads="1"/>
          </p:cNvSpPr>
          <p:nvPr>
            <p:ph sz="half" idx="2"/>
          </p:nvPr>
        </p:nvSpPr>
        <p:spPr>
          <a:xfrm>
            <a:off x="6240016" y="1196975"/>
            <a:ext cx="5328592" cy="4114800"/>
          </a:xfrm>
        </p:spPr>
        <p:txBody>
          <a:bodyPr vert="horz" wrap="square" lIns="90488" tIns="44450" rIns="90488" bIns="44450" numCol="1" anchor="t" anchorCtr="0" compatLnSpc="1">
            <a:prstTxWarp prst="textNoShape">
              <a:avLst/>
            </a:prstTxWarp>
          </a:bodyPr>
          <a:lstStyle/>
          <a:p>
            <a:pPr>
              <a:defRPr/>
            </a:pPr>
            <a:r>
              <a:rPr lang="en-US" sz="3200" b="1" dirty="0">
                <a:solidFill>
                  <a:schemeClr val="accent2"/>
                </a:solidFill>
              </a:rPr>
              <a:t>Control</a:t>
            </a:r>
            <a:r>
              <a:rPr lang="en-US" sz="3200" b="1" dirty="0">
                <a:solidFill>
                  <a:schemeClr val="accent2"/>
                </a:solidFill>
                <a:effectLst>
                  <a:outerShdw blurRad="38100" dist="38100" dir="2700000" algn="tl">
                    <a:srgbClr val="000000"/>
                  </a:outerShdw>
                </a:effectLst>
              </a:rPr>
              <a:t> </a:t>
            </a:r>
            <a:r>
              <a:rPr lang="en-US" altLang="en-US" sz="3200" dirty="0">
                <a:solidFill>
                  <a:schemeClr val="accent2"/>
                </a:solidFill>
              </a:rPr>
              <a:t>– </a:t>
            </a:r>
            <a:r>
              <a:rPr lang="en-US" altLang="en-US" sz="3200" dirty="0">
                <a:solidFill>
                  <a:schemeClr val="tx1">
                    <a:lumMod val="95000"/>
                    <a:lumOff val="5000"/>
                  </a:schemeClr>
                </a:solidFill>
              </a:rPr>
              <a:t>I</a:t>
            </a:r>
            <a:r>
              <a:rPr lang="en-US" sz="3200" dirty="0"/>
              <a:t>nvolves the steps taken by management that attempt to ensure the objectives are attained.</a:t>
            </a:r>
          </a:p>
          <a:p>
            <a:pPr>
              <a:defRPr/>
            </a:pPr>
            <a:r>
              <a:rPr lang="en-US" sz="3200" dirty="0"/>
              <a:t>Investigating causes for variances.</a:t>
            </a:r>
          </a:p>
        </p:txBody>
      </p:sp>
      <p:sp>
        <p:nvSpPr>
          <p:cNvPr id="2" name="Slide Number Placeholder 1"/>
          <p:cNvSpPr>
            <a:spLocks noGrp="1"/>
          </p:cNvSpPr>
          <p:nvPr>
            <p:ph type="sldNum" sz="quarter" idx="10"/>
          </p:nvPr>
        </p:nvSpPr>
        <p:spPr/>
        <p:txBody>
          <a:bodyPr/>
          <a:lstStyle/>
          <a:p>
            <a:fld id="{C46AF7E2-6FEB-47FF-A2D0-FE683E5A4204}" type="slidenum">
              <a:rPr lang="en-GB" altLang="en-US" smtClean="0"/>
              <a:pPr/>
              <a:t>6</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281472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AD635816-4496-4B38-98B4-C76E09FD2F0D}"/>
              </a:ext>
            </a:extLst>
          </p:cNvPr>
          <p:cNvSpPr>
            <a:spLocks noGrp="1" noChangeArrowheads="1"/>
          </p:cNvSpPr>
          <p:nvPr>
            <p:ph type="title"/>
          </p:nvPr>
        </p:nvSpPr>
        <p:spPr>
          <a:xfrm>
            <a:off x="2209800" y="125413"/>
            <a:ext cx="7772400" cy="1143000"/>
          </a:xfrm>
          <a:noFill/>
        </p:spPr>
        <p:txBody>
          <a:bodyPr vert="horz" wrap="square" lIns="90488" tIns="44450" rIns="90488" bIns="44450" numCol="1" anchor="ctr" anchorCtr="0" compatLnSpc="1">
            <a:prstTxWarp prst="textNoShape">
              <a:avLst/>
            </a:prstTxWarp>
          </a:bodyPr>
          <a:lstStyle/>
          <a:p>
            <a:r>
              <a:rPr lang="en-US" altLang="en-US" sz="2800" dirty="0"/>
              <a:t>Advantages of Budgeting</a:t>
            </a:r>
          </a:p>
        </p:txBody>
      </p:sp>
      <p:sp>
        <p:nvSpPr>
          <p:cNvPr id="7171" name="Oval 4">
            <a:extLst>
              <a:ext uri="{FF2B5EF4-FFF2-40B4-BE49-F238E27FC236}">
                <a16:creationId xmlns:a16="http://schemas.microsoft.com/office/drawing/2014/main" id="{CB5DAC88-717C-4598-893A-B2FCCFFF4FA0}"/>
              </a:ext>
            </a:extLst>
          </p:cNvPr>
          <p:cNvSpPr>
            <a:spLocks noChangeArrowheads="1"/>
          </p:cNvSpPr>
          <p:nvPr/>
        </p:nvSpPr>
        <p:spPr bwMode="auto">
          <a:xfrm>
            <a:off x="4673600" y="3073400"/>
            <a:ext cx="2463800" cy="1092200"/>
          </a:xfrm>
          <a:prstGeom prst="ellipse">
            <a:avLst/>
          </a:prstGeom>
          <a:solidFill>
            <a:srgbClr val="CCFFCC"/>
          </a:solidFill>
          <a:ln w="28575">
            <a:solidFill>
              <a:srgbClr val="006600"/>
            </a:solidFill>
            <a:round/>
            <a:headEnd/>
            <a:tailEnd/>
          </a:ln>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000">
              <a:latin typeface="Times New Roman" panose="02020603050405020304" pitchFamily="18" charset="0"/>
            </a:endParaRPr>
          </a:p>
        </p:txBody>
      </p:sp>
      <p:sp>
        <p:nvSpPr>
          <p:cNvPr id="7172" name="Rectangle 5">
            <a:extLst>
              <a:ext uri="{FF2B5EF4-FFF2-40B4-BE49-F238E27FC236}">
                <a16:creationId xmlns:a16="http://schemas.microsoft.com/office/drawing/2014/main" id="{DE55D3A7-7FD6-4534-BFCA-D0187DFE1600}"/>
              </a:ext>
            </a:extLst>
          </p:cNvPr>
          <p:cNvSpPr>
            <a:spLocks noChangeArrowheads="1"/>
          </p:cNvSpPr>
          <p:nvPr/>
        </p:nvSpPr>
        <p:spPr bwMode="auto">
          <a:xfrm>
            <a:off x="5022851" y="3384551"/>
            <a:ext cx="1537281" cy="397545"/>
          </a:xfrm>
          <a:prstGeom prst="rect">
            <a:avLst/>
          </a:prstGeom>
          <a:solidFill>
            <a:srgbClr val="CCFFCC"/>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r>
              <a:rPr lang="en-US" altLang="en-US" sz="2000">
                <a:solidFill>
                  <a:srgbClr val="006600"/>
                </a:solidFill>
                <a:latin typeface="Arial" panose="020B0604020202020204" pitchFamily="34" charset="0"/>
              </a:rPr>
              <a:t>Advantages</a:t>
            </a:r>
          </a:p>
        </p:txBody>
      </p:sp>
      <p:sp>
        <p:nvSpPr>
          <p:cNvPr id="7173" name="Rectangle 6">
            <a:extLst>
              <a:ext uri="{FF2B5EF4-FFF2-40B4-BE49-F238E27FC236}">
                <a16:creationId xmlns:a16="http://schemas.microsoft.com/office/drawing/2014/main" id="{D00C112D-D192-4E7D-B2D1-FEC266CB76E2}"/>
              </a:ext>
            </a:extLst>
          </p:cNvPr>
          <p:cNvSpPr>
            <a:spLocks noChangeArrowheads="1"/>
          </p:cNvSpPr>
          <p:nvPr/>
        </p:nvSpPr>
        <p:spPr bwMode="auto">
          <a:xfrm>
            <a:off x="2587647" y="2409826"/>
            <a:ext cx="1965283"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Communicating</a:t>
            </a:r>
          </a:p>
          <a:p>
            <a:pPr algn="ctr">
              <a:spcBef>
                <a:spcPct val="0"/>
              </a:spcBef>
              <a:buFontTx/>
              <a:buNone/>
            </a:pPr>
            <a:r>
              <a:rPr lang="en-US" altLang="en-US" sz="2000" dirty="0">
                <a:latin typeface="Arial" panose="020B0604020202020204" pitchFamily="34" charset="0"/>
              </a:rPr>
              <a:t>plans</a:t>
            </a:r>
          </a:p>
        </p:txBody>
      </p:sp>
      <p:sp>
        <p:nvSpPr>
          <p:cNvPr id="7174" name="Rectangle 7">
            <a:extLst>
              <a:ext uri="{FF2B5EF4-FFF2-40B4-BE49-F238E27FC236}">
                <a16:creationId xmlns:a16="http://schemas.microsoft.com/office/drawing/2014/main" id="{0D8A5293-F36C-4B8F-AB65-F0ABFDB905E8}"/>
              </a:ext>
            </a:extLst>
          </p:cNvPr>
          <p:cNvSpPr>
            <a:spLocks noChangeArrowheads="1"/>
          </p:cNvSpPr>
          <p:nvPr/>
        </p:nvSpPr>
        <p:spPr bwMode="auto">
          <a:xfrm>
            <a:off x="7857068" y="2349501"/>
            <a:ext cx="2188100"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Think about and</a:t>
            </a:r>
          </a:p>
          <a:p>
            <a:pPr algn="ctr">
              <a:spcBef>
                <a:spcPct val="0"/>
              </a:spcBef>
              <a:buFontTx/>
              <a:buNone/>
            </a:pPr>
            <a:r>
              <a:rPr lang="en-US" altLang="en-US" sz="2000" dirty="0">
                <a:latin typeface="Arial" panose="020B0604020202020204" pitchFamily="34" charset="0"/>
              </a:rPr>
              <a:t>plan for the future</a:t>
            </a:r>
          </a:p>
        </p:txBody>
      </p:sp>
      <p:sp>
        <p:nvSpPr>
          <p:cNvPr id="7175" name="Rectangle 8">
            <a:extLst>
              <a:ext uri="{FF2B5EF4-FFF2-40B4-BE49-F238E27FC236}">
                <a16:creationId xmlns:a16="http://schemas.microsoft.com/office/drawing/2014/main" id="{266A0BEB-3F13-4664-B6D7-A851794B2A16}"/>
              </a:ext>
            </a:extLst>
          </p:cNvPr>
          <p:cNvSpPr>
            <a:spLocks noChangeArrowheads="1"/>
          </p:cNvSpPr>
          <p:nvPr/>
        </p:nvSpPr>
        <p:spPr bwMode="auto">
          <a:xfrm>
            <a:off x="7789411" y="3833814"/>
            <a:ext cx="2391681"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a:solidFill>
                  <a:schemeClr val="accent2"/>
                </a:solidFill>
                <a:latin typeface="Arial" panose="020B0604020202020204" pitchFamily="34" charset="0"/>
              </a:rPr>
              <a:t>Means of allocating</a:t>
            </a:r>
          </a:p>
          <a:p>
            <a:pPr algn="ctr">
              <a:spcBef>
                <a:spcPct val="0"/>
              </a:spcBef>
              <a:buFontTx/>
              <a:buNone/>
            </a:pPr>
            <a:r>
              <a:rPr lang="en-US" altLang="en-US" sz="2000">
                <a:solidFill>
                  <a:schemeClr val="accent2"/>
                </a:solidFill>
                <a:latin typeface="Arial" panose="020B0604020202020204" pitchFamily="34" charset="0"/>
              </a:rPr>
              <a:t>resources</a:t>
            </a:r>
          </a:p>
        </p:txBody>
      </p:sp>
      <p:sp>
        <p:nvSpPr>
          <p:cNvPr id="7176" name="Rectangle 9">
            <a:extLst>
              <a:ext uri="{FF2B5EF4-FFF2-40B4-BE49-F238E27FC236}">
                <a16:creationId xmlns:a16="http://schemas.microsoft.com/office/drawing/2014/main" id="{6BDEF7B2-CFEB-4BAB-8BEB-B3A4DCF0CD71}"/>
              </a:ext>
            </a:extLst>
          </p:cNvPr>
          <p:cNvSpPr>
            <a:spLocks noChangeArrowheads="1"/>
          </p:cNvSpPr>
          <p:nvPr/>
        </p:nvSpPr>
        <p:spPr bwMode="auto">
          <a:xfrm>
            <a:off x="4815465" y="4733926"/>
            <a:ext cx="2178482"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a:latin typeface="Arial" panose="020B0604020202020204" pitchFamily="34" charset="0"/>
              </a:rPr>
              <a:t>Uncover potential</a:t>
            </a:r>
          </a:p>
          <a:p>
            <a:pPr algn="ctr">
              <a:spcBef>
                <a:spcPct val="0"/>
              </a:spcBef>
              <a:buFontTx/>
              <a:buNone/>
            </a:pPr>
            <a:r>
              <a:rPr lang="en-US" altLang="en-US" sz="2000">
                <a:latin typeface="Arial" panose="020B0604020202020204" pitchFamily="34" charset="0"/>
              </a:rPr>
              <a:t>bottlenecks</a:t>
            </a:r>
          </a:p>
        </p:txBody>
      </p:sp>
      <p:sp>
        <p:nvSpPr>
          <p:cNvPr id="7177" name="Rectangle 10">
            <a:extLst>
              <a:ext uri="{FF2B5EF4-FFF2-40B4-BE49-F238E27FC236}">
                <a16:creationId xmlns:a16="http://schemas.microsoft.com/office/drawing/2014/main" id="{F2E599D9-029A-472D-95FA-23F8A0188678}"/>
              </a:ext>
            </a:extLst>
          </p:cNvPr>
          <p:cNvSpPr>
            <a:spLocks noChangeArrowheads="1"/>
          </p:cNvSpPr>
          <p:nvPr/>
        </p:nvSpPr>
        <p:spPr bwMode="auto">
          <a:xfrm>
            <a:off x="2671159" y="3743326"/>
            <a:ext cx="1437894"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dirty="0">
                <a:solidFill>
                  <a:schemeClr val="accent2"/>
                </a:solidFill>
                <a:latin typeface="Arial" panose="020B0604020202020204" pitchFamily="34" charset="0"/>
              </a:rPr>
              <a:t>Coordinate</a:t>
            </a:r>
          </a:p>
          <a:p>
            <a:pPr algn="ctr">
              <a:spcBef>
                <a:spcPct val="0"/>
              </a:spcBef>
              <a:buFontTx/>
              <a:buNone/>
            </a:pPr>
            <a:r>
              <a:rPr lang="en-US" altLang="en-US" sz="2000" dirty="0">
                <a:solidFill>
                  <a:schemeClr val="accent2"/>
                </a:solidFill>
                <a:latin typeface="Arial" panose="020B0604020202020204" pitchFamily="34" charset="0"/>
              </a:rPr>
              <a:t>activities</a:t>
            </a:r>
            <a:endParaRPr lang="en-US" altLang="en-US" sz="2000" dirty="0">
              <a:latin typeface="Arial" panose="020B0604020202020204" pitchFamily="34" charset="0"/>
            </a:endParaRPr>
          </a:p>
        </p:txBody>
      </p:sp>
      <p:sp>
        <p:nvSpPr>
          <p:cNvPr id="7178" name="Rectangle 11">
            <a:extLst>
              <a:ext uri="{FF2B5EF4-FFF2-40B4-BE49-F238E27FC236}">
                <a16:creationId xmlns:a16="http://schemas.microsoft.com/office/drawing/2014/main" id="{FF88E855-45C4-445C-99C5-DE2E68E5D0E8}"/>
              </a:ext>
            </a:extLst>
          </p:cNvPr>
          <p:cNvSpPr>
            <a:spLocks noChangeArrowheads="1"/>
          </p:cNvSpPr>
          <p:nvPr/>
        </p:nvSpPr>
        <p:spPr bwMode="auto">
          <a:xfrm>
            <a:off x="4993399" y="1685926"/>
            <a:ext cx="1822615" cy="705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a:solidFill>
                  <a:schemeClr val="accent2"/>
                </a:solidFill>
                <a:latin typeface="Arial" panose="020B0604020202020204" pitchFamily="34" charset="0"/>
              </a:rPr>
              <a:t>Define goal</a:t>
            </a:r>
          </a:p>
          <a:p>
            <a:pPr algn="ctr">
              <a:spcBef>
                <a:spcPct val="0"/>
              </a:spcBef>
              <a:buFontTx/>
              <a:buNone/>
            </a:pPr>
            <a:r>
              <a:rPr lang="en-US" altLang="en-US" sz="2000">
                <a:solidFill>
                  <a:schemeClr val="accent2"/>
                </a:solidFill>
                <a:latin typeface="Arial" panose="020B0604020202020204" pitchFamily="34" charset="0"/>
              </a:rPr>
              <a:t>and objectives</a:t>
            </a:r>
            <a:endParaRPr lang="en-US" altLang="en-US" sz="2000">
              <a:latin typeface="Arial" panose="020B0604020202020204" pitchFamily="34" charset="0"/>
            </a:endParaRPr>
          </a:p>
        </p:txBody>
      </p:sp>
      <p:sp>
        <p:nvSpPr>
          <p:cNvPr id="7179" name="Line 12">
            <a:extLst>
              <a:ext uri="{FF2B5EF4-FFF2-40B4-BE49-F238E27FC236}">
                <a16:creationId xmlns:a16="http://schemas.microsoft.com/office/drawing/2014/main" id="{D5466187-2412-4E60-B720-5099DAE75BEE}"/>
              </a:ext>
            </a:extLst>
          </p:cNvPr>
          <p:cNvSpPr>
            <a:spLocks noChangeShapeType="1"/>
          </p:cNvSpPr>
          <p:nvPr/>
        </p:nvSpPr>
        <p:spPr bwMode="auto">
          <a:xfrm>
            <a:off x="5867400" y="2527300"/>
            <a:ext cx="0" cy="5080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0" name="Line 13">
            <a:extLst>
              <a:ext uri="{FF2B5EF4-FFF2-40B4-BE49-F238E27FC236}">
                <a16:creationId xmlns:a16="http://schemas.microsoft.com/office/drawing/2014/main" id="{33B45983-275A-40BB-B360-C70722758E89}"/>
              </a:ext>
            </a:extLst>
          </p:cNvPr>
          <p:cNvSpPr>
            <a:spLocks noChangeShapeType="1"/>
          </p:cNvSpPr>
          <p:nvPr/>
        </p:nvSpPr>
        <p:spPr bwMode="auto">
          <a:xfrm flipV="1">
            <a:off x="5867400" y="4178300"/>
            <a:ext cx="0" cy="5588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1" name="Line 14">
            <a:extLst>
              <a:ext uri="{FF2B5EF4-FFF2-40B4-BE49-F238E27FC236}">
                <a16:creationId xmlns:a16="http://schemas.microsoft.com/office/drawing/2014/main" id="{3EDE99C4-3ECE-4FAE-9E94-BDB10C5F9C91}"/>
              </a:ext>
            </a:extLst>
          </p:cNvPr>
          <p:cNvSpPr>
            <a:spLocks noChangeShapeType="1"/>
          </p:cNvSpPr>
          <p:nvPr/>
        </p:nvSpPr>
        <p:spPr bwMode="auto">
          <a:xfrm flipV="1">
            <a:off x="4279900" y="3873500"/>
            <a:ext cx="508000" cy="2540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2" name="Line 15">
            <a:extLst>
              <a:ext uri="{FF2B5EF4-FFF2-40B4-BE49-F238E27FC236}">
                <a16:creationId xmlns:a16="http://schemas.microsoft.com/office/drawing/2014/main" id="{B6083705-CE0A-4B21-B59F-67843E8546B4}"/>
              </a:ext>
            </a:extLst>
          </p:cNvPr>
          <p:cNvSpPr>
            <a:spLocks noChangeShapeType="1"/>
          </p:cNvSpPr>
          <p:nvPr/>
        </p:nvSpPr>
        <p:spPr bwMode="auto">
          <a:xfrm>
            <a:off x="4203700" y="2984500"/>
            <a:ext cx="584200" cy="3556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3" name="Line 16">
            <a:extLst>
              <a:ext uri="{FF2B5EF4-FFF2-40B4-BE49-F238E27FC236}">
                <a16:creationId xmlns:a16="http://schemas.microsoft.com/office/drawing/2014/main" id="{D5D8A0EE-71DC-4AFF-BD0D-9237A618B440}"/>
              </a:ext>
            </a:extLst>
          </p:cNvPr>
          <p:cNvSpPr>
            <a:spLocks noChangeShapeType="1"/>
          </p:cNvSpPr>
          <p:nvPr/>
        </p:nvSpPr>
        <p:spPr bwMode="auto">
          <a:xfrm flipH="1">
            <a:off x="6997700" y="2984500"/>
            <a:ext cx="482600" cy="2794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7184" name="Line 17">
            <a:extLst>
              <a:ext uri="{FF2B5EF4-FFF2-40B4-BE49-F238E27FC236}">
                <a16:creationId xmlns:a16="http://schemas.microsoft.com/office/drawing/2014/main" id="{36D2373D-8DCB-41B1-903E-41775788D2E4}"/>
              </a:ext>
            </a:extLst>
          </p:cNvPr>
          <p:cNvSpPr>
            <a:spLocks noChangeShapeType="1"/>
          </p:cNvSpPr>
          <p:nvPr/>
        </p:nvSpPr>
        <p:spPr bwMode="auto">
          <a:xfrm flipH="1" flipV="1">
            <a:off x="7073900" y="3797300"/>
            <a:ext cx="406400" cy="177800"/>
          </a:xfrm>
          <a:prstGeom prst="line">
            <a:avLst/>
          </a:prstGeom>
          <a:noFill/>
          <a:ln w="25400">
            <a:solidFill>
              <a:srgbClr val="0066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sz="1600"/>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12283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3B7BB9A-49E4-4DC1-973A-71702FC2F085}"/>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3600" dirty="0"/>
              <a:t>Responsibility Accounting</a:t>
            </a:r>
          </a:p>
        </p:txBody>
      </p:sp>
      <p:sp>
        <p:nvSpPr>
          <p:cNvPr id="8195" name="Rectangle 3">
            <a:extLst>
              <a:ext uri="{FF2B5EF4-FFF2-40B4-BE49-F238E27FC236}">
                <a16:creationId xmlns:a16="http://schemas.microsoft.com/office/drawing/2014/main" id="{991404C2-8254-4B1E-B1EB-2BACBE29209A}"/>
              </a:ext>
            </a:extLst>
          </p:cNvPr>
          <p:cNvSpPr>
            <a:spLocks noGrp="1" noChangeArrowheads="1"/>
          </p:cNvSpPr>
          <p:nvPr>
            <p:ph idx="1"/>
          </p:nvPr>
        </p:nvSpPr>
        <p:spPr>
          <a:xfrm>
            <a:off x="1600200" y="1676400"/>
            <a:ext cx="8763000" cy="2688704"/>
          </a:xfrm>
        </p:spPr>
        <p:txBody>
          <a:bodyPr vert="horz" wrap="square" lIns="90488" tIns="44450" rIns="90488" bIns="44450" numCol="1" anchor="t" anchorCtr="0" compatLnSpc="1">
            <a:prstTxWarp prst="textNoShape">
              <a:avLst/>
            </a:prstTxWarp>
          </a:bodyPr>
          <a:lstStyle/>
          <a:p>
            <a:pPr algn="ctr">
              <a:buFontTx/>
              <a:buNone/>
              <a:defRPr/>
            </a:pPr>
            <a:r>
              <a:rPr lang="en-US" altLang="en-US" dirty="0"/>
              <a:t>  Managers should be held responsible for those items </a:t>
            </a:r>
            <a:r>
              <a:rPr lang="en-US" altLang="en-US" dirty="0">
                <a:solidFill>
                  <a:schemeClr val="accent6"/>
                </a:solidFill>
              </a:rPr>
              <a:t>–</a:t>
            </a:r>
            <a:r>
              <a:rPr lang="en-US" altLang="en-US" dirty="0"/>
              <a:t> and </a:t>
            </a:r>
            <a:r>
              <a:rPr lang="en-US" altLang="en-US" dirty="0">
                <a:solidFill>
                  <a:srgbClr val="FF0000"/>
                </a:solidFill>
              </a:rPr>
              <a:t>only</a:t>
            </a:r>
            <a:r>
              <a:rPr lang="en-US" altLang="en-US" dirty="0"/>
              <a:t> those items </a:t>
            </a:r>
            <a:r>
              <a:rPr lang="en-US" altLang="en-US" dirty="0">
                <a:solidFill>
                  <a:schemeClr val="accent6"/>
                </a:solidFill>
              </a:rPr>
              <a:t>–</a:t>
            </a:r>
            <a:r>
              <a:rPr lang="en-US" altLang="en-US" dirty="0"/>
              <a:t> that the manager can control to a significant extent.</a:t>
            </a:r>
          </a:p>
          <a:p>
            <a:pPr algn="ctr">
              <a:buFontTx/>
              <a:buNone/>
              <a:defRPr/>
            </a:pPr>
            <a:r>
              <a:rPr lang="en-US" altLang="en-US" dirty="0">
                <a:solidFill>
                  <a:srgbClr val="FF0000"/>
                </a:solidFill>
              </a:rPr>
              <a:t>Any Examples of items within the control of production managers?</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102775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8C981-0D17-D54A-951E-F6CA76E170EB}"/>
              </a:ext>
            </a:extLst>
          </p:cNvPr>
          <p:cNvSpPr>
            <a:spLocks noGrp="1"/>
          </p:cNvSpPr>
          <p:nvPr>
            <p:ph type="title"/>
          </p:nvPr>
        </p:nvSpPr>
        <p:spPr/>
        <p:txBody>
          <a:bodyPr/>
          <a:lstStyle/>
          <a:p>
            <a:r>
              <a:rPr lang="en-US" dirty="0"/>
              <a:t>Budgeting Systems</a:t>
            </a:r>
          </a:p>
        </p:txBody>
      </p:sp>
      <p:pic>
        <p:nvPicPr>
          <p:cNvPr id="7" name="Content Placeholder 6" descr="CFI.com&#10;">
            <a:extLst>
              <a:ext uri="{FF2B5EF4-FFF2-40B4-BE49-F238E27FC236}">
                <a16:creationId xmlns:a16="http://schemas.microsoft.com/office/drawing/2014/main" id="{0BA4C576-119F-C946-A528-ECE8F697BA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5540" y="1197086"/>
            <a:ext cx="8280920" cy="4463827"/>
          </a:xfrm>
        </p:spPr>
      </p:pic>
      <p:sp>
        <p:nvSpPr>
          <p:cNvPr id="4" name="Date Placeholder 3">
            <a:extLst>
              <a:ext uri="{FF2B5EF4-FFF2-40B4-BE49-F238E27FC236}">
                <a16:creationId xmlns:a16="http://schemas.microsoft.com/office/drawing/2014/main" id="{A665C617-321E-0E41-AB88-AACAD67C4E4E}"/>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5BEB671C-3A36-9449-93FE-E4FC3E2ECF4E}"/>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
        <p:nvSpPr>
          <p:cNvPr id="9" name="TextBox 8">
            <a:extLst>
              <a:ext uri="{FF2B5EF4-FFF2-40B4-BE49-F238E27FC236}">
                <a16:creationId xmlns:a16="http://schemas.microsoft.com/office/drawing/2014/main" id="{67BFE21D-D666-F744-9727-1715B518C286}"/>
              </a:ext>
            </a:extLst>
          </p:cNvPr>
          <p:cNvSpPr txBox="1"/>
          <p:nvPr/>
        </p:nvSpPr>
        <p:spPr>
          <a:xfrm>
            <a:off x="10331230" y="5291581"/>
            <a:ext cx="1027717" cy="338554"/>
          </a:xfrm>
          <a:prstGeom prst="rect">
            <a:avLst/>
          </a:prstGeom>
          <a:noFill/>
        </p:spPr>
        <p:txBody>
          <a:bodyPr wrap="none" rtlCol="0">
            <a:spAutoFit/>
          </a:bodyPr>
          <a:lstStyle/>
          <a:p>
            <a:r>
              <a:rPr lang="en-US" sz="1600" dirty="0" err="1"/>
              <a:t>CFA.com</a:t>
            </a:r>
            <a:endParaRPr lang="en-US" sz="1600" dirty="0"/>
          </a:p>
        </p:txBody>
      </p:sp>
    </p:spTree>
    <p:extLst>
      <p:ext uri="{BB962C8B-B14F-4D97-AF65-F5344CB8AC3E}">
        <p14:creationId xmlns:p14="http://schemas.microsoft.com/office/powerpoint/2010/main" val="1076330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77E0-3EAB-9840-9FD4-98A212E22152}"/>
              </a:ext>
            </a:extLst>
          </p:cNvPr>
          <p:cNvSpPr>
            <a:spLocks noGrp="1"/>
          </p:cNvSpPr>
          <p:nvPr>
            <p:ph type="title"/>
          </p:nvPr>
        </p:nvSpPr>
        <p:spPr/>
        <p:txBody>
          <a:bodyPr/>
          <a:lstStyle/>
          <a:p>
            <a:r>
              <a:rPr lang="en-US" sz="3600" dirty="0"/>
              <a:t>Budgeting Systems</a:t>
            </a:r>
          </a:p>
        </p:txBody>
      </p:sp>
      <p:sp>
        <p:nvSpPr>
          <p:cNvPr id="3" name="Content Placeholder 2">
            <a:extLst>
              <a:ext uri="{FF2B5EF4-FFF2-40B4-BE49-F238E27FC236}">
                <a16:creationId xmlns:a16="http://schemas.microsoft.com/office/drawing/2014/main" id="{B2776EEB-0C4C-B54B-96EC-6F99A891DE37}"/>
              </a:ext>
            </a:extLst>
          </p:cNvPr>
          <p:cNvSpPr>
            <a:spLocks noGrp="1"/>
          </p:cNvSpPr>
          <p:nvPr>
            <p:ph idx="1"/>
          </p:nvPr>
        </p:nvSpPr>
        <p:spPr>
          <a:xfrm>
            <a:off x="609600" y="1196752"/>
            <a:ext cx="10972800" cy="3917032"/>
          </a:xfrm>
        </p:spPr>
        <p:txBody>
          <a:bodyPr/>
          <a:lstStyle/>
          <a:p>
            <a:r>
              <a:rPr lang="en-US" sz="2400" b="1" dirty="0"/>
              <a:t>Top – down budgeting: </a:t>
            </a:r>
            <a:r>
              <a:rPr lang="en-GB" sz="2400" dirty="0"/>
              <a:t>it refers to a budgeting method where senior management prepare a high-level budget for the company. It’s prepared based on the company’s objectives and then passes it on to department managers for implementation.</a:t>
            </a:r>
            <a:br>
              <a:rPr lang="en-GB" sz="2400" dirty="0"/>
            </a:br>
            <a:endParaRPr lang="en-US" sz="2400" dirty="0"/>
          </a:p>
          <a:p>
            <a:endParaRPr lang="en-US" dirty="0"/>
          </a:p>
        </p:txBody>
      </p:sp>
      <p:sp>
        <p:nvSpPr>
          <p:cNvPr id="4" name="Date Placeholder 3">
            <a:extLst>
              <a:ext uri="{FF2B5EF4-FFF2-40B4-BE49-F238E27FC236}">
                <a16:creationId xmlns:a16="http://schemas.microsoft.com/office/drawing/2014/main" id="{3A40C137-6FE5-FA42-9F42-4FCA7FE46285}"/>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78081223-94A3-A546-A66C-CD21E831D7CE}"/>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graphicFrame>
        <p:nvGraphicFramePr>
          <p:cNvPr id="6" name="Table 5">
            <a:extLst>
              <a:ext uri="{FF2B5EF4-FFF2-40B4-BE49-F238E27FC236}">
                <a16:creationId xmlns:a16="http://schemas.microsoft.com/office/drawing/2014/main" id="{65A5FF4C-94DC-D44F-AA4C-F60AFC588DD3}"/>
              </a:ext>
            </a:extLst>
          </p:cNvPr>
          <p:cNvGraphicFramePr>
            <a:graphicFrameLocks noGrp="1"/>
          </p:cNvGraphicFramePr>
          <p:nvPr>
            <p:extLst>
              <p:ext uri="{D42A27DB-BD31-4B8C-83A1-F6EECF244321}">
                <p14:modId xmlns:p14="http://schemas.microsoft.com/office/powerpoint/2010/main" val="2878921922"/>
              </p:ext>
            </p:extLst>
          </p:nvPr>
        </p:nvGraphicFramePr>
        <p:xfrm>
          <a:off x="982133" y="2869220"/>
          <a:ext cx="10054930" cy="2949985"/>
        </p:xfrm>
        <a:graphic>
          <a:graphicData uri="http://schemas.openxmlformats.org/drawingml/2006/table">
            <a:tbl>
              <a:tblPr firstRow="1" bandRow="1">
                <a:tableStyleId>{5C22544A-7EE6-4342-B048-85BDC9FD1C3A}</a:tableStyleId>
              </a:tblPr>
              <a:tblGrid>
                <a:gridCol w="5027465">
                  <a:extLst>
                    <a:ext uri="{9D8B030D-6E8A-4147-A177-3AD203B41FA5}">
                      <a16:colId xmlns:a16="http://schemas.microsoft.com/office/drawing/2014/main" val="3030062188"/>
                    </a:ext>
                  </a:extLst>
                </a:gridCol>
                <a:gridCol w="5027465">
                  <a:extLst>
                    <a:ext uri="{9D8B030D-6E8A-4147-A177-3AD203B41FA5}">
                      <a16:colId xmlns:a16="http://schemas.microsoft.com/office/drawing/2014/main" val="867121802"/>
                    </a:ext>
                  </a:extLst>
                </a:gridCol>
              </a:tblGrid>
              <a:tr h="570856">
                <a:tc>
                  <a:txBody>
                    <a:bodyPr/>
                    <a:lstStyle/>
                    <a:p>
                      <a:r>
                        <a:rPr lang="en-US" sz="2400" dirty="0"/>
                        <a:t>Benefits</a:t>
                      </a:r>
                    </a:p>
                  </a:txBody>
                  <a:tcPr/>
                </a:tc>
                <a:tc>
                  <a:txBody>
                    <a:bodyPr/>
                    <a:lstStyle/>
                    <a:p>
                      <a:r>
                        <a:rPr lang="en-US" sz="2400" dirty="0"/>
                        <a:t>Demerits</a:t>
                      </a:r>
                    </a:p>
                  </a:txBody>
                  <a:tcPr/>
                </a:tc>
                <a:extLst>
                  <a:ext uri="{0D108BD9-81ED-4DB2-BD59-A6C34878D82A}">
                    <a16:rowId xmlns:a16="http://schemas.microsoft.com/office/drawing/2014/main" val="584461732"/>
                  </a:ext>
                </a:extLst>
              </a:tr>
              <a:tr h="570856">
                <a:tc>
                  <a:txBody>
                    <a:bodyPr/>
                    <a:lstStyle/>
                    <a:p>
                      <a:r>
                        <a:rPr lang="en-US" sz="2400" dirty="0"/>
                        <a:t>Doesn’t allow for slack </a:t>
                      </a:r>
                    </a:p>
                  </a:txBody>
                  <a:tcPr/>
                </a:tc>
                <a:tc>
                  <a:txBody>
                    <a:bodyPr/>
                    <a:lstStyle/>
                    <a:p>
                      <a:r>
                        <a:rPr lang="en-US" sz="2400" dirty="0"/>
                        <a:t>Demotivating</a:t>
                      </a:r>
                    </a:p>
                  </a:txBody>
                  <a:tcPr/>
                </a:tc>
                <a:extLst>
                  <a:ext uri="{0D108BD9-81ED-4DB2-BD59-A6C34878D82A}">
                    <a16:rowId xmlns:a16="http://schemas.microsoft.com/office/drawing/2014/main" val="1326922248"/>
                  </a:ext>
                </a:extLst>
              </a:tr>
              <a:tr h="985313">
                <a:tc>
                  <a:txBody>
                    <a:bodyPr/>
                    <a:lstStyle/>
                    <a:p>
                      <a:r>
                        <a:rPr lang="en-US" sz="2400" dirty="0"/>
                        <a:t>Gives lower mgt time to focus on other areas of the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t>May not be accurate</a:t>
                      </a:r>
                    </a:p>
                  </a:txBody>
                  <a:tcPr/>
                </a:tc>
                <a:extLst>
                  <a:ext uri="{0D108BD9-81ED-4DB2-BD59-A6C34878D82A}">
                    <a16:rowId xmlns:a16="http://schemas.microsoft.com/office/drawing/2014/main" val="412912975"/>
                  </a:ext>
                </a:extLst>
              </a:tr>
              <a:tr h="570856">
                <a:tc>
                  <a:txBody>
                    <a:bodyPr/>
                    <a:lstStyle/>
                    <a:p>
                      <a:r>
                        <a:rPr lang="en-US" sz="2400" dirty="0"/>
                        <a:t>Quicker to prepare</a:t>
                      </a:r>
                    </a:p>
                  </a:txBody>
                  <a:tcPr/>
                </a:tc>
                <a:tc>
                  <a:txBody>
                    <a:bodyPr/>
                    <a:lstStyle/>
                    <a:p>
                      <a:r>
                        <a:rPr lang="en-US" sz="2400" dirty="0"/>
                        <a:t>Difficult in meeting head office targets</a:t>
                      </a:r>
                    </a:p>
                  </a:txBody>
                  <a:tcPr/>
                </a:tc>
                <a:extLst>
                  <a:ext uri="{0D108BD9-81ED-4DB2-BD59-A6C34878D82A}">
                    <a16:rowId xmlns:a16="http://schemas.microsoft.com/office/drawing/2014/main" val="410929831"/>
                  </a:ext>
                </a:extLst>
              </a:tr>
            </a:tbl>
          </a:graphicData>
        </a:graphic>
      </p:graphicFrame>
    </p:spTree>
    <p:extLst>
      <p:ext uri="{BB962C8B-B14F-4D97-AF65-F5344CB8AC3E}">
        <p14:creationId xmlns:p14="http://schemas.microsoft.com/office/powerpoint/2010/main" val="2849199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6A795-D717-D342-9CBF-0B79183BA823}"/>
              </a:ext>
            </a:extLst>
          </p:cNvPr>
          <p:cNvSpPr>
            <a:spLocks noGrp="1"/>
          </p:cNvSpPr>
          <p:nvPr>
            <p:ph type="title"/>
          </p:nvPr>
        </p:nvSpPr>
        <p:spPr>
          <a:xfrm>
            <a:off x="609600" y="-82964"/>
            <a:ext cx="10972800" cy="1143000"/>
          </a:xfrm>
        </p:spPr>
        <p:txBody>
          <a:bodyPr/>
          <a:lstStyle/>
          <a:p>
            <a:r>
              <a:rPr lang="en-US" sz="3200" dirty="0"/>
              <a:t>Budgeting Systems</a:t>
            </a:r>
          </a:p>
        </p:txBody>
      </p:sp>
      <p:sp>
        <p:nvSpPr>
          <p:cNvPr id="3" name="Content Placeholder 2">
            <a:extLst>
              <a:ext uri="{FF2B5EF4-FFF2-40B4-BE49-F238E27FC236}">
                <a16:creationId xmlns:a16="http://schemas.microsoft.com/office/drawing/2014/main" id="{F628E72F-8CC4-684E-A091-C8E86F3BCC2F}"/>
              </a:ext>
            </a:extLst>
          </p:cNvPr>
          <p:cNvSpPr>
            <a:spLocks noGrp="1"/>
          </p:cNvSpPr>
          <p:nvPr>
            <p:ph idx="1"/>
          </p:nvPr>
        </p:nvSpPr>
        <p:spPr>
          <a:xfrm>
            <a:off x="334433" y="685696"/>
            <a:ext cx="11594215" cy="3917032"/>
          </a:xfrm>
        </p:spPr>
        <p:txBody>
          <a:bodyPr/>
          <a:lstStyle/>
          <a:p>
            <a:r>
              <a:rPr lang="en-US" sz="2400" b="1" dirty="0"/>
              <a:t>Participative budgeting (also known as Bottom – up budgeting)</a:t>
            </a:r>
          </a:p>
          <a:p>
            <a:r>
              <a:rPr lang="en-GB" sz="2400" dirty="0"/>
              <a:t>The departmental heads/managers prepare their budget based on present information and past experiences and present it to top management for approval. They consider margin pressures and external market conditions to make budget more realistic and attainable. </a:t>
            </a:r>
            <a:endParaRPr lang="en-GB" sz="2400" dirty="0">
              <a:latin typeface="Arial" panose="020B0604020202020204" pitchFamily="34" charset="0"/>
            </a:endParaRPr>
          </a:p>
        </p:txBody>
      </p:sp>
      <p:sp>
        <p:nvSpPr>
          <p:cNvPr id="4" name="Date Placeholder 3">
            <a:extLst>
              <a:ext uri="{FF2B5EF4-FFF2-40B4-BE49-F238E27FC236}">
                <a16:creationId xmlns:a16="http://schemas.microsoft.com/office/drawing/2014/main" id="{09F375DA-AD82-BF4B-BEE0-37C0CB429D9B}"/>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BA06C3DB-28C2-E043-8C6B-07470BCCB855}"/>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graphicFrame>
        <p:nvGraphicFramePr>
          <p:cNvPr id="6" name="Table 5">
            <a:extLst>
              <a:ext uri="{FF2B5EF4-FFF2-40B4-BE49-F238E27FC236}">
                <a16:creationId xmlns:a16="http://schemas.microsoft.com/office/drawing/2014/main" id="{34F1CFE2-D716-3F4E-8F4E-391A226A14B4}"/>
              </a:ext>
            </a:extLst>
          </p:cNvPr>
          <p:cNvGraphicFramePr>
            <a:graphicFrameLocks noGrp="1"/>
          </p:cNvGraphicFramePr>
          <p:nvPr>
            <p:extLst>
              <p:ext uri="{D42A27DB-BD31-4B8C-83A1-F6EECF244321}">
                <p14:modId xmlns:p14="http://schemas.microsoft.com/office/powerpoint/2010/main" val="231804691"/>
              </p:ext>
            </p:extLst>
          </p:nvPr>
        </p:nvGraphicFramePr>
        <p:xfrm>
          <a:off x="839416" y="2644213"/>
          <a:ext cx="10167286" cy="3003972"/>
        </p:xfrm>
        <a:graphic>
          <a:graphicData uri="http://schemas.openxmlformats.org/drawingml/2006/table">
            <a:tbl>
              <a:tblPr firstRow="1" bandRow="1">
                <a:tableStyleId>{5C22544A-7EE6-4342-B048-85BDC9FD1C3A}</a:tableStyleId>
              </a:tblPr>
              <a:tblGrid>
                <a:gridCol w="5083643">
                  <a:extLst>
                    <a:ext uri="{9D8B030D-6E8A-4147-A177-3AD203B41FA5}">
                      <a16:colId xmlns:a16="http://schemas.microsoft.com/office/drawing/2014/main" val="3315749531"/>
                    </a:ext>
                  </a:extLst>
                </a:gridCol>
                <a:gridCol w="5083643">
                  <a:extLst>
                    <a:ext uri="{9D8B030D-6E8A-4147-A177-3AD203B41FA5}">
                      <a16:colId xmlns:a16="http://schemas.microsoft.com/office/drawing/2014/main" val="633660161"/>
                    </a:ext>
                  </a:extLst>
                </a:gridCol>
              </a:tblGrid>
              <a:tr h="574604">
                <a:tc>
                  <a:txBody>
                    <a:bodyPr/>
                    <a:lstStyle/>
                    <a:p>
                      <a:r>
                        <a:rPr lang="en-US" dirty="0"/>
                        <a:t>Benefits </a:t>
                      </a:r>
                    </a:p>
                  </a:txBody>
                  <a:tcPr/>
                </a:tc>
                <a:tc>
                  <a:txBody>
                    <a:bodyPr/>
                    <a:lstStyle/>
                    <a:p>
                      <a:r>
                        <a:rPr lang="en-US" dirty="0"/>
                        <a:t>Demerits</a:t>
                      </a:r>
                    </a:p>
                  </a:txBody>
                  <a:tcPr/>
                </a:tc>
                <a:extLst>
                  <a:ext uri="{0D108BD9-81ED-4DB2-BD59-A6C34878D82A}">
                    <a16:rowId xmlns:a16="http://schemas.microsoft.com/office/drawing/2014/main" val="2699526813"/>
                  </a:ext>
                </a:extLst>
              </a:tr>
              <a:tr h="574604">
                <a:tc>
                  <a:txBody>
                    <a:bodyPr/>
                    <a:lstStyle/>
                    <a:p>
                      <a:r>
                        <a:rPr lang="en-US" dirty="0"/>
                        <a:t>Motivating</a:t>
                      </a:r>
                    </a:p>
                  </a:txBody>
                  <a:tcPr/>
                </a:tc>
                <a:tc>
                  <a:txBody>
                    <a:bodyPr/>
                    <a:lstStyle/>
                    <a:p>
                      <a:r>
                        <a:rPr lang="en-US" dirty="0"/>
                        <a:t>Distracting operational managers from core business activities</a:t>
                      </a:r>
                    </a:p>
                  </a:txBody>
                  <a:tcPr/>
                </a:tc>
                <a:extLst>
                  <a:ext uri="{0D108BD9-81ED-4DB2-BD59-A6C34878D82A}">
                    <a16:rowId xmlns:a16="http://schemas.microsoft.com/office/drawing/2014/main" val="1528946371"/>
                  </a:ext>
                </a:extLst>
              </a:tr>
              <a:tr h="574604">
                <a:tc>
                  <a:txBody>
                    <a:bodyPr/>
                    <a:lstStyle/>
                    <a:p>
                      <a:r>
                        <a:rPr lang="en-US" dirty="0"/>
                        <a:t>Use of accurate information</a:t>
                      </a:r>
                    </a:p>
                  </a:txBody>
                  <a:tcPr/>
                </a:tc>
                <a:tc>
                  <a:txBody>
                    <a:bodyPr/>
                    <a:lstStyle/>
                    <a:p>
                      <a:r>
                        <a:rPr lang="en-US" dirty="0"/>
                        <a:t>Time consuming </a:t>
                      </a:r>
                    </a:p>
                  </a:txBody>
                  <a:tcPr/>
                </a:tc>
                <a:extLst>
                  <a:ext uri="{0D108BD9-81ED-4DB2-BD59-A6C34878D82A}">
                    <a16:rowId xmlns:a16="http://schemas.microsoft.com/office/drawing/2014/main" val="3074568346"/>
                  </a:ext>
                </a:extLst>
              </a:tr>
              <a:tr h="574604">
                <a:tc>
                  <a:txBody>
                    <a:bodyPr/>
                    <a:lstStyle/>
                    <a:p>
                      <a:r>
                        <a:rPr lang="en-US" dirty="0"/>
                        <a:t>No opportunity to blame others</a:t>
                      </a:r>
                    </a:p>
                  </a:txBody>
                  <a:tcPr/>
                </a:tc>
                <a:tc>
                  <a:txBody>
                    <a:bodyPr/>
                    <a:lstStyle/>
                    <a:p>
                      <a:r>
                        <a:rPr lang="en-US" dirty="0"/>
                        <a:t>Allows for slack</a:t>
                      </a:r>
                    </a:p>
                  </a:txBody>
                  <a:tcPr/>
                </a:tc>
                <a:extLst>
                  <a:ext uri="{0D108BD9-81ED-4DB2-BD59-A6C34878D82A}">
                    <a16:rowId xmlns:a16="http://schemas.microsoft.com/office/drawing/2014/main" val="4049932733"/>
                  </a:ext>
                </a:extLst>
              </a:tr>
              <a:tr h="574604">
                <a:tc>
                  <a:txBody>
                    <a:bodyPr/>
                    <a:lstStyle/>
                    <a:p>
                      <a:r>
                        <a:rPr lang="en-US" dirty="0"/>
                        <a:t>Benefits changing environment</a:t>
                      </a:r>
                    </a:p>
                  </a:txBody>
                  <a:tcPr/>
                </a:tc>
                <a:tc>
                  <a:txBody>
                    <a:bodyPr/>
                    <a:lstStyle/>
                    <a:p>
                      <a:r>
                        <a:rPr lang="en-US" dirty="0"/>
                        <a:t>Goal incongruent: may not be in the interest of the company</a:t>
                      </a:r>
                    </a:p>
                  </a:txBody>
                  <a:tcPr/>
                </a:tc>
                <a:extLst>
                  <a:ext uri="{0D108BD9-81ED-4DB2-BD59-A6C34878D82A}">
                    <a16:rowId xmlns:a16="http://schemas.microsoft.com/office/drawing/2014/main" val="272231245"/>
                  </a:ext>
                </a:extLst>
              </a:tr>
            </a:tbl>
          </a:graphicData>
        </a:graphic>
      </p:graphicFrame>
    </p:spTree>
    <p:extLst>
      <p:ext uri="{BB962C8B-B14F-4D97-AF65-F5344CB8AC3E}">
        <p14:creationId xmlns:p14="http://schemas.microsoft.com/office/powerpoint/2010/main" val="93755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E512C-9E88-C247-BBA1-0A014044EC18}"/>
              </a:ext>
            </a:extLst>
          </p:cNvPr>
          <p:cNvSpPr>
            <a:spLocks noGrp="1"/>
          </p:cNvSpPr>
          <p:nvPr>
            <p:ph type="title"/>
          </p:nvPr>
        </p:nvSpPr>
        <p:spPr>
          <a:xfrm>
            <a:off x="609600" y="274638"/>
            <a:ext cx="10972800" cy="706090"/>
          </a:xfrm>
        </p:spPr>
        <p:txBody>
          <a:bodyPr/>
          <a:lstStyle/>
          <a:p>
            <a:r>
              <a:rPr lang="en-US" sz="4000" dirty="0"/>
              <a:t>Budgeting Styles</a:t>
            </a:r>
          </a:p>
        </p:txBody>
      </p:sp>
      <p:sp>
        <p:nvSpPr>
          <p:cNvPr id="3" name="Content Placeholder 2">
            <a:extLst>
              <a:ext uri="{FF2B5EF4-FFF2-40B4-BE49-F238E27FC236}">
                <a16:creationId xmlns:a16="http://schemas.microsoft.com/office/drawing/2014/main" id="{19E45A88-630F-6440-BDAE-D4EAD5233390}"/>
              </a:ext>
            </a:extLst>
          </p:cNvPr>
          <p:cNvSpPr>
            <a:spLocks noGrp="1"/>
          </p:cNvSpPr>
          <p:nvPr>
            <p:ph idx="1"/>
          </p:nvPr>
        </p:nvSpPr>
        <p:spPr>
          <a:xfrm>
            <a:off x="605416" y="980728"/>
            <a:ext cx="10972800" cy="4680520"/>
          </a:xfrm>
        </p:spPr>
        <p:txBody>
          <a:bodyPr/>
          <a:lstStyle/>
          <a:p>
            <a:r>
              <a:rPr lang="en-US" sz="2800" b="1" dirty="0"/>
              <a:t>Static or fixed Budget: </a:t>
            </a:r>
            <a:r>
              <a:rPr lang="en-US" sz="2800" dirty="0"/>
              <a:t>This refers to the master budget which is prepared at the beginning of the accounting year</a:t>
            </a:r>
          </a:p>
          <a:p>
            <a:endParaRPr lang="en-US" sz="2800" dirty="0"/>
          </a:p>
          <a:p>
            <a:r>
              <a:rPr lang="en-US" sz="2800" b="1" dirty="0"/>
              <a:t>Flexible Budget: </a:t>
            </a:r>
            <a:r>
              <a:rPr lang="en-US" sz="2800" dirty="0"/>
              <a:t>This incorporates changes due to increase or decrease in sales and production volume. A range of production or sales levels are proposed at the beginning of the year to aid flexibility. 10,000 20,000 30,000</a:t>
            </a:r>
          </a:p>
          <a:p>
            <a:endParaRPr lang="en-US" sz="2800" dirty="0"/>
          </a:p>
          <a:p>
            <a:r>
              <a:rPr lang="en-US" sz="2800" b="1" dirty="0"/>
              <a:t>Flexed Budget: </a:t>
            </a:r>
            <a:r>
              <a:rPr lang="en-US" sz="2800" dirty="0"/>
              <a:t>This is prepared at the end of the year in order to compare actual activity level to standard budgeted activity levels.</a:t>
            </a:r>
          </a:p>
          <a:p>
            <a:endParaRPr lang="en-US" dirty="0"/>
          </a:p>
          <a:p>
            <a:endParaRPr lang="en-US" dirty="0"/>
          </a:p>
        </p:txBody>
      </p:sp>
      <p:sp>
        <p:nvSpPr>
          <p:cNvPr id="4" name="Date Placeholder 3">
            <a:extLst>
              <a:ext uri="{FF2B5EF4-FFF2-40B4-BE49-F238E27FC236}">
                <a16:creationId xmlns:a16="http://schemas.microsoft.com/office/drawing/2014/main" id="{814627BD-CF1E-2041-9F0A-0C40905E4CE8}"/>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479A9FE1-B2D4-BA46-B41D-92DD64C3309D}"/>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553300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80C04-C28A-4841-A8C0-DCF96D8ACE48}"/>
              </a:ext>
            </a:extLst>
          </p:cNvPr>
          <p:cNvSpPr>
            <a:spLocks noGrp="1"/>
          </p:cNvSpPr>
          <p:nvPr>
            <p:ph type="title"/>
          </p:nvPr>
        </p:nvSpPr>
        <p:spPr>
          <a:xfrm>
            <a:off x="609600" y="-90479"/>
            <a:ext cx="10972800" cy="927191"/>
          </a:xfrm>
        </p:spPr>
        <p:txBody>
          <a:bodyPr/>
          <a:lstStyle/>
          <a:p>
            <a:r>
              <a:rPr lang="en-US" sz="3600" dirty="0"/>
              <a:t>Flexible Budgets</a:t>
            </a:r>
          </a:p>
        </p:txBody>
      </p:sp>
      <p:graphicFrame>
        <p:nvGraphicFramePr>
          <p:cNvPr id="6" name="Content Placeholder 5">
            <a:extLst>
              <a:ext uri="{FF2B5EF4-FFF2-40B4-BE49-F238E27FC236}">
                <a16:creationId xmlns:a16="http://schemas.microsoft.com/office/drawing/2014/main" id="{A2EC123C-763B-7440-BADB-DFC0D1C6702C}"/>
              </a:ext>
            </a:extLst>
          </p:cNvPr>
          <p:cNvGraphicFramePr>
            <a:graphicFrameLocks noGrp="1"/>
          </p:cNvGraphicFramePr>
          <p:nvPr>
            <p:ph idx="1"/>
          </p:nvPr>
        </p:nvGraphicFramePr>
        <p:xfrm>
          <a:off x="479376" y="620688"/>
          <a:ext cx="10972800" cy="5486400"/>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438406717"/>
                    </a:ext>
                  </a:extLst>
                </a:gridCol>
                <a:gridCol w="5486400">
                  <a:extLst>
                    <a:ext uri="{9D8B030D-6E8A-4147-A177-3AD203B41FA5}">
                      <a16:colId xmlns:a16="http://schemas.microsoft.com/office/drawing/2014/main" val="532866259"/>
                    </a:ext>
                  </a:extLst>
                </a:gridCol>
              </a:tblGrid>
              <a:tr h="374282">
                <a:tc>
                  <a:txBody>
                    <a:bodyPr/>
                    <a:lstStyle/>
                    <a:p>
                      <a:r>
                        <a:rPr lang="en-US" sz="2200" dirty="0"/>
                        <a:t>Merits</a:t>
                      </a:r>
                    </a:p>
                  </a:txBody>
                  <a:tcPr/>
                </a:tc>
                <a:tc>
                  <a:txBody>
                    <a:bodyPr/>
                    <a:lstStyle/>
                    <a:p>
                      <a:r>
                        <a:rPr lang="en-US" sz="2200" dirty="0"/>
                        <a:t>Demerits</a:t>
                      </a:r>
                    </a:p>
                  </a:txBody>
                  <a:tcPr/>
                </a:tc>
                <a:extLst>
                  <a:ext uri="{0D108BD9-81ED-4DB2-BD59-A6C34878D82A}">
                    <a16:rowId xmlns:a16="http://schemas.microsoft.com/office/drawing/2014/main" val="2615708953"/>
                  </a:ext>
                </a:extLst>
              </a:tr>
              <a:tr h="922887">
                <a:tc>
                  <a:txBody>
                    <a:bodyPr/>
                    <a:lstStyle/>
                    <a:p>
                      <a:r>
                        <a:rPr lang="en-US" sz="2200" dirty="0"/>
                        <a:t>Prevents overspending: As economic conditions change; your budgets reflects these changes with either increases or decreases</a:t>
                      </a:r>
                    </a:p>
                  </a:txBody>
                  <a:tcPr/>
                </a:tc>
                <a:tc>
                  <a:txBody>
                    <a:bodyPr/>
                    <a:lstStyle/>
                    <a:p>
                      <a:r>
                        <a:rPr lang="en-US" sz="2200" dirty="0"/>
                        <a:t>It can be time consuming to produce especially when most of the costs are fixed.</a:t>
                      </a:r>
                    </a:p>
                  </a:txBody>
                  <a:tcPr/>
                </a:tc>
                <a:extLst>
                  <a:ext uri="{0D108BD9-81ED-4DB2-BD59-A6C34878D82A}">
                    <a16:rowId xmlns:a16="http://schemas.microsoft.com/office/drawing/2014/main" val="445859993"/>
                  </a:ext>
                </a:extLst>
              </a:tr>
              <a:tr h="922887">
                <a:tc>
                  <a:txBody>
                    <a:bodyPr/>
                    <a:lstStyle/>
                    <a:p>
                      <a:r>
                        <a:rPr lang="en-US" sz="2200" dirty="0"/>
                        <a:t>React to market opportunities: If market conditions improve/worsen, you can adjust your budgets to meet increased or decreased demand</a:t>
                      </a:r>
                    </a:p>
                  </a:txBody>
                  <a:tcPr/>
                </a:tc>
                <a:tc>
                  <a:txBody>
                    <a:bodyPr/>
                    <a:lstStyle/>
                    <a:p>
                      <a:r>
                        <a:rPr lang="en-US" sz="2200" dirty="0"/>
                        <a:t>Difficulty in estimating tax burden due to range of activity levels</a:t>
                      </a:r>
                    </a:p>
                  </a:txBody>
                  <a:tcPr/>
                </a:tc>
                <a:extLst>
                  <a:ext uri="{0D108BD9-81ED-4DB2-BD59-A6C34878D82A}">
                    <a16:rowId xmlns:a16="http://schemas.microsoft.com/office/drawing/2014/main" val="343341267"/>
                  </a:ext>
                </a:extLst>
              </a:tr>
              <a:tr h="646021">
                <a:tc>
                  <a:txBody>
                    <a:bodyPr/>
                    <a:lstStyle/>
                    <a:p>
                      <a:r>
                        <a:rPr lang="en-US" sz="2200" dirty="0"/>
                        <a:t>Ability to adjust cost margins which aid efficient decision making on pricing.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dirty="0"/>
                        <a:t>Difficult to disentangle mixed costs into fixed and variable elements e.g. for labour</a:t>
                      </a:r>
                    </a:p>
                    <a:p>
                      <a:endParaRPr lang="en-US" sz="2200" dirty="0"/>
                    </a:p>
                  </a:txBody>
                  <a:tcPr/>
                </a:tc>
                <a:extLst>
                  <a:ext uri="{0D108BD9-81ED-4DB2-BD59-A6C34878D82A}">
                    <a16:rowId xmlns:a16="http://schemas.microsoft.com/office/drawing/2014/main" val="1991707078"/>
                  </a:ext>
                </a:extLst>
              </a:tr>
              <a:tr h="374282">
                <a:tc>
                  <a:txBody>
                    <a:bodyPr/>
                    <a:lstStyle/>
                    <a:p>
                      <a:r>
                        <a:rPr lang="en-US" sz="2200" dirty="0"/>
                        <a:t>Relies on up-to-date information by assessing managers performance based on events within their control</a:t>
                      </a:r>
                    </a:p>
                  </a:txBody>
                  <a:tcPr/>
                </a:tc>
                <a:tc>
                  <a:txBody>
                    <a:bodyPr/>
                    <a:lstStyle/>
                    <a:p>
                      <a:endParaRPr lang="en-US" sz="2200" dirty="0"/>
                    </a:p>
                  </a:txBody>
                  <a:tcPr/>
                </a:tc>
                <a:extLst>
                  <a:ext uri="{0D108BD9-81ED-4DB2-BD59-A6C34878D82A}">
                    <a16:rowId xmlns:a16="http://schemas.microsoft.com/office/drawing/2014/main" val="157552027"/>
                  </a:ext>
                </a:extLst>
              </a:tr>
            </a:tbl>
          </a:graphicData>
        </a:graphic>
      </p:graphicFrame>
      <p:sp>
        <p:nvSpPr>
          <p:cNvPr id="4" name="Date Placeholder 3">
            <a:extLst>
              <a:ext uri="{FF2B5EF4-FFF2-40B4-BE49-F238E27FC236}">
                <a16:creationId xmlns:a16="http://schemas.microsoft.com/office/drawing/2014/main" id="{CF2B9386-BFF7-BD4F-90CB-2BEB18499914}"/>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6EC11E32-9CE9-784A-A046-5AFE2E313E18}"/>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289546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99C4E-A786-BE46-A99D-9D02C240F948}"/>
              </a:ext>
            </a:extLst>
          </p:cNvPr>
          <p:cNvSpPr>
            <a:spLocks noGrp="1"/>
          </p:cNvSpPr>
          <p:nvPr>
            <p:ph type="title"/>
          </p:nvPr>
        </p:nvSpPr>
        <p:spPr>
          <a:xfrm>
            <a:off x="609600" y="274638"/>
            <a:ext cx="10972800" cy="634082"/>
          </a:xfrm>
        </p:spPr>
        <p:txBody>
          <a:bodyPr/>
          <a:lstStyle/>
          <a:p>
            <a:r>
              <a:rPr lang="en-US" sz="3600" dirty="0"/>
              <a:t>Static Budgets</a:t>
            </a:r>
          </a:p>
        </p:txBody>
      </p:sp>
      <p:graphicFrame>
        <p:nvGraphicFramePr>
          <p:cNvPr id="6" name="Content Placeholder 5">
            <a:extLst>
              <a:ext uri="{FF2B5EF4-FFF2-40B4-BE49-F238E27FC236}">
                <a16:creationId xmlns:a16="http://schemas.microsoft.com/office/drawing/2014/main" id="{69D7F782-103A-E94D-AF86-A7B9E11DE70E}"/>
              </a:ext>
            </a:extLst>
          </p:cNvPr>
          <p:cNvGraphicFramePr>
            <a:graphicFrameLocks noGrp="1"/>
          </p:cNvGraphicFramePr>
          <p:nvPr>
            <p:ph idx="1"/>
            <p:extLst>
              <p:ext uri="{D42A27DB-BD31-4B8C-83A1-F6EECF244321}">
                <p14:modId xmlns:p14="http://schemas.microsoft.com/office/powerpoint/2010/main" val="19499454"/>
              </p:ext>
            </p:extLst>
          </p:nvPr>
        </p:nvGraphicFramePr>
        <p:xfrm>
          <a:off x="604799" y="977677"/>
          <a:ext cx="10972800" cy="4480560"/>
        </p:xfrm>
        <a:graphic>
          <a:graphicData uri="http://schemas.openxmlformats.org/drawingml/2006/table">
            <a:tbl>
              <a:tblPr firstRow="1" bandRow="1">
                <a:tableStyleId>{5C22544A-7EE6-4342-B048-85BDC9FD1C3A}</a:tableStyleId>
              </a:tblPr>
              <a:tblGrid>
                <a:gridCol w="5486400">
                  <a:extLst>
                    <a:ext uri="{9D8B030D-6E8A-4147-A177-3AD203B41FA5}">
                      <a16:colId xmlns:a16="http://schemas.microsoft.com/office/drawing/2014/main" val="1204721901"/>
                    </a:ext>
                  </a:extLst>
                </a:gridCol>
                <a:gridCol w="5486400">
                  <a:extLst>
                    <a:ext uri="{9D8B030D-6E8A-4147-A177-3AD203B41FA5}">
                      <a16:colId xmlns:a16="http://schemas.microsoft.com/office/drawing/2014/main" val="1783140345"/>
                    </a:ext>
                  </a:extLst>
                </a:gridCol>
              </a:tblGrid>
              <a:tr h="370840">
                <a:tc>
                  <a:txBody>
                    <a:bodyPr/>
                    <a:lstStyle/>
                    <a:p>
                      <a:r>
                        <a:rPr lang="en-US" sz="2400" dirty="0"/>
                        <a:t>Merits </a:t>
                      </a:r>
                    </a:p>
                  </a:txBody>
                  <a:tcPr/>
                </a:tc>
                <a:tc>
                  <a:txBody>
                    <a:bodyPr/>
                    <a:lstStyle/>
                    <a:p>
                      <a:r>
                        <a:rPr lang="en-US" sz="2400" dirty="0"/>
                        <a:t>Demerits</a:t>
                      </a:r>
                    </a:p>
                  </a:txBody>
                  <a:tcPr/>
                </a:tc>
                <a:extLst>
                  <a:ext uri="{0D108BD9-81ED-4DB2-BD59-A6C34878D82A}">
                    <a16:rowId xmlns:a16="http://schemas.microsoft.com/office/drawing/2014/main" val="2621913694"/>
                  </a:ext>
                </a:extLst>
              </a:tr>
              <a:tr h="370840">
                <a:tc>
                  <a:txBody>
                    <a:bodyPr/>
                    <a:lstStyle/>
                    <a:p>
                      <a:r>
                        <a:rPr lang="en-US" sz="2400" dirty="0"/>
                        <a:t>It is easy to prepare and implement</a:t>
                      </a:r>
                    </a:p>
                  </a:txBody>
                  <a:tcPr/>
                </a:tc>
                <a:tc>
                  <a:txBody>
                    <a:bodyPr/>
                    <a:lstStyle/>
                    <a:p>
                      <a:r>
                        <a:rPr lang="en-US" sz="2400" dirty="0"/>
                        <a:t>It can’t react quickly to changes in market conditions</a:t>
                      </a:r>
                    </a:p>
                  </a:txBody>
                  <a:tcPr/>
                </a:tc>
                <a:extLst>
                  <a:ext uri="{0D108BD9-81ED-4DB2-BD59-A6C34878D82A}">
                    <a16:rowId xmlns:a16="http://schemas.microsoft.com/office/drawing/2014/main" val="814994431"/>
                  </a:ext>
                </a:extLst>
              </a:tr>
              <a:tr h="370840">
                <a:tc>
                  <a:txBody>
                    <a:bodyPr/>
                    <a:lstStyle/>
                    <a:p>
                      <a:r>
                        <a:rPr lang="en-US" sz="2400" dirty="0"/>
                        <a:t>It is not time consuming </a:t>
                      </a:r>
                    </a:p>
                  </a:txBody>
                  <a:tcPr/>
                </a:tc>
                <a:tc>
                  <a:txBody>
                    <a:bodyPr/>
                    <a:lstStyle/>
                    <a:p>
                      <a:r>
                        <a:rPr lang="en-US" sz="2400" dirty="0"/>
                        <a:t>Doesn’t reflect current state of costs and activity levels within the business</a:t>
                      </a:r>
                    </a:p>
                  </a:txBody>
                  <a:tcPr/>
                </a:tc>
                <a:extLst>
                  <a:ext uri="{0D108BD9-81ED-4DB2-BD59-A6C34878D82A}">
                    <a16:rowId xmlns:a16="http://schemas.microsoft.com/office/drawing/2014/main" val="3241871906"/>
                  </a:ext>
                </a:extLst>
              </a:tr>
              <a:tr h="370840">
                <a:tc>
                  <a:txBody>
                    <a:bodyPr/>
                    <a:lstStyle/>
                    <a:p>
                      <a:r>
                        <a:rPr lang="en-US" sz="2400" dirty="0"/>
                        <a:t>It provides the basic data used in conducting variance analysis</a:t>
                      </a:r>
                    </a:p>
                  </a:txBody>
                  <a:tcPr/>
                </a:tc>
                <a:tc>
                  <a:txBody>
                    <a:bodyPr/>
                    <a:lstStyle/>
                    <a:p>
                      <a:r>
                        <a:rPr lang="en-US" sz="2400" dirty="0"/>
                        <a:t>May lead management to making wrong decision if up-to-date information isn't used</a:t>
                      </a:r>
                    </a:p>
                  </a:txBody>
                  <a:tcPr/>
                </a:tc>
                <a:extLst>
                  <a:ext uri="{0D108BD9-81ED-4DB2-BD59-A6C34878D82A}">
                    <a16:rowId xmlns:a16="http://schemas.microsoft.com/office/drawing/2014/main" val="2718031337"/>
                  </a:ext>
                </a:extLst>
              </a:tr>
              <a:tr h="370840">
                <a:tc>
                  <a:txBody>
                    <a:bodyPr/>
                    <a:lstStyle/>
                    <a:p>
                      <a:r>
                        <a:rPr lang="en-US" sz="2400" dirty="0"/>
                        <a:t>It promotes a culture of strict adherence to the “budget”</a:t>
                      </a:r>
                    </a:p>
                  </a:txBody>
                  <a:tcPr/>
                </a:tc>
                <a:tc>
                  <a:txBody>
                    <a:bodyPr/>
                    <a:lstStyle/>
                    <a:p>
                      <a:r>
                        <a:rPr lang="en-US" sz="2400" dirty="0"/>
                        <a:t>May assess managers performance using activities which are outside their control</a:t>
                      </a:r>
                    </a:p>
                  </a:txBody>
                  <a:tcPr/>
                </a:tc>
                <a:extLst>
                  <a:ext uri="{0D108BD9-81ED-4DB2-BD59-A6C34878D82A}">
                    <a16:rowId xmlns:a16="http://schemas.microsoft.com/office/drawing/2014/main" val="1536171056"/>
                  </a:ext>
                </a:extLst>
              </a:tr>
            </a:tbl>
          </a:graphicData>
        </a:graphic>
      </p:graphicFrame>
      <p:sp>
        <p:nvSpPr>
          <p:cNvPr id="4" name="Date Placeholder 3">
            <a:extLst>
              <a:ext uri="{FF2B5EF4-FFF2-40B4-BE49-F238E27FC236}">
                <a16:creationId xmlns:a16="http://schemas.microsoft.com/office/drawing/2014/main" id="{7AD0E740-D515-CF48-9BA4-1BD699D14B11}"/>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4DD9D201-0D8F-1642-A79B-84E4EF4BBA4B}"/>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075954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C3133-30E0-A942-B1F1-EC22F769BA1A}"/>
              </a:ext>
            </a:extLst>
          </p:cNvPr>
          <p:cNvSpPr>
            <a:spLocks noGrp="1"/>
          </p:cNvSpPr>
          <p:nvPr>
            <p:ph type="title"/>
          </p:nvPr>
        </p:nvSpPr>
        <p:spPr>
          <a:xfrm>
            <a:off x="609600" y="274638"/>
            <a:ext cx="10972800" cy="850106"/>
          </a:xfrm>
        </p:spPr>
        <p:txBody>
          <a:bodyPr/>
          <a:lstStyle/>
          <a:p>
            <a:r>
              <a:rPr lang="en-US" sz="4000" dirty="0"/>
              <a:t>Types of Budgeting</a:t>
            </a:r>
          </a:p>
        </p:txBody>
      </p:sp>
      <p:sp>
        <p:nvSpPr>
          <p:cNvPr id="3" name="Content Placeholder 2">
            <a:extLst>
              <a:ext uri="{FF2B5EF4-FFF2-40B4-BE49-F238E27FC236}">
                <a16:creationId xmlns:a16="http://schemas.microsoft.com/office/drawing/2014/main" id="{3F32C72F-4635-EC4A-B3CC-C15CB68E73B7}"/>
              </a:ext>
            </a:extLst>
          </p:cNvPr>
          <p:cNvSpPr>
            <a:spLocks noGrp="1"/>
          </p:cNvSpPr>
          <p:nvPr>
            <p:ph idx="1"/>
          </p:nvPr>
        </p:nvSpPr>
        <p:spPr>
          <a:xfrm>
            <a:off x="609600" y="1124744"/>
            <a:ext cx="10972800" cy="4331594"/>
          </a:xfrm>
        </p:spPr>
        <p:txBody>
          <a:bodyPr/>
          <a:lstStyle/>
          <a:p>
            <a:r>
              <a:rPr lang="en-US" sz="2800" dirty="0"/>
              <a:t>Incremental Budgeting: This budgeting approach entails periodic increases e.g.; NHS increases annual budget by 0.5%</a:t>
            </a:r>
          </a:p>
          <a:p>
            <a:endParaRPr lang="en-US" sz="2800" dirty="0"/>
          </a:p>
          <a:p>
            <a:r>
              <a:rPr lang="en-US" sz="2800" dirty="0"/>
              <a:t>Rolling Budgeting: This budgeting approach is updated frequently either monthly or quarterly. </a:t>
            </a:r>
            <a:r>
              <a:rPr lang="en-US" sz="2800" dirty="0">
                <a:solidFill>
                  <a:srgbClr val="FF0000"/>
                </a:solidFill>
              </a:rPr>
              <a:t>(Not prepared at a stretch)</a:t>
            </a:r>
          </a:p>
          <a:p>
            <a:endParaRPr lang="en-US" sz="2800" dirty="0"/>
          </a:p>
          <a:p>
            <a:r>
              <a:rPr lang="en-US" sz="2800" dirty="0"/>
              <a:t>Zero based Budgeting: This budgeting approach requires a new budget to be prepared every year rather than just updating that of the previous year, e.g., WPP</a:t>
            </a:r>
          </a:p>
        </p:txBody>
      </p:sp>
      <p:sp>
        <p:nvSpPr>
          <p:cNvPr id="4" name="Date Placeholder 3">
            <a:extLst>
              <a:ext uri="{FF2B5EF4-FFF2-40B4-BE49-F238E27FC236}">
                <a16:creationId xmlns:a16="http://schemas.microsoft.com/office/drawing/2014/main" id="{70AF5EAC-3DE6-1B4C-90D6-FEEB64A8B5F3}"/>
              </a:ext>
            </a:extLst>
          </p:cNvPr>
          <p:cNvSpPr>
            <a:spLocks noGrp="1"/>
          </p:cNvSpPr>
          <p:nvPr>
            <p:ph type="dt" sz="half" idx="10"/>
          </p:nvPr>
        </p:nvSpPr>
        <p:spPr/>
        <p:txBody>
          <a:bodyPr/>
          <a:lstStyle/>
          <a:p>
            <a:pPr>
              <a:defRPr/>
            </a:pPr>
            <a:fld id="{2303D31F-598B-47EE-BA37-93F097A3D676}" type="datetime1">
              <a:rPr lang="en-GB" altLang="en-US" smtClean="0"/>
              <a:pPr>
                <a:defRPr/>
              </a:pPr>
              <a:t>04/06/2025</a:t>
            </a:fld>
            <a:endParaRPr lang="en-GB" altLang="en-US"/>
          </a:p>
        </p:txBody>
      </p:sp>
      <p:sp>
        <p:nvSpPr>
          <p:cNvPr id="5" name="Slide Number Placeholder 4">
            <a:extLst>
              <a:ext uri="{FF2B5EF4-FFF2-40B4-BE49-F238E27FC236}">
                <a16:creationId xmlns:a16="http://schemas.microsoft.com/office/drawing/2014/main" id="{07EFCF03-607F-814E-9252-F8738C9AE3A1}"/>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206486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900EFDD-8A9F-40E9-9437-26D9A1A9ABFF}"/>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Choosing the Budget Period: Rolling Budget</a:t>
            </a:r>
          </a:p>
        </p:txBody>
      </p:sp>
      <p:sp>
        <p:nvSpPr>
          <p:cNvPr id="10243" name="Line 3">
            <a:extLst>
              <a:ext uri="{FF2B5EF4-FFF2-40B4-BE49-F238E27FC236}">
                <a16:creationId xmlns:a16="http://schemas.microsoft.com/office/drawing/2014/main" id="{CA142AE8-F893-40E8-8209-A6E62EA3F100}"/>
              </a:ext>
            </a:extLst>
          </p:cNvPr>
          <p:cNvSpPr>
            <a:spLocks noChangeShapeType="1"/>
          </p:cNvSpPr>
          <p:nvPr/>
        </p:nvSpPr>
        <p:spPr bwMode="auto">
          <a:xfrm>
            <a:off x="22860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4" name="Line 4">
            <a:extLst>
              <a:ext uri="{FF2B5EF4-FFF2-40B4-BE49-F238E27FC236}">
                <a16:creationId xmlns:a16="http://schemas.microsoft.com/office/drawing/2014/main" id="{E1F6A3E0-999D-4F15-90B2-5252797BB327}"/>
              </a:ext>
            </a:extLst>
          </p:cNvPr>
          <p:cNvSpPr>
            <a:spLocks noChangeShapeType="1"/>
          </p:cNvSpPr>
          <p:nvPr/>
        </p:nvSpPr>
        <p:spPr bwMode="auto">
          <a:xfrm>
            <a:off x="47244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5" name="Line 5">
            <a:extLst>
              <a:ext uri="{FF2B5EF4-FFF2-40B4-BE49-F238E27FC236}">
                <a16:creationId xmlns:a16="http://schemas.microsoft.com/office/drawing/2014/main" id="{B5B2D845-21F2-4FEF-AC62-D4A59A8682A7}"/>
              </a:ext>
            </a:extLst>
          </p:cNvPr>
          <p:cNvSpPr>
            <a:spLocks noChangeShapeType="1"/>
          </p:cNvSpPr>
          <p:nvPr/>
        </p:nvSpPr>
        <p:spPr bwMode="auto">
          <a:xfrm>
            <a:off x="71628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6" name="Line 6">
            <a:extLst>
              <a:ext uri="{FF2B5EF4-FFF2-40B4-BE49-F238E27FC236}">
                <a16:creationId xmlns:a16="http://schemas.microsoft.com/office/drawing/2014/main" id="{45CC1C4B-2FC5-4D04-A914-B124A1EB99DC}"/>
              </a:ext>
            </a:extLst>
          </p:cNvPr>
          <p:cNvSpPr>
            <a:spLocks noChangeShapeType="1"/>
          </p:cNvSpPr>
          <p:nvPr/>
        </p:nvSpPr>
        <p:spPr bwMode="auto">
          <a:xfrm>
            <a:off x="9677400" y="2901950"/>
            <a:ext cx="0" cy="5588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0247" name="Line 7">
            <a:extLst>
              <a:ext uri="{FF2B5EF4-FFF2-40B4-BE49-F238E27FC236}">
                <a16:creationId xmlns:a16="http://schemas.microsoft.com/office/drawing/2014/main" id="{9BE4412F-97EF-4554-AF6B-DDE977F15AA0}"/>
              </a:ext>
            </a:extLst>
          </p:cNvPr>
          <p:cNvSpPr>
            <a:spLocks noChangeShapeType="1"/>
          </p:cNvSpPr>
          <p:nvPr/>
        </p:nvSpPr>
        <p:spPr bwMode="auto">
          <a:xfrm>
            <a:off x="2311400" y="3200400"/>
            <a:ext cx="8026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248" name="Rectangle 8">
            <a:extLst>
              <a:ext uri="{FF2B5EF4-FFF2-40B4-BE49-F238E27FC236}">
                <a16:creationId xmlns:a16="http://schemas.microsoft.com/office/drawing/2014/main" id="{FFE74E26-89B0-458F-8060-FB97FF29CE3A}"/>
              </a:ext>
            </a:extLst>
          </p:cNvPr>
          <p:cNvSpPr>
            <a:spLocks noChangeArrowheads="1"/>
          </p:cNvSpPr>
          <p:nvPr/>
        </p:nvSpPr>
        <p:spPr bwMode="auto">
          <a:xfrm>
            <a:off x="18804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1999</a:t>
            </a:r>
          </a:p>
        </p:txBody>
      </p:sp>
      <p:sp>
        <p:nvSpPr>
          <p:cNvPr id="10249" name="Rectangle 9">
            <a:extLst>
              <a:ext uri="{FF2B5EF4-FFF2-40B4-BE49-F238E27FC236}">
                <a16:creationId xmlns:a16="http://schemas.microsoft.com/office/drawing/2014/main" id="{0A9ED98E-428F-44D1-81C2-12DF79B951D2}"/>
              </a:ext>
            </a:extLst>
          </p:cNvPr>
          <p:cNvSpPr>
            <a:spLocks noChangeArrowheads="1"/>
          </p:cNvSpPr>
          <p:nvPr/>
        </p:nvSpPr>
        <p:spPr bwMode="auto">
          <a:xfrm>
            <a:off x="43188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2000</a:t>
            </a:r>
          </a:p>
        </p:txBody>
      </p:sp>
      <p:sp>
        <p:nvSpPr>
          <p:cNvPr id="10250" name="Rectangle 10">
            <a:extLst>
              <a:ext uri="{FF2B5EF4-FFF2-40B4-BE49-F238E27FC236}">
                <a16:creationId xmlns:a16="http://schemas.microsoft.com/office/drawing/2014/main" id="{0C1B27C5-7A94-4012-948E-58B6F15D088E}"/>
              </a:ext>
            </a:extLst>
          </p:cNvPr>
          <p:cNvSpPr>
            <a:spLocks noChangeArrowheads="1"/>
          </p:cNvSpPr>
          <p:nvPr/>
        </p:nvSpPr>
        <p:spPr bwMode="auto">
          <a:xfrm>
            <a:off x="67572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2001</a:t>
            </a:r>
          </a:p>
        </p:txBody>
      </p:sp>
      <p:sp>
        <p:nvSpPr>
          <p:cNvPr id="10251" name="Rectangle 11">
            <a:extLst>
              <a:ext uri="{FF2B5EF4-FFF2-40B4-BE49-F238E27FC236}">
                <a16:creationId xmlns:a16="http://schemas.microsoft.com/office/drawing/2014/main" id="{C4992273-8CE1-4FAC-8DC1-19AFD8F69545}"/>
              </a:ext>
            </a:extLst>
          </p:cNvPr>
          <p:cNvSpPr>
            <a:spLocks noChangeArrowheads="1"/>
          </p:cNvSpPr>
          <p:nvPr/>
        </p:nvSpPr>
        <p:spPr bwMode="auto">
          <a:xfrm>
            <a:off x="9271841" y="3705225"/>
            <a:ext cx="811120" cy="428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200" b="1">
                <a:latin typeface="Arial" panose="020B0604020202020204" pitchFamily="34" charset="0"/>
              </a:rPr>
              <a:t>2002</a:t>
            </a:r>
          </a:p>
        </p:txBody>
      </p:sp>
      <p:sp>
        <p:nvSpPr>
          <p:cNvPr id="15372" name="Rectangle 12">
            <a:extLst>
              <a:ext uri="{FF2B5EF4-FFF2-40B4-BE49-F238E27FC236}">
                <a16:creationId xmlns:a16="http://schemas.microsoft.com/office/drawing/2014/main" id="{23F0FCEF-C38A-43C4-A891-D8B176A9E65B}"/>
              </a:ext>
            </a:extLst>
          </p:cNvPr>
          <p:cNvSpPr>
            <a:spLocks noChangeArrowheads="1"/>
          </p:cNvSpPr>
          <p:nvPr/>
        </p:nvSpPr>
        <p:spPr bwMode="auto">
          <a:xfrm>
            <a:off x="2211389" y="2143126"/>
            <a:ext cx="2524125" cy="766763"/>
          </a:xfrm>
          <a:prstGeom prst="rect">
            <a:avLst/>
          </a:prstGeom>
          <a:noFill/>
          <a:ln w="12700">
            <a:noFill/>
            <a:miter lim="800000"/>
            <a:headEnd/>
            <a:tailEnd/>
          </a:ln>
          <a:effectLst/>
        </p:spPr>
        <p:txBody>
          <a:bodyPr wrap="none" lIns="90488" tIns="44450" rIns="90488" bIns="44450">
            <a:spAutoFit/>
          </a:bodyPr>
          <a:lstStyle>
            <a:lvl1pPr>
              <a:defRPr sz="2400">
                <a:solidFill>
                  <a:schemeClr val="tx1"/>
                </a:solidFill>
                <a:latin typeface="Times New Roman" pitchFamily="18" charset="0"/>
                <a:ea typeface="MS PGothic" pitchFamily="34" charset="-128"/>
              </a:defRPr>
            </a:lvl1pPr>
            <a:lvl2pPr marL="742950" indent="-285750">
              <a:defRPr sz="2400">
                <a:solidFill>
                  <a:schemeClr val="tx1"/>
                </a:solidFill>
                <a:latin typeface="Times New Roman" pitchFamily="18" charset="0"/>
                <a:ea typeface="MS PGothic" pitchFamily="34" charset="-128"/>
              </a:defRPr>
            </a:lvl2pPr>
            <a:lvl3pPr marL="1143000" indent="-228600">
              <a:defRPr sz="2400">
                <a:solidFill>
                  <a:schemeClr val="tx1"/>
                </a:solidFill>
                <a:latin typeface="Times New Roman" pitchFamily="18" charset="0"/>
                <a:ea typeface="MS PGothic" pitchFamily="34" charset="-128"/>
              </a:defRPr>
            </a:lvl3pPr>
            <a:lvl4pPr marL="1600200" indent="-228600">
              <a:defRPr sz="2400">
                <a:solidFill>
                  <a:schemeClr val="tx1"/>
                </a:solidFill>
                <a:latin typeface="Times New Roman" pitchFamily="18" charset="0"/>
                <a:ea typeface="MS PGothic" pitchFamily="34" charset="-128"/>
              </a:defRPr>
            </a:lvl4pPr>
            <a:lvl5pPr marL="2057400" indent="-22860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algn="ctr">
              <a:defRPr/>
            </a:pPr>
            <a:r>
              <a:rPr lang="en-US" altLang="en-US" sz="2200" b="1" dirty="0">
                <a:solidFill>
                  <a:srgbClr val="92D050"/>
                </a:solidFill>
                <a:latin typeface="Arial" pitchFamily="34" charset="0"/>
              </a:rPr>
              <a:t>Continuous or </a:t>
            </a:r>
          </a:p>
          <a:p>
            <a:pPr algn="ctr">
              <a:defRPr/>
            </a:pPr>
            <a:r>
              <a:rPr lang="en-US" altLang="en-US" sz="2200" b="1" dirty="0">
                <a:solidFill>
                  <a:srgbClr val="92D050"/>
                </a:solidFill>
                <a:latin typeface="Arial" pitchFamily="34" charset="0"/>
              </a:rPr>
              <a:t>Perpetual Budget</a:t>
            </a:r>
          </a:p>
        </p:txBody>
      </p:sp>
      <p:sp>
        <p:nvSpPr>
          <p:cNvPr id="10253" name="Rectangle 13">
            <a:extLst>
              <a:ext uri="{FF2B5EF4-FFF2-40B4-BE49-F238E27FC236}">
                <a16:creationId xmlns:a16="http://schemas.microsoft.com/office/drawing/2014/main" id="{63B6CDBF-4029-4486-8DD2-49365CE1C382}"/>
              </a:ext>
            </a:extLst>
          </p:cNvPr>
          <p:cNvSpPr>
            <a:spLocks noChangeArrowheads="1"/>
          </p:cNvSpPr>
          <p:nvPr/>
        </p:nvSpPr>
        <p:spPr bwMode="auto">
          <a:xfrm>
            <a:off x="2789239" y="4254501"/>
            <a:ext cx="6765925" cy="1427163"/>
          </a:xfrm>
          <a:prstGeom prst="rect">
            <a:avLst/>
          </a:prstGeom>
          <a:solidFill>
            <a:schemeClr val="accent3"/>
          </a:solidFill>
          <a:ln w="57150" cmpd="thinThick">
            <a:solidFill>
              <a:schemeClr val="accent2"/>
            </a:solidFill>
            <a:miter lim="800000"/>
            <a:headEnd/>
            <a:tailEnd/>
          </a:ln>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800" b="1" dirty="0">
                <a:solidFill>
                  <a:schemeClr val="bg1"/>
                </a:solidFill>
                <a:latin typeface="Arial" panose="020B0604020202020204" pitchFamily="34" charset="0"/>
              </a:rPr>
              <a:t>This budget is usually a twelve-month </a:t>
            </a:r>
          </a:p>
          <a:p>
            <a:pPr algn="ctr">
              <a:spcBef>
                <a:spcPct val="0"/>
              </a:spcBef>
              <a:buFontTx/>
              <a:buNone/>
            </a:pPr>
            <a:r>
              <a:rPr lang="en-US" altLang="en-US" sz="2800" b="1" dirty="0">
                <a:solidFill>
                  <a:schemeClr val="bg1"/>
                </a:solidFill>
                <a:latin typeface="Arial" panose="020B0604020202020204" pitchFamily="34" charset="0"/>
              </a:rPr>
              <a:t>budget that rolls forward one month </a:t>
            </a:r>
          </a:p>
          <a:p>
            <a:pPr algn="ctr">
              <a:spcBef>
                <a:spcPct val="0"/>
              </a:spcBef>
              <a:buFontTx/>
              <a:buNone/>
            </a:pPr>
            <a:r>
              <a:rPr lang="en-US" altLang="en-US" sz="2800" b="1" dirty="0">
                <a:solidFill>
                  <a:schemeClr val="bg1"/>
                </a:solidFill>
                <a:latin typeface="Arial" panose="020B0604020202020204" pitchFamily="34" charset="0"/>
              </a:rPr>
              <a:t>as the current month is completed.</a:t>
            </a:r>
          </a:p>
        </p:txBody>
      </p:sp>
      <p:sp>
        <p:nvSpPr>
          <p:cNvPr id="10254" name="AutoShape 14">
            <a:extLst>
              <a:ext uri="{FF2B5EF4-FFF2-40B4-BE49-F238E27FC236}">
                <a16:creationId xmlns:a16="http://schemas.microsoft.com/office/drawing/2014/main" id="{06AB126F-47D2-4C58-A2E1-D12C5239926E}"/>
              </a:ext>
            </a:extLst>
          </p:cNvPr>
          <p:cNvSpPr>
            <a:spLocks noChangeArrowheads="1"/>
          </p:cNvSpPr>
          <p:nvPr/>
        </p:nvSpPr>
        <p:spPr bwMode="auto">
          <a:xfrm>
            <a:off x="4267200" y="1981200"/>
            <a:ext cx="990600" cy="4572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6600"/>
          </a:solidFill>
          <a:ln w="9525">
            <a:solidFill>
              <a:schemeClr val="tx1"/>
            </a:solidFill>
            <a:miter lim="800000"/>
            <a:headEnd/>
            <a:tailEnd/>
          </a:ln>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16</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71654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DEDCBE3-5555-4D74-8655-6B22E1D43D2D}"/>
              </a:ext>
            </a:extLst>
          </p:cNvPr>
          <p:cNvSpPr>
            <a:spLocks noGrp="1" noChangeArrowheads="1"/>
          </p:cNvSpPr>
          <p:nvPr>
            <p:ph type="title"/>
          </p:nvPr>
        </p:nvSpPr>
        <p:spPr>
          <a:xfrm>
            <a:off x="1964532" y="260648"/>
            <a:ext cx="7772400" cy="648072"/>
          </a:xfrm>
          <a:noFill/>
        </p:spPr>
        <p:txBody>
          <a:bodyPr vert="horz" wrap="square" lIns="90488" tIns="44450" rIns="90488" bIns="44450" numCol="1" anchor="ctr" anchorCtr="0" compatLnSpc="1">
            <a:prstTxWarp prst="textNoShape">
              <a:avLst/>
            </a:prstTxWarp>
          </a:bodyPr>
          <a:lstStyle/>
          <a:p>
            <a:r>
              <a:rPr lang="en-US" altLang="en-US" sz="2800" dirty="0"/>
              <a:t>The Budget Committee</a:t>
            </a:r>
          </a:p>
        </p:txBody>
      </p:sp>
      <p:sp>
        <p:nvSpPr>
          <p:cNvPr id="13315" name="Rectangle 3">
            <a:extLst>
              <a:ext uri="{FF2B5EF4-FFF2-40B4-BE49-F238E27FC236}">
                <a16:creationId xmlns:a16="http://schemas.microsoft.com/office/drawing/2014/main" id="{1FDB67FB-667C-4E15-BEAA-2B3D616D8A8F}"/>
              </a:ext>
            </a:extLst>
          </p:cNvPr>
          <p:cNvSpPr>
            <a:spLocks noGrp="1" noChangeArrowheads="1"/>
          </p:cNvSpPr>
          <p:nvPr>
            <p:ph idx="1"/>
          </p:nvPr>
        </p:nvSpPr>
        <p:spPr>
          <a:xfrm>
            <a:off x="803412" y="1028700"/>
            <a:ext cx="10585176" cy="4560540"/>
          </a:xfrm>
          <a:noFill/>
        </p:spPr>
        <p:txBody>
          <a:bodyPr vert="horz" wrap="square" lIns="90488" tIns="44450" rIns="90488" bIns="44450" numCol="1" anchor="t" anchorCtr="0" compatLnSpc="1">
            <a:prstTxWarp prst="textNoShape">
              <a:avLst/>
            </a:prstTxWarp>
          </a:bodyPr>
          <a:lstStyle/>
          <a:p>
            <a:pPr>
              <a:buFontTx/>
              <a:buNone/>
            </a:pPr>
            <a:r>
              <a:rPr lang="en-US" altLang="en-US" sz="2400" dirty="0"/>
              <a:t>A standing committee responsible for </a:t>
            </a:r>
          </a:p>
          <a:p>
            <a:pPr lvl="1">
              <a:buFont typeface="Arial" panose="020B0604020202020204" pitchFamily="34" charset="0"/>
              <a:buChar char="•"/>
            </a:pPr>
            <a:r>
              <a:rPr lang="en-US" altLang="en-US" sz="2400" dirty="0"/>
              <a:t>Overall policy matters relating to the budget</a:t>
            </a:r>
          </a:p>
          <a:p>
            <a:pPr lvl="1">
              <a:buFont typeface="Arial" panose="020B0604020202020204" pitchFamily="34" charset="0"/>
              <a:buChar char="•"/>
            </a:pPr>
            <a:r>
              <a:rPr lang="en-US" altLang="en-US" sz="2400" dirty="0"/>
              <a:t>Co-ordinating the preparation of the budget</a:t>
            </a:r>
          </a:p>
          <a:p>
            <a:pPr marL="457200" lvl="1" indent="0">
              <a:buNone/>
            </a:pPr>
            <a:endParaRPr lang="en-US" altLang="en-US" sz="2400" dirty="0"/>
          </a:p>
          <a:p>
            <a:pPr marL="457200" lvl="1" indent="0" algn="ctr">
              <a:buNone/>
            </a:pPr>
            <a:r>
              <a:rPr lang="en-US" altLang="en-US" sz="2400" b="1" dirty="0"/>
              <a:t>A matter of Human Relations</a:t>
            </a:r>
          </a:p>
          <a:p>
            <a:r>
              <a:rPr lang="da-DK" altLang="en-US" sz="2400" dirty="0"/>
              <a:t>A budget must have complete acceptance and support of the persons who occupy key management positions. </a:t>
            </a:r>
          </a:p>
          <a:p>
            <a:r>
              <a:rPr lang="da-DK" altLang="en-US" sz="2400" dirty="0"/>
              <a:t>Top management should not use budgets to find someone to blame for a problem.</a:t>
            </a:r>
          </a:p>
          <a:p>
            <a:r>
              <a:rPr lang="da-DK" altLang="en-US" sz="2400" dirty="0">
                <a:highlight>
                  <a:srgbClr val="FFFF00"/>
                </a:highlight>
              </a:rPr>
              <a:t>How challenging should budget targets be? </a:t>
            </a:r>
            <a:r>
              <a:rPr lang="da-DK" altLang="en-US" sz="2400" dirty="0" err="1"/>
              <a:t>They</a:t>
            </a:r>
            <a:r>
              <a:rPr lang="da-DK" altLang="en-US" sz="2400" dirty="0"/>
              <a:t> should be </a:t>
            </a:r>
            <a:r>
              <a:rPr lang="da-DK" altLang="en-US" sz="2400" dirty="0" err="1"/>
              <a:t>ambitious</a:t>
            </a:r>
            <a:r>
              <a:rPr lang="da-DK" altLang="en-US" sz="2400" dirty="0"/>
              <a:t> but </a:t>
            </a:r>
            <a:r>
              <a:rPr lang="da-DK" altLang="en-US" sz="2400" dirty="0" err="1"/>
              <a:t>realistic</a:t>
            </a:r>
            <a:r>
              <a:rPr lang="da-DK" altLang="en-US" sz="2400" dirty="0"/>
              <a:t>.</a:t>
            </a:r>
            <a:endParaRPr lang="en-US" altLang="en-US" sz="24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17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967192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48AC5392-2DA7-4CED-9A7C-B4F8701730D2}"/>
              </a:ext>
            </a:extLst>
          </p:cNvPr>
          <p:cNvSpPr>
            <a:spLocks noGrp="1" noChangeArrowheads="1"/>
          </p:cNvSpPr>
          <p:nvPr>
            <p:ph type="title"/>
          </p:nvPr>
        </p:nvSpPr>
        <p:spPr>
          <a:xfrm>
            <a:off x="2208213" y="1460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Master Budget</a:t>
            </a:r>
          </a:p>
        </p:txBody>
      </p:sp>
      <p:sp>
        <p:nvSpPr>
          <p:cNvPr id="23557" name="Rectangle 5">
            <a:extLst>
              <a:ext uri="{FF2B5EF4-FFF2-40B4-BE49-F238E27FC236}">
                <a16:creationId xmlns:a16="http://schemas.microsoft.com/office/drawing/2014/main" id="{CA8C32DD-A4AB-4788-82F4-8B79DC195598}"/>
              </a:ext>
            </a:extLst>
          </p:cNvPr>
          <p:cNvSpPr>
            <a:spLocks noChangeArrowheads="1"/>
          </p:cNvSpPr>
          <p:nvPr/>
        </p:nvSpPr>
        <p:spPr bwMode="auto">
          <a:xfrm>
            <a:off x="2476500"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2" name="Rectangle 6">
            <a:extLst>
              <a:ext uri="{FF2B5EF4-FFF2-40B4-BE49-F238E27FC236}">
                <a16:creationId xmlns:a16="http://schemas.microsoft.com/office/drawing/2014/main" id="{6757540D-2E09-4D2D-A4F9-B59BD2771B3A}"/>
              </a:ext>
            </a:extLst>
          </p:cNvPr>
          <p:cNvSpPr>
            <a:spLocks noChangeArrowheads="1"/>
          </p:cNvSpPr>
          <p:nvPr/>
        </p:nvSpPr>
        <p:spPr bwMode="auto">
          <a:xfrm>
            <a:off x="2808644" y="3441354"/>
            <a:ext cx="1088312"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Direct</a:t>
            </a:r>
          </a:p>
          <a:p>
            <a:pPr algn="ctr">
              <a:spcBef>
                <a:spcPct val="0"/>
              </a:spcBef>
              <a:buFontTx/>
              <a:buNone/>
            </a:pPr>
            <a:r>
              <a:rPr lang="en-US" altLang="en-US" sz="1800" b="1" dirty="0">
                <a:latin typeface="Adams" pitchFamily="34" charset="0"/>
              </a:rPr>
              <a:t>Materials</a:t>
            </a:r>
          </a:p>
          <a:p>
            <a:pPr algn="ctr">
              <a:spcBef>
                <a:spcPct val="0"/>
              </a:spcBef>
              <a:buFontTx/>
              <a:buNone/>
            </a:pPr>
            <a:r>
              <a:rPr lang="en-US" altLang="en-US" sz="1800" b="1" dirty="0">
                <a:latin typeface="Adams" pitchFamily="34" charset="0"/>
              </a:rPr>
              <a:t>Budget</a:t>
            </a:r>
          </a:p>
        </p:txBody>
      </p:sp>
      <p:sp>
        <p:nvSpPr>
          <p:cNvPr id="23559" name="Rectangle 7">
            <a:extLst>
              <a:ext uri="{FF2B5EF4-FFF2-40B4-BE49-F238E27FC236}">
                <a16:creationId xmlns:a16="http://schemas.microsoft.com/office/drawing/2014/main" id="{EC018CF6-2804-4E29-A76D-50D9985202DE}"/>
              </a:ext>
            </a:extLst>
          </p:cNvPr>
          <p:cNvSpPr>
            <a:spLocks noChangeArrowheads="1"/>
          </p:cNvSpPr>
          <p:nvPr/>
        </p:nvSpPr>
        <p:spPr bwMode="auto">
          <a:xfrm>
            <a:off x="5076825" y="47208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lgn="ctr">
              <a:defRPr/>
            </a:pPr>
            <a:endParaRPr lang="en-GB" sz="2800">
              <a:solidFill>
                <a:schemeClr val="bg1"/>
              </a:solidFill>
            </a:endParaRPr>
          </a:p>
        </p:txBody>
      </p:sp>
      <p:sp>
        <p:nvSpPr>
          <p:cNvPr id="23565" name="Rectangle 13">
            <a:extLst>
              <a:ext uri="{FF2B5EF4-FFF2-40B4-BE49-F238E27FC236}">
                <a16:creationId xmlns:a16="http://schemas.microsoft.com/office/drawing/2014/main" id="{8B681C6B-A5C4-402E-8B39-1F67F1B9D4CB}"/>
              </a:ext>
            </a:extLst>
          </p:cNvPr>
          <p:cNvSpPr>
            <a:spLocks noChangeArrowheads="1"/>
          </p:cNvSpPr>
          <p:nvPr/>
        </p:nvSpPr>
        <p:spPr bwMode="auto">
          <a:xfrm>
            <a:off x="2476500" y="2255491"/>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5" name="Rectangle 14">
            <a:extLst>
              <a:ext uri="{FF2B5EF4-FFF2-40B4-BE49-F238E27FC236}">
                <a16:creationId xmlns:a16="http://schemas.microsoft.com/office/drawing/2014/main" id="{50A14272-5FAE-4A09-B357-443F834EF749}"/>
              </a:ext>
            </a:extLst>
          </p:cNvPr>
          <p:cNvSpPr>
            <a:spLocks noChangeArrowheads="1"/>
          </p:cNvSpPr>
          <p:nvPr/>
        </p:nvSpPr>
        <p:spPr bwMode="auto">
          <a:xfrm>
            <a:off x="2804925" y="2258667"/>
            <a:ext cx="1095750"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Ending</a:t>
            </a:r>
          </a:p>
          <a:p>
            <a:pPr algn="ctr">
              <a:spcBef>
                <a:spcPct val="0"/>
              </a:spcBef>
              <a:buFontTx/>
              <a:buNone/>
            </a:pPr>
            <a:r>
              <a:rPr lang="en-US" altLang="en-US" sz="1800" b="1" dirty="0">
                <a:latin typeface="Adams" pitchFamily="34" charset="0"/>
              </a:rPr>
              <a:t>inventory</a:t>
            </a:r>
          </a:p>
          <a:p>
            <a:pPr algn="ctr">
              <a:spcBef>
                <a:spcPct val="0"/>
              </a:spcBef>
              <a:buFontTx/>
              <a:buNone/>
            </a:pPr>
            <a:r>
              <a:rPr lang="en-US" altLang="en-US" sz="1800" b="1" dirty="0">
                <a:latin typeface="Adams" pitchFamily="34" charset="0"/>
              </a:rPr>
              <a:t>Budget</a:t>
            </a:r>
          </a:p>
        </p:txBody>
      </p:sp>
      <p:sp>
        <p:nvSpPr>
          <p:cNvPr id="23568" name="Rectangle 16">
            <a:extLst>
              <a:ext uri="{FF2B5EF4-FFF2-40B4-BE49-F238E27FC236}">
                <a16:creationId xmlns:a16="http://schemas.microsoft.com/office/drawing/2014/main" id="{5027F04E-6ADB-47F0-809A-2FE52F44BF06}"/>
              </a:ext>
            </a:extLst>
          </p:cNvPr>
          <p:cNvSpPr>
            <a:spLocks noChangeArrowheads="1"/>
          </p:cNvSpPr>
          <p:nvPr/>
        </p:nvSpPr>
        <p:spPr bwMode="auto">
          <a:xfrm>
            <a:off x="5076825" y="22824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7" name="Rectangle 17">
            <a:extLst>
              <a:ext uri="{FF2B5EF4-FFF2-40B4-BE49-F238E27FC236}">
                <a16:creationId xmlns:a16="http://schemas.microsoft.com/office/drawing/2014/main" id="{2A3EEDE7-4E3F-4774-B234-DF1D445A9674}"/>
              </a:ext>
            </a:extLst>
          </p:cNvPr>
          <p:cNvSpPr>
            <a:spLocks noChangeArrowheads="1"/>
          </p:cNvSpPr>
          <p:nvPr/>
        </p:nvSpPr>
        <p:spPr bwMode="auto">
          <a:xfrm>
            <a:off x="5335776" y="2412653"/>
            <a:ext cx="1234698"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Production</a:t>
            </a:r>
          </a:p>
          <a:p>
            <a:pPr algn="ctr">
              <a:spcBef>
                <a:spcPct val="0"/>
              </a:spcBef>
              <a:buFontTx/>
              <a:buNone/>
            </a:pPr>
            <a:r>
              <a:rPr lang="en-US" altLang="en-US" sz="1800" b="1" dirty="0">
                <a:latin typeface="Adams" pitchFamily="34" charset="0"/>
              </a:rPr>
              <a:t>Budget</a:t>
            </a:r>
          </a:p>
        </p:txBody>
      </p:sp>
      <p:sp>
        <p:nvSpPr>
          <p:cNvPr id="23571" name="Rectangle 19">
            <a:extLst>
              <a:ext uri="{FF2B5EF4-FFF2-40B4-BE49-F238E27FC236}">
                <a16:creationId xmlns:a16="http://schemas.microsoft.com/office/drawing/2014/main" id="{9783F00B-C21A-41DD-A54E-713A034F0117}"/>
              </a:ext>
            </a:extLst>
          </p:cNvPr>
          <p:cNvSpPr>
            <a:spLocks noChangeArrowheads="1"/>
          </p:cNvSpPr>
          <p:nvPr/>
        </p:nvSpPr>
        <p:spPr bwMode="auto">
          <a:xfrm>
            <a:off x="7924800" y="2255491"/>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19" name="Rectangle 20">
            <a:extLst>
              <a:ext uri="{FF2B5EF4-FFF2-40B4-BE49-F238E27FC236}">
                <a16:creationId xmlns:a16="http://schemas.microsoft.com/office/drawing/2014/main" id="{294EC861-3FD3-4A43-9042-0CF8EFBA9032}"/>
              </a:ext>
            </a:extLst>
          </p:cNvPr>
          <p:cNvSpPr>
            <a:spLocks noChangeArrowheads="1"/>
          </p:cNvSpPr>
          <p:nvPr/>
        </p:nvSpPr>
        <p:spPr bwMode="auto">
          <a:xfrm>
            <a:off x="8021437" y="2258667"/>
            <a:ext cx="1584729"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Selling and</a:t>
            </a:r>
          </a:p>
          <a:p>
            <a:pPr algn="ctr">
              <a:spcBef>
                <a:spcPct val="0"/>
              </a:spcBef>
              <a:buFontTx/>
              <a:buNone/>
            </a:pPr>
            <a:r>
              <a:rPr lang="en-US" altLang="en-US" sz="1800" b="1" dirty="0">
                <a:latin typeface="Adams" pitchFamily="34" charset="0"/>
              </a:rPr>
              <a:t>Administrative</a:t>
            </a:r>
          </a:p>
          <a:p>
            <a:pPr algn="ctr">
              <a:spcBef>
                <a:spcPct val="0"/>
              </a:spcBef>
              <a:buFontTx/>
              <a:buNone/>
            </a:pPr>
            <a:r>
              <a:rPr lang="en-US" altLang="en-US" sz="1800" b="1" dirty="0">
                <a:latin typeface="Adams" pitchFamily="34" charset="0"/>
              </a:rPr>
              <a:t>Budget</a:t>
            </a:r>
          </a:p>
        </p:txBody>
      </p:sp>
      <p:sp>
        <p:nvSpPr>
          <p:cNvPr id="23574" name="Rectangle 22">
            <a:extLst>
              <a:ext uri="{FF2B5EF4-FFF2-40B4-BE49-F238E27FC236}">
                <a16:creationId xmlns:a16="http://schemas.microsoft.com/office/drawing/2014/main" id="{FBCF654F-8326-4F48-8943-6FD36A77E890}"/>
              </a:ext>
            </a:extLst>
          </p:cNvPr>
          <p:cNvSpPr>
            <a:spLocks noChangeArrowheads="1"/>
          </p:cNvSpPr>
          <p:nvPr/>
        </p:nvSpPr>
        <p:spPr bwMode="auto">
          <a:xfrm>
            <a:off x="5076825"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21" name="Rectangle 23">
            <a:extLst>
              <a:ext uri="{FF2B5EF4-FFF2-40B4-BE49-F238E27FC236}">
                <a16:creationId xmlns:a16="http://schemas.microsoft.com/office/drawing/2014/main" id="{7DF503D3-2966-4CA6-B37A-0C9A92562801}"/>
              </a:ext>
            </a:extLst>
          </p:cNvPr>
          <p:cNvSpPr>
            <a:spLocks noChangeArrowheads="1"/>
          </p:cNvSpPr>
          <p:nvPr/>
        </p:nvSpPr>
        <p:spPr bwMode="auto">
          <a:xfrm>
            <a:off x="5521580" y="3441354"/>
            <a:ext cx="859916"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Direct</a:t>
            </a:r>
          </a:p>
          <a:p>
            <a:pPr algn="ctr">
              <a:spcBef>
                <a:spcPct val="0"/>
              </a:spcBef>
              <a:buFontTx/>
              <a:buNone/>
            </a:pPr>
            <a:r>
              <a:rPr lang="en-US" altLang="en-US" sz="1800" b="1" dirty="0">
                <a:latin typeface="Adams" pitchFamily="34" charset="0"/>
              </a:rPr>
              <a:t>Labour</a:t>
            </a:r>
          </a:p>
          <a:p>
            <a:pPr algn="ctr">
              <a:spcBef>
                <a:spcPct val="0"/>
              </a:spcBef>
              <a:buFontTx/>
              <a:buNone/>
            </a:pPr>
            <a:r>
              <a:rPr lang="en-US" altLang="en-US" sz="1800" b="1" dirty="0">
                <a:latin typeface="Adams" pitchFamily="34" charset="0"/>
              </a:rPr>
              <a:t>Budget</a:t>
            </a:r>
          </a:p>
        </p:txBody>
      </p:sp>
      <p:sp>
        <p:nvSpPr>
          <p:cNvPr id="23577" name="Rectangle 25">
            <a:extLst>
              <a:ext uri="{FF2B5EF4-FFF2-40B4-BE49-F238E27FC236}">
                <a16:creationId xmlns:a16="http://schemas.microsoft.com/office/drawing/2014/main" id="{199A28FB-2DA1-484B-B884-B052561C4017}"/>
              </a:ext>
            </a:extLst>
          </p:cNvPr>
          <p:cNvSpPr>
            <a:spLocks noChangeArrowheads="1"/>
          </p:cNvSpPr>
          <p:nvPr/>
        </p:nvSpPr>
        <p:spPr bwMode="auto">
          <a:xfrm>
            <a:off x="7924800" y="3463578"/>
            <a:ext cx="1752600" cy="914400"/>
          </a:xfrm>
          <a:prstGeom prst="rect">
            <a:avLst/>
          </a:prstGeom>
          <a:solidFill>
            <a:schemeClr val="accent2"/>
          </a:solidFill>
          <a:ln>
            <a:noFill/>
          </a:ln>
          <a:effectLst>
            <a:outerShdw dist="71842" dir="2700000" algn="ctr" rotWithShape="0">
              <a:schemeClr val="tx1"/>
            </a:outer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p>
            <a:pPr>
              <a:defRPr/>
            </a:pPr>
            <a:endParaRPr lang="en-IE">
              <a:ea typeface="+mn-ea"/>
            </a:endParaRPr>
          </a:p>
        </p:txBody>
      </p:sp>
      <p:sp>
        <p:nvSpPr>
          <p:cNvPr id="17423" name="Rectangle 26">
            <a:extLst>
              <a:ext uri="{FF2B5EF4-FFF2-40B4-BE49-F238E27FC236}">
                <a16:creationId xmlns:a16="http://schemas.microsoft.com/office/drawing/2014/main" id="{0B01BF1D-C46C-466C-B17E-5F677F50542A}"/>
              </a:ext>
            </a:extLst>
          </p:cNvPr>
          <p:cNvSpPr>
            <a:spLocks noChangeArrowheads="1"/>
          </p:cNvSpPr>
          <p:nvPr/>
        </p:nvSpPr>
        <p:spPr bwMode="auto">
          <a:xfrm>
            <a:off x="8001459" y="3441354"/>
            <a:ext cx="1599285" cy="920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Manufacturing</a:t>
            </a:r>
          </a:p>
          <a:p>
            <a:pPr algn="ctr">
              <a:spcBef>
                <a:spcPct val="0"/>
              </a:spcBef>
              <a:buFontTx/>
              <a:buNone/>
            </a:pPr>
            <a:r>
              <a:rPr lang="en-US" altLang="en-US" sz="1800" b="1" dirty="0">
                <a:latin typeface="Adams" pitchFamily="34" charset="0"/>
              </a:rPr>
              <a:t>Overhead</a:t>
            </a:r>
          </a:p>
          <a:p>
            <a:pPr algn="ctr">
              <a:spcBef>
                <a:spcPct val="0"/>
              </a:spcBef>
              <a:buFontTx/>
              <a:buNone/>
            </a:pPr>
            <a:r>
              <a:rPr lang="en-US" altLang="en-US" sz="1800" b="1" dirty="0">
                <a:latin typeface="Adams" pitchFamily="34" charset="0"/>
              </a:rPr>
              <a:t>Budget</a:t>
            </a:r>
          </a:p>
        </p:txBody>
      </p:sp>
      <p:sp>
        <p:nvSpPr>
          <p:cNvPr id="17424" name="Line 27">
            <a:extLst>
              <a:ext uri="{FF2B5EF4-FFF2-40B4-BE49-F238E27FC236}">
                <a16:creationId xmlns:a16="http://schemas.microsoft.com/office/drawing/2014/main" id="{EE01EF88-19E3-47CE-BC4C-E684E878459B}"/>
              </a:ext>
            </a:extLst>
          </p:cNvPr>
          <p:cNvSpPr>
            <a:spLocks noChangeShapeType="1"/>
          </p:cNvSpPr>
          <p:nvPr/>
        </p:nvSpPr>
        <p:spPr bwMode="auto">
          <a:xfrm>
            <a:off x="5943600" y="19078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5" name="Line 29">
            <a:extLst>
              <a:ext uri="{FF2B5EF4-FFF2-40B4-BE49-F238E27FC236}">
                <a16:creationId xmlns:a16="http://schemas.microsoft.com/office/drawing/2014/main" id="{5CDFCFEA-496B-4BC0-B55C-29412E8504FD}"/>
              </a:ext>
            </a:extLst>
          </p:cNvPr>
          <p:cNvSpPr>
            <a:spLocks noChangeShapeType="1"/>
          </p:cNvSpPr>
          <p:nvPr/>
        </p:nvSpPr>
        <p:spPr bwMode="auto">
          <a:xfrm>
            <a:off x="6864350" y="1526828"/>
            <a:ext cx="1054100" cy="67310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6" name="Line 30">
            <a:extLst>
              <a:ext uri="{FF2B5EF4-FFF2-40B4-BE49-F238E27FC236}">
                <a16:creationId xmlns:a16="http://schemas.microsoft.com/office/drawing/2014/main" id="{A99A83A9-5557-4460-BD7B-F7A11B4D6CB3}"/>
              </a:ext>
            </a:extLst>
          </p:cNvPr>
          <p:cNvSpPr>
            <a:spLocks noChangeShapeType="1"/>
          </p:cNvSpPr>
          <p:nvPr/>
        </p:nvSpPr>
        <p:spPr bwMode="auto">
          <a:xfrm flipH="1">
            <a:off x="4219575" y="2739678"/>
            <a:ext cx="850900" cy="0"/>
          </a:xfrm>
          <a:prstGeom prst="line">
            <a:avLst/>
          </a:prstGeom>
          <a:noFill/>
          <a:ln w="127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7" name="Line 31">
            <a:extLst>
              <a:ext uri="{FF2B5EF4-FFF2-40B4-BE49-F238E27FC236}">
                <a16:creationId xmlns:a16="http://schemas.microsoft.com/office/drawing/2014/main" id="{938CF7FA-9100-4B53-9DE1-8F56F030440B}"/>
              </a:ext>
            </a:extLst>
          </p:cNvPr>
          <p:cNvSpPr>
            <a:spLocks noChangeShapeType="1"/>
          </p:cNvSpPr>
          <p:nvPr/>
        </p:nvSpPr>
        <p:spPr bwMode="auto">
          <a:xfrm flipH="1">
            <a:off x="4260850" y="3203228"/>
            <a:ext cx="850900" cy="2159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8" name="Line 32">
            <a:extLst>
              <a:ext uri="{FF2B5EF4-FFF2-40B4-BE49-F238E27FC236}">
                <a16:creationId xmlns:a16="http://schemas.microsoft.com/office/drawing/2014/main" id="{229FD13E-4198-4878-8884-049F113F052A}"/>
              </a:ext>
            </a:extLst>
          </p:cNvPr>
          <p:cNvSpPr>
            <a:spLocks noChangeShapeType="1"/>
          </p:cNvSpPr>
          <p:nvPr/>
        </p:nvSpPr>
        <p:spPr bwMode="auto">
          <a:xfrm>
            <a:off x="6864350" y="3203228"/>
            <a:ext cx="10541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29" name="Line 33">
            <a:extLst>
              <a:ext uri="{FF2B5EF4-FFF2-40B4-BE49-F238E27FC236}">
                <a16:creationId xmlns:a16="http://schemas.microsoft.com/office/drawing/2014/main" id="{A5944636-41B4-46C9-A42D-28A29EB5E7C6}"/>
              </a:ext>
            </a:extLst>
          </p:cNvPr>
          <p:cNvSpPr>
            <a:spLocks noChangeShapeType="1"/>
          </p:cNvSpPr>
          <p:nvPr/>
        </p:nvSpPr>
        <p:spPr bwMode="auto">
          <a:xfrm>
            <a:off x="5943600" y="32032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0" name="Line 34">
            <a:extLst>
              <a:ext uri="{FF2B5EF4-FFF2-40B4-BE49-F238E27FC236}">
                <a16:creationId xmlns:a16="http://schemas.microsoft.com/office/drawing/2014/main" id="{FC8B4D60-4DEB-4EAB-B2FD-1BC7CD79E426}"/>
              </a:ext>
            </a:extLst>
          </p:cNvPr>
          <p:cNvSpPr>
            <a:spLocks noChangeShapeType="1"/>
          </p:cNvSpPr>
          <p:nvPr/>
        </p:nvSpPr>
        <p:spPr bwMode="auto">
          <a:xfrm>
            <a:off x="5943600" y="4422428"/>
            <a:ext cx="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1" name="Line 35">
            <a:extLst>
              <a:ext uri="{FF2B5EF4-FFF2-40B4-BE49-F238E27FC236}">
                <a16:creationId xmlns:a16="http://schemas.microsoft.com/office/drawing/2014/main" id="{CF989941-EEBD-4CFE-9A4C-EB448DEBDDE3}"/>
              </a:ext>
            </a:extLst>
          </p:cNvPr>
          <p:cNvSpPr>
            <a:spLocks noChangeShapeType="1"/>
          </p:cNvSpPr>
          <p:nvPr/>
        </p:nvSpPr>
        <p:spPr bwMode="auto">
          <a:xfrm>
            <a:off x="4197350" y="4422428"/>
            <a:ext cx="9017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2" name="Line 36">
            <a:extLst>
              <a:ext uri="{FF2B5EF4-FFF2-40B4-BE49-F238E27FC236}">
                <a16:creationId xmlns:a16="http://schemas.microsoft.com/office/drawing/2014/main" id="{2D1CDE3F-C2B9-4F07-A523-EF0E4C351270}"/>
              </a:ext>
            </a:extLst>
          </p:cNvPr>
          <p:cNvSpPr>
            <a:spLocks noChangeShapeType="1"/>
          </p:cNvSpPr>
          <p:nvPr/>
        </p:nvSpPr>
        <p:spPr bwMode="auto">
          <a:xfrm flipH="1">
            <a:off x="6851650" y="4422428"/>
            <a:ext cx="1003300" cy="292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3" name="Line 38">
            <a:extLst>
              <a:ext uri="{FF2B5EF4-FFF2-40B4-BE49-F238E27FC236}">
                <a16:creationId xmlns:a16="http://schemas.microsoft.com/office/drawing/2014/main" id="{46450998-939E-4D19-B299-028083792D37}"/>
              </a:ext>
            </a:extLst>
          </p:cNvPr>
          <p:cNvSpPr>
            <a:spLocks noChangeShapeType="1"/>
          </p:cNvSpPr>
          <p:nvPr/>
        </p:nvSpPr>
        <p:spPr bwMode="auto">
          <a:xfrm flipH="1">
            <a:off x="6851650" y="3203228"/>
            <a:ext cx="1079500" cy="14351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7434" name="Line 39">
            <a:extLst>
              <a:ext uri="{FF2B5EF4-FFF2-40B4-BE49-F238E27FC236}">
                <a16:creationId xmlns:a16="http://schemas.microsoft.com/office/drawing/2014/main" id="{35A20A49-C1B9-46F1-A74A-1ECE5A383BA7}"/>
              </a:ext>
            </a:extLst>
          </p:cNvPr>
          <p:cNvSpPr>
            <a:spLocks noChangeShapeType="1"/>
          </p:cNvSpPr>
          <p:nvPr/>
        </p:nvSpPr>
        <p:spPr bwMode="auto">
          <a:xfrm flipH="1">
            <a:off x="2051050" y="1444278"/>
            <a:ext cx="30607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5" name="Line 40">
            <a:extLst>
              <a:ext uri="{FF2B5EF4-FFF2-40B4-BE49-F238E27FC236}">
                <a16:creationId xmlns:a16="http://schemas.microsoft.com/office/drawing/2014/main" id="{516A1CCD-9D49-416F-B65F-49E6EC209932}"/>
              </a:ext>
            </a:extLst>
          </p:cNvPr>
          <p:cNvSpPr>
            <a:spLocks noChangeShapeType="1"/>
          </p:cNvSpPr>
          <p:nvPr/>
        </p:nvSpPr>
        <p:spPr bwMode="auto">
          <a:xfrm>
            <a:off x="2057400" y="1450628"/>
            <a:ext cx="0" cy="37211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6" name="Line 41">
            <a:extLst>
              <a:ext uri="{FF2B5EF4-FFF2-40B4-BE49-F238E27FC236}">
                <a16:creationId xmlns:a16="http://schemas.microsoft.com/office/drawing/2014/main" id="{766DB647-566B-450C-98AF-01376B24B6A6}"/>
              </a:ext>
            </a:extLst>
          </p:cNvPr>
          <p:cNvSpPr>
            <a:spLocks noChangeShapeType="1"/>
          </p:cNvSpPr>
          <p:nvPr/>
        </p:nvSpPr>
        <p:spPr bwMode="auto">
          <a:xfrm flipH="1">
            <a:off x="2051050" y="5178078"/>
            <a:ext cx="2984500" cy="0"/>
          </a:xfrm>
          <a:prstGeom prst="line">
            <a:avLst/>
          </a:prstGeom>
          <a:noFill/>
          <a:ln w="12700">
            <a:solidFill>
              <a:schemeClr val="tx1"/>
            </a:solidFill>
            <a:round/>
            <a:headEnd type="triangle" w="med" len="med"/>
            <a:tailEnd/>
          </a:ln>
          <a:extLst>
            <a:ext uri="{909E8E84-426E-40DD-AFC4-6F175D3DCCD1}">
              <a14:hiddenFill xmlns:a14="http://schemas.microsoft.com/office/drawing/2010/main">
                <a:noFill/>
              </a14:hiddenFill>
            </a:ext>
          </a:extLst>
        </p:spPr>
        <p:txBody>
          <a:bodyPr wrap="none" anchor="ctr"/>
          <a:lstStyle/>
          <a:p>
            <a:endParaRPr lang="en-GB"/>
          </a:p>
        </p:txBody>
      </p:sp>
      <p:sp>
        <p:nvSpPr>
          <p:cNvPr id="17437" name="Rectangle 44">
            <a:extLst>
              <a:ext uri="{FF2B5EF4-FFF2-40B4-BE49-F238E27FC236}">
                <a16:creationId xmlns:a16="http://schemas.microsoft.com/office/drawing/2014/main" id="{FE09AA76-EA1A-4CEC-AF63-C7AF136CD1CD}"/>
              </a:ext>
            </a:extLst>
          </p:cNvPr>
          <p:cNvSpPr>
            <a:spLocks noChangeArrowheads="1"/>
          </p:cNvSpPr>
          <p:nvPr/>
        </p:nvSpPr>
        <p:spPr bwMode="auto">
          <a:xfrm>
            <a:off x="5513644" y="4844703"/>
            <a:ext cx="859915"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Cash</a:t>
            </a:r>
          </a:p>
          <a:p>
            <a:pPr algn="ctr">
              <a:spcBef>
                <a:spcPct val="0"/>
              </a:spcBef>
              <a:buFontTx/>
              <a:buNone/>
            </a:pPr>
            <a:r>
              <a:rPr lang="en-US" altLang="en-US" sz="1800" b="1" dirty="0">
                <a:latin typeface="Adams" pitchFamily="34" charset="0"/>
              </a:rPr>
              <a:t>Budget</a:t>
            </a:r>
          </a:p>
        </p:txBody>
      </p:sp>
      <p:grpSp>
        <p:nvGrpSpPr>
          <p:cNvPr id="17438" name="Group 46">
            <a:extLst>
              <a:ext uri="{FF2B5EF4-FFF2-40B4-BE49-F238E27FC236}">
                <a16:creationId xmlns:a16="http://schemas.microsoft.com/office/drawing/2014/main" id="{C22ED784-BCC6-43F2-AC9E-77DCE28B977A}"/>
              </a:ext>
            </a:extLst>
          </p:cNvPr>
          <p:cNvGrpSpPr>
            <a:grpSpLocks/>
          </p:cNvGrpSpPr>
          <p:nvPr/>
        </p:nvGrpSpPr>
        <p:grpSpPr bwMode="auto">
          <a:xfrm>
            <a:off x="5083175" y="980728"/>
            <a:ext cx="1739900" cy="901700"/>
            <a:chOff x="2242" y="812"/>
            <a:chExt cx="1096" cy="568"/>
          </a:xfrm>
        </p:grpSpPr>
        <p:sp>
          <p:nvSpPr>
            <p:cNvPr id="23563" name="Rectangle 11">
              <a:extLst>
                <a:ext uri="{FF2B5EF4-FFF2-40B4-BE49-F238E27FC236}">
                  <a16:creationId xmlns:a16="http://schemas.microsoft.com/office/drawing/2014/main" id="{CF96C9F8-088E-4961-9D43-60D5F98367B6}"/>
                </a:ext>
              </a:extLst>
            </p:cNvPr>
            <p:cNvSpPr>
              <a:spLocks noChangeArrowheads="1"/>
            </p:cNvSpPr>
            <p:nvPr/>
          </p:nvSpPr>
          <p:spPr bwMode="auto">
            <a:xfrm>
              <a:off x="2242" y="812"/>
              <a:ext cx="1096" cy="568"/>
            </a:xfrm>
            <a:prstGeom prst="rect">
              <a:avLst/>
            </a:prstGeom>
            <a:solidFill>
              <a:schemeClr val="accent2"/>
            </a:solidFill>
            <a:ln w="12700">
              <a:solidFill>
                <a:schemeClr val="bg2"/>
              </a:solidFill>
              <a:miter lim="800000"/>
              <a:headEnd/>
              <a:tailEnd/>
            </a:ln>
            <a:effectLst>
              <a:outerShdw dist="71842" dir="2700000" algn="ctr" rotWithShape="0">
                <a:schemeClr val="tx1"/>
              </a:outerShdw>
            </a:effectLst>
          </p:spPr>
          <p:txBody>
            <a:bodyPr wrap="none" anchor="ctr"/>
            <a:lstStyle/>
            <a:p>
              <a:pPr>
                <a:defRPr/>
              </a:pPr>
              <a:endParaRPr lang="en-IE">
                <a:ea typeface="+mn-ea"/>
              </a:endParaRPr>
            </a:p>
          </p:txBody>
        </p:sp>
        <p:sp>
          <p:nvSpPr>
            <p:cNvPr id="17441" name="Rectangle 45">
              <a:extLst>
                <a:ext uri="{FF2B5EF4-FFF2-40B4-BE49-F238E27FC236}">
                  <a16:creationId xmlns:a16="http://schemas.microsoft.com/office/drawing/2014/main" id="{8C14BE41-3D98-454E-B074-289E3ECCE1E0}"/>
                </a:ext>
              </a:extLst>
            </p:cNvPr>
            <p:cNvSpPr>
              <a:spLocks noChangeArrowheads="1"/>
            </p:cNvSpPr>
            <p:nvPr/>
          </p:nvSpPr>
          <p:spPr bwMode="auto">
            <a:xfrm>
              <a:off x="2513" y="890"/>
              <a:ext cx="542"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1800" b="1" dirty="0">
                  <a:latin typeface="Adams" pitchFamily="34" charset="0"/>
                </a:rPr>
                <a:t>Sales</a:t>
              </a:r>
            </a:p>
            <a:p>
              <a:pPr algn="ctr">
                <a:spcBef>
                  <a:spcPct val="0"/>
                </a:spcBef>
                <a:buFontTx/>
                <a:buNone/>
              </a:pPr>
              <a:r>
                <a:rPr lang="en-US" altLang="en-US" sz="1800" b="1" dirty="0">
                  <a:latin typeface="Adams" pitchFamily="34" charset="0"/>
                </a:rPr>
                <a:t>Budget</a:t>
              </a:r>
            </a:p>
          </p:txBody>
        </p:sp>
      </p:grpSp>
      <p:sp>
        <p:nvSpPr>
          <p:cNvPr id="17439" name="Rectangle 47">
            <a:extLst>
              <a:ext uri="{FF2B5EF4-FFF2-40B4-BE49-F238E27FC236}">
                <a16:creationId xmlns:a16="http://schemas.microsoft.com/office/drawing/2014/main" id="{B1E005C2-A0AC-4BF5-96F4-E28CE2B715C1}"/>
              </a:ext>
            </a:extLst>
          </p:cNvPr>
          <p:cNvSpPr>
            <a:spLocks noChangeArrowheads="1"/>
          </p:cNvSpPr>
          <p:nvPr/>
        </p:nvSpPr>
        <p:spPr bwMode="auto">
          <a:xfrm>
            <a:off x="3657601" y="5794029"/>
            <a:ext cx="4614863" cy="396875"/>
          </a:xfrm>
          <a:prstGeom prst="rect">
            <a:avLst/>
          </a:prstGeom>
          <a:solidFill>
            <a:srgbClr val="F8F8F8"/>
          </a:solidFill>
          <a:ln w="57150" cmpd="thinThick">
            <a:solidFill>
              <a:schemeClr val="accent2"/>
            </a:solidFill>
            <a:miter lim="800000"/>
            <a:headEnd/>
            <a:tailEnd/>
          </a:ln>
        </p:spPr>
        <p:txBody>
          <a:bodyPr lIns="90488" tIns="44450" rIns="90488" bIns="44450">
            <a:spAutoFit/>
          </a:bodyPr>
          <a:lstStyle>
            <a:lvl1pPr>
              <a:spcBef>
                <a:spcPct val="20000"/>
              </a:spcBef>
              <a:buChar char="•"/>
              <a:defRPr sz="3200">
                <a:solidFill>
                  <a:schemeClr val="tx1"/>
                </a:solidFill>
                <a:latin typeface="Tahoma" pitchFamily="34" charset="0"/>
                <a:ea typeface="MS PGothic" pitchFamily="34" charset="-128"/>
              </a:defRPr>
            </a:lvl1pPr>
            <a:lvl2pPr marL="742950" indent="-285750">
              <a:spcBef>
                <a:spcPct val="20000"/>
              </a:spcBef>
              <a:buChar char="–"/>
              <a:defRPr sz="2800">
                <a:solidFill>
                  <a:schemeClr val="tx1"/>
                </a:solidFill>
                <a:latin typeface="Tahoma" pitchFamily="34" charset="0"/>
                <a:ea typeface="MS PGothic" pitchFamily="34" charset="-128"/>
              </a:defRPr>
            </a:lvl2pPr>
            <a:lvl3pPr marL="1143000" indent="-228600">
              <a:spcBef>
                <a:spcPct val="20000"/>
              </a:spcBef>
              <a:buChar char="•"/>
              <a:defRPr sz="2400">
                <a:solidFill>
                  <a:schemeClr val="tx1"/>
                </a:solidFill>
                <a:latin typeface="Tahoma" pitchFamily="34" charset="0"/>
                <a:ea typeface="MS PGothic" pitchFamily="34" charset="-128"/>
              </a:defRPr>
            </a:lvl3pPr>
            <a:lvl4pPr marL="1600200" indent="-228600">
              <a:spcBef>
                <a:spcPct val="20000"/>
              </a:spcBef>
              <a:buChar char="–"/>
              <a:defRPr sz="2000">
                <a:solidFill>
                  <a:schemeClr val="tx1"/>
                </a:solidFill>
                <a:latin typeface="Tahoma" pitchFamily="34" charset="0"/>
                <a:ea typeface="MS PGothic" pitchFamily="34" charset="-128"/>
              </a:defRPr>
            </a:lvl4pPr>
            <a:lvl5pPr marL="2057400" indent="-228600">
              <a:spcBef>
                <a:spcPct val="20000"/>
              </a:spcBef>
              <a:buChar char="»"/>
              <a:defRPr sz="2000">
                <a:solidFill>
                  <a:schemeClr val="tx1"/>
                </a:solidFill>
                <a:latin typeface="Tahoma" pitchFamily="34"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Tahoma" pitchFamily="34" charset="0"/>
                <a:ea typeface="MS PGothic" pitchFamily="34" charset="-128"/>
              </a:defRPr>
            </a:lvl9pPr>
          </a:lstStyle>
          <a:p>
            <a:pPr algn="ctr">
              <a:spcBef>
                <a:spcPct val="0"/>
              </a:spcBef>
              <a:buFontTx/>
              <a:buNone/>
              <a:defRPr/>
            </a:pPr>
            <a:r>
              <a:rPr lang="en-US" altLang="en-US" sz="2000" b="1" dirty="0">
                <a:solidFill>
                  <a:schemeClr val="accent6"/>
                </a:solidFill>
                <a:latin typeface="Arial" pitchFamily="34" charset="0"/>
              </a:rPr>
              <a:t>Budgeted Financial Statements</a:t>
            </a: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18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5" name="TextBox 4">
            <a:extLst>
              <a:ext uri="{FF2B5EF4-FFF2-40B4-BE49-F238E27FC236}">
                <a16:creationId xmlns:a16="http://schemas.microsoft.com/office/drawing/2014/main" id="{350402E7-B48E-5C47-B3C2-82ED791FC901}"/>
              </a:ext>
            </a:extLst>
          </p:cNvPr>
          <p:cNvSpPr txBox="1"/>
          <p:nvPr/>
        </p:nvSpPr>
        <p:spPr>
          <a:xfrm>
            <a:off x="7982339" y="4754514"/>
            <a:ext cx="4095993" cy="923330"/>
          </a:xfrm>
          <a:prstGeom prst="rect">
            <a:avLst/>
          </a:prstGeom>
          <a:noFill/>
        </p:spPr>
        <p:txBody>
          <a:bodyPr wrap="none" rtlCol="0">
            <a:spAutoFit/>
          </a:bodyPr>
          <a:lstStyle/>
          <a:p>
            <a:r>
              <a:rPr lang="en-US" dirty="0"/>
              <a:t>Accounting and finance updates us on</a:t>
            </a:r>
          </a:p>
          <a:p>
            <a:r>
              <a:rPr lang="en-US" dirty="0"/>
              <a:t>Break even points and Sales take it </a:t>
            </a:r>
          </a:p>
          <a:p>
            <a:r>
              <a:rPr lang="en-US" dirty="0"/>
              <a:t>from there </a:t>
            </a:r>
          </a:p>
        </p:txBody>
      </p:sp>
    </p:spTree>
    <p:extLst>
      <p:ext uri="{BB962C8B-B14F-4D97-AF65-F5344CB8AC3E}">
        <p14:creationId xmlns:p14="http://schemas.microsoft.com/office/powerpoint/2010/main" val="942680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a:extLst>
              <a:ext uri="{FF2B5EF4-FFF2-40B4-BE49-F238E27FC236}">
                <a16:creationId xmlns:a16="http://schemas.microsoft.com/office/drawing/2014/main" id="{E31E1072-1FF1-4961-8338-897F54936145}"/>
              </a:ext>
            </a:extLst>
          </p:cNvPr>
          <p:cNvSpPr>
            <a:spLocks noGrp="1" noChangeArrowheads="1"/>
          </p:cNvSpPr>
          <p:nvPr>
            <p:ph idx="1"/>
          </p:nvPr>
        </p:nvSpPr>
        <p:spPr>
          <a:xfrm>
            <a:off x="119336" y="2276872"/>
            <a:ext cx="11666223" cy="3556620"/>
          </a:xfrm>
          <a:noFill/>
          <a:ln w="12700">
            <a:solidFill>
              <a:schemeClr val="accent2"/>
            </a:solidFill>
            <a:miter lim="800000"/>
            <a:headEnd/>
            <a:tailEnd/>
          </a:ln>
        </p:spPr>
        <p:txBody>
          <a:bodyPr vert="horz" wrap="square" lIns="90488" tIns="44450" rIns="90488" bIns="44450" numCol="1" anchor="t" anchorCtr="0" compatLnSpc="1">
            <a:prstTxWarp prst="textNoShape">
              <a:avLst/>
            </a:prstTxWarp>
          </a:bodyPr>
          <a:lstStyle/>
          <a:p>
            <a:pPr marL="0" indent="0">
              <a:buNone/>
            </a:pPr>
            <a:r>
              <a:rPr lang="en-US" altLang="en-US" sz="2400" dirty="0"/>
              <a:t>Budgeting Example</a:t>
            </a:r>
          </a:p>
          <a:p>
            <a:pPr marL="544513" indent="-544513">
              <a:buFont typeface="Wingdings" panose="05000000000000000000" pitchFamily="2" charset="2"/>
              <a:buChar char=""/>
            </a:pPr>
            <a:r>
              <a:rPr lang="en-US" altLang="en-US" sz="2400" dirty="0"/>
              <a:t>Royal Company is preparing budgets for the quarter ending June 30.</a:t>
            </a:r>
          </a:p>
          <a:p>
            <a:pPr marL="544513" indent="-544513">
              <a:buFont typeface="Wingdings" panose="05000000000000000000" pitchFamily="2" charset="2"/>
              <a:buChar char=""/>
            </a:pPr>
            <a:r>
              <a:rPr lang="en-US" altLang="en-US" sz="2400" dirty="0"/>
              <a:t>Budgeted sales for the next five months are:</a:t>
            </a:r>
          </a:p>
          <a:p>
            <a:pPr marL="1136650" lvl="1" indent="-412750">
              <a:buFont typeface="Monotype Sorts" charset="2"/>
              <a:buChar char=" "/>
            </a:pPr>
            <a:r>
              <a:rPr lang="en-US" altLang="en-US" sz="1800" b="1" dirty="0">
                <a:solidFill>
                  <a:srgbClr val="FF0000"/>
                </a:solidFill>
              </a:rPr>
              <a:t>April 		20,000 units</a:t>
            </a:r>
          </a:p>
          <a:p>
            <a:pPr marL="1136650" lvl="1" indent="-412750">
              <a:buFont typeface="Monotype Sorts" charset="2"/>
              <a:buChar char=" "/>
            </a:pPr>
            <a:r>
              <a:rPr lang="en-US" altLang="en-US" sz="1800" b="1" dirty="0">
                <a:solidFill>
                  <a:srgbClr val="FF0000"/>
                </a:solidFill>
              </a:rPr>
              <a:t>May 		50,000 units</a:t>
            </a:r>
          </a:p>
          <a:p>
            <a:pPr marL="1136650" lvl="1" indent="-412750">
              <a:buFont typeface="Monotype Sorts" charset="2"/>
              <a:buChar char=" "/>
            </a:pPr>
            <a:r>
              <a:rPr lang="en-US" altLang="en-US" sz="1800" b="1" dirty="0">
                <a:solidFill>
                  <a:srgbClr val="FF0000"/>
                </a:solidFill>
              </a:rPr>
              <a:t>June 		30,000 units</a:t>
            </a:r>
          </a:p>
          <a:p>
            <a:pPr marL="1136650" lvl="1" indent="-412750">
              <a:buFont typeface="Monotype Sorts" charset="2"/>
              <a:buChar char=" "/>
            </a:pPr>
            <a:r>
              <a:rPr lang="en-US" altLang="en-US" sz="1800" b="1" dirty="0">
                <a:solidFill>
                  <a:srgbClr val="FF0000"/>
                </a:solidFill>
              </a:rPr>
              <a:t>July 		25,000 units</a:t>
            </a:r>
          </a:p>
          <a:p>
            <a:pPr marL="1136650" lvl="1" indent="-412750">
              <a:buFont typeface="Monotype Sorts" charset="2"/>
              <a:buChar char=" "/>
            </a:pPr>
            <a:r>
              <a:rPr lang="en-US" altLang="en-US" sz="1800" b="1" dirty="0">
                <a:solidFill>
                  <a:srgbClr val="FF0000"/>
                </a:solidFill>
              </a:rPr>
              <a:t>August 	15,000 units.</a:t>
            </a:r>
            <a:endParaRPr lang="en-US" altLang="en-US" sz="1800" dirty="0">
              <a:solidFill>
                <a:srgbClr val="FF0000"/>
              </a:solidFill>
            </a:endParaRPr>
          </a:p>
          <a:p>
            <a:pPr marL="544513" indent="-544513">
              <a:buFont typeface="Wingdings" panose="05000000000000000000" pitchFamily="2" charset="2"/>
              <a:buChar char=""/>
            </a:pPr>
            <a:r>
              <a:rPr lang="en-US" altLang="en-US" sz="2400" dirty="0"/>
              <a:t>The selling price is £10 per unit.</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19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4" name="TextBox 3">
            <a:extLst>
              <a:ext uri="{FF2B5EF4-FFF2-40B4-BE49-F238E27FC236}">
                <a16:creationId xmlns:a16="http://schemas.microsoft.com/office/drawing/2014/main" id="{DC53397D-AE16-A94E-B86A-7FC8A1C4093E}"/>
              </a:ext>
            </a:extLst>
          </p:cNvPr>
          <p:cNvSpPr txBox="1"/>
          <p:nvPr/>
        </p:nvSpPr>
        <p:spPr>
          <a:xfrm>
            <a:off x="119336" y="398514"/>
            <a:ext cx="11666223" cy="1846659"/>
          </a:xfrm>
          <a:prstGeom prst="rect">
            <a:avLst/>
          </a:prstGeom>
          <a:noFill/>
        </p:spPr>
        <p:txBody>
          <a:bodyPr wrap="square" rtlCol="0">
            <a:spAutoFit/>
          </a:bodyPr>
          <a:lstStyle/>
          <a:p>
            <a:r>
              <a:rPr lang="en-US" sz="2400" dirty="0"/>
              <a:t>Sales Budget</a:t>
            </a:r>
          </a:p>
          <a:p>
            <a:r>
              <a:rPr lang="en-IE" altLang="en-US" sz="2400" dirty="0"/>
              <a:t>The sales budget is the starting point in preparing the master budget, a </a:t>
            </a:r>
            <a:r>
              <a:rPr lang="en-US" altLang="en-US" sz="2400" dirty="0"/>
              <a:t>detailed </a:t>
            </a:r>
          </a:p>
          <a:p>
            <a:r>
              <a:rPr lang="en-US" altLang="en-US" sz="2400" dirty="0"/>
              <a:t>schedule showing expected sales for the coming periods expressed in units and pounds.</a:t>
            </a:r>
          </a:p>
          <a:p>
            <a:endParaRPr lang="en-US" dirty="0"/>
          </a:p>
        </p:txBody>
      </p:sp>
    </p:spTree>
    <p:extLst>
      <p:ext uri="{BB962C8B-B14F-4D97-AF65-F5344CB8AC3E}">
        <p14:creationId xmlns:p14="http://schemas.microsoft.com/office/powerpoint/2010/main" val="1501526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2EA53275-5A51-4F37-AC4D-AA1059715C96}"/>
              </a:ext>
            </a:extLst>
          </p:cNvPr>
          <p:cNvSpPr>
            <a:spLocks noGrp="1" noChangeArrowheads="1"/>
          </p:cNvSpPr>
          <p:nvPr>
            <p:ph type="title"/>
          </p:nvPr>
        </p:nvSpPr>
        <p:spPr>
          <a:xfrm>
            <a:off x="2209800" y="333375"/>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Sales Budget</a:t>
            </a:r>
          </a:p>
        </p:txBody>
      </p:sp>
      <p:graphicFrame>
        <p:nvGraphicFramePr>
          <p:cNvPr id="21507" name="Object 0">
            <a:hlinkClick r:id="" action="ppaction://ole?verb=0"/>
            <a:extLst>
              <a:ext uri="{FF2B5EF4-FFF2-40B4-BE49-F238E27FC236}">
                <a16:creationId xmlns:a16="http://schemas.microsoft.com/office/drawing/2014/main" id="{D8098FE0-B322-472D-ABC6-9009444F820C}"/>
              </a:ext>
            </a:extLst>
          </p:cNvPr>
          <p:cNvGraphicFramePr>
            <a:graphicFrameLocks/>
          </p:cNvGraphicFramePr>
          <p:nvPr/>
        </p:nvGraphicFramePr>
        <p:xfrm>
          <a:off x="1775520" y="1995488"/>
          <a:ext cx="8712968" cy="2441624"/>
        </p:xfrm>
        <a:graphic>
          <a:graphicData uri="http://schemas.openxmlformats.org/presentationml/2006/ole">
            <mc:AlternateContent xmlns:mc="http://schemas.openxmlformats.org/markup-compatibility/2006">
              <mc:Choice xmlns:v="urn:schemas-microsoft-com:vml" Requires="v">
                <p:oleObj name="Worksheet" r:id="rId2" imgW="3970060" imgH="1013510" progId="Excel.Sheet.8">
                  <p:embed/>
                </p:oleObj>
              </mc:Choice>
              <mc:Fallback>
                <p:oleObj name="Worksheet" r:id="rId2" imgW="3970060" imgH="1013510" progId="Excel.Sheet.8">
                  <p:embed/>
                  <p:pic>
                    <p:nvPicPr>
                      <p:cNvPr id="21507" name="Object 0">
                        <a:hlinkClick r:id="" action="ppaction://ole?verb=0"/>
                        <a:extLst>
                          <a:ext uri="{FF2B5EF4-FFF2-40B4-BE49-F238E27FC236}">
                            <a16:creationId xmlns:a16="http://schemas.microsoft.com/office/drawing/2014/main" id="{D8098FE0-B322-472D-ABC6-9009444F820C}"/>
                          </a:ext>
                        </a:extLst>
                      </p:cNvPr>
                      <p:cNvPicPr>
                        <a:picLocks noChangeArrowheads="1"/>
                      </p:cNvPicPr>
                      <p:nvPr/>
                    </p:nvPicPr>
                    <p:blipFill>
                      <a:blip r:embed="rId3"/>
                      <a:srcRect/>
                      <a:stretch>
                        <a:fillRect/>
                      </a:stretch>
                    </p:blipFill>
                    <p:spPr bwMode="auto">
                      <a:xfrm>
                        <a:off x="1775520" y="1995488"/>
                        <a:ext cx="8712968" cy="2441624"/>
                      </a:xfrm>
                      <a:prstGeom prst="rect">
                        <a:avLst/>
                      </a:prstGeom>
                      <a:noFill/>
                      <a:ln>
                        <a:noFill/>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496108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5CB3E81-B1A5-41A9-A12C-AA4266E44A9A}"/>
              </a:ext>
            </a:extLst>
          </p:cNvPr>
          <p:cNvSpPr>
            <a:spLocks noGrp="1" noChangeArrowheads="1"/>
          </p:cNvSpPr>
          <p:nvPr>
            <p:ph type="title"/>
          </p:nvPr>
        </p:nvSpPr>
        <p:spPr>
          <a:xfrm>
            <a:off x="2209800" y="2603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Sales Budget</a:t>
            </a:r>
          </a:p>
        </p:txBody>
      </p:sp>
      <p:graphicFrame>
        <p:nvGraphicFramePr>
          <p:cNvPr id="22531" name="Object 1024">
            <a:hlinkClick r:id="" action="ppaction://ole?verb=0"/>
            <a:extLst>
              <a:ext uri="{FF2B5EF4-FFF2-40B4-BE49-F238E27FC236}">
                <a16:creationId xmlns:a16="http://schemas.microsoft.com/office/drawing/2014/main" id="{6C575F9C-7CBE-490A-8E44-F79E4854D8DE}"/>
              </a:ext>
            </a:extLst>
          </p:cNvPr>
          <p:cNvGraphicFramePr>
            <a:graphicFrameLocks/>
          </p:cNvGraphicFramePr>
          <p:nvPr/>
        </p:nvGraphicFramePr>
        <p:xfrm>
          <a:off x="1847528" y="1700808"/>
          <a:ext cx="8498086" cy="2016224"/>
        </p:xfrm>
        <a:graphic>
          <a:graphicData uri="http://schemas.openxmlformats.org/presentationml/2006/ole">
            <mc:AlternateContent xmlns:mc="http://schemas.openxmlformats.org/markup-compatibility/2006">
              <mc:Choice xmlns:v="urn:schemas-microsoft-com:vml" Requires="v">
                <p:oleObj name="Worksheet" r:id="rId2" imgW="3970060" imgH="1013510" progId="Excel.Sheet.8">
                  <p:embed/>
                </p:oleObj>
              </mc:Choice>
              <mc:Fallback>
                <p:oleObj name="Worksheet" r:id="rId2" imgW="3970060" imgH="1013510" progId="Excel.Sheet.8">
                  <p:embed/>
                  <p:pic>
                    <p:nvPicPr>
                      <p:cNvPr id="22531" name="Object 1024">
                        <a:hlinkClick r:id="" action="ppaction://ole?verb=0"/>
                        <a:extLst>
                          <a:ext uri="{FF2B5EF4-FFF2-40B4-BE49-F238E27FC236}">
                            <a16:creationId xmlns:a16="http://schemas.microsoft.com/office/drawing/2014/main" id="{6C575F9C-7CBE-490A-8E44-F79E4854D8DE}"/>
                          </a:ext>
                        </a:extLst>
                      </p:cNvPr>
                      <p:cNvPicPr>
                        <a:picLocks noChangeArrowheads="1"/>
                      </p:cNvPicPr>
                      <p:nvPr/>
                    </p:nvPicPr>
                    <p:blipFill>
                      <a:blip r:embed="rId3"/>
                      <a:srcRect/>
                      <a:stretch>
                        <a:fillRect/>
                      </a:stretch>
                    </p:blipFill>
                    <p:spPr bwMode="auto">
                      <a:xfrm>
                        <a:off x="1847528" y="1700808"/>
                        <a:ext cx="8498086" cy="2016224"/>
                      </a:xfrm>
                      <a:prstGeom prst="rect">
                        <a:avLst/>
                      </a:prstGeom>
                      <a:noFill/>
                      <a:ln>
                        <a:noFill/>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21</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892509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2711624" y="1885950"/>
            <a:ext cx="1586034" cy="2263130"/>
            <a:chOff x="178131" y="693427"/>
            <a:chExt cx="1408088" cy="1944216"/>
          </a:xfrm>
        </p:grpSpPr>
        <p:sp>
          <p:nvSpPr>
            <p:cNvPr id="14" name="Rectangle 13"/>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262202"/>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endParaRPr lang="en-US" altLang="en-US" sz="1400" b="1" dirty="0">
                <a:latin typeface="Arial" panose="020B0604020202020204" pitchFamily="34" charset="0"/>
              </a:endParaRPr>
            </a:p>
          </p:txBody>
        </p:sp>
      </p:grpSp>
      <p:sp>
        <p:nvSpPr>
          <p:cNvPr id="23554" name="Rectangle 2">
            <a:extLst>
              <a:ext uri="{FF2B5EF4-FFF2-40B4-BE49-F238E27FC236}">
                <a16:creationId xmlns:a16="http://schemas.microsoft.com/office/drawing/2014/main" id="{2DEE910F-D100-4F11-9FBB-0E241DD2D414}"/>
              </a:ext>
            </a:extLst>
          </p:cNvPr>
          <p:cNvSpPr>
            <a:spLocks noGrp="1" noChangeArrowheads="1"/>
          </p:cNvSpPr>
          <p:nvPr>
            <p:ph type="title"/>
          </p:nvPr>
        </p:nvSpPr>
        <p:spPr>
          <a:xfrm>
            <a:off x="2209800" y="188913"/>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grpSp>
        <p:nvGrpSpPr>
          <p:cNvPr id="23555" name="Group 3">
            <a:extLst>
              <a:ext uri="{FF2B5EF4-FFF2-40B4-BE49-F238E27FC236}">
                <a16:creationId xmlns:a16="http://schemas.microsoft.com/office/drawing/2014/main" id="{364EF7E6-FC0C-40F6-A9F7-79DBF6C1746E}"/>
              </a:ext>
            </a:extLst>
          </p:cNvPr>
          <p:cNvGrpSpPr>
            <a:grpSpLocks/>
          </p:cNvGrpSpPr>
          <p:nvPr/>
        </p:nvGrpSpPr>
        <p:grpSpPr bwMode="auto">
          <a:xfrm>
            <a:off x="2855914" y="1885951"/>
            <a:ext cx="6037263" cy="1779588"/>
            <a:chOff x="839" y="1188"/>
            <a:chExt cx="3803" cy="1121"/>
          </a:xfrm>
        </p:grpSpPr>
        <p:sp>
          <p:nvSpPr>
            <p:cNvPr id="33798" name="Rectangle 6">
              <a:extLst>
                <a:ext uri="{FF2B5EF4-FFF2-40B4-BE49-F238E27FC236}">
                  <a16:creationId xmlns:a16="http://schemas.microsoft.com/office/drawing/2014/main" id="{699916D8-E73A-4326-A259-6F22FC758CA0}"/>
                </a:ext>
              </a:extLst>
            </p:cNvPr>
            <p:cNvSpPr>
              <a:spLocks noChangeArrowheads="1"/>
            </p:cNvSpPr>
            <p:nvPr/>
          </p:nvSpPr>
          <p:spPr bwMode="auto">
            <a:xfrm>
              <a:off x="1215" y="1188"/>
              <a:ext cx="115" cy="328"/>
            </a:xfrm>
            <a:prstGeom prst="rect">
              <a:avLst/>
            </a:prstGeom>
            <a:noFill/>
            <a:ln w="12700">
              <a:noFill/>
              <a:miter lim="800000"/>
              <a:headEnd/>
              <a:tailEnd/>
            </a:ln>
            <a:effectLst/>
          </p:spPr>
          <p:txBody>
            <a:bodyPr wrap="none" lIns="90488" tIns="44450" rIns="90488" bIns="44450">
              <a:spAutoFit/>
            </a:bodyPr>
            <a:lstStyle/>
            <a:p>
              <a:pPr algn="ctr" latinLnBrk="1">
                <a:defRPr/>
              </a:pPr>
              <a:endParaRPr lang="en-US" sz="2800" b="1" dirty="0">
                <a:solidFill>
                  <a:schemeClr val="bg1"/>
                </a:solidFill>
                <a:effectLst>
                  <a:outerShdw blurRad="38100" dist="38100" dir="2700000" algn="tl">
                    <a:srgbClr val="000000"/>
                  </a:outerShdw>
                </a:effectLst>
                <a:latin typeface="Arial" charset="0"/>
              </a:endParaRPr>
            </a:p>
          </p:txBody>
        </p:sp>
        <p:sp>
          <p:nvSpPr>
            <p:cNvPr id="33801" name="Rectangle 9">
              <a:extLst>
                <a:ext uri="{FF2B5EF4-FFF2-40B4-BE49-F238E27FC236}">
                  <a16:creationId xmlns:a16="http://schemas.microsoft.com/office/drawing/2014/main" id="{3D1342B6-5DF8-4016-8CAC-B9008149DE31}"/>
                </a:ext>
              </a:extLst>
            </p:cNvPr>
            <p:cNvSpPr>
              <a:spLocks noChangeArrowheads="1"/>
            </p:cNvSpPr>
            <p:nvPr/>
          </p:nvSpPr>
          <p:spPr bwMode="auto">
            <a:xfrm>
              <a:off x="4527" y="1210"/>
              <a:ext cx="115" cy="328"/>
            </a:xfrm>
            <a:prstGeom prst="rect">
              <a:avLst/>
            </a:prstGeom>
            <a:noFill/>
            <a:ln w="12700">
              <a:noFill/>
              <a:miter lim="800000"/>
              <a:headEnd/>
              <a:tailEnd/>
            </a:ln>
            <a:effectLst/>
          </p:spPr>
          <p:txBody>
            <a:bodyPr wrap="none" lIns="90488" tIns="44450" rIns="90488" bIns="44450">
              <a:spAutoFit/>
            </a:bodyPr>
            <a:lstStyle/>
            <a:p>
              <a:pPr algn="ctr">
                <a:defRPr/>
              </a:pPr>
              <a:endParaRPr lang="en-US" sz="2800" b="1" dirty="0">
                <a:solidFill>
                  <a:schemeClr val="bg1"/>
                </a:solidFill>
                <a:effectLst>
                  <a:outerShdw blurRad="38100" dist="38100" dir="2700000" algn="tl">
                    <a:srgbClr val="000000"/>
                  </a:outerShdw>
                </a:effectLst>
                <a:latin typeface="Arial" charset="0"/>
              </a:endParaRPr>
            </a:p>
          </p:txBody>
        </p:sp>
        <p:sp>
          <p:nvSpPr>
            <p:cNvPr id="23559" name="Rectangle 10">
              <a:extLst>
                <a:ext uri="{FF2B5EF4-FFF2-40B4-BE49-F238E27FC236}">
                  <a16:creationId xmlns:a16="http://schemas.microsoft.com/office/drawing/2014/main" id="{D7FDA4E1-F4FE-4375-BB5F-10C9CC082429}"/>
                </a:ext>
              </a:extLst>
            </p:cNvPr>
            <p:cNvSpPr>
              <a:spLocks noChangeArrowheads="1"/>
            </p:cNvSpPr>
            <p:nvPr/>
          </p:nvSpPr>
          <p:spPr bwMode="auto">
            <a:xfrm rot="19260000">
              <a:off x="839" y="2059"/>
              <a:ext cx="95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000" b="1" dirty="0">
                  <a:solidFill>
                    <a:srgbClr val="FC0128"/>
                  </a:solidFill>
                  <a:latin typeface="Arial" panose="020B0604020202020204" pitchFamily="34" charset="0"/>
                </a:rPr>
                <a:t>Completed</a:t>
              </a:r>
              <a:endParaRPr lang="en-US" altLang="en-US" sz="2400" b="1" dirty="0">
                <a:solidFill>
                  <a:srgbClr val="FC0128"/>
                </a:solidFill>
                <a:latin typeface="Arial" panose="020B0604020202020204" pitchFamily="34" charset="0"/>
              </a:endParaRPr>
            </a:p>
          </p:txBody>
        </p:sp>
        <p:sp>
          <p:nvSpPr>
            <p:cNvPr id="23560" name="Line 11">
              <a:extLst>
                <a:ext uri="{FF2B5EF4-FFF2-40B4-BE49-F238E27FC236}">
                  <a16:creationId xmlns:a16="http://schemas.microsoft.com/office/drawing/2014/main" id="{0A8D8D39-4E9B-4811-B803-59F74DC4B7DA}"/>
                </a:ext>
              </a:extLst>
            </p:cNvPr>
            <p:cNvSpPr>
              <a:spLocks noChangeShapeType="1"/>
            </p:cNvSpPr>
            <p:nvPr/>
          </p:nvSpPr>
          <p:spPr bwMode="auto">
            <a:xfrm>
              <a:off x="2040" y="1933"/>
              <a:ext cx="1776" cy="0"/>
            </a:xfrm>
            <a:prstGeom prst="line">
              <a:avLst/>
            </a:prstGeom>
            <a:noFill/>
            <a:ln w="762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grpSp>
      <p:sp>
        <p:nvSpPr>
          <p:cNvPr id="23556" name="Rectangle 12">
            <a:extLst>
              <a:ext uri="{FF2B5EF4-FFF2-40B4-BE49-F238E27FC236}">
                <a16:creationId xmlns:a16="http://schemas.microsoft.com/office/drawing/2014/main" id="{12C82051-EFCE-4EC1-9BD5-AD312EEE1C12}"/>
              </a:ext>
            </a:extLst>
          </p:cNvPr>
          <p:cNvSpPr>
            <a:spLocks noChangeArrowheads="1"/>
          </p:cNvSpPr>
          <p:nvPr/>
        </p:nvSpPr>
        <p:spPr bwMode="auto">
          <a:xfrm>
            <a:off x="1225992" y="4748552"/>
            <a:ext cx="10159834" cy="82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400" b="1" dirty="0">
                <a:solidFill>
                  <a:srgbClr val="FF0000"/>
                </a:solidFill>
                <a:latin typeface="Arial" panose="020B0604020202020204" pitchFamily="34" charset="0"/>
              </a:rPr>
              <a:t>Production must be adequate to meet budgeted</a:t>
            </a:r>
          </a:p>
          <a:p>
            <a:pPr algn="ctr">
              <a:spcBef>
                <a:spcPct val="0"/>
              </a:spcBef>
              <a:buFontTx/>
              <a:buNone/>
            </a:pPr>
            <a:r>
              <a:rPr lang="en-US" altLang="en-US" sz="2400" b="1" dirty="0">
                <a:solidFill>
                  <a:srgbClr val="FF0000"/>
                </a:solidFill>
                <a:latin typeface="Arial" panose="020B0604020202020204" pitchFamily="34" charset="0"/>
              </a:rPr>
              <a:t>sales and provide for sufficient ending inventory for the next period.</a:t>
            </a:r>
          </a:p>
        </p:txBody>
      </p:sp>
      <p:sp>
        <p:nvSpPr>
          <p:cNvPr id="2" name="Rectangle 1"/>
          <p:cNvSpPr/>
          <p:nvPr/>
        </p:nvSpPr>
        <p:spPr>
          <a:xfrm>
            <a:off x="3012226" y="2083485"/>
            <a:ext cx="1022704" cy="646331"/>
          </a:xfrm>
          <a:prstGeom prst="rect">
            <a:avLst/>
          </a:prstGeom>
        </p:spPr>
        <p:txBody>
          <a:bodyPr wrap="square">
            <a:spAutoFit/>
          </a:bodyPr>
          <a:lstStyle/>
          <a:p>
            <a:pPr algn="ctr">
              <a:defRPr/>
            </a:pPr>
            <a:r>
              <a:rPr lang="en-US" b="1" dirty="0">
                <a:latin typeface="Arial" charset="0"/>
              </a:rPr>
              <a:t>Sales </a:t>
            </a:r>
          </a:p>
          <a:p>
            <a:pPr algn="ctr">
              <a:defRPr/>
            </a:pPr>
            <a:r>
              <a:rPr lang="en-US" b="1" dirty="0">
                <a:latin typeface="Arial" charset="0"/>
              </a:rPr>
              <a:t>Budget</a:t>
            </a:r>
          </a:p>
        </p:txBody>
      </p:sp>
      <p:grpSp>
        <p:nvGrpSpPr>
          <p:cNvPr id="17" name="Group 16"/>
          <p:cNvGrpSpPr/>
          <p:nvPr/>
        </p:nvGrpSpPr>
        <p:grpSpPr>
          <a:xfrm>
            <a:off x="7843129" y="1885951"/>
            <a:ext cx="1586034" cy="2263130"/>
            <a:chOff x="178131" y="693427"/>
            <a:chExt cx="1408088" cy="1944216"/>
          </a:xfrm>
        </p:grpSpPr>
        <p:sp>
          <p:nvSpPr>
            <p:cNvPr id="18" name="Rectangle 17"/>
            <p:cNvSpPr/>
            <p:nvPr/>
          </p:nvSpPr>
          <p:spPr>
            <a:xfrm rot="16200000">
              <a:off x="-89933" y="961491"/>
              <a:ext cx="1944216" cy="1408088"/>
            </a:xfrm>
            <a:prstGeom prst="rect">
              <a:avLst/>
            </a:prstGeom>
            <a:solidFill>
              <a:schemeClr val="bg1"/>
            </a:solidFill>
            <a:ln w="762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5">
              <a:extLst>
                <a:ext uri="{FF2B5EF4-FFF2-40B4-BE49-F238E27FC236}">
                  <a16:creationId xmlns:a16="http://schemas.microsoft.com/office/drawing/2014/main" id="{97290553-A439-4D4D-8E78-47CF365AD584}"/>
                </a:ext>
              </a:extLst>
            </p:cNvPr>
            <p:cNvSpPr>
              <a:spLocks noChangeArrowheads="1"/>
            </p:cNvSpPr>
            <p:nvPr/>
          </p:nvSpPr>
          <p:spPr bwMode="auto">
            <a:xfrm>
              <a:off x="250311" y="764704"/>
              <a:ext cx="1297353" cy="262202"/>
            </a:xfrm>
            <a:prstGeom prst="rect">
              <a:avLst/>
            </a:prstGeom>
            <a:solidFill>
              <a:srgbClr val="FFFFFF"/>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endParaRPr lang="en-US" altLang="en-US" sz="1400" b="1" dirty="0">
                <a:latin typeface="Arial" panose="020B0604020202020204" pitchFamily="34" charset="0"/>
              </a:endParaRPr>
            </a:p>
          </p:txBody>
        </p:sp>
      </p:grpSp>
      <p:sp>
        <p:nvSpPr>
          <p:cNvPr id="20" name="Rectangle 19"/>
          <p:cNvSpPr/>
          <p:nvPr/>
        </p:nvSpPr>
        <p:spPr>
          <a:xfrm>
            <a:off x="7896200" y="2083486"/>
            <a:ext cx="1417528" cy="646331"/>
          </a:xfrm>
          <a:prstGeom prst="rect">
            <a:avLst/>
          </a:prstGeom>
        </p:spPr>
        <p:txBody>
          <a:bodyPr wrap="square">
            <a:spAutoFit/>
          </a:bodyPr>
          <a:lstStyle/>
          <a:p>
            <a:pPr algn="ctr">
              <a:defRPr/>
            </a:pPr>
            <a:r>
              <a:rPr lang="en-US" b="1" dirty="0">
                <a:latin typeface="Arial" charset="0"/>
              </a:rPr>
              <a:t>Production </a:t>
            </a:r>
          </a:p>
          <a:p>
            <a:pPr algn="ctr">
              <a:defRPr/>
            </a:pPr>
            <a:r>
              <a:rPr lang="en-US" b="1" dirty="0">
                <a:latin typeface="Arial" charset="0"/>
              </a:rPr>
              <a:t>Budget</a:t>
            </a:r>
          </a:p>
        </p:txBody>
      </p:sp>
      <p:sp>
        <p:nvSpPr>
          <p:cNvPr id="3" name="Slide Number Placeholder 2"/>
          <p:cNvSpPr>
            <a:spLocks noGrp="1"/>
          </p:cNvSpPr>
          <p:nvPr>
            <p:ph type="sldNum" sz="quarter" idx="10"/>
          </p:nvPr>
        </p:nvSpPr>
        <p:spPr/>
        <p:txBody>
          <a:bodyPr/>
          <a:lstStyle/>
          <a:p>
            <a:fld id="{BFEA005E-882D-49F4-A8FD-EE3B9E9DF232}" type="slidenum">
              <a:rPr lang="en-GB" altLang="en-US" smtClean="0"/>
              <a:pPr/>
              <a:t>22</a:t>
            </a:fld>
            <a:endParaRPr lang="en-GB" altLang="en-US"/>
          </a:p>
        </p:txBody>
      </p:sp>
      <p:sp>
        <p:nvSpPr>
          <p:cNvPr id="4" name="Footer Placeholder 3"/>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5" name="TextBox 4">
            <a:extLst>
              <a:ext uri="{FF2B5EF4-FFF2-40B4-BE49-F238E27FC236}">
                <a16:creationId xmlns:a16="http://schemas.microsoft.com/office/drawing/2014/main" id="{73F71B67-A8CB-D149-8D89-06B9A7ED1A55}"/>
              </a:ext>
            </a:extLst>
          </p:cNvPr>
          <p:cNvSpPr txBox="1"/>
          <p:nvPr/>
        </p:nvSpPr>
        <p:spPr>
          <a:xfrm>
            <a:off x="9720943" y="2383971"/>
            <a:ext cx="2300630" cy="646331"/>
          </a:xfrm>
          <a:prstGeom prst="rect">
            <a:avLst/>
          </a:prstGeom>
          <a:noFill/>
        </p:spPr>
        <p:txBody>
          <a:bodyPr wrap="none" rtlCol="0">
            <a:spAutoFit/>
          </a:bodyPr>
          <a:lstStyle/>
          <a:p>
            <a:pPr algn="ctr"/>
            <a:r>
              <a:rPr lang="en-US" b="1" dirty="0"/>
              <a:t>This is the heart of </a:t>
            </a:r>
          </a:p>
          <a:p>
            <a:pPr algn="ctr"/>
            <a:r>
              <a:rPr lang="en-US" b="1" dirty="0"/>
              <a:t>the business</a:t>
            </a:r>
          </a:p>
        </p:txBody>
      </p:sp>
    </p:spTree>
    <p:extLst>
      <p:ext uri="{BB962C8B-B14F-4D97-AF65-F5344CB8AC3E}">
        <p14:creationId xmlns:p14="http://schemas.microsoft.com/office/powerpoint/2010/main" val="26497479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4DBB3C0A-5F14-48D8-927A-E41410BEE260}"/>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34819" name="Rectangle 3">
            <a:extLst>
              <a:ext uri="{FF2B5EF4-FFF2-40B4-BE49-F238E27FC236}">
                <a16:creationId xmlns:a16="http://schemas.microsoft.com/office/drawing/2014/main" id="{14291093-C474-4196-AC5B-4812B05D15AB}"/>
              </a:ext>
            </a:extLst>
          </p:cNvPr>
          <p:cNvSpPr>
            <a:spLocks noGrp="1" noChangeArrowheads="1"/>
          </p:cNvSpPr>
          <p:nvPr>
            <p:ph idx="1"/>
          </p:nvPr>
        </p:nvSpPr>
        <p:spPr>
          <a:xfrm>
            <a:off x="1415480" y="1268760"/>
            <a:ext cx="8420472" cy="3527425"/>
          </a:xfrm>
          <a:ln w="12700">
            <a:solidFill>
              <a:schemeClr val="tx2"/>
            </a:solidFill>
          </a:ln>
        </p:spPr>
        <p:txBody>
          <a:bodyPr vert="horz" wrap="square" lIns="90488" tIns="44450" rIns="90488" bIns="44450" numCol="1" anchor="t" anchorCtr="0" compatLnSpc="1">
            <a:prstTxWarp prst="textNoShape">
              <a:avLst/>
            </a:prstTxWarp>
          </a:bodyPr>
          <a:lstStyle/>
          <a:p>
            <a:pPr>
              <a:lnSpc>
                <a:spcPct val="95000"/>
              </a:lnSpc>
              <a:spcBef>
                <a:spcPct val="40000"/>
              </a:spcBef>
              <a:defRPr/>
            </a:pPr>
            <a:r>
              <a:rPr lang="en-US" altLang="en-US" sz="2400" dirty="0"/>
              <a:t>Royal Company wants ending inventory to be equal to 20% of the following month</a:t>
            </a:r>
            <a:r>
              <a:rPr lang="en-GB" altLang="en-US" sz="2400" dirty="0"/>
              <a:t>’</a:t>
            </a:r>
            <a:r>
              <a:rPr lang="en-US" altLang="ja-JP" sz="2400" dirty="0"/>
              <a:t>s budgeted sales in units.</a:t>
            </a:r>
            <a:br>
              <a:rPr lang="en-US" altLang="ja-JP" sz="2400" dirty="0"/>
            </a:br>
            <a:endParaRPr lang="en-US" altLang="ja-JP" sz="2400" dirty="0"/>
          </a:p>
          <a:p>
            <a:pPr>
              <a:lnSpc>
                <a:spcPct val="95000"/>
              </a:lnSpc>
              <a:spcBef>
                <a:spcPct val="40000"/>
              </a:spcBef>
              <a:defRPr/>
            </a:pPr>
            <a:r>
              <a:rPr lang="en-US" altLang="en-US" sz="2400" dirty="0"/>
              <a:t>On March 31, 4,000 units were on hand.</a:t>
            </a:r>
            <a:br>
              <a:rPr lang="en-US" altLang="en-US" sz="1800" dirty="0"/>
            </a:br>
            <a:endParaRPr lang="en-US" altLang="en-US" sz="1400" dirty="0"/>
          </a:p>
          <a:p>
            <a:pPr marL="231775" lvl="2" indent="0" algn="ctr">
              <a:buNone/>
              <a:defRPr/>
            </a:pPr>
            <a:r>
              <a:rPr lang="en-US" altLang="en-US" sz="3000" dirty="0">
                <a:solidFill>
                  <a:schemeClr val="accent2"/>
                </a:solidFill>
              </a:rPr>
              <a:t>Let</a:t>
            </a:r>
            <a:r>
              <a:rPr lang="en-GB" altLang="en-US" sz="3000" dirty="0">
                <a:solidFill>
                  <a:schemeClr val="accent2"/>
                </a:solidFill>
              </a:rPr>
              <a:t>’</a:t>
            </a:r>
            <a:r>
              <a:rPr lang="en-US" altLang="ja-JP" sz="3000" dirty="0">
                <a:solidFill>
                  <a:schemeClr val="accent2"/>
                </a:solidFill>
              </a:rPr>
              <a:t>s prepare the production budget.</a:t>
            </a:r>
            <a:endParaRPr lang="en-US" altLang="en-US" sz="3000" dirty="0">
              <a:solidFill>
                <a:schemeClr val="accent2"/>
              </a:solidFill>
            </a:endParaRP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23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4193710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1024">
            <a:hlinkClick r:id="" action="ppaction://ole?verb=0"/>
            <a:extLst>
              <a:ext uri="{FF2B5EF4-FFF2-40B4-BE49-F238E27FC236}">
                <a16:creationId xmlns:a16="http://schemas.microsoft.com/office/drawing/2014/main" id="{EB5DD564-E2B8-411A-BE1B-5198F43D6A8B}"/>
              </a:ext>
            </a:extLst>
          </p:cNvPr>
          <p:cNvGraphicFramePr>
            <a:graphicFrameLocks/>
          </p:cNvGraphicFramePr>
          <p:nvPr>
            <p:extLst>
              <p:ext uri="{D42A27DB-BD31-4B8C-83A1-F6EECF244321}">
                <p14:modId xmlns:p14="http://schemas.microsoft.com/office/powerpoint/2010/main" val="1836807166"/>
              </p:ext>
            </p:extLst>
          </p:nvPr>
        </p:nvGraphicFramePr>
        <p:xfrm>
          <a:off x="1199456" y="1916114"/>
          <a:ext cx="9721079" cy="3392487"/>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5602" name="Object 1024">
                        <a:hlinkClick r:id="" action="ppaction://ole?verb=0"/>
                        <a:extLst>
                          <a:ext uri="{FF2B5EF4-FFF2-40B4-BE49-F238E27FC236}">
                            <a16:creationId xmlns:a16="http://schemas.microsoft.com/office/drawing/2014/main" id="{EB5DD564-E2B8-411A-BE1B-5198F43D6A8B}"/>
                          </a:ext>
                        </a:extLst>
                      </p:cNvPr>
                      <p:cNvPicPr>
                        <a:picLocks noChangeArrowheads="1"/>
                      </p:cNvPicPr>
                      <p:nvPr/>
                    </p:nvPicPr>
                    <p:blipFill>
                      <a:blip r:embed="rId3"/>
                      <a:srcRect/>
                      <a:stretch>
                        <a:fillRect/>
                      </a:stretch>
                    </p:blipFill>
                    <p:spPr bwMode="auto">
                      <a:xfrm>
                        <a:off x="1199456" y="1916114"/>
                        <a:ext cx="9721079" cy="3392487"/>
                      </a:xfrm>
                      <a:prstGeom prst="rect">
                        <a:avLst/>
                      </a:prstGeom>
                      <a:noFill/>
                      <a:ln>
                        <a:noFill/>
                      </a:ln>
                    </p:spPr>
                  </p:pic>
                </p:oleObj>
              </mc:Fallback>
            </mc:AlternateContent>
          </a:graphicData>
        </a:graphic>
      </p:graphicFrame>
      <p:sp>
        <p:nvSpPr>
          <p:cNvPr id="25603" name="Rectangle 3">
            <a:extLst>
              <a:ext uri="{FF2B5EF4-FFF2-40B4-BE49-F238E27FC236}">
                <a16:creationId xmlns:a16="http://schemas.microsoft.com/office/drawing/2014/main" id="{3F7AC5BE-A016-4ADE-AB5B-AC6DEB9EAAFD}"/>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5604" name="Rectangle 9">
            <a:extLst>
              <a:ext uri="{FF2B5EF4-FFF2-40B4-BE49-F238E27FC236}">
                <a16:creationId xmlns:a16="http://schemas.microsoft.com/office/drawing/2014/main" id="{26825981-1856-4C9E-9277-8DDC27A6C94F}"/>
              </a:ext>
            </a:extLst>
          </p:cNvPr>
          <p:cNvSpPr>
            <a:spLocks noChangeArrowheads="1"/>
          </p:cNvSpPr>
          <p:nvPr/>
        </p:nvSpPr>
        <p:spPr bwMode="auto">
          <a:xfrm>
            <a:off x="4223792" y="3068960"/>
            <a:ext cx="1320800" cy="406400"/>
          </a:xfrm>
          <a:prstGeom prst="rect">
            <a:avLst/>
          </a:prstGeom>
          <a:noFill/>
          <a:ln w="508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35850" name="Rectangle 10">
            <a:extLst>
              <a:ext uri="{FF2B5EF4-FFF2-40B4-BE49-F238E27FC236}">
                <a16:creationId xmlns:a16="http://schemas.microsoft.com/office/drawing/2014/main" id="{CE1A5679-D126-4621-90BD-2C7F2FCCBA05}"/>
              </a:ext>
            </a:extLst>
          </p:cNvPr>
          <p:cNvSpPr>
            <a:spLocks noChangeArrowheads="1"/>
          </p:cNvSpPr>
          <p:nvPr/>
        </p:nvSpPr>
        <p:spPr bwMode="auto">
          <a:xfrm>
            <a:off x="5879976" y="4649216"/>
            <a:ext cx="4191000" cy="1152525"/>
          </a:xfrm>
          <a:prstGeom prst="rect">
            <a:avLst/>
          </a:prstGeom>
          <a:solidFill>
            <a:schemeClr val="accent2"/>
          </a:solidFill>
          <a:ln w="57150" cmpd="thinThick">
            <a:solidFill>
              <a:schemeClr val="tx1"/>
            </a:solidFill>
            <a:miter lim="800000"/>
            <a:headEnd/>
            <a:tailEnd/>
          </a:ln>
          <a:effectLst>
            <a:outerShdw dist="71842" dir="2700000" algn="ctr" rotWithShape="0">
              <a:schemeClr val="tx1"/>
            </a:outerShdw>
          </a:effectLst>
        </p:spPr>
        <p:txBody>
          <a:bodyPr wrap="none" anchor="ctr"/>
          <a:lstStyle/>
          <a:p>
            <a:pPr algn="r">
              <a:defRPr/>
            </a:pPr>
            <a:r>
              <a:rPr lang="en-US" sz="2200" dirty="0">
                <a:solidFill>
                  <a:srgbClr val="FF0000"/>
                </a:solidFill>
                <a:latin typeface="Arial" charset="0"/>
              </a:rPr>
              <a:t>Budgeted sales           50,000</a:t>
            </a:r>
          </a:p>
          <a:p>
            <a:pPr algn="r">
              <a:defRPr/>
            </a:pPr>
            <a:r>
              <a:rPr lang="en-US" sz="2200" dirty="0">
                <a:solidFill>
                  <a:srgbClr val="FF0000"/>
                </a:solidFill>
                <a:latin typeface="Arial" charset="0"/>
              </a:rPr>
              <a:t>Desired per cent           </a:t>
            </a:r>
            <a:r>
              <a:rPr lang="en-US" sz="2200" u="sng" dirty="0">
                <a:solidFill>
                  <a:srgbClr val="FF0000"/>
                </a:solidFill>
                <a:latin typeface="Arial" charset="0"/>
              </a:rPr>
              <a:t>   20%</a:t>
            </a:r>
            <a:endParaRPr lang="en-US" sz="2200" dirty="0">
              <a:solidFill>
                <a:srgbClr val="FF0000"/>
              </a:solidFill>
              <a:latin typeface="Arial" charset="0"/>
            </a:endParaRPr>
          </a:p>
          <a:p>
            <a:pPr algn="r">
              <a:defRPr/>
            </a:pPr>
            <a:r>
              <a:rPr lang="en-US" sz="2200" dirty="0">
                <a:solidFill>
                  <a:srgbClr val="FF0000"/>
                </a:solidFill>
                <a:latin typeface="Arial" charset="0"/>
              </a:rPr>
              <a:t>Desired inventory       </a:t>
            </a:r>
            <a:r>
              <a:rPr lang="en-US" sz="2200" u="sng" dirty="0">
                <a:solidFill>
                  <a:srgbClr val="FF0000"/>
                </a:solidFill>
                <a:latin typeface="Arial" charset="0"/>
              </a:rPr>
              <a:t>10,000</a:t>
            </a:r>
            <a:endParaRPr lang="en-US" sz="2200" dirty="0">
              <a:solidFill>
                <a:srgbClr val="FF0000"/>
              </a:solidFill>
              <a:latin typeface="Arial" charset="0"/>
            </a:endParaRPr>
          </a:p>
        </p:txBody>
      </p:sp>
      <p:sp>
        <p:nvSpPr>
          <p:cNvPr id="25606" name="Line 11">
            <a:extLst>
              <a:ext uri="{FF2B5EF4-FFF2-40B4-BE49-F238E27FC236}">
                <a16:creationId xmlns:a16="http://schemas.microsoft.com/office/drawing/2014/main" id="{B9FE0507-F48E-495E-83AB-2BEBFCE117FC}"/>
              </a:ext>
            </a:extLst>
          </p:cNvPr>
          <p:cNvSpPr>
            <a:spLocks noChangeShapeType="1"/>
          </p:cNvSpPr>
          <p:nvPr/>
        </p:nvSpPr>
        <p:spPr bwMode="auto">
          <a:xfrm flipH="1" flipV="1">
            <a:off x="5544592" y="3448002"/>
            <a:ext cx="1541462" cy="1152525"/>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24</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9681491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0">
            <a:hlinkClick r:id="" action="ppaction://ole?verb=0"/>
            <a:extLst>
              <a:ext uri="{FF2B5EF4-FFF2-40B4-BE49-F238E27FC236}">
                <a16:creationId xmlns:a16="http://schemas.microsoft.com/office/drawing/2014/main" id="{41A16853-8F80-4319-9231-233A252AA953}"/>
              </a:ext>
            </a:extLst>
          </p:cNvPr>
          <p:cNvGraphicFramePr>
            <a:graphicFrameLocks/>
          </p:cNvGraphicFramePr>
          <p:nvPr>
            <p:extLst>
              <p:ext uri="{D42A27DB-BD31-4B8C-83A1-F6EECF244321}">
                <p14:modId xmlns:p14="http://schemas.microsoft.com/office/powerpoint/2010/main" val="1896967686"/>
              </p:ext>
            </p:extLst>
          </p:nvPr>
        </p:nvGraphicFramePr>
        <p:xfrm>
          <a:off x="961363" y="1535962"/>
          <a:ext cx="10225136" cy="3395663"/>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6626" name="Object 0">
                        <a:hlinkClick r:id="" action="ppaction://ole?verb=0"/>
                        <a:extLst>
                          <a:ext uri="{FF2B5EF4-FFF2-40B4-BE49-F238E27FC236}">
                            <a16:creationId xmlns:a16="http://schemas.microsoft.com/office/drawing/2014/main" id="{41A16853-8F80-4319-9231-233A252AA953}"/>
                          </a:ext>
                        </a:extLst>
                      </p:cNvPr>
                      <p:cNvPicPr>
                        <a:picLocks noChangeArrowheads="1"/>
                      </p:cNvPicPr>
                      <p:nvPr/>
                    </p:nvPicPr>
                    <p:blipFill>
                      <a:blip r:embed="rId3"/>
                      <a:srcRect/>
                      <a:stretch>
                        <a:fillRect/>
                      </a:stretch>
                    </p:blipFill>
                    <p:spPr bwMode="auto">
                      <a:xfrm>
                        <a:off x="961363" y="1535962"/>
                        <a:ext cx="10225136" cy="3395663"/>
                      </a:xfrm>
                      <a:prstGeom prst="rect">
                        <a:avLst/>
                      </a:prstGeom>
                      <a:noFill/>
                      <a:ln>
                        <a:noFill/>
                      </a:ln>
                    </p:spPr>
                  </p:pic>
                </p:oleObj>
              </mc:Fallback>
            </mc:AlternateContent>
          </a:graphicData>
        </a:graphic>
      </p:graphicFrame>
      <p:sp>
        <p:nvSpPr>
          <p:cNvPr id="26627" name="Rectangle 2">
            <a:extLst>
              <a:ext uri="{FF2B5EF4-FFF2-40B4-BE49-F238E27FC236}">
                <a16:creationId xmlns:a16="http://schemas.microsoft.com/office/drawing/2014/main" id="{9D96F75C-000A-415F-9583-23B04942E7B5}"/>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6628" name="Rectangle 8">
            <a:extLst>
              <a:ext uri="{FF2B5EF4-FFF2-40B4-BE49-F238E27FC236}">
                <a16:creationId xmlns:a16="http://schemas.microsoft.com/office/drawing/2014/main" id="{729D8F06-2F34-4A0E-97A7-C72A8E885C8C}"/>
              </a:ext>
            </a:extLst>
          </p:cNvPr>
          <p:cNvSpPr>
            <a:spLocks noChangeArrowheads="1"/>
          </p:cNvSpPr>
          <p:nvPr/>
        </p:nvSpPr>
        <p:spPr bwMode="auto">
          <a:xfrm>
            <a:off x="4398243" y="3873233"/>
            <a:ext cx="1320800" cy="406400"/>
          </a:xfrm>
          <a:prstGeom prst="rect">
            <a:avLst/>
          </a:prstGeom>
          <a:noFill/>
          <a:ln w="508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6629" name="Line 9">
            <a:extLst>
              <a:ext uri="{FF2B5EF4-FFF2-40B4-BE49-F238E27FC236}">
                <a16:creationId xmlns:a16="http://schemas.microsoft.com/office/drawing/2014/main" id="{B094A0DE-6760-467A-A309-551E094F2D7A}"/>
              </a:ext>
            </a:extLst>
          </p:cNvPr>
          <p:cNvSpPr>
            <a:spLocks noChangeShapeType="1"/>
          </p:cNvSpPr>
          <p:nvPr/>
        </p:nvSpPr>
        <p:spPr bwMode="auto">
          <a:xfrm flipV="1">
            <a:off x="4093443" y="4279633"/>
            <a:ext cx="965200" cy="1092200"/>
          </a:xfrm>
          <a:prstGeom prst="line">
            <a:avLst/>
          </a:prstGeom>
          <a:noFill/>
          <a:ln w="254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18794" name="Rectangle 10">
            <a:extLst>
              <a:ext uri="{FF2B5EF4-FFF2-40B4-BE49-F238E27FC236}">
                <a16:creationId xmlns:a16="http://schemas.microsoft.com/office/drawing/2014/main" id="{3CB57D8B-D6A6-4F66-A7F0-F1BF09787749}"/>
              </a:ext>
            </a:extLst>
          </p:cNvPr>
          <p:cNvSpPr>
            <a:spLocks noChangeArrowheads="1"/>
          </p:cNvSpPr>
          <p:nvPr/>
        </p:nvSpPr>
        <p:spPr bwMode="auto">
          <a:xfrm>
            <a:off x="3247654" y="5049950"/>
            <a:ext cx="2116137" cy="643766"/>
          </a:xfrm>
          <a:prstGeom prst="rect">
            <a:avLst/>
          </a:prstGeom>
          <a:solidFill>
            <a:srgbClr val="CCECFF"/>
          </a:solidFill>
          <a:ln w="57150" cmpd="thinThick">
            <a:solidFill>
              <a:srgbClr val="0033CC"/>
            </a:solidFill>
            <a:miter lim="800000"/>
            <a:headEnd/>
            <a:tailEnd/>
          </a:ln>
          <a:effectLst>
            <a:outerShdw dist="71842" dir="2700000" algn="ctr" rotWithShape="0">
              <a:schemeClr val="tx1"/>
            </a:outerShdw>
          </a:effectLst>
        </p:spPr>
        <p:txBody>
          <a:bodyPr lIns="90488" tIns="44450" rIns="90488" bIns="44450">
            <a:spAutoFit/>
          </a:bodyPr>
          <a:lstStyle/>
          <a:p>
            <a:pPr algn="ctr">
              <a:defRPr/>
            </a:pPr>
            <a:r>
              <a:rPr lang="en-US" dirty="0">
                <a:solidFill>
                  <a:srgbClr val="0000CC"/>
                </a:solidFill>
                <a:latin typeface="Arial" charset="0"/>
                <a:ea typeface="+mn-ea"/>
              </a:rPr>
              <a:t>March 31</a:t>
            </a:r>
          </a:p>
          <a:p>
            <a:pPr algn="ctr">
              <a:defRPr/>
            </a:pPr>
            <a:r>
              <a:rPr lang="en-US" dirty="0">
                <a:solidFill>
                  <a:srgbClr val="0000CC"/>
                </a:solidFill>
                <a:latin typeface="Arial" charset="0"/>
                <a:ea typeface="+mn-ea"/>
              </a:rPr>
              <a:t>ending inventory</a:t>
            </a: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25</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7598249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026">
            <a:extLst>
              <a:ext uri="{FF2B5EF4-FFF2-40B4-BE49-F238E27FC236}">
                <a16:creationId xmlns:a16="http://schemas.microsoft.com/office/drawing/2014/main" id="{6CADF004-E92B-4F93-9883-C7D0C54CC184}"/>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graphicFrame>
        <p:nvGraphicFramePr>
          <p:cNvPr id="27651" name="Object 1024">
            <a:hlinkClick r:id="" action="ppaction://ole?verb=0"/>
            <a:extLst>
              <a:ext uri="{FF2B5EF4-FFF2-40B4-BE49-F238E27FC236}">
                <a16:creationId xmlns:a16="http://schemas.microsoft.com/office/drawing/2014/main" id="{CC449C8B-0F53-4D90-BBAF-6639773A5B5A}"/>
              </a:ext>
            </a:extLst>
          </p:cNvPr>
          <p:cNvGraphicFramePr>
            <a:graphicFrameLocks/>
          </p:cNvGraphicFramePr>
          <p:nvPr>
            <p:extLst>
              <p:ext uri="{D42A27DB-BD31-4B8C-83A1-F6EECF244321}">
                <p14:modId xmlns:p14="http://schemas.microsoft.com/office/powerpoint/2010/main" val="3174172159"/>
              </p:ext>
            </p:extLst>
          </p:nvPr>
        </p:nvGraphicFramePr>
        <p:xfrm>
          <a:off x="1199456" y="1731963"/>
          <a:ext cx="9721080" cy="3394075"/>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7651" name="Object 1024">
                        <a:hlinkClick r:id="" action="ppaction://ole?verb=0"/>
                        <a:extLst>
                          <a:ext uri="{FF2B5EF4-FFF2-40B4-BE49-F238E27FC236}">
                            <a16:creationId xmlns:a16="http://schemas.microsoft.com/office/drawing/2014/main" id="{CC449C8B-0F53-4D90-BBAF-6639773A5B5A}"/>
                          </a:ext>
                        </a:extLst>
                      </p:cNvPr>
                      <p:cNvPicPr>
                        <a:picLocks noChangeArrowheads="1"/>
                      </p:cNvPicPr>
                      <p:nvPr/>
                    </p:nvPicPr>
                    <p:blipFill>
                      <a:blip r:embed="rId3"/>
                      <a:srcRect/>
                      <a:stretch>
                        <a:fillRect/>
                      </a:stretch>
                    </p:blipFill>
                    <p:spPr bwMode="auto">
                      <a:xfrm>
                        <a:off x="1199456" y="1731963"/>
                        <a:ext cx="9721080" cy="3394075"/>
                      </a:xfrm>
                      <a:prstGeom prst="rect">
                        <a:avLst/>
                      </a:prstGeom>
                      <a:noFill/>
                      <a:ln>
                        <a:noFill/>
                      </a:ln>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26</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237E7D7A-2202-BE48-B454-D6A474BBA076}"/>
              </a:ext>
            </a:extLst>
          </p:cNvPr>
          <p:cNvCxnSpPr/>
          <p:nvPr/>
        </p:nvCxnSpPr>
        <p:spPr>
          <a:xfrm>
            <a:off x="7176120" y="3212976"/>
            <a:ext cx="1700131" cy="223224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DD76395E-2EC1-7147-B3A0-3633B178511C}"/>
              </a:ext>
            </a:extLst>
          </p:cNvPr>
          <p:cNvSpPr txBox="1"/>
          <p:nvPr/>
        </p:nvSpPr>
        <p:spPr>
          <a:xfrm>
            <a:off x="8844939" y="4978698"/>
            <a:ext cx="2409598" cy="923330"/>
          </a:xfrm>
          <a:prstGeom prst="rect">
            <a:avLst/>
          </a:prstGeom>
          <a:noFill/>
        </p:spPr>
        <p:txBody>
          <a:bodyPr wrap="square" rtlCol="0">
            <a:spAutoFit/>
          </a:bodyPr>
          <a:lstStyle/>
          <a:p>
            <a:r>
              <a:rPr lang="en-US" b="1" dirty="0"/>
              <a:t>20% X 30000 (June budgeted sales) =6000</a:t>
            </a:r>
          </a:p>
        </p:txBody>
      </p:sp>
    </p:spTree>
    <p:extLst>
      <p:ext uri="{BB962C8B-B14F-4D97-AF65-F5344CB8AC3E}">
        <p14:creationId xmlns:p14="http://schemas.microsoft.com/office/powerpoint/2010/main" val="2486648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4" name="Object 0">
            <a:hlinkClick r:id="" action="ppaction://ole?verb=0"/>
            <a:extLst>
              <a:ext uri="{FF2B5EF4-FFF2-40B4-BE49-F238E27FC236}">
                <a16:creationId xmlns:a16="http://schemas.microsoft.com/office/drawing/2014/main" id="{2AE64A75-16A5-465C-87C5-E28C437E79E0}"/>
              </a:ext>
            </a:extLst>
          </p:cNvPr>
          <p:cNvGraphicFramePr>
            <a:graphicFrameLocks/>
          </p:cNvGraphicFramePr>
          <p:nvPr/>
        </p:nvGraphicFramePr>
        <p:xfrm>
          <a:off x="2208213" y="1412776"/>
          <a:ext cx="7880350" cy="3395662"/>
        </p:xfrm>
        <a:graphic>
          <a:graphicData uri="http://schemas.openxmlformats.org/presentationml/2006/ole">
            <mc:AlternateContent xmlns:mc="http://schemas.openxmlformats.org/markup-compatibility/2006">
              <mc:Choice xmlns:v="urn:schemas-microsoft-com:vml" Requires="v">
                <p:oleObj name="Worksheet" r:id="rId2" imgW="4350926" imgH="1493571" progId="Excel.Sheet.8">
                  <p:embed/>
                </p:oleObj>
              </mc:Choice>
              <mc:Fallback>
                <p:oleObj name="Worksheet" r:id="rId2" imgW="4350926" imgH="1493571" progId="Excel.Sheet.8">
                  <p:embed/>
                  <p:pic>
                    <p:nvPicPr>
                      <p:cNvPr id="28674" name="Object 0">
                        <a:hlinkClick r:id="" action="ppaction://ole?verb=0"/>
                        <a:extLst>
                          <a:ext uri="{FF2B5EF4-FFF2-40B4-BE49-F238E27FC236}">
                            <a16:creationId xmlns:a16="http://schemas.microsoft.com/office/drawing/2014/main" id="{2AE64A75-16A5-465C-87C5-E28C437E79E0}"/>
                          </a:ext>
                        </a:extLst>
                      </p:cNvPr>
                      <p:cNvPicPr>
                        <a:picLocks noChangeArrowheads="1"/>
                      </p:cNvPicPr>
                      <p:nvPr/>
                    </p:nvPicPr>
                    <p:blipFill>
                      <a:blip r:embed="rId3"/>
                      <a:srcRect/>
                      <a:stretch>
                        <a:fillRect/>
                      </a:stretch>
                    </p:blipFill>
                    <p:spPr bwMode="auto">
                      <a:xfrm>
                        <a:off x="2208213" y="1412776"/>
                        <a:ext cx="7880350" cy="339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675" name="Rectangle 3">
            <a:extLst>
              <a:ext uri="{FF2B5EF4-FFF2-40B4-BE49-F238E27FC236}">
                <a16:creationId xmlns:a16="http://schemas.microsoft.com/office/drawing/2014/main" id="{CBF6D1E5-A04A-4FE1-9B29-05EF9841D853}"/>
              </a:ext>
            </a:extLst>
          </p:cNvPr>
          <p:cNvSpPr>
            <a:spLocks noGrp="1" noChangeArrowheads="1"/>
          </p:cNvSpPr>
          <p:nvPr>
            <p:ph type="title"/>
          </p:nvPr>
        </p:nvSpPr>
        <p:spPr>
          <a:xfrm>
            <a:off x="2208213" y="476250"/>
            <a:ext cx="7772400" cy="1143000"/>
          </a:xfrm>
          <a:noFill/>
        </p:spPr>
        <p:txBody>
          <a:bodyPr vert="horz" wrap="square" lIns="90488" tIns="44450" rIns="90488" bIns="44450" numCol="1" anchor="ctr" anchorCtr="0" compatLnSpc="1">
            <a:prstTxWarp prst="textNoShape">
              <a:avLst/>
            </a:prstTxWarp>
          </a:bodyPr>
          <a:lstStyle/>
          <a:p>
            <a:r>
              <a:rPr lang="en-US" altLang="en-US" dirty="0"/>
              <a:t>The Production Budget</a:t>
            </a:r>
          </a:p>
        </p:txBody>
      </p:sp>
      <p:sp>
        <p:nvSpPr>
          <p:cNvPr id="28676" name="Rectangle 4">
            <a:extLst>
              <a:ext uri="{FF2B5EF4-FFF2-40B4-BE49-F238E27FC236}">
                <a16:creationId xmlns:a16="http://schemas.microsoft.com/office/drawing/2014/main" id="{B12C6D51-0935-42B1-B97B-97F0526D9301}"/>
              </a:ext>
            </a:extLst>
          </p:cNvPr>
          <p:cNvSpPr>
            <a:spLocks noChangeArrowheads="1"/>
          </p:cNvSpPr>
          <p:nvPr/>
        </p:nvSpPr>
        <p:spPr bwMode="auto">
          <a:xfrm>
            <a:off x="4656609" y="2637507"/>
            <a:ext cx="1320800" cy="330200"/>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8677" name="Line 5">
            <a:extLst>
              <a:ext uri="{FF2B5EF4-FFF2-40B4-BE49-F238E27FC236}">
                <a16:creationId xmlns:a16="http://schemas.microsoft.com/office/drawing/2014/main" id="{1518DFCF-78F9-486A-93BF-282FC3B00C41}"/>
              </a:ext>
            </a:extLst>
          </p:cNvPr>
          <p:cNvSpPr>
            <a:spLocks noChangeShapeType="1"/>
          </p:cNvSpPr>
          <p:nvPr/>
        </p:nvSpPr>
        <p:spPr bwMode="auto">
          <a:xfrm>
            <a:off x="5592763" y="2951435"/>
            <a:ext cx="914400" cy="8382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8678" name="Rectangle 6">
            <a:extLst>
              <a:ext uri="{FF2B5EF4-FFF2-40B4-BE49-F238E27FC236}">
                <a16:creationId xmlns:a16="http://schemas.microsoft.com/office/drawing/2014/main" id="{B9A8A543-5DB7-42B1-A5A0-382D27287D3C}"/>
              </a:ext>
            </a:extLst>
          </p:cNvPr>
          <p:cNvSpPr>
            <a:spLocks noChangeArrowheads="1"/>
          </p:cNvSpPr>
          <p:nvPr/>
        </p:nvSpPr>
        <p:spPr bwMode="auto">
          <a:xfrm>
            <a:off x="6024761" y="3743275"/>
            <a:ext cx="1320800" cy="406400"/>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
        <p:nvSpPr>
          <p:cNvPr id="4" name="TextBox 3">
            <a:extLst>
              <a:ext uri="{FF2B5EF4-FFF2-40B4-BE49-F238E27FC236}">
                <a16:creationId xmlns:a16="http://schemas.microsoft.com/office/drawing/2014/main" id="{61BDEB76-020D-6C42-9C5E-7747407BD36D}"/>
              </a:ext>
            </a:extLst>
          </p:cNvPr>
          <p:cNvSpPr txBox="1"/>
          <p:nvPr/>
        </p:nvSpPr>
        <p:spPr>
          <a:xfrm>
            <a:off x="1991544" y="4907066"/>
            <a:ext cx="8537337" cy="646331"/>
          </a:xfrm>
          <a:prstGeom prst="rect">
            <a:avLst/>
          </a:prstGeom>
          <a:noFill/>
        </p:spPr>
        <p:txBody>
          <a:bodyPr wrap="none" rtlCol="0">
            <a:spAutoFit/>
          </a:bodyPr>
          <a:lstStyle/>
          <a:p>
            <a:r>
              <a:rPr lang="en-US" b="1" dirty="0"/>
              <a:t>They had $10,000 worth of goods sitting in their inventory at the end of April</a:t>
            </a:r>
          </a:p>
          <a:p>
            <a:r>
              <a:rPr lang="en-US" b="1" dirty="0"/>
              <a:t>July = 25000</a:t>
            </a:r>
          </a:p>
        </p:txBody>
      </p:sp>
    </p:spTree>
    <p:extLst>
      <p:ext uri="{BB962C8B-B14F-4D97-AF65-F5344CB8AC3E}">
        <p14:creationId xmlns:p14="http://schemas.microsoft.com/office/powerpoint/2010/main" val="1183209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2048">
            <a:hlinkClick r:id="" action="ppaction://ole?verb=0"/>
            <a:extLst>
              <a:ext uri="{FF2B5EF4-FFF2-40B4-BE49-F238E27FC236}">
                <a16:creationId xmlns:a16="http://schemas.microsoft.com/office/drawing/2014/main" id="{07FC405D-998F-4937-8761-D25B5D9CF969}"/>
              </a:ext>
            </a:extLst>
          </p:cNvPr>
          <p:cNvGraphicFramePr>
            <a:graphicFrameLocks/>
          </p:cNvGraphicFramePr>
          <p:nvPr/>
        </p:nvGraphicFramePr>
        <p:xfrm>
          <a:off x="2178050" y="1493204"/>
          <a:ext cx="7835900" cy="3394075"/>
        </p:xfrm>
        <a:graphic>
          <a:graphicData uri="http://schemas.openxmlformats.org/presentationml/2006/ole">
            <mc:AlternateContent xmlns:mc="http://schemas.openxmlformats.org/markup-compatibility/2006">
              <mc:Choice xmlns:v="urn:schemas-microsoft-com:vml" Requires="v">
                <p:oleObj name="Worksheet" r:id="rId2" imgW="4465293" imgH="1493571" progId="Excel.Sheet.8">
                  <p:embed/>
                </p:oleObj>
              </mc:Choice>
              <mc:Fallback>
                <p:oleObj name="Worksheet" r:id="rId2" imgW="4465293" imgH="1493571" progId="Excel.Sheet.8">
                  <p:embed/>
                  <p:pic>
                    <p:nvPicPr>
                      <p:cNvPr id="29698" name="Object 2048">
                        <a:hlinkClick r:id="" action="ppaction://ole?verb=0"/>
                        <a:extLst>
                          <a:ext uri="{FF2B5EF4-FFF2-40B4-BE49-F238E27FC236}">
                            <a16:creationId xmlns:a16="http://schemas.microsoft.com/office/drawing/2014/main" id="{07FC405D-998F-4937-8761-D25B5D9CF969}"/>
                          </a:ext>
                        </a:extLst>
                      </p:cNvPr>
                      <p:cNvPicPr>
                        <a:picLocks noChangeArrowheads="1"/>
                      </p:cNvPicPr>
                      <p:nvPr/>
                    </p:nvPicPr>
                    <p:blipFill>
                      <a:blip r:embed="rId3"/>
                      <a:srcRect/>
                      <a:stretch>
                        <a:fillRect/>
                      </a:stretch>
                    </p:blipFill>
                    <p:spPr bwMode="auto">
                      <a:xfrm>
                        <a:off x="2178050" y="1493204"/>
                        <a:ext cx="78359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9699" name="Rectangle 2050">
            <a:extLst>
              <a:ext uri="{FF2B5EF4-FFF2-40B4-BE49-F238E27FC236}">
                <a16:creationId xmlns:a16="http://schemas.microsoft.com/office/drawing/2014/main" id="{B0836662-65B6-4B8D-8183-E1ABC702F634}"/>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Production Budget</a:t>
            </a:r>
          </a:p>
        </p:txBody>
      </p:sp>
      <p:sp>
        <p:nvSpPr>
          <p:cNvPr id="29700" name="Line 2053">
            <a:extLst>
              <a:ext uri="{FF2B5EF4-FFF2-40B4-BE49-F238E27FC236}">
                <a16:creationId xmlns:a16="http://schemas.microsoft.com/office/drawing/2014/main" id="{C586EA53-8E22-426B-9700-5068179FF039}"/>
              </a:ext>
            </a:extLst>
          </p:cNvPr>
          <p:cNvSpPr>
            <a:spLocks noChangeShapeType="1"/>
          </p:cNvSpPr>
          <p:nvPr/>
        </p:nvSpPr>
        <p:spPr bwMode="auto">
          <a:xfrm>
            <a:off x="4799856" y="4080256"/>
            <a:ext cx="0" cy="355600"/>
          </a:xfrm>
          <a:prstGeom prst="line">
            <a:avLst/>
          </a:prstGeom>
          <a:noFill/>
          <a:ln w="38100">
            <a:solidFill>
              <a:srgbClr val="FC0128"/>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01" name="Line 2057">
            <a:extLst>
              <a:ext uri="{FF2B5EF4-FFF2-40B4-BE49-F238E27FC236}">
                <a16:creationId xmlns:a16="http://schemas.microsoft.com/office/drawing/2014/main" id="{9B1AF74B-0E64-4119-B45F-48E0A78C5FFA}"/>
              </a:ext>
            </a:extLst>
          </p:cNvPr>
          <p:cNvSpPr>
            <a:spLocks noChangeShapeType="1"/>
          </p:cNvSpPr>
          <p:nvPr/>
        </p:nvSpPr>
        <p:spPr bwMode="auto">
          <a:xfrm>
            <a:off x="4799856" y="4088130"/>
            <a:ext cx="4179120"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02" name="Line 2058">
            <a:extLst>
              <a:ext uri="{FF2B5EF4-FFF2-40B4-BE49-F238E27FC236}">
                <a16:creationId xmlns:a16="http://schemas.microsoft.com/office/drawing/2014/main" id="{BC586A70-DDD1-4CBE-966E-00C8FCB3EC34}"/>
              </a:ext>
            </a:extLst>
          </p:cNvPr>
          <p:cNvSpPr>
            <a:spLocks noChangeShapeType="1"/>
          </p:cNvSpPr>
          <p:nvPr/>
        </p:nvSpPr>
        <p:spPr bwMode="auto">
          <a:xfrm>
            <a:off x="8978976" y="4088130"/>
            <a:ext cx="0" cy="274836"/>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9703" name="Line 2060">
            <a:extLst>
              <a:ext uri="{FF2B5EF4-FFF2-40B4-BE49-F238E27FC236}">
                <a16:creationId xmlns:a16="http://schemas.microsoft.com/office/drawing/2014/main" id="{30717C26-2133-4A0E-82AC-97EFB2B0DC0A}"/>
              </a:ext>
            </a:extLst>
          </p:cNvPr>
          <p:cNvSpPr>
            <a:spLocks noChangeShapeType="1"/>
          </p:cNvSpPr>
          <p:nvPr/>
        </p:nvSpPr>
        <p:spPr bwMode="auto">
          <a:xfrm>
            <a:off x="8442005" y="2924944"/>
            <a:ext cx="685800"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28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4712B3BF-BF75-A04E-AE26-FA901C1C6547}"/>
              </a:ext>
            </a:extLst>
          </p:cNvPr>
          <p:cNvCxnSpPr/>
          <p:nvPr/>
        </p:nvCxnSpPr>
        <p:spPr>
          <a:xfrm flipV="1">
            <a:off x="8328248" y="2420888"/>
            <a:ext cx="2088232" cy="50405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232443B0-B163-CF4E-A8CC-ADB2961A480C}"/>
              </a:ext>
            </a:extLst>
          </p:cNvPr>
          <p:cNvSpPr txBox="1"/>
          <p:nvPr/>
        </p:nvSpPr>
        <p:spPr>
          <a:xfrm>
            <a:off x="10389744" y="2001614"/>
            <a:ext cx="1774845" cy="923330"/>
          </a:xfrm>
          <a:prstGeom prst="rect">
            <a:avLst/>
          </a:prstGeom>
          <a:noFill/>
        </p:spPr>
        <p:txBody>
          <a:bodyPr wrap="none" rtlCol="0">
            <a:spAutoFit/>
          </a:bodyPr>
          <a:lstStyle/>
          <a:p>
            <a:r>
              <a:rPr lang="en-US" dirty="0"/>
              <a:t>20%  x 25000</a:t>
            </a:r>
          </a:p>
          <a:p>
            <a:r>
              <a:rPr lang="en-US" dirty="0"/>
              <a:t>July budgeted </a:t>
            </a:r>
          </a:p>
          <a:p>
            <a:r>
              <a:rPr lang="en-US" dirty="0"/>
              <a:t>Sales (slide 19)</a:t>
            </a:r>
          </a:p>
        </p:txBody>
      </p:sp>
      <p:sp>
        <p:nvSpPr>
          <p:cNvPr id="8" name="Line 2060">
            <a:extLst>
              <a:ext uri="{FF2B5EF4-FFF2-40B4-BE49-F238E27FC236}">
                <a16:creationId xmlns:a16="http://schemas.microsoft.com/office/drawing/2014/main" id="{11DA8DC7-721B-B789-46B4-70E8C40606BB}"/>
              </a:ext>
            </a:extLst>
          </p:cNvPr>
          <p:cNvSpPr>
            <a:spLocks noChangeShapeType="1"/>
          </p:cNvSpPr>
          <p:nvPr/>
        </p:nvSpPr>
        <p:spPr bwMode="auto">
          <a:xfrm flipV="1">
            <a:off x="5519960" y="3709286"/>
            <a:ext cx="5040532" cy="355599"/>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10" name="TextBox 9">
            <a:extLst>
              <a:ext uri="{FF2B5EF4-FFF2-40B4-BE49-F238E27FC236}">
                <a16:creationId xmlns:a16="http://schemas.microsoft.com/office/drawing/2014/main" id="{D3C82916-5030-B663-354A-579B14856F2B}"/>
              </a:ext>
            </a:extLst>
          </p:cNvPr>
          <p:cNvSpPr txBox="1"/>
          <p:nvPr/>
        </p:nvSpPr>
        <p:spPr>
          <a:xfrm>
            <a:off x="10560492" y="3524619"/>
            <a:ext cx="1851789" cy="369332"/>
          </a:xfrm>
          <a:prstGeom prst="rect">
            <a:avLst/>
          </a:prstGeom>
          <a:noFill/>
        </p:spPr>
        <p:txBody>
          <a:bodyPr wrap="none" rtlCol="0">
            <a:spAutoFit/>
          </a:bodyPr>
          <a:lstStyle/>
          <a:p>
            <a:r>
              <a:rPr lang="en-GB" dirty="0"/>
              <a:t>Initial inventory  </a:t>
            </a:r>
          </a:p>
        </p:txBody>
      </p:sp>
    </p:spTree>
    <p:extLst>
      <p:ext uri="{BB962C8B-B14F-4D97-AF65-F5344CB8AC3E}">
        <p14:creationId xmlns:p14="http://schemas.microsoft.com/office/powerpoint/2010/main" val="386679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a:extLst>
              <a:ext uri="{FF2B5EF4-FFF2-40B4-BE49-F238E27FC236}">
                <a16:creationId xmlns:a16="http://schemas.microsoft.com/office/drawing/2014/main" id="{B8C09B2E-C384-4CE8-A349-1B9632F80DCA}"/>
              </a:ext>
            </a:extLst>
          </p:cNvPr>
          <p:cNvSpPr>
            <a:spLocks noGrp="1"/>
          </p:cNvSpPr>
          <p:nvPr>
            <p:ph type="title"/>
          </p:nvPr>
        </p:nvSpPr>
        <p:spPr/>
        <p:txBody>
          <a:bodyPr/>
          <a:lstStyle/>
          <a:p>
            <a:r>
              <a:rPr lang="en-IE" altLang="en-US" sz="2800" dirty="0"/>
              <a:t>The Direct Labour Budget</a:t>
            </a:r>
          </a:p>
        </p:txBody>
      </p:sp>
      <p:sp>
        <p:nvSpPr>
          <p:cNvPr id="49155" name="Content Placeholder 3">
            <a:extLst>
              <a:ext uri="{FF2B5EF4-FFF2-40B4-BE49-F238E27FC236}">
                <a16:creationId xmlns:a16="http://schemas.microsoft.com/office/drawing/2014/main" id="{2AF09D25-70C7-4D7E-B252-9E05E0D6339A}"/>
              </a:ext>
            </a:extLst>
          </p:cNvPr>
          <p:cNvSpPr>
            <a:spLocks noGrp="1"/>
          </p:cNvSpPr>
          <p:nvPr>
            <p:ph idx="1"/>
          </p:nvPr>
        </p:nvSpPr>
        <p:spPr>
          <a:xfrm>
            <a:off x="1880616" y="1280160"/>
            <a:ext cx="8535864" cy="4351338"/>
          </a:xfrm>
        </p:spPr>
        <p:txBody>
          <a:bodyPr/>
          <a:lstStyle/>
          <a:p>
            <a:r>
              <a:rPr lang="en-IE" altLang="en-US" sz="2400" dirty="0"/>
              <a:t>The direct labour budget is also developed from the production budget.</a:t>
            </a:r>
          </a:p>
          <a:p>
            <a:r>
              <a:rPr lang="en-IE" altLang="en-US" sz="2400" dirty="0">
                <a:highlight>
                  <a:srgbClr val="FFFF00"/>
                </a:highlight>
              </a:rPr>
              <a:t>Direct labour requirements must be computed so that the company will know whether sufficient labour time is available to meet production needs. This is key!!!</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29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738546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6B0BC954-2291-4ED4-BB74-184E7DAC4739}"/>
              </a:ext>
            </a:extLst>
          </p:cNvPr>
          <p:cNvSpPr>
            <a:spLocks noGrp="1" noChangeArrowheads="1"/>
          </p:cNvSpPr>
          <p:nvPr>
            <p:ph type="title"/>
          </p:nvPr>
        </p:nvSpPr>
        <p:spPr>
          <a:xfrm>
            <a:off x="2209800" y="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sp>
        <p:nvSpPr>
          <p:cNvPr id="57347" name="Rectangle 3">
            <a:extLst>
              <a:ext uri="{FF2B5EF4-FFF2-40B4-BE49-F238E27FC236}">
                <a16:creationId xmlns:a16="http://schemas.microsoft.com/office/drawing/2014/main" id="{D6881CE2-297C-4218-A9B3-AEA88613F9AB}"/>
              </a:ext>
            </a:extLst>
          </p:cNvPr>
          <p:cNvSpPr>
            <a:spLocks noGrp="1" noChangeArrowheads="1"/>
          </p:cNvSpPr>
          <p:nvPr>
            <p:ph idx="1"/>
          </p:nvPr>
        </p:nvSpPr>
        <p:spPr>
          <a:xfrm>
            <a:off x="334433" y="764704"/>
            <a:ext cx="11594215" cy="4824536"/>
          </a:xfrm>
          <a:solidFill>
            <a:srgbClr val="F8F8F8"/>
          </a:solidFill>
          <a:ln w="12700">
            <a:solidFill>
              <a:srgbClr val="0033CC"/>
            </a:solidFill>
            <a:miter lim="800000"/>
            <a:headEnd/>
            <a:tailEnd/>
          </a:ln>
          <a:effectLst>
            <a:outerShdw blurRad="63500" dist="71842" dir="2700000" algn="ctr" rotWithShape="0">
              <a:schemeClr val="tx1"/>
            </a:outerShdw>
          </a:effectLst>
        </p:spPr>
        <p:txBody>
          <a:bodyPr vert="horz" wrap="square" lIns="90488" tIns="44450" rIns="90488" bIns="44450" numCol="1" anchor="t" anchorCtr="0" compatLnSpc="1">
            <a:prstTxWarp prst="textNoShape">
              <a:avLst/>
            </a:prstTxWarp>
          </a:bodyPr>
          <a:lstStyle/>
          <a:p>
            <a:pPr>
              <a:lnSpc>
                <a:spcPct val="0"/>
              </a:lnSpc>
              <a:spcBef>
                <a:spcPct val="0"/>
              </a:spcBef>
              <a:defRPr/>
            </a:pPr>
            <a:endParaRPr lang="en-US" altLang="en-US" sz="2400" dirty="0"/>
          </a:p>
          <a:p>
            <a:pPr>
              <a:lnSpc>
                <a:spcPct val="30000"/>
              </a:lnSpc>
              <a:spcBef>
                <a:spcPct val="0"/>
              </a:spcBef>
              <a:defRPr/>
            </a:pPr>
            <a:endParaRPr lang="en-US" altLang="en-US" sz="2400" dirty="0"/>
          </a:p>
          <a:p>
            <a:pPr>
              <a:lnSpc>
                <a:spcPct val="95000"/>
              </a:lnSpc>
              <a:spcBef>
                <a:spcPct val="40000"/>
              </a:spcBef>
              <a:defRPr/>
            </a:pPr>
            <a:r>
              <a:rPr lang="en-US" altLang="en-US" sz="2400" dirty="0"/>
              <a:t>At Royal, each unit of product requires 0.05 hours of direct labour. (3 minutes)</a:t>
            </a:r>
          </a:p>
          <a:p>
            <a:pPr>
              <a:lnSpc>
                <a:spcPct val="95000"/>
              </a:lnSpc>
              <a:spcBef>
                <a:spcPct val="40000"/>
              </a:spcBef>
              <a:defRPr/>
            </a:pPr>
            <a:r>
              <a:rPr lang="en-US" altLang="en-US" sz="2400" dirty="0"/>
              <a:t>The Company has a</a:t>
            </a:r>
            <a:r>
              <a:rPr lang="ja-JP" altLang="en-US" sz="2400" dirty="0"/>
              <a:t>‘</a:t>
            </a:r>
            <a:r>
              <a:rPr lang="en-US" altLang="ja-JP" sz="2400" dirty="0"/>
              <a:t>no layoff</a:t>
            </a:r>
            <a:r>
              <a:rPr lang="ja-JP" altLang="en-US" sz="2400" dirty="0"/>
              <a:t>’</a:t>
            </a:r>
            <a:r>
              <a:rPr lang="en-US" altLang="ja-JP" sz="2400" dirty="0"/>
              <a:t>policy so all employees will be paid for 40 hours of work each week.</a:t>
            </a:r>
          </a:p>
          <a:p>
            <a:pPr>
              <a:lnSpc>
                <a:spcPct val="50000"/>
              </a:lnSpc>
              <a:defRPr/>
            </a:pPr>
            <a:endParaRPr lang="en-US" altLang="en-US" sz="2400" dirty="0"/>
          </a:p>
          <a:p>
            <a:pPr>
              <a:lnSpc>
                <a:spcPct val="95000"/>
              </a:lnSpc>
              <a:spcBef>
                <a:spcPct val="40000"/>
              </a:spcBef>
              <a:defRPr/>
            </a:pPr>
            <a:r>
              <a:rPr lang="en-US" altLang="en-US" sz="2400" dirty="0"/>
              <a:t>In exchange for the</a:t>
            </a:r>
            <a:r>
              <a:rPr lang="ja-JP" altLang="en-US" sz="2400" dirty="0"/>
              <a:t>‘</a:t>
            </a:r>
            <a:r>
              <a:rPr lang="en-US" altLang="ja-JP" sz="2400" dirty="0"/>
              <a:t>no layoff</a:t>
            </a:r>
            <a:r>
              <a:rPr lang="ja-JP" altLang="en-US" sz="2400" dirty="0"/>
              <a:t>’</a:t>
            </a:r>
            <a:r>
              <a:rPr lang="en-US" altLang="ja-JP" sz="2400" dirty="0"/>
              <a:t>policy, workers agreed to a wage rate of £10 per hour regardless of the hours worked (no overtime pay).</a:t>
            </a:r>
          </a:p>
          <a:p>
            <a:pPr>
              <a:lnSpc>
                <a:spcPct val="95000"/>
              </a:lnSpc>
              <a:spcBef>
                <a:spcPct val="40000"/>
              </a:spcBef>
              <a:defRPr/>
            </a:pPr>
            <a:r>
              <a:rPr lang="en-US" altLang="en-US" sz="2400" dirty="0"/>
              <a:t>For the next three months, the direct labour workforce will be paid for a minimum of 1,500 hours per month.</a:t>
            </a:r>
          </a:p>
          <a:p>
            <a:pPr algn="ctr">
              <a:lnSpc>
                <a:spcPct val="95000"/>
              </a:lnSpc>
              <a:spcBef>
                <a:spcPct val="40000"/>
              </a:spcBef>
              <a:buFont typeface="Monotype Sorts" charset="2"/>
              <a:buNone/>
              <a:defRPr/>
            </a:pPr>
            <a:r>
              <a:rPr lang="en-US" altLang="en-US" sz="2400" b="1" dirty="0">
                <a:solidFill>
                  <a:srgbClr val="0033CC"/>
                </a:solidFill>
              </a:rPr>
              <a:t>Let</a:t>
            </a:r>
            <a:r>
              <a:rPr lang="en-GB" altLang="en-US" sz="2400" b="1" dirty="0">
                <a:solidFill>
                  <a:srgbClr val="0033CC"/>
                </a:solidFill>
              </a:rPr>
              <a:t>’</a:t>
            </a:r>
            <a:r>
              <a:rPr lang="en-US" altLang="ja-JP" sz="2400" b="1" dirty="0">
                <a:solidFill>
                  <a:srgbClr val="0033CC"/>
                </a:solidFill>
              </a:rPr>
              <a:t>s prepare the direct labour budget.</a:t>
            </a:r>
            <a:endParaRPr lang="en-US" altLang="en-US" sz="2400" b="1" dirty="0">
              <a:solidFill>
                <a:srgbClr val="0033CC"/>
              </a:solidFill>
            </a:endParaRPr>
          </a:p>
          <a:p>
            <a:pPr>
              <a:lnSpc>
                <a:spcPct val="95000"/>
              </a:lnSpc>
              <a:spcBef>
                <a:spcPct val="40000"/>
              </a:spcBef>
              <a:defRPr/>
            </a:pPr>
            <a:endParaRPr lang="en-US" altLang="ja-JP" sz="2400" dirty="0"/>
          </a:p>
          <a:p>
            <a:pPr>
              <a:lnSpc>
                <a:spcPct val="95000"/>
              </a:lnSpc>
              <a:spcBef>
                <a:spcPct val="40000"/>
              </a:spcBef>
              <a:defRPr/>
            </a:pPr>
            <a:endParaRPr lang="en-US" altLang="en-US" sz="2400" b="1" dirty="0">
              <a:effectLst>
                <a:outerShdw blurRad="38100" dist="38100" dir="2700000" algn="tl">
                  <a:srgbClr val="C0C0C0"/>
                </a:outerShdw>
              </a:effectLst>
            </a:endParaRP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30</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30121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6" name="Object 0">
            <a:hlinkClick r:id="" action="ppaction://ole?verb=0"/>
            <a:extLst>
              <a:ext uri="{FF2B5EF4-FFF2-40B4-BE49-F238E27FC236}">
                <a16:creationId xmlns:a16="http://schemas.microsoft.com/office/drawing/2014/main" id="{F81556C8-4F3F-44FD-831C-1917B37CAE07}"/>
              </a:ext>
            </a:extLst>
          </p:cNvPr>
          <p:cNvGraphicFramePr>
            <a:graphicFrameLocks/>
          </p:cNvGraphicFramePr>
          <p:nvPr/>
        </p:nvGraphicFramePr>
        <p:xfrm>
          <a:off x="1577752" y="1619250"/>
          <a:ext cx="9036496" cy="3184376"/>
        </p:xfrm>
        <a:graphic>
          <a:graphicData uri="http://schemas.openxmlformats.org/presentationml/2006/ole">
            <mc:AlternateContent xmlns:mc="http://schemas.openxmlformats.org/markup-compatibility/2006">
              <mc:Choice xmlns:v="urn:schemas-microsoft-com:vml" Requires="v">
                <p:oleObj name="Worksheet" r:id="rId2" imgW="4785306" imgH="1348753" progId="Excel.Sheet.8">
                  <p:embed/>
                </p:oleObj>
              </mc:Choice>
              <mc:Fallback>
                <p:oleObj name="Worksheet" r:id="rId2" imgW="4785306" imgH="1348753" progId="Excel.Sheet.8">
                  <p:embed/>
                  <p:pic>
                    <p:nvPicPr>
                      <p:cNvPr id="52226" name="Object 0">
                        <a:hlinkClick r:id="" action="ppaction://ole?verb=0"/>
                        <a:extLst>
                          <a:ext uri="{FF2B5EF4-FFF2-40B4-BE49-F238E27FC236}">
                            <a16:creationId xmlns:a16="http://schemas.microsoft.com/office/drawing/2014/main" id="{F81556C8-4F3F-44FD-831C-1917B37CAE07}"/>
                          </a:ext>
                        </a:extLst>
                      </p:cNvPr>
                      <p:cNvPicPr>
                        <a:picLocks noChangeArrowheads="1"/>
                      </p:cNvPicPr>
                      <p:nvPr/>
                    </p:nvPicPr>
                    <p:blipFill>
                      <a:blip r:embed="rId3"/>
                      <a:srcRect l="909" t="1852" r="909"/>
                      <a:stretch>
                        <a:fillRect/>
                      </a:stretch>
                    </p:blipFill>
                    <p:spPr bwMode="auto">
                      <a:xfrm>
                        <a:off x="1577752" y="1619250"/>
                        <a:ext cx="9036496" cy="3184376"/>
                      </a:xfrm>
                      <a:prstGeom prst="rect">
                        <a:avLst/>
                      </a:prstGeom>
                      <a:noFill/>
                      <a:ln w="57150">
                        <a:solidFill>
                          <a:schemeClr val="tx1"/>
                        </a:solidFill>
                        <a:miter lim="800000"/>
                        <a:headEnd/>
                        <a:tailEnd/>
                      </a:ln>
                      <a:effectLst/>
                    </p:spPr>
                  </p:pic>
                </p:oleObj>
              </mc:Fallback>
            </mc:AlternateContent>
          </a:graphicData>
        </a:graphic>
      </p:graphicFrame>
      <p:sp>
        <p:nvSpPr>
          <p:cNvPr id="52227" name="Rectangle 3">
            <a:extLst>
              <a:ext uri="{FF2B5EF4-FFF2-40B4-BE49-F238E27FC236}">
                <a16:creationId xmlns:a16="http://schemas.microsoft.com/office/drawing/2014/main" id="{0221B59B-4783-4BFC-B688-63B2882DE616}"/>
              </a:ext>
            </a:extLst>
          </p:cNvPr>
          <p:cNvSpPr>
            <a:spLocks noGrp="1" noChangeArrowheads="1"/>
          </p:cNvSpPr>
          <p:nvPr>
            <p:ph type="title"/>
          </p:nvPr>
        </p:nvSpPr>
        <p:spPr>
          <a:xfrm>
            <a:off x="2208213" y="476250"/>
            <a:ext cx="7772400" cy="1143000"/>
          </a:xfrm>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sp>
        <p:nvSpPr>
          <p:cNvPr id="52228" name="Rectangle 4">
            <a:extLst>
              <a:ext uri="{FF2B5EF4-FFF2-40B4-BE49-F238E27FC236}">
                <a16:creationId xmlns:a16="http://schemas.microsoft.com/office/drawing/2014/main" id="{F20F6B50-02D8-4F46-B4FD-2DC8270D8843}"/>
              </a:ext>
            </a:extLst>
          </p:cNvPr>
          <p:cNvSpPr>
            <a:spLocks noChangeArrowheads="1"/>
          </p:cNvSpPr>
          <p:nvPr/>
        </p:nvSpPr>
        <p:spPr bwMode="auto">
          <a:xfrm>
            <a:off x="4922615" y="1978025"/>
            <a:ext cx="4194796" cy="386351"/>
          </a:xfrm>
          <a:prstGeom prst="rect">
            <a:avLst/>
          </a:prstGeom>
          <a:noFill/>
          <a:ln w="38100">
            <a:solidFill>
              <a:srgbClr val="FC012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spcBef>
                <a:spcPct val="0"/>
              </a:spcBef>
              <a:buFontTx/>
              <a:buNone/>
            </a:pPr>
            <a:endParaRPr lang="en-IE" altLang="en-US" sz="2400">
              <a:latin typeface="Times New Roman" panose="02020603050405020304" pitchFamily="18" charset="0"/>
            </a:endParaRPr>
          </a:p>
        </p:txBody>
      </p:sp>
      <p:sp>
        <p:nvSpPr>
          <p:cNvPr id="52229" name="Rectangle 5">
            <a:extLst>
              <a:ext uri="{FF2B5EF4-FFF2-40B4-BE49-F238E27FC236}">
                <a16:creationId xmlns:a16="http://schemas.microsoft.com/office/drawing/2014/main" id="{B8C66981-956B-4837-BD77-41FAE8653F86}"/>
              </a:ext>
            </a:extLst>
          </p:cNvPr>
          <p:cNvSpPr>
            <a:spLocks noChangeArrowheads="1"/>
          </p:cNvSpPr>
          <p:nvPr/>
        </p:nvSpPr>
        <p:spPr bwMode="auto">
          <a:xfrm>
            <a:off x="5581652" y="4555428"/>
            <a:ext cx="2898326" cy="828432"/>
          </a:xfrm>
          <a:prstGeom prst="rect">
            <a:avLst/>
          </a:prstGeom>
          <a:solidFill>
            <a:schemeClr val="accent2"/>
          </a:solidFill>
          <a:ln w="57150" cmpd="thinThick">
            <a:solidFill>
              <a:schemeClr val="accent2"/>
            </a:solidFill>
            <a:miter lim="800000"/>
            <a:headEnd/>
            <a:tailEnd/>
          </a:ln>
        </p:spPr>
        <p:txBody>
          <a:bodyPr wrap="square" lIns="90488" tIns="44450" rIns="90488" bIns="44450">
            <a:spAutoFit/>
          </a:bodyPr>
          <a:lstStyle>
            <a:lvl1pPr>
              <a:spcBef>
                <a:spcPct val="20000"/>
              </a:spcBef>
              <a:buChar char="•"/>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har char="–"/>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har char="•"/>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har char="–"/>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har char="»"/>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ahoma" panose="020B0604030504040204" pitchFamily="34" charset="0"/>
                <a:ea typeface="MS PGothic" panose="020B0600070205080204" pitchFamily="34" charset="-128"/>
              </a:defRPr>
            </a:lvl9pPr>
          </a:lstStyle>
          <a:p>
            <a:pPr algn="ctr">
              <a:spcBef>
                <a:spcPct val="0"/>
              </a:spcBef>
              <a:buFontTx/>
              <a:buNone/>
            </a:pPr>
            <a:r>
              <a:rPr lang="en-US" altLang="en-US" sz="2400" b="1" dirty="0">
                <a:latin typeface="Arial" panose="020B0604020202020204" pitchFamily="34" charset="0"/>
              </a:rPr>
              <a:t>From production</a:t>
            </a:r>
          </a:p>
          <a:p>
            <a:pPr algn="ctr">
              <a:spcBef>
                <a:spcPct val="0"/>
              </a:spcBef>
              <a:buFontTx/>
              <a:buNone/>
            </a:pPr>
            <a:r>
              <a:rPr lang="en-US" altLang="en-US" sz="2400" b="1" dirty="0">
                <a:latin typeface="Arial" panose="020B0604020202020204" pitchFamily="34" charset="0"/>
              </a:rPr>
              <a:t>Budget – slide 28</a:t>
            </a:r>
          </a:p>
        </p:txBody>
      </p:sp>
      <p:sp>
        <p:nvSpPr>
          <p:cNvPr id="52230" name="Line 6">
            <a:extLst>
              <a:ext uri="{FF2B5EF4-FFF2-40B4-BE49-F238E27FC236}">
                <a16:creationId xmlns:a16="http://schemas.microsoft.com/office/drawing/2014/main" id="{B45A94E4-9657-4A98-8261-059667D294F6}"/>
              </a:ext>
            </a:extLst>
          </p:cNvPr>
          <p:cNvSpPr>
            <a:spLocks noChangeShapeType="1"/>
          </p:cNvSpPr>
          <p:nvPr/>
        </p:nvSpPr>
        <p:spPr bwMode="auto">
          <a:xfrm flipV="1">
            <a:off x="7030815" y="2403474"/>
            <a:ext cx="0" cy="2112856"/>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31</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462828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BC938188-F065-424C-A08D-A05B31B07789}"/>
              </a:ext>
            </a:extLst>
          </p:cNvPr>
          <p:cNvSpPr>
            <a:spLocks noGrp="1" noChangeArrowheads="1"/>
          </p:cNvSpPr>
          <p:nvPr>
            <p:ph type="title"/>
          </p:nvPr>
        </p:nvSpPr>
        <p:spPr>
          <a:noFill/>
        </p:spPr>
        <p:txBody>
          <a:bodyPr vert="horz" wrap="square" lIns="90488" tIns="44450" rIns="90488" bIns="44450" numCol="1" anchor="ctr" anchorCtr="0" compatLnSpc="1">
            <a:prstTxWarp prst="textNoShape">
              <a:avLst/>
            </a:prstTxWarp>
          </a:bodyPr>
          <a:lstStyle/>
          <a:p>
            <a:r>
              <a:rPr lang="en-US" altLang="en-US" sz="2800" dirty="0"/>
              <a:t>The Direct </a:t>
            </a:r>
            <a:r>
              <a:rPr lang="en-US" altLang="en-US" sz="2800" dirty="0" err="1"/>
              <a:t>Labour</a:t>
            </a:r>
            <a:r>
              <a:rPr lang="en-US" altLang="en-US" sz="2800" dirty="0"/>
              <a:t> Budget</a:t>
            </a:r>
          </a:p>
        </p:txBody>
      </p:sp>
      <p:graphicFrame>
        <p:nvGraphicFramePr>
          <p:cNvPr id="53251" name="Object 0">
            <a:hlinkClick r:id="" action="ppaction://ole?verb=0"/>
            <a:extLst>
              <a:ext uri="{FF2B5EF4-FFF2-40B4-BE49-F238E27FC236}">
                <a16:creationId xmlns:a16="http://schemas.microsoft.com/office/drawing/2014/main" id="{352F5E0A-578E-4DE3-B62A-7CEDB4A44377}"/>
              </a:ext>
            </a:extLst>
          </p:cNvPr>
          <p:cNvGraphicFramePr>
            <a:graphicFrameLocks/>
          </p:cNvGraphicFramePr>
          <p:nvPr/>
        </p:nvGraphicFramePr>
        <p:xfrm>
          <a:off x="1631950" y="1916114"/>
          <a:ext cx="9036050" cy="3169071"/>
        </p:xfrm>
        <a:graphic>
          <a:graphicData uri="http://schemas.openxmlformats.org/presentationml/2006/ole">
            <mc:AlternateContent xmlns:mc="http://schemas.openxmlformats.org/markup-compatibility/2006">
              <mc:Choice xmlns:v="urn:schemas-microsoft-com:vml" Requires="v">
                <p:oleObj name="Worksheet" r:id="rId2" imgW="4785306" imgH="1341188" progId="Excel.Sheet.8">
                  <p:embed/>
                </p:oleObj>
              </mc:Choice>
              <mc:Fallback>
                <p:oleObj name="Worksheet" r:id="rId2" imgW="4785306" imgH="1341188" progId="Excel.Sheet.8">
                  <p:embed/>
                  <p:pic>
                    <p:nvPicPr>
                      <p:cNvPr id="53251" name="Object 0">
                        <a:hlinkClick r:id="" action="ppaction://ole?verb=0"/>
                        <a:extLst>
                          <a:ext uri="{FF2B5EF4-FFF2-40B4-BE49-F238E27FC236}">
                            <a16:creationId xmlns:a16="http://schemas.microsoft.com/office/drawing/2014/main" id="{352F5E0A-578E-4DE3-B62A-7CEDB4A44377}"/>
                          </a:ext>
                        </a:extLst>
                      </p:cNvPr>
                      <p:cNvPicPr>
                        <a:picLocks noChangeArrowheads="1"/>
                      </p:cNvPicPr>
                      <p:nvPr/>
                    </p:nvPicPr>
                    <p:blipFill>
                      <a:blip r:embed="rId3"/>
                      <a:srcRect l="909" t="1852" r="909"/>
                      <a:stretch>
                        <a:fillRect/>
                      </a:stretch>
                    </p:blipFill>
                    <p:spPr bwMode="auto">
                      <a:xfrm>
                        <a:off x="1631950" y="1916114"/>
                        <a:ext cx="9036050" cy="3169071"/>
                      </a:xfrm>
                      <a:prstGeom prst="rect">
                        <a:avLst/>
                      </a:prstGeom>
                      <a:noFill/>
                      <a:ln w="57150">
                        <a:solidFill>
                          <a:schemeClr val="tx1"/>
                        </a:solidFill>
                        <a:miter lim="800000"/>
                        <a:headEnd/>
                        <a:tailEnd/>
                      </a:ln>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32</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36E28F03-9EE6-8F4E-B82B-7B8E142F8729}"/>
              </a:ext>
            </a:extLst>
          </p:cNvPr>
          <p:cNvCxnSpPr>
            <a:cxnSpLocks/>
          </p:cNvCxnSpPr>
          <p:nvPr/>
        </p:nvCxnSpPr>
        <p:spPr>
          <a:xfrm>
            <a:off x="5735960" y="3789040"/>
            <a:ext cx="0" cy="1512168"/>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CF6578E6-EF76-7E46-8191-E62EC65C87FA}"/>
              </a:ext>
            </a:extLst>
          </p:cNvPr>
          <p:cNvSpPr txBox="1"/>
          <p:nvPr/>
        </p:nvSpPr>
        <p:spPr>
          <a:xfrm>
            <a:off x="5359754" y="5301208"/>
            <a:ext cx="1582484" cy="369332"/>
          </a:xfrm>
          <a:prstGeom prst="rect">
            <a:avLst/>
          </a:prstGeom>
          <a:noFill/>
        </p:spPr>
        <p:txBody>
          <a:bodyPr wrap="none" rtlCol="0">
            <a:spAutoFit/>
          </a:bodyPr>
          <a:lstStyle/>
          <a:p>
            <a:r>
              <a:rPr lang="en-US" b="1" dirty="0"/>
              <a:t>26,000 x 0.05</a:t>
            </a:r>
          </a:p>
        </p:txBody>
      </p:sp>
    </p:spTree>
    <p:extLst>
      <p:ext uri="{BB962C8B-B14F-4D97-AF65-F5344CB8AC3E}">
        <p14:creationId xmlns:p14="http://schemas.microsoft.com/office/powerpoint/2010/main" val="616692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4" name="Object 0">
            <a:hlinkClick r:id="" action="ppaction://ole?verb=0"/>
            <a:extLst>
              <a:ext uri="{FF2B5EF4-FFF2-40B4-BE49-F238E27FC236}">
                <a16:creationId xmlns:a16="http://schemas.microsoft.com/office/drawing/2014/main" id="{E18CEC13-557F-4D61-A755-B7BC60A6F172}"/>
              </a:ext>
            </a:extLst>
          </p:cNvPr>
          <p:cNvGraphicFramePr>
            <a:graphicFrameLocks/>
          </p:cNvGraphicFramePr>
          <p:nvPr/>
        </p:nvGraphicFramePr>
        <p:xfrm>
          <a:off x="1558926" y="1628776"/>
          <a:ext cx="9212263" cy="3400425"/>
        </p:xfrm>
        <a:graphic>
          <a:graphicData uri="http://schemas.openxmlformats.org/presentationml/2006/ole">
            <mc:AlternateContent xmlns:mc="http://schemas.openxmlformats.org/markup-compatibility/2006">
              <mc:Choice xmlns:v="urn:schemas-microsoft-com:vml" Requires="v">
                <p:oleObj name="Worksheet" r:id="rId3" imgW="4785306" imgH="1348753" progId="Excel.Sheet.8">
                  <p:embed/>
                </p:oleObj>
              </mc:Choice>
              <mc:Fallback>
                <p:oleObj name="Worksheet" r:id="rId3" imgW="4785306" imgH="1348753" progId="Excel.Sheet.8">
                  <p:embed/>
                  <p:pic>
                    <p:nvPicPr>
                      <p:cNvPr id="54274" name="Object 0">
                        <a:hlinkClick r:id="" action="ppaction://ole?verb=0"/>
                        <a:extLst>
                          <a:ext uri="{FF2B5EF4-FFF2-40B4-BE49-F238E27FC236}">
                            <a16:creationId xmlns:a16="http://schemas.microsoft.com/office/drawing/2014/main" id="{E18CEC13-557F-4D61-A755-B7BC60A6F172}"/>
                          </a:ext>
                        </a:extLst>
                      </p:cNvPr>
                      <p:cNvPicPr>
                        <a:picLocks noChangeArrowheads="1"/>
                      </p:cNvPicPr>
                      <p:nvPr/>
                    </p:nvPicPr>
                    <p:blipFill>
                      <a:blip r:embed="rId4"/>
                      <a:srcRect l="909" t="1852" r="909"/>
                      <a:stretch>
                        <a:fillRect/>
                      </a:stretch>
                    </p:blipFill>
                    <p:spPr bwMode="auto">
                      <a:xfrm>
                        <a:off x="1558926" y="1628776"/>
                        <a:ext cx="9212263" cy="3400425"/>
                      </a:xfrm>
                      <a:prstGeom prst="rect">
                        <a:avLst/>
                      </a:prstGeom>
                      <a:noFill/>
                      <a:ln w="57150">
                        <a:solidFill>
                          <a:schemeClr val="tx1"/>
                        </a:solidFill>
                        <a:miter lim="800000"/>
                        <a:headEnd/>
                        <a:tailEnd/>
                      </a:ln>
                    </p:spPr>
                  </p:pic>
                </p:oleObj>
              </mc:Fallback>
            </mc:AlternateContent>
          </a:graphicData>
        </a:graphic>
      </p:graphicFrame>
      <p:sp>
        <p:nvSpPr>
          <p:cNvPr id="54275" name="Rectangle 3">
            <a:extLst>
              <a:ext uri="{FF2B5EF4-FFF2-40B4-BE49-F238E27FC236}">
                <a16:creationId xmlns:a16="http://schemas.microsoft.com/office/drawing/2014/main" id="{E911FDFA-0409-430F-8D67-05C5B92B629B}"/>
              </a:ext>
            </a:extLst>
          </p:cNvPr>
          <p:cNvSpPr>
            <a:spLocks noGrp="1" noChangeArrowheads="1"/>
          </p:cNvSpPr>
          <p:nvPr>
            <p:ph type="title"/>
          </p:nvPr>
        </p:nvSpPr>
        <p:spPr>
          <a:xfrm>
            <a:off x="2208213" y="404813"/>
            <a:ext cx="7772400" cy="1143000"/>
          </a:xfrm>
          <a:noFill/>
        </p:spPr>
        <p:txBody>
          <a:bodyPr vert="horz" wrap="square" lIns="90488" tIns="44450" rIns="90488" bIns="44450" numCol="1" anchor="ctr" anchorCtr="0" compatLnSpc="1">
            <a:prstTxWarp prst="textNoShape">
              <a:avLst/>
            </a:prstTxWarp>
          </a:bodyPr>
          <a:lstStyle/>
          <a:p>
            <a:r>
              <a:rPr lang="en-US" altLang="en-US"/>
              <a:t>The Direct Labour Budget</a:t>
            </a:r>
          </a:p>
        </p:txBody>
      </p:sp>
      <p:sp>
        <p:nvSpPr>
          <p:cNvPr id="61444" name="Rectangle 4">
            <a:extLst>
              <a:ext uri="{FF2B5EF4-FFF2-40B4-BE49-F238E27FC236}">
                <a16:creationId xmlns:a16="http://schemas.microsoft.com/office/drawing/2014/main" id="{F12E9C83-282C-4134-9869-492AE82D7180}"/>
              </a:ext>
            </a:extLst>
          </p:cNvPr>
          <p:cNvSpPr>
            <a:spLocks noChangeArrowheads="1"/>
          </p:cNvSpPr>
          <p:nvPr/>
        </p:nvSpPr>
        <p:spPr bwMode="auto">
          <a:xfrm>
            <a:off x="4997224" y="5297488"/>
            <a:ext cx="3658054" cy="643766"/>
          </a:xfrm>
          <a:prstGeom prst="rect">
            <a:avLst/>
          </a:prstGeom>
          <a:solidFill>
            <a:schemeClr val="accent2"/>
          </a:solidFill>
          <a:ln w="57150" cmpd="thinThick">
            <a:solidFill>
              <a:schemeClr val="accent2"/>
            </a:solidFill>
            <a:miter lim="800000"/>
            <a:headEnd/>
            <a:tailEnd/>
          </a:ln>
          <a:effectLst>
            <a:outerShdw dist="71842" dir="2700000" algn="ctr" rotWithShape="0">
              <a:schemeClr val="tx1"/>
            </a:outerShdw>
          </a:effectLst>
        </p:spPr>
        <p:txBody>
          <a:bodyPr wrap="none" lIns="90488" tIns="44450" rIns="90488" bIns="44450">
            <a:spAutoFit/>
          </a:bodyPr>
          <a:lstStyle/>
          <a:p>
            <a:pPr algn="ctr">
              <a:defRPr/>
            </a:pPr>
            <a:r>
              <a:rPr lang="en-US" b="1" dirty="0">
                <a:latin typeface="Arial" charset="0"/>
                <a:ea typeface="+mn-ea"/>
              </a:rPr>
              <a:t>Higher of </a:t>
            </a:r>
            <a:r>
              <a:rPr lang="en-US" b="1" dirty="0" err="1">
                <a:latin typeface="Arial" charset="0"/>
                <a:ea typeface="+mn-ea"/>
              </a:rPr>
              <a:t>labour</a:t>
            </a:r>
            <a:r>
              <a:rPr lang="en-US" b="1" dirty="0">
                <a:latin typeface="Arial" charset="0"/>
                <a:ea typeface="+mn-ea"/>
              </a:rPr>
              <a:t> hours required</a:t>
            </a:r>
          </a:p>
          <a:p>
            <a:pPr algn="ctr">
              <a:defRPr/>
            </a:pPr>
            <a:r>
              <a:rPr lang="en-US" b="1" dirty="0">
                <a:latin typeface="Arial" charset="0"/>
                <a:ea typeface="+mn-ea"/>
              </a:rPr>
              <a:t>or </a:t>
            </a:r>
            <a:r>
              <a:rPr lang="en-US" b="1" dirty="0" err="1">
                <a:latin typeface="Arial" charset="0"/>
                <a:ea typeface="+mn-ea"/>
              </a:rPr>
              <a:t>labour</a:t>
            </a:r>
            <a:r>
              <a:rPr lang="en-US" b="1" dirty="0">
                <a:latin typeface="Arial" charset="0"/>
                <a:ea typeface="+mn-ea"/>
              </a:rPr>
              <a:t> hours guaranteed.</a:t>
            </a:r>
          </a:p>
        </p:txBody>
      </p:sp>
      <p:sp>
        <p:nvSpPr>
          <p:cNvPr id="54277" name="Line 5">
            <a:extLst>
              <a:ext uri="{FF2B5EF4-FFF2-40B4-BE49-F238E27FC236}">
                <a16:creationId xmlns:a16="http://schemas.microsoft.com/office/drawing/2014/main" id="{2A5AB9F7-83CB-4FD9-81AD-76D01AA4ECCF}"/>
              </a:ext>
            </a:extLst>
          </p:cNvPr>
          <p:cNvSpPr>
            <a:spLocks noChangeShapeType="1"/>
          </p:cNvSpPr>
          <p:nvPr/>
        </p:nvSpPr>
        <p:spPr bwMode="auto">
          <a:xfrm flipH="1" flipV="1">
            <a:off x="5759450" y="4343400"/>
            <a:ext cx="1003300" cy="9271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4278" name="Line 6">
            <a:extLst>
              <a:ext uri="{FF2B5EF4-FFF2-40B4-BE49-F238E27FC236}">
                <a16:creationId xmlns:a16="http://schemas.microsoft.com/office/drawing/2014/main" id="{F300620D-D819-48A9-AB85-DED92A4B87C6}"/>
              </a:ext>
            </a:extLst>
          </p:cNvPr>
          <p:cNvSpPr>
            <a:spLocks noChangeShapeType="1"/>
          </p:cNvSpPr>
          <p:nvPr/>
        </p:nvSpPr>
        <p:spPr bwMode="auto">
          <a:xfrm flipV="1">
            <a:off x="6762750" y="4305300"/>
            <a:ext cx="215900" cy="10033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54279" name="Line 7">
            <a:extLst>
              <a:ext uri="{FF2B5EF4-FFF2-40B4-BE49-F238E27FC236}">
                <a16:creationId xmlns:a16="http://schemas.microsoft.com/office/drawing/2014/main" id="{60E9526D-C46D-43EB-8972-F0EABDB103DA}"/>
              </a:ext>
            </a:extLst>
          </p:cNvPr>
          <p:cNvSpPr>
            <a:spLocks noChangeShapeType="1"/>
          </p:cNvSpPr>
          <p:nvPr/>
        </p:nvSpPr>
        <p:spPr bwMode="auto">
          <a:xfrm flipV="1">
            <a:off x="6762750" y="4343400"/>
            <a:ext cx="1435100" cy="927100"/>
          </a:xfrm>
          <a:prstGeom prst="line">
            <a:avLst/>
          </a:prstGeom>
          <a:noFill/>
          <a:ln w="381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 name="Slide Number Placeholder 1"/>
          <p:cNvSpPr>
            <a:spLocks noGrp="1"/>
          </p:cNvSpPr>
          <p:nvPr>
            <p:ph type="sldNum" sz="quarter" idx="10"/>
          </p:nvPr>
        </p:nvSpPr>
        <p:spPr/>
        <p:txBody>
          <a:bodyPr/>
          <a:lstStyle/>
          <a:p>
            <a:fld id="{BFEA005E-882D-49F4-A8FD-EE3B9E9DF232}" type="slidenum">
              <a:rPr lang="en-GB" altLang="en-US" smtClean="0"/>
              <a:pPr/>
              <a:t>33</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22471493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3AC7B1B3-18AA-4BF1-BE7D-775AF7174AA3}"/>
              </a:ext>
            </a:extLst>
          </p:cNvPr>
          <p:cNvSpPr>
            <a:spLocks noGrp="1" noChangeArrowheads="1"/>
          </p:cNvSpPr>
          <p:nvPr>
            <p:ph type="title"/>
          </p:nvPr>
        </p:nvSpPr>
        <p:spPr>
          <a:xfrm>
            <a:off x="2208213" y="476250"/>
            <a:ext cx="7772400" cy="432470"/>
          </a:xfrm>
          <a:noFill/>
        </p:spPr>
        <p:txBody>
          <a:bodyPr vert="horz" wrap="square" lIns="90488" tIns="44450" rIns="90488" bIns="44450" numCol="1" anchor="ctr" anchorCtr="0" compatLnSpc="1">
            <a:prstTxWarp prst="textNoShape">
              <a:avLst/>
            </a:prstTxWarp>
          </a:bodyPr>
          <a:lstStyle/>
          <a:p>
            <a:r>
              <a:rPr lang="en-US" altLang="en-US" sz="4000" dirty="0"/>
              <a:t>The Direct Labour Budget</a:t>
            </a:r>
          </a:p>
        </p:txBody>
      </p:sp>
      <p:graphicFrame>
        <p:nvGraphicFramePr>
          <p:cNvPr id="55299" name="Object 0">
            <a:hlinkClick r:id="" action="ppaction://ole?verb=0"/>
            <a:extLst>
              <a:ext uri="{FF2B5EF4-FFF2-40B4-BE49-F238E27FC236}">
                <a16:creationId xmlns:a16="http://schemas.microsoft.com/office/drawing/2014/main" id="{68DFA740-2C64-4A72-A438-58EEF47F1DB4}"/>
              </a:ext>
            </a:extLst>
          </p:cNvPr>
          <p:cNvGraphicFramePr>
            <a:graphicFrameLocks/>
          </p:cNvGraphicFramePr>
          <p:nvPr>
            <p:extLst>
              <p:ext uri="{D42A27DB-BD31-4B8C-83A1-F6EECF244321}">
                <p14:modId xmlns:p14="http://schemas.microsoft.com/office/powerpoint/2010/main" val="1678582176"/>
              </p:ext>
            </p:extLst>
          </p:nvPr>
        </p:nvGraphicFramePr>
        <p:xfrm>
          <a:off x="982133" y="1177910"/>
          <a:ext cx="9939461" cy="3321918"/>
        </p:xfrm>
        <a:graphic>
          <a:graphicData uri="http://schemas.openxmlformats.org/presentationml/2006/ole">
            <mc:AlternateContent xmlns:mc="http://schemas.openxmlformats.org/markup-compatibility/2006">
              <mc:Choice xmlns:v="urn:schemas-microsoft-com:vml" Requires="v">
                <p:oleObj name="Worksheet" r:id="rId2" imgW="5384800" imgH="1346200" progId="Excel.Sheet.8">
                  <p:embed/>
                </p:oleObj>
              </mc:Choice>
              <mc:Fallback>
                <p:oleObj name="Worksheet" r:id="rId2" imgW="5384800" imgH="1346200" progId="Excel.Sheet.8">
                  <p:embed/>
                  <p:pic>
                    <p:nvPicPr>
                      <p:cNvPr id="55299" name="Object 0">
                        <a:hlinkClick r:id="" action="ppaction://ole?verb=0"/>
                        <a:extLst>
                          <a:ext uri="{FF2B5EF4-FFF2-40B4-BE49-F238E27FC236}">
                            <a16:creationId xmlns:a16="http://schemas.microsoft.com/office/drawing/2014/main" id="{68DFA740-2C64-4A72-A438-58EEF47F1DB4}"/>
                          </a:ext>
                        </a:extLst>
                      </p:cNvPr>
                      <p:cNvPicPr>
                        <a:picLocks noChangeArrowheads="1"/>
                      </p:cNvPicPr>
                      <p:nvPr/>
                    </p:nvPicPr>
                    <p:blipFill>
                      <a:blip r:embed="rId3"/>
                      <a:srcRect l="909" t="1852" r="909"/>
                      <a:stretch>
                        <a:fillRect/>
                      </a:stretch>
                    </p:blipFill>
                    <p:spPr bwMode="auto">
                      <a:xfrm>
                        <a:off x="982133" y="1177910"/>
                        <a:ext cx="9939461" cy="3321918"/>
                      </a:xfrm>
                      <a:prstGeom prst="rect">
                        <a:avLst/>
                      </a:prstGeom>
                      <a:noFill/>
                      <a:ln w="57150">
                        <a:solidFill>
                          <a:schemeClr val="tx1"/>
                        </a:solidFill>
                        <a:miter lim="800000"/>
                        <a:headEnd/>
                        <a:tailEnd/>
                      </a:ln>
                      <a:effectLst/>
                    </p:spPr>
                  </p:pic>
                </p:oleObj>
              </mc:Fallback>
            </mc:AlternateContent>
          </a:graphicData>
        </a:graphic>
      </p:graphicFrame>
      <p:sp>
        <p:nvSpPr>
          <p:cNvPr id="2" name="Slide Number Placeholder 1"/>
          <p:cNvSpPr>
            <a:spLocks noGrp="1"/>
          </p:cNvSpPr>
          <p:nvPr>
            <p:ph type="sldNum" sz="quarter" idx="10"/>
          </p:nvPr>
        </p:nvSpPr>
        <p:spPr/>
        <p:txBody>
          <a:bodyPr/>
          <a:lstStyle/>
          <a:p>
            <a:fld id="{BFEA005E-882D-49F4-A8FD-EE3B9E9DF232}" type="slidenum">
              <a:rPr lang="en-GB" altLang="en-US" smtClean="0"/>
              <a:pPr/>
              <a:t>34</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cxnSp>
        <p:nvCxnSpPr>
          <p:cNvPr id="5" name="Straight Arrow Connector 4">
            <a:extLst>
              <a:ext uri="{FF2B5EF4-FFF2-40B4-BE49-F238E27FC236}">
                <a16:creationId xmlns:a16="http://schemas.microsoft.com/office/drawing/2014/main" id="{E05F5FCD-61B6-5549-843D-D2230FAA2EE7}"/>
              </a:ext>
            </a:extLst>
          </p:cNvPr>
          <p:cNvCxnSpPr>
            <a:cxnSpLocks/>
          </p:cNvCxnSpPr>
          <p:nvPr/>
        </p:nvCxnSpPr>
        <p:spPr>
          <a:xfrm>
            <a:off x="10738537" y="4820870"/>
            <a:ext cx="471089" cy="524212"/>
          </a:xfrm>
          <a:prstGeom prst="straightConnector1">
            <a:avLst/>
          </a:prstGeom>
          <a:ln>
            <a:solidFill>
              <a:srgbClr val="FF0000"/>
            </a:solidFill>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B685E5F5-A885-4A4C-BF10-DAAE2D9E4E93}"/>
              </a:ext>
            </a:extLst>
          </p:cNvPr>
          <p:cNvSpPr txBox="1"/>
          <p:nvPr/>
        </p:nvSpPr>
        <p:spPr>
          <a:xfrm>
            <a:off x="11041565" y="4274512"/>
            <a:ext cx="1261884" cy="1477328"/>
          </a:xfrm>
          <a:prstGeom prst="rect">
            <a:avLst/>
          </a:prstGeom>
          <a:noFill/>
        </p:spPr>
        <p:txBody>
          <a:bodyPr wrap="none" rtlCol="0">
            <a:spAutoFit/>
          </a:bodyPr>
          <a:lstStyle/>
          <a:p>
            <a:r>
              <a:rPr lang="en-US" b="1" dirty="0"/>
              <a:t>£53,000</a:t>
            </a:r>
          </a:p>
          <a:p>
            <a:r>
              <a:rPr lang="en-US" b="1" dirty="0"/>
              <a:t>This goes</a:t>
            </a:r>
          </a:p>
          <a:p>
            <a:r>
              <a:rPr lang="en-US" b="1" dirty="0"/>
              <a:t> into the </a:t>
            </a:r>
          </a:p>
          <a:p>
            <a:r>
              <a:rPr lang="en-US" b="1" dirty="0"/>
              <a:t>master </a:t>
            </a:r>
          </a:p>
          <a:p>
            <a:r>
              <a:rPr lang="en-US" b="1" dirty="0"/>
              <a:t>budget</a:t>
            </a:r>
          </a:p>
        </p:txBody>
      </p:sp>
      <p:sp>
        <p:nvSpPr>
          <p:cNvPr id="4" name="TextBox 3">
            <a:extLst>
              <a:ext uri="{FF2B5EF4-FFF2-40B4-BE49-F238E27FC236}">
                <a16:creationId xmlns:a16="http://schemas.microsoft.com/office/drawing/2014/main" id="{7B7B1256-7716-BC4A-889F-E66BA32BFCEF}"/>
              </a:ext>
            </a:extLst>
          </p:cNvPr>
          <p:cNvSpPr txBox="1"/>
          <p:nvPr/>
        </p:nvSpPr>
        <p:spPr>
          <a:xfrm>
            <a:off x="4799856" y="4636204"/>
            <a:ext cx="6121739" cy="400110"/>
          </a:xfrm>
          <a:prstGeom prst="rect">
            <a:avLst/>
          </a:prstGeom>
          <a:noFill/>
        </p:spPr>
        <p:txBody>
          <a:bodyPr wrap="square" rtlCol="0">
            <a:spAutoFit/>
          </a:bodyPr>
          <a:lstStyle/>
          <a:p>
            <a:r>
              <a:rPr lang="en-US" sz="2000" b="1" dirty="0"/>
              <a:t>15,000             23,000              15,000            53,000           </a:t>
            </a:r>
          </a:p>
        </p:txBody>
      </p:sp>
    </p:spTree>
    <p:extLst>
      <p:ext uri="{BB962C8B-B14F-4D97-AF65-F5344CB8AC3E}">
        <p14:creationId xmlns:p14="http://schemas.microsoft.com/office/powerpoint/2010/main" val="36610503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id="{4DE0A04F-DC6B-46AD-B4EA-BD4FAA42CA57}"/>
              </a:ext>
            </a:extLst>
          </p:cNvPr>
          <p:cNvSpPr>
            <a:spLocks noGrp="1"/>
          </p:cNvSpPr>
          <p:nvPr>
            <p:ph type="title"/>
          </p:nvPr>
        </p:nvSpPr>
        <p:spPr/>
        <p:txBody>
          <a:bodyPr/>
          <a:lstStyle/>
          <a:p>
            <a:r>
              <a:rPr lang="en-IE" altLang="en-US" sz="2800" dirty="0"/>
              <a:t>Activity-Based Budgeting</a:t>
            </a:r>
          </a:p>
        </p:txBody>
      </p:sp>
      <p:sp>
        <p:nvSpPr>
          <p:cNvPr id="90115" name="Content Placeholder 2">
            <a:extLst>
              <a:ext uri="{FF2B5EF4-FFF2-40B4-BE49-F238E27FC236}">
                <a16:creationId xmlns:a16="http://schemas.microsoft.com/office/drawing/2014/main" id="{F05E5EE4-9EF5-42FF-AF46-F06A7FF412AB}"/>
              </a:ext>
            </a:extLst>
          </p:cNvPr>
          <p:cNvSpPr>
            <a:spLocks noGrp="1"/>
          </p:cNvSpPr>
          <p:nvPr>
            <p:ph idx="1"/>
          </p:nvPr>
        </p:nvSpPr>
        <p:spPr>
          <a:xfrm>
            <a:off x="1880616" y="1280160"/>
            <a:ext cx="8319840" cy="4351338"/>
          </a:xfrm>
        </p:spPr>
        <p:txBody>
          <a:bodyPr/>
          <a:lstStyle/>
          <a:p>
            <a:r>
              <a:rPr lang="en-IE" altLang="en-US" sz="2400" dirty="0"/>
              <a:t>It is unlikely that all variable overhead in a complex organization is driven by a single factor.</a:t>
            </a:r>
          </a:p>
          <a:p>
            <a:r>
              <a:rPr lang="en-IE" altLang="en-US" sz="2400" dirty="0"/>
              <a:t>Activity-based costing provides a way of recognizing a variety of overhead cost drivers and thereby increasing the accuracy of the costing system.</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35</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819447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313AE2B9-60E5-4179-9EC6-A59BCF74DF1A}"/>
              </a:ext>
            </a:extLst>
          </p:cNvPr>
          <p:cNvSpPr>
            <a:spLocks noGrp="1"/>
          </p:cNvSpPr>
          <p:nvPr>
            <p:ph type="title"/>
          </p:nvPr>
        </p:nvSpPr>
        <p:spPr>
          <a:xfrm>
            <a:off x="2208213" y="116632"/>
            <a:ext cx="7772400" cy="661243"/>
          </a:xfrm>
        </p:spPr>
        <p:txBody>
          <a:bodyPr/>
          <a:lstStyle/>
          <a:p>
            <a:r>
              <a:rPr lang="en-IE" altLang="en-US" sz="2800" dirty="0"/>
              <a:t>Activity-Based Budgeting</a:t>
            </a:r>
          </a:p>
        </p:txBody>
      </p:sp>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2264" y="836713"/>
            <a:ext cx="6467475" cy="496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919537" y="5858076"/>
            <a:ext cx="5617783" cy="276999"/>
          </a:xfrm>
          <a:prstGeom prst="rect">
            <a:avLst/>
          </a:prstGeom>
          <a:noFill/>
        </p:spPr>
        <p:txBody>
          <a:bodyPr wrap="square" rtlCol="0">
            <a:spAutoFit/>
          </a:bodyPr>
          <a:lstStyle/>
          <a:p>
            <a:r>
              <a:rPr lang="en-GB" sz="1200" b="1" dirty="0"/>
              <a:t>Exhibit 11.4 Activity-based budgeting</a:t>
            </a:r>
            <a:endParaRPr lang="en-US" sz="1200" b="1" dirty="0"/>
          </a:p>
        </p:txBody>
      </p:sp>
      <p:sp>
        <p:nvSpPr>
          <p:cNvPr id="3" name="Slide Number Placeholder 2"/>
          <p:cNvSpPr>
            <a:spLocks noGrp="1"/>
          </p:cNvSpPr>
          <p:nvPr>
            <p:ph type="sldNum" sz="quarter" idx="10"/>
          </p:nvPr>
        </p:nvSpPr>
        <p:spPr/>
        <p:txBody>
          <a:bodyPr/>
          <a:lstStyle/>
          <a:p>
            <a:fld id="{D080BD3D-9B58-464A-A552-1C189705EE01}" type="slidenum">
              <a:rPr lang="en-GB" altLang="en-US" smtClean="0"/>
              <a:pPr/>
              <a:t>36</a:t>
            </a:fld>
            <a:endParaRPr lang="en-GB" altLang="en-US"/>
          </a:p>
        </p:txBody>
      </p:sp>
      <p:sp>
        <p:nvSpPr>
          <p:cNvPr id="4" name="Footer Placeholder 3"/>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582237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D7F11B03-8748-4BC6-BA9B-2A9B1C57BA6E}"/>
              </a:ext>
            </a:extLst>
          </p:cNvPr>
          <p:cNvSpPr>
            <a:spLocks noGrp="1" noChangeArrowheads="1"/>
          </p:cNvSpPr>
          <p:nvPr>
            <p:ph type="title"/>
          </p:nvPr>
        </p:nvSpPr>
        <p:spPr>
          <a:xfrm>
            <a:off x="1847850" y="188913"/>
            <a:ext cx="8610600" cy="1143000"/>
          </a:xfrm>
        </p:spPr>
        <p:txBody>
          <a:bodyPr/>
          <a:lstStyle/>
          <a:p>
            <a:r>
              <a:rPr lang="en-GB" altLang="en-US" sz="2800" dirty="0"/>
              <a:t>Some Criticisms of Budgeting as a Performance Management System</a:t>
            </a:r>
          </a:p>
        </p:txBody>
      </p:sp>
      <p:sp>
        <p:nvSpPr>
          <p:cNvPr id="93187" name="Rectangle 3">
            <a:extLst>
              <a:ext uri="{FF2B5EF4-FFF2-40B4-BE49-F238E27FC236}">
                <a16:creationId xmlns:a16="http://schemas.microsoft.com/office/drawing/2014/main" id="{8E1D11CB-07A5-404F-BBAB-7F9D0D541B7F}"/>
              </a:ext>
            </a:extLst>
          </p:cNvPr>
          <p:cNvSpPr>
            <a:spLocks noGrp="1" noChangeArrowheads="1"/>
          </p:cNvSpPr>
          <p:nvPr>
            <p:ph idx="1"/>
          </p:nvPr>
        </p:nvSpPr>
        <p:spPr>
          <a:xfrm>
            <a:off x="695400" y="1514252"/>
            <a:ext cx="10729192" cy="3570932"/>
          </a:xfrm>
        </p:spPr>
        <p:txBody>
          <a:bodyPr/>
          <a:lstStyle/>
          <a:p>
            <a:pPr>
              <a:lnSpc>
                <a:spcPct val="50000"/>
              </a:lnSpc>
              <a:spcBef>
                <a:spcPct val="0"/>
              </a:spcBef>
            </a:pPr>
            <a:r>
              <a:rPr lang="en-GB" altLang="en-US" sz="2400" dirty="0"/>
              <a:t>It is </a:t>
            </a:r>
            <a:r>
              <a:rPr lang="en-GB" altLang="en-US" sz="2400" i="1" dirty="0"/>
              <a:t>too time consuming.</a:t>
            </a:r>
          </a:p>
          <a:p>
            <a:pPr>
              <a:lnSpc>
                <a:spcPct val="50000"/>
              </a:lnSpc>
              <a:spcBef>
                <a:spcPct val="0"/>
              </a:spcBef>
            </a:pPr>
            <a:endParaRPr lang="en-GB" altLang="en-US" sz="2400" i="1" dirty="0"/>
          </a:p>
          <a:p>
            <a:pPr>
              <a:lnSpc>
                <a:spcPct val="80000"/>
              </a:lnSpc>
            </a:pPr>
            <a:r>
              <a:rPr lang="en-GB" altLang="en-US" sz="2400" dirty="0"/>
              <a:t>It tends to </a:t>
            </a:r>
            <a:r>
              <a:rPr lang="en-GB" altLang="en-US" sz="2400" i="1" dirty="0"/>
              <a:t>focus on cost control </a:t>
            </a:r>
            <a:r>
              <a:rPr lang="en-GB" altLang="en-US" sz="2400" dirty="0"/>
              <a:t>rather than</a:t>
            </a:r>
            <a:r>
              <a:rPr lang="en-GB" altLang="en-US" sz="2400" i="1" dirty="0"/>
              <a:t> </a:t>
            </a:r>
            <a:r>
              <a:rPr lang="en-GB" altLang="en-US" sz="2400" dirty="0"/>
              <a:t>value creation.</a:t>
            </a:r>
          </a:p>
          <a:p>
            <a:pPr>
              <a:lnSpc>
                <a:spcPct val="50000"/>
              </a:lnSpc>
              <a:spcBef>
                <a:spcPct val="0"/>
              </a:spcBef>
            </a:pPr>
            <a:endParaRPr lang="en-GB" altLang="en-US" sz="2400" dirty="0"/>
          </a:p>
          <a:p>
            <a:pPr>
              <a:lnSpc>
                <a:spcPct val="80000"/>
              </a:lnSpc>
            </a:pPr>
            <a:r>
              <a:rPr lang="en-GB" altLang="en-US" sz="2400" dirty="0"/>
              <a:t>It tends to be </a:t>
            </a:r>
            <a:r>
              <a:rPr lang="en-GB" altLang="en-US" sz="2400" i="1" dirty="0"/>
              <a:t>top down.</a:t>
            </a:r>
          </a:p>
          <a:p>
            <a:pPr>
              <a:lnSpc>
                <a:spcPct val="50000"/>
              </a:lnSpc>
              <a:spcBef>
                <a:spcPct val="0"/>
              </a:spcBef>
            </a:pPr>
            <a:endParaRPr lang="en-GB" altLang="en-US" sz="2400" i="1" dirty="0"/>
          </a:p>
          <a:p>
            <a:pPr>
              <a:lnSpc>
                <a:spcPct val="80000"/>
              </a:lnSpc>
            </a:pPr>
            <a:r>
              <a:rPr lang="en-GB" altLang="en-US" sz="2400" dirty="0"/>
              <a:t>It encourages </a:t>
            </a:r>
            <a:r>
              <a:rPr lang="en-GB" altLang="en-US" sz="2400" i="1" dirty="0"/>
              <a:t>gaming</a:t>
            </a:r>
            <a:r>
              <a:rPr lang="en-GB" altLang="en-US" sz="2400" dirty="0"/>
              <a:t> and </a:t>
            </a:r>
            <a:r>
              <a:rPr lang="en-GB" altLang="en-US" sz="2400" i="1" dirty="0"/>
              <a:t>opportunism.</a:t>
            </a:r>
          </a:p>
          <a:p>
            <a:pPr>
              <a:lnSpc>
                <a:spcPct val="50000"/>
              </a:lnSpc>
              <a:spcBef>
                <a:spcPct val="0"/>
              </a:spcBef>
            </a:pPr>
            <a:endParaRPr lang="en-GB" altLang="en-US" sz="2400" i="1" dirty="0"/>
          </a:p>
          <a:p>
            <a:pPr>
              <a:lnSpc>
                <a:spcPct val="80000"/>
              </a:lnSpc>
            </a:pPr>
            <a:r>
              <a:rPr lang="en-GB" altLang="en-US" sz="2400" dirty="0"/>
              <a:t>It reinforces departmental</a:t>
            </a:r>
            <a:r>
              <a:rPr lang="en-GB" altLang="en-US" sz="2400" i="1" dirty="0"/>
              <a:t> barriers</a:t>
            </a:r>
            <a:r>
              <a:rPr lang="en-GB" altLang="en-US" sz="2400" dirty="0"/>
              <a:t>.</a:t>
            </a:r>
          </a:p>
          <a:p>
            <a:pPr>
              <a:lnSpc>
                <a:spcPct val="50000"/>
              </a:lnSpc>
              <a:spcBef>
                <a:spcPct val="0"/>
              </a:spcBef>
            </a:pPr>
            <a:endParaRPr lang="en-GB" altLang="en-US" sz="2400" dirty="0"/>
          </a:p>
          <a:p>
            <a:pPr>
              <a:lnSpc>
                <a:spcPct val="80000"/>
              </a:lnSpc>
            </a:pPr>
            <a:r>
              <a:rPr lang="en-GB" altLang="en-US" sz="2400" dirty="0"/>
              <a:t>It </a:t>
            </a:r>
            <a:r>
              <a:rPr lang="en-GB" altLang="en-US" sz="2400" i="1" dirty="0"/>
              <a:t>hinders knowledge sharing</a:t>
            </a:r>
            <a:r>
              <a:rPr lang="en-GB" altLang="en-US" sz="2400" dirty="0"/>
              <a:t>. </a:t>
            </a:r>
          </a:p>
          <a:p>
            <a:pPr>
              <a:lnSpc>
                <a:spcPct val="50000"/>
              </a:lnSpc>
              <a:spcBef>
                <a:spcPct val="0"/>
              </a:spcBef>
            </a:pPr>
            <a:endParaRPr lang="en-GB" altLang="en-US" sz="2400" dirty="0"/>
          </a:p>
          <a:p>
            <a:pPr>
              <a:lnSpc>
                <a:spcPct val="80000"/>
              </a:lnSpc>
            </a:pPr>
            <a:r>
              <a:rPr lang="en-GB" altLang="en-US" sz="2400" dirty="0"/>
              <a:t>It makes </a:t>
            </a:r>
            <a:r>
              <a:rPr lang="en-GB" altLang="en-US" sz="2400" i="1" dirty="0"/>
              <a:t>people feel</a:t>
            </a:r>
            <a:r>
              <a:rPr lang="en-GB" altLang="en-US" sz="2400" dirty="0"/>
              <a:t> </a:t>
            </a:r>
            <a:r>
              <a:rPr lang="en-GB" altLang="en-US" sz="2400" i="1" dirty="0"/>
              <a:t>undervalued</a:t>
            </a:r>
            <a:r>
              <a:rPr lang="en-GB" altLang="en-US" sz="2400" b="1" dirty="0"/>
              <a:t>.</a:t>
            </a:r>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37</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5829635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7484A78-4F0A-4C0B-8970-14E2F4C591B7}"/>
              </a:ext>
            </a:extLst>
          </p:cNvPr>
          <p:cNvSpPr>
            <a:spLocks noGrp="1" noChangeArrowheads="1"/>
          </p:cNvSpPr>
          <p:nvPr>
            <p:ph type="title"/>
          </p:nvPr>
        </p:nvSpPr>
        <p:spPr>
          <a:xfrm>
            <a:off x="2063552" y="228600"/>
            <a:ext cx="7918648" cy="1143000"/>
          </a:xfrm>
        </p:spPr>
        <p:txBody>
          <a:bodyPr/>
          <a:lstStyle/>
          <a:p>
            <a:r>
              <a:rPr lang="en-GB" altLang="en-US" sz="2800" dirty="0"/>
              <a:t>Remedies?</a:t>
            </a:r>
          </a:p>
        </p:txBody>
      </p:sp>
      <p:sp>
        <p:nvSpPr>
          <p:cNvPr id="94211" name="Rectangle 3">
            <a:extLst>
              <a:ext uri="{FF2B5EF4-FFF2-40B4-BE49-F238E27FC236}">
                <a16:creationId xmlns:a16="http://schemas.microsoft.com/office/drawing/2014/main" id="{57809359-729C-4BF1-905C-3B8A9B5BCCFF}"/>
              </a:ext>
            </a:extLst>
          </p:cNvPr>
          <p:cNvSpPr>
            <a:spLocks noGrp="1" noChangeArrowheads="1"/>
          </p:cNvSpPr>
          <p:nvPr>
            <p:ph idx="1"/>
          </p:nvPr>
        </p:nvSpPr>
        <p:spPr>
          <a:xfrm>
            <a:off x="1271464" y="1371600"/>
            <a:ext cx="9721080" cy="3929608"/>
          </a:xfrm>
        </p:spPr>
        <p:txBody>
          <a:bodyPr/>
          <a:lstStyle/>
          <a:p>
            <a:pPr>
              <a:lnSpc>
                <a:spcPct val="90000"/>
              </a:lnSpc>
              <a:defRPr/>
            </a:pPr>
            <a:r>
              <a:rPr lang="en-GB" altLang="en-US" sz="2400" dirty="0"/>
              <a:t>With an increase in  the importance of </a:t>
            </a:r>
            <a:r>
              <a:rPr lang="en-GB" altLang="en-US" sz="2400" i="1" dirty="0"/>
              <a:t>intellectual capital</a:t>
            </a:r>
            <a:r>
              <a:rPr lang="en-GB" altLang="en-US" sz="2400" dirty="0"/>
              <a:t> relative to financial capital companies need to adopt a </a:t>
            </a:r>
            <a:r>
              <a:rPr lang="en-GB" altLang="en-US" sz="2400" i="1" dirty="0"/>
              <a:t>network</a:t>
            </a:r>
            <a:r>
              <a:rPr lang="en-GB" altLang="en-US" sz="2400" dirty="0"/>
              <a:t> rather than a hierarchical, departmental structure.</a:t>
            </a:r>
          </a:p>
          <a:p>
            <a:pPr>
              <a:lnSpc>
                <a:spcPct val="40000"/>
              </a:lnSpc>
              <a:spcBef>
                <a:spcPct val="0"/>
              </a:spcBef>
              <a:defRPr/>
            </a:pPr>
            <a:endParaRPr lang="en-GB" altLang="en-US" sz="2400" dirty="0"/>
          </a:p>
          <a:p>
            <a:pPr>
              <a:lnSpc>
                <a:spcPct val="90000"/>
              </a:lnSpc>
              <a:defRPr/>
            </a:pPr>
            <a:r>
              <a:rPr lang="en-GB" altLang="en-US" sz="2400" dirty="0"/>
              <a:t>A network model may still use budgets for cash forecasting but not for cost control.</a:t>
            </a:r>
          </a:p>
          <a:p>
            <a:pPr>
              <a:lnSpc>
                <a:spcPct val="40000"/>
              </a:lnSpc>
              <a:spcBef>
                <a:spcPct val="0"/>
              </a:spcBef>
              <a:defRPr/>
            </a:pPr>
            <a:endParaRPr lang="en-GB" altLang="en-US" sz="2400" dirty="0"/>
          </a:p>
          <a:p>
            <a:pPr>
              <a:lnSpc>
                <a:spcPct val="90000"/>
              </a:lnSpc>
              <a:defRPr/>
            </a:pPr>
            <a:r>
              <a:rPr lang="en-GB" altLang="en-US" sz="2400" dirty="0"/>
              <a:t>The aim is to avoid </a:t>
            </a:r>
            <a:r>
              <a:rPr lang="ja-JP" altLang="en-GB" sz="2400" dirty="0"/>
              <a:t>‘</a:t>
            </a:r>
            <a:r>
              <a:rPr lang="en-GB" altLang="ja-JP" sz="2400" dirty="0"/>
              <a:t>actual versus budget</a:t>
            </a:r>
            <a:r>
              <a:rPr lang="ja-JP" altLang="en-GB" sz="2400" dirty="0"/>
              <a:t>’</a:t>
            </a:r>
            <a:r>
              <a:rPr lang="en-GB" altLang="ja-JP" sz="2400" dirty="0"/>
              <a:t> reports and concentrate on </a:t>
            </a:r>
            <a:r>
              <a:rPr lang="en-GB" altLang="ja-JP" sz="2400" i="1" dirty="0"/>
              <a:t>relative</a:t>
            </a:r>
            <a:r>
              <a:rPr lang="en-GB" altLang="ja-JP" sz="2400" dirty="0"/>
              <a:t> performance.</a:t>
            </a:r>
          </a:p>
          <a:p>
            <a:pPr>
              <a:lnSpc>
                <a:spcPct val="40000"/>
              </a:lnSpc>
              <a:spcBef>
                <a:spcPct val="0"/>
              </a:spcBef>
              <a:defRPr/>
            </a:pPr>
            <a:endParaRPr lang="en-GB" altLang="en-US" sz="2400" dirty="0"/>
          </a:p>
          <a:p>
            <a:pPr>
              <a:lnSpc>
                <a:spcPct val="90000"/>
              </a:lnSpc>
              <a:defRPr/>
            </a:pPr>
            <a:r>
              <a:rPr lang="en-GB" altLang="en-US" sz="2400" dirty="0"/>
              <a:t>Need other forms of management control </a:t>
            </a:r>
            <a:r>
              <a:rPr lang="en-US" altLang="en-US" sz="2400" dirty="0">
                <a:solidFill>
                  <a:schemeClr val="accent6"/>
                </a:solidFill>
              </a:rPr>
              <a:t>–</a:t>
            </a:r>
            <a:r>
              <a:rPr lang="en-GB" altLang="en-US" sz="2400" dirty="0"/>
              <a:t> benchmarking and a mix of financial and non-financial measures (balanced scorecard).</a:t>
            </a:r>
          </a:p>
          <a:p>
            <a:pPr>
              <a:lnSpc>
                <a:spcPct val="80000"/>
              </a:lnSpc>
              <a:defRPr/>
            </a:pPr>
            <a:endParaRPr lang="en-GB" altLang="en-US" sz="28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38</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35044906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a:extLst>
              <a:ext uri="{FF2B5EF4-FFF2-40B4-BE49-F238E27FC236}">
                <a16:creationId xmlns:a16="http://schemas.microsoft.com/office/drawing/2014/main" id="{E5C2319C-4B46-422E-A478-DEEBF9CB8BC6}"/>
              </a:ext>
            </a:extLst>
          </p:cNvPr>
          <p:cNvSpPr>
            <a:spLocks noGrp="1"/>
          </p:cNvSpPr>
          <p:nvPr>
            <p:ph type="title"/>
          </p:nvPr>
        </p:nvSpPr>
        <p:spPr/>
        <p:txBody>
          <a:bodyPr/>
          <a:lstStyle/>
          <a:p>
            <a:r>
              <a:rPr lang="en-IE" altLang="en-US" sz="2800" dirty="0"/>
              <a:t>Reform or Abandon Budgeting</a:t>
            </a:r>
          </a:p>
        </p:txBody>
      </p:sp>
      <p:sp>
        <p:nvSpPr>
          <p:cNvPr id="95235" name="Content Placeholder 2">
            <a:extLst>
              <a:ext uri="{FF2B5EF4-FFF2-40B4-BE49-F238E27FC236}">
                <a16:creationId xmlns:a16="http://schemas.microsoft.com/office/drawing/2014/main" id="{6FD149B0-AA35-40F8-8982-89AFA1B626E9}"/>
              </a:ext>
            </a:extLst>
          </p:cNvPr>
          <p:cNvSpPr>
            <a:spLocks noGrp="1"/>
          </p:cNvSpPr>
          <p:nvPr>
            <p:ph idx="1"/>
          </p:nvPr>
        </p:nvSpPr>
        <p:spPr>
          <a:xfrm>
            <a:off x="1775520" y="1280160"/>
            <a:ext cx="8784976" cy="4351338"/>
          </a:xfrm>
        </p:spPr>
        <p:txBody>
          <a:bodyPr/>
          <a:lstStyle/>
          <a:p>
            <a:r>
              <a:rPr lang="en-IE" altLang="en-US" sz="2400" dirty="0"/>
              <a:t>One issue concerns the question of </a:t>
            </a:r>
            <a:r>
              <a:rPr lang="en-IE" altLang="en-US" sz="2400" i="1" dirty="0"/>
              <a:t>predictability.</a:t>
            </a:r>
          </a:p>
          <a:p>
            <a:endParaRPr lang="en-IE" altLang="en-US" sz="2400" dirty="0"/>
          </a:p>
          <a:p>
            <a:r>
              <a:rPr lang="en-IE" altLang="en-US" sz="2400" dirty="0"/>
              <a:t>The other issue concerns </a:t>
            </a:r>
            <a:r>
              <a:rPr lang="en-IE" altLang="en-US" sz="2400" i="1" dirty="0"/>
              <a:t>organizational and </a:t>
            </a:r>
            <a:br>
              <a:rPr lang="en-IE" altLang="en-US" sz="2400" i="1" dirty="0"/>
            </a:br>
            <a:r>
              <a:rPr lang="en-IE" altLang="en-US" sz="2400" i="1" dirty="0"/>
              <a:t>time-frame problems</a:t>
            </a:r>
            <a:endParaRPr lang="en-IE" altLang="en-US" sz="2400" dirty="0"/>
          </a:p>
        </p:txBody>
      </p:sp>
      <p:sp>
        <p:nvSpPr>
          <p:cNvPr id="2" name="Slide Number Placeholder 1"/>
          <p:cNvSpPr>
            <a:spLocks noGrp="1"/>
          </p:cNvSpPr>
          <p:nvPr>
            <p:ph type="sldNum" sz="quarter" idx="10"/>
          </p:nvPr>
        </p:nvSpPr>
        <p:spPr/>
        <p:txBody>
          <a:bodyPr/>
          <a:lstStyle/>
          <a:p>
            <a:fld id="{D080BD3D-9B58-464A-A552-1C189705EE01}" type="slidenum">
              <a:rPr lang="en-GB" altLang="en-US" smtClean="0"/>
              <a:pPr/>
              <a:t>39</a:t>
            </a:fld>
            <a:endParaRPr lang="en-GB" altLang="en-US"/>
          </a:p>
        </p:txBody>
      </p:sp>
      <p:sp>
        <p:nvSpPr>
          <p:cNvPr id="3" name="Footer Placeholder 2"/>
          <p:cNvSpPr>
            <a:spLocks noGrp="1"/>
          </p:cNvSpPr>
          <p:nvPr>
            <p:ph type="ftr" sz="quarter" idx="3"/>
          </p:nvPr>
        </p:nvSpPr>
        <p:spPr>
          <a:xfrm>
            <a:off x="3389851" y="6528816"/>
            <a:ext cx="5486400" cy="228600"/>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Seal &amp; Rohde Management Accounting 6</a:t>
            </a:r>
            <a:r>
              <a:rPr lang="en-GB" baseline="30000"/>
              <a:t>th</a:t>
            </a:r>
            <a:r>
              <a:rPr lang="en-GB"/>
              <a:t> edition © 2018</a:t>
            </a:r>
            <a:endParaRPr lang="en-US" dirty="0"/>
          </a:p>
        </p:txBody>
      </p:sp>
    </p:spTree>
    <p:extLst>
      <p:ext uri="{BB962C8B-B14F-4D97-AF65-F5344CB8AC3E}">
        <p14:creationId xmlns:p14="http://schemas.microsoft.com/office/powerpoint/2010/main" val="1197172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6FA4-89DA-D849-9C3F-5E8A457EEAA9}"/>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FA6ED082-017E-8841-A00C-A3BE0C01542B}"/>
              </a:ext>
            </a:extLst>
          </p:cNvPr>
          <p:cNvSpPr>
            <a:spLocks noGrp="1"/>
          </p:cNvSpPr>
          <p:nvPr>
            <p:ph type="body" sz="quarter" idx="12"/>
          </p:nvPr>
        </p:nvSpPr>
        <p:spPr>
          <a:xfrm>
            <a:off x="729841" y="1248156"/>
            <a:ext cx="10732318" cy="4197068"/>
          </a:xfrm>
        </p:spPr>
        <p:txBody>
          <a:bodyPr/>
          <a:lstStyle/>
          <a:p>
            <a:r>
              <a:rPr lang="en-US" dirty="0"/>
              <a:t>Rhode, S. and Garrison, N. (2019) Management Accounting. Sixth edition. London, England: McGraw Hill </a:t>
            </a:r>
          </a:p>
          <a:p>
            <a:endParaRPr lang="en-US" dirty="0"/>
          </a:p>
        </p:txBody>
      </p:sp>
      <p:sp>
        <p:nvSpPr>
          <p:cNvPr id="4" name="Slide Number Placeholder 3">
            <a:extLst>
              <a:ext uri="{FF2B5EF4-FFF2-40B4-BE49-F238E27FC236}">
                <a16:creationId xmlns:a16="http://schemas.microsoft.com/office/drawing/2014/main" id="{CAF2319C-F03B-AA40-9C87-69B8866937E6}"/>
              </a:ext>
            </a:extLst>
          </p:cNvPr>
          <p:cNvSpPr>
            <a:spLocks noGrp="1"/>
          </p:cNvSpPr>
          <p:nvPr>
            <p:ph type="sldNum" sz="quarter" idx="4"/>
          </p:nvPr>
        </p:nvSpPr>
        <p:spPr/>
        <p:txBody>
          <a:bodyPr/>
          <a:lstStyle/>
          <a:p>
            <a:fld id="{40BFEAB2-FD83-41F2-9787-AD5D1A1760CD}" type="slidenum">
              <a:rPr lang="en-US" smtClean="0"/>
              <a:pPr/>
              <a:t>40</a:t>
            </a:fld>
            <a:endParaRPr lang="en-US" dirty="0"/>
          </a:p>
        </p:txBody>
      </p:sp>
    </p:spTree>
    <p:extLst>
      <p:ext uri="{BB962C8B-B14F-4D97-AF65-F5344CB8AC3E}">
        <p14:creationId xmlns:p14="http://schemas.microsoft.com/office/powerpoint/2010/main" val="20860467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2096</Words>
  <Application>Microsoft Office PowerPoint</Application>
  <PresentationFormat>Widescreen</PresentationFormat>
  <Paragraphs>346</Paragraphs>
  <Slides>40</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9" baseType="lpstr">
      <vt:lpstr>Adams</vt:lpstr>
      <vt:lpstr>Monotype Sorts</vt:lpstr>
      <vt:lpstr>Myriad Pro</vt:lpstr>
      <vt:lpstr>Arial</vt:lpstr>
      <vt:lpstr>Times New Roman</vt:lpstr>
      <vt:lpstr>Verdana</vt:lpstr>
      <vt:lpstr>Wingdings</vt:lpstr>
      <vt:lpstr>20140311PresentationUWTSDTemplate</vt:lpstr>
      <vt:lpstr>Worksheet</vt:lpstr>
      <vt:lpstr>LCBB5010</vt:lpstr>
      <vt:lpstr>Learning Outcomes; by the end of this session you should be able to: </vt:lpstr>
      <vt:lpstr>What is a Budget?</vt:lpstr>
      <vt:lpstr>PowerPoint Presentation</vt:lpstr>
      <vt:lpstr>The Basic Framework of Budgeting</vt:lpstr>
      <vt:lpstr>Planning and Control</vt:lpstr>
      <vt:lpstr>Advantages of Budgeting</vt:lpstr>
      <vt:lpstr>Responsibility Accounting</vt:lpstr>
      <vt:lpstr>Budgeting Systems</vt:lpstr>
      <vt:lpstr>Budgeting Systems</vt:lpstr>
      <vt:lpstr>Budgeting Systems</vt:lpstr>
      <vt:lpstr>Budgeting Styles</vt:lpstr>
      <vt:lpstr>Flexible Budgets</vt:lpstr>
      <vt:lpstr>Static Budgets</vt:lpstr>
      <vt:lpstr>Types of Budgeting</vt:lpstr>
      <vt:lpstr>Choosing the Budget Period: Rolling Budget</vt:lpstr>
      <vt:lpstr>The Budget Committee</vt:lpstr>
      <vt:lpstr>The Master Budget</vt:lpstr>
      <vt:lpstr>PowerPoint Presentation</vt:lpstr>
      <vt:lpstr>The Sales Budget</vt:lpstr>
      <vt:lpstr>The Sales Budget</vt:lpstr>
      <vt:lpstr>The Production Budget</vt:lpstr>
      <vt:lpstr>The Production Budget</vt:lpstr>
      <vt:lpstr>The Production Budget</vt:lpstr>
      <vt:lpstr>The Production Budget</vt:lpstr>
      <vt:lpstr>The Production Budget</vt:lpstr>
      <vt:lpstr>The Production Budget</vt:lpstr>
      <vt:lpstr>The Production Budget</vt:lpstr>
      <vt:lpstr>The Direct Labour Budget</vt:lpstr>
      <vt:lpstr>The Direct Labour Budget</vt:lpstr>
      <vt:lpstr>The Direct Labour Budget</vt:lpstr>
      <vt:lpstr>The Direct Labour Budget</vt:lpstr>
      <vt:lpstr>The Direct Labour Budget</vt:lpstr>
      <vt:lpstr>The Direct Labour Budget</vt:lpstr>
      <vt:lpstr>Activity-Based Budgeting</vt:lpstr>
      <vt:lpstr>Activity-Based Budgeting</vt:lpstr>
      <vt:lpstr>Some Criticisms of Budgeting as a Performance Management System</vt:lpstr>
      <vt:lpstr>Remedies?</vt:lpstr>
      <vt:lpstr>Reform or Abandon Budgeting</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Patrick Yeboah</cp:lastModifiedBy>
  <cp:revision>188</cp:revision>
  <cp:lastPrinted>2018-07-09T15:27:01Z</cp:lastPrinted>
  <dcterms:created xsi:type="dcterms:W3CDTF">2002-10-07T19:43:58Z</dcterms:created>
  <dcterms:modified xsi:type="dcterms:W3CDTF">2025-06-04T21:15:05Z</dcterms:modified>
</cp:coreProperties>
</file>