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2" r:id="rId2"/>
    <p:sldId id="258" r:id="rId3"/>
    <p:sldId id="257" r:id="rId4"/>
    <p:sldId id="259" r:id="rId5"/>
    <p:sldId id="260" r:id="rId6"/>
    <p:sldId id="261" r:id="rId7"/>
    <p:sldId id="263"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159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Freeform 12"/>
          <p:cNvSpPr/>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451416" y="668338"/>
            <a:ext cx="7533524" cy="2766528"/>
          </a:xfrm>
        </p:spPr>
        <p:txBody>
          <a:bodyPr anchor="b">
            <a:normAutofit/>
          </a:bodyPr>
          <a:lstStyle>
            <a:lvl1pPr algn="r">
              <a:defRPr sz="7200"/>
            </a:lvl1pPr>
          </a:lstStyle>
          <a:p>
            <a:r>
              <a:rPr lang="en-US"/>
              <a:t>Click to edit Master title style</a:t>
            </a:r>
            <a:endParaRPr lang="en-US" dirty="0"/>
          </a:p>
        </p:txBody>
      </p:sp>
      <p:sp>
        <p:nvSpPr>
          <p:cNvPr id="3" name="Subtitle 2"/>
          <p:cNvSpPr>
            <a:spLocks noGrp="1"/>
          </p:cNvSpPr>
          <p:nvPr>
            <p:ph type="subTitle" idx="1"/>
          </p:nvPr>
        </p:nvSpPr>
        <p:spPr>
          <a:xfrm rot="21420000">
            <a:off x="554462" y="3446830"/>
            <a:ext cx="7512060" cy="550333"/>
          </a:xfrm>
        </p:spPr>
        <p:txBody>
          <a:bodyPr anchor="t">
            <a:noAutofit/>
          </a:bodyPr>
          <a:lstStyle>
            <a:lvl1pPr marL="0" indent="0" algn="r">
              <a:buNone/>
              <a:defRPr sz="24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3669071" y="4714242"/>
            <a:ext cx="4607740" cy="942356"/>
          </a:xfrm>
        </p:spPr>
        <p:txBody>
          <a:bodyPr/>
          <a:lstStyle>
            <a:lvl1pPr algn="ctr">
              <a:defRPr sz="4200">
                <a:solidFill>
                  <a:schemeClr val="accent1">
                    <a:lumMod val="50000"/>
                  </a:schemeClr>
                </a:solidFill>
              </a:defRPr>
            </a:lvl1p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a:xfrm rot="21420000">
            <a:off x="-12134" y="4954635"/>
            <a:ext cx="2987069" cy="918361"/>
          </a:xfrm>
        </p:spPr>
        <p:txBody>
          <a:bodyPr vert="horz" lIns="91440" tIns="45720" rIns="91440" bIns="45720" rtlCol="0" anchor="ctr"/>
          <a:lstStyle>
            <a:lvl1pPr algn="r">
              <a:defRPr lang="en-US" sz="4200" dirty="0"/>
            </a:lvl1pPr>
          </a:lstStyle>
          <a:p>
            <a:endParaRPr lang="en-US"/>
          </a:p>
        </p:txBody>
      </p:sp>
      <p:sp>
        <p:nvSpPr>
          <p:cNvPr id="6" name="Slide Number Placeholder 5"/>
          <p:cNvSpPr>
            <a:spLocks noGrp="1"/>
          </p:cNvSpPr>
          <p:nvPr>
            <p:ph type="sldNum" sz="quarter" idx="12"/>
          </p:nvPr>
        </p:nvSpPr>
        <p:spPr>
          <a:xfrm rot="21420000">
            <a:off x="7401518" y="3819948"/>
            <a:ext cx="680390" cy="498470"/>
          </a:xfrm>
        </p:spPr>
        <p:txBody>
          <a:bodyPr/>
          <a:lstStyle>
            <a:lvl1pPr>
              <a:defRPr sz="2400">
                <a:solidFill>
                  <a:schemeClr val="tx1">
                    <a:lumMod val="75000"/>
                    <a:lumOff val="25000"/>
                  </a:schemeClr>
                </a:solidFill>
              </a:defRPr>
            </a:lvl1pPr>
          </a:lstStyle>
          <a:p>
            <a:fld id="{C1FF6DA9-008F-8B48-92A6-B652298478BF}" type="slidenum">
              <a:rPr lang="en-US" smtClean="0"/>
              <a:t>‹#›</a:t>
            </a:fld>
            <a:endParaRPr lang="en-US"/>
          </a:p>
        </p:txBody>
      </p:sp>
      <p:sp>
        <p:nvSpPr>
          <p:cNvPr id="33" name="5-Point Star 32"/>
          <p:cNvSpPr/>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86413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8922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6030"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514351" y="3742267"/>
            <a:ext cx="7796030"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87242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766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0" y="2063396"/>
            <a:ext cx="3816536"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495478" y="2063396"/>
            <a:ext cx="381490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9376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6030"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9569" y="2063396"/>
            <a:ext cx="3591317"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514352" y="2861733"/>
            <a:ext cx="3816534"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5340" y="2063396"/>
            <a:ext cx="359667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495477" y="2861733"/>
            <a:ext cx="3816535"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6091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76661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76371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232" y="685800"/>
            <a:ext cx="3095145"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3784600" y="685801"/>
            <a:ext cx="4525781"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232" y="2709053"/>
            <a:ext cx="3095146"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658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440817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7740" y="1"/>
            <a:ext cx="3162641"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51" y="2709053"/>
            <a:ext cx="440817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84538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4106333"/>
            <a:ext cx="7796031"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351" y="685800"/>
            <a:ext cx="7794385"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35" y="4702923"/>
            <a:ext cx="7796046"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3896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7677"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35" y="4106333"/>
            <a:ext cx="7796047"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459576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99" y="685800"/>
            <a:ext cx="7143765"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162698" y="3610032"/>
            <a:ext cx="6500967"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14351" y="4106334"/>
            <a:ext cx="779766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10" name="TextBox 9"/>
          <p:cNvSpPr txBox="1"/>
          <p:nvPr/>
        </p:nvSpPr>
        <p:spPr>
          <a:xfrm>
            <a:off x="404280" y="88785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1" name="TextBox 10"/>
          <p:cNvSpPr txBox="1"/>
          <p:nvPr/>
        </p:nvSpPr>
        <p:spPr>
          <a:xfrm>
            <a:off x="7897147" y="290648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493962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351" y="1723855"/>
            <a:ext cx="7796030"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51" y="4247468"/>
            <a:ext cx="7796030"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6567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351" y="685801"/>
            <a:ext cx="7796030"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514352"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14352"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175967"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175966"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27785"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27785"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46252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14351" y="685801"/>
            <a:ext cx="779766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518880"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14335" y="2063396"/>
            <a:ext cx="2482596"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18880" y="4389288"/>
            <a:ext cx="2482596"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17805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176999" y="2063396"/>
            <a:ext cx="2482596"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176998" y="4389286"/>
            <a:ext cx="2483655"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2670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26614" y="2063394"/>
            <a:ext cx="2482596"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826614" y="4389284"/>
            <a:ext cx="2482596"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116352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4351" y="2063396"/>
            <a:ext cx="7796030"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302475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1896" y="685801"/>
            <a:ext cx="1698485"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4351" y="685801"/>
            <a:ext cx="5928323"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87952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67846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pSp>
        <p:nvGrpSpPr>
          <p:cNvPr id="10" name="Group 9"/>
          <p:cNvGrpSpPr/>
          <p:nvPr/>
        </p:nvGrpSpPr>
        <p:grpSpPr>
          <a:xfrm>
            <a:off x="-19048" y="1"/>
            <a:ext cx="9004013"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514351" y="685801"/>
            <a:ext cx="7797662" cy="11519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14351" y="2063396"/>
            <a:ext cx="7797662"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73562" y="5757334"/>
            <a:ext cx="2838450" cy="498470"/>
          </a:xfrm>
          <a:prstGeom prst="rect">
            <a:avLst/>
          </a:prstGeom>
        </p:spPr>
        <p:txBody>
          <a:bodyPr vert="horz" lIns="91440" tIns="45720" rIns="91440" bIns="45720" rtlCol="0" anchor="ctr"/>
          <a:lstStyle>
            <a:lvl1pPr algn="r">
              <a:defRPr sz="2800" cap="all" baseline="0">
                <a:solidFill>
                  <a:schemeClr val="accent1">
                    <a:lumMod val="50000"/>
                  </a:schemeClr>
                </a:solidFill>
              </a:defRPr>
            </a:lvl1pPr>
          </a:lstStyle>
          <a:p>
            <a:fld id="{5BCAD085-E8A6-8845-BD4E-CB4CCA059FC4}" type="datetimeFigureOut">
              <a:rPr lang="en-US" smtClean="0"/>
              <a:t>6/21/2026</a:t>
            </a:fld>
            <a:endParaRPr lang="en-US"/>
          </a:p>
        </p:txBody>
      </p:sp>
      <p:sp>
        <p:nvSpPr>
          <p:cNvPr id="5" name="Footer Placeholder 4"/>
          <p:cNvSpPr>
            <a:spLocks noGrp="1"/>
          </p:cNvSpPr>
          <p:nvPr>
            <p:ph type="ftr" sz="quarter" idx="3"/>
          </p:nvPr>
        </p:nvSpPr>
        <p:spPr>
          <a:xfrm>
            <a:off x="514351" y="5757334"/>
            <a:ext cx="4124789" cy="498470"/>
          </a:xfrm>
          <a:prstGeom prst="rect">
            <a:avLst/>
          </a:prstGeom>
        </p:spPr>
        <p:txBody>
          <a:bodyPr vert="horz" lIns="91440" tIns="45720" rIns="91440" bIns="45720" rtlCol="0" anchor="ctr"/>
          <a:lstStyle>
            <a:lvl1pPr algn="l">
              <a:defRPr sz="28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4715341" y="5757334"/>
            <a:ext cx="680390" cy="498470"/>
          </a:xfrm>
          <a:prstGeom prst="rect">
            <a:avLst/>
          </a:prstGeom>
        </p:spPr>
        <p:txBody>
          <a:bodyPr vert="horz" lIns="91440" tIns="45720" rIns="91440" bIns="45720" rtlCol="0" anchor="ctr"/>
          <a:lstStyle>
            <a:lvl1pPr algn="ctr">
              <a:defRPr sz="2800" cap="all" baseline="0">
                <a:solidFill>
                  <a:schemeClr val="accent1">
                    <a:lumMod val="50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0854741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159B-97E1-3CD0-65C9-93DB48968953}"/>
              </a:ext>
            </a:extLst>
          </p:cNvPr>
          <p:cNvSpPr>
            <a:spLocks noGrp="1"/>
          </p:cNvSpPr>
          <p:nvPr>
            <p:ph type="title"/>
          </p:nvPr>
        </p:nvSpPr>
        <p:spPr>
          <a:xfrm>
            <a:off x="514351" y="685800"/>
            <a:ext cx="7797662" cy="3964857"/>
          </a:xfrm>
        </p:spPr>
        <p:txBody>
          <a:bodyPr/>
          <a:lstStyle/>
          <a:p>
            <a:r>
              <a:rPr lang="en-GB" dirty="0"/>
              <a:t>Self-awareness presentation</a:t>
            </a:r>
          </a:p>
        </p:txBody>
      </p:sp>
      <p:sp>
        <p:nvSpPr>
          <p:cNvPr id="3" name="Content Placeholder 2">
            <a:extLst>
              <a:ext uri="{FF2B5EF4-FFF2-40B4-BE49-F238E27FC236}">
                <a16:creationId xmlns:a16="http://schemas.microsoft.com/office/drawing/2014/main" id="{D133CCD7-D8C2-4239-3DBD-8E2284FE5CA6}"/>
              </a:ext>
            </a:extLst>
          </p:cNvPr>
          <p:cNvSpPr>
            <a:spLocks noGrp="1"/>
          </p:cNvSpPr>
          <p:nvPr>
            <p:ph idx="1"/>
          </p:nvPr>
        </p:nvSpPr>
        <p:spPr>
          <a:xfrm>
            <a:off x="4709652" y="4080388"/>
            <a:ext cx="8239431" cy="1582993"/>
          </a:xfrm>
        </p:spPr>
        <p:txBody>
          <a:bodyPr/>
          <a:lstStyle/>
          <a:p>
            <a:r>
              <a:rPr lang="en-GB" dirty="0"/>
              <a:t>Name - Jubil khan</a:t>
            </a:r>
          </a:p>
          <a:p>
            <a:r>
              <a:rPr lang="en-GB" dirty="0"/>
              <a:t>Student Number - 2509934</a:t>
            </a:r>
          </a:p>
        </p:txBody>
      </p:sp>
    </p:spTree>
    <p:extLst>
      <p:ext uri="{BB962C8B-B14F-4D97-AF65-F5344CB8AC3E}">
        <p14:creationId xmlns:p14="http://schemas.microsoft.com/office/powerpoint/2010/main" val="4257443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err="1"/>
              <a:t>Wh</a:t>
            </a:r>
            <a:r>
              <a:rPr lang="en-GB" dirty="0"/>
              <a:t>at is </a:t>
            </a:r>
            <a:r>
              <a:rPr dirty="0"/>
              <a:t>Communication</a:t>
            </a:r>
            <a:r>
              <a:rPr lang="en-GB" dirty="0"/>
              <a:t>?</a:t>
            </a:r>
            <a:endParaRPr dirty="0"/>
          </a:p>
        </p:txBody>
      </p:sp>
      <p:sp>
        <p:nvSpPr>
          <p:cNvPr id="3" name="Content Placeholder 2"/>
          <p:cNvSpPr>
            <a:spLocks noGrp="1"/>
          </p:cNvSpPr>
          <p:nvPr>
            <p:ph idx="1"/>
          </p:nvPr>
        </p:nvSpPr>
        <p:spPr/>
        <p:txBody>
          <a:bodyPr/>
          <a:lstStyle/>
          <a:p>
            <a:pPr marL="0" indent="0">
              <a:buNone/>
            </a:pPr>
            <a:r>
              <a:rPr lang="en-GB" dirty="0"/>
              <a:t>Communication in health and social care means sharing information clearly between people like patients, doctors, and caregivers. It helps make sure everyone understands each other, so patients get the right care and feel supported. Good communication also helps health workers work together as a team to provide the best support.</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err="1"/>
              <a:t>Wh</a:t>
            </a:r>
            <a:r>
              <a:rPr lang="en-GB" dirty="0"/>
              <a:t>y</a:t>
            </a:r>
            <a:r>
              <a:rPr dirty="0"/>
              <a:t> Communication</a:t>
            </a:r>
            <a:r>
              <a:rPr lang="en-GB" dirty="0"/>
              <a:t> is important?</a:t>
            </a:r>
            <a:endParaRPr dirty="0"/>
          </a:p>
        </p:txBody>
      </p:sp>
      <p:sp>
        <p:nvSpPr>
          <p:cNvPr id="3" name="Content Placeholder 2"/>
          <p:cNvSpPr>
            <a:spLocks noGrp="1"/>
          </p:cNvSpPr>
          <p:nvPr>
            <p:ph idx="1"/>
          </p:nvPr>
        </p:nvSpPr>
        <p:spPr/>
        <p:txBody>
          <a:bodyPr>
            <a:normAutofit fontScale="92500"/>
          </a:bodyPr>
          <a:lstStyle/>
          <a:p>
            <a:r>
              <a:rPr lang="en-GB" dirty="0"/>
              <a:t>Communication is important in health and social care because it helps professionals understand what patients need and how they’re feeling. When workers communicate well, they can give the right care, avoid mistakes, and make patients feel safe and respected. </a:t>
            </a:r>
          </a:p>
          <a:p>
            <a:r>
              <a:rPr lang="en-GB" dirty="0"/>
              <a:t>It also helps teams work together smoothly, which means better support for everyone. </a:t>
            </a:r>
          </a:p>
          <a:p>
            <a:r>
              <a:rPr lang="en-GB" dirty="0"/>
              <a:t>Without good communication, things can get confusing or even dangerous, so it’s a key skill for anyone working in this field.</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Communication in Professional Practice</a:t>
            </a:r>
          </a:p>
        </p:txBody>
      </p:sp>
      <p:sp>
        <p:nvSpPr>
          <p:cNvPr id="3" name="Content Placeholder 2"/>
          <p:cNvSpPr>
            <a:spLocks noGrp="1"/>
          </p:cNvSpPr>
          <p:nvPr>
            <p:ph idx="1"/>
          </p:nvPr>
        </p:nvSpPr>
        <p:spPr/>
        <p:txBody>
          <a:bodyPr/>
          <a:lstStyle/>
          <a:p>
            <a:pPr marL="0" indent="0">
              <a:buNone/>
            </a:pPr>
            <a:r>
              <a:rPr lang="en-GB" dirty="0"/>
              <a:t>Communication in health and social care means sharing information clearly to help patients and workers understand each other. </a:t>
            </a:r>
          </a:p>
          <a:p>
            <a:pPr marL="0" indent="0">
              <a:buNone/>
            </a:pPr>
            <a:r>
              <a:rPr lang="en-GB" dirty="0"/>
              <a:t>For example, a nurse might explain to a patient how to take their medicine properly, using simple words and checking if the patient has any questions. This helps the patient feel safe and makes sure they follow the right steps for their health. </a:t>
            </a:r>
          </a:p>
          <a:p>
            <a:pPr marL="0" indent="0">
              <a:buNone/>
            </a:pPr>
            <a:r>
              <a:rPr lang="en-GB" dirty="0"/>
              <a:t>Another example is when care workers listen carefully to a patient’s concerns to provide the best support.</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Practical Example</a:t>
            </a:r>
          </a:p>
        </p:txBody>
      </p:sp>
      <p:sp>
        <p:nvSpPr>
          <p:cNvPr id="3" name="Content Placeholder 2"/>
          <p:cNvSpPr>
            <a:spLocks noGrp="1"/>
          </p:cNvSpPr>
          <p:nvPr>
            <p:ph idx="1"/>
          </p:nvPr>
        </p:nvSpPr>
        <p:spPr/>
        <p:txBody>
          <a:bodyPr>
            <a:normAutofit/>
          </a:bodyPr>
          <a:lstStyle/>
          <a:p>
            <a:pPr marL="0" indent="0">
              <a:buNone/>
            </a:pPr>
            <a:r>
              <a:rPr lang="en-GB" dirty="0"/>
              <a:t>A practical example of communication in health and social care is when a caregiver talks to an elderly person about their daily routine. The caregiver listens carefully to understand any problems the person has and explains things clearly, like how to use medical equipment or when to take medicine. This helps the person feel comfortable and makes sure they get the right care.</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Conclusion</a:t>
            </a:r>
          </a:p>
        </p:txBody>
      </p:sp>
      <p:sp>
        <p:nvSpPr>
          <p:cNvPr id="3" name="Content Placeholder 2"/>
          <p:cNvSpPr>
            <a:spLocks noGrp="1"/>
          </p:cNvSpPr>
          <p:nvPr>
            <p:ph idx="1"/>
          </p:nvPr>
        </p:nvSpPr>
        <p:spPr>
          <a:xfrm>
            <a:off x="88490" y="1002890"/>
            <a:ext cx="8642555" cy="4371695"/>
          </a:xfrm>
        </p:spPr>
        <p:txBody>
          <a:bodyPr>
            <a:normAutofit/>
          </a:bodyPr>
          <a:lstStyle/>
          <a:p>
            <a:pPr marL="0" indent="0">
              <a:buNone/>
            </a:pPr>
            <a:r>
              <a:rPr lang="en-GB" dirty="0"/>
              <a:t>In conclusion, effective communication is essential in health and social care because it ensures that patients receive the right information and support. It helps build trust, reduces misunderstandings, and improves overall care quality. Without good communication, providing safe and person-</a:t>
            </a:r>
            <a:r>
              <a:rPr lang="en-GB" dirty="0" err="1"/>
              <a:t>centered</a:t>
            </a:r>
            <a:r>
              <a:rPr lang="en-GB" dirty="0"/>
              <a:t> care would be much harder.</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65FBE-456B-71E8-DBAF-138D19CDF56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E8E7DEB-83C6-E903-3EA0-7324899E56F0}"/>
              </a:ext>
            </a:extLst>
          </p:cNvPr>
          <p:cNvSpPr>
            <a:spLocks noGrp="1"/>
          </p:cNvSpPr>
          <p:nvPr>
            <p:ph idx="1"/>
          </p:nvPr>
        </p:nvSpPr>
        <p:spPr/>
        <p:txBody>
          <a:bodyPr/>
          <a:lstStyle/>
          <a:p>
            <a:r>
              <a:rPr lang="en-GB" dirty="0"/>
              <a:t>Nursing and Midwifery Council (2018) </a:t>
            </a:r>
            <a:r>
              <a:rPr lang="en-GB" i="1" dirty="0"/>
              <a:t>The Code: Professional standards of practice and behaviour for nurses, midwives and nursing associates</a:t>
            </a:r>
            <a:r>
              <a:rPr lang="en-GB" dirty="0"/>
              <a:t>. London: NMC. </a:t>
            </a:r>
          </a:p>
          <a:p>
            <a:r>
              <a:rPr lang="en-GB" dirty="0"/>
              <a:t>Health and Care Professions Council (2023) </a:t>
            </a:r>
            <a:r>
              <a:rPr lang="en-GB" i="1" dirty="0"/>
              <a:t>Standards of Proficiency</a:t>
            </a:r>
            <a:r>
              <a:rPr lang="en-GB" dirty="0"/>
              <a:t>. London: HCPC. </a:t>
            </a:r>
          </a:p>
          <a:p>
            <a:r>
              <a:rPr lang="en-GB" dirty="0"/>
              <a:t>Department of Health and Social Care (2021) </a:t>
            </a:r>
            <a:r>
              <a:rPr lang="en-GB" i="1" dirty="0"/>
              <a:t>People at the Heart of Care: Adult Social Care Reform White Paper</a:t>
            </a:r>
            <a:r>
              <a:rPr lang="en-GB" dirty="0"/>
              <a:t>. London: HMSO.</a:t>
            </a:r>
          </a:p>
        </p:txBody>
      </p:sp>
    </p:spTree>
    <p:extLst>
      <p:ext uri="{BB962C8B-B14F-4D97-AF65-F5344CB8AC3E}">
        <p14:creationId xmlns:p14="http://schemas.microsoft.com/office/powerpoint/2010/main" val="35518209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155</TotalTime>
  <Words>442</Words>
  <Application>Microsoft Office PowerPoint</Application>
  <PresentationFormat>On-screen Show (4:3)</PresentationFormat>
  <Paragraphs>21</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Impact</vt:lpstr>
      <vt:lpstr>Main Event</vt:lpstr>
      <vt:lpstr>Self-awareness presentation</vt:lpstr>
      <vt:lpstr>What is Communication?</vt:lpstr>
      <vt:lpstr>Why Communication is important?</vt:lpstr>
      <vt:lpstr>Communication in Professional Practice</vt:lpstr>
      <vt:lpstr>Practical Example</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Cerdiyaa Khan (2325009)</cp:lastModifiedBy>
  <cp:revision>2</cp:revision>
  <dcterms:created xsi:type="dcterms:W3CDTF">2013-01-27T09:14:16Z</dcterms:created>
  <dcterms:modified xsi:type="dcterms:W3CDTF">2026-06-22T00:18:20Z</dcterms:modified>
  <cp:category/>
</cp:coreProperties>
</file>