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8" r:id="rId6"/>
    <p:sldId id="268" r:id="rId7"/>
    <p:sldId id="269" r:id="rId8"/>
    <p:sldId id="271" r:id="rId9"/>
    <p:sldId id="259" r:id="rId10"/>
    <p:sldId id="260" r:id="rId11"/>
    <p:sldId id="261" r:id="rId12"/>
    <p:sldId id="262" r:id="rId13"/>
    <p:sldId id="273" r:id="rId14"/>
    <p:sldId id="274" r:id="rId15"/>
    <p:sldId id="275" r:id="rId16"/>
    <p:sldId id="276" r:id="rId17"/>
    <p:sldId id="263" r:id="rId18"/>
    <p:sldId id="272" r:id="rId19"/>
    <p:sldId id="267" r:id="rId2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492" autoAdjust="0"/>
  </p:normalViewPr>
  <p:slideViewPr>
    <p:cSldViewPr>
      <p:cViewPr varScale="1">
        <p:scale>
          <a:sx n="55" d="100"/>
          <a:sy n="55" d="100"/>
        </p:scale>
        <p:origin x="1096" y="36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48" d="100"/>
          <a:sy n="48" d="100"/>
        </p:scale>
        <p:origin x="2752" y="3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EE786D0-548C-4CFE-853B-4B1B30B2C31E}" type="datetime1">
              <a:rPr lang="en-GB" smtClean="0"/>
              <a:t>09/01/2026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E322BB-75AD-4A1E-9661-2724167329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C682304-5951-4026-B66A-9DEE841739F4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045B7DE-1198-4F2F-B574-CA8CAE34164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presentation is based on a visit to Colosseo restaurant in Bridgend, where I attended as a customer.</a:t>
            </a:r>
            <a:br>
              <a:rPr lang="en-GB" dirty="0"/>
            </a:br>
            <a:r>
              <a:rPr lang="en-GB" dirty="0"/>
              <a:t>I will share my personal experience, focusing on the food, service, atmosphere and overall value, based on what I observed during my visit.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188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Colosseo is an Italian restaurant located in the centre of Bridgend.</a:t>
            </a:r>
            <a:br>
              <a:rPr lang="en-GB" dirty="0"/>
            </a:br>
            <a:r>
              <a:rPr lang="en-GB" dirty="0"/>
              <a:t>It offers a casual dining experience with classic Italian dishes such as pasta, pizza and risotto.</a:t>
            </a:r>
            <a:br>
              <a:rPr lang="en-GB" dirty="0"/>
            </a:br>
            <a:r>
              <a:rPr lang="en-GB" dirty="0"/>
              <a:t>I chose this restaurant because it is popular locally and has many online reviews, which made it interesting to experience it as a customer.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113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menu at Colosseo offers a good range of Italian dishes, including pasta, pizza and risotto.</a:t>
            </a:r>
            <a:br>
              <a:rPr lang="en-GB" dirty="0"/>
            </a:br>
            <a:r>
              <a:rPr lang="en-GB" dirty="0"/>
              <a:t>The menu is easy to understand and suitable for different tastes.</a:t>
            </a:r>
            <a:br>
              <a:rPr lang="en-GB" dirty="0"/>
            </a:br>
            <a:r>
              <a:rPr lang="en-GB" dirty="0"/>
              <a:t>The food is prepared to order, which usually suggests freshness and care in preparation.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63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Colosseo is located in the town centre of Bridgend, which makes it easy to access.</a:t>
            </a:r>
            <a:br>
              <a:rPr lang="en-GB" dirty="0"/>
            </a:br>
            <a:r>
              <a:rPr lang="en-GB" dirty="0"/>
              <a:t>There are parking options nearby and public transport is also available.</a:t>
            </a:r>
            <a:br>
              <a:rPr lang="en-GB" dirty="0"/>
            </a:br>
            <a:r>
              <a:rPr lang="en-GB" dirty="0"/>
              <a:t>This makes the restaurant convenient for both local customers and visitors.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140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prices at Colosseo are mid-range and typical for an Italian restaurant in this area.</a:t>
            </a:r>
            <a:br>
              <a:rPr lang="en-GB" dirty="0"/>
            </a:br>
            <a:r>
              <a:rPr lang="en-GB" dirty="0"/>
              <a:t>The portions are average and generally match the prices.</a:t>
            </a:r>
            <a:br>
              <a:rPr lang="en-GB" dirty="0"/>
            </a:br>
            <a:r>
              <a:rPr lang="en-GB" dirty="0"/>
              <a:t>Overall, the prices feel reasonable for a casual dining experience, although expectations are higher because of the location and reputation.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183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898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Colosseo is mainly promoted through online platforms.</a:t>
            </a:r>
            <a:br>
              <a:rPr lang="en-GB" dirty="0"/>
            </a:br>
            <a:r>
              <a:rPr lang="en-GB" dirty="0"/>
              <a:t>Many customers discover the restaurant through Google and TripAdvisor reviews.</a:t>
            </a:r>
            <a:br>
              <a:rPr lang="en-GB" dirty="0"/>
            </a:br>
            <a:r>
              <a:rPr lang="en-GB" dirty="0"/>
              <a:t>Online reviews play an important role, especially for people visiting the restaurant for the first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754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121898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Colosseo creates customer value through its central location, Italian menu and relaxed atmosphere.</a:t>
            </a:r>
            <a:br>
              <a:rPr lang="en-GB" dirty="0"/>
            </a:br>
            <a:r>
              <a:rPr lang="en-GB" dirty="0"/>
              <a:t>The restaurant offers a comfortable space where customers can enjoy a casual meal without pressure.</a:t>
            </a:r>
            <a:br>
              <a:rPr lang="en-GB" dirty="0"/>
            </a:br>
            <a:r>
              <a:rPr lang="en-GB"/>
              <a:t>For many diners, the value comes from the overall experience, not just the food itself.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8454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personal experience at Colosseo was mixed.</a:t>
            </a:r>
            <a:br>
              <a:rPr lang="en-GB" dirty="0"/>
            </a:br>
            <a:r>
              <a:rPr lang="en-GB" dirty="0"/>
              <a:t>The atmosphere in the restaurant was pleasant and comfortable, which created a good first impression.</a:t>
            </a:r>
            <a:br>
              <a:rPr lang="en-GB" dirty="0"/>
            </a:br>
            <a:r>
              <a:rPr lang="en-GB" dirty="0"/>
              <a:t>However, the waiting time for the food was quite long, which affected the experience.</a:t>
            </a:r>
            <a:br>
              <a:rPr lang="en-GB" dirty="0"/>
            </a:br>
            <a:r>
              <a:rPr lang="en-GB" dirty="0"/>
              <a:t>When the food arrived, some dishes were not as warm as expected.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491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my visit, the service felt polite but not very efficient.</a:t>
            </a:r>
            <a:br>
              <a:rPr lang="en-GB" dirty="0"/>
            </a:br>
            <a:r>
              <a:rPr lang="en-GB" dirty="0"/>
              <a:t>Small details were missed, such as forgetting to bring basic condiments like salt for the salad.</a:t>
            </a:r>
            <a:br>
              <a:rPr lang="en-GB" dirty="0"/>
            </a:br>
            <a:r>
              <a:rPr lang="en-GB" dirty="0"/>
              <a:t>These may seem like small issues, but they can affect the overall customer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5997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0E6D47-9EBB-B78B-1634-DF50C1238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C75C19-0427-CC05-3144-C34B280E36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660FE8-B4D2-B183-BC80-7FDC0B0AA6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restaurant appeared clean and well maintained.</a:t>
            </a:r>
            <a:br>
              <a:rPr lang="en-GB" dirty="0"/>
            </a:br>
            <a:r>
              <a:rPr lang="en-GB" dirty="0"/>
              <a:t>Seeing the hygiene rating clearly displayed made me feel more confident as a customer.</a:t>
            </a:r>
            <a:br>
              <a:rPr lang="en-GB" dirty="0"/>
            </a:br>
            <a:r>
              <a:rPr lang="en-GB" dirty="0"/>
              <a:t>Cleanliness is an important factor when choosing where to eat, and this aspect was positive.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D5CCD-EFAA-B815-F7CD-E7E9A01B0F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1665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52290-D5DB-9A7E-0281-AFF8780FC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430D9B-2F5F-6745-A36B-EAE227CD1B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823094-425E-41CE-EFE5-40313EAE09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Overall, my experience at Colosseo was mixed.</a:t>
            </a:r>
            <a:br>
              <a:rPr lang="en-GB" dirty="0"/>
            </a:br>
            <a:r>
              <a:rPr lang="en-GB" dirty="0"/>
              <a:t>The atmosphere and location were positive, but the service and waiting time reduced the enjoyment of the meal.</a:t>
            </a:r>
            <a:br>
              <a:rPr lang="en-GB" dirty="0"/>
            </a:br>
            <a:r>
              <a:rPr lang="en-GB" dirty="0"/>
              <a:t>With better attention to timing and small details, the experience could be improved significantly.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AC4473-4097-6E47-7EEF-8BABB859CF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2462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67A13F-25C2-9476-196B-86AE0D67A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E6A3A1-15C9-9D5B-22DC-FA4FB6FD1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D83F7E-9703-1B8C-80EF-C8055615C4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Reviews can strongly influence customer decisions.</a:t>
            </a:r>
            <a:br>
              <a:rPr lang="en-GB" dirty="0"/>
            </a:br>
            <a:r>
              <a:rPr lang="en-GB" dirty="0"/>
              <a:t>An honest and balanced review helps people know what to expect before visiting a restaurant.</a:t>
            </a:r>
            <a:br>
              <a:rPr lang="en-GB" dirty="0"/>
            </a:br>
            <a:r>
              <a:rPr lang="en-GB" dirty="0"/>
              <a:t>It can also help the restaurant understand areas where improvements are needed.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3A8108-07BE-88F4-30DD-9191A845995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4523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CF3B5-6B1E-9E6A-A967-EF759EA01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342759-33B9-D00A-5261-98546CA8B4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D666AC-860B-EB2D-6F74-1B7DB93D7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conclusion, Colosseo offers a pleasant atmosphere and a central location, but the service experience was not fully consistent.</a:t>
            </a:r>
            <a:br>
              <a:rPr lang="en-GB" dirty="0"/>
            </a:br>
            <a:r>
              <a:rPr lang="en-GB" dirty="0"/>
              <a:t>This review aims to provide a fair and honest picture of the visit.</a:t>
            </a:r>
            <a:br>
              <a:rPr lang="en-GB" dirty="0"/>
            </a:br>
            <a:r>
              <a:rPr lang="en-GB" dirty="0"/>
              <a:t>With improvements in service and attention to detail, the restaurant has strong potential to offer a better overall experience.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D1F61-DFB7-6E21-3685-9317242580E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7694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2424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9D044-D239-5475-1544-0189B1C2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493FBA-DEB5-AB97-736E-F0FE95C9C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EB213-B5D8-4B88-58DC-17AEB7712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8BC78-8D39-5550-B99D-712BCA121A7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045B7DE-1198-4F2F-B574-CA8CAE341642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362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045B7DE-1198-4F2F-B574-CA8CAE341642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73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8539" y="2514601"/>
            <a:ext cx="8913077" cy="2262781"/>
          </a:xfrm>
        </p:spPr>
        <p:txBody>
          <a:bodyPr anchor="b">
            <a:normAutofit/>
          </a:bodyPr>
          <a:lstStyle>
            <a:lvl1pPr>
              <a:defRPr sz="53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8539" y="4777380"/>
            <a:ext cx="8913077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D34844A-55AC-45BA-BB42-31E7C33CC8E4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1"/>
            <a:ext cx="1744198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4529541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502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250" y="624110"/>
            <a:ext cx="8909366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8538" y="2133600"/>
            <a:ext cx="8913078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460A638-8F60-4246-93EE-FA1667BD2079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3339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2058750"/>
            <a:ext cx="8913077" cy="1468800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3530129"/>
            <a:ext cx="8913077" cy="860400"/>
          </a:xfrm>
        </p:spPr>
        <p:txBody>
          <a:bodyPr anchor="t"/>
          <a:lstStyle>
            <a:lvl1pPr marL="0" indent="0" algn="l">
              <a:buNone/>
              <a:defRPr sz="19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3285E98-5B77-4CF6-9F07-0CE7FA15309C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81244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8538" y="2133600"/>
            <a:ext cx="4312741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8874" y="2126222"/>
            <a:ext cx="4312741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0AE5CF9-0CD5-425D-AA9F-08EB8D24C5BC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787783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4560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8608" y="1972703"/>
            <a:ext cx="3991692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8538" y="2548966"/>
            <a:ext cx="4341762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4674" y="1969475"/>
            <a:ext cx="3997960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5091" y="2545738"/>
            <a:ext cx="433754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59C8F92-28F7-4702-9219-37AA202576EB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787783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3848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B79782-7497-4390-A06E-444E32DFD46D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5475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23869A7-0E20-48BB-8C1E-EE5B964C7688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738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446088"/>
            <a:ext cx="3504286" cy="976312"/>
          </a:xfrm>
        </p:spPr>
        <p:txBody>
          <a:bodyPr anchor="b"/>
          <a:lstStyle>
            <a:lvl1pPr algn="l">
              <a:defRPr sz="19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1365" y="446089"/>
            <a:ext cx="5180251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8" y="1598613"/>
            <a:ext cx="3504286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28F997E-7364-4E7B-A6FE-1E729559B9A9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882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9" y="4800600"/>
            <a:ext cx="8913078" cy="566738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8538" y="634965"/>
            <a:ext cx="8913078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367338"/>
            <a:ext cx="891307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657E278-1351-48C9-9605-2D393D876B6B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92617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609600"/>
            <a:ext cx="8913077" cy="311704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4354046"/>
            <a:ext cx="8913077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252434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207" y="609600"/>
            <a:ext cx="8391740" cy="289560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4159" y="3505200"/>
            <a:ext cx="7534591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4354046"/>
            <a:ext cx="8913077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7" y="31781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674" y="3244140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4" name="TextBox 13"/>
          <p:cNvSpPr txBox="1"/>
          <p:nvPr/>
        </p:nvSpPr>
        <p:spPr>
          <a:xfrm>
            <a:off x="2467010" y="648005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1958" y="290530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914756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9" y="2438401"/>
            <a:ext cx="8913078" cy="2724845"/>
          </a:xfrm>
        </p:spPr>
        <p:txBody>
          <a:bodyPr anchor="b">
            <a:normAutofit/>
          </a:bodyPr>
          <a:lstStyle>
            <a:lvl1pPr algn="l">
              <a:defRPr sz="4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4143044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207" y="609600"/>
            <a:ext cx="8391740" cy="2895600"/>
          </a:xfrm>
        </p:spPr>
        <p:txBody>
          <a:bodyPr anchor="ctr">
            <a:normAutofit/>
          </a:bodyPr>
          <a:lstStyle>
            <a:lvl1pPr algn="l">
              <a:defRPr sz="47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8538" y="4343400"/>
            <a:ext cx="8913078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accent1"/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7" name="TextBox 16"/>
          <p:cNvSpPr txBox="1"/>
          <p:nvPr/>
        </p:nvSpPr>
        <p:spPr>
          <a:xfrm>
            <a:off x="2467010" y="648005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1958" y="290530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73311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538" y="627407"/>
            <a:ext cx="8913077" cy="2880020"/>
          </a:xfrm>
        </p:spPr>
        <p:txBody>
          <a:bodyPr anchor="ctr">
            <a:normAutofit/>
          </a:bodyPr>
          <a:lstStyle>
            <a:lvl1pPr algn="l">
              <a:defRPr sz="4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8538" y="4343400"/>
            <a:ext cx="8913078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accent1"/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8539" y="5181600"/>
            <a:ext cx="8913078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7" y="491172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674" y="4983088"/>
            <a:ext cx="779564" cy="365125"/>
          </a:xfrm>
        </p:spPr>
        <p:txBody>
          <a:bodyPr/>
          <a:lstStyle/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397974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9F996BD-E8FE-41A5-BA74-FD137A8E248F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2306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2392" y="627406"/>
            <a:ext cx="2207026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8538" y="627406"/>
            <a:ext cx="6475313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067CF82-6822-4068-A6D3-FCC4185CB529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C99D79-8A4B-4031-B1E0-AF26F8EDF2B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03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0773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14" y="-786"/>
            <a:ext cx="2356060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32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249" y="624110"/>
            <a:ext cx="8909366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538" y="2133600"/>
            <a:ext cx="8913078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58914" y="6130437"/>
            <a:ext cx="1145984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00400D0-6917-41A8-A37B-B5DE7A2F754E}" type="datetime1">
              <a:rPr lang="en-GB" noProof="0" smtClean="0"/>
              <a:t>09/01/2026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8538" y="6135809"/>
            <a:ext cx="76180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674" y="787783"/>
            <a:ext cx="77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99">
                <a:solidFill>
                  <a:srgbClr val="FEFFFF"/>
                </a:solidFill>
              </a:defRPr>
            </a:lvl1pPr>
          </a:lstStyle>
          <a:p>
            <a:pPr rtl="0"/>
            <a:fld id="{34C99D79-8A4B-4031-B1E0-AF26F8EDF2B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83202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063" rtl="0" eaLnBrk="1" latinLnBrk="0" hangingPunct="1">
        <a:spcBef>
          <a:spcPct val="0"/>
        </a:spcBef>
        <a:buNone/>
        <a:defRPr sz="3599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797" indent="-342797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79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2657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599720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6783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1.png"/><Relationship Id="rId4" Type="http://schemas.openxmlformats.org/officeDocument/2006/relationships/hyperlink" Target="https://www.geograph.org.uk/photo/4898676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s://www.artiref.com/e-reputation-hotel-restaurant/supprimer-un-avis-negatif-sur-tripadvisor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hyperlink" Target="https://peter.baumgartner.name/2014/05/23/double-blind-review-ein-fallbeispiel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hyperlink" Target="https://svgsilh.com/ffc107/image/1482011.html" TargetMode="External"/><Relationship Id="rId4" Type="http://schemas.openxmlformats.org/officeDocument/2006/relationships/image" Target="../media/image1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losseobridgend.co.uk/?" TargetMode="External"/><Relationship Id="rId7" Type="http://schemas.openxmlformats.org/officeDocument/2006/relationships/hyperlink" Target="https://wanderlog.com/place/details/2934436/colosseo?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google.com/maps/place/Colosseo+Bridgend" TargetMode="External"/><Relationship Id="rId5" Type="http://schemas.openxmlformats.org/officeDocument/2006/relationships/hyperlink" Target="https://www.tripadvisor.co.uk/Restaurant_Review-g186458-d23521612-Reviews-Colosseo_Restaurant-Bridgend_Bridgend_County_South_Wales_Wales.html?utm_source=chatgpt.com" TargetMode="External"/><Relationship Id="rId4" Type="http://schemas.openxmlformats.org/officeDocument/2006/relationships/hyperlink" Target="https://restaurantguru.com/Colosseo-Bridgend?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arson.com/" TargetMode="External"/><Relationship Id="rId7" Type="http://schemas.openxmlformats.org/officeDocument/2006/relationships/hyperlink" Target="https://doi.org/10.1509/jmkr.43.3.345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papers.ssrn.com/sol3/papers.cfm?abstract_id=1928601" TargetMode="External"/><Relationship Id="rId5" Type="http://schemas.openxmlformats.org/officeDocument/2006/relationships/hyperlink" Target="https://www.sciencedirect.com/science/article/pii/S2543925123000323?" TargetMode="External"/><Relationship Id="rId4" Type="http://schemas.openxmlformats.org/officeDocument/2006/relationships/hyperlink" Target="https://www.wiley.com/en-gb/search/?term=Gr%C3%B6nroos%2C+C.+%282007%29.+Service+Management+and+Marketing%3A+Customer+Management+in+Service+Competition.+Wiley.%0B%28Service+quality+%26+customer+experience+theory%29&amp;category=product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2224299205600205" TargetMode="External"/><Relationship Id="rId7" Type="http://schemas.openxmlformats.org/officeDocument/2006/relationships/hyperlink" Target="https://www.traveline.cymru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bridgend.gov.uk/residents/roads-transport-and-parking/parking/car-parks?" TargetMode="External"/><Relationship Id="rId5" Type="http://schemas.openxmlformats.org/officeDocument/2006/relationships/hyperlink" Target="https://scholar.google.com/scholar?q=SERVQUAL+Parasuraman+1988" TargetMode="External"/><Relationship Id="rId4" Type="http://schemas.openxmlformats.org/officeDocument/2006/relationships/hyperlink" Target="https://doi.org/10.1177/0022242988052003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876" y="1132533"/>
            <a:ext cx="8913077" cy="1468800"/>
          </a:xfrm>
        </p:spPr>
        <p:txBody>
          <a:bodyPr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700" b="1" dirty="0"/>
              <a:t>Colosseo Restaurant </a:t>
            </a:r>
            <a:br>
              <a:rPr lang="en-GB" sz="4700" b="1" dirty="0"/>
            </a:br>
            <a:r>
              <a:rPr lang="en-GB" sz="4700" b="1" dirty="0"/>
              <a:t>Bridgend</a:t>
            </a:r>
            <a:br>
              <a:rPr lang="en-GB" sz="4700" dirty="0"/>
            </a:br>
            <a:endParaRPr lang="en-GB" sz="4700" dirty="0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3142084" y="2568600"/>
            <a:ext cx="8913077" cy="860400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/>
              <a:t>Customer review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59B953-0C5E-C29B-C36E-E8A433C377F0}"/>
              </a:ext>
            </a:extLst>
          </p:cNvPr>
          <p:cNvSpPr txBox="1"/>
          <p:nvPr/>
        </p:nvSpPr>
        <p:spPr>
          <a:xfrm>
            <a:off x="10054852" y="6381328"/>
            <a:ext cx="3744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(Colosseo Bridgend, n.d.)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114B1C-729E-9E00-9D89-A850DA7E5B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35" t="33270" r="21973" b="11259"/>
          <a:stretch>
            <a:fillRect/>
          </a:stretch>
        </p:blipFill>
        <p:spPr>
          <a:xfrm>
            <a:off x="8182644" y="462852"/>
            <a:ext cx="3507379" cy="406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83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74532" y="764704"/>
            <a:ext cx="8909366" cy="1280890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0E333C1-4E23-9529-7646-1ABDFD5D0E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82044" y="1556792"/>
            <a:ext cx="470994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Italian restaurant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Located in Bridgend town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</a:t>
            </a: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Casual dining experience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547E36-F314-1B07-5024-636E52661F6C}"/>
              </a:ext>
            </a:extLst>
          </p:cNvPr>
          <p:cNvSpPr txBox="1"/>
          <p:nvPr/>
        </p:nvSpPr>
        <p:spPr>
          <a:xfrm>
            <a:off x="9164489" y="63813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(Colosseo Bridgend, n.d.)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B559E0-6E35-6B51-0FBB-F701C44DA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38" t="27772" r="12191" b="17442"/>
          <a:stretch>
            <a:fillRect/>
          </a:stretch>
        </p:blipFill>
        <p:spPr>
          <a:xfrm>
            <a:off x="1485900" y="2925368"/>
            <a:ext cx="5796644" cy="382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34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06580" y="836712"/>
            <a:ext cx="8909366" cy="1280890"/>
          </a:xfrm>
        </p:spPr>
        <p:txBody>
          <a:bodyPr rtlCol="0"/>
          <a:lstStyle/>
          <a:p>
            <a:pPr rtl="0"/>
            <a:r>
              <a:rPr lang="en-GB" dirty="0"/>
              <a:t>Food and drinks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638F67-406B-1A60-4C99-3C08C641A4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12632" y="1829570"/>
            <a:ext cx="344517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Italian dishes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Pasta, pizza, risotto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Takeaway orders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43789C-BCC7-B485-7D97-C3CF566A1BE6}"/>
              </a:ext>
            </a:extLst>
          </p:cNvPr>
          <p:cNvSpPr txBox="1"/>
          <p:nvPr/>
        </p:nvSpPr>
        <p:spPr>
          <a:xfrm>
            <a:off x="7822604" y="6453336"/>
            <a:ext cx="6048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(Colosseo Bridgend, n.d.; Restaurant Guru, 2025)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9E9566-0340-09E8-75EF-69F99EBF1D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38447" r="15144" b="11140"/>
          <a:stretch>
            <a:fillRect/>
          </a:stretch>
        </p:blipFill>
        <p:spPr>
          <a:xfrm>
            <a:off x="1747901" y="260648"/>
            <a:ext cx="5256584" cy="34563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1C8F0A0-638A-1603-2111-01573A86D4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29" t="33196" r="13372" b="16391"/>
          <a:stretch>
            <a:fillRect/>
          </a:stretch>
        </p:blipFill>
        <p:spPr>
          <a:xfrm>
            <a:off x="7030157" y="3537806"/>
            <a:ext cx="4104456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46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2084" y="863950"/>
            <a:ext cx="8909366" cy="1280890"/>
          </a:xfrm>
        </p:spPr>
        <p:txBody>
          <a:bodyPr rtlCol="0"/>
          <a:lstStyle/>
          <a:p>
            <a:pPr rtl="0"/>
            <a:r>
              <a:rPr lang="en-GB" dirty="0"/>
              <a:t>Location and access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68B8F975-DBDA-F80F-7500-BBEB3ADAB3E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2464734" y="1700808"/>
            <a:ext cx="310007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Town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Easy to find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Parking nearby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F5F626-EA08-9008-FCCF-F028641C8928}"/>
              </a:ext>
            </a:extLst>
          </p:cNvPr>
          <p:cNvSpPr txBox="1"/>
          <p:nvPr/>
        </p:nvSpPr>
        <p:spPr>
          <a:xfrm>
            <a:off x="7894612" y="6381328"/>
            <a:ext cx="52528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(Bridgend County Borough Council, 2025)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E7F7C1-DF8D-096E-DAEA-D55C9FE6CD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70976" y="624110"/>
            <a:ext cx="3251200" cy="296164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4E7354-3484-77AB-E8AF-57440C4C80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89" t="44700" r="23199" b="12102"/>
          <a:stretch>
            <a:fillRect/>
          </a:stretch>
        </p:blipFill>
        <p:spPr>
          <a:xfrm>
            <a:off x="8254652" y="3588965"/>
            <a:ext cx="2769036" cy="27116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498537A-F33E-DFFA-EDB8-10F83569B9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24" t="25844" r="65396" b="47714"/>
          <a:stretch>
            <a:fillRect/>
          </a:stretch>
        </p:blipFill>
        <p:spPr>
          <a:xfrm>
            <a:off x="4294213" y="2901137"/>
            <a:ext cx="3069947" cy="3876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80665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9729" y="623365"/>
            <a:ext cx="8909366" cy="1280890"/>
          </a:xfrm>
        </p:spPr>
        <p:txBody>
          <a:bodyPr rtlCol="0"/>
          <a:lstStyle/>
          <a:p>
            <a:pPr rtl="0"/>
            <a:r>
              <a:rPr lang="en-GB" dirty="0"/>
              <a:t>PRICE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C8A0836-70FC-C920-4966-F015283455E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6598468" y="3717032"/>
            <a:ext cx="4330032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Mid-range prices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Suitable for casual dining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Average portions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FB0621-B2C2-31CB-F384-2AB4A193283E}"/>
              </a:ext>
            </a:extLst>
          </p:cNvPr>
          <p:cNvSpPr txBox="1"/>
          <p:nvPr/>
        </p:nvSpPr>
        <p:spPr>
          <a:xfrm>
            <a:off x="10109745" y="626867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(Zeithaml, 1988)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9528F4D-1A9D-8ADD-A73D-3389E49F4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29" t="34246" r="16326" b="8582"/>
          <a:stretch>
            <a:fillRect/>
          </a:stretch>
        </p:blipFill>
        <p:spPr>
          <a:xfrm>
            <a:off x="1974617" y="3294701"/>
            <a:ext cx="4119795" cy="31586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66D6C84-175F-F5D0-D5CF-D0FFA5155C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9" t="35297" r="5102" b="15342"/>
          <a:stretch>
            <a:fillRect/>
          </a:stretch>
        </p:blipFill>
        <p:spPr>
          <a:xfrm>
            <a:off x="3142084" y="272841"/>
            <a:ext cx="8699497" cy="2655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61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-387424"/>
            <a:ext cx="8913077" cy="1468800"/>
          </a:xfrm>
        </p:spPr>
        <p:txBody>
          <a:bodyPr rtlCol="0"/>
          <a:lstStyle/>
          <a:p>
            <a:pPr rtl="0"/>
            <a:r>
              <a:rPr lang="en-GB" dirty="0"/>
              <a:t>How people know about it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EB3E36F-D061-0B0B-DE22-ACC0F663F0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993468" y="4509120"/>
            <a:ext cx="231345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Website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Online reviews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media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26D2CA-91FD-C35D-BDD4-D55D4B2599BD}"/>
              </a:ext>
            </a:extLst>
          </p:cNvPr>
          <p:cNvSpPr txBox="1"/>
          <p:nvPr/>
        </p:nvSpPr>
        <p:spPr>
          <a:xfrm>
            <a:off x="7534572" y="6381328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(TripAdvisor, 2025; Google Maps, 2025)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D11399-0BE7-5F15-D770-30E3AD1EEE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88752" y="276721"/>
            <a:ext cx="3430859" cy="19281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E776C71-9799-DDCD-58C7-8E1366F472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8" t="40548" r="34049" b="23325"/>
          <a:stretch>
            <a:fillRect/>
          </a:stretch>
        </p:blipFill>
        <p:spPr>
          <a:xfrm>
            <a:off x="765819" y="1340768"/>
            <a:ext cx="6768753" cy="24769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EE74F0-789A-627D-D1B1-5148398B2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7" t="30045" r="43503" b="9040"/>
          <a:stretch>
            <a:fillRect/>
          </a:stretch>
        </p:blipFill>
        <p:spPr>
          <a:xfrm>
            <a:off x="7534572" y="2741845"/>
            <a:ext cx="4176464" cy="3145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6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CREATING CUSTOMER VALUE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CFECFD6-67E5-6976-DB0E-88FBA9EE9C2B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150196" y="1340768"/>
            <a:ext cx="227017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 quality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Atmosphere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8DB733-EEEC-8856-4D40-F87543C7888C}"/>
              </a:ext>
            </a:extLst>
          </p:cNvPr>
          <p:cNvSpPr txBox="1"/>
          <p:nvPr/>
        </p:nvSpPr>
        <p:spPr>
          <a:xfrm>
            <a:off x="9478788" y="639062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(Pine &amp; Gilmore, 1998)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EE84C6-54E2-4C29-5FCE-69A5BCA888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29" t="27340" r="12192" b="16392"/>
          <a:stretch>
            <a:fillRect/>
          </a:stretch>
        </p:blipFill>
        <p:spPr>
          <a:xfrm>
            <a:off x="1724495" y="2852936"/>
            <a:ext cx="4889666" cy="33585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3B7C08-79E0-D825-F68A-53539D6F90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20" t="27772" r="12191" b="17442"/>
          <a:stretch>
            <a:fillRect/>
          </a:stretch>
        </p:blipFill>
        <p:spPr>
          <a:xfrm>
            <a:off x="6875491" y="2852936"/>
            <a:ext cx="4608512" cy="312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2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MY DINING EXPERIENCE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CDAF510-ABFA-061D-DA07-9B3CC99FC3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4908" y="1748716"/>
            <a:ext cx="320312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Pleasant atmosphere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 waiting time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Mixed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670D35-4E6B-F9CC-155A-E7C6C6CB67A3}"/>
              </a:ext>
            </a:extLst>
          </p:cNvPr>
          <p:cNvSpPr txBox="1"/>
          <p:nvPr/>
        </p:nvSpPr>
        <p:spPr>
          <a:xfrm>
            <a:off x="8974732" y="630932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(Parasuraman et al., 1988)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85558D-70DD-1904-A8B7-A890B6ADA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20" t="33196" r="12191" b="13241"/>
          <a:stretch>
            <a:fillRect/>
          </a:stretch>
        </p:blipFill>
        <p:spPr>
          <a:xfrm>
            <a:off x="2592249" y="3429000"/>
            <a:ext cx="4855814" cy="32161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58B2C4-1C5F-CC86-983B-1B99CFFC28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87" t="34246" r="22234" b="9090"/>
          <a:stretch>
            <a:fillRect/>
          </a:stretch>
        </p:blipFill>
        <p:spPr>
          <a:xfrm>
            <a:off x="8542684" y="406374"/>
            <a:ext cx="3203121" cy="38850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3383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875DC1-6E46-C7C7-8D2B-711697996DBC}"/>
              </a:ext>
            </a:extLst>
          </p:cNvPr>
          <p:cNvSpPr txBox="1"/>
          <p:nvPr/>
        </p:nvSpPr>
        <p:spPr>
          <a:xfrm>
            <a:off x="2926060" y="1068388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SERVICE DETAILS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5A1B3C-3A9D-6E26-F995-DAB72C3DA2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0156" y="1916832"/>
            <a:ext cx="352853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Slow service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Small details missed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Inconsistent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4C45DE-A510-53CA-3A85-530A85216708}"/>
              </a:ext>
            </a:extLst>
          </p:cNvPr>
          <p:cNvSpPr txBox="1"/>
          <p:nvPr/>
        </p:nvSpPr>
        <p:spPr>
          <a:xfrm>
            <a:off x="8902724" y="634997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(Parasuraman et al., 1988)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D73559-C95D-D7DA-8115-0C0937A63F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5" t="24997" r="65360" b="47899"/>
          <a:stretch>
            <a:fillRect/>
          </a:stretch>
        </p:blipFill>
        <p:spPr>
          <a:xfrm>
            <a:off x="8542684" y="543731"/>
            <a:ext cx="2905593" cy="39465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6A615A-8E15-0E3C-BD37-9782DCA438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25" t="24997" r="65360" b="47899"/>
          <a:stretch>
            <a:fillRect/>
          </a:stretch>
        </p:blipFill>
        <p:spPr>
          <a:xfrm>
            <a:off x="3948610" y="3294251"/>
            <a:ext cx="3211622" cy="3400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E573D2-6327-AEBD-5DCE-A5B5C4C1A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6C9C80-BDF2-FCAC-1B56-B177FD821E18}"/>
              </a:ext>
            </a:extLst>
          </p:cNvPr>
          <p:cNvSpPr txBox="1"/>
          <p:nvPr/>
        </p:nvSpPr>
        <p:spPr>
          <a:xfrm>
            <a:off x="2926060" y="980728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CLEANLINESS &amp; HYGIENE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7BEDF6-2802-51BC-439C-B427ECF6322C}"/>
              </a:ext>
            </a:extLst>
          </p:cNvPr>
          <p:cNvSpPr txBox="1"/>
          <p:nvPr/>
        </p:nvSpPr>
        <p:spPr>
          <a:xfrm>
            <a:off x="8398668" y="634997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(Food Standards Agency, 2025)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F6A8EBCF-BB77-A911-509E-4346886506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7914" y="1687593"/>
            <a:ext cx="3801041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 environment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Hygiene rating displayed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Reassuring for customers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A85B5E-B144-5234-7CBF-6B8C1BF3D5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64" t="37397" r="35822" b="40547"/>
          <a:stretch>
            <a:fillRect/>
          </a:stretch>
        </p:blipFill>
        <p:spPr>
          <a:xfrm>
            <a:off x="2205980" y="4200911"/>
            <a:ext cx="3401520" cy="230425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7F12D08-6B39-6AE6-9468-7C93E3D06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87" t="38741" r="57089" b="38741"/>
          <a:stretch>
            <a:fillRect/>
          </a:stretch>
        </p:blipFill>
        <p:spPr>
          <a:xfrm>
            <a:off x="8542684" y="692696"/>
            <a:ext cx="3401520" cy="24309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1487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994A51-8206-ECB4-C45B-AFC5C73CE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8C76E9-F905-5ED0-5539-A66795A13B89}"/>
              </a:ext>
            </a:extLst>
          </p:cNvPr>
          <p:cNvSpPr txBox="1"/>
          <p:nvPr/>
        </p:nvSpPr>
        <p:spPr>
          <a:xfrm>
            <a:off x="2926060" y="980728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OVERALL OPINION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37BA80-94BD-F4FC-B571-CF35239D9FB3}"/>
              </a:ext>
            </a:extLst>
          </p:cNvPr>
          <p:cNvSpPr txBox="1"/>
          <p:nvPr/>
        </p:nvSpPr>
        <p:spPr>
          <a:xfrm>
            <a:off x="9334772" y="623731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(Pine &amp; Gilmore, 1998)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B7804C8-D828-4151-B2B0-C9ACC5752D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6100" y="1963288"/>
            <a:ext cx="1305292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 Mixed experience 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 Pleasant atmosphere 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 Service could improve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9FB3DD-53E3-030F-6970-5ACA3341B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88" t="68905" r="56498" b="9039"/>
          <a:stretch>
            <a:fillRect/>
          </a:stretch>
        </p:blipFill>
        <p:spPr>
          <a:xfrm>
            <a:off x="8182644" y="602687"/>
            <a:ext cx="3024336" cy="20487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EB3CA5-F873-7588-5A5B-8C631EC039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38" t="28266" r="12191" b="16154"/>
          <a:stretch>
            <a:fillRect/>
          </a:stretch>
        </p:blipFill>
        <p:spPr>
          <a:xfrm>
            <a:off x="2277988" y="3400276"/>
            <a:ext cx="5112568" cy="342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61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0409D2-EFAD-BB15-AA3C-51D71C009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E97E06-00D2-BD6D-4F98-7449C6545FF4}"/>
              </a:ext>
            </a:extLst>
          </p:cNvPr>
          <p:cNvSpPr txBox="1"/>
          <p:nvPr/>
        </p:nvSpPr>
        <p:spPr>
          <a:xfrm>
            <a:off x="5060033" y="388839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HOW THIS REVIEW COULD INFLUENCE OTHERS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47F764-6531-8F7F-B9E3-52E452E783FB}"/>
              </a:ext>
            </a:extLst>
          </p:cNvPr>
          <p:cNvSpPr txBox="1"/>
          <p:nvPr/>
        </p:nvSpPr>
        <p:spPr>
          <a:xfrm>
            <a:off x="7606580" y="6196662"/>
            <a:ext cx="5558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(Luca, 2011; Chevalier &amp; </a:t>
            </a:r>
            <a:r>
              <a:rPr lang="en-GB" dirty="0" err="1"/>
              <a:t>Mayzlin</a:t>
            </a:r>
            <a:r>
              <a:rPr lang="en-GB" dirty="0"/>
              <a:t> , 2006)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0B37FE-AFD9-AA63-5104-3958408A71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6610" y="1772816"/>
            <a:ext cx="380264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customers decide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Sets expectations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Encourages improvement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12C42A2-EE1F-9143-F0BE-140E7BD9DF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01924" y="215448"/>
            <a:ext cx="3096032" cy="15471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43932A-47C1-E9D7-585B-5A2AA1E150C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710036" y="2492896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52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EBCF0-8CE5-E52A-1BF2-BFAE6592E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4B6071-5CA9-00EE-367A-2FF19924BB3A}"/>
              </a:ext>
            </a:extLst>
          </p:cNvPr>
          <p:cNvSpPr txBox="1"/>
          <p:nvPr/>
        </p:nvSpPr>
        <p:spPr>
          <a:xfrm>
            <a:off x="3862164" y="338638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CONCLUSION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79BD82-D229-BFE5-AFDE-12629E07D112}"/>
              </a:ext>
            </a:extLst>
          </p:cNvPr>
          <p:cNvSpPr txBox="1"/>
          <p:nvPr/>
        </p:nvSpPr>
        <p:spPr>
          <a:xfrm>
            <a:off x="9046740" y="6488668"/>
            <a:ext cx="5558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(Colosseo Bridgend, n.d.)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7657C37-2858-8B30-D3C8-CDEF64C571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6376" y="5773097"/>
            <a:ext cx="29206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A2A6563-F3D7-F9C9-ADF2-CB5F7ED7C2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2368" y="2778868"/>
            <a:ext cx="301396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Honest review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Balanced feedback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Potential to improve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402FA3-D9E0-2CA7-1D89-D6802139F3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2" t="26894" r="63588" b="47900"/>
          <a:stretch>
            <a:fillRect/>
          </a:stretch>
        </p:blipFill>
        <p:spPr>
          <a:xfrm>
            <a:off x="3439844" y="1959525"/>
            <a:ext cx="4290268" cy="381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07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5D757731-3C40-3249-2757-BDB9391F68F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3070076" y="1206626"/>
            <a:ext cx="7971873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Colosseo Bridgend. (n.d.).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Colosseo Bridgend – Official Website.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it-IT" sz="2000" dirty="0">
                <a:hlinkClick r:id="rId3"/>
              </a:rPr>
              <a:t>Colosseo Italian Restaurant | Pizza, Pasta &amp; Risotto | Bridgend CF31 1EF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Restaurant Guru. (2025).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Colosseo Bridgend – Ratings &amp; Reviews.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hlinkClick r:id="rId4"/>
              </a:rPr>
              <a:t>Colosseo, Bridgend - Restaurant menu, prices and reviews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TripAdvisor. (2025).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Colosseo Restaurant 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https://www.tripadvisor.co.uk/Restaurant_Review-g186458-d23521612-Reviews-Colosseo_Restaurant-Bridgend_Bridgend_County_South_Wales_Wales.html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Google Maps. (2025).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Colosseo Bridgend 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hlinkClick r:id="rId6"/>
              </a:rPr>
              <a:t>Google Maps</a:t>
            </a:r>
            <a:endParaRPr lang="en-GB" sz="2000" dirty="0"/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Wanderlog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(2025).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hlinkClick r:id="rId7"/>
              </a:rPr>
              <a:t>Colosseo, Cardiff, United Kingdom - Reviews, Ratings, Tips and Why You Should Go – </a:t>
            </a:r>
            <a:r>
              <a:rPr lang="en-GB" sz="2000" dirty="0" err="1">
                <a:hlinkClick r:id="rId7"/>
              </a:rPr>
              <a:t>Wanderlog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7E2E2-A407-65D2-7BD3-D9B3BDF21F5D}"/>
              </a:ext>
            </a:extLst>
          </p:cNvPr>
          <p:cNvSpPr txBox="1"/>
          <p:nvPr/>
        </p:nvSpPr>
        <p:spPr>
          <a:xfrm>
            <a:off x="4942284" y="146189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/>
              <a:t>REFERENCES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226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F0133-2121-9ADB-3260-925D24600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>
            <a:extLst>
              <a:ext uri="{FF2B5EF4-FFF2-40B4-BE49-F238E27FC236}">
                <a16:creationId xmlns:a16="http://schemas.microsoft.com/office/drawing/2014/main" id="{7BCB1411-DAB8-7688-9F16-64E130C7B3A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845940" y="39531"/>
            <a:ext cx="9361040" cy="5093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 &amp; Keller, K.L. (2016).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(15th Ed.). Pearson Education.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(Concept general de marketing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și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mix de marketing)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https://www.pearson.com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Grönroos, C. (2007).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Management and Marketing: Customer Management in Service Competition.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Wiley.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(Service quality &amp; customer experience theory)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hlinkClick r:id="rId4"/>
              </a:rPr>
              <a:t>Search Results | Wiley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Qiu, H. (2024).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of online customer reviews on purchase intention.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hlinkClick r:id="rId5"/>
              </a:rPr>
              <a:t>How online reviews affect purchase intention: A meta-analysis across contextual and cultural factors – ScienceDirect</a:t>
            </a:r>
            <a:endParaRPr lang="en-GB" sz="2000" dirty="0"/>
          </a:p>
          <a:p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0B82014-C1DC-F989-43D9-066A517627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972" y="4437112"/>
            <a:ext cx="853294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Luca, M. (2011).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Reviews, reputation, and revenue.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Harvard Business School Working 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Paper.Available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at: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Reviews, Reputation, and Revenue: The Case of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Yelp.Com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by Michael Luca :: SSRN</a:t>
            </a:r>
            <a:endParaRPr kumimoji="0" lang="en-US" altLang="en-US" sz="20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Chevalier, J.A. &amp; 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Mayzlin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(2006).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effect of word of mouth on sales.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Journal of Marketing Research, 43(3), pp. 345–354.Available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https://doi.org/10.1509/jmkr.43.3.345</a:t>
            </a:r>
            <a:endParaRPr kumimoji="0" lang="en-US" altLang="en-US" sz="20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368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70076" y="862796"/>
            <a:ext cx="7683842" cy="3874616"/>
          </a:xfrm>
        </p:spPr>
        <p:txBody>
          <a:bodyPr rtlCol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Bitner, M.J. (1992). </a:t>
            </a:r>
            <a:r>
              <a:rPr lang="en-GB" sz="20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Servicescapes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impact of physical surroundings.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Journal of Marketing, 56(2), pp. 57–71.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https://doi.org/10.1177/002224299205600205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Zeithaml, V.A. (1988).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perceptions of price, quality, and value.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Journal of Marketing, 52(3), pp. 2–22.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https://doi.org/10.1177/002224298805200302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Parasuraman, A., Zeithaml, V.A. &amp; Berry, L.L. (1988).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SERVQUAL: A multi-item scale for measuring service quality.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Journal of Retailing, 64(1), pp. 12–40.Available at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SERVQUAL Parasuraman 1988 - Google Scholar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5B2B442A-B30B-317C-66A1-35D1DBF90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2084" y="4526880"/>
            <a:ext cx="8856984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Bridgend County Borough Council. (2025).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 parks in Bridgend.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Available at</a:t>
            </a:r>
            <a:r>
              <a:rPr lang="en-GB" sz="2000" dirty="0">
                <a:hlinkClick r:id="rId6"/>
              </a:rPr>
              <a:t> Car parks </a:t>
            </a:r>
            <a:endParaRPr lang="en-GB" sz="20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Traveline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Cymru. (2025).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Public transport details for Bridgend.</a:t>
            </a:r>
            <a:b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https://www.traveline.cymru</a:t>
            </a:r>
            <a:endParaRPr kumimoji="0" lang="en-US" altLang="en-US" sz="20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4840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700CCB-20BA-4760-AB9F-AC3B63ED32E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08942AA-0721-4324-BC2C-A3CB43F24E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14945D-DABB-422F-9B28-D299995C92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1405</TotalTime>
  <Words>1406</Words>
  <Application>Microsoft Office PowerPoint</Application>
  <PresentationFormat>Custom</PresentationFormat>
  <Paragraphs>110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Constantia</vt:lpstr>
      <vt:lpstr>Wingdings 3</vt:lpstr>
      <vt:lpstr>Wisp</vt:lpstr>
      <vt:lpstr>Colosseo Restaurant  Bridgend </vt:lpstr>
      <vt:lpstr>Introduction</vt:lpstr>
      <vt:lpstr>Food and drinks</vt:lpstr>
      <vt:lpstr>Location and access</vt:lpstr>
      <vt:lpstr>PRICE</vt:lpstr>
      <vt:lpstr>How people know about it</vt:lpstr>
      <vt:lpstr>CREATING CUSTOMER VALUE</vt:lpstr>
      <vt:lpstr>MY DINING EXPERIENCE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Mihaela-Geanina Oneamoise (2232227)</dc:creator>
  <cp:lastModifiedBy>Mihaela-Geanina Oneamoise (2232227)</cp:lastModifiedBy>
  <cp:revision>3</cp:revision>
  <dcterms:created xsi:type="dcterms:W3CDTF">2026-01-07T19:42:38Z</dcterms:created>
  <dcterms:modified xsi:type="dcterms:W3CDTF">2026-01-09T17:14:17Z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