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43"/>
  </p:notesMasterIdLst>
  <p:sldIdLst>
    <p:sldId id="455" r:id="rId5"/>
    <p:sldId id="460" r:id="rId6"/>
    <p:sldId id="479" r:id="rId7"/>
    <p:sldId id="445" r:id="rId8"/>
    <p:sldId id="364" r:id="rId9"/>
    <p:sldId id="366" r:id="rId10"/>
    <p:sldId id="362" r:id="rId11"/>
    <p:sldId id="363" r:id="rId12"/>
    <p:sldId id="365" r:id="rId13"/>
    <p:sldId id="461" r:id="rId14"/>
    <p:sldId id="457" r:id="rId15"/>
    <p:sldId id="456" r:id="rId16"/>
    <p:sldId id="463" r:id="rId17"/>
    <p:sldId id="464" r:id="rId18"/>
    <p:sldId id="443" r:id="rId19"/>
    <p:sldId id="458" r:id="rId20"/>
    <p:sldId id="465" r:id="rId21"/>
    <p:sldId id="466" r:id="rId22"/>
    <p:sldId id="467" r:id="rId23"/>
    <p:sldId id="468" r:id="rId24"/>
    <p:sldId id="469" r:id="rId25"/>
    <p:sldId id="444" r:id="rId26"/>
    <p:sldId id="470" r:id="rId27"/>
    <p:sldId id="471" r:id="rId28"/>
    <p:sldId id="472" r:id="rId29"/>
    <p:sldId id="473" r:id="rId30"/>
    <p:sldId id="474" r:id="rId31"/>
    <p:sldId id="475" r:id="rId32"/>
    <p:sldId id="462" r:id="rId33"/>
    <p:sldId id="476" r:id="rId34"/>
    <p:sldId id="447" r:id="rId35"/>
    <p:sldId id="448" r:id="rId36"/>
    <p:sldId id="386" r:id="rId37"/>
    <p:sldId id="478" r:id="rId38"/>
    <p:sldId id="459" r:id="rId39"/>
    <p:sldId id="449" r:id="rId40"/>
    <p:sldId id="451" r:id="rId41"/>
    <p:sldId id="446"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76" autoAdjust="0"/>
    <p:restoredTop sz="61868" autoAdjust="0"/>
  </p:normalViewPr>
  <p:slideViewPr>
    <p:cSldViewPr snapToGrid="0" snapToObjects="1">
      <p:cViewPr varScale="1">
        <p:scale>
          <a:sx n="74" d="100"/>
          <a:sy n="74" d="100"/>
        </p:scale>
        <p:origin x="1488" y="168"/>
      </p:cViewPr>
      <p:guideLst>
        <p:guide orient="horz" pos="2160"/>
        <p:guide pos="2880"/>
      </p:guideLst>
    </p:cSldViewPr>
  </p:slideViewPr>
  <p:outlineViewPr>
    <p:cViewPr>
      <p:scale>
        <a:sx n="33" d="100"/>
        <a:sy n="33" d="100"/>
      </p:scale>
      <p:origin x="0" y="-803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p:scale>
          <a:sx n="95" d="100"/>
          <a:sy n="95" d="100"/>
        </p:scale>
        <p:origin x="1181" y="-60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FEA5F9-7A82-42C1-B262-3D907C58F1C5}" type="doc">
      <dgm:prSet loTypeId="urn:microsoft.com/office/officeart/2005/8/layout/default" loCatId="list" qsTypeId="urn:microsoft.com/office/officeart/2005/8/quickstyle/simple1" qsCatId="simple" csTypeId="urn:microsoft.com/office/officeart/2005/8/colors/accent6_2" csCatId="accent6" phldr="1"/>
      <dgm:spPr/>
      <dgm:t>
        <a:bodyPr/>
        <a:lstStyle/>
        <a:p>
          <a:endParaRPr lang="en-GB"/>
        </a:p>
      </dgm:t>
    </dgm:pt>
    <dgm:pt modelId="{13BEE186-DB0C-44C0-B456-A8300CF5EAFE}">
      <dgm:prSet phldrT="[Text]"/>
      <dgm:spPr/>
      <dgm:t>
        <a:bodyPr/>
        <a:lstStyle/>
        <a:p>
          <a:r>
            <a:rPr lang="en-GB" b="1" i="1" dirty="0"/>
            <a:t>Interaction</a:t>
          </a:r>
        </a:p>
      </dgm:t>
    </dgm:pt>
    <dgm:pt modelId="{F06D9820-AD22-4E10-993C-BCA3100D7227}" type="parTrans" cxnId="{2CCDED75-9B49-41A2-AFAD-67453D5DAEF5}">
      <dgm:prSet/>
      <dgm:spPr/>
      <dgm:t>
        <a:bodyPr/>
        <a:lstStyle/>
        <a:p>
          <a:endParaRPr lang="en-GB"/>
        </a:p>
      </dgm:t>
    </dgm:pt>
    <dgm:pt modelId="{0B26EAC2-6281-4397-9896-1BB4738C24A4}" type="sibTrans" cxnId="{2CCDED75-9B49-41A2-AFAD-67453D5DAEF5}">
      <dgm:prSet/>
      <dgm:spPr/>
      <dgm:t>
        <a:bodyPr/>
        <a:lstStyle/>
        <a:p>
          <a:endParaRPr lang="en-GB"/>
        </a:p>
      </dgm:t>
    </dgm:pt>
    <dgm:pt modelId="{0F6455B2-B2CA-4E35-843E-EF6B352F9ADE}">
      <dgm:prSet phldrT="[Text]"/>
      <dgm:spPr/>
      <dgm:t>
        <a:bodyPr/>
        <a:lstStyle/>
        <a:p>
          <a:r>
            <a:rPr lang="en-GB" b="1" i="1" dirty="0"/>
            <a:t>Communication</a:t>
          </a:r>
        </a:p>
      </dgm:t>
    </dgm:pt>
    <dgm:pt modelId="{04D79832-23D4-43C8-BAFE-64474D33339B}" type="parTrans" cxnId="{066996C7-756E-44DD-A39D-F24D1383632A}">
      <dgm:prSet/>
      <dgm:spPr/>
      <dgm:t>
        <a:bodyPr/>
        <a:lstStyle/>
        <a:p>
          <a:endParaRPr lang="en-GB"/>
        </a:p>
      </dgm:t>
    </dgm:pt>
    <dgm:pt modelId="{6F5AF68D-A5DF-4640-B520-E846BE3D786D}" type="sibTrans" cxnId="{066996C7-756E-44DD-A39D-F24D1383632A}">
      <dgm:prSet/>
      <dgm:spPr/>
      <dgm:t>
        <a:bodyPr/>
        <a:lstStyle/>
        <a:p>
          <a:endParaRPr lang="en-GB"/>
        </a:p>
      </dgm:t>
    </dgm:pt>
    <dgm:pt modelId="{62664A70-F81A-494E-8929-70DB9617FF80}">
      <dgm:prSet phldrT="[Text]"/>
      <dgm:spPr/>
      <dgm:t>
        <a:bodyPr/>
        <a:lstStyle/>
        <a:p>
          <a:r>
            <a:rPr lang="en-GB" b="1" i="1" dirty="0"/>
            <a:t>Relationship</a:t>
          </a:r>
        </a:p>
      </dgm:t>
    </dgm:pt>
    <dgm:pt modelId="{3A60D304-4C36-4705-8709-8BA169B999C4}" type="parTrans" cxnId="{32B3A96D-902E-4C4B-9D2B-E9A51943CD8D}">
      <dgm:prSet/>
      <dgm:spPr/>
      <dgm:t>
        <a:bodyPr/>
        <a:lstStyle/>
        <a:p>
          <a:endParaRPr lang="en-GB"/>
        </a:p>
      </dgm:t>
    </dgm:pt>
    <dgm:pt modelId="{AF1C1B65-A395-4E35-B03B-5F63527B3888}" type="sibTrans" cxnId="{32B3A96D-902E-4C4B-9D2B-E9A51943CD8D}">
      <dgm:prSet/>
      <dgm:spPr/>
      <dgm:t>
        <a:bodyPr/>
        <a:lstStyle/>
        <a:p>
          <a:endParaRPr lang="en-GB"/>
        </a:p>
      </dgm:t>
    </dgm:pt>
    <dgm:pt modelId="{0692EC52-45CC-4071-BADE-56F8CDAADCE4}">
      <dgm:prSet phldrT="[Text]"/>
      <dgm:spPr/>
      <dgm:t>
        <a:bodyPr/>
        <a:lstStyle/>
        <a:p>
          <a:r>
            <a:rPr lang="en-GB" b="1" i="1" dirty="0"/>
            <a:t>Interconnection</a:t>
          </a:r>
        </a:p>
      </dgm:t>
    </dgm:pt>
    <dgm:pt modelId="{A054F46E-AC9C-4473-BAA1-AE507E509380}" type="parTrans" cxnId="{91D00659-A4EA-41F2-9E2C-E3A7E151C80A}">
      <dgm:prSet/>
      <dgm:spPr/>
      <dgm:t>
        <a:bodyPr/>
        <a:lstStyle/>
        <a:p>
          <a:endParaRPr lang="en-GB"/>
        </a:p>
      </dgm:t>
    </dgm:pt>
    <dgm:pt modelId="{605591F8-558D-4338-B83D-48AE9295042A}" type="sibTrans" cxnId="{91D00659-A4EA-41F2-9E2C-E3A7E151C80A}">
      <dgm:prSet/>
      <dgm:spPr/>
      <dgm:t>
        <a:bodyPr/>
        <a:lstStyle/>
        <a:p>
          <a:endParaRPr lang="en-GB"/>
        </a:p>
      </dgm:t>
    </dgm:pt>
    <dgm:pt modelId="{EAFDE551-ED95-40C8-B7DD-01195908BED4}" type="pres">
      <dgm:prSet presAssocID="{1DFEA5F9-7A82-42C1-B262-3D907C58F1C5}" presName="diagram" presStyleCnt="0">
        <dgm:presLayoutVars>
          <dgm:dir/>
          <dgm:resizeHandles val="exact"/>
        </dgm:presLayoutVars>
      </dgm:prSet>
      <dgm:spPr/>
    </dgm:pt>
    <dgm:pt modelId="{C00B98EF-128E-4717-8E9C-5F4392B3404E}" type="pres">
      <dgm:prSet presAssocID="{13BEE186-DB0C-44C0-B456-A8300CF5EAFE}" presName="node" presStyleLbl="node1" presStyleIdx="0" presStyleCnt="4">
        <dgm:presLayoutVars>
          <dgm:bulletEnabled val="1"/>
        </dgm:presLayoutVars>
      </dgm:prSet>
      <dgm:spPr/>
    </dgm:pt>
    <dgm:pt modelId="{2F0D5E32-C98F-488D-9D0D-2C5731EA17F1}" type="pres">
      <dgm:prSet presAssocID="{0B26EAC2-6281-4397-9896-1BB4738C24A4}" presName="sibTrans" presStyleCnt="0"/>
      <dgm:spPr/>
    </dgm:pt>
    <dgm:pt modelId="{44B99126-B75C-4A8C-94EF-A4CD8AEC95ED}" type="pres">
      <dgm:prSet presAssocID="{0F6455B2-B2CA-4E35-843E-EF6B352F9ADE}" presName="node" presStyleLbl="node1" presStyleIdx="1" presStyleCnt="4">
        <dgm:presLayoutVars>
          <dgm:bulletEnabled val="1"/>
        </dgm:presLayoutVars>
      </dgm:prSet>
      <dgm:spPr/>
    </dgm:pt>
    <dgm:pt modelId="{52792BD3-DAE3-445A-BA03-81472F994F18}" type="pres">
      <dgm:prSet presAssocID="{6F5AF68D-A5DF-4640-B520-E846BE3D786D}" presName="sibTrans" presStyleCnt="0"/>
      <dgm:spPr/>
    </dgm:pt>
    <dgm:pt modelId="{5A793FA8-29E0-433C-BA1E-70242371BBDC}" type="pres">
      <dgm:prSet presAssocID="{62664A70-F81A-494E-8929-70DB9617FF80}" presName="node" presStyleLbl="node1" presStyleIdx="2" presStyleCnt="4">
        <dgm:presLayoutVars>
          <dgm:bulletEnabled val="1"/>
        </dgm:presLayoutVars>
      </dgm:prSet>
      <dgm:spPr/>
    </dgm:pt>
    <dgm:pt modelId="{D924AF28-4B84-463F-A566-24EA2F4491D2}" type="pres">
      <dgm:prSet presAssocID="{AF1C1B65-A395-4E35-B03B-5F63527B3888}" presName="sibTrans" presStyleCnt="0"/>
      <dgm:spPr/>
    </dgm:pt>
    <dgm:pt modelId="{1D5BCA30-95F6-4ECD-A613-38557063D00E}" type="pres">
      <dgm:prSet presAssocID="{0692EC52-45CC-4071-BADE-56F8CDAADCE4}" presName="node" presStyleLbl="node1" presStyleIdx="3" presStyleCnt="4">
        <dgm:presLayoutVars>
          <dgm:bulletEnabled val="1"/>
        </dgm:presLayoutVars>
      </dgm:prSet>
      <dgm:spPr/>
    </dgm:pt>
  </dgm:ptLst>
  <dgm:cxnLst>
    <dgm:cxn modelId="{A9A39744-EF16-48E0-A19A-15B6C84440D1}" type="presOf" srcId="{1DFEA5F9-7A82-42C1-B262-3D907C58F1C5}" destId="{EAFDE551-ED95-40C8-B7DD-01195908BED4}" srcOrd="0" destOrd="0" presId="urn:microsoft.com/office/officeart/2005/8/layout/default"/>
    <dgm:cxn modelId="{DA7EC74C-5368-4742-9549-CC6E138A272C}" type="presOf" srcId="{0692EC52-45CC-4071-BADE-56F8CDAADCE4}" destId="{1D5BCA30-95F6-4ECD-A613-38557063D00E}" srcOrd="0" destOrd="0" presId="urn:microsoft.com/office/officeart/2005/8/layout/default"/>
    <dgm:cxn modelId="{91D00659-A4EA-41F2-9E2C-E3A7E151C80A}" srcId="{1DFEA5F9-7A82-42C1-B262-3D907C58F1C5}" destId="{0692EC52-45CC-4071-BADE-56F8CDAADCE4}" srcOrd="3" destOrd="0" parTransId="{A054F46E-AC9C-4473-BAA1-AE507E509380}" sibTransId="{605591F8-558D-4338-B83D-48AE9295042A}"/>
    <dgm:cxn modelId="{76EFF163-ED6E-44F0-80E2-2428F4C765B2}" type="presOf" srcId="{13BEE186-DB0C-44C0-B456-A8300CF5EAFE}" destId="{C00B98EF-128E-4717-8E9C-5F4392B3404E}" srcOrd="0" destOrd="0" presId="urn:microsoft.com/office/officeart/2005/8/layout/default"/>
    <dgm:cxn modelId="{32B3A96D-902E-4C4B-9D2B-E9A51943CD8D}" srcId="{1DFEA5F9-7A82-42C1-B262-3D907C58F1C5}" destId="{62664A70-F81A-494E-8929-70DB9617FF80}" srcOrd="2" destOrd="0" parTransId="{3A60D304-4C36-4705-8709-8BA169B999C4}" sibTransId="{AF1C1B65-A395-4E35-B03B-5F63527B3888}"/>
    <dgm:cxn modelId="{2CCDED75-9B49-41A2-AFAD-67453D5DAEF5}" srcId="{1DFEA5F9-7A82-42C1-B262-3D907C58F1C5}" destId="{13BEE186-DB0C-44C0-B456-A8300CF5EAFE}" srcOrd="0" destOrd="0" parTransId="{F06D9820-AD22-4E10-993C-BCA3100D7227}" sibTransId="{0B26EAC2-6281-4397-9896-1BB4738C24A4}"/>
    <dgm:cxn modelId="{072B7290-2CF2-4A60-8794-2DABF2AB701B}" type="presOf" srcId="{62664A70-F81A-494E-8929-70DB9617FF80}" destId="{5A793FA8-29E0-433C-BA1E-70242371BBDC}" srcOrd="0" destOrd="0" presId="urn:microsoft.com/office/officeart/2005/8/layout/default"/>
    <dgm:cxn modelId="{FE9CD7BE-FE30-44DC-B76E-ED92E57EEA51}" type="presOf" srcId="{0F6455B2-B2CA-4E35-843E-EF6B352F9ADE}" destId="{44B99126-B75C-4A8C-94EF-A4CD8AEC95ED}" srcOrd="0" destOrd="0" presId="urn:microsoft.com/office/officeart/2005/8/layout/default"/>
    <dgm:cxn modelId="{066996C7-756E-44DD-A39D-F24D1383632A}" srcId="{1DFEA5F9-7A82-42C1-B262-3D907C58F1C5}" destId="{0F6455B2-B2CA-4E35-843E-EF6B352F9ADE}" srcOrd="1" destOrd="0" parTransId="{04D79832-23D4-43C8-BAFE-64474D33339B}" sibTransId="{6F5AF68D-A5DF-4640-B520-E846BE3D786D}"/>
    <dgm:cxn modelId="{66EECD9B-2055-47A1-B2D6-EC33B81C5240}" type="presParOf" srcId="{EAFDE551-ED95-40C8-B7DD-01195908BED4}" destId="{C00B98EF-128E-4717-8E9C-5F4392B3404E}" srcOrd="0" destOrd="0" presId="urn:microsoft.com/office/officeart/2005/8/layout/default"/>
    <dgm:cxn modelId="{AF8D553B-BDC2-4247-A13A-F21179D19D08}" type="presParOf" srcId="{EAFDE551-ED95-40C8-B7DD-01195908BED4}" destId="{2F0D5E32-C98F-488D-9D0D-2C5731EA17F1}" srcOrd="1" destOrd="0" presId="urn:microsoft.com/office/officeart/2005/8/layout/default"/>
    <dgm:cxn modelId="{AA47A913-0FA1-450A-AE1E-B8968463956D}" type="presParOf" srcId="{EAFDE551-ED95-40C8-B7DD-01195908BED4}" destId="{44B99126-B75C-4A8C-94EF-A4CD8AEC95ED}" srcOrd="2" destOrd="0" presId="urn:microsoft.com/office/officeart/2005/8/layout/default"/>
    <dgm:cxn modelId="{BF088C99-673F-40D3-A8F3-D11863C1948C}" type="presParOf" srcId="{EAFDE551-ED95-40C8-B7DD-01195908BED4}" destId="{52792BD3-DAE3-445A-BA03-81472F994F18}" srcOrd="3" destOrd="0" presId="urn:microsoft.com/office/officeart/2005/8/layout/default"/>
    <dgm:cxn modelId="{93DCA465-26C8-4617-B406-A63FD484E123}" type="presParOf" srcId="{EAFDE551-ED95-40C8-B7DD-01195908BED4}" destId="{5A793FA8-29E0-433C-BA1E-70242371BBDC}" srcOrd="4" destOrd="0" presId="urn:microsoft.com/office/officeart/2005/8/layout/default"/>
    <dgm:cxn modelId="{5F1025E6-598F-4103-828B-08EA9EF43657}" type="presParOf" srcId="{EAFDE551-ED95-40C8-B7DD-01195908BED4}" destId="{D924AF28-4B84-463F-A566-24EA2F4491D2}" srcOrd="5" destOrd="0" presId="urn:microsoft.com/office/officeart/2005/8/layout/default"/>
    <dgm:cxn modelId="{ECC90F06-33A4-498C-8382-B6E6655C79D5}" type="presParOf" srcId="{EAFDE551-ED95-40C8-B7DD-01195908BED4}" destId="{1D5BCA30-95F6-4ECD-A613-38557063D00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BD4304-304B-4182-9D6A-9F2ECEC0D48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082D0ACC-5DDD-4024-82F0-F2D4D8EA5D76}">
      <dgm:prSet phldrT="[Text]"/>
      <dgm:spPr/>
      <dgm:t>
        <a:bodyPr/>
        <a:lstStyle/>
        <a:p>
          <a:r>
            <a:rPr lang="en-GB" i="1" dirty="0"/>
            <a:t>trust</a:t>
          </a:r>
        </a:p>
      </dgm:t>
    </dgm:pt>
    <dgm:pt modelId="{45CB52DC-A08D-4EEE-9ECC-3B94CB661C13}" type="parTrans" cxnId="{5A32D81F-634B-43D9-B1F7-2752281744E8}">
      <dgm:prSet/>
      <dgm:spPr/>
      <dgm:t>
        <a:bodyPr/>
        <a:lstStyle/>
        <a:p>
          <a:endParaRPr lang="en-GB"/>
        </a:p>
      </dgm:t>
    </dgm:pt>
    <dgm:pt modelId="{FE4245CA-BE84-46C9-BA09-1ACA5F000E04}" type="sibTrans" cxnId="{5A32D81F-634B-43D9-B1F7-2752281744E8}">
      <dgm:prSet/>
      <dgm:spPr/>
      <dgm:t>
        <a:bodyPr/>
        <a:lstStyle/>
        <a:p>
          <a:endParaRPr lang="en-GB"/>
        </a:p>
      </dgm:t>
    </dgm:pt>
    <dgm:pt modelId="{79AC4A95-3739-46EA-A168-F9A4235442F3}">
      <dgm:prSet phldrT="[Text]"/>
      <dgm:spPr/>
      <dgm:t>
        <a:bodyPr/>
        <a:lstStyle/>
        <a:p>
          <a:r>
            <a:rPr lang="en-GB" i="1" dirty="0"/>
            <a:t>autonomy</a:t>
          </a:r>
        </a:p>
      </dgm:t>
    </dgm:pt>
    <dgm:pt modelId="{5E0DDC8E-FB53-40CB-AA86-EE43BF478872}" type="parTrans" cxnId="{3CFFA509-65ED-4242-A781-90C7086A0B45}">
      <dgm:prSet/>
      <dgm:spPr/>
      <dgm:t>
        <a:bodyPr/>
        <a:lstStyle/>
        <a:p>
          <a:endParaRPr lang="en-GB"/>
        </a:p>
      </dgm:t>
    </dgm:pt>
    <dgm:pt modelId="{8BA86196-10C3-4582-91D4-EEA6EF2DDC58}" type="sibTrans" cxnId="{3CFFA509-65ED-4242-A781-90C7086A0B45}">
      <dgm:prSet/>
      <dgm:spPr/>
      <dgm:t>
        <a:bodyPr/>
        <a:lstStyle/>
        <a:p>
          <a:endParaRPr lang="en-GB"/>
        </a:p>
      </dgm:t>
    </dgm:pt>
    <dgm:pt modelId="{AA741A3A-1624-4EDB-95E3-127363079085}">
      <dgm:prSet phldrT="[Text]"/>
      <dgm:spPr/>
      <dgm:t>
        <a:bodyPr/>
        <a:lstStyle/>
        <a:p>
          <a:r>
            <a:rPr lang="en-GB" i="1" dirty="0"/>
            <a:t>support</a:t>
          </a:r>
        </a:p>
      </dgm:t>
    </dgm:pt>
    <dgm:pt modelId="{84503936-B3E1-45BF-9D9C-22291458B4CA}" type="parTrans" cxnId="{2B228760-7CC6-4D00-842E-A6E946FF2100}">
      <dgm:prSet/>
      <dgm:spPr/>
      <dgm:t>
        <a:bodyPr/>
        <a:lstStyle/>
        <a:p>
          <a:endParaRPr lang="en-GB"/>
        </a:p>
      </dgm:t>
    </dgm:pt>
    <dgm:pt modelId="{3A5EF5B1-8E98-420A-AB5E-59B3EF6D5C42}" type="sibTrans" cxnId="{2B228760-7CC6-4D00-842E-A6E946FF2100}">
      <dgm:prSet/>
      <dgm:spPr/>
      <dgm:t>
        <a:bodyPr/>
        <a:lstStyle/>
        <a:p>
          <a:endParaRPr lang="en-GB"/>
        </a:p>
      </dgm:t>
    </dgm:pt>
    <dgm:pt modelId="{E42DFC2C-1ED7-4EC0-A0A9-E8CD837AED95}">
      <dgm:prSet phldrT="[Text]"/>
      <dgm:spPr/>
      <dgm:t>
        <a:bodyPr/>
        <a:lstStyle/>
        <a:p>
          <a:r>
            <a:rPr lang="en-GB" i="1" dirty="0"/>
            <a:t>respect</a:t>
          </a:r>
        </a:p>
      </dgm:t>
    </dgm:pt>
    <dgm:pt modelId="{9F6A7E78-3F4F-4F04-BEB6-C2E4B7E3874D}" type="parTrans" cxnId="{13FD9878-020D-467B-8F7A-E4351915C9C5}">
      <dgm:prSet/>
      <dgm:spPr/>
      <dgm:t>
        <a:bodyPr/>
        <a:lstStyle/>
        <a:p>
          <a:endParaRPr lang="en-GB"/>
        </a:p>
      </dgm:t>
    </dgm:pt>
    <dgm:pt modelId="{3D206E25-2FE8-4C46-B78F-4966C13F8333}" type="sibTrans" cxnId="{13FD9878-020D-467B-8F7A-E4351915C9C5}">
      <dgm:prSet/>
      <dgm:spPr/>
      <dgm:t>
        <a:bodyPr/>
        <a:lstStyle/>
        <a:p>
          <a:endParaRPr lang="en-GB"/>
        </a:p>
      </dgm:t>
    </dgm:pt>
    <dgm:pt modelId="{A8A57235-60CD-43B4-B9BE-6B47BDE1B588}">
      <dgm:prSet phldrT="[Text]"/>
      <dgm:spPr/>
      <dgm:t>
        <a:bodyPr/>
        <a:lstStyle/>
        <a:p>
          <a:r>
            <a:rPr lang="en-GB" i="1" dirty="0"/>
            <a:t>vision</a:t>
          </a:r>
        </a:p>
      </dgm:t>
    </dgm:pt>
    <dgm:pt modelId="{407FD614-684E-4CF9-BDCF-E1ADAA6A6448}" type="parTrans" cxnId="{27D57BC4-D5AC-4E98-8B67-FA40D567DBDF}">
      <dgm:prSet/>
      <dgm:spPr/>
      <dgm:t>
        <a:bodyPr/>
        <a:lstStyle/>
        <a:p>
          <a:endParaRPr lang="en-GB"/>
        </a:p>
      </dgm:t>
    </dgm:pt>
    <dgm:pt modelId="{0EEC1DC2-42DA-441E-BFC9-9ADE4B8D641F}" type="sibTrans" cxnId="{27D57BC4-D5AC-4E98-8B67-FA40D567DBDF}">
      <dgm:prSet/>
      <dgm:spPr/>
      <dgm:t>
        <a:bodyPr/>
        <a:lstStyle/>
        <a:p>
          <a:endParaRPr lang="en-GB"/>
        </a:p>
      </dgm:t>
    </dgm:pt>
    <dgm:pt modelId="{3307838C-79C2-4622-9185-5C902D063A6D}" type="pres">
      <dgm:prSet presAssocID="{3CBD4304-304B-4182-9D6A-9F2ECEC0D486}" presName="diagram" presStyleCnt="0">
        <dgm:presLayoutVars>
          <dgm:dir/>
          <dgm:resizeHandles val="exact"/>
        </dgm:presLayoutVars>
      </dgm:prSet>
      <dgm:spPr/>
    </dgm:pt>
    <dgm:pt modelId="{5DFC392B-6DE2-444A-B43D-EC0C42565B6E}" type="pres">
      <dgm:prSet presAssocID="{082D0ACC-5DDD-4024-82F0-F2D4D8EA5D76}" presName="node" presStyleLbl="node1" presStyleIdx="0" presStyleCnt="5">
        <dgm:presLayoutVars>
          <dgm:bulletEnabled val="1"/>
        </dgm:presLayoutVars>
      </dgm:prSet>
      <dgm:spPr/>
    </dgm:pt>
    <dgm:pt modelId="{56937BCC-0B8D-4479-9A51-E3448CE174B4}" type="pres">
      <dgm:prSet presAssocID="{FE4245CA-BE84-46C9-BA09-1ACA5F000E04}" presName="sibTrans" presStyleCnt="0"/>
      <dgm:spPr/>
    </dgm:pt>
    <dgm:pt modelId="{2535F7E5-7315-4A6B-A862-42B2B9D7D40E}" type="pres">
      <dgm:prSet presAssocID="{79AC4A95-3739-46EA-A168-F9A4235442F3}" presName="node" presStyleLbl="node1" presStyleIdx="1" presStyleCnt="5">
        <dgm:presLayoutVars>
          <dgm:bulletEnabled val="1"/>
        </dgm:presLayoutVars>
      </dgm:prSet>
      <dgm:spPr/>
    </dgm:pt>
    <dgm:pt modelId="{B836BEDD-8EA3-4BB8-8F3D-EB76A8C7F29C}" type="pres">
      <dgm:prSet presAssocID="{8BA86196-10C3-4582-91D4-EEA6EF2DDC58}" presName="sibTrans" presStyleCnt="0"/>
      <dgm:spPr/>
    </dgm:pt>
    <dgm:pt modelId="{F665941F-D197-4222-ABDA-0242DE4B04F2}" type="pres">
      <dgm:prSet presAssocID="{AA741A3A-1624-4EDB-95E3-127363079085}" presName="node" presStyleLbl="node1" presStyleIdx="2" presStyleCnt="5">
        <dgm:presLayoutVars>
          <dgm:bulletEnabled val="1"/>
        </dgm:presLayoutVars>
      </dgm:prSet>
      <dgm:spPr/>
    </dgm:pt>
    <dgm:pt modelId="{75FF0EC0-F428-4984-9404-82A318C26FEA}" type="pres">
      <dgm:prSet presAssocID="{3A5EF5B1-8E98-420A-AB5E-59B3EF6D5C42}" presName="sibTrans" presStyleCnt="0"/>
      <dgm:spPr/>
    </dgm:pt>
    <dgm:pt modelId="{9D6BFC35-3510-4ACD-A69B-8CEBE33AC98F}" type="pres">
      <dgm:prSet presAssocID="{E42DFC2C-1ED7-4EC0-A0A9-E8CD837AED95}" presName="node" presStyleLbl="node1" presStyleIdx="3" presStyleCnt="5">
        <dgm:presLayoutVars>
          <dgm:bulletEnabled val="1"/>
        </dgm:presLayoutVars>
      </dgm:prSet>
      <dgm:spPr/>
    </dgm:pt>
    <dgm:pt modelId="{4D55B2B7-20C1-4322-9BF7-CFF776BE22E3}" type="pres">
      <dgm:prSet presAssocID="{3D206E25-2FE8-4C46-B78F-4966C13F8333}" presName="sibTrans" presStyleCnt="0"/>
      <dgm:spPr/>
    </dgm:pt>
    <dgm:pt modelId="{EF77ACAC-79F0-4C53-A3CE-5AFFD1DAF1AF}" type="pres">
      <dgm:prSet presAssocID="{A8A57235-60CD-43B4-B9BE-6B47BDE1B588}" presName="node" presStyleLbl="node1" presStyleIdx="4" presStyleCnt="5">
        <dgm:presLayoutVars>
          <dgm:bulletEnabled val="1"/>
        </dgm:presLayoutVars>
      </dgm:prSet>
      <dgm:spPr/>
    </dgm:pt>
  </dgm:ptLst>
  <dgm:cxnLst>
    <dgm:cxn modelId="{3CFFA509-65ED-4242-A781-90C7086A0B45}" srcId="{3CBD4304-304B-4182-9D6A-9F2ECEC0D486}" destId="{79AC4A95-3739-46EA-A168-F9A4235442F3}" srcOrd="1" destOrd="0" parTransId="{5E0DDC8E-FB53-40CB-AA86-EE43BF478872}" sibTransId="{8BA86196-10C3-4582-91D4-EEA6EF2DDC58}"/>
    <dgm:cxn modelId="{21E43A18-70BF-4CA0-B11A-BFA64AFE2B51}" type="presOf" srcId="{082D0ACC-5DDD-4024-82F0-F2D4D8EA5D76}" destId="{5DFC392B-6DE2-444A-B43D-EC0C42565B6E}" srcOrd="0" destOrd="0" presId="urn:microsoft.com/office/officeart/2005/8/layout/default"/>
    <dgm:cxn modelId="{5A32D81F-634B-43D9-B1F7-2752281744E8}" srcId="{3CBD4304-304B-4182-9D6A-9F2ECEC0D486}" destId="{082D0ACC-5DDD-4024-82F0-F2D4D8EA5D76}" srcOrd="0" destOrd="0" parTransId="{45CB52DC-A08D-4EEE-9ECC-3B94CB661C13}" sibTransId="{FE4245CA-BE84-46C9-BA09-1ACA5F000E04}"/>
    <dgm:cxn modelId="{1C2D0458-9661-4A5C-92EC-5AE8E3F40FC8}" type="presOf" srcId="{A8A57235-60CD-43B4-B9BE-6B47BDE1B588}" destId="{EF77ACAC-79F0-4C53-A3CE-5AFFD1DAF1AF}" srcOrd="0" destOrd="0" presId="urn:microsoft.com/office/officeart/2005/8/layout/default"/>
    <dgm:cxn modelId="{2B228760-7CC6-4D00-842E-A6E946FF2100}" srcId="{3CBD4304-304B-4182-9D6A-9F2ECEC0D486}" destId="{AA741A3A-1624-4EDB-95E3-127363079085}" srcOrd="2" destOrd="0" parTransId="{84503936-B3E1-45BF-9D9C-22291458B4CA}" sibTransId="{3A5EF5B1-8E98-420A-AB5E-59B3EF6D5C42}"/>
    <dgm:cxn modelId="{13FD9878-020D-467B-8F7A-E4351915C9C5}" srcId="{3CBD4304-304B-4182-9D6A-9F2ECEC0D486}" destId="{E42DFC2C-1ED7-4EC0-A0A9-E8CD837AED95}" srcOrd="3" destOrd="0" parTransId="{9F6A7E78-3F4F-4F04-BEB6-C2E4B7E3874D}" sibTransId="{3D206E25-2FE8-4C46-B78F-4966C13F8333}"/>
    <dgm:cxn modelId="{FC4CDCA4-46F2-42F0-BDCA-BE919A4CB50D}" type="presOf" srcId="{3CBD4304-304B-4182-9D6A-9F2ECEC0D486}" destId="{3307838C-79C2-4622-9185-5C902D063A6D}" srcOrd="0" destOrd="0" presId="urn:microsoft.com/office/officeart/2005/8/layout/default"/>
    <dgm:cxn modelId="{27D57BC4-D5AC-4E98-8B67-FA40D567DBDF}" srcId="{3CBD4304-304B-4182-9D6A-9F2ECEC0D486}" destId="{A8A57235-60CD-43B4-B9BE-6B47BDE1B588}" srcOrd="4" destOrd="0" parTransId="{407FD614-684E-4CF9-BDCF-E1ADAA6A6448}" sibTransId="{0EEC1DC2-42DA-441E-BFC9-9ADE4B8D641F}"/>
    <dgm:cxn modelId="{3AB1C6DF-22E9-4ACE-8564-A20977A74DC5}" type="presOf" srcId="{79AC4A95-3739-46EA-A168-F9A4235442F3}" destId="{2535F7E5-7315-4A6B-A862-42B2B9D7D40E}" srcOrd="0" destOrd="0" presId="urn:microsoft.com/office/officeart/2005/8/layout/default"/>
    <dgm:cxn modelId="{84BF11F0-953E-48DC-9E97-307F0081DAF3}" type="presOf" srcId="{AA741A3A-1624-4EDB-95E3-127363079085}" destId="{F665941F-D197-4222-ABDA-0242DE4B04F2}" srcOrd="0" destOrd="0" presId="urn:microsoft.com/office/officeart/2005/8/layout/default"/>
    <dgm:cxn modelId="{3BDDF5FE-3617-4AE1-920C-3FA4F36AB2CB}" type="presOf" srcId="{E42DFC2C-1ED7-4EC0-A0A9-E8CD837AED95}" destId="{9D6BFC35-3510-4ACD-A69B-8CEBE33AC98F}" srcOrd="0" destOrd="0" presId="urn:microsoft.com/office/officeart/2005/8/layout/default"/>
    <dgm:cxn modelId="{EC4AC589-6A8D-4DB3-8743-0BB33C428455}" type="presParOf" srcId="{3307838C-79C2-4622-9185-5C902D063A6D}" destId="{5DFC392B-6DE2-444A-B43D-EC0C42565B6E}" srcOrd="0" destOrd="0" presId="urn:microsoft.com/office/officeart/2005/8/layout/default"/>
    <dgm:cxn modelId="{E8465F73-74C5-47CE-800A-E60C1B276DE6}" type="presParOf" srcId="{3307838C-79C2-4622-9185-5C902D063A6D}" destId="{56937BCC-0B8D-4479-9A51-E3448CE174B4}" srcOrd="1" destOrd="0" presId="urn:microsoft.com/office/officeart/2005/8/layout/default"/>
    <dgm:cxn modelId="{4216C458-74A9-404F-B1CC-85523033DA70}" type="presParOf" srcId="{3307838C-79C2-4622-9185-5C902D063A6D}" destId="{2535F7E5-7315-4A6B-A862-42B2B9D7D40E}" srcOrd="2" destOrd="0" presId="urn:microsoft.com/office/officeart/2005/8/layout/default"/>
    <dgm:cxn modelId="{7BFF6687-7195-4393-8780-11435E905B66}" type="presParOf" srcId="{3307838C-79C2-4622-9185-5C902D063A6D}" destId="{B836BEDD-8EA3-4BB8-8F3D-EB76A8C7F29C}" srcOrd="3" destOrd="0" presId="urn:microsoft.com/office/officeart/2005/8/layout/default"/>
    <dgm:cxn modelId="{5F4E5BDE-4C4B-4ED0-983B-553CBBC254CE}" type="presParOf" srcId="{3307838C-79C2-4622-9185-5C902D063A6D}" destId="{F665941F-D197-4222-ABDA-0242DE4B04F2}" srcOrd="4" destOrd="0" presId="urn:microsoft.com/office/officeart/2005/8/layout/default"/>
    <dgm:cxn modelId="{8211B00E-C35F-4E38-ABFD-45062677177B}" type="presParOf" srcId="{3307838C-79C2-4622-9185-5C902D063A6D}" destId="{75FF0EC0-F428-4984-9404-82A318C26FEA}" srcOrd="5" destOrd="0" presId="urn:microsoft.com/office/officeart/2005/8/layout/default"/>
    <dgm:cxn modelId="{DA9E6B67-02AE-42D9-A7B2-FD47031DA0F8}" type="presParOf" srcId="{3307838C-79C2-4622-9185-5C902D063A6D}" destId="{9D6BFC35-3510-4ACD-A69B-8CEBE33AC98F}" srcOrd="6" destOrd="0" presId="urn:microsoft.com/office/officeart/2005/8/layout/default"/>
    <dgm:cxn modelId="{2B28201E-D415-435C-989B-6893F39B7AB6}" type="presParOf" srcId="{3307838C-79C2-4622-9185-5C902D063A6D}" destId="{4D55B2B7-20C1-4322-9BF7-CFF776BE22E3}" srcOrd="7" destOrd="0" presId="urn:microsoft.com/office/officeart/2005/8/layout/default"/>
    <dgm:cxn modelId="{4DE62B3C-BC92-479C-BB61-8307E64DB7A9}" type="presParOf" srcId="{3307838C-79C2-4622-9185-5C902D063A6D}" destId="{EF77ACAC-79F0-4C53-A3CE-5AFFD1DAF1A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B98EF-128E-4717-8E9C-5F4392B3404E}">
      <dsp:nvSpPr>
        <dsp:cNvPr id="0" name=""/>
        <dsp:cNvSpPr/>
      </dsp:nvSpPr>
      <dsp:spPr>
        <a:xfrm>
          <a:off x="429570" y="472"/>
          <a:ext cx="3346456" cy="20078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1" kern="1200" dirty="0"/>
            <a:t>Interaction</a:t>
          </a:r>
        </a:p>
      </dsp:txBody>
      <dsp:txXfrm>
        <a:off x="429570" y="472"/>
        <a:ext cx="3346456" cy="2007873"/>
      </dsp:txXfrm>
    </dsp:sp>
    <dsp:sp modelId="{44B99126-B75C-4A8C-94EF-A4CD8AEC95ED}">
      <dsp:nvSpPr>
        <dsp:cNvPr id="0" name=""/>
        <dsp:cNvSpPr/>
      </dsp:nvSpPr>
      <dsp:spPr>
        <a:xfrm>
          <a:off x="4110672" y="472"/>
          <a:ext cx="3346456" cy="20078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1" kern="1200" dirty="0"/>
            <a:t>Communication</a:t>
          </a:r>
        </a:p>
      </dsp:txBody>
      <dsp:txXfrm>
        <a:off x="4110672" y="472"/>
        <a:ext cx="3346456" cy="2007873"/>
      </dsp:txXfrm>
    </dsp:sp>
    <dsp:sp modelId="{5A793FA8-29E0-433C-BA1E-70242371BBDC}">
      <dsp:nvSpPr>
        <dsp:cNvPr id="0" name=""/>
        <dsp:cNvSpPr/>
      </dsp:nvSpPr>
      <dsp:spPr>
        <a:xfrm>
          <a:off x="429570" y="2342991"/>
          <a:ext cx="3346456" cy="20078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1" kern="1200" dirty="0"/>
            <a:t>Relationship</a:t>
          </a:r>
        </a:p>
      </dsp:txBody>
      <dsp:txXfrm>
        <a:off x="429570" y="2342991"/>
        <a:ext cx="3346456" cy="2007873"/>
      </dsp:txXfrm>
    </dsp:sp>
    <dsp:sp modelId="{1D5BCA30-95F6-4ECD-A613-38557063D00E}">
      <dsp:nvSpPr>
        <dsp:cNvPr id="0" name=""/>
        <dsp:cNvSpPr/>
      </dsp:nvSpPr>
      <dsp:spPr>
        <a:xfrm>
          <a:off x="4110672" y="2342991"/>
          <a:ext cx="3346456" cy="20078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1" kern="1200" dirty="0"/>
            <a:t>Interconnection</a:t>
          </a:r>
        </a:p>
      </dsp:txBody>
      <dsp:txXfrm>
        <a:off x="4110672" y="2342991"/>
        <a:ext cx="3346456" cy="20078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FC392B-6DE2-444A-B43D-EC0C42565B6E}">
      <dsp:nvSpPr>
        <dsp:cNvPr id="0" name=""/>
        <dsp:cNvSpPr/>
      </dsp:nvSpPr>
      <dsp:spPr>
        <a:xfrm>
          <a:off x="0" y="511903"/>
          <a:ext cx="1919567" cy="115174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trust</a:t>
          </a:r>
        </a:p>
      </dsp:txBody>
      <dsp:txXfrm>
        <a:off x="0" y="511903"/>
        <a:ext cx="1919567" cy="1151740"/>
      </dsp:txXfrm>
    </dsp:sp>
    <dsp:sp modelId="{2535F7E5-7315-4A6B-A862-42B2B9D7D40E}">
      <dsp:nvSpPr>
        <dsp:cNvPr id="0" name=""/>
        <dsp:cNvSpPr/>
      </dsp:nvSpPr>
      <dsp:spPr>
        <a:xfrm>
          <a:off x="2111524" y="511903"/>
          <a:ext cx="1919567" cy="11517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autonomy</a:t>
          </a:r>
        </a:p>
      </dsp:txBody>
      <dsp:txXfrm>
        <a:off x="2111524" y="511903"/>
        <a:ext cx="1919567" cy="1151740"/>
      </dsp:txXfrm>
    </dsp:sp>
    <dsp:sp modelId="{F665941F-D197-4222-ABDA-0242DE4B04F2}">
      <dsp:nvSpPr>
        <dsp:cNvPr id="0" name=""/>
        <dsp:cNvSpPr/>
      </dsp:nvSpPr>
      <dsp:spPr>
        <a:xfrm>
          <a:off x="4223048" y="511903"/>
          <a:ext cx="1919567" cy="115174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support</a:t>
          </a:r>
        </a:p>
      </dsp:txBody>
      <dsp:txXfrm>
        <a:off x="4223048" y="511903"/>
        <a:ext cx="1919567" cy="1151740"/>
      </dsp:txXfrm>
    </dsp:sp>
    <dsp:sp modelId="{9D6BFC35-3510-4ACD-A69B-8CEBE33AC98F}">
      <dsp:nvSpPr>
        <dsp:cNvPr id="0" name=""/>
        <dsp:cNvSpPr/>
      </dsp:nvSpPr>
      <dsp:spPr>
        <a:xfrm>
          <a:off x="1055762" y="1855600"/>
          <a:ext cx="1919567" cy="115174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respect</a:t>
          </a:r>
        </a:p>
      </dsp:txBody>
      <dsp:txXfrm>
        <a:off x="1055762" y="1855600"/>
        <a:ext cx="1919567" cy="1151740"/>
      </dsp:txXfrm>
    </dsp:sp>
    <dsp:sp modelId="{EF77ACAC-79F0-4C53-A3CE-5AFFD1DAF1AF}">
      <dsp:nvSpPr>
        <dsp:cNvPr id="0" name=""/>
        <dsp:cNvSpPr/>
      </dsp:nvSpPr>
      <dsp:spPr>
        <a:xfrm>
          <a:off x="3167286" y="1855600"/>
          <a:ext cx="1919567" cy="115174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i="1" kern="1200" dirty="0"/>
            <a:t>vision</a:t>
          </a:r>
        </a:p>
      </dsp:txBody>
      <dsp:txXfrm>
        <a:off x="3167286" y="1855600"/>
        <a:ext cx="1919567" cy="11517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10/20/24</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files.eric.ed.gov/fulltext/EJ1137978.pdf"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sz="1200" dirty="0"/>
              <a:t>Beth </a:t>
            </a:r>
            <a:r>
              <a:rPr lang="en-GB" sz="1200" dirty="0" err="1"/>
              <a:t>yn</a:t>
            </a:r>
            <a:r>
              <a:rPr lang="en-GB" sz="1200" dirty="0"/>
              <a:t> union </a:t>
            </a:r>
            <a:r>
              <a:rPr lang="en-GB" sz="1200" dirty="0" err="1"/>
              <a:t>ydyn</a:t>
            </a:r>
            <a:r>
              <a:rPr lang="en-GB" sz="1200" dirty="0"/>
              <a:t> </a:t>
            </a:r>
            <a:r>
              <a:rPr lang="en-GB" sz="1200" dirty="0" err="1"/>
              <a:t>ni</a:t>
            </a:r>
            <a:r>
              <a:rPr lang="en-GB" sz="1200" dirty="0"/>
              <a:t> </a:t>
            </a:r>
            <a:r>
              <a:rPr lang="en-GB" sz="1200" dirty="0" err="1"/>
              <a:t>yn</a:t>
            </a:r>
            <a:r>
              <a:rPr lang="en-GB" sz="1200" dirty="0"/>
              <a:t> </a:t>
            </a:r>
            <a:r>
              <a:rPr lang="en-GB" sz="1200" dirty="0" err="1"/>
              <a:t>ei</a:t>
            </a:r>
            <a:r>
              <a:rPr lang="en-GB" sz="1200" dirty="0"/>
              <a:t> </a:t>
            </a:r>
            <a:r>
              <a:rPr lang="en-GB" sz="1200" dirty="0" err="1"/>
              <a:t>wneud</a:t>
            </a:r>
            <a:r>
              <a:rPr lang="en-GB" sz="1200" dirty="0"/>
              <a:t> </a:t>
            </a:r>
            <a:r>
              <a:rPr lang="en-GB" sz="1200" dirty="0" err="1"/>
              <a:t>wrth</a:t>
            </a:r>
            <a:r>
              <a:rPr lang="en-GB" sz="1200" dirty="0"/>
              <a:t> </a:t>
            </a:r>
            <a:r>
              <a:rPr lang="en-GB" sz="1200" dirty="0" err="1"/>
              <a:t>adfyfyrio</a:t>
            </a:r>
            <a:r>
              <a:rPr lang="en-GB" sz="1200" dirty="0"/>
              <a:t>?</a:t>
            </a:r>
          </a:p>
          <a:p>
            <a:r>
              <a:rPr lang="en-GB" sz="1200" dirty="0"/>
              <a:t>Pam </a:t>
            </a:r>
            <a:r>
              <a:rPr lang="en-GB" sz="1200" dirty="0" err="1"/>
              <a:t>mae</a:t>
            </a:r>
            <a:r>
              <a:rPr lang="en-GB" sz="1200" dirty="0"/>
              <a:t> </a:t>
            </a:r>
            <a:r>
              <a:rPr lang="en-GB" sz="1200" dirty="0" err="1"/>
              <a:t>hyn</a:t>
            </a:r>
            <a:r>
              <a:rPr lang="en-GB" sz="1200" dirty="0"/>
              <a:t> </a:t>
            </a:r>
            <a:r>
              <a:rPr lang="en-GB" sz="1200" dirty="0" err="1"/>
              <a:t>yn</a:t>
            </a:r>
            <a:r>
              <a:rPr lang="en-GB" sz="1200" dirty="0"/>
              <a:t> </a:t>
            </a:r>
            <a:r>
              <a:rPr lang="en-GB" sz="1200" dirty="0" err="1"/>
              <a:t>bwysig</a:t>
            </a:r>
            <a:r>
              <a:rPr lang="en-GB" sz="1200" dirty="0"/>
              <a:t> </a:t>
            </a:r>
            <a:r>
              <a:rPr lang="en-GB" sz="1200" dirty="0" err="1"/>
              <a:t>yn</a:t>
            </a:r>
            <a:r>
              <a:rPr lang="en-GB" sz="1200" dirty="0"/>
              <a:t> y </a:t>
            </a:r>
            <a:r>
              <a:rPr lang="en-GB" sz="1200" dirty="0" err="1"/>
              <a:t>proffesiwn</a:t>
            </a:r>
            <a:r>
              <a:rPr lang="en-GB" sz="1200" dirty="0"/>
              <a:t> </a:t>
            </a:r>
            <a:r>
              <a:rPr lang="en-GB" sz="1200" dirty="0" err="1"/>
              <a:t>addysg</a:t>
            </a:r>
            <a:r>
              <a:rPr lang="en-GB" sz="1200" dirty="0"/>
              <a:t>?</a:t>
            </a:r>
          </a:p>
          <a:p>
            <a:r>
              <a:rPr lang="en-GB" sz="1200" dirty="0"/>
              <a:t>Sut </a:t>
            </a:r>
            <a:r>
              <a:rPr lang="en-GB" sz="1200" dirty="0" err="1"/>
              <a:t>ydyn</a:t>
            </a:r>
            <a:r>
              <a:rPr lang="en-GB" sz="1200" dirty="0"/>
              <a:t> </a:t>
            </a:r>
            <a:r>
              <a:rPr lang="en-GB" sz="1200" dirty="0" err="1"/>
              <a:t>ni’n</a:t>
            </a:r>
            <a:r>
              <a:rPr lang="en-GB" sz="1200" dirty="0"/>
              <a:t> </a:t>
            </a:r>
            <a:r>
              <a:rPr lang="en-GB" sz="1200" dirty="0" err="1"/>
              <a:t>adfyfyrio</a:t>
            </a:r>
            <a:r>
              <a:rPr lang="en-GB" sz="1200" dirty="0"/>
              <a:t>?</a:t>
            </a:r>
          </a:p>
          <a:p>
            <a:endParaRPr lang="en-GB" sz="1200" dirty="0"/>
          </a:p>
          <a:p>
            <a:r>
              <a:rPr lang="en-GB" sz="1200" dirty="0"/>
              <a:t>What exactly o we do when we reflect?</a:t>
            </a:r>
          </a:p>
          <a:p>
            <a:r>
              <a:rPr lang="en-GB" sz="1200" dirty="0"/>
              <a:t>Why is this important for the education profession?</a:t>
            </a:r>
          </a:p>
          <a:p>
            <a:r>
              <a:rPr lang="en-GB" sz="1200" dirty="0"/>
              <a:t>How do we reflect?</a:t>
            </a:r>
          </a:p>
          <a:p>
            <a:endParaRPr lang="en-GB" dirty="0"/>
          </a:p>
          <a:p>
            <a:endParaRPr lang="en-GB" sz="1200" dirty="0"/>
          </a:p>
          <a:p>
            <a:r>
              <a:rPr lang="en-GB" sz="1200" dirty="0"/>
              <a:t>What exactly do we do when we are reflecting?</a:t>
            </a:r>
          </a:p>
          <a:p>
            <a:r>
              <a:rPr lang="en-GB" sz="1200" dirty="0"/>
              <a:t>Why is this important for the education profession?</a:t>
            </a:r>
          </a:p>
          <a:p>
            <a:r>
              <a:rPr lang="en-GB" sz="1200" dirty="0"/>
              <a:t>How do we reflect?</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1176827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Creu</a:t>
            </a:r>
            <a:r>
              <a:rPr lang="en-GB" dirty="0"/>
              <a:t> </a:t>
            </a:r>
            <a:r>
              <a:rPr lang="en-GB" dirty="0" err="1"/>
              <a:t>perthynas</a:t>
            </a:r>
            <a:r>
              <a:rPr lang="en-GB" dirty="0"/>
              <a:t> </a:t>
            </a:r>
            <a:r>
              <a:rPr lang="en-GB" dirty="0" err="1"/>
              <a:t>yn</a:t>
            </a:r>
            <a:r>
              <a:rPr lang="en-GB" dirty="0"/>
              <a:t> </a:t>
            </a:r>
            <a:r>
              <a:rPr lang="en-GB" dirty="0" err="1"/>
              <a:t>rhan</a:t>
            </a:r>
            <a:r>
              <a:rPr lang="en-GB" dirty="0"/>
              <a:t> o </a:t>
            </a:r>
            <a:r>
              <a:rPr lang="en-GB" dirty="0" err="1"/>
              <a:t>rol</a:t>
            </a:r>
            <a:r>
              <a:rPr lang="en-GB" dirty="0"/>
              <a:t> a </a:t>
            </a:r>
            <a:r>
              <a:rPr lang="en-GB" dirty="0" err="1"/>
              <a:t>bywyd</a:t>
            </a:r>
            <a:r>
              <a:rPr lang="en-GB" dirty="0"/>
              <a:t> bob </a:t>
            </a:r>
            <a:r>
              <a:rPr lang="en-GB" dirty="0" err="1"/>
              <a:t>dydd</a:t>
            </a:r>
            <a:r>
              <a:rPr lang="en-GB" dirty="0"/>
              <a:t> </a:t>
            </a:r>
            <a:r>
              <a:rPr lang="en-GB" dirty="0" err="1"/>
              <a:t>athrawon</a:t>
            </a:r>
            <a:r>
              <a:rPr lang="en-GB" dirty="0"/>
              <a:t> – does neb </a:t>
            </a:r>
            <a:r>
              <a:rPr lang="en-GB" dirty="0" err="1"/>
              <a:t>yn</a:t>
            </a:r>
            <a:r>
              <a:rPr lang="en-GB" dirty="0"/>
              <a:t> </a:t>
            </a:r>
            <a:r>
              <a:rPr lang="en-GB" dirty="0" err="1"/>
              <a:t>medru</a:t>
            </a:r>
            <a:r>
              <a:rPr lang="en-GB" dirty="0"/>
              <a:t> </a:t>
            </a:r>
            <a:r>
              <a:rPr lang="en-GB" dirty="0" err="1"/>
              <a:t>gweithio</a:t>
            </a:r>
            <a:r>
              <a:rPr lang="en-GB" dirty="0"/>
              <a:t> </a:t>
            </a:r>
            <a:r>
              <a:rPr lang="en-GB" dirty="0" err="1"/>
              <a:t>ar</a:t>
            </a:r>
            <a:r>
              <a:rPr lang="en-GB" dirty="0"/>
              <a:t> </a:t>
            </a:r>
            <a:r>
              <a:rPr lang="en-GB" dirty="0" err="1"/>
              <a:t>eu</a:t>
            </a:r>
            <a:r>
              <a:rPr lang="en-GB" dirty="0"/>
              <a:t> </a:t>
            </a:r>
            <a:r>
              <a:rPr lang="en-GB" dirty="0" err="1"/>
              <a:t>pennau</a:t>
            </a:r>
            <a:r>
              <a:rPr lang="en-GB" dirty="0"/>
              <a:t> </a:t>
            </a:r>
            <a:r>
              <a:rPr lang="en-GB" dirty="0" err="1"/>
              <a:t>eu</a:t>
            </a:r>
            <a:r>
              <a:rPr lang="en-GB" dirty="0"/>
              <a:t> </a:t>
            </a:r>
            <a:r>
              <a:rPr lang="en-GB" dirty="0" err="1"/>
              <a:t>hunain</a:t>
            </a:r>
            <a:r>
              <a:rPr lang="en-GB" dirty="0"/>
              <a:t>.</a:t>
            </a:r>
          </a:p>
          <a:p>
            <a:r>
              <a:rPr lang="en-GB" dirty="0"/>
              <a:t>Mae </a:t>
            </a:r>
            <a:r>
              <a:rPr lang="en-GB" dirty="0" err="1"/>
              <a:t>disgyblion</a:t>
            </a:r>
            <a:r>
              <a:rPr lang="en-GB" dirty="0"/>
              <a:t>, </a:t>
            </a:r>
            <a:r>
              <a:rPr lang="en-GB" dirty="0" err="1"/>
              <a:t>teuluoedd</a:t>
            </a:r>
            <a:r>
              <a:rPr lang="en-GB" dirty="0"/>
              <a:t>, </a:t>
            </a:r>
            <a:r>
              <a:rPr lang="en-GB" dirty="0" err="1"/>
              <a:t>cyfoedion</a:t>
            </a:r>
            <a:r>
              <a:rPr lang="en-GB" dirty="0"/>
              <a:t>, </a:t>
            </a:r>
            <a:r>
              <a:rPr lang="en-GB" dirty="0" err="1"/>
              <a:t>cydweithwyr</a:t>
            </a:r>
            <a:r>
              <a:rPr lang="en-GB" dirty="0"/>
              <a:t> a </a:t>
            </a:r>
            <a:r>
              <a:rPr lang="en-GB" dirty="0" err="1"/>
              <a:t>phobl</a:t>
            </a:r>
            <a:r>
              <a:rPr lang="en-GB" dirty="0"/>
              <a:t> </a:t>
            </a:r>
            <a:r>
              <a:rPr lang="en-GB" dirty="0" err="1"/>
              <a:t>proffesiynol</a:t>
            </a:r>
            <a:r>
              <a:rPr lang="en-GB" dirty="0"/>
              <a:t> </a:t>
            </a:r>
            <a:r>
              <a:rPr lang="en-GB" dirty="0" err="1"/>
              <a:t>eraill</a:t>
            </a:r>
            <a:r>
              <a:rPr lang="en-GB" dirty="0"/>
              <a:t> </a:t>
            </a:r>
            <a:r>
              <a:rPr lang="en-GB" dirty="0" err="1"/>
              <a:t>yn</a:t>
            </a:r>
            <a:r>
              <a:rPr lang="en-GB" dirty="0"/>
              <a:t> </a:t>
            </a:r>
            <a:r>
              <a:rPr lang="en-GB" dirty="0" err="1"/>
              <a:t>darparu</a:t>
            </a:r>
            <a:r>
              <a:rPr lang="en-GB" dirty="0"/>
              <a:t> </a:t>
            </a:r>
            <a:r>
              <a:rPr lang="en-GB" dirty="0" err="1"/>
              <a:t>cyfleoedd</a:t>
            </a:r>
            <a:r>
              <a:rPr lang="en-GB" dirty="0"/>
              <a:t> </a:t>
            </a:r>
            <a:r>
              <a:rPr lang="en-GB" dirty="0" err="1"/>
              <a:t>i</a:t>
            </a:r>
            <a:r>
              <a:rPr lang="en-GB" dirty="0"/>
              <a:t> </a:t>
            </a:r>
            <a:r>
              <a:rPr lang="en-GB" dirty="0" err="1"/>
              <a:t>ddatblygu</a:t>
            </a:r>
            <a:r>
              <a:rPr lang="en-GB" dirty="0"/>
              <a:t> </a:t>
            </a:r>
            <a:r>
              <a:rPr lang="en-GB" dirty="0" err="1"/>
              <a:t>perthynas</a:t>
            </a:r>
            <a:r>
              <a:rPr lang="en-GB" dirty="0"/>
              <a:t> o </a:t>
            </a:r>
            <a:r>
              <a:rPr lang="en-GB" dirty="0" err="1"/>
              <a:t>gydweithio</a:t>
            </a:r>
            <a:r>
              <a:rPr lang="en-GB" dirty="0"/>
              <a:t> y gall </a:t>
            </a:r>
            <a:r>
              <a:rPr lang="en-GB" dirty="0" err="1"/>
              <a:t>gael</a:t>
            </a:r>
            <a:r>
              <a:rPr lang="en-GB" dirty="0"/>
              <a:t> </a:t>
            </a:r>
            <a:r>
              <a:rPr lang="en-GB" dirty="0" err="1"/>
              <a:t>ei</a:t>
            </a:r>
            <a:r>
              <a:rPr lang="en-GB" dirty="0"/>
              <a:t> </a:t>
            </a:r>
            <a:r>
              <a:rPr lang="en-GB" dirty="0" err="1"/>
              <a:t>fodelu</a:t>
            </a:r>
            <a:r>
              <a:rPr lang="en-GB" dirty="0"/>
              <a:t> </a:t>
            </a:r>
            <a:r>
              <a:rPr lang="en-GB" dirty="0" err="1"/>
              <a:t>trwy</a:t>
            </a:r>
            <a:r>
              <a:rPr lang="en-GB" dirty="0"/>
              <a:t> </a:t>
            </a:r>
            <a:r>
              <a:rPr lang="en-GB" dirty="0" err="1"/>
              <a:t>wahanol</a:t>
            </a:r>
            <a:r>
              <a:rPr lang="en-GB" dirty="0"/>
              <a:t> </a:t>
            </a:r>
            <a:r>
              <a:rPr lang="en-GB" dirty="0" err="1"/>
              <a:t>lefelau</a:t>
            </a:r>
            <a:r>
              <a:rPr lang="en-GB" dirty="0"/>
              <a:t> a </a:t>
            </a:r>
            <a:r>
              <a:rPr lang="en-GB" dirty="0" err="1"/>
              <a:t>chymhlethdod</a:t>
            </a:r>
            <a:r>
              <a:rPr lang="en-GB" dirty="0"/>
              <a:t> o </a:t>
            </a:r>
            <a:r>
              <a:rPr lang="en-GB" dirty="0" err="1"/>
              <a:t>gyfathrebu</a:t>
            </a:r>
            <a:r>
              <a:rPr lang="en-GB" dirty="0"/>
              <a:t> ac </a:t>
            </a:r>
            <a:r>
              <a:rPr lang="en-GB" dirty="0" err="1"/>
              <a:t>ymrwymiad</a:t>
            </a:r>
            <a:r>
              <a:rPr lang="en-GB" dirty="0"/>
              <a:t>.</a:t>
            </a:r>
          </a:p>
          <a:p>
            <a:r>
              <a:rPr lang="en-GB" dirty="0"/>
              <a:t>Er </a:t>
            </a:r>
            <a:r>
              <a:rPr lang="en-GB" dirty="0" err="1"/>
              <a:t>mwyn</a:t>
            </a:r>
            <a:r>
              <a:rPr lang="en-GB" dirty="0"/>
              <a:t> </a:t>
            </a:r>
            <a:r>
              <a:rPr lang="en-GB" dirty="0" err="1"/>
              <a:t>delio</a:t>
            </a:r>
            <a:r>
              <a:rPr lang="en-GB" dirty="0"/>
              <a:t> </a:t>
            </a:r>
            <a:r>
              <a:rPr lang="en-GB" dirty="0" err="1"/>
              <a:t>gyda</a:t>
            </a:r>
            <a:r>
              <a:rPr lang="en-GB" dirty="0"/>
              <a:t> </a:t>
            </a:r>
            <a:r>
              <a:rPr lang="en-GB" dirty="0" err="1"/>
              <a:t>phlant</a:t>
            </a:r>
            <a:r>
              <a:rPr lang="en-GB" dirty="0"/>
              <a:t> ac </a:t>
            </a:r>
            <a:r>
              <a:rPr lang="en-GB" dirty="0" err="1"/>
              <a:t>oedolion</a:t>
            </a:r>
            <a:r>
              <a:rPr lang="en-GB" dirty="0"/>
              <a:t> </a:t>
            </a:r>
            <a:r>
              <a:rPr lang="en-GB" dirty="0" err="1"/>
              <a:t>yn</a:t>
            </a:r>
            <a:r>
              <a:rPr lang="en-GB" dirty="0"/>
              <a:t> </a:t>
            </a:r>
            <a:r>
              <a:rPr lang="en-GB" dirty="0" err="1"/>
              <a:t>effeithiol</a:t>
            </a:r>
            <a:r>
              <a:rPr lang="en-GB" dirty="0"/>
              <a:t>, </a:t>
            </a:r>
            <a:r>
              <a:rPr lang="en-GB" dirty="0" err="1"/>
              <a:t>rhaid</a:t>
            </a:r>
            <a:r>
              <a:rPr lang="en-GB" dirty="0"/>
              <a:t> </a:t>
            </a:r>
            <a:r>
              <a:rPr lang="en-GB" dirty="0" err="1"/>
              <a:t>i</a:t>
            </a:r>
            <a:r>
              <a:rPr lang="en-GB" dirty="0"/>
              <a:t> chi </a:t>
            </a:r>
            <a:r>
              <a:rPr lang="en-GB" dirty="0" err="1"/>
              <a:t>adfyfyrio</a:t>
            </a:r>
            <a:r>
              <a:rPr lang="en-GB" dirty="0"/>
              <a:t> </a:t>
            </a:r>
            <a:r>
              <a:rPr lang="en-GB" dirty="0" err="1"/>
              <a:t>ar</a:t>
            </a:r>
            <a:r>
              <a:rPr lang="en-GB" dirty="0"/>
              <a:t> y </a:t>
            </a:r>
            <a:r>
              <a:rPr lang="en-GB" dirty="0" err="1"/>
              <a:t>sefyllfa</a:t>
            </a:r>
            <a:r>
              <a:rPr lang="en-GB" dirty="0"/>
              <a:t> a </a:t>
            </a:r>
            <a:r>
              <a:rPr lang="en-GB" dirty="0" err="1"/>
              <a:t>rhoi</a:t>
            </a:r>
            <a:r>
              <a:rPr lang="en-GB" dirty="0"/>
              <a:t> </a:t>
            </a:r>
            <a:r>
              <a:rPr lang="en-GB" dirty="0" err="1"/>
              <a:t>eich</a:t>
            </a:r>
            <a:r>
              <a:rPr lang="en-GB" dirty="0"/>
              <a:t> </a:t>
            </a:r>
            <a:r>
              <a:rPr lang="en-GB" dirty="0" err="1"/>
              <a:t>hun</a:t>
            </a:r>
            <a:r>
              <a:rPr lang="en-GB" dirty="0"/>
              <a:t> </a:t>
            </a:r>
            <a:r>
              <a:rPr lang="en-GB" dirty="0" err="1"/>
              <a:t>yn</a:t>
            </a:r>
            <a:r>
              <a:rPr lang="en-GB" dirty="0"/>
              <a:t> </a:t>
            </a:r>
            <a:r>
              <a:rPr lang="en-GB" dirty="0" err="1"/>
              <a:t>eu</a:t>
            </a:r>
            <a:r>
              <a:rPr lang="en-GB" dirty="0"/>
              <a:t> </a:t>
            </a:r>
            <a:r>
              <a:rPr lang="en-GB" dirty="0" err="1"/>
              <a:t>esgidiau</a:t>
            </a:r>
            <a:r>
              <a:rPr lang="en-GB" dirty="0"/>
              <a:t> hwy.  </a:t>
            </a:r>
          </a:p>
          <a:p>
            <a:endParaRPr lang="en-GB" dirty="0"/>
          </a:p>
          <a:p>
            <a:r>
              <a:rPr lang="en-GB" dirty="0"/>
              <a:t>Creating relationships is part of the role and everyday life of teachers - no one can work alone.</a:t>
            </a:r>
          </a:p>
          <a:p>
            <a:r>
              <a:rPr lang="en-GB" dirty="0"/>
              <a:t>Pupils, families, peers, colleagues and other professionals provide opportunities to develop a relationship of collaboration which can be </a:t>
            </a:r>
            <a:r>
              <a:rPr lang="en-GB" dirty="0" err="1"/>
              <a:t>modeled</a:t>
            </a:r>
            <a:r>
              <a:rPr lang="en-GB" dirty="0"/>
              <a:t> through different levels and complexity of communication and commitment.</a:t>
            </a:r>
          </a:p>
          <a:p>
            <a:r>
              <a:rPr lang="en-GB" dirty="0"/>
              <a:t>In order to deal with children and adults effectively, you must reflect on the situation and put yourself in their shoes.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4077154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Creu</a:t>
            </a:r>
            <a:r>
              <a:rPr lang="en-GB" dirty="0"/>
              <a:t> </a:t>
            </a:r>
            <a:r>
              <a:rPr lang="en-GB" dirty="0" err="1"/>
              <a:t>perthynas</a:t>
            </a:r>
            <a:r>
              <a:rPr lang="en-GB" dirty="0"/>
              <a:t> </a:t>
            </a:r>
            <a:r>
              <a:rPr lang="en-GB" dirty="0" err="1"/>
              <a:t>yn</a:t>
            </a:r>
            <a:r>
              <a:rPr lang="en-GB" dirty="0"/>
              <a:t> </a:t>
            </a:r>
            <a:r>
              <a:rPr lang="en-GB" dirty="0" err="1"/>
              <a:t>rhan</a:t>
            </a:r>
            <a:r>
              <a:rPr lang="en-GB" dirty="0"/>
              <a:t> o </a:t>
            </a:r>
            <a:r>
              <a:rPr lang="en-GB" dirty="0" err="1"/>
              <a:t>rol</a:t>
            </a:r>
            <a:r>
              <a:rPr lang="en-GB" dirty="0"/>
              <a:t> a </a:t>
            </a:r>
            <a:r>
              <a:rPr lang="en-GB" dirty="0" err="1"/>
              <a:t>bywyd</a:t>
            </a:r>
            <a:r>
              <a:rPr lang="en-GB" dirty="0"/>
              <a:t> bob </a:t>
            </a:r>
            <a:r>
              <a:rPr lang="en-GB" dirty="0" err="1"/>
              <a:t>dydd</a:t>
            </a:r>
            <a:r>
              <a:rPr lang="en-GB" dirty="0"/>
              <a:t> </a:t>
            </a:r>
            <a:r>
              <a:rPr lang="en-GB" dirty="0" err="1"/>
              <a:t>athrawon</a:t>
            </a:r>
            <a:r>
              <a:rPr lang="en-GB" dirty="0"/>
              <a:t> – does neb </a:t>
            </a:r>
            <a:r>
              <a:rPr lang="en-GB" dirty="0" err="1"/>
              <a:t>yn</a:t>
            </a:r>
            <a:r>
              <a:rPr lang="en-GB" dirty="0"/>
              <a:t> </a:t>
            </a:r>
            <a:r>
              <a:rPr lang="en-GB" dirty="0" err="1"/>
              <a:t>medru</a:t>
            </a:r>
            <a:r>
              <a:rPr lang="en-GB" dirty="0"/>
              <a:t> </a:t>
            </a:r>
            <a:r>
              <a:rPr lang="en-GB" dirty="0" err="1"/>
              <a:t>gweithio</a:t>
            </a:r>
            <a:r>
              <a:rPr lang="en-GB" dirty="0"/>
              <a:t> </a:t>
            </a:r>
            <a:r>
              <a:rPr lang="en-GB" dirty="0" err="1"/>
              <a:t>ar</a:t>
            </a:r>
            <a:r>
              <a:rPr lang="en-GB" dirty="0"/>
              <a:t> </a:t>
            </a:r>
            <a:r>
              <a:rPr lang="en-GB" dirty="0" err="1"/>
              <a:t>eu</a:t>
            </a:r>
            <a:r>
              <a:rPr lang="en-GB" dirty="0"/>
              <a:t> </a:t>
            </a:r>
            <a:r>
              <a:rPr lang="en-GB" dirty="0" err="1"/>
              <a:t>pennau</a:t>
            </a:r>
            <a:r>
              <a:rPr lang="en-GB" dirty="0"/>
              <a:t> </a:t>
            </a:r>
            <a:r>
              <a:rPr lang="en-GB" dirty="0" err="1"/>
              <a:t>eu</a:t>
            </a:r>
            <a:r>
              <a:rPr lang="en-GB" dirty="0"/>
              <a:t> </a:t>
            </a:r>
            <a:r>
              <a:rPr lang="en-GB" dirty="0" err="1"/>
              <a:t>hunain</a:t>
            </a:r>
            <a:r>
              <a:rPr lang="en-GB" dirty="0"/>
              <a:t>.</a:t>
            </a:r>
          </a:p>
          <a:p>
            <a:r>
              <a:rPr lang="en-GB" dirty="0"/>
              <a:t>Mae </a:t>
            </a:r>
            <a:r>
              <a:rPr lang="en-GB" dirty="0" err="1"/>
              <a:t>disgyblion</a:t>
            </a:r>
            <a:r>
              <a:rPr lang="en-GB" dirty="0"/>
              <a:t>, </a:t>
            </a:r>
            <a:r>
              <a:rPr lang="en-GB" dirty="0" err="1"/>
              <a:t>teuluoedd</a:t>
            </a:r>
            <a:r>
              <a:rPr lang="en-GB" dirty="0"/>
              <a:t>, </a:t>
            </a:r>
            <a:r>
              <a:rPr lang="en-GB" dirty="0" err="1"/>
              <a:t>cyfoedion</a:t>
            </a:r>
            <a:r>
              <a:rPr lang="en-GB" dirty="0"/>
              <a:t>, </a:t>
            </a:r>
            <a:r>
              <a:rPr lang="en-GB" dirty="0" err="1"/>
              <a:t>cydweithwyr</a:t>
            </a:r>
            <a:r>
              <a:rPr lang="en-GB" dirty="0"/>
              <a:t> a </a:t>
            </a:r>
            <a:r>
              <a:rPr lang="en-GB" dirty="0" err="1"/>
              <a:t>phobl</a:t>
            </a:r>
            <a:r>
              <a:rPr lang="en-GB" dirty="0"/>
              <a:t> </a:t>
            </a:r>
            <a:r>
              <a:rPr lang="en-GB" dirty="0" err="1"/>
              <a:t>proffesiynol</a:t>
            </a:r>
            <a:r>
              <a:rPr lang="en-GB" dirty="0"/>
              <a:t> </a:t>
            </a:r>
            <a:r>
              <a:rPr lang="en-GB" dirty="0" err="1"/>
              <a:t>eraill</a:t>
            </a:r>
            <a:r>
              <a:rPr lang="en-GB" dirty="0"/>
              <a:t> </a:t>
            </a:r>
            <a:r>
              <a:rPr lang="en-GB" dirty="0" err="1"/>
              <a:t>yn</a:t>
            </a:r>
            <a:r>
              <a:rPr lang="en-GB" dirty="0"/>
              <a:t> </a:t>
            </a:r>
            <a:r>
              <a:rPr lang="en-GB" dirty="0" err="1"/>
              <a:t>darparu</a:t>
            </a:r>
            <a:r>
              <a:rPr lang="en-GB" dirty="0"/>
              <a:t> </a:t>
            </a:r>
            <a:r>
              <a:rPr lang="en-GB" dirty="0" err="1"/>
              <a:t>cyfleoedd</a:t>
            </a:r>
            <a:r>
              <a:rPr lang="en-GB" dirty="0"/>
              <a:t> </a:t>
            </a:r>
            <a:r>
              <a:rPr lang="en-GB" dirty="0" err="1"/>
              <a:t>i</a:t>
            </a:r>
            <a:r>
              <a:rPr lang="en-GB" dirty="0"/>
              <a:t> </a:t>
            </a:r>
            <a:r>
              <a:rPr lang="en-GB" dirty="0" err="1"/>
              <a:t>ddatblygu</a:t>
            </a:r>
            <a:r>
              <a:rPr lang="en-GB" dirty="0"/>
              <a:t> </a:t>
            </a:r>
            <a:r>
              <a:rPr lang="en-GB" dirty="0" err="1"/>
              <a:t>perthynas</a:t>
            </a:r>
            <a:r>
              <a:rPr lang="en-GB" dirty="0"/>
              <a:t> o </a:t>
            </a:r>
            <a:r>
              <a:rPr lang="en-GB" dirty="0" err="1"/>
              <a:t>gydweithio</a:t>
            </a:r>
            <a:r>
              <a:rPr lang="en-GB" dirty="0"/>
              <a:t> y gall </a:t>
            </a:r>
            <a:r>
              <a:rPr lang="en-GB" dirty="0" err="1"/>
              <a:t>gael</a:t>
            </a:r>
            <a:r>
              <a:rPr lang="en-GB" dirty="0"/>
              <a:t> </a:t>
            </a:r>
            <a:r>
              <a:rPr lang="en-GB" dirty="0" err="1"/>
              <a:t>ei</a:t>
            </a:r>
            <a:r>
              <a:rPr lang="en-GB" dirty="0"/>
              <a:t> </a:t>
            </a:r>
            <a:r>
              <a:rPr lang="en-GB" dirty="0" err="1"/>
              <a:t>fodelu</a:t>
            </a:r>
            <a:r>
              <a:rPr lang="en-GB" dirty="0"/>
              <a:t> </a:t>
            </a:r>
            <a:r>
              <a:rPr lang="en-GB" dirty="0" err="1"/>
              <a:t>trwy</a:t>
            </a:r>
            <a:r>
              <a:rPr lang="en-GB" dirty="0"/>
              <a:t> </a:t>
            </a:r>
            <a:r>
              <a:rPr lang="en-GB" dirty="0" err="1"/>
              <a:t>wahanol</a:t>
            </a:r>
            <a:r>
              <a:rPr lang="en-GB" dirty="0"/>
              <a:t> </a:t>
            </a:r>
            <a:r>
              <a:rPr lang="en-GB" dirty="0" err="1"/>
              <a:t>lefelau</a:t>
            </a:r>
            <a:r>
              <a:rPr lang="en-GB" dirty="0"/>
              <a:t> a </a:t>
            </a:r>
            <a:r>
              <a:rPr lang="en-GB" dirty="0" err="1"/>
              <a:t>chymhlethdod</a:t>
            </a:r>
            <a:r>
              <a:rPr lang="en-GB" dirty="0"/>
              <a:t> o </a:t>
            </a:r>
            <a:r>
              <a:rPr lang="en-GB" dirty="0" err="1"/>
              <a:t>gyfathrebu</a:t>
            </a:r>
            <a:r>
              <a:rPr lang="en-GB" dirty="0"/>
              <a:t> ac </a:t>
            </a:r>
            <a:r>
              <a:rPr lang="en-GB" dirty="0" err="1"/>
              <a:t>ymrwymiad</a:t>
            </a:r>
            <a:r>
              <a:rPr lang="en-GB" dirty="0"/>
              <a:t>.</a:t>
            </a:r>
          </a:p>
          <a:p>
            <a:r>
              <a:rPr lang="en-GB" dirty="0"/>
              <a:t>Er </a:t>
            </a:r>
            <a:r>
              <a:rPr lang="en-GB" dirty="0" err="1"/>
              <a:t>mwyn</a:t>
            </a:r>
            <a:r>
              <a:rPr lang="en-GB" dirty="0"/>
              <a:t> </a:t>
            </a:r>
            <a:r>
              <a:rPr lang="en-GB" dirty="0" err="1"/>
              <a:t>delio</a:t>
            </a:r>
            <a:r>
              <a:rPr lang="en-GB" dirty="0"/>
              <a:t> </a:t>
            </a:r>
            <a:r>
              <a:rPr lang="en-GB" dirty="0" err="1"/>
              <a:t>gyda</a:t>
            </a:r>
            <a:r>
              <a:rPr lang="en-GB" dirty="0"/>
              <a:t> </a:t>
            </a:r>
            <a:r>
              <a:rPr lang="en-GB" dirty="0" err="1"/>
              <a:t>phlant</a:t>
            </a:r>
            <a:r>
              <a:rPr lang="en-GB" dirty="0"/>
              <a:t> ac </a:t>
            </a:r>
            <a:r>
              <a:rPr lang="en-GB" dirty="0" err="1"/>
              <a:t>oedolion</a:t>
            </a:r>
            <a:r>
              <a:rPr lang="en-GB" dirty="0"/>
              <a:t> </a:t>
            </a:r>
            <a:r>
              <a:rPr lang="en-GB" dirty="0" err="1"/>
              <a:t>yn</a:t>
            </a:r>
            <a:r>
              <a:rPr lang="en-GB" dirty="0"/>
              <a:t> </a:t>
            </a:r>
            <a:r>
              <a:rPr lang="en-GB" dirty="0" err="1"/>
              <a:t>effeithiol</a:t>
            </a:r>
            <a:r>
              <a:rPr lang="en-GB" dirty="0"/>
              <a:t>, </a:t>
            </a:r>
            <a:r>
              <a:rPr lang="en-GB" dirty="0" err="1"/>
              <a:t>rhaid</a:t>
            </a:r>
            <a:r>
              <a:rPr lang="en-GB" dirty="0"/>
              <a:t> </a:t>
            </a:r>
            <a:r>
              <a:rPr lang="en-GB" dirty="0" err="1"/>
              <a:t>i</a:t>
            </a:r>
            <a:r>
              <a:rPr lang="en-GB" dirty="0"/>
              <a:t> chi </a:t>
            </a:r>
            <a:r>
              <a:rPr lang="en-GB" dirty="0" err="1"/>
              <a:t>adfyfyrio</a:t>
            </a:r>
            <a:r>
              <a:rPr lang="en-GB" dirty="0"/>
              <a:t> </a:t>
            </a:r>
            <a:r>
              <a:rPr lang="en-GB" dirty="0" err="1"/>
              <a:t>ar</a:t>
            </a:r>
            <a:r>
              <a:rPr lang="en-GB" dirty="0"/>
              <a:t> y </a:t>
            </a:r>
            <a:r>
              <a:rPr lang="en-GB" dirty="0" err="1"/>
              <a:t>sefyllfa</a:t>
            </a:r>
            <a:r>
              <a:rPr lang="en-GB" dirty="0"/>
              <a:t> a </a:t>
            </a:r>
            <a:r>
              <a:rPr lang="en-GB" dirty="0" err="1"/>
              <a:t>rhoi</a:t>
            </a:r>
            <a:r>
              <a:rPr lang="en-GB" dirty="0"/>
              <a:t> </a:t>
            </a:r>
            <a:r>
              <a:rPr lang="en-GB" dirty="0" err="1"/>
              <a:t>eich</a:t>
            </a:r>
            <a:r>
              <a:rPr lang="en-GB" dirty="0"/>
              <a:t> </a:t>
            </a:r>
            <a:r>
              <a:rPr lang="en-GB" dirty="0" err="1"/>
              <a:t>hun</a:t>
            </a:r>
            <a:r>
              <a:rPr lang="en-GB" dirty="0"/>
              <a:t> </a:t>
            </a:r>
            <a:r>
              <a:rPr lang="en-GB" dirty="0" err="1"/>
              <a:t>yn</a:t>
            </a:r>
            <a:r>
              <a:rPr lang="en-GB" dirty="0"/>
              <a:t> </a:t>
            </a:r>
            <a:r>
              <a:rPr lang="en-GB" dirty="0" err="1"/>
              <a:t>eu</a:t>
            </a:r>
            <a:r>
              <a:rPr lang="en-GB" dirty="0"/>
              <a:t> </a:t>
            </a:r>
            <a:r>
              <a:rPr lang="en-GB" dirty="0" err="1"/>
              <a:t>esgidiau</a:t>
            </a:r>
            <a:r>
              <a:rPr lang="en-GB" dirty="0"/>
              <a:t> hwy.  </a:t>
            </a:r>
          </a:p>
          <a:p>
            <a:endParaRPr lang="en-GB" dirty="0"/>
          </a:p>
          <a:p>
            <a:r>
              <a:rPr lang="en-GB" dirty="0"/>
              <a:t>Creating relationships is part of the role and everyday life of teachers - no one can work alone.</a:t>
            </a:r>
          </a:p>
          <a:p>
            <a:r>
              <a:rPr lang="en-GB" dirty="0"/>
              <a:t>Pupils, families, peers, colleagues and other professionals provide opportunities to develop a relationship of collaboration which can be </a:t>
            </a:r>
            <a:r>
              <a:rPr lang="en-GB" dirty="0" err="1"/>
              <a:t>modeled</a:t>
            </a:r>
            <a:r>
              <a:rPr lang="en-GB" dirty="0"/>
              <a:t> through different levels and complexity of communication and commitment.</a:t>
            </a:r>
          </a:p>
          <a:p>
            <a:r>
              <a:rPr lang="en-GB" dirty="0"/>
              <a:t>In order to deal with children and adults effectively, you must reflect on the situation and put yourself in their shoes.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3023587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6</a:t>
            </a:fld>
            <a:endParaRPr lang="en-US"/>
          </a:p>
        </p:txBody>
      </p:sp>
    </p:spTree>
    <p:extLst>
      <p:ext uri="{BB962C8B-B14F-4D97-AF65-F5344CB8AC3E}">
        <p14:creationId xmlns:p14="http://schemas.microsoft.com/office/powerpoint/2010/main" val="670847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7</a:t>
            </a:fld>
            <a:endParaRPr lang="en-US"/>
          </a:p>
        </p:txBody>
      </p:sp>
    </p:spTree>
    <p:extLst>
      <p:ext uri="{BB962C8B-B14F-4D97-AF65-F5344CB8AC3E}">
        <p14:creationId xmlns:p14="http://schemas.microsoft.com/office/powerpoint/2010/main" val="1317476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8</a:t>
            </a:fld>
            <a:endParaRPr lang="en-US"/>
          </a:p>
        </p:txBody>
      </p:sp>
    </p:spTree>
    <p:extLst>
      <p:ext uri="{BB962C8B-B14F-4D97-AF65-F5344CB8AC3E}">
        <p14:creationId xmlns:p14="http://schemas.microsoft.com/office/powerpoint/2010/main" val="3686800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Split back into groups for 10 mins, come back and </a:t>
            </a:r>
            <a:r>
              <a:rPr lang="en-US" dirty="0" err="1"/>
              <a:t>dicuss</a:t>
            </a:r>
            <a:endParaRPr lang="en-US" dirty="0"/>
          </a:p>
          <a:p>
            <a:endParaRPr lang="en-US" dirty="0"/>
          </a:p>
          <a:p>
            <a:r>
              <a:rPr lang="en-US" dirty="0"/>
              <a:t>Simplified:</a:t>
            </a:r>
          </a:p>
          <a:p>
            <a:endParaRPr lang="en-US" dirty="0"/>
          </a:p>
          <a:p>
            <a:pPr marL="228600" indent="-228600">
              <a:buAutoNum type="arabicParenR"/>
            </a:pPr>
            <a:r>
              <a:rPr lang="en-US" dirty="0"/>
              <a:t>Willing to consider ALL of the facts and consider alternative views or possibilities</a:t>
            </a:r>
          </a:p>
          <a:p>
            <a:pPr marL="228600" indent="-228600">
              <a:buAutoNum type="arabicParenR"/>
            </a:pPr>
            <a:r>
              <a:rPr lang="en-US" dirty="0"/>
              <a:t>Understanding and awareness that our actions have consequences</a:t>
            </a:r>
          </a:p>
          <a:p>
            <a:pPr marL="228600" indent="-228600">
              <a:buAutoNum type="arabicParenR"/>
            </a:pPr>
            <a:r>
              <a:rPr lang="en-US" dirty="0"/>
              <a:t>Being committed and enthusiastic in the area in which we seek to develop</a:t>
            </a:r>
          </a:p>
          <a:p>
            <a:endParaRPr lang="en-US" dirty="0"/>
          </a:p>
          <a:p>
            <a:endParaRPr lang="en-US" dirty="0"/>
          </a:p>
          <a:p>
            <a:endParaRPr lang="en-US" dirty="0"/>
          </a:p>
          <a:p>
            <a:endParaRPr lang="en-US" dirty="0"/>
          </a:p>
          <a:p>
            <a:r>
              <a:rPr lang="en-GB" dirty="0"/>
              <a:t>Dewey, J. (1933). How we think: A restatement of the relation of reflective thinking to the educative process. Boston, MA: DC Heath and Company. </a:t>
            </a:r>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9</a:t>
            </a:fld>
            <a:endParaRPr lang="en-US"/>
          </a:p>
        </p:txBody>
      </p:sp>
    </p:spTree>
    <p:extLst>
      <p:ext uri="{BB962C8B-B14F-4D97-AF65-F5344CB8AC3E}">
        <p14:creationId xmlns:p14="http://schemas.microsoft.com/office/powerpoint/2010/main" val="1513921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Creu</a:t>
            </a:r>
            <a:r>
              <a:rPr lang="en-GB" dirty="0"/>
              <a:t> </a:t>
            </a:r>
            <a:r>
              <a:rPr lang="en-GB" dirty="0" err="1"/>
              <a:t>perthynas</a:t>
            </a:r>
            <a:r>
              <a:rPr lang="en-GB" dirty="0"/>
              <a:t> </a:t>
            </a:r>
            <a:r>
              <a:rPr lang="en-GB" dirty="0" err="1"/>
              <a:t>yn</a:t>
            </a:r>
            <a:r>
              <a:rPr lang="en-GB" dirty="0"/>
              <a:t> </a:t>
            </a:r>
            <a:r>
              <a:rPr lang="en-GB" dirty="0" err="1"/>
              <a:t>rhan</a:t>
            </a:r>
            <a:r>
              <a:rPr lang="en-GB" dirty="0"/>
              <a:t> o </a:t>
            </a:r>
            <a:r>
              <a:rPr lang="en-GB" dirty="0" err="1"/>
              <a:t>rol</a:t>
            </a:r>
            <a:r>
              <a:rPr lang="en-GB" dirty="0"/>
              <a:t> a </a:t>
            </a:r>
            <a:r>
              <a:rPr lang="en-GB" dirty="0" err="1"/>
              <a:t>bywyd</a:t>
            </a:r>
            <a:r>
              <a:rPr lang="en-GB" dirty="0"/>
              <a:t> bob </a:t>
            </a:r>
            <a:r>
              <a:rPr lang="en-GB" dirty="0" err="1"/>
              <a:t>dydd</a:t>
            </a:r>
            <a:r>
              <a:rPr lang="en-GB" dirty="0"/>
              <a:t> </a:t>
            </a:r>
            <a:r>
              <a:rPr lang="en-GB" dirty="0" err="1"/>
              <a:t>athrawon</a:t>
            </a:r>
            <a:r>
              <a:rPr lang="en-GB" dirty="0"/>
              <a:t> – does neb </a:t>
            </a:r>
            <a:r>
              <a:rPr lang="en-GB" dirty="0" err="1"/>
              <a:t>yn</a:t>
            </a:r>
            <a:r>
              <a:rPr lang="en-GB" dirty="0"/>
              <a:t> </a:t>
            </a:r>
            <a:r>
              <a:rPr lang="en-GB" dirty="0" err="1"/>
              <a:t>medru</a:t>
            </a:r>
            <a:r>
              <a:rPr lang="en-GB" dirty="0"/>
              <a:t> </a:t>
            </a:r>
            <a:r>
              <a:rPr lang="en-GB" dirty="0" err="1"/>
              <a:t>gweithio</a:t>
            </a:r>
            <a:r>
              <a:rPr lang="en-GB" dirty="0"/>
              <a:t> </a:t>
            </a:r>
            <a:r>
              <a:rPr lang="en-GB" dirty="0" err="1"/>
              <a:t>ar</a:t>
            </a:r>
            <a:r>
              <a:rPr lang="en-GB" dirty="0"/>
              <a:t> </a:t>
            </a:r>
            <a:r>
              <a:rPr lang="en-GB" dirty="0" err="1"/>
              <a:t>eu</a:t>
            </a:r>
            <a:r>
              <a:rPr lang="en-GB" dirty="0"/>
              <a:t> </a:t>
            </a:r>
            <a:r>
              <a:rPr lang="en-GB" dirty="0" err="1"/>
              <a:t>pennau</a:t>
            </a:r>
            <a:r>
              <a:rPr lang="en-GB" dirty="0"/>
              <a:t> </a:t>
            </a:r>
            <a:r>
              <a:rPr lang="en-GB" dirty="0" err="1"/>
              <a:t>eu</a:t>
            </a:r>
            <a:r>
              <a:rPr lang="en-GB" dirty="0"/>
              <a:t> </a:t>
            </a:r>
            <a:r>
              <a:rPr lang="en-GB" dirty="0" err="1"/>
              <a:t>hunain</a:t>
            </a:r>
            <a:r>
              <a:rPr lang="en-GB" dirty="0"/>
              <a:t>.</a:t>
            </a:r>
          </a:p>
          <a:p>
            <a:r>
              <a:rPr lang="en-GB" dirty="0"/>
              <a:t>Mae </a:t>
            </a:r>
            <a:r>
              <a:rPr lang="en-GB" dirty="0" err="1"/>
              <a:t>disgyblion</a:t>
            </a:r>
            <a:r>
              <a:rPr lang="en-GB" dirty="0"/>
              <a:t>, </a:t>
            </a:r>
            <a:r>
              <a:rPr lang="en-GB" dirty="0" err="1"/>
              <a:t>teuluoedd</a:t>
            </a:r>
            <a:r>
              <a:rPr lang="en-GB" dirty="0"/>
              <a:t>, </a:t>
            </a:r>
            <a:r>
              <a:rPr lang="en-GB" dirty="0" err="1"/>
              <a:t>cyfoedion</a:t>
            </a:r>
            <a:r>
              <a:rPr lang="en-GB" dirty="0"/>
              <a:t>, </a:t>
            </a:r>
            <a:r>
              <a:rPr lang="en-GB" dirty="0" err="1"/>
              <a:t>cydweithwyr</a:t>
            </a:r>
            <a:r>
              <a:rPr lang="en-GB" dirty="0"/>
              <a:t> a </a:t>
            </a:r>
            <a:r>
              <a:rPr lang="en-GB" dirty="0" err="1"/>
              <a:t>phobl</a:t>
            </a:r>
            <a:r>
              <a:rPr lang="en-GB" dirty="0"/>
              <a:t> </a:t>
            </a:r>
            <a:r>
              <a:rPr lang="en-GB" dirty="0" err="1"/>
              <a:t>proffesiynol</a:t>
            </a:r>
            <a:r>
              <a:rPr lang="en-GB" dirty="0"/>
              <a:t> </a:t>
            </a:r>
            <a:r>
              <a:rPr lang="en-GB" dirty="0" err="1"/>
              <a:t>eraill</a:t>
            </a:r>
            <a:r>
              <a:rPr lang="en-GB" dirty="0"/>
              <a:t> </a:t>
            </a:r>
            <a:r>
              <a:rPr lang="en-GB" dirty="0" err="1"/>
              <a:t>yn</a:t>
            </a:r>
            <a:r>
              <a:rPr lang="en-GB" dirty="0"/>
              <a:t> </a:t>
            </a:r>
            <a:r>
              <a:rPr lang="en-GB" dirty="0" err="1"/>
              <a:t>darparu</a:t>
            </a:r>
            <a:r>
              <a:rPr lang="en-GB" dirty="0"/>
              <a:t> </a:t>
            </a:r>
            <a:r>
              <a:rPr lang="en-GB" dirty="0" err="1"/>
              <a:t>cyfleoedd</a:t>
            </a:r>
            <a:r>
              <a:rPr lang="en-GB" dirty="0"/>
              <a:t> </a:t>
            </a:r>
            <a:r>
              <a:rPr lang="en-GB" dirty="0" err="1"/>
              <a:t>i</a:t>
            </a:r>
            <a:r>
              <a:rPr lang="en-GB" dirty="0"/>
              <a:t> </a:t>
            </a:r>
            <a:r>
              <a:rPr lang="en-GB" dirty="0" err="1"/>
              <a:t>ddatblygu</a:t>
            </a:r>
            <a:r>
              <a:rPr lang="en-GB" dirty="0"/>
              <a:t> </a:t>
            </a:r>
            <a:r>
              <a:rPr lang="en-GB" dirty="0" err="1"/>
              <a:t>perthynas</a:t>
            </a:r>
            <a:r>
              <a:rPr lang="en-GB" dirty="0"/>
              <a:t> o </a:t>
            </a:r>
            <a:r>
              <a:rPr lang="en-GB" dirty="0" err="1"/>
              <a:t>gydweithio</a:t>
            </a:r>
            <a:r>
              <a:rPr lang="en-GB" dirty="0"/>
              <a:t> y gall </a:t>
            </a:r>
            <a:r>
              <a:rPr lang="en-GB" dirty="0" err="1"/>
              <a:t>gael</a:t>
            </a:r>
            <a:r>
              <a:rPr lang="en-GB" dirty="0"/>
              <a:t> </a:t>
            </a:r>
            <a:r>
              <a:rPr lang="en-GB" dirty="0" err="1"/>
              <a:t>ei</a:t>
            </a:r>
            <a:r>
              <a:rPr lang="en-GB" dirty="0"/>
              <a:t> </a:t>
            </a:r>
            <a:r>
              <a:rPr lang="en-GB" dirty="0" err="1"/>
              <a:t>fodelu</a:t>
            </a:r>
            <a:r>
              <a:rPr lang="en-GB" dirty="0"/>
              <a:t> </a:t>
            </a:r>
            <a:r>
              <a:rPr lang="en-GB" dirty="0" err="1"/>
              <a:t>trwy</a:t>
            </a:r>
            <a:r>
              <a:rPr lang="en-GB" dirty="0"/>
              <a:t> </a:t>
            </a:r>
            <a:r>
              <a:rPr lang="en-GB" dirty="0" err="1"/>
              <a:t>wahanol</a:t>
            </a:r>
            <a:r>
              <a:rPr lang="en-GB" dirty="0"/>
              <a:t> </a:t>
            </a:r>
            <a:r>
              <a:rPr lang="en-GB" dirty="0" err="1"/>
              <a:t>lefelau</a:t>
            </a:r>
            <a:r>
              <a:rPr lang="en-GB" dirty="0"/>
              <a:t> a </a:t>
            </a:r>
            <a:r>
              <a:rPr lang="en-GB" dirty="0" err="1"/>
              <a:t>chymhlethdod</a:t>
            </a:r>
            <a:r>
              <a:rPr lang="en-GB" dirty="0"/>
              <a:t> o </a:t>
            </a:r>
            <a:r>
              <a:rPr lang="en-GB" dirty="0" err="1"/>
              <a:t>gyfathrebu</a:t>
            </a:r>
            <a:r>
              <a:rPr lang="en-GB" dirty="0"/>
              <a:t> ac </a:t>
            </a:r>
            <a:r>
              <a:rPr lang="en-GB" dirty="0" err="1"/>
              <a:t>ymrwymiad</a:t>
            </a:r>
            <a:r>
              <a:rPr lang="en-GB" dirty="0"/>
              <a:t>.</a:t>
            </a:r>
          </a:p>
          <a:p>
            <a:r>
              <a:rPr lang="en-GB" dirty="0"/>
              <a:t>Er </a:t>
            </a:r>
            <a:r>
              <a:rPr lang="en-GB" dirty="0" err="1"/>
              <a:t>mwyn</a:t>
            </a:r>
            <a:r>
              <a:rPr lang="en-GB" dirty="0"/>
              <a:t> </a:t>
            </a:r>
            <a:r>
              <a:rPr lang="en-GB" dirty="0" err="1"/>
              <a:t>delio</a:t>
            </a:r>
            <a:r>
              <a:rPr lang="en-GB" dirty="0"/>
              <a:t> </a:t>
            </a:r>
            <a:r>
              <a:rPr lang="en-GB" dirty="0" err="1"/>
              <a:t>gyda</a:t>
            </a:r>
            <a:r>
              <a:rPr lang="en-GB" dirty="0"/>
              <a:t> </a:t>
            </a:r>
            <a:r>
              <a:rPr lang="en-GB" dirty="0" err="1"/>
              <a:t>phlant</a:t>
            </a:r>
            <a:r>
              <a:rPr lang="en-GB" dirty="0"/>
              <a:t> ac </a:t>
            </a:r>
            <a:r>
              <a:rPr lang="en-GB" dirty="0" err="1"/>
              <a:t>oedolion</a:t>
            </a:r>
            <a:r>
              <a:rPr lang="en-GB" dirty="0"/>
              <a:t> </a:t>
            </a:r>
            <a:r>
              <a:rPr lang="en-GB" dirty="0" err="1"/>
              <a:t>yn</a:t>
            </a:r>
            <a:r>
              <a:rPr lang="en-GB" dirty="0"/>
              <a:t> </a:t>
            </a:r>
            <a:r>
              <a:rPr lang="en-GB" dirty="0" err="1"/>
              <a:t>effeithiol</a:t>
            </a:r>
            <a:r>
              <a:rPr lang="en-GB" dirty="0"/>
              <a:t>, </a:t>
            </a:r>
            <a:r>
              <a:rPr lang="en-GB" dirty="0" err="1"/>
              <a:t>rhaid</a:t>
            </a:r>
            <a:r>
              <a:rPr lang="en-GB" dirty="0"/>
              <a:t> </a:t>
            </a:r>
            <a:r>
              <a:rPr lang="en-GB" dirty="0" err="1"/>
              <a:t>i</a:t>
            </a:r>
            <a:r>
              <a:rPr lang="en-GB" dirty="0"/>
              <a:t> chi </a:t>
            </a:r>
            <a:r>
              <a:rPr lang="en-GB" dirty="0" err="1"/>
              <a:t>adfyfyrio</a:t>
            </a:r>
            <a:r>
              <a:rPr lang="en-GB" dirty="0"/>
              <a:t> </a:t>
            </a:r>
            <a:r>
              <a:rPr lang="en-GB" dirty="0" err="1"/>
              <a:t>ar</a:t>
            </a:r>
            <a:r>
              <a:rPr lang="en-GB" dirty="0"/>
              <a:t> y </a:t>
            </a:r>
            <a:r>
              <a:rPr lang="en-GB" dirty="0" err="1"/>
              <a:t>sefyllfa</a:t>
            </a:r>
            <a:r>
              <a:rPr lang="en-GB" dirty="0"/>
              <a:t> a </a:t>
            </a:r>
            <a:r>
              <a:rPr lang="en-GB" dirty="0" err="1"/>
              <a:t>rhoi</a:t>
            </a:r>
            <a:r>
              <a:rPr lang="en-GB" dirty="0"/>
              <a:t> </a:t>
            </a:r>
            <a:r>
              <a:rPr lang="en-GB" dirty="0" err="1"/>
              <a:t>eich</a:t>
            </a:r>
            <a:r>
              <a:rPr lang="en-GB" dirty="0"/>
              <a:t> </a:t>
            </a:r>
            <a:r>
              <a:rPr lang="en-GB" dirty="0" err="1"/>
              <a:t>hun</a:t>
            </a:r>
            <a:r>
              <a:rPr lang="en-GB" dirty="0"/>
              <a:t> </a:t>
            </a:r>
            <a:r>
              <a:rPr lang="en-GB" dirty="0" err="1"/>
              <a:t>yn</a:t>
            </a:r>
            <a:r>
              <a:rPr lang="en-GB" dirty="0"/>
              <a:t> </a:t>
            </a:r>
            <a:r>
              <a:rPr lang="en-GB" dirty="0" err="1"/>
              <a:t>eu</a:t>
            </a:r>
            <a:r>
              <a:rPr lang="en-GB" dirty="0"/>
              <a:t> </a:t>
            </a:r>
            <a:r>
              <a:rPr lang="en-GB" dirty="0" err="1"/>
              <a:t>esgidiau</a:t>
            </a:r>
            <a:r>
              <a:rPr lang="en-GB" dirty="0"/>
              <a:t> hwy.  </a:t>
            </a:r>
          </a:p>
          <a:p>
            <a:endParaRPr lang="en-GB" dirty="0"/>
          </a:p>
          <a:p>
            <a:r>
              <a:rPr lang="en-GB" dirty="0"/>
              <a:t>Creating relationships is part of the role and everyday life of teachers - no one can work alone.</a:t>
            </a:r>
          </a:p>
          <a:p>
            <a:r>
              <a:rPr lang="en-GB" dirty="0"/>
              <a:t>Pupils, families, peers, colleagues and other professionals provide opportunities to develop a relationship of collaboration which can be </a:t>
            </a:r>
            <a:r>
              <a:rPr lang="en-GB" dirty="0" err="1"/>
              <a:t>modeled</a:t>
            </a:r>
            <a:r>
              <a:rPr lang="en-GB" dirty="0"/>
              <a:t> through different levels and complexity of communication and commitment.</a:t>
            </a:r>
          </a:p>
          <a:p>
            <a:r>
              <a:rPr lang="en-GB" dirty="0"/>
              <a:t>In order to deal with children and adults effectively, you must reflect on the situation and put yourself in their shoes.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7755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Fideo</a:t>
            </a:r>
            <a:r>
              <a:rPr lang="en-GB" dirty="0"/>
              <a:t>/Video – 3.41 </a:t>
            </a:r>
            <a:r>
              <a:rPr lang="en-GB" dirty="0" err="1"/>
              <a:t>munud</a:t>
            </a:r>
            <a:endParaRPr lang="en-GB" dirty="0"/>
          </a:p>
          <a:p>
            <a:r>
              <a:rPr lang="en-GB" dirty="0" err="1"/>
              <a:t>Trafodaeth</a:t>
            </a:r>
            <a:r>
              <a:rPr lang="en-GB" dirty="0"/>
              <a:t>/Discussion</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149999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This article is on Moodle for further reading</a:t>
            </a:r>
          </a:p>
        </p:txBody>
      </p:sp>
      <p:sp>
        <p:nvSpPr>
          <p:cNvPr id="4" name="Dalfan Rhif y Sleid 3"/>
          <p:cNvSpPr>
            <a:spLocks noGrp="1"/>
          </p:cNvSpPr>
          <p:nvPr>
            <p:ph type="sldNum" sz="quarter" idx="5"/>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2724285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This article is on Moodle for further reading</a:t>
            </a:r>
          </a:p>
        </p:txBody>
      </p:sp>
      <p:sp>
        <p:nvSpPr>
          <p:cNvPr id="4" name="Dalfan Rhif y Sleid 3"/>
          <p:cNvSpPr>
            <a:spLocks noGrp="1"/>
          </p:cNvSpPr>
          <p:nvPr>
            <p:ph type="sldNum" sz="quarter" idx="5"/>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1132376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This article is on Moodle for further reading</a:t>
            </a:r>
          </a:p>
        </p:txBody>
      </p:sp>
      <p:sp>
        <p:nvSpPr>
          <p:cNvPr id="4" name="Dalfan Rhif y Sleid 3"/>
          <p:cNvSpPr>
            <a:spLocks noGrp="1"/>
          </p:cNvSpPr>
          <p:nvPr>
            <p:ph type="sldNum" sz="quarter" idx="5"/>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3142140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This article is on Moodle for further reading</a:t>
            </a:r>
          </a:p>
        </p:txBody>
      </p:sp>
      <p:sp>
        <p:nvSpPr>
          <p:cNvPr id="4" name="Dalfan Rhif y Sleid 3"/>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4148620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This article is on Moodle for further reading</a:t>
            </a:r>
          </a:p>
        </p:txBody>
      </p:sp>
      <p:sp>
        <p:nvSpPr>
          <p:cNvPr id="4" name="Dalfan Rhif y Sleid 3"/>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15247138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This article is on Moodle for further reading</a:t>
            </a:r>
          </a:p>
        </p:txBody>
      </p:sp>
      <p:sp>
        <p:nvSpPr>
          <p:cNvPr id="4" name="Dalfan Rhif y Sleid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2417981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6513" y="973138"/>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b="0" i="0" dirty="0">
              <a:solidFill>
                <a:srgbClr val="202124"/>
              </a:solidFill>
              <a:effectLst/>
              <a:latin typeface="arial" panose="020B0604020202020204" pitchFamily="34" charset="0"/>
            </a:endParaRPr>
          </a:p>
          <a:p>
            <a:r>
              <a:rPr lang="en-GB" b="0" i="0" dirty="0" err="1">
                <a:solidFill>
                  <a:srgbClr val="202124"/>
                </a:solidFill>
                <a:effectLst/>
                <a:latin typeface="arial" panose="020B0604020202020204" pitchFamily="34" charset="0"/>
              </a:rPr>
              <a:t>Darllen</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pellach</a:t>
            </a:r>
            <a:r>
              <a:rPr lang="en-GB" b="0" i="0" dirty="0">
                <a:solidFill>
                  <a:srgbClr val="202124"/>
                </a:solidFill>
                <a:effectLst/>
                <a:latin typeface="arial" panose="020B0604020202020204" pitchFamily="34" charset="0"/>
              </a:rPr>
              <a:t> - </a:t>
            </a:r>
            <a:r>
              <a:rPr lang="en-GB" dirty="0">
                <a:hlinkClick r:id="rId3"/>
              </a:rPr>
              <a:t>INTRODUCTION (ed.gov)</a:t>
            </a:r>
            <a:r>
              <a:rPr lang="en-GB" dirty="0"/>
              <a:t> </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Ar</a:t>
            </a:r>
            <a:r>
              <a:rPr lang="en-GB" b="0" i="0" dirty="0">
                <a:solidFill>
                  <a:srgbClr val="202124"/>
                </a:solidFill>
                <a:effectLst/>
                <a:latin typeface="arial" panose="020B0604020202020204" pitchFamily="34" charset="0"/>
              </a:rPr>
              <a:t> Moodle)</a:t>
            </a:r>
          </a:p>
          <a:p>
            <a:r>
              <a:rPr lang="en-GB" dirty="0">
                <a:solidFill>
                  <a:srgbClr val="202124"/>
                </a:solidFill>
                <a:latin typeface="arial" panose="020B0604020202020204" pitchFamily="34" charset="0"/>
              </a:rPr>
              <a:t>Relational pedagogy derives from the relationships, interaction, communication and interconnections of people, places and things in children's socio-cultural context.</a:t>
            </a:r>
          </a:p>
          <a:p>
            <a:r>
              <a:rPr lang="en-GB" dirty="0">
                <a:solidFill>
                  <a:srgbClr val="202124"/>
                </a:solidFill>
                <a:latin typeface="arial" panose="020B0604020202020204" pitchFamily="34" charset="0"/>
              </a:rPr>
              <a:t>This enriches and extends children's learning and development.</a:t>
            </a:r>
          </a:p>
          <a:p>
            <a:r>
              <a:rPr lang="en-GB" dirty="0">
                <a:solidFill>
                  <a:srgbClr val="202124"/>
                </a:solidFill>
                <a:latin typeface="arial" panose="020B0604020202020204" pitchFamily="34" charset="0"/>
              </a:rPr>
              <a:t>Dealing with involvement (Bowlby) – teacher/pupil, pupil/pupil, pupil/class</a:t>
            </a:r>
          </a:p>
          <a:p>
            <a:endParaRPr lang="en-GB" dirty="0">
              <a:solidFill>
                <a:srgbClr val="202124"/>
              </a:solidFill>
              <a:latin typeface="arial" panose="020B0604020202020204" pitchFamily="34" charset="0"/>
            </a:endParaRPr>
          </a:p>
          <a:p>
            <a:r>
              <a:rPr lang="en-GB" dirty="0">
                <a:solidFill>
                  <a:srgbClr val="202124"/>
                </a:solidFill>
                <a:latin typeface="arial" panose="020B0604020202020204" pitchFamily="34" charset="0"/>
              </a:rPr>
              <a:t>How can this philosophy be transferred beyond the classroom when establishing relationships with others?</a:t>
            </a:r>
          </a:p>
          <a:p>
            <a:endParaRPr lang="en-GB" dirty="0">
              <a:solidFill>
                <a:srgbClr val="202124"/>
              </a:solidFill>
              <a:latin typeface="arial" panose="020B0604020202020204" pitchFamily="34" charset="0"/>
            </a:endParaRPr>
          </a:p>
          <a:p>
            <a:r>
              <a:rPr lang="en-GB" dirty="0">
                <a:solidFill>
                  <a:srgbClr val="202124"/>
                </a:solidFill>
                <a:latin typeface="arial" panose="020B0604020202020204" pitchFamily="34" charset="0"/>
              </a:rPr>
              <a:t>Further reading - INTRODUCTION (ed.gov) (On Moodle)</a:t>
            </a:r>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37239259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b="0" i="0" dirty="0">
              <a:solidFill>
                <a:srgbClr val="202124"/>
              </a:solidFill>
              <a:effectLst/>
              <a:latin typeface="arial" panose="020B0604020202020204" pitchFamily="34" charset="0"/>
            </a:endParaRPr>
          </a:p>
          <a:p>
            <a:r>
              <a:rPr lang="en-GB" dirty="0"/>
              <a:t>By experiencing other people caring for them, children develop their natural ability to care for people and other things.</a:t>
            </a:r>
          </a:p>
          <a:p>
            <a:r>
              <a:rPr lang="en-GB" dirty="0"/>
              <a:t>They build an image of the type of person they would like to be the 'ethical ideal'.</a:t>
            </a:r>
          </a:p>
          <a:p>
            <a:r>
              <a:rPr lang="en-GB" dirty="0"/>
              <a:t>Further reading - </a:t>
            </a:r>
            <a:r>
              <a:rPr lang="en-GB" dirty="0" err="1"/>
              <a:t>nel</a:t>
            </a:r>
            <a:r>
              <a:rPr lang="en-GB" dirty="0"/>
              <a:t> </a:t>
            </a:r>
            <a:r>
              <a:rPr lang="en-GB" dirty="0" err="1"/>
              <a:t>noddings</a:t>
            </a:r>
            <a:r>
              <a:rPr lang="en-GB" dirty="0"/>
              <a:t> - caring and education (uvm.edu) (On Moodle)</a:t>
            </a:r>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26376550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35435338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dirty="0"/>
          </a:p>
        </p:txBody>
      </p:sp>
    </p:spTree>
    <p:extLst>
      <p:ext uri="{BB962C8B-B14F-4D97-AF65-F5344CB8AC3E}">
        <p14:creationId xmlns:p14="http://schemas.microsoft.com/office/powerpoint/2010/main" val="7868537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dirty="0"/>
          </a:p>
        </p:txBody>
      </p:sp>
    </p:spTree>
    <p:extLst>
      <p:ext uri="{BB962C8B-B14F-4D97-AF65-F5344CB8AC3E}">
        <p14:creationId xmlns:p14="http://schemas.microsoft.com/office/powerpoint/2010/main" val="18045300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Cysylltiadau</a:t>
            </a:r>
            <a:r>
              <a:rPr lang="en-GB" dirty="0"/>
              <a:t> </a:t>
            </a:r>
            <a:r>
              <a:rPr lang="en-GB" dirty="0" err="1"/>
              <a:t>gydag</a:t>
            </a:r>
            <a:r>
              <a:rPr lang="en-GB" dirty="0"/>
              <a:t> </a:t>
            </a:r>
            <a:r>
              <a:rPr lang="en-GB" dirty="0" err="1"/>
              <a:t>athronwyr</a:t>
            </a:r>
            <a:r>
              <a:rPr lang="en-GB" dirty="0"/>
              <a:t> a </a:t>
            </a:r>
            <a:r>
              <a:rPr lang="en-GB" dirty="0" err="1"/>
              <a:t>drafodwyd</a:t>
            </a:r>
            <a:r>
              <a:rPr lang="en-GB" dirty="0"/>
              <a:t> </a:t>
            </a:r>
            <a:r>
              <a:rPr lang="en-GB" dirty="0" err="1"/>
              <a:t>eisoes</a:t>
            </a:r>
            <a:r>
              <a:rPr lang="en-GB" dirty="0"/>
              <a:t> o </a:t>
            </a:r>
            <a:r>
              <a:rPr lang="en-GB" dirty="0" err="1"/>
              <a:t>fewn</a:t>
            </a:r>
            <a:r>
              <a:rPr lang="en-GB" dirty="0"/>
              <a:t> y </a:t>
            </a:r>
            <a:r>
              <a:rPr lang="en-GB" dirty="0" err="1"/>
              <a:t>modwl</a:t>
            </a:r>
            <a:r>
              <a:rPr lang="en-GB" dirty="0"/>
              <a:t> </a:t>
            </a:r>
            <a:r>
              <a:rPr lang="en-GB" dirty="0" err="1"/>
              <a:t>e.e.</a:t>
            </a:r>
            <a:r>
              <a:rPr lang="en-GB" dirty="0"/>
              <a:t> Bronfenbrenner, Bandura, Vygotsky.</a:t>
            </a:r>
          </a:p>
          <a:p>
            <a:endParaRPr lang="en-GB" dirty="0"/>
          </a:p>
          <a:p>
            <a:r>
              <a:rPr lang="en-GB" dirty="0"/>
              <a:t>Connections with philosophers already discussed within the module e.g. Bronfenbrenner, Bandura, Vygotsky.</a:t>
            </a:r>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dirty="0"/>
          </a:p>
        </p:txBody>
      </p:sp>
    </p:spTree>
    <p:extLst>
      <p:ext uri="{BB962C8B-B14F-4D97-AF65-F5344CB8AC3E}">
        <p14:creationId xmlns:p14="http://schemas.microsoft.com/office/powerpoint/2010/main" val="25103486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a:p>
            <a:r>
              <a:rPr lang="en-GB" dirty="0"/>
              <a:t>All these as well as the elements of relational pedagogy contribute towards an effective working relationship that focuses on the child.</a:t>
            </a:r>
          </a:p>
          <a:p>
            <a:r>
              <a:rPr lang="en-GB" dirty="0"/>
              <a:t>Students to list some of the barriers to professional collaboration.</a:t>
            </a:r>
          </a:p>
          <a:p>
            <a:r>
              <a:rPr lang="en-GB" dirty="0"/>
              <a:t>These may include:</a:t>
            </a:r>
          </a:p>
          <a:p>
            <a:r>
              <a:rPr lang="en-GB" dirty="0"/>
              <a:t>Failure to share information</a:t>
            </a:r>
          </a:p>
          <a:p>
            <a:r>
              <a:rPr lang="en-GB" dirty="0"/>
              <a:t>Lack of mutual understanding</a:t>
            </a:r>
          </a:p>
          <a:p>
            <a:r>
              <a:rPr lang="en-GB" dirty="0"/>
              <a:t>Poor communication</a:t>
            </a:r>
          </a:p>
          <a:p>
            <a:r>
              <a:rPr lang="en-GB" dirty="0"/>
              <a:t>Disagreement</a:t>
            </a:r>
          </a:p>
          <a:p>
            <a:r>
              <a:rPr lang="en-GB" dirty="0"/>
              <a:t>Different priorities</a:t>
            </a:r>
          </a:p>
          <a:p>
            <a:r>
              <a:rPr lang="en-GB" dirty="0"/>
              <a:t>Lack of effective relationship</a:t>
            </a:r>
          </a:p>
          <a:p>
            <a:r>
              <a:rPr lang="en-GB" dirty="0"/>
              <a:t>Different opinions/values etc.</a:t>
            </a:r>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dirty="0"/>
          </a:p>
        </p:txBody>
      </p:sp>
    </p:spTree>
    <p:extLst>
      <p:ext uri="{BB962C8B-B14F-4D97-AF65-F5344CB8AC3E}">
        <p14:creationId xmlns:p14="http://schemas.microsoft.com/office/powerpoint/2010/main" val="34558732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Put to students </a:t>
            </a:r>
          </a:p>
          <a:p>
            <a:endParaRPr lang="en-US" dirty="0"/>
          </a:p>
          <a:p>
            <a:r>
              <a:rPr lang="en-US" dirty="0"/>
              <a:t>Inexperience</a:t>
            </a:r>
          </a:p>
          <a:p>
            <a:r>
              <a:rPr lang="en-US" dirty="0"/>
              <a:t>Juggling new content</a:t>
            </a:r>
          </a:p>
          <a:p>
            <a:r>
              <a:rPr lang="en-US" dirty="0"/>
              <a:t>Getting to grips with classroom mastery</a:t>
            </a:r>
          </a:p>
          <a:p>
            <a:r>
              <a:rPr lang="en-US" dirty="0"/>
              <a:t>Time</a:t>
            </a:r>
          </a:p>
          <a:p>
            <a:r>
              <a:rPr lang="en-US" dirty="0"/>
              <a:t>Closed context (not the whole picture)</a:t>
            </a:r>
          </a:p>
          <a:p>
            <a:r>
              <a:rPr lang="en-US" dirty="0" err="1"/>
              <a:t>Soooo</a:t>
            </a:r>
            <a:r>
              <a:rPr lang="en-US" dirty="0"/>
              <a:t> much research</a:t>
            </a:r>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33</a:t>
            </a:fld>
            <a:endParaRPr lang="en-US"/>
          </a:p>
        </p:txBody>
      </p:sp>
    </p:spTree>
    <p:extLst>
      <p:ext uri="{BB962C8B-B14F-4D97-AF65-F5344CB8AC3E}">
        <p14:creationId xmlns:p14="http://schemas.microsoft.com/office/powerpoint/2010/main" val="38559825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Put to students </a:t>
            </a:r>
          </a:p>
          <a:p>
            <a:endParaRPr lang="en-US" dirty="0"/>
          </a:p>
          <a:p>
            <a:r>
              <a:rPr lang="en-US" dirty="0"/>
              <a:t>Inexperience</a:t>
            </a:r>
          </a:p>
          <a:p>
            <a:r>
              <a:rPr lang="en-US" dirty="0"/>
              <a:t>Juggling new content</a:t>
            </a:r>
          </a:p>
          <a:p>
            <a:r>
              <a:rPr lang="en-US" dirty="0"/>
              <a:t>Getting to grips with classroom mastery</a:t>
            </a:r>
          </a:p>
          <a:p>
            <a:r>
              <a:rPr lang="en-US" dirty="0"/>
              <a:t>Time</a:t>
            </a:r>
          </a:p>
          <a:p>
            <a:r>
              <a:rPr lang="en-US" dirty="0"/>
              <a:t>Closed context (not the whole picture)</a:t>
            </a:r>
          </a:p>
          <a:p>
            <a:r>
              <a:rPr lang="en-US" dirty="0" err="1"/>
              <a:t>Soooo</a:t>
            </a:r>
            <a:r>
              <a:rPr lang="en-US" dirty="0"/>
              <a:t> much research</a:t>
            </a:r>
          </a:p>
          <a:p>
            <a:endParaRPr lang="en-US" dirty="0"/>
          </a:p>
        </p:txBody>
      </p:sp>
      <p:sp>
        <p:nvSpPr>
          <p:cNvPr id="4" name="Slide Number Placeholder 3"/>
          <p:cNvSpPr>
            <a:spLocks noGrp="1"/>
          </p:cNvSpPr>
          <p:nvPr>
            <p:ph type="sldNum" sz="quarter" idx="5"/>
          </p:nvPr>
        </p:nvSpPr>
        <p:spPr/>
        <p:txBody>
          <a:bodyPr/>
          <a:lstStyle/>
          <a:p>
            <a:fld id="{1E4320D1-B6C8-C64A-8C00-B144B1C676AA}" type="slidenum">
              <a:rPr lang="en-US" smtClean="0"/>
              <a:t>34</a:t>
            </a:fld>
            <a:endParaRPr lang="en-US"/>
          </a:p>
        </p:txBody>
      </p:sp>
    </p:spTree>
    <p:extLst>
      <p:ext uri="{BB962C8B-B14F-4D97-AF65-F5344CB8AC3E}">
        <p14:creationId xmlns:p14="http://schemas.microsoft.com/office/powerpoint/2010/main" val="17141683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Alix chapter on Moodle/</a:t>
            </a:r>
          </a:p>
          <a:p>
            <a:r>
              <a:rPr lang="en-GB" dirty="0"/>
              <a:t>ECAD6014 folder on Teams for completed slides. </a:t>
            </a:r>
          </a:p>
          <a:p>
            <a:r>
              <a:rPr lang="en-GB" dirty="0"/>
              <a:t>If time allow, share examples. </a:t>
            </a:r>
          </a:p>
        </p:txBody>
      </p:sp>
      <p:sp>
        <p:nvSpPr>
          <p:cNvPr id="4" name="Dalfan Rhif y Sleid 3"/>
          <p:cNvSpPr>
            <a:spLocks noGrp="1"/>
          </p:cNvSpPr>
          <p:nvPr>
            <p:ph type="sldNum" sz="quarter" idx="5"/>
          </p:nvPr>
        </p:nvSpPr>
        <p:spPr/>
        <p:txBody>
          <a:bodyPr/>
          <a:lstStyle/>
          <a:p>
            <a:fld id="{B68C8073-CAD2-48BF-B8DB-FCAF7D6ED014}" type="slidenum">
              <a:rPr lang="en-US" smtClean="0"/>
              <a:t>35</a:t>
            </a:fld>
            <a:endParaRPr lang="en-US" dirty="0"/>
          </a:p>
        </p:txBody>
      </p:sp>
    </p:spTree>
    <p:extLst>
      <p:ext uri="{BB962C8B-B14F-4D97-AF65-F5344CB8AC3E}">
        <p14:creationId xmlns:p14="http://schemas.microsoft.com/office/powerpoint/2010/main" val="16000316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Gwaith </a:t>
            </a:r>
            <a:r>
              <a:rPr lang="en-GB" dirty="0" err="1"/>
              <a:t>grwp</a:t>
            </a:r>
            <a:r>
              <a:rPr lang="en-GB" dirty="0"/>
              <a:t>/Group task</a:t>
            </a:r>
          </a:p>
          <a:p>
            <a:r>
              <a:rPr lang="en-GB" dirty="0"/>
              <a:t>15 </a:t>
            </a:r>
            <a:r>
              <a:rPr lang="en-GB" dirty="0" err="1"/>
              <a:t>munud</a:t>
            </a:r>
            <a:r>
              <a:rPr lang="en-GB" dirty="0"/>
              <a:t>/mins.</a:t>
            </a:r>
          </a:p>
        </p:txBody>
      </p:sp>
      <p:sp>
        <p:nvSpPr>
          <p:cNvPr id="4" name="Slide Number Placeholder 3"/>
          <p:cNvSpPr>
            <a:spLocks noGrp="1"/>
          </p:cNvSpPr>
          <p:nvPr>
            <p:ph type="sldNum" sz="quarter" idx="5"/>
          </p:nvPr>
        </p:nvSpPr>
        <p:spPr/>
        <p:txBody>
          <a:bodyPr/>
          <a:lstStyle/>
          <a:p>
            <a:fld id="{B68C8073-CAD2-48BF-B8DB-FCAF7D6ED014}" type="slidenum">
              <a:rPr lang="en-US" smtClean="0"/>
              <a:t>36</a:t>
            </a:fld>
            <a:endParaRPr lang="en-US" dirty="0"/>
          </a:p>
        </p:txBody>
      </p:sp>
    </p:spTree>
    <p:extLst>
      <p:ext uri="{BB962C8B-B14F-4D97-AF65-F5344CB8AC3E}">
        <p14:creationId xmlns:p14="http://schemas.microsoft.com/office/powerpoint/2010/main" val="1176966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10/20/24</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4"/>
            <a:ext cx="78867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2206431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3" name="Title 1"/>
          <p:cNvSpPr>
            <a:spLocks noGrp="1"/>
          </p:cNvSpPr>
          <p:nvPr>
            <p:ph type="title"/>
          </p:nvPr>
        </p:nvSpPr>
        <p:spPr>
          <a:xfrm>
            <a:off x="628650" y="365126"/>
            <a:ext cx="78867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628650" y="1825625"/>
            <a:ext cx="78867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01100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10/20/24</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96"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kzvm1m8zq5g" TargetMode="External"/><Relationship Id="rId2" Type="http://schemas.openxmlformats.org/officeDocument/2006/relationships/image" Target="../media/image9.png"/><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hyperlink" Target="https://youtu.be/kzvm1m8zq5g"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5moQUxiq6tA"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5moQUxiq6tA"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relationalschools.org/2019/03/19/teachers-get-by-with-a-little-help-from-their-friend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hyperlink" Target="https://doi.org/10.1080/13603116.2023.225990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EFDE871B-1FBC-D4BA-021B-2E38A3D08008}"/>
              </a:ext>
            </a:extLst>
          </p:cNvPr>
          <p:cNvPicPr>
            <a:picLocks noChangeAspect="1"/>
          </p:cNvPicPr>
          <p:nvPr/>
        </p:nvPicPr>
        <p:blipFill rotWithShape="1">
          <a:blip r:embed="rId2"/>
          <a:srcRect r="24320" b="1"/>
          <a:stretch/>
        </p:blipFill>
        <p:spPr>
          <a:xfrm>
            <a:off x="20" y="1282"/>
            <a:ext cx="9143980" cy="6856718"/>
          </a:xfrm>
          <a:prstGeom prst="rect">
            <a:avLst/>
          </a:prstGeom>
        </p:spPr>
      </p:pic>
      <p:sp>
        <p:nvSpPr>
          <p:cNvPr id="4" name="TextBox 2">
            <a:extLst>
              <a:ext uri="{FF2B5EF4-FFF2-40B4-BE49-F238E27FC236}">
                <a16:creationId xmlns:a16="http://schemas.microsoft.com/office/drawing/2014/main" id="{4AF79B3E-283B-FA95-234E-5422F7C8F0FF}"/>
              </a:ext>
            </a:extLst>
          </p:cNvPr>
          <p:cNvSpPr txBox="1"/>
          <p:nvPr/>
        </p:nvSpPr>
        <p:spPr>
          <a:xfrm>
            <a:off x="6254872" y="1130022"/>
            <a:ext cx="2726441" cy="2062103"/>
          </a:xfrm>
          <a:prstGeom prst="rect">
            <a:avLst/>
          </a:prstGeom>
          <a:solidFill>
            <a:schemeClr val="accent1">
              <a:lumMod val="20000"/>
              <a:lumOff val="80000"/>
            </a:schemeClr>
          </a:solidFill>
        </p:spPr>
        <p:txBody>
          <a:bodyPr wrap="square" rtlCol="0">
            <a:spAutoFit/>
          </a:bodyPr>
          <a:lstStyle/>
          <a:p>
            <a:pPr algn="ctr"/>
            <a:r>
              <a:rPr lang="en-GB" sz="3200" i="1" dirty="0"/>
              <a:t>Working in Collaboration and relational pedagogy </a:t>
            </a:r>
          </a:p>
        </p:txBody>
      </p:sp>
      <p:sp>
        <p:nvSpPr>
          <p:cNvPr id="7" name="TextBox 1">
            <a:extLst>
              <a:ext uri="{FF2B5EF4-FFF2-40B4-BE49-F238E27FC236}">
                <a16:creationId xmlns:a16="http://schemas.microsoft.com/office/drawing/2014/main" id="{4DB248BB-7103-F200-79C6-47EEC691804B}"/>
              </a:ext>
            </a:extLst>
          </p:cNvPr>
          <p:cNvSpPr txBox="1"/>
          <p:nvPr/>
        </p:nvSpPr>
        <p:spPr>
          <a:xfrm>
            <a:off x="6159833" y="4671119"/>
            <a:ext cx="2916517" cy="707886"/>
          </a:xfrm>
          <a:prstGeom prst="rect">
            <a:avLst/>
          </a:prstGeom>
          <a:solidFill>
            <a:schemeClr val="accent1">
              <a:lumMod val="20000"/>
              <a:lumOff val="80000"/>
            </a:schemeClr>
          </a:solidFill>
        </p:spPr>
        <p:txBody>
          <a:bodyPr wrap="square" rtlCol="0">
            <a:spAutoFit/>
          </a:bodyPr>
          <a:lstStyle/>
          <a:p>
            <a:r>
              <a:rPr lang="en-GB" sz="4000" dirty="0"/>
              <a:t>ECAD6014/C</a:t>
            </a:r>
          </a:p>
        </p:txBody>
      </p:sp>
    </p:spTree>
    <p:extLst>
      <p:ext uri="{BB962C8B-B14F-4D97-AF65-F5344CB8AC3E}">
        <p14:creationId xmlns:p14="http://schemas.microsoft.com/office/powerpoint/2010/main" val="1026772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4">
              <a:lumMod val="20000"/>
              <a:lumOff val="80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309F7-B6A0-4066-BDC1-E6FD5B7F9A0D}"/>
              </a:ext>
            </a:extLst>
          </p:cNvPr>
          <p:cNvSpPr>
            <a:spLocks noGrp="1"/>
          </p:cNvSpPr>
          <p:nvPr>
            <p:ph type="title"/>
          </p:nvPr>
        </p:nvSpPr>
        <p:spPr>
          <a:xfrm>
            <a:off x="603504" y="881198"/>
            <a:ext cx="2153321" cy="2156621"/>
          </a:xfrm>
        </p:spPr>
        <p:txBody>
          <a:bodyPr anchor="t">
            <a:normAutofit/>
          </a:bodyPr>
          <a:lstStyle/>
          <a:p>
            <a:br>
              <a:rPr lang="en-GB" sz="3100" dirty="0">
                <a:solidFill>
                  <a:srgbClr val="FFFFFF"/>
                </a:solidFill>
              </a:rPr>
            </a:br>
            <a:r>
              <a:rPr lang="en-GB" sz="5400" i="1" dirty="0">
                <a:solidFill>
                  <a:schemeClr val="accent1">
                    <a:lumMod val="75000"/>
                  </a:schemeClr>
                </a:solidFill>
              </a:rPr>
              <a:t>Aims</a:t>
            </a:r>
          </a:p>
        </p:txBody>
      </p:sp>
      <p:sp>
        <p:nvSpPr>
          <p:cNvPr id="4" name="Content Placeholder 3">
            <a:extLst>
              <a:ext uri="{FF2B5EF4-FFF2-40B4-BE49-F238E27FC236}">
                <a16:creationId xmlns:a16="http://schemas.microsoft.com/office/drawing/2014/main" id="{015496A4-2CD2-4C87-A6D7-5977589B51FD}"/>
              </a:ext>
            </a:extLst>
          </p:cNvPr>
          <p:cNvSpPr>
            <a:spLocks noGrp="1"/>
          </p:cNvSpPr>
          <p:nvPr>
            <p:ph sz="half" idx="2"/>
          </p:nvPr>
        </p:nvSpPr>
        <p:spPr>
          <a:xfrm>
            <a:off x="3619500" y="855897"/>
            <a:ext cx="4913763" cy="4363844"/>
          </a:xfrm>
        </p:spPr>
        <p:txBody>
          <a:bodyPr>
            <a:noAutofit/>
          </a:bodyPr>
          <a:lstStyle/>
          <a:p>
            <a:pPr marL="0" indent="0">
              <a:buNone/>
            </a:pPr>
            <a:endParaRPr lang="en-GB" sz="4000" i="1" dirty="0"/>
          </a:p>
          <a:p>
            <a:r>
              <a:rPr lang="en-GB" sz="4000" i="1" dirty="0"/>
              <a:t>Further explore the significance and effectiveness of partnership and collaboration in the context of relational pedagogy.  </a:t>
            </a:r>
          </a:p>
        </p:txBody>
      </p:sp>
    </p:spTree>
    <p:extLst>
      <p:ext uri="{BB962C8B-B14F-4D97-AF65-F5344CB8AC3E}">
        <p14:creationId xmlns:p14="http://schemas.microsoft.com/office/powerpoint/2010/main" val="2419506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72344AF4-1D5B-48B7-A540-90BA42399E07}"/>
              </a:ext>
            </a:extLst>
          </p:cNvPr>
          <p:cNvSpPr/>
          <p:nvPr/>
        </p:nvSpPr>
        <p:spPr>
          <a:xfrm>
            <a:off x="800100" y="1523999"/>
            <a:ext cx="7553325" cy="3490913"/>
          </a:xfrm>
          <a:prstGeom prst="wedgeRoundRectCallout">
            <a:avLst>
              <a:gd name="adj1" fmla="val -34743"/>
              <a:gd name="adj2" fmla="val 6196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‘Pupils may continually observe a reflective teacher, who is willing to acknowledge personal, [moral], social and emotional responsibility for modelling, building and sustaining collaborative relationships …, enhancing holistic child development ’ (</a:t>
            </a:r>
            <a:r>
              <a:rPr lang="en-GB" sz="2800" dirty="0" err="1"/>
              <a:t>Maisey</a:t>
            </a:r>
            <a:r>
              <a:rPr lang="en-GB" sz="2800" dirty="0"/>
              <a:t>, &amp; Campbell-Barr, 2021, p.91).</a:t>
            </a:r>
          </a:p>
        </p:txBody>
      </p:sp>
    </p:spTree>
    <p:extLst>
      <p:ext uri="{BB962C8B-B14F-4D97-AF65-F5344CB8AC3E}">
        <p14:creationId xmlns:p14="http://schemas.microsoft.com/office/powerpoint/2010/main" val="3725036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72344AF4-1D5B-48B7-A540-90BA42399E07}"/>
              </a:ext>
            </a:extLst>
          </p:cNvPr>
          <p:cNvSpPr/>
          <p:nvPr/>
        </p:nvSpPr>
        <p:spPr>
          <a:xfrm>
            <a:off x="800100" y="1523999"/>
            <a:ext cx="7553325" cy="3490913"/>
          </a:xfrm>
          <a:prstGeom prst="wedgeRoundRectCallout">
            <a:avLst>
              <a:gd name="adj1" fmla="val -34743"/>
              <a:gd name="adj2" fmla="val 6196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‘Pupils may continually observe a reflective teacher, </a:t>
            </a:r>
          </a:p>
          <a:p>
            <a:pPr algn="ctr"/>
            <a:endParaRPr lang="en-GB" sz="2800" dirty="0"/>
          </a:p>
          <a:p>
            <a:pPr algn="ctr"/>
            <a:endParaRPr lang="en-GB" sz="2800" dirty="0"/>
          </a:p>
          <a:p>
            <a:pPr algn="ctr"/>
            <a:endParaRPr lang="en-GB" sz="2800" dirty="0"/>
          </a:p>
          <a:p>
            <a:pPr algn="ctr"/>
            <a:endParaRPr lang="en-GB" sz="2800" dirty="0"/>
          </a:p>
          <a:p>
            <a:pPr algn="ctr"/>
            <a:r>
              <a:rPr lang="en-GB" sz="2800" dirty="0"/>
              <a:t>(</a:t>
            </a:r>
            <a:r>
              <a:rPr lang="en-GB" sz="2800" dirty="0" err="1"/>
              <a:t>Maisey</a:t>
            </a:r>
            <a:r>
              <a:rPr lang="en-GB" sz="2800" dirty="0"/>
              <a:t>, &amp; Campbell-Barr, 2021, p.91).</a:t>
            </a:r>
          </a:p>
        </p:txBody>
      </p:sp>
    </p:spTree>
    <p:extLst>
      <p:ext uri="{BB962C8B-B14F-4D97-AF65-F5344CB8AC3E}">
        <p14:creationId xmlns:p14="http://schemas.microsoft.com/office/powerpoint/2010/main" val="1327015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DC738D-01CE-8245-A996-D647D8770497}"/>
              </a:ext>
            </a:extLst>
          </p:cNvPr>
          <p:cNvSpPr txBox="1"/>
          <p:nvPr/>
        </p:nvSpPr>
        <p:spPr>
          <a:xfrm>
            <a:off x="1548963" y="2997418"/>
            <a:ext cx="6042134" cy="923330"/>
          </a:xfrm>
          <a:prstGeom prst="rect">
            <a:avLst/>
          </a:prstGeom>
          <a:noFill/>
        </p:spPr>
        <p:txBody>
          <a:bodyPr wrap="square" rtlCol="0">
            <a:spAutoFit/>
          </a:bodyPr>
          <a:lstStyle/>
          <a:p>
            <a:pPr algn="ctr"/>
            <a:r>
              <a:rPr lang="en-US" sz="2700" dirty="0">
                <a:latin typeface="American Typewriter" panose="02090604020004020304" pitchFamily="18" charset="77"/>
              </a:rPr>
              <a:t>What might </a:t>
            </a:r>
            <a:r>
              <a:rPr lang="en-US" sz="2700" b="1" dirty="0">
                <a:latin typeface="American Typewriter" panose="02090604020004020304" pitchFamily="18" charset="77"/>
              </a:rPr>
              <a:t>three</a:t>
            </a:r>
            <a:r>
              <a:rPr lang="en-US" sz="2700" dirty="0">
                <a:latin typeface="American Typewriter" panose="02090604020004020304" pitchFamily="18" charset="77"/>
              </a:rPr>
              <a:t> attributes of a reflective individual be? </a:t>
            </a:r>
          </a:p>
        </p:txBody>
      </p:sp>
    </p:spTree>
    <p:extLst>
      <p:ext uri="{BB962C8B-B14F-4D97-AF65-F5344CB8AC3E}">
        <p14:creationId xmlns:p14="http://schemas.microsoft.com/office/powerpoint/2010/main" val="3075687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028700" y="1078154"/>
            <a:ext cx="7421963" cy="775252"/>
          </a:xfrm>
        </p:spPr>
        <p:txBody>
          <a:bodyPr>
            <a:normAutofit/>
          </a:bodyPr>
          <a:lstStyle/>
          <a:p>
            <a:r>
              <a:rPr lang="en-US" sz="3000" dirty="0">
                <a:solidFill>
                  <a:schemeClr val="accent1">
                    <a:lumMod val="75000"/>
                  </a:schemeClr>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344513" y="2179720"/>
            <a:ext cx="7293023" cy="1324304"/>
          </a:xfrm>
        </p:spPr>
        <p:txBody>
          <a:bodyPr anchor="ctr">
            <a:normAutofit/>
          </a:bodyPr>
          <a:lstStyle/>
          <a:p>
            <a:pPr marL="0" indent="0">
              <a:buNone/>
            </a:pPr>
            <a:r>
              <a:rPr lang="en-GB" sz="2400" dirty="0"/>
              <a:t>Dewey (1933) said the three attributes of a reflective individual are:</a:t>
            </a:r>
          </a:p>
          <a:p>
            <a:endParaRPr lang="en-GB" sz="2400" dirty="0"/>
          </a:p>
        </p:txBody>
      </p:sp>
    </p:spTree>
    <p:extLst>
      <p:ext uri="{BB962C8B-B14F-4D97-AF65-F5344CB8AC3E}">
        <p14:creationId xmlns:p14="http://schemas.microsoft.com/office/powerpoint/2010/main" val="2429421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028700" y="1078154"/>
            <a:ext cx="7421963" cy="775252"/>
          </a:xfrm>
        </p:spPr>
        <p:txBody>
          <a:bodyPr>
            <a:normAutofit/>
          </a:bodyPr>
          <a:lstStyle/>
          <a:p>
            <a:r>
              <a:rPr lang="en-US" sz="3000" dirty="0">
                <a:solidFill>
                  <a:schemeClr val="accent1">
                    <a:lumMod val="75000"/>
                  </a:schemeClr>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344513" y="2179720"/>
            <a:ext cx="7293023" cy="1324304"/>
          </a:xfrm>
        </p:spPr>
        <p:txBody>
          <a:bodyPr anchor="ctr">
            <a:normAutofit/>
          </a:bodyPr>
          <a:lstStyle/>
          <a:p>
            <a:pPr marL="0" indent="0">
              <a:buNone/>
            </a:pPr>
            <a:r>
              <a:rPr lang="en-GB" sz="2400" dirty="0"/>
              <a:t>Dewey (1933) said the three attributes of a reflective individual are:</a:t>
            </a:r>
          </a:p>
          <a:p>
            <a:endParaRPr lang="en-GB" sz="2400" dirty="0"/>
          </a:p>
        </p:txBody>
      </p:sp>
      <p:pic>
        <p:nvPicPr>
          <p:cNvPr id="11" name="Picture 10">
            <a:extLst>
              <a:ext uri="{FF2B5EF4-FFF2-40B4-BE49-F238E27FC236}">
                <a16:creationId xmlns:a16="http://schemas.microsoft.com/office/drawing/2014/main" id="{151F9C5B-8B22-9F4C-A57E-5850B12A5121}"/>
              </a:ext>
            </a:extLst>
          </p:cNvPr>
          <p:cNvPicPr>
            <a:picLocks noChangeAspect="1"/>
          </p:cNvPicPr>
          <p:nvPr/>
        </p:nvPicPr>
        <p:blipFill>
          <a:blip r:embed="rId3"/>
          <a:stretch>
            <a:fillRect/>
          </a:stretch>
        </p:blipFill>
        <p:spPr>
          <a:xfrm>
            <a:off x="4632682" y="2846890"/>
            <a:ext cx="4910960" cy="2463665"/>
          </a:xfrm>
          <a:prstGeom prst="rect">
            <a:avLst/>
          </a:prstGeom>
        </p:spPr>
      </p:pic>
      <p:pic>
        <p:nvPicPr>
          <p:cNvPr id="13" name="Picture 12">
            <a:extLst>
              <a:ext uri="{FF2B5EF4-FFF2-40B4-BE49-F238E27FC236}">
                <a16:creationId xmlns:a16="http://schemas.microsoft.com/office/drawing/2014/main" id="{D7EC0C6A-4DD7-5848-8CE5-202EAFEE7DD2}"/>
              </a:ext>
            </a:extLst>
          </p:cNvPr>
          <p:cNvPicPr>
            <a:picLocks noChangeAspect="1"/>
          </p:cNvPicPr>
          <p:nvPr/>
        </p:nvPicPr>
        <p:blipFill>
          <a:blip r:embed="rId4"/>
          <a:stretch>
            <a:fillRect/>
          </a:stretch>
        </p:blipFill>
        <p:spPr>
          <a:xfrm>
            <a:off x="3621141" y="3843046"/>
            <a:ext cx="1901716" cy="1901716"/>
          </a:xfrm>
          <a:prstGeom prst="rect">
            <a:avLst/>
          </a:prstGeom>
        </p:spPr>
      </p:pic>
    </p:spTree>
    <p:extLst>
      <p:ext uri="{BB962C8B-B14F-4D97-AF65-F5344CB8AC3E}">
        <p14:creationId xmlns:p14="http://schemas.microsoft.com/office/powerpoint/2010/main" val="160234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028700" y="1078154"/>
            <a:ext cx="7421963" cy="775252"/>
          </a:xfrm>
        </p:spPr>
        <p:txBody>
          <a:bodyPr>
            <a:normAutofit/>
          </a:bodyPr>
          <a:lstStyle/>
          <a:p>
            <a:r>
              <a:rPr lang="en-US" sz="3000" dirty="0">
                <a:solidFill>
                  <a:schemeClr val="accent1">
                    <a:lumMod val="75000"/>
                  </a:schemeClr>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322213" y="2094639"/>
            <a:ext cx="7293023" cy="1442545"/>
          </a:xfrm>
        </p:spPr>
        <p:txBody>
          <a:bodyPr anchor="ctr">
            <a:normAutofit/>
          </a:bodyPr>
          <a:lstStyle/>
          <a:p>
            <a:pPr marL="0" indent="0">
              <a:buNone/>
            </a:pPr>
            <a:r>
              <a:rPr lang="en-GB" sz="2400" dirty="0"/>
              <a:t>Dewey (1933) said the three attributes of a reflective individual are:</a:t>
            </a:r>
          </a:p>
          <a:p>
            <a:endParaRPr lang="en-GB" sz="2400" dirty="0"/>
          </a:p>
        </p:txBody>
      </p:sp>
      <p:pic>
        <p:nvPicPr>
          <p:cNvPr id="7" name="Picture 6">
            <a:extLst>
              <a:ext uri="{FF2B5EF4-FFF2-40B4-BE49-F238E27FC236}">
                <a16:creationId xmlns:a16="http://schemas.microsoft.com/office/drawing/2014/main" id="{105E1A11-BD5D-B340-9DBA-2E59B7CBFEC8}"/>
              </a:ext>
            </a:extLst>
          </p:cNvPr>
          <p:cNvPicPr>
            <a:picLocks noChangeAspect="1"/>
          </p:cNvPicPr>
          <p:nvPr/>
        </p:nvPicPr>
        <p:blipFill>
          <a:blip r:embed="rId3"/>
          <a:stretch>
            <a:fillRect/>
          </a:stretch>
        </p:blipFill>
        <p:spPr>
          <a:xfrm>
            <a:off x="4436023" y="2839561"/>
            <a:ext cx="4477892" cy="2348405"/>
          </a:xfrm>
          <a:prstGeom prst="rect">
            <a:avLst/>
          </a:prstGeom>
        </p:spPr>
      </p:pic>
      <p:sp>
        <p:nvSpPr>
          <p:cNvPr id="4" name="Rectangle 3">
            <a:extLst>
              <a:ext uri="{FF2B5EF4-FFF2-40B4-BE49-F238E27FC236}">
                <a16:creationId xmlns:a16="http://schemas.microsoft.com/office/drawing/2014/main" id="{79FFBA13-3808-FA44-BA1E-2631CDAF1339}"/>
              </a:ext>
            </a:extLst>
          </p:cNvPr>
          <p:cNvSpPr/>
          <p:nvPr/>
        </p:nvSpPr>
        <p:spPr>
          <a:xfrm>
            <a:off x="162506" y="5531458"/>
            <a:ext cx="9154349" cy="507831"/>
          </a:xfrm>
          <a:prstGeom prst="rect">
            <a:avLst/>
          </a:prstGeom>
        </p:spPr>
        <p:txBody>
          <a:bodyPr wrap="square">
            <a:spAutoFit/>
          </a:bodyPr>
          <a:lstStyle/>
          <a:p>
            <a:r>
              <a:rPr lang="en-GB" sz="1350" dirty="0"/>
              <a:t>Dewey, J. (1933). How we think: A restatement of the relation of reflective thinking to the educative process. Boston, MA: DC Heath and Company. </a:t>
            </a:r>
            <a:endParaRPr lang="en-US" sz="1350" dirty="0"/>
          </a:p>
        </p:txBody>
      </p:sp>
      <p:pic>
        <p:nvPicPr>
          <p:cNvPr id="6" name="Picture 5">
            <a:extLst>
              <a:ext uri="{FF2B5EF4-FFF2-40B4-BE49-F238E27FC236}">
                <a16:creationId xmlns:a16="http://schemas.microsoft.com/office/drawing/2014/main" id="{915795B5-AA41-AC4C-A28A-95CEC82D21E3}"/>
              </a:ext>
            </a:extLst>
          </p:cNvPr>
          <p:cNvPicPr>
            <a:picLocks noChangeAspect="1"/>
          </p:cNvPicPr>
          <p:nvPr/>
        </p:nvPicPr>
        <p:blipFill>
          <a:blip r:embed="rId4"/>
          <a:stretch>
            <a:fillRect/>
          </a:stretch>
        </p:blipFill>
        <p:spPr>
          <a:xfrm>
            <a:off x="3480230" y="3820660"/>
            <a:ext cx="1565877" cy="1539053"/>
          </a:xfrm>
          <a:prstGeom prst="rect">
            <a:avLst/>
          </a:prstGeom>
        </p:spPr>
      </p:pic>
    </p:spTree>
    <p:extLst>
      <p:ext uri="{BB962C8B-B14F-4D97-AF65-F5344CB8AC3E}">
        <p14:creationId xmlns:p14="http://schemas.microsoft.com/office/powerpoint/2010/main" val="3600672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76ED-EA8C-564F-9DB9-E51AF62EFD02}"/>
              </a:ext>
            </a:extLst>
          </p:cNvPr>
          <p:cNvSpPr>
            <a:spLocks noGrp="1"/>
          </p:cNvSpPr>
          <p:nvPr>
            <p:ph type="title"/>
          </p:nvPr>
        </p:nvSpPr>
        <p:spPr>
          <a:xfrm>
            <a:off x="1028700" y="1078154"/>
            <a:ext cx="7421963" cy="775252"/>
          </a:xfrm>
        </p:spPr>
        <p:txBody>
          <a:bodyPr>
            <a:normAutofit/>
          </a:bodyPr>
          <a:lstStyle/>
          <a:p>
            <a:r>
              <a:rPr lang="en-US" sz="3000" dirty="0">
                <a:solidFill>
                  <a:schemeClr val="accent1">
                    <a:lumMod val="75000"/>
                  </a:schemeClr>
                </a:solidFill>
              </a:rPr>
              <a:t>Being a reflective individual</a:t>
            </a:r>
          </a:p>
        </p:txBody>
      </p:sp>
      <p:sp>
        <p:nvSpPr>
          <p:cNvPr id="3" name="Content Placeholder 2">
            <a:extLst>
              <a:ext uri="{FF2B5EF4-FFF2-40B4-BE49-F238E27FC236}">
                <a16:creationId xmlns:a16="http://schemas.microsoft.com/office/drawing/2014/main" id="{BF9DD994-24F8-3446-A730-AF70E280BBD0}"/>
              </a:ext>
            </a:extLst>
          </p:cNvPr>
          <p:cNvSpPr>
            <a:spLocks noGrp="1"/>
          </p:cNvSpPr>
          <p:nvPr>
            <p:ph idx="1"/>
          </p:nvPr>
        </p:nvSpPr>
        <p:spPr>
          <a:xfrm>
            <a:off x="322213" y="2271209"/>
            <a:ext cx="7293023" cy="3552179"/>
          </a:xfrm>
        </p:spPr>
        <p:txBody>
          <a:bodyPr anchor="ctr">
            <a:normAutofit lnSpcReduction="10000"/>
          </a:bodyPr>
          <a:lstStyle/>
          <a:p>
            <a:pPr marL="0" indent="0">
              <a:buNone/>
            </a:pPr>
            <a:r>
              <a:rPr lang="en-GB" sz="2400" dirty="0"/>
              <a:t>Dewey (1933) said the three attributes of a reflective individual are:</a:t>
            </a:r>
          </a:p>
          <a:p>
            <a:pPr lvl="1"/>
            <a:r>
              <a:rPr lang="en-GB" dirty="0"/>
              <a:t>open-mindedness,</a:t>
            </a:r>
          </a:p>
          <a:p>
            <a:pPr lvl="1"/>
            <a:r>
              <a:rPr lang="en-GB" dirty="0"/>
              <a:t>responsibility </a:t>
            </a:r>
          </a:p>
          <a:p>
            <a:pPr lvl="1"/>
            <a:r>
              <a:rPr lang="en-GB" dirty="0"/>
              <a:t>wholeheartedness</a:t>
            </a:r>
          </a:p>
          <a:p>
            <a:endParaRPr lang="en-GB" sz="2400" dirty="0"/>
          </a:p>
          <a:p>
            <a:pPr marL="0" indent="0">
              <a:buNone/>
            </a:pPr>
            <a:r>
              <a:rPr lang="en-GB" sz="2400" dirty="0"/>
              <a:t>What might these mean?</a:t>
            </a:r>
          </a:p>
          <a:p>
            <a:endParaRPr lang="en-GB" sz="2400" dirty="0"/>
          </a:p>
          <a:p>
            <a:pPr marL="0" indent="0">
              <a:buNone/>
            </a:pPr>
            <a:r>
              <a:rPr lang="en-GB" sz="2400" dirty="0"/>
              <a:t>Do you have these attributes?</a:t>
            </a:r>
            <a:endParaRPr lang="en-US" sz="1500" dirty="0"/>
          </a:p>
          <a:p>
            <a:endParaRPr lang="en-GB" sz="2400" dirty="0"/>
          </a:p>
        </p:txBody>
      </p:sp>
      <p:pic>
        <p:nvPicPr>
          <p:cNvPr id="7" name="Picture 6">
            <a:extLst>
              <a:ext uri="{FF2B5EF4-FFF2-40B4-BE49-F238E27FC236}">
                <a16:creationId xmlns:a16="http://schemas.microsoft.com/office/drawing/2014/main" id="{105E1A11-BD5D-B340-9DBA-2E59B7CBFEC8}"/>
              </a:ext>
            </a:extLst>
          </p:cNvPr>
          <p:cNvPicPr>
            <a:picLocks noChangeAspect="1"/>
          </p:cNvPicPr>
          <p:nvPr/>
        </p:nvPicPr>
        <p:blipFill>
          <a:blip r:embed="rId3"/>
          <a:stretch>
            <a:fillRect/>
          </a:stretch>
        </p:blipFill>
        <p:spPr>
          <a:xfrm>
            <a:off x="4436023" y="2839561"/>
            <a:ext cx="4477892" cy="2348405"/>
          </a:xfrm>
          <a:prstGeom prst="rect">
            <a:avLst/>
          </a:prstGeom>
        </p:spPr>
      </p:pic>
      <p:sp>
        <p:nvSpPr>
          <p:cNvPr id="4" name="Rectangle 3">
            <a:extLst>
              <a:ext uri="{FF2B5EF4-FFF2-40B4-BE49-F238E27FC236}">
                <a16:creationId xmlns:a16="http://schemas.microsoft.com/office/drawing/2014/main" id="{79FFBA13-3808-FA44-BA1E-2631CDAF1339}"/>
              </a:ext>
            </a:extLst>
          </p:cNvPr>
          <p:cNvSpPr/>
          <p:nvPr/>
        </p:nvSpPr>
        <p:spPr>
          <a:xfrm>
            <a:off x="162506" y="5531458"/>
            <a:ext cx="9154349" cy="507831"/>
          </a:xfrm>
          <a:prstGeom prst="rect">
            <a:avLst/>
          </a:prstGeom>
        </p:spPr>
        <p:txBody>
          <a:bodyPr wrap="square">
            <a:spAutoFit/>
          </a:bodyPr>
          <a:lstStyle/>
          <a:p>
            <a:r>
              <a:rPr lang="en-GB" sz="1350" dirty="0"/>
              <a:t>Dewey, J. (1933). How we think: A restatement of the relation of reflective thinking to the educative process. Boston, MA: DC Heath and Company. </a:t>
            </a:r>
            <a:endParaRPr lang="en-US" sz="1350" dirty="0"/>
          </a:p>
        </p:txBody>
      </p:sp>
      <p:pic>
        <p:nvPicPr>
          <p:cNvPr id="11" name="Picture 10">
            <a:extLst>
              <a:ext uri="{FF2B5EF4-FFF2-40B4-BE49-F238E27FC236}">
                <a16:creationId xmlns:a16="http://schemas.microsoft.com/office/drawing/2014/main" id="{C1425B41-41BE-7A41-9856-0667109C072A}"/>
              </a:ext>
            </a:extLst>
          </p:cNvPr>
          <p:cNvPicPr>
            <a:picLocks noChangeAspect="1"/>
          </p:cNvPicPr>
          <p:nvPr/>
        </p:nvPicPr>
        <p:blipFill>
          <a:blip r:embed="rId4"/>
          <a:stretch>
            <a:fillRect/>
          </a:stretch>
        </p:blipFill>
        <p:spPr>
          <a:xfrm rot="16200000">
            <a:off x="1889570" y="3893050"/>
            <a:ext cx="489548" cy="489548"/>
          </a:xfrm>
          <a:prstGeom prst="rect">
            <a:avLst/>
          </a:prstGeom>
        </p:spPr>
      </p:pic>
    </p:spTree>
    <p:extLst>
      <p:ext uri="{BB962C8B-B14F-4D97-AF65-F5344CB8AC3E}">
        <p14:creationId xmlns:p14="http://schemas.microsoft.com/office/powerpoint/2010/main" val="1932244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72344AF4-1D5B-48B7-A540-90BA42399E07}"/>
              </a:ext>
            </a:extLst>
          </p:cNvPr>
          <p:cNvSpPr/>
          <p:nvPr/>
        </p:nvSpPr>
        <p:spPr>
          <a:xfrm>
            <a:off x="800100" y="1523999"/>
            <a:ext cx="7553325" cy="3490913"/>
          </a:xfrm>
          <a:prstGeom prst="wedgeRoundRectCallout">
            <a:avLst>
              <a:gd name="adj1" fmla="val -34743"/>
              <a:gd name="adj2" fmla="val 6196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‘Pupils may continually observe a reflective teacher, who is willing to acknowledge personal, [moral], social and emotional responsibility for modelling, building and sustaining collaborative relationships …, enhancing holistic child development ’ (</a:t>
            </a:r>
            <a:r>
              <a:rPr lang="en-GB" sz="2800" dirty="0" err="1"/>
              <a:t>Maisey</a:t>
            </a:r>
            <a:r>
              <a:rPr lang="en-GB" sz="2800" dirty="0"/>
              <a:t>, &amp; Campbell-Barr, 2021, p.91).</a:t>
            </a:r>
          </a:p>
        </p:txBody>
      </p:sp>
    </p:spTree>
    <p:extLst>
      <p:ext uri="{BB962C8B-B14F-4D97-AF65-F5344CB8AC3E}">
        <p14:creationId xmlns:p14="http://schemas.microsoft.com/office/powerpoint/2010/main" val="1244387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B5C7E04-1C7C-5BE2-4406-ABBBDB045A7F}"/>
              </a:ext>
            </a:extLst>
          </p:cNvPr>
          <p:cNvSpPr>
            <a:spLocks noGrp="1"/>
          </p:cNvSpPr>
          <p:nvPr>
            <p:ph type="title"/>
          </p:nvPr>
        </p:nvSpPr>
        <p:spPr/>
        <p:txBody>
          <a:bodyPr/>
          <a:lstStyle/>
          <a:p>
            <a:br>
              <a:rPr lang="en-GB" dirty="0"/>
            </a:br>
            <a:r>
              <a:rPr lang="en-GB" i="1" dirty="0"/>
              <a:t>Task 1</a:t>
            </a:r>
            <a:endParaRPr lang="en-GB" dirty="0"/>
          </a:p>
        </p:txBody>
      </p:sp>
      <p:sp>
        <p:nvSpPr>
          <p:cNvPr id="4" name="Dalfan Cynnwys 3">
            <a:extLst>
              <a:ext uri="{FF2B5EF4-FFF2-40B4-BE49-F238E27FC236}">
                <a16:creationId xmlns:a16="http://schemas.microsoft.com/office/drawing/2014/main" id="{5A93F21D-5F60-8536-2E9B-475BE8BB4B71}"/>
              </a:ext>
            </a:extLst>
          </p:cNvPr>
          <p:cNvSpPr>
            <a:spLocks noGrp="1"/>
          </p:cNvSpPr>
          <p:nvPr>
            <p:ph sz="half" idx="2"/>
          </p:nvPr>
        </p:nvSpPr>
        <p:spPr>
          <a:xfrm>
            <a:off x="815009" y="2660512"/>
            <a:ext cx="7700341" cy="3203574"/>
          </a:xfrm>
        </p:spPr>
        <p:txBody>
          <a:bodyPr/>
          <a:lstStyle/>
          <a:p>
            <a:r>
              <a:rPr lang="en-GB" dirty="0"/>
              <a:t>List all the different stakeholders you have established a relationship with while on PTE 1&amp;2.</a:t>
            </a:r>
          </a:p>
          <a:p>
            <a:pPr marL="0" indent="0">
              <a:buNone/>
            </a:pPr>
            <a:endParaRPr lang="en-GB" dirty="0"/>
          </a:p>
          <a:p>
            <a:r>
              <a:rPr lang="en-GB" dirty="0"/>
              <a:t>Who else could you have to collaborate with? Why?</a:t>
            </a:r>
          </a:p>
          <a:p>
            <a:endParaRPr lang="en-GB" dirty="0"/>
          </a:p>
        </p:txBody>
      </p:sp>
    </p:spTree>
    <p:extLst>
      <p:ext uri="{BB962C8B-B14F-4D97-AF65-F5344CB8AC3E}">
        <p14:creationId xmlns:p14="http://schemas.microsoft.com/office/powerpoint/2010/main" val="647632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F234256-008B-9A2E-6DAA-3A537B0F7BA2}"/>
              </a:ext>
            </a:extLst>
          </p:cNvPr>
          <p:cNvSpPr>
            <a:spLocks noGrp="1"/>
          </p:cNvSpPr>
          <p:nvPr>
            <p:ph type="title"/>
          </p:nvPr>
        </p:nvSpPr>
        <p:spPr>
          <a:xfrm>
            <a:off x="1103244" y="498207"/>
            <a:ext cx="6858000" cy="3274592"/>
          </a:xfrm>
        </p:spPr>
        <p:txBody>
          <a:bodyPr vert="horz" lIns="91440" tIns="45720" rIns="91440" bIns="45720" rtlCol="0" anchor="ctr">
            <a:normAutofit/>
          </a:bodyPr>
          <a:lstStyle/>
          <a:p>
            <a:pPr algn="ctr"/>
            <a:br>
              <a:rPr lang="en-US" sz="3500" kern="1200" dirty="0">
                <a:solidFill>
                  <a:schemeClr val="tx1"/>
                </a:solidFill>
                <a:latin typeface="+mj-lt"/>
                <a:ea typeface="+mj-ea"/>
                <a:cs typeface="+mj-cs"/>
              </a:rPr>
            </a:br>
            <a:br>
              <a:rPr lang="en-US" sz="3500" kern="1200" dirty="0">
                <a:solidFill>
                  <a:schemeClr val="tx1"/>
                </a:solidFill>
                <a:latin typeface="+mj-lt"/>
                <a:ea typeface="+mj-ea"/>
                <a:cs typeface="+mj-cs"/>
              </a:rPr>
            </a:br>
            <a:r>
              <a:rPr lang="en-US" sz="3500" i="1" kern="1200" dirty="0">
                <a:solidFill>
                  <a:schemeClr val="tx1"/>
                </a:solidFill>
                <a:latin typeface="+mj-lt"/>
                <a:ea typeface="+mj-ea"/>
                <a:cs typeface="+mj-cs"/>
              </a:rPr>
              <a:t>Why is developing strong relationships with others so important?</a:t>
            </a:r>
            <a:endParaRPr lang="en-US" sz="3500" kern="1200" dirty="0">
              <a:solidFill>
                <a:schemeClr val="tx1"/>
              </a:solidFill>
              <a:latin typeface="+mj-lt"/>
              <a:ea typeface="+mj-ea"/>
              <a:cs typeface="+mj-cs"/>
            </a:endParaRPr>
          </a:p>
        </p:txBody>
      </p:sp>
    </p:spTree>
    <p:extLst>
      <p:ext uri="{BB962C8B-B14F-4D97-AF65-F5344CB8AC3E}">
        <p14:creationId xmlns:p14="http://schemas.microsoft.com/office/powerpoint/2010/main" val="1646333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F234256-008B-9A2E-6DAA-3A537B0F7BA2}"/>
              </a:ext>
            </a:extLst>
          </p:cNvPr>
          <p:cNvSpPr>
            <a:spLocks noGrp="1"/>
          </p:cNvSpPr>
          <p:nvPr>
            <p:ph type="title"/>
          </p:nvPr>
        </p:nvSpPr>
        <p:spPr>
          <a:xfrm>
            <a:off x="1103244" y="498207"/>
            <a:ext cx="6858000" cy="3274592"/>
          </a:xfrm>
        </p:spPr>
        <p:txBody>
          <a:bodyPr vert="horz" lIns="91440" tIns="45720" rIns="91440" bIns="45720" rtlCol="0" anchor="ctr">
            <a:normAutofit/>
          </a:bodyPr>
          <a:lstStyle/>
          <a:p>
            <a:pPr algn="ctr"/>
            <a:br>
              <a:rPr lang="en-US" sz="3500" kern="1200" dirty="0">
                <a:solidFill>
                  <a:schemeClr val="tx1"/>
                </a:solidFill>
                <a:latin typeface="+mj-lt"/>
                <a:ea typeface="+mj-ea"/>
                <a:cs typeface="+mj-cs"/>
              </a:rPr>
            </a:br>
            <a:br>
              <a:rPr lang="en-US" sz="3500" kern="1200" dirty="0">
                <a:solidFill>
                  <a:schemeClr val="tx1"/>
                </a:solidFill>
                <a:latin typeface="+mj-lt"/>
                <a:ea typeface="+mj-ea"/>
                <a:cs typeface="+mj-cs"/>
              </a:rPr>
            </a:br>
            <a:r>
              <a:rPr lang="en-US" sz="3500" i="1" kern="1200" dirty="0">
                <a:solidFill>
                  <a:schemeClr val="tx1"/>
                </a:solidFill>
                <a:latin typeface="+mj-lt"/>
                <a:ea typeface="+mj-ea"/>
                <a:cs typeface="+mj-cs"/>
              </a:rPr>
              <a:t>Is it more than being ‘nice’ to the child?</a:t>
            </a:r>
            <a:endParaRPr lang="en-US" sz="3500" kern="1200" dirty="0">
              <a:solidFill>
                <a:schemeClr val="tx1"/>
              </a:solidFill>
              <a:latin typeface="+mj-lt"/>
              <a:ea typeface="+mj-ea"/>
              <a:cs typeface="+mj-cs"/>
            </a:endParaRPr>
          </a:p>
        </p:txBody>
      </p:sp>
    </p:spTree>
    <p:extLst>
      <p:ext uri="{BB962C8B-B14F-4D97-AF65-F5344CB8AC3E}">
        <p14:creationId xmlns:p14="http://schemas.microsoft.com/office/powerpoint/2010/main" val="2811407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F234256-008B-9A2E-6DAA-3A537B0F7BA2}"/>
              </a:ext>
            </a:extLst>
          </p:cNvPr>
          <p:cNvSpPr>
            <a:spLocks noGrp="1"/>
          </p:cNvSpPr>
          <p:nvPr>
            <p:ph type="title"/>
          </p:nvPr>
        </p:nvSpPr>
        <p:spPr>
          <a:xfrm>
            <a:off x="1103244" y="0"/>
            <a:ext cx="6858000" cy="1131810"/>
          </a:xfrm>
        </p:spPr>
        <p:txBody>
          <a:bodyPr vert="horz" lIns="91440" tIns="45720" rIns="91440" bIns="45720" rtlCol="0" anchor="ctr">
            <a:normAutofit fontScale="90000"/>
          </a:bodyPr>
          <a:lstStyle/>
          <a:p>
            <a:pPr algn="ctr"/>
            <a:br>
              <a:rPr lang="en-US" sz="3500" kern="1200" dirty="0">
                <a:solidFill>
                  <a:schemeClr val="tx1"/>
                </a:solidFill>
                <a:latin typeface="+mj-lt"/>
                <a:ea typeface="+mj-ea"/>
                <a:cs typeface="+mj-cs"/>
              </a:rPr>
            </a:br>
            <a:br>
              <a:rPr lang="en-US" sz="3500" kern="1200" dirty="0">
                <a:solidFill>
                  <a:schemeClr val="tx1"/>
                </a:solidFill>
                <a:latin typeface="+mj-lt"/>
                <a:ea typeface="+mj-ea"/>
                <a:cs typeface="+mj-cs"/>
              </a:rPr>
            </a:br>
            <a:r>
              <a:rPr lang="en-US" sz="3500" i="1" kern="1200" dirty="0">
                <a:solidFill>
                  <a:schemeClr val="tx1"/>
                </a:solidFill>
                <a:latin typeface="+mj-lt"/>
                <a:ea typeface="+mj-ea"/>
                <a:cs typeface="+mj-cs"/>
              </a:rPr>
              <a:t>Is this more than being ‘nice’ to the child?</a:t>
            </a:r>
            <a:endParaRPr lang="en-US" sz="3500" kern="1200" dirty="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07A3B244-CFFB-3B46-B011-865E044FA8B9}"/>
              </a:ext>
            </a:extLst>
          </p:cNvPr>
          <p:cNvPicPr>
            <a:picLocks noChangeAspect="1"/>
          </p:cNvPicPr>
          <p:nvPr/>
        </p:nvPicPr>
        <p:blipFill>
          <a:blip r:embed="rId2"/>
          <a:stretch>
            <a:fillRect/>
          </a:stretch>
        </p:blipFill>
        <p:spPr>
          <a:xfrm>
            <a:off x="2941983" y="2690890"/>
            <a:ext cx="5844207" cy="2832782"/>
          </a:xfrm>
          <a:prstGeom prst="rect">
            <a:avLst/>
          </a:prstGeom>
        </p:spPr>
      </p:pic>
      <p:pic>
        <p:nvPicPr>
          <p:cNvPr id="3" name="Picture 2">
            <a:hlinkClick r:id="rId3"/>
            <a:extLst>
              <a:ext uri="{FF2B5EF4-FFF2-40B4-BE49-F238E27FC236}">
                <a16:creationId xmlns:a16="http://schemas.microsoft.com/office/drawing/2014/main" id="{107E001C-DBEA-A04F-8DB6-014655F88A77}"/>
              </a:ext>
            </a:extLst>
          </p:cNvPr>
          <p:cNvPicPr>
            <a:picLocks noChangeAspect="1"/>
          </p:cNvPicPr>
          <p:nvPr/>
        </p:nvPicPr>
        <p:blipFill>
          <a:blip r:embed="rId4"/>
          <a:stretch>
            <a:fillRect/>
          </a:stretch>
        </p:blipFill>
        <p:spPr>
          <a:xfrm>
            <a:off x="550365" y="1780888"/>
            <a:ext cx="4140904" cy="2308435"/>
          </a:xfrm>
          <a:prstGeom prst="rect">
            <a:avLst/>
          </a:prstGeom>
        </p:spPr>
      </p:pic>
      <p:sp>
        <p:nvSpPr>
          <p:cNvPr id="6" name="TextBox 5">
            <a:extLst>
              <a:ext uri="{FF2B5EF4-FFF2-40B4-BE49-F238E27FC236}">
                <a16:creationId xmlns:a16="http://schemas.microsoft.com/office/drawing/2014/main" id="{B85E0C92-D86F-5842-912E-9CB63FCFF628}"/>
              </a:ext>
            </a:extLst>
          </p:cNvPr>
          <p:cNvSpPr txBox="1"/>
          <p:nvPr/>
        </p:nvSpPr>
        <p:spPr>
          <a:xfrm>
            <a:off x="5009322" y="1780888"/>
            <a:ext cx="2499017" cy="369332"/>
          </a:xfrm>
          <a:prstGeom prst="rect">
            <a:avLst/>
          </a:prstGeom>
          <a:noFill/>
        </p:spPr>
        <p:txBody>
          <a:bodyPr wrap="none" rtlCol="0">
            <a:spAutoFit/>
          </a:bodyPr>
          <a:lstStyle/>
          <a:p>
            <a:r>
              <a:rPr lang="en-US" dirty="0"/>
              <a:t>We are about to watch…</a:t>
            </a:r>
          </a:p>
        </p:txBody>
      </p:sp>
      <p:sp>
        <p:nvSpPr>
          <p:cNvPr id="7" name="TextBox 6">
            <a:extLst>
              <a:ext uri="{FF2B5EF4-FFF2-40B4-BE49-F238E27FC236}">
                <a16:creationId xmlns:a16="http://schemas.microsoft.com/office/drawing/2014/main" id="{50519C6C-7660-3942-BAA5-2EBA98A58466}"/>
              </a:ext>
            </a:extLst>
          </p:cNvPr>
          <p:cNvSpPr txBox="1"/>
          <p:nvPr/>
        </p:nvSpPr>
        <p:spPr>
          <a:xfrm>
            <a:off x="550365" y="4408825"/>
            <a:ext cx="2049008" cy="958305"/>
          </a:xfrm>
          <a:prstGeom prst="rect">
            <a:avLst/>
          </a:prstGeom>
          <a:noFill/>
        </p:spPr>
        <p:txBody>
          <a:bodyPr wrap="square" rtlCol="0">
            <a:spAutoFit/>
          </a:bodyPr>
          <a:lstStyle/>
          <a:p>
            <a:r>
              <a:rPr lang="en-US" dirty="0"/>
              <a:t>Look out for Salma…she puts it PERFECTLY! </a:t>
            </a:r>
          </a:p>
        </p:txBody>
      </p:sp>
    </p:spTree>
    <p:extLst>
      <p:ext uri="{BB962C8B-B14F-4D97-AF65-F5344CB8AC3E}">
        <p14:creationId xmlns:p14="http://schemas.microsoft.com/office/powerpoint/2010/main" val="884856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D43033-98C1-4D8A-9DBF-4EA4FDD48479}"/>
              </a:ext>
            </a:extLst>
          </p:cNvPr>
          <p:cNvSpPr>
            <a:spLocks noGrp="1"/>
          </p:cNvSpPr>
          <p:nvPr>
            <p:ph type="title"/>
          </p:nvPr>
        </p:nvSpPr>
        <p:spPr>
          <a:xfrm>
            <a:off x="1685703" y="397565"/>
            <a:ext cx="6018560" cy="993913"/>
          </a:xfrm>
        </p:spPr>
        <p:txBody>
          <a:bodyPr vert="horz" lIns="91440" tIns="45720" rIns="91440" bIns="45720" rtlCol="0" anchor="b">
            <a:normAutofit/>
          </a:bodyPr>
          <a:lstStyle/>
          <a:p>
            <a:br>
              <a:rPr lang="en-US" sz="2900" kern="1200" dirty="0">
                <a:latin typeface="+mj-lt"/>
                <a:ea typeface="+mj-ea"/>
                <a:cs typeface="+mj-cs"/>
              </a:rPr>
            </a:br>
            <a:r>
              <a:rPr lang="en-US" sz="2900" i="1" kern="1200" dirty="0">
                <a:latin typeface="+mj-lt"/>
                <a:ea typeface="+mj-ea"/>
                <a:cs typeface="+mj-cs"/>
              </a:rPr>
              <a:t>The Importance of Strong Relationships</a:t>
            </a:r>
          </a:p>
        </p:txBody>
      </p:sp>
      <p:pic>
        <p:nvPicPr>
          <p:cNvPr id="3" name="Picture 2">
            <a:hlinkClick r:id="rId3"/>
            <a:extLst>
              <a:ext uri="{FF2B5EF4-FFF2-40B4-BE49-F238E27FC236}">
                <a16:creationId xmlns:a16="http://schemas.microsoft.com/office/drawing/2014/main" id="{37C11089-6CD0-7145-8A24-30BFF24A6437}"/>
              </a:ext>
            </a:extLst>
          </p:cNvPr>
          <p:cNvPicPr>
            <a:picLocks noChangeAspect="1"/>
          </p:cNvPicPr>
          <p:nvPr/>
        </p:nvPicPr>
        <p:blipFill>
          <a:blip r:embed="rId4"/>
          <a:stretch>
            <a:fillRect/>
          </a:stretch>
        </p:blipFill>
        <p:spPr>
          <a:xfrm>
            <a:off x="1047322" y="1970461"/>
            <a:ext cx="7295322" cy="4066932"/>
          </a:xfrm>
          <a:prstGeom prst="rect">
            <a:avLst/>
          </a:prstGeom>
        </p:spPr>
      </p:pic>
    </p:spTree>
    <p:extLst>
      <p:ext uri="{BB962C8B-B14F-4D97-AF65-F5344CB8AC3E}">
        <p14:creationId xmlns:p14="http://schemas.microsoft.com/office/powerpoint/2010/main" val="1261978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wigen Siarad: Petryal â Chorneli Crwn 4">
            <a:extLst>
              <a:ext uri="{FF2B5EF4-FFF2-40B4-BE49-F238E27FC236}">
                <a16:creationId xmlns:a16="http://schemas.microsoft.com/office/drawing/2014/main" id="{85FCECEB-225C-9130-0908-94AA0924AC1C}"/>
              </a:ext>
            </a:extLst>
          </p:cNvPr>
          <p:cNvSpPr/>
          <p:nvPr/>
        </p:nvSpPr>
        <p:spPr>
          <a:xfrm>
            <a:off x="275666" y="484094"/>
            <a:ext cx="8525434" cy="4585447"/>
          </a:xfrm>
          <a:prstGeom prst="wedgeRoundRectCallout">
            <a:avLst>
              <a:gd name="adj1" fmla="val -38192"/>
              <a:gd name="adj2" fmla="val 63857"/>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The relation between teachers and students can be understood as a process of communication. But what is communication? How does it take place? And what kind of relation between teachers and students is established through communication? … Rather than thinking of communication as a direct relation between teachers and students, I argue that there is a gap between the teacher and student. This gap is a necessary condition for communication – and hence education – to take place. A pedagogy of relation should therefore acknowledge and affirm the uncertainties and risks and the possibilities that are at stake in this gap (Biesta, 2004 </a:t>
            </a:r>
            <a:r>
              <a:rPr lang="en-GB" sz="2400" i="1" dirty="0"/>
              <a:t>cited in </a:t>
            </a:r>
            <a:r>
              <a:rPr lang="en-GB" sz="2400" dirty="0"/>
              <a:t>Hickey &amp; Riddle, 2023).</a:t>
            </a:r>
          </a:p>
        </p:txBody>
      </p:sp>
    </p:spTree>
    <p:extLst>
      <p:ext uri="{BB962C8B-B14F-4D97-AF65-F5344CB8AC3E}">
        <p14:creationId xmlns:p14="http://schemas.microsoft.com/office/powerpoint/2010/main" val="1870003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wigen Siarad: Petryal â Chorneli Crwn 4">
            <a:extLst>
              <a:ext uri="{FF2B5EF4-FFF2-40B4-BE49-F238E27FC236}">
                <a16:creationId xmlns:a16="http://schemas.microsoft.com/office/drawing/2014/main" id="{85FCECEB-225C-9130-0908-94AA0924AC1C}"/>
              </a:ext>
            </a:extLst>
          </p:cNvPr>
          <p:cNvSpPr/>
          <p:nvPr/>
        </p:nvSpPr>
        <p:spPr>
          <a:xfrm>
            <a:off x="275666" y="484094"/>
            <a:ext cx="7138925" cy="3233141"/>
          </a:xfrm>
          <a:prstGeom prst="wedgeRoundRectCallout">
            <a:avLst>
              <a:gd name="adj1" fmla="val -38192"/>
              <a:gd name="adj2" fmla="val 63857"/>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The relation between teachers and students can be understood as a process of communication. But what is communication? How does it take place? And what kind of relation between teachers and students is established through communication? …</a:t>
            </a:r>
          </a:p>
        </p:txBody>
      </p:sp>
      <p:pic>
        <p:nvPicPr>
          <p:cNvPr id="6" name="Picture 5">
            <a:extLst>
              <a:ext uri="{FF2B5EF4-FFF2-40B4-BE49-F238E27FC236}">
                <a16:creationId xmlns:a16="http://schemas.microsoft.com/office/drawing/2014/main" id="{05F33DBE-B70F-CD4A-8384-6707BF5454E7}"/>
              </a:ext>
            </a:extLst>
          </p:cNvPr>
          <p:cNvPicPr>
            <a:picLocks noChangeAspect="1"/>
          </p:cNvPicPr>
          <p:nvPr/>
        </p:nvPicPr>
        <p:blipFill>
          <a:blip r:embed="rId3"/>
          <a:stretch>
            <a:fillRect/>
          </a:stretch>
        </p:blipFill>
        <p:spPr>
          <a:xfrm rot="15110733">
            <a:off x="1081156" y="3252945"/>
            <a:ext cx="3470965" cy="2558597"/>
          </a:xfrm>
          <a:prstGeom prst="rect">
            <a:avLst/>
          </a:prstGeom>
        </p:spPr>
      </p:pic>
      <p:sp>
        <p:nvSpPr>
          <p:cNvPr id="7" name="Rectangle 6">
            <a:extLst>
              <a:ext uri="{FF2B5EF4-FFF2-40B4-BE49-F238E27FC236}">
                <a16:creationId xmlns:a16="http://schemas.microsoft.com/office/drawing/2014/main" id="{D826BC86-96B3-FD47-AE31-9044CA6F80F6}"/>
              </a:ext>
            </a:extLst>
          </p:cNvPr>
          <p:cNvSpPr/>
          <p:nvPr/>
        </p:nvSpPr>
        <p:spPr>
          <a:xfrm>
            <a:off x="4463089" y="4686921"/>
            <a:ext cx="4680911" cy="1569660"/>
          </a:xfrm>
          <a:prstGeom prst="rect">
            <a:avLst/>
          </a:prstGeom>
        </p:spPr>
        <p:txBody>
          <a:bodyPr wrap="square">
            <a:spAutoFit/>
          </a:bodyPr>
          <a:lstStyle/>
          <a:p>
            <a:r>
              <a:rPr lang="en-GB" sz="2400" b="1" dirty="0">
                <a:solidFill>
                  <a:srgbClr val="000000"/>
                </a:solidFill>
              </a:rPr>
              <a:t>Communication as a process</a:t>
            </a:r>
            <a:r>
              <a:rPr lang="en-GB" sz="2400" dirty="0">
                <a:solidFill>
                  <a:srgbClr val="000000"/>
                </a:solidFill>
                <a:latin typeface="-webkit-standard"/>
              </a:rPr>
              <a:t>: The relationship between teachers and students is described as a form of communication.</a:t>
            </a:r>
            <a:endParaRPr lang="en-US" sz="2400" dirty="0"/>
          </a:p>
        </p:txBody>
      </p:sp>
    </p:spTree>
    <p:extLst>
      <p:ext uri="{BB962C8B-B14F-4D97-AF65-F5344CB8AC3E}">
        <p14:creationId xmlns:p14="http://schemas.microsoft.com/office/powerpoint/2010/main" val="798222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wigen Siarad: Petryal â Chorneli Crwn 4">
            <a:extLst>
              <a:ext uri="{FF2B5EF4-FFF2-40B4-BE49-F238E27FC236}">
                <a16:creationId xmlns:a16="http://schemas.microsoft.com/office/drawing/2014/main" id="{85FCECEB-225C-9130-0908-94AA0924AC1C}"/>
              </a:ext>
            </a:extLst>
          </p:cNvPr>
          <p:cNvSpPr/>
          <p:nvPr/>
        </p:nvSpPr>
        <p:spPr>
          <a:xfrm>
            <a:off x="275665" y="484095"/>
            <a:ext cx="5826961" cy="2756062"/>
          </a:xfrm>
          <a:prstGeom prst="wedgeRoundRectCallout">
            <a:avLst>
              <a:gd name="adj1" fmla="val -38192"/>
              <a:gd name="adj2" fmla="val 63857"/>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 Rather than thinking of communication as a direct relation between teachers and students, I argue that there is a gap between the teacher and student…</a:t>
            </a:r>
          </a:p>
        </p:txBody>
      </p:sp>
      <p:pic>
        <p:nvPicPr>
          <p:cNvPr id="3" name="Picture 2">
            <a:extLst>
              <a:ext uri="{FF2B5EF4-FFF2-40B4-BE49-F238E27FC236}">
                <a16:creationId xmlns:a16="http://schemas.microsoft.com/office/drawing/2014/main" id="{89B9190D-901E-384E-99F8-0EC9C8731878}"/>
              </a:ext>
            </a:extLst>
          </p:cNvPr>
          <p:cNvPicPr>
            <a:picLocks noChangeAspect="1"/>
          </p:cNvPicPr>
          <p:nvPr/>
        </p:nvPicPr>
        <p:blipFill>
          <a:blip r:embed="rId3"/>
          <a:stretch>
            <a:fillRect/>
          </a:stretch>
        </p:blipFill>
        <p:spPr>
          <a:xfrm rot="15110733">
            <a:off x="663712" y="2775867"/>
            <a:ext cx="3470965" cy="2558597"/>
          </a:xfrm>
          <a:prstGeom prst="rect">
            <a:avLst/>
          </a:prstGeom>
        </p:spPr>
      </p:pic>
      <p:sp>
        <p:nvSpPr>
          <p:cNvPr id="2" name="Rectangle 1">
            <a:extLst>
              <a:ext uri="{FF2B5EF4-FFF2-40B4-BE49-F238E27FC236}">
                <a16:creationId xmlns:a16="http://schemas.microsoft.com/office/drawing/2014/main" id="{51350195-321F-8649-B7C5-89F424F6EAEC}"/>
              </a:ext>
            </a:extLst>
          </p:cNvPr>
          <p:cNvSpPr/>
          <p:nvPr/>
        </p:nvSpPr>
        <p:spPr>
          <a:xfrm>
            <a:off x="3935896" y="3518452"/>
            <a:ext cx="5029200" cy="3046988"/>
          </a:xfrm>
          <a:prstGeom prst="rect">
            <a:avLst/>
          </a:prstGeom>
        </p:spPr>
        <p:txBody>
          <a:bodyPr wrap="square">
            <a:spAutoFit/>
          </a:bodyPr>
          <a:lstStyle/>
          <a:p>
            <a:r>
              <a:rPr lang="en-GB" sz="2400" b="1" dirty="0">
                <a:solidFill>
                  <a:srgbClr val="000000"/>
                </a:solidFill>
              </a:rPr>
              <a:t>The gap between teacher and student</a:t>
            </a:r>
            <a:r>
              <a:rPr lang="en-GB" sz="2400" dirty="0">
                <a:solidFill>
                  <a:srgbClr val="000000"/>
                </a:solidFill>
                <a:latin typeface="-webkit-standard"/>
              </a:rPr>
              <a:t>: The author argues that there is a "gap" between teachers and students in their communication. </a:t>
            </a:r>
          </a:p>
          <a:p>
            <a:endParaRPr lang="en-GB" sz="2400" dirty="0">
              <a:solidFill>
                <a:srgbClr val="000000"/>
              </a:solidFill>
              <a:latin typeface="-webkit-standard"/>
            </a:endParaRPr>
          </a:p>
          <a:p>
            <a:r>
              <a:rPr lang="en-GB" sz="2400" dirty="0">
                <a:solidFill>
                  <a:srgbClr val="000000"/>
                </a:solidFill>
                <a:latin typeface="-webkit-standard"/>
              </a:rPr>
              <a:t>This gap refers to the differences in perspectives, experiences, and understandings between the two. </a:t>
            </a:r>
            <a:endParaRPr lang="en-US" sz="2400" dirty="0"/>
          </a:p>
        </p:txBody>
      </p:sp>
    </p:spTree>
    <p:extLst>
      <p:ext uri="{BB962C8B-B14F-4D97-AF65-F5344CB8AC3E}">
        <p14:creationId xmlns:p14="http://schemas.microsoft.com/office/powerpoint/2010/main" val="42229934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wigen Siarad: Petryal â Chorneli Crwn 4">
            <a:extLst>
              <a:ext uri="{FF2B5EF4-FFF2-40B4-BE49-F238E27FC236}">
                <a16:creationId xmlns:a16="http://schemas.microsoft.com/office/drawing/2014/main" id="{85FCECEB-225C-9130-0908-94AA0924AC1C}"/>
              </a:ext>
            </a:extLst>
          </p:cNvPr>
          <p:cNvSpPr/>
          <p:nvPr/>
        </p:nvSpPr>
        <p:spPr>
          <a:xfrm>
            <a:off x="216031" y="247751"/>
            <a:ext cx="5429395" cy="2259106"/>
          </a:xfrm>
          <a:prstGeom prst="wedgeRoundRectCallout">
            <a:avLst>
              <a:gd name="adj1" fmla="val -38192"/>
              <a:gd name="adj2" fmla="val 63857"/>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This gap is a necessary condition for communication – and hence education – to take place. </a:t>
            </a:r>
          </a:p>
        </p:txBody>
      </p:sp>
      <p:pic>
        <p:nvPicPr>
          <p:cNvPr id="3" name="Picture 2">
            <a:extLst>
              <a:ext uri="{FF2B5EF4-FFF2-40B4-BE49-F238E27FC236}">
                <a16:creationId xmlns:a16="http://schemas.microsoft.com/office/drawing/2014/main" id="{05E7BFB1-E038-FE43-9E63-9FD931F7AFBF}"/>
              </a:ext>
            </a:extLst>
          </p:cNvPr>
          <p:cNvPicPr>
            <a:picLocks noChangeAspect="1"/>
          </p:cNvPicPr>
          <p:nvPr/>
        </p:nvPicPr>
        <p:blipFill>
          <a:blip r:embed="rId3"/>
          <a:stretch>
            <a:fillRect/>
          </a:stretch>
        </p:blipFill>
        <p:spPr>
          <a:xfrm rot="15110733">
            <a:off x="363175" y="1853808"/>
            <a:ext cx="3472326" cy="2559600"/>
          </a:xfrm>
          <a:prstGeom prst="rect">
            <a:avLst/>
          </a:prstGeom>
        </p:spPr>
      </p:pic>
      <p:sp>
        <p:nvSpPr>
          <p:cNvPr id="2" name="Rectangle 1">
            <a:extLst>
              <a:ext uri="{FF2B5EF4-FFF2-40B4-BE49-F238E27FC236}">
                <a16:creationId xmlns:a16="http://schemas.microsoft.com/office/drawing/2014/main" id="{529BB6CA-0FBE-EE41-ADE3-1D41EE88DB6B}"/>
              </a:ext>
            </a:extLst>
          </p:cNvPr>
          <p:cNvSpPr/>
          <p:nvPr/>
        </p:nvSpPr>
        <p:spPr>
          <a:xfrm>
            <a:off x="3240157" y="2792321"/>
            <a:ext cx="5903843" cy="3785652"/>
          </a:xfrm>
          <a:prstGeom prst="rect">
            <a:avLst/>
          </a:prstGeom>
        </p:spPr>
        <p:txBody>
          <a:bodyPr wrap="square">
            <a:spAutoFit/>
          </a:bodyPr>
          <a:lstStyle/>
          <a:p>
            <a:r>
              <a:rPr lang="en-GB" sz="2400" b="1" dirty="0"/>
              <a:t>Role of the gap</a:t>
            </a:r>
            <a:r>
              <a:rPr lang="en-GB" sz="2400" dirty="0"/>
              <a:t>: Rather than being a flaw, this gap is seen as essential for communication to happen in the first place.</a:t>
            </a:r>
          </a:p>
          <a:p>
            <a:endParaRPr lang="en-GB" sz="2400" dirty="0"/>
          </a:p>
          <a:p>
            <a:r>
              <a:rPr lang="en-GB" sz="2400" dirty="0"/>
              <a:t>The gap is viewed not as an obstacle but as a "necessary condition" for communication—and thus, for education. It implies that education thrives on the space of difference and uncertainty that exists between the teacher and the student.</a:t>
            </a:r>
          </a:p>
        </p:txBody>
      </p:sp>
    </p:spTree>
    <p:extLst>
      <p:ext uri="{BB962C8B-B14F-4D97-AF65-F5344CB8AC3E}">
        <p14:creationId xmlns:p14="http://schemas.microsoft.com/office/powerpoint/2010/main" val="3435680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wigen Siarad: Petryal â Chorneli Crwn 4">
            <a:extLst>
              <a:ext uri="{FF2B5EF4-FFF2-40B4-BE49-F238E27FC236}">
                <a16:creationId xmlns:a16="http://schemas.microsoft.com/office/drawing/2014/main" id="{85FCECEB-225C-9130-0908-94AA0924AC1C}"/>
              </a:ext>
            </a:extLst>
          </p:cNvPr>
          <p:cNvSpPr/>
          <p:nvPr/>
        </p:nvSpPr>
        <p:spPr>
          <a:xfrm>
            <a:off x="275666" y="484095"/>
            <a:ext cx="6264282" cy="2557280"/>
          </a:xfrm>
          <a:prstGeom prst="wedgeRoundRectCallout">
            <a:avLst>
              <a:gd name="adj1" fmla="val -38192"/>
              <a:gd name="adj2" fmla="val 63857"/>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A pedagogy of relation should therefore acknowledge and affirm the uncertainties and risks and the possibilities that are at stake in this gap (Biesta, 2004 </a:t>
            </a:r>
            <a:r>
              <a:rPr lang="en-GB" sz="2400" i="1" dirty="0"/>
              <a:t>cited in </a:t>
            </a:r>
            <a:r>
              <a:rPr lang="en-GB" sz="2400" dirty="0"/>
              <a:t>Hickey &amp; Riddle, 2023).</a:t>
            </a:r>
          </a:p>
        </p:txBody>
      </p:sp>
      <p:pic>
        <p:nvPicPr>
          <p:cNvPr id="3" name="Picture 2">
            <a:extLst>
              <a:ext uri="{FF2B5EF4-FFF2-40B4-BE49-F238E27FC236}">
                <a16:creationId xmlns:a16="http://schemas.microsoft.com/office/drawing/2014/main" id="{00F825C8-2025-A74D-B711-91A9DFAD3295}"/>
              </a:ext>
            </a:extLst>
          </p:cNvPr>
          <p:cNvPicPr>
            <a:picLocks noChangeAspect="1"/>
          </p:cNvPicPr>
          <p:nvPr/>
        </p:nvPicPr>
        <p:blipFill>
          <a:blip r:embed="rId3"/>
          <a:stretch>
            <a:fillRect/>
          </a:stretch>
        </p:blipFill>
        <p:spPr>
          <a:xfrm rot="15110733">
            <a:off x="296548" y="2531429"/>
            <a:ext cx="3472326" cy="2559600"/>
          </a:xfrm>
          <a:prstGeom prst="rect">
            <a:avLst/>
          </a:prstGeom>
        </p:spPr>
      </p:pic>
      <p:sp>
        <p:nvSpPr>
          <p:cNvPr id="2" name="Rectangle 1">
            <a:extLst>
              <a:ext uri="{FF2B5EF4-FFF2-40B4-BE49-F238E27FC236}">
                <a16:creationId xmlns:a16="http://schemas.microsoft.com/office/drawing/2014/main" id="{F22E789B-055F-DF41-AF24-69D55F68EE88}"/>
              </a:ext>
            </a:extLst>
          </p:cNvPr>
          <p:cNvSpPr/>
          <p:nvPr/>
        </p:nvSpPr>
        <p:spPr>
          <a:xfrm>
            <a:off x="3407806" y="3414130"/>
            <a:ext cx="5557289" cy="3416320"/>
          </a:xfrm>
          <a:prstGeom prst="rect">
            <a:avLst/>
          </a:prstGeom>
        </p:spPr>
        <p:txBody>
          <a:bodyPr wrap="square">
            <a:spAutoFit/>
          </a:bodyPr>
          <a:lstStyle/>
          <a:p>
            <a:r>
              <a:rPr lang="en-GB" sz="2400" b="1" dirty="0">
                <a:solidFill>
                  <a:srgbClr val="000000"/>
                </a:solidFill>
              </a:rPr>
              <a:t>Uncertainty and risk in communication</a:t>
            </a:r>
            <a:r>
              <a:rPr lang="en-GB" sz="2400" dirty="0">
                <a:solidFill>
                  <a:srgbClr val="000000"/>
                </a:solidFill>
                <a:latin typeface="-webkit-standard"/>
              </a:rPr>
              <a:t>: The writer suggests that in this gap, there are uncertainties, risks, and possibilities.</a:t>
            </a:r>
          </a:p>
          <a:p>
            <a:endParaRPr lang="en-GB" sz="2400" dirty="0">
              <a:solidFill>
                <a:srgbClr val="000000"/>
              </a:solidFill>
              <a:latin typeface="-webkit-standard"/>
            </a:endParaRPr>
          </a:p>
          <a:p>
            <a:r>
              <a:rPr lang="en-GB" sz="2400" dirty="0">
                <a:solidFill>
                  <a:srgbClr val="000000"/>
                </a:solidFill>
                <a:latin typeface="-webkit-standard"/>
              </a:rPr>
              <a:t>This means that education is not a controlled, predictable process; it involves navigating unknowns, and both teachers and students must engage with this uncertainty.</a:t>
            </a:r>
            <a:endParaRPr lang="en-US" sz="2400" dirty="0"/>
          </a:p>
        </p:txBody>
      </p:sp>
    </p:spTree>
    <p:extLst>
      <p:ext uri="{BB962C8B-B14F-4D97-AF65-F5344CB8AC3E}">
        <p14:creationId xmlns:p14="http://schemas.microsoft.com/office/powerpoint/2010/main" val="2450188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wigen Siarad: Petryal â Chorneli Crwn 4">
            <a:extLst>
              <a:ext uri="{FF2B5EF4-FFF2-40B4-BE49-F238E27FC236}">
                <a16:creationId xmlns:a16="http://schemas.microsoft.com/office/drawing/2014/main" id="{85FCECEB-225C-9130-0908-94AA0924AC1C}"/>
              </a:ext>
            </a:extLst>
          </p:cNvPr>
          <p:cNvSpPr/>
          <p:nvPr/>
        </p:nvSpPr>
        <p:spPr>
          <a:xfrm>
            <a:off x="275666" y="484095"/>
            <a:ext cx="6264282" cy="2557280"/>
          </a:xfrm>
          <a:prstGeom prst="wedgeRoundRectCallout">
            <a:avLst>
              <a:gd name="adj1" fmla="val -38192"/>
              <a:gd name="adj2" fmla="val 63857"/>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A pedagogy of relation should therefore acknowledge and affirm the uncertainties and risks and the possibilities that are at stake in this gap (Biesta, 2004 </a:t>
            </a:r>
            <a:r>
              <a:rPr lang="en-GB" sz="2400" i="1" dirty="0"/>
              <a:t>cited in </a:t>
            </a:r>
            <a:r>
              <a:rPr lang="en-GB" sz="2400" dirty="0"/>
              <a:t>Hickey &amp; Riddle, 2023).</a:t>
            </a:r>
          </a:p>
        </p:txBody>
      </p:sp>
      <p:pic>
        <p:nvPicPr>
          <p:cNvPr id="3" name="Picture 2">
            <a:extLst>
              <a:ext uri="{FF2B5EF4-FFF2-40B4-BE49-F238E27FC236}">
                <a16:creationId xmlns:a16="http://schemas.microsoft.com/office/drawing/2014/main" id="{00F825C8-2025-A74D-B711-91A9DFAD3295}"/>
              </a:ext>
            </a:extLst>
          </p:cNvPr>
          <p:cNvPicPr>
            <a:picLocks noChangeAspect="1"/>
          </p:cNvPicPr>
          <p:nvPr/>
        </p:nvPicPr>
        <p:blipFill>
          <a:blip r:embed="rId3"/>
          <a:stretch>
            <a:fillRect/>
          </a:stretch>
        </p:blipFill>
        <p:spPr>
          <a:xfrm rot="15110733">
            <a:off x="296548" y="2531429"/>
            <a:ext cx="3472326" cy="2559600"/>
          </a:xfrm>
          <a:prstGeom prst="rect">
            <a:avLst/>
          </a:prstGeom>
        </p:spPr>
      </p:pic>
      <p:sp>
        <p:nvSpPr>
          <p:cNvPr id="4" name="Rectangle 3">
            <a:extLst>
              <a:ext uri="{FF2B5EF4-FFF2-40B4-BE49-F238E27FC236}">
                <a16:creationId xmlns:a16="http://schemas.microsoft.com/office/drawing/2014/main" id="{2DAD5013-A4CC-7749-8743-DC887ED22576}"/>
              </a:ext>
            </a:extLst>
          </p:cNvPr>
          <p:cNvSpPr/>
          <p:nvPr/>
        </p:nvSpPr>
        <p:spPr>
          <a:xfrm>
            <a:off x="3710242" y="3352711"/>
            <a:ext cx="5115705" cy="3046988"/>
          </a:xfrm>
          <a:prstGeom prst="rect">
            <a:avLst/>
          </a:prstGeom>
        </p:spPr>
        <p:txBody>
          <a:bodyPr wrap="square">
            <a:spAutoFit/>
          </a:bodyPr>
          <a:lstStyle/>
          <a:p>
            <a:r>
              <a:rPr lang="en-GB" sz="2400" b="1" dirty="0">
                <a:solidFill>
                  <a:srgbClr val="000000"/>
                </a:solidFill>
              </a:rPr>
              <a:t>A pedagogy of relation</a:t>
            </a:r>
            <a:r>
              <a:rPr lang="en-GB" sz="2400" dirty="0">
                <a:solidFill>
                  <a:srgbClr val="000000"/>
                </a:solidFill>
                <a:latin typeface="-webkit-standard"/>
              </a:rPr>
              <a:t>: The writer argues the point for a teaching approach (pedagogy) that recognises and embraces the uncertainties and risks within this gap. Rather than trying to eliminate or ignore these challenges, educators should see them as opportunities for growth and learning.</a:t>
            </a:r>
            <a:endParaRPr lang="en-US" sz="2400" dirty="0"/>
          </a:p>
        </p:txBody>
      </p:sp>
    </p:spTree>
    <p:extLst>
      <p:ext uri="{BB962C8B-B14F-4D97-AF65-F5344CB8AC3E}">
        <p14:creationId xmlns:p14="http://schemas.microsoft.com/office/powerpoint/2010/main" val="21069282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299CD-980E-4EA2-A2EF-0D900E8816B3}"/>
              </a:ext>
            </a:extLst>
          </p:cNvPr>
          <p:cNvSpPr>
            <a:spLocks noGrp="1"/>
          </p:cNvSpPr>
          <p:nvPr>
            <p:ph type="title"/>
          </p:nvPr>
        </p:nvSpPr>
        <p:spPr>
          <a:xfrm>
            <a:off x="628650" y="0"/>
            <a:ext cx="7886700" cy="1133693"/>
          </a:xfrm>
        </p:spPr>
        <p:txBody>
          <a:bodyPr vert="horz" lIns="91440" tIns="45720" rIns="91440" bIns="45720" rtlCol="0" anchor="ctr">
            <a:normAutofit/>
          </a:bodyPr>
          <a:lstStyle/>
          <a:p>
            <a:br>
              <a:rPr lang="en-US" sz="3500" kern="1200" dirty="0">
                <a:solidFill>
                  <a:schemeClr val="tx1"/>
                </a:solidFill>
                <a:latin typeface="+mj-lt"/>
                <a:ea typeface="+mj-ea"/>
                <a:cs typeface="+mj-cs"/>
              </a:rPr>
            </a:br>
            <a:r>
              <a:rPr lang="en-US" sz="3500" kern="1200" dirty="0">
                <a:solidFill>
                  <a:schemeClr val="tx1"/>
                </a:solidFill>
                <a:latin typeface="+mj-lt"/>
                <a:ea typeface="+mj-ea"/>
                <a:cs typeface="+mj-cs"/>
              </a:rPr>
              <a:t>What is </a:t>
            </a:r>
            <a:r>
              <a:rPr lang="en-US" sz="3500" i="1" dirty="0"/>
              <a:t>r</a:t>
            </a:r>
            <a:r>
              <a:rPr lang="en-US" sz="3500" i="1" kern="1200" dirty="0">
                <a:solidFill>
                  <a:schemeClr val="tx1"/>
                </a:solidFill>
                <a:latin typeface="+mj-lt"/>
                <a:ea typeface="+mj-ea"/>
                <a:cs typeface="+mj-cs"/>
              </a:rPr>
              <a:t>elational pedagogy?</a:t>
            </a:r>
            <a:endParaRPr lang="en-US" sz="3500" kern="1200" dirty="0">
              <a:solidFill>
                <a:schemeClr val="tx1"/>
              </a:solidFill>
              <a:latin typeface="+mj-lt"/>
              <a:ea typeface="+mj-ea"/>
              <a:cs typeface="+mj-cs"/>
            </a:endParaRPr>
          </a:p>
        </p:txBody>
      </p:sp>
      <p:graphicFrame>
        <p:nvGraphicFramePr>
          <p:cNvPr id="3" name="Diagram 2">
            <a:extLst>
              <a:ext uri="{FF2B5EF4-FFF2-40B4-BE49-F238E27FC236}">
                <a16:creationId xmlns:a16="http://schemas.microsoft.com/office/drawing/2014/main" id="{4C81E02C-9CC4-4120-BE92-E18F89F10C49}"/>
              </a:ext>
            </a:extLst>
          </p:cNvPr>
          <p:cNvGraphicFramePr/>
          <p:nvPr>
            <p:extLst>
              <p:ext uri="{D42A27DB-BD31-4B8C-83A1-F6EECF244321}">
                <p14:modId xmlns:p14="http://schemas.microsoft.com/office/powerpoint/2010/main" val="2040446779"/>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42193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5 QUOTES BY NEL NODDINGS | A-Z Quotes">
            <a:extLst>
              <a:ext uri="{FF2B5EF4-FFF2-40B4-BE49-F238E27FC236}">
                <a16:creationId xmlns:a16="http://schemas.microsoft.com/office/drawing/2014/main" id="{9E344A79-7847-4E72-B6A0-B95EAAEBE8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51" b="588"/>
          <a:stretch/>
        </p:blipFill>
        <p:spPr bwMode="auto">
          <a:xfrm>
            <a:off x="20" y="10"/>
            <a:ext cx="9143980" cy="420144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B4FFD8C-E86D-F841-B563-CA79609225C8}"/>
              </a:ext>
            </a:extLst>
          </p:cNvPr>
          <p:cNvSpPr/>
          <p:nvPr/>
        </p:nvSpPr>
        <p:spPr>
          <a:xfrm>
            <a:off x="217931" y="5074462"/>
            <a:ext cx="8705850" cy="1200329"/>
          </a:xfrm>
          <a:prstGeom prst="rect">
            <a:avLst/>
          </a:prstGeom>
        </p:spPr>
        <p:txBody>
          <a:bodyPr wrap="square">
            <a:spAutoFit/>
          </a:bodyPr>
          <a:lstStyle/>
          <a:p>
            <a:r>
              <a:rPr lang="en-GB" sz="2400" dirty="0"/>
              <a:t>By experiencing other people caring for them, children develop their natural ability to care for people and other things. They build an image of the type of person they would like to be the </a:t>
            </a:r>
            <a:r>
              <a:rPr lang="en-GB" sz="2400" b="1" dirty="0"/>
              <a:t>'ethical ideal'.</a:t>
            </a:r>
          </a:p>
        </p:txBody>
      </p:sp>
      <p:sp>
        <p:nvSpPr>
          <p:cNvPr id="2" name="Title 1">
            <a:extLst>
              <a:ext uri="{FF2B5EF4-FFF2-40B4-BE49-F238E27FC236}">
                <a16:creationId xmlns:a16="http://schemas.microsoft.com/office/drawing/2014/main" id="{0DDFE792-9398-4977-9BB0-A0CBEE9B4630}"/>
              </a:ext>
            </a:extLst>
          </p:cNvPr>
          <p:cNvSpPr>
            <a:spLocks noGrp="1"/>
          </p:cNvSpPr>
          <p:nvPr>
            <p:ph type="title"/>
          </p:nvPr>
        </p:nvSpPr>
        <p:spPr>
          <a:xfrm>
            <a:off x="598791" y="4136929"/>
            <a:ext cx="7944130" cy="1000655"/>
          </a:xfrm>
        </p:spPr>
        <p:txBody>
          <a:bodyPr vert="horz" lIns="91440" tIns="45720" rIns="91440" bIns="45720" rtlCol="0" anchor="t">
            <a:normAutofit/>
          </a:bodyPr>
          <a:lstStyle/>
          <a:p>
            <a:r>
              <a:rPr lang="en-US" sz="3200" dirty="0" err="1">
                <a:solidFill>
                  <a:schemeClr val="tx2"/>
                </a:solidFill>
              </a:rPr>
              <a:t>Noddings</a:t>
            </a:r>
            <a:r>
              <a:rPr lang="en-US" sz="3200" dirty="0">
                <a:solidFill>
                  <a:schemeClr val="tx2"/>
                </a:solidFill>
              </a:rPr>
              <a:t> (1984) –ethics of care</a:t>
            </a:r>
          </a:p>
        </p:txBody>
      </p:sp>
    </p:spTree>
    <p:extLst>
      <p:ext uri="{BB962C8B-B14F-4D97-AF65-F5344CB8AC3E}">
        <p14:creationId xmlns:p14="http://schemas.microsoft.com/office/powerpoint/2010/main" val="3236248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7EADD114-EE04-CF4A-8AB4-E957CAD993D2}"/>
              </a:ext>
            </a:extLst>
          </p:cNvPr>
          <p:cNvPicPr>
            <a:picLocks noChangeAspect="1"/>
          </p:cNvPicPr>
          <p:nvPr/>
        </p:nvPicPr>
        <p:blipFill>
          <a:blip r:embed="rId4"/>
          <a:stretch>
            <a:fillRect/>
          </a:stretch>
        </p:blipFill>
        <p:spPr>
          <a:xfrm>
            <a:off x="0" y="496956"/>
            <a:ext cx="9144000" cy="5641383"/>
          </a:xfrm>
          <a:prstGeom prst="rect">
            <a:avLst/>
          </a:prstGeom>
        </p:spPr>
      </p:pic>
    </p:spTree>
    <p:extLst>
      <p:ext uri="{BB962C8B-B14F-4D97-AF65-F5344CB8AC3E}">
        <p14:creationId xmlns:p14="http://schemas.microsoft.com/office/powerpoint/2010/main" val="3198609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33D69F4-9E4A-C94B-8F32-05F72349AC1E}"/>
              </a:ext>
            </a:extLst>
          </p:cNvPr>
          <p:cNvPicPr>
            <a:picLocks noChangeAspect="1"/>
          </p:cNvPicPr>
          <p:nvPr/>
        </p:nvPicPr>
        <p:blipFill>
          <a:blip r:embed="rId2"/>
          <a:stretch>
            <a:fillRect/>
          </a:stretch>
        </p:blipFill>
        <p:spPr>
          <a:xfrm>
            <a:off x="228601" y="198783"/>
            <a:ext cx="6027929" cy="3316640"/>
          </a:xfrm>
          <a:prstGeom prst="rect">
            <a:avLst/>
          </a:prstGeom>
        </p:spPr>
      </p:pic>
      <p:pic>
        <p:nvPicPr>
          <p:cNvPr id="6" name="Picture 5">
            <a:extLst>
              <a:ext uri="{FF2B5EF4-FFF2-40B4-BE49-F238E27FC236}">
                <a16:creationId xmlns:a16="http://schemas.microsoft.com/office/drawing/2014/main" id="{E69EC240-B44D-DD43-8075-3DBD996DB7B2}"/>
              </a:ext>
            </a:extLst>
          </p:cNvPr>
          <p:cNvPicPr>
            <a:picLocks noChangeAspect="1"/>
          </p:cNvPicPr>
          <p:nvPr/>
        </p:nvPicPr>
        <p:blipFill>
          <a:blip r:embed="rId3"/>
          <a:stretch>
            <a:fillRect/>
          </a:stretch>
        </p:blipFill>
        <p:spPr>
          <a:xfrm>
            <a:off x="4136826" y="3833014"/>
            <a:ext cx="4778574" cy="2599168"/>
          </a:xfrm>
          <a:prstGeom prst="rect">
            <a:avLst/>
          </a:prstGeom>
        </p:spPr>
      </p:pic>
      <p:sp>
        <p:nvSpPr>
          <p:cNvPr id="7" name="TextBox 6">
            <a:extLst>
              <a:ext uri="{FF2B5EF4-FFF2-40B4-BE49-F238E27FC236}">
                <a16:creationId xmlns:a16="http://schemas.microsoft.com/office/drawing/2014/main" id="{76B464F2-18E9-FE49-8DEB-A40A1B066747}"/>
              </a:ext>
            </a:extLst>
          </p:cNvPr>
          <p:cNvSpPr txBox="1"/>
          <p:nvPr/>
        </p:nvSpPr>
        <p:spPr>
          <a:xfrm>
            <a:off x="228601" y="4440100"/>
            <a:ext cx="3908225" cy="1384995"/>
          </a:xfrm>
          <a:prstGeom prst="rect">
            <a:avLst/>
          </a:prstGeom>
          <a:noFill/>
        </p:spPr>
        <p:txBody>
          <a:bodyPr wrap="square" rtlCol="0">
            <a:spAutoFit/>
          </a:bodyPr>
          <a:lstStyle/>
          <a:p>
            <a:r>
              <a:rPr lang="en-US" sz="2800" dirty="0"/>
              <a:t>What does </a:t>
            </a:r>
            <a:r>
              <a:rPr lang="en-US" sz="2800" dirty="0" err="1"/>
              <a:t>Noddings</a:t>
            </a:r>
            <a:r>
              <a:rPr lang="en-US" sz="2800" dirty="0"/>
              <a:t> believe about Caring in Education?</a:t>
            </a:r>
          </a:p>
        </p:txBody>
      </p:sp>
    </p:spTree>
    <p:extLst>
      <p:ext uri="{BB962C8B-B14F-4D97-AF65-F5344CB8AC3E}">
        <p14:creationId xmlns:p14="http://schemas.microsoft.com/office/powerpoint/2010/main" val="574651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AF268A-FEE4-FE4C-B7D9-8DD04DC68231}"/>
              </a:ext>
            </a:extLst>
          </p:cNvPr>
          <p:cNvPicPr>
            <a:picLocks noChangeAspect="1"/>
          </p:cNvPicPr>
          <p:nvPr/>
        </p:nvPicPr>
        <p:blipFill>
          <a:blip r:embed="rId2"/>
          <a:stretch>
            <a:fillRect/>
          </a:stretch>
        </p:blipFill>
        <p:spPr>
          <a:xfrm>
            <a:off x="504825" y="3303984"/>
            <a:ext cx="3581400" cy="1958578"/>
          </a:xfrm>
          <a:prstGeom prst="rect">
            <a:avLst/>
          </a:prstGeom>
        </p:spPr>
      </p:pic>
      <p:pic>
        <p:nvPicPr>
          <p:cNvPr id="5" name="Picture 4">
            <a:extLst>
              <a:ext uri="{FF2B5EF4-FFF2-40B4-BE49-F238E27FC236}">
                <a16:creationId xmlns:a16="http://schemas.microsoft.com/office/drawing/2014/main" id="{E3B0FAD9-A09E-7C48-B11C-B719FAAD8357}"/>
              </a:ext>
            </a:extLst>
          </p:cNvPr>
          <p:cNvPicPr>
            <a:picLocks noChangeAspect="1"/>
          </p:cNvPicPr>
          <p:nvPr/>
        </p:nvPicPr>
        <p:blipFill>
          <a:blip r:embed="rId3"/>
          <a:stretch>
            <a:fillRect/>
          </a:stretch>
        </p:blipFill>
        <p:spPr>
          <a:xfrm>
            <a:off x="4876799" y="648789"/>
            <a:ext cx="3669029" cy="1954530"/>
          </a:xfrm>
          <a:prstGeom prst="rect">
            <a:avLst/>
          </a:prstGeom>
        </p:spPr>
      </p:pic>
      <p:pic>
        <p:nvPicPr>
          <p:cNvPr id="7" name="Picture 6">
            <a:extLst>
              <a:ext uri="{FF2B5EF4-FFF2-40B4-BE49-F238E27FC236}">
                <a16:creationId xmlns:a16="http://schemas.microsoft.com/office/drawing/2014/main" id="{FCD9D9AE-A3C4-4043-A6EC-E855E1A1D1F1}"/>
              </a:ext>
            </a:extLst>
          </p:cNvPr>
          <p:cNvPicPr>
            <a:picLocks noChangeAspect="1"/>
          </p:cNvPicPr>
          <p:nvPr/>
        </p:nvPicPr>
        <p:blipFill>
          <a:blip r:embed="rId4"/>
          <a:stretch>
            <a:fillRect/>
          </a:stretch>
        </p:blipFill>
        <p:spPr>
          <a:xfrm>
            <a:off x="485775" y="648789"/>
            <a:ext cx="3600450" cy="1954530"/>
          </a:xfrm>
          <a:prstGeom prst="rect">
            <a:avLst/>
          </a:prstGeom>
        </p:spPr>
      </p:pic>
      <p:sp>
        <p:nvSpPr>
          <p:cNvPr id="9" name="TextBox 8">
            <a:extLst>
              <a:ext uri="{FF2B5EF4-FFF2-40B4-BE49-F238E27FC236}">
                <a16:creationId xmlns:a16="http://schemas.microsoft.com/office/drawing/2014/main" id="{B151EF21-2ABB-4D44-9BD1-8A74BBEF249E}"/>
              </a:ext>
            </a:extLst>
          </p:cNvPr>
          <p:cNvSpPr txBox="1"/>
          <p:nvPr/>
        </p:nvSpPr>
        <p:spPr>
          <a:xfrm>
            <a:off x="4876799" y="3048000"/>
            <a:ext cx="3482340" cy="2062103"/>
          </a:xfrm>
          <a:prstGeom prst="rect">
            <a:avLst/>
          </a:prstGeom>
          <a:noFill/>
        </p:spPr>
        <p:txBody>
          <a:bodyPr wrap="square" rtlCol="0">
            <a:spAutoFit/>
          </a:bodyPr>
          <a:lstStyle/>
          <a:p>
            <a:r>
              <a:rPr lang="en-US" sz="3200" dirty="0"/>
              <a:t>What are these? </a:t>
            </a:r>
          </a:p>
          <a:p>
            <a:endParaRPr lang="en-US" sz="3200" dirty="0"/>
          </a:p>
          <a:p>
            <a:r>
              <a:rPr lang="en-US" sz="3200" dirty="0"/>
              <a:t>How does Nodding explain these? </a:t>
            </a:r>
          </a:p>
        </p:txBody>
      </p:sp>
    </p:spTree>
    <p:extLst>
      <p:ext uri="{BB962C8B-B14F-4D97-AF65-F5344CB8AC3E}">
        <p14:creationId xmlns:p14="http://schemas.microsoft.com/office/powerpoint/2010/main" val="10924095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8A7E8D-79EE-5449-89ED-8EECEED448D5}"/>
              </a:ext>
            </a:extLst>
          </p:cNvPr>
          <p:cNvPicPr>
            <a:picLocks noChangeAspect="1"/>
          </p:cNvPicPr>
          <p:nvPr/>
        </p:nvPicPr>
        <p:blipFill>
          <a:blip r:embed="rId3"/>
          <a:stretch>
            <a:fillRect/>
          </a:stretch>
        </p:blipFill>
        <p:spPr>
          <a:xfrm>
            <a:off x="0" y="612331"/>
            <a:ext cx="9144000" cy="4566538"/>
          </a:xfrm>
          <a:prstGeom prst="rect">
            <a:avLst/>
          </a:prstGeom>
        </p:spPr>
      </p:pic>
    </p:spTree>
    <p:extLst>
      <p:ext uri="{BB962C8B-B14F-4D97-AF65-F5344CB8AC3E}">
        <p14:creationId xmlns:p14="http://schemas.microsoft.com/office/powerpoint/2010/main" val="42044749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05743B-651F-5744-BBFB-53B00995EA94}"/>
              </a:ext>
            </a:extLst>
          </p:cNvPr>
          <p:cNvPicPr>
            <a:picLocks noChangeAspect="1"/>
          </p:cNvPicPr>
          <p:nvPr/>
        </p:nvPicPr>
        <p:blipFill>
          <a:blip r:embed="rId2"/>
          <a:stretch>
            <a:fillRect/>
          </a:stretch>
        </p:blipFill>
        <p:spPr>
          <a:xfrm>
            <a:off x="0" y="519880"/>
            <a:ext cx="9144000" cy="4522839"/>
          </a:xfrm>
          <a:prstGeom prst="rect">
            <a:avLst/>
          </a:prstGeom>
        </p:spPr>
      </p:pic>
    </p:spTree>
    <p:extLst>
      <p:ext uri="{BB962C8B-B14F-4D97-AF65-F5344CB8AC3E}">
        <p14:creationId xmlns:p14="http://schemas.microsoft.com/office/powerpoint/2010/main" val="28276257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7EADD114-EE04-CF4A-8AB4-E957CAD993D2}"/>
              </a:ext>
            </a:extLst>
          </p:cNvPr>
          <p:cNvPicPr>
            <a:picLocks noChangeAspect="1"/>
          </p:cNvPicPr>
          <p:nvPr/>
        </p:nvPicPr>
        <p:blipFill>
          <a:blip r:embed="rId4"/>
          <a:stretch>
            <a:fillRect/>
          </a:stretch>
        </p:blipFill>
        <p:spPr>
          <a:xfrm>
            <a:off x="0" y="0"/>
            <a:ext cx="9144000" cy="5641383"/>
          </a:xfrm>
          <a:prstGeom prst="rect">
            <a:avLst/>
          </a:prstGeom>
        </p:spPr>
      </p:pic>
    </p:spTree>
    <p:extLst>
      <p:ext uri="{BB962C8B-B14F-4D97-AF65-F5344CB8AC3E}">
        <p14:creationId xmlns:p14="http://schemas.microsoft.com/office/powerpoint/2010/main" val="5364569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1E774D-5013-EF45-B728-945C6792EE18}"/>
              </a:ext>
            </a:extLst>
          </p:cNvPr>
          <p:cNvPicPr>
            <a:picLocks noChangeAspect="1"/>
          </p:cNvPicPr>
          <p:nvPr/>
        </p:nvPicPr>
        <p:blipFill>
          <a:blip r:embed="rId2"/>
          <a:stretch>
            <a:fillRect/>
          </a:stretch>
        </p:blipFill>
        <p:spPr>
          <a:xfrm>
            <a:off x="205478" y="388349"/>
            <a:ext cx="8714892" cy="6091963"/>
          </a:xfrm>
          <a:prstGeom prst="rect">
            <a:avLst/>
          </a:prstGeom>
        </p:spPr>
      </p:pic>
    </p:spTree>
    <p:extLst>
      <p:ext uri="{BB962C8B-B14F-4D97-AF65-F5344CB8AC3E}">
        <p14:creationId xmlns:p14="http://schemas.microsoft.com/office/powerpoint/2010/main" val="3662586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B3AE1-3595-4B2E-8693-9A66CE608E09}"/>
              </a:ext>
            </a:extLst>
          </p:cNvPr>
          <p:cNvSpPr>
            <a:spLocks noGrp="1"/>
          </p:cNvSpPr>
          <p:nvPr>
            <p:ph type="title"/>
          </p:nvPr>
        </p:nvSpPr>
        <p:spPr>
          <a:xfrm>
            <a:off x="628650" y="0"/>
            <a:ext cx="7886700" cy="1325563"/>
          </a:xfrm>
        </p:spPr>
        <p:txBody>
          <a:bodyPr>
            <a:normAutofit/>
          </a:bodyPr>
          <a:lstStyle/>
          <a:p>
            <a:br>
              <a:rPr lang="en-GB" dirty="0"/>
            </a:br>
            <a:r>
              <a:rPr lang="en-GB" i="1" dirty="0"/>
              <a:t>Knowing your parents</a:t>
            </a:r>
            <a:endParaRPr lang="en-GB" dirty="0"/>
          </a:p>
        </p:txBody>
      </p:sp>
      <p:sp>
        <p:nvSpPr>
          <p:cNvPr id="4" name="Content Placeholder 3">
            <a:extLst>
              <a:ext uri="{FF2B5EF4-FFF2-40B4-BE49-F238E27FC236}">
                <a16:creationId xmlns:a16="http://schemas.microsoft.com/office/drawing/2014/main" id="{7D45DAFE-BEC1-4F7F-AD05-D62567907C66}"/>
              </a:ext>
            </a:extLst>
          </p:cNvPr>
          <p:cNvSpPr>
            <a:spLocks noGrp="1"/>
          </p:cNvSpPr>
          <p:nvPr>
            <p:ph sz="half" idx="2"/>
          </p:nvPr>
        </p:nvSpPr>
        <p:spPr>
          <a:xfrm>
            <a:off x="880855" y="1958795"/>
            <a:ext cx="7382289" cy="3795748"/>
          </a:xfrm>
        </p:spPr>
        <p:txBody>
          <a:bodyPr>
            <a:normAutofit/>
          </a:bodyPr>
          <a:lstStyle/>
          <a:p>
            <a:r>
              <a:rPr lang="en-GB" i="1" dirty="0"/>
              <a:t>Children bring relational experiences, both past and present from the home</a:t>
            </a:r>
          </a:p>
          <a:p>
            <a:r>
              <a:rPr lang="en-GB" i="1" dirty="0"/>
              <a:t>Affects their potential to learn in the long term</a:t>
            </a:r>
          </a:p>
          <a:p>
            <a:r>
              <a:rPr lang="en-GB" i="1" dirty="0"/>
              <a:t>Need to develop new relational attachment during transition</a:t>
            </a:r>
          </a:p>
          <a:p>
            <a:r>
              <a:rPr lang="en-GB" i="1" dirty="0"/>
              <a:t>Children and their families need to feel that they are valued and respected for who they are</a:t>
            </a:r>
          </a:p>
          <a:p>
            <a:r>
              <a:rPr lang="en-GB" i="1" dirty="0"/>
              <a:t>No assumptions.</a:t>
            </a:r>
          </a:p>
          <a:p>
            <a:endParaRPr lang="en-GB" sz="1900" i="1" dirty="0"/>
          </a:p>
        </p:txBody>
      </p:sp>
    </p:spTree>
    <p:extLst>
      <p:ext uri="{BB962C8B-B14F-4D97-AF65-F5344CB8AC3E}">
        <p14:creationId xmlns:p14="http://schemas.microsoft.com/office/powerpoint/2010/main" val="6953131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F6596-B696-45CF-9DE0-32678079F52F}"/>
              </a:ext>
            </a:extLst>
          </p:cNvPr>
          <p:cNvSpPr>
            <a:spLocks noGrp="1"/>
          </p:cNvSpPr>
          <p:nvPr>
            <p:ph type="title"/>
          </p:nvPr>
        </p:nvSpPr>
        <p:spPr/>
        <p:txBody>
          <a:bodyPr>
            <a:normAutofit/>
          </a:bodyPr>
          <a:lstStyle/>
          <a:p>
            <a:r>
              <a:rPr lang="en-GB" i="1" dirty="0"/>
              <a:t>Collaborative professional relationships…</a:t>
            </a:r>
          </a:p>
        </p:txBody>
      </p:sp>
      <p:graphicFrame>
        <p:nvGraphicFramePr>
          <p:cNvPr id="5" name="Diagram 4">
            <a:extLst>
              <a:ext uri="{FF2B5EF4-FFF2-40B4-BE49-F238E27FC236}">
                <a16:creationId xmlns:a16="http://schemas.microsoft.com/office/drawing/2014/main" id="{5B7B26BE-EB8B-4062-BA7F-14E22A5E2C93}"/>
              </a:ext>
            </a:extLst>
          </p:cNvPr>
          <p:cNvGraphicFramePr/>
          <p:nvPr>
            <p:extLst>
              <p:ext uri="{D42A27DB-BD31-4B8C-83A1-F6EECF244321}">
                <p14:modId xmlns:p14="http://schemas.microsoft.com/office/powerpoint/2010/main" val="1547675286"/>
              </p:ext>
            </p:extLst>
          </p:nvPr>
        </p:nvGraphicFramePr>
        <p:xfrm>
          <a:off x="1506071" y="2063973"/>
          <a:ext cx="6142616" cy="35192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47664F88-2A49-C449-B471-0277F3DA4F6F}"/>
              </a:ext>
            </a:extLst>
          </p:cNvPr>
          <p:cNvSpPr/>
          <p:nvPr/>
        </p:nvSpPr>
        <p:spPr>
          <a:xfrm>
            <a:off x="437322" y="5719793"/>
            <a:ext cx="8078028" cy="646331"/>
          </a:xfrm>
          <a:prstGeom prst="rect">
            <a:avLst/>
          </a:prstGeom>
        </p:spPr>
        <p:txBody>
          <a:bodyPr wrap="square">
            <a:spAutoFit/>
          </a:bodyPr>
          <a:lstStyle/>
          <a:p>
            <a:r>
              <a:rPr lang="en-GB" dirty="0"/>
              <a:t>All these as well as the elements of relational pedagogy contribute towards an effective working relationship that focuses on the child.</a:t>
            </a:r>
          </a:p>
        </p:txBody>
      </p:sp>
    </p:spTree>
    <p:extLst>
      <p:ext uri="{BB962C8B-B14F-4D97-AF65-F5344CB8AC3E}">
        <p14:creationId xmlns:p14="http://schemas.microsoft.com/office/powerpoint/2010/main" val="34289205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6F825C-189E-4D48-8D3F-B0A53CD30FEC}"/>
              </a:ext>
            </a:extLst>
          </p:cNvPr>
          <p:cNvPicPr>
            <a:picLocks noChangeAspect="1"/>
          </p:cNvPicPr>
          <p:nvPr/>
        </p:nvPicPr>
        <p:blipFill>
          <a:blip r:embed="rId3"/>
          <a:stretch>
            <a:fillRect/>
          </a:stretch>
        </p:blipFill>
        <p:spPr>
          <a:xfrm>
            <a:off x="0" y="1376957"/>
            <a:ext cx="4523460" cy="4318397"/>
          </a:xfrm>
          <a:prstGeom prst="rect">
            <a:avLst/>
          </a:prstGeom>
        </p:spPr>
      </p:pic>
      <p:sp>
        <p:nvSpPr>
          <p:cNvPr id="4" name="Rectangle 3">
            <a:extLst>
              <a:ext uri="{FF2B5EF4-FFF2-40B4-BE49-F238E27FC236}">
                <a16:creationId xmlns:a16="http://schemas.microsoft.com/office/drawing/2014/main" id="{450656A3-087A-DB4F-8E95-91555CCAFC61}"/>
              </a:ext>
            </a:extLst>
          </p:cNvPr>
          <p:cNvSpPr/>
          <p:nvPr/>
        </p:nvSpPr>
        <p:spPr>
          <a:xfrm>
            <a:off x="4523460" y="1376957"/>
            <a:ext cx="4307681" cy="3831818"/>
          </a:xfrm>
          <a:prstGeom prst="rect">
            <a:avLst/>
          </a:prstGeom>
        </p:spPr>
        <p:txBody>
          <a:bodyPr wrap="square">
            <a:spAutoFit/>
          </a:bodyPr>
          <a:lstStyle/>
          <a:p>
            <a:pPr algn="ctr"/>
            <a:r>
              <a:rPr lang="en-US" sz="4050" dirty="0"/>
              <a:t>What are some of the potential barriers to your effective professional collaboration?</a:t>
            </a:r>
          </a:p>
        </p:txBody>
      </p:sp>
    </p:spTree>
    <p:extLst>
      <p:ext uri="{BB962C8B-B14F-4D97-AF65-F5344CB8AC3E}">
        <p14:creationId xmlns:p14="http://schemas.microsoft.com/office/powerpoint/2010/main" val="32454971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6F825C-189E-4D48-8D3F-B0A53CD30FEC}"/>
              </a:ext>
            </a:extLst>
          </p:cNvPr>
          <p:cNvPicPr>
            <a:picLocks noChangeAspect="1"/>
          </p:cNvPicPr>
          <p:nvPr/>
        </p:nvPicPr>
        <p:blipFill>
          <a:blip r:embed="rId3"/>
          <a:stretch>
            <a:fillRect/>
          </a:stretch>
        </p:blipFill>
        <p:spPr>
          <a:xfrm>
            <a:off x="0" y="1376957"/>
            <a:ext cx="4523460" cy="4318397"/>
          </a:xfrm>
          <a:prstGeom prst="rect">
            <a:avLst/>
          </a:prstGeom>
        </p:spPr>
      </p:pic>
      <p:sp>
        <p:nvSpPr>
          <p:cNvPr id="4" name="Rectangle 3">
            <a:extLst>
              <a:ext uri="{FF2B5EF4-FFF2-40B4-BE49-F238E27FC236}">
                <a16:creationId xmlns:a16="http://schemas.microsoft.com/office/drawing/2014/main" id="{450656A3-087A-DB4F-8E95-91555CCAFC61}"/>
              </a:ext>
            </a:extLst>
          </p:cNvPr>
          <p:cNvSpPr/>
          <p:nvPr/>
        </p:nvSpPr>
        <p:spPr>
          <a:xfrm>
            <a:off x="4523460" y="522191"/>
            <a:ext cx="5157253" cy="5693866"/>
          </a:xfrm>
          <a:prstGeom prst="rect">
            <a:avLst/>
          </a:prstGeom>
        </p:spPr>
        <p:txBody>
          <a:bodyPr wrap="square">
            <a:spAutoFit/>
          </a:bodyPr>
          <a:lstStyle/>
          <a:p>
            <a:r>
              <a:rPr lang="en-GB" sz="2800" dirty="0"/>
              <a:t>Failure to share information</a:t>
            </a:r>
          </a:p>
          <a:p>
            <a:endParaRPr lang="en-GB" sz="2800" dirty="0"/>
          </a:p>
          <a:p>
            <a:r>
              <a:rPr lang="en-GB" sz="2800" dirty="0"/>
              <a:t>Lack of mutual understanding</a:t>
            </a:r>
          </a:p>
          <a:p>
            <a:endParaRPr lang="en-GB" sz="2800" dirty="0"/>
          </a:p>
          <a:p>
            <a:r>
              <a:rPr lang="en-GB" sz="2800" dirty="0"/>
              <a:t>Poor communication</a:t>
            </a:r>
          </a:p>
          <a:p>
            <a:endParaRPr lang="en-GB" sz="2800" dirty="0"/>
          </a:p>
          <a:p>
            <a:r>
              <a:rPr lang="en-GB" sz="2800" dirty="0"/>
              <a:t>Disagreement</a:t>
            </a:r>
          </a:p>
          <a:p>
            <a:endParaRPr lang="en-GB" sz="2800" dirty="0"/>
          </a:p>
          <a:p>
            <a:r>
              <a:rPr lang="en-GB" sz="2800" dirty="0"/>
              <a:t>Different priorities</a:t>
            </a:r>
          </a:p>
          <a:p>
            <a:endParaRPr lang="en-GB" sz="2800" dirty="0"/>
          </a:p>
          <a:p>
            <a:r>
              <a:rPr lang="en-GB" sz="2800" dirty="0"/>
              <a:t>Lack of effective relationship</a:t>
            </a:r>
          </a:p>
          <a:p>
            <a:endParaRPr lang="en-GB" sz="2800" dirty="0"/>
          </a:p>
          <a:p>
            <a:r>
              <a:rPr lang="en-GB" sz="2800" dirty="0"/>
              <a:t>Different opinions/values</a:t>
            </a:r>
          </a:p>
        </p:txBody>
      </p:sp>
    </p:spTree>
    <p:extLst>
      <p:ext uri="{BB962C8B-B14F-4D97-AF65-F5344CB8AC3E}">
        <p14:creationId xmlns:p14="http://schemas.microsoft.com/office/powerpoint/2010/main" val="34977635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itl 2">
            <a:extLst>
              <a:ext uri="{FF2B5EF4-FFF2-40B4-BE49-F238E27FC236}">
                <a16:creationId xmlns:a16="http://schemas.microsoft.com/office/drawing/2014/main" id="{EF4CB8A3-994C-CD64-7319-9FAD06000100}"/>
              </a:ext>
            </a:extLst>
          </p:cNvPr>
          <p:cNvSpPr>
            <a:spLocks noGrp="1"/>
          </p:cNvSpPr>
          <p:nvPr>
            <p:ph type="title"/>
          </p:nvPr>
        </p:nvSpPr>
        <p:spPr/>
        <p:txBody>
          <a:bodyPr/>
          <a:lstStyle/>
          <a:p>
            <a:r>
              <a:rPr lang="en-GB" dirty="0" err="1"/>
              <a:t>Tasg</a:t>
            </a:r>
            <a:r>
              <a:rPr lang="en-GB" dirty="0"/>
              <a:t> 2</a:t>
            </a:r>
            <a:br>
              <a:rPr lang="en-GB" dirty="0"/>
            </a:br>
            <a:r>
              <a:rPr lang="en-GB" i="1" dirty="0"/>
              <a:t>Task 2</a:t>
            </a:r>
          </a:p>
        </p:txBody>
      </p:sp>
      <p:sp>
        <p:nvSpPr>
          <p:cNvPr id="4" name="Dalfan Cynnwys 3">
            <a:extLst>
              <a:ext uri="{FF2B5EF4-FFF2-40B4-BE49-F238E27FC236}">
                <a16:creationId xmlns:a16="http://schemas.microsoft.com/office/drawing/2014/main" id="{78CAF27B-04AD-EA71-7A5F-5D4FE4F89579}"/>
              </a:ext>
            </a:extLst>
          </p:cNvPr>
          <p:cNvSpPr>
            <a:spLocks noGrp="1"/>
          </p:cNvSpPr>
          <p:nvPr>
            <p:ph sz="half" idx="1"/>
          </p:nvPr>
        </p:nvSpPr>
        <p:spPr/>
        <p:txBody>
          <a:bodyPr>
            <a:normAutofit fontScale="92500" lnSpcReduction="10000"/>
          </a:bodyPr>
          <a:lstStyle/>
          <a:p>
            <a:r>
              <a:rPr lang="en-GB" dirty="0" err="1"/>
              <a:t>Dewiswch</a:t>
            </a:r>
            <a:r>
              <a:rPr lang="en-GB" dirty="0"/>
              <a:t> </a:t>
            </a:r>
            <a:r>
              <a:rPr lang="en-GB" dirty="0" err="1"/>
              <a:t>dwy</a:t>
            </a:r>
            <a:r>
              <a:rPr lang="en-GB" dirty="0"/>
              <a:t> </a:t>
            </a:r>
            <a:r>
              <a:rPr lang="en-GB" dirty="0" err="1"/>
              <a:t>garfan</a:t>
            </a:r>
            <a:r>
              <a:rPr lang="en-GB" dirty="0"/>
              <a:t> o </a:t>
            </a:r>
            <a:r>
              <a:rPr lang="en-GB" dirty="0" err="1"/>
              <a:t>randdeiliaid</a:t>
            </a:r>
            <a:r>
              <a:rPr lang="en-GB" dirty="0"/>
              <a:t> y </a:t>
            </a:r>
            <a:r>
              <a:rPr lang="en-GB" dirty="0" err="1"/>
              <a:t>byddech</a:t>
            </a:r>
            <a:r>
              <a:rPr lang="en-GB" dirty="0"/>
              <a:t> </a:t>
            </a:r>
            <a:r>
              <a:rPr lang="en-GB" dirty="0" err="1"/>
              <a:t>yn</a:t>
            </a:r>
            <a:r>
              <a:rPr lang="en-GB" dirty="0"/>
              <a:t> </a:t>
            </a:r>
            <a:r>
              <a:rPr lang="en-GB" dirty="0" err="1"/>
              <a:t>cydweithio</a:t>
            </a:r>
            <a:r>
              <a:rPr lang="en-GB" dirty="0"/>
              <a:t> </a:t>
            </a:r>
            <a:r>
              <a:rPr lang="en-GB" dirty="0" err="1"/>
              <a:t>gyda</a:t>
            </a:r>
            <a:r>
              <a:rPr lang="en-GB" dirty="0"/>
              <a:t> </a:t>
            </a:r>
            <a:r>
              <a:rPr lang="en-GB" dirty="0" err="1"/>
              <a:t>hwy</a:t>
            </a:r>
            <a:r>
              <a:rPr lang="en-GB" dirty="0"/>
              <a:t> </a:t>
            </a:r>
            <a:r>
              <a:rPr lang="en-GB" dirty="0" err="1"/>
              <a:t>e.e.</a:t>
            </a:r>
            <a:r>
              <a:rPr lang="en-GB" dirty="0"/>
              <a:t> CCD, </a:t>
            </a:r>
            <a:r>
              <a:rPr lang="en-GB" dirty="0" err="1"/>
              <a:t>rhieni</a:t>
            </a:r>
            <a:r>
              <a:rPr lang="en-GB" dirty="0"/>
              <a:t>, </a:t>
            </a:r>
            <a:r>
              <a:rPr lang="en-GB" dirty="0" err="1"/>
              <a:t>asiantaethau</a:t>
            </a:r>
            <a:r>
              <a:rPr lang="en-GB" dirty="0"/>
              <a:t> </a:t>
            </a:r>
            <a:r>
              <a:rPr lang="en-GB" dirty="0" err="1"/>
              <a:t>allanol</a:t>
            </a:r>
            <a:r>
              <a:rPr lang="en-GB" dirty="0"/>
              <a:t> ac </a:t>
            </a:r>
            <a:r>
              <a:rPr lang="en-GB" dirty="0" err="1"/>
              <a:t>ati</a:t>
            </a:r>
            <a:r>
              <a:rPr lang="en-GB" dirty="0"/>
              <a:t>.</a:t>
            </a:r>
          </a:p>
          <a:p>
            <a:r>
              <a:rPr lang="en-GB" dirty="0" err="1"/>
              <a:t>Darllenwch</a:t>
            </a:r>
            <a:r>
              <a:rPr lang="en-GB" dirty="0"/>
              <a:t> </a:t>
            </a:r>
            <a:r>
              <a:rPr lang="en-GB" dirty="0" err="1"/>
              <a:t>bennod</a:t>
            </a:r>
            <a:r>
              <a:rPr lang="en-GB" dirty="0"/>
              <a:t> Alix (2024) neu </a:t>
            </a:r>
            <a:r>
              <a:rPr lang="en-GB" dirty="0" err="1"/>
              <a:t>ymchwiliwch</a:t>
            </a:r>
            <a:r>
              <a:rPr lang="en-GB" dirty="0"/>
              <a:t> </a:t>
            </a:r>
            <a:r>
              <a:rPr lang="en-GB" dirty="0" err="1"/>
              <a:t>yn</a:t>
            </a:r>
            <a:r>
              <a:rPr lang="en-GB" dirty="0"/>
              <a:t> </a:t>
            </a:r>
            <a:r>
              <a:rPr lang="en-GB" dirty="0" err="1"/>
              <a:t>annibynnol</a:t>
            </a:r>
            <a:r>
              <a:rPr lang="en-GB" dirty="0"/>
              <a:t>.</a:t>
            </a:r>
          </a:p>
          <a:p>
            <a:r>
              <a:rPr lang="en-GB" dirty="0" err="1"/>
              <a:t>Crewch</a:t>
            </a:r>
            <a:r>
              <a:rPr lang="en-GB" dirty="0"/>
              <a:t> 1 </a:t>
            </a:r>
            <a:r>
              <a:rPr lang="en-GB" dirty="0" err="1"/>
              <a:t>sleid</a:t>
            </a:r>
            <a:r>
              <a:rPr lang="en-GB" dirty="0"/>
              <a:t> </a:t>
            </a:r>
            <a:r>
              <a:rPr lang="en-GB" dirty="0" err="1"/>
              <a:t>Pwerbwynt</a:t>
            </a:r>
            <a:r>
              <a:rPr lang="en-GB" dirty="0"/>
              <a:t> </a:t>
            </a:r>
            <a:r>
              <a:rPr lang="en-GB" dirty="0" err="1"/>
              <a:t>yn</a:t>
            </a:r>
            <a:r>
              <a:rPr lang="en-GB" dirty="0"/>
              <a:t> nodi </a:t>
            </a:r>
            <a:r>
              <a:rPr lang="en-GB" dirty="0" err="1"/>
              <a:t>arfer</a:t>
            </a:r>
            <a:r>
              <a:rPr lang="en-GB" dirty="0"/>
              <a:t> </a:t>
            </a:r>
            <a:r>
              <a:rPr lang="en-GB" dirty="0" err="1"/>
              <a:t>dda</a:t>
            </a:r>
            <a:r>
              <a:rPr lang="en-GB" dirty="0"/>
              <a:t> o ran </a:t>
            </a:r>
            <a:r>
              <a:rPr lang="en-GB" dirty="0" err="1"/>
              <a:t>cydweithio</a:t>
            </a:r>
            <a:r>
              <a:rPr lang="en-GB" dirty="0"/>
              <a:t> </a:t>
            </a:r>
            <a:r>
              <a:rPr lang="en-GB" dirty="0" err="1"/>
              <a:t>a’i</a:t>
            </a:r>
            <a:r>
              <a:rPr lang="en-GB" dirty="0"/>
              <a:t> </a:t>
            </a:r>
            <a:r>
              <a:rPr lang="en-GB" dirty="0" err="1"/>
              <a:t>lanlwytho</a:t>
            </a:r>
            <a:r>
              <a:rPr lang="en-GB" dirty="0"/>
              <a:t> </a:t>
            </a:r>
            <a:r>
              <a:rPr lang="en-GB" dirty="0" err="1"/>
              <a:t>i</a:t>
            </a:r>
            <a:r>
              <a:rPr lang="en-GB" dirty="0"/>
              <a:t> Teams.</a:t>
            </a:r>
          </a:p>
        </p:txBody>
      </p:sp>
      <p:sp>
        <p:nvSpPr>
          <p:cNvPr id="5" name="Dalfan Cynnwys 4">
            <a:extLst>
              <a:ext uri="{FF2B5EF4-FFF2-40B4-BE49-F238E27FC236}">
                <a16:creationId xmlns:a16="http://schemas.microsoft.com/office/drawing/2014/main" id="{3B8CEA22-0CED-C454-EB8F-C66DFA37C554}"/>
              </a:ext>
            </a:extLst>
          </p:cNvPr>
          <p:cNvSpPr>
            <a:spLocks noGrp="1"/>
          </p:cNvSpPr>
          <p:nvPr>
            <p:ph sz="half" idx="2"/>
          </p:nvPr>
        </p:nvSpPr>
        <p:spPr/>
        <p:txBody>
          <a:bodyPr>
            <a:normAutofit fontScale="92500" lnSpcReduction="10000"/>
          </a:bodyPr>
          <a:lstStyle/>
          <a:p>
            <a:r>
              <a:rPr lang="en-GB" i="1" dirty="0"/>
              <a:t>Choose two groups of stakeholders you would collaborate with e.g. LSAs, parents, outside agencies etc.</a:t>
            </a:r>
          </a:p>
          <a:p>
            <a:r>
              <a:rPr lang="en-GB" i="1" dirty="0"/>
              <a:t>Read Alix’s (2024) chapter or do some independent research.</a:t>
            </a:r>
          </a:p>
          <a:p>
            <a:r>
              <a:rPr lang="en-GB" i="1" dirty="0"/>
              <a:t>Create 1 </a:t>
            </a:r>
            <a:r>
              <a:rPr lang="en-GB" i="1" dirty="0" err="1"/>
              <a:t>Powerpoint</a:t>
            </a:r>
            <a:r>
              <a:rPr lang="en-GB" i="1" dirty="0"/>
              <a:t> slide noting examples of good practice in collaborating and upload to Teams. </a:t>
            </a:r>
          </a:p>
        </p:txBody>
      </p:sp>
    </p:spTree>
    <p:extLst>
      <p:ext uri="{BB962C8B-B14F-4D97-AF65-F5344CB8AC3E}">
        <p14:creationId xmlns:p14="http://schemas.microsoft.com/office/powerpoint/2010/main" val="13175182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9E75E-43E3-4252-958A-D65BA5AE6E89}"/>
              </a:ext>
            </a:extLst>
          </p:cNvPr>
          <p:cNvSpPr>
            <a:spLocks noGrp="1"/>
          </p:cNvSpPr>
          <p:nvPr>
            <p:ph type="title"/>
          </p:nvPr>
        </p:nvSpPr>
        <p:spPr>
          <a:xfrm>
            <a:off x="718879" y="800392"/>
            <a:ext cx="7698523" cy="1212102"/>
          </a:xfrm>
        </p:spPr>
        <p:txBody>
          <a:bodyPr>
            <a:normAutofit/>
          </a:bodyPr>
          <a:lstStyle/>
          <a:p>
            <a:r>
              <a:rPr lang="en-GB" sz="3500" dirty="0"/>
              <a:t>Beth am </a:t>
            </a:r>
            <a:r>
              <a:rPr lang="en-GB" sz="3500" dirty="0" err="1"/>
              <a:t>eich</a:t>
            </a:r>
            <a:r>
              <a:rPr lang="en-GB" sz="3500" dirty="0"/>
              <a:t> </a:t>
            </a:r>
            <a:r>
              <a:rPr lang="en-GB" sz="3500" dirty="0" err="1"/>
              <a:t>perthnasau</a:t>
            </a:r>
            <a:r>
              <a:rPr lang="en-GB" sz="3500" dirty="0"/>
              <a:t> chi?</a:t>
            </a:r>
            <a:br>
              <a:rPr lang="en-GB" sz="3500" dirty="0"/>
            </a:br>
            <a:r>
              <a:rPr lang="en-GB" sz="3500" i="1" dirty="0"/>
              <a:t>What about your own relationships?</a:t>
            </a:r>
            <a:endParaRPr lang="en-GB" sz="3500" dirty="0"/>
          </a:p>
        </p:txBody>
      </p:sp>
      <p:sp>
        <p:nvSpPr>
          <p:cNvPr id="5" name="Content Placeholder 4">
            <a:extLst>
              <a:ext uri="{FF2B5EF4-FFF2-40B4-BE49-F238E27FC236}">
                <a16:creationId xmlns:a16="http://schemas.microsoft.com/office/drawing/2014/main" id="{C9BB3468-3D8C-4C01-95EC-8EBF080885CA}"/>
              </a:ext>
            </a:extLst>
          </p:cNvPr>
          <p:cNvSpPr>
            <a:spLocks noGrp="1"/>
          </p:cNvSpPr>
          <p:nvPr>
            <p:ph idx="1"/>
          </p:nvPr>
        </p:nvSpPr>
        <p:spPr>
          <a:xfrm>
            <a:off x="1025718" y="2490436"/>
            <a:ext cx="7281746" cy="3567173"/>
          </a:xfrm>
        </p:spPr>
        <p:txBody>
          <a:bodyPr anchor="ctr">
            <a:normAutofit/>
          </a:bodyPr>
          <a:lstStyle/>
          <a:p>
            <a:pPr marL="0" indent="0">
              <a:buNone/>
            </a:pPr>
            <a:r>
              <a:rPr lang="en-GB" sz="3200" dirty="0"/>
              <a:t>TASG/TASK 3: DARLLENWCH/READ</a:t>
            </a:r>
          </a:p>
          <a:p>
            <a:pPr marL="0" indent="0">
              <a:buNone/>
            </a:pPr>
            <a:r>
              <a:rPr lang="en-GB" sz="2100" dirty="0">
                <a:hlinkClick r:id="rId3"/>
              </a:rPr>
              <a:t>TEACHERS GET BY WITH A LITTLE HELP FROM THEIR FRIENDS - Relational Schools</a:t>
            </a:r>
            <a:endParaRPr lang="en-GB" sz="2100" dirty="0"/>
          </a:p>
          <a:p>
            <a:pPr marL="0" indent="0">
              <a:buNone/>
            </a:pPr>
            <a:endParaRPr lang="en-GB" sz="2100" dirty="0"/>
          </a:p>
          <a:p>
            <a:pPr marL="0" indent="0">
              <a:buNone/>
            </a:pPr>
            <a:r>
              <a:rPr lang="en-GB" sz="2100" dirty="0"/>
              <a:t>Pa </a:t>
            </a:r>
            <a:r>
              <a:rPr lang="en-GB" sz="2100" dirty="0" err="1"/>
              <a:t>negeseuon</a:t>
            </a:r>
            <a:r>
              <a:rPr lang="en-GB" sz="2100" dirty="0"/>
              <a:t> </a:t>
            </a:r>
            <a:r>
              <a:rPr lang="en-GB" sz="2100" dirty="0" err="1"/>
              <a:t>pwysig</a:t>
            </a:r>
            <a:r>
              <a:rPr lang="en-GB" sz="2100" dirty="0"/>
              <a:t> </a:t>
            </a:r>
            <a:r>
              <a:rPr lang="en-GB" sz="2100" dirty="0" err="1"/>
              <a:t>sydd</a:t>
            </a:r>
            <a:r>
              <a:rPr lang="en-GB" sz="2100" dirty="0"/>
              <a:t> </a:t>
            </a:r>
            <a:r>
              <a:rPr lang="en-GB" sz="2100" dirty="0" err="1"/>
              <a:t>yma</a:t>
            </a:r>
            <a:r>
              <a:rPr lang="en-GB" sz="2100" dirty="0"/>
              <a:t> </a:t>
            </a:r>
            <a:r>
              <a:rPr lang="en-GB" sz="2100" dirty="0" err="1"/>
              <a:t>i</a:t>
            </a:r>
            <a:r>
              <a:rPr lang="en-GB" sz="2100" dirty="0"/>
              <a:t> chi </a:t>
            </a:r>
            <a:r>
              <a:rPr lang="en-GB" sz="2100" dirty="0" err="1"/>
              <a:t>fel</a:t>
            </a:r>
            <a:r>
              <a:rPr lang="en-GB" sz="2100" dirty="0"/>
              <a:t> </a:t>
            </a:r>
            <a:r>
              <a:rPr lang="en-GB" sz="2100" dirty="0" err="1"/>
              <a:t>darpar</a:t>
            </a:r>
            <a:r>
              <a:rPr lang="en-GB" sz="2100" dirty="0"/>
              <a:t> </a:t>
            </a:r>
            <a:r>
              <a:rPr lang="en-GB" sz="2100" dirty="0" err="1"/>
              <a:t>athrawon</a:t>
            </a:r>
            <a:r>
              <a:rPr lang="en-GB" sz="2100" dirty="0"/>
              <a:t>?</a:t>
            </a:r>
          </a:p>
          <a:p>
            <a:pPr marL="0" indent="0">
              <a:buNone/>
            </a:pPr>
            <a:r>
              <a:rPr lang="en-GB" sz="2100" i="1" dirty="0"/>
              <a:t>What important message are there here for you as student teachers?</a:t>
            </a:r>
          </a:p>
          <a:p>
            <a:pPr marL="0" indent="0">
              <a:buNone/>
            </a:pPr>
            <a:endParaRPr lang="en-GB" sz="2100" dirty="0"/>
          </a:p>
        </p:txBody>
      </p:sp>
    </p:spTree>
    <p:extLst>
      <p:ext uri="{BB962C8B-B14F-4D97-AF65-F5344CB8AC3E}">
        <p14:creationId xmlns:p14="http://schemas.microsoft.com/office/powerpoint/2010/main" val="791988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Relationship Communication Quotes For Couples | The Healthy">
            <a:extLst>
              <a:ext uri="{FF2B5EF4-FFF2-40B4-BE49-F238E27FC236}">
                <a16:creationId xmlns:a16="http://schemas.microsoft.com/office/drawing/2014/main" id="{B8F4FEA6-3006-4389-82EC-9A4A2CE981C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72619" y="1172029"/>
            <a:ext cx="4513942" cy="4513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8540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25751-753F-4B95-B47A-3AE8DAB4DD03}"/>
              </a:ext>
            </a:extLst>
          </p:cNvPr>
          <p:cNvSpPr>
            <a:spLocks noGrp="1"/>
          </p:cNvSpPr>
          <p:nvPr>
            <p:ph type="title"/>
          </p:nvPr>
        </p:nvSpPr>
        <p:spPr/>
        <p:txBody>
          <a:bodyPr/>
          <a:lstStyle/>
          <a:p>
            <a:r>
              <a:rPr lang="en-GB" dirty="0" err="1"/>
              <a:t>Cyfeirnodau</a:t>
            </a:r>
            <a:br>
              <a:rPr lang="en-GB" dirty="0"/>
            </a:br>
            <a:r>
              <a:rPr lang="en-GB" i="1" dirty="0"/>
              <a:t>References</a:t>
            </a:r>
            <a:endParaRPr lang="en-GB" dirty="0"/>
          </a:p>
        </p:txBody>
      </p:sp>
      <p:sp>
        <p:nvSpPr>
          <p:cNvPr id="3" name="Content Placeholder 2">
            <a:extLst>
              <a:ext uri="{FF2B5EF4-FFF2-40B4-BE49-F238E27FC236}">
                <a16:creationId xmlns:a16="http://schemas.microsoft.com/office/drawing/2014/main" id="{9325D638-3A61-4383-A747-07564FB157E8}"/>
              </a:ext>
            </a:extLst>
          </p:cNvPr>
          <p:cNvSpPr>
            <a:spLocks noGrp="1"/>
          </p:cNvSpPr>
          <p:nvPr>
            <p:ph idx="1"/>
          </p:nvPr>
        </p:nvSpPr>
        <p:spPr/>
        <p:txBody>
          <a:bodyPr/>
          <a:lstStyle/>
          <a:p>
            <a:pPr marL="0" indent="0">
              <a:buNone/>
            </a:pPr>
            <a:r>
              <a:rPr lang="en-GB" dirty="0"/>
              <a:t>Hickey A. &amp; Riddle S. (2023) Proposing a conceptual framework for relational pedagogy: pedagogical informality, interface, exchange and enactment, </a:t>
            </a:r>
            <a:r>
              <a:rPr lang="en-GB" i="1" dirty="0"/>
              <a:t>International Journal of Inclusive Education</a:t>
            </a:r>
            <a:r>
              <a:rPr lang="en-GB" dirty="0"/>
              <a:t>, DOI</a:t>
            </a:r>
            <a:r>
              <a:rPr lang="en-GB"/>
              <a:t>: </a:t>
            </a:r>
            <a:r>
              <a:rPr lang="en-GB">
                <a:hlinkClick r:id="rId2"/>
              </a:rPr>
              <a:t>https</a:t>
            </a:r>
            <a:r>
              <a:rPr lang="en-GB" dirty="0">
                <a:hlinkClick r:id="rId2"/>
              </a:rPr>
              <a:t>://doi.org</a:t>
            </a:r>
            <a:r>
              <a:rPr lang="en-GB">
                <a:hlinkClick r:id="rId2"/>
              </a:rPr>
              <a:t>/10.1080/13603116.2023.2259906</a:t>
            </a:r>
            <a:r>
              <a:rPr lang="en-GB"/>
              <a:t> </a:t>
            </a:r>
            <a:endParaRPr lang="en-GB" dirty="0"/>
          </a:p>
        </p:txBody>
      </p:sp>
    </p:spTree>
    <p:extLst>
      <p:ext uri="{BB962C8B-B14F-4D97-AF65-F5344CB8AC3E}">
        <p14:creationId xmlns:p14="http://schemas.microsoft.com/office/powerpoint/2010/main" val="1116698572"/>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997368C-E78C-4ED3-84CD-87438A68D171}">
  <ds:schemaRefs>
    <ds:schemaRef ds:uri="http://schemas.microsoft.com/sharepoint/v3/contenttype/forms"/>
  </ds:schemaRefs>
</ds:datastoreItem>
</file>

<file path=customXml/itemProps2.xml><?xml version="1.0" encoding="utf-8"?>
<ds:datastoreItem xmlns:ds="http://schemas.openxmlformats.org/officeDocument/2006/customXml" ds:itemID="{5A0DFA87-C47A-4ABF-A6C0-793118382E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D7979B-E3A0-43A0-AF33-197ABF041344}">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emplate/>
  <TotalTime>128</TotalTime>
  <Words>2592</Words>
  <Application>Microsoft Macintosh PowerPoint</Application>
  <PresentationFormat>On-screen Show (4:3)</PresentationFormat>
  <Paragraphs>274</Paragraphs>
  <Slides>38</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-webkit-standard</vt:lpstr>
      <vt:lpstr>American Typewriter</vt:lpstr>
      <vt:lpstr>Arial</vt:lpstr>
      <vt:lpstr>Arial</vt:lpstr>
      <vt:lpstr>Calibri</vt:lpstr>
      <vt:lpstr>Calibri Light</vt:lpstr>
      <vt:lpstr>Custom Design</vt:lpstr>
      <vt:lpstr>PowerPoint Presentation</vt:lpstr>
      <vt:lpstr> Aims</vt:lpstr>
      <vt:lpstr>PowerPoint Presentation</vt:lpstr>
      <vt:lpstr>PowerPoint Presentation</vt:lpstr>
      <vt:lpstr>PowerPoint Presentation</vt:lpstr>
      <vt:lpstr>Being a reflective individual</vt:lpstr>
      <vt:lpstr>Being a reflective individual</vt:lpstr>
      <vt:lpstr>Being a reflective individual</vt:lpstr>
      <vt:lpstr>Being a reflective individual</vt:lpstr>
      <vt:lpstr>PowerPoint Presentation</vt:lpstr>
      <vt:lpstr> Task 1</vt:lpstr>
      <vt:lpstr>  Why is developing strong relationships with others so important?</vt:lpstr>
      <vt:lpstr>  Is it more than being ‘nice’ to the child?</vt:lpstr>
      <vt:lpstr>  Is this more than being ‘nice’ to the child?</vt:lpstr>
      <vt:lpstr> The Importance of Strong Relationships</vt:lpstr>
      <vt:lpstr>PowerPoint Presentation</vt:lpstr>
      <vt:lpstr>PowerPoint Presentation</vt:lpstr>
      <vt:lpstr>PowerPoint Presentation</vt:lpstr>
      <vt:lpstr>PowerPoint Presentation</vt:lpstr>
      <vt:lpstr>PowerPoint Presentation</vt:lpstr>
      <vt:lpstr>PowerPoint Presentation</vt:lpstr>
      <vt:lpstr> What is relational pedagogy?</vt:lpstr>
      <vt:lpstr>Noddings (1984) –ethics of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Knowing your parents</vt:lpstr>
      <vt:lpstr>Collaborative professional relationships…</vt:lpstr>
      <vt:lpstr>PowerPoint Presentation</vt:lpstr>
      <vt:lpstr>PowerPoint Presentation</vt:lpstr>
      <vt:lpstr>Tasg 2 Task 2</vt:lpstr>
      <vt:lpstr>Beth am eich perthnasau chi? What about your own relationships?</vt:lpstr>
      <vt:lpstr>PowerPoint Presentation</vt:lpstr>
      <vt:lpstr>Cyfeirnodau References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271</cp:revision>
  <dcterms:created xsi:type="dcterms:W3CDTF">2017-02-08T11:33:06Z</dcterms:created>
  <dcterms:modified xsi:type="dcterms:W3CDTF">2024-10-20T09:29:10Z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