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 id="258" r:id="rId4"/>
    <p:sldId id="259" r:id="rId5"/>
  </p:sldIdLst>
  <p:sldSz cx="15113000" cy="21374100"/>
  <p:notesSz cx="6858000" cy="9144000"/>
  <p:embeddedFontLst>
    <p:embeddedFont>
      <p:font typeface="Radley" panose="020B0604020202020204"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279" autoAdjust="0"/>
    <p:restoredTop sz="94622" autoAdjust="0"/>
  </p:normalViewPr>
  <p:slideViewPr>
    <p:cSldViewPr>
      <p:cViewPr>
        <p:scale>
          <a:sx n="50" d="100"/>
          <a:sy n="50" d="100"/>
        </p:scale>
        <p:origin x="540" y="19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it yunis" userId="85df21a3c602d2e2" providerId="LiveId" clId="{956C1F61-041D-415E-B7A8-460CBFEC7DBC}"/>
    <pc:docChg chg="modSld">
      <pc:chgData name="zenit yunis" userId="85df21a3c602d2e2" providerId="LiveId" clId="{956C1F61-041D-415E-B7A8-460CBFEC7DBC}" dt="2025-11-23T20:41:21.188" v="4" actId="20577"/>
      <pc:docMkLst>
        <pc:docMk/>
      </pc:docMkLst>
      <pc:sldChg chg="modSp mod">
        <pc:chgData name="zenit yunis" userId="85df21a3c602d2e2" providerId="LiveId" clId="{956C1F61-041D-415E-B7A8-460CBFEC7DBC}" dt="2025-11-23T20:41:21.188" v="4" actId="20577"/>
        <pc:sldMkLst>
          <pc:docMk/>
          <pc:sldMk cId="3023349813" sldId="258"/>
        </pc:sldMkLst>
        <pc:spChg chg="mod">
          <ac:chgData name="zenit yunis" userId="85df21a3c602d2e2" providerId="LiveId" clId="{956C1F61-041D-415E-B7A8-460CBFEC7DBC}" dt="2025-11-23T20:41:21.188" v="4" actId="20577"/>
          <ac:spMkLst>
            <pc:docMk/>
            <pc:sldMk cId="3023349813" sldId="258"/>
            <ac:spMk id="2" creationId="{1891398C-B3DF-1741-1C1C-92961BCB81F7}"/>
          </ac:spMkLst>
        </pc:spChg>
      </pc:sldChg>
      <pc:sldChg chg="modSp mod">
        <pc:chgData name="zenit yunis" userId="85df21a3c602d2e2" providerId="LiveId" clId="{956C1F61-041D-415E-B7A8-460CBFEC7DBC}" dt="2025-11-23T20:37:30.969" v="0" actId="1076"/>
        <pc:sldMkLst>
          <pc:docMk/>
          <pc:sldMk cId="1246969064" sldId="259"/>
        </pc:sldMkLst>
        <pc:spChg chg="mod">
          <ac:chgData name="zenit yunis" userId="85df21a3c602d2e2" providerId="LiveId" clId="{956C1F61-041D-415E-B7A8-460CBFEC7DBC}" dt="2025-11-23T20:37:30.969" v="0" actId="1076"/>
          <ac:spMkLst>
            <pc:docMk/>
            <pc:sldMk cId="1246969064" sldId="259"/>
            <ac:spMk id="2" creationId="{4FFE9351-E11F-7ECD-924F-825A11576C9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0">
            <a:extLst>
              <a:ext uri="{FF2B5EF4-FFF2-40B4-BE49-F238E27FC236}">
                <a16:creationId xmlns:a16="http://schemas.microsoft.com/office/drawing/2014/main" id="{BC790C0E-7718-50B1-2C2F-CFC5ED3BC64B}"/>
              </a:ext>
            </a:extLst>
          </p:cNvPr>
          <p:cNvSpPr txBox="1"/>
          <p:nvPr/>
        </p:nvSpPr>
        <p:spPr>
          <a:xfrm>
            <a:off x="1549400" y="4133850"/>
            <a:ext cx="11582400" cy="2520305"/>
          </a:xfrm>
          <a:prstGeom prst="rect">
            <a:avLst/>
          </a:prstGeom>
        </p:spPr>
        <p:txBody>
          <a:bodyPr wrap="square" lIns="0" tIns="0" rIns="0" bIns="0" rtlCol="0" anchor="t">
            <a:spAutoFit/>
          </a:bodyPr>
          <a:lstStyle/>
          <a:p>
            <a:pPr algn="ctr">
              <a:lnSpc>
                <a:spcPts val="6430"/>
              </a:lnSpc>
              <a:spcBef>
                <a:spcPct val="0"/>
              </a:spcBef>
            </a:pPr>
            <a:r>
              <a:rPr lang="en-US" sz="7200" dirty="0">
                <a:solidFill>
                  <a:srgbClr val="11536B"/>
                </a:solidFill>
                <a:latin typeface="Radley"/>
                <a:ea typeface="Radley"/>
                <a:cs typeface="Radley"/>
                <a:sym typeface="Radley"/>
              </a:rPr>
              <a:t>BMHP5014 -Changemakers: Creativity and Value Creation</a:t>
            </a:r>
          </a:p>
        </p:txBody>
      </p:sp>
      <p:sp>
        <p:nvSpPr>
          <p:cNvPr id="3" name="TextBox 50">
            <a:extLst>
              <a:ext uri="{FF2B5EF4-FFF2-40B4-BE49-F238E27FC236}">
                <a16:creationId xmlns:a16="http://schemas.microsoft.com/office/drawing/2014/main" id="{1DE3C40D-C3CC-3573-59D1-2790B0ADA93A}"/>
              </a:ext>
            </a:extLst>
          </p:cNvPr>
          <p:cNvSpPr txBox="1"/>
          <p:nvPr/>
        </p:nvSpPr>
        <p:spPr>
          <a:xfrm>
            <a:off x="1066800" y="8911691"/>
            <a:ext cx="14046200" cy="2388667"/>
          </a:xfrm>
          <a:prstGeom prst="rect">
            <a:avLst/>
          </a:prstGeom>
        </p:spPr>
        <p:txBody>
          <a:bodyPr wrap="square" lIns="0" tIns="0" rIns="0" bIns="0" rtlCol="0" anchor="t">
            <a:spAutoFit/>
          </a:bodyPr>
          <a:lstStyle/>
          <a:p>
            <a:pPr algn="ctr">
              <a:lnSpc>
                <a:spcPts val="6430"/>
              </a:lnSpc>
              <a:spcBef>
                <a:spcPct val="0"/>
              </a:spcBef>
            </a:pPr>
            <a:r>
              <a:rPr lang="en-US" sz="4800" dirty="0">
                <a:solidFill>
                  <a:srgbClr val="11536B"/>
                </a:solidFill>
                <a:latin typeface="Arial" panose="020B0604020202020204" pitchFamily="34" charset="0"/>
                <a:ea typeface="Radley"/>
                <a:cs typeface="Arial" panose="020B0604020202020204" pitchFamily="34" charset="0"/>
                <a:sym typeface="Radley"/>
              </a:rPr>
              <a:t>Student </a:t>
            </a:r>
            <a:r>
              <a:rPr lang="en-US" sz="4800" dirty="0" err="1">
                <a:solidFill>
                  <a:srgbClr val="11536B"/>
                </a:solidFill>
                <a:latin typeface="Arial" panose="020B0604020202020204" pitchFamily="34" charset="0"/>
                <a:ea typeface="Radley"/>
                <a:cs typeface="Arial" panose="020B0604020202020204" pitchFamily="34" charset="0"/>
                <a:sym typeface="Radley"/>
              </a:rPr>
              <a:t>Name:ZENIT</a:t>
            </a:r>
            <a:r>
              <a:rPr lang="en-US" sz="4800" dirty="0">
                <a:solidFill>
                  <a:srgbClr val="11536B"/>
                </a:solidFill>
                <a:latin typeface="Arial" panose="020B0604020202020204" pitchFamily="34" charset="0"/>
                <a:ea typeface="Radley"/>
                <a:cs typeface="Arial" panose="020B0604020202020204" pitchFamily="34" charset="0"/>
                <a:sym typeface="Radley"/>
              </a:rPr>
              <a:t> YUNIS</a:t>
            </a:r>
          </a:p>
          <a:p>
            <a:pPr algn="ctr">
              <a:lnSpc>
                <a:spcPts val="6430"/>
              </a:lnSpc>
              <a:spcBef>
                <a:spcPct val="0"/>
              </a:spcBef>
            </a:pPr>
            <a:r>
              <a:rPr lang="en-US" sz="4800" dirty="0">
                <a:solidFill>
                  <a:srgbClr val="11536B"/>
                </a:solidFill>
                <a:latin typeface="Arial" panose="020B0604020202020204" pitchFamily="34" charset="0"/>
                <a:ea typeface="Radley"/>
                <a:cs typeface="Arial" panose="020B0604020202020204" pitchFamily="34" charset="0"/>
                <a:sym typeface="Radley"/>
              </a:rPr>
              <a:t>Student ID: 2311847</a:t>
            </a:r>
          </a:p>
          <a:p>
            <a:pPr algn="ctr">
              <a:lnSpc>
                <a:spcPts val="6430"/>
              </a:lnSpc>
              <a:spcBef>
                <a:spcPct val="0"/>
              </a:spcBef>
            </a:pPr>
            <a:r>
              <a:rPr lang="en-US" sz="4800" dirty="0">
                <a:solidFill>
                  <a:srgbClr val="11536B"/>
                </a:solidFill>
                <a:latin typeface="Arial" panose="020B0604020202020204" pitchFamily="34" charset="0"/>
                <a:ea typeface="Radley"/>
                <a:cs typeface="Arial" panose="020B0604020202020204" pitchFamily="34" charset="0"/>
                <a:sym typeface="Radley"/>
              </a:rPr>
              <a:t>Tutor Name: Alice Clayton</a:t>
            </a:r>
          </a:p>
        </p:txBody>
      </p:sp>
      <p:pic>
        <p:nvPicPr>
          <p:cNvPr id="4" name="Picture 3" descr="Discover University of Wales Trinity Saint David">
            <a:extLst>
              <a:ext uri="{FF2B5EF4-FFF2-40B4-BE49-F238E27FC236}">
                <a16:creationId xmlns:a16="http://schemas.microsoft.com/office/drawing/2014/main" id="{8A839F4D-95CA-9830-304F-CA2C5F454A8D}"/>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9443700" y="8705850"/>
            <a:ext cx="5638800" cy="2800350"/>
          </a:xfrm>
          <a:prstGeom prst="rect">
            <a:avLst/>
          </a:prstGeom>
          <a:noFill/>
          <a:ln>
            <a:noFill/>
          </a:ln>
        </p:spPr>
      </p:pic>
    </p:spTree>
    <p:extLst>
      <p:ext uri="{BB962C8B-B14F-4D97-AF65-F5344CB8AC3E}">
        <p14:creationId xmlns:p14="http://schemas.microsoft.com/office/powerpoint/2010/main" val="3152035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8EFF8"/>
        </a:solidFill>
        <a:effectLst/>
      </p:bgPr>
    </p:bg>
    <p:spTree>
      <p:nvGrpSpPr>
        <p:cNvPr id="1" name=""/>
        <p:cNvGrpSpPr/>
        <p:nvPr/>
      </p:nvGrpSpPr>
      <p:grpSpPr>
        <a:xfrm>
          <a:off x="0" y="0"/>
          <a:ext cx="0" cy="0"/>
          <a:chOff x="0" y="0"/>
          <a:chExt cx="0" cy="0"/>
        </a:xfrm>
      </p:grpSpPr>
      <p:sp>
        <p:nvSpPr>
          <p:cNvPr id="5" name="Freeform 5"/>
          <p:cNvSpPr/>
          <p:nvPr/>
        </p:nvSpPr>
        <p:spPr>
          <a:xfrm>
            <a:off x="-12195566" y="-9083237"/>
            <a:ext cx="40538400" cy="34442400"/>
          </a:xfrm>
          <a:custGeom>
            <a:avLst/>
            <a:gdLst/>
            <a:ahLst/>
            <a:cxnLst/>
            <a:rect l="l" t="t" r="r" b="b"/>
            <a:pathLst>
              <a:path w="19365977" h="15250707">
                <a:moveTo>
                  <a:pt x="0" y="0"/>
                </a:moveTo>
                <a:lnTo>
                  <a:pt x="19365977" y="0"/>
                </a:lnTo>
                <a:lnTo>
                  <a:pt x="19365977" y="15250707"/>
                </a:lnTo>
                <a:lnTo>
                  <a:pt x="0" y="152507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9" name="Group 9"/>
          <p:cNvGrpSpPr/>
          <p:nvPr/>
        </p:nvGrpSpPr>
        <p:grpSpPr>
          <a:xfrm>
            <a:off x="241544" y="2516093"/>
            <a:ext cx="7071694" cy="2684557"/>
            <a:chOff x="0" y="0"/>
            <a:chExt cx="1267168" cy="1182847"/>
          </a:xfrm>
        </p:grpSpPr>
        <p:sp>
          <p:nvSpPr>
            <p:cNvPr id="10" name="Freeform 10"/>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rgbClr val="FFFFFF"/>
            </a:solidFill>
            <a:ln cap="sq">
              <a:noFill/>
              <a:prstDash val="solid"/>
              <a:miter/>
            </a:ln>
          </p:spPr>
          <p:txBody>
            <a:bodyPr/>
            <a:lstStyle/>
            <a:p>
              <a:endParaRPr lang="en-GB"/>
            </a:p>
          </p:txBody>
        </p:sp>
        <p:sp>
          <p:nvSpPr>
            <p:cNvPr id="11" name="TextBox 11"/>
            <p:cNvSpPr txBox="1"/>
            <p:nvPr/>
          </p:nvSpPr>
          <p:spPr>
            <a:xfrm>
              <a:off x="0" y="-47625"/>
              <a:ext cx="1267168" cy="1230472"/>
            </a:xfrm>
            <a:prstGeom prst="rect">
              <a:avLst/>
            </a:prstGeom>
          </p:spPr>
          <p:txBody>
            <a:bodyPr lIns="23333" tIns="23333" rIns="23333" bIns="23333" rtlCol="0" anchor="ctr"/>
            <a:lstStyle/>
            <a:p>
              <a:pPr algn="ctr">
                <a:lnSpc>
                  <a:spcPts val="3986"/>
                </a:lnSpc>
                <a:spcBef>
                  <a:spcPct val="0"/>
                </a:spcBef>
              </a:pPr>
              <a:endParaRPr/>
            </a:p>
          </p:txBody>
        </p:sp>
      </p:grpSp>
      <p:sp>
        <p:nvSpPr>
          <p:cNvPr id="50" name="TextBox 50"/>
          <p:cNvSpPr txBox="1"/>
          <p:nvPr/>
        </p:nvSpPr>
        <p:spPr>
          <a:xfrm>
            <a:off x="3182009" y="420547"/>
            <a:ext cx="9435238" cy="1604222"/>
          </a:xfrm>
          <a:prstGeom prst="rect">
            <a:avLst/>
          </a:prstGeom>
        </p:spPr>
        <p:txBody>
          <a:bodyPr lIns="0" tIns="0" rIns="0" bIns="0" rtlCol="0" anchor="t">
            <a:spAutoFit/>
          </a:bodyPr>
          <a:lstStyle/>
          <a:p>
            <a:pPr algn="ctr">
              <a:lnSpc>
                <a:spcPts val="6430"/>
              </a:lnSpc>
              <a:spcBef>
                <a:spcPct val="0"/>
              </a:spcBef>
            </a:pPr>
            <a:r>
              <a:rPr lang="en-US" sz="4593" dirty="0" err="1">
                <a:solidFill>
                  <a:srgbClr val="11536B"/>
                </a:solidFill>
                <a:latin typeface="Radley"/>
                <a:ea typeface="Radley"/>
                <a:cs typeface="Radley"/>
                <a:sym typeface="Radley"/>
              </a:rPr>
              <a:t>MindSpace</a:t>
            </a:r>
            <a:r>
              <a:rPr lang="en-US" sz="4593" dirty="0">
                <a:solidFill>
                  <a:srgbClr val="11536B"/>
                </a:solidFill>
                <a:latin typeface="Radley"/>
                <a:ea typeface="Radley"/>
                <a:cs typeface="Radley"/>
                <a:sym typeface="Radley"/>
              </a:rPr>
              <a:t> Corners – Creative Calm Zones for Teen Mental Health</a:t>
            </a:r>
          </a:p>
        </p:txBody>
      </p:sp>
      <p:sp>
        <p:nvSpPr>
          <p:cNvPr id="53" name="TextBox 53"/>
          <p:cNvSpPr txBox="1"/>
          <p:nvPr/>
        </p:nvSpPr>
        <p:spPr>
          <a:xfrm>
            <a:off x="451510" y="2607203"/>
            <a:ext cx="3870918" cy="448200"/>
          </a:xfrm>
          <a:prstGeom prst="rect">
            <a:avLst/>
          </a:prstGeom>
        </p:spPr>
        <p:txBody>
          <a:bodyPr wrap="square" lIns="0" tIns="0" rIns="0" bIns="0" rtlCol="0" anchor="t">
            <a:spAutoFit/>
          </a:bodyPr>
          <a:lstStyle/>
          <a:p>
            <a:pPr algn="l">
              <a:lnSpc>
                <a:spcPts val="3858"/>
              </a:lnSpc>
              <a:spcBef>
                <a:spcPct val="0"/>
              </a:spcBef>
            </a:pPr>
            <a:r>
              <a:rPr lang="en-US" sz="2000" u="sng" dirty="0">
                <a:solidFill>
                  <a:srgbClr val="11536B"/>
                </a:solidFill>
                <a:latin typeface="Radley"/>
                <a:ea typeface="Radley"/>
                <a:cs typeface="Radley"/>
                <a:sym typeface="Radley"/>
              </a:rPr>
              <a:t>a) Innovation Overview</a:t>
            </a:r>
          </a:p>
        </p:txBody>
      </p:sp>
      <p:sp>
        <p:nvSpPr>
          <p:cNvPr id="58" name="TextBox 58"/>
          <p:cNvSpPr txBox="1"/>
          <p:nvPr/>
        </p:nvSpPr>
        <p:spPr>
          <a:xfrm>
            <a:off x="451510" y="3271344"/>
            <a:ext cx="6560569" cy="1538883"/>
          </a:xfrm>
          <a:prstGeom prst="rect">
            <a:avLst/>
          </a:prstGeom>
        </p:spPr>
        <p:txBody>
          <a:bodyPr lIns="0" tIns="0" rIns="0" bIns="0" rtlCol="0" anchor="t">
            <a:spAutoFit/>
          </a:bodyPr>
          <a:lstStyle/>
          <a:p>
            <a:pPr marL="342900" indent="-342900" algn="l">
              <a:buFont typeface="Wingdings" panose="05000000000000000000" pitchFamily="2" charset="2"/>
              <a:buChar char="q"/>
            </a:pP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Corners are small, low cost wellbeing spots designed within vacant spaces of educational establishments or youth </a:t>
            </a:r>
            <a:r>
              <a:rPr lang="en-US" sz="1000" dirty="0" err="1">
                <a:solidFill>
                  <a:srgbClr val="11536B"/>
                </a:solidFill>
                <a:latin typeface="Radley"/>
                <a:ea typeface="Radley"/>
                <a:cs typeface="Radley"/>
                <a:sym typeface="Radley"/>
              </a:rPr>
              <a:t>centres</a:t>
            </a:r>
            <a:r>
              <a:rPr lang="en-US" sz="1000" dirty="0">
                <a:solidFill>
                  <a:srgbClr val="11536B"/>
                </a:solidFill>
                <a:latin typeface="Radley"/>
                <a:ea typeface="Radley"/>
                <a:cs typeface="Radley"/>
                <a:sym typeface="Radley"/>
              </a:rPr>
              <a:t> like corners of libraries, canteens or of quiet corridors.</a:t>
            </a:r>
          </a:p>
          <a:p>
            <a:pPr marL="342900" indent="-342900" algn="l">
              <a:buFont typeface="Wingdings" panose="05000000000000000000" pitchFamily="2" charset="2"/>
              <a:buChar char="q"/>
            </a:pPr>
            <a:r>
              <a:rPr lang="en-US" sz="1000" dirty="0">
                <a:solidFill>
                  <a:srgbClr val="11536B"/>
                </a:solidFill>
                <a:latin typeface="Radley"/>
                <a:ea typeface="Radley"/>
                <a:cs typeface="Radley"/>
                <a:sym typeface="Radley"/>
              </a:rPr>
              <a:t>They consist of comfortable chairs, relaxing design, </a:t>
            </a:r>
            <a:r>
              <a:rPr lang="en-US" sz="1000" dirty="0" err="1">
                <a:solidFill>
                  <a:srgbClr val="11536B"/>
                </a:solidFill>
                <a:latin typeface="Radley"/>
                <a:ea typeface="Radley"/>
                <a:cs typeface="Radley"/>
                <a:sym typeface="Radley"/>
              </a:rPr>
              <a:t>baremindedness</a:t>
            </a:r>
            <a:r>
              <a:rPr lang="en-US" sz="1000" dirty="0">
                <a:solidFill>
                  <a:srgbClr val="11536B"/>
                </a:solidFill>
                <a:latin typeface="Radley"/>
                <a:ea typeface="Radley"/>
                <a:cs typeface="Radley"/>
                <a:sym typeface="Radley"/>
              </a:rPr>
              <a:t>, art supplies and details on where to seek additional assistance.</a:t>
            </a:r>
          </a:p>
          <a:p>
            <a:pPr marL="342900" indent="-342900" algn="l">
              <a:buFont typeface="Wingdings" panose="05000000000000000000" pitchFamily="2" charset="2"/>
              <a:buChar char="q"/>
            </a:pPr>
            <a:r>
              <a:rPr lang="en-US" sz="1000" dirty="0">
                <a:solidFill>
                  <a:srgbClr val="11536B"/>
                </a:solidFill>
                <a:latin typeface="Radley"/>
                <a:ea typeface="Radley"/>
                <a:cs typeface="Radley"/>
                <a:sym typeface="Radley"/>
              </a:rPr>
              <a:t>During specific periods, wellbeing mentors trained (older students, school counsellors or local volunteers) can be approached informally, whether to talk informally, make emotional check-ins or signposting.</a:t>
            </a:r>
          </a:p>
          <a:p>
            <a:pPr marL="342900" indent="-342900" algn="l">
              <a:buFont typeface="Wingdings" panose="05000000000000000000" pitchFamily="2" charset="2"/>
              <a:buChar char="q"/>
            </a:pPr>
            <a:r>
              <a:rPr lang="en-US" sz="1000" dirty="0">
                <a:solidFill>
                  <a:srgbClr val="11536B"/>
                </a:solidFill>
                <a:latin typeface="Radley"/>
                <a:ea typeface="Radley"/>
                <a:cs typeface="Radley"/>
                <a:sym typeface="Radley"/>
              </a:rPr>
              <a:t>Its goal is to make emotional conversation the norm, help decrease daily stress levels and provide accessible support to teenagers at an early stage (</a:t>
            </a:r>
            <a:r>
              <a:rPr lang="en-US" sz="1000" dirty="0" err="1">
                <a:solidFill>
                  <a:srgbClr val="11536B"/>
                </a:solidFill>
                <a:latin typeface="Radley"/>
                <a:ea typeface="Radley"/>
                <a:cs typeface="Radley"/>
                <a:sym typeface="Radley"/>
              </a:rPr>
              <a:t>YoungMinds</a:t>
            </a:r>
            <a:r>
              <a:rPr lang="en-US" sz="1000" dirty="0">
                <a:solidFill>
                  <a:srgbClr val="11536B"/>
                </a:solidFill>
                <a:latin typeface="Radley"/>
                <a:ea typeface="Radley"/>
                <a:cs typeface="Radley"/>
                <a:sym typeface="Radley"/>
              </a:rPr>
              <a:t>, 2023).</a:t>
            </a:r>
          </a:p>
          <a:p>
            <a:pPr marL="342900" indent="-342900" algn="l">
              <a:buFont typeface="Wingdings" panose="05000000000000000000" pitchFamily="2" charset="2"/>
              <a:buChar char="q"/>
            </a:pP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Corners are also geared towards prevention by being creative and encouraging relaxation and peer bonding whereby teenagers will learn to cope with emotions before the problem escalates.</a:t>
            </a:r>
          </a:p>
        </p:txBody>
      </p:sp>
      <p:pic>
        <p:nvPicPr>
          <p:cNvPr id="78" name="Picture 77">
            <a:extLst>
              <a:ext uri="{FF2B5EF4-FFF2-40B4-BE49-F238E27FC236}">
                <a16:creationId xmlns:a16="http://schemas.microsoft.com/office/drawing/2014/main" id="{B7C388A6-8FBE-FA95-5075-2BF882277B68}"/>
              </a:ext>
            </a:extLst>
          </p:cNvPr>
          <p:cNvPicPr>
            <a:picLocks noChangeAspect="1"/>
          </p:cNvPicPr>
          <p:nvPr/>
        </p:nvPicPr>
        <p:blipFill>
          <a:blip r:embed="rId4"/>
          <a:stretch>
            <a:fillRect/>
          </a:stretch>
        </p:blipFill>
        <p:spPr>
          <a:xfrm>
            <a:off x="244063" y="5631434"/>
            <a:ext cx="7065796" cy="2561660"/>
          </a:xfrm>
          <a:prstGeom prst="rect">
            <a:avLst/>
          </a:prstGeom>
        </p:spPr>
      </p:pic>
      <p:sp>
        <p:nvSpPr>
          <p:cNvPr id="88" name="TextBox 58">
            <a:extLst>
              <a:ext uri="{FF2B5EF4-FFF2-40B4-BE49-F238E27FC236}">
                <a16:creationId xmlns:a16="http://schemas.microsoft.com/office/drawing/2014/main" id="{3C35E436-56A3-C830-1506-4D1185B9C9B5}"/>
              </a:ext>
            </a:extLst>
          </p:cNvPr>
          <p:cNvSpPr txBox="1"/>
          <p:nvPr/>
        </p:nvSpPr>
        <p:spPr>
          <a:xfrm>
            <a:off x="453471" y="8193094"/>
            <a:ext cx="7103029" cy="153888"/>
          </a:xfrm>
          <a:prstGeom prst="rect">
            <a:avLst/>
          </a:prstGeom>
        </p:spPr>
        <p:txBody>
          <a:bodyPr wrap="square" lIns="0" tIns="0" rIns="0" bIns="0" rtlCol="0" anchor="t">
            <a:spAutoFit/>
          </a:bodyPr>
          <a:lstStyle/>
          <a:p>
            <a:pPr algn="l"/>
            <a:r>
              <a:rPr lang="en-US" sz="1000" dirty="0">
                <a:solidFill>
                  <a:schemeClr val="bg1"/>
                </a:solidFill>
                <a:latin typeface="Radley"/>
                <a:ea typeface="Radley"/>
                <a:cs typeface="Radley"/>
                <a:sym typeface="Radley"/>
              </a:rPr>
              <a:t>Figure 1: Percentage of children and young people with probably mental disorder, by age, 2017, 2020,2021, 2022, and 2023</a:t>
            </a:r>
          </a:p>
        </p:txBody>
      </p:sp>
      <p:grpSp>
        <p:nvGrpSpPr>
          <p:cNvPr id="89" name="Group 9">
            <a:extLst>
              <a:ext uri="{FF2B5EF4-FFF2-40B4-BE49-F238E27FC236}">
                <a16:creationId xmlns:a16="http://schemas.microsoft.com/office/drawing/2014/main" id="{C3042F27-76DC-BCAE-C413-B2BC9E9F4B72}"/>
              </a:ext>
            </a:extLst>
          </p:cNvPr>
          <p:cNvGrpSpPr/>
          <p:nvPr/>
        </p:nvGrpSpPr>
        <p:grpSpPr>
          <a:xfrm>
            <a:off x="7799762" y="2516093"/>
            <a:ext cx="7071694" cy="2684557"/>
            <a:chOff x="0" y="0"/>
            <a:chExt cx="1267168" cy="1182847"/>
          </a:xfrm>
        </p:grpSpPr>
        <p:sp>
          <p:nvSpPr>
            <p:cNvPr id="90" name="Freeform 10">
              <a:extLst>
                <a:ext uri="{FF2B5EF4-FFF2-40B4-BE49-F238E27FC236}">
                  <a16:creationId xmlns:a16="http://schemas.microsoft.com/office/drawing/2014/main" id="{ABA6D580-B16E-FBA6-B4E6-F72238BC0F82}"/>
                </a:ext>
              </a:extLst>
            </p:cNvPr>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rgbClr val="FFFFFF"/>
            </a:solidFill>
            <a:ln cap="sq">
              <a:noFill/>
              <a:prstDash val="solid"/>
              <a:miter/>
            </a:ln>
          </p:spPr>
          <p:txBody>
            <a:bodyPr/>
            <a:lstStyle/>
            <a:p>
              <a:endParaRPr lang="en-GB"/>
            </a:p>
          </p:txBody>
        </p:sp>
        <p:sp>
          <p:nvSpPr>
            <p:cNvPr id="91" name="TextBox 11">
              <a:extLst>
                <a:ext uri="{FF2B5EF4-FFF2-40B4-BE49-F238E27FC236}">
                  <a16:creationId xmlns:a16="http://schemas.microsoft.com/office/drawing/2014/main" id="{DCF09331-7BCF-C5F4-A9D8-BFC639DD4180}"/>
                </a:ext>
              </a:extLst>
            </p:cNvPr>
            <p:cNvSpPr txBox="1"/>
            <p:nvPr/>
          </p:nvSpPr>
          <p:spPr>
            <a:xfrm>
              <a:off x="0" y="-47625"/>
              <a:ext cx="1267168" cy="1230472"/>
            </a:xfrm>
            <a:prstGeom prst="rect">
              <a:avLst/>
            </a:prstGeom>
          </p:spPr>
          <p:txBody>
            <a:bodyPr lIns="23333" tIns="23333" rIns="23333" bIns="23333" rtlCol="0" anchor="ctr"/>
            <a:lstStyle/>
            <a:p>
              <a:pPr algn="ctr">
                <a:lnSpc>
                  <a:spcPts val="3986"/>
                </a:lnSpc>
                <a:spcBef>
                  <a:spcPct val="0"/>
                </a:spcBef>
              </a:pPr>
              <a:endParaRPr/>
            </a:p>
          </p:txBody>
        </p:sp>
      </p:grpSp>
      <p:sp>
        <p:nvSpPr>
          <p:cNvPr id="92" name="TextBox 53">
            <a:extLst>
              <a:ext uri="{FF2B5EF4-FFF2-40B4-BE49-F238E27FC236}">
                <a16:creationId xmlns:a16="http://schemas.microsoft.com/office/drawing/2014/main" id="{5AEC86A7-1F95-BFA8-1B1A-4DD18211392D}"/>
              </a:ext>
            </a:extLst>
          </p:cNvPr>
          <p:cNvSpPr txBox="1"/>
          <p:nvPr/>
        </p:nvSpPr>
        <p:spPr>
          <a:xfrm>
            <a:off x="8009728" y="2607203"/>
            <a:ext cx="5642772" cy="448200"/>
          </a:xfrm>
          <a:prstGeom prst="rect">
            <a:avLst/>
          </a:prstGeom>
        </p:spPr>
        <p:txBody>
          <a:bodyPr wrap="square" lIns="0" tIns="0" rIns="0" bIns="0" rtlCol="0" anchor="t">
            <a:spAutoFit/>
          </a:bodyPr>
          <a:lstStyle/>
          <a:p>
            <a:pPr algn="l">
              <a:lnSpc>
                <a:spcPts val="3858"/>
              </a:lnSpc>
              <a:spcBef>
                <a:spcPct val="0"/>
              </a:spcBef>
            </a:pPr>
            <a:r>
              <a:rPr lang="en-US" sz="2000" u="sng" dirty="0">
                <a:solidFill>
                  <a:srgbClr val="11536B"/>
                </a:solidFill>
                <a:latin typeface="Radley"/>
                <a:ea typeface="Radley"/>
                <a:cs typeface="Radley"/>
                <a:sym typeface="Radley"/>
              </a:rPr>
              <a:t>b) The Issue/Gaps in Health &amp; Social Care</a:t>
            </a:r>
          </a:p>
        </p:txBody>
      </p:sp>
      <p:sp>
        <p:nvSpPr>
          <p:cNvPr id="93" name="TextBox 58">
            <a:extLst>
              <a:ext uri="{FF2B5EF4-FFF2-40B4-BE49-F238E27FC236}">
                <a16:creationId xmlns:a16="http://schemas.microsoft.com/office/drawing/2014/main" id="{1DB873D5-2D0E-737F-FFB6-16F8AA0335BA}"/>
              </a:ext>
            </a:extLst>
          </p:cNvPr>
          <p:cNvSpPr txBox="1"/>
          <p:nvPr/>
        </p:nvSpPr>
        <p:spPr>
          <a:xfrm>
            <a:off x="7997028" y="3059318"/>
            <a:ext cx="6560569" cy="2154436"/>
          </a:xfrm>
          <a:prstGeom prst="rect">
            <a:avLst/>
          </a:prstGeom>
        </p:spPr>
        <p:txBody>
          <a:bodyPr lIns="0" tIns="0" rIns="0" bIns="0" rtlCol="0" anchor="t">
            <a:spAutoFit/>
          </a:bodyPr>
          <a:lstStyle/>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There is a sharp rise in youth mental health issues in England. As of 2023, one out of five young people aged 825 have had a likely mental health condition (NHS Digital, 2023).</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 percentage has increased to approximately 23% in 17-19-year-olds and 10% in 2017 and 2023 respectively, respectively; this is an alarming trend given that this particular group is already in their twenties (House of Commons Library, 2024).</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Such increases are associated with school pressure, social media, loneliness and the long-term impacts of the pandemic (Centre for Mental Health, 2024).</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Most youths find it difficult to seek assistance when they are in distress at the onset of the distressing experience. There are usually long waiting times in specialist CAMHS services (Child And Mental Health Services), which do not support minor cases until they get more severe (Mind, 2024).</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Many students also are not comfortable talking about emotions in an official place because of stigma or embarrassment (</a:t>
            </a:r>
            <a:r>
              <a:rPr lang="en-US" sz="1000" dirty="0" err="1">
                <a:solidFill>
                  <a:srgbClr val="11536B"/>
                </a:solidFill>
                <a:latin typeface="Radley"/>
                <a:ea typeface="Radley"/>
                <a:cs typeface="Radley"/>
                <a:sym typeface="Radley"/>
              </a:rPr>
              <a:t>YoungMinds</a:t>
            </a:r>
            <a:r>
              <a:rPr lang="en-US" sz="1000" dirty="0">
                <a:solidFill>
                  <a:srgbClr val="11536B"/>
                </a:solidFill>
                <a:latin typeface="Radley"/>
                <a:ea typeface="Radley"/>
                <a:cs typeface="Radley"/>
                <a:sym typeface="Radley"/>
              </a:rPr>
              <a:t>, 2022).</a:t>
            </a:r>
          </a:p>
          <a:p>
            <a:pPr marL="342900" indent="-342900">
              <a:buFont typeface="Wingdings" panose="05000000000000000000" pitchFamily="2" charset="2"/>
              <a:buChar char="q"/>
            </a:pP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Corners have a simple, locally based, everyday solution as it provides drop-in spaces within schools, makes support available, friendly and less threatening.</a:t>
            </a:r>
          </a:p>
        </p:txBody>
      </p:sp>
      <p:grpSp>
        <p:nvGrpSpPr>
          <p:cNvPr id="94" name="Group 9">
            <a:extLst>
              <a:ext uri="{FF2B5EF4-FFF2-40B4-BE49-F238E27FC236}">
                <a16:creationId xmlns:a16="http://schemas.microsoft.com/office/drawing/2014/main" id="{992EAA5F-6EC0-7E83-3A90-97277CF11A5E}"/>
              </a:ext>
            </a:extLst>
          </p:cNvPr>
          <p:cNvGrpSpPr/>
          <p:nvPr/>
        </p:nvGrpSpPr>
        <p:grpSpPr>
          <a:xfrm>
            <a:off x="7771102" y="5660884"/>
            <a:ext cx="7071694" cy="2684557"/>
            <a:chOff x="0" y="0"/>
            <a:chExt cx="1267168" cy="1182847"/>
          </a:xfrm>
        </p:grpSpPr>
        <p:sp>
          <p:nvSpPr>
            <p:cNvPr id="95" name="Freeform 10">
              <a:extLst>
                <a:ext uri="{FF2B5EF4-FFF2-40B4-BE49-F238E27FC236}">
                  <a16:creationId xmlns:a16="http://schemas.microsoft.com/office/drawing/2014/main" id="{AE8D3326-CC42-F5E4-3D3D-F102A480876E}"/>
                </a:ext>
              </a:extLst>
            </p:cNvPr>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rgbClr val="FFFFFF"/>
            </a:solidFill>
            <a:ln cap="sq">
              <a:noFill/>
              <a:prstDash val="solid"/>
              <a:miter/>
            </a:ln>
          </p:spPr>
          <p:txBody>
            <a:bodyPr/>
            <a:lstStyle/>
            <a:p>
              <a:endParaRPr lang="en-GB"/>
            </a:p>
          </p:txBody>
        </p:sp>
        <p:sp>
          <p:nvSpPr>
            <p:cNvPr id="96" name="TextBox 11">
              <a:extLst>
                <a:ext uri="{FF2B5EF4-FFF2-40B4-BE49-F238E27FC236}">
                  <a16:creationId xmlns:a16="http://schemas.microsoft.com/office/drawing/2014/main" id="{A5CD8708-00D2-3DB8-DED2-DB37B49F7BD5}"/>
                </a:ext>
              </a:extLst>
            </p:cNvPr>
            <p:cNvSpPr txBox="1"/>
            <p:nvPr/>
          </p:nvSpPr>
          <p:spPr>
            <a:xfrm>
              <a:off x="0" y="-47625"/>
              <a:ext cx="1267168" cy="1230472"/>
            </a:xfrm>
            <a:prstGeom prst="rect">
              <a:avLst/>
            </a:prstGeom>
          </p:spPr>
          <p:txBody>
            <a:bodyPr lIns="23333" tIns="23333" rIns="23333" bIns="23333" rtlCol="0" anchor="ctr"/>
            <a:lstStyle/>
            <a:p>
              <a:pPr algn="ctr">
                <a:lnSpc>
                  <a:spcPts val="3986"/>
                </a:lnSpc>
                <a:spcBef>
                  <a:spcPct val="0"/>
                </a:spcBef>
              </a:pPr>
              <a:endParaRPr/>
            </a:p>
          </p:txBody>
        </p:sp>
      </p:grpSp>
      <p:sp>
        <p:nvSpPr>
          <p:cNvPr id="97" name="TextBox 53">
            <a:extLst>
              <a:ext uri="{FF2B5EF4-FFF2-40B4-BE49-F238E27FC236}">
                <a16:creationId xmlns:a16="http://schemas.microsoft.com/office/drawing/2014/main" id="{730DA205-7B7C-B04D-4A76-7C9749637B05}"/>
              </a:ext>
            </a:extLst>
          </p:cNvPr>
          <p:cNvSpPr txBox="1"/>
          <p:nvPr/>
        </p:nvSpPr>
        <p:spPr>
          <a:xfrm>
            <a:off x="7981068" y="5751994"/>
            <a:ext cx="5642772" cy="448200"/>
          </a:xfrm>
          <a:prstGeom prst="rect">
            <a:avLst/>
          </a:prstGeom>
        </p:spPr>
        <p:txBody>
          <a:bodyPr wrap="square" lIns="0" tIns="0" rIns="0" bIns="0" rtlCol="0" anchor="t">
            <a:spAutoFit/>
          </a:bodyPr>
          <a:lstStyle/>
          <a:p>
            <a:pPr algn="l">
              <a:lnSpc>
                <a:spcPts val="3858"/>
              </a:lnSpc>
              <a:spcBef>
                <a:spcPct val="0"/>
              </a:spcBef>
            </a:pPr>
            <a:r>
              <a:rPr lang="en-US" sz="2000" u="sng" dirty="0">
                <a:solidFill>
                  <a:srgbClr val="11536B"/>
                </a:solidFill>
                <a:latin typeface="Radley"/>
                <a:ea typeface="Radley"/>
                <a:cs typeface="Radley"/>
                <a:sym typeface="Radley"/>
              </a:rPr>
              <a:t>c) Target Audience and Impact</a:t>
            </a:r>
          </a:p>
        </p:txBody>
      </p:sp>
      <p:sp>
        <p:nvSpPr>
          <p:cNvPr id="98" name="TextBox 58">
            <a:extLst>
              <a:ext uri="{FF2B5EF4-FFF2-40B4-BE49-F238E27FC236}">
                <a16:creationId xmlns:a16="http://schemas.microsoft.com/office/drawing/2014/main" id="{5BBE2A2B-160B-C734-A02E-E9374117E92C}"/>
              </a:ext>
            </a:extLst>
          </p:cNvPr>
          <p:cNvSpPr txBox="1"/>
          <p:nvPr/>
        </p:nvSpPr>
        <p:spPr>
          <a:xfrm>
            <a:off x="7950815" y="6291304"/>
            <a:ext cx="6560569" cy="1846659"/>
          </a:xfrm>
          <a:prstGeom prst="rect">
            <a:avLst/>
          </a:prstGeom>
        </p:spPr>
        <p:txBody>
          <a:bodyPr lIns="0" tIns="0" rIns="0" bIns="0" rtlCol="0" anchor="t">
            <a:spAutoFit/>
          </a:bodyPr>
          <a:lstStyle/>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 primary target of the study is the teenagers that are between the age of 12-18 years that are studying in secondary schools, colleges or youth </a:t>
            </a:r>
            <a:r>
              <a:rPr lang="en-US" sz="1000" dirty="0" err="1">
                <a:solidFill>
                  <a:srgbClr val="11536B"/>
                </a:solidFill>
                <a:latin typeface="Radley"/>
                <a:ea typeface="Radley"/>
                <a:cs typeface="Radley"/>
                <a:sym typeface="Radley"/>
              </a:rPr>
              <a:t>centres</a:t>
            </a:r>
            <a:r>
              <a:rPr lang="en-US" sz="1000" dirty="0">
                <a:solidFill>
                  <a:srgbClr val="11536B"/>
                </a:solidFill>
                <a:latin typeface="Radley"/>
                <a:ea typeface="Radley"/>
                <a:cs typeface="Radley"/>
                <a:sym typeface="Radley"/>
              </a:rPr>
              <a:t>.</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Approximately one out of five students between the ages of 8-16 and one out of every six students between the ages of 17-19 have a likely mental disorder (NHS England, 2023).</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School support is already significant: 23% of 1116-year-olds say they have used school wellbeing support, with over half (more than 50% of those with a likely disorder), indicating they have (NHS Digital, 2023).</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Nevertheless, most of the youths do not seek help due to fear of being judged or stigmatized. In a survey conducted by </a:t>
            </a:r>
            <a:r>
              <a:rPr lang="en-US" sz="1000" dirty="0" err="1">
                <a:solidFill>
                  <a:srgbClr val="11536B"/>
                </a:solidFill>
                <a:latin typeface="Radley"/>
                <a:ea typeface="Radley"/>
                <a:cs typeface="Radley"/>
                <a:sym typeface="Radley"/>
              </a:rPr>
              <a:t>YoungMinds</a:t>
            </a:r>
            <a:r>
              <a:rPr lang="en-US" sz="1000" dirty="0">
                <a:solidFill>
                  <a:srgbClr val="11536B"/>
                </a:solidFill>
                <a:latin typeface="Radley"/>
                <a:ea typeface="Radley"/>
                <a:cs typeface="Radley"/>
                <a:sym typeface="Radley"/>
              </a:rPr>
              <a:t>, 35% reported feeling stigmatized by attempting to receive help (</a:t>
            </a:r>
            <a:r>
              <a:rPr lang="en-US" sz="1000" dirty="0" err="1">
                <a:solidFill>
                  <a:srgbClr val="11536B"/>
                </a:solidFill>
                <a:latin typeface="Radley"/>
                <a:ea typeface="Radley"/>
                <a:cs typeface="Radley"/>
                <a:sym typeface="Radley"/>
              </a:rPr>
              <a:t>YoungMinds</a:t>
            </a:r>
            <a:r>
              <a:rPr lang="en-US" sz="1000" dirty="0">
                <a:solidFill>
                  <a:srgbClr val="11536B"/>
                </a:solidFill>
                <a:latin typeface="Radley"/>
                <a:ea typeface="Radley"/>
                <a:cs typeface="Radley"/>
                <a:sym typeface="Radley"/>
              </a:rPr>
              <a:t>, 2022).</a:t>
            </a:r>
          </a:p>
          <a:p>
            <a:pPr marL="342900" indent="-342900">
              <a:buFont typeface="Wingdings" panose="05000000000000000000" pitchFamily="2" charset="2"/>
              <a:buChar char="q"/>
            </a:pP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Corners will alleviate stigma by creating mental health support within the daily school setting, so it is easy to stop and think, and discuss.</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 corners enhance emotional stability, stress management in teens and early discussions before problems get out of hand.</a:t>
            </a:r>
          </a:p>
        </p:txBody>
      </p:sp>
      <p:pic>
        <p:nvPicPr>
          <p:cNvPr id="99" name="Picture 98">
            <a:extLst>
              <a:ext uri="{FF2B5EF4-FFF2-40B4-BE49-F238E27FC236}">
                <a16:creationId xmlns:a16="http://schemas.microsoft.com/office/drawing/2014/main" id="{792993A3-B091-9E20-A0F1-A0A787E54DCD}"/>
              </a:ext>
            </a:extLst>
          </p:cNvPr>
          <p:cNvPicPr>
            <a:picLocks noChangeAspect="1"/>
          </p:cNvPicPr>
          <p:nvPr/>
        </p:nvPicPr>
        <p:blipFill>
          <a:blip r:embed="rId5"/>
          <a:stretch>
            <a:fillRect/>
          </a:stretch>
        </p:blipFill>
        <p:spPr>
          <a:xfrm>
            <a:off x="7706829" y="8728677"/>
            <a:ext cx="3512337" cy="2684556"/>
          </a:xfrm>
          <a:prstGeom prst="rect">
            <a:avLst/>
          </a:prstGeom>
        </p:spPr>
      </p:pic>
      <p:pic>
        <p:nvPicPr>
          <p:cNvPr id="100" name="Picture 99">
            <a:extLst>
              <a:ext uri="{FF2B5EF4-FFF2-40B4-BE49-F238E27FC236}">
                <a16:creationId xmlns:a16="http://schemas.microsoft.com/office/drawing/2014/main" id="{763AA212-F1E6-95F4-7139-777EFBF02333}"/>
              </a:ext>
            </a:extLst>
          </p:cNvPr>
          <p:cNvPicPr>
            <a:picLocks noChangeAspect="1"/>
          </p:cNvPicPr>
          <p:nvPr/>
        </p:nvPicPr>
        <p:blipFill>
          <a:blip r:embed="rId6"/>
          <a:stretch>
            <a:fillRect/>
          </a:stretch>
        </p:blipFill>
        <p:spPr>
          <a:xfrm>
            <a:off x="11442701" y="8728676"/>
            <a:ext cx="3400096" cy="2684556"/>
          </a:xfrm>
          <a:prstGeom prst="rect">
            <a:avLst/>
          </a:prstGeom>
        </p:spPr>
      </p:pic>
      <p:grpSp>
        <p:nvGrpSpPr>
          <p:cNvPr id="101" name="Group 9">
            <a:extLst>
              <a:ext uri="{FF2B5EF4-FFF2-40B4-BE49-F238E27FC236}">
                <a16:creationId xmlns:a16="http://schemas.microsoft.com/office/drawing/2014/main" id="{8C67DFDB-E81C-8942-2208-7881F49A88BD}"/>
              </a:ext>
            </a:extLst>
          </p:cNvPr>
          <p:cNvGrpSpPr/>
          <p:nvPr/>
        </p:nvGrpSpPr>
        <p:grpSpPr>
          <a:xfrm>
            <a:off x="325407" y="8728676"/>
            <a:ext cx="7071694" cy="2684557"/>
            <a:chOff x="0" y="0"/>
            <a:chExt cx="1267168" cy="1182847"/>
          </a:xfrm>
        </p:grpSpPr>
        <p:sp>
          <p:nvSpPr>
            <p:cNvPr id="102" name="Freeform 10">
              <a:extLst>
                <a:ext uri="{FF2B5EF4-FFF2-40B4-BE49-F238E27FC236}">
                  <a16:creationId xmlns:a16="http://schemas.microsoft.com/office/drawing/2014/main" id="{D9438A88-E5BB-55E6-B61E-F6EAC4EB9868}"/>
                </a:ext>
              </a:extLst>
            </p:cNvPr>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rgbClr val="FFFFFF"/>
            </a:solidFill>
            <a:ln cap="sq">
              <a:noFill/>
              <a:prstDash val="solid"/>
              <a:miter/>
            </a:ln>
          </p:spPr>
          <p:txBody>
            <a:bodyPr/>
            <a:lstStyle/>
            <a:p>
              <a:endParaRPr lang="en-GB"/>
            </a:p>
          </p:txBody>
        </p:sp>
        <p:sp>
          <p:nvSpPr>
            <p:cNvPr id="103" name="TextBox 11">
              <a:extLst>
                <a:ext uri="{FF2B5EF4-FFF2-40B4-BE49-F238E27FC236}">
                  <a16:creationId xmlns:a16="http://schemas.microsoft.com/office/drawing/2014/main" id="{30BD5E8D-5BE9-5F4D-2A9D-BD9CC9EF8CB3}"/>
                </a:ext>
              </a:extLst>
            </p:cNvPr>
            <p:cNvSpPr txBox="1"/>
            <p:nvPr/>
          </p:nvSpPr>
          <p:spPr>
            <a:xfrm>
              <a:off x="0" y="-47625"/>
              <a:ext cx="1267168" cy="1230472"/>
            </a:xfrm>
            <a:prstGeom prst="rect">
              <a:avLst/>
            </a:prstGeom>
          </p:spPr>
          <p:txBody>
            <a:bodyPr lIns="23333" tIns="23333" rIns="23333" bIns="23333" rtlCol="0" anchor="ctr"/>
            <a:lstStyle/>
            <a:p>
              <a:pPr algn="ctr">
                <a:lnSpc>
                  <a:spcPts val="3986"/>
                </a:lnSpc>
                <a:spcBef>
                  <a:spcPct val="0"/>
                </a:spcBef>
              </a:pPr>
              <a:endParaRPr/>
            </a:p>
          </p:txBody>
        </p:sp>
      </p:grpSp>
      <p:sp>
        <p:nvSpPr>
          <p:cNvPr id="104" name="TextBox 53">
            <a:extLst>
              <a:ext uri="{FF2B5EF4-FFF2-40B4-BE49-F238E27FC236}">
                <a16:creationId xmlns:a16="http://schemas.microsoft.com/office/drawing/2014/main" id="{C9272B85-F1F9-4F58-5EF7-56744DC9FD6C}"/>
              </a:ext>
            </a:extLst>
          </p:cNvPr>
          <p:cNvSpPr txBox="1"/>
          <p:nvPr/>
        </p:nvSpPr>
        <p:spPr>
          <a:xfrm>
            <a:off x="535373" y="8819786"/>
            <a:ext cx="5642772" cy="448200"/>
          </a:xfrm>
          <a:prstGeom prst="rect">
            <a:avLst/>
          </a:prstGeom>
        </p:spPr>
        <p:txBody>
          <a:bodyPr wrap="square" lIns="0" tIns="0" rIns="0" bIns="0" rtlCol="0" anchor="t">
            <a:spAutoFit/>
          </a:bodyPr>
          <a:lstStyle/>
          <a:p>
            <a:pPr algn="l">
              <a:lnSpc>
                <a:spcPts val="3858"/>
              </a:lnSpc>
              <a:spcBef>
                <a:spcPct val="0"/>
              </a:spcBef>
            </a:pPr>
            <a:r>
              <a:rPr lang="en-US" sz="2000" u="sng" dirty="0">
                <a:solidFill>
                  <a:srgbClr val="11536B"/>
                </a:solidFill>
                <a:latin typeface="Radley"/>
                <a:ea typeface="Radley"/>
                <a:cs typeface="Radley"/>
                <a:sym typeface="Radley"/>
              </a:rPr>
              <a:t>d) Implementation</a:t>
            </a:r>
          </a:p>
        </p:txBody>
      </p:sp>
      <p:sp>
        <p:nvSpPr>
          <p:cNvPr id="105" name="TextBox 58">
            <a:extLst>
              <a:ext uri="{FF2B5EF4-FFF2-40B4-BE49-F238E27FC236}">
                <a16:creationId xmlns:a16="http://schemas.microsoft.com/office/drawing/2014/main" id="{EFEE18E9-116F-CC3E-C1F7-1C5CE95D6475}"/>
              </a:ext>
            </a:extLst>
          </p:cNvPr>
          <p:cNvSpPr txBox="1"/>
          <p:nvPr/>
        </p:nvSpPr>
        <p:spPr>
          <a:xfrm>
            <a:off x="518919" y="9379532"/>
            <a:ext cx="6560569" cy="1384995"/>
          </a:xfrm>
          <a:prstGeom prst="rect">
            <a:avLst/>
          </a:prstGeom>
        </p:spPr>
        <p:txBody>
          <a:bodyPr lIns="0" tIns="0" rIns="0" bIns="0" rtlCol="0" anchor="t">
            <a:spAutoFit/>
          </a:bodyPr>
          <a:lstStyle/>
          <a:p>
            <a:pPr marL="342900" indent="-342900">
              <a:buFont typeface="Wingdings" panose="05000000000000000000" pitchFamily="2" charset="2"/>
              <a:buChar char="q"/>
            </a:pP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Corners are designed in small and unused, underutilized school spaces and are designed together with students to make it friendly and age appropriate.</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 corner is supervised by a wellbeing lead (e.g. school counsellor or pastoral worker) with the aid of trained student mentors and local volunteers.</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Rules and confidentiality guidelines and referral pathways protect the space and provide a connection with school pastoral systems, local CAMHS and community support services.</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Corners may be used during lunch breaks, after school or during specified wellbeing time periods to allow the students to have a predictable time to utilize the space.</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Schools will collect informal feedback to monitor the use and sense of safety and early effect by the students.</a:t>
            </a:r>
          </a:p>
        </p:txBody>
      </p:sp>
      <p:grpSp>
        <p:nvGrpSpPr>
          <p:cNvPr id="111" name="Group 9">
            <a:extLst>
              <a:ext uri="{FF2B5EF4-FFF2-40B4-BE49-F238E27FC236}">
                <a16:creationId xmlns:a16="http://schemas.microsoft.com/office/drawing/2014/main" id="{9F2B3223-A134-039B-29A6-3451D70527D2}"/>
              </a:ext>
            </a:extLst>
          </p:cNvPr>
          <p:cNvGrpSpPr/>
          <p:nvPr/>
        </p:nvGrpSpPr>
        <p:grpSpPr>
          <a:xfrm>
            <a:off x="241544" y="11956457"/>
            <a:ext cx="7071694" cy="2684557"/>
            <a:chOff x="0" y="0"/>
            <a:chExt cx="1267168" cy="1182847"/>
          </a:xfrm>
        </p:grpSpPr>
        <p:sp>
          <p:nvSpPr>
            <p:cNvPr id="112" name="Freeform 10">
              <a:extLst>
                <a:ext uri="{FF2B5EF4-FFF2-40B4-BE49-F238E27FC236}">
                  <a16:creationId xmlns:a16="http://schemas.microsoft.com/office/drawing/2014/main" id="{83D6B482-6428-2E7B-4AF7-CB6B7A687599}"/>
                </a:ext>
              </a:extLst>
            </p:cNvPr>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rgbClr val="FFFFFF"/>
            </a:solidFill>
            <a:ln cap="sq">
              <a:noFill/>
              <a:prstDash val="solid"/>
              <a:miter/>
            </a:ln>
          </p:spPr>
          <p:txBody>
            <a:bodyPr/>
            <a:lstStyle/>
            <a:p>
              <a:endParaRPr lang="en-GB"/>
            </a:p>
          </p:txBody>
        </p:sp>
        <p:sp>
          <p:nvSpPr>
            <p:cNvPr id="113" name="TextBox 11">
              <a:extLst>
                <a:ext uri="{FF2B5EF4-FFF2-40B4-BE49-F238E27FC236}">
                  <a16:creationId xmlns:a16="http://schemas.microsoft.com/office/drawing/2014/main" id="{1644CE8A-0794-29DF-6570-379D34711D32}"/>
                </a:ext>
              </a:extLst>
            </p:cNvPr>
            <p:cNvSpPr txBox="1"/>
            <p:nvPr/>
          </p:nvSpPr>
          <p:spPr>
            <a:xfrm>
              <a:off x="0" y="-47625"/>
              <a:ext cx="1267168" cy="1230472"/>
            </a:xfrm>
            <a:prstGeom prst="rect">
              <a:avLst/>
            </a:prstGeom>
          </p:spPr>
          <p:txBody>
            <a:bodyPr lIns="23333" tIns="23333" rIns="23333" bIns="23333" rtlCol="0" anchor="ctr"/>
            <a:lstStyle/>
            <a:p>
              <a:pPr algn="ctr">
                <a:lnSpc>
                  <a:spcPts val="3986"/>
                </a:lnSpc>
                <a:spcBef>
                  <a:spcPct val="0"/>
                </a:spcBef>
              </a:pPr>
              <a:endParaRPr/>
            </a:p>
          </p:txBody>
        </p:sp>
      </p:grpSp>
      <p:sp>
        <p:nvSpPr>
          <p:cNvPr id="114" name="TextBox 53">
            <a:extLst>
              <a:ext uri="{FF2B5EF4-FFF2-40B4-BE49-F238E27FC236}">
                <a16:creationId xmlns:a16="http://schemas.microsoft.com/office/drawing/2014/main" id="{B9ABA558-AD29-6CD3-592A-8B39B2386255}"/>
              </a:ext>
            </a:extLst>
          </p:cNvPr>
          <p:cNvSpPr txBox="1"/>
          <p:nvPr/>
        </p:nvSpPr>
        <p:spPr>
          <a:xfrm>
            <a:off x="451510" y="12047567"/>
            <a:ext cx="3870918" cy="448200"/>
          </a:xfrm>
          <a:prstGeom prst="rect">
            <a:avLst/>
          </a:prstGeom>
        </p:spPr>
        <p:txBody>
          <a:bodyPr wrap="square" lIns="0" tIns="0" rIns="0" bIns="0" rtlCol="0" anchor="t">
            <a:spAutoFit/>
          </a:bodyPr>
          <a:lstStyle/>
          <a:p>
            <a:pPr>
              <a:lnSpc>
                <a:spcPts val="3858"/>
              </a:lnSpc>
              <a:spcBef>
                <a:spcPct val="0"/>
              </a:spcBef>
            </a:pPr>
            <a:r>
              <a:rPr lang="en-US" sz="2000" u="sng" dirty="0">
                <a:solidFill>
                  <a:srgbClr val="11536B"/>
                </a:solidFill>
                <a:latin typeface="Radley"/>
                <a:ea typeface="Radley"/>
                <a:cs typeface="Radley"/>
                <a:sym typeface="Radley"/>
              </a:rPr>
              <a:t>e) Timeline</a:t>
            </a:r>
          </a:p>
        </p:txBody>
      </p:sp>
      <p:sp>
        <p:nvSpPr>
          <p:cNvPr id="115" name="TextBox 58">
            <a:extLst>
              <a:ext uri="{FF2B5EF4-FFF2-40B4-BE49-F238E27FC236}">
                <a16:creationId xmlns:a16="http://schemas.microsoft.com/office/drawing/2014/main" id="{AABC6E7C-A1AD-B54B-B189-144A18338AD9}"/>
              </a:ext>
            </a:extLst>
          </p:cNvPr>
          <p:cNvSpPr txBox="1"/>
          <p:nvPr/>
        </p:nvSpPr>
        <p:spPr>
          <a:xfrm>
            <a:off x="451510" y="12878200"/>
            <a:ext cx="6560569" cy="923330"/>
          </a:xfrm>
          <a:prstGeom prst="rect">
            <a:avLst/>
          </a:prstGeom>
        </p:spPr>
        <p:txBody>
          <a:bodyPr lIns="0" tIns="0" rIns="0" bIns="0" rtlCol="0" anchor="t">
            <a:spAutoFit/>
          </a:bodyPr>
          <a:lstStyle/>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Months 0–3: Student focus groups, needs assessment and design of the first </a:t>
            </a: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Corner.</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Months 4–6: Set-up of the physical space, mentor training and soft launch with one year group.</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Months 7–9: Review usage, evaluate short wellbeing surveys and collect staff and student feedback.</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Months 10–12: Improve layout, resources and rules based on feedback; expand access to more year groups.</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Year 2: Roll out additional corners across the school or into local youth </a:t>
            </a:r>
            <a:r>
              <a:rPr lang="en-US" sz="1000" dirty="0" err="1">
                <a:solidFill>
                  <a:srgbClr val="11536B"/>
                </a:solidFill>
                <a:latin typeface="Radley"/>
                <a:ea typeface="Radley"/>
                <a:cs typeface="Radley"/>
                <a:sym typeface="Radley"/>
              </a:rPr>
              <a:t>centres</a:t>
            </a:r>
            <a:r>
              <a:rPr lang="en-US" sz="1000" dirty="0">
                <a:solidFill>
                  <a:srgbClr val="11536B"/>
                </a:solidFill>
                <a:latin typeface="Radley"/>
                <a:ea typeface="Radley"/>
                <a:cs typeface="Radley"/>
                <a:sym typeface="Radley"/>
              </a:rPr>
              <a:t>, sharing results with regional networks.</a:t>
            </a:r>
          </a:p>
        </p:txBody>
      </p:sp>
      <p:grpSp>
        <p:nvGrpSpPr>
          <p:cNvPr id="116" name="Group 9">
            <a:extLst>
              <a:ext uri="{FF2B5EF4-FFF2-40B4-BE49-F238E27FC236}">
                <a16:creationId xmlns:a16="http://schemas.microsoft.com/office/drawing/2014/main" id="{24546C24-3914-1A87-49F0-BCE3B56FA2D0}"/>
              </a:ext>
            </a:extLst>
          </p:cNvPr>
          <p:cNvGrpSpPr/>
          <p:nvPr/>
        </p:nvGrpSpPr>
        <p:grpSpPr>
          <a:xfrm>
            <a:off x="7799762" y="11956457"/>
            <a:ext cx="7071694" cy="2684557"/>
            <a:chOff x="0" y="0"/>
            <a:chExt cx="1267168" cy="1182847"/>
          </a:xfrm>
        </p:grpSpPr>
        <p:sp>
          <p:nvSpPr>
            <p:cNvPr id="117" name="Freeform 10">
              <a:extLst>
                <a:ext uri="{FF2B5EF4-FFF2-40B4-BE49-F238E27FC236}">
                  <a16:creationId xmlns:a16="http://schemas.microsoft.com/office/drawing/2014/main" id="{8F6805FC-ED9A-DAC7-1B8B-42F2E0681864}"/>
                </a:ext>
              </a:extLst>
            </p:cNvPr>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rgbClr val="FFFFFF"/>
            </a:solidFill>
            <a:ln cap="sq">
              <a:noFill/>
              <a:prstDash val="solid"/>
              <a:miter/>
            </a:ln>
          </p:spPr>
          <p:txBody>
            <a:bodyPr/>
            <a:lstStyle/>
            <a:p>
              <a:endParaRPr lang="en-GB"/>
            </a:p>
          </p:txBody>
        </p:sp>
        <p:sp>
          <p:nvSpPr>
            <p:cNvPr id="118" name="TextBox 11">
              <a:extLst>
                <a:ext uri="{FF2B5EF4-FFF2-40B4-BE49-F238E27FC236}">
                  <a16:creationId xmlns:a16="http://schemas.microsoft.com/office/drawing/2014/main" id="{D20964FC-274C-B38B-7B4D-2A3A95D5716C}"/>
                </a:ext>
              </a:extLst>
            </p:cNvPr>
            <p:cNvSpPr txBox="1"/>
            <p:nvPr/>
          </p:nvSpPr>
          <p:spPr>
            <a:xfrm>
              <a:off x="0" y="-47625"/>
              <a:ext cx="1267168" cy="1230472"/>
            </a:xfrm>
            <a:prstGeom prst="rect">
              <a:avLst/>
            </a:prstGeom>
          </p:spPr>
          <p:txBody>
            <a:bodyPr lIns="23333" tIns="23333" rIns="23333" bIns="23333" rtlCol="0" anchor="ctr"/>
            <a:lstStyle/>
            <a:p>
              <a:pPr algn="ctr">
                <a:lnSpc>
                  <a:spcPts val="3986"/>
                </a:lnSpc>
                <a:spcBef>
                  <a:spcPct val="0"/>
                </a:spcBef>
              </a:pPr>
              <a:endParaRPr/>
            </a:p>
          </p:txBody>
        </p:sp>
      </p:grpSp>
      <p:sp>
        <p:nvSpPr>
          <p:cNvPr id="119" name="TextBox 53">
            <a:extLst>
              <a:ext uri="{FF2B5EF4-FFF2-40B4-BE49-F238E27FC236}">
                <a16:creationId xmlns:a16="http://schemas.microsoft.com/office/drawing/2014/main" id="{F8FAB203-B77C-7010-6009-7AC740B08BFE}"/>
              </a:ext>
            </a:extLst>
          </p:cNvPr>
          <p:cNvSpPr txBox="1"/>
          <p:nvPr/>
        </p:nvSpPr>
        <p:spPr>
          <a:xfrm>
            <a:off x="8009728" y="12047567"/>
            <a:ext cx="5642772" cy="448200"/>
          </a:xfrm>
          <a:prstGeom prst="rect">
            <a:avLst/>
          </a:prstGeom>
        </p:spPr>
        <p:txBody>
          <a:bodyPr wrap="square" lIns="0" tIns="0" rIns="0" bIns="0" rtlCol="0" anchor="t">
            <a:spAutoFit/>
          </a:bodyPr>
          <a:lstStyle/>
          <a:p>
            <a:pPr>
              <a:lnSpc>
                <a:spcPts val="3858"/>
              </a:lnSpc>
              <a:spcBef>
                <a:spcPct val="0"/>
              </a:spcBef>
            </a:pPr>
            <a:r>
              <a:rPr lang="en-US" sz="2000" u="sng" dirty="0">
                <a:solidFill>
                  <a:srgbClr val="11536B"/>
                </a:solidFill>
                <a:latin typeface="Radley"/>
                <a:ea typeface="Radley"/>
                <a:cs typeface="Radley"/>
                <a:sym typeface="Radley"/>
              </a:rPr>
              <a:t>f) Development and Regulations</a:t>
            </a:r>
          </a:p>
        </p:txBody>
      </p:sp>
      <p:sp>
        <p:nvSpPr>
          <p:cNvPr id="120" name="TextBox 58">
            <a:extLst>
              <a:ext uri="{FF2B5EF4-FFF2-40B4-BE49-F238E27FC236}">
                <a16:creationId xmlns:a16="http://schemas.microsoft.com/office/drawing/2014/main" id="{D70D62F7-E4ED-0D71-D662-82FA79F5BD23}"/>
              </a:ext>
            </a:extLst>
          </p:cNvPr>
          <p:cNvSpPr txBox="1"/>
          <p:nvPr/>
        </p:nvSpPr>
        <p:spPr>
          <a:xfrm>
            <a:off x="8009728" y="12946914"/>
            <a:ext cx="6560569" cy="923330"/>
          </a:xfrm>
          <a:prstGeom prst="rect">
            <a:avLst/>
          </a:prstGeom>
        </p:spPr>
        <p:txBody>
          <a:bodyPr lIns="0" tIns="0" rIns="0" bIns="0" rtlCol="0" anchor="t">
            <a:spAutoFit/>
          </a:bodyPr>
          <a:lstStyle/>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To keep children safe, </a:t>
            </a: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Corners base their safety on Keeping Children Safe in Education statutory guidance and local safeguarding policies.</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 model does not inhibit counselling or CAMHS, but facilitates it. Mentors do not give therapy but listen and direct.</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All data gathered, including anonymous feedback forms is admitted in accordance with the UK GDPR and school data policies in order to prevent privacy invasion.</a:t>
            </a:r>
          </a:p>
        </p:txBody>
      </p:sp>
      <p:grpSp>
        <p:nvGrpSpPr>
          <p:cNvPr id="121" name="Group 9">
            <a:extLst>
              <a:ext uri="{FF2B5EF4-FFF2-40B4-BE49-F238E27FC236}">
                <a16:creationId xmlns:a16="http://schemas.microsoft.com/office/drawing/2014/main" id="{9B118F23-93A1-501F-C266-A9241D10E90D}"/>
              </a:ext>
            </a:extLst>
          </p:cNvPr>
          <p:cNvGrpSpPr/>
          <p:nvPr/>
        </p:nvGrpSpPr>
        <p:grpSpPr>
          <a:xfrm>
            <a:off x="305450" y="15070990"/>
            <a:ext cx="7071694" cy="2684557"/>
            <a:chOff x="0" y="0"/>
            <a:chExt cx="1267168" cy="1182847"/>
          </a:xfrm>
        </p:grpSpPr>
        <p:sp>
          <p:nvSpPr>
            <p:cNvPr id="122" name="Freeform 10">
              <a:extLst>
                <a:ext uri="{FF2B5EF4-FFF2-40B4-BE49-F238E27FC236}">
                  <a16:creationId xmlns:a16="http://schemas.microsoft.com/office/drawing/2014/main" id="{0905E10E-5082-8038-1010-D32620DA2648}"/>
                </a:ext>
              </a:extLst>
            </p:cNvPr>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rgbClr val="FFFFFF"/>
            </a:solidFill>
            <a:ln cap="sq">
              <a:noFill/>
              <a:prstDash val="solid"/>
              <a:miter/>
            </a:ln>
          </p:spPr>
          <p:txBody>
            <a:bodyPr/>
            <a:lstStyle/>
            <a:p>
              <a:endParaRPr lang="en-GB"/>
            </a:p>
          </p:txBody>
        </p:sp>
        <p:sp>
          <p:nvSpPr>
            <p:cNvPr id="123" name="TextBox 11">
              <a:extLst>
                <a:ext uri="{FF2B5EF4-FFF2-40B4-BE49-F238E27FC236}">
                  <a16:creationId xmlns:a16="http://schemas.microsoft.com/office/drawing/2014/main" id="{3E836BF4-69A8-1B7E-8B17-550A8DE2EEEE}"/>
                </a:ext>
              </a:extLst>
            </p:cNvPr>
            <p:cNvSpPr txBox="1"/>
            <p:nvPr/>
          </p:nvSpPr>
          <p:spPr>
            <a:xfrm>
              <a:off x="0" y="-47625"/>
              <a:ext cx="1267168" cy="1230472"/>
            </a:xfrm>
            <a:prstGeom prst="rect">
              <a:avLst/>
            </a:prstGeom>
          </p:spPr>
          <p:txBody>
            <a:bodyPr lIns="23333" tIns="23333" rIns="23333" bIns="23333" rtlCol="0" anchor="ctr"/>
            <a:lstStyle/>
            <a:p>
              <a:pPr algn="ctr">
                <a:lnSpc>
                  <a:spcPts val="3986"/>
                </a:lnSpc>
                <a:spcBef>
                  <a:spcPct val="0"/>
                </a:spcBef>
              </a:pPr>
              <a:endParaRPr/>
            </a:p>
          </p:txBody>
        </p:sp>
      </p:grpSp>
      <p:sp>
        <p:nvSpPr>
          <p:cNvPr id="124" name="TextBox 53">
            <a:extLst>
              <a:ext uri="{FF2B5EF4-FFF2-40B4-BE49-F238E27FC236}">
                <a16:creationId xmlns:a16="http://schemas.microsoft.com/office/drawing/2014/main" id="{7C4C2044-C457-AEE5-1918-C0C73E6FCAB5}"/>
              </a:ext>
            </a:extLst>
          </p:cNvPr>
          <p:cNvSpPr txBox="1"/>
          <p:nvPr/>
        </p:nvSpPr>
        <p:spPr>
          <a:xfrm>
            <a:off x="515416" y="15162100"/>
            <a:ext cx="3870918" cy="448200"/>
          </a:xfrm>
          <a:prstGeom prst="rect">
            <a:avLst/>
          </a:prstGeom>
        </p:spPr>
        <p:txBody>
          <a:bodyPr wrap="square" lIns="0" tIns="0" rIns="0" bIns="0" rtlCol="0" anchor="t">
            <a:spAutoFit/>
          </a:bodyPr>
          <a:lstStyle/>
          <a:p>
            <a:pPr>
              <a:lnSpc>
                <a:spcPts val="3858"/>
              </a:lnSpc>
              <a:spcBef>
                <a:spcPct val="0"/>
              </a:spcBef>
            </a:pPr>
            <a:r>
              <a:rPr lang="en-US" sz="2000" u="sng" dirty="0">
                <a:solidFill>
                  <a:srgbClr val="11536B"/>
                </a:solidFill>
                <a:latin typeface="Radley"/>
                <a:ea typeface="Radley"/>
                <a:cs typeface="Radley"/>
                <a:sym typeface="Radley"/>
              </a:rPr>
              <a:t>g) Technology Integration</a:t>
            </a:r>
          </a:p>
        </p:txBody>
      </p:sp>
      <p:sp>
        <p:nvSpPr>
          <p:cNvPr id="125" name="TextBox 58">
            <a:extLst>
              <a:ext uri="{FF2B5EF4-FFF2-40B4-BE49-F238E27FC236}">
                <a16:creationId xmlns:a16="http://schemas.microsoft.com/office/drawing/2014/main" id="{527E2516-F5C6-6096-DA6A-B7AF554DB0AE}"/>
              </a:ext>
            </a:extLst>
          </p:cNvPr>
          <p:cNvSpPr txBox="1"/>
          <p:nvPr/>
        </p:nvSpPr>
        <p:spPr>
          <a:xfrm>
            <a:off x="451510" y="15893220"/>
            <a:ext cx="6560569" cy="1231106"/>
          </a:xfrm>
          <a:prstGeom prst="rect">
            <a:avLst/>
          </a:prstGeom>
        </p:spPr>
        <p:txBody>
          <a:bodyPr lIns="0" tIns="0" rIns="0" bIns="0" rtlCol="0" anchor="t">
            <a:spAutoFit/>
          </a:bodyPr>
          <a:lstStyle/>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Increasing access and awareness is achieved with simple digital tools, although </a:t>
            </a: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Corners are predominantly low-tech.</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QR codes will connect students with safe online services, crisis lines and local youth service (Mind, 2024; </a:t>
            </a:r>
            <a:r>
              <a:rPr lang="en-US" sz="1000" dirty="0" err="1">
                <a:solidFill>
                  <a:srgbClr val="11536B"/>
                </a:solidFill>
                <a:latin typeface="Radley"/>
                <a:ea typeface="Radley"/>
                <a:cs typeface="Radley"/>
                <a:sym typeface="Radley"/>
              </a:rPr>
              <a:t>YoungMinds</a:t>
            </a:r>
            <a:r>
              <a:rPr lang="en-US" sz="1000" dirty="0">
                <a:solidFill>
                  <a:srgbClr val="11536B"/>
                </a:solidFill>
                <a:latin typeface="Radley"/>
                <a:ea typeface="Radley"/>
                <a:cs typeface="Radley"/>
                <a:sym typeface="Radley"/>
              </a:rPr>
              <a:t>, 2023).</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Anonymous online surveys can be used to keep the school stress levels monitored and the effects of the corner on the school over time.</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In case a school already applies a wellbeing app or a virtual noticeboard, the updates on </a:t>
            </a: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can be added to advertise the opening hours and workshops.</a:t>
            </a:r>
          </a:p>
        </p:txBody>
      </p:sp>
      <p:grpSp>
        <p:nvGrpSpPr>
          <p:cNvPr id="126" name="Group 9">
            <a:extLst>
              <a:ext uri="{FF2B5EF4-FFF2-40B4-BE49-F238E27FC236}">
                <a16:creationId xmlns:a16="http://schemas.microsoft.com/office/drawing/2014/main" id="{E5BE05EF-8460-419C-5795-2F2D34212FD7}"/>
              </a:ext>
            </a:extLst>
          </p:cNvPr>
          <p:cNvGrpSpPr/>
          <p:nvPr/>
        </p:nvGrpSpPr>
        <p:grpSpPr>
          <a:xfrm>
            <a:off x="7863668" y="15070990"/>
            <a:ext cx="7071694" cy="2684557"/>
            <a:chOff x="0" y="0"/>
            <a:chExt cx="1267168" cy="1182847"/>
          </a:xfrm>
        </p:grpSpPr>
        <p:sp>
          <p:nvSpPr>
            <p:cNvPr id="127" name="Freeform 10">
              <a:extLst>
                <a:ext uri="{FF2B5EF4-FFF2-40B4-BE49-F238E27FC236}">
                  <a16:creationId xmlns:a16="http://schemas.microsoft.com/office/drawing/2014/main" id="{D56DE9DB-4E23-FDD1-D482-F254B5A57BED}"/>
                </a:ext>
              </a:extLst>
            </p:cNvPr>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rgbClr val="FFFFFF"/>
            </a:solidFill>
            <a:ln cap="sq">
              <a:noFill/>
              <a:prstDash val="solid"/>
              <a:miter/>
            </a:ln>
          </p:spPr>
          <p:txBody>
            <a:bodyPr/>
            <a:lstStyle/>
            <a:p>
              <a:endParaRPr lang="en-GB"/>
            </a:p>
          </p:txBody>
        </p:sp>
        <p:sp>
          <p:nvSpPr>
            <p:cNvPr id="128" name="TextBox 11">
              <a:extLst>
                <a:ext uri="{FF2B5EF4-FFF2-40B4-BE49-F238E27FC236}">
                  <a16:creationId xmlns:a16="http://schemas.microsoft.com/office/drawing/2014/main" id="{F1DF7620-1B80-745A-53BA-30E8C1E5094E}"/>
                </a:ext>
              </a:extLst>
            </p:cNvPr>
            <p:cNvSpPr txBox="1"/>
            <p:nvPr/>
          </p:nvSpPr>
          <p:spPr>
            <a:xfrm>
              <a:off x="0" y="-47625"/>
              <a:ext cx="1267168" cy="1230472"/>
            </a:xfrm>
            <a:prstGeom prst="rect">
              <a:avLst/>
            </a:prstGeom>
          </p:spPr>
          <p:txBody>
            <a:bodyPr lIns="23333" tIns="23333" rIns="23333" bIns="23333" rtlCol="0" anchor="ctr"/>
            <a:lstStyle/>
            <a:p>
              <a:pPr algn="ctr">
                <a:lnSpc>
                  <a:spcPts val="3986"/>
                </a:lnSpc>
                <a:spcBef>
                  <a:spcPct val="0"/>
                </a:spcBef>
              </a:pPr>
              <a:endParaRPr/>
            </a:p>
          </p:txBody>
        </p:sp>
      </p:grpSp>
      <p:sp>
        <p:nvSpPr>
          <p:cNvPr id="129" name="TextBox 53">
            <a:extLst>
              <a:ext uri="{FF2B5EF4-FFF2-40B4-BE49-F238E27FC236}">
                <a16:creationId xmlns:a16="http://schemas.microsoft.com/office/drawing/2014/main" id="{9A288D16-8EC3-BE1D-F010-37A4D5041B03}"/>
              </a:ext>
            </a:extLst>
          </p:cNvPr>
          <p:cNvSpPr txBox="1"/>
          <p:nvPr/>
        </p:nvSpPr>
        <p:spPr>
          <a:xfrm>
            <a:off x="8073634" y="15162100"/>
            <a:ext cx="6425816" cy="448200"/>
          </a:xfrm>
          <a:prstGeom prst="rect">
            <a:avLst/>
          </a:prstGeom>
        </p:spPr>
        <p:txBody>
          <a:bodyPr wrap="square" lIns="0" tIns="0" rIns="0" bIns="0" rtlCol="0" anchor="t">
            <a:spAutoFit/>
          </a:bodyPr>
          <a:lstStyle/>
          <a:p>
            <a:pPr>
              <a:lnSpc>
                <a:spcPts val="3858"/>
              </a:lnSpc>
              <a:spcBef>
                <a:spcPct val="0"/>
              </a:spcBef>
            </a:pPr>
            <a:r>
              <a:rPr lang="en-US" sz="2000" u="sng" dirty="0">
                <a:solidFill>
                  <a:srgbClr val="11536B"/>
                </a:solidFill>
                <a:latin typeface="Radley"/>
                <a:ea typeface="Radley"/>
                <a:cs typeface="Radley"/>
                <a:sym typeface="Radley"/>
              </a:rPr>
              <a:t>h) Dissemination: How the Innovation Will Be Promoted</a:t>
            </a:r>
          </a:p>
        </p:txBody>
      </p:sp>
      <p:sp>
        <p:nvSpPr>
          <p:cNvPr id="130" name="TextBox 58">
            <a:extLst>
              <a:ext uri="{FF2B5EF4-FFF2-40B4-BE49-F238E27FC236}">
                <a16:creationId xmlns:a16="http://schemas.microsoft.com/office/drawing/2014/main" id="{87C972C1-B117-41E1-58C7-A8B4A4560AAE}"/>
              </a:ext>
            </a:extLst>
          </p:cNvPr>
          <p:cNvSpPr txBox="1"/>
          <p:nvPr/>
        </p:nvSpPr>
        <p:spPr>
          <a:xfrm>
            <a:off x="8055324" y="15858159"/>
            <a:ext cx="6560569" cy="1231106"/>
          </a:xfrm>
          <a:prstGeom prst="rect">
            <a:avLst/>
          </a:prstGeom>
        </p:spPr>
        <p:txBody>
          <a:bodyPr lIns="0" tIns="0" rIns="0" bIns="0" rtlCol="0" anchor="t">
            <a:spAutoFit/>
          </a:bodyPr>
          <a:lstStyle/>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 idea is introduced by launch events, school assemblies and presentations during tutor-time, demonstrating to students the use of the space.</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 posters throughout the school, brief videos, newsletters and communication with parents facilitate the </a:t>
            </a:r>
            <a:r>
              <a:rPr lang="en-US" sz="1000" dirty="0" err="1">
                <a:solidFill>
                  <a:srgbClr val="11536B"/>
                </a:solidFill>
                <a:latin typeface="Radley"/>
                <a:ea typeface="Radley"/>
                <a:cs typeface="Radley"/>
                <a:sym typeface="Radley"/>
              </a:rPr>
              <a:t>normalisation</a:t>
            </a:r>
            <a:r>
              <a:rPr lang="en-US" sz="1000" dirty="0">
                <a:solidFill>
                  <a:srgbClr val="11536B"/>
                </a:solidFill>
                <a:latin typeface="Radley"/>
                <a:ea typeface="Radley"/>
                <a:cs typeface="Radley"/>
                <a:sym typeface="Radley"/>
              </a:rPr>
              <a:t> of the corner as a wellbeing safe haven.</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Peer mentors are also ambassadors who demonstrate the process of help-seeking and demonstrate that emotional pauses are not embarrassing, but rather healthy (</a:t>
            </a:r>
            <a:r>
              <a:rPr lang="en-US" sz="1000" dirty="0" err="1">
                <a:solidFill>
                  <a:srgbClr val="11536B"/>
                </a:solidFill>
                <a:latin typeface="Radley"/>
                <a:ea typeface="Radley"/>
                <a:cs typeface="Radley"/>
                <a:sym typeface="Radley"/>
              </a:rPr>
              <a:t>Moores</a:t>
            </a:r>
            <a:r>
              <a:rPr lang="en-US" sz="1000" dirty="0">
                <a:solidFill>
                  <a:srgbClr val="11536B"/>
                </a:solidFill>
                <a:latin typeface="Radley"/>
                <a:ea typeface="Radley"/>
                <a:cs typeface="Radley"/>
                <a:sym typeface="Radley"/>
              </a:rPr>
              <a:t>, 2024).</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 idea is expanded and maintained with the help of partnerships with local mental health charities, youth services and NHS networks (Centre for Mental Health, 2024).</a:t>
            </a:r>
          </a:p>
        </p:txBody>
      </p:sp>
      <p:grpSp>
        <p:nvGrpSpPr>
          <p:cNvPr id="131" name="Group 9">
            <a:extLst>
              <a:ext uri="{FF2B5EF4-FFF2-40B4-BE49-F238E27FC236}">
                <a16:creationId xmlns:a16="http://schemas.microsoft.com/office/drawing/2014/main" id="{1B2A7F6D-6D5D-6FAF-D111-344B0894DE1D}"/>
              </a:ext>
            </a:extLst>
          </p:cNvPr>
          <p:cNvGrpSpPr/>
          <p:nvPr/>
        </p:nvGrpSpPr>
        <p:grpSpPr>
          <a:xfrm>
            <a:off x="183397" y="18314782"/>
            <a:ext cx="7071694" cy="2684557"/>
            <a:chOff x="0" y="0"/>
            <a:chExt cx="1267168" cy="1182847"/>
          </a:xfrm>
        </p:grpSpPr>
        <p:sp>
          <p:nvSpPr>
            <p:cNvPr id="132" name="Freeform 10">
              <a:extLst>
                <a:ext uri="{FF2B5EF4-FFF2-40B4-BE49-F238E27FC236}">
                  <a16:creationId xmlns:a16="http://schemas.microsoft.com/office/drawing/2014/main" id="{4B38ADD9-581C-D6B2-FF47-55D9BD9F633B}"/>
                </a:ext>
              </a:extLst>
            </p:cNvPr>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rgbClr val="FFFFFF"/>
            </a:solidFill>
            <a:ln cap="sq">
              <a:noFill/>
              <a:prstDash val="solid"/>
              <a:miter/>
            </a:ln>
          </p:spPr>
          <p:txBody>
            <a:bodyPr/>
            <a:lstStyle/>
            <a:p>
              <a:endParaRPr lang="en-GB"/>
            </a:p>
          </p:txBody>
        </p:sp>
        <p:sp>
          <p:nvSpPr>
            <p:cNvPr id="133" name="TextBox 11">
              <a:extLst>
                <a:ext uri="{FF2B5EF4-FFF2-40B4-BE49-F238E27FC236}">
                  <a16:creationId xmlns:a16="http://schemas.microsoft.com/office/drawing/2014/main" id="{9E1CC314-5DE4-112F-3A67-88F8EB0AA90C}"/>
                </a:ext>
              </a:extLst>
            </p:cNvPr>
            <p:cNvSpPr txBox="1"/>
            <p:nvPr/>
          </p:nvSpPr>
          <p:spPr>
            <a:xfrm>
              <a:off x="0" y="-47625"/>
              <a:ext cx="1267168" cy="1230472"/>
            </a:xfrm>
            <a:prstGeom prst="rect">
              <a:avLst/>
            </a:prstGeom>
          </p:spPr>
          <p:txBody>
            <a:bodyPr lIns="23333" tIns="23333" rIns="23333" bIns="23333" rtlCol="0" anchor="ctr"/>
            <a:lstStyle/>
            <a:p>
              <a:pPr algn="ctr">
                <a:lnSpc>
                  <a:spcPts val="3986"/>
                </a:lnSpc>
                <a:spcBef>
                  <a:spcPct val="0"/>
                </a:spcBef>
              </a:pPr>
              <a:endParaRPr/>
            </a:p>
          </p:txBody>
        </p:sp>
      </p:grpSp>
      <p:sp>
        <p:nvSpPr>
          <p:cNvPr id="134" name="TextBox 53">
            <a:extLst>
              <a:ext uri="{FF2B5EF4-FFF2-40B4-BE49-F238E27FC236}">
                <a16:creationId xmlns:a16="http://schemas.microsoft.com/office/drawing/2014/main" id="{8837117C-FAEA-9EC3-18DF-B84AF299A7DB}"/>
              </a:ext>
            </a:extLst>
          </p:cNvPr>
          <p:cNvSpPr txBox="1"/>
          <p:nvPr/>
        </p:nvSpPr>
        <p:spPr>
          <a:xfrm>
            <a:off x="393363" y="18405892"/>
            <a:ext cx="6560568" cy="448200"/>
          </a:xfrm>
          <a:prstGeom prst="rect">
            <a:avLst/>
          </a:prstGeom>
        </p:spPr>
        <p:txBody>
          <a:bodyPr wrap="square" lIns="0" tIns="0" rIns="0" bIns="0" rtlCol="0" anchor="t">
            <a:spAutoFit/>
          </a:bodyPr>
          <a:lstStyle/>
          <a:p>
            <a:pPr>
              <a:lnSpc>
                <a:spcPts val="3858"/>
              </a:lnSpc>
              <a:spcBef>
                <a:spcPct val="0"/>
              </a:spcBef>
            </a:pPr>
            <a:r>
              <a:rPr lang="en-US" sz="2000" u="sng" dirty="0" err="1">
                <a:solidFill>
                  <a:srgbClr val="11536B"/>
                </a:solidFill>
                <a:latin typeface="Radley"/>
                <a:ea typeface="Radley"/>
                <a:cs typeface="Radley"/>
                <a:sym typeface="Radley"/>
              </a:rPr>
              <a:t>i</a:t>
            </a:r>
            <a:r>
              <a:rPr lang="en-US" sz="2000" u="sng" dirty="0">
                <a:solidFill>
                  <a:srgbClr val="11536B"/>
                </a:solidFill>
                <a:latin typeface="Radley"/>
                <a:ea typeface="Radley"/>
                <a:cs typeface="Radley"/>
                <a:sym typeface="Radley"/>
              </a:rPr>
              <a:t>) Conclusion</a:t>
            </a:r>
          </a:p>
        </p:txBody>
      </p:sp>
      <p:sp>
        <p:nvSpPr>
          <p:cNvPr id="135" name="TextBox 58">
            <a:extLst>
              <a:ext uri="{FF2B5EF4-FFF2-40B4-BE49-F238E27FC236}">
                <a16:creationId xmlns:a16="http://schemas.microsoft.com/office/drawing/2014/main" id="{88F325E5-CDFC-728A-0A0D-1E7C6658C6DA}"/>
              </a:ext>
            </a:extLst>
          </p:cNvPr>
          <p:cNvSpPr txBox="1"/>
          <p:nvPr/>
        </p:nvSpPr>
        <p:spPr>
          <a:xfrm>
            <a:off x="393363" y="19162370"/>
            <a:ext cx="6560569" cy="1231106"/>
          </a:xfrm>
          <a:prstGeom prst="rect">
            <a:avLst/>
          </a:prstGeom>
        </p:spPr>
        <p:txBody>
          <a:bodyPr lIns="0" tIns="0" rIns="0" bIns="0" rtlCol="0" anchor="t">
            <a:spAutoFit/>
          </a:bodyPr>
          <a:lstStyle/>
          <a:p>
            <a:pPr marL="342900" indent="-342900">
              <a:buFont typeface="Wingdings" panose="05000000000000000000" pitchFamily="2" charset="2"/>
              <a:buChar char="q"/>
            </a:pP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Corners provide a low cost, easy, yet effective response to increasing youth mental health problems in schools.</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They convert empty areas into relaxing wellbeing spaces, which enable the teenagers to cope with daily stress and develop resilience and discuss feelings more confidently.</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These corners establish a culture of care in schools with trained mentors, explicit protection, and good connections to support services.</a:t>
            </a:r>
          </a:p>
          <a:p>
            <a:pPr marL="342900" indent="-342900">
              <a:buFont typeface="Wingdings" panose="05000000000000000000" pitchFamily="2" charset="2"/>
              <a:buChar char="q"/>
            </a:pPr>
            <a:r>
              <a:rPr lang="en-US" sz="1000" dirty="0">
                <a:solidFill>
                  <a:srgbClr val="11536B"/>
                </a:solidFill>
                <a:latin typeface="Radley"/>
                <a:ea typeface="Radley"/>
                <a:cs typeface="Radley"/>
                <a:sym typeface="Radley"/>
              </a:rPr>
              <a:t>Preventing and reducing the stigma and enabling young people to seek help earlier will help </a:t>
            </a:r>
            <a:r>
              <a:rPr lang="en-US" sz="1000" dirty="0" err="1">
                <a:solidFill>
                  <a:srgbClr val="11536B"/>
                </a:solidFill>
                <a:latin typeface="Radley"/>
                <a:ea typeface="Radley"/>
                <a:cs typeface="Radley"/>
                <a:sym typeface="Radley"/>
              </a:rPr>
              <a:t>MindSpace</a:t>
            </a:r>
            <a:r>
              <a:rPr lang="en-US" sz="1000" dirty="0">
                <a:solidFill>
                  <a:srgbClr val="11536B"/>
                </a:solidFill>
                <a:latin typeface="Radley"/>
                <a:ea typeface="Radley"/>
                <a:cs typeface="Radley"/>
                <a:sym typeface="Radley"/>
              </a:rPr>
              <a:t> Corners to benefit the health of students and the community at large.</a:t>
            </a:r>
          </a:p>
        </p:txBody>
      </p:sp>
      <p:grpSp>
        <p:nvGrpSpPr>
          <p:cNvPr id="136" name="Group 9">
            <a:extLst>
              <a:ext uri="{FF2B5EF4-FFF2-40B4-BE49-F238E27FC236}">
                <a16:creationId xmlns:a16="http://schemas.microsoft.com/office/drawing/2014/main" id="{F532AB7E-ADDF-7A8F-E08B-4C15CE090C51}"/>
              </a:ext>
            </a:extLst>
          </p:cNvPr>
          <p:cNvGrpSpPr/>
          <p:nvPr/>
        </p:nvGrpSpPr>
        <p:grpSpPr>
          <a:xfrm>
            <a:off x="7741615" y="18314782"/>
            <a:ext cx="7071694" cy="2684557"/>
            <a:chOff x="0" y="0"/>
            <a:chExt cx="1267168" cy="1182847"/>
          </a:xfrm>
        </p:grpSpPr>
        <p:sp>
          <p:nvSpPr>
            <p:cNvPr id="137" name="Freeform 10">
              <a:extLst>
                <a:ext uri="{FF2B5EF4-FFF2-40B4-BE49-F238E27FC236}">
                  <a16:creationId xmlns:a16="http://schemas.microsoft.com/office/drawing/2014/main" id="{8C9FC787-BFCB-09B1-B24C-AB02921A358C}"/>
                </a:ext>
              </a:extLst>
            </p:cNvPr>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rgbClr val="FFFFFF"/>
            </a:solidFill>
            <a:ln cap="sq">
              <a:noFill/>
              <a:prstDash val="solid"/>
              <a:miter/>
            </a:ln>
          </p:spPr>
          <p:txBody>
            <a:bodyPr/>
            <a:lstStyle/>
            <a:p>
              <a:endParaRPr lang="en-GB"/>
            </a:p>
          </p:txBody>
        </p:sp>
        <p:sp>
          <p:nvSpPr>
            <p:cNvPr id="138" name="TextBox 11">
              <a:extLst>
                <a:ext uri="{FF2B5EF4-FFF2-40B4-BE49-F238E27FC236}">
                  <a16:creationId xmlns:a16="http://schemas.microsoft.com/office/drawing/2014/main" id="{46BF0F09-A703-1341-0DD2-3AE006794AD0}"/>
                </a:ext>
              </a:extLst>
            </p:cNvPr>
            <p:cNvSpPr txBox="1"/>
            <p:nvPr/>
          </p:nvSpPr>
          <p:spPr>
            <a:xfrm>
              <a:off x="0" y="-47625"/>
              <a:ext cx="1267168" cy="1230472"/>
            </a:xfrm>
            <a:prstGeom prst="rect">
              <a:avLst/>
            </a:prstGeom>
          </p:spPr>
          <p:txBody>
            <a:bodyPr lIns="23333" tIns="23333" rIns="23333" bIns="23333" rtlCol="0" anchor="ctr"/>
            <a:lstStyle/>
            <a:p>
              <a:pPr algn="ctr">
                <a:lnSpc>
                  <a:spcPts val="3986"/>
                </a:lnSpc>
                <a:spcBef>
                  <a:spcPct val="0"/>
                </a:spcBef>
              </a:pPr>
              <a:endParaRPr/>
            </a:p>
          </p:txBody>
        </p:sp>
      </p:grpSp>
      <p:sp>
        <p:nvSpPr>
          <p:cNvPr id="139" name="TextBox 53">
            <a:extLst>
              <a:ext uri="{FF2B5EF4-FFF2-40B4-BE49-F238E27FC236}">
                <a16:creationId xmlns:a16="http://schemas.microsoft.com/office/drawing/2014/main" id="{13943441-8578-460F-E17E-8667BAAC3837}"/>
              </a:ext>
            </a:extLst>
          </p:cNvPr>
          <p:cNvSpPr txBox="1"/>
          <p:nvPr/>
        </p:nvSpPr>
        <p:spPr>
          <a:xfrm>
            <a:off x="7951581" y="18405892"/>
            <a:ext cx="5642772" cy="448200"/>
          </a:xfrm>
          <a:prstGeom prst="rect">
            <a:avLst/>
          </a:prstGeom>
        </p:spPr>
        <p:txBody>
          <a:bodyPr wrap="square" lIns="0" tIns="0" rIns="0" bIns="0" rtlCol="0" anchor="t">
            <a:spAutoFit/>
          </a:bodyPr>
          <a:lstStyle/>
          <a:p>
            <a:pPr algn="l">
              <a:lnSpc>
                <a:spcPts val="3858"/>
              </a:lnSpc>
              <a:spcBef>
                <a:spcPct val="0"/>
              </a:spcBef>
            </a:pPr>
            <a:r>
              <a:rPr lang="en-US" sz="2000" u="sng" dirty="0">
                <a:solidFill>
                  <a:srgbClr val="11536B"/>
                </a:solidFill>
                <a:latin typeface="Radley"/>
                <a:ea typeface="Radley"/>
                <a:cs typeface="Radley"/>
                <a:sym typeface="Radley"/>
              </a:rPr>
              <a:t>References</a:t>
            </a:r>
          </a:p>
        </p:txBody>
      </p:sp>
      <p:sp>
        <p:nvSpPr>
          <p:cNvPr id="140" name="TextBox 58">
            <a:extLst>
              <a:ext uri="{FF2B5EF4-FFF2-40B4-BE49-F238E27FC236}">
                <a16:creationId xmlns:a16="http://schemas.microsoft.com/office/drawing/2014/main" id="{E683E777-24BA-D9F2-403D-5785164BF9B2}"/>
              </a:ext>
            </a:extLst>
          </p:cNvPr>
          <p:cNvSpPr txBox="1"/>
          <p:nvPr/>
        </p:nvSpPr>
        <p:spPr>
          <a:xfrm>
            <a:off x="7938115" y="18945202"/>
            <a:ext cx="6738569" cy="2077492"/>
          </a:xfrm>
          <a:prstGeom prst="rect">
            <a:avLst/>
          </a:prstGeom>
        </p:spPr>
        <p:txBody>
          <a:bodyPr wrap="square" lIns="0" tIns="0" rIns="0" bIns="0" rtlCol="0" anchor="t">
            <a:spAutoFit/>
          </a:bodyPr>
          <a:lstStyle/>
          <a:p>
            <a:pPr marL="342900" indent="-342900">
              <a:buFont typeface="Wingdings" panose="05000000000000000000" pitchFamily="2" charset="2"/>
              <a:buChar char="q"/>
            </a:pPr>
            <a:r>
              <a:rPr lang="en-US" sz="900" dirty="0">
                <a:solidFill>
                  <a:srgbClr val="11536B"/>
                </a:solidFill>
                <a:latin typeface="Radley"/>
                <a:ea typeface="Radley"/>
                <a:cs typeface="Radley"/>
                <a:sym typeface="Radley"/>
              </a:rPr>
              <a:t>Centre for Mental Health. (2024). Mapping the mental health of the UK’s young people. https://www.centreformentalhealth.org.uk/</a:t>
            </a:r>
          </a:p>
          <a:p>
            <a:pPr marL="342900" indent="-342900">
              <a:buFont typeface="Wingdings" panose="05000000000000000000" pitchFamily="2" charset="2"/>
              <a:buChar char="q"/>
            </a:pPr>
            <a:r>
              <a:rPr lang="en-US" sz="900" dirty="0">
                <a:solidFill>
                  <a:srgbClr val="11536B"/>
                </a:solidFill>
                <a:latin typeface="Radley"/>
                <a:ea typeface="Radley"/>
                <a:cs typeface="Radley"/>
                <a:sym typeface="Radley"/>
              </a:rPr>
              <a:t>Mind. (2024). The Big Mental Health Report 2024. https://www.mind.org.uk/ </a:t>
            </a:r>
          </a:p>
          <a:p>
            <a:pPr marL="342900" indent="-342900">
              <a:buFont typeface="Wingdings" panose="05000000000000000000" pitchFamily="2" charset="2"/>
              <a:buChar char="q"/>
            </a:pPr>
            <a:r>
              <a:rPr lang="en-US" sz="900" dirty="0" err="1">
                <a:solidFill>
                  <a:srgbClr val="11536B"/>
                </a:solidFill>
                <a:latin typeface="Radley"/>
                <a:ea typeface="Radley"/>
                <a:cs typeface="Radley"/>
                <a:sym typeface="Radley"/>
              </a:rPr>
              <a:t>Moores</a:t>
            </a:r>
            <a:r>
              <a:rPr lang="en-US" sz="900" dirty="0">
                <a:solidFill>
                  <a:srgbClr val="11536B"/>
                </a:solidFill>
                <a:latin typeface="Radley"/>
                <a:ea typeface="Radley"/>
                <a:cs typeface="Radley"/>
                <a:sym typeface="Radley"/>
              </a:rPr>
              <a:t>, A. (2024). ‘I’m Not Alone’: The experiences of peer supporters delivering university based support.</a:t>
            </a:r>
          </a:p>
          <a:p>
            <a:pPr marL="342900" indent="-342900">
              <a:buFont typeface="Wingdings" panose="05000000000000000000" pitchFamily="2" charset="2"/>
              <a:buChar char="q"/>
            </a:pPr>
            <a:r>
              <a:rPr lang="en-US" sz="900" dirty="0">
                <a:solidFill>
                  <a:srgbClr val="11536B"/>
                </a:solidFill>
                <a:latin typeface="Radley"/>
                <a:ea typeface="Radley"/>
                <a:cs typeface="Radley"/>
                <a:sym typeface="Radley"/>
              </a:rPr>
              <a:t>NHS Digital. (2023). Mental health of children and young people in England 2023: Wave 4 follow-up. https://digital.nhs.uk/data-and-information/publications/statistical/mental-health-of-children-and-young-people-in-england/2023-wave-4-follow-up </a:t>
            </a:r>
          </a:p>
          <a:p>
            <a:pPr marL="342900" indent="-342900">
              <a:buFont typeface="Wingdings" panose="05000000000000000000" pitchFamily="2" charset="2"/>
              <a:buChar char="q"/>
            </a:pPr>
            <a:r>
              <a:rPr lang="en-US" sz="900" dirty="0">
                <a:solidFill>
                  <a:srgbClr val="11536B"/>
                </a:solidFill>
                <a:latin typeface="Radley"/>
                <a:ea typeface="Radley"/>
                <a:cs typeface="Radley"/>
                <a:sym typeface="Radley"/>
              </a:rPr>
              <a:t>NHS England. (2023, November 21). One in five children and young people had a probable mental disorder in 2023. https://www.england.nhs.uk/2023/11/one-in-five-children-and-young-people-had-a-probable-mental-disorder-in-2023/ </a:t>
            </a:r>
          </a:p>
          <a:p>
            <a:pPr marL="342900" indent="-342900">
              <a:buFont typeface="Wingdings" panose="05000000000000000000" pitchFamily="2" charset="2"/>
              <a:buChar char="q"/>
            </a:pPr>
            <a:r>
              <a:rPr lang="en-US" sz="900" dirty="0">
                <a:solidFill>
                  <a:srgbClr val="11536B"/>
                </a:solidFill>
                <a:latin typeface="Radley"/>
                <a:ea typeface="Radley"/>
                <a:cs typeface="Radley"/>
                <a:sym typeface="Radley"/>
              </a:rPr>
              <a:t>World Health Organization. (2025). Adolescent mental health. https://www.who.int/news-room/fact-sheets/detail/adolescent-mental-health </a:t>
            </a:r>
          </a:p>
          <a:p>
            <a:pPr marL="342900" indent="-342900">
              <a:buFont typeface="Wingdings" panose="05000000000000000000" pitchFamily="2" charset="2"/>
              <a:buChar char="q"/>
            </a:pPr>
            <a:r>
              <a:rPr lang="en-US" sz="900" dirty="0" err="1">
                <a:solidFill>
                  <a:srgbClr val="11536B"/>
                </a:solidFill>
                <a:latin typeface="Radley"/>
                <a:ea typeface="Radley"/>
                <a:cs typeface="Radley"/>
                <a:sym typeface="Radley"/>
              </a:rPr>
              <a:t>YoungMinds</a:t>
            </a:r>
            <a:r>
              <a:rPr lang="en-US" sz="900" dirty="0">
                <a:solidFill>
                  <a:srgbClr val="11536B"/>
                </a:solidFill>
                <a:latin typeface="Radley"/>
                <a:ea typeface="Radley"/>
                <a:cs typeface="Radley"/>
                <a:sym typeface="Radley"/>
              </a:rPr>
              <a:t>. (2022). Over a third of young people experience stigma and discrimination when seeking mental health support. https://www.youngminds.org.uk/ </a:t>
            </a:r>
          </a:p>
          <a:p>
            <a:pPr marL="342900" indent="-342900">
              <a:buFont typeface="Wingdings" panose="05000000000000000000" pitchFamily="2" charset="2"/>
              <a:buChar char="q"/>
            </a:pPr>
            <a:r>
              <a:rPr lang="en-US" sz="900" dirty="0" err="1">
                <a:solidFill>
                  <a:srgbClr val="11536B"/>
                </a:solidFill>
                <a:latin typeface="Radley"/>
                <a:ea typeface="Radley"/>
                <a:cs typeface="Radley"/>
                <a:sym typeface="Radley"/>
              </a:rPr>
              <a:t>YoungMinds</a:t>
            </a:r>
            <a:r>
              <a:rPr lang="en-US" sz="900" dirty="0">
                <a:solidFill>
                  <a:srgbClr val="11536B"/>
                </a:solidFill>
                <a:latin typeface="Radley"/>
                <a:ea typeface="Radley"/>
                <a:cs typeface="Radley"/>
                <a:sym typeface="Radley"/>
              </a:rPr>
              <a:t>. (2023). Mental health statistics – young people. https://www.youngminds.org.uk/about-us/media-centre/mental-health-statistics/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91398C-B3DF-1741-1C1C-92961BCB81F7}"/>
              </a:ext>
            </a:extLst>
          </p:cNvPr>
          <p:cNvSpPr txBox="1"/>
          <p:nvPr/>
        </p:nvSpPr>
        <p:spPr>
          <a:xfrm>
            <a:off x="0" y="400050"/>
            <a:ext cx="15113000" cy="20867251"/>
          </a:xfrm>
          <a:prstGeom prst="rect">
            <a:avLst/>
          </a:prstGeom>
          <a:noFill/>
        </p:spPr>
        <p:txBody>
          <a:bodyPr wrap="square" rtlCol="0">
            <a:spAutoFit/>
          </a:bodyPr>
          <a:lstStyle/>
          <a:p>
            <a:r>
              <a:rPr lang="en-US" b="1" dirty="0"/>
              <a:t> </a:t>
            </a:r>
            <a:endParaRPr lang="en-GB" dirty="0"/>
          </a:p>
          <a:p>
            <a:r>
              <a:rPr lang="en-US" dirty="0"/>
              <a:t> </a:t>
            </a:r>
            <a:endParaRPr lang="en-GB" dirty="0"/>
          </a:p>
          <a:p>
            <a:r>
              <a:rPr lang="en-US" dirty="0"/>
              <a:t> </a:t>
            </a:r>
            <a:endParaRPr lang="en-GB" dirty="0"/>
          </a:p>
          <a:p>
            <a:r>
              <a:rPr lang="en-US" dirty="0"/>
              <a:t> </a:t>
            </a:r>
            <a:endParaRPr lang="en-GB" dirty="0"/>
          </a:p>
          <a:p>
            <a:r>
              <a:rPr lang="en-US" dirty="0"/>
              <a:t> </a:t>
            </a:r>
            <a:endParaRPr lang="en-GB" dirty="0"/>
          </a:p>
          <a:p>
            <a:r>
              <a:rPr lang="en-US" dirty="0"/>
              <a:t>Pitch of </a:t>
            </a:r>
            <a:r>
              <a:rPr lang="en-US"/>
              <a:t>Presentation </a:t>
            </a:r>
            <a:endParaRPr lang="en-GB" dirty="0"/>
          </a:p>
          <a:p>
            <a:r>
              <a:rPr lang="en-US" dirty="0"/>
              <a:t>[Student Name]: Zenit Yunis </a:t>
            </a:r>
          </a:p>
          <a:p>
            <a:r>
              <a:rPr lang="en-US" dirty="0"/>
              <a:t>Student: 2311847</a:t>
            </a:r>
            <a:endParaRPr lang="en-GB" dirty="0"/>
          </a:p>
          <a:p>
            <a:r>
              <a:rPr lang="en-US" dirty="0"/>
              <a:t>BMHP5014 – Changemakers: Creativity and Value Creation</a:t>
            </a:r>
            <a:endParaRPr lang="en-GB" dirty="0"/>
          </a:p>
          <a:p>
            <a:r>
              <a:rPr lang="en-US" dirty="0"/>
              <a:t>Tutor Name: Alice Clayton</a:t>
            </a:r>
            <a:endParaRPr lang="en-GB" dirty="0"/>
          </a:p>
          <a:p>
            <a:r>
              <a:rPr lang="en-US" b="1" dirty="0"/>
              <a:t> </a:t>
            </a:r>
            <a:endParaRPr lang="en-GB" dirty="0"/>
          </a:p>
          <a:p>
            <a:r>
              <a:rPr lang="en-US" b="1" dirty="0"/>
              <a:t> </a:t>
            </a:r>
            <a:endParaRPr lang="en-GB" dirty="0"/>
          </a:p>
          <a:p>
            <a:br>
              <a:rPr lang="en-US" b="1" dirty="0"/>
            </a:br>
            <a:r>
              <a:rPr lang="en-US" b="1" dirty="0"/>
              <a:t> </a:t>
            </a:r>
            <a:endParaRPr lang="en-GB" dirty="0"/>
          </a:p>
          <a:p>
            <a:r>
              <a:rPr lang="en-US" b="1" dirty="0"/>
              <a:t>a) Title and Innovation Overview</a:t>
            </a:r>
            <a:endParaRPr lang="en-GB" dirty="0"/>
          </a:p>
          <a:p>
            <a:r>
              <a:rPr lang="en-US" dirty="0"/>
              <a:t>The </a:t>
            </a:r>
            <a:r>
              <a:rPr lang="en-US" dirty="0" err="1"/>
              <a:t>MindSpace</a:t>
            </a:r>
            <a:r>
              <a:rPr lang="en-US" dirty="0"/>
              <a:t> Corners project intends to transform empty, cramped spaces in schools / youth </a:t>
            </a:r>
            <a:r>
              <a:rPr lang="en-US" dirty="0" err="1"/>
              <a:t>centres</a:t>
            </a:r>
            <a:r>
              <a:rPr lang="en-US" dirty="0"/>
              <a:t> into peaceful, imaginative wellbeing spaces that allow teenagers to have brief mental breaks, contemplate and talk with trained mentors. Although the poster provides the visual representation of the concept, the given pitch justifies the necessity of the idea and how it can help young people in terms of emotional health. A lot of teens are under stress, anxiety and low confidence yet they cannot share their feelings or get assistance when needed. They may find it even more difficult to be open in order to overcome stigma, embarrassment, and fear of judgment (</a:t>
            </a:r>
            <a:r>
              <a:rPr lang="en-US" dirty="0" err="1"/>
              <a:t>YoungMinds</a:t>
            </a:r>
            <a:r>
              <a:rPr lang="en-US" dirty="0"/>
              <a:t>, 2022). Corners: These spaces are regular, daily spots where students can sit and do nothing but journal, draw or practice some basic mindfulness. Informal conversations with school counsellors or trained volunteers can be provided at some particular times. It is to ensure that emotional struggles do not get out of control by providing low-stress support on familiar ground. Creativity, peer relationship and calmness are factors that enable the </a:t>
            </a:r>
            <a:r>
              <a:rPr lang="en-US" dirty="0" err="1"/>
              <a:t>normalisation</a:t>
            </a:r>
            <a:r>
              <a:rPr lang="en-US" dirty="0"/>
              <a:t> of feelings discussion and healthier coping styles at a critical developmental age.</a:t>
            </a:r>
            <a:endParaRPr lang="en-GB" dirty="0"/>
          </a:p>
          <a:p>
            <a:r>
              <a:rPr lang="en-US" dirty="0"/>
              <a:t> </a:t>
            </a:r>
            <a:endParaRPr lang="en-GB" dirty="0"/>
          </a:p>
          <a:p>
            <a:r>
              <a:rPr lang="en-US" b="1" dirty="0"/>
              <a:t>b) The Issue/Gaps in Health &amp; Social Care</a:t>
            </a:r>
            <a:endParaRPr lang="en-GB" dirty="0"/>
          </a:p>
          <a:p>
            <a:r>
              <a:rPr lang="en-US" dirty="0"/>
              <a:t>In the UK, mental health problems in the youth have been growing over the past years. One in five children and young people were likely to have a probable mental health disorder in 2023 (NHS Digital, 2023). The most serious problem is observed in older teenagers, as 23 percent of 1719-year-olds fit the criteria of a likely disorder, in contrast to about 10 percent in 2017 (House of Commons Library, 2024). A significant number of adolescents write about the pressure of studying, social media and loneliness, and the long-term consequences of the pandemic still affect the emotional state (Centre for Mental Health, 2024). It is also hard to get assistance. The services offered by CAMHS are overstretched, implying that a large number of young people are experiencing long waiting time unless their needs are regarded as urgent (Mind, 2024). Consequently, there are numerous teenagers who are left unassisted until their plight deteriorates. The stigma can also be a predominant factor; more than one-third of youths indicate that they have felt judged or embarrassed to seek help (</a:t>
            </a:r>
            <a:r>
              <a:rPr lang="en-US" dirty="0" err="1"/>
              <a:t>YoungMinds</a:t>
            </a:r>
            <a:r>
              <a:rPr lang="en-US" dirty="0"/>
              <a:t>, 2022). </a:t>
            </a:r>
            <a:r>
              <a:rPr lang="en-US" dirty="0" err="1"/>
              <a:t>MindSpace</a:t>
            </a:r>
            <a:r>
              <a:rPr lang="en-US" dirty="0"/>
              <a:t> Corners offer a preventative, less-involved option, which offers students with a place to rest and relax and talk in an informal manner, before their problems get more serious. The appropriate graph to use in this section is the NHS Digital chart that indicates the increase in probable mental disorders by the age group.</a:t>
            </a:r>
            <a:endParaRPr lang="en-GB" dirty="0"/>
          </a:p>
          <a:p>
            <a:r>
              <a:rPr lang="en-US" dirty="0"/>
              <a:t> </a:t>
            </a:r>
            <a:endParaRPr lang="en-GB" dirty="0"/>
          </a:p>
          <a:p>
            <a:r>
              <a:rPr lang="en-US" b="1" dirty="0"/>
              <a:t>c) Target Audience and Impact</a:t>
            </a:r>
            <a:endParaRPr lang="en-GB" dirty="0"/>
          </a:p>
          <a:p>
            <a:r>
              <a:rPr lang="en-US" dirty="0" err="1"/>
              <a:t>MindSpace</a:t>
            </a:r>
            <a:r>
              <a:rPr lang="en-US" dirty="0"/>
              <a:t> Corners will target teenagers between the age of 12 and 18, and who are in secondary schools, sixth forms and youth clubs. The most vulnerable age group is that of 8-16 years of age and that of 17-19 years of age, where 20 percent and 23 percent, respectively, have a probable mental disorder (NHS England, 2023). Most of them already access school-based support; approximately 23% of 11-16-year-olds have used school-based wellbeing services, with much greater proportions having a likely disorder (NHS Digital, 2023). Nevertheless, a lot of adolescents do not seek help as they are embarrassed or do not know how to ask. </a:t>
            </a:r>
            <a:r>
              <a:rPr lang="en-US" dirty="0" err="1"/>
              <a:t>MindSpace</a:t>
            </a:r>
            <a:r>
              <a:rPr lang="en-US" dirty="0"/>
              <a:t> Corners narrow this obstacle down by integrating wellbeing into daily school life, and emotional support seems natural and accessible. The spaces enable the teens to unwind, contemplate, to get creative and talk to the mentors at their own option. This can assist in the alleviation of stress, enhance confidence and develop resiliency. In case the young person requires a more formal assistance, the mentors can indirectly refer him or her to school counsellors, pastoral teams or CAMHS. One of the graphs that would be handy in this section is the graph of </a:t>
            </a:r>
            <a:r>
              <a:rPr lang="en-US" dirty="0" err="1"/>
              <a:t>YoungMinds</a:t>
            </a:r>
            <a:r>
              <a:rPr lang="en-US" dirty="0"/>
              <a:t> or mind chart indicating the rise of 1 in 9 to 1 in 5 young people with mental health issues.</a:t>
            </a:r>
            <a:endParaRPr lang="en-GB" dirty="0"/>
          </a:p>
          <a:p>
            <a:r>
              <a:rPr lang="en-US" dirty="0"/>
              <a:t> </a:t>
            </a:r>
            <a:endParaRPr lang="en-GB" dirty="0"/>
          </a:p>
          <a:p>
            <a:r>
              <a:rPr lang="en-US" b="1" dirty="0"/>
              <a:t>d) Implementation</a:t>
            </a:r>
            <a:endParaRPr lang="en-GB" dirty="0"/>
          </a:p>
          <a:p>
            <a:r>
              <a:rPr lang="en-US" dirty="0"/>
              <a:t>Mindspace Corners can be developed on small unused parts of schools like corners of libraries, canteens or silent corridors. The space is co-designed with students in which the environment is made to be hospitable and relevant to them. The corner is facilitated by a wellbeing lead, like a school counsellor or pastoral worker, and peer mentors and volunteers are trained to assist students at certain points. The implementation also focuses on safeguarding, where the procedures of school legislation are taken to secure the safety of students. The space can be operated at lunch-time, after school or during wellbeing periods and provide teenagers with regular access to the space. Well-defined routes to pastoral care, helplines and community services are essential to make sure that the youth are aware of where to turn in case they require assistance. With time, the corner turns out to be a stable aspect of school life which promotes a more accommodative culture of mental health.</a:t>
            </a:r>
            <a:endParaRPr lang="en-GB" dirty="0"/>
          </a:p>
          <a:p>
            <a:r>
              <a:rPr lang="en-US" dirty="0"/>
              <a:t> </a:t>
            </a:r>
            <a:endParaRPr lang="en-GB" dirty="0"/>
          </a:p>
          <a:p>
            <a:r>
              <a:rPr lang="en-US" b="1" dirty="0"/>
              <a:t>e) Timeline</a:t>
            </a:r>
            <a:endParaRPr lang="en-GB" dirty="0"/>
          </a:p>
          <a:p>
            <a:r>
              <a:rPr lang="en-US" dirty="0"/>
              <a:t>The initial three months will be dedicated to planning, needs assessment and co-design with students. Months four to six will entail the establishment of the space, collection of resources and training mentors. Introducing one year group as a soft launch will assist the staff to monitor the use of the space. The seventh, eighth, and ninth months involve gathering feedback and assessing stress levels among students and improving them. In ten to twelve months, the corner will be able to expand to the entire school. In the second year, the school will be able to develop more corners or share the model with close youth </a:t>
            </a:r>
            <a:r>
              <a:rPr lang="en-US" dirty="0" err="1"/>
              <a:t>centres</a:t>
            </a:r>
            <a:r>
              <a:rPr lang="en-US" dirty="0"/>
              <a:t>.</a:t>
            </a:r>
            <a:endParaRPr lang="en-GB" dirty="0"/>
          </a:p>
          <a:p>
            <a:r>
              <a:rPr lang="en-US" dirty="0"/>
              <a:t> </a:t>
            </a:r>
            <a:endParaRPr lang="en-GB" dirty="0"/>
          </a:p>
          <a:p>
            <a:r>
              <a:rPr lang="en-US" b="1" dirty="0"/>
              <a:t>f) Development and Regulations</a:t>
            </a:r>
            <a:endParaRPr lang="en-GB" dirty="0"/>
          </a:p>
          <a:p>
            <a:r>
              <a:rPr lang="en-US" dirty="0" err="1"/>
              <a:t>MindSpace</a:t>
            </a:r>
            <a:r>
              <a:rPr lang="en-US" dirty="0"/>
              <a:t> Corners abide by the UK safeguarding policy Keeping Children Safe in Education and local authority safeguarding (Department for Education, 2024). All mentors and volunteers should be DBS checked and peer mentors are trained in regards to boundaries, confidentiality and referral pathways. Mindspace Corners are not counselling but simply offer early intervention in form of emotional support and referral to the relevant services when the youth feel the need. Any wellbeing data is gathered anonymously and saved as per the UK GDPR and school data policies.</a:t>
            </a:r>
            <a:endParaRPr lang="en-GB" dirty="0"/>
          </a:p>
          <a:p>
            <a:r>
              <a:rPr lang="en-US" dirty="0"/>
              <a:t> </a:t>
            </a:r>
            <a:endParaRPr lang="en-GB" dirty="0"/>
          </a:p>
          <a:p>
            <a:r>
              <a:rPr lang="en-US" b="1" dirty="0"/>
              <a:t>g) Technology Integration</a:t>
            </a:r>
            <a:endParaRPr lang="en-GB" dirty="0"/>
          </a:p>
          <a:p>
            <a:r>
              <a:rPr lang="en-US" dirty="0"/>
              <a:t>Despite the low-tech of </a:t>
            </a:r>
            <a:r>
              <a:rPr lang="en-US" dirty="0" err="1"/>
              <a:t>MindSpace</a:t>
            </a:r>
            <a:r>
              <a:rPr lang="en-US" dirty="0"/>
              <a:t> Corners, basic digital devices can be used to increase access. QR codes may lead students to the reliable sources like </a:t>
            </a:r>
            <a:r>
              <a:rPr lang="en-US" dirty="0" err="1"/>
              <a:t>YoungMinds</a:t>
            </a:r>
            <a:r>
              <a:rPr lang="en-US" dirty="0"/>
              <a:t>, Mind or local crisis lines (Mind, 2024). Digital check-ins or surveys completed anonymously allow assessing the space in the context of the decrease or maintenance of stress or wellbeing. Digital noticeboards or wellbeing apps can also be used by schools to communicate the opening times and activities.</a:t>
            </a:r>
            <a:endParaRPr lang="en-GB" dirty="0"/>
          </a:p>
          <a:p>
            <a:r>
              <a:rPr lang="en-US" dirty="0"/>
              <a:t> </a:t>
            </a:r>
            <a:endParaRPr lang="en-GB" dirty="0"/>
          </a:p>
          <a:p>
            <a:endParaRPr lang="en-GB" dirty="0"/>
          </a:p>
        </p:txBody>
      </p:sp>
    </p:spTree>
    <p:extLst>
      <p:ext uri="{BB962C8B-B14F-4D97-AF65-F5344CB8AC3E}">
        <p14:creationId xmlns:p14="http://schemas.microsoft.com/office/powerpoint/2010/main" val="3023349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FE9351-E11F-7ECD-924F-825A11576C92}"/>
              </a:ext>
            </a:extLst>
          </p:cNvPr>
          <p:cNvSpPr txBox="1"/>
          <p:nvPr/>
        </p:nvSpPr>
        <p:spPr>
          <a:xfrm>
            <a:off x="0" y="3115747"/>
            <a:ext cx="15113000" cy="7571303"/>
          </a:xfrm>
          <a:prstGeom prst="rect">
            <a:avLst/>
          </a:prstGeom>
          <a:noFill/>
        </p:spPr>
        <p:txBody>
          <a:bodyPr wrap="square" rtlCol="0">
            <a:spAutoFit/>
          </a:bodyPr>
          <a:lstStyle/>
          <a:p>
            <a:r>
              <a:rPr lang="en-US" b="1" dirty="0"/>
              <a:t>h) Dissemination: How the Innovation Will Be Promoted</a:t>
            </a:r>
            <a:endParaRPr lang="en-GB" dirty="0"/>
          </a:p>
          <a:p>
            <a:r>
              <a:rPr lang="en-US" dirty="0"/>
              <a:t>The program is advertised in school assemblies, introduction by tutors during the tutor-time and posters displayed all over the building. Peer mentors are seen as ambassadors, demonstrating students how to make use of the space as well as lowering the stigma of taking a wellbeing break. The initiative is informed to the parents via newsletters or school events, and this assists in developing home-school partnership. Collaborations with the youth charities and local NHS or community teams are beneficial to disseminate the idea and sustainability in the long term.</a:t>
            </a:r>
            <a:endParaRPr lang="en-GB" dirty="0"/>
          </a:p>
          <a:p>
            <a:r>
              <a:rPr lang="en-US" dirty="0"/>
              <a:t> </a:t>
            </a:r>
            <a:endParaRPr lang="en-GB" dirty="0"/>
          </a:p>
          <a:p>
            <a:r>
              <a:rPr lang="en-US" b="1" dirty="0" err="1"/>
              <a:t>i</a:t>
            </a:r>
            <a:r>
              <a:rPr lang="en-US" b="1" dirty="0"/>
              <a:t>) Conclusion</a:t>
            </a:r>
            <a:endParaRPr lang="en-GB" dirty="0"/>
          </a:p>
          <a:p>
            <a:r>
              <a:rPr lang="en-US" dirty="0" err="1"/>
              <a:t>MindSpace</a:t>
            </a:r>
            <a:r>
              <a:rPr lang="en-US" dirty="0"/>
              <a:t> Corners provide an easy, affordable and preventive solution to the increase in mental health demands in teenagers. The initiative allows students to cope with emotions, eliminate stress and gain confidence by transforming empty spaces into wellbeing centers. By supporting young people and engaging closely with their communities at a young age, strong protection, and community support, </a:t>
            </a:r>
            <a:r>
              <a:rPr lang="en-US" dirty="0" err="1"/>
              <a:t>MindSpace</a:t>
            </a:r>
            <a:r>
              <a:rPr lang="en-US" dirty="0"/>
              <a:t> Corners foster a more welcoming and affectionate school culture and enhance wellbeing in young people.</a:t>
            </a:r>
            <a:endParaRPr lang="en-GB" dirty="0"/>
          </a:p>
          <a:p>
            <a:r>
              <a:rPr lang="en-US" dirty="0"/>
              <a:t> </a:t>
            </a:r>
            <a:endParaRPr lang="en-GB" dirty="0"/>
          </a:p>
          <a:p>
            <a:br>
              <a:rPr lang="en-US" b="1" dirty="0"/>
            </a:br>
            <a:r>
              <a:rPr lang="en-US" b="1" dirty="0"/>
              <a:t> </a:t>
            </a:r>
            <a:endParaRPr lang="en-GB" dirty="0"/>
          </a:p>
          <a:p>
            <a:r>
              <a:rPr lang="en-US" b="1" dirty="0"/>
              <a:t>References</a:t>
            </a:r>
            <a:endParaRPr lang="en-GB" dirty="0"/>
          </a:p>
          <a:p>
            <a:r>
              <a:rPr lang="en-US" dirty="0"/>
              <a:t>Centre for Mental Health. (2024). Mapping the mental health of the UK’s young people. https://www.centreformentalhealth.org.uk/</a:t>
            </a:r>
            <a:endParaRPr lang="en-GB" dirty="0"/>
          </a:p>
          <a:p>
            <a:r>
              <a:rPr lang="en-US" dirty="0"/>
              <a:t>Mind. (2024). The Big Mental Health Report 2024. https://www.mind.org.uk/ </a:t>
            </a:r>
            <a:endParaRPr lang="en-GB" dirty="0"/>
          </a:p>
          <a:p>
            <a:r>
              <a:rPr lang="en-US" dirty="0" err="1"/>
              <a:t>Moores</a:t>
            </a:r>
            <a:r>
              <a:rPr lang="en-US" dirty="0"/>
              <a:t>, A. (2024). ‘I’m Not Alone’: The experiences of peer supporters delivering university based support.</a:t>
            </a:r>
            <a:endParaRPr lang="en-GB" dirty="0"/>
          </a:p>
          <a:p>
            <a:r>
              <a:rPr lang="en-US" dirty="0"/>
              <a:t>NHS Digital. (2023). Mental health of children and young people in England 2023: Wave 4 follow-up. https://digital.nhs.uk/data-and-information/publications/statistical/mental-health-of-children-and-young-people-in-england/2023-wave-4-follow-up </a:t>
            </a:r>
            <a:endParaRPr lang="en-GB" dirty="0"/>
          </a:p>
          <a:p>
            <a:r>
              <a:rPr lang="en-US" dirty="0"/>
              <a:t>NHS England. (2023, November 21). One in five children and young people had a probable mental disorder in 2023. https://www.england.nhs.uk/2023/11/one-in-five-children-and-young-people-had-a-probable-mental-disorder-in-2023/ </a:t>
            </a:r>
            <a:endParaRPr lang="en-GB" dirty="0"/>
          </a:p>
          <a:p>
            <a:r>
              <a:rPr lang="en-US" dirty="0"/>
              <a:t>World Health Organization. (2025). Adolescent mental health. https://www.who.int/news-room/fact-sheets/detail/adolescent-mental-health </a:t>
            </a:r>
            <a:endParaRPr lang="en-GB" dirty="0"/>
          </a:p>
          <a:p>
            <a:r>
              <a:rPr lang="en-US" dirty="0" err="1"/>
              <a:t>YoungMinds</a:t>
            </a:r>
            <a:r>
              <a:rPr lang="en-US" dirty="0"/>
              <a:t>. (2022). Over a third of young people experience stigma and discrimination when seeking mental health support. https://www.youngminds.org.uk/ </a:t>
            </a:r>
            <a:endParaRPr lang="en-GB" dirty="0"/>
          </a:p>
          <a:p>
            <a:r>
              <a:rPr lang="en-US" dirty="0" err="1"/>
              <a:t>YoungMinds</a:t>
            </a:r>
            <a:r>
              <a:rPr lang="en-US" dirty="0"/>
              <a:t>. (2023). Mental health statistics – young people. https://www.youngminds.org.uk/about-us/media-centre/mental-health-statistics/ </a:t>
            </a:r>
            <a:endParaRPr lang="en-GB" dirty="0"/>
          </a:p>
          <a:p>
            <a:r>
              <a:rPr lang="en-US" dirty="0"/>
              <a:t> </a:t>
            </a:r>
            <a:endParaRPr lang="en-GB" dirty="0"/>
          </a:p>
          <a:p>
            <a:endParaRPr lang="en-GB" dirty="0"/>
          </a:p>
        </p:txBody>
      </p:sp>
    </p:spTree>
    <p:extLst>
      <p:ext uri="{BB962C8B-B14F-4D97-AF65-F5344CB8AC3E}">
        <p14:creationId xmlns:p14="http://schemas.microsoft.com/office/powerpoint/2010/main" val="12469690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TotalTime>
  <Words>3188</Words>
  <Application>Microsoft Office PowerPoint</Application>
  <PresentationFormat>Custom</PresentationFormat>
  <Paragraphs>117</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Wingdings</vt:lpstr>
      <vt:lpstr>Arial</vt:lpstr>
      <vt:lpstr>Calibri</vt:lpstr>
      <vt:lpstr>Radley</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Research Poster in Blue and White Minimal Style</dc:title>
  <cp:lastModifiedBy>zenit yunis</cp:lastModifiedBy>
  <cp:revision>5</cp:revision>
  <dcterms:created xsi:type="dcterms:W3CDTF">2006-08-16T00:00:00Z</dcterms:created>
  <dcterms:modified xsi:type="dcterms:W3CDTF">2025-11-23T20:41:29Z</dcterms:modified>
  <dc:identifier>DAG4rniUx94</dc:identifier>
</cp:coreProperties>
</file>