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3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3" r:id="rId27"/>
    <p:sldId id="284" r:id="rId28"/>
    <p:sldId id="285" r:id="rId29"/>
    <p:sldId id="286" r:id="rId30"/>
    <p:sldId id="287" r:id="rId31"/>
    <p:sldId id="288" r:id="rId32"/>
    <p:sldId id="289" r:id="rId33"/>
    <p:sldId id="290" r:id="rId34"/>
    <p:sldId id="291" r:id="rId35"/>
    <p:sldId id="292" r:id="rId3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9933"/>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71FCF0E-C384-9B32-4C65-43786C5EB4D8}" v="117" dt="2025-11-14T14:57:17.90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112" d="100"/>
          <a:sy n="112" d="100"/>
        </p:scale>
        <p:origin x="264" y="10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42"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diagrams/_rels/data2.xml.rels><?xml version="1.0" encoding="UTF-8" standalone="yes"?>
<Relationships xmlns="http://schemas.openxmlformats.org/package/2006/relationships"><Relationship Id="rId8" Type="http://schemas.openxmlformats.org/officeDocument/2006/relationships/image" Target="../media/image36.svg"/><Relationship Id="rId3" Type="http://schemas.openxmlformats.org/officeDocument/2006/relationships/image" Target="../media/image31.png"/><Relationship Id="rId7" Type="http://schemas.openxmlformats.org/officeDocument/2006/relationships/image" Target="../media/image35.png"/><Relationship Id="rId2" Type="http://schemas.openxmlformats.org/officeDocument/2006/relationships/image" Target="../media/image30.svg"/><Relationship Id="rId1" Type="http://schemas.openxmlformats.org/officeDocument/2006/relationships/image" Target="../media/image29.png"/><Relationship Id="rId6" Type="http://schemas.openxmlformats.org/officeDocument/2006/relationships/image" Target="../media/image34.svg"/><Relationship Id="rId5" Type="http://schemas.openxmlformats.org/officeDocument/2006/relationships/image" Target="../media/image33.png"/><Relationship Id="rId4" Type="http://schemas.openxmlformats.org/officeDocument/2006/relationships/image" Target="../media/image32.svg"/></Relationships>
</file>

<file path=ppt/diagrams/_rels/data3.xml.rels><?xml version="1.0" encoding="UTF-8" standalone="yes"?>
<Relationships xmlns="http://schemas.openxmlformats.org/package/2006/relationships"><Relationship Id="rId8" Type="http://schemas.openxmlformats.org/officeDocument/2006/relationships/image" Target="../media/image45.svg"/><Relationship Id="rId3" Type="http://schemas.openxmlformats.org/officeDocument/2006/relationships/image" Target="../media/image40.png"/><Relationship Id="rId7" Type="http://schemas.openxmlformats.org/officeDocument/2006/relationships/image" Target="../media/image44.png"/><Relationship Id="rId2" Type="http://schemas.openxmlformats.org/officeDocument/2006/relationships/image" Target="../media/image39.svg"/><Relationship Id="rId1" Type="http://schemas.openxmlformats.org/officeDocument/2006/relationships/image" Target="../media/image38.png"/><Relationship Id="rId6" Type="http://schemas.openxmlformats.org/officeDocument/2006/relationships/image" Target="../media/image43.svg"/><Relationship Id="rId5" Type="http://schemas.openxmlformats.org/officeDocument/2006/relationships/image" Target="../media/image42.png"/><Relationship Id="rId4" Type="http://schemas.openxmlformats.org/officeDocument/2006/relationships/image" Target="../media/image41.svg"/></Relationships>
</file>

<file path=ppt/diagrams/_rels/data4.xml.rels><?xml version="1.0" encoding="UTF-8" standalone="yes"?>
<Relationships xmlns="http://schemas.openxmlformats.org/package/2006/relationships"><Relationship Id="rId8" Type="http://schemas.openxmlformats.org/officeDocument/2006/relationships/image" Target="../media/image53.svg"/><Relationship Id="rId3" Type="http://schemas.openxmlformats.org/officeDocument/2006/relationships/image" Target="../media/image48.png"/><Relationship Id="rId7" Type="http://schemas.openxmlformats.org/officeDocument/2006/relationships/image" Target="../media/image52.png"/><Relationship Id="rId2" Type="http://schemas.openxmlformats.org/officeDocument/2006/relationships/image" Target="../media/image47.svg"/><Relationship Id="rId1" Type="http://schemas.openxmlformats.org/officeDocument/2006/relationships/image" Target="../media/image46.png"/><Relationship Id="rId6" Type="http://schemas.openxmlformats.org/officeDocument/2006/relationships/image" Target="../media/image51.svg"/><Relationship Id="rId5" Type="http://schemas.openxmlformats.org/officeDocument/2006/relationships/image" Target="../media/image50.png"/><Relationship Id="rId4" Type="http://schemas.openxmlformats.org/officeDocument/2006/relationships/image" Target="../media/image49.svg"/></Relationships>
</file>

<file path=ppt/diagrams/_rels/data5.xml.rels><?xml version="1.0" encoding="UTF-8" standalone="yes"?>
<Relationships xmlns="http://schemas.openxmlformats.org/package/2006/relationships"><Relationship Id="rId8" Type="http://schemas.openxmlformats.org/officeDocument/2006/relationships/image" Target="../media/image62.svg"/><Relationship Id="rId3" Type="http://schemas.openxmlformats.org/officeDocument/2006/relationships/image" Target="../media/image57.png"/><Relationship Id="rId7" Type="http://schemas.openxmlformats.org/officeDocument/2006/relationships/image" Target="../media/image61.png"/><Relationship Id="rId2" Type="http://schemas.openxmlformats.org/officeDocument/2006/relationships/image" Target="../media/image56.svg"/><Relationship Id="rId1" Type="http://schemas.openxmlformats.org/officeDocument/2006/relationships/image" Target="../media/image55.png"/><Relationship Id="rId6" Type="http://schemas.openxmlformats.org/officeDocument/2006/relationships/image" Target="../media/image60.svg"/><Relationship Id="rId5" Type="http://schemas.openxmlformats.org/officeDocument/2006/relationships/image" Target="../media/image59.png"/><Relationship Id="rId4" Type="http://schemas.openxmlformats.org/officeDocument/2006/relationships/image" Target="../media/image58.svg"/></Relationships>
</file>

<file path=ppt/diagrams/_rels/drawing2.xml.rels><?xml version="1.0" encoding="UTF-8" standalone="yes"?>
<Relationships xmlns="http://schemas.openxmlformats.org/package/2006/relationships"><Relationship Id="rId8" Type="http://schemas.openxmlformats.org/officeDocument/2006/relationships/image" Target="../media/image36.svg"/><Relationship Id="rId3" Type="http://schemas.openxmlformats.org/officeDocument/2006/relationships/image" Target="../media/image31.png"/><Relationship Id="rId7" Type="http://schemas.openxmlformats.org/officeDocument/2006/relationships/image" Target="../media/image35.png"/><Relationship Id="rId2" Type="http://schemas.openxmlformats.org/officeDocument/2006/relationships/image" Target="../media/image30.svg"/><Relationship Id="rId1" Type="http://schemas.openxmlformats.org/officeDocument/2006/relationships/image" Target="../media/image29.png"/><Relationship Id="rId6" Type="http://schemas.openxmlformats.org/officeDocument/2006/relationships/image" Target="../media/image34.svg"/><Relationship Id="rId5" Type="http://schemas.openxmlformats.org/officeDocument/2006/relationships/image" Target="../media/image33.png"/><Relationship Id="rId4" Type="http://schemas.openxmlformats.org/officeDocument/2006/relationships/image" Target="../media/image32.svg"/></Relationships>
</file>

<file path=ppt/diagrams/_rels/drawing3.xml.rels><?xml version="1.0" encoding="UTF-8" standalone="yes"?>
<Relationships xmlns="http://schemas.openxmlformats.org/package/2006/relationships"><Relationship Id="rId8" Type="http://schemas.openxmlformats.org/officeDocument/2006/relationships/image" Target="../media/image45.svg"/><Relationship Id="rId3" Type="http://schemas.openxmlformats.org/officeDocument/2006/relationships/image" Target="../media/image40.png"/><Relationship Id="rId7" Type="http://schemas.openxmlformats.org/officeDocument/2006/relationships/image" Target="../media/image44.png"/><Relationship Id="rId2" Type="http://schemas.openxmlformats.org/officeDocument/2006/relationships/image" Target="../media/image39.svg"/><Relationship Id="rId1" Type="http://schemas.openxmlformats.org/officeDocument/2006/relationships/image" Target="../media/image38.png"/><Relationship Id="rId6" Type="http://schemas.openxmlformats.org/officeDocument/2006/relationships/image" Target="../media/image43.svg"/><Relationship Id="rId5" Type="http://schemas.openxmlformats.org/officeDocument/2006/relationships/image" Target="../media/image42.png"/><Relationship Id="rId4" Type="http://schemas.openxmlformats.org/officeDocument/2006/relationships/image" Target="../media/image41.svg"/></Relationships>
</file>

<file path=ppt/diagrams/_rels/drawing4.xml.rels><?xml version="1.0" encoding="UTF-8" standalone="yes"?>
<Relationships xmlns="http://schemas.openxmlformats.org/package/2006/relationships"><Relationship Id="rId8" Type="http://schemas.openxmlformats.org/officeDocument/2006/relationships/image" Target="../media/image53.svg"/><Relationship Id="rId3" Type="http://schemas.openxmlformats.org/officeDocument/2006/relationships/image" Target="../media/image48.png"/><Relationship Id="rId7" Type="http://schemas.openxmlformats.org/officeDocument/2006/relationships/image" Target="../media/image52.png"/><Relationship Id="rId2" Type="http://schemas.openxmlformats.org/officeDocument/2006/relationships/image" Target="../media/image47.svg"/><Relationship Id="rId1" Type="http://schemas.openxmlformats.org/officeDocument/2006/relationships/image" Target="../media/image46.png"/><Relationship Id="rId6" Type="http://schemas.openxmlformats.org/officeDocument/2006/relationships/image" Target="../media/image51.svg"/><Relationship Id="rId5" Type="http://schemas.openxmlformats.org/officeDocument/2006/relationships/image" Target="../media/image50.png"/><Relationship Id="rId4" Type="http://schemas.openxmlformats.org/officeDocument/2006/relationships/image" Target="../media/image49.svg"/></Relationships>
</file>

<file path=ppt/diagrams/_rels/drawing5.xml.rels><?xml version="1.0" encoding="UTF-8" standalone="yes"?>
<Relationships xmlns="http://schemas.openxmlformats.org/package/2006/relationships"><Relationship Id="rId8" Type="http://schemas.openxmlformats.org/officeDocument/2006/relationships/image" Target="../media/image62.svg"/><Relationship Id="rId3" Type="http://schemas.openxmlformats.org/officeDocument/2006/relationships/image" Target="../media/image57.png"/><Relationship Id="rId7" Type="http://schemas.openxmlformats.org/officeDocument/2006/relationships/image" Target="../media/image61.png"/><Relationship Id="rId2" Type="http://schemas.openxmlformats.org/officeDocument/2006/relationships/image" Target="../media/image56.svg"/><Relationship Id="rId1" Type="http://schemas.openxmlformats.org/officeDocument/2006/relationships/image" Target="../media/image55.png"/><Relationship Id="rId6" Type="http://schemas.openxmlformats.org/officeDocument/2006/relationships/image" Target="../media/image60.svg"/><Relationship Id="rId5" Type="http://schemas.openxmlformats.org/officeDocument/2006/relationships/image" Target="../media/image59.png"/><Relationship Id="rId4" Type="http://schemas.openxmlformats.org/officeDocument/2006/relationships/image" Target="../media/image58.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0CE1CDA-7EC9-45E1-8B13-250EE43DED7A}" type="doc">
      <dgm:prSet loTypeId="urn:microsoft.com/office/officeart/2005/8/layout/cycle1" loCatId="cycle" qsTypeId="urn:microsoft.com/office/officeart/2005/8/quickstyle/simple1" qsCatId="simple" csTypeId="urn:microsoft.com/office/officeart/2005/8/colors/colorful5" csCatId="colorful"/>
      <dgm:spPr/>
      <dgm:t>
        <a:bodyPr/>
        <a:lstStyle/>
        <a:p>
          <a:endParaRPr lang="en-US"/>
        </a:p>
      </dgm:t>
    </dgm:pt>
    <dgm:pt modelId="{A694456A-D06D-4155-A508-D389319C6D76}">
      <dgm:prSet/>
      <dgm:spPr/>
      <dgm:t>
        <a:bodyPr/>
        <a:lstStyle/>
        <a:p>
          <a:r>
            <a:rPr lang="en-US"/>
            <a:t>Industry 5.0 requires the cooperation of humans with machines  (Angulo, Chacón and Ponsa, 2023).</a:t>
          </a:r>
        </a:p>
      </dgm:t>
    </dgm:pt>
    <dgm:pt modelId="{28C23661-B0A4-4B5A-80FD-5A74FADF6880}" type="parTrans" cxnId="{8D21EBC1-8C09-442A-949C-DA3229AB7ADC}">
      <dgm:prSet/>
      <dgm:spPr/>
      <dgm:t>
        <a:bodyPr/>
        <a:lstStyle/>
        <a:p>
          <a:endParaRPr lang="en-US"/>
        </a:p>
      </dgm:t>
    </dgm:pt>
    <dgm:pt modelId="{615E82C3-9FF8-45FA-8C25-4389F1A5450B}" type="sibTrans" cxnId="{8D21EBC1-8C09-442A-949C-DA3229AB7ADC}">
      <dgm:prSet/>
      <dgm:spPr/>
      <dgm:t>
        <a:bodyPr/>
        <a:lstStyle/>
        <a:p>
          <a:endParaRPr lang="en-US"/>
        </a:p>
      </dgm:t>
    </dgm:pt>
    <dgm:pt modelId="{CBD50877-1B21-4872-B085-551CFA1C84DF}">
      <dgm:prSet/>
      <dgm:spPr/>
      <dgm:t>
        <a:bodyPr/>
        <a:lstStyle/>
        <a:p>
          <a:r>
            <a:rPr lang="en-US"/>
            <a:t>Amazon spends on AI, robotics, cloud, and data competence.</a:t>
          </a:r>
        </a:p>
      </dgm:t>
    </dgm:pt>
    <dgm:pt modelId="{88F07718-D5F2-4C37-9108-5BBF178C0F71}" type="parTrans" cxnId="{6AB483B8-9EB5-42CE-9523-2B6330827F41}">
      <dgm:prSet/>
      <dgm:spPr/>
      <dgm:t>
        <a:bodyPr/>
        <a:lstStyle/>
        <a:p>
          <a:endParaRPr lang="en-US"/>
        </a:p>
      </dgm:t>
    </dgm:pt>
    <dgm:pt modelId="{A8A9F374-8D9E-4F08-93FF-526653AFDEE3}" type="sibTrans" cxnId="{6AB483B8-9EB5-42CE-9523-2B6330827F41}">
      <dgm:prSet/>
      <dgm:spPr/>
      <dgm:t>
        <a:bodyPr/>
        <a:lstStyle/>
        <a:p>
          <a:endParaRPr lang="en-US"/>
        </a:p>
      </dgm:t>
    </dgm:pt>
    <dgm:pt modelId="{B55DFBC5-F680-42C8-9134-E43D08883696}">
      <dgm:prSet/>
      <dgm:spPr/>
      <dgm:t>
        <a:bodyPr/>
        <a:lstStyle/>
        <a:p>
          <a:r>
            <a:rPr lang="en-US"/>
            <a:t>Over half a million employees trained under Career Choice.</a:t>
          </a:r>
        </a:p>
      </dgm:t>
    </dgm:pt>
    <dgm:pt modelId="{402FA6E6-5908-4398-BAD6-164CB8E6592D}" type="parTrans" cxnId="{DD6FC025-1F54-4080-82ED-10C9C6A2E9F9}">
      <dgm:prSet/>
      <dgm:spPr/>
      <dgm:t>
        <a:bodyPr/>
        <a:lstStyle/>
        <a:p>
          <a:endParaRPr lang="en-US"/>
        </a:p>
      </dgm:t>
    </dgm:pt>
    <dgm:pt modelId="{452C8669-2C1C-42D1-9D75-566F98D52F00}" type="sibTrans" cxnId="{DD6FC025-1F54-4080-82ED-10C9C6A2E9F9}">
      <dgm:prSet/>
      <dgm:spPr/>
      <dgm:t>
        <a:bodyPr/>
        <a:lstStyle/>
        <a:p>
          <a:endParaRPr lang="en-US"/>
        </a:p>
      </dgm:t>
    </dgm:pt>
    <dgm:pt modelId="{DBF3A765-74CE-4DE5-AD6E-2118F1FA486E}">
      <dgm:prSet/>
      <dgm:spPr/>
      <dgm:t>
        <a:bodyPr/>
        <a:lstStyle/>
        <a:p>
          <a:r>
            <a:rPr lang="en-US"/>
            <a:t>Pay attention to digital literacy, flexibility, and critical thinking.</a:t>
          </a:r>
        </a:p>
      </dgm:t>
    </dgm:pt>
    <dgm:pt modelId="{D87D81A6-F055-46F3-83AD-02A1AE8A77EF}" type="parTrans" cxnId="{592DD227-88BD-4E7A-A7FF-D4FFFB5F94D3}">
      <dgm:prSet/>
      <dgm:spPr/>
      <dgm:t>
        <a:bodyPr/>
        <a:lstStyle/>
        <a:p>
          <a:endParaRPr lang="en-US"/>
        </a:p>
      </dgm:t>
    </dgm:pt>
    <dgm:pt modelId="{B4F4A8C1-F312-44EF-8CFB-C339A145FE29}" type="sibTrans" cxnId="{592DD227-88BD-4E7A-A7FF-D4FFFB5F94D3}">
      <dgm:prSet/>
      <dgm:spPr/>
      <dgm:t>
        <a:bodyPr/>
        <a:lstStyle/>
        <a:p>
          <a:endParaRPr lang="en-US"/>
        </a:p>
      </dgm:t>
    </dgm:pt>
    <dgm:pt modelId="{87831219-3657-4C37-8744-08F337DE4175}" type="pres">
      <dgm:prSet presAssocID="{90CE1CDA-7EC9-45E1-8B13-250EE43DED7A}" presName="cycle" presStyleCnt="0">
        <dgm:presLayoutVars>
          <dgm:dir/>
          <dgm:resizeHandles val="exact"/>
        </dgm:presLayoutVars>
      </dgm:prSet>
      <dgm:spPr/>
    </dgm:pt>
    <dgm:pt modelId="{FE143D64-00D6-411A-9A22-D840BFB54E56}" type="pres">
      <dgm:prSet presAssocID="{A694456A-D06D-4155-A508-D389319C6D76}" presName="dummy" presStyleCnt="0"/>
      <dgm:spPr/>
    </dgm:pt>
    <dgm:pt modelId="{A97CCC06-9B9E-47AB-B7FA-D30684D8513D}" type="pres">
      <dgm:prSet presAssocID="{A694456A-D06D-4155-A508-D389319C6D76}" presName="node" presStyleLbl="revTx" presStyleIdx="0" presStyleCnt="4">
        <dgm:presLayoutVars>
          <dgm:bulletEnabled val="1"/>
        </dgm:presLayoutVars>
      </dgm:prSet>
      <dgm:spPr/>
    </dgm:pt>
    <dgm:pt modelId="{200B6284-2F0F-4DCC-B411-5C10CD4D6080}" type="pres">
      <dgm:prSet presAssocID="{615E82C3-9FF8-45FA-8C25-4389F1A5450B}" presName="sibTrans" presStyleLbl="node1" presStyleIdx="0" presStyleCnt="4"/>
      <dgm:spPr/>
    </dgm:pt>
    <dgm:pt modelId="{B2731314-2BFE-4C2A-B0ED-AF76C6181AED}" type="pres">
      <dgm:prSet presAssocID="{CBD50877-1B21-4872-B085-551CFA1C84DF}" presName="dummy" presStyleCnt="0"/>
      <dgm:spPr/>
    </dgm:pt>
    <dgm:pt modelId="{41239284-ABB4-4EF3-95B7-9C8BFBE37CC8}" type="pres">
      <dgm:prSet presAssocID="{CBD50877-1B21-4872-B085-551CFA1C84DF}" presName="node" presStyleLbl="revTx" presStyleIdx="1" presStyleCnt="4">
        <dgm:presLayoutVars>
          <dgm:bulletEnabled val="1"/>
        </dgm:presLayoutVars>
      </dgm:prSet>
      <dgm:spPr/>
    </dgm:pt>
    <dgm:pt modelId="{382A58B5-DD6A-4E58-B4D4-3B72E48D535B}" type="pres">
      <dgm:prSet presAssocID="{A8A9F374-8D9E-4F08-93FF-526653AFDEE3}" presName="sibTrans" presStyleLbl="node1" presStyleIdx="1" presStyleCnt="4"/>
      <dgm:spPr/>
    </dgm:pt>
    <dgm:pt modelId="{25BAB354-B249-4B7F-B461-B2D90C009631}" type="pres">
      <dgm:prSet presAssocID="{B55DFBC5-F680-42C8-9134-E43D08883696}" presName="dummy" presStyleCnt="0"/>
      <dgm:spPr/>
    </dgm:pt>
    <dgm:pt modelId="{F6645917-24A3-4483-8898-7D89B3D80C1E}" type="pres">
      <dgm:prSet presAssocID="{B55DFBC5-F680-42C8-9134-E43D08883696}" presName="node" presStyleLbl="revTx" presStyleIdx="2" presStyleCnt="4">
        <dgm:presLayoutVars>
          <dgm:bulletEnabled val="1"/>
        </dgm:presLayoutVars>
      </dgm:prSet>
      <dgm:spPr/>
    </dgm:pt>
    <dgm:pt modelId="{060B18A8-D819-47D5-86A6-261FF59DCB71}" type="pres">
      <dgm:prSet presAssocID="{452C8669-2C1C-42D1-9D75-566F98D52F00}" presName="sibTrans" presStyleLbl="node1" presStyleIdx="2" presStyleCnt="4"/>
      <dgm:spPr/>
    </dgm:pt>
    <dgm:pt modelId="{E1914E75-E236-4660-8F0A-115CCD00B370}" type="pres">
      <dgm:prSet presAssocID="{DBF3A765-74CE-4DE5-AD6E-2118F1FA486E}" presName="dummy" presStyleCnt="0"/>
      <dgm:spPr/>
    </dgm:pt>
    <dgm:pt modelId="{42243867-1DA2-455D-932E-D1FAFBA362DE}" type="pres">
      <dgm:prSet presAssocID="{DBF3A765-74CE-4DE5-AD6E-2118F1FA486E}" presName="node" presStyleLbl="revTx" presStyleIdx="3" presStyleCnt="4">
        <dgm:presLayoutVars>
          <dgm:bulletEnabled val="1"/>
        </dgm:presLayoutVars>
      </dgm:prSet>
      <dgm:spPr/>
    </dgm:pt>
    <dgm:pt modelId="{A9CD475C-DB68-4AC1-BE00-57B7648ED64B}" type="pres">
      <dgm:prSet presAssocID="{B4F4A8C1-F312-44EF-8CFB-C339A145FE29}" presName="sibTrans" presStyleLbl="node1" presStyleIdx="3" presStyleCnt="4"/>
      <dgm:spPr/>
    </dgm:pt>
  </dgm:ptLst>
  <dgm:cxnLst>
    <dgm:cxn modelId="{9A9CC202-DD44-421C-B218-4E873080AC57}" type="presOf" srcId="{90CE1CDA-7EC9-45E1-8B13-250EE43DED7A}" destId="{87831219-3657-4C37-8744-08F337DE4175}" srcOrd="0" destOrd="0" presId="urn:microsoft.com/office/officeart/2005/8/layout/cycle1"/>
    <dgm:cxn modelId="{BB43B710-B691-4B5E-92F6-B0CDEF65406C}" type="presOf" srcId="{DBF3A765-74CE-4DE5-AD6E-2118F1FA486E}" destId="{42243867-1DA2-455D-932E-D1FAFBA362DE}" srcOrd="0" destOrd="0" presId="urn:microsoft.com/office/officeart/2005/8/layout/cycle1"/>
    <dgm:cxn modelId="{DD6FC025-1F54-4080-82ED-10C9C6A2E9F9}" srcId="{90CE1CDA-7EC9-45E1-8B13-250EE43DED7A}" destId="{B55DFBC5-F680-42C8-9134-E43D08883696}" srcOrd="2" destOrd="0" parTransId="{402FA6E6-5908-4398-BAD6-164CB8E6592D}" sibTransId="{452C8669-2C1C-42D1-9D75-566F98D52F00}"/>
    <dgm:cxn modelId="{592DD227-88BD-4E7A-A7FF-D4FFFB5F94D3}" srcId="{90CE1CDA-7EC9-45E1-8B13-250EE43DED7A}" destId="{DBF3A765-74CE-4DE5-AD6E-2118F1FA486E}" srcOrd="3" destOrd="0" parTransId="{D87D81A6-F055-46F3-83AD-02A1AE8A77EF}" sibTransId="{B4F4A8C1-F312-44EF-8CFB-C339A145FE29}"/>
    <dgm:cxn modelId="{317E202F-6696-479F-9F01-9AA41329C4B7}" type="presOf" srcId="{CBD50877-1B21-4872-B085-551CFA1C84DF}" destId="{41239284-ABB4-4EF3-95B7-9C8BFBE37CC8}" srcOrd="0" destOrd="0" presId="urn:microsoft.com/office/officeart/2005/8/layout/cycle1"/>
    <dgm:cxn modelId="{E75CBD4E-7518-48DF-8F02-A74D98F20E51}" type="presOf" srcId="{A8A9F374-8D9E-4F08-93FF-526653AFDEE3}" destId="{382A58B5-DD6A-4E58-B4D4-3B72E48D535B}" srcOrd="0" destOrd="0" presId="urn:microsoft.com/office/officeart/2005/8/layout/cycle1"/>
    <dgm:cxn modelId="{9F1B9153-F040-4D96-A814-4C1D45336C22}" type="presOf" srcId="{452C8669-2C1C-42D1-9D75-566F98D52F00}" destId="{060B18A8-D819-47D5-86A6-261FF59DCB71}" srcOrd="0" destOrd="0" presId="urn:microsoft.com/office/officeart/2005/8/layout/cycle1"/>
    <dgm:cxn modelId="{7DCBF379-3FA7-403E-9216-EDD424BC4826}" type="presOf" srcId="{B4F4A8C1-F312-44EF-8CFB-C339A145FE29}" destId="{A9CD475C-DB68-4AC1-BE00-57B7648ED64B}" srcOrd="0" destOrd="0" presId="urn:microsoft.com/office/officeart/2005/8/layout/cycle1"/>
    <dgm:cxn modelId="{F34E049C-021C-4134-81C7-A6DE24100F6C}" type="presOf" srcId="{A694456A-D06D-4155-A508-D389319C6D76}" destId="{A97CCC06-9B9E-47AB-B7FA-D30684D8513D}" srcOrd="0" destOrd="0" presId="urn:microsoft.com/office/officeart/2005/8/layout/cycle1"/>
    <dgm:cxn modelId="{6AB483B8-9EB5-42CE-9523-2B6330827F41}" srcId="{90CE1CDA-7EC9-45E1-8B13-250EE43DED7A}" destId="{CBD50877-1B21-4872-B085-551CFA1C84DF}" srcOrd="1" destOrd="0" parTransId="{88F07718-D5F2-4C37-9108-5BBF178C0F71}" sibTransId="{A8A9F374-8D9E-4F08-93FF-526653AFDEE3}"/>
    <dgm:cxn modelId="{8D21EBC1-8C09-442A-949C-DA3229AB7ADC}" srcId="{90CE1CDA-7EC9-45E1-8B13-250EE43DED7A}" destId="{A694456A-D06D-4155-A508-D389319C6D76}" srcOrd="0" destOrd="0" parTransId="{28C23661-B0A4-4B5A-80FD-5A74FADF6880}" sibTransId="{615E82C3-9FF8-45FA-8C25-4389F1A5450B}"/>
    <dgm:cxn modelId="{3F3A8BCF-6A44-4C97-8203-1DEFDCC327DA}" type="presOf" srcId="{615E82C3-9FF8-45FA-8C25-4389F1A5450B}" destId="{200B6284-2F0F-4DCC-B411-5C10CD4D6080}" srcOrd="0" destOrd="0" presId="urn:microsoft.com/office/officeart/2005/8/layout/cycle1"/>
    <dgm:cxn modelId="{A90B68D5-684E-4870-9DCA-97ABF2B5BF81}" type="presOf" srcId="{B55DFBC5-F680-42C8-9134-E43D08883696}" destId="{F6645917-24A3-4483-8898-7D89B3D80C1E}" srcOrd="0" destOrd="0" presId="urn:microsoft.com/office/officeart/2005/8/layout/cycle1"/>
    <dgm:cxn modelId="{34686AEE-B586-43D3-BC21-67983885BD63}" type="presParOf" srcId="{87831219-3657-4C37-8744-08F337DE4175}" destId="{FE143D64-00D6-411A-9A22-D840BFB54E56}" srcOrd="0" destOrd="0" presId="urn:microsoft.com/office/officeart/2005/8/layout/cycle1"/>
    <dgm:cxn modelId="{01735163-BE3E-48E8-A066-46B62BB04B46}" type="presParOf" srcId="{87831219-3657-4C37-8744-08F337DE4175}" destId="{A97CCC06-9B9E-47AB-B7FA-D30684D8513D}" srcOrd="1" destOrd="0" presId="urn:microsoft.com/office/officeart/2005/8/layout/cycle1"/>
    <dgm:cxn modelId="{308E4145-C22C-4D1B-8503-C976C40136DF}" type="presParOf" srcId="{87831219-3657-4C37-8744-08F337DE4175}" destId="{200B6284-2F0F-4DCC-B411-5C10CD4D6080}" srcOrd="2" destOrd="0" presId="urn:microsoft.com/office/officeart/2005/8/layout/cycle1"/>
    <dgm:cxn modelId="{8F808759-2FD7-402D-B3C9-10187EF43EC8}" type="presParOf" srcId="{87831219-3657-4C37-8744-08F337DE4175}" destId="{B2731314-2BFE-4C2A-B0ED-AF76C6181AED}" srcOrd="3" destOrd="0" presId="urn:microsoft.com/office/officeart/2005/8/layout/cycle1"/>
    <dgm:cxn modelId="{CDC70849-CD11-408B-AE24-E22CE7E9F35C}" type="presParOf" srcId="{87831219-3657-4C37-8744-08F337DE4175}" destId="{41239284-ABB4-4EF3-95B7-9C8BFBE37CC8}" srcOrd="4" destOrd="0" presId="urn:microsoft.com/office/officeart/2005/8/layout/cycle1"/>
    <dgm:cxn modelId="{20439C6E-897D-4963-A395-A1C6B87889CE}" type="presParOf" srcId="{87831219-3657-4C37-8744-08F337DE4175}" destId="{382A58B5-DD6A-4E58-B4D4-3B72E48D535B}" srcOrd="5" destOrd="0" presId="urn:microsoft.com/office/officeart/2005/8/layout/cycle1"/>
    <dgm:cxn modelId="{DB21A5CC-3A23-4275-AA9C-5467BFBAF572}" type="presParOf" srcId="{87831219-3657-4C37-8744-08F337DE4175}" destId="{25BAB354-B249-4B7F-B461-B2D90C009631}" srcOrd="6" destOrd="0" presId="urn:microsoft.com/office/officeart/2005/8/layout/cycle1"/>
    <dgm:cxn modelId="{96E9A14E-B053-4D9B-B478-DF7CB62E0DA4}" type="presParOf" srcId="{87831219-3657-4C37-8744-08F337DE4175}" destId="{F6645917-24A3-4483-8898-7D89B3D80C1E}" srcOrd="7" destOrd="0" presId="urn:microsoft.com/office/officeart/2005/8/layout/cycle1"/>
    <dgm:cxn modelId="{60363055-7803-45DE-9E78-465120174F8D}" type="presParOf" srcId="{87831219-3657-4C37-8744-08F337DE4175}" destId="{060B18A8-D819-47D5-86A6-261FF59DCB71}" srcOrd="8" destOrd="0" presId="urn:microsoft.com/office/officeart/2005/8/layout/cycle1"/>
    <dgm:cxn modelId="{CC342F9D-3260-43E2-963F-C95E981785BE}" type="presParOf" srcId="{87831219-3657-4C37-8744-08F337DE4175}" destId="{E1914E75-E236-4660-8F0A-115CCD00B370}" srcOrd="9" destOrd="0" presId="urn:microsoft.com/office/officeart/2005/8/layout/cycle1"/>
    <dgm:cxn modelId="{7304CF06-8772-490D-828B-7E03EE65969B}" type="presParOf" srcId="{87831219-3657-4C37-8744-08F337DE4175}" destId="{42243867-1DA2-455D-932E-D1FAFBA362DE}" srcOrd="10" destOrd="0" presId="urn:microsoft.com/office/officeart/2005/8/layout/cycle1"/>
    <dgm:cxn modelId="{8323A8DA-D72E-40FA-AF40-A9B7DB7B305F}" type="presParOf" srcId="{87831219-3657-4C37-8744-08F337DE4175}" destId="{A9CD475C-DB68-4AC1-BE00-57B7648ED64B}" srcOrd="11" destOrd="0" presId="urn:microsoft.com/office/officeart/2005/8/layout/cycle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629B765-3194-4AE7-8208-9D2DE2DBE174}"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562BB624-9C3F-4682-AFBB-AC9D41E17ABF}">
      <dgm:prSet/>
      <dgm:spPr/>
      <dgm:t>
        <a:bodyPr/>
        <a:lstStyle/>
        <a:p>
          <a:r>
            <a:rPr lang="en-US"/>
            <a:t>Ongoing culture of learning powered by AWS Skill Builder.</a:t>
          </a:r>
        </a:p>
      </dgm:t>
    </dgm:pt>
    <dgm:pt modelId="{617D01B7-7B9E-455F-ADB6-E52862C3E59A}" type="parTrans" cxnId="{2F76D2F4-26F4-460F-9690-7A1478C5D4D2}">
      <dgm:prSet/>
      <dgm:spPr/>
      <dgm:t>
        <a:bodyPr/>
        <a:lstStyle/>
        <a:p>
          <a:endParaRPr lang="en-US"/>
        </a:p>
      </dgm:t>
    </dgm:pt>
    <dgm:pt modelId="{23478368-F9BE-4F15-8069-86443AC8CB5D}" type="sibTrans" cxnId="{2F76D2F4-26F4-460F-9690-7A1478C5D4D2}">
      <dgm:prSet/>
      <dgm:spPr/>
      <dgm:t>
        <a:bodyPr/>
        <a:lstStyle/>
        <a:p>
          <a:endParaRPr lang="en-US"/>
        </a:p>
      </dgm:t>
    </dgm:pt>
    <dgm:pt modelId="{55762563-4F52-4718-9E7B-3F25C017976E}">
      <dgm:prSet/>
      <dgm:spPr/>
      <dgm:t>
        <a:bodyPr/>
        <a:lstStyle/>
        <a:p>
          <a:r>
            <a:rPr lang="en-US"/>
            <a:t>Sharing of knowledge through international communities of practise.</a:t>
          </a:r>
        </a:p>
      </dgm:t>
    </dgm:pt>
    <dgm:pt modelId="{BE5B54DB-747A-409E-8DEB-D8202D5168E8}" type="parTrans" cxnId="{158E4E00-3A81-4B9A-B442-2F0722261C50}">
      <dgm:prSet/>
      <dgm:spPr/>
      <dgm:t>
        <a:bodyPr/>
        <a:lstStyle/>
        <a:p>
          <a:endParaRPr lang="en-US"/>
        </a:p>
      </dgm:t>
    </dgm:pt>
    <dgm:pt modelId="{EE48C93A-99F0-4F76-AB9A-D3A9E2909979}" type="sibTrans" cxnId="{158E4E00-3A81-4B9A-B442-2F0722261C50}">
      <dgm:prSet/>
      <dgm:spPr/>
      <dgm:t>
        <a:bodyPr/>
        <a:lstStyle/>
        <a:p>
          <a:endParaRPr lang="en-US"/>
        </a:p>
      </dgm:t>
    </dgm:pt>
    <dgm:pt modelId="{02BD2BE7-DA24-4E50-9087-0A9F8E51A3A7}">
      <dgm:prSet/>
      <dgm:spPr/>
      <dgm:t>
        <a:bodyPr/>
        <a:lstStyle/>
        <a:p>
          <a:r>
            <a:rPr lang="en-US"/>
            <a:t>Innovation laboratories aid in experimentation and problem solving (McGann, Wells and Blomkamp, 2021).</a:t>
          </a:r>
        </a:p>
      </dgm:t>
    </dgm:pt>
    <dgm:pt modelId="{1CA2A3D7-D328-4F83-B002-0D87138938B0}" type="parTrans" cxnId="{2BEF2205-454C-4311-A919-08304A8B6482}">
      <dgm:prSet/>
      <dgm:spPr/>
      <dgm:t>
        <a:bodyPr/>
        <a:lstStyle/>
        <a:p>
          <a:endParaRPr lang="en-US"/>
        </a:p>
      </dgm:t>
    </dgm:pt>
    <dgm:pt modelId="{33A217DD-7817-4351-A23E-72EBBD36AB58}" type="sibTrans" cxnId="{2BEF2205-454C-4311-A919-08304A8B6482}">
      <dgm:prSet/>
      <dgm:spPr/>
      <dgm:t>
        <a:bodyPr/>
        <a:lstStyle/>
        <a:p>
          <a:endParaRPr lang="en-US"/>
        </a:p>
      </dgm:t>
    </dgm:pt>
    <dgm:pt modelId="{67123757-4D0D-46B2-A6A1-39DB7A893463}">
      <dgm:prSet/>
      <dgm:spPr/>
      <dgm:t>
        <a:bodyPr/>
        <a:lstStyle/>
        <a:p>
          <a:r>
            <a:rPr lang="en-US"/>
            <a:t>Training personalisation using AI enhances learning.</a:t>
          </a:r>
        </a:p>
      </dgm:t>
    </dgm:pt>
    <dgm:pt modelId="{C31F03B0-A8BA-41C6-92F7-737F067D3C66}" type="parTrans" cxnId="{18438A7B-3FC7-4F47-A03A-F44397473D4D}">
      <dgm:prSet/>
      <dgm:spPr/>
      <dgm:t>
        <a:bodyPr/>
        <a:lstStyle/>
        <a:p>
          <a:endParaRPr lang="en-US"/>
        </a:p>
      </dgm:t>
    </dgm:pt>
    <dgm:pt modelId="{62857A97-22C2-4AFC-9BCC-B13F17783BB3}" type="sibTrans" cxnId="{18438A7B-3FC7-4F47-A03A-F44397473D4D}">
      <dgm:prSet/>
      <dgm:spPr/>
      <dgm:t>
        <a:bodyPr/>
        <a:lstStyle/>
        <a:p>
          <a:endParaRPr lang="en-US"/>
        </a:p>
      </dgm:t>
    </dgm:pt>
    <dgm:pt modelId="{1A9C8A63-399F-4A7A-83A9-63069FEC61E5}" type="pres">
      <dgm:prSet presAssocID="{F629B765-3194-4AE7-8208-9D2DE2DBE174}" presName="root" presStyleCnt="0">
        <dgm:presLayoutVars>
          <dgm:dir/>
          <dgm:resizeHandles val="exact"/>
        </dgm:presLayoutVars>
      </dgm:prSet>
      <dgm:spPr/>
    </dgm:pt>
    <dgm:pt modelId="{E52662E1-299F-42C2-B8CF-C765C6BB7754}" type="pres">
      <dgm:prSet presAssocID="{562BB624-9C3F-4682-AFBB-AC9D41E17ABF}" presName="compNode" presStyleCnt="0"/>
      <dgm:spPr/>
    </dgm:pt>
    <dgm:pt modelId="{BE718698-D015-4B18-87A4-0602154F9705}" type="pres">
      <dgm:prSet presAssocID="{562BB624-9C3F-4682-AFBB-AC9D41E17ABF}" presName="bgRect" presStyleLbl="bgShp" presStyleIdx="0" presStyleCnt="4"/>
      <dgm:spPr/>
    </dgm:pt>
    <dgm:pt modelId="{4C4C24B9-19F3-4802-B97A-E37AE048E9B4}" type="pres">
      <dgm:prSet presAssocID="{562BB624-9C3F-4682-AFBB-AC9D41E17ABF}"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iploma Roll"/>
        </a:ext>
      </dgm:extLst>
    </dgm:pt>
    <dgm:pt modelId="{E2BF029E-3E91-4B3C-9AFD-94901F61F515}" type="pres">
      <dgm:prSet presAssocID="{562BB624-9C3F-4682-AFBB-AC9D41E17ABF}" presName="spaceRect" presStyleCnt="0"/>
      <dgm:spPr/>
    </dgm:pt>
    <dgm:pt modelId="{501CE52C-849E-482F-A291-21AAF54D9934}" type="pres">
      <dgm:prSet presAssocID="{562BB624-9C3F-4682-AFBB-AC9D41E17ABF}" presName="parTx" presStyleLbl="revTx" presStyleIdx="0" presStyleCnt="4">
        <dgm:presLayoutVars>
          <dgm:chMax val="0"/>
          <dgm:chPref val="0"/>
        </dgm:presLayoutVars>
      </dgm:prSet>
      <dgm:spPr/>
    </dgm:pt>
    <dgm:pt modelId="{C1FC8FC2-10B9-4360-847C-8564DF8F6C34}" type="pres">
      <dgm:prSet presAssocID="{23478368-F9BE-4F15-8069-86443AC8CB5D}" presName="sibTrans" presStyleCnt="0"/>
      <dgm:spPr/>
    </dgm:pt>
    <dgm:pt modelId="{87573EFC-ECD7-4A81-AF9E-D68DB6C8593A}" type="pres">
      <dgm:prSet presAssocID="{55762563-4F52-4718-9E7B-3F25C017976E}" presName="compNode" presStyleCnt="0"/>
      <dgm:spPr/>
    </dgm:pt>
    <dgm:pt modelId="{CF5173D3-B600-4C5D-BC66-93D335591033}" type="pres">
      <dgm:prSet presAssocID="{55762563-4F52-4718-9E7B-3F25C017976E}" presName="bgRect" presStyleLbl="bgShp" presStyleIdx="1" presStyleCnt="4"/>
      <dgm:spPr/>
    </dgm:pt>
    <dgm:pt modelId="{1B4C5927-475A-4A89-AC31-00278B07FE9B}" type="pres">
      <dgm:prSet presAssocID="{55762563-4F52-4718-9E7B-3F25C017976E}"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nnections"/>
        </a:ext>
      </dgm:extLst>
    </dgm:pt>
    <dgm:pt modelId="{34F394E6-5617-4837-92B2-F8C13D7A218F}" type="pres">
      <dgm:prSet presAssocID="{55762563-4F52-4718-9E7B-3F25C017976E}" presName="spaceRect" presStyleCnt="0"/>
      <dgm:spPr/>
    </dgm:pt>
    <dgm:pt modelId="{8295134B-3158-4738-9FD6-E3CA5341E548}" type="pres">
      <dgm:prSet presAssocID="{55762563-4F52-4718-9E7B-3F25C017976E}" presName="parTx" presStyleLbl="revTx" presStyleIdx="1" presStyleCnt="4">
        <dgm:presLayoutVars>
          <dgm:chMax val="0"/>
          <dgm:chPref val="0"/>
        </dgm:presLayoutVars>
      </dgm:prSet>
      <dgm:spPr/>
    </dgm:pt>
    <dgm:pt modelId="{8B434CED-09FD-4E21-9AC3-E18F2A115F52}" type="pres">
      <dgm:prSet presAssocID="{EE48C93A-99F0-4F76-AB9A-D3A9E2909979}" presName="sibTrans" presStyleCnt="0"/>
      <dgm:spPr/>
    </dgm:pt>
    <dgm:pt modelId="{5B15E060-F69F-46ED-AAD2-7256888C40C7}" type="pres">
      <dgm:prSet presAssocID="{02BD2BE7-DA24-4E50-9087-0A9F8E51A3A7}" presName="compNode" presStyleCnt="0"/>
      <dgm:spPr/>
    </dgm:pt>
    <dgm:pt modelId="{20A84D06-A860-4064-B4CA-F20D5E7A196F}" type="pres">
      <dgm:prSet presAssocID="{02BD2BE7-DA24-4E50-9087-0A9F8E51A3A7}" presName="bgRect" presStyleLbl="bgShp" presStyleIdx="2" presStyleCnt="4"/>
      <dgm:spPr/>
    </dgm:pt>
    <dgm:pt modelId="{0B4E50C4-03A9-4789-889F-00D298A611B7}" type="pres">
      <dgm:prSet presAssocID="{02BD2BE7-DA24-4E50-9087-0A9F8E51A3A7}"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cientist"/>
        </a:ext>
      </dgm:extLst>
    </dgm:pt>
    <dgm:pt modelId="{C1AD98EF-8145-4E00-AE11-98BB44FFBE7E}" type="pres">
      <dgm:prSet presAssocID="{02BD2BE7-DA24-4E50-9087-0A9F8E51A3A7}" presName="spaceRect" presStyleCnt="0"/>
      <dgm:spPr/>
    </dgm:pt>
    <dgm:pt modelId="{31EBC57E-1568-4F28-A6B3-86DE12DFDAF5}" type="pres">
      <dgm:prSet presAssocID="{02BD2BE7-DA24-4E50-9087-0A9F8E51A3A7}" presName="parTx" presStyleLbl="revTx" presStyleIdx="2" presStyleCnt="4">
        <dgm:presLayoutVars>
          <dgm:chMax val="0"/>
          <dgm:chPref val="0"/>
        </dgm:presLayoutVars>
      </dgm:prSet>
      <dgm:spPr/>
    </dgm:pt>
    <dgm:pt modelId="{8B897F5E-DB84-4232-A616-CDE4123AB5A7}" type="pres">
      <dgm:prSet presAssocID="{33A217DD-7817-4351-A23E-72EBBD36AB58}" presName="sibTrans" presStyleCnt="0"/>
      <dgm:spPr/>
    </dgm:pt>
    <dgm:pt modelId="{A8476030-55D4-4D99-A26B-EA4521E1D9FA}" type="pres">
      <dgm:prSet presAssocID="{67123757-4D0D-46B2-A6A1-39DB7A893463}" presName="compNode" presStyleCnt="0"/>
      <dgm:spPr/>
    </dgm:pt>
    <dgm:pt modelId="{9AF501B2-78BA-4D4E-ACFF-F7D6EB5C9D0E}" type="pres">
      <dgm:prSet presAssocID="{67123757-4D0D-46B2-A6A1-39DB7A893463}" presName="bgRect" presStyleLbl="bgShp" presStyleIdx="3" presStyleCnt="4"/>
      <dgm:spPr/>
    </dgm:pt>
    <dgm:pt modelId="{B40015EE-8615-4DB4-878D-D4B9546A13D1}" type="pres">
      <dgm:prSet presAssocID="{67123757-4D0D-46B2-A6A1-39DB7A893463}"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ead with Gears"/>
        </a:ext>
      </dgm:extLst>
    </dgm:pt>
    <dgm:pt modelId="{3438C5E2-2A37-40ED-A813-ADCA0F9B5E0C}" type="pres">
      <dgm:prSet presAssocID="{67123757-4D0D-46B2-A6A1-39DB7A893463}" presName="spaceRect" presStyleCnt="0"/>
      <dgm:spPr/>
    </dgm:pt>
    <dgm:pt modelId="{A496E3F8-2558-41BB-88AB-7930DFD7D6B5}" type="pres">
      <dgm:prSet presAssocID="{67123757-4D0D-46B2-A6A1-39DB7A893463}" presName="parTx" presStyleLbl="revTx" presStyleIdx="3" presStyleCnt="4">
        <dgm:presLayoutVars>
          <dgm:chMax val="0"/>
          <dgm:chPref val="0"/>
        </dgm:presLayoutVars>
      </dgm:prSet>
      <dgm:spPr/>
    </dgm:pt>
  </dgm:ptLst>
  <dgm:cxnLst>
    <dgm:cxn modelId="{158E4E00-3A81-4B9A-B442-2F0722261C50}" srcId="{F629B765-3194-4AE7-8208-9D2DE2DBE174}" destId="{55762563-4F52-4718-9E7B-3F25C017976E}" srcOrd="1" destOrd="0" parTransId="{BE5B54DB-747A-409E-8DEB-D8202D5168E8}" sibTransId="{EE48C93A-99F0-4F76-AB9A-D3A9E2909979}"/>
    <dgm:cxn modelId="{2BEF2205-454C-4311-A919-08304A8B6482}" srcId="{F629B765-3194-4AE7-8208-9D2DE2DBE174}" destId="{02BD2BE7-DA24-4E50-9087-0A9F8E51A3A7}" srcOrd="2" destOrd="0" parTransId="{1CA2A3D7-D328-4F83-B002-0D87138938B0}" sibTransId="{33A217DD-7817-4351-A23E-72EBBD36AB58}"/>
    <dgm:cxn modelId="{A6EB4227-45CF-4EAC-B8AE-0EF8FBA4EB9A}" type="presOf" srcId="{02BD2BE7-DA24-4E50-9087-0A9F8E51A3A7}" destId="{31EBC57E-1568-4F28-A6B3-86DE12DFDAF5}" srcOrd="0" destOrd="0" presId="urn:microsoft.com/office/officeart/2018/2/layout/IconVerticalSolidList"/>
    <dgm:cxn modelId="{18438A7B-3FC7-4F47-A03A-F44397473D4D}" srcId="{F629B765-3194-4AE7-8208-9D2DE2DBE174}" destId="{67123757-4D0D-46B2-A6A1-39DB7A893463}" srcOrd="3" destOrd="0" parTransId="{C31F03B0-A8BA-41C6-92F7-737F067D3C66}" sibTransId="{62857A97-22C2-4AFC-9BCC-B13F17783BB3}"/>
    <dgm:cxn modelId="{50A75C88-A443-4C57-9638-3BC830AB3724}" type="presOf" srcId="{562BB624-9C3F-4682-AFBB-AC9D41E17ABF}" destId="{501CE52C-849E-482F-A291-21AAF54D9934}" srcOrd="0" destOrd="0" presId="urn:microsoft.com/office/officeart/2018/2/layout/IconVerticalSolidList"/>
    <dgm:cxn modelId="{F8D7D08D-65D0-4905-8B37-95F77A7AACE6}" type="presOf" srcId="{F629B765-3194-4AE7-8208-9D2DE2DBE174}" destId="{1A9C8A63-399F-4A7A-83A9-63069FEC61E5}" srcOrd="0" destOrd="0" presId="urn:microsoft.com/office/officeart/2018/2/layout/IconVerticalSolidList"/>
    <dgm:cxn modelId="{394147B5-3281-4CE8-97DE-208B7E8F21D6}" type="presOf" srcId="{55762563-4F52-4718-9E7B-3F25C017976E}" destId="{8295134B-3158-4738-9FD6-E3CA5341E548}" srcOrd="0" destOrd="0" presId="urn:microsoft.com/office/officeart/2018/2/layout/IconVerticalSolidList"/>
    <dgm:cxn modelId="{02F151C9-6C6E-4B59-AF14-2CADE63EBB49}" type="presOf" srcId="{67123757-4D0D-46B2-A6A1-39DB7A893463}" destId="{A496E3F8-2558-41BB-88AB-7930DFD7D6B5}" srcOrd="0" destOrd="0" presId="urn:microsoft.com/office/officeart/2018/2/layout/IconVerticalSolidList"/>
    <dgm:cxn modelId="{2F76D2F4-26F4-460F-9690-7A1478C5D4D2}" srcId="{F629B765-3194-4AE7-8208-9D2DE2DBE174}" destId="{562BB624-9C3F-4682-AFBB-AC9D41E17ABF}" srcOrd="0" destOrd="0" parTransId="{617D01B7-7B9E-455F-ADB6-E52862C3E59A}" sibTransId="{23478368-F9BE-4F15-8069-86443AC8CB5D}"/>
    <dgm:cxn modelId="{A2B64266-BAF4-4971-A785-11A3316DBFCA}" type="presParOf" srcId="{1A9C8A63-399F-4A7A-83A9-63069FEC61E5}" destId="{E52662E1-299F-42C2-B8CF-C765C6BB7754}" srcOrd="0" destOrd="0" presId="urn:microsoft.com/office/officeart/2018/2/layout/IconVerticalSolidList"/>
    <dgm:cxn modelId="{FD9374F9-AE79-407E-8EBF-1B08477E05CA}" type="presParOf" srcId="{E52662E1-299F-42C2-B8CF-C765C6BB7754}" destId="{BE718698-D015-4B18-87A4-0602154F9705}" srcOrd="0" destOrd="0" presId="urn:microsoft.com/office/officeart/2018/2/layout/IconVerticalSolidList"/>
    <dgm:cxn modelId="{DDC8E2F9-5487-4EB8-A6A2-E7D4B2E31BB5}" type="presParOf" srcId="{E52662E1-299F-42C2-B8CF-C765C6BB7754}" destId="{4C4C24B9-19F3-4802-B97A-E37AE048E9B4}" srcOrd="1" destOrd="0" presId="urn:microsoft.com/office/officeart/2018/2/layout/IconVerticalSolidList"/>
    <dgm:cxn modelId="{67A36848-20FA-4240-988B-AE363EF68546}" type="presParOf" srcId="{E52662E1-299F-42C2-B8CF-C765C6BB7754}" destId="{E2BF029E-3E91-4B3C-9AFD-94901F61F515}" srcOrd="2" destOrd="0" presId="urn:microsoft.com/office/officeart/2018/2/layout/IconVerticalSolidList"/>
    <dgm:cxn modelId="{1DFFC0B6-A72C-41F9-92EE-FCDD99834B65}" type="presParOf" srcId="{E52662E1-299F-42C2-B8CF-C765C6BB7754}" destId="{501CE52C-849E-482F-A291-21AAF54D9934}" srcOrd="3" destOrd="0" presId="urn:microsoft.com/office/officeart/2018/2/layout/IconVerticalSolidList"/>
    <dgm:cxn modelId="{A9F17D08-FBEF-4206-A087-19B61E8ABB11}" type="presParOf" srcId="{1A9C8A63-399F-4A7A-83A9-63069FEC61E5}" destId="{C1FC8FC2-10B9-4360-847C-8564DF8F6C34}" srcOrd="1" destOrd="0" presId="urn:microsoft.com/office/officeart/2018/2/layout/IconVerticalSolidList"/>
    <dgm:cxn modelId="{C29668C1-94E7-47FC-855D-90B258FD231F}" type="presParOf" srcId="{1A9C8A63-399F-4A7A-83A9-63069FEC61E5}" destId="{87573EFC-ECD7-4A81-AF9E-D68DB6C8593A}" srcOrd="2" destOrd="0" presId="urn:microsoft.com/office/officeart/2018/2/layout/IconVerticalSolidList"/>
    <dgm:cxn modelId="{F00BA6D9-83BF-47A8-AD84-13AB2373CD4F}" type="presParOf" srcId="{87573EFC-ECD7-4A81-AF9E-D68DB6C8593A}" destId="{CF5173D3-B600-4C5D-BC66-93D335591033}" srcOrd="0" destOrd="0" presId="urn:microsoft.com/office/officeart/2018/2/layout/IconVerticalSolidList"/>
    <dgm:cxn modelId="{A1D89CE3-F891-415D-8447-C9E1557AA411}" type="presParOf" srcId="{87573EFC-ECD7-4A81-AF9E-D68DB6C8593A}" destId="{1B4C5927-475A-4A89-AC31-00278B07FE9B}" srcOrd="1" destOrd="0" presId="urn:microsoft.com/office/officeart/2018/2/layout/IconVerticalSolidList"/>
    <dgm:cxn modelId="{C25F0BAC-05BE-4868-BF5F-D5343F1FBD06}" type="presParOf" srcId="{87573EFC-ECD7-4A81-AF9E-D68DB6C8593A}" destId="{34F394E6-5617-4837-92B2-F8C13D7A218F}" srcOrd="2" destOrd="0" presId="urn:microsoft.com/office/officeart/2018/2/layout/IconVerticalSolidList"/>
    <dgm:cxn modelId="{037BCFCB-FD74-4F87-9E63-262FC279C511}" type="presParOf" srcId="{87573EFC-ECD7-4A81-AF9E-D68DB6C8593A}" destId="{8295134B-3158-4738-9FD6-E3CA5341E548}" srcOrd="3" destOrd="0" presId="urn:microsoft.com/office/officeart/2018/2/layout/IconVerticalSolidList"/>
    <dgm:cxn modelId="{6F11400E-55D8-4612-81D4-13003C2151AC}" type="presParOf" srcId="{1A9C8A63-399F-4A7A-83A9-63069FEC61E5}" destId="{8B434CED-09FD-4E21-9AC3-E18F2A115F52}" srcOrd="3" destOrd="0" presId="urn:microsoft.com/office/officeart/2018/2/layout/IconVerticalSolidList"/>
    <dgm:cxn modelId="{D591503D-9AE1-4BBD-9B90-93F6EC7D8081}" type="presParOf" srcId="{1A9C8A63-399F-4A7A-83A9-63069FEC61E5}" destId="{5B15E060-F69F-46ED-AAD2-7256888C40C7}" srcOrd="4" destOrd="0" presId="urn:microsoft.com/office/officeart/2018/2/layout/IconVerticalSolidList"/>
    <dgm:cxn modelId="{0ACBCE02-E30C-4A5B-B08F-A74C67122A05}" type="presParOf" srcId="{5B15E060-F69F-46ED-AAD2-7256888C40C7}" destId="{20A84D06-A860-4064-B4CA-F20D5E7A196F}" srcOrd="0" destOrd="0" presId="urn:microsoft.com/office/officeart/2018/2/layout/IconVerticalSolidList"/>
    <dgm:cxn modelId="{CE0BAE46-80B9-4670-BB6C-98E8E9E4F459}" type="presParOf" srcId="{5B15E060-F69F-46ED-AAD2-7256888C40C7}" destId="{0B4E50C4-03A9-4789-889F-00D298A611B7}" srcOrd="1" destOrd="0" presId="urn:microsoft.com/office/officeart/2018/2/layout/IconVerticalSolidList"/>
    <dgm:cxn modelId="{47F686C8-39F8-4FCE-88A4-A34827A89555}" type="presParOf" srcId="{5B15E060-F69F-46ED-AAD2-7256888C40C7}" destId="{C1AD98EF-8145-4E00-AE11-98BB44FFBE7E}" srcOrd="2" destOrd="0" presId="urn:microsoft.com/office/officeart/2018/2/layout/IconVerticalSolidList"/>
    <dgm:cxn modelId="{79250F64-6AD0-4741-BA9C-5CE16ACB32A2}" type="presParOf" srcId="{5B15E060-F69F-46ED-AAD2-7256888C40C7}" destId="{31EBC57E-1568-4F28-A6B3-86DE12DFDAF5}" srcOrd="3" destOrd="0" presId="urn:microsoft.com/office/officeart/2018/2/layout/IconVerticalSolidList"/>
    <dgm:cxn modelId="{EA8212CE-B18A-48EE-AC7A-1DD361979CF5}" type="presParOf" srcId="{1A9C8A63-399F-4A7A-83A9-63069FEC61E5}" destId="{8B897F5E-DB84-4232-A616-CDE4123AB5A7}" srcOrd="5" destOrd="0" presId="urn:microsoft.com/office/officeart/2018/2/layout/IconVerticalSolidList"/>
    <dgm:cxn modelId="{949D0749-1833-436C-B124-42201DA30396}" type="presParOf" srcId="{1A9C8A63-399F-4A7A-83A9-63069FEC61E5}" destId="{A8476030-55D4-4D99-A26B-EA4521E1D9FA}" srcOrd="6" destOrd="0" presId="urn:microsoft.com/office/officeart/2018/2/layout/IconVerticalSolidList"/>
    <dgm:cxn modelId="{6C35A028-858C-43AB-B51B-10F5051A1B73}" type="presParOf" srcId="{A8476030-55D4-4D99-A26B-EA4521E1D9FA}" destId="{9AF501B2-78BA-4D4E-ACFF-F7D6EB5C9D0E}" srcOrd="0" destOrd="0" presId="urn:microsoft.com/office/officeart/2018/2/layout/IconVerticalSolidList"/>
    <dgm:cxn modelId="{56E68483-495D-4447-902E-A4173A8F755E}" type="presParOf" srcId="{A8476030-55D4-4D99-A26B-EA4521E1D9FA}" destId="{B40015EE-8615-4DB4-878D-D4B9546A13D1}" srcOrd="1" destOrd="0" presId="urn:microsoft.com/office/officeart/2018/2/layout/IconVerticalSolidList"/>
    <dgm:cxn modelId="{91472D6B-9693-49D8-B3AF-12EB53D28323}" type="presParOf" srcId="{A8476030-55D4-4D99-A26B-EA4521E1D9FA}" destId="{3438C5E2-2A37-40ED-A813-ADCA0F9B5E0C}" srcOrd="2" destOrd="0" presId="urn:microsoft.com/office/officeart/2018/2/layout/IconVerticalSolidList"/>
    <dgm:cxn modelId="{E57F8D0A-4901-45C3-8245-76201A125CB7}" type="presParOf" srcId="{A8476030-55D4-4D99-A26B-EA4521E1D9FA}" destId="{A496E3F8-2558-41BB-88AB-7930DFD7D6B5}"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7D5CB2B-ACA8-48CB-8086-3D48F4903B8F}"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BAB8F6CF-BECE-4A97-9892-F1B651AAD6FB}">
      <dgm:prSet/>
      <dgm:spPr/>
      <dgm:t>
        <a:bodyPr/>
        <a:lstStyle/>
        <a:p>
          <a:pPr>
            <a:defRPr cap="all"/>
          </a:pPr>
          <a:r>
            <a:rPr lang="en-US"/>
            <a:t>Hybrid roles increased after the pandemic.</a:t>
          </a:r>
        </a:p>
      </dgm:t>
    </dgm:pt>
    <dgm:pt modelId="{ABEC2CC0-2472-4286-BC80-F9F32DC2362E}" type="parTrans" cxnId="{45B621D9-5D28-495C-A648-AA9DC40CD66D}">
      <dgm:prSet/>
      <dgm:spPr/>
      <dgm:t>
        <a:bodyPr/>
        <a:lstStyle/>
        <a:p>
          <a:endParaRPr lang="en-US"/>
        </a:p>
      </dgm:t>
    </dgm:pt>
    <dgm:pt modelId="{07BB36E1-2A6C-4D55-AB99-8889BC9D5EE3}" type="sibTrans" cxnId="{45B621D9-5D28-495C-A648-AA9DC40CD66D}">
      <dgm:prSet/>
      <dgm:spPr/>
      <dgm:t>
        <a:bodyPr/>
        <a:lstStyle/>
        <a:p>
          <a:endParaRPr lang="en-US"/>
        </a:p>
      </dgm:t>
    </dgm:pt>
    <dgm:pt modelId="{7DEFDFD0-EE56-4A84-9A6E-899589804604}">
      <dgm:prSet/>
      <dgm:spPr/>
      <dgm:t>
        <a:bodyPr/>
        <a:lstStyle/>
        <a:p>
          <a:pPr>
            <a:defRPr cap="all"/>
          </a:pPr>
          <a:r>
            <a:rPr lang="en-US"/>
            <a:t>Global teamwork is made possible through digital collaboration tools.</a:t>
          </a:r>
        </a:p>
      </dgm:t>
    </dgm:pt>
    <dgm:pt modelId="{F9117A8A-6FBA-4677-810D-41DA7EC14D2C}" type="parTrans" cxnId="{8602A924-4F4B-4312-BC29-C8760755FAD6}">
      <dgm:prSet/>
      <dgm:spPr/>
      <dgm:t>
        <a:bodyPr/>
        <a:lstStyle/>
        <a:p>
          <a:endParaRPr lang="en-US"/>
        </a:p>
      </dgm:t>
    </dgm:pt>
    <dgm:pt modelId="{133462AD-EFD8-47A8-AC28-6642A9B9C36C}" type="sibTrans" cxnId="{8602A924-4F4B-4312-BC29-C8760755FAD6}">
      <dgm:prSet/>
      <dgm:spPr/>
      <dgm:t>
        <a:bodyPr/>
        <a:lstStyle/>
        <a:p>
          <a:endParaRPr lang="en-US"/>
        </a:p>
      </dgm:t>
    </dgm:pt>
    <dgm:pt modelId="{08D1A9F9-0967-4A53-B0F8-3FCB83B45757}">
      <dgm:prSet/>
      <dgm:spPr/>
      <dgm:t>
        <a:bodyPr/>
        <a:lstStyle/>
        <a:p>
          <a:pPr>
            <a:defRPr cap="all"/>
          </a:pPr>
          <a:r>
            <a:rPr lang="en-US"/>
            <a:t>Flexible working hours of frontline and corporate employees.</a:t>
          </a:r>
        </a:p>
      </dgm:t>
    </dgm:pt>
    <dgm:pt modelId="{E43B72F1-AD40-4C2A-A93D-1B823F532ACF}" type="parTrans" cxnId="{067D2B8E-59CD-444B-A4E8-2D4DD08454CB}">
      <dgm:prSet/>
      <dgm:spPr/>
      <dgm:t>
        <a:bodyPr/>
        <a:lstStyle/>
        <a:p>
          <a:endParaRPr lang="en-US"/>
        </a:p>
      </dgm:t>
    </dgm:pt>
    <dgm:pt modelId="{30ABD467-C7F2-4EC2-BFFC-4B5B63602524}" type="sibTrans" cxnId="{067D2B8E-59CD-444B-A4E8-2D4DD08454CB}">
      <dgm:prSet/>
      <dgm:spPr/>
      <dgm:t>
        <a:bodyPr/>
        <a:lstStyle/>
        <a:p>
          <a:endParaRPr lang="en-US"/>
        </a:p>
      </dgm:t>
    </dgm:pt>
    <dgm:pt modelId="{B274C1E1-711A-47AF-B464-6421377406A9}">
      <dgm:prSet/>
      <dgm:spPr/>
      <dgm:t>
        <a:bodyPr/>
        <a:lstStyle/>
        <a:p>
          <a:pPr>
            <a:defRPr cap="all"/>
          </a:pPr>
          <a:r>
            <a:rPr lang="en-US"/>
            <a:t>One out of every seven corporate teams is hybrid or remote.</a:t>
          </a:r>
        </a:p>
      </dgm:t>
    </dgm:pt>
    <dgm:pt modelId="{C1203F3C-6BFF-4143-83F4-A32215DAD117}" type="parTrans" cxnId="{D53853F1-5E9A-423E-96DF-42AC9D7EA036}">
      <dgm:prSet/>
      <dgm:spPr/>
      <dgm:t>
        <a:bodyPr/>
        <a:lstStyle/>
        <a:p>
          <a:endParaRPr lang="en-US"/>
        </a:p>
      </dgm:t>
    </dgm:pt>
    <dgm:pt modelId="{A153CF1C-5FB5-413D-B8A6-AA5BDB8A3094}" type="sibTrans" cxnId="{D53853F1-5E9A-423E-96DF-42AC9D7EA036}">
      <dgm:prSet/>
      <dgm:spPr/>
      <dgm:t>
        <a:bodyPr/>
        <a:lstStyle/>
        <a:p>
          <a:endParaRPr lang="en-US"/>
        </a:p>
      </dgm:t>
    </dgm:pt>
    <dgm:pt modelId="{5E16CB5C-FFE5-4C6B-8975-3EFC55C13672}" type="pres">
      <dgm:prSet presAssocID="{47D5CB2B-ACA8-48CB-8086-3D48F4903B8F}" presName="root" presStyleCnt="0">
        <dgm:presLayoutVars>
          <dgm:dir/>
          <dgm:resizeHandles val="exact"/>
        </dgm:presLayoutVars>
      </dgm:prSet>
      <dgm:spPr/>
    </dgm:pt>
    <dgm:pt modelId="{CDA54736-74C6-43C6-B852-1A55F909AD4E}" type="pres">
      <dgm:prSet presAssocID="{BAB8F6CF-BECE-4A97-9892-F1B651AAD6FB}" presName="compNode" presStyleCnt="0"/>
      <dgm:spPr/>
    </dgm:pt>
    <dgm:pt modelId="{7967F51F-0A78-4272-844B-F06464422FF3}" type="pres">
      <dgm:prSet presAssocID="{BAB8F6CF-BECE-4A97-9892-F1B651AAD6FB}" presName="iconBgRect" presStyleLbl="bgShp" presStyleIdx="0" presStyleCnt="4"/>
      <dgm:spPr>
        <a:prstGeom prst="round2DiagRect">
          <a:avLst>
            <a:gd name="adj1" fmla="val 29727"/>
            <a:gd name="adj2" fmla="val 0"/>
          </a:avLst>
        </a:prstGeom>
      </dgm:spPr>
    </dgm:pt>
    <dgm:pt modelId="{65132825-A0C8-4318-B688-5D70E953B1D3}" type="pres">
      <dgm:prSet presAssocID="{BAB8F6CF-BECE-4A97-9892-F1B651AAD6FB}"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Needle"/>
        </a:ext>
      </dgm:extLst>
    </dgm:pt>
    <dgm:pt modelId="{DDFC869D-AA67-49DC-BE4A-9348CD83806C}" type="pres">
      <dgm:prSet presAssocID="{BAB8F6CF-BECE-4A97-9892-F1B651AAD6FB}" presName="spaceRect" presStyleCnt="0"/>
      <dgm:spPr/>
    </dgm:pt>
    <dgm:pt modelId="{7FDA492E-AC0F-4E0A-AA32-FE5D2055E2A0}" type="pres">
      <dgm:prSet presAssocID="{BAB8F6CF-BECE-4A97-9892-F1B651AAD6FB}" presName="textRect" presStyleLbl="revTx" presStyleIdx="0" presStyleCnt="4">
        <dgm:presLayoutVars>
          <dgm:chMax val="1"/>
          <dgm:chPref val="1"/>
        </dgm:presLayoutVars>
      </dgm:prSet>
      <dgm:spPr/>
    </dgm:pt>
    <dgm:pt modelId="{38F8687B-7CE7-4F21-A9D6-F262361E9EDD}" type="pres">
      <dgm:prSet presAssocID="{07BB36E1-2A6C-4D55-AB99-8889BC9D5EE3}" presName="sibTrans" presStyleCnt="0"/>
      <dgm:spPr/>
    </dgm:pt>
    <dgm:pt modelId="{30A869C2-D245-472A-9D20-E2A7C4DEE999}" type="pres">
      <dgm:prSet presAssocID="{7DEFDFD0-EE56-4A84-9A6E-899589804604}" presName="compNode" presStyleCnt="0"/>
      <dgm:spPr/>
    </dgm:pt>
    <dgm:pt modelId="{58C805F5-AFB0-4DCD-ABF0-8CA2D9A2C008}" type="pres">
      <dgm:prSet presAssocID="{7DEFDFD0-EE56-4A84-9A6E-899589804604}" presName="iconBgRect" presStyleLbl="bgShp" presStyleIdx="1" presStyleCnt="4"/>
      <dgm:spPr>
        <a:prstGeom prst="round2DiagRect">
          <a:avLst>
            <a:gd name="adj1" fmla="val 29727"/>
            <a:gd name="adj2" fmla="val 0"/>
          </a:avLst>
        </a:prstGeom>
      </dgm:spPr>
    </dgm:pt>
    <dgm:pt modelId="{178A8EBF-5F5D-4250-AF8E-E2334AD5EB5C}" type="pres">
      <dgm:prSet presAssocID="{7DEFDFD0-EE56-4A84-9A6E-899589804604}"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ink"/>
        </a:ext>
      </dgm:extLst>
    </dgm:pt>
    <dgm:pt modelId="{779324B3-FA62-4C68-B624-634E38DD7ED6}" type="pres">
      <dgm:prSet presAssocID="{7DEFDFD0-EE56-4A84-9A6E-899589804604}" presName="spaceRect" presStyleCnt="0"/>
      <dgm:spPr/>
    </dgm:pt>
    <dgm:pt modelId="{572F366F-5AC8-4044-9673-CC1356B2EC84}" type="pres">
      <dgm:prSet presAssocID="{7DEFDFD0-EE56-4A84-9A6E-899589804604}" presName="textRect" presStyleLbl="revTx" presStyleIdx="1" presStyleCnt="4">
        <dgm:presLayoutVars>
          <dgm:chMax val="1"/>
          <dgm:chPref val="1"/>
        </dgm:presLayoutVars>
      </dgm:prSet>
      <dgm:spPr/>
    </dgm:pt>
    <dgm:pt modelId="{E3E4ADAE-2E78-4CE5-96C4-F3A326D6EAA2}" type="pres">
      <dgm:prSet presAssocID="{133462AD-EFD8-47A8-AC28-6642A9B9C36C}" presName="sibTrans" presStyleCnt="0"/>
      <dgm:spPr/>
    </dgm:pt>
    <dgm:pt modelId="{89F1F5EB-40B0-4DC0-A76B-C600F436323B}" type="pres">
      <dgm:prSet presAssocID="{08D1A9F9-0967-4A53-B0F8-3FCB83B45757}" presName="compNode" presStyleCnt="0"/>
      <dgm:spPr/>
    </dgm:pt>
    <dgm:pt modelId="{03A4A900-20BA-4458-937C-B62F574C48F6}" type="pres">
      <dgm:prSet presAssocID="{08D1A9F9-0967-4A53-B0F8-3FCB83B45757}" presName="iconBgRect" presStyleLbl="bgShp" presStyleIdx="2" presStyleCnt="4"/>
      <dgm:spPr>
        <a:prstGeom prst="round2DiagRect">
          <a:avLst>
            <a:gd name="adj1" fmla="val 29727"/>
            <a:gd name="adj2" fmla="val 0"/>
          </a:avLst>
        </a:prstGeom>
      </dgm:spPr>
    </dgm:pt>
    <dgm:pt modelId="{8AA971DB-6E2F-4FD4-A045-087B7884E617}" type="pres">
      <dgm:prSet presAssocID="{08D1A9F9-0967-4A53-B0F8-3FCB83B45757}"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Office Worker"/>
        </a:ext>
      </dgm:extLst>
    </dgm:pt>
    <dgm:pt modelId="{DB2C0680-18EA-449E-A2F2-E7A5A69F92C0}" type="pres">
      <dgm:prSet presAssocID="{08D1A9F9-0967-4A53-B0F8-3FCB83B45757}" presName="spaceRect" presStyleCnt="0"/>
      <dgm:spPr/>
    </dgm:pt>
    <dgm:pt modelId="{C4A60AFB-85E5-489D-8BE5-DAB2985F3EB1}" type="pres">
      <dgm:prSet presAssocID="{08D1A9F9-0967-4A53-B0F8-3FCB83B45757}" presName="textRect" presStyleLbl="revTx" presStyleIdx="2" presStyleCnt="4">
        <dgm:presLayoutVars>
          <dgm:chMax val="1"/>
          <dgm:chPref val="1"/>
        </dgm:presLayoutVars>
      </dgm:prSet>
      <dgm:spPr/>
    </dgm:pt>
    <dgm:pt modelId="{2EA3C3FA-28D7-4F26-933B-6B68379B2A4C}" type="pres">
      <dgm:prSet presAssocID="{30ABD467-C7F2-4EC2-BFFC-4B5B63602524}" presName="sibTrans" presStyleCnt="0"/>
      <dgm:spPr/>
    </dgm:pt>
    <dgm:pt modelId="{79712E20-36FA-494C-97A7-15A89EB13D0A}" type="pres">
      <dgm:prSet presAssocID="{B274C1E1-711A-47AF-B464-6421377406A9}" presName="compNode" presStyleCnt="0"/>
      <dgm:spPr/>
    </dgm:pt>
    <dgm:pt modelId="{9841A4B8-F868-473C-BEF3-FA99060D5F1F}" type="pres">
      <dgm:prSet presAssocID="{B274C1E1-711A-47AF-B464-6421377406A9}" presName="iconBgRect" presStyleLbl="bgShp" presStyleIdx="3" presStyleCnt="4"/>
      <dgm:spPr>
        <a:prstGeom prst="round2DiagRect">
          <a:avLst>
            <a:gd name="adj1" fmla="val 29727"/>
            <a:gd name="adj2" fmla="val 0"/>
          </a:avLst>
        </a:prstGeom>
      </dgm:spPr>
    </dgm:pt>
    <dgm:pt modelId="{B49DB5DD-7D19-40BB-908B-FDB0DDFC87D5}" type="pres">
      <dgm:prSet presAssocID="{B274C1E1-711A-47AF-B464-6421377406A9}"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Group of People"/>
        </a:ext>
      </dgm:extLst>
    </dgm:pt>
    <dgm:pt modelId="{C7E35A90-EE6B-4CF8-A3CB-05AF12EE88DE}" type="pres">
      <dgm:prSet presAssocID="{B274C1E1-711A-47AF-B464-6421377406A9}" presName="spaceRect" presStyleCnt="0"/>
      <dgm:spPr/>
    </dgm:pt>
    <dgm:pt modelId="{50B6E1CE-1F6D-49EF-B805-E8CD47A2ADE6}" type="pres">
      <dgm:prSet presAssocID="{B274C1E1-711A-47AF-B464-6421377406A9}" presName="textRect" presStyleLbl="revTx" presStyleIdx="3" presStyleCnt="4">
        <dgm:presLayoutVars>
          <dgm:chMax val="1"/>
          <dgm:chPref val="1"/>
        </dgm:presLayoutVars>
      </dgm:prSet>
      <dgm:spPr/>
    </dgm:pt>
  </dgm:ptLst>
  <dgm:cxnLst>
    <dgm:cxn modelId="{8602A924-4F4B-4312-BC29-C8760755FAD6}" srcId="{47D5CB2B-ACA8-48CB-8086-3D48F4903B8F}" destId="{7DEFDFD0-EE56-4A84-9A6E-899589804604}" srcOrd="1" destOrd="0" parTransId="{F9117A8A-6FBA-4677-810D-41DA7EC14D2C}" sibTransId="{133462AD-EFD8-47A8-AC28-6642A9B9C36C}"/>
    <dgm:cxn modelId="{DCCB1A5D-B1DA-4841-B653-1C93FAC04C4D}" type="presOf" srcId="{B274C1E1-711A-47AF-B464-6421377406A9}" destId="{50B6E1CE-1F6D-49EF-B805-E8CD47A2ADE6}" srcOrd="0" destOrd="0" presId="urn:microsoft.com/office/officeart/2018/5/layout/IconLeafLabelList"/>
    <dgm:cxn modelId="{6412F445-A5C9-4555-B1FB-90F5A9EF545C}" type="presOf" srcId="{7DEFDFD0-EE56-4A84-9A6E-899589804604}" destId="{572F366F-5AC8-4044-9673-CC1356B2EC84}" srcOrd="0" destOrd="0" presId="urn:microsoft.com/office/officeart/2018/5/layout/IconLeafLabelList"/>
    <dgm:cxn modelId="{067D2B8E-59CD-444B-A4E8-2D4DD08454CB}" srcId="{47D5CB2B-ACA8-48CB-8086-3D48F4903B8F}" destId="{08D1A9F9-0967-4A53-B0F8-3FCB83B45757}" srcOrd="2" destOrd="0" parTransId="{E43B72F1-AD40-4C2A-A93D-1B823F532ACF}" sibTransId="{30ABD467-C7F2-4EC2-BFFC-4B5B63602524}"/>
    <dgm:cxn modelId="{45B621D9-5D28-495C-A648-AA9DC40CD66D}" srcId="{47D5CB2B-ACA8-48CB-8086-3D48F4903B8F}" destId="{BAB8F6CF-BECE-4A97-9892-F1B651AAD6FB}" srcOrd="0" destOrd="0" parTransId="{ABEC2CC0-2472-4286-BC80-F9F32DC2362E}" sibTransId="{07BB36E1-2A6C-4D55-AB99-8889BC9D5EE3}"/>
    <dgm:cxn modelId="{63B007DB-EAA3-4417-AB98-1B5F96935298}" type="presOf" srcId="{08D1A9F9-0967-4A53-B0F8-3FCB83B45757}" destId="{C4A60AFB-85E5-489D-8BE5-DAB2985F3EB1}" srcOrd="0" destOrd="0" presId="urn:microsoft.com/office/officeart/2018/5/layout/IconLeafLabelList"/>
    <dgm:cxn modelId="{D53853F1-5E9A-423E-96DF-42AC9D7EA036}" srcId="{47D5CB2B-ACA8-48CB-8086-3D48F4903B8F}" destId="{B274C1E1-711A-47AF-B464-6421377406A9}" srcOrd="3" destOrd="0" parTransId="{C1203F3C-6BFF-4143-83F4-A32215DAD117}" sibTransId="{A153CF1C-5FB5-413D-B8A6-AA5BDB8A3094}"/>
    <dgm:cxn modelId="{842656F6-7ADA-4D0A-9E27-1F5DEB8B5742}" type="presOf" srcId="{47D5CB2B-ACA8-48CB-8086-3D48F4903B8F}" destId="{5E16CB5C-FFE5-4C6B-8975-3EFC55C13672}" srcOrd="0" destOrd="0" presId="urn:microsoft.com/office/officeart/2018/5/layout/IconLeafLabelList"/>
    <dgm:cxn modelId="{15BBDFFA-A01A-490F-812C-34BC4899E204}" type="presOf" srcId="{BAB8F6CF-BECE-4A97-9892-F1B651AAD6FB}" destId="{7FDA492E-AC0F-4E0A-AA32-FE5D2055E2A0}" srcOrd="0" destOrd="0" presId="urn:microsoft.com/office/officeart/2018/5/layout/IconLeafLabelList"/>
    <dgm:cxn modelId="{E0C45F13-5B9B-4AD4-8128-EC1BCE779D73}" type="presParOf" srcId="{5E16CB5C-FFE5-4C6B-8975-3EFC55C13672}" destId="{CDA54736-74C6-43C6-B852-1A55F909AD4E}" srcOrd="0" destOrd="0" presId="urn:microsoft.com/office/officeart/2018/5/layout/IconLeafLabelList"/>
    <dgm:cxn modelId="{3555628F-8D43-41FE-B081-B9225EED1588}" type="presParOf" srcId="{CDA54736-74C6-43C6-B852-1A55F909AD4E}" destId="{7967F51F-0A78-4272-844B-F06464422FF3}" srcOrd="0" destOrd="0" presId="urn:microsoft.com/office/officeart/2018/5/layout/IconLeafLabelList"/>
    <dgm:cxn modelId="{F231A45E-7B67-4566-B3A7-5CA061438F3C}" type="presParOf" srcId="{CDA54736-74C6-43C6-B852-1A55F909AD4E}" destId="{65132825-A0C8-4318-B688-5D70E953B1D3}" srcOrd="1" destOrd="0" presId="urn:microsoft.com/office/officeart/2018/5/layout/IconLeafLabelList"/>
    <dgm:cxn modelId="{5809DC38-14DB-4230-874E-F20CA5E66CFE}" type="presParOf" srcId="{CDA54736-74C6-43C6-B852-1A55F909AD4E}" destId="{DDFC869D-AA67-49DC-BE4A-9348CD83806C}" srcOrd="2" destOrd="0" presId="urn:microsoft.com/office/officeart/2018/5/layout/IconLeafLabelList"/>
    <dgm:cxn modelId="{D02581CE-699D-457A-BAC6-7EC44AD6E010}" type="presParOf" srcId="{CDA54736-74C6-43C6-B852-1A55F909AD4E}" destId="{7FDA492E-AC0F-4E0A-AA32-FE5D2055E2A0}" srcOrd="3" destOrd="0" presId="urn:microsoft.com/office/officeart/2018/5/layout/IconLeafLabelList"/>
    <dgm:cxn modelId="{817E8F34-A0E8-4F5A-8D21-F532237C9667}" type="presParOf" srcId="{5E16CB5C-FFE5-4C6B-8975-3EFC55C13672}" destId="{38F8687B-7CE7-4F21-A9D6-F262361E9EDD}" srcOrd="1" destOrd="0" presId="urn:microsoft.com/office/officeart/2018/5/layout/IconLeafLabelList"/>
    <dgm:cxn modelId="{F05947D5-56CE-4C6E-8450-137A3357911E}" type="presParOf" srcId="{5E16CB5C-FFE5-4C6B-8975-3EFC55C13672}" destId="{30A869C2-D245-472A-9D20-E2A7C4DEE999}" srcOrd="2" destOrd="0" presId="urn:microsoft.com/office/officeart/2018/5/layout/IconLeafLabelList"/>
    <dgm:cxn modelId="{9BE8DDED-34A1-4187-9F1D-5F0C53AFB9DF}" type="presParOf" srcId="{30A869C2-D245-472A-9D20-E2A7C4DEE999}" destId="{58C805F5-AFB0-4DCD-ABF0-8CA2D9A2C008}" srcOrd="0" destOrd="0" presId="urn:microsoft.com/office/officeart/2018/5/layout/IconLeafLabelList"/>
    <dgm:cxn modelId="{3E8D8262-D7B2-461F-BB26-EE6E09EADCB2}" type="presParOf" srcId="{30A869C2-D245-472A-9D20-E2A7C4DEE999}" destId="{178A8EBF-5F5D-4250-AF8E-E2334AD5EB5C}" srcOrd="1" destOrd="0" presId="urn:microsoft.com/office/officeart/2018/5/layout/IconLeafLabelList"/>
    <dgm:cxn modelId="{553003BA-A70E-4862-83A3-E55F400BB43E}" type="presParOf" srcId="{30A869C2-D245-472A-9D20-E2A7C4DEE999}" destId="{779324B3-FA62-4C68-B624-634E38DD7ED6}" srcOrd="2" destOrd="0" presId="urn:microsoft.com/office/officeart/2018/5/layout/IconLeafLabelList"/>
    <dgm:cxn modelId="{497C484C-B922-4793-A759-702CD4221578}" type="presParOf" srcId="{30A869C2-D245-472A-9D20-E2A7C4DEE999}" destId="{572F366F-5AC8-4044-9673-CC1356B2EC84}" srcOrd="3" destOrd="0" presId="urn:microsoft.com/office/officeart/2018/5/layout/IconLeafLabelList"/>
    <dgm:cxn modelId="{17172423-1B4B-464B-B0BD-23F5A5484F15}" type="presParOf" srcId="{5E16CB5C-FFE5-4C6B-8975-3EFC55C13672}" destId="{E3E4ADAE-2E78-4CE5-96C4-F3A326D6EAA2}" srcOrd="3" destOrd="0" presId="urn:microsoft.com/office/officeart/2018/5/layout/IconLeafLabelList"/>
    <dgm:cxn modelId="{2C68BD8C-600D-46E0-815F-B32B87A23C45}" type="presParOf" srcId="{5E16CB5C-FFE5-4C6B-8975-3EFC55C13672}" destId="{89F1F5EB-40B0-4DC0-A76B-C600F436323B}" srcOrd="4" destOrd="0" presId="urn:microsoft.com/office/officeart/2018/5/layout/IconLeafLabelList"/>
    <dgm:cxn modelId="{6CBF6C86-A6CA-4C0B-BFB6-BF0EAEABC8D8}" type="presParOf" srcId="{89F1F5EB-40B0-4DC0-A76B-C600F436323B}" destId="{03A4A900-20BA-4458-937C-B62F574C48F6}" srcOrd="0" destOrd="0" presId="urn:microsoft.com/office/officeart/2018/5/layout/IconLeafLabelList"/>
    <dgm:cxn modelId="{80E8DCA0-B836-4360-9900-1644717074D9}" type="presParOf" srcId="{89F1F5EB-40B0-4DC0-A76B-C600F436323B}" destId="{8AA971DB-6E2F-4FD4-A045-087B7884E617}" srcOrd="1" destOrd="0" presId="urn:microsoft.com/office/officeart/2018/5/layout/IconLeafLabelList"/>
    <dgm:cxn modelId="{9590BF05-50D7-4D97-A8E2-1493DF6E51B2}" type="presParOf" srcId="{89F1F5EB-40B0-4DC0-A76B-C600F436323B}" destId="{DB2C0680-18EA-449E-A2F2-E7A5A69F92C0}" srcOrd="2" destOrd="0" presId="urn:microsoft.com/office/officeart/2018/5/layout/IconLeafLabelList"/>
    <dgm:cxn modelId="{4C9B27AD-49F9-422E-8712-E12E128D5AC4}" type="presParOf" srcId="{89F1F5EB-40B0-4DC0-A76B-C600F436323B}" destId="{C4A60AFB-85E5-489D-8BE5-DAB2985F3EB1}" srcOrd="3" destOrd="0" presId="urn:microsoft.com/office/officeart/2018/5/layout/IconLeafLabelList"/>
    <dgm:cxn modelId="{B26C4595-158F-44CB-BAF6-EE54ACF31C39}" type="presParOf" srcId="{5E16CB5C-FFE5-4C6B-8975-3EFC55C13672}" destId="{2EA3C3FA-28D7-4F26-933B-6B68379B2A4C}" srcOrd="5" destOrd="0" presId="urn:microsoft.com/office/officeart/2018/5/layout/IconLeafLabelList"/>
    <dgm:cxn modelId="{E04B61BD-7381-44D6-ABB3-F23B4B0A8E5F}" type="presParOf" srcId="{5E16CB5C-FFE5-4C6B-8975-3EFC55C13672}" destId="{79712E20-36FA-494C-97A7-15A89EB13D0A}" srcOrd="6" destOrd="0" presId="urn:microsoft.com/office/officeart/2018/5/layout/IconLeafLabelList"/>
    <dgm:cxn modelId="{F8225310-DE27-45AC-BC11-1D2BD1F910C8}" type="presParOf" srcId="{79712E20-36FA-494C-97A7-15A89EB13D0A}" destId="{9841A4B8-F868-473C-BEF3-FA99060D5F1F}" srcOrd="0" destOrd="0" presId="urn:microsoft.com/office/officeart/2018/5/layout/IconLeafLabelList"/>
    <dgm:cxn modelId="{831479A7-2684-450A-81C5-1AECD36DAFF2}" type="presParOf" srcId="{79712E20-36FA-494C-97A7-15A89EB13D0A}" destId="{B49DB5DD-7D19-40BB-908B-FDB0DDFC87D5}" srcOrd="1" destOrd="0" presId="urn:microsoft.com/office/officeart/2018/5/layout/IconLeafLabelList"/>
    <dgm:cxn modelId="{E2F1D2FD-11A3-4892-98E6-A67E16481DBD}" type="presParOf" srcId="{79712E20-36FA-494C-97A7-15A89EB13D0A}" destId="{C7E35A90-EE6B-4CF8-A3CB-05AF12EE88DE}" srcOrd="2" destOrd="0" presId="urn:microsoft.com/office/officeart/2018/5/layout/IconLeafLabelList"/>
    <dgm:cxn modelId="{75B6BBEC-0C89-4E11-9388-564117B24F1D}" type="presParOf" srcId="{79712E20-36FA-494C-97A7-15A89EB13D0A}" destId="{50B6E1CE-1F6D-49EF-B805-E8CD47A2ADE6}"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1AC470E-0BC9-481D-9ED3-A14FBD950B41}"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8A590939-2848-48E3-87F2-E562773A54DD}">
      <dgm:prSet/>
      <dgm:spPr/>
      <dgm:t>
        <a:bodyPr/>
        <a:lstStyle/>
        <a:p>
          <a:r>
            <a:rPr lang="en-US"/>
            <a:t>Leadership that was trained based on Hofstede cultural dimensions.</a:t>
          </a:r>
        </a:p>
      </dgm:t>
    </dgm:pt>
    <dgm:pt modelId="{2549E38D-7179-41C5-AFCE-656A87BF61C3}" type="parTrans" cxnId="{C269D744-E240-4011-86E1-9A53E11846E9}">
      <dgm:prSet/>
      <dgm:spPr/>
      <dgm:t>
        <a:bodyPr/>
        <a:lstStyle/>
        <a:p>
          <a:endParaRPr lang="en-US"/>
        </a:p>
      </dgm:t>
    </dgm:pt>
    <dgm:pt modelId="{27CD9E56-F83F-420F-AAE7-A880E47A756A}" type="sibTrans" cxnId="{C269D744-E240-4011-86E1-9A53E11846E9}">
      <dgm:prSet/>
      <dgm:spPr/>
      <dgm:t>
        <a:bodyPr/>
        <a:lstStyle/>
        <a:p>
          <a:endParaRPr lang="en-US"/>
        </a:p>
      </dgm:t>
    </dgm:pt>
    <dgm:pt modelId="{0771159B-0B72-4FD7-829A-0AE104DB9AFE}">
      <dgm:prSet/>
      <dgm:spPr/>
      <dgm:t>
        <a:bodyPr/>
        <a:lstStyle/>
        <a:p>
          <a:r>
            <a:rPr lang="en-US"/>
            <a:t>Virtual leaders and expatriates are assisted by programmes.</a:t>
          </a:r>
        </a:p>
      </dgm:t>
    </dgm:pt>
    <dgm:pt modelId="{D1762545-E4A4-4327-A81D-301A63384A76}" type="parTrans" cxnId="{20B94FF4-591A-4387-9B1A-FDC542C2605F}">
      <dgm:prSet/>
      <dgm:spPr/>
      <dgm:t>
        <a:bodyPr/>
        <a:lstStyle/>
        <a:p>
          <a:endParaRPr lang="en-US"/>
        </a:p>
      </dgm:t>
    </dgm:pt>
    <dgm:pt modelId="{EA9E61B3-EA28-444F-BE48-254D907A1EFB}" type="sibTrans" cxnId="{20B94FF4-591A-4387-9B1A-FDC542C2605F}">
      <dgm:prSet/>
      <dgm:spPr/>
      <dgm:t>
        <a:bodyPr/>
        <a:lstStyle/>
        <a:p>
          <a:endParaRPr lang="en-US"/>
        </a:p>
      </dgm:t>
    </dgm:pt>
    <dgm:pt modelId="{1F23049B-BF50-4DDE-B5D7-BB38AA919224}">
      <dgm:prSet/>
      <dgm:spPr/>
      <dgm:t>
        <a:bodyPr/>
        <a:lstStyle/>
        <a:p>
          <a:r>
            <a:rPr lang="en-US"/>
            <a:t>Focus on empathy, inclusion, cultural intelligence.</a:t>
          </a:r>
        </a:p>
      </dgm:t>
    </dgm:pt>
    <dgm:pt modelId="{A729F6EF-C6AA-4C71-87B6-541E1E0618AD}" type="parTrans" cxnId="{0ACB1753-CC96-4146-B2E7-E1066FE87BB6}">
      <dgm:prSet/>
      <dgm:spPr/>
      <dgm:t>
        <a:bodyPr/>
        <a:lstStyle/>
        <a:p>
          <a:endParaRPr lang="en-US"/>
        </a:p>
      </dgm:t>
    </dgm:pt>
    <dgm:pt modelId="{3CDEAA85-34F9-452F-B66B-1180491EE07D}" type="sibTrans" cxnId="{0ACB1753-CC96-4146-B2E7-E1066FE87BB6}">
      <dgm:prSet/>
      <dgm:spPr/>
      <dgm:t>
        <a:bodyPr/>
        <a:lstStyle/>
        <a:p>
          <a:endParaRPr lang="en-US"/>
        </a:p>
      </dgm:t>
    </dgm:pt>
    <dgm:pt modelId="{C3AB0496-3831-4628-8B7A-3B1A6546B7D0}">
      <dgm:prSet/>
      <dgm:spPr/>
      <dgm:t>
        <a:bodyPr/>
        <a:lstStyle/>
        <a:p>
          <a:r>
            <a:rPr lang="en-US"/>
            <a:t>There are 20 or more international leadership schools enhancing capabilities (Owen et al., 2020).</a:t>
          </a:r>
        </a:p>
      </dgm:t>
    </dgm:pt>
    <dgm:pt modelId="{99575522-F133-47B2-916B-9B2BBC8D2D90}" type="parTrans" cxnId="{0E733D59-9B81-482C-BFBF-85382B97CDDA}">
      <dgm:prSet/>
      <dgm:spPr/>
      <dgm:t>
        <a:bodyPr/>
        <a:lstStyle/>
        <a:p>
          <a:endParaRPr lang="en-US"/>
        </a:p>
      </dgm:t>
    </dgm:pt>
    <dgm:pt modelId="{2DB08D15-0FC9-4B06-A35C-112DA4CAB71A}" type="sibTrans" cxnId="{0E733D59-9B81-482C-BFBF-85382B97CDDA}">
      <dgm:prSet/>
      <dgm:spPr/>
      <dgm:t>
        <a:bodyPr/>
        <a:lstStyle/>
        <a:p>
          <a:endParaRPr lang="en-US"/>
        </a:p>
      </dgm:t>
    </dgm:pt>
    <dgm:pt modelId="{250B8E10-036A-43FF-8E8C-E284D25637AB}" type="pres">
      <dgm:prSet presAssocID="{D1AC470E-0BC9-481D-9ED3-A14FBD950B41}" presName="root" presStyleCnt="0">
        <dgm:presLayoutVars>
          <dgm:dir/>
          <dgm:resizeHandles val="exact"/>
        </dgm:presLayoutVars>
      </dgm:prSet>
      <dgm:spPr/>
    </dgm:pt>
    <dgm:pt modelId="{A67C56AC-AD71-4E67-B848-201D1257BEE3}" type="pres">
      <dgm:prSet presAssocID="{8A590939-2848-48E3-87F2-E562773A54DD}" presName="compNode" presStyleCnt="0"/>
      <dgm:spPr/>
    </dgm:pt>
    <dgm:pt modelId="{3EABC995-BC48-403C-8D55-48F15CF4288F}" type="pres">
      <dgm:prSet presAssocID="{8A590939-2848-48E3-87F2-E562773A54DD}" presName="bgRect" presStyleLbl="bgShp" presStyleIdx="0" presStyleCnt="4"/>
      <dgm:spPr/>
    </dgm:pt>
    <dgm:pt modelId="{656C4F44-3CAD-4BB5-8321-96EACA3BF33E}" type="pres">
      <dgm:prSet presAssocID="{8A590939-2848-48E3-87F2-E562773A54DD}"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s"/>
        </a:ext>
      </dgm:extLst>
    </dgm:pt>
    <dgm:pt modelId="{E05AA8BB-A1CD-45F9-9654-C738D6AD2225}" type="pres">
      <dgm:prSet presAssocID="{8A590939-2848-48E3-87F2-E562773A54DD}" presName="spaceRect" presStyleCnt="0"/>
      <dgm:spPr/>
    </dgm:pt>
    <dgm:pt modelId="{D9980B31-A83C-408F-827F-ADE857C8BED2}" type="pres">
      <dgm:prSet presAssocID="{8A590939-2848-48E3-87F2-E562773A54DD}" presName="parTx" presStyleLbl="revTx" presStyleIdx="0" presStyleCnt="4">
        <dgm:presLayoutVars>
          <dgm:chMax val="0"/>
          <dgm:chPref val="0"/>
        </dgm:presLayoutVars>
      </dgm:prSet>
      <dgm:spPr/>
    </dgm:pt>
    <dgm:pt modelId="{F9A57ED4-A401-4E87-BE0C-79539C2BC5F8}" type="pres">
      <dgm:prSet presAssocID="{27CD9E56-F83F-420F-AAE7-A880E47A756A}" presName="sibTrans" presStyleCnt="0"/>
      <dgm:spPr/>
    </dgm:pt>
    <dgm:pt modelId="{74EB571A-DF85-4535-AD5D-33ABCC16A490}" type="pres">
      <dgm:prSet presAssocID="{0771159B-0B72-4FD7-829A-0AE104DB9AFE}" presName="compNode" presStyleCnt="0"/>
      <dgm:spPr/>
    </dgm:pt>
    <dgm:pt modelId="{F08194CF-1EDA-4374-B6BB-D76CFF17F866}" type="pres">
      <dgm:prSet presAssocID="{0771159B-0B72-4FD7-829A-0AE104DB9AFE}" presName="bgRect" presStyleLbl="bgShp" presStyleIdx="1" presStyleCnt="4"/>
      <dgm:spPr/>
    </dgm:pt>
    <dgm:pt modelId="{992ED08D-4FA1-40F5-B283-6DB5296A5BB4}" type="pres">
      <dgm:prSet presAssocID="{0771159B-0B72-4FD7-829A-0AE104DB9AFE}"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ecturer"/>
        </a:ext>
      </dgm:extLst>
    </dgm:pt>
    <dgm:pt modelId="{26DDCC9A-C36F-4AEF-BFE6-7773C488BF53}" type="pres">
      <dgm:prSet presAssocID="{0771159B-0B72-4FD7-829A-0AE104DB9AFE}" presName="spaceRect" presStyleCnt="0"/>
      <dgm:spPr/>
    </dgm:pt>
    <dgm:pt modelId="{FB540E30-BB75-4A4A-A6DA-064D71EBC170}" type="pres">
      <dgm:prSet presAssocID="{0771159B-0B72-4FD7-829A-0AE104DB9AFE}" presName="parTx" presStyleLbl="revTx" presStyleIdx="1" presStyleCnt="4">
        <dgm:presLayoutVars>
          <dgm:chMax val="0"/>
          <dgm:chPref val="0"/>
        </dgm:presLayoutVars>
      </dgm:prSet>
      <dgm:spPr/>
    </dgm:pt>
    <dgm:pt modelId="{17CF35B6-662A-4586-9BFE-215BA851607F}" type="pres">
      <dgm:prSet presAssocID="{EA9E61B3-EA28-444F-BE48-254D907A1EFB}" presName="sibTrans" presStyleCnt="0"/>
      <dgm:spPr/>
    </dgm:pt>
    <dgm:pt modelId="{9183B829-B5B4-4E29-B566-8580F6F36580}" type="pres">
      <dgm:prSet presAssocID="{1F23049B-BF50-4DDE-B5D7-BB38AA919224}" presName="compNode" presStyleCnt="0"/>
      <dgm:spPr/>
    </dgm:pt>
    <dgm:pt modelId="{17F503CC-8703-4688-A5CD-23602FC2340A}" type="pres">
      <dgm:prSet presAssocID="{1F23049B-BF50-4DDE-B5D7-BB38AA919224}" presName="bgRect" presStyleLbl="bgShp" presStyleIdx="2" presStyleCnt="4"/>
      <dgm:spPr/>
    </dgm:pt>
    <dgm:pt modelId="{0FDDA3EB-098E-41DF-A4D8-92AA7DC9290F}" type="pres">
      <dgm:prSet presAssocID="{1F23049B-BF50-4DDE-B5D7-BB38AA919224}"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at"/>
        </a:ext>
      </dgm:extLst>
    </dgm:pt>
    <dgm:pt modelId="{30EB0452-32B8-4A9E-8ED5-3D873E09A24A}" type="pres">
      <dgm:prSet presAssocID="{1F23049B-BF50-4DDE-B5D7-BB38AA919224}" presName="spaceRect" presStyleCnt="0"/>
      <dgm:spPr/>
    </dgm:pt>
    <dgm:pt modelId="{C105999B-B995-4CA0-A5A9-5972A70D46B5}" type="pres">
      <dgm:prSet presAssocID="{1F23049B-BF50-4DDE-B5D7-BB38AA919224}" presName="parTx" presStyleLbl="revTx" presStyleIdx="2" presStyleCnt="4">
        <dgm:presLayoutVars>
          <dgm:chMax val="0"/>
          <dgm:chPref val="0"/>
        </dgm:presLayoutVars>
      </dgm:prSet>
      <dgm:spPr/>
    </dgm:pt>
    <dgm:pt modelId="{3113A6F1-0C9E-4442-8CB0-5EF0E9E61079}" type="pres">
      <dgm:prSet presAssocID="{3CDEAA85-34F9-452F-B66B-1180491EE07D}" presName="sibTrans" presStyleCnt="0"/>
      <dgm:spPr/>
    </dgm:pt>
    <dgm:pt modelId="{8B76B569-9CB6-4B3F-B645-1C6A2D03BFEF}" type="pres">
      <dgm:prSet presAssocID="{C3AB0496-3831-4628-8B7A-3B1A6546B7D0}" presName="compNode" presStyleCnt="0"/>
      <dgm:spPr/>
    </dgm:pt>
    <dgm:pt modelId="{1FF3941C-F45A-4370-8E17-17F83508766B}" type="pres">
      <dgm:prSet presAssocID="{C3AB0496-3831-4628-8B7A-3B1A6546B7D0}" presName="bgRect" presStyleLbl="bgShp" presStyleIdx="3" presStyleCnt="4"/>
      <dgm:spPr/>
    </dgm:pt>
    <dgm:pt modelId="{F9BBE68E-BBA7-4718-8FC0-9C216063C27B}" type="pres">
      <dgm:prSet presAssocID="{C3AB0496-3831-4628-8B7A-3B1A6546B7D0}"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lassroom"/>
        </a:ext>
      </dgm:extLst>
    </dgm:pt>
    <dgm:pt modelId="{9814F10B-1398-4CD1-B1C2-F3A2C93DDD3A}" type="pres">
      <dgm:prSet presAssocID="{C3AB0496-3831-4628-8B7A-3B1A6546B7D0}" presName="spaceRect" presStyleCnt="0"/>
      <dgm:spPr/>
    </dgm:pt>
    <dgm:pt modelId="{A8981D21-2F8C-4BB5-B162-AC2AE0B1DAC1}" type="pres">
      <dgm:prSet presAssocID="{C3AB0496-3831-4628-8B7A-3B1A6546B7D0}" presName="parTx" presStyleLbl="revTx" presStyleIdx="3" presStyleCnt="4">
        <dgm:presLayoutVars>
          <dgm:chMax val="0"/>
          <dgm:chPref val="0"/>
        </dgm:presLayoutVars>
      </dgm:prSet>
      <dgm:spPr/>
    </dgm:pt>
  </dgm:ptLst>
  <dgm:cxnLst>
    <dgm:cxn modelId="{42865612-B0F8-494F-AB1F-584C5B8E24D0}" type="presOf" srcId="{0771159B-0B72-4FD7-829A-0AE104DB9AFE}" destId="{FB540E30-BB75-4A4A-A6DA-064D71EBC170}" srcOrd="0" destOrd="0" presId="urn:microsoft.com/office/officeart/2018/2/layout/IconVerticalSolidList"/>
    <dgm:cxn modelId="{864B3127-2852-48DD-BBCA-FFF5C6BE9DFB}" type="presOf" srcId="{8A590939-2848-48E3-87F2-E562773A54DD}" destId="{D9980B31-A83C-408F-827F-ADE857C8BED2}" srcOrd="0" destOrd="0" presId="urn:microsoft.com/office/officeart/2018/2/layout/IconVerticalSolidList"/>
    <dgm:cxn modelId="{C269D744-E240-4011-86E1-9A53E11846E9}" srcId="{D1AC470E-0BC9-481D-9ED3-A14FBD950B41}" destId="{8A590939-2848-48E3-87F2-E562773A54DD}" srcOrd="0" destOrd="0" parTransId="{2549E38D-7179-41C5-AFCE-656A87BF61C3}" sibTransId="{27CD9E56-F83F-420F-AAE7-A880E47A756A}"/>
    <dgm:cxn modelId="{DB9C2665-E983-4F20-8BD5-691094D7A6AD}" type="presOf" srcId="{1F23049B-BF50-4DDE-B5D7-BB38AA919224}" destId="{C105999B-B995-4CA0-A5A9-5972A70D46B5}" srcOrd="0" destOrd="0" presId="urn:microsoft.com/office/officeart/2018/2/layout/IconVerticalSolidList"/>
    <dgm:cxn modelId="{0651704A-E005-480B-98C6-5DDF0FF4FD4F}" type="presOf" srcId="{C3AB0496-3831-4628-8B7A-3B1A6546B7D0}" destId="{A8981D21-2F8C-4BB5-B162-AC2AE0B1DAC1}" srcOrd="0" destOrd="0" presId="urn:microsoft.com/office/officeart/2018/2/layout/IconVerticalSolidList"/>
    <dgm:cxn modelId="{0ACB1753-CC96-4146-B2E7-E1066FE87BB6}" srcId="{D1AC470E-0BC9-481D-9ED3-A14FBD950B41}" destId="{1F23049B-BF50-4DDE-B5D7-BB38AA919224}" srcOrd="2" destOrd="0" parTransId="{A729F6EF-C6AA-4C71-87B6-541E1E0618AD}" sibTransId="{3CDEAA85-34F9-452F-B66B-1180491EE07D}"/>
    <dgm:cxn modelId="{0E733D59-9B81-482C-BFBF-85382B97CDDA}" srcId="{D1AC470E-0BC9-481D-9ED3-A14FBD950B41}" destId="{C3AB0496-3831-4628-8B7A-3B1A6546B7D0}" srcOrd="3" destOrd="0" parTransId="{99575522-F133-47B2-916B-9B2BBC8D2D90}" sibTransId="{2DB08D15-0FC9-4B06-A35C-112DA4CAB71A}"/>
    <dgm:cxn modelId="{C6BD43C9-DD6C-480E-8A9D-9C76920A2C59}" type="presOf" srcId="{D1AC470E-0BC9-481D-9ED3-A14FBD950B41}" destId="{250B8E10-036A-43FF-8E8C-E284D25637AB}" srcOrd="0" destOrd="0" presId="urn:microsoft.com/office/officeart/2018/2/layout/IconVerticalSolidList"/>
    <dgm:cxn modelId="{20B94FF4-591A-4387-9B1A-FDC542C2605F}" srcId="{D1AC470E-0BC9-481D-9ED3-A14FBD950B41}" destId="{0771159B-0B72-4FD7-829A-0AE104DB9AFE}" srcOrd="1" destOrd="0" parTransId="{D1762545-E4A4-4327-A81D-301A63384A76}" sibTransId="{EA9E61B3-EA28-444F-BE48-254D907A1EFB}"/>
    <dgm:cxn modelId="{CF8FCBAB-3E04-43E4-8495-64A04AC93555}" type="presParOf" srcId="{250B8E10-036A-43FF-8E8C-E284D25637AB}" destId="{A67C56AC-AD71-4E67-B848-201D1257BEE3}" srcOrd="0" destOrd="0" presId="urn:microsoft.com/office/officeart/2018/2/layout/IconVerticalSolidList"/>
    <dgm:cxn modelId="{623004C1-599D-476F-B864-C67A831C1878}" type="presParOf" srcId="{A67C56AC-AD71-4E67-B848-201D1257BEE3}" destId="{3EABC995-BC48-403C-8D55-48F15CF4288F}" srcOrd="0" destOrd="0" presId="urn:microsoft.com/office/officeart/2018/2/layout/IconVerticalSolidList"/>
    <dgm:cxn modelId="{F604CDF7-4AE7-4069-8D41-F0D0AD01D889}" type="presParOf" srcId="{A67C56AC-AD71-4E67-B848-201D1257BEE3}" destId="{656C4F44-3CAD-4BB5-8321-96EACA3BF33E}" srcOrd="1" destOrd="0" presId="urn:microsoft.com/office/officeart/2018/2/layout/IconVerticalSolidList"/>
    <dgm:cxn modelId="{1E1C2D57-96DC-4998-80A4-091E8E42A9B9}" type="presParOf" srcId="{A67C56AC-AD71-4E67-B848-201D1257BEE3}" destId="{E05AA8BB-A1CD-45F9-9654-C738D6AD2225}" srcOrd="2" destOrd="0" presId="urn:microsoft.com/office/officeart/2018/2/layout/IconVerticalSolidList"/>
    <dgm:cxn modelId="{4835D679-6F2F-4BA4-A88D-D39AE641FB6F}" type="presParOf" srcId="{A67C56AC-AD71-4E67-B848-201D1257BEE3}" destId="{D9980B31-A83C-408F-827F-ADE857C8BED2}" srcOrd="3" destOrd="0" presId="urn:microsoft.com/office/officeart/2018/2/layout/IconVerticalSolidList"/>
    <dgm:cxn modelId="{718FFA40-FEFB-4DD5-BF9C-DE3A58350D30}" type="presParOf" srcId="{250B8E10-036A-43FF-8E8C-E284D25637AB}" destId="{F9A57ED4-A401-4E87-BE0C-79539C2BC5F8}" srcOrd="1" destOrd="0" presId="urn:microsoft.com/office/officeart/2018/2/layout/IconVerticalSolidList"/>
    <dgm:cxn modelId="{18833205-0EDB-4B61-B232-8CEE47453727}" type="presParOf" srcId="{250B8E10-036A-43FF-8E8C-E284D25637AB}" destId="{74EB571A-DF85-4535-AD5D-33ABCC16A490}" srcOrd="2" destOrd="0" presId="urn:microsoft.com/office/officeart/2018/2/layout/IconVerticalSolidList"/>
    <dgm:cxn modelId="{EABDE7D4-F5E2-4753-8B0C-39AB93AE8DB0}" type="presParOf" srcId="{74EB571A-DF85-4535-AD5D-33ABCC16A490}" destId="{F08194CF-1EDA-4374-B6BB-D76CFF17F866}" srcOrd="0" destOrd="0" presId="urn:microsoft.com/office/officeart/2018/2/layout/IconVerticalSolidList"/>
    <dgm:cxn modelId="{4EAA1589-8F77-417B-B7AA-D32B5C9AC063}" type="presParOf" srcId="{74EB571A-DF85-4535-AD5D-33ABCC16A490}" destId="{992ED08D-4FA1-40F5-B283-6DB5296A5BB4}" srcOrd="1" destOrd="0" presId="urn:microsoft.com/office/officeart/2018/2/layout/IconVerticalSolidList"/>
    <dgm:cxn modelId="{949E92FF-FBFD-4485-9D4C-9CB0A633066B}" type="presParOf" srcId="{74EB571A-DF85-4535-AD5D-33ABCC16A490}" destId="{26DDCC9A-C36F-4AEF-BFE6-7773C488BF53}" srcOrd="2" destOrd="0" presId="urn:microsoft.com/office/officeart/2018/2/layout/IconVerticalSolidList"/>
    <dgm:cxn modelId="{EB287FBD-1F5C-4AC5-97B6-77B9AE23C4FB}" type="presParOf" srcId="{74EB571A-DF85-4535-AD5D-33ABCC16A490}" destId="{FB540E30-BB75-4A4A-A6DA-064D71EBC170}" srcOrd="3" destOrd="0" presId="urn:microsoft.com/office/officeart/2018/2/layout/IconVerticalSolidList"/>
    <dgm:cxn modelId="{0A3C76FA-DBA3-41A0-BDA9-6786EDA6B16E}" type="presParOf" srcId="{250B8E10-036A-43FF-8E8C-E284D25637AB}" destId="{17CF35B6-662A-4586-9BFE-215BA851607F}" srcOrd="3" destOrd="0" presId="urn:microsoft.com/office/officeart/2018/2/layout/IconVerticalSolidList"/>
    <dgm:cxn modelId="{FC6FBD9B-7830-47B5-8EA1-7C795402E533}" type="presParOf" srcId="{250B8E10-036A-43FF-8E8C-E284D25637AB}" destId="{9183B829-B5B4-4E29-B566-8580F6F36580}" srcOrd="4" destOrd="0" presId="urn:microsoft.com/office/officeart/2018/2/layout/IconVerticalSolidList"/>
    <dgm:cxn modelId="{9EA3D6A8-6FA4-4841-9B70-D8BD4B086A95}" type="presParOf" srcId="{9183B829-B5B4-4E29-B566-8580F6F36580}" destId="{17F503CC-8703-4688-A5CD-23602FC2340A}" srcOrd="0" destOrd="0" presId="urn:microsoft.com/office/officeart/2018/2/layout/IconVerticalSolidList"/>
    <dgm:cxn modelId="{C9D50084-C06A-46BD-A8B9-FF666EC18532}" type="presParOf" srcId="{9183B829-B5B4-4E29-B566-8580F6F36580}" destId="{0FDDA3EB-098E-41DF-A4D8-92AA7DC9290F}" srcOrd="1" destOrd="0" presId="urn:microsoft.com/office/officeart/2018/2/layout/IconVerticalSolidList"/>
    <dgm:cxn modelId="{ABE8644D-542D-43DD-882D-06C92461578C}" type="presParOf" srcId="{9183B829-B5B4-4E29-B566-8580F6F36580}" destId="{30EB0452-32B8-4A9E-8ED5-3D873E09A24A}" srcOrd="2" destOrd="0" presId="urn:microsoft.com/office/officeart/2018/2/layout/IconVerticalSolidList"/>
    <dgm:cxn modelId="{0D30AC0B-4650-4726-B9A7-1A5CFCCCA909}" type="presParOf" srcId="{9183B829-B5B4-4E29-B566-8580F6F36580}" destId="{C105999B-B995-4CA0-A5A9-5972A70D46B5}" srcOrd="3" destOrd="0" presId="urn:microsoft.com/office/officeart/2018/2/layout/IconVerticalSolidList"/>
    <dgm:cxn modelId="{1F309BA0-7326-4181-856D-0FD4CD678E8E}" type="presParOf" srcId="{250B8E10-036A-43FF-8E8C-E284D25637AB}" destId="{3113A6F1-0C9E-4442-8CB0-5EF0E9E61079}" srcOrd="5" destOrd="0" presId="urn:microsoft.com/office/officeart/2018/2/layout/IconVerticalSolidList"/>
    <dgm:cxn modelId="{0FB10E91-A65A-42F0-BAB2-C8E4D99A2D09}" type="presParOf" srcId="{250B8E10-036A-43FF-8E8C-E284D25637AB}" destId="{8B76B569-9CB6-4B3F-B645-1C6A2D03BFEF}" srcOrd="6" destOrd="0" presId="urn:microsoft.com/office/officeart/2018/2/layout/IconVerticalSolidList"/>
    <dgm:cxn modelId="{05C4164F-04FD-430D-96C8-F305372BB8A2}" type="presParOf" srcId="{8B76B569-9CB6-4B3F-B645-1C6A2D03BFEF}" destId="{1FF3941C-F45A-4370-8E17-17F83508766B}" srcOrd="0" destOrd="0" presId="urn:microsoft.com/office/officeart/2018/2/layout/IconVerticalSolidList"/>
    <dgm:cxn modelId="{D7BEDBE6-529B-47B7-86D7-B6B35356F25C}" type="presParOf" srcId="{8B76B569-9CB6-4B3F-B645-1C6A2D03BFEF}" destId="{F9BBE68E-BBA7-4718-8FC0-9C216063C27B}" srcOrd="1" destOrd="0" presId="urn:microsoft.com/office/officeart/2018/2/layout/IconVerticalSolidList"/>
    <dgm:cxn modelId="{DA60CE88-9334-44D5-9AEC-DA91F59BB96D}" type="presParOf" srcId="{8B76B569-9CB6-4B3F-B645-1C6A2D03BFEF}" destId="{9814F10B-1398-4CD1-B1C2-F3A2C93DDD3A}" srcOrd="2" destOrd="0" presId="urn:microsoft.com/office/officeart/2018/2/layout/IconVerticalSolidList"/>
    <dgm:cxn modelId="{110F6ACB-4212-417C-93E3-56A4C1D93472}" type="presParOf" srcId="{8B76B569-9CB6-4B3F-B645-1C6A2D03BFEF}" destId="{A8981D21-2F8C-4BB5-B162-AC2AE0B1DAC1}"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A0E6F11-6ECB-4710-9BAE-5F7D6B0C7CE5}"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BD3E1C90-79F6-4B9E-ABFA-7D378CD7C627}">
      <dgm:prSet/>
      <dgm:spPr/>
      <dgm:t>
        <a:bodyPr/>
        <a:lstStyle/>
        <a:p>
          <a:r>
            <a:rPr lang="en-US"/>
            <a:t>Better knowledge of international HRM complexity.</a:t>
          </a:r>
        </a:p>
      </dgm:t>
    </dgm:pt>
    <dgm:pt modelId="{997F64DE-DA66-462F-A007-2CD81CB3C39F}" type="parTrans" cxnId="{6775BEA9-39C9-493A-AD20-6E93118DC3D8}">
      <dgm:prSet/>
      <dgm:spPr/>
      <dgm:t>
        <a:bodyPr/>
        <a:lstStyle/>
        <a:p>
          <a:endParaRPr lang="en-US"/>
        </a:p>
      </dgm:t>
    </dgm:pt>
    <dgm:pt modelId="{5700DE15-435B-4A2A-BD7A-B98353B57BC5}" type="sibTrans" cxnId="{6775BEA9-39C9-493A-AD20-6E93118DC3D8}">
      <dgm:prSet/>
      <dgm:spPr/>
      <dgm:t>
        <a:bodyPr/>
        <a:lstStyle/>
        <a:p>
          <a:endParaRPr lang="en-US"/>
        </a:p>
      </dgm:t>
    </dgm:pt>
    <dgm:pt modelId="{7C1B88CC-8BD5-4ECA-95ED-ED4ABBF97B8A}">
      <dgm:prSet/>
      <dgm:spPr/>
      <dgm:t>
        <a:bodyPr/>
        <a:lstStyle/>
        <a:p>
          <a:r>
            <a:rPr lang="en-US"/>
            <a:t>Enhanced cross-cultural collaboration and teamwork.</a:t>
          </a:r>
        </a:p>
      </dgm:t>
    </dgm:pt>
    <dgm:pt modelId="{4E671AA1-F8D4-4E96-AB25-59F4F8F330D6}" type="parTrans" cxnId="{BFB6C424-32E3-4711-871A-B3971BE8D990}">
      <dgm:prSet/>
      <dgm:spPr/>
      <dgm:t>
        <a:bodyPr/>
        <a:lstStyle/>
        <a:p>
          <a:endParaRPr lang="en-US"/>
        </a:p>
      </dgm:t>
    </dgm:pt>
    <dgm:pt modelId="{22046546-6838-4412-9D10-51CC222F1E47}" type="sibTrans" cxnId="{BFB6C424-32E3-4711-871A-B3971BE8D990}">
      <dgm:prSet/>
      <dgm:spPr/>
      <dgm:t>
        <a:bodyPr/>
        <a:lstStyle/>
        <a:p>
          <a:endParaRPr lang="en-US"/>
        </a:p>
      </dgm:t>
    </dgm:pt>
    <dgm:pt modelId="{5A6C735B-73F5-46E3-B925-AFF9587FE52E}">
      <dgm:prSet/>
      <dgm:spPr/>
      <dgm:t>
        <a:bodyPr/>
        <a:lstStyle/>
        <a:p>
          <a:r>
            <a:rPr lang="en-US"/>
            <a:t>Trained to put HR models in practical organisations.</a:t>
          </a:r>
        </a:p>
      </dgm:t>
    </dgm:pt>
    <dgm:pt modelId="{AD337789-4D05-4409-B6EB-29E1861420D0}" type="parTrans" cxnId="{540DE997-7AA9-4399-ABB3-15B862B31B44}">
      <dgm:prSet/>
      <dgm:spPr/>
      <dgm:t>
        <a:bodyPr/>
        <a:lstStyle/>
        <a:p>
          <a:endParaRPr lang="en-US"/>
        </a:p>
      </dgm:t>
    </dgm:pt>
    <dgm:pt modelId="{1247AB24-6579-40BB-8A01-24FB56337A90}" type="sibTrans" cxnId="{540DE997-7AA9-4399-ABB3-15B862B31B44}">
      <dgm:prSet/>
      <dgm:spPr/>
      <dgm:t>
        <a:bodyPr/>
        <a:lstStyle/>
        <a:p>
          <a:endParaRPr lang="en-US"/>
        </a:p>
      </dgm:t>
    </dgm:pt>
    <dgm:pt modelId="{87F4FE0F-675D-4D9D-A387-98F20A4ED4E5}">
      <dgm:prSet/>
      <dgm:spPr/>
      <dgm:t>
        <a:bodyPr/>
        <a:lstStyle/>
        <a:p>
          <a:r>
            <a:rPr lang="en-US"/>
            <a:t>Increased research, presentation, and analysis abilities.</a:t>
          </a:r>
        </a:p>
      </dgm:t>
    </dgm:pt>
    <dgm:pt modelId="{20016E47-45D0-49FD-A05C-686D9342FDA8}" type="parTrans" cxnId="{B5EAD74F-6BDD-4FE1-970A-237BAC7E08B7}">
      <dgm:prSet/>
      <dgm:spPr/>
      <dgm:t>
        <a:bodyPr/>
        <a:lstStyle/>
        <a:p>
          <a:endParaRPr lang="en-US"/>
        </a:p>
      </dgm:t>
    </dgm:pt>
    <dgm:pt modelId="{AA2EB18D-3E32-4ACC-B77B-22AC6ECDC1B6}" type="sibTrans" cxnId="{B5EAD74F-6BDD-4FE1-970A-237BAC7E08B7}">
      <dgm:prSet/>
      <dgm:spPr/>
      <dgm:t>
        <a:bodyPr/>
        <a:lstStyle/>
        <a:p>
          <a:endParaRPr lang="en-US"/>
        </a:p>
      </dgm:t>
    </dgm:pt>
    <dgm:pt modelId="{3EFB12F8-13E0-445E-80D0-A6CF78FCC502}" type="pres">
      <dgm:prSet presAssocID="{EA0E6F11-6ECB-4710-9BAE-5F7D6B0C7CE5}" presName="root" presStyleCnt="0">
        <dgm:presLayoutVars>
          <dgm:dir/>
          <dgm:resizeHandles val="exact"/>
        </dgm:presLayoutVars>
      </dgm:prSet>
      <dgm:spPr/>
    </dgm:pt>
    <dgm:pt modelId="{790AEADA-AA8E-4246-B17D-6545D35F111A}" type="pres">
      <dgm:prSet presAssocID="{BD3E1C90-79F6-4B9E-ABFA-7D378CD7C627}" presName="compNode" presStyleCnt="0"/>
      <dgm:spPr/>
    </dgm:pt>
    <dgm:pt modelId="{D3D60400-4243-43BD-B94E-5B207BAC0221}" type="pres">
      <dgm:prSet presAssocID="{BD3E1C90-79F6-4B9E-ABFA-7D378CD7C627}"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arth Globe Americas"/>
        </a:ext>
      </dgm:extLst>
    </dgm:pt>
    <dgm:pt modelId="{632F74BB-3E46-4078-9FA2-D5FC271C04F5}" type="pres">
      <dgm:prSet presAssocID="{BD3E1C90-79F6-4B9E-ABFA-7D378CD7C627}" presName="spaceRect" presStyleCnt="0"/>
      <dgm:spPr/>
    </dgm:pt>
    <dgm:pt modelId="{361D78BF-64CC-48D3-B59C-53DFBD90E122}" type="pres">
      <dgm:prSet presAssocID="{BD3E1C90-79F6-4B9E-ABFA-7D378CD7C627}" presName="textRect" presStyleLbl="revTx" presStyleIdx="0" presStyleCnt="4">
        <dgm:presLayoutVars>
          <dgm:chMax val="1"/>
          <dgm:chPref val="1"/>
        </dgm:presLayoutVars>
      </dgm:prSet>
      <dgm:spPr/>
    </dgm:pt>
    <dgm:pt modelId="{D75964D1-F477-47AA-96FE-3D511A1BF55A}" type="pres">
      <dgm:prSet presAssocID="{5700DE15-435B-4A2A-BD7A-B98353B57BC5}" presName="sibTrans" presStyleCnt="0"/>
      <dgm:spPr/>
    </dgm:pt>
    <dgm:pt modelId="{5B648F5D-7039-41A8-8097-2ED9C4C31265}" type="pres">
      <dgm:prSet presAssocID="{7C1B88CC-8BD5-4ECA-95ED-ED4ABBF97B8A}" presName="compNode" presStyleCnt="0"/>
      <dgm:spPr/>
    </dgm:pt>
    <dgm:pt modelId="{DA401C3F-0D73-43FF-8FC5-D73C34488027}" type="pres">
      <dgm:prSet presAssocID="{7C1B88CC-8BD5-4ECA-95ED-ED4ABBF97B8A}"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andshake"/>
        </a:ext>
      </dgm:extLst>
    </dgm:pt>
    <dgm:pt modelId="{322CD4D5-AAAE-44C4-932D-AA1456B08A45}" type="pres">
      <dgm:prSet presAssocID="{7C1B88CC-8BD5-4ECA-95ED-ED4ABBF97B8A}" presName="spaceRect" presStyleCnt="0"/>
      <dgm:spPr/>
    </dgm:pt>
    <dgm:pt modelId="{3009787D-17BB-44E2-96B5-A67CBC0BD002}" type="pres">
      <dgm:prSet presAssocID="{7C1B88CC-8BD5-4ECA-95ED-ED4ABBF97B8A}" presName="textRect" presStyleLbl="revTx" presStyleIdx="1" presStyleCnt="4">
        <dgm:presLayoutVars>
          <dgm:chMax val="1"/>
          <dgm:chPref val="1"/>
        </dgm:presLayoutVars>
      </dgm:prSet>
      <dgm:spPr/>
    </dgm:pt>
    <dgm:pt modelId="{E7D1D5F0-D1F4-4D68-910C-DE38119F5DAD}" type="pres">
      <dgm:prSet presAssocID="{22046546-6838-4412-9D10-51CC222F1E47}" presName="sibTrans" presStyleCnt="0"/>
      <dgm:spPr/>
    </dgm:pt>
    <dgm:pt modelId="{138FD3ED-FED6-4DF8-961A-653B52749F34}" type="pres">
      <dgm:prSet presAssocID="{5A6C735B-73F5-46E3-B925-AFF9587FE52E}" presName="compNode" presStyleCnt="0"/>
      <dgm:spPr/>
    </dgm:pt>
    <dgm:pt modelId="{7248168D-C5CA-43F9-91D8-5605ABAF469D}" type="pres">
      <dgm:prSet presAssocID="{5A6C735B-73F5-46E3-B925-AFF9587FE52E}"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Office Worker"/>
        </a:ext>
      </dgm:extLst>
    </dgm:pt>
    <dgm:pt modelId="{6C4C7AC5-2886-46E7-A5C6-70A3C8C36C84}" type="pres">
      <dgm:prSet presAssocID="{5A6C735B-73F5-46E3-B925-AFF9587FE52E}" presName="spaceRect" presStyleCnt="0"/>
      <dgm:spPr/>
    </dgm:pt>
    <dgm:pt modelId="{3954DC9F-E067-4C53-993D-8CEBDF0FDD6D}" type="pres">
      <dgm:prSet presAssocID="{5A6C735B-73F5-46E3-B925-AFF9587FE52E}" presName="textRect" presStyleLbl="revTx" presStyleIdx="2" presStyleCnt="4">
        <dgm:presLayoutVars>
          <dgm:chMax val="1"/>
          <dgm:chPref val="1"/>
        </dgm:presLayoutVars>
      </dgm:prSet>
      <dgm:spPr/>
    </dgm:pt>
    <dgm:pt modelId="{A68A8D45-4572-432D-89BB-40FC6A6BB047}" type="pres">
      <dgm:prSet presAssocID="{1247AB24-6579-40BB-8A01-24FB56337A90}" presName="sibTrans" presStyleCnt="0"/>
      <dgm:spPr/>
    </dgm:pt>
    <dgm:pt modelId="{C71B80D8-A2B1-4B96-814E-055307DBCE47}" type="pres">
      <dgm:prSet presAssocID="{87F4FE0F-675D-4D9D-A387-98F20A4ED4E5}" presName="compNode" presStyleCnt="0"/>
      <dgm:spPr/>
    </dgm:pt>
    <dgm:pt modelId="{3C5AF1C6-3844-4BCB-802D-4C191BE0130E}" type="pres">
      <dgm:prSet presAssocID="{87F4FE0F-675D-4D9D-A387-98F20A4ED4E5}"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usiness Growth"/>
        </a:ext>
      </dgm:extLst>
    </dgm:pt>
    <dgm:pt modelId="{B011147C-343D-4F47-904C-54CC540AC461}" type="pres">
      <dgm:prSet presAssocID="{87F4FE0F-675D-4D9D-A387-98F20A4ED4E5}" presName="spaceRect" presStyleCnt="0"/>
      <dgm:spPr/>
    </dgm:pt>
    <dgm:pt modelId="{9B838CAA-2408-48FE-97DE-DA9F5F29D57C}" type="pres">
      <dgm:prSet presAssocID="{87F4FE0F-675D-4D9D-A387-98F20A4ED4E5}" presName="textRect" presStyleLbl="revTx" presStyleIdx="3" presStyleCnt="4">
        <dgm:presLayoutVars>
          <dgm:chMax val="1"/>
          <dgm:chPref val="1"/>
        </dgm:presLayoutVars>
      </dgm:prSet>
      <dgm:spPr/>
    </dgm:pt>
  </dgm:ptLst>
  <dgm:cxnLst>
    <dgm:cxn modelId="{BFB6C424-32E3-4711-871A-B3971BE8D990}" srcId="{EA0E6F11-6ECB-4710-9BAE-5F7D6B0C7CE5}" destId="{7C1B88CC-8BD5-4ECA-95ED-ED4ABBF97B8A}" srcOrd="1" destOrd="0" parTransId="{4E671AA1-F8D4-4E96-AB25-59F4F8F330D6}" sibTransId="{22046546-6838-4412-9D10-51CC222F1E47}"/>
    <dgm:cxn modelId="{B5EAD74F-6BDD-4FE1-970A-237BAC7E08B7}" srcId="{EA0E6F11-6ECB-4710-9BAE-5F7D6B0C7CE5}" destId="{87F4FE0F-675D-4D9D-A387-98F20A4ED4E5}" srcOrd="3" destOrd="0" parTransId="{20016E47-45D0-49FD-A05C-686D9342FDA8}" sibTransId="{AA2EB18D-3E32-4ACC-B77B-22AC6ECDC1B6}"/>
    <dgm:cxn modelId="{540DE997-7AA9-4399-ABB3-15B862B31B44}" srcId="{EA0E6F11-6ECB-4710-9BAE-5F7D6B0C7CE5}" destId="{5A6C735B-73F5-46E3-B925-AFF9587FE52E}" srcOrd="2" destOrd="0" parTransId="{AD337789-4D05-4409-B6EB-29E1861420D0}" sibTransId="{1247AB24-6579-40BB-8A01-24FB56337A90}"/>
    <dgm:cxn modelId="{3575F8A8-1528-4647-A473-93E97DFEAD28}" type="presOf" srcId="{EA0E6F11-6ECB-4710-9BAE-5F7D6B0C7CE5}" destId="{3EFB12F8-13E0-445E-80D0-A6CF78FCC502}" srcOrd="0" destOrd="0" presId="urn:microsoft.com/office/officeart/2018/2/layout/IconLabelList"/>
    <dgm:cxn modelId="{6775BEA9-39C9-493A-AD20-6E93118DC3D8}" srcId="{EA0E6F11-6ECB-4710-9BAE-5F7D6B0C7CE5}" destId="{BD3E1C90-79F6-4B9E-ABFA-7D378CD7C627}" srcOrd="0" destOrd="0" parTransId="{997F64DE-DA66-462F-A007-2CD81CB3C39F}" sibTransId="{5700DE15-435B-4A2A-BD7A-B98353B57BC5}"/>
    <dgm:cxn modelId="{4DF6AAAA-E3B0-4511-99AB-8EA6F5DCF683}" type="presOf" srcId="{7C1B88CC-8BD5-4ECA-95ED-ED4ABBF97B8A}" destId="{3009787D-17BB-44E2-96B5-A67CBC0BD002}" srcOrd="0" destOrd="0" presId="urn:microsoft.com/office/officeart/2018/2/layout/IconLabelList"/>
    <dgm:cxn modelId="{3AC687BD-6532-4D3C-AFAA-C96837779F15}" type="presOf" srcId="{BD3E1C90-79F6-4B9E-ABFA-7D378CD7C627}" destId="{361D78BF-64CC-48D3-B59C-53DFBD90E122}" srcOrd="0" destOrd="0" presId="urn:microsoft.com/office/officeart/2018/2/layout/IconLabelList"/>
    <dgm:cxn modelId="{EDCF05E8-3E62-419B-9B88-7CC462D94EAE}" type="presOf" srcId="{87F4FE0F-675D-4D9D-A387-98F20A4ED4E5}" destId="{9B838CAA-2408-48FE-97DE-DA9F5F29D57C}" srcOrd="0" destOrd="0" presId="urn:microsoft.com/office/officeart/2018/2/layout/IconLabelList"/>
    <dgm:cxn modelId="{C876C9FA-F52A-4F8F-BC03-328CD264ECC1}" type="presOf" srcId="{5A6C735B-73F5-46E3-B925-AFF9587FE52E}" destId="{3954DC9F-E067-4C53-993D-8CEBDF0FDD6D}" srcOrd="0" destOrd="0" presId="urn:microsoft.com/office/officeart/2018/2/layout/IconLabelList"/>
    <dgm:cxn modelId="{41D477CE-9348-489B-BE2D-6FDA0D0E7D63}" type="presParOf" srcId="{3EFB12F8-13E0-445E-80D0-A6CF78FCC502}" destId="{790AEADA-AA8E-4246-B17D-6545D35F111A}" srcOrd="0" destOrd="0" presId="urn:microsoft.com/office/officeart/2018/2/layout/IconLabelList"/>
    <dgm:cxn modelId="{77713ABE-7181-4B95-BDD8-5CAB4BCDB2BD}" type="presParOf" srcId="{790AEADA-AA8E-4246-B17D-6545D35F111A}" destId="{D3D60400-4243-43BD-B94E-5B207BAC0221}" srcOrd="0" destOrd="0" presId="urn:microsoft.com/office/officeart/2018/2/layout/IconLabelList"/>
    <dgm:cxn modelId="{5C73E183-6F7A-45E1-929C-9A96889B502A}" type="presParOf" srcId="{790AEADA-AA8E-4246-B17D-6545D35F111A}" destId="{632F74BB-3E46-4078-9FA2-D5FC271C04F5}" srcOrd="1" destOrd="0" presId="urn:microsoft.com/office/officeart/2018/2/layout/IconLabelList"/>
    <dgm:cxn modelId="{E9E71436-022E-4D42-9AF8-5DD18083296A}" type="presParOf" srcId="{790AEADA-AA8E-4246-B17D-6545D35F111A}" destId="{361D78BF-64CC-48D3-B59C-53DFBD90E122}" srcOrd="2" destOrd="0" presId="urn:microsoft.com/office/officeart/2018/2/layout/IconLabelList"/>
    <dgm:cxn modelId="{3D89288B-7720-44D8-BBBF-83E48D389DD6}" type="presParOf" srcId="{3EFB12F8-13E0-445E-80D0-A6CF78FCC502}" destId="{D75964D1-F477-47AA-96FE-3D511A1BF55A}" srcOrd="1" destOrd="0" presId="urn:microsoft.com/office/officeart/2018/2/layout/IconLabelList"/>
    <dgm:cxn modelId="{D99A0430-5590-4304-B69F-BB347F1D76FF}" type="presParOf" srcId="{3EFB12F8-13E0-445E-80D0-A6CF78FCC502}" destId="{5B648F5D-7039-41A8-8097-2ED9C4C31265}" srcOrd="2" destOrd="0" presId="urn:microsoft.com/office/officeart/2018/2/layout/IconLabelList"/>
    <dgm:cxn modelId="{489ED3C9-CB90-4BDF-A55F-79547D860FF5}" type="presParOf" srcId="{5B648F5D-7039-41A8-8097-2ED9C4C31265}" destId="{DA401C3F-0D73-43FF-8FC5-D73C34488027}" srcOrd="0" destOrd="0" presId="urn:microsoft.com/office/officeart/2018/2/layout/IconLabelList"/>
    <dgm:cxn modelId="{A3D032F4-009A-462D-8731-01336C3DBB24}" type="presParOf" srcId="{5B648F5D-7039-41A8-8097-2ED9C4C31265}" destId="{322CD4D5-AAAE-44C4-932D-AA1456B08A45}" srcOrd="1" destOrd="0" presId="urn:microsoft.com/office/officeart/2018/2/layout/IconLabelList"/>
    <dgm:cxn modelId="{67FC965A-BBA9-43C1-9947-15695F620342}" type="presParOf" srcId="{5B648F5D-7039-41A8-8097-2ED9C4C31265}" destId="{3009787D-17BB-44E2-96B5-A67CBC0BD002}" srcOrd="2" destOrd="0" presId="urn:microsoft.com/office/officeart/2018/2/layout/IconLabelList"/>
    <dgm:cxn modelId="{05FEAF1E-F3FD-41DA-A5ED-ABF109347DD4}" type="presParOf" srcId="{3EFB12F8-13E0-445E-80D0-A6CF78FCC502}" destId="{E7D1D5F0-D1F4-4D68-910C-DE38119F5DAD}" srcOrd="3" destOrd="0" presId="urn:microsoft.com/office/officeart/2018/2/layout/IconLabelList"/>
    <dgm:cxn modelId="{66C6142E-A221-487F-BA50-0477CEA5C54C}" type="presParOf" srcId="{3EFB12F8-13E0-445E-80D0-A6CF78FCC502}" destId="{138FD3ED-FED6-4DF8-961A-653B52749F34}" srcOrd="4" destOrd="0" presId="urn:microsoft.com/office/officeart/2018/2/layout/IconLabelList"/>
    <dgm:cxn modelId="{76A7C008-61A3-479F-9C01-A5CA9BA429E6}" type="presParOf" srcId="{138FD3ED-FED6-4DF8-961A-653B52749F34}" destId="{7248168D-C5CA-43F9-91D8-5605ABAF469D}" srcOrd="0" destOrd="0" presId="urn:microsoft.com/office/officeart/2018/2/layout/IconLabelList"/>
    <dgm:cxn modelId="{11089EE9-CB3A-4919-AD2A-1122F21F34AB}" type="presParOf" srcId="{138FD3ED-FED6-4DF8-961A-653B52749F34}" destId="{6C4C7AC5-2886-46E7-A5C6-70A3C8C36C84}" srcOrd="1" destOrd="0" presId="urn:microsoft.com/office/officeart/2018/2/layout/IconLabelList"/>
    <dgm:cxn modelId="{E1419A24-41EC-4204-A3AC-F4166C7D3F81}" type="presParOf" srcId="{138FD3ED-FED6-4DF8-961A-653B52749F34}" destId="{3954DC9F-E067-4C53-993D-8CEBDF0FDD6D}" srcOrd="2" destOrd="0" presId="urn:microsoft.com/office/officeart/2018/2/layout/IconLabelList"/>
    <dgm:cxn modelId="{B86C832B-6DB1-4052-9134-9BCB78B9527B}" type="presParOf" srcId="{3EFB12F8-13E0-445E-80D0-A6CF78FCC502}" destId="{A68A8D45-4572-432D-89BB-40FC6A6BB047}" srcOrd="5" destOrd="0" presId="urn:microsoft.com/office/officeart/2018/2/layout/IconLabelList"/>
    <dgm:cxn modelId="{103F50FD-C445-4CA9-BA2E-D2EEE4B49A48}" type="presParOf" srcId="{3EFB12F8-13E0-445E-80D0-A6CF78FCC502}" destId="{C71B80D8-A2B1-4B96-814E-055307DBCE47}" srcOrd="6" destOrd="0" presId="urn:microsoft.com/office/officeart/2018/2/layout/IconLabelList"/>
    <dgm:cxn modelId="{F57FCCE6-38A4-4E49-8722-2DB9534E946D}" type="presParOf" srcId="{C71B80D8-A2B1-4B96-814E-055307DBCE47}" destId="{3C5AF1C6-3844-4BCB-802D-4C191BE0130E}" srcOrd="0" destOrd="0" presId="urn:microsoft.com/office/officeart/2018/2/layout/IconLabelList"/>
    <dgm:cxn modelId="{07B4EE7A-B0C9-40D0-8373-90ECD9D469F1}" type="presParOf" srcId="{C71B80D8-A2B1-4B96-814E-055307DBCE47}" destId="{B011147C-343D-4F47-904C-54CC540AC461}" srcOrd="1" destOrd="0" presId="urn:microsoft.com/office/officeart/2018/2/layout/IconLabelList"/>
    <dgm:cxn modelId="{6728F442-98C4-4FF2-A002-633EA24386B5}" type="presParOf" srcId="{C71B80D8-A2B1-4B96-814E-055307DBCE47}" destId="{9B838CAA-2408-48FE-97DE-DA9F5F29D57C}"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7CCC06-9B9E-47AB-B7FA-D30684D8513D}">
      <dsp:nvSpPr>
        <dsp:cNvPr id="0" name=""/>
        <dsp:cNvSpPr/>
      </dsp:nvSpPr>
      <dsp:spPr>
        <a:xfrm>
          <a:off x="3609781" y="125967"/>
          <a:ext cx="2008925" cy="20089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kern="1200"/>
            <a:t>Industry 5.0 requires the cooperation of humans with machines  (Angulo, Chacón and Ponsa, 2023).</a:t>
          </a:r>
        </a:p>
      </dsp:txBody>
      <dsp:txXfrm>
        <a:off x="3609781" y="125967"/>
        <a:ext cx="2008925" cy="2008925"/>
      </dsp:txXfrm>
    </dsp:sp>
    <dsp:sp modelId="{200B6284-2F0F-4DCC-B411-5C10CD4D6080}">
      <dsp:nvSpPr>
        <dsp:cNvPr id="0" name=""/>
        <dsp:cNvSpPr/>
      </dsp:nvSpPr>
      <dsp:spPr>
        <a:xfrm>
          <a:off x="64740" y="-1713"/>
          <a:ext cx="5681646" cy="5681646"/>
        </a:xfrm>
        <a:prstGeom prst="circularArrow">
          <a:avLst>
            <a:gd name="adj1" fmla="val 6895"/>
            <a:gd name="adj2" fmla="val 464779"/>
            <a:gd name="adj3" fmla="val 551829"/>
            <a:gd name="adj4" fmla="val 20583393"/>
            <a:gd name="adj5" fmla="val 8044"/>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1239284-ABB4-4EF3-95B7-9C8BFBE37CC8}">
      <dsp:nvSpPr>
        <dsp:cNvPr id="0" name=""/>
        <dsp:cNvSpPr/>
      </dsp:nvSpPr>
      <dsp:spPr>
        <a:xfrm>
          <a:off x="3609781" y="3543326"/>
          <a:ext cx="2008925" cy="20089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kern="1200"/>
            <a:t>Amazon spends on AI, robotics, cloud, and data competence.</a:t>
          </a:r>
        </a:p>
      </dsp:txBody>
      <dsp:txXfrm>
        <a:off x="3609781" y="3543326"/>
        <a:ext cx="2008925" cy="2008925"/>
      </dsp:txXfrm>
    </dsp:sp>
    <dsp:sp modelId="{382A58B5-DD6A-4E58-B4D4-3B72E48D535B}">
      <dsp:nvSpPr>
        <dsp:cNvPr id="0" name=""/>
        <dsp:cNvSpPr/>
      </dsp:nvSpPr>
      <dsp:spPr>
        <a:xfrm>
          <a:off x="64740" y="-1713"/>
          <a:ext cx="5681646" cy="5681646"/>
        </a:xfrm>
        <a:prstGeom prst="circularArrow">
          <a:avLst>
            <a:gd name="adj1" fmla="val 6895"/>
            <a:gd name="adj2" fmla="val 464779"/>
            <a:gd name="adj3" fmla="val 5951829"/>
            <a:gd name="adj4" fmla="val 4383393"/>
            <a:gd name="adj5" fmla="val 8044"/>
          </a:avLst>
        </a:prstGeom>
        <a:solidFill>
          <a:schemeClr val="accent5">
            <a:hueOff val="-4050717"/>
            <a:satOff val="-275"/>
            <a:lumOff val="65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6645917-24A3-4483-8898-7D89B3D80C1E}">
      <dsp:nvSpPr>
        <dsp:cNvPr id="0" name=""/>
        <dsp:cNvSpPr/>
      </dsp:nvSpPr>
      <dsp:spPr>
        <a:xfrm>
          <a:off x="192421" y="3543326"/>
          <a:ext cx="2008925" cy="20089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kern="1200"/>
            <a:t>Over half a million employees trained under Career Choice.</a:t>
          </a:r>
        </a:p>
      </dsp:txBody>
      <dsp:txXfrm>
        <a:off x="192421" y="3543326"/>
        <a:ext cx="2008925" cy="2008925"/>
      </dsp:txXfrm>
    </dsp:sp>
    <dsp:sp modelId="{060B18A8-D819-47D5-86A6-261FF59DCB71}">
      <dsp:nvSpPr>
        <dsp:cNvPr id="0" name=""/>
        <dsp:cNvSpPr/>
      </dsp:nvSpPr>
      <dsp:spPr>
        <a:xfrm>
          <a:off x="64740" y="-1713"/>
          <a:ext cx="5681646" cy="5681646"/>
        </a:xfrm>
        <a:prstGeom prst="circularArrow">
          <a:avLst>
            <a:gd name="adj1" fmla="val 6895"/>
            <a:gd name="adj2" fmla="val 464779"/>
            <a:gd name="adj3" fmla="val 11351829"/>
            <a:gd name="adj4" fmla="val 9783393"/>
            <a:gd name="adj5" fmla="val 8044"/>
          </a:avLst>
        </a:prstGeom>
        <a:solidFill>
          <a:schemeClr val="accent5">
            <a:hueOff val="-8101434"/>
            <a:satOff val="-551"/>
            <a:lumOff val="13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2243867-1DA2-455D-932E-D1FAFBA362DE}">
      <dsp:nvSpPr>
        <dsp:cNvPr id="0" name=""/>
        <dsp:cNvSpPr/>
      </dsp:nvSpPr>
      <dsp:spPr>
        <a:xfrm>
          <a:off x="192421" y="125967"/>
          <a:ext cx="2008925" cy="20089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kern="1200"/>
            <a:t>Pay attention to digital literacy, flexibility, and critical thinking.</a:t>
          </a:r>
        </a:p>
      </dsp:txBody>
      <dsp:txXfrm>
        <a:off x="192421" y="125967"/>
        <a:ext cx="2008925" cy="2008925"/>
      </dsp:txXfrm>
    </dsp:sp>
    <dsp:sp modelId="{A9CD475C-DB68-4AC1-BE00-57B7648ED64B}">
      <dsp:nvSpPr>
        <dsp:cNvPr id="0" name=""/>
        <dsp:cNvSpPr/>
      </dsp:nvSpPr>
      <dsp:spPr>
        <a:xfrm>
          <a:off x="64740" y="-1713"/>
          <a:ext cx="5681646" cy="5681646"/>
        </a:xfrm>
        <a:prstGeom prst="circularArrow">
          <a:avLst>
            <a:gd name="adj1" fmla="val 6895"/>
            <a:gd name="adj2" fmla="val 464779"/>
            <a:gd name="adj3" fmla="val 16751829"/>
            <a:gd name="adj4" fmla="val 15183393"/>
            <a:gd name="adj5" fmla="val 8044"/>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718698-D015-4B18-87A4-0602154F9705}">
      <dsp:nvSpPr>
        <dsp:cNvPr id="0" name=""/>
        <dsp:cNvSpPr/>
      </dsp:nvSpPr>
      <dsp:spPr>
        <a:xfrm>
          <a:off x="0" y="2288"/>
          <a:ext cx="6364224" cy="1159843"/>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C4C24B9-19F3-4802-B97A-E37AE048E9B4}">
      <dsp:nvSpPr>
        <dsp:cNvPr id="0" name=""/>
        <dsp:cNvSpPr/>
      </dsp:nvSpPr>
      <dsp:spPr>
        <a:xfrm>
          <a:off x="350852" y="263253"/>
          <a:ext cx="637913" cy="63791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01CE52C-849E-482F-A291-21AAF54D9934}">
      <dsp:nvSpPr>
        <dsp:cNvPr id="0" name=""/>
        <dsp:cNvSpPr/>
      </dsp:nvSpPr>
      <dsp:spPr>
        <a:xfrm>
          <a:off x="1339618" y="2288"/>
          <a:ext cx="5024605" cy="1159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750" tIns="122750" rIns="122750" bIns="122750" numCol="1" spcCol="1270" anchor="ctr" anchorCtr="0">
          <a:noAutofit/>
        </a:bodyPr>
        <a:lstStyle/>
        <a:p>
          <a:pPr marL="0" lvl="0" indent="0" algn="l" defTabSz="933450">
            <a:lnSpc>
              <a:spcPct val="90000"/>
            </a:lnSpc>
            <a:spcBef>
              <a:spcPct val="0"/>
            </a:spcBef>
            <a:spcAft>
              <a:spcPct val="35000"/>
            </a:spcAft>
            <a:buNone/>
          </a:pPr>
          <a:r>
            <a:rPr lang="en-US" sz="2100" kern="1200"/>
            <a:t>Ongoing culture of learning powered by AWS Skill Builder.</a:t>
          </a:r>
        </a:p>
      </dsp:txBody>
      <dsp:txXfrm>
        <a:off x="1339618" y="2288"/>
        <a:ext cx="5024605" cy="1159843"/>
      </dsp:txXfrm>
    </dsp:sp>
    <dsp:sp modelId="{CF5173D3-B600-4C5D-BC66-93D335591033}">
      <dsp:nvSpPr>
        <dsp:cNvPr id="0" name=""/>
        <dsp:cNvSpPr/>
      </dsp:nvSpPr>
      <dsp:spPr>
        <a:xfrm>
          <a:off x="0" y="1452092"/>
          <a:ext cx="6364224" cy="1159843"/>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B4C5927-475A-4A89-AC31-00278B07FE9B}">
      <dsp:nvSpPr>
        <dsp:cNvPr id="0" name=""/>
        <dsp:cNvSpPr/>
      </dsp:nvSpPr>
      <dsp:spPr>
        <a:xfrm>
          <a:off x="350852" y="1713057"/>
          <a:ext cx="637913" cy="63791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295134B-3158-4738-9FD6-E3CA5341E548}">
      <dsp:nvSpPr>
        <dsp:cNvPr id="0" name=""/>
        <dsp:cNvSpPr/>
      </dsp:nvSpPr>
      <dsp:spPr>
        <a:xfrm>
          <a:off x="1339618" y="1452092"/>
          <a:ext cx="5024605" cy="1159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750" tIns="122750" rIns="122750" bIns="122750" numCol="1" spcCol="1270" anchor="ctr" anchorCtr="0">
          <a:noAutofit/>
        </a:bodyPr>
        <a:lstStyle/>
        <a:p>
          <a:pPr marL="0" lvl="0" indent="0" algn="l" defTabSz="933450">
            <a:lnSpc>
              <a:spcPct val="90000"/>
            </a:lnSpc>
            <a:spcBef>
              <a:spcPct val="0"/>
            </a:spcBef>
            <a:spcAft>
              <a:spcPct val="35000"/>
            </a:spcAft>
            <a:buNone/>
          </a:pPr>
          <a:r>
            <a:rPr lang="en-US" sz="2100" kern="1200"/>
            <a:t>Sharing of knowledge through international communities of practise.</a:t>
          </a:r>
        </a:p>
      </dsp:txBody>
      <dsp:txXfrm>
        <a:off x="1339618" y="1452092"/>
        <a:ext cx="5024605" cy="1159843"/>
      </dsp:txXfrm>
    </dsp:sp>
    <dsp:sp modelId="{20A84D06-A860-4064-B4CA-F20D5E7A196F}">
      <dsp:nvSpPr>
        <dsp:cNvPr id="0" name=""/>
        <dsp:cNvSpPr/>
      </dsp:nvSpPr>
      <dsp:spPr>
        <a:xfrm>
          <a:off x="0" y="2901896"/>
          <a:ext cx="6364224" cy="1159843"/>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B4E50C4-03A9-4789-889F-00D298A611B7}">
      <dsp:nvSpPr>
        <dsp:cNvPr id="0" name=""/>
        <dsp:cNvSpPr/>
      </dsp:nvSpPr>
      <dsp:spPr>
        <a:xfrm>
          <a:off x="350852" y="3162861"/>
          <a:ext cx="637913" cy="63791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1EBC57E-1568-4F28-A6B3-86DE12DFDAF5}">
      <dsp:nvSpPr>
        <dsp:cNvPr id="0" name=""/>
        <dsp:cNvSpPr/>
      </dsp:nvSpPr>
      <dsp:spPr>
        <a:xfrm>
          <a:off x="1339618" y="2901896"/>
          <a:ext cx="5024605" cy="1159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750" tIns="122750" rIns="122750" bIns="122750" numCol="1" spcCol="1270" anchor="ctr" anchorCtr="0">
          <a:noAutofit/>
        </a:bodyPr>
        <a:lstStyle/>
        <a:p>
          <a:pPr marL="0" lvl="0" indent="0" algn="l" defTabSz="933450">
            <a:lnSpc>
              <a:spcPct val="90000"/>
            </a:lnSpc>
            <a:spcBef>
              <a:spcPct val="0"/>
            </a:spcBef>
            <a:spcAft>
              <a:spcPct val="35000"/>
            </a:spcAft>
            <a:buNone/>
          </a:pPr>
          <a:r>
            <a:rPr lang="en-US" sz="2100" kern="1200"/>
            <a:t>Innovation laboratories aid in experimentation and problem solving (McGann, Wells and Blomkamp, 2021).</a:t>
          </a:r>
        </a:p>
      </dsp:txBody>
      <dsp:txXfrm>
        <a:off x="1339618" y="2901896"/>
        <a:ext cx="5024605" cy="1159843"/>
      </dsp:txXfrm>
    </dsp:sp>
    <dsp:sp modelId="{9AF501B2-78BA-4D4E-ACFF-F7D6EB5C9D0E}">
      <dsp:nvSpPr>
        <dsp:cNvPr id="0" name=""/>
        <dsp:cNvSpPr/>
      </dsp:nvSpPr>
      <dsp:spPr>
        <a:xfrm>
          <a:off x="0" y="4351700"/>
          <a:ext cx="6364224" cy="1159843"/>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40015EE-8615-4DB4-878D-D4B9546A13D1}">
      <dsp:nvSpPr>
        <dsp:cNvPr id="0" name=""/>
        <dsp:cNvSpPr/>
      </dsp:nvSpPr>
      <dsp:spPr>
        <a:xfrm>
          <a:off x="350852" y="4612665"/>
          <a:ext cx="637913" cy="63791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496E3F8-2558-41BB-88AB-7930DFD7D6B5}">
      <dsp:nvSpPr>
        <dsp:cNvPr id="0" name=""/>
        <dsp:cNvSpPr/>
      </dsp:nvSpPr>
      <dsp:spPr>
        <a:xfrm>
          <a:off x="1339618" y="4351700"/>
          <a:ext cx="5024605" cy="1159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750" tIns="122750" rIns="122750" bIns="122750" numCol="1" spcCol="1270" anchor="ctr" anchorCtr="0">
          <a:noAutofit/>
        </a:bodyPr>
        <a:lstStyle/>
        <a:p>
          <a:pPr marL="0" lvl="0" indent="0" algn="l" defTabSz="933450">
            <a:lnSpc>
              <a:spcPct val="90000"/>
            </a:lnSpc>
            <a:spcBef>
              <a:spcPct val="0"/>
            </a:spcBef>
            <a:spcAft>
              <a:spcPct val="35000"/>
            </a:spcAft>
            <a:buNone/>
          </a:pPr>
          <a:r>
            <a:rPr lang="en-US" sz="2100" kern="1200"/>
            <a:t>Training personalisation using AI enhances learning.</a:t>
          </a:r>
        </a:p>
      </dsp:txBody>
      <dsp:txXfrm>
        <a:off x="1339618" y="4351700"/>
        <a:ext cx="5024605" cy="115984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67F51F-0A78-4272-844B-F06464422FF3}">
      <dsp:nvSpPr>
        <dsp:cNvPr id="0" name=""/>
        <dsp:cNvSpPr/>
      </dsp:nvSpPr>
      <dsp:spPr>
        <a:xfrm>
          <a:off x="562927" y="536506"/>
          <a:ext cx="1445998" cy="1445998"/>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5132825-A0C8-4318-B688-5D70E953B1D3}">
      <dsp:nvSpPr>
        <dsp:cNvPr id="0" name=""/>
        <dsp:cNvSpPr/>
      </dsp:nvSpPr>
      <dsp:spPr>
        <a:xfrm>
          <a:off x="871091" y="844670"/>
          <a:ext cx="829671" cy="82967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FDA492E-AC0F-4E0A-AA32-FE5D2055E2A0}">
      <dsp:nvSpPr>
        <dsp:cNvPr id="0" name=""/>
        <dsp:cNvSpPr/>
      </dsp:nvSpPr>
      <dsp:spPr>
        <a:xfrm>
          <a:off x="100682" y="2432898"/>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r>
            <a:rPr lang="en-US" sz="1400" kern="1200"/>
            <a:t>Hybrid roles increased after the pandemic.</a:t>
          </a:r>
        </a:p>
      </dsp:txBody>
      <dsp:txXfrm>
        <a:off x="100682" y="2432898"/>
        <a:ext cx="2370489" cy="720000"/>
      </dsp:txXfrm>
    </dsp:sp>
    <dsp:sp modelId="{58C805F5-AFB0-4DCD-ABF0-8CA2D9A2C008}">
      <dsp:nvSpPr>
        <dsp:cNvPr id="0" name=""/>
        <dsp:cNvSpPr/>
      </dsp:nvSpPr>
      <dsp:spPr>
        <a:xfrm>
          <a:off x="3348252" y="536506"/>
          <a:ext cx="1445998" cy="1445998"/>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78A8EBF-5F5D-4250-AF8E-E2334AD5EB5C}">
      <dsp:nvSpPr>
        <dsp:cNvPr id="0" name=""/>
        <dsp:cNvSpPr/>
      </dsp:nvSpPr>
      <dsp:spPr>
        <a:xfrm>
          <a:off x="3656416" y="844670"/>
          <a:ext cx="829671" cy="82967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72F366F-5AC8-4044-9673-CC1356B2EC84}">
      <dsp:nvSpPr>
        <dsp:cNvPr id="0" name=""/>
        <dsp:cNvSpPr/>
      </dsp:nvSpPr>
      <dsp:spPr>
        <a:xfrm>
          <a:off x="2886007" y="2432898"/>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r>
            <a:rPr lang="en-US" sz="1400" kern="1200"/>
            <a:t>Global teamwork is made possible through digital collaboration tools.</a:t>
          </a:r>
        </a:p>
      </dsp:txBody>
      <dsp:txXfrm>
        <a:off x="2886007" y="2432898"/>
        <a:ext cx="2370489" cy="720000"/>
      </dsp:txXfrm>
    </dsp:sp>
    <dsp:sp modelId="{03A4A900-20BA-4458-937C-B62F574C48F6}">
      <dsp:nvSpPr>
        <dsp:cNvPr id="0" name=""/>
        <dsp:cNvSpPr/>
      </dsp:nvSpPr>
      <dsp:spPr>
        <a:xfrm>
          <a:off x="6133577" y="536506"/>
          <a:ext cx="1445998" cy="1445998"/>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AA971DB-6E2F-4FD4-A045-087B7884E617}">
      <dsp:nvSpPr>
        <dsp:cNvPr id="0" name=""/>
        <dsp:cNvSpPr/>
      </dsp:nvSpPr>
      <dsp:spPr>
        <a:xfrm>
          <a:off x="6441741" y="844670"/>
          <a:ext cx="829671" cy="82967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4A60AFB-85E5-489D-8BE5-DAB2985F3EB1}">
      <dsp:nvSpPr>
        <dsp:cNvPr id="0" name=""/>
        <dsp:cNvSpPr/>
      </dsp:nvSpPr>
      <dsp:spPr>
        <a:xfrm>
          <a:off x="5671332" y="2432898"/>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r>
            <a:rPr lang="en-US" sz="1400" kern="1200"/>
            <a:t>Flexible working hours of frontline and corporate employees.</a:t>
          </a:r>
        </a:p>
      </dsp:txBody>
      <dsp:txXfrm>
        <a:off x="5671332" y="2432898"/>
        <a:ext cx="2370489" cy="720000"/>
      </dsp:txXfrm>
    </dsp:sp>
    <dsp:sp modelId="{9841A4B8-F868-473C-BEF3-FA99060D5F1F}">
      <dsp:nvSpPr>
        <dsp:cNvPr id="0" name=""/>
        <dsp:cNvSpPr/>
      </dsp:nvSpPr>
      <dsp:spPr>
        <a:xfrm>
          <a:off x="8918902" y="536506"/>
          <a:ext cx="1445998" cy="1445998"/>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49DB5DD-7D19-40BB-908B-FDB0DDFC87D5}">
      <dsp:nvSpPr>
        <dsp:cNvPr id="0" name=""/>
        <dsp:cNvSpPr/>
      </dsp:nvSpPr>
      <dsp:spPr>
        <a:xfrm>
          <a:off x="9227066" y="844670"/>
          <a:ext cx="829671" cy="82967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0B6E1CE-1F6D-49EF-B805-E8CD47A2ADE6}">
      <dsp:nvSpPr>
        <dsp:cNvPr id="0" name=""/>
        <dsp:cNvSpPr/>
      </dsp:nvSpPr>
      <dsp:spPr>
        <a:xfrm>
          <a:off x="8456657" y="2432898"/>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r>
            <a:rPr lang="en-US" sz="1400" kern="1200"/>
            <a:t>One out of every seven corporate teams is hybrid or remote.</a:t>
          </a:r>
        </a:p>
      </dsp:txBody>
      <dsp:txXfrm>
        <a:off x="8456657" y="2432898"/>
        <a:ext cx="2370489" cy="7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ABC995-BC48-403C-8D55-48F15CF4288F}">
      <dsp:nvSpPr>
        <dsp:cNvPr id="0" name=""/>
        <dsp:cNvSpPr/>
      </dsp:nvSpPr>
      <dsp:spPr>
        <a:xfrm>
          <a:off x="0" y="2288"/>
          <a:ext cx="6364224" cy="1159843"/>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56C4F44-3CAD-4BB5-8321-96EACA3BF33E}">
      <dsp:nvSpPr>
        <dsp:cNvPr id="0" name=""/>
        <dsp:cNvSpPr/>
      </dsp:nvSpPr>
      <dsp:spPr>
        <a:xfrm>
          <a:off x="350852" y="263253"/>
          <a:ext cx="637913" cy="63791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9980B31-A83C-408F-827F-ADE857C8BED2}">
      <dsp:nvSpPr>
        <dsp:cNvPr id="0" name=""/>
        <dsp:cNvSpPr/>
      </dsp:nvSpPr>
      <dsp:spPr>
        <a:xfrm>
          <a:off x="1339618" y="2288"/>
          <a:ext cx="5024605" cy="1159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750" tIns="122750" rIns="122750" bIns="122750" numCol="1" spcCol="1270" anchor="ctr" anchorCtr="0">
          <a:noAutofit/>
        </a:bodyPr>
        <a:lstStyle/>
        <a:p>
          <a:pPr marL="0" lvl="0" indent="0" algn="l" defTabSz="933450">
            <a:lnSpc>
              <a:spcPct val="90000"/>
            </a:lnSpc>
            <a:spcBef>
              <a:spcPct val="0"/>
            </a:spcBef>
            <a:spcAft>
              <a:spcPct val="35000"/>
            </a:spcAft>
            <a:buNone/>
          </a:pPr>
          <a:r>
            <a:rPr lang="en-US" sz="2100" kern="1200"/>
            <a:t>Leadership that was trained based on Hofstede cultural dimensions.</a:t>
          </a:r>
        </a:p>
      </dsp:txBody>
      <dsp:txXfrm>
        <a:off x="1339618" y="2288"/>
        <a:ext cx="5024605" cy="1159843"/>
      </dsp:txXfrm>
    </dsp:sp>
    <dsp:sp modelId="{F08194CF-1EDA-4374-B6BB-D76CFF17F866}">
      <dsp:nvSpPr>
        <dsp:cNvPr id="0" name=""/>
        <dsp:cNvSpPr/>
      </dsp:nvSpPr>
      <dsp:spPr>
        <a:xfrm>
          <a:off x="0" y="1452092"/>
          <a:ext cx="6364224" cy="1159843"/>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92ED08D-4FA1-40F5-B283-6DB5296A5BB4}">
      <dsp:nvSpPr>
        <dsp:cNvPr id="0" name=""/>
        <dsp:cNvSpPr/>
      </dsp:nvSpPr>
      <dsp:spPr>
        <a:xfrm>
          <a:off x="350852" y="1713057"/>
          <a:ext cx="637913" cy="63791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B540E30-BB75-4A4A-A6DA-064D71EBC170}">
      <dsp:nvSpPr>
        <dsp:cNvPr id="0" name=""/>
        <dsp:cNvSpPr/>
      </dsp:nvSpPr>
      <dsp:spPr>
        <a:xfrm>
          <a:off x="1339618" y="1452092"/>
          <a:ext cx="5024605" cy="1159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750" tIns="122750" rIns="122750" bIns="122750" numCol="1" spcCol="1270" anchor="ctr" anchorCtr="0">
          <a:noAutofit/>
        </a:bodyPr>
        <a:lstStyle/>
        <a:p>
          <a:pPr marL="0" lvl="0" indent="0" algn="l" defTabSz="933450">
            <a:lnSpc>
              <a:spcPct val="90000"/>
            </a:lnSpc>
            <a:spcBef>
              <a:spcPct val="0"/>
            </a:spcBef>
            <a:spcAft>
              <a:spcPct val="35000"/>
            </a:spcAft>
            <a:buNone/>
          </a:pPr>
          <a:r>
            <a:rPr lang="en-US" sz="2100" kern="1200"/>
            <a:t>Virtual leaders and expatriates are assisted by programmes.</a:t>
          </a:r>
        </a:p>
      </dsp:txBody>
      <dsp:txXfrm>
        <a:off x="1339618" y="1452092"/>
        <a:ext cx="5024605" cy="1159843"/>
      </dsp:txXfrm>
    </dsp:sp>
    <dsp:sp modelId="{17F503CC-8703-4688-A5CD-23602FC2340A}">
      <dsp:nvSpPr>
        <dsp:cNvPr id="0" name=""/>
        <dsp:cNvSpPr/>
      </dsp:nvSpPr>
      <dsp:spPr>
        <a:xfrm>
          <a:off x="0" y="2901896"/>
          <a:ext cx="6364224" cy="1159843"/>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FDDA3EB-098E-41DF-A4D8-92AA7DC9290F}">
      <dsp:nvSpPr>
        <dsp:cNvPr id="0" name=""/>
        <dsp:cNvSpPr/>
      </dsp:nvSpPr>
      <dsp:spPr>
        <a:xfrm>
          <a:off x="350852" y="3162861"/>
          <a:ext cx="637913" cy="63791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105999B-B995-4CA0-A5A9-5972A70D46B5}">
      <dsp:nvSpPr>
        <dsp:cNvPr id="0" name=""/>
        <dsp:cNvSpPr/>
      </dsp:nvSpPr>
      <dsp:spPr>
        <a:xfrm>
          <a:off x="1339618" y="2901896"/>
          <a:ext cx="5024605" cy="1159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750" tIns="122750" rIns="122750" bIns="122750" numCol="1" spcCol="1270" anchor="ctr" anchorCtr="0">
          <a:noAutofit/>
        </a:bodyPr>
        <a:lstStyle/>
        <a:p>
          <a:pPr marL="0" lvl="0" indent="0" algn="l" defTabSz="933450">
            <a:lnSpc>
              <a:spcPct val="90000"/>
            </a:lnSpc>
            <a:spcBef>
              <a:spcPct val="0"/>
            </a:spcBef>
            <a:spcAft>
              <a:spcPct val="35000"/>
            </a:spcAft>
            <a:buNone/>
          </a:pPr>
          <a:r>
            <a:rPr lang="en-US" sz="2100" kern="1200"/>
            <a:t>Focus on empathy, inclusion, cultural intelligence.</a:t>
          </a:r>
        </a:p>
      </dsp:txBody>
      <dsp:txXfrm>
        <a:off x="1339618" y="2901896"/>
        <a:ext cx="5024605" cy="1159843"/>
      </dsp:txXfrm>
    </dsp:sp>
    <dsp:sp modelId="{1FF3941C-F45A-4370-8E17-17F83508766B}">
      <dsp:nvSpPr>
        <dsp:cNvPr id="0" name=""/>
        <dsp:cNvSpPr/>
      </dsp:nvSpPr>
      <dsp:spPr>
        <a:xfrm>
          <a:off x="0" y="4351700"/>
          <a:ext cx="6364224" cy="1159843"/>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9BBE68E-BBA7-4718-8FC0-9C216063C27B}">
      <dsp:nvSpPr>
        <dsp:cNvPr id="0" name=""/>
        <dsp:cNvSpPr/>
      </dsp:nvSpPr>
      <dsp:spPr>
        <a:xfrm>
          <a:off x="350852" y="4612665"/>
          <a:ext cx="637913" cy="63791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8981D21-2F8C-4BB5-B162-AC2AE0B1DAC1}">
      <dsp:nvSpPr>
        <dsp:cNvPr id="0" name=""/>
        <dsp:cNvSpPr/>
      </dsp:nvSpPr>
      <dsp:spPr>
        <a:xfrm>
          <a:off x="1339618" y="4351700"/>
          <a:ext cx="5024605" cy="1159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750" tIns="122750" rIns="122750" bIns="122750" numCol="1" spcCol="1270" anchor="ctr" anchorCtr="0">
          <a:noAutofit/>
        </a:bodyPr>
        <a:lstStyle/>
        <a:p>
          <a:pPr marL="0" lvl="0" indent="0" algn="l" defTabSz="933450">
            <a:lnSpc>
              <a:spcPct val="90000"/>
            </a:lnSpc>
            <a:spcBef>
              <a:spcPct val="0"/>
            </a:spcBef>
            <a:spcAft>
              <a:spcPct val="35000"/>
            </a:spcAft>
            <a:buNone/>
          </a:pPr>
          <a:r>
            <a:rPr lang="en-US" sz="2100" kern="1200"/>
            <a:t>There are 20 or more international leadership schools enhancing capabilities (Owen et al., 2020).</a:t>
          </a:r>
        </a:p>
      </dsp:txBody>
      <dsp:txXfrm>
        <a:off x="1339618" y="4351700"/>
        <a:ext cx="5024605" cy="115984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D60400-4243-43BD-B94E-5B207BAC0221}">
      <dsp:nvSpPr>
        <dsp:cNvPr id="0" name=""/>
        <dsp:cNvSpPr/>
      </dsp:nvSpPr>
      <dsp:spPr>
        <a:xfrm>
          <a:off x="1078918" y="633965"/>
          <a:ext cx="930634" cy="93063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61D78BF-64CC-48D3-B59C-53DFBD90E122}">
      <dsp:nvSpPr>
        <dsp:cNvPr id="0" name=""/>
        <dsp:cNvSpPr/>
      </dsp:nvSpPr>
      <dsp:spPr>
        <a:xfrm>
          <a:off x="510197" y="1855936"/>
          <a:ext cx="206807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US" sz="1700" kern="1200"/>
            <a:t>Better knowledge of international HRM complexity.</a:t>
          </a:r>
        </a:p>
      </dsp:txBody>
      <dsp:txXfrm>
        <a:off x="510197" y="1855936"/>
        <a:ext cx="2068076" cy="720000"/>
      </dsp:txXfrm>
    </dsp:sp>
    <dsp:sp modelId="{DA401C3F-0D73-43FF-8FC5-D73C34488027}">
      <dsp:nvSpPr>
        <dsp:cNvPr id="0" name=""/>
        <dsp:cNvSpPr/>
      </dsp:nvSpPr>
      <dsp:spPr>
        <a:xfrm>
          <a:off x="3508908" y="633965"/>
          <a:ext cx="930634" cy="93063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009787D-17BB-44E2-96B5-A67CBC0BD002}">
      <dsp:nvSpPr>
        <dsp:cNvPr id="0" name=""/>
        <dsp:cNvSpPr/>
      </dsp:nvSpPr>
      <dsp:spPr>
        <a:xfrm>
          <a:off x="2940187" y="1855936"/>
          <a:ext cx="206807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US" sz="1700" kern="1200"/>
            <a:t>Enhanced cross-cultural collaboration and teamwork.</a:t>
          </a:r>
        </a:p>
      </dsp:txBody>
      <dsp:txXfrm>
        <a:off x="2940187" y="1855936"/>
        <a:ext cx="2068076" cy="720000"/>
      </dsp:txXfrm>
    </dsp:sp>
    <dsp:sp modelId="{7248168D-C5CA-43F9-91D8-5605ABAF469D}">
      <dsp:nvSpPr>
        <dsp:cNvPr id="0" name=""/>
        <dsp:cNvSpPr/>
      </dsp:nvSpPr>
      <dsp:spPr>
        <a:xfrm>
          <a:off x="5938897" y="633965"/>
          <a:ext cx="930634" cy="93063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954DC9F-E067-4C53-993D-8CEBDF0FDD6D}">
      <dsp:nvSpPr>
        <dsp:cNvPr id="0" name=""/>
        <dsp:cNvSpPr/>
      </dsp:nvSpPr>
      <dsp:spPr>
        <a:xfrm>
          <a:off x="5370176" y="1855936"/>
          <a:ext cx="206807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US" sz="1700" kern="1200"/>
            <a:t>Trained to put HR models in practical organisations.</a:t>
          </a:r>
        </a:p>
      </dsp:txBody>
      <dsp:txXfrm>
        <a:off x="5370176" y="1855936"/>
        <a:ext cx="2068076" cy="720000"/>
      </dsp:txXfrm>
    </dsp:sp>
    <dsp:sp modelId="{3C5AF1C6-3844-4BCB-802D-4C191BE0130E}">
      <dsp:nvSpPr>
        <dsp:cNvPr id="0" name=""/>
        <dsp:cNvSpPr/>
      </dsp:nvSpPr>
      <dsp:spPr>
        <a:xfrm>
          <a:off x="8368887" y="633965"/>
          <a:ext cx="930634" cy="93063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B838CAA-2408-48FE-97DE-DA9F5F29D57C}">
      <dsp:nvSpPr>
        <dsp:cNvPr id="0" name=""/>
        <dsp:cNvSpPr/>
      </dsp:nvSpPr>
      <dsp:spPr>
        <a:xfrm>
          <a:off x="7800166" y="1855936"/>
          <a:ext cx="206807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US" sz="1700" kern="1200"/>
            <a:t>Increased research, presentation, and analysis abilities.</a:t>
          </a:r>
        </a:p>
      </dsp:txBody>
      <dsp:txXfrm>
        <a:off x="7800166" y="1855936"/>
        <a:ext cx="2068076" cy="720000"/>
      </dsp:txXfrm>
    </dsp:sp>
  </dsp:spTree>
</dsp:drawing>
</file>

<file path=ppt/diagrams/layout1.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BFF2662-FE1D-43A6-9D02-42B9B5F28387}" type="datetimeFigureOut">
              <a:t>11/23/2025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AC5AEDF-7CE3-406C-83C3-DD479C48517C}" type="slidenum">
              <a:t>‹#›</a:t>
            </a:fld>
            <a:endParaRPr lang="en-US"/>
          </a:p>
        </p:txBody>
      </p:sp>
    </p:spTree>
    <p:extLst>
      <p:ext uri="{BB962C8B-B14F-4D97-AF65-F5344CB8AC3E}">
        <p14:creationId xmlns:p14="http://schemas.microsoft.com/office/powerpoint/2010/main" val="1574737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Amazon is an international technology powerhouse that is transforming retail, logistics and cloud computing. It has more than 1.5 million workers across the world making it one of the largest employers in the world. The human capital approach of the company facilitates never-ending innovation, customer obsession, and operational efficiency. The workforce structure and management practices of Amazon can help in investigating how HRM supports the growth and competitiveness of Amazon in a rapidly changing digital economy.</a:t>
            </a:r>
          </a:p>
        </p:txBody>
      </p:sp>
      <p:sp>
        <p:nvSpPr>
          <p:cNvPr id="4" name="Slide Number Placeholder 3"/>
          <p:cNvSpPr>
            <a:spLocks noGrp="1"/>
          </p:cNvSpPr>
          <p:nvPr>
            <p:ph type="sldNum" sz="quarter" idx="5"/>
          </p:nvPr>
        </p:nvSpPr>
        <p:spPr/>
        <p:txBody>
          <a:bodyPr/>
          <a:lstStyle/>
          <a:p>
            <a:fld id="{AAC5AEDF-7CE3-406C-83C3-DD479C48517C}" type="slidenum">
              <a:t>2</a:t>
            </a:fld>
            <a:endParaRPr lang="en-US"/>
          </a:p>
        </p:txBody>
      </p:sp>
    </p:spTree>
    <p:extLst>
      <p:ext uri="{BB962C8B-B14F-4D97-AF65-F5344CB8AC3E}">
        <p14:creationId xmlns:p14="http://schemas.microsoft.com/office/powerpoint/2010/main" val="41375262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environment of HRM in the world requires flexibility and dynamism. The employees of Amazon work in various time zones, legal systems and cultural settings. The human resource requirements are redefined by automation and AI, and the pressure of employee advocacy and sustainability require inclusive human resource policies. The HRM strategy of Amazon focuses on digitalisation, the development of leadership pipeline, and the planning of flexible workforce to remain efficient and innovative in the diverse and globalised setting (Amazon, 2025).</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AAC5AEDF-7CE3-406C-83C3-DD479C48517C}" type="slidenum">
              <a:t>3</a:t>
            </a:fld>
            <a:endParaRPr lang="en-US"/>
          </a:p>
        </p:txBody>
      </p:sp>
    </p:spTree>
    <p:extLst>
      <p:ext uri="{BB962C8B-B14F-4D97-AF65-F5344CB8AC3E}">
        <p14:creationId xmlns:p14="http://schemas.microsoft.com/office/powerpoint/2010/main" val="28934217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This presentation is an attempt to analyse the strategic management of human capital at Amazon on a global scale. It examines the HR activities, which include recruitment, retention and leadership development. With the help of the connection between theoretical models and Amazon real-life HR strategy, we will evaluate the possibility to ensure the organisation is innovative, the employees are engaged and the organisation remains competitive in international business and encourages ethical and sustainable HR practices (Gadekar and Hiwarkar, 2023).</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AAC5AEDF-7CE3-406C-83C3-DD479C48517C}" type="slidenum">
              <a:t>4</a:t>
            </a:fld>
            <a:endParaRPr lang="en-US"/>
          </a:p>
        </p:txBody>
      </p:sp>
    </p:spTree>
    <p:extLst>
      <p:ext uri="{BB962C8B-B14F-4D97-AF65-F5344CB8AC3E}">
        <p14:creationId xmlns:p14="http://schemas.microsoft.com/office/powerpoint/2010/main" val="23213502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main competitive resource of Amazon is human capital. The company is also making massive investments in the development of the workforce by upskilling programmes and in-service learning. It has Leadership Principles under which it recruits, performs, and cultures. Human capital management is one of the key factors that can help Amazon to become innovative on a large scale, enhance retention, and remain a global leader in e-commerce, logistics, and technology amid the growing competition and market shocks (Jian, Orlina-Ursula, and Regua, 2024). </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AAC5AEDF-7CE3-406C-83C3-DD479C48517C}" type="slidenum">
              <a:t>5</a:t>
            </a:fld>
            <a:endParaRPr lang="en-US"/>
          </a:p>
        </p:txBody>
      </p:sp>
    </p:spTree>
    <p:extLst>
      <p:ext uri="{BB962C8B-B14F-4D97-AF65-F5344CB8AC3E}">
        <p14:creationId xmlns:p14="http://schemas.microsoft.com/office/powerpoint/2010/main" val="6243116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HR policies that Amazon follows are a combination of technology and human understanding. The company makes use of predictive analytics in hiring and turnover management. The Career Choice program helps to finance the training of employees in future careers. DEI </a:t>
            </a:r>
            <a:r>
              <a:rPr lang="en-US" dirty="0" err="1"/>
              <a:t>programmes</a:t>
            </a:r>
            <a:r>
              <a:rPr lang="en-US" dirty="0"/>
              <a:t> are </a:t>
            </a:r>
            <a:r>
              <a:rPr lang="en-US" dirty="0" err="1"/>
              <a:t>favourable</a:t>
            </a:r>
            <a:r>
              <a:rPr lang="en-US" dirty="0"/>
              <a:t> to gender and cultural diversity (HR Magazine, 2025). Amazon has a HRM structure that supports employee development with innovation and operational efficiency among its global employees through flexible work practices and the use of performance-based compensation.</a:t>
            </a:r>
          </a:p>
        </p:txBody>
      </p:sp>
      <p:sp>
        <p:nvSpPr>
          <p:cNvPr id="4" name="Slide Number Placeholder 3"/>
          <p:cNvSpPr>
            <a:spLocks noGrp="1"/>
          </p:cNvSpPr>
          <p:nvPr>
            <p:ph type="sldNum" sz="quarter" idx="5"/>
          </p:nvPr>
        </p:nvSpPr>
        <p:spPr/>
        <p:txBody>
          <a:bodyPr/>
          <a:lstStyle/>
          <a:p>
            <a:fld id="{AAC5AEDF-7CE3-406C-83C3-DD479C48517C}" type="slidenum">
              <a:t>6</a:t>
            </a:fld>
            <a:endParaRPr lang="en-US"/>
          </a:p>
        </p:txBody>
      </p:sp>
    </p:spTree>
    <p:extLst>
      <p:ext uri="{BB962C8B-B14F-4D97-AF65-F5344CB8AC3E}">
        <p14:creationId xmlns:p14="http://schemas.microsoft.com/office/powerpoint/2010/main" val="7081610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Amazon HRM combines corporate policies that are </a:t>
            </a:r>
            <a:r>
              <a:rPr lang="en-US" dirty="0" err="1"/>
              <a:t>standardised</a:t>
            </a:r>
            <a:r>
              <a:rPr lang="en-US" dirty="0"/>
              <a:t> with local flexibility, in foreign operations (</a:t>
            </a:r>
            <a:r>
              <a:rPr lang="en-US" dirty="0" err="1"/>
              <a:t>Pucik</a:t>
            </a:r>
            <a:r>
              <a:rPr lang="en-US" dirty="0"/>
              <a:t> et al., 2024). Through the management of more than 1.5 million employees spread all over the world, the culture of leadership, </a:t>
            </a:r>
            <a:r>
              <a:rPr lang="en-US" dirty="0" err="1"/>
              <a:t>labour</a:t>
            </a:r>
            <a:r>
              <a:rPr lang="en-US" dirty="0"/>
              <a:t> laws and payment structures must be </a:t>
            </a:r>
            <a:r>
              <a:rPr lang="en-US" dirty="0" err="1"/>
              <a:t>harmonised</a:t>
            </a:r>
            <a:r>
              <a:rPr lang="en-US" dirty="0"/>
              <a:t>. HR facilitates the flow of work with digital HR systems such as Workday. This is a global flexible HR strategy that ensures efficiency, inclusiveness, and legal conformity in all markets and promotes innovation and operational excellence.</a:t>
            </a:r>
          </a:p>
        </p:txBody>
      </p:sp>
      <p:sp>
        <p:nvSpPr>
          <p:cNvPr id="4" name="Slide Number Placeholder 3"/>
          <p:cNvSpPr>
            <a:spLocks noGrp="1"/>
          </p:cNvSpPr>
          <p:nvPr>
            <p:ph type="sldNum" sz="quarter" idx="5"/>
          </p:nvPr>
        </p:nvSpPr>
        <p:spPr/>
        <p:txBody>
          <a:bodyPr/>
          <a:lstStyle/>
          <a:p>
            <a:fld id="{AAC5AEDF-7CE3-406C-83C3-DD479C48517C}" type="slidenum">
              <a:t>7</a:t>
            </a:fld>
            <a:endParaRPr lang="en-US"/>
          </a:p>
        </p:txBody>
      </p:sp>
    </p:spTree>
    <p:extLst>
      <p:ext uri="{BB962C8B-B14F-4D97-AF65-F5344CB8AC3E}">
        <p14:creationId xmlns:p14="http://schemas.microsoft.com/office/powerpoint/2010/main" val="185328748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Demographics of the workforce at Amazon show that it is becoming more diverse and global. Almost fifty percent of its international employees are female and diversity of leadership has increased tremendously (Market.Biz, 2025). The new mobility trends after the pandemic indicate the use of virtual and hybrid positions in lieu of standard expatriate positions. The HRM perspective is currently directed toward the digital inclusion, equal access to remote working positions, and building global leadership pools to facilitate inclusive and responsive operations.</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AAC5AEDF-7CE3-406C-83C3-DD479C48517C}" type="slidenum">
              <a:t>8</a:t>
            </a:fld>
            <a:endParaRPr lang="en-US"/>
          </a:p>
        </p:txBody>
      </p:sp>
    </p:spTree>
    <p:extLst>
      <p:ext uri="{BB962C8B-B14F-4D97-AF65-F5344CB8AC3E}">
        <p14:creationId xmlns:p14="http://schemas.microsoft.com/office/powerpoint/2010/main" val="416091625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primary HR problems that Amazon encounters in international business include the shortage of labour and labour turnover, as well as cultural adjustment and attempts to unionise (Marecki, 2023). HR leaders should not ignore various employment regulations and be able to maintain equity and efficiency. The need to strike the balance between automation and human well-being, pay equity, and finding a way to operate within the changing ESG demands continue to be the focus of sustainable HR strategy at Amazon in competitive international markets.</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AAC5AEDF-7CE3-406C-83C3-DD479C48517C}" type="slidenum">
              <a:t>9</a:t>
            </a:fld>
            <a:endParaRPr lang="en-US"/>
          </a:p>
        </p:txBody>
      </p:sp>
    </p:spTree>
    <p:extLst>
      <p:ext uri="{BB962C8B-B14F-4D97-AF65-F5344CB8AC3E}">
        <p14:creationId xmlns:p14="http://schemas.microsoft.com/office/powerpoint/2010/main" val="259552614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line managers play a central role in implementation of HR strategies. In Amazon, they are in charge of daily employee management, making sure that they are aligned to corporate goals and HR standards. They give feedback, conflict resolution and training needs identification. They perform as bridges between HR and teams, which makes them engage with and be productive and subject to policy integration, and strategic HR structures must provide a measurable output at the operational level (Vázquez‐Brust et al., 2023).</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AAC5AEDF-7CE3-406C-83C3-DD479C48517C}" type="slidenum">
              <a:t>10</a:t>
            </a:fld>
            <a:endParaRPr lang="en-US"/>
          </a:p>
        </p:txBody>
      </p:sp>
    </p:spTree>
    <p:extLst>
      <p:ext uri="{BB962C8B-B14F-4D97-AF65-F5344CB8AC3E}">
        <p14:creationId xmlns:p14="http://schemas.microsoft.com/office/powerpoint/2010/main" val="65896652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training strategy employed by Amazon is concerned with long term talent sustainability. The Career Choice programme finances higher education and vocational training of thousands of employees all over the world. Employees are provided with endless online learning, using AI-driven platforms such as AWS Skill Builder (Strain, Marquardson, and Gomillion, 2025). Through leadership development programs, global talent mobility is developed to ensure that skills are developed, innovation and retention is maintained in the various global business units.</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AAC5AEDF-7CE3-406C-83C3-DD479C48517C}" type="slidenum">
              <a:t>11</a:t>
            </a:fld>
            <a:endParaRPr lang="en-US"/>
          </a:p>
        </p:txBody>
      </p:sp>
    </p:spTree>
    <p:extLst>
      <p:ext uri="{BB962C8B-B14F-4D97-AF65-F5344CB8AC3E}">
        <p14:creationId xmlns:p14="http://schemas.microsoft.com/office/powerpoint/2010/main" val="405371479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Amazon is a company with a culture of quality, scale and innovation in recruitment drive. To conduct shortlisting of applicants, the firm has been applying AI applications and behavioural tests (Alaql, AlQurashi, and Mehmood, 2023). It has a programme known as Bar Raiser which ensures that new workers exceed the standard of talented that is in place. Amazon has a high-performing and diverse workforce and this fits the leadership philosophy and the long-term organisational goals through the combination of technology and cultural fit test.</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AAC5AEDF-7CE3-406C-83C3-DD479C48517C}" type="slidenum">
              <a:t>12</a:t>
            </a:fld>
            <a:endParaRPr lang="en-US"/>
          </a:p>
        </p:txBody>
      </p:sp>
    </p:spTree>
    <p:extLst>
      <p:ext uri="{BB962C8B-B14F-4D97-AF65-F5344CB8AC3E}">
        <p14:creationId xmlns:p14="http://schemas.microsoft.com/office/powerpoint/2010/main" val="262992788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Amazon has a HRM structure that is founded on diversity and inclusion. Global DEI councils and maintaining awareness training are some of the measures used by the organisation to ensure equal opportunities (Statista, 2021). It is evident regarding its development, nearly fifty percent of females, and the proportion of minority representatives in management is rising (Deloitte, 2022). Not only does the diversity activities of Amazon lead to enhanced engagement, but also to creativity and innovation among the global employees.</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AAC5AEDF-7CE3-406C-83C3-DD479C48517C}" type="slidenum">
              <a:t>13</a:t>
            </a:fld>
            <a:endParaRPr lang="en-US"/>
          </a:p>
        </p:txBody>
      </p:sp>
    </p:spTree>
    <p:extLst>
      <p:ext uri="{BB962C8B-B14F-4D97-AF65-F5344CB8AC3E}">
        <p14:creationId xmlns:p14="http://schemas.microsoft.com/office/powerpoint/2010/main" val="393369945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Amazon is motivated to use the reward strategy that is founded on fairness. It offers high-paying rates in the sector, stock options, as well as, performance incentives annually (Bao, Wu, and Zhang, 2025). The employees also get complete healthcare and retirement benefits. The combination of the non-monetary incentives and monetary rewards can be employed to promote retention and engagement, and streamline the interests of the employees to the mission of innovation at Amazon and shareholder value generation in the long term.</a:t>
            </a:r>
          </a:p>
        </p:txBody>
      </p:sp>
      <p:sp>
        <p:nvSpPr>
          <p:cNvPr id="4" name="Slide Number Placeholder 3"/>
          <p:cNvSpPr>
            <a:spLocks noGrp="1"/>
          </p:cNvSpPr>
          <p:nvPr>
            <p:ph type="sldNum" sz="quarter" idx="5"/>
          </p:nvPr>
        </p:nvSpPr>
        <p:spPr/>
        <p:txBody>
          <a:bodyPr/>
          <a:lstStyle/>
          <a:p>
            <a:fld id="{AAC5AEDF-7CE3-406C-83C3-DD479C48517C}" type="slidenum">
              <a:t>14</a:t>
            </a:fld>
            <a:endParaRPr lang="en-US"/>
          </a:p>
        </p:txBody>
      </p:sp>
    </p:spTree>
    <p:extLst>
      <p:ext uri="{BB962C8B-B14F-4D97-AF65-F5344CB8AC3E}">
        <p14:creationId xmlns:p14="http://schemas.microsoft.com/office/powerpoint/2010/main" val="30622467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performance management system of Amazon puts together real-time information and continuous improvement. The "Connections" tool will collect feedback from employees on a daily basis to track their engagement. OKRs (Objectives and Key Results) enable managers to monitor the progress. Frequent tests will relate the rewards to real results, which encourages accountability and creativity (Vellore, 2022). This system makes sure the individual contributions are adjusted to the strategic </a:t>
            </a:r>
            <a:r>
              <a:rPr lang="en-US" dirty="0" err="1"/>
              <a:t>organisational</a:t>
            </a:r>
            <a:r>
              <a:rPr lang="en-US" dirty="0"/>
              <a:t> goals of Amazon.</a:t>
            </a:r>
          </a:p>
        </p:txBody>
      </p:sp>
      <p:sp>
        <p:nvSpPr>
          <p:cNvPr id="4" name="Slide Number Placeholder 3"/>
          <p:cNvSpPr>
            <a:spLocks noGrp="1"/>
          </p:cNvSpPr>
          <p:nvPr>
            <p:ph type="sldNum" sz="quarter" idx="5"/>
          </p:nvPr>
        </p:nvSpPr>
        <p:spPr/>
        <p:txBody>
          <a:bodyPr/>
          <a:lstStyle/>
          <a:p>
            <a:fld id="{AAC5AEDF-7CE3-406C-83C3-DD479C48517C}" type="slidenum">
              <a:t>15</a:t>
            </a:fld>
            <a:endParaRPr lang="en-US"/>
          </a:p>
        </p:txBody>
      </p:sp>
    </p:spTree>
    <p:extLst>
      <p:ext uri="{BB962C8B-B14F-4D97-AF65-F5344CB8AC3E}">
        <p14:creationId xmlns:p14="http://schemas.microsoft.com/office/powerpoint/2010/main" val="246701678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Amazon leads in digital transformation of HR. It uses workDay HRIS to support smooth HR functions in 60 plus nations (Lakhamraju, 2023). Talent analytics and recruitment are automated with the help of AI tools, and the interactions between employees are simplified with the help of chatbots. The predictive analytics are used to predict turnover and optimise the area of workforce planning so that the data-driven and efficient as well as people-oriented HR processes can be used worldwide in business units.</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AAC5AEDF-7CE3-406C-83C3-DD479C48517C}" type="slidenum">
              <a:t>16</a:t>
            </a:fld>
            <a:endParaRPr lang="en-US"/>
          </a:p>
        </p:txBody>
      </p:sp>
    </p:spTree>
    <p:extLst>
      <p:ext uri="{BB962C8B-B14F-4D97-AF65-F5344CB8AC3E}">
        <p14:creationId xmlns:p14="http://schemas.microsoft.com/office/powerpoint/2010/main" val="211891795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strategic approach used by Amazon is the policy of continuous participation, growth, and appreciation of workers (Gartner, 2025). The voice of the associate </a:t>
            </a:r>
            <a:r>
              <a:rPr lang="en-US" dirty="0" err="1"/>
              <a:t>programme</a:t>
            </a:r>
            <a:r>
              <a:rPr lang="en-US" dirty="0"/>
              <a:t> is a continuous </a:t>
            </a:r>
            <a:r>
              <a:rPr lang="en-US" dirty="0" err="1"/>
              <a:t>programme</a:t>
            </a:r>
            <a:r>
              <a:rPr lang="en-US" dirty="0"/>
              <a:t> in which feedback is collected to improve the workplace culture. The factors that help to improve retention are mobility and learning opportunities, and the factors that help to fight burnout and stress are well-being </a:t>
            </a:r>
            <a:r>
              <a:rPr lang="en-US" dirty="0" err="1"/>
              <a:t>programmes</a:t>
            </a:r>
            <a:r>
              <a:rPr lang="en-US" dirty="0"/>
              <a:t>. Rewards and effective communication reduce the turnover rate and maintain high engagement among all employees working at Amazon globally.</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AAC5AEDF-7CE3-406C-83C3-DD479C48517C}" type="slidenum">
              <a:t>17</a:t>
            </a:fld>
            <a:endParaRPr lang="en-US"/>
          </a:p>
        </p:txBody>
      </p:sp>
    </p:spTree>
    <p:extLst>
      <p:ext uri="{BB962C8B-B14F-4D97-AF65-F5344CB8AC3E}">
        <p14:creationId xmlns:p14="http://schemas.microsoft.com/office/powerpoint/2010/main" val="293350176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reason is that cultural management determines the success of Amazon in other markets. The framework of Hofstede is employed by the HR to foster cultural intelligence in the global teams (Alqarni, 2022). AWS virtual solutions enhance international collaboration. Inclusive leadership training ensures mutual respect and an effective communication is in place. These steps can allow Amazon to leverage multi-cultural talent in order to be unique to international operations and be more innovative in performance.</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AAC5AEDF-7CE3-406C-83C3-DD479C48517C}" type="slidenum">
              <a:t>18</a:t>
            </a:fld>
            <a:endParaRPr lang="en-US"/>
          </a:p>
        </p:txBody>
      </p:sp>
    </p:spTree>
    <p:extLst>
      <p:ext uri="{BB962C8B-B14F-4D97-AF65-F5344CB8AC3E}">
        <p14:creationId xmlns:p14="http://schemas.microsoft.com/office/powerpoint/2010/main" val="83499361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HRM functions of the Amazon company work within different legal frameworks that must be strictly observed by the labour laws, wage equality, and data protection (GDPR). Good accountability is facilitated by unionisation and transparency in pay. There is an impact on mobility and supply chain employment as a result of geopolitical tensions like Brexit or trade sanctions. HR reduces such risks by proactive monitoring of policies, ethical governance as well as compliance audit within the region (Stokes, 2021).</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AAC5AEDF-7CE3-406C-83C3-DD479C48517C}" type="slidenum">
              <a:t>19</a:t>
            </a:fld>
            <a:endParaRPr lang="en-US"/>
          </a:p>
        </p:txBody>
      </p:sp>
    </p:spTree>
    <p:extLst>
      <p:ext uri="{BB962C8B-B14F-4D97-AF65-F5344CB8AC3E}">
        <p14:creationId xmlns:p14="http://schemas.microsoft.com/office/powerpoint/2010/main" val="263007774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HRM strategy is directly related to the business objective of innovation and customer satisfaction of Amazon. HR analytics trace efficiency performance caused by talent. Such </a:t>
            </a:r>
            <a:r>
              <a:rPr lang="en-US" dirty="0" err="1"/>
              <a:t>programmes</a:t>
            </a:r>
            <a:r>
              <a:rPr lang="en-US" dirty="0"/>
              <a:t> as Leadership Principles provide cultural consistency. Through corresponding HR measures to business KPIs, Amazon can maintain its competitiveness and growth and add to ethical leadership and a continuous culture of learning throughout the operations (Madhuri and Kumar, 2025).</a:t>
            </a:r>
          </a:p>
        </p:txBody>
      </p:sp>
      <p:sp>
        <p:nvSpPr>
          <p:cNvPr id="4" name="Slide Number Placeholder 3"/>
          <p:cNvSpPr>
            <a:spLocks noGrp="1"/>
          </p:cNvSpPr>
          <p:nvPr>
            <p:ph type="sldNum" sz="quarter" idx="5"/>
          </p:nvPr>
        </p:nvSpPr>
        <p:spPr/>
        <p:txBody>
          <a:bodyPr/>
          <a:lstStyle/>
          <a:p>
            <a:fld id="{AAC5AEDF-7CE3-406C-83C3-DD479C48517C}" type="slidenum">
              <a:t>20</a:t>
            </a:fld>
            <a:endParaRPr lang="en-US"/>
          </a:p>
        </p:txBody>
      </p:sp>
    </p:spTree>
    <p:extLst>
      <p:ext uri="{BB962C8B-B14F-4D97-AF65-F5344CB8AC3E}">
        <p14:creationId xmlns:p14="http://schemas.microsoft.com/office/powerpoint/2010/main" val="392646638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Amazon uses major theories of HRM in </a:t>
            </a:r>
            <a:r>
              <a:rPr lang="en-US" dirty="0" err="1"/>
              <a:t>organising</a:t>
            </a:r>
            <a:r>
              <a:rPr lang="en-US" dirty="0"/>
              <a:t> the management of its workforce across the world. The model by Ulrich makes HR a strategic performance driver. According to the Resource-Based View, human talent is a competitive differentiator. The hierarchy proposed by Maslow is the foundation of motivating employees with the help of recognition and career development. All of these theories contribute to the overall idea that Amazon has a data-driven, people-centric HR practice that contributes to the long-term strategic competitiveness.</a:t>
            </a:r>
          </a:p>
        </p:txBody>
      </p:sp>
      <p:sp>
        <p:nvSpPr>
          <p:cNvPr id="4" name="Slide Number Placeholder 3"/>
          <p:cNvSpPr>
            <a:spLocks noGrp="1"/>
          </p:cNvSpPr>
          <p:nvPr>
            <p:ph type="sldNum" sz="quarter" idx="5"/>
          </p:nvPr>
        </p:nvSpPr>
        <p:spPr/>
        <p:txBody>
          <a:bodyPr/>
          <a:lstStyle/>
          <a:p>
            <a:fld id="{AAC5AEDF-7CE3-406C-83C3-DD479C48517C}" type="slidenum">
              <a:t>21</a:t>
            </a:fld>
            <a:endParaRPr lang="en-US"/>
          </a:p>
        </p:txBody>
      </p:sp>
    </p:spTree>
    <p:extLst>
      <p:ext uri="{BB962C8B-B14F-4D97-AF65-F5344CB8AC3E}">
        <p14:creationId xmlns:p14="http://schemas.microsoft.com/office/powerpoint/2010/main" val="322655295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Amazon aligns its HR strategies with technological and innovative leaders in the world. It is similar to Google, which also relies on predictive HR analytics in its decision-making. Gender parity is the model that has assisted the workforce of Microsoft in setting up the diversity agenda in Amazon, and ethical and sustainability models in Unilever sustain responsible HR governance (</a:t>
            </a:r>
            <a:r>
              <a:rPr lang="en-US" dirty="0" err="1"/>
              <a:t>Lakhamraju</a:t>
            </a:r>
            <a:r>
              <a:rPr lang="en-US" dirty="0"/>
              <a:t>, 2023). This benchmarking serves as a source of strength to Amazon as a global employer of choice due to the integration of best practices and workforce culture based on innovation.</a:t>
            </a:r>
          </a:p>
        </p:txBody>
      </p:sp>
      <p:sp>
        <p:nvSpPr>
          <p:cNvPr id="4" name="Slide Number Placeholder 3"/>
          <p:cNvSpPr>
            <a:spLocks noGrp="1"/>
          </p:cNvSpPr>
          <p:nvPr>
            <p:ph type="sldNum" sz="quarter" idx="5"/>
          </p:nvPr>
        </p:nvSpPr>
        <p:spPr/>
        <p:txBody>
          <a:bodyPr/>
          <a:lstStyle/>
          <a:p>
            <a:fld id="{AAC5AEDF-7CE3-406C-83C3-DD479C48517C}" type="slidenum">
              <a:t>22</a:t>
            </a:fld>
            <a:endParaRPr lang="en-US"/>
          </a:p>
        </p:txBody>
      </p:sp>
    </p:spTree>
    <p:extLst>
      <p:ext uri="{BB962C8B-B14F-4D97-AF65-F5344CB8AC3E}">
        <p14:creationId xmlns:p14="http://schemas.microsoft.com/office/powerpoint/2010/main" val="312646877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 order to overcome the HR difficulties, Amazon ought to rely on AI-based forecasting software to predict the trends in turnover and skills deficits (Vellore, 2022). The introduction of diversity training will strengthen the inclusion process, and the integration of the well-being metrics will increase employee satisfaction. Preparation is done in terms of future leadership by investing in leadership succession programmes. These suggestions are compatible with the strategic objectives of Amazon, which are innovation, agility and having a motivated and diverse global workforce.</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AAC5AEDF-7CE3-406C-83C3-DD479C48517C}" type="slidenum">
              <a:t>23</a:t>
            </a:fld>
            <a:endParaRPr lang="en-US"/>
          </a:p>
        </p:txBody>
      </p:sp>
    </p:spTree>
    <p:extLst>
      <p:ext uri="{BB962C8B-B14F-4D97-AF65-F5344CB8AC3E}">
        <p14:creationId xmlns:p14="http://schemas.microsoft.com/office/powerpoint/2010/main" val="161259987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change management at Amazon ought to be executed in accordance with the model of Kotter, which consists of establishing the urgency, forming the coalition, and maintaining the change by means of communication and empowerment (Bao, Wu, and Zhang, 2025). HR leaders should involve managers in the process and give clear reports. Implementation success will be tracked through regular KPI reviews and employee surveys which will make sure the strategic HR initiatives like digital transformation and DEI will be entrenched successfully throughout the global operations.</a:t>
            </a:r>
          </a:p>
        </p:txBody>
      </p:sp>
      <p:sp>
        <p:nvSpPr>
          <p:cNvPr id="4" name="Slide Number Placeholder 3"/>
          <p:cNvSpPr>
            <a:spLocks noGrp="1"/>
          </p:cNvSpPr>
          <p:nvPr>
            <p:ph type="sldNum" sz="quarter" idx="5"/>
          </p:nvPr>
        </p:nvSpPr>
        <p:spPr/>
        <p:txBody>
          <a:bodyPr/>
          <a:lstStyle/>
          <a:p>
            <a:fld id="{AAC5AEDF-7CE3-406C-83C3-DD479C48517C}" type="slidenum">
              <a:t>24</a:t>
            </a:fld>
            <a:endParaRPr lang="en-US"/>
          </a:p>
        </p:txBody>
      </p:sp>
    </p:spTree>
    <p:extLst>
      <p:ext uri="{BB962C8B-B14F-4D97-AF65-F5344CB8AC3E}">
        <p14:creationId xmlns:p14="http://schemas.microsoft.com/office/powerpoint/2010/main" val="291644013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digital transformation and sustainability are the future of HRM at Amazon. The AI and automation will simplify the process of managing the workforce, and the hybrid models will increase global flexibility. HR practices should include the elements of the ESG, which encourage ethical and social responsibility (Gartner, 2025). Reskilling and </a:t>
            </a:r>
            <a:r>
              <a:rPr lang="en-US" dirty="0" err="1"/>
              <a:t>individualised</a:t>
            </a:r>
            <a:r>
              <a:rPr lang="en-US" dirty="0"/>
              <a:t> learning journey will keep Amazon employees dynamic and creative in the Industry 5.0 environment that keeps evolving.</a:t>
            </a:r>
          </a:p>
        </p:txBody>
      </p:sp>
      <p:sp>
        <p:nvSpPr>
          <p:cNvPr id="4" name="Slide Number Placeholder 3"/>
          <p:cNvSpPr>
            <a:spLocks noGrp="1"/>
          </p:cNvSpPr>
          <p:nvPr>
            <p:ph type="sldNum" sz="quarter" idx="5"/>
          </p:nvPr>
        </p:nvSpPr>
        <p:spPr/>
        <p:txBody>
          <a:bodyPr/>
          <a:lstStyle/>
          <a:p>
            <a:fld id="{AAC5AEDF-7CE3-406C-83C3-DD479C48517C}" type="slidenum">
              <a:t>25</a:t>
            </a:fld>
            <a:endParaRPr lang="en-US"/>
          </a:p>
        </p:txBody>
      </p:sp>
    </p:spTree>
    <p:extLst>
      <p:ext uri="{BB962C8B-B14F-4D97-AF65-F5344CB8AC3E}">
        <p14:creationId xmlns:p14="http://schemas.microsoft.com/office/powerpoint/2010/main" val="138986252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readiness of the future workforce at Amazon would demand high digital and cognitive skills. Industry 5.0 is focused on human-intelligent systems cooperation, and AI, analytics, and problem-solving will be central (Angulo, Chacón and Ponsa, 2023). The Career Choice </a:t>
            </a:r>
            <a:r>
              <a:rPr lang="en-US" dirty="0" err="1"/>
              <a:t>programme</a:t>
            </a:r>
            <a:r>
              <a:rPr lang="en-US" dirty="0"/>
              <a:t> by Amazon helps to upscale on a large scale as well as prepares employees to be ready in an automated company. Such initiatives make Amazon competitive and employees employable in the long-term in the </a:t>
            </a:r>
            <a:r>
              <a:rPr lang="en-US" dirty="0" err="1"/>
              <a:t>globalised</a:t>
            </a:r>
            <a:r>
              <a:rPr lang="en-US" dirty="0"/>
              <a:t> world that has become more technologically oriented.</a:t>
            </a:r>
          </a:p>
        </p:txBody>
      </p:sp>
      <p:sp>
        <p:nvSpPr>
          <p:cNvPr id="4" name="Slide Number Placeholder 3"/>
          <p:cNvSpPr>
            <a:spLocks noGrp="1"/>
          </p:cNvSpPr>
          <p:nvPr>
            <p:ph type="sldNum" sz="quarter" idx="5"/>
          </p:nvPr>
        </p:nvSpPr>
        <p:spPr/>
        <p:txBody>
          <a:bodyPr/>
          <a:lstStyle/>
          <a:p>
            <a:fld id="{AAC5AEDF-7CE3-406C-83C3-DD479C48517C}" type="slidenum">
              <a:rPr lang="en-US"/>
              <a:t>26</a:t>
            </a:fld>
            <a:endParaRPr lang="en-US"/>
          </a:p>
        </p:txBody>
      </p:sp>
    </p:spTree>
    <p:extLst>
      <p:ext uri="{BB962C8B-B14F-4D97-AF65-F5344CB8AC3E}">
        <p14:creationId xmlns:p14="http://schemas.microsoft.com/office/powerpoint/2010/main" val="252146611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employer brand at Amazon has drawn worldwide talent through encouraging innovation, learning and inclusive culture (McKinsey &amp; Company, 2020). Empowerment of talent in the world talent ranking reflects well in the reputation of the employer. Amazon also sells its EVP with the help of online recruitment efforts, competitive rewards, and career mobility. These standards are used to attract a large number of skilled professionals in the technological, operations, and leadership fields, reinforcing the Amazon talent pipeline internationally and facilitating quick growth across the globe.</a:t>
            </a:r>
          </a:p>
        </p:txBody>
      </p:sp>
      <p:sp>
        <p:nvSpPr>
          <p:cNvPr id="4" name="Slide Number Placeholder 3"/>
          <p:cNvSpPr>
            <a:spLocks noGrp="1"/>
          </p:cNvSpPr>
          <p:nvPr>
            <p:ph type="sldNum" sz="quarter" idx="5"/>
          </p:nvPr>
        </p:nvSpPr>
        <p:spPr/>
        <p:txBody>
          <a:bodyPr/>
          <a:lstStyle/>
          <a:p>
            <a:fld id="{AAC5AEDF-7CE3-406C-83C3-DD479C48517C}" type="slidenum">
              <a:rPr lang="en-US"/>
              <a:t>27</a:t>
            </a:fld>
            <a:endParaRPr lang="en-US"/>
          </a:p>
        </p:txBody>
      </p:sp>
    </p:spTree>
    <p:extLst>
      <p:ext uri="{BB962C8B-B14F-4D97-AF65-F5344CB8AC3E}">
        <p14:creationId xmlns:p14="http://schemas.microsoft.com/office/powerpoint/2010/main" val="83134361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Digital learning ecosystems and on-demand skills development are the drivers of </a:t>
            </a:r>
            <a:r>
              <a:rPr lang="en-US" dirty="0" err="1"/>
              <a:t>organisational</a:t>
            </a:r>
            <a:r>
              <a:rPr lang="en-US" dirty="0"/>
              <a:t> learning at Amazon. Internal communities exchange best </a:t>
            </a:r>
            <a:r>
              <a:rPr lang="en-US" dirty="0" err="1"/>
              <a:t>practises</a:t>
            </a:r>
            <a:r>
              <a:rPr lang="en-US" dirty="0"/>
              <a:t> between teams and countries and platforms such as AWS Skill Builder build </a:t>
            </a:r>
            <a:r>
              <a:rPr lang="en-US" dirty="0" err="1"/>
              <a:t>personalised</a:t>
            </a:r>
            <a:r>
              <a:rPr lang="en-US" dirty="0"/>
              <a:t> learning journeys. Labs of innovation promote innovation and teamwork in solving problems. Amazon can adjust to changes in the market easily as well as retaining very high </a:t>
            </a:r>
            <a:r>
              <a:rPr lang="en-US" dirty="0" err="1"/>
              <a:t>organisational</a:t>
            </a:r>
            <a:r>
              <a:rPr lang="en-US" dirty="0"/>
              <a:t> agility and innovation potential due to its strong knowledge management (McGann, Wells and Blomkamp, 2021).</a:t>
            </a:r>
          </a:p>
        </p:txBody>
      </p:sp>
      <p:sp>
        <p:nvSpPr>
          <p:cNvPr id="4" name="Slide Number Placeholder 3"/>
          <p:cNvSpPr>
            <a:spLocks noGrp="1"/>
          </p:cNvSpPr>
          <p:nvPr>
            <p:ph type="sldNum" sz="quarter" idx="5"/>
          </p:nvPr>
        </p:nvSpPr>
        <p:spPr/>
        <p:txBody>
          <a:bodyPr/>
          <a:lstStyle/>
          <a:p>
            <a:fld id="{AAC5AEDF-7CE3-406C-83C3-DD479C48517C}" type="slidenum">
              <a:rPr lang="en-US"/>
              <a:t>28</a:t>
            </a:fld>
            <a:endParaRPr lang="en-US"/>
          </a:p>
        </p:txBody>
      </p:sp>
    </p:spTree>
    <p:extLst>
      <p:ext uri="{BB962C8B-B14F-4D97-AF65-F5344CB8AC3E}">
        <p14:creationId xmlns:p14="http://schemas.microsoft.com/office/powerpoint/2010/main" val="371040800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HR governance at Amazon is used to ensure that the company adheres to the international </a:t>
            </a:r>
            <a:r>
              <a:rPr lang="en-US" dirty="0" err="1"/>
              <a:t>labour</a:t>
            </a:r>
            <a:r>
              <a:rPr lang="en-US" dirty="0"/>
              <a:t> laws, safety and ethical policies (</a:t>
            </a:r>
            <a:r>
              <a:rPr lang="en-US" dirty="0" err="1"/>
              <a:t>Koliev</a:t>
            </a:r>
            <a:r>
              <a:rPr lang="en-US" dirty="0"/>
              <a:t> and Lebovic, 2022).. Frequent workforce audits enhance transparency, whereas the compliance with GDPR safeguards the data of employees in different regions. The risk management systems deal with </a:t>
            </a:r>
            <a:r>
              <a:rPr lang="en-US" dirty="0" err="1"/>
              <a:t>labour</a:t>
            </a:r>
            <a:r>
              <a:rPr lang="en-US" dirty="0"/>
              <a:t> relations, work-related safety and threats to cybersecurity. Good HR governance improves credibility of Amazon, </a:t>
            </a:r>
            <a:r>
              <a:rPr lang="en-US" dirty="0" err="1"/>
              <a:t>minimising</a:t>
            </a:r>
            <a:r>
              <a:rPr lang="en-US" dirty="0"/>
              <a:t> legal liability and responsible management of the workforce in complicated global environments.</a:t>
            </a:r>
          </a:p>
        </p:txBody>
      </p:sp>
      <p:sp>
        <p:nvSpPr>
          <p:cNvPr id="4" name="Slide Number Placeholder 3"/>
          <p:cNvSpPr>
            <a:spLocks noGrp="1"/>
          </p:cNvSpPr>
          <p:nvPr>
            <p:ph type="sldNum" sz="quarter" idx="5"/>
          </p:nvPr>
        </p:nvSpPr>
        <p:spPr/>
        <p:txBody>
          <a:bodyPr/>
          <a:lstStyle/>
          <a:p>
            <a:fld id="{AAC5AEDF-7CE3-406C-83C3-DD479C48517C}" type="slidenum">
              <a:rPr lang="en-US"/>
              <a:t>29</a:t>
            </a:fld>
            <a:endParaRPr lang="en-US"/>
          </a:p>
        </p:txBody>
      </p:sp>
    </p:spTree>
    <p:extLst>
      <p:ext uri="{BB962C8B-B14F-4D97-AF65-F5344CB8AC3E}">
        <p14:creationId xmlns:p14="http://schemas.microsoft.com/office/powerpoint/2010/main" val="348036187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core of the modern HRM approach in Amazon is workforce flexibility. The hybrid working models allow worldwide teamwork and enhance employee welfare. Remote work is facilitated with the help of digital tools like AWS communication platforms (AWS, 2025). Scheduling flexibility will advantage both corporate staff and operational staff by increasing engagement and </a:t>
            </a:r>
            <a:r>
              <a:rPr lang="en-US" dirty="0" err="1"/>
              <a:t>minimising</a:t>
            </a:r>
            <a:r>
              <a:rPr lang="en-US" dirty="0"/>
              <a:t> burnout. Such adaptive practices lead to a strong workforce that is able to cope with the global operational requirements.</a:t>
            </a:r>
          </a:p>
        </p:txBody>
      </p:sp>
      <p:sp>
        <p:nvSpPr>
          <p:cNvPr id="4" name="Slide Number Placeholder 3"/>
          <p:cNvSpPr>
            <a:spLocks noGrp="1"/>
          </p:cNvSpPr>
          <p:nvPr>
            <p:ph type="sldNum" sz="quarter" idx="5"/>
          </p:nvPr>
        </p:nvSpPr>
        <p:spPr/>
        <p:txBody>
          <a:bodyPr/>
          <a:lstStyle/>
          <a:p>
            <a:fld id="{AAC5AEDF-7CE3-406C-83C3-DD479C48517C}" type="slidenum">
              <a:rPr lang="en-US"/>
              <a:t>30</a:t>
            </a:fld>
            <a:endParaRPr lang="en-US"/>
          </a:p>
        </p:txBody>
      </p:sp>
    </p:spTree>
    <p:extLst>
      <p:ext uri="{BB962C8B-B14F-4D97-AF65-F5344CB8AC3E}">
        <p14:creationId xmlns:p14="http://schemas.microsoft.com/office/powerpoint/2010/main" val="37702628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cross-cultural leadership development is what prepares managers of Amazon to lead diverse and international teams. The training </a:t>
            </a:r>
            <a:r>
              <a:rPr lang="en-US" dirty="0" err="1"/>
              <a:t>programmes</a:t>
            </a:r>
            <a:r>
              <a:rPr lang="en-US" dirty="0"/>
              <a:t> focus on cultural intelligence, emotional awareness and inclusive decision making. Virtual leadership and expatriate preparation courses deal with cross-border collaboration issues. Amazon develops leaders through global leadership academies which enable them to handle a culturally diverse workforce and </a:t>
            </a:r>
            <a:r>
              <a:rPr lang="en-US" dirty="0" err="1"/>
              <a:t>manoeuvre</a:t>
            </a:r>
            <a:r>
              <a:rPr lang="en-US" dirty="0"/>
              <a:t> the intricacies of global business in an ethical and effective manner (Owen et al., 2020).</a:t>
            </a:r>
          </a:p>
        </p:txBody>
      </p:sp>
      <p:sp>
        <p:nvSpPr>
          <p:cNvPr id="4" name="Slide Number Placeholder 3"/>
          <p:cNvSpPr>
            <a:spLocks noGrp="1"/>
          </p:cNvSpPr>
          <p:nvPr>
            <p:ph type="sldNum" sz="quarter" idx="5"/>
          </p:nvPr>
        </p:nvSpPr>
        <p:spPr/>
        <p:txBody>
          <a:bodyPr/>
          <a:lstStyle/>
          <a:p>
            <a:fld id="{AAC5AEDF-7CE3-406C-83C3-DD479C48517C}" type="slidenum">
              <a:rPr lang="en-US"/>
              <a:t>31</a:t>
            </a:fld>
            <a:endParaRPr lang="en-US"/>
          </a:p>
        </p:txBody>
      </p:sp>
    </p:spTree>
    <p:extLst>
      <p:ext uri="{BB962C8B-B14F-4D97-AF65-F5344CB8AC3E}">
        <p14:creationId xmlns:p14="http://schemas.microsoft.com/office/powerpoint/2010/main" val="73683825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challenges of digital transformation include the integration of HRIS systems, data security, and the unequal adoption of them by employees (Wang, 2024). Amazon should have effective digital skills in its HR staffs to handle complex systems such as Workday. Sensitive workforce data makes cybersecurity a priority. By dealing with these obstacles, digital HR tools will assist in efficiency, transparency, and </a:t>
            </a:r>
            <a:r>
              <a:rPr lang="en-US" dirty="0" err="1"/>
              <a:t>optimisation</a:t>
            </a:r>
            <a:r>
              <a:rPr lang="en-US" dirty="0"/>
              <a:t> of the global workforce.</a:t>
            </a:r>
          </a:p>
        </p:txBody>
      </p:sp>
      <p:sp>
        <p:nvSpPr>
          <p:cNvPr id="4" name="Slide Number Placeholder 3"/>
          <p:cNvSpPr>
            <a:spLocks noGrp="1"/>
          </p:cNvSpPr>
          <p:nvPr>
            <p:ph type="sldNum" sz="quarter" idx="5"/>
          </p:nvPr>
        </p:nvSpPr>
        <p:spPr/>
        <p:txBody>
          <a:bodyPr/>
          <a:lstStyle/>
          <a:p>
            <a:fld id="{AAC5AEDF-7CE3-406C-83C3-DD479C48517C}" type="slidenum">
              <a:rPr lang="en-US"/>
              <a:t>32</a:t>
            </a:fld>
            <a:endParaRPr lang="en-US"/>
          </a:p>
        </p:txBody>
      </p:sp>
    </p:spTree>
    <p:extLst>
      <p:ext uri="{BB962C8B-B14F-4D97-AF65-F5344CB8AC3E}">
        <p14:creationId xmlns:p14="http://schemas.microsoft.com/office/powerpoint/2010/main" val="165164259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Throughout the project, the group had a better understanding of the complexities of a global workforce. Teamwork enhanced teamwork and culture. The use of HR theories in Amazon enhanced analytical skill whereas the presentation preparation improved confidence and clarity. These common experiences were rich learning both academically and professionally that showed the significance of teamwork and evidence-based HRM (Gill, 2018).</a:t>
            </a:r>
          </a:p>
        </p:txBody>
      </p:sp>
      <p:sp>
        <p:nvSpPr>
          <p:cNvPr id="4" name="Slide Number Placeholder 3"/>
          <p:cNvSpPr>
            <a:spLocks noGrp="1"/>
          </p:cNvSpPr>
          <p:nvPr>
            <p:ph type="sldNum" sz="quarter" idx="5"/>
          </p:nvPr>
        </p:nvSpPr>
        <p:spPr/>
        <p:txBody>
          <a:bodyPr/>
          <a:lstStyle/>
          <a:p>
            <a:fld id="{AAC5AEDF-7CE3-406C-83C3-DD479C48517C}" type="slidenum">
              <a:rPr lang="en-US"/>
              <a:t>33</a:t>
            </a:fld>
            <a:endParaRPr lang="en-US"/>
          </a:p>
        </p:txBody>
      </p:sp>
    </p:spTree>
    <p:extLst>
      <p:ext uri="{BB962C8B-B14F-4D97-AF65-F5344CB8AC3E}">
        <p14:creationId xmlns:p14="http://schemas.microsoft.com/office/powerpoint/2010/main" val="137914911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conclude, the HRM </a:t>
            </a:r>
            <a:r>
              <a:rPr lang="en-US" dirty="0" err="1"/>
              <a:t>practises</a:t>
            </a:r>
            <a:r>
              <a:rPr lang="en-US" dirty="0"/>
              <a:t> at Amazon show that strategic people management is a direct drive to innovation, productivity, and international excellence. The HRM needs to keep moving with the future with skills, inclusive leadership and ethical governance as the </a:t>
            </a:r>
            <a:r>
              <a:rPr lang="en-US" dirty="0" err="1"/>
              <a:t>organisation</a:t>
            </a:r>
            <a:r>
              <a:rPr lang="en-US" dirty="0"/>
              <a:t> adopts automation and global expansion. A high level of alignment between HR strategy and </a:t>
            </a:r>
            <a:r>
              <a:rPr lang="en-US" dirty="0" err="1"/>
              <a:t>organisational</a:t>
            </a:r>
            <a:r>
              <a:rPr lang="en-US" dirty="0"/>
              <a:t> goals will enable Amazon to be competitive and sustainable in a more dynamic global environment.</a:t>
            </a:r>
          </a:p>
        </p:txBody>
      </p:sp>
      <p:sp>
        <p:nvSpPr>
          <p:cNvPr id="4" name="Slide Number Placeholder 3"/>
          <p:cNvSpPr>
            <a:spLocks noGrp="1"/>
          </p:cNvSpPr>
          <p:nvPr>
            <p:ph type="sldNum" sz="quarter" idx="5"/>
          </p:nvPr>
        </p:nvSpPr>
        <p:spPr/>
        <p:txBody>
          <a:bodyPr/>
          <a:lstStyle/>
          <a:p>
            <a:fld id="{AAC5AEDF-7CE3-406C-83C3-DD479C48517C}" type="slidenum">
              <a:rPr lang="en-US"/>
              <a:t>34</a:t>
            </a:fld>
            <a:endParaRPr lang="en-US"/>
          </a:p>
        </p:txBody>
      </p:sp>
    </p:spTree>
    <p:extLst>
      <p:ext uri="{BB962C8B-B14F-4D97-AF65-F5344CB8AC3E}">
        <p14:creationId xmlns:p14="http://schemas.microsoft.com/office/powerpoint/2010/main" val="7165254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11/23/2025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11/23/2025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11/23/2025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11/23/2025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11/23/2025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11/23/2025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21.xml"/><Relationship Id="rId1" Type="http://schemas.openxmlformats.org/officeDocument/2006/relationships/slideLayout" Target="../slideLayouts/slideLayout2.xml"/><Relationship Id="rId5" Type="http://schemas.openxmlformats.org/officeDocument/2006/relationships/image" Target="../media/image24.jpeg"/><Relationship Id="rId4" Type="http://schemas.openxmlformats.org/officeDocument/2006/relationships/image" Target="../media/image23.jpeg"/></Relationships>
</file>

<file path=ppt/slides/_rels/slide23.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7.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7.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9.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31.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30.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32.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32.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34.xml.rels><?xml version="1.0" encoding="UTF-8" standalone="yes"?>
<Relationships xmlns="http://schemas.openxmlformats.org/package/2006/relationships"><Relationship Id="rId3" Type="http://schemas.openxmlformats.org/officeDocument/2006/relationships/image" Target="../media/image63.jpeg"/><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8" Type="http://schemas.openxmlformats.org/officeDocument/2006/relationships/hyperlink" Target="https://www.mckinsey.com/capabilities/tech-and-ai/our-insights/fasttimes/interviews/beth-galetti" TargetMode="External"/><Relationship Id="rId3" Type="http://schemas.openxmlformats.org/officeDocument/2006/relationships/hyperlink" Target="https://aws.amazon.com/remote-work-learning/" TargetMode="External"/><Relationship Id="rId7" Type="http://schemas.openxmlformats.org/officeDocument/2006/relationships/hyperlink" Target="https://market.biz/diversity-and-inclusion-statistics/" TargetMode="External"/><Relationship Id="rId2" Type="http://schemas.openxmlformats.org/officeDocument/2006/relationships/hyperlink" Target="https://www.amazon.in/" TargetMode="External"/><Relationship Id="rId1" Type="http://schemas.openxmlformats.org/officeDocument/2006/relationships/slideLayout" Target="../slideLayouts/slideLayout2.xml"/><Relationship Id="rId6" Type="http://schemas.openxmlformats.org/officeDocument/2006/relationships/hyperlink" Target="https://www.hrmagazine.co.uk/content/news/firms-focus-on-outward-dei-say-45-of-employees" TargetMode="External"/><Relationship Id="rId5" Type="http://schemas.openxmlformats.org/officeDocument/2006/relationships/hyperlink" Target="https://www.gartner.com/smarterwithgartner/workforce-surveys-whats-a-good-response-rate" TargetMode="External"/><Relationship Id="rId4" Type="http://schemas.openxmlformats.org/officeDocument/2006/relationships/hyperlink" Target="https://www.deloitte.com/us/en/insights/industry/technology/women-tech-leadership.html" TargetMode="External"/><Relationship Id="rId9" Type="http://schemas.openxmlformats.org/officeDocument/2006/relationships/hyperlink" Target="https://www.statista.com/chart/4467/female-employees-at-tech-companies/?srsltid=AfmBOoqIQdj2tXg6VYWD6zBLn9dE19dXd85n4K44vs7QgOPUzntXhTEO"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5A59F003-E00A-43F9-91DC-CC54E3B87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mazon to buy Middle East online retailer Souq - BBC News">
            <a:extLst>
              <a:ext uri="{FF2B5EF4-FFF2-40B4-BE49-F238E27FC236}">
                <a16:creationId xmlns:a16="http://schemas.microsoft.com/office/drawing/2014/main" id="{5386281B-D27F-EDAF-8C3D-DC402FC71FF7}"/>
              </a:ext>
            </a:extLst>
          </p:cNvPr>
          <p:cNvPicPr>
            <a:picLocks noChangeAspect="1"/>
          </p:cNvPicPr>
          <p:nvPr/>
        </p:nvPicPr>
        <p:blipFill>
          <a:blip r:embed="rId2"/>
          <a:srcRect t="9091" r="9091"/>
          <a:stretch>
            <a:fillRect/>
          </a:stretch>
        </p:blipFill>
        <p:spPr>
          <a:xfrm>
            <a:off x="-87" y="-9625"/>
            <a:ext cx="12191981" cy="6857990"/>
          </a:xfrm>
          <a:prstGeom prst="rect">
            <a:avLst/>
          </a:prstGeom>
          <a:solidFill>
            <a:schemeClr val="accent2">
              <a:lumMod val="60000"/>
              <a:lumOff val="40000"/>
            </a:schemeClr>
          </a:solidFill>
        </p:spPr>
      </p:pic>
      <p:sp>
        <p:nvSpPr>
          <p:cNvPr id="11" name="Rectangle 10">
            <a:extLst>
              <a:ext uri="{FF2B5EF4-FFF2-40B4-BE49-F238E27FC236}">
                <a16:creationId xmlns:a16="http://schemas.microsoft.com/office/drawing/2014/main" id="{D74A4382-E3AD-430A-9A1F-DFA3E0E77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5" y="-1524511"/>
            <a:ext cx="4592270" cy="12192001"/>
          </a:xfrm>
          <a:prstGeom prst="rect">
            <a:avLst/>
          </a:prstGeom>
          <a:gradFill>
            <a:gsLst>
              <a:gs pos="35000">
                <a:schemeClr val="tx1">
                  <a:alpha val="46000"/>
                </a:schemeClr>
              </a:gs>
              <a:gs pos="21000">
                <a:schemeClr val="tx1">
                  <a:alpha val="30000"/>
                </a:schemeClr>
              </a:gs>
              <a:gs pos="0">
                <a:schemeClr val="tx1">
                  <a:alpha val="0"/>
                </a:schemeClr>
              </a:gs>
              <a:gs pos="100000">
                <a:schemeClr val="tx1">
                  <a:alpha val="9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7477569" y="9635"/>
            <a:ext cx="4714411" cy="819307"/>
          </a:xfrm>
          <a:noFill/>
        </p:spPr>
        <p:txBody>
          <a:bodyPr>
            <a:normAutofit fontScale="90000"/>
          </a:bodyPr>
          <a:lstStyle/>
          <a:p>
            <a:pPr algn="l"/>
            <a:r>
              <a:rPr lang="en-US" sz="2000" dirty="0">
                <a:solidFill>
                  <a:srgbClr val="FF9933"/>
                </a:solidFill>
                <a:highlight>
                  <a:srgbClr val="000000"/>
                </a:highlight>
              </a:rPr>
              <a:t>Human Capital Management: Group Presentation</a:t>
            </a:r>
            <a:br>
              <a:rPr lang="en-US" sz="2000" dirty="0">
                <a:solidFill>
                  <a:srgbClr val="FF9933"/>
                </a:solidFill>
                <a:highlight>
                  <a:srgbClr val="000000"/>
                </a:highlight>
              </a:rPr>
            </a:br>
            <a:br>
              <a:rPr lang="en-US" sz="2000" dirty="0">
                <a:solidFill>
                  <a:srgbClr val="FF9933"/>
                </a:solidFill>
                <a:highlight>
                  <a:srgbClr val="000000"/>
                </a:highlight>
              </a:rPr>
            </a:br>
            <a:r>
              <a:rPr lang="en-US" sz="2000" dirty="0">
                <a:solidFill>
                  <a:srgbClr val="FF9933"/>
                </a:solidFill>
                <a:highlight>
                  <a:srgbClr val="000000"/>
                </a:highlight>
              </a:rPr>
              <a:t>Lecturer Name: Gladius Kulothungan </a:t>
            </a:r>
          </a:p>
        </p:txBody>
      </p:sp>
      <p:sp>
        <p:nvSpPr>
          <p:cNvPr id="13" name="Rectangle: Rounded Corners 12">
            <a:extLst>
              <a:ext uri="{FF2B5EF4-FFF2-40B4-BE49-F238E27FC236}">
                <a16:creationId xmlns:a16="http://schemas.microsoft.com/office/drawing/2014/main" id="{79F40191-0F44-4FD1-82CC-ACB507C14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5039"/>
            <a:ext cx="9785897"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777645" y="5624945"/>
            <a:ext cx="8705470" cy="592975"/>
          </a:xfrm>
          <a:noFill/>
        </p:spPr>
        <p:txBody>
          <a:bodyPr vert="horz" lIns="91440" tIns="45720" rIns="91440" bIns="45720" rtlCol="0" anchor="ctr">
            <a:noAutofit/>
          </a:bodyPr>
          <a:lstStyle/>
          <a:p>
            <a:pPr algn="l"/>
            <a:r>
              <a:rPr lang="en-US" sz="6000" b="1" dirty="0">
                <a:solidFill>
                  <a:schemeClr val="bg1"/>
                </a:solidFill>
                <a:latin typeface="Aptos Display"/>
              </a:rPr>
              <a:t>Amazon</a:t>
            </a:r>
            <a:endParaRPr lang="en-US" sz="6000" b="1" dirty="0">
              <a:solidFill>
                <a:schemeClr val="bg1"/>
              </a:solidFill>
            </a:endParaRPr>
          </a:p>
        </p:txBody>
      </p:sp>
      <p:sp>
        <p:nvSpPr>
          <p:cNvPr id="9" name="TextBox 8">
            <a:extLst>
              <a:ext uri="{FF2B5EF4-FFF2-40B4-BE49-F238E27FC236}">
                <a16:creationId xmlns:a16="http://schemas.microsoft.com/office/drawing/2014/main" id="{ABCA03DB-40BA-A982-B320-754903E7C8CA}"/>
              </a:ext>
            </a:extLst>
          </p:cNvPr>
          <p:cNvSpPr txBox="1"/>
          <p:nvPr/>
        </p:nvSpPr>
        <p:spPr>
          <a:xfrm>
            <a:off x="0" y="3010997"/>
            <a:ext cx="6648695" cy="1560492"/>
          </a:xfrm>
          <a:prstGeom prst="rect">
            <a:avLst/>
          </a:prstGeom>
          <a:noFill/>
          <a:ln>
            <a:noFill/>
          </a:ln>
        </p:spPr>
        <p:style>
          <a:lnRef idx="1">
            <a:schemeClr val="accent2"/>
          </a:lnRef>
          <a:fillRef idx="3">
            <a:schemeClr val="accent2"/>
          </a:fillRef>
          <a:effectRef idx="2">
            <a:schemeClr val="accent2"/>
          </a:effectRef>
          <a:fontRef idx="minor">
            <a:schemeClr val="lt1"/>
          </a:fontRef>
        </p:style>
        <p:txBody>
          <a:bodyPr wrap="square" rtlCol="0">
            <a:sp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r>
              <a:rPr kumimoji="0" lang="en-GB" sz="1400" b="1" i="0" u="none" strike="noStrike" kern="0" cap="none" spc="0" normalizeH="0" baseline="0" noProof="0" dirty="0">
                <a:ln>
                  <a:noFill/>
                </a:ln>
                <a:solidFill>
                  <a:srgbClr val="FF9933"/>
                </a:solidFill>
                <a:effectLst/>
                <a:highlight>
                  <a:srgbClr val="000000"/>
                </a:highlight>
                <a:uLnTx/>
                <a:uFillTx/>
                <a:latin typeface="Arial"/>
                <a:cs typeface="Times New Roman" panose="02020603050405020304" pitchFamily="18" charset="0"/>
                <a:sym typeface="Arial"/>
              </a:rPr>
              <a:t>Student Name                      Student ID</a:t>
            </a:r>
          </a:p>
          <a:p>
            <a:pPr marL="0" marR="0" lvl="0" indent="0" defTabSz="914400" eaLnBrk="1" fontAlgn="auto" latinLnBrk="0" hangingPunct="1">
              <a:lnSpc>
                <a:spcPct val="150000"/>
              </a:lnSpc>
              <a:spcBef>
                <a:spcPts val="0"/>
              </a:spcBef>
              <a:spcAft>
                <a:spcPts val="0"/>
              </a:spcAft>
              <a:buClr>
                <a:srgbClr val="000000"/>
              </a:buClr>
              <a:buSzTx/>
              <a:buFont typeface="Arial"/>
              <a:buNone/>
              <a:tabLst/>
              <a:defRPr/>
            </a:pPr>
            <a:r>
              <a:rPr kumimoji="0" lang="en-GB" sz="1400" b="1" i="0" u="none" strike="noStrike" kern="0" cap="none" spc="0" normalizeH="0" baseline="0" noProof="0" dirty="0">
                <a:ln>
                  <a:noFill/>
                </a:ln>
                <a:solidFill>
                  <a:srgbClr val="FF9933"/>
                </a:solidFill>
                <a:effectLst/>
                <a:highlight>
                  <a:srgbClr val="000000"/>
                </a:highlight>
                <a:uLnTx/>
                <a:uFillTx/>
                <a:latin typeface="Arial"/>
                <a:ea typeface="Calibri" panose="020F0502020204030204" pitchFamily="34" charset="0"/>
                <a:cs typeface="Times New Roman" panose="02020603050405020304" pitchFamily="18" charset="0"/>
                <a:sym typeface="Arial"/>
              </a:rPr>
              <a:t>Alina Don                              2209918  Introduction &amp; Global Foundations </a:t>
            </a:r>
          </a:p>
          <a:p>
            <a:pPr marL="0" marR="0" lvl="0" indent="0" defTabSz="914400" eaLnBrk="1" fontAlgn="auto" latinLnBrk="0" hangingPunct="1">
              <a:lnSpc>
                <a:spcPct val="150000"/>
              </a:lnSpc>
              <a:spcBef>
                <a:spcPts val="0"/>
              </a:spcBef>
              <a:spcAft>
                <a:spcPts val="0"/>
              </a:spcAft>
              <a:buClr>
                <a:srgbClr val="000000"/>
              </a:buClr>
              <a:buSzTx/>
              <a:buFont typeface="Arial"/>
              <a:buNone/>
              <a:tabLst/>
              <a:defRPr/>
            </a:pPr>
            <a:r>
              <a:rPr lang="en-GB" sz="1400" b="1" kern="0" dirty="0" err="1">
                <a:solidFill>
                  <a:srgbClr val="FF9933"/>
                </a:solidFill>
                <a:highlight>
                  <a:srgbClr val="000000"/>
                </a:highlight>
                <a:latin typeface="Arial"/>
                <a:ea typeface="Calibri" panose="020F0502020204030204" pitchFamily="34" charset="0"/>
                <a:cs typeface="Times New Roman" panose="02020603050405020304" pitchFamily="18" charset="0"/>
                <a:sym typeface="Arial"/>
              </a:rPr>
              <a:t>Resvy</a:t>
            </a:r>
            <a:r>
              <a:rPr lang="en-GB" sz="1400" b="1" kern="0" dirty="0">
                <a:solidFill>
                  <a:srgbClr val="FF9933"/>
                </a:solidFill>
                <a:highlight>
                  <a:srgbClr val="000000"/>
                </a:highlight>
                <a:latin typeface="Arial"/>
                <a:ea typeface="Calibri" panose="020F0502020204030204" pitchFamily="34" charset="0"/>
                <a:cs typeface="Times New Roman" panose="02020603050405020304" pitchFamily="18" charset="0"/>
                <a:sym typeface="Arial"/>
              </a:rPr>
              <a:t> Ahmed                       2504376  </a:t>
            </a:r>
            <a:r>
              <a:rPr lang="en-GB" sz="1400" b="1" kern="0" dirty="0">
                <a:solidFill>
                  <a:srgbClr val="FF9933"/>
                </a:solidFill>
                <a:highlight>
                  <a:srgbClr val="000000"/>
                </a:highlight>
                <a:latin typeface="Arial"/>
                <a:cs typeface="Times New Roman" panose="02020603050405020304" pitchFamily="18" charset="0"/>
                <a:sym typeface="Arial"/>
              </a:rPr>
              <a:t>Core HR </a:t>
            </a:r>
            <a:r>
              <a:rPr lang="en-GB" sz="1400" b="1" kern="0" dirty="0">
                <a:solidFill>
                  <a:srgbClr val="FF9933"/>
                </a:solidFill>
                <a:highlight>
                  <a:srgbClr val="000000"/>
                </a:highlight>
                <a:latin typeface="Arial"/>
                <a:ea typeface="Calibri" panose="020F0502020204030204" pitchFamily="34" charset="0"/>
                <a:cs typeface="Times New Roman" panose="02020603050405020304" pitchFamily="18" charset="0"/>
                <a:sym typeface="Arial"/>
              </a:rPr>
              <a:t>Functional Practices </a:t>
            </a:r>
          </a:p>
          <a:p>
            <a:pPr marL="0" marR="0" lvl="0" indent="0" defTabSz="914400" eaLnBrk="1" fontAlgn="auto" latinLnBrk="0" hangingPunct="1">
              <a:lnSpc>
                <a:spcPct val="150000"/>
              </a:lnSpc>
              <a:spcBef>
                <a:spcPts val="0"/>
              </a:spcBef>
              <a:spcAft>
                <a:spcPts val="0"/>
              </a:spcAft>
              <a:buClr>
                <a:srgbClr val="000000"/>
              </a:buClr>
              <a:buSzTx/>
              <a:buFont typeface="Arial"/>
              <a:buNone/>
              <a:tabLst/>
              <a:defRPr/>
            </a:pPr>
            <a:r>
              <a:rPr lang="en-GB" sz="1400" b="1" kern="0" dirty="0">
                <a:solidFill>
                  <a:srgbClr val="FF9933"/>
                </a:solidFill>
                <a:highlight>
                  <a:srgbClr val="000000"/>
                </a:highlight>
                <a:latin typeface="Arial"/>
                <a:ea typeface="Calibri" panose="020F0502020204030204" pitchFamily="34" charset="0"/>
                <a:cs typeface="Times New Roman" panose="02020603050405020304" pitchFamily="18" charset="0"/>
                <a:sym typeface="Arial"/>
              </a:rPr>
              <a:t>Bogdan Alexandru Vasile   2114284  Strategic &amp; Theoretical HR Approaches </a:t>
            </a:r>
          </a:p>
          <a:p>
            <a:pPr marL="0" marR="0" lvl="0" indent="0" defTabSz="914400" eaLnBrk="1" fontAlgn="auto" latinLnBrk="0" hangingPunct="1">
              <a:lnSpc>
                <a:spcPct val="150000"/>
              </a:lnSpc>
              <a:spcBef>
                <a:spcPts val="0"/>
              </a:spcBef>
              <a:spcAft>
                <a:spcPts val="0"/>
              </a:spcAft>
              <a:buClr>
                <a:srgbClr val="000000"/>
              </a:buClr>
              <a:buSzTx/>
              <a:buFont typeface="Arial"/>
              <a:buNone/>
              <a:tabLst/>
              <a:defRPr/>
            </a:pPr>
            <a:r>
              <a:rPr kumimoji="0" lang="en-GB" sz="1400" b="1" i="0" u="none" strike="noStrike" kern="0" cap="none" spc="0" normalizeH="0" baseline="0" noProof="0" dirty="0">
                <a:ln>
                  <a:noFill/>
                </a:ln>
                <a:solidFill>
                  <a:srgbClr val="FF9933"/>
                </a:solidFill>
                <a:effectLst/>
                <a:highlight>
                  <a:srgbClr val="000000"/>
                </a:highlight>
                <a:uLnTx/>
                <a:uFillTx/>
                <a:latin typeface="Arial"/>
                <a:ea typeface="Calibri" panose="020F0502020204030204" pitchFamily="34" charset="0"/>
                <a:cs typeface="Times New Roman" panose="02020603050405020304" pitchFamily="18" charset="0"/>
                <a:sym typeface="Arial"/>
              </a:rPr>
              <a:t>MD Alamin                            2434280  Future-Focused HR Strategy </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Inspiring Success Story of Jeff Bezos - Founder &amp; CEO of Amazon">
            <a:extLst>
              <a:ext uri="{FF2B5EF4-FFF2-40B4-BE49-F238E27FC236}">
                <a16:creationId xmlns:a16="http://schemas.microsoft.com/office/drawing/2014/main" id="{5DF0F962-0880-298F-B8D7-8CD94D8E5198}"/>
              </a:ext>
            </a:extLst>
          </p:cNvPr>
          <p:cNvPicPr>
            <a:picLocks noChangeAspect="1"/>
          </p:cNvPicPr>
          <p:nvPr/>
        </p:nvPicPr>
        <p:blipFill>
          <a:blip r:embed="rId3">
            <a:alphaModFix amt="35000"/>
          </a:blip>
          <a:srcRect l="1778" r="1" b="1"/>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0A2FCAAE-B0D5-B7E9-7F31-3D457505FB28}"/>
              </a:ext>
            </a:extLst>
          </p:cNvPr>
          <p:cNvSpPr>
            <a:spLocks noGrp="1"/>
          </p:cNvSpPr>
          <p:nvPr>
            <p:ph type="title"/>
          </p:nvPr>
        </p:nvSpPr>
        <p:spPr>
          <a:xfrm>
            <a:off x="838200" y="365125"/>
            <a:ext cx="10515600" cy="1325563"/>
          </a:xfrm>
        </p:spPr>
        <p:txBody>
          <a:bodyPr>
            <a:normAutofit/>
          </a:bodyPr>
          <a:lstStyle/>
          <a:p>
            <a:r>
              <a:rPr lang="en-US">
                <a:solidFill>
                  <a:srgbClr val="FFFFFF"/>
                </a:solidFill>
                <a:ea typeface="+mj-lt"/>
                <a:cs typeface="+mj-lt"/>
              </a:rPr>
              <a:t>Introduction to the Organisation (Amazon)</a:t>
            </a:r>
          </a:p>
          <a:p>
            <a:endParaRPr lang="en-US">
              <a:solidFill>
                <a:srgbClr val="FFFFFF"/>
              </a:solidFill>
            </a:endParaRPr>
          </a:p>
        </p:txBody>
      </p:sp>
      <p:sp>
        <p:nvSpPr>
          <p:cNvPr id="3" name="Content Placeholder 2">
            <a:extLst>
              <a:ext uri="{FF2B5EF4-FFF2-40B4-BE49-F238E27FC236}">
                <a16:creationId xmlns:a16="http://schemas.microsoft.com/office/drawing/2014/main" id="{8D828DE6-DE92-8B61-5BD8-62E8CF03D529}"/>
              </a:ext>
            </a:extLst>
          </p:cNvPr>
          <p:cNvSpPr>
            <a:spLocks noGrp="1"/>
          </p:cNvSpPr>
          <p:nvPr>
            <p:ph idx="1"/>
          </p:nvPr>
        </p:nvSpPr>
        <p:spPr>
          <a:xfrm>
            <a:off x="838200" y="1825625"/>
            <a:ext cx="10515600" cy="4351338"/>
          </a:xfrm>
        </p:spPr>
        <p:txBody>
          <a:bodyPr vert="horz" lIns="91440" tIns="45720" rIns="91440" bIns="45720" rtlCol="0">
            <a:normAutofit/>
          </a:bodyPr>
          <a:lstStyle/>
          <a:p>
            <a:r>
              <a:rPr lang="en-US">
                <a:solidFill>
                  <a:srgbClr val="FFFFFF"/>
                </a:solidFill>
                <a:ea typeface="+mn-lt"/>
                <a:cs typeface="+mn-lt"/>
              </a:rPr>
              <a:t>Founded in 1994 by Jeff Bezos, headquartered in Seattle.</a:t>
            </a:r>
            <a:endParaRPr lang="en-US">
              <a:solidFill>
                <a:srgbClr val="FFFFFF"/>
              </a:solidFill>
            </a:endParaRPr>
          </a:p>
          <a:p>
            <a:r>
              <a:rPr lang="en-US">
                <a:solidFill>
                  <a:srgbClr val="FFFFFF"/>
                </a:solidFill>
                <a:ea typeface="+mn-lt"/>
                <a:cs typeface="+mn-lt"/>
              </a:rPr>
              <a:t>Global e-commerce and cloud technology leader.</a:t>
            </a:r>
            <a:endParaRPr lang="en-US">
              <a:solidFill>
                <a:srgbClr val="FFFFFF"/>
              </a:solidFill>
            </a:endParaRPr>
          </a:p>
          <a:p>
            <a:r>
              <a:rPr lang="en-US">
                <a:solidFill>
                  <a:srgbClr val="FFFFFF"/>
                </a:solidFill>
                <a:ea typeface="+mn-lt"/>
                <a:cs typeface="+mn-lt"/>
              </a:rPr>
              <a:t>Employs over 1.5 million people globally.</a:t>
            </a:r>
            <a:endParaRPr lang="en-US">
              <a:solidFill>
                <a:srgbClr val="FFFFFF"/>
              </a:solidFill>
            </a:endParaRPr>
          </a:p>
          <a:p>
            <a:r>
              <a:rPr lang="en-US">
                <a:solidFill>
                  <a:srgbClr val="FFFFFF"/>
                </a:solidFill>
                <a:ea typeface="+mn-lt"/>
                <a:cs typeface="+mn-lt"/>
              </a:rPr>
              <a:t>Operates in 200+ countries via Amazon Web Services (AWS).</a:t>
            </a:r>
            <a:endParaRPr lang="en-US">
              <a:solidFill>
                <a:srgbClr val="FFFFFF"/>
              </a:solidFill>
            </a:endParaRPr>
          </a:p>
          <a:p>
            <a:endParaRPr lang="en-US">
              <a:solidFill>
                <a:srgbClr val="FFFFFF"/>
              </a:solidFill>
            </a:endParaRPr>
          </a:p>
        </p:txBody>
      </p:sp>
    </p:spTree>
    <p:extLst>
      <p:ext uri="{BB962C8B-B14F-4D97-AF65-F5344CB8AC3E}">
        <p14:creationId xmlns:p14="http://schemas.microsoft.com/office/powerpoint/2010/main" val="4135153536"/>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21B1B9-DB77-5A98-1C7E-83EE7CAA495F}"/>
              </a:ext>
            </a:extLst>
          </p:cNvPr>
          <p:cNvSpPr>
            <a:spLocks noGrp="1"/>
          </p:cNvSpPr>
          <p:nvPr>
            <p:ph type="title"/>
          </p:nvPr>
        </p:nvSpPr>
        <p:spPr>
          <a:xfrm>
            <a:off x="630936" y="640080"/>
            <a:ext cx="4818888" cy="1481328"/>
          </a:xfrm>
        </p:spPr>
        <p:txBody>
          <a:bodyPr anchor="b">
            <a:normAutofit/>
          </a:bodyPr>
          <a:lstStyle/>
          <a:p>
            <a:r>
              <a:rPr lang="en-US" sz="4200">
                <a:ea typeface="+mj-lt"/>
                <a:cs typeface="+mj-lt"/>
              </a:rPr>
              <a:t>Overview of the Global HRM Context</a:t>
            </a:r>
          </a:p>
        </p:txBody>
      </p:sp>
      <p:sp>
        <p:nvSpPr>
          <p:cNvPr id="20"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0B6E88E-EA52-3339-65C5-9F120507750C}"/>
              </a:ext>
            </a:extLst>
          </p:cNvPr>
          <p:cNvSpPr>
            <a:spLocks noGrp="1"/>
          </p:cNvSpPr>
          <p:nvPr>
            <p:ph idx="1"/>
          </p:nvPr>
        </p:nvSpPr>
        <p:spPr>
          <a:xfrm>
            <a:off x="630936" y="2660904"/>
            <a:ext cx="4818888" cy="3547872"/>
          </a:xfrm>
        </p:spPr>
        <p:txBody>
          <a:bodyPr vert="horz" lIns="91440" tIns="45720" rIns="91440" bIns="45720" rtlCol="0" anchor="t">
            <a:normAutofit/>
          </a:bodyPr>
          <a:lstStyle/>
          <a:p>
            <a:r>
              <a:rPr lang="en-US" sz="2200">
                <a:ea typeface="+mn-lt"/>
                <a:cs typeface="+mn-lt"/>
              </a:rPr>
              <a:t>Globalisation, technology, and remote work redefine HR.</a:t>
            </a:r>
            <a:endParaRPr lang="en-US" sz="2200"/>
          </a:p>
          <a:p>
            <a:r>
              <a:rPr lang="en-US" sz="2200">
                <a:ea typeface="+mn-lt"/>
                <a:cs typeface="+mn-lt"/>
              </a:rPr>
              <a:t>Amazon operates across 5 continents with multicultural teams.</a:t>
            </a:r>
          </a:p>
          <a:p>
            <a:r>
              <a:rPr lang="en-US" sz="2200">
                <a:ea typeface="+mn-lt"/>
                <a:cs typeface="+mn-lt"/>
              </a:rPr>
              <a:t>Challenges: compliance, labour costs, automation, and unionisation.</a:t>
            </a:r>
            <a:endParaRPr lang="en-US" sz="2200"/>
          </a:p>
          <a:p>
            <a:r>
              <a:rPr lang="en-US" sz="2200">
                <a:ea typeface="+mn-lt"/>
                <a:cs typeface="+mn-lt"/>
              </a:rPr>
              <a:t>HR must balance innovation and employee well-being globally (Amazon, 2025)</a:t>
            </a:r>
            <a:endParaRPr lang="en-US" sz="2200"/>
          </a:p>
          <a:p>
            <a:endParaRPr lang="en-US" sz="2200"/>
          </a:p>
        </p:txBody>
      </p:sp>
      <p:pic>
        <p:nvPicPr>
          <p:cNvPr id="4" name="Picture 3" descr="What is International Human Resource Management?">
            <a:extLst>
              <a:ext uri="{FF2B5EF4-FFF2-40B4-BE49-F238E27FC236}">
                <a16:creationId xmlns:a16="http://schemas.microsoft.com/office/drawing/2014/main" id="{FEE0999A-BE2A-7203-74BE-882EE582133F}"/>
              </a:ext>
            </a:extLst>
          </p:cNvPr>
          <p:cNvPicPr>
            <a:picLocks noChangeAspect="1"/>
          </p:cNvPicPr>
          <p:nvPr/>
        </p:nvPicPr>
        <p:blipFill>
          <a:blip r:embed="rId3"/>
          <a:srcRect l="17187" t="-2037" r="16741" b="450"/>
          <a:stretch>
            <a:fillRect/>
          </a:stretch>
        </p:blipFill>
        <p:spPr>
          <a:xfrm>
            <a:off x="6099048" y="1351666"/>
            <a:ext cx="5458968" cy="4154667"/>
          </a:xfrm>
          <a:prstGeom prst="rect">
            <a:avLst/>
          </a:prstGeom>
        </p:spPr>
      </p:pic>
    </p:spTree>
    <p:extLst>
      <p:ext uri="{BB962C8B-B14F-4D97-AF65-F5344CB8AC3E}">
        <p14:creationId xmlns:p14="http://schemas.microsoft.com/office/powerpoint/2010/main" val="11978029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9A724DBA-D2D9-471E-8ED7-2015DDD950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B4427C-E202-0AFF-A845-880D549135E3}"/>
              </a:ext>
            </a:extLst>
          </p:cNvPr>
          <p:cNvSpPr>
            <a:spLocks noGrp="1"/>
          </p:cNvSpPr>
          <p:nvPr>
            <p:ph type="title"/>
          </p:nvPr>
        </p:nvSpPr>
        <p:spPr>
          <a:xfrm>
            <a:off x="7239014" y="525982"/>
            <a:ext cx="4282983" cy="1200361"/>
          </a:xfrm>
        </p:spPr>
        <p:txBody>
          <a:bodyPr anchor="b">
            <a:normAutofit/>
          </a:bodyPr>
          <a:lstStyle/>
          <a:p>
            <a:r>
              <a:rPr lang="en-US" sz="3300">
                <a:ea typeface="+mj-lt"/>
                <a:cs typeface="+mj-lt"/>
              </a:rPr>
              <a:t>Purpose and Objectives of the Presentation</a:t>
            </a:r>
            <a:endParaRPr lang="en-US" sz="3300"/>
          </a:p>
        </p:txBody>
      </p:sp>
      <p:sp>
        <p:nvSpPr>
          <p:cNvPr id="16" name="Rectangle 15">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4641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0234"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Strategic HR Management: Key Components &amp; Career Impact">
            <a:extLst>
              <a:ext uri="{FF2B5EF4-FFF2-40B4-BE49-F238E27FC236}">
                <a16:creationId xmlns:a16="http://schemas.microsoft.com/office/drawing/2014/main" id="{977E0094-3DE2-278D-9EF3-CC8390034BD2}"/>
              </a:ext>
            </a:extLst>
          </p:cNvPr>
          <p:cNvPicPr>
            <a:picLocks noChangeAspect="1"/>
          </p:cNvPicPr>
          <p:nvPr/>
        </p:nvPicPr>
        <p:blipFill>
          <a:blip r:embed="rId3"/>
          <a:stretch>
            <a:fillRect/>
          </a:stretch>
        </p:blipFill>
        <p:spPr>
          <a:xfrm>
            <a:off x="576244" y="1839900"/>
            <a:ext cx="5628018" cy="2945329"/>
          </a:xfrm>
          <a:prstGeom prst="rect">
            <a:avLst/>
          </a:prstGeom>
        </p:spPr>
      </p:pic>
      <p:sp>
        <p:nvSpPr>
          <p:cNvPr id="15" name="Rectangle 14">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277786"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3B520B0-167D-0AF6-134A-F57B9FE28B78}"/>
              </a:ext>
            </a:extLst>
          </p:cNvPr>
          <p:cNvSpPr>
            <a:spLocks noGrp="1"/>
          </p:cNvSpPr>
          <p:nvPr>
            <p:ph idx="1"/>
          </p:nvPr>
        </p:nvSpPr>
        <p:spPr>
          <a:xfrm>
            <a:off x="7239012" y="2031101"/>
            <a:ext cx="4282984" cy="3511943"/>
          </a:xfrm>
        </p:spPr>
        <p:txBody>
          <a:bodyPr vert="horz" lIns="91440" tIns="45720" rIns="91440" bIns="45720" rtlCol="0" anchor="ctr">
            <a:normAutofit/>
          </a:bodyPr>
          <a:lstStyle/>
          <a:p>
            <a:r>
              <a:rPr lang="en-US" sz="1800">
                <a:ea typeface="+mn-lt"/>
                <a:cs typeface="+mn-lt"/>
              </a:rPr>
              <a:t>Examine Amazon’s HRM framework and practices.</a:t>
            </a:r>
            <a:endParaRPr lang="en-US" sz="1800"/>
          </a:p>
          <a:p>
            <a:r>
              <a:rPr lang="en-US" sz="1800">
                <a:ea typeface="+mn-lt"/>
                <a:cs typeface="+mn-lt"/>
              </a:rPr>
              <a:t>Analyse strategic importance of human capital.</a:t>
            </a:r>
            <a:endParaRPr lang="en-US" sz="1800"/>
          </a:p>
          <a:p>
            <a:r>
              <a:rPr lang="en-US" sz="1800">
                <a:ea typeface="+mn-lt"/>
                <a:cs typeface="+mn-lt"/>
              </a:rPr>
              <a:t>Assess alignment with global HRM theories.</a:t>
            </a:r>
            <a:endParaRPr lang="en-US" sz="1800"/>
          </a:p>
          <a:p>
            <a:r>
              <a:rPr lang="en-US" sz="1800">
                <a:ea typeface="+mn-lt"/>
                <a:cs typeface="+mn-lt"/>
              </a:rPr>
              <a:t>Identify challenges, opportunities, and improvement recommendations (Gadekar and Hiwarkar, 2023). </a:t>
            </a:r>
            <a:endParaRPr lang="en-US" sz="1800"/>
          </a:p>
          <a:p>
            <a:endParaRPr lang="en-US" sz="1800"/>
          </a:p>
        </p:txBody>
      </p:sp>
      <p:sp>
        <p:nvSpPr>
          <p:cNvPr id="17" name="Rectangle 16">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677179"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999965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A8908DB7-C3A6-4FCB-9820-CEE02B398C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4E3475-4158-CB2F-2C69-4765DFA61D9F}"/>
              </a:ext>
            </a:extLst>
          </p:cNvPr>
          <p:cNvSpPr>
            <a:spLocks noGrp="1"/>
          </p:cNvSpPr>
          <p:nvPr>
            <p:ph type="title"/>
          </p:nvPr>
        </p:nvSpPr>
        <p:spPr>
          <a:xfrm>
            <a:off x="630936" y="640823"/>
            <a:ext cx="3419856" cy="5583148"/>
          </a:xfrm>
        </p:spPr>
        <p:txBody>
          <a:bodyPr anchor="ctr">
            <a:normAutofit/>
          </a:bodyPr>
          <a:lstStyle/>
          <a:p>
            <a:r>
              <a:rPr lang="en-US" sz="4600">
                <a:ea typeface="+mj-lt"/>
                <a:cs typeface="+mj-lt"/>
              </a:rPr>
              <a:t>Strategic Importance of Human Capital Management</a:t>
            </a:r>
            <a:endParaRPr lang="en-US" sz="4600"/>
          </a:p>
        </p:txBody>
      </p:sp>
      <p:sp>
        <p:nvSpPr>
          <p:cNvPr id="20" name="sketch line">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267200" y="630936"/>
            <a:ext cx="18288" cy="5590381"/>
          </a:xfrm>
          <a:custGeom>
            <a:avLst/>
            <a:gdLst>
              <a:gd name="connsiteX0" fmla="*/ 0 w 18288"/>
              <a:gd name="connsiteY0" fmla="*/ 0 h 5590381"/>
              <a:gd name="connsiteX1" fmla="*/ 18288 w 18288"/>
              <a:gd name="connsiteY1" fmla="*/ 0 h 5590381"/>
              <a:gd name="connsiteX2" fmla="*/ 18288 w 18288"/>
              <a:gd name="connsiteY2" fmla="*/ 754701 h 5590381"/>
              <a:gd name="connsiteX3" fmla="*/ 18288 w 18288"/>
              <a:gd name="connsiteY3" fmla="*/ 1565307 h 5590381"/>
              <a:gd name="connsiteX4" fmla="*/ 18288 w 18288"/>
              <a:gd name="connsiteY4" fmla="*/ 2152297 h 5590381"/>
              <a:gd name="connsiteX5" fmla="*/ 18288 w 18288"/>
              <a:gd name="connsiteY5" fmla="*/ 2906998 h 5590381"/>
              <a:gd name="connsiteX6" fmla="*/ 18288 w 18288"/>
              <a:gd name="connsiteY6" fmla="*/ 3549892 h 5590381"/>
              <a:gd name="connsiteX7" fmla="*/ 18288 w 18288"/>
              <a:gd name="connsiteY7" fmla="*/ 4080978 h 5590381"/>
              <a:gd name="connsiteX8" fmla="*/ 18288 w 18288"/>
              <a:gd name="connsiteY8" fmla="*/ 4835680 h 5590381"/>
              <a:gd name="connsiteX9" fmla="*/ 18288 w 18288"/>
              <a:gd name="connsiteY9" fmla="*/ 5590381 h 5590381"/>
              <a:gd name="connsiteX10" fmla="*/ 0 w 18288"/>
              <a:gd name="connsiteY10" fmla="*/ 5590381 h 5590381"/>
              <a:gd name="connsiteX11" fmla="*/ 0 w 18288"/>
              <a:gd name="connsiteY11" fmla="*/ 4835680 h 5590381"/>
              <a:gd name="connsiteX12" fmla="*/ 0 w 18288"/>
              <a:gd name="connsiteY12" fmla="*/ 4304593 h 5590381"/>
              <a:gd name="connsiteX13" fmla="*/ 0 w 18288"/>
              <a:gd name="connsiteY13" fmla="*/ 3773507 h 5590381"/>
              <a:gd name="connsiteX14" fmla="*/ 0 w 18288"/>
              <a:gd name="connsiteY14" fmla="*/ 3186517 h 5590381"/>
              <a:gd name="connsiteX15" fmla="*/ 0 w 18288"/>
              <a:gd name="connsiteY15" fmla="*/ 2487720 h 5590381"/>
              <a:gd name="connsiteX16" fmla="*/ 0 w 18288"/>
              <a:gd name="connsiteY16" fmla="*/ 1956633 h 5590381"/>
              <a:gd name="connsiteX17" fmla="*/ 0 w 18288"/>
              <a:gd name="connsiteY17" fmla="*/ 1425547 h 5590381"/>
              <a:gd name="connsiteX18" fmla="*/ 0 w 18288"/>
              <a:gd name="connsiteY18" fmla="*/ 614942 h 5590381"/>
              <a:gd name="connsiteX19" fmla="*/ 0 w 18288"/>
              <a:gd name="connsiteY19" fmla="*/ 0 h 55903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8288" h="5590381" fill="none" extrusionOk="0">
                <a:moveTo>
                  <a:pt x="0" y="0"/>
                </a:moveTo>
                <a:cubicBezTo>
                  <a:pt x="7726" y="-435"/>
                  <a:pt x="14198" y="437"/>
                  <a:pt x="18288" y="0"/>
                </a:cubicBezTo>
                <a:cubicBezTo>
                  <a:pt x="-5226" y="225076"/>
                  <a:pt x="46275" y="562283"/>
                  <a:pt x="18288" y="754701"/>
                </a:cubicBezTo>
                <a:cubicBezTo>
                  <a:pt x="-9699" y="947119"/>
                  <a:pt x="30081" y="1239251"/>
                  <a:pt x="18288" y="1565307"/>
                </a:cubicBezTo>
                <a:cubicBezTo>
                  <a:pt x="6495" y="1891363"/>
                  <a:pt x="7160" y="1999140"/>
                  <a:pt x="18288" y="2152297"/>
                </a:cubicBezTo>
                <a:cubicBezTo>
                  <a:pt x="29417" y="2305454"/>
                  <a:pt x="28705" y="2598333"/>
                  <a:pt x="18288" y="2906998"/>
                </a:cubicBezTo>
                <a:cubicBezTo>
                  <a:pt x="7871" y="3215663"/>
                  <a:pt x="35263" y="3327412"/>
                  <a:pt x="18288" y="3549892"/>
                </a:cubicBezTo>
                <a:cubicBezTo>
                  <a:pt x="1313" y="3772372"/>
                  <a:pt x="38561" y="3843836"/>
                  <a:pt x="18288" y="4080978"/>
                </a:cubicBezTo>
                <a:cubicBezTo>
                  <a:pt x="-1985" y="4318120"/>
                  <a:pt x="-3806" y="4511166"/>
                  <a:pt x="18288" y="4835680"/>
                </a:cubicBezTo>
                <a:cubicBezTo>
                  <a:pt x="40382" y="5160194"/>
                  <a:pt x="-13070" y="5401748"/>
                  <a:pt x="18288" y="5590381"/>
                </a:cubicBezTo>
                <a:cubicBezTo>
                  <a:pt x="12010" y="5589863"/>
                  <a:pt x="6799" y="5589982"/>
                  <a:pt x="0" y="5590381"/>
                </a:cubicBezTo>
                <a:cubicBezTo>
                  <a:pt x="-6480" y="5250523"/>
                  <a:pt x="-32148" y="5052531"/>
                  <a:pt x="0" y="4835680"/>
                </a:cubicBezTo>
                <a:cubicBezTo>
                  <a:pt x="32148" y="4618829"/>
                  <a:pt x="5352" y="4496374"/>
                  <a:pt x="0" y="4304593"/>
                </a:cubicBezTo>
                <a:cubicBezTo>
                  <a:pt x="-5352" y="4112812"/>
                  <a:pt x="9645" y="3919423"/>
                  <a:pt x="0" y="3773507"/>
                </a:cubicBezTo>
                <a:cubicBezTo>
                  <a:pt x="-9645" y="3627591"/>
                  <a:pt x="-10654" y="3330687"/>
                  <a:pt x="0" y="3186517"/>
                </a:cubicBezTo>
                <a:cubicBezTo>
                  <a:pt x="10654" y="3042347"/>
                  <a:pt x="18181" y="2635923"/>
                  <a:pt x="0" y="2487720"/>
                </a:cubicBezTo>
                <a:cubicBezTo>
                  <a:pt x="-18181" y="2339517"/>
                  <a:pt x="-7947" y="2113537"/>
                  <a:pt x="0" y="1956633"/>
                </a:cubicBezTo>
                <a:cubicBezTo>
                  <a:pt x="7947" y="1799729"/>
                  <a:pt x="-15145" y="1657735"/>
                  <a:pt x="0" y="1425547"/>
                </a:cubicBezTo>
                <a:cubicBezTo>
                  <a:pt x="15145" y="1193359"/>
                  <a:pt x="-23832" y="948054"/>
                  <a:pt x="0" y="614942"/>
                </a:cubicBezTo>
                <a:cubicBezTo>
                  <a:pt x="23832" y="281831"/>
                  <a:pt x="2816" y="129878"/>
                  <a:pt x="0" y="0"/>
                </a:cubicBezTo>
                <a:close/>
              </a:path>
              <a:path w="18288" h="5590381" stroke="0" extrusionOk="0">
                <a:moveTo>
                  <a:pt x="0" y="0"/>
                </a:moveTo>
                <a:cubicBezTo>
                  <a:pt x="5871" y="848"/>
                  <a:pt x="11713" y="-200"/>
                  <a:pt x="18288" y="0"/>
                </a:cubicBezTo>
                <a:cubicBezTo>
                  <a:pt x="41141" y="165299"/>
                  <a:pt x="3613" y="427555"/>
                  <a:pt x="18288" y="698798"/>
                </a:cubicBezTo>
                <a:cubicBezTo>
                  <a:pt x="32963" y="970041"/>
                  <a:pt x="19680" y="1226199"/>
                  <a:pt x="18288" y="1397595"/>
                </a:cubicBezTo>
                <a:cubicBezTo>
                  <a:pt x="16896" y="1568991"/>
                  <a:pt x="38798" y="1794517"/>
                  <a:pt x="18288" y="2152297"/>
                </a:cubicBezTo>
                <a:cubicBezTo>
                  <a:pt x="-2222" y="2510077"/>
                  <a:pt x="40846" y="2594424"/>
                  <a:pt x="18288" y="2739287"/>
                </a:cubicBezTo>
                <a:cubicBezTo>
                  <a:pt x="-4270" y="2884150"/>
                  <a:pt x="27117" y="3129706"/>
                  <a:pt x="18288" y="3493988"/>
                </a:cubicBezTo>
                <a:cubicBezTo>
                  <a:pt x="9459" y="3858270"/>
                  <a:pt x="54201" y="4041447"/>
                  <a:pt x="18288" y="4304593"/>
                </a:cubicBezTo>
                <a:cubicBezTo>
                  <a:pt x="-17625" y="4567740"/>
                  <a:pt x="49627" y="5149125"/>
                  <a:pt x="18288" y="5590381"/>
                </a:cubicBezTo>
                <a:cubicBezTo>
                  <a:pt x="10860" y="5590744"/>
                  <a:pt x="7568" y="5590157"/>
                  <a:pt x="0" y="5590381"/>
                </a:cubicBezTo>
                <a:cubicBezTo>
                  <a:pt x="36767" y="5266821"/>
                  <a:pt x="-16223" y="5116146"/>
                  <a:pt x="0" y="4835680"/>
                </a:cubicBezTo>
                <a:cubicBezTo>
                  <a:pt x="16223" y="4555214"/>
                  <a:pt x="-16316" y="4356490"/>
                  <a:pt x="0" y="4136882"/>
                </a:cubicBezTo>
                <a:cubicBezTo>
                  <a:pt x="16316" y="3917274"/>
                  <a:pt x="8005" y="3773465"/>
                  <a:pt x="0" y="3549892"/>
                </a:cubicBezTo>
                <a:cubicBezTo>
                  <a:pt x="-8005" y="3326319"/>
                  <a:pt x="27623" y="3052456"/>
                  <a:pt x="0" y="2851094"/>
                </a:cubicBezTo>
                <a:cubicBezTo>
                  <a:pt x="-27623" y="2649732"/>
                  <a:pt x="5614" y="2455815"/>
                  <a:pt x="0" y="2264104"/>
                </a:cubicBezTo>
                <a:cubicBezTo>
                  <a:pt x="-5614" y="2072393"/>
                  <a:pt x="22598" y="1990723"/>
                  <a:pt x="0" y="1733018"/>
                </a:cubicBezTo>
                <a:cubicBezTo>
                  <a:pt x="-22598" y="1475313"/>
                  <a:pt x="-6965" y="1369123"/>
                  <a:pt x="0" y="1090124"/>
                </a:cubicBezTo>
                <a:cubicBezTo>
                  <a:pt x="6965" y="811125"/>
                  <a:pt x="-19273" y="50704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3114097614">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What is Strategic Human Resource Management (SHRM)? | Keka">
            <a:extLst>
              <a:ext uri="{FF2B5EF4-FFF2-40B4-BE49-F238E27FC236}">
                <a16:creationId xmlns:a16="http://schemas.microsoft.com/office/drawing/2014/main" id="{EE4C6F43-3F6B-D78D-F525-A2609636A778}"/>
              </a:ext>
            </a:extLst>
          </p:cNvPr>
          <p:cNvPicPr>
            <a:picLocks noChangeAspect="1"/>
          </p:cNvPicPr>
          <p:nvPr/>
        </p:nvPicPr>
        <p:blipFill>
          <a:blip r:embed="rId3"/>
          <a:stretch>
            <a:fillRect/>
          </a:stretch>
        </p:blipFill>
        <p:spPr>
          <a:xfrm>
            <a:off x="4654296" y="630936"/>
            <a:ext cx="6495654" cy="3913632"/>
          </a:xfrm>
          <a:prstGeom prst="rect">
            <a:avLst/>
          </a:prstGeom>
        </p:spPr>
      </p:pic>
      <p:sp>
        <p:nvSpPr>
          <p:cNvPr id="3" name="Content Placeholder 2">
            <a:extLst>
              <a:ext uri="{FF2B5EF4-FFF2-40B4-BE49-F238E27FC236}">
                <a16:creationId xmlns:a16="http://schemas.microsoft.com/office/drawing/2014/main" id="{A325E265-7292-7B68-30C8-C015B446CEEE}"/>
              </a:ext>
            </a:extLst>
          </p:cNvPr>
          <p:cNvSpPr>
            <a:spLocks noGrp="1"/>
          </p:cNvSpPr>
          <p:nvPr>
            <p:ph idx="1"/>
          </p:nvPr>
        </p:nvSpPr>
        <p:spPr>
          <a:xfrm>
            <a:off x="4654296" y="4798577"/>
            <a:ext cx="6894576" cy="1428487"/>
          </a:xfrm>
        </p:spPr>
        <p:txBody>
          <a:bodyPr vert="horz" lIns="91440" tIns="45720" rIns="91440" bIns="45720" rtlCol="0" anchor="t">
            <a:normAutofit/>
          </a:bodyPr>
          <a:lstStyle/>
          <a:p>
            <a:r>
              <a:rPr lang="en-US" sz="1200">
                <a:ea typeface="+mn-lt"/>
                <a:cs typeface="+mn-lt"/>
              </a:rPr>
              <a:t>Human capital drives Amazon’s innovation and service excellence.</a:t>
            </a:r>
            <a:endParaRPr lang="en-US" sz="1200"/>
          </a:p>
          <a:p>
            <a:r>
              <a:rPr lang="en-US" sz="1200">
                <a:ea typeface="+mn-lt"/>
                <a:cs typeface="+mn-lt"/>
              </a:rPr>
              <a:t>£1.2 billion invested in employee learning.</a:t>
            </a:r>
            <a:endParaRPr lang="en-US" sz="1200"/>
          </a:p>
          <a:p>
            <a:r>
              <a:rPr lang="en-US" sz="1200">
                <a:ea typeface="+mn-lt"/>
                <a:cs typeface="+mn-lt"/>
              </a:rPr>
              <a:t>Leadership principles foster ownership and accountability.</a:t>
            </a:r>
            <a:endParaRPr lang="en-US" sz="1200"/>
          </a:p>
          <a:p>
            <a:r>
              <a:rPr lang="en-US" sz="1200">
                <a:ea typeface="+mn-lt"/>
                <a:cs typeface="+mn-lt"/>
              </a:rPr>
              <a:t>HRM enhances retention, diversity, and operational agility (Jian, Orlina-Ursula, and Regua, 2024). </a:t>
            </a:r>
            <a:endParaRPr lang="en-US" sz="1200"/>
          </a:p>
        </p:txBody>
      </p:sp>
    </p:spTree>
    <p:extLst>
      <p:ext uri="{BB962C8B-B14F-4D97-AF65-F5344CB8AC3E}">
        <p14:creationId xmlns:p14="http://schemas.microsoft.com/office/powerpoint/2010/main" val="22466818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8D1AA55E-40D5-461B-A5A8-4AE8AAB71B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4D80A7-7515-7BAF-1FD5-77395160C54C}"/>
              </a:ext>
            </a:extLst>
          </p:cNvPr>
          <p:cNvSpPr>
            <a:spLocks noGrp="1"/>
          </p:cNvSpPr>
          <p:nvPr>
            <p:ph type="title"/>
          </p:nvPr>
        </p:nvSpPr>
        <p:spPr>
          <a:xfrm>
            <a:off x="838200" y="698643"/>
            <a:ext cx="5243394" cy="2225532"/>
          </a:xfrm>
        </p:spPr>
        <p:txBody>
          <a:bodyPr anchor="t">
            <a:normAutofit/>
          </a:bodyPr>
          <a:lstStyle/>
          <a:p>
            <a:r>
              <a:rPr lang="en-US" sz="4800">
                <a:ea typeface="+mj-lt"/>
                <a:cs typeface="+mj-lt"/>
              </a:rPr>
              <a:t>Current HR Policies and Practices at Amazon</a:t>
            </a:r>
            <a:endParaRPr lang="en-US" sz="4800"/>
          </a:p>
        </p:txBody>
      </p:sp>
      <p:cxnSp>
        <p:nvCxnSpPr>
          <p:cNvPr id="18"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3622" y="381934"/>
            <a:ext cx="0" cy="6476066"/>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pSp>
        <p:nvGrpSpPr>
          <p:cNvPr id="13" name="Group 12">
            <a:extLst>
              <a:ext uri="{FF2B5EF4-FFF2-40B4-BE49-F238E27FC236}">
                <a16:creationId xmlns:a16="http://schemas.microsoft.com/office/drawing/2014/main" id="{34F88D19-C269-4F98-BE6B-CFB6207D366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10408" y="740316"/>
            <a:ext cx="465458" cy="872153"/>
            <a:chOff x="6110408" y="740316"/>
            <a:chExt cx="465458" cy="872153"/>
          </a:xfrm>
        </p:grpSpPr>
        <p:sp>
          <p:nvSpPr>
            <p:cNvPr id="14"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5948" y="740316"/>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endParaRPr lang="en-US"/>
            </a:p>
          </p:txBody>
        </p:sp>
        <p:sp>
          <p:nvSpPr>
            <p:cNvPr id="15"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84728" y="969611"/>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endParaRPr lang="en-US"/>
            </a:p>
          </p:txBody>
        </p:sp>
        <p:sp>
          <p:nvSpPr>
            <p:cNvPr id="16"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10408" y="1484755"/>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accent2"/>
            </a:solidFill>
            <a:ln w="610" cap="flat">
              <a:noFill/>
              <a:prstDash val="solid"/>
              <a:miter/>
            </a:ln>
          </p:spPr>
          <p:txBody>
            <a:bodyPr rtlCol="0" anchor="ctr"/>
            <a:lstStyle/>
            <a:p>
              <a:endParaRPr lang="en-US"/>
            </a:p>
          </p:txBody>
        </p:sp>
      </p:grpSp>
      <p:pic>
        <p:nvPicPr>
          <p:cNvPr id="4" name="Picture 3" descr="Amazon Human Resources Management: What you Need to Know | The Human  Capital Hub">
            <a:extLst>
              <a:ext uri="{FF2B5EF4-FFF2-40B4-BE49-F238E27FC236}">
                <a16:creationId xmlns:a16="http://schemas.microsoft.com/office/drawing/2014/main" id="{2AADA0CB-6C61-33C2-DB02-35B5DAE5D368}"/>
              </a:ext>
            </a:extLst>
          </p:cNvPr>
          <p:cNvPicPr>
            <a:picLocks noChangeAspect="1"/>
          </p:cNvPicPr>
          <p:nvPr/>
        </p:nvPicPr>
        <p:blipFill>
          <a:blip r:embed="rId3"/>
          <a:stretch>
            <a:fillRect/>
          </a:stretch>
        </p:blipFill>
        <p:spPr>
          <a:xfrm>
            <a:off x="838200" y="3032390"/>
            <a:ext cx="5243391" cy="2936298"/>
          </a:xfrm>
          <a:prstGeom prst="rect">
            <a:avLst/>
          </a:prstGeom>
        </p:spPr>
      </p:pic>
      <p:sp>
        <p:nvSpPr>
          <p:cNvPr id="3" name="Content Placeholder 2">
            <a:extLst>
              <a:ext uri="{FF2B5EF4-FFF2-40B4-BE49-F238E27FC236}">
                <a16:creationId xmlns:a16="http://schemas.microsoft.com/office/drawing/2014/main" id="{F1837350-26C6-6CBD-D46F-C49C547CF45A}"/>
              </a:ext>
            </a:extLst>
          </p:cNvPr>
          <p:cNvSpPr>
            <a:spLocks noGrp="1"/>
          </p:cNvSpPr>
          <p:nvPr>
            <p:ph idx="1"/>
          </p:nvPr>
        </p:nvSpPr>
        <p:spPr>
          <a:xfrm>
            <a:off x="7229042" y="879355"/>
            <a:ext cx="4124758" cy="5120755"/>
          </a:xfrm>
        </p:spPr>
        <p:txBody>
          <a:bodyPr vert="horz" lIns="91440" tIns="45720" rIns="91440" bIns="45720" rtlCol="0" anchor="ctr">
            <a:normAutofit/>
          </a:bodyPr>
          <a:lstStyle/>
          <a:p>
            <a:r>
              <a:rPr lang="en-US" sz="2000">
                <a:solidFill>
                  <a:schemeClr val="tx1">
                    <a:alpha val="80000"/>
                  </a:schemeClr>
                </a:solidFill>
                <a:ea typeface="+mn-lt"/>
                <a:cs typeface="+mn-lt"/>
              </a:rPr>
              <a:t>Uses data-driven HR analytics for recruitment and retention.</a:t>
            </a:r>
            <a:endParaRPr lang="en-US" sz="2000">
              <a:solidFill>
                <a:schemeClr val="tx1">
                  <a:alpha val="80000"/>
                </a:schemeClr>
              </a:solidFill>
            </a:endParaRPr>
          </a:p>
          <a:p>
            <a:r>
              <a:rPr lang="en-US" sz="2000">
                <a:solidFill>
                  <a:schemeClr val="tx1">
                    <a:alpha val="80000"/>
                  </a:schemeClr>
                </a:solidFill>
                <a:ea typeface="+mn-lt"/>
                <a:cs typeface="+mn-lt"/>
              </a:rPr>
              <a:t>According to HR Magazine (2025), focus on diversity, equity, and inclusion (45% women globally).</a:t>
            </a:r>
            <a:endParaRPr lang="en-US" sz="2000">
              <a:solidFill>
                <a:schemeClr val="tx1">
                  <a:alpha val="80000"/>
                </a:schemeClr>
              </a:solidFill>
            </a:endParaRPr>
          </a:p>
          <a:p>
            <a:r>
              <a:rPr lang="en-US" sz="2000">
                <a:solidFill>
                  <a:schemeClr val="tx1">
                    <a:alpha val="80000"/>
                  </a:schemeClr>
                </a:solidFill>
                <a:ea typeface="+mn-lt"/>
                <a:cs typeface="+mn-lt"/>
              </a:rPr>
              <a:t>Implements “Career Choice” upskilling programme.</a:t>
            </a:r>
            <a:endParaRPr lang="en-US" sz="2000">
              <a:solidFill>
                <a:schemeClr val="tx1">
                  <a:alpha val="80000"/>
                </a:schemeClr>
              </a:solidFill>
            </a:endParaRPr>
          </a:p>
          <a:p>
            <a:r>
              <a:rPr lang="en-US" sz="2000">
                <a:solidFill>
                  <a:schemeClr val="tx1">
                    <a:alpha val="80000"/>
                  </a:schemeClr>
                </a:solidFill>
                <a:ea typeface="+mn-lt"/>
                <a:cs typeface="+mn-lt"/>
              </a:rPr>
              <a:t>Competitive compensation and flexible work initiatives.</a:t>
            </a:r>
            <a:endParaRPr lang="en-US" sz="2000">
              <a:solidFill>
                <a:schemeClr val="tx1">
                  <a:alpha val="80000"/>
                </a:schemeClr>
              </a:solidFill>
            </a:endParaRPr>
          </a:p>
          <a:p>
            <a:endParaRPr lang="en-US" sz="2000">
              <a:solidFill>
                <a:schemeClr val="tx1">
                  <a:alpha val="80000"/>
                </a:schemeClr>
              </a:solidFill>
            </a:endParaRPr>
          </a:p>
        </p:txBody>
      </p:sp>
    </p:spTree>
    <p:extLst>
      <p:ext uri="{BB962C8B-B14F-4D97-AF65-F5344CB8AC3E}">
        <p14:creationId xmlns:p14="http://schemas.microsoft.com/office/powerpoint/2010/main" val="38889461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B9EE3F3-89B7-43C3-8651-C4C968309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BCCFE5-E8E2-2B7C-EEE2-174586E838EB}"/>
              </a:ext>
            </a:extLst>
          </p:cNvPr>
          <p:cNvSpPr>
            <a:spLocks noGrp="1"/>
          </p:cNvSpPr>
          <p:nvPr>
            <p:ph type="title"/>
          </p:nvPr>
        </p:nvSpPr>
        <p:spPr>
          <a:xfrm>
            <a:off x="411480" y="991443"/>
            <a:ext cx="4443154" cy="1087819"/>
          </a:xfrm>
        </p:spPr>
        <p:txBody>
          <a:bodyPr anchor="b">
            <a:normAutofit/>
          </a:bodyPr>
          <a:lstStyle/>
          <a:p>
            <a:r>
              <a:rPr lang="en-US" sz="3400">
                <a:ea typeface="+mj-lt"/>
                <a:cs typeface="+mj-lt"/>
              </a:rPr>
              <a:t>HRM in International Operations</a:t>
            </a:r>
          </a:p>
        </p:txBody>
      </p:sp>
      <p:sp>
        <p:nvSpPr>
          <p:cNvPr id="11" name="Rectangle 10">
            <a:extLst>
              <a:ext uri="{FF2B5EF4-FFF2-40B4-BE49-F238E27FC236}">
                <a16:creationId xmlns:a16="http://schemas.microsoft.com/office/drawing/2014/main" id="{33AE4636-AEEC-45D6-84D4-7AC2DA48EC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8D9CE0F4-2EB2-4F1F-8AAC-DB3571D9FE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5541"/>
            <a:ext cx="43891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DCCDC806-B351-94B8-F527-FA81C2B27E09}"/>
              </a:ext>
            </a:extLst>
          </p:cNvPr>
          <p:cNvSpPr>
            <a:spLocks noGrp="1"/>
          </p:cNvSpPr>
          <p:nvPr>
            <p:ph idx="1"/>
          </p:nvPr>
        </p:nvSpPr>
        <p:spPr>
          <a:xfrm>
            <a:off x="411480" y="2684095"/>
            <a:ext cx="4443154" cy="3492868"/>
          </a:xfrm>
        </p:spPr>
        <p:txBody>
          <a:bodyPr vert="horz" lIns="91440" tIns="45720" rIns="91440" bIns="45720" rtlCol="0">
            <a:normAutofit/>
          </a:bodyPr>
          <a:lstStyle/>
          <a:p>
            <a:r>
              <a:rPr lang="en-US" sz="1800">
                <a:ea typeface="+mn-lt"/>
                <a:cs typeface="+mn-lt"/>
              </a:rPr>
              <a:t>Amazon manages operations across 5 continents and 65+ countries.</a:t>
            </a:r>
            <a:endParaRPr lang="en-US" sz="1800"/>
          </a:p>
          <a:p>
            <a:r>
              <a:rPr lang="en-US" sz="1800">
                <a:ea typeface="+mn-lt"/>
                <a:cs typeface="+mn-lt"/>
              </a:rPr>
              <a:t>HRM ensures global consistency while respecting local laws (Pucik et al., 2024). </a:t>
            </a:r>
          </a:p>
          <a:p>
            <a:r>
              <a:rPr lang="en-US" sz="1800">
                <a:ea typeface="+mn-lt"/>
                <a:cs typeface="+mn-lt"/>
              </a:rPr>
              <a:t>Key focus: talent mobility, compliance, and cross-cultural leadership.</a:t>
            </a:r>
            <a:endParaRPr lang="en-US" sz="1800"/>
          </a:p>
          <a:p>
            <a:r>
              <a:rPr lang="en-US" sz="1800">
                <a:ea typeface="+mn-lt"/>
                <a:cs typeface="+mn-lt"/>
              </a:rPr>
              <a:t>Uses centralised HRIS for coordination.</a:t>
            </a:r>
            <a:endParaRPr lang="en-US" sz="1800"/>
          </a:p>
          <a:p>
            <a:endParaRPr lang="en-US" sz="1800"/>
          </a:p>
        </p:txBody>
      </p:sp>
      <p:pic>
        <p:nvPicPr>
          <p:cNvPr id="4" name="Picture 3" descr="What is International Human Resource Management?">
            <a:extLst>
              <a:ext uri="{FF2B5EF4-FFF2-40B4-BE49-F238E27FC236}">
                <a16:creationId xmlns:a16="http://schemas.microsoft.com/office/drawing/2014/main" id="{F50A5D8B-7573-BE46-F927-9A273659970C}"/>
              </a:ext>
            </a:extLst>
          </p:cNvPr>
          <p:cNvPicPr>
            <a:picLocks noChangeAspect="1"/>
          </p:cNvPicPr>
          <p:nvPr/>
        </p:nvPicPr>
        <p:blipFill>
          <a:blip r:embed="rId3"/>
          <a:stretch>
            <a:fillRect/>
          </a:stretch>
        </p:blipFill>
        <p:spPr>
          <a:xfrm>
            <a:off x="5385816" y="1807318"/>
            <a:ext cx="6440424" cy="3188009"/>
          </a:xfrm>
          <a:prstGeom prst="rect">
            <a:avLst/>
          </a:prstGeom>
        </p:spPr>
      </p:pic>
    </p:spTree>
    <p:extLst>
      <p:ext uri="{BB962C8B-B14F-4D97-AF65-F5344CB8AC3E}">
        <p14:creationId xmlns:p14="http://schemas.microsoft.com/office/powerpoint/2010/main" val="25019818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AA474011-A49D-4C7A-BF41-0ACD0A2693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Rectangle 16">
            <a:extLst>
              <a:ext uri="{FF2B5EF4-FFF2-40B4-BE49-F238E27FC236}">
                <a16:creationId xmlns:a16="http://schemas.microsoft.com/office/drawing/2014/main" id="{6D72081E-AD41-4FBB-B02B-698A68DBCA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416" y="4218905"/>
            <a:ext cx="11167447" cy="2089317"/>
          </a:xfrm>
          <a:prstGeom prst="rect">
            <a:avLst/>
          </a:prstGeom>
          <a:ln w="12700">
            <a:solidFill>
              <a:srgbClr val="DEDEDE"/>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E07BF7F-B460-1A09-9944-78A37FA094B5}"/>
              </a:ext>
            </a:extLst>
          </p:cNvPr>
          <p:cNvSpPr>
            <a:spLocks noGrp="1"/>
          </p:cNvSpPr>
          <p:nvPr>
            <p:ph type="title"/>
          </p:nvPr>
        </p:nvSpPr>
        <p:spPr>
          <a:xfrm>
            <a:off x="1051560" y="4444332"/>
            <a:ext cx="3558466" cy="1645920"/>
          </a:xfrm>
        </p:spPr>
        <p:txBody>
          <a:bodyPr>
            <a:normAutofit/>
          </a:bodyPr>
          <a:lstStyle/>
          <a:p>
            <a:r>
              <a:rPr lang="en-US" sz="2700">
                <a:ea typeface="+mj-lt"/>
                <a:cs typeface="+mj-lt"/>
              </a:rPr>
              <a:t>Workforce Demographics and Global Mobility Trends</a:t>
            </a:r>
            <a:endParaRPr lang="en-US" sz="2700"/>
          </a:p>
        </p:txBody>
      </p:sp>
      <p:pic>
        <p:nvPicPr>
          <p:cNvPr id="4" name="Picture 3">
            <a:extLst>
              <a:ext uri="{FF2B5EF4-FFF2-40B4-BE49-F238E27FC236}">
                <a16:creationId xmlns:a16="http://schemas.microsoft.com/office/drawing/2014/main" id="{E4A75061-0DD0-611A-49C4-5B145133B21E}"/>
              </a:ext>
            </a:extLst>
          </p:cNvPr>
          <p:cNvPicPr>
            <a:picLocks noChangeAspect="1"/>
          </p:cNvPicPr>
          <p:nvPr/>
        </p:nvPicPr>
        <p:blipFill>
          <a:blip r:embed="rId3"/>
          <a:stretch>
            <a:fillRect/>
          </a:stretch>
        </p:blipFill>
        <p:spPr>
          <a:xfrm>
            <a:off x="2360443" y="374904"/>
            <a:ext cx="7559505" cy="3609664"/>
          </a:xfrm>
          <a:prstGeom prst="rect">
            <a:avLst/>
          </a:prstGeom>
        </p:spPr>
      </p:pic>
      <p:sp>
        <p:nvSpPr>
          <p:cNvPr id="18" name="Rectangle 17">
            <a:extLst>
              <a:ext uri="{FF2B5EF4-FFF2-40B4-BE49-F238E27FC236}">
                <a16:creationId xmlns:a16="http://schemas.microsoft.com/office/drawing/2014/main" id="{716248AD-805F-41BF-9B57-FC53E5B32F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08" y="491151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15" name="Rectangle 14">
            <a:extLst>
              <a:ext uri="{FF2B5EF4-FFF2-40B4-BE49-F238E27FC236}">
                <a16:creationId xmlns:a16="http://schemas.microsoft.com/office/drawing/2014/main" id="{1F82758F-B2B3-4F0A-BB90-4BFFEDD166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243541" y="5254418"/>
            <a:ext cx="1463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319D243B-D4CA-C6E4-9681-4E5CC18760D0}"/>
              </a:ext>
            </a:extLst>
          </p:cNvPr>
          <p:cNvSpPr>
            <a:spLocks noGrp="1"/>
          </p:cNvSpPr>
          <p:nvPr>
            <p:ph idx="1"/>
          </p:nvPr>
        </p:nvSpPr>
        <p:spPr>
          <a:xfrm>
            <a:off x="5349240" y="4440602"/>
            <a:ext cx="6007608" cy="1645920"/>
          </a:xfrm>
        </p:spPr>
        <p:txBody>
          <a:bodyPr vert="horz" lIns="91440" tIns="45720" rIns="91440" bIns="45720" rtlCol="0" anchor="ctr">
            <a:normAutofit/>
          </a:bodyPr>
          <a:lstStyle/>
          <a:p>
            <a:r>
              <a:rPr lang="en-US" sz="1700">
                <a:ea typeface="+mn-lt"/>
                <a:cs typeface="+mn-lt"/>
              </a:rPr>
              <a:t>Workforce: 1.54 million employees worldwide.</a:t>
            </a:r>
            <a:endParaRPr lang="en-US" sz="1700"/>
          </a:p>
          <a:p>
            <a:r>
              <a:rPr lang="en-US" sz="1700">
                <a:ea typeface="+mn-lt"/>
                <a:cs typeface="+mn-lt"/>
              </a:rPr>
              <a:t>45% female and 33% ethnic diversity in leadership roles (Market.Biz, 2025).</a:t>
            </a:r>
          </a:p>
          <a:p>
            <a:r>
              <a:rPr lang="en-US" sz="1700">
                <a:ea typeface="+mn-lt"/>
                <a:cs typeface="+mn-lt"/>
              </a:rPr>
              <a:t>Mobility increasing through remote and hybrid work models.</a:t>
            </a:r>
            <a:endParaRPr lang="en-US" sz="1700"/>
          </a:p>
          <a:p>
            <a:r>
              <a:rPr lang="en-US" sz="1700">
                <a:ea typeface="+mn-lt"/>
                <a:cs typeface="+mn-lt"/>
              </a:rPr>
              <a:t>Rising cross-border virtual collaboration.</a:t>
            </a:r>
            <a:endParaRPr lang="en-US" sz="1700"/>
          </a:p>
          <a:p>
            <a:endParaRPr lang="en-US" sz="1700"/>
          </a:p>
        </p:txBody>
      </p:sp>
    </p:spTree>
    <p:extLst>
      <p:ext uri="{BB962C8B-B14F-4D97-AF65-F5344CB8AC3E}">
        <p14:creationId xmlns:p14="http://schemas.microsoft.com/office/powerpoint/2010/main" val="28957802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E5F9CB-802A-BEF4-42A6-19E45C75181A}"/>
              </a:ext>
            </a:extLst>
          </p:cNvPr>
          <p:cNvSpPr>
            <a:spLocks noGrp="1"/>
          </p:cNvSpPr>
          <p:nvPr>
            <p:ph type="title"/>
          </p:nvPr>
        </p:nvSpPr>
        <p:spPr>
          <a:xfrm>
            <a:off x="630936" y="639520"/>
            <a:ext cx="3429000" cy="1719072"/>
          </a:xfrm>
        </p:spPr>
        <p:txBody>
          <a:bodyPr anchor="b">
            <a:normAutofit/>
          </a:bodyPr>
          <a:lstStyle/>
          <a:p>
            <a:r>
              <a:rPr lang="en-US" sz="3000">
                <a:ea typeface="+mj-lt"/>
                <a:cs typeface="+mj-lt"/>
              </a:rPr>
              <a:t>Key HR Challenges in the Global Environment</a:t>
            </a:r>
            <a:endParaRPr lang="en-US" sz="3000"/>
          </a:p>
        </p:txBody>
      </p:sp>
      <p:sp>
        <p:nvSpPr>
          <p:cNvPr id="11"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5926DC9-CA4A-EDEE-8C1E-8D21F4DA1F3A}"/>
              </a:ext>
            </a:extLst>
          </p:cNvPr>
          <p:cNvSpPr>
            <a:spLocks noGrp="1"/>
          </p:cNvSpPr>
          <p:nvPr>
            <p:ph idx="1"/>
          </p:nvPr>
        </p:nvSpPr>
        <p:spPr>
          <a:xfrm>
            <a:off x="630936" y="2807208"/>
            <a:ext cx="3429000" cy="3410712"/>
          </a:xfrm>
        </p:spPr>
        <p:txBody>
          <a:bodyPr vert="horz" lIns="91440" tIns="45720" rIns="91440" bIns="45720" rtlCol="0" anchor="t">
            <a:normAutofit/>
          </a:bodyPr>
          <a:lstStyle/>
          <a:p>
            <a:r>
              <a:rPr lang="en-US" sz="1900">
                <a:ea typeface="+mn-lt"/>
                <a:cs typeface="+mn-lt"/>
              </a:rPr>
              <a:t>Balancing cost efficiency with employee well-being (Marecki, 2023). </a:t>
            </a:r>
            <a:endParaRPr lang="en-US" sz="1900"/>
          </a:p>
          <a:p>
            <a:r>
              <a:rPr lang="en-US" sz="1900">
                <a:ea typeface="+mn-lt"/>
                <a:cs typeface="+mn-lt"/>
              </a:rPr>
              <a:t>Managing compliance across 60+ legal frameworks.</a:t>
            </a:r>
            <a:endParaRPr lang="en-US" sz="1900"/>
          </a:p>
          <a:p>
            <a:r>
              <a:rPr lang="en-US" sz="1900">
                <a:ea typeface="+mn-lt"/>
                <a:cs typeface="+mn-lt"/>
              </a:rPr>
              <a:t>Labour shortages in logistics and tech.</a:t>
            </a:r>
            <a:endParaRPr lang="en-US" sz="1900"/>
          </a:p>
          <a:p>
            <a:r>
              <a:rPr lang="en-US" sz="1900">
                <a:ea typeface="+mn-lt"/>
                <a:cs typeface="+mn-lt"/>
              </a:rPr>
              <a:t>Cultural diversity and unionisation pressures (US, UK, EU).</a:t>
            </a:r>
            <a:endParaRPr lang="en-US" sz="1900"/>
          </a:p>
          <a:p>
            <a:endParaRPr lang="en-US" sz="1900"/>
          </a:p>
        </p:txBody>
      </p:sp>
      <p:pic>
        <p:nvPicPr>
          <p:cNvPr id="4" name="Picture 3" descr="Top 5 HR Challenges International Companies Face - PeopleSpheres">
            <a:extLst>
              <a:ext uri="{FF2B5EF4-FFF2-40B4-BE49-F238E27FC236}">
                <a16:creationId xmlns:a16="http://schemas.microsoft.com/office/drawing/2014/main" id="{AA6CC931-6A86-A935-EBCB-22C6338947AA}"/>
              </a:ext>
            </a:extLst>
          </p:cNvPr>
          <p:cNvPicPr>
            <a:picLocks noChangeAspect="1"/>
          </p:cNvPicPr>
          <p:nvPr/>
        </p:nvPicPr>
        <p:blipFill>
          <a:blip r:embed="rId3"/>
          <a:stretch>
            <a:fillRect/>
          </a:stretch>
        </p:blipFill>
        <p:spPr>
          <a:xfrm>
            <a:off x="4654296" y="1221273"/>
            <a:ext cx="6903720" cy="4415453"/>
          </a:xfrm>
          <a:prstGeom prst="rect">
            <a:avLst/>
          </a:prstGeom>
        </p:spPr>
      </p:pic>
    </p:spTree>
    <p:extLst>
      <p:ext uri="{BB962C8B-B14F-4D97-AF65-F5344CB8AC3E}">
        <p14:creationId xmlns:p14="http://schemas.microsoft.com/office/powerpoint/2010/main" val="12425367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Arc 10">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0371E93-D594-A1AB-4A8C-A3720AAD7458}"/>
              </a:ext>
            </a:extLst>
          </p:cNvPr>
          <p:cNvSpPr>
            <a:spLocks noGrp="1"/>
          </p:cNvSpPr>
          <p:nvPr>
            <p:ph type="title"/>
          </p:nvPr>
        </p:nvSpPr>
        <p:spPr>
          <a:xfrm>
            <a:off x="5894962" y="479493"/>
            <a:ext cx="5458838" cy="1325563"/>
          </a:xfrm>
        </p:spPr>
        <p:txBody>
          <a:bodyPr>
            <a:normAutofit/>
          </a:bodyPr>
          <a:lstStyle/>
          <a:p>
            <a:r>
              <a:rPr lang="en-US" sz="3700">
                <a:ea typeface="+mj-lt"/>
                <a:cs typeface="+mj-lt"/>
              </a:rPr>
              <a:t>Role of Line Managers in Implementing HR Strategy</a:t>
            </a:r>
          </a:p>
          <a:p>
            <a:endParaRPr lang="en-US" sz="3700"/>
          </a:p>
        </p:txBody>
      </p:sp>
      <p:sp>
        <p:nvSpPr>
          <p:cNvPr id="13" name="Freeform: Shape 12">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Strategic Human Resource Management: Key to Business Success">
            <a:extLst>
              <a:ext uri="{FF2B5EF4-FFF2-40B4-BE49-F238E27FC236}">
                <a16:creationId xmlns:a16="http://schemas.microsoft.com/office/drawing/2014/main" id="{275C1F50-BECD-8823-D374-B0E309AA7B37}"/>
              </a:ext>
            </a:extLst>
          </p:cNvPr>
          <p:cNvPicPr>
            <a:picLocks noChangeAspect="1"/>
          </p:cNvPicPr>
          <p:nvPr/>
        </p:nvPicPr>
        <p:blipFill>
          <a:blip r:embed="rId3"/>
          <a:stretch>
            <a:fillRect/>
          </a:stretch>
        </p:blipFill>
        <p:spPr>
          <a:xfrm>
            <a:off x="703182" y="1737733"/>
            <a:ext cx="4777381" cy="3212789"/>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985FF5AD-832E-A609-5D9C-010C17D8D2F7}"/>
              </a:ext>
            </a:extLst>
          </p:cNvPr>
          <p:cNvSpPr>
            <a:spLocks noGrp="1"/>
          </p:cNvSpPr>
          <p:nvPr>
            <p:ph idx="1"/>
          </p:nvPr>
        </p:nvSpPr>
        <p:spPr>
          <a:xfrm>
            <a:off x="5894962" y="1984443"/>
            <a:ext cx="5458838" cy="4192520"/>
          </a:xfrm>
        </p:spPr>
        <p:txBody>
          <a:bodyPr vert="horz" lIns="91440" tIns="45720" rIns="91440" bIns="45720" rtlCol="0">
            <a:normAutofit/>
          </a:bodyPr>
          <a:lstStyle/>
          <a:p>
            <a:r>
              <a:rPr lang="en-US" sz="2600">
                <a:ea typeface="+mn-lt"/>
                <a:cs typeface="+mn-lt"/>
              </a:rPr>
              <a:t>Line managers act as first-level HR implementers.</a:t>
            </a:r>
            <a:endParaRPr lang="en-US" sz="2600"/>
          </a:p>
          <a:p>
            <a:r>
              <a:rPr lang="en-US" sz="2600">
                <a:ea typeface="+mn-lt"/>
                <a:cs typeface="+mn-lt"/>
              </a:rPr>
              <a:t>Oversee recruitment, performance, and retention locally.</a:t>
            </a:r>
            <a:endParaRPr lang="en-US" sz="2600"/>
          </a:p>
          <a:p>
            <a:r>
              <a:rPr lang="en-US" sz="2600">
                <a:ea typeface="+mn-lt"/>
                <a:cs typeface="+mn-lt"/>
              </a:rPr>
              <a:t>Translate HR policies into operational action (Vázquez‐Brust et al., 2023). </a:t>
            </a:r>
            <a:endParaRPr lang="en-US" sz="2600"/>
          </a:p>
          <a:p>
            <a:r>
              <a:rPr lang="en-US" sz="2600">
                <a:ea typeface="+mn-lt"/>
                <a:cs typeface="+mn-lt"/>
              </a:rPr>
              <a:t>Critical link between leadership and employees.</a:t>
            </a:r>
            <a:endParaRPr lang="en-US" sz="2600"/>
          </a:p>
          <a:p>
            <a:endParaRPr lang="en-US" sz="2600"/>
          </a:p>
        </p:txBody>
      </p:sp>
    </p:spTree>
    <p:extLst>
      <p:ext uri="{BB962C8B-B14F-4D97-AF65-F5344CB8AC3E}">
        <p14:creationId xmlns:p14="http://schemas.microsoft.com/office/powerpoint/2010/main" val="38906926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Importance of Training &amp; Development">
            <a:extLst>
              <a:ext uri="{FF2B5EF4-FFF2-40B4-BE49-F238E27FC236}">
                <a16:creationId xmlns:a16="http://schemas.microsoft.com/office/drawing/2014/main" id="{2CDA971E-AC14-DDC4-C1AF-1D01116A43E0}"/>
              </a:ext>
            </a:extLst>
          </p:cNvPr>
          <p:cNvPicPr>
            <a:picLocks noChangeAspect="1"/>
          </p:cNvPicPr>
          <p:nvPr/>
        </p:nvPicPr>
        <p:blipFill>
          <a:blip r:embed="rId3"/>
          <a:srcRect b="5436"/>
          <a:stretch>
            <a:fillRect/>
          </a:stretch>
        </p:blipFill>
        <p:spPr>
          <a:xfrm>
            <a:off x="1"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06DF902-9264-9415-80C3-B9A2677C6521}"/>
              </a:ext>
            </a:extLst>
          </p:cNvPr>
          <p:cNvSpPr>
            <a:spLocks noGrp="1"/>
          </p:cNvSpPr>
          <p:nvPr>
            <p:ph type="title"/>
          </p:nvPr>
        </p:nvSpPr>
        <p:spPr>
          <a:xfrm>
            <a:off x="7531610" y="365125"/>
            <a:ext cx="3822189" cy="1899912"/>
          </a:xfrm>
        </p:spPr>
        <p:txBody>
          <a:bodyPr>
            <a:normAutofit/>
          </a:bodyPr>
          <a:lstStyle/>
          <a:p>
            <a:r>
              <a:rPr lang="en-US" sz="4000">
                <a:ea typeface="+mj-lt"/>
                <a:cs typeface="+mj-lt"/>
              </a:rPr>
              <a:t>Training and Development Practices</a:t>
            </a:r>
            <a:endParaRPr lang="en-US" sz="4000"/>
          </a:p>
        </p:txBody>
      </p:sp>
      <p:sp>
        <p:nvSpPr>
          <p:cNvPr id="3" name="Content Placeholder 2">
            <a:extLst>
              <a:ext uri="{FF2B5EF4-FFF2-40B4-BE49-F238E27FC236}">
                <a16:creationId xmlns:a16="http://schemas.microsoft.com/office/drawing/2014/main" id="{42C6F8B4-7762-F18F-8BF1-67C1EA0AA01A}"/>
              </a:ext>
            </a:extLst>
          </p:cNvPr>
          <p:cNvSpPr>
            <a:spLocks noGrp="1"/>
          </p:cNvSpPr>
          <p:nvPr>
            <p:ph idx="1"/>
          </p:nvPr>
        </p:nvSpPr>
        <p:spPr>
          <a:xfrm>
            <a:off x="7531610" y="2434201"/>
            <a:ext cx="3822189" cy="3742762"/>
          </a:xfrm>
        </p:spPr>
        <p:txBody>
          <a:bodyPr vert="horz" lIns="91440" tIns="45720" rIns="91440" bIns="45720" rtlCol="0">
            <a:normAutofit/>
          </a:bodyPr>
          <a:lstStyle/>
          <a:p>
            <a:r>
              <a:rPr lang="en-US" sz="2000">
                <a:ea typeface="+mn-lt"/>
                <a:cs typeface="+mn-lt"/>
              </a:rPr>
              <a:t>Amazon invests £1.2 billion in learning initiatives (2024).</a:t>
            </a:r>
            <a:endParaRPr lang="en-US" sz="2000"/>
          </a:p>
          <a:p>
            <a:r>
              <a:rPr lang="en-US" sz="2000">
                <a:ea typeface="+mn-lt"/>
                <a:cs typeface="+mn-lt"/>
              </a:rPr>
              <a:t>“Career Choice” covers tuition for 750,000+ employees.</a:t>
            </a:r>
            <a:endParaRPr lang="en-US" sz="2000"/>
          </a:p>
          <a:p>
            <a:r>
              <a:rPr lang="en-US" sz="2000">
                <a:ea typeface="+mn-lt"/>
                <a:cs typeface="+mn-lt"/>
              </a:rPr>
              <a:t>Continuous e-learning via AWS Skill Builder (Strain, Marquardson, and Gomillion, 2025). </a:t>
            </a:r>
            <a:endParaRPr lang="en-US" sz="2000"/>
          </a:p>
          <a:p>
            <a:r>
              <a:rPr lang="en-US" sz="2000">
                <a:ea typeface="+mn-lt"/>
                <a:cs typeface="+mn-lt"/>
              </a:rPr>
              <a:t>Leadership pipeline development globally.</a:t>
            </a:r>
            <a:endParaRPr lang="en-US" sz="2000"/>
          </a:p>
        </p:txBody>
      </p:sp>
    </p:spTree>
    <p:extLst>
      <p:ext uri="{BB962C8B-B14F-4D97-AF65-F5344CB8AC3E}">
        <p14:creationId xmlns:p14="http://schemas.microsoft.com/office/powerpoint/2010/main" val="36361948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91D8D2-40AB-0F7C-633F-CCBAD5572660}"/>
              </a:ext>
            </a:extLst>
          </p:cNvPr>
          <p:cNvSpPr>
            <a:spLocks noGrp="1"/>
          </p:cNvSpPr>
          <p:nvPr>
            <p:ph type="title"/>
          </p:nvPr>
        </p:nvSpPr>
        <p:spPr>
          <a:xfrm>
            <a:off x="630936" y="639520"/>
            <a:ext cx="3429000" cy="1719072"/>
          </a:xfrm>
        </p:spPr>
        <p:txBody>
          <a:bodyPr anchor="b">
            <a:normAutofit/>
          </a:bodyPr>
          <a:lstStyle/>
          <a:p>
            <a:r>
              <a:rPr lang="en-US" sz="3800">
                <a:ea typeface="+mj-lt"/>
                <a:cs typeface="+mj-lt"/>
              </a:rPr>
              <a:t>Recruitment and Selection Strategies</a:t>
            </a:r>
          </a:p>
        </p:txBody>
      </p:sp>
      <p:sp>
        <p:nvSpPr>
          <p:cNvPr id="11"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258F0FB-1337-34A7-B201-335D2B449662}"/>
              </a:ext>
            </a:extLst>
          </p:cNvPr>
          <p:cNvSpPr>
            <a:spLocks noGrp="1"/>
          </p:cNvSpPr>
          <p:nvPr>
            <p:ph idx="1"/>
          </p:nvPr>
        </p:nvSpPr>
        <p:spPr>
          <a:xfrm>
            <a:off x="630936" y="2807208"/>
            <a:ext cx="3429000" cy="3410712"/>
          </a:xfrm>
        </p:spPr>
        <p:txBody>
          <a:bodyPr vert="horz" lIns="91440" tIns="45720" rIns="91440" bIns="45720" rtlCol="0" anchor="t">
            <a:normAutofit/>
          </a:bodyPr>
          <a:lstStyle/>
          <a:p>
            <a:r>
              <a:rPr lang="en-US" sz="1900">
                <a:ea typeface="+mn-lt"/>
                <a:cs typeface="+mn-lt"/>
              </a:rPr>
              <a:t>Amazon hires 500,000+ employees annually.</a:t>
            </a:r>
            <a:endParaRPr lang="en-US" sz="1900"/>
          </a:p>
          <a:p>
            <a:r>
              <a:rPr lang="en-US" sz="1900">
                <a:ea typeface="+mn-lt"/>
                <a:cs typeface="+mn-lt"/>
              </a:rPr>
              <a:t>Uses AI-based screening via Workday and LinkedIn (Alaql, AlQurashi, and Mehmood, 2023). </a:t>
            </a:r>
          </a:p>
          <a:p>
            <a:r>
              <a:rPr lang="en-US" sz="1900">
                <a:ea typeface="+mn-lt"/>
                <a:cs typeface="+mn-lt"/>
              </a:rPr>
              <a:t>“Bar Raiser” programme ensures high hiring standards.</a:t>
            </a:r>
            <a:endParaRPr lang="en-US" sz="1900"/>
          </a:p>
          <a:p>
            <a:r>
              <a:rPr lang="en-US" sz="1900">
                <a:ea typeface="+mn-lt"/>
                <a:cs typeface="+mn-lt"/>
              </a:rPr>
              <a:t>Prioritises skills, innovation, and cultural fit.</a:t>
            </a:r>
            <a:endParaRPr lang="en-US" sz="1900"/>
          </a:p>
          <a:p>
            <a:endParaRPr lang="en-US" sz="1900"/>
          </a:p>
        </p:txBody>
      </p:sp>
      <p:pic>
        <p:nvPicPr>
          <p:cNvPr id="4" name="Picture 3" descr="How many employees does Amazon have? (2025)">
            <a:extLst>
              <a:ext uri="{FF2B5EF4-FFF2-40B4-BE49-F238E27FC236}">
                <a16:creationId xmlns:a16="http://schemas.microsoft.com/office/drawing/2014/main" id="{E34B4A35-53E6-FA15-1159-0C94356CAA1C}"/>
              </a:ext>
            </a:extLst>
          </p:cNvPr>
          <p:cNvPicPr>
            <a:picLocks noChangeAspect="1"/>
          </p:cNvPicPr>
          <p:nvPr/>
        </p:nvPicPr>
        <p:blipFill>
          <a:blip r:embed="rId3"/>
          <a:stretch>
            <a:fillRect/>
          </a:stretch>
        </p:blipFill>
        <p:spPr>
          <a:xfrm>
            <a:off x="4654296" y="1625403"/>
            <a:ext cx="6903720" cy="3607193"/>
          </a:xfrm>
          <a:prstGeom prst="rect">
            <a:avLst/>
          </a:prstGeom>
        </p:spPr>
      </p:pic>
    </p:spTree>
    <p:extLst>
      <p:ext uri="{BB962C8B-B14F-4D97-AF65-F5344CB8AC3E}">
        <p14:creationId xmlns:p14="http://schemas.microsoft.com/office/powerpoint/2010/main" val="15412878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9A724DBA-D2D9-471E-8ED7-2015DDD950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9A73F1E-C3FA-2771-B9EA-4DFA3B9F51BA}"/>
              </a:ext>
            </a:extLst>
          </p:cNvPr>
          <p:cNvSpPr>
            <a:spLocks noGrp="1"/>
          </p:cNvSpPr>
          <p:nvPr>
            <p:ph type="title"/>
          </p:nvPr>
        </p:nvSpPr>
        <p:spPr>
          <a:xfrm>
            <a:off x="7239014" y="525982"/>
            <a:ext cx="4282983" cy="1200361"/>
          </a:xfrm>
        </p:spPr>
        <p:txBody>
          <a:bodyPr anchor="b">
            <a:normAutofit/>
          </a:bodyPr>
          <a:lstStyle/>
          <a:p>
            <a:r>
              <a:rPr lang="en-US" sz="3600">
                <a:ea typeface="+mj-lt"/>
                <a:cs typeface="+mj-lt"/>
              </a:rPr>
              <a:t>Diversity, Equity, and Inclusion Initiatives</a:t>
            </a:r>
            <a:endParaRPr lang="en-US" sz="3600"/>
          </a:p>
          <a:p>
            <a:endParaRPr lang="en-US" sz="3600"/>
          </a:p>
        </p:txBody>
      </p:sp>
      <p:sp>
        <p:nvSpPr>
          <p:cNvPr id="18" name="Rectangle 17">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4641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0234"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9B6CED58-448F-2627-C4E6-CF77D9621EFB}"/>
              </a:ext>
            </a:extLst>
          </p:cNvPr>
          <p:cNvPicPr>
            <a:picLocks noChangeAspect="1"/>
          </p:cNvPicPr>
          <p:nvPr/>
        </p:nvPicPr>
        <p:blipFill>
          <a:blip r:embed="rId3"/>
          <a:stretch>
            <a:fillRect/>
          </a:stretch>
        </p:blipFill>
        <p:spPr>
          <a:xfrm>
            <a:off x="576244" y="794027"/>
            <a:ext cx="5628018" cy="5037076"/>
          </a:xfrm>
          <a:prstGeom prst="rect">
            <a:avLst/>
          </a:prstGeom>
        </p:spPr>
      </p:pic>
      <p:sp>
        <p:nvSpPr>
          <p:cNvPr id="15" name="Rectangle 14">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277786"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071FC6C-2D5A-E151-FA6B-B20ADCC35E1E}"/>
              </a:ext>
            </a:extLst>
          </p:cNvPr>
          <p:cNvSpPr>
            <a:spLocks noGrp="1"/>
          </p:cNvSpPr>
          <p:nvPr>
            <p:ph idx="1"/>
          </p:nvPr>
        </p:nvSpPr>
        <p:spPr>
          <a:xfrm>
            <a:off x="7239012" y="2031101"/>
            <a:ext cx="4282984" cy="3511943"/>
          </a:xfrm>
        </p:spPr>
        <p:txBody>
          <a:bodyPr vert="horz" lIns="91440" tIns="45720" rIns="91440" bIns="45720" rtlCol="0" anchor="ctr">
            <a:normAutofit/>
          </a:bodyPr>
          <a:lstStyle/>
          <a:p>
            <a:r>
              <a:rPr lang="en-US" sz="1800">
                <a:ea typeface="+mn-lt"/>
                <a:cs typeface="+mn-lt"/>
              </a:rPr>
              <a:t>Females make up 45% of Amazon employees around the world (Statista, 2021).</a:t>
            </a:r>
            <a:endParaRPr lang="en-US" sz="1800"/>
          </a:p>
          <a:p>
            <a:r>
              <a:rPr lang="en-US" sz="1800">
                <a:ea typeface="+mn-lt"/>
                <a:cs typeface="+mn-lt"/>
              </a:rPr>
              <a:t>One-third of the leadership positions of ethnic minorities (Deloitte, 2022).</a:t>
            </a:r>
            <a:endParaRPr lang="en-US" sz="1800"/>
          </a:p>
          <a:p>
            <a:r>
              <a:rPr lang="en-US" sz="1800">
                <a:ea typeface="+mn-lt"/>
                <a:cs typeface="+mn-lt"/>
              </a:rPr>
              <a:t>DEI councils in 20+ countries.</a:t>
            </a:r>
            <a:endParaRPr lang="en-US" sz="1800"/>
          </a:p>
          <a:p>
            <a:r>
              <a:rPr lang="en-US" sz="1800">
                <a:ea typeface="+mn-lt"/>
                <a:cs typeface="+mn-lt"/>
              </a:rPr>
              <a:t>Frequent unconscious bias training programmes.</a:t>
            </a:r>
            <a:endParaRPr lang="en-US" sz="1800"/>
          </a:p>
          <a:p>
            <a:endParaRPr lang="en-US" sz="1800"/>
          </a:p>
        </p:txBody>
      </p:sp>
      <p:sp>
        <p:nvSpPr>
          <p:cNvPr id="17" name="Rectangle 16">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677179"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424401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908DB7-C3A6-4FCB-9820-CEE02B398C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5E3200-2EFE-4536-FDE2-F26B033420BC}"/>
              </a:ext>
            </a:extLst>
          </p:cNvPr>
          <p:cNvSpPr>
            <a:spLocks noGrp="1"/>
          </p:cNvSpPr>
          <p:nvPr>
            <p:ph type="title"/>
          </p:nvPr>
        </p:nvSpPr>
        <p:spPr>
          <a:xfrm>
            <a:off x="630936" y="640823"/>
            <a:ext cx="3419856" cy="5583148"/>
          </a:xfrm>
        </p:spPr>
        <p:txBody>
          <a:bodyPr anchor="ctr">
            <a:normAutofit/>
          </a:bodyPr>
          <a:lstStyle/>
          <a:p>
            <a:r>
              <a:rPr lang="en-US" sz="4200">
                <a:ea typeface="+mj-lt"/>
                <a:cs typeface="+mj-lt"/>
              </a:rPr>
              <a:t>Reward and Remuneration Systems</a:t>
            </a:r>
          </a:p>
        </p:txBody>
      </p:sp>
      <p:sp>
        <p:nvSpPr>
          <p:cNvPr id="11" name="sketch line">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267200" y="630936"/>
            <a:ext cx="18288" cy="5590381"/>
          </a:xfrm>
          <a:custGeom>
            <a:avLst/>
            <a:gdLst>
              <a:gd name="connsiteX0" fmla="*/ 0 w 18288"/>
              <a:gd name="connsiteY0" fmla="*/ 0 h 5590381"/>
              <a:gd name="connsiteX1" fmla="*/ 18288 w 18288"/>
              <a:gd name="connsiteY1" fmla="*/ 0 h 5590381"/>
              <a:gd name="connsiteX2" fmla="*/ 18288 w 18288"/>
              <a:gd name="connsiteY2" fmla="*/ 754701 h 5590381"/>
              <a:gd name="connsiteX3" fmla="*/ 18288 w 18288"/>
              <a:gd name="connsiteY3" fmla="*/ 1565307 h 5590381"/>
              <a:gd name="connsiteX4" fmla="*/ 18288 w 18288"/>
              <a:gd name="connsiteY4" fmla="*/ 2152297 h 5590381"/>
              <a:gd name="connsiteX5" fmla="*/ 18288 w 18288"/>
              <a:gd name="connsiteY5" fmla="*/ 2906998 h 5590381"/>
              <a:gd name="connsiteX6" fmla="*/ 18288 w 18288"/>
              <a:gd name="connsiteY6" fmla="*/ 3549892 h 5590381"/>
              <a:gd name="connsiteX7" fmla="*/ 18288 w 18288"/>
              <a:gd name="connsiteY7" fmla="*/ 4080978 h 5590381"/>
              <a:gd name="connsiteX8" fmla="*/ 18288 w 18288"/>
              <a:gd name="connsiteY8" fmla="*/ 4835680 h 5590381"/>
              <a:gd name="connsiteX9" fmla="*/ 18288 w 18288"/>
              <a:gd name="connsiteY9" fmla="*/ 5590381 h 5590381"/>
              <a:gd name="connsiteX10" fmla="*/ 0 w 18288"/>
              <a:gd name="connsiteY10" fmla="*/ 5590381 h 5590381"/>
              <a:gd name="connsiteX11" fmla="*/ 0 w 18288"/>
              <a:gd name="connsiteY11" fmla="*/ 4835680 h 5590381"/>
              <a:gd name="connsiteX12" fmla="*/ 0 w 18288"/>
              <a:gd name="connsiteY12" fmla="*/ 4304593 h 5590381"/>
              <a:gd name="connsiteX13" fmla="*/ 0 w 18288"/>
              <a:gd name="connsiteY13" fmla="*/ 3773507 h 5590381"/>
              <a:gd name="connsiteX14" fmla="*/ 0 w 18288"/>
              <a:gd name="connsiteY14" fmla="*/ 3186517 h 5590381"/>
              <a:gd name="connsiteX15" fmla="*/ 0 w 18288"/>
              <a:gd name="connsiteY15" fmla="*/ 2487720 h 5590381"/>
              <a:gd name="connsiteX16" fmla="*/ 0 w 18288"/>
              <a:gd name="connsiteY16" fmla="*/ 1956633 h 5590381"/>
              <a:gd name="connsiteX17" fmla="*/ 0 w 18288"/>
              <a:gd name="connsiteY17" fmla="*/ 1425547 h 5590381"/>
              <a:gd name="connsiteX18" fmla="*/ 0 w 18288"/>
              <a:gd name="connsiteY18" fmla="*/ 614942 h 5590381"/>
              <a:gd name="connsiteX19" fmla="*/ 0 w 18288"/>
              <a:gd name="connsiteY19" fmla="*/ 0 h 55903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8288" h="5590381" fill="none" extrusionOk="0">
                <a:moveTo>
                  <a:pt x="0" y="0"/>
                </a:moveTo>
                <a:cubicBezTo>
                  <a:pt x="7726" y="-435"/>
                  <a:pt x="14198" y="437"/>
                  <a:pt x="18288" y="0"/>
                </a:cubicBezTo>
                <a:cubicBezTo>
                  <a:pt x="-5226" y="225076"/>
                  <a:pt x="46275" y="562283"/>
                  <a:pt x="18288" y="754701"/>
                </a:cubicBezTo>
                <a:cubicBezTo>
                  <a:pt x="-9699" y="947119"/>
                  <a:pt x="30081" y="1239251"/>
                  <a:pt x="18288" y="1565307"/>
                </a:cubicBezTo>
                <a:cubicBezTo>
                  <a:pt x="6495" y="1891363"/>
                  <a:pt x="7160" y="1999140"/>
                  <a:pt x="18288" y="2152297"/>
                </a:cubicBezTo>
                <a:cubicBezTo>
                  <a:pt x="29417" y="2305454"/>
                  <a:pt x="28705" y="2598333"/>
                  <a:pt x="18288" y="2906998"/>
                </a:cubicBezTo>
                <a:cubicBezTo>
                  <a:pt x="7871" y="3215663"/>
                  <a:pt x="35263" y="3327412"/>
                  <a:pt x="18288" y="3549892"/>
                </a:cubicBezTo>
                <a:cubicBezTo>
                  <a:pt x="1313" y="3772372"/>
                  <a:pt x="38561" y="3843836"/>
                  <a:pt x="18288" y="4080978"/>
                </a:cubicBezTo>
                <a:cubicBezTo>
                  <a:pt x="-1985" y="4318120"/>
                  <a:pt x="-3806" y="4511166"/>
                  <a:pt x="18288" y="4835680"/>
                </a:cubicBezTo>
                <a:cubicBezTo>
                  <a:pt x="40382" y="5160194"/>
                  <a:pt x="-13070" y="5401748"/>
                  <a:pt x="18288" y="5590381"/>
                </a:cubicBezTo>
                <a:cubicBezTo>
                  <a:pt x="12010" y="5589863"/>
                  <a:pt x="6799" y="5589982"/>
                  <a:pt x="0" y="5590381"/>
                </a:cubicBezTo>
                <a:cubicBezTo>
                  <a:pt x="-6480" y="5250523"/>
                  <a:pt x="-32148" y="5052531"/>
                  <a:pt x="0" y="4835680"/>
                </a:cubicBezTo>
                <a:cubicBezTo>
                  <a:pt x="32148" y="4618829"/>
                  <a:pt x="5352" y="4496374"/>
                  <a:pt x="0" y="4304593"/>
                </a:cubicBezTo>
                <a:cubicBezTo>
                  <a:pt x="-5352" y="4112812"/>
                  <a:pt x="9645" y="3919423"/>
                  <a:pt x="0" y="3773507"/>
                </a:cubicBezTo>
                <a:cubicBezTo>
                  <a:pt x="-9645" y="3627591"/>
                  <a:pt x="-10654" y="3330687"/>
                  <a:pt x="0" y="3186517"/>
                </a:cubicBezTo>
                <a:cubicBezTo>
                  <a:pt x="10654" y="3042347"/>
                  <a:pt x="18181" y="2635923"/>
                  <a:pt x="0" y="2487720"/>
                </a:cubicBezTo>
                <a:cubicBezTo>
                  <a:pt x="-18181" y="2339517"/>
                  <a:pt x="-7947" y="2113537"/>
                  <a:pt x="0" y="1956633"/>
                </a:cubicBezTo>
                <a:cubicBezTo>
                  <a:pt x="7947" y="1799729"/>
                  <a:pt x="-15145" y="1657735"/>
                  <a:pt x="0" y="1425547"/>
                </a:cubicBezTo>
                <a:cubicBezTo>
                  <a:pt x="15145" y="1193359"/>
                  <a:pt x="-23832" y="948054"/>
                  <a:pt x="0" y="614942"/>
                </a:cubicBezTo>
                <a:cubicBezTo>
                  <a:pt x="23832" y="281831"/>
                  <a:pt x="2816" y="129878"/>
                  <a:pt x="0" y="0"/>
                </a:cubicBezTo>
                <a:close/>
              </a:path>
              <a:path w="18288" h="5590381" stroke="0" extrusionOk="0">
                <a:moveTo>
                  <a:pt x="0" y="0"/>
                </a:moveTo>
                <a:cubicBezTo>
                  <a:pt x="5871" y="848"/>
                  <a:pt x="11713" y="-200"/>
                  <a:pt x="18288" y="0"/>
                </a:cubicBezTo>
                <a:cubicBezTo>
                  <a:pt x="41141" y="165299"/>
                  <a:pt x="3613" y="427555"/>
                  <a:pt x="18288" y="698798"/>
                </a:cubicBezTo>
                <a:cubicBezTo>
                  <a:pt x="32963" y="970041"/>
                  <a:pt x="19680" y="1226199"/>
                  <a:pt x="18288" y="1397595"/>
                </a:cubicBezTo>
                <a:cubicBezTo>
                  <a:pt x="16896" y="1568991"/>
                  <a:pt x="38798" y="1794517"/>
                  <a:pt x="18288" y="2152297"/>
                </a:cubicBezTo>
                <a:cubicBezTo>
                  <a:pt x="-2222" y="2510077"/>
                  <a:pt x="40846" y="2594424"/>
                  <a:pt x="18288" y="2739287"/>
                </a:cubicBezTo>
                <a:cubicBezTo>
                  <a:pt x="-4270" y="2884150"/>
                  <a:pt x="27117" y="3129706"/>
                  <a:pt x="18288" y="3493988"/>
                </a:cubicBezTo>
                <a:cubicBezTo>
                  <a:pt x="9459" y="3858270"/>
                  <a:pt x="54201" y="4041447"/>
                  <a:pt x="18288" y="4304593"/>
                </a:cubicBezTo>
                <a:cubicBezTo>
                  <a:pt x="-17625" y="4567740"/>
                  <a:pt x="49627" y="5149125"/>
                  <a:pt x="18288" y="5590381"/>
                </a:cubicBezTo>
                <a:cubicBezTo>
                  <a:pt x="10860" y="5590744"/>
                  <a:pt x="7568" y="5590157"/>
                  <a:pt x="0" y="5590381"/>
                </a:cubicBezTo>
                <a:cubicBezTo>
                  <a:pt x="36767" y="5266821"/>
                  <a:pt x="-16223" y="5116146"/>
                  <a:pt x="0" y="4835680"/>
                </a:cubicBezTo>
                <a:cubicBezTo>
                  <a:pt x="16223" y="4555214"/>
                  <a:pt x="-16316" y="4356490"/>
                  <a:pt x="0" y="4136882"/>
                </a:cubicBezTo>
                <a:cubicBezTo>
                  <a:pt x="16316" y="3917274"/>
                  <a:pt x="8005" y="3773465"/>
                  <a:pt x="0" y="3549892"/>
                </a:cubicBezTo>
                <a:cubicBezTo>
                  <a:pt x="-8005" y="3326319"/>
                  <a:pt x="27623" y="3052456"/>
                  <a:pt x="0" y="2851094"/>
                </a:cubicBezTo>
                <a:cubicBezTo>
                  <a:pt x="-27623" y="2649732"/>
                  <a:pt x="5614" y="2455815"/>
                  <a:pt x="0" y="2264104"/>
                </a:cubicBezTo>
                <a:cubicBezTo>
                  <a:pt x="-5614" y="2072393"/>
                  <a:pt x="22598" y="1990723"/>
                  <a:pt x="0" y="1733018"/>
                </a:cubicBezTo>
                <a:cubicBezTo>
                  <a:pt x="-22598" y="1475313"/>
                  <a:pt x="-6965" y="1369123"/>
                  <a:pt x="0" y="1090124"/>
                </a:cubicBezTo>
                <a:cubicBezTo>
                  <a:pt x="6965" y="811125"/>
                  <a:pt x="-19273" y="50704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3114097614">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10 Steps to Designing a Successful Compensation and Reward Strategy">
            <a:extLst>
              <a:ext uri="{FF2B5EF4-FFF2-40B4-BE49-F238E27FC236}">
                <a16:creationId xmlns:a16="http://schemas.microsoft.com/office/drawing/2014/main" id="{5EA663AD-77CB-D9B0-208E-A6C6CEBD2131}"/>
              </a:ext>
            </a:extLst>
          </p:cNvPr>
          <p:cNvPicPr>
            <a:picLocks noChangeAspect="1"/>
          </p:cNvPicPr>
          <p:nvPr/>
        </p:nvPicPr>
        <p:blipFill>
          <a:blip r:embed="rId3"/>
          <a:stretch>
            <a:fillRect/>
          </a:stretch>
        </p:blipFill>
        <p:spPr>
          <a:xfrm>
            <a:off x="4654296" y="648652"/>
            <a:ext cx="6894576" cy="3878199"/>
          </a:xfrm>
          <a:prstGeom prst="rect">
            <a:avLst/>
          </a:prstGeom>
        </p:spPr>
      </p:pic>
      <p:sp>
        <p:nvSpPr>
          <p:cNvPr id="3" name="Content Placeholder 2">
            <a:extLst>
              <a:ext uri="{FF2B5EF4-FFF2-40B4-BE49-F238E27FC236}">
                <a16:creationId xmlns:a16="http://schemas.microsoft.com/office/drawing/2014/main" id="{9C0DA9F8-BE95-5D78-2FC4-A497872D7813}"/>
              </a:ext>
            </a:extLst>
          </p:cNvPr>
          <p:cNvSpPr>
            <a:spLocks noGrp="1"/>
          </p:cNvSpPr>
          <p:nvPr>
            <p:ph idx="1"/>
          </p:nvPr>
        </p:nvSpPr>
        <p:spPr>
          <a:xfrm>
            <a:off x="4654296" y="4798577"/>
            <a:ext cx="6894576" cy="1428487"/>
          </a:xfrm>
        </p:spPr>
        <p:txBody>
          <a:bodyPr vert="horz" lIns="91440" tIns="45720" rIns="91440" bIns="45720" rtlCol="0" anchor="t">
            <a:normAutofit/>
          </a:bodyPr>
          <a:lstStyle/>
          <a:p>
            <a:r>
              <a:rPr lang="en-US" sz="1400">
                <a:ea typeface="+mn-lt"/>
                <a:cs typeface="+mn-lt"/>
              </a:rPr>
              <a:t>Pay system based on performance that is competitive (Bao, Wu, and Zhang, 2025).</a:t>
            </a:r>
            <a:endParaRPr lang="en-US" sz="1400"/>
          </a:p>
          <a:p>
            <a:r>
              <a:rPr lang="en-US" sz="1400">
                <a:ea typeface="+mn-lt"/>
                <a:cs typeface="+mn-lt"/>
              </a:rPr>
              <a:t>Basic salary + stocks options + yearly bonuses.</a:t>
            </a:r>
            <a:endParaRPr lang="en-US" sz="1400"/>
          </a:p>
          <a:p>
            <a:r>
              <a:rPr lang="en-US" sz="1400">
                <a:ea typeface="+mn-lt"/>
                <a:cs typeface="+mn-lt"/>
              </a:rPr>
              <a:t>Minimum wage: £18/hour (U.S., 2024).</a:t>
            </a:r>
            <a:endParaRPr lang="en-US" sz="1400"/>
          </a:p>
          <a:p>
            <a:r>
              <a:rPr lang="en-US" sz="1400">
                <a:ea typeface="+mn-lt"/>
                <a:cs typeface="+mn-lt"/>
              </a:rPr>
              <a:t>Complete benefits: medical, maternity, pension packages.</a:t>
            </a:r>
            <a:endParaRPr lang="en-US" sz="1400"/>
          </a:p>
        </p:txBody>
      </p:sp>
    </p:spTree>
    <p:extLst>
      <p:ext uri="{BB962C8B-B14F-4D97-AF65-F5344CB8AC3E}">
        <p14:creationId xmlns:p14="http://schemas.microsoft.com/office/powerpoint/2010/main" val="160590618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A724DBA-D2D9-471E-8ED7-2015DDD950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EECF2D-81CD-5A19-93AC-07F4E8BC3D7C}"/>
              </a:ext>
            </a:extLst>
          </p:cNvPr>
          <p:cNvSpPr>
            <a:spLocks noGrp="1"/>
          </p:cNvSpPr>
          <p:nvPr>
            <p:ph type="title"/>
          </p:nvPr>
        </p:nvSpPr>
        <p:spPr>
          <a:xfrm>
            <a:off x="7239014" y="525982"/>
            <a:ext cx="4282983" cy="1200361"/>
          </a:xfrm>
        </p:spPr>
        <p:txBody>
          <a:bodyPr anchor="b">
            <a:normAutofit/>
          </a:bodyPr>
          <a:lstStyle/>
          <a:p>
            <a:r>
              <a:rPr lang="en-US" sz="3100">
                <a:ea typeface="+mj-lt"/>
                <a:cs typeface="+mj-lt"/>
              </a:rPr>
              <a:t>Performance Management Framework</a:t>
            </a:r>
            <a:endParaRPr lang="en-US" sz="3100"/>
          </a:p>
        </p:txBody>
      </p:sp>
      <p:sp>
        <p:nvSpPr>
          <p:cNvPr id="11" name="Rectangle 10">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4641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0234"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What is Performance Management? Building a Strategic Performance Management  Process">
            <a:extLst>
              <a:ext uri="{FF2B5EF4-FFF2-40B4-BE49-F238E27FC236}">
                <a16:creationId xmlns:a16="http://schemas.microsoft.com/office/drawing/2014/main" id="{41286426-2088-63C9-7004-B2748D233D82}"/>
              </a:ext>
            </a:extLst>
          </p:cNvPr>
          <p:cNvPicPr>
            <a:picLocks noChangeAspect="1"/>
          </p:cNvPicPr>
          <p:nvPr/>
        </p:nvPicPr>
        <p:blipFill>
          <a:blip r:embed="rId3"/>
          <a:stretch>
            <a:fillRect/>
          </a:stretch>
        </p:blipFill>
        <p:spPr>
          <a:xfrm>
            <a:off x="576244" y="1434214"/>
            <a:ext cx="5628018" cy="3756701"/>
          </a:xfrm>
          <a:prstGeom prst="rect">
            <a:avLst/>
          </a:prstGeom>
        </p:spPr>
      </p:pic>
      <p:sp>
        <p:nvSpPr>
          <p:cNvPr id="15" name="Rectangle 14">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277786"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0096E81-A61E-4FE0-969B-508E391F3A19}"/>
              </a:ext>
            </a:extLst>
          </p:cNvPr>
          <p:cNvSpPr>
            <a:spLocks noGrp="1"/>
          </p:cNvSpPr>
          <p:nvPr>
            <p:ph idx="1"/>
          </p:nvPr>
        </p:nvSpPr>
        <p:spPr>
          <a:xfrm>
            <a:off x="7239012" y="2031101"/>
            <a:ext cx="4282984" cy="3511943"/>
          </a:xfrm>
        </p:spPr>
        <p:txBody>
          <a:bodyPr vert="horz" lIns="91440" tIns="45720" rIns="91440" bIns="45720" rtlCol="0" anchor="ctr">
            <a:normAutofit/>
          </a:bodyPr>
          <a:lstStyle/>
          <a:p>
            <a:r>
              <a:rPr lang="en-US" sz="1800">
                <a:ea typeface="+mn-lt"/>
                <a:cs typeface="+mn-lt"/>
              </a:rPr>
              <a:t>Continuous feedback culture via “Connections” tool.</a:t>
            </a:r>
            <a:endParaRPr lang="en-US" sz="1800"/>
          </a:p>
          <a:p>
            <a:r>
              <a:rPr lang="en-US" sz="1800">
                <a:ea typeface="+mn-lt"/>
                <a:cs typeface="+mn-lt"/>
              </a:rPr>
              <a:t>Goal alignment through OKRs and leadership principles (Vellore, 2022). </a:t>
            </a:r>
            <a:endParaRPr lang="en-US" sz="1800"/>
          </a:p>
          <a:p>
            <a:r>
              <a:rPr lang="en-US" sz="1800">
                <a:ea typeface="+mn-lt"/>
                <a:cs typeface="+mn-lt"/>
              </a:rPr>
              <a:t>Quarterly performance reviews.</a:t>
            </a:r>
            <a:endParaRPr lang="en-US" sz="1800"/>
          </a:p>
          <a:p>
            <a:r>
              <a:rPr lang="en-US" sz="1800">
                <a:ea typeface="+mn-lt"/>
                <a:cs typeface="+mn-lt"/>
              </a:rPr>
              <a:t>Links compensation with measurable performance outcomes.</a:t>
            </a:r>
            <a:endParaRPr lang="en-US" sz="1800"/>
          </a:p>
          <a:p>
            <a:endParaRPr lang="en-US" sz="1800"/>
          </a:p>
        </p:txBody>
      </p:sp>
      <p:sp>
        <p:nvSpPr>
          <p:cNvPr id="17" name="Rectangle 16">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677179"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35411049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BA513B0-82FF-4F41-8178-885375D1CF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21 Best AI-Powered Tools for HR Teams in 2024">
            <a:extLst>
              <a:ext uri="{FF2B5EF4-FFF2-40B4-BE49-F238E27FC236}">
                <a16:creationId xmlns:a16="http://schemas.microsoft.com/office/drawing/2014/main" id="{C0036568-59F2-E7BC-95AE-D8092AA93C50}"/>
              </a:ext>
            </a:extLst>
          </p:cNvPr>
          <p:cNvPicPr>
            <a:picLocks noChangeAspect="1"/>
          </p:cNvPicPr>
          <p:nvPr/>
        </p:nvPicPr>
        <p:blipFill>
          <a:blip r:embed="rId3"/>
          <a:srcRect t="17157" r="-1" b="10146"/>
          <a:stretch>
            <a:fillRect/>
          </a:stretch>
        </p:blipFill>
        <p:spPr>
          <a:xfrm>
            <a:off x="-1" y="10"/>
            <a:ext cx="12228129" cy="4666928"/>
          </a:xfrm>
          <a:prstGeom prst="rect">
            <a:avLst/>
          </a:prstGeom>
        </p:spPr>
      </p:pic>
      <p:grpSp>
        <p:nvGrpSpPr>
          <p:cNvPr id="11" name="Group 10">
            <a:extLst>
              <a:ext uri="{FF2B5EF4-FFF2-40B4-BE49-F238E27FC236}">
                <a16:creationId xmlns:a16="http://schemas.microsoft.com/office/drawing/2014/main" id="{93DB8501-F9F2-4ACD-B56A-9019CD5006D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2987478"/>
            <a:ext cx="12228128" cy="1828800"/>
            <a:chOff x="-305" y="2987478"/>
            <a:chExt cx="12188952" cy="1828800"/>
          </a:xfrm>
        </p:grpSpPr>
        <p:sp>
          <p:nvSpPr>
            <p:cNvPr id="12" name="Freeform: Shape 11">
              <a:extLst>
                <a:ext uri="{FF2B5EF4-FFF2-40B4-BE49-F238E27FC236}">
                  <a16:creationId xmlns:a16="http://schemas.microsoft.com/office/drawing/2014/main" id="{DD03A94A-ADF5-4334-86B1-DBA5F70ACD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2987478"/>
              <a:ext cx="12188952" cy="1099712"/>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385A18E1-CBE3-4BBD-B1B7-CDBCA685E0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99381"/>
              <a:ext cx="12188952" cy="902694"/>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133EDCAA-1D6C-4710-9DA1-C7FC946D8E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01488"/>
              <a:ext cx="12188952" cy="641669"/>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lt1"/>
                </a:solidFill>
              </a:endParaRPr>
            </a:p>
          </p:txBody>
        </p:sp>
        <p:sp useBgFill="1">
          <p:nvSpPr>
            <p:cNvPr id="15" name="Freeform: Shape 14">
              <a:extLst>
                <a:ext uri="{FF2B5EF4-FFF2-40B4-BE49-F238E27FC236}">
                  <a16:creationId xmlns:a16="http://schemas.microsoft.com/office/drawing/2014/main" id="{3916FBF2-1CC9-460D-A42B-FB77E515EC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14750"/>
              <a:ext cx="12188952" cy="1201528"/>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dirty="0"/>
            </a:p>
          </p:txBody>
        </p:sp>
      </p:grpSp>
      <p:sp>
        <p:nvSpPr>
          <p:cNvPr id="2" name="Title 1">
            <a:extLst>
              <a:ext uri="{FF2B5EF4-FFF2-40B4-BE49-F238E27FC236}">
                <a16:creationId xmlns:a16="http://schemas.microsoft.com/office/drawing/2014/main" id="{9C31DEFB-F8AC-9BD3-B27C-5B118A4C14A4}"/>
              </a:ext>
            </a:extLst>
          </p:cNvPr>
          <p:cNvSpPr>
            <a:spLocks noGrp="1"/>
          </p:cNvSpPr>
          <p:nvPr>
            <p:ph type="title"/>
          </p:nvPr>
        </p:nvSpPr>
        <p:spPr>
          <a:xfrm>
            <a:off x="804672" y="4551037"/>
            <a:ext cx="5021782" cy="1509931"/>
          </a:xfrm>
        </p:spPr>
        <p:txBody>
          <a:bodyPr>
            <a:normAutofit/>
          </a:bodyPr>
          <a:lstStyle/>
          <a:p>
            <a:r>
              <a:rPr lang="en-US" sz="3300">
                <a:solidFill>
                  <a:schemeClr val="tx2"/>
                </a:solidFill>
                <a:ea typeface="+mj-lt"/>
                <a:cs typeface="+mj-lt"/>
              </a:rPr>
              <a:t>Technological Transformation in HR (HRIS and AI Tools)</a:t>
            </a:r>
          </a:p>
          <a:p>
            <a:endParaRPr lang="en-US" sz="3300">
              <a:solidFill>
                <a:schemeClr val="tx2"/>
              </a:solidFill>
            </a:endParaRPr>
          </a:p>
        </p:txBody>
      </p:sp>
      <p:sp>
        <p:nvSpPr>
          <p:cNvPr id="3" name="Content Placeholder 2">
            <a:extLst>
              <a:ext uri="{FF2B5EF4-FFF2-40B4-BE49-F238E27FC236}">
                <a16:creationId xmlns:a16="http://schemas.microsoft.com/office/drawing/2014/main" id="{1D6702E3-E881-EA11-FD2D-092CA0A0FA07}"/>
              </a:ext>
            </a:extLst>
          </p:cNvPr>
          <p:cNvSpPr>
            <a:spLocks noGrp="1"/>
          </p:cNvSpPr>
          <p:nvPr>
            <p:ph idx="1"/>
          </p:nvPr>
        </p:nvSpPr>
        <p:spPr>
          <a:xfrm>
            <a:off x="6470247" y="4551037"/>
            <a:ext cx="4926411" cy="1509935"/>
          </a:xfrm>
        </p:spPr>
        <p:txBody>
          <a:bodyPr vert="horz" lIns="91440" tIns="45720" rIns="91440" bIns="45720" rtlCol="0" anchor="ctr">
            <a:normAutofit/>
          </a:bodyPr>
          <a:lstStyle/>
          <a:p>
            <a:r>
              <a:rPr lang="en-US" sz="1400">
                <a:solidFill>
                  <a:schemeClr val="tx2"/>
                </a:solidFill>
                <a:ea typeface="+mn-lt"/>
                <a:cs typeface="+mn-lt"/>
              </a:rPr>
              <a:t>Uses Workday HRIS for global HR integration (Lakhamraju, 2023). </a:t>
            </a:r>
            <a:endParaRPr lang="en-US" sz="1400">
              <a:solidFill>
                <a:schemeClr val="tx2"/>
              </a:solidFill>
            </a:endParaRPr>
          </a:p>
          <a:p>
            <a:r>
              <a:rPr lang="en-US" sz="1400">
                <a:solidFill>
                  <a:schemeClr val="tx2"/>
                </a:solidFill>
                <a:ea typeface="+mn-lt"/>
                <a:cs typeface="+mn-lt"/>
              </a:rPr>
              <a:t>AI-driven recruitment and predictive analytics.</a:t>
            </a:r>
            <a:endParaRPr lang="en-US" sz="1400">
              <a:solidFill>
                <a:schemeClr val="tx2"/>
              </a:solidFill>
            </a:endParaRPr>
          </a:p>
          <a:p>
            <a:r>
              <a:rPr lang="en-US" sz="1400">
                <a:solidFill>
                  <a:schemeClr val="tx2"/>
                </a:solidFill>
                <a:ea typeface="+mn-lt"/>
                <a:cs typeface="+mn-lt"/>
              </a:rPr>
              <a:t>Chatbots enhance employee self-service.</a:t>
            </a:r>
            <a:endParaRPr lang="en-US" sz="1400">
              <a:solidFill>
                <a:schemeClr val="tx2"/>
              </a:solidFill>
            </a:endParaRPr>
          </a:p>
          <a:p>
            <a:r>
              <a:rPr lang="en-US" sz="1400">
                <a:solidFill>
                  <a:schemeClr val="tx2"/>
                </a:solidFill>
                <a:ea typeface="+mn-lt"/>
                <a:cs typeface="+mn-lt"/>
              </a:rPr>
              <a:t>Data analytics improves retention and workforce planning.</a:t>
            </a:r>
            <a:endParaRPr lang="en-US" sz="1400">
              <a:solidFill>
                <a:schemeClr val="tx2"/>
              </a:solidFill>
            </a:endParaRPr>
          </a:p>
          <a:p>
            <a:endParaRPr lang="en-US" sz="1400">
              <a:solidFill>
                <a:schemeClr val="tx2"/>
              </a:solidFill>
            </a:endParaRPr>
          </a:p>
        </p:txBody>
      </p:sp>
    </p:spTree>
    <p:extLst>
      <p:ext uri="{BB962C8B-B14F-4D97-AF65-F5344CB8AC3E}">
        <p14:creationId xmlns:p14="http://schemas.microsoft.com/office/powerpoint/2010/main" val="358191826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B1595A09-E336-4D1B-9B3A-06A2287A54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C37DD9-2D9E-2406-77BD-14E04CB94BE7}"/>
              </a:ext>
            </a:extLst>
          </p:cNvPr>
          <p:cNvSpPr>
            <a:spLocks noGrp="1"/>
          </p:cNvSpPr>
          <p:nvPr>
            <p:ph type="title"/>
          </p:nvPr>
        </p:nvSpPr>
        <p:spPr>
          <a:xfrm>
            <a:off x="640080" y="4777739"/>
            <a:ext cx="3418990" cy="1412119"/>
          </a:xfrm>
        </p:spPr>
        <p:txBody>
          <a:bodyPr>
            <a:normAutofit/>
          </a:bodyPr>
          <a:lstStyle/>
          <a:p>
            <a:r>
              <a:rPr lang="en-US" sz="3000" dirty="0">
                <a:ea typeface="+mj-lt"/>
                <a:cs typeface="+mj-lt"/>
              </a:rPr>
              <a:t>Employee Engagement and Retention Strategies</a:t>
            </a:r>
            <a:endParaRPr lang="en-US" sz="3000" dirty="0"/>
          </a:p>
        </p:txBody>
      </p:sp>
      <p:pic>
        <p:nvPicPr>
          <p:cNvPr id="4" name="Picture 3" descr="Top 10 Employee Engagement and Retention Strategies for 2025">
            <a:extLst>
              <a:ext uri="{FF2B5EF4-FFF2-40B4-BE49-F238E27FC236}">
                <a16:creationId xmlns:a16="http://schemas.microsoft.com/office/drawing/2014/main" id="{B0BEDFFF-EA5A-882D-2B1C-59F19D5D768A}"/>
              </a:ext>
            </a:extLst>
          </p:cNvPr>
          <p:cNvPicPr>
            <a:picLocks noChangeAspect="1"/>
          </p:cNvPicPr>
          <p:nvPr/>
        </p:nvPicPr>
        <p:blipFill>
          <a:blip r:embed="rId3"/>
          <a:srcRect t="659" r="-118" b="8352"/>
          <a:stretch>
            <a:fillRect/>
          </a:stretch>
        </p:blipFill>
        <p:spPr>
          <a:xfrm>
            <a:off x="-14357" y="-1178934"/>
            <a:ext cx="12206379" cy="5962629"/>
          </a:xfrm>
          <a:custGeom>
            <a:avLst/>
            <a:gdLst/>
            <a:ahLst/>
            <a:cxnLst/>
            <a:rect l="l" t="t" r="r" b="b"/>
            <a:pathLst>
              <a:path w="12188952" h="4558430">
                <a:moveTo>
                  <a:pt x="6789701" y="4490221"/>
                </a:moveTo>
                <a:lnTo>
                  <a:pt x="6788702" y="4490299"/>
                </a:lnTo>
                <a:lnTo>
                  <a:pt x="6788476" y="4490833"/>
                </a:lnTo>
                <a:close/>
                <a:moveTo>
                  <a:pt x="0" y="0"/>
                </a:moveTo>
                <a:lnTo>
                  <a:pt x="12188952" y="0"/>
                </a:lnTo>
                <a:lnTo>
                  <a:pt x="12188952" y="3596895"/>
                </a:lnTo>
                <a:lnTo>
                  <a:pt x="12061096" y="3635026"/>
                </a:lnTo>
                <a:cubicBezTo>
                  <a:pt x="11933500" y="3671240"/>
                  <a:pt x="11805390" y="3705769"/>
                  <a:pt x="11676800" y="3738601"/>
                </a:cubicBezTo>
                <a:cubicBezTo>
                  <a:pt x="11262789" y="3846108"/>
                  <a:pt x="10845343" y="3939710"/>
                  <a:pt x="10425355" y="4022140"/>
                </a:cubicBezTo>
                <a:cubicBezTo>
                  <a:pt x="10092810" y="4087351"/>
                  <a:pt x="9759033" y="4145748"/>
                  <a:pt x="9424022" y="4197302"/>
                </a:cubicBezTo>
                <a:cubicBezTo>
                  <a:pt x="9102997" y="4246959"/>
                  <a:pt x="8781133" y="4291526"/>
                  <a:pt x="8458419" y="4331003"/>
                </a:cubicBezTo>
                <a:cubicBezTo>
                  <a:pt x="8211360" y="4361169"/>
                  <a:pt x="7963792" y="4386742"/>
                  <a:pt x="7715970" y="4410950"/>
                </a:cubicBezTo>
                <a:lnTo>
                  <a:pt x="6951716" y="4476730"/>
                </a:lnTo>
                <a:lnTo>
                  <a:pt x="6936303" y="4478801"/>
                </a:lnTo>
                <a:lnTo>
                  <a:pt x="6790448" y="4490162"/>
                </a:lnTo>
                <a:lnTo>
                  <a:pt x="6799941" y="4491982"/>
                </a:lnTo>
                <a:cubicBezTo>
                  <a:pt x="6811623" y="4492448"/>
                  <a:pt x="6823734" y="4490275"/>
                  <a:pt x="6835432" y="4490275"/>
                </a:cubicBezTo>
                <a:cubicBezTo>
                  <a:pt x="6851580" y="4490275"/>
                  <a:pt x="6867729" y="4487668"/>
                  <a:pt x="6884003" y="4487297"/>
                </a:cubicBezTo>
                <a:cubicBezTo>
                  <a:pt x="7115805" y="4481835"/>
                  <a:pt x="7347351" y="4469668"/>
                  <a:pt x="7578771" y="4454770"/>
                </a:cubicBezTo>
                <a:cubicBezTo>
                  <a:pt x="7927552" y="4432302"/>
                  <a:pt x="8276080" y="4404123"/>
                  <a:pt x="8623845" y="4367873"/>
                </a:cubicBezTo>
                <a:cubicBezTo>
                  <a:pt x="8909939" y="4338575"/>
                  <a:pt x="9195310" y="4303940"/>
                  <a:pt x="9479970" y="4263967"/>
                </a:cubicBezTo>
                <a:cubicBezTo>
                  <a:pt x="9864901" y="4209593"/>
                  <a:pt x="10248014" y="4144879"/>
                  <a:pt x="10629308" y="4069810"/>
                </a:cubicBezTo>
                <a:cubicBezTo>
                  <a:pt x="11090114" y="3978690"/>
                  <a:pt x="11546975" y="3871184"/>
                  <a:pt x="11998498" y="3743816"/>
                </a:cubicBezTo>
                <a:lnTo>
                  <a:pt x="12188952" y="3687715"/>
                </a:lnTo>
                <a:lnTo>
                  <a:pt x="12188952" y="3742439"/>
                </a:lnTo>
                <a:lnTo>
                  <a:pt x="11829257" y="3846853"/>
                </a:lnTo>
                <a:cubicBezTo>
                  <a:pt x="11534769" y="3926550"/>
                  <a:pt x="11238120" y="3997436"/>
                  <a:pt x="10939183" y="4061368"/>
                </a:cubicBezTo>
                <a:cubicBezTo>
                  <a:pt x="10622824" y="4129150"/>
                  <a:pt x="10304941" y="4189147"/>
                  <a:pt x="9985530" y="4241373"/>
                </a:cubicBezTo>
                <a:cubicBezTo>
                  <a:pt x="9720036" y="4284822"/>
                  <a:pt x="9453814" y="4323467"/>
                  <a:pt x="9186882" y="4357320"/>
                </a:cubicBezTo>
                <a:cubicBezTo>
                  <a:pt x="8984197" y="4382894"/>
                  <a:pt x="8781514" y="4406977"/>
                  <a:pt x="8578198" y="4426839"/>
                </a:cubicBezTo>
                <a:cubicBezTo>
                  <a:pt x="8340547" y="4449559"/>
                  <a:pt x="8102644" y="4471034"/>
                  <a:pt x="7864358" y="4488290"/>
                </a:cubicBezTo>
                <a:cubicBezTo>
                  <a:pt x="7554994" y="4510634"/>
                  <a:pt x="7245502" y="4528512"/>
                  <a:pt x="6935502" y="4539684"/>
                </a:cubicBezTo>
                <a:cubicBezTo>
                  <a:pt x="6782917" y="4545147"/>
                  <a:pt x="6630334" y="4548995"/>
                  <a:pt x="6477750" y="4553587"/>
                </a:cubicBezTo>
                <a:cubicBezTo>
                  <a:pt x="6439195" y="4551503"/>
                  <a:pt x="6400529" y="4553128"/>
                  <a:pt x="6362294" y="4558430"/>
                </a:cubicBezTo>
                <a:lnTo>
                  <a:pt x="6057129" y="4558430"/>
                </a:lnTo>
                <a:lnTo>
                  <a:pt x="5977784" y="4553836"/>
                </a:lnTo>
                <a:cubicBezTo>
                  <a:pt x="5740261" y="4541423"/>
                  <a:pt x="5502739" y="4527644"/>
                  <a:pt x="5265087" y="4517587"/>
                </a:cubicBezTo>
                <a:cubicBezTo>
                  <a:pt x="4958267" y="4505171"/>
                  <a:pt x="4651826" y="4484691"/>
                  <a:pt x="4346277" y="4455517"/>
                </a:cubicBezTo>
                <a:cubicBezTo>
                  <a:pt x="4021654" y="4424605"/>
                  <a:pt x="3697795" y="4389970"/>
                  <a:pt x="3373045" y="4356948"/>
                </a:cubicBezTo>
                <a:cubicBezTo>
                  <a:pt x="3035412" y="4322686"/>
                  <a:pt x="2698456" y="4283047"/>
                  <a:pt x="2362173" y="4238021"/>
                </a:cubicBezTo>
                <a:cubicBezTo>
                  <a:pt x="1984692" y="4187868"/>
                  <a:pt x="1608364" y="4130142"/>
                  <a:pt x="1233177" y="4064845"/>
                </a:cubicBezTo>
                <a:cubicBezTo>
                  <a:pt x="842181" y="3996132"/>
                  <a:pt x="453758" y="3917644"/>
                  <a:pt x="68500" y="3825138"/>
                </a:cubicBezTo>
                <a:lnTo>
                  <a:pt x="0" y="3807783"/>
                </a:lnTo>
                <a:lnTo>
                  <a:pt x="0" y="3751294"/>
                </a:lnTo>
                <a:lnTo>
                  <a:pt x="72441" y="3770071"/>
                </a:lnTo>
                <a:cubicBezTo>
                  <a:pt x="247961" y="3812249"/>
                  <a:pt x="424164" y="3851509"/>
                  <a:pt x="600716" y="3888441"/>
                </a:cubicBezTo>
                <a:cubicBezTo>
                  <a:pt x="988279" y="3969255"/>
                  <a:pt x="1378133" y="4038153"/>
                  <a:pt x="1769512" y="4098609"/>
                </a:cubicBezTo>
                <a:cubicBezTo>
                  <a:pt x="2052426" y="4142185"/>
                  <a:pt x="2335725" y="4182282"/>
                  <a:pt x="2613554" y="4215551"/>
                </a:cubicBezTo>
                <a:cubicBezTo>
                  <a:pt x="2605544" y="4218158"/>
                  <a:pt x="2594611" y="4208102"/>
                  <a:pt x="2581134" y="4205620"/>
                </a:cubicBezTo>
                <a:cubicBezTo>
                  <a:pt x="2087178" y="4113668"/>
                  <a:pt x="1597684" y="4002775"/>
                  <a:pt x="1112635" y="3872923"/>
                </a:cubicBezTo>
                <a:cubicBezTo>
                  <a:pt x="880453" y="3810852"/>
                  <a:pt x="649713" y="3744374"/>
                  <a:pt x="420412" y="3673490"/>
                </a:cubicBezTo>
                <a:lnTo>
                  <a:pt x="0" y="3534573"/>
                </a:lnTo>
                <a:close/>
              </a:path>
            </a:pathLst>
          </a:custGeom>
        </p:spPr>
      </p:pic>
      <p:sp>
        <p:nvSpPr>
          <p:cNvPr id="18" name="sketch line">
            <a:extLst>
              <a:ext uri="{FF2B5EF4-FFF2-40B4-BE49-F238E27FC236}">
                <a16:creationId xmlns:a16="http://schemas.microsoft.com/office/drawing/2014/main" id="{3540989C-C7B8-473B-BF87-6F2DA6A900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661305" y="5468206"/>
            <a:ext cx="1371600" cy="18288"/>
          </a:xfrm>
          <a:custGeom>
            <a:avLst/>
            <a:gdLst>
              <a:gd name="connsiteX0" fmla="*/ 0 w 1371600"/>
              <a:gd name="connsiteY0" fmla="*/ 0 h 18288"/>
              <a:gd name="connsiteX1" fmla="*/ 685800 w 1371600"/>
              <a:gd name="connsiteY1" fmla="*/ 0 h 18288"/>
              <a:gd name="connsiteX2" fmla="*/ 1371600 w 1371600"/>
              <a:gd name="connsiteY2" fmla="*/ 0 h 18288"/>
              <a:gd name="connsiteX3" fmla="*/ 1371600 w 1371600"/>
              <a:gd name="connsiteY3" fmla="*/ 18288 h 18288"/>
              <a:gd name="connsiteX4" fmla="*/ 713232 w 1371600"/>
              <a:gd name="connsiteY4" fmla="*/ 18288 h 18288"/>
              <a:gd name="connsiteX5" fmla="*/ 0 w 1371600"/>
              <a:gd name="connsiteY5" fmla="*/ 18288 h 18288"/>
              <a:gd name="connsiteX6" fmla="*/ 0 w 1371600"/>
              <a:gd name="connsiteY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600" h="18288" fill="none" extrusionOk="0">
                <a:moveTo>
                  <a:pt x="0" y="0"/>
                </a:moveTo>
                <a:cubicBezTo>
                  <a:pt x="247303" y="31625"/>
                  <a:pt x="422310" y="-25629"/>
                  <a:pt x="685800" y="0"/>
                </a:cubicBezTo>
                <a:cubicBezTo>
                  <a:pt x="949290" y="25629"/>
                  <a:pt x="1192357" y="6696"/>
                  <a:pt x="1371600" y="0"/>
                </a:cubicBezTo>
                <a:cubicBezTo>
                  <a:pt x="1371355" y="6649"/>
                  <a:pt x="1371915" y="11310"/>
                  <a:pt x="1371600" y="18288"/>
                </a:cubicBezTo>
                <a:cubicBezTo>
                  <a:pt x="1107995" y="26464"/>
                  <a:pt x="1033361" y="32942"/>
                  <a:pt x="713232" y="18288"/>
                </a:cubicBezTo>
                <a:cubicBezTo>
                  <a:pt x="393103" y="3634"/>
                  <a:pt x="289343" y="43221"/>
                  <a:pt x="0" y="18288"/>
                </a:cubicBezTo>
                <a:cubicBezTo>
                  <a:pt x="-459" y="11562"/>
                  <a:pt x="-31" y="5093"/>
                  <a:pt x="0" y="0"/>
                </a:cubicBezTo>
                <a:close/>
              </a:path>
              <a:path w="1371600" h="18288" stroke="0" extrusionOk="0">
                <a:moveTo>
                  <a:pt x="0" y="0"/>
                </a:moveTo>
                <a:cubicBezTo>
                  <a:pt x="170249" y="-24099"/>
                  <a:pt x="504634" y="14338"/>
                  <a:pt x="644652" y="0"/>
                </a:cubicBezTo>
                <a:cubicBezTo>
                  <a:pt x="784670" y="-14338"/>
                  <a:pt x="1087773" y="8679"/>
                  <a:pt x="1371600" y="0"/>
                </a:cubicBezTo>
                <a:cubicBezTo>
                  <a:pt x="1372456" y="3662"/>
                  <a:pt x="1371030" y="13946"/>
                  <a:pt x="1371600" y="18288"/>
                </a:cubicBezTo>
                <a:cubicBezTo>
                  <a:pt x="1176823" y="-1409"/>
                  <a:pt x="900830" y="9989"/>
                  <a:pt x="713232" y="18288"/>
                </a:cubicBezTo>
                <a:cubicBezTo>
                  <a:pt x="525634" y="26587"/>
                  <a:pt x="282837" y="5724"/>
                  <a:pt x="0" y="18288"/>
                </a:cubicBezTo>
                <a:cubicBezTo>
                  <a:pt x="367" y="13143"/>
                  <a:pt x="-823" y="5844"/>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615697673">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3FEEF42-5E46-2356-D72A-61C0FA900E6F}"/>
              </a:ext>
            </a:extLst>
          </p:cNvPr>
          <p:cNvSpPr>
            <a:spLocks noGrp="1"/>
          </p:cNvSpPr>
          <p:nvPr>
            <p:ph idx="1"/>
          </p:nvPr>
        </p:nvSpPr>
        <p:spPr>
          <a:xfrm>
            <a:off x="4654294" y="4777739"/>
            <a:ext cx="6897626" cy="1399223"/>
          </a:xfrm>
        </p:spPr>
        <p:txBody>
          <a:bodyPr vert="horz" lIns="91440" tIns="45720" rIns="91440" bIns="45720" rtlCol="0" anchor="ctr">
            <a:normAutofit/>
          </a:bodyPr>
          <a:lstStyle/>
          <a:p>
            <a:r>
              <a:rPr lang="en-US" sz="1500" dirty="0">
                <a:ea typeface="+mn-lt"/>
                <a:cs typeface="+mn-lt"/>
              </a:rPr>
              <a:t>Employee engagement score: 78% satisfaction (Gartner, 2025).</a:t>
            </a:r>
          </a:p>
          <a:p>
            <a:r>
              <a:rPr lang="en-US" sz="1500" dirty="0">
                <a:ea typeface="+mn-lt"/>
                <a:cs typeface="+mn-lt"/>
              </a:rPr>
              <a:t>“Voice of the Associate” </a:t>
            </a:r>
            <a:r>
              <a:rPr lang="en-US" sz="1500" dirty="0" err="1">
                <a:ea typeface="+mn-lt"/>
                <a:cs typeface="+mn-lt"/>
              </a:rPr>
              <a:t>programme</a:t>
            </a:r>
            <a:r>
              <a:rPr lang="en-US" sz="1500" dirty="0">
                <a:ea typeface="+mn-lt"/>
                <a:cs typeface="+mn-lt"/>
              </a:rPr>
              <a:t> for feedback.</a:t>
            </a:r>
          </a:p>
          <a:p>
            <a:r>
              <a:rPr lang="en-US" sz="1500" dirty="0">
                <a:ea typeface="+mn-lt"/>
                <a:cs typeface="+mn-lt"/>
              </a:rPr>
              <a:t>Internal mobility and upskilling via Career Choice.</a:t>
            </a:r>
          </a:p>
          <a:p>
            <a:r>
              <a:rPr lang="en-US" sz="1500" dirty="0">
                <a:ea typeface="+mn-lt"/>
                <a:cs typeface="+mn-lt"/>
              </a:rPr>
              <a:t>Focus on recognition, flexibility, and wellbeing.</a:t>
            </a:r>
          </a:p>
          <a:p>
            <a:endParaRPr lang="en-US" sz="1500"/>
          </a:p>
        </p:txBody>
      </p:sp>
    </p:spTree>
    <p:extLst>
      <p:ext uri="{BB962C8B-B14F-4D97-AF65-F5344CB8AC3E}">
        <p14:creationId xmlns:p14="http://schemas.microsoft.com/office/powerpoint/2010/main" val="266758450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Managing Cross-Cultural Teams: Best Practices for Managers - Emerald Isle  Manpower">
            <a:extLst>
              <a:ext uri="{FF2B5EF4-FFF2-40B4-BE49-F238E27FC236}">
                <a16:creationId xmlns:a16="http://schemas.microsoft.com/office/drawing/2014/main" id="{63741E51-91B0-3F12-2DAF-76F5D02DF527}"/>
              </a:ext>
            </a:extLst>
          </p:cNvPr>
          <p:cNvPicPr>
            <a:picLocks noChangeAspect="1"/>
          </p:cNvPicPr>
          <p:nvPr/>
        </p:nvPicPr>
        <p:blipFill>
          <a:blip r:embed="rId3"/>
          <a:srcRect l="18221" r="-1" b="-1"/>
          <a:stretch>
            <a:fillRect/>
          </a:stretch>
        </p:blipFill>
        <p:spPr>
          <a:xfrm>
            <a:off x="2522356" y="10"/>
            <a:ext cx="9669642" cy="6857990"/>
          </a:xfrm>
          <a:prstGeom prst="rect">
            <a:avLst/>
          </a:prstGeom>
        </p:spPr>
      </p:pic>
      <p:sp>
        <p:nvSpPr>
          <p:cNvPr id="14" name="Rectangle 13">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5DDF125-CC3E-41D9-2BCD-3C497FD82316}"/>
              </a:ext>
            </a:extLst>
          </p:cNvPr>
          <p:cNvSpPr>
            <a:spLocks noGrp="1"/>
          </p:cNvSpPr>
          <p:nvPr>
            <p:ph type="title"/>
          </p:nvPr>
        </p:nvSpPr>
        <p:spPr>
          <a:xfrm>
            <a:off x="838200" y="365125"/>
            <a:ext cx="3822189" cy="1899912"/>
          </a:xfrm>
        </p:spPr>
        <p:txBody>
          <a:bodyPr>
            <a:normAutofit/>
          </a:bodyPr>
          <a:lstStyle/>
          <a:p>
            <a:r>
              <a:rPr lang="en-US" sz="3700">
                <a:ea typeface="+mj-lt"/>
                <a:cs typeface="+mj-lt"/>
              </a:rPr>
              <a:t>Cultural and Cross-Border Team Management</a:t>
            </a:r>
            <a:endParaRPr lang="en-US" sz="3700"/>
          </a:p>
        </p:txBody>
      </p:sp>
      <p:sp>
        <p:nvSpPr>
          <p:cNvPr id="3" name="Content Placeholder 2">
            <a:extLst>
              <a:ext uri="{FF2B5EF4-FFF2-40B4-BE49-F238E27FC236}">
                <a16:creationId xmlns:a16="http://schemas.microsoft.com/office/drawing/2014/main" id="{7862B10F-5298-0664-7784-BF5FCF6A4D45}"/>
              </a:ext>
            </a:extLst>
          </p:cNvPr>
          <p:cNvSpPr>
            <a:spLocks noGrp="1"/>
          </p:cNvSpPr>
          <p:nvPr>
            <p:ph idx="1"/>
          </p:nvPr>
        </p:nvSpPr>
        <p:spPr>
          <a:xfrm>
            <a:off x="838200" y="2434201"/>
            <a:ext cx="3822189" cy="3742762"/>
          </a:xfrm>
        </p:spPr>
        <p:txBody>
          <a:bodyPr vert="horz" lIns="91440" tIns="45720" rIns="91440" bIns="45720" rtlCol="0">
            <a:normAutofit/>
          </a:bodyPr>
          <a:lstStyle/>
          <a:p>
            <a:r>
              <a:rPr lang="en-US" sz="1900">
                <a:ea typeface="+mn-lt"/>
                <a:cs typeface="+mn-lt"/>
              </a:rPr>
              <a:t>Business in more than 65 countries requires cultural flexibility.</a:t>
            </a:r>
          </a:p>
          <a:p>
            <a:r>
              <a:rPr lang="en-US" sz="1900">
                <a:ea typeface="+mn-lt"/>
                <a:cs typeface="+mn-lt"/>
              </a:rPr>
              <a:t>Applies all dimensions of culture to HR training by Hofstede (Alqarni, 2022).</a:t>
            </a:r>
          </a:p>
          <a:p>
            <a:r>
              <a:rPr lang="en-US" sz="1900">
                <a:ea typeface="+mn-lt"/>
                <a:cs typeface="+mn-lt"/>
              </a:rPr>
              <a:t>Cross-border virtual teams that were being run through AWS tools.</a:t>
            </a:r>
          </a:p>
          <a:p>
            <a:r>
              <a:rPr lang="en-US" sz="1900">
                <a:ea typeface="+mn-lt"/>
                <a:cs typeface="+mn-lt"/>
              </a:rPr>
              <a:t>Encourages diversity in the form of global leadership training.</a:t>
            </a:r>
          </a:p>
          <a:p>
            <a:endParaRPr lang="en-US" sz="1900"/>
          </a:p>
        </p:txBody>
      </p:sp>
    </p:spTree>
    <p:extLst>
      <p:ext uri="{BB962C8B-B14F-4D97-AF65-F5344CB8AC3E}">
        <p14:creationId xmlns:p14="http://schemas.microsoft.com/office/powerpoint/2010/main" val="39904685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3D0B56-1A1D-9EBE-C4DD-0DAED2A6A982}"/>
              </a:ext>
            </a:extLst>
          </p:cNvPr>
          <p:cNvSpPr>
            <a:spLocks noGrp="1"/>
          </p:cNvSpPr>
          <p:nvPr>
            <p:ph type="title"/>
          </p:nvPr>
        </p:nvSpPr>
        <p:spPr>
          <a:xfrm>
            <a:off x="481013" y="3752849"/>
            <a:ext cx="3290887" cy="2452687"/>
          </a:xfrm>
        </p:spPr>
        <p:txBody>
          <a:bodyPr anchor="ctr">
            <a:normAutofit/>
          </a:bodyPr>
          <a:lstStyle/>
          <a:p>
            <a:r>
              <a:rPr lang="en-US" sz="3600">
                <a:ea typeface="+mj-lt"/>
                <a:cs typeface="+mj-lt"/>
              </a:rPr>
              <a:t>Legal, Ethical, and Geopolitical Influences on HRM</a:t>
            </a:r>
          </a:p>
          <a:p>
            <a:endParaRPr lang="en-US" sz="3600"/>
          </a:p>
        </p:txBody>
      </p:sp>
      <p:pic>
        <p:nvPicPr>
          <p:cNvPr id="4" name="Picture 3" descr="Ethical Issues in HRM | Jaro Education">
            <a:extLst>
              <a:ext uri="{FF2B5EF4-FFF2-40B4-BE49-F238E27FC236}">
                <a16:creationId xmlns:a16="http://schemas.microsoft.com/office/drawing/2014/main" id="{D2A5A2F4-CA62-2532-A66E-2F039FF482E4}"/>
              </a:ext>
            </a:extLst>
          </p:cNvPr>
          <p:cNvPicPr>
            <a:picLocks noChangeAspect="1"/>
          </p:cNvPicPr>
          <p:nvPr/>
        </p:nvPicPr>
        <p:blipFill>
          <a:blip r:embed="rId3"/>
          <a:srcRect t="22690" b="23204"/>
          <a:stretch>
            <a:fillRect/>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6404012C-4D49-EA97-A84F-A4D5B714E9F0}"/>
              </a:ext>
            </a:extLst>
          </p:cNvPr>
          <p:cNvSpPr>
            <a:spLocks noGrp="1"/>
          </p:cNvSpPr>
          <p:nvPr>
            <p:ph idx="1"/>
          </p:nvPr>
        </p:nvSpPr>
        <p:spPr>
          <a:xfrm>
            <a:off x="4223982" y="3752850"/>
            <a:ext cx="7485413" cy="2452687"/>
          </a:xfrm>
        </p:spPr>
        <p:txBody>
          <a:bodyPr vert="horz" lIns="91440" tIns="45720" rIns="91440" bIns="45720" rtlCol="0" anchor="ctr">
            <a:normAutofit/>
          </a:bodyPr>
          <a:lstStyle/>
          <a:p>
            <a:r>
              <a:rPr lang="en-US" sz="1800">
                <a:ea typeface="+mn-lt"/>
                <a:cs typeface="+mn-lt"/>
              </a:rPr>
              <a:t>Compliance with 60+ international labour laws.</a:t>
            </a:r>
            <a:endParaRPr lang="en-US" sz="1800"/>
          </a:p>
          <a:p>
            <a:r>
              <a:rPr lang="en-US" sz="1800">
                <a:ea typeface="+mn-lt"/>
                <a:cs typeface="+mn-lt"/>
              </a:rPr>
              <a:t>Challenges: GDPR, unionisation, and wage transparency.</a:t>
            </a:r>
            <a:endParaRPr lang="en-US" sz="1800"/>
          </a:p>
          <a:p>
            <a:r>
              <a:rPr lang="en-US" sz="1800">
                <a:ea typeface="+mn-lt"/>
                <a:cs typeface="+mn-lt"/>
              </a:rPr>
              <a:t>Ethical focus on fair pay and diversity.</a:t>
            </a:r>
            <a:endParaRPr lang="en-US" sz="1800"/>
          </a:p>
          <a:p>
            <a:r>
              <a:rPr lang="en-US" sz="1800">
                <a:ea typeface="+mn-lt"/>
                <a:cs typeface="+mn-lt"/>
              </a:rPr>
              <a:t>Geopolitical issues affect global mobility and hiring (Stokes, 2021). </a:t>
            </a:r>
            <a:endParaRPr lang="en-US" sz="1800"/>
          </a:p>
          <a:p>
            <a:endParaRPr lang="en-US" sz="1800"/>
          </a:p>
        </p:txBody>
      </p:sp>
    </p:spTree>
    <p:extLst>
      <p:ext uri="{BB962C8B-B14F-4D97-AF65-F5344CB8AC3E}">
        <p14:creationId xmlns:p14="http://schemas.microsoft.com/office/powerpoint/2010/main" val="121714307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A724DBA-D2D9-471E-8ED7-2015DDD950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42071D-70CD-3E75-1DF6-85B8BA176486}"/>
              </a:ext>
            </a:extLst>
          </p:cNvPr>
          <p:cNvSpPr>
            <a:spLocks noGrp="1"/>
          </p:cNvSpPr>
          <p:nvPr>
            <p:ph type="title"/>
          </p:nvPr>
        </p:nvSpPr>
        <p:spPr>
          <a:xfrm>
            <a:off x="7239014" y="525982"/>
            <a:ext cx="4282983" cy="1200361"/>
          </a:xfrm>
        </p:spPr>
        <p:txBody>
          <a:bodyPr anchor="b">
            <a:normAutofit/>
          </a:bodyPr>
          <a:lstStyle/>
          <a:p>
            <a:r>
              <a:rPr lang="en-US" sz="2800">
                <a:ea typeface="+mj-lt"/>
                <a:cs typeface="+mj-lt"/>
              </a:rPr>
              <a:t>Strategic Alignment of HRM with Organisational Goals</a:t>
            </a:r>
            <a:endParaRPr lang="en-US" sz="2800"/>
          </a:p>
          <a:p>
            <a:endParaRPr lang="en-US" sz="2800"/>
          </a:p>
        </p:txBody>
      </p:sp>
      <p:sp>
        <p:nvSpPr>
          <p:cNvPr id="11" name="Rectangle 10">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4641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0234"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Strategic Human Resource Management: Key to Business Success">
            <a:extLst>
              <a:ext uri="{FF2B5EF4-FFF2-40B4-BE49-F238E27FC236}">
                <a16:creationId xmlns:a16="http://schemas.microsoft.com/office/drawing/2014/main" id="{A6028ED9-7048-0CA3-E7A1-B36805550DDB}"/>
              </a:ext>
            </a:extLst>
          </p:cNvPr>
          <p:cNvPicPr>
            <a:picLocks noChangeAspect="1"/>
          </p:cNvPicPr>
          <p:nvPr/>
        </p:nvPicPr>
        <p:blipFill>
          <a:blip r:embed="rId3"/>
          <a:stretch>
            <a:fillRect/>
          </a:stretch>
        </p:blipFill>
        <p:spPr>
          <a:xfrm>
            <a:off x="576244" y="1279444"/>
            <a:ext cx="5628018" cy="4066242"/>
          </a:xfrm>
          <a:prstGeom prst="rect">
            <a:avLst/>
          </a:prstGeom>
        </p:spPr>
      </p:pic>
      <p:sp>
        <p:nvSpPr>
          <p:cNvPr id="15" name="Rectangle 14">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277786"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E352E6F-AE7C-C72C-CF62-EC5C0BEE0FE1}"/>
              </a:ext>
            </a:extLst>
          </p:cNvPr>
          <p:cNvSpPr>
            <a:spLocks noGrp="1"/>
          </p:cNvSpPr>
          <p:nvPr>
            <p:ph idx="1"/>
          </p:nvPr>
        </p:nvSpPr>
        <p:spPr>
          <a:xfrm>
            <a:off x="7239012" y="2031101"/>
            <a:ext cx="4282984" cy="3511943"/>
          </a:xfrm>
        </p:spPr>
        <p:txBody>
          <a:bodyPr vert="horz" lIns="91440" tIns="45720" rIns="91440" bIns="45720" rtlCol="0" anchor="ctr">
            <a:normAutofit/>
          </a:bodyPr>
          <a:lstStyle/>
          <a:p>
            <a:r>
              <a:rPr lang="en-US" sz="1800">
                <a:ea typeface="+mn-lt"/>
                <a:cs typeface="+mn-lt"/>
              </a:rPr>
              <a:t>HR aligns with Amazon’s mission: “Customer obsession and innovation.”</a:t>
            </a:r>
            <a:endParaRPr lang="en-US" sz="1800"/>
          </a:p>
          <a:p>
            <a:r>
              <a:rPr lang="en-US" sz="1800">
                <a:ea typeface="+mn-lt"/>
                <a:cs typeface="+mn-lt"/>
              </a:rPr>
              <a:t>Focus on leadership development and operational excellence.</a:t>
            </a:r>
            <a:endParaRPr lang="en-US" sz="1800"/>
          </a:p>
          <a:p>
            <a:r>
              <a:rPr lang="en-US" sz="1800">
                <a:ea typeface="+mn-lt"/>
                <a:cs typeface="+mn-lt"/>
              </a:rPr>
              <a:t>Workforce analytics link HR outcomes to productivity (Madhuri and Kumar, 2025). </a:t>
            </a:r>
            <a:endParaRPr lang="en-US" sz="1800"/>
          </a:p>
          <a:p>
            <a:r>
              <a:rPr lang="en-US" sz="1800">
                <a:ea typeface="+mn-lt"/>
                <a:cs typeface="+mn-lt"/>
              </a:rPr>
              <a:t>Global HR strategy supports long-term sustainability.</a:t>
            </a:r>
            <a:endParaRPr lang="en-US" sz="1800"/>
          </a:p>
          <a:p>
            <a:endParaRPr lang="en-US" sz="1800"/>
          </a:p>
        </p:txBody>
      </p:sp>
      <p:sp>
        <p:nvSpPr>
          <p:cNvPr id="17" name="Rectangle 16">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677179"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6490265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8F2D636-05EA-2AB9-1703-1004E00615B9}"/>
              </a:ext>
            </a:extLst>
          </p:cNvPr>
          <p:cNvSpPr>
            <a:spLocks noGrp="1"/>
          </p:cNvSpPr>
          <p:nvPr>
            <p:ph type="title"/>
          </p:nvPr>
        </p:nvSpPr>
        <p:spPr>
          <a:xfrm>
            <a:off x="589560" y="856180"/>
            <a:ext cx="4560584" cy="1128068"/>
          </a:xfrm>
        </p:spPr>
        <p:txBody>
          <a:bodyPr anchor="ctr">
            <a:normAutofit/>
          </a:bodyPr>
          <a:lstStyle/>
          <a:p>
            <a:r>
              <a:rPr lang="en-US" sz="3700">
                <a:ea typeface="+mj-lt"/>
                <a:cs typeface="+mj-lt"/>
              </a:rPr>
              <a:t>Application of HRM Theories and Models</a:t>
            </a:r>
            <a:endParaRPr lang="en-US" sz="3700"/>
          </a:p>
        </p:txBody>
      </p:sp>
      <p:grpSp>
        <p:nvGrpSpPr>
          <p:cNvPr id="11" name="Group 1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2" name="Rectangle 1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0F2395C-CB5D-C8AA-849B-85322ABB0581}"/>
              </a:ext>
            </a:extLst>
          </p:cNvPr>
          <p:cNvSpPr>
            <a:spLocks noGrp="1"/>
          </p:cNvSpPr>
          <p:nvPr>
            <p:ph idx="1"/>
          </p:nvPr>
        </p:nvSpPr>
        <p:spPr>
          <a:xfrm>
            <a:off x="590719" y="2330505"/>
            <a:ext cx="4559425" cy="3979585"/>
          </a:xfrm>
        </p:spPr>
        <p:txBody>
          <a:bodyPr vert="horz" lIns="91440" tIns="45720" rIns="91440" bIns="45720" rtlCol="0" anchor="ctr">
            <a:normAutofit/>
          </a:bodyPr>
          <a:lstStyle/>
          <a:p>
            <a:r>
              <a:rPr lang="en-US" sz="2000">
                <a:ea typeface="+mn-lt"/>
                <a:cs typeface="+mn-lt"/>
              </a:rPr>
              <a:t>Uses Ulrich’s HR Model for strategic HR partnership.</a:t>
            </a:r>
          </a:p>
          <a:p>
            <a:r>
              <a:rPr lang="en-US" sz="2000">
                <a:ea typeface="+mn-lt"/>
                <a:cs typeface="+mn-lt"/>
              </a:rPr>
              <a:t>Applies Resource-Based View (RBV) for talent advantage (Kero and Bogale, 2023). </a:t>
            </a:r>
          </a:p>
          <a:p>
            <a:r>
              <a:rPr lang="en-US" sz="2000">
                <a:ea typeface="+mn-lt"/>
                <a:cs typeface="+mn-lt"/>
              </a:rPr>
              <a:t>Integrates Maslow’s Hierarchy in employee motivation.</a:t>
            </a:r>
          </a:p>
          <a:p>
            <a:r>
              <a:rPr lang="en-US" sz="2000">
                <a:ea typeface="+mn-lt"/>
                <a:cs typeface="+mn-lt"/>
              </a:rPr>
              <a:t>Balances cost efficiency and human capital development.</a:t>
            </a:r>
          </a:p>
          <a:p>
            <a:endParaRPr lang="en-US" sz="2000"/>
          </a:p>
        </p:txBody>
      </p:sp>
      <p:sp>
        <p:nvSpPr>
          <p:cNvPr id="17" name="Rectangle 1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Top 10 HR Models Every Human Resources Professional Should Know - SSR">
            <a:extLst>
              <a:ext uri="{FF2B5EF4-FFF2-40B4-BE49-F238E27FC236}">
                <a16:creationId xmlns:a16="http://schemas.microsoft.com/office/drawing/2014/main" id="{5E8E7524-AE1E-61B6-E992-3F6E0ADBA19C}"/>
              </a:ext>
            </a:extLst>
          </p:cNvPr>
          <p:cNvPicPr>
            <a:picLocks noChangeAspect="1"/>
          </p:cNvPicPr>
          <p:nvPr/>
        </p:nvPicPr>
        <p:blipFill>
          <a:blip r:embed="rId3"/>
          <a:srcRect t="3062" r="4" b="4"/>
          <a:stretch>
            <a:fillRect/>
          </a:stretch>
        </p:blipFill>
        <p:spPr>
          <a:xfrm>
            <a:off x="5977788" y="799352"/>
            <a:ext cx="5425410" cy="5259296"/>
          </a:xfrm>
          <a:prstGeom prst="rect">
            <a:avLst/>
          </a:prstGeom>
        </p:spPr>
      </p:pic>
    </p:spTree>
    <p:extLst>
      <p:ext uri="{BB962C8B-B14F-4D97-AF65-F5344CB8AC3E}">
        <p14:creationId xmlns:p14="http://schemas.microsoft.com/office/powerpoint/2010/main" val="54464333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9D9CE3C4-25D7-403C-9312-F3B39099D2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32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493352-FB76-A36B-CCAF-7D5966BD8707}"/>
              </a:ext>
            </a:extLst>
          </p:cNvPr>
          <p:cNvSpPr>
            <a:spLocks noGrp="1"/>
          </p:cNvSpPr>
          <p:nvPr>
            <p:ph type="title"/>
          </p:nvPr>
        </p:nvSpPr>
        <p:spPr>
          <a:xfrm>
            <a:off x="6738267" y="818302"/>
            <a:ext cx="4333814" cy="1454051"/>
          </a:xfrm>
        </p:spPr>
        <p:txBody>
          <a:bodyPr anchor="b">
            <a:normAutofit/>
          </a:bodyPr>
          <a:lstStyle/>
          <a:p>
            <a:r>
              <a:rPr lang="en-US" sz="3300">
                <a:solidFill>
                  <a:schemeClr val="tx2"/>
                </a:solidFill>
                <a:ea typeface="+mj-lt"/>
                <a:cs typeface="+mj-lt"/>
              </a:rPr>
              <a:t>Case Examples and Benchmarking with Global Best Practices</a:t>
            </a:r>
            <a:endParaRPr lang="en-US" sz="3300">
              <a:solidFill>
                <a:schemeClr val="tx2"/>
              </a:solidFill>
            </a:endParaRPr>
          </a:p>
        </p:txBody>
      </p:sp>
      <p:pic>
        <p:nvPicPr>
          <p:cNvPr id="6" name="Picture 5" descr="1K+ Google Logo Pictures | Download Free Images on Unsplash">
            <a:extLst>
              <a:ext uri="{FF2B5EF4-FFF2-40B4-BE49-F238E27FC236}">
                <a16:creationId xmlns:a16="http://schemas.microsoft.com/office/drawing/2014/main" id="{78883850-9B77-D8A6-7A95-CC35A19B6ADB}"/>
              </a:ext>
            </a:extLst>
          </p:cNvPr>
          <p:cNvPicPr>
            <a:picLocks noChangeAspect="1"/>
          </p:cNvPicPr>
          <p:nvPr/>
        </p:nvPicPr>
        <p:blipFill>
          <a:blip r:embed="rId3">
            <a:alphaModFix/>
          </a:blip>
          <a:srcRect l="13012" r="12530"/>
          <a:stretch>
            <a:fillRect/>
          </a:stretch>
        </p:blipFill>
        <p:spPr>
          <a:xfrm>
            <a:off x="304" y="-20320"/>
            <a:ext cx="4444501" cy="3730751"/>
          </a:xfrm>
          <a:custGeom>
            <a:avLst/>
            <a:gdLst/>
            <a:ahLst/>
            <a:cxnLst/>
            <a:rect l="l" t="t" r="r" b="b"/>
            <a:pathLst>
              <a:path w="4443799" h="3776782">
                <a:moveTo>
                  <a:pt x="0" y="0"/>
                </a:moveTo>
                <a:lnTo>
                  <a:pt x="4164578" y="0"/>
                </a:lnTo>
                <a:lnTo>
                  <a:pt x="4238884" y="154250"/>
                </a:lnTo>
                <a:cubicBezTo>
                  <a:pt x="4370833" y="466214"/>
                  <a:pt x="4443799" y="809200"/>
                  <a:pt x="4443799" y="1169228"/>
                </a:cubicBezTo>
                <a:cubicBezTo>
                  <a:pt x="4443799" y="2609341"/>
                  <a:pt x="3276357" y="3776782"/>
                  <a:pt x="1836244" y="3776782"/>
                </a:cubicBezTo>
                <a:cubicBezTo>
                  <a:pt x="1206195" y="3776782"/>
                  <a:pt x="628337" y="3553326"/>
                  <a:pt x="177598" y="3181344"/>
                </a:cubicBezTo>
                <a:lnTo>
                  <a:pt x="0" y="3019932"/>
                </a:lnTo>
                <a:close/>
              </a:path>
            </a:pathLst>
          </a:custGeom>
          <a:effectLst>
            <a:softEdge rad="0"/>
          </a:effectLst>
        </p:spPr>
      </p:pic>
      <p:pic>
        <p:nvPicPr>
          <p:cNvPr id="4" name="Picture 3" descr="Microsoft's Windows chief departs as the company pushes further toward AI  and the cloud | The Verge">
            <a:extLst>
              <a:ext uri="{FF2B5EF4-FFF2-40B4-BE49-F238E27FC236}">
                <a16:creationId xmlns:a16="http://schemas.microsoft.com/office/drawing/2014/main" id="{70271C63-499B-8613-7502-9106D226BB8C}"/>
              </a:ext>
            </a:extLst>
          </p:cNvPr>
          <p:cNvPicPr>
            <a:picLocks noChangeAspect="1"/>
          </p:cNvPicPr>
          <p:nvPr/>
        </p:nvPicPr>
        <p:blipFill>
          <a:blip r:embed="rId4">
            <a:alphaModFix/>
          </a:blip>
          <a:srcRect l="13681" t="10732" r="8469" b="-11220"/>
          <a:stretch>
            <a:fillRect/>
          </a:stretch>
        </p:blipFill>
        <p:spPr>
          <a:xfrm>
            <a:off x="8578" y="3917279"/>
            <a:ext cx="3440687" cy="2964480"/>
          </a:xfrm>
          <a:custGeom>
            <a:avLst/>
            <a:gdLst/>
            <a:ahLst/>
            <a:cxnLst/>
            <a:rect l="l" t="t" r="r" b="b"/>
            <a:pathLst>
              <a:path w="3440586" h="2950205">
                <a:moveTo>
                  <a:pt x="1539166" y="0"/>
                </a:moveTo>
                <a:cubicBezTo>
                  <a:pt x="2589292" y="0"/>
                  <a:pt x="3440586" y="851294"/>
                  <a:pt x="3440586" y="1901419"/>
                </a:cubicBezTo>
                <a:cubicBezTo>
                  <a:pt x="3440586" y="2229583"/>
                  <a:pt x="3357452" y="2538330"/>
                  <a:pt x="3211095" y="2807749"/>
                </a:cubicBezTo>
                <a:lnTo>
                  <a:pt x="3124550" y="2950205"/>
                </a:lnTo>
                <a:lnTo>
                  <a:pt x="0" y="2950205"/>
                </a:lnTo>
                <a:lnTo>
                  <a:pt x="0" y="788141"/>
                </a:lnTo>
                <a:lnTo>
                  <a:pt x="71938" y="691940"/>
                </a:lnTo>
                <a:cubicBezTo>
                  <a:pt x="420687" y="269355"/>
                  <a:pt x="948471" y="0"/>
                  <a:pt x="1539166" y="0"/>
                </a:cubicBezTo>
                <a:close/>
              </a:path>
            </a:pathLst>
          </a:custGeom>
          <a:effectLst>
            <a:softEdge rad="0"/>
          </a:effectLst>
        </p:spPr>
      </p:pic>
      <p:grpSp>
        <p:nvGrpSpPr>
          <p:cNvPr id="28" name="Group 27">
            <a:extLst>
              <a:ext uri="{FF2B5EF4-FFF2-40B4-BE49-F238E27FC236}">
                <a16:creationId xmlns:a16="http://schemas.microsoft.com/office/drawing/2014/main" id="{2E56C079-9BED-4728-8FAD-2F9E3A17914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4" y="-20320"/>
            <a:ext cx="4619342" cy="3993680"/>
            <a:chOff x="6642" y="0"/>
            <a:chExt cx="4656944" cy="4026189"/>
          </a:xfrm>
        </p:grpSpPr>
        <p:sp>
          <p:nvSpPr>
            <p:cNvPr id="14" name="Freeform: Shape 13">
              <a:extLst>
                <a:ext uri="{FF2B5EF4-FFF2-40B4-BE49-F238E27FC236}">
                  <a16:creationId xmlns:a16="http://schemas.microsoft.com/office/drawing/2014/main" id="{4FE2DBDC-CA19-4342-8088-8ADCA94AAE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643" y="0"/>
              <a:ext cx="4481649" cy="3774194"/>
            </a:xfrm>
            <a:custGeom>
              <a:avLst/>
              <a:gdLst>
                <a:gd name="connsiteX0" fmla="*/ 3838758 w 4481649"/>
                <a:gd name="connsiteY0" fmla="*/ 0 h 3774194"/>
                <a:gd name="connsiteX1" fmla="*/ 4072279 w 4481649"/>
                <a:gd name="connsiteY1" fmla="*/ 0 h 3774194"/>
                <a:gd name="connsiteX2" fmla="*/ 4075362 w 4481649"/>
                <a:gd name="connsiteY2" fmla="*/ 4673 h 3774194"/>
                <a:gd name="connsiteX3" fmla="*/ 4106646 w 4481649"/>
                <a:gd name="connsiteY3" fmla="*/ 54070 h 3774194"/>
                <a:gd name="connsiteX4" fmla="*/ 4136804 w 4481649"/>
                <a:gd name="connsiteY4" fmla="*/ 104160 h 3774194"/>
                <a:gd name="connsiteX5" fmla="*/ 4246950 w 4481649"/>
                <a:gd name="connsiteY5" fmla="*/ 310241 h 3774194"/>
                <a:gd name="connsiteX6" fmla="*/ 4397741 w 4481649"/>
                <a:gd name="connsiteY6" fmla="*/ 750480 h 3774194"/>
                <a:gd name="connsiteX7" fmla="*/ 4433098 w 4481649"/>
                <a:gd name="connsiteY7" fmla="*/ 979526 h 3774194"/>
                <a:gd name="connsiteX8" fmla="*/ 4456064 w 4481649"/>
                <a:gd name="connsiteY8" fmla="*/ 1208745 h 3774194"/>
                <a:gd name="connsiteX9" fmla="*/ 4474350 w 4481649"/>
                <a:gd name="connsiteY9" fmla="*/ 1437964 h 3774194"/>
                <a:gd name="connsiteX10" fmla="*/ 4478075 w 4481649"/>
                <a:gd name="connsiteY10" fmla="*/ 1495420 h 3774194"/>
                <a:gd name="connsiteX11" fmla="*/ 4479722 w 4481649"/>
                <a:gd name="connsiteY11" fmla="*/ 1524971 h 3774194"/>
                <a:gd name="connsiteX12" fmla="*/ 4480936 w 4481649"/>
                <a:gd name="connsiteY12" fmla="*/ 1555043 h 3774194"/>
                <a:gd name="connsiteX13" fmla="*/ 4479288 w 4481649"/>
                <a:gd name="connsiteY13" fmla="*/ 1676195 h 3774194"/>
                <a:gd name="connsiteX14" fmla="*/ 4355883 w 4481649"/>
                <a:gd name="connsiteY14" fmla="*/ 2152052 h 3774194"/>
                <a:gd name="connsiteX15" fmla="*/ 4081600 w 4481649"/>
                <a:gd name="connsiteY15" fmla="*/ 2556153 h 3774194"/>
                <a:gd name="connsiteX16" fmla="*/ 3914431 w 4481649"/>
                <a:gd name="connsiteY16" fmla="*/ 2724623 h 3774194"/>
                <a:gd name="connsiteX17" fmla="*/ 3740156 w 4481649"/>
                <a:gd name="connsiteY17" fmla="*/ 2877753 h 3774194"/>
                <a:gd name="connsiteX18" fmla="*/ 3386143 w 4481649"/>
                <a:gd name="connsiteY18" fmla="*/ 3153683 h 3774194"/>
                <a:gd name="connsiteX19" fmla="*/ 3297056 w 4481649"/>
                <a:gd name="connsiteY19" fmla="*/ 3221018 h 3774194"/>
                <a:gd name="connsiteX20" fmla="*/ 3205542 w 4481649"/>
                <a:gd name="connsiteY20" fmla="*/ 3288787 h 3774194"/>
                <a:gd name="connsiteX21" fmla="*/ 3111775 w 4481649"/>
                <a:gd name="connsiteY21" fmla="*/ 3355690 h 3774194"/>
                <a:gd name="connsiteX22" fmla="*/ 3015060 w 4481649"/>
                <a:gd name="connsiteY22" fmla="*/ 3420685 h 3774194"/>
                <a:gd name="connsiteX23" fmla="*/ 2812014 w 4481649"/>
                <a:gd name="connsiteY23" fmla="*/ 3542705 h 3774194"/>
                <a:gd name="connsiteX24" fmla="*/ 2593627 w 4481649"/>
                <a:gd name="connsiteY24" fmla="*/ 3646439 h 3774194"/>
                <a:gd name="connsiteX25" fmla="*/ 2118377 w 4481649"/>
                <a:gd name="connsiteY25" fmla="*/ 3765771 h 3774194"/>
                <a:gd name="connsiteX26" fmla="*/ 1996011 w 4481649"/>
                <a:gd name="connsiteY26" fmla="*/ 3773484 h 3774194"/>
                <a:gd name="connsiteX27" fmla="*/ 1965420 w 4481649"/>
                <a:gd name="connsiteY27" fmla="*/ 3774177 h 3774194"/>
                <a:gd name="connsiteX28" fmla="*/ 1934915 w 4481649"/>
                <a:gd name="connsiteY28" fmla="*/ 3774003 h 3774194"/>
                <a:gd name="connsiteX29" fmla="*/ 1904497 w 4481649"/>
                <a:gd name="connsiteY29" fmla="*/ 3773658 h 3774194"/>
                <a:gd name="connsiteX30" fmla="*/ 1874945 w 4481649"/>
                <a:gd name="connsiteY30" fmla="*/ 3772531 h 3774194"/>
                <a:gd name="connsiteX31" fmla="*/ 1638881 w 4481649"/>
                <a:gd name="connsiteY31" fmla="*/ 3753725 h 3774194"/>
                <a:gd name="connsiteX32" fmla="*/ 1404288 w 4481649"/>
                <a:gd name="connsiteY32" fmla="*/ 3712301 h 3774194"/>
                <a:gd name="connsiteX33" fmla="*/ 1173856 w 4481649"/>
                <a:gd name="connsiteY33" fmla="*/ 3647392 h 3774194"/>
                <a:gd name="connsiteX34" fmla="*/ 732751 w 4481649"/>
                <a:gd name="connsiteY34" fmla="*/ 3452230 h 3774194"/>
                <a:gd name="connsiteX35" fmla="*/ 360973 w 4481649"/>
                <a:gd name="connsiteY35" fmla="*/ 3148396 h 3774194"/>
                <a:gd name="connsiteX36" fmla="*/ 210269 w 4481649"/>
                <a:gd name="connsiteY36" fmla="*/ 2965542 h 3774194"/>
                <a:gd name="connsiteX37" fmla="*/ 78631 w 4481649"/>
                <a:gd name="connsiteY37" fmla="*/ 2771940 h 3774194"/>
                <a:gd name="connsiteX38" fmla="*/ 47866 w 4481649"/>
                <a:gd name="connsiteY38" fmla="*/ 2722630 h 3774194"/>
                <a:gd name="connsiteX39" fmla="*/ 18488 w 4481649"/>
                <a:gd name="connsiteY39" fmla="*/ 2674792 h 3774194"/>
                <a:gd name="connsiteX40" fmla="*/ 0 w 4481649"/>
                <a:gd name="connsiteY40" fmla="*/ 2645223 h 3774194"/>
                <a:gd name="connsiteX41" fmla="*/ 0 w 4481649"/>
                <a:gd name="connsiteY41" fmla="*/ 2227021 h 3774194"/>
                <a:gd name="connsiteX42" fmla="*/ 25421 w 4481649"/>
                <a:gd name="connsiteY42" fmla="*/ 2260119 h 3774194"/>
                <a:gd name="connsiteX43" fmla="*/ 167979 w 4481649"/>
                <a:gd name="connsiteY43" fmla="*/ 2432922 h 3774194"/>
                <a:gd name="connsiteX44" fmla="*/ 238868 w 4481649"/>
                <a:gd name="connsiteY44" fmla="*/ 2523135 h 3774194"/>
                <a:gd name="connsiteX45" fmla="*/ 272926 w 4481649"/>
                <a:gd name="connsiteY45" fmla="*/ 2567420 h 3774194"/>
                <a:gd name="connsiteX46" fmla="*/ 306290 w 4481649"/>
                <a:gd name="connsiteY46" fmla="*/ 2609797 h 3774194"/>
                <a:gd name="connsiteX47" fmla="*/ 592966 w 4481649"/>
                <a:gd name="connsiteY47" fmla="*/ 2922991 h 3774194"/>
                <a:gd name="connsiteX48" fmla="*/ 745402 w 4481649"/>
                <a:gd name="connsiteY48" fmla="*/ 3063902 h 3774194"/>
                <a:gd name="connsiteX49" fmla="*/ 905033 w 4481649"/>
                <a:gd name="connsiteY49" fmla="*/ 3193806 h 3774194"/>
                <a:gd name="connsiteX50" fmla="*/ 1261644 w 4481649"/>
                <a:gd name="connsiteY50" fmla="*/ 3399280 h 3774194"/>
                <a:gd name="connsiteX51" fmla="*/ 1461138 w 4481649"/>
                <a:gd name="connsiteY51" fmla="*/ 3457343 h 3774194"/>
                <a:gd name="connsiteX52" fmla="*/ 1512268 w 4481649"/>
                <a:gd name="connsiteY52" fmla="*/ 3467570 h 3774194"/>
                <a:gd name="connsiteX53" fmla="*/ 1563832 w 4481649"/>
                <a:gd name="connsiteY53" fmla="*/ 3476149 h 3774194"/>
                <a:gd name="connsiteX54" fmla="*/ 1667912 w 4481649"/>
                <a:gd name="connsiteY54" fmla="*/ 3488455 h 3774194"/>
                <a:gd name="connsiteX55" fmla="*/ 1720255 w 4481649"/>
                <a:gd name="connsiteY55" fmla="*/ 3492441 h 3774194"/>
                <a:gd name="connsiteX56" fmla="*/ 1772771 w 4481649"/>
                <a:gd name="connsiteY56" fmla="*/ 3495215 h 3774194"/>
                <a:gd name="connsiteX57" fmla="*/ 1825462 w 4481649"/>
                <a:gd name="connsiteY57" fmla="*/ 3496428 h 3774194"/>
                <a:gd name="connsiteX58" fmla="*/ 1878238 w 4481649"/>
                <a:gd name="connsiteY58" fmla="*/ 3496167 h 3774194"/>
                <a:gd name="connsiteX59" fmla="*/ 1904671 w 4481649"/>
                <a:gd name="connsiteY59" fmla="*/ 3495907 h 3774194"/>
                <a:gd name="connsiteX60" fmla="*/ 1930149 w 4481649"/>
                <a:gd name="connsiteY60" fmla="*/ 3494782 h 3774194"/>
                <a:gd name="connsiteX61" fmla="*/ 1955541 w 4481649"/>
                <a:gd name="connsiteY61" fmla="*/ 3493482 h 3774194"/>
                <a:gd name="connsiteX62" fmla="*/ 1980846 w 4481649"/>
                <a:gd name="connsiteY62" fmla="*/ 3491401 h 3774194"/>
                <a:gd name="connsiteX63" fmla="*/ 2081199 w 4481649"/>
                <a:gd name="connsiteY63" fmla="*/ 3479010 h 3774194"/>
                <a:gd name="connsiteX64" fmla="*/ 2463462 w 4481649"/>
                <a:gd name="connsiteY64" fmla="*/ 3353524 h 3774194"/>
                <a:gd name="connsiteX65" fmla="*/ 2816606 w 4481649"/>
                <a:gd name="connsiteY65" fmla="*/ 3133490 h 3774194"/>
                <a:gd name="connsiteX66" fmla="*/ 2902227 w 4481649"/>
                <a:gd name="connsiteY66" fmla="*/ 3068842 h 3774194"/>
                <a:gd name="connsiteX67" fmla="*/ 2987849 w 4481649"/>
                <a:gd name="connsiteY67" fmla="*/ 3002026 h 3774194"/>
                <a:gd name="connsiteX68" fmla="*/ 3161258 w 4481649"/>
                <a:gd name="connsiteY68" fmla="*/ 2863368 h 3774194"/>
                <a:gd name="connsiteX69" fmla="*/ 3517696 w 4481649"/>
                <a:gd name="connsiteY69" fmla="*/ 2594978 h 3774194"/>
                <a:gd name="connsiteX70" fmla="*/ 3849781 w 4481649"/>
                <a:gd name="connsiteY70" fmla="*/ 2328061 h 3774194"/>
                <a:gd name="connsiteX71" fmla="*/ 4115313 w 4481649"/>
                <a:gd name="connsiteY71" fmla="*/ 2022147 h 3774194"/>
                <a:gd name="connsiteX72" fmla="*/ 4205786 w 4481649"/>
                <a:gd name="connsiteY72" fmla="*/ 1844318 h 3774194"/>
                <a:gd name="connsiteX73" fmla="*/ 4260902 w 4481649"/>
                <a:gd name="connsiteY73" fmla="*/ 1650024 h 3774194"/>
                <a:gd name="connsiteX74" fmla="*/ 4276155 w 4481649"/>
                <a:gd name="connsiteY74" fmla="*/ 1548110 h 3774194"/>
                <a:gd name="connsiteX75" fmla="*/ 4278669 w 4481649"/>
                <a:gd name="connsiteY75" fmla="*/ 1522285 h 3774194"/>
                <a:gd name="connsiteX76" fmla="*/ 4280575 w 4481649"/>
                <a:gd name="connsiteY76" fmla="*/ 1495940 h 3774194"/>
                <a:gd name="connsiteX77" fmla="*/ 4283348 w 4481649"/>
                <a:gd name="connsiteY77" fmla="*/ 1441517 h 3774194"/>
                <a:gd name="connsiteX78" fmla="*/ 4278582 w 4481649"/>
                <a:gd name="connsiteY78" fmla="*/ 1223910 h 3774194"/>
                <a:gd name="connsiteX79" fmla="*/ 4247990 w 4481649"/>
                <a:gd name="connsiteY79" fmla="*/ 1008990 h 3774194"/>
                <a:gd name="connsiteX80" fmla="*/ 4196080 w 4481649"/>
                <a:gd name="connsiteY80" fmla="*/ 799270 h 3774194"/>
                <a:gd name="connsiteX81" fmla="*/ 4062015 w 4481649"/>
                <a:gd name="connsiteY81" fmla="*/ 392396 h 3774194"/>
                <a:gd name="connsiteX82" fmla="*/ 3970675 w 4481649"/>
                <a:gd name="connsiteY82" fmla="*/ 199228 h 3774194"/>
                <a:gd name="connsiteX83" fmla="*/ 3944070 w 4481649"/>
                <a:gd name="connsiteY83" fmla="*/ 152951 h 3774194"/>
                <a:gd name="connsiteX84" fmla="*/ 3916078 w 4481649"/>
                <a:gd name="connsiteY84" fmla="*/ 107540 h 3774194"/>
                <a:gd name="connsiteX85" fmla="*/ 3886439 w 4481649"/>
                <a:gd name="connsiteY85" fmla="*/ 63170 h 3774194"/>
                <a:gd name="connsiteX86" fmla="*/ 3855502 w 4481649"/>
                <a:gd name="connsiteY86" fmla="*/ 19753 h 3774194"/>
                <a:gd name="connsiteX87" fmla="*/ 143864 w 4481649"/>
                <a:gd name="connsiteY87" fmla="*/ 0 h 3774194"/>
                <a:gd name="connsiteX88" fmla="*/ 437641 w 4481649"/>
                <a:gd name="connsiteY88" fmla="*/ 0 h 3774194"/>
                <a:gd name="connsiteX89" fmla="*/ 429955 w 4481649"/>
                <a:gd name="connsiteY89" fmla="*/ 6407 h 3774194"/>
                <a:gd name="connsiteX90" fmla="*/ 137300 w 4481649"/>
                <a:gd name="connsiteY90" fmla="*/ 320554 h 3774194"/>
                <a:gd name="connsiteX91" fmla="*/ 12931 w 4481649"/>
                <a:gd name="connsiteY91" fmla="*/ 495447 h 3774194"/>
                <a:gd name="connsiteX92" fmla="*/ 0 w 4481649"/>
                <a:gd name="connsiteY92" fmla="*/ 517906 h 3774194"/>
                <a:gd name="connsiteX93" fmla="*/ 0 w 4481649"/>
                <a:gd name="connsiteY93" fmla="*/ 176135 h 3774194"/>
                <a:gd name="connsiteX94" fmla="*/ 125001 w 4481649"/>
                <a:gd name="connsiteY94" fmla="*/ 19820 h 3774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4481649" h="3774194">
                  <a:moveTo>
                    <a:pt x="3838758" y="0"/>
                  </a:moveTo>
                  <a:lnTo>
                    <a:pt x="4072279" y="0"/>
                  </a:lnTo>
                  <a:lnTo>
                    <a:pt x="4075362" y="4673"/>
                  </a:lnTo>
                  <a:cubicBezTo>
                    <a:pt x="4085761" y="21140"/>
                    <a:pt x="4096420" y="37518"/>
                    <a:pt x="4106646" y="54070"/>
                  </a:cubicBezTo>
                  <a:lnTo>
                    <a:pt x="4136804" y="104160"/>
                  </a:lnTo>
                  <a:cubicBezTo>
                    <a:pt x="4176234" y="171410"/>
                    <a:pt x="4213413" y="239959"/>
                    <a:pt x="4246950" y="310241"/>
                  </a:cubicBezTo>
                  <a:cubicBezTo>
                    <a:pt x="4314200" y="450805"/>
                    <a:pt x="4366023" y="598737"/>
                    <a:pt x="4397741" y="750480"/>
                  </a:cubicBezTo>
                  <a:cubicBezTo>
                    <a:pt x="4413514" y="826396"/>
                    <a:pt x="4424520" y="902917"/>
                    <a:pt x="4433098" y="979526"/>
                  </a:cubicBezTo>
                  <a:cubicBezTo>
                    <a:pt x="4441851" y="1056048"/>
                    <a:pt x="4448872" y="1132484"/>
                    <a:pt x="4456064" y="1208745"/>
                  </a:cubicBezTo>
                  <a:cubicBezTo>
                    <a:pt x="4462910" y="1285094"/>
                    <a:pt x="4468976" y="1361442"/>
                    <a:pt x="4474350" y="1437964"/>
                  </a:cubicBezTo>
                  <a:lnTo>
                    <a:pt x="4478075" y="1495420"/>
                  </a:lnTo>
                  <a:cubicBezTo>
                    <a:pt x="4478769" y="1504867"/>
                    <a:pt x="4479203" y="1515005"/>
                    <a:pt x="4479722" y="1524971"/>
                  </a:cubicBezTo>
                  <a:cubicBezTo>
                    <a:pt x="4480243" y="1534938"/>
                    <a:pt x="4480762" y="1544991"/>
                    <a:pt x="4480936" y="1555043"/>
                  </a:cubicBezTo>
                  <a:cubicBezTo>
                    <a:pt x="4482236" y="1595167"/>
                    <a:pt x="4481802" y="1635638"/>
                    <a:pt x="4479288" y="1676195"/>
                  </a:cubicBezTo>
                  <a:cubicBezTo>
                    <a:pt x="4469929" y="1838512"/>
                    <a:pt x="4426339" y="2002042"/>
                    <a:pt x="4355883" y="2152052"/>
                  </a:cubicBezTo>
                  <a:cubicBezTo>
                    <a:pt x="4285601" y="2302496"/>
                    <a:pt x="4188714" y="2437514"/>
                    <a:pt x="4081600" y="2556153"/>
                  </a:cubicBezTo>
                  <a:cubicBezTo>
                    <a:pt x="4028043" y="2615690"/>
                    <a:pt x="3971801" y="2671500"/>
                    <a:pt x="3914431" y="2724623"/>
                  </a:cubicBezTo>
                  <a:cubicBezTo>
                    <a:pt x="3857061" y="2777747"/>
                    <a:pt x="3798911" y="2828876"/>
                    <a:pt x="3740156" y="2877753"/>
                  </a:cubicBezTo>
                  <a:cubicBezTo>
                    <a:pt x="3622902" y="2975940"/>
                    <a:pt x="3503050" y="3065461"/>
                    <a:pt x="3386143" y="3153683"/>
                  </a:cubicBezTo>
                  <a:lnTo>
                    <a:pt x="3297056" y="3221018"/>
                  </a:lnTo>
                  <a:cubicBezTo>
                    <a:pt x="3266898" y="3243636"/>
                    <a:pt x="3236480" y="3266429"/>
                    <a:pt x="3205542" y="3288787"/>
                  </a:cubicBezTo>
                  <a:cubicBezTo>
                    <a:pt x="3174691" y="3311233"/>
                    <a:pt x="3143492" y="3333591"/>
                    <a:pt x="3111775" y="3355690"/>
                  </a:cubicBezTo>
                  <a:cubicBezTo>
                    <a:pt x="3079970" y="3377615"/>
                    <a:pt x="3047905" y="3399367"/>
                    <a:pt x="3015060" y="3420685"/>
                  </a:cubicBezTo>
                  <a:cubicBezTo>
                    <a:pt x="2949718" y="3463410"/>
                    <a:pt x="2882296" y="3504834"/>
                    <a:pt x="2812014" y="3542705"/>
                  </a:cubicBezTo>
                  <a:cubicBezTo>
                    <a:pt x="2741818" y="3580750"/>
                    <a:pt x="2669196" y="3616108"/>
                    <a:pt x="2593627" y="3646439"/>
                  </a:cubicBezTo>
                  <a:cubicBezTo>
                    <a:pt x="2443183" y="3707968"/>
                    <a:pt x="2281560" y="3749478"/>
                    <a:pt x="2118377" y="3765771"/>
                  </a:cubicBezTo>
                  <a:cubicBezTo>
                    <a:pt x="2077559" y="3769671"/>
                    <a:pt x="2036742" y="3772618"/>
                    <a:pt x="1996011" y="3773484"/>
                  </a:cubicBezTo>
                  <a:lnTo>
                    <a:pt x="1965420" y="3774177"/>
                  </a:lnTo>
                  <a:cubicBezTo>
                    <a:pt x="1955280" y="3774264"/>
                    <a:pt x="1945054" y="3774003"/>
                    <a:pt x="1934915" y="3774003"/>
                  </a:cubicBezTo>
                  <a:lnTo>
                    <a:pt x="1904497" y="3773658"/>
                  </a:lnTo>
                  <a:lnTo>
                    <a:pt x="1874945" y="3772531"/>
                  </a:lnTo>
                  <a:cubicBezTo>
                    <a:pt x="1796257" y="3770017"/>
                    <a:pt x="1717395" y="3763778"/>
                    <a:pt x="1638881" y="3753725"/>
                  </a:cubicBezTo>
                  <a:cubicBezTo>
                    <a:pt x="1560279" y="3744192"/>
                    <a:pt x="1481850" y="3730500"/>
                    <a:pt x="1404288" y="3712301"/>
                  </a:cubicBezTo>
                  <a:cubicBezTo>
                    <a:pt x="1326813" y="3693928"/>
                    <a:pt x="1249944" y="3672177"/>
                    <a:pt x="1173856" y="3647392"/>
                  </a:cubicBezTo>
                  <a:cubicBezTo>
                    <a:pt x="1021938" y="3597388"/>
                    <a:pt x="871755" y="3535165"/>
                    <a:pt x="732751" y="3452230"/>
                  </a:cubicBezTo>
                  <a:cubicBezTo>
                    <a:pt x="593659" y="3369470"/>
                    <a:pt x="469474" y="3264522"/>
                    <a:pt x="360973" y="3148396"/>
                  </a:cubicBezTo>
                  <a:cubicBezTo>
                    <a:pt x="306463" y="3090420"/>
                    <a:pt x="256893" y="3028718"/>
                    <a:pt x="210269" y="2965542"/>
                  </a:cubicBezTo>
                  <a:cubicBezTo>
                    <a:pt x="163905" y="2902105"/>
                    <a:pt x="119795" y="2837716"/>
                    <a:pt x="78631" y="2771940"/>
                  </a:cubicBezTo>
                  <a:cubicBezTo>
                    <a:pt x="68059" y="2755648"/>
                    <a:pt x="58093" y="2739095"/>
                    <a:pt x="47866" y="2722630"/>
                  </a:cubicBezTo>
                  <a:lnTo>
                    <a:pt x="18488" y="2674792"/>
                  </a:lnTo>
                  <a:lnTo>
                    <a:pt x="0" y="2645223"/>
                  </a:lnTo>
                  <a:lnTo>
                    <a:pt x="0" y="2227021"/>
                  </a:lnTo>
                  <a:lnTo>
                    <a:pt x="25421" y="2260119"/>
                  </a:lnTo>
                  <a:cubicBezTo>
                    <a:pt x="71871" y="2316968"/>
                    <a:pt x="120401" y="2373818"/>
                    <a:pt x="167979" y="2432922"/>
                  </a:cubicBezTo>
                  <a:cubicBezTo>
                    <a:pt x="191810" y="2462385"/>
                    <a:pt x="215382" y="2492545"/>
                    <a:pt x="238868" y="2523135"/>
                  </a:cubicBezTo>
                  <a:lnTo>
                    <a:pt x="272926" y="2567420"/>
                  </a:lnTo>
                  <a:cubicBezTo>
                    <a:pt x="284104" y="2581545"/>
                    <a:pt x="294765" y="2596017"/>
                    <a:pt x="306290" y="2609797"/>
                  </a:cubicBezTo>
                  <a:cubicBezTo>
                    <a:pt x="396245" y="2721936"/>
                    <a:pt x="493826" y="2825149"/>
                    <a:pt x="592966" y="2922991"/>
                  </a:cubicBezTo>
                  <a:cubicBezTo>
                    <a:pt x="642796" y="2971695"/>
                    <a:pt x="693493" y="3018751"/>
                    <a:pt x="745402" y="3063902"/>
                  </a:cubicBezTo>
                  <a:cubicBezTo>
                    <a:pt x="797312" y="3109052"/>
                    <a:pt x="850176" y="3152729"/>
                    <a:pt x="905033" y="3193806"/>
                  </a:cubicBezTo>
                  <a:cubicBezTo>
                    <a:pt x="1014313" y="3276135"/>
                    <a:pt x="1132171" y="3349710"/>
                    <a:pt x="1261644" y="3399280"/>
                  </a:cubicBezTo>
                  <a:cubicBezTo>
                    <a:pt x="1326206" y="3424066"/>
                    <a:pt x="1393108" y="3443044"/>
                    <a:pt x="1461138" y="3457343"/>
                  </a:cubicBezTo>
                  <a:cubicBezTo>
                    <a:pt x="1478210" y="3460723"/>
                    <a:pt x="1495109" y="3464623"/>
                    <a:pt x="1512268" y="3467570"/>
                  </a:cubicBezTo>
                  <a:lnTo>
                    <a:pt x="1563832" y="3476149"/>
                  </a:lnTo>
                  <a:cubicBezTo>
                    <a:pt x="1598409" y="3480742"/>
                    <a:pt x="1632988" y="3485595"/>
                    <a:pt x="1667912" y="3488455"/>
                  </a:cubicBezTo>
                  <a:cubicBezTo>
                    <a:pt x="1685330" y="3490101"/>
                    <a:pt x="1702749" y="3491661"/>
                    <a:pt x="1720255" y="3492441"/>
                  </a:cubicBezTo>
                  <a:cubicBezTo>
                    <a:pt x="1737760" y="3493309"/>
                    <a:pt x="1755180" y="3494695"/>
                    <a:pt x="1772771" y="3495215"/>
                  </a:cubicBezTo>
                  <a:lnTo>
                    <a:pt x="1825462" y="3496428"/>
                  </a:lnTo>
                  <a:cubicBezTo>
                    <a:pt x="1842968" y="3496862"/>
                    <a:pt x="1860646" y="3496254"/>
                    <a:pt x="1878238" y="3496167"/>
                  </a:cubicBezTo>
                  <a:lnTo>
                    <a:pt x="1904671" y="3495907"/>
                  </a:lnTo>
                  <a:cubicBezTo>
                    <a:pt x="1913250" y="3495648"/>
                    <a:pt x="1921656" y="3495128"/>
                    <a:pt x="1930149" y="3494782"/>
                  </a:cubicBezTo>
                  <a:cubicBezTo>
                    <a:pt x="1938642" y="3494348"/>
                    <a:pt x="1947135" y="3494088"/>
                    <a:pt x="1955541" y="3493482"/>
                  </a:cubicBezTo>
                  <a:lnTo>
                    <a:pt x="1980846" y="3491401"/>
                  </a:lnTo>
                  <a:cubicBezTo>
                    <a:pt x="2014556" y="3488716"/>
                    <a:pt x="2048009" y="3484208"/>
                    <a:pt x="2081199" y="3479010"/>
                  </a:cubicBezTo>
                  <a:cubicBezTo>
                    <a:pt x="2214051" y="3456996"/>
                    <a:pt x="2341789" y="3413926"/>
                    <a:pt x="2463462" y="3353524"/>
                  </a:cubicBezTo>
                  <a:cubicBezTo>
                    <a:pt x="2585568" y="3293814"/>
                    <a:pt x="2701781" y="3217378"/>
                    <a:pt x="2816606" y="3133490"/>
                  </a:cubicBezTo>
                  <a:cubicBezTo>
                    <a:pt x="2845291" y="3112605"/>
                    <a:pt x="2873803" y="3090853"/>
                    <a:pt x="2902227" y="3068842"/>
                  </a:cubicBezTo>
                  <a:cubicBezTo>
                    <a:pt x="2930826" y="3046917"/>
                    <a:pt x="2959337" y="3024644"/>
                    <a:pt x="2987849" y="3002026"/>
                  </a:cubicBezTo>
                  <a:lnTo>
                    <a:pt x="3161258" y="2863368"/>
                  </a:lnTo>
                  <a:cubicBezTo>
                    <a:pt x="3280244" y="2768994"/>
                    <a:pt x="3400357" y="2681119"/>
                    <a:pt x="3517696" y="2594978"/>
                  </a:cubicBezTo>
                  <a:cubicBezTo>
                    <a:pt x="3634949" y="2508836"/>
                    <a:pt x="3747781" y="2421829"/>
                    <a:pt x="3849781" y="2328061"/>
                  </a:cubicBezTo>
                  <a:cubicBezTo>
                    <a:pt x="3951782" y="2234467"/>
                    <a:pt x="4043903" y="2134719"/>
                    <a:pt x="4115313" y="2022147"/>
                  </a:cubicBezTo>
                  <a:cubicBezTo>
                    <a:pt x="4151016" y="1965904"/>
                    <a:pt x="4181521" y="1906627"/>
                    <a:pt x="4205786" y="1844318"/>
                  </a:cubicBezTo>
                  <a:cubicBezTo>
                    <a:pt x="4230225" y="1782095"/>
                    <a:pt x="4247817" y="1716926"/>
                    <a:pt x="4260902" y="1650024"/>
                  </a:cubicBezTo>
                  <a:cubicBezTo>
                    <a:pt x="4267402" y="1616572"/>
                    <a:pt x="4272602" y="1582515"/>
                    <a:pt x="4276155" y="1548110"/>
                  </a:cubicBezTo>
                  <a:cubicBezTo>
                    <a:pt x="4277195" y="1539531"/>
                    <a:pt x="4277889" y="1530864"/>
                    <a:pt x="4278669" y="1522285"/>
                  </a:cubicBezTo>
                  <a:cubicBezTo>
                    <a:pt x="4279361" y="1513618"/>
                    <a:pt x="4280229" y="1505126"/>
                    <a:pt x="4280575" y="1495940"/>
                  </a:cubicBezTo>
                  <a:lnTo>
                    <a:pt x="4283348" y="1441517"/>
                  </a:lnTo>
                  <a:cubicBezTo>
                    <a:pt x="4285861" y="1368895"/>
                    <a:pt x="4284301" y="1296186"/>
                    <a:pt x="4278582" y="1223910"/>
                  </a:cubicBezTo>
                  <a:cubicBezTo>
                    <a:pt x="4273036" y="1151549"/>
                    <a:pt x="4262376" y="1079793"/>
                    <a:pt x="4247990" y="1008990"/>
                  </a:cubicBezTo>
                  <a:cubicBezTo>
                    <a:pt x="4233431" y="938189"/>
                    <a:pt x="4215232" y="868339"/>
                    <a:pt x="4196080" y="799270"/>
                  </a:cubicBezTo>
                  <a:cubicBezTo>
                    <a:pt x="4157862" y="661046"/>
                    <a:pt x="4115658" y="524642"/>
                    <a:pt x="4062015" y="392396"/>
                  </a:cubicBezTo>
                  <a:cubicBezTo>
                    <a:pt x="4035151" y="326360"/>
                    <a:pt x="4005165" y="261537"/>
                    <a:pt x="3970675" y="199228"/>
                  </a:cubicBezTo>
                  <a:cubicBezTo>
                    <a:pt x="3962269" y="183543"/>
                    <a:pt x="3952995" y="168290"/>
                    <a:pt x="3944070" y="152951"/>
                  </a:cubicBezTo>
                  <a:cubicBezTo>
                    <a:pt x="3934883" y="137699"/>
                    <a:pt x="3925350" y="122706"/>
                    <a:pt x="3916078" y="107540"/>
                  </a:cubicBezTo>
                  <a:lnTo>
                    <a:pt x="3886439" y="63170"/>
                  </a:lnTo>
                  <a:lnTo>
                    <a:pt x="3855502" y="19753"/>
                  </a:lnTo>
                  <a:close/>
                  <a:moveTo>
                    <a:pt x="143864" y="0"/>
                  </a:moveTo>
                  <a:lnTo>
                    <a:pt x="437641" y="0"/>
                  </a:lnTo>
                  <a:lnTo>
                    <a:pt x="429955" y="6407"/>
                  </a:lnTo>
                  <a:cubicBezTo>
                    <a:pt x="323796" y="102687"/>
                    <a:pt x="225436" y="207721"/>
                    <a:pt x="137300" y="320554"/>
                  </a:cubicBezTo>
                  <a:cubicBezTo>
                    <a:pt x="93146" y="376884"/>
                    <a:pt x="51592" y="435250"/>
                    <a:pt x="12931" y="495447"/>
                  </a:cubicBezTo>
                  <a:lnTo>
                    <a:pt x="0" y="517906"/>
                  </a:lnTo>
                  <a:lnTo>
                    <a:pt x="0" y="176135"/>
                  </a:lnTo>
                  <a:lnTo>
                    <a:pt x="125001" y="1982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Freeform: Shape 28">
              <a:extLst>
                <a:ext uri="{FF2B5EF4-FFF2-40B4-BE49-F238E27FC236}">
                  <a16:creationId xmlns:a16="http://schemas.microsoft.com/office/drawing/2014/main" id="{F5A22C1F-1C9F-4DFC-AD2E-4BF0D77136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642" y="0"/>
              <a:ext cx="4452858" cy="3729027"/>
            </a:xfrm>
            <a:custGeom>
              <a:avLst/>
              <a:gdLst>
                <a:gd name="connsiteX0" fmla="*/ 3491469 w 4452858"/>
                <a:gd name="connsiteY0" fmla="*/ 0 h 3729027"/>
                <a:gd name="connsiteX1" fmla="*/ 4038310 w 4452858"/>
                <a:gd name="connsiteY1" fmla="*/ 0 h 3729027"/>
                <a:gd name="connsiteX2" fmla="*/ 4126393 w 4452858"/>
                <a:gd name="connsiteY2" fmla="*/ 144253 h 3729027"/>
                <a:gd name="connsiteX3" fmla="*/ 4452858 w 4452858"/>
                <a:gd name="connsiteY3" fmla="*/ 1509806 h 3729027"/>
                <a:gd name="connsiteX4" fmla="*/ 3318809 w 4452858"/>
                <a:gd name="connsiteY4" fmla="*/ 3104286 h 3729027"/>
                <a:gd name="connsiteX5" fmla="*/ 1929716 w 4452858"/>
                <a:gd name="connsiteY5" fmla="*/ 3729027 h 3729027"/>
                <a:gd name="connsiteX6" fmla="*/ 92844 w 4452858"/>
                <a:gd name="connsiteY6" fmla="*/ 2672799 h 3729027"/>
                <a:gd name="connsiteX7" fmla="*/ 0 w 4452858"/>
                <a:gd name="connsiteY7" fmla="*/ 2540909 h 3729027"/>
                <a:gd name="connsiteX8" fmla="*/ 0 w 4452858"/>
                <a:gd name="connsiteY8" fmla="*/ 1684718 h 3729027"/>
                <a:gd name="connsiteX9" fmla="*/ 380 w 4452858"/>
                <a:gd name="connsiteY9" fmla="*/ 1686965 h 3729027"/>
                <a:gd name="connsiteX10" fmla="*/ 293898 w 4452858"/>
                <a:gd name="connsiteY10" fmla="*/ 2207948 h 3729027"/>
                <a:gd name="connsiteX11" fmla="*/ 451448 w 4452858"/>
                <a:gd name="connsiteY11" fmla="*/ 2429541 h 3729027"/>
                <a:gd name="connsiteX12" fmla="*/ 1929803 w 4452858"/>
                <a:gd name="connsiteY12" fmla="*/ 3295720 h 3729027"/>
                <a:gd name="connsiteX13" fmla="*/ 3052066 w 4452858"/>
                <a:gd name="connsiteY13" fmla="*/ 2762840 h 3729027"/>
                <a:gd name="connsiteX14" fmla="*/ 3188643 w 4452858"/>
                <a:gd name="connsiteY14" fmla="*/ 2657026 h 3729027"/>
                <a:gd name="connsiteX15" fmla="*/ 3809831 w 4452858"/>
                <a:gd name="connsiteY15" fmla="*/ 2103868 h 3729027"/>
                <a:gd name="connsiteX16" fmla="*/ 4019638 w 4452858"/>
                <a:gd name="connsiteY16" fmla="*/ 1509806 h 3729027"/>
                <a:gd name="connsiteX17" fmla="*/ 3548634 w 4452858"/>
                <a:gd name="connsiteY17" fmla="*/ 61263 h 3729027"/>
                <a:gd name="connsiteX18" fmla="*/ 185138 w 4452858"/>
                <a:gd name="connsiteY18" fmla="*/ 0 h 3729027"/>
                <a:gd name="connsiteX19" fmla="*/ 834013 w 4452858"/>
                <a:gd name="connsiteY19" fmla="*/ 0 h 3729027"/>
                <a:gd name="connsiteX20" fmla="*/ 691153 w 4452858"/>
                <a:gd name="connsiteY20" fmla="*/ 111873 h 3729027"/>
                <a:gd name="connsiteX21" fmla="*/ 170145 w 4452858"/>
                <a:gd name="connsiteY21" fmla="*/ 757933 h 3729027"/>
                <a:gd name="connsiteX22" fmla="*/ 28693 w 4452858"/>
                <a:gd name="connsiteY22" fmla="*/ 1128897 h 3729027"/>
                <a:gd name="connsiteX23" fmla="*/ 0 w 4452858"/>
                <a:gd name="connsiteY23" fmla="*/ 1281783 h 3729027"/>
                <a:gd name="connsiteX24" fmla="*/ 0 w 4452858"/>
                <a:gd name="connsiteY24" fmla="*/ 222263 h 3729027"/>
                <a:gd name="connsiteX25" fmla="*/ 56950 w 4452858"/>
                <a:gd name="connsiteY25" fmla="*/ 144253 h 3729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4452858" h="3729027">
                  <a:moveTo>
                    <a:pt x="3491469" y="0"/>
                  </a:moveTo>
                  <a:lnTo>
                    <a:pt x="4038310" y="0"/>
                  </a:lnTo>
                  <a:lnTo>
                    <a:pt x="4126393" y="144253"/>
                  </a:lnTo>
                  <a:cubicBezTo>
                    <a:pt x="4339509" y="534059"/>
                    <a:pt x="4452858" y="1003975"/>
                    <a:pt x="4452858" y="1509806"/>
                  </a:cubicBezTo>
                  <a:cubicBezTo>
                    <a:pt x="4452858" y="2290190"/>
                    <a:pt x="3890946" y="2657200"/>
                    <a:pt x="3318809" y="3104286"/>
                  </a:cubicBezTo>
                  <a:cubicBezTo>
                    <a:pt x="2902054" y="3429958"/>
                    <a:pt x="2500553" y="3729027"/>
                    <a:pt x="1929716" y="3729027"/>
                  </a:cubicBezTo>
                  <a:cubicBezTo>
                    <a:pt x="1083208" y="3729027"/>
                    <a:pt x="533602" y="3322499"/>
                    <a:pt x="92844" y="2672799"/>
                  </a:cubicBezTo>
                  <a:lnTo>
                    <a:pt x="0" y="2540909"/>
                  </a:lnTo>
                  <a:lnTo>
                    <a:pt x="0" y="1684718"/>
                  </a:lnTo>
                  <a:lnTo>
                    <a:pt x="380" y="1686965"/>
                  </a:lnTo>
                  <a:cubicBezTo>
                    <a:pt x="38821" y="1851705"/>
                    <a:pt x="135502" y="1990731"/>
                    <a:pt x="293898" y="2207948"/>
                  </a:cubicBezTo>
                  <a:cubicBezTo>
                    <a:pt x="344854" y="2277797"/>
                    <a:pt x="397545" y="2350072"/>
                    <a:pt x="451448" y="2429541"/>
                  </a:cubicBezTo>
                  <a:cubicBezTo>
                    <a:pt x="863349" y="3036689"/>
                    <a:pt x="1305494" y="3295720"/>
                    <a:pt x="1929803" y="3295720"/>
                  </a:cubicBezTo>
                  <a:cubicBezTo>
                    <a:pt x="2339537" y="3295720"/>
                    <a:pt x="2640164" y="3084700"/>
                    <a:pt x="3052066" y="2762840"/>
                  </a:cubicBezTo>
                  <a:cubicBezTo>
                    <a:pt x="3098083" y="2726876"/>
                    <a:pt x="3144100" y="2691345"/>
                    <a:pt x="3188643" y="2657026"/>
                  </a:cubicBezTo>
                  <a:cubicBezTo>
                    <a:pt x="3430081" y="2470792"/>
                    <a:pt x="3658087" y="2294870"/>
                    <a:pt x="3809831" y="2103868"/>
                  </a:cubicBezTo>
                  <a:cubicBezTo>
                    <a:pt x="3954901" y="1921273"/>
                    <a:pt x="4019638" y="1738071"/>
                    <a:pt x="4019638" y="1509806"/>
                  </a:cubicBezTo>
                  <a:cubicBezTo>
                    <a:pt x="4019638" y="937667"/>
                    <a:pt x="3852382" y="423246"/>
                    <a:pt x="3548634" y="61263"/>
                  </a:cubicBezTo>
                  <a:close/>
                  <a:moveTo>
                    <a:pt x="185138" y="0"/>
                  </a:moveTo>
                  <a:lnTo>
                    <a:pt x="834013" y="0"/>
                  </a:lnTo>
                  <a:lnTo>
                    <a:pt x="691153" y="111873"/>
                  </a:lnTo>
                  <a:cubicBezTo>
                    <a:pt x="468086" y="302962"/>
                    <a:pt x="292771" y="520394"/>
                    <a:pt x="170145" y="757933"/>
                  </a:cubicBezTo>
                  <a:cubicBezTo>
                    <a:pt x="107489" y="879345"/>
                    <a:pt x="60259" y="1003292"/>
                    <a:pt x="28693" y="1128897"/>
                  </a:cubicBezTo>
                  <a:lnTo>
                    <a:pt x="0" y="1281783"/>
                  </a:lnTo>
                  <a:lnTo>
                    <a:pt x="0" y="222263"/>
                  </a:lnTo>
                  <a:lnTo>
                    <a:pt x="56950" y="144253"/>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44BBFF0F-32AB-4101-8F9E-5FB2BDAD4C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642" y="0"/>
              <a:ext cx="4452858" cy="3729027"/>
            </a:xfrm>
            <a:custGeom>
              <a:avLst/>
              <a:gdLst>
                <a:gd name="connsiteX0" fmla="*/ 185138 w 4452858"/>
                <a:gd name="connsiteY0" fmla="*/ 0 h 3729027"/>
                <a:gd name="connsiteX1" fmla="*/ 986505 w 4452858"/>
                <a:gd name="connsiteY1" fmla="*/ 0 h 3729027"/>
                <a:gd name="connsiteX2" fmla="*/ 913397 w 4452858"/>
                <a:gd name="connsiteY2" fmla="*/ 47750 h 3729027"/>
                <a:gd name="connsiteX3" fmla="*/ 747482 w 4452858"/>
                <a:gd name="connsiteY3" fmla="*/ 177649 h 3729027"/>
                <a:gd name="connsiteX4" fmla="*/ 247101 w 4452858"/>
                <a:gd name="connsiteY4" fmla="*/ 797624 h 3729027"/>
                <a:gd name="connsiteX5" fmla="*/ 67798 w 4452858"/>
                <a:gd name="connsiteY5" fmla="*/ 1509806 h 3729027"/>
                <a:gd name="connsiteX6" fmla="*/ 363833 w 4452858"/>
                <a:gd name="connsiteY6" fmla="*/ 2156904 h 3729027"/>
                <a:gd name="connsiteX7" fmla="*/ 523117 w 4452858"/>
                <a:gd name="connsiteY7" fmla="*/ 2380924 h 3729027"/>
                <a:gd name="connsiteX8" fmla="*/ 1130785 w 4452858"/>
                <a:gd name="connsiteY8" fmla="*/ 3001246 h 3729027"/>
                <a:gd name="connsiteX9" fmla="*/ 1929716 w 4452858"/>
                <a:gd name="connsiteY9" fmla="*/ 3209058 h 3729027"/>
                <a:gd name="connsiteX10" fmla="*/ 2443616 w 4452858"/>
                <a:gd name="connsiteY10" fmla="*/ 3076727 h 3729027"/>
                <a:gd name="connsiteX11" fmla="*/ 2998596 w 4452858"/>
                <a:gd name="connsiteY11" fmla="*/ 2694637 h 3729027"/>
                <a:gd name="connsiteX12" fmla="*/ 3135607 w 4452858"/>
                <a:gd name="connsiteY12" fmla="*/ 2588478 h 3729027"/>
                <a:gd name="connsiteX13" fmla="*/ 3741889 w 4452858"/>
                <a:gd name="connsiteY13" fmla="*/ 2049965 h 3729027"/>
                <a:gd name="connsiteX14" fmla="*/ 3932891 w 4452858"/>
                <a:gd name="connsiteY14" fmla="*/ 1509806 h 3729027"/>
                <a:gd name="connsiteX15" fmla="*/ 3482165 w 4452858"/>
                <a:gd name="connsiteY15" fmla="*/ 116986 h 3729027"/>
                <a:gd name="connsiteX16" fmla="*/ 3373043 w 4452858"/>
                <a:gd name="connsiteY16" fmla="*/ 0 h 3729027"/>
                <a:gd name="connsiteX17" fmla="*/ 4038310 w 4452858"/>
                <a:gd name="connsiteY17" fmla="*/ 0 h 3729027"/>
                <a:gd name="connsiteX18" fmla="*/ 4126393 w 4452858"/>
                <a:gd name="connsiteY18" fmla="*/ 144253 h 3729027"/>
                <a:gd name="connsiteX19" fmla="*/ 4452858 w 4452858"/>
                <a:gd name="connsiteY19" fmla="*/ 1509806 h 3729027"/>
                <a:gd name="connsiteX20" fmla="*/ 3318809 w 4452858"/>
                <a:gd name="connsiteY20" fmla="*/ 3104286 h 3729027"/>
                <a:gd name="connsiteX21" fmla="*/ 1929716 w 4452858"/>
                <a:gd name="connsiteY21" fmla="*/ 3729027 h 3729027"/>
                <a:gd name="connsiteX22" fmla="*/ 92844 w 4452858"/>
                <a:gd name="connsiteY22" fmla="*/ 2672799 h 3729027"/>
                <a:gd name="connsiteX23" fmla="*/ 0 w 4452858"/>
                <a:gd name="connsiteY23" fmla="*/ 2540909 h 3729027"/>
                <a:gd name="connsiteX24" fmla="*/ 0 w 4452858"/>
                <a:gd name="connsiteY24" fmla="*/ 222263 h 3729027"/>
                <a:gd name="connsiteX25" fmla="*/ 56950 w 4452858"/>
                <a:gd name="connsiteY25" fmla="*/ 144253 h 3729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4452858" h="3729027">
                  <a:moveTo>
                    <a:pt x="185138" y="0"/>
                  </a:moveTo>
                  <a:lnTo>
                    <a:pt x="986505" y="0"/>
                  </a:lnTo>
                  <a:lnTo>
                    <a:pt x="913397" y="47750"/>
                  </a:lnTo>
                  <a:cubicBezTo>
                    <a:pt x="855880" y="88897"/>
                    <a:pt x="800433" y="132282"/>
                    <a:pt x="747482" y="177649"/>
                  </a:cubicBezTo>
                  <a:cubicBezTo>
                    <a:pt x="535943" y="358858"/>
                    <a:pt x="362967" y="573258"/>
                    <a:pt x="247101" y="797624"/>
                  </a:cubicBezTo>
                  <a:cubicBezTo>
                    <a:pt x="128115" y="1028056"/>
                    <a:pt x="67798" y="1267673"/>
                    <a:pt x="67798" y="1509806"/>
                  </a:cubicBezTo>
                  <a:cubicBezTo>
                    <a:pt x="67798" y="1741191"/>
                    <a:pt x="158533" y="1875430"/>
                    <a:pt x="363833" y="2156904"/>
                  </a:cubicBezTo>
                  <a:cubicBezTo>
                    <a:pt x="415223" y="2227360"/>
                    <a:pt x="468346" y="2300242"/>
                    <a:pt x="523117" y="2380924"/>
                  </a:cubicBezTo>
                  <a:cubicBezTo>
                    <a:pt x="716804" y="2666387"/>
                    <a:pt x="915519" y="2869346"/>
                    <a:pt x="1130785" y="3001246"/>
                  </a:cubicBezTo>
                  <a:cubicBezTo>
                    <a:pt x="1358964" y="3141116"/>
                    <a:pt x="1620335" y="3209058"/>
                    <a:pt x="1929716" y="3209058"/>
                  </a:cubicBezTo>
                  <a:cubicBezTo>
                    <a:pt x="2105291" y="3209058"/>
                    <a:pt x="2268560" y="3167028"/>
                    <a:pt x="2443616" y="3076727"/>
                  </a:cubicBezTo>
                  <a:cubicBezTo>
                    <a:pt x="2623352" y="2984000"/>
                    <a:pt x="2801267" y="2848808"/>
                    <a:pt x="2998596" y="2694637"/>
                  </a:cubicBezTo>
                  <a:cubicBezTo>
                    <a:pt x="3044873" y="2658500"/>
                    <a:pt x="3090975" y="2622883"/>
                    <a:pt x="3135607" y="2588478"/>
                  </a:cubicBezTo>
                  <a:cubicBezTo>
                    <a:pt x="3372711" y="2405536"/>
                    <a:pt x="3596645" y="2232733"/>
                    <a:pt x="3741889" y="2049965"/>
                  </a:cubicBezTo>
                  <a:cubicBezTo>
                    <a:pt x="3875781" y="1881496"/>
                    <a:pt x="3932891" y="1719959"/>
                    <a:pt x="3932891" y="1509806"/>
                  </a:cubicBezTo>
                  <a:cubicBezTo>
                    <a:pt x="3932891" y="958034"/>
                    <a:pt x="3772827" y="463371"/>
                    <a:pt x="3482165" y="116986"/>
                  </a:cubicBezTo>
                  <a:lnTo>
                    <a:pt x="3373043" y="0"/>
                  </a:lnTo>
                  <a:lnTo>
                    <a:pt x="4038310" y="0"/>
                  </a:lnTo>
                  <a:lnTo>
                    <a:pt x="4126393" y="144253"/>
                  </a:lnTo>
                  <a:cubicBezTo>
                    <a:pt x="4339509" y="534059"/>
                    <a:pt x="4452858" y="1003975"/>
                    <a:pt x="4452858" y="1509806"/>
                  </a:cubicBezTo>
                  <a:cubicBezTo>
                    <a:pt x="4452858" y="2290190"/>
                    <a:pt x="3890946" y="2657200"/>
                    <a:pt x="3318809" y="3104286"/>
                  </a:cubicBezTo>
                  <a:cubicBezTo>
                    <a:pt x="2902054" y="3429958"/>
                    <a:pt x="2500553" y="3729027"/>
                    <a:pt x="1929716" y="3729027"/>
                  </a:cubicBezTo>
                  <a:cubicBezTo>
                    <a:pt x="1083208" y="3729027"/>
                    <a:pt x="533602" y="3322499"/>
                    <a:pt x="92844" y="2672799"/>
                  </a:cubicBezTo>
                  <a:lnTo>
                    <a:pt x="0" y="2540909"/>
                  </a:lnTo>
                  <a:lnTo>
                    <a:pt x="0" y="222263"/>
                  </a:lnTo>
                  <a:lnTo>
                    <a:pt x="56950" y="144253"/>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30" name="Freeform: Shape 29">
              <a:extLst>
                <a:ext uri="{FF2B5EF4-FFF2-40B4-BE49-F238E27FC236}">
                  <a16:creationId xmlns:a16="http://schemas.microsoft.com/office/drawing/2014/main" id="{3F8E6D8D-90E6-4613-AA16-1E08EDD25E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642" y="0"/>
              <a:ext cx="4656944" cy="4026189"/>
            </a:xfrm>
            <a:custGeom>
              <a:avLst/>
              <a:gdLst>
                <a:gd name="connsiteX0" fmla="*/ 1945140 w 4656944"/>
                <a:gd name="connsiteY0" fmla="*/ 3991264 h 4026189"/>
                <a:gd name="connsiteX1" fmla="*/ 1959526 w 4656944"/>
                <a:gd name="connsiteY1" fmla="*/ 3991438 h 4026189"/>
                <a:gd name="connsiteX2" fmla="*/ 1972179 w 4656944"/>
                <a:gd name="connsiteY2" fmla="*/ 3991351 h 4026189"/>
                <a:gd name="connsiteX3" fmla="*/ 1945140 w 4656944"/>
                <a:gd name="connsiteY3" fmla="*/ 3991264 h 4026189"/>
                <a:gd name="connsiteX4" fmla="*/ 3966403 w 4656944"/>
                <a:gd name="connsiteY4" fmla="*/ 0 h 4026189"/>
                <a:gd name="connsiteX5" fmla="*/ 4231031 w 4656944"/>
                <a:gd name="connsiteY5" fmla="*/ 0 h 4026189"/>
                <a:gd name="connsiteX6" fmla="*/ 4309866 w 4656944"/>
                <a:gd name="connsiteY6" fmla="*/ 126953 h 4026189"/>
                <a:gd name="connsiteX7" fmla="*/ 4656944 w 4656944"/>
                <a:gd name="connsiteY7" fmla="*/ 1425485 h 4026189"/>
                <a:gd name="connsiteX8" fmla="*/ 4452596 w 4656944"/>
                <a:gd name="connsiteY8" fmla="*/ 2437688 h 4026189"/>
                <a:gd name="connsiteX9" fmla="*/ 3895452 w 4656944"/>
                <a:gd name="connsiteY9" fmla="*/ 3264090 h 4026189"/>
                <a:gd name="connsiteX10" fmla="*/ 3069051 w 4656944"/>
                <a:gd name="connsiteY10" fmla="*/ 3821235 h 4026189"/>
                <a:gd name="connsiteX11" fmla="*/ 2057107 w 4656944"/>
                <a:gd name="connsiteY11" fmla="*/ 4025583 h 4026189"/>
                <a:gd name="connsiteX12" fmla="*/ 2036916 w 4656944"/>
                <a:gd name="connsiteY12" fmla="*/ 4025322 h 4026189"/>
                <a:gd name="connsiteX13" fmla="*/ 2027036 w 4656944"/>
                <a:gd name="connsiteY13" fmla="*/ 4025149 h 4026189"/>
                <a:gd name="connsiteX14" fmla="*/ 2005458 w 4656944"/>
                <a:gd name="connsiteY14" fmla="*/ 4025928 h 4026189"/>
                <a:gd name="connsiteX15" fmla="*/ 2004937 w 4656944"/>
                <a:gd name="connsiteY15" fmla="*/ 4025928 h 4026189"/>
                <a:gd name="connsiteX16" fmla="*/ 2004418 w 4656944"/>
                <a:gd name="connsiteY16" fmla="*/ 4025928 h 4026189"/>
                <a:gd name="connsiteX17" fmla="*/ 1972700 w 4656944"/>
                <a:gd name="connsiteY17" fmla="*/ 4026102 h 4026189"/>
                <a:gd name="connsiteX18" fmla="*/ 1959526 w 4656944"/>
                <a:gd name="connsiteY18" fmla="*/ 4026189 h 4026189"/>
                <a:gd name="connsiteX19" fmla="*/ 1919922 w 4656944"/>
                <a:gd name="connsiteY19" fmla="*/ 4025583 h 4026189"/>
                <a:gd name="connsiteX20" fmla="*/ 1908656 w 4656944"/>
                <a:gd name="connsiteY20" fmla="*/ 4025322 h 4026189"/>
                <a:gd name="connsiteX21" fmla="*/ 1799030 w 4656944"/>
                <a:gd name="connsiteY21" fmla="*/ 4020902 h 4026189"/>
                <a:gd name="connsiteX22" fmla="*/ 1782305 w 4656944"/>
                <a:gd name="connsiteY22" fmla="*/ 4020036 h 4026189"/>
                <a:gd name="connsiteX23" fmla="*/ 1781784 w 4656944"/>
                <a:gd name="connsiteY23" fmla="*/ 4020036 h 4026189"/>
                <a:gd name="connsiteX24" fmla="*/ 1781265 w 4656944"/>
                <a:gd name="connsiteY24" fmla="*/ 4019949 h 4026189"/>
                <a:gd name="connsiteX25" fmla="*/ 1765839 w 4656944"/>
                <a:gd name="connsiteY25" fmla="*/ 4018649 h 4026189"/>
                <a:gd name="connsiteX26" fmla="*/ 1655000 w 4656944"/>
                <a:gd name="connsiteY26" fmla="*/ 4007816 h 4026189"/>
                <a:gd name="connsiteX27" fmla="*/ 1402382 w 4656944"/>
                <a:gd name="connsiteY27" fmla="*/ 3964573 h 4026189"/>
                <a:gd name="connsiteX28" fmla="*/ 1154617 w 4656944"/>
                <a:gd name="connsiteY28" fmla="*/ 3889696 h 4026189"/>
                <a:gd name="connsiteX29" fmla="*/ 918639 w 4656944"/>
                <a:gd name="connsiteY29" fmla="*/ 3780850 h 4026189"/>
                <a:gd name="connsiteX30" fmla="*/ 741589 w 4656944"/>
                <a:gd name="connsiteY30" fmla="*/ 3668278 h 4026189"/>
                <a:gd name="connsiteX31" fmla="*/ 103549 w 4656944"/>
                <a:gd name="connsiteY31" fmla="*/ 3140728 h 4026189"/>
                <a:gd name="connsiteX32" fmla="*/ 0 w 4656944"/>
                <a:gd name="connsiteY32" fmla="*/ 3015106 h 4026189"/>
                <a:gd name="connsiteX33" fmla="*/ 0 w 4656944"/>
                <a:gd name="connsiteY33" fmla="*/ 2484097 h 4026189"/>
                <a:gd name="connsiteX34" fmla="*/ 17188 w 4656944"/>
                <a:gd name="connsiteY34" fmla="*/ 2506324 h 4026189"/>
                <a:gd name="connsiteX35" fmla="*/ 75252 w 4656944"/>
                <a:gd name="connsiteY35" fmla="*/ 2580765 h 4026189"/>
                <a:gd name="connsiteX36" fmla="*/ 148653 w 4656944"/>
                <a:gd name="connsiteY36" fmla="*/ 2676699 h 4026189"/>
                <a:gd name="connsiteX37" fmla="*/ 186177 w 4656944"/>
                <a:gd name="connsiteY37" fmla="*/ 2727656 h 4026189"/>
                <a:gd name="connsiteX38" fmla="*/ 219802 w 4656944"/>
                <a:gd name="connsiteY38" fmla="*/ 2773414 h 4026189"/>
                <a:gd name="connsiteX39" fmla="*/ 219975 w 4656944"/>
                <a:gd name="connsiteY39" fmla="*/ 2773586 h 4026189"/>
                <a:gd name="connsiteX40" fmla="*/ 220149 w 4656944"/>
                <a:gd name="connsiteY40" fmla="*/ 2773760 h 4026189"/>
                <a:gd name="connsiteX41" fmla="*/ 278992 w 4656944"/>
                <a:gd name="connsiteY41" fmla="*/ 2851322 h 4026189"/>
                <a:gd name="connsiteX42" fmla="*/ 290344 w 4656944"/>
                <a:gd name="connsiteY42" fmla="*/ 2865967 h 4026189"/>
                <a:gd name="connsiteX43" fmla="*/ 296065 w 4656944"/>
                <a:gd name="connsiteY43" fmla="*/ 2873075 h 4026189"/>
                <a:gd name="connsiteX44" fmla="*/ 363834 w 4656944"/>
                <a:gd name="connsiteY44" fmla="*/ 2955229 h 4026189"/>
                <a:gd name="connsiteX45" fmla="*/ 519304 w 4656944"/>
                <a:gd name="connsiteY45" fmla="*/ 3123178 h 4026189"/>
                <a:gd name="connsiteX46" fmla="*/ 867075 w 4656944"/>
                <a:gd name="connsiteY46" fmla="*/ 3402488 h 4026189"/>
                <a:gd name="connsiteX47" fmla="*/ 1058596 w 4656944"/>
                <a:gd name="connsiteY47" fmla="*/ 3507088 h 4026189"/>
                <a:gd name="connsiteX48" fmla="*/ 1058770 w 4656944"/>
                <a:gd name="connsiteY48" fmla="*/ 3507175 h 4026189"/>
                <a:gd name="connsiteX49" fmla="*/ 1058943 w 4656944"/>
                <a:gd name="connsiteY49" fmla="*/ 3507262 h 4026189"/>
                <a:gd name="connsiteX50" fmla="*/ 1261123 w 4656944"/>
                <a:gd name="connsiteY50" fmla="*/ 3586297 h 4026189"/>
                <a:gd name="connsiteX51" fmla="*/ 1472230 w 4656944"/>
                <a:gd name="connsiteY51" fmla="*/ 3640980 h 4026189"/>
                <a:gd name="connsiteX52" fmla="*/ 1579344 w 4656944"/>
                <a:gd name="connsiteY52" fmla="*/ 3659005 h 4026189"/>
                <a:gd name="connsiteX53" fmla="*/ 1686890 w 4656944"/>
                <a:gd name="connsiteY53" fmla="*/ 3671225 h 4026189"/>
                <a:gd name="connsiteX54" fmla="*/ 1909524 w 4656944"/>
                <a:gd name="connsiteY54" fmla="*/ 3680931 h 4026189"/>
                <a:gd name="connsiteX55" fmla="*/ 1920703 w 4656944"/>
                <a:gd name="connsiteY55" fmla="*/ 3680931 h 4026189"/>
                <a:gd name="connsiteX56" fmla="*/ 1935434 w 4656944"/>
                <a:gd name="connsiteY56" fmla="*/ 3681018 h 4026189"/>
                <a:gd name="connsiteX57" fmla="*/ 1964120 w 4656944"/>
                <a:gd name="connsiteY57" fmla="*/ 3680584 h 4026189"/>
                <a:gd name="connsiteX58" fmla="*/ 1964379 w 4656944"/>
                <a:gd name="connsiteY58" fmla="*/ 3680584 h 4026189"/>
                <a:gd name="connsiteX59" fmla="*/ 1964639 w 4656944"/>
                <a:gd name="connsiteY59" fmla="*/ 3680584 h 4026189"/>
                <a:gd name="connsiteX60" fmla="*/ 1991591 w 4656944"/>
                <a:gd name="connsiteY60" fmla="*/ 3679891 h 4026189"/>
                <a:gd name="connsiteX61" fmla="*/ 2018717 w 4656944"/>
                <a:gd name="connsiteY61" fmla="*/ 3678503 h 4026189"/>
                <a:gd name="connsiteX62" fmla="*/ 2124963 w 4656944"/>
                <a:gd name="connsiteY62" fmla="*/ 3669231 h 4026189"/>
                <a:gd name="connsiteX63" fmla="*/ 2535738 w 4656944"/>
                <a:gd name="connsiteY63" fmla="*/ 3558218 h 4026189"/>
                <a:gd name="connsiteX64" fmla="*/ 2730812 w 4656944"/>
                <a:gd name="connsiteY64" fmla="*/ 3461503 h 4026189"/>
                <a:gd name="connsiteX65" fmla="*/ 2920080 w 4656944"/>
                <a:gd name="connsiteY65" fmla="*/ 3343298 h 4026189"/>
                <a:gd name="connsiteX66" fmla="*/ 3105101 w 4656944"/>
                <a:gd name="connsiteY66" fmla="*/ 3208887 h 4026189"/>
                <a:gd name="connsiteX67" fmla="*/ 3196443 w 4656944"/>
                <a:gd name="connsiteY67" fmla="*/ 3137650 h 4026189"/>
                <a:gd name="connsiteX68" fmla="*/ 3289603 w 4656944"/>
                <a:gd name="connsiteY68" fmla="*/ 3063123 h 4026189"/>
                <a:gd name="connsiteX69" fmla="*/ 3446634 w 4656944"/>
                <a:gd name="connsiteY69" fmla="*/ 2940150 h 4026189"/>
                <a:gd name="connsiteX70" fmla="*/ 3662420 w 4656944"/>
                <a:gd name="connsiteY70" fmla="*/ 2769601 h 4026189"/>
                <a:gd name="connsiteX71" fmla="*/ 3998319 w 4656944"/>
                <a:gd name="connsiteY71" fmla="*/ 2463860 h 4026189"/>
                <a:gd name="connsiteX72" fmla="*/ 4137238 w 4656944"/>
                <a:gd name="connsiteY72" fmla="*/ 2295217 h 4026189"/>
                <a:gd name="connsiteX73" fmla="*/ 4247124 w 4656944"/>
                <a:gd name="connsiteY73" fmla="*/ 2111582 h 4026189"/>
                <a:gd name="connsiteX74" fmla="*/ 4361949 w 4656944"/>
                <a:gd name="connsiteY74" fmla="*/ 1700374 h 4026189"/>
                <a:gd name="connsiteX75" fmla="*/ 4368449 w 4656944"/>
                <a:gd name="connsiteY75" fmla="*/ 1590747 h 4026189"/>
                <a:gd name="connsiteX76" fmla="*/ 4368536 w 4656944"/>
                <a:gd name="connsiteY76" fmla="*/ 1586502 h 4026189"/>
                <a:gd name="connsiteX77" fmla="*/ 4368796 w 4656944"/>
                <a:gd name="connsiteY77" fmla="*/ 1534158 h 4026189"/>
                <a:gd name="connsiteX78" fmla="*/ 4368710 w 4656944"/>
                <a:gd name="connsiteY78" fmla="*/ 1517606 h 4026189"/>
                <a:gd name="connsiteX79" fmla="*/ 4368189 w 4656944"/>
                <a:gd name="connsiteY79" fmla="*/ 1476095 h 4026189"/>
                <a:gd name="connsiteX80" fmla="*/ 4356749 w 4656944"/>
                <a:gd name="connsiteY80" fmla="*/ 1244884 h 4026189"/>
                <a:gd name="connsiteX81" fmla="*/ 4287074 w 4656944"/>
                <a:gd name="connsiteY81" fmla="*/ 787052 h 4026189"/>
                <a:gd name="connsiteX82" fmla="*/ 4147029 w 4656944"/>
                <a:gd name="connsiteY82" fmla="*/ 346032 h 4026189"/>
                <a:gd name="connsiteX83" fmla="*/ 4100319 w 4656944"/>
                <a:gd name="connsiteY83" fmla="*/ 240307 h 4026189"/>
                <a:gd name="connsiteX84" fmla="*/ 4048323 w 4656944"/>
                <a:gd name="connsiteY84" fmla="*/ 136833 h 4026189"/>
                <a:gd name="connsiteX85" fmla="*/ 0 w 4656944"/>
                <a:gd name="connsiteY85" fmla="*/ 0 h 4026189"/>
                <a:gd name="connsiteX86" fmla="*/ 278246 w 4656944"/>
                <a:gd name="connsiteY86" fmla="*/ 0 h 4026189"/>
                <a:gd name="connsiteX87" fmla="*/ 193425 w 4656944"/>
                <a:gd name="connsiteY87" fmla="*/ 86981 h 4026189"/>
                <a:gd name="connsiteX88" fmla="*/ 48300 w 4656944"/>
                <a:gd name="connsiteY88" fmla="*/ 263444 h 4026189"/>
                <a:gd name="connsiteX89" fmla="*/ 0 w 4656944"/>
                <a:gd name="connsiteY89" fmla="*/ 333888 h 40261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4656944" h="4026189">
                  <a:moveTo>
                    <a:pt x="1945140" y="3991264"/>
                  </a:moveTo>
                  <a:cubicBezTo>
                    <a:pt x="1949907" y="3991351"/>
                    <a:pt x="1954673" y="3991438"/>
                    <a:pt x="1959526" y="3991438"/>
                  </a:cubicBezTo>
                  <a:cubicBezTo>
                    <a:pt x="1963686" y="3991438"/>
                    <a:pt x="1967847" y="3991438"/>
                    <a:pt x="1972179" y="3991351"/>
                  </a:cubicBezTo>
                  <a:cubicBezTo>
                    <a:pt x="1962994" y="3991523"/>
                    <a:pt x="1954067" y="3991351"/>
                    <a:pt x="1945140" y="3991264"/>
                  </a:cubicBezTo>
                  <a:close/>
                  <a:moveTo>
                    <a:pt x="3966403" y="0"/>
                  </a:moveTo>
                  <a:lnTo>
                    <a:pt x="4231031" y="0"/>
                  </a:lnTo>
                  <a:lnTo>
                    <a:pt x="4309866" y="126953"/>
                  </a:lnTo>
                  <a:cubicBezTo>
                    <a:pt x="4536919" y="519962"/>
                    <a:pt x="4656944" y="969040"/>
                    <a:pt x="4656944" y="1425485"/>
                  </a:cubicBezTo>
                  <a:cubicBezTo>
                    <a:pt x="4656944" y="1776462"/>
                    <a:pt x="4588222" y="2116955"/>
                    <a:pt x="4452596" y="2437688"/>
                  </a:cubicBezTo>
                  <a:cubicBezTo>
                    <a:pt x="4321651" y="2747329"/>
                    <a:pt x="4134204" y="3025338"/>
                    <a:pt x="3895452" y="3264090"/>
                  </a:cubicBezTo>
                  <a:cubicBezTo>
                    <a:pt x="3656701" y="3502841"/>
                    <a:pt x="3378605" y="3690290"/>
                    <a:pt x="3069051" y="3821235"/>
                  </a:cubicBezTo>
                  <a:cubicBezTo>
                    <a:pt x="2748577" y="3956859"/>
                    <a:pt x="2408086" y="4025583"/>
                    <a:pt x="2057107" y="4025583"/>
                  </a:cubicBezTo>
                  <a:cubicBezTo>
                    <a:pt x="2050348" y="4025583"/>
                    <a:pt x="2043675" y="4025409"/>
                    <a:pt x="2036916" y="4025322"/>
                  </a:cubicBezTo>
                  <a:cubicBezTo>
                    <a:pt x="2033621" y="4025236"/>
                    <a:pt x="2030329" y="4025149"/>
                    <a:pt x="2027036" y="4025149"/>
                  </a:cubicBezTo>
                  <a:lnTo>
                    <a:pt x="2005458" y="4025928"/>
                  </a:lnTo>
                  <a:lnTo>
                    <a:pt x="2004937" y="4025928"/>
                  </a:lnTo>
                  <a:lnTo>
                    <a:pt x="2004418" y="4025928"/>
                  </a:lnTo>
                  <a:lnTo>
                    <a:pt x="1972700" y="4026102"/>
                  </a:lnTo>
                  <a:cubicBezTo>
                    <a:pt x="1968279" y="4026189"/>
                    <a:pt x="1963860" y="4026189"/>
                    <a:pt x="1959526" y="4026189"/>
                  </a:cubicBezTo>
                  <a:cubicBezTo>
                    <a:pt x="1946008" y="4026189"/>
                    <a:pt x="1932749" y="4025928"/>
                    <a:pt x="1919922" y="4025583"/>
                  </a:cubicBezTo>
                  <a:lnTo>
                    <a:pt x="1908656" y="4025322"/>
                  </a:lnTo>
                  <a:cubicBezTo>
                    <a:pt x="1871913" y="4024889"/>
                    <a:pt x="1834908" y="4022809"/>
                    <a:pt x="1799030" y="4020902"/>
                  </a:cubicBezTo>
                  <a:lnTo>
                    <a:pt x="1782305" y="4020036"/>
                  </a:lnTo>
                  <a:lnTo>
                    <a:pt x="1781784" y="4020036"/>
                  </a:lnTo>
                  <a:lnTo>
                    <a:pt x="1781265" y="4019949"/>
                  </a:lnTo>
                  <a:lnTo>
                    <a:pt x="1765839" y="4018649"/>
                  </a:lnTo>
                  <a:cubicBezTo>
                    <a:pt x="1729528" y="4015616"/>
                    <a:pt x="1692003" y="4012496"/>
                    <a:pt x="1655000" y="4007816"/>
                  </a:cubicBezTo>
                  <a:cubicBezTo>
                    <a:pt x="1564178" y="3996984"/>
                    <a:pt x="1481504" y="3982858"/>
                    <a:pt x="1402382" y="3964573"/>
                  </a:cubicBezTo>
                  <a:cubicBezTo>
                    <a:pt x="1317886" y="3945074"/>
                    <a:pt x="1234519" y="3919856"/>
                    <a:pt x="1154617" y="3889696"/>
                  </a:cubicBezTo>
                  <a:cubicBezTo>
                    <a:pt x="1075495" y="3859799"/>
                    <a:pt x="996114" y="3823228"/>
                    <a:pt x="918639" y="3780850"/>
                  </a:cubicBezTo>
                  <a:cubicBezTo>
                    <a:pt x="857543" y="3746706"/>
                    <a:pt x="797920" y="3708834"/>
                    <a:pt x="741589" y="3668278"/>
                  </a:cubicBezTo>
                  <a:cubicBezTo>
                    <a:pt x="501863" y="3527345"/>
                    <a:pt x="286341" y="3348667"/>
                    <a:pt x="103549" y="3140728"/>
                  </a:cubicBezTo>
                  <a:lnTo>
                    <a:pt x="0" y="3015106"/>
                  </a:lnTo>
                  <a:lnTo>
                    <a:pt x="0" y="2484097"/>
                  </a:lnTo>
                  <a:lnTo>
                    <a:pt x="17188" y="2506324"/>
                  </a:lnTo>
                  <a:cubicBezTo>
                    <a:pt x="36254" y="2530676"/>
                    <a:pt x="56012" y="2555807"/>
                    <a:pt x="75252" y="2580765"/>
                  </a:cubicBezTo>
                  <a:cubicBezTo>
                    <a:pt x="95443" y="2606851"/>
                    <a:pt x="122048" y="2641256"/>
                    <a:pt x="148653" y="2676699"/>
                  </a:cubicBezTo>
                  <a:cubicBezTo>
                    <a:pt x="161306" y="2693426"/>
                    <a:pt x="173958" y="2710844"/>
                    <a:pt x="186177" y="2727656"/>
                  </a:cubicBezTo>
                  <a:cubicBezTo>
                    <a:pt x="197791" y="2743602"/>
                    <a:pt x="208797" y="2758768"/>
                    <a:pt x="219802" y="2773414"/>
                  </a:cubicBezTo>
                  <a:lnTo>
                    <a:pt x="219975" y="2773586"/>
                  </a:lnTo>
                  <a:lnTo>
                    <a:pt x="220149" y="2773760"/>
                  </a:lnTo>
                  <a:cubicBezTo>
                    <a:pt x="239128" y="2799846"/>
                    <a:pt x="259407" y="2826017"/>
                    <a:pt x="278992" y="2851322"/>
                  </a:cubicBezTo>
                  <a:lnTo>
                    <a:pt x="290344" y="2865967"/>
                  </a:lnTo>
                  <a:lnTo>
                    <a:pt x="296065" y="2873075"/>
                  </a:lnTo>
                  <a:cubicBezTo>
                    <a:pt x="318075" y="2900286"/>
                    <a:pt x="340695" y="2928451"/>
                    <a:pt x="363834" y="2955229"/>
                  </a:cubicBezTo>
                  <a:cubicBezTo>
                    <a:pt x="414704" y="3014852"/>
                    <a:pt x="467047" y="3071355"/>
                    <a:pt x="519304" y="3123178"/>
                  </a:cubicBezTo>
                  <a:cubicBezTo>
                    <a:pt x="630577" y="3232979"/>
                    <a:pt x="747655" y="3327005"/>
                    <a:pt x="867075" y="3402488"/>
                  </a:cubicBezTo>
                  <a:cubicBezTo>
                    <a:pt x="934671" y="3444865"/>
                    <a:pt x="997241" y="3479096"/>
                    <a:pt x="1058596" y="3507088"/>
                  </a:cubicBezTo>
                  <a:lnTo>
                    <a:pt x="1058770" y="3507175"/>
                  </a:lnTo>
                  <a:lnTo>
                    <a:pt x="1058943" y="3507262"/>
                  </a:lnTo>
                  <a:cubicBezTo>
                    <a:pt x="1121339" y="3536639"/>
                    <a:pt x="1189368" y="3563245"/>
                    <a:pt x="1261123" y="3586297"/>
                  </a:cubicBezTo>
                  <a:cubicBezTo>
                    <a:pt x="1327160" y="3607528"/>
                    <a:pt x="1398222" y="3625987"/>
                    <a:pt x="1472230" y="3640980"/>
                  </a:cubicBezTo>
                  <a:cubicBezTo>
                    <a:pt x="1506288" y="3647739"/>
                    <a:pt x="1542426" y="3653805"/>
                    <a:pt x="1579344" y="3659005"/>
                  </a:cubicBezTo>
                  <a:cubicBezTo>
                    <a:pt x="1614008" y="3663857"/>
                    <a:pt x="1650232" y="3667931"/>
                    <a:pt x="1686890" y="3671225"/>
                  </a:cubicBezTo>
                  <a:cubicBezTo>
                    <a:pt x="1756999" y="3677637"/>
                    <a:pt x="1829794" y="3680757"/>
                    <a:pt x="1909524" y="3680931"/>
                  </a:cubicBezTo>
                  <a:lnTo>
                    <a:pt x="1920703" y="3680931"/>
                  </a:lnTo>
                  <a:cubicBezTo>
                    <a:pt x="1925642" y="3681018"/>
                    <a:pt x="1930496" y="3681018"/>
                    <a:pt x="1935434" y="3681018"/>
                  </a:cubicBezTo>
                  <a:cubicBezTo>
                    <a:pt x="1947307" y="3681018"/>
                    <a:pt x="1956146" y="3680931"/>
                    <a:pt x="1964120" y="3680584"/>
                  </a:cubicBezTo>
                  <a:lnTo>
                    <a:pt x="1964379" y="3680584"/>
                  </a:lnTo>
                  <a:lnTo>
                    <a:pt x="1964639" y="3680584"/>
                  </a:lnTo>
                  <a:lnTo>
                    <a:pt x="1991591" y="3679891"/>
                  </a:lnTo>
                  <a:lnTo>
                    <a:pt x="2018717" y="3678503"/>
                  </a:lnTo>
                  <a:cubicBezTo>
                    <a:pt x="2049567" y="3677118"/>
                    <a:pt x="2082412" y="3674257"/>
                    <a:pt x="2124963" y="3669231"/>
                  </a:cubicBezTo>
                  <a:cubicBezTo>
                    <a:pt x="2263187" y="3652332"/>
                    <a:pt x="2401412" y="3614981"/>
                    <a:pt x="2535738" y="3558218"/>
                  </a:cubicBezTo>
                  <a:cubicBezTo>
                    <a:pt x="2597354" y="3532480"/>
                    <a:pt x="2661136" y="3500848"/>
                    <a:pt x="2730812" y="3461503"/>
                  </a:cubicBezTo>
                  <a:cubicBezTo>
                    <a:pt x="2790781" y="3427879"/>
                    <a:pt x="2852657" y="3389229"/>
                    <a:pt x="2920080" y="3343298"/>
                  </a:cubicBezTo>
                  <a:cubicBezTo>
                    <a:pt x="2975543" y="3305514"/>
                    <a:pt x="3034385" y="3262790"/>
                    <a:pt x="3105101" y="3208887"/>
                  </a:cubicBezTo>
                  <a:cubicBezTo>
                    <a:pt x="3136127" y="3185315"/>
                    <a:pt x="3167411" y="3160616"/>
                    <a:pt x="3196443" y="3137650"/>
                  </a:cubicBezTo>
                  <a:lnTo>
                    <a:pt x="3289603" y="3063123"/>
                  </a:lnTo>
                  <a:cubicBezTo>
                    <a:pt x="3342033" y="3021525"/>
                    <a:pt x="3395243" y="2980187"/>
                    <a:pt x="3446634" y="2940150"/>
                  </a:cubicBezTo>
                  <a:cubicBezTo>
                    <a:pt x="3518216" y="2884427"/>
                    <a:pt x="3592311" y="2826798"/>
                    <a:pt x="3662420" y="2769601"/>
                  </a:cubicBezTo>
                  <a:cubicBezTo>
                    <a:pt x="3806018" y="2653389"/>
                    <a:pt x="3909664" y="2559013"/>
                    <a:pt x="3998319" y="2463860"/>
                  </a:cubicBezTo>
                  <a:cubicBezTo>
                    <a:pt x="4052308" y="2405537"/>
                    <a:pt x="4097806" y="2350333"/>
                    <a:pt x="4137238" y="2295217"/>
                  </a:cubicBezTo>
                  <a:cubicBezTo>
                    <a:pt x="4181694" y="2232560"/>
                    <a:pt x="4217572" y="2172592"/>
                    <a:pt x="4247124" y="2111582"/>
                  </a:cubicBezTo>
                  <a:cubicBezTo>
                    <a:pt x="4308913" y="1985577"/>
                    <a:pt x="4347564" y="1847178"/>
                    <a:pt x="4361949" y="1700374"/>
                  </a:cubicBezTo>
                  <a:cubicBezTo>
                    <a:pt x="4365329" y="1665537"/>
                    <a:pt x="4367496" y="1628532"/>
                    <a:pt x="4368449" y="1590747"/>
                  </a:cubicBezTo>
                  <a:lnTo>
                    <a:pt x="4368536" y="1586502"/>
                  </a:lnTo>
                  <a:cubicBezTo>
                    <a:pt x="4368796" y="1569516"/>
                    <a:pt x="4369057" y="1552097"/>
                    <a:pt x="4368796" y="1534158"/>
                  </a:cubicBezTo>
                  <a:cubicBezTo>
                    <a:pt x="4368796" y="1528612"/>
                    <a:pt x="4368710" y="1523152"/>
                    <a:pt x="4368710" y="1517606"/>
                  </a:cubicBezTo>
                  <a:cubicBezTo>
                    <a:pt x="4368710" y="1504000"/>
                    <a:pt x="4368623" y="1490047"/>
                    <a:pt x="4368189" y="1476095"/>
                  </a:cubicBezTo>
                  <a:cubicBezTo>
                    <a:pt x="4366715" y="1397060"/>
                    <a:pt x="4362817" y="1319238"/>
                    <a:pt x="4356749" y="1244884"/>
                  </a:cubicBezTo>
                  <a:cubicBezTo>
                    <a:pt x="4343144" y="1083520"/>
                    <a:pt x="4319745" y="929522"/>
                    <a:pt x="4287074" y="787052"/>
                  </a:cubicBezTo>
                  <a:cubicBezTo>
                    <a:pt x="4251284" y="631321"/>
                    <a:pt x="4204139" y="482958"/>
                    <a:pt x="4147029" y="346032"/>
                  </a:cubicBezTo>
                  <a:cubicBezTo>
                    <a:pt x="4132211" y="310328"/>
                    <a:pt x="4116439" y="274710"/>
                    <a:pt x="4100319" y="240307"/>
                  </a:cubicBezTo>
                  <a:cubicBezTo>
                    <a:pt x="4084547" y="207028"/>
                    <a:pt x="4067041" y="172277"/>
                    <a:pt x="4048323" y="136833"/>
                  </a:cubicBezTo>
                  <a:close/>
                  <a:moveTo>
                    <a:pt x="0" y="0"/>
                  </a:moveTo>
                  <a:lnTo>
                    <a:pt x="278246" y="0"/>
                  </a:lnTo>
                  <a:lnTo>
                    <a:pt x="193425" y="86981"/>
                  </a:lnTo>
                  <a:cubicBezTo>
                    <a:pt x="142241" y="144090"/>
                    <a:pt x="93754" y="203041"/>
                    <a:pt x="48300" y="263444"/>
                  </a:cubicBezTo>
                  <a:lnTo>
                    <a:pt x="0" y="333888"/>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Picture 4" descr="Unilever's AI Push: From Shop Floor to Culture Core - Part 2">
            <a:extLst>
              <a:ext uri="{FF2B5EF4-FFF2-40B4-BE49-F238E27FC236}">
                <a16:creationId xmlns:a16="http://schemas.microsoft.com/office/drawing/2014/main" id="{3A2CF081-D4CE-0764-48BB-3048E383A647}"/>
              </a:ext>
            </a:extLst>
          </p:cNvPr>
          <p:cNvPicPr>
            <a:picLocks noChangeAspect="1"/>
          </p:cNvPicPr>
          <p:nvPr/>
        </p:nvPicPr>
        <p:blipFill>
          <a:blip r:embed="rId5">
            <a:alphaModFix/>
          </a:blip>
          <a:srcRect l="28382" t="-877" r="10345" b="877"/>
          <a:stretch>
            <a:fillRect/>
          </a:stretch>
        </p:blipFill>
        <p:spPr>
          <a:xfrm>
            <a:off x="3125968" y="2564970"/>
            <a:ext cx="3320523" cy="3278635"/>
          </a:xfrm>
          <a:custGeom>
            <a:avLst/>
            <a:gdLst/>
            <a:ahLst/>
            <a:cxnLst/>
            <a:rect l="l" t="t" r="r" b="b"/>
            <a:pathLst>
              <a:path w="6057610" h="6057610">
                <a:moveTo>
                  <a:pt x="3028805" y="0"/>
                </a:moveTo>
                <a:cubicBezTo>
                  <a:pt x="4701568" y="0"/>
                  <a:pt x="6057610" y="1356042"/>
                  <a:pt x="6057610" y="3028805"/>
                </a:cubicBezTo>
                <a:cubicBezTo>
                  <a:pt x="6057610" y="4701568"/>
                  <a:pt x="4701568" y="6057610"/>
                  <a:pt x="3028805" y="6057610"/>
                </a:cubicBezTo>
                <a:cubicBezTo>
                  <a:pt x="1356042" y="6057610"/>
                  <a:pt x="0" y="4701568"/>
                  <a:pt x="0" y="3028805"/>
                </a:cubicBezTo>
                <a:cubicBezTo>
                  <a:pt x="0" y="1356042"/>
                  <a:pt x="1356042" y="0"/>
                  <a:pt x="3028805" y="0"/>
                </a:cubicBezTo>
                <a:close/>
              </a:path>
            </a:pathLst>
          </a:custGeom>
          <a:effectLst>
            <a:softEdge rad="0"/>
          </a:effectLst>
        </p:spPr>
      </p:pic>
      <p:grpSp>
        <p:nvGrpSpPr>
          <p:cNvPr id="19" name="Graphic 4">
            <a:extLst>
              <a:ext uri="{FF2B5EF4-FFF2-40B4-BE49-F238E27FC236}">
                <a16:creationId xmlns:a16="http://schemas.microsoft.com/office/drawing/2014/main" id="{DE51D1B5-E12D-46A1-B0B3-7BAB36C342F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25938" y="2543765"/>
            <a:ext cx="3375140" cy="3326212"/>
            <a:chOff x="3414665" y="738154"/>
            <a:chExt cx="5366579" cy="5378461"/>
          </a:xfrm>
          <a:solidFill>
            <a:schemeClr val="bg1">
              <a:alpha val="30000"/>
            </a:schemeClr>
          </a:solidFill>
        </p:grpSpPr>
        <p:sp>
          <p:nvSpPr>
            <p:cNvPr id="20" name="Freeform: Shape 19">
              <a:extLst>
                <a:ext uri="{FF2B5EF4-FFF2-40B4-BE49-F238E27FC236}">
                  <a16:creationId xmlns:a16="http://schemas.microsoft.com/office/drawing/2014/main" id="{DCD62F51-9CF9-43CF-BD8B-D030D6711E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567033" y="752474"/>
              <a:ext cx="5098846" cy="5278088"/>
            </a:xfrm>
            <a:custGeom>
              <a:avLst/>
              <a:gdLst>
                <a:gd name="connsiteX0" fmla="*/ 2413047 w 5098846"/>
                <a:gd name="connsiteY0" fmla="*/ 571500 h 5278088"/>
                <a:gd name="connsiteX1" fmla="*/ 2488866 w 5098846"/>
                <a:gd name="connsiteY1" fmla="*/ 572738 h 5278088"/>
                <a:gd name="connsiteX2" fmla="*/ 2498486 w 5098846"/>
                <a:gd name="connsiteY2" fmla="*/ 573024 h 5278088"/>
                <a:gd name="connsiteX3" fmla="*/ 2508107 w 5098846"/>
                <a:gd name="connsiteY3" fmla="*/ 573024 h 5278088"/>
                <a:gd name="connsiteX4" fmla="*/ 2513345 w 5098846"/>
                <a:gd name="connsiteY4" fmla="*/ 573024 h 5278088"/>
                <a:gd name="connsiteX5" fmla="*/ 3401742 w 5098846"/>
                <a:gd name="connsiteY5" fmla="*/ 751904 h 5278088"/>
                <a:gd name="connsiteX6" fmla="*/ 4014200 w 5098846"/>
                <a:gd name="connsiteY6" fmla="*/ 1210532 h 5278088"/>
                <a:gd name="connsiteX7" fmla="*/ 4395390 w 5098846"/>
                <a:gd name="connsiteY7" fmla="*/ 1879473 h 5278088"/>
                <a:gd name="connsiteX8" fmla="*/ 4527311 w 5098846"/>
                <a:gd name="connsiteY8" fmla="*/ 2668334 h 5278088"/>
                <a:gd name="connsiteX9" fmla="*/ 4399010 w 5098846"/>
                <a:gd name="connsiteY9" fmla="*/ 3439001 h 5278088"/>
                <a:gd name="connsiteX10" fmla="*/ 4025820 w 5098846"/>
                <a:gd name="connsiteY10" fmla="*/ 4084796 h 5278088"/>
                <a:gd name="connsiteX11" fmla="*/ 3412982 w 5098846"/>
                <a:gd name="connsiteY11" fmla="*/ 4529328 h 5278088"/>
                <a:gd name="connsiteX12" fmla="*/ 2496676 w 5098846"/>
                <a:gd name="connsiteY12" fmla="*/ 4705065 h 5278088"/>
                <a:gd name="connsiteX13" fmla="*/ 2489438 w 5098846"/>
                <a:gd name="connsiteY13" fmla="*/ 4705065 h 5278088"/>
                <a:gd name="connsiteX14" fmla="*/ 2479532 w 5098846"/>
                <a:gd name="connsiteY14" fmla="*/ 4705065 h 5278088"/>
                <a:gd name="connsiteX15" fmla="*/ 2469626 w 5098846"/>
                <a:gd name="connsiteY15" fmla="*/ 4705350 h 5278088"/>
                <a:gd name="connsiteX16" fmla="*/ 2389520 w 5098846"/>
                <a:gd name="connsiteY16" fmla="*/ 4706684 h 5278088"/>
                <a:gd name="connsiteX17" fmla="*/ 1585039 w 5098846"/>
                <a:gd name="connsiteY17" fmla="*/ 4538853 h 5278088"/>
                <a:gd name="connsiteX18" fmla="*/ 1036970 w 5098846"/>
                <a:gd name="connsiteY18" fmla="*/ 4105656 h 5278088"/>
                <a:gd name="connsiteX19" fmla="*/ 691880 w 5098846"/>
                <a:gd name="connsiteY19" fmla="*/ 3456718 h 5278088"/>
                <a:gd name="connsiteX20" fmla="*/ 571674 w 5098846"/>
                <a:gd name="connsiteY20" fmla="*/ 2673953 h 5278088"/>
                <a:gd name="connsiteX21" fmla="*/ 696166 w 5098846"/>
                <a:gd name="connsiteY21" fmla="*/ 1870710 h 5278088"/>
                <a:gd name="connsiteX22" fmla="*/ 1052782 w 5098846"/>
                <a:gd name="connsiteY22" fmla="*/ 1195959 h 5278088"/>
                <a:gd name="connsiteX23" fmla="*/ 1612090 w 5098846"/>
                <a:gd name="connsiteY23" fmla="*/ 744569 h 5278088"/>
                <a:gd name="connsiteX24" fmla="*/ 2413047 w 5098846"/>
                <a:gd name="connsiteY24" fmla="*/ 571500 h 5278088"/>
                <a:gd name="connsiteX25" fmla="*/ 2413047 w 5098846"/>
                <a:gd name="connsiteY25" fmla="*/ 0 h 5278088"/>
                <a:gd name="connsiteX26" fmla="*/ 2389425 w 5098846"/>
                <a:gd name="connsiteY26" fmla="*/ 5278089 h 5278088"/>
                <a:gd name="connsiteX27" fmla="*/ 2488104 w 5098846"/>
                <a:gd name="connsiteY27" fmla="*/ 5276469 h 5278088"/>
                <a:gd name="connsiteX28" fmla="*/ 2496676 w 5098846"/>
                <a:gd name="connsiteY28" fmla="*/ 5276469 h 5278088"/>
                <a:gd name="connsiteX29" fmla="*/ 2513441 w 5098846"/>
                <a:gd name="connsiteY29" fmla="*/ 1524 h 5278088"/>
                <a:gd name="connsiteX30" fmla="*/ 2507535 w 5098846"/>
                <a:gd name="connsiteY30" fmla="*/ 1524 h 5278088"/>
                <a:gd name="connsiteX31" fmla="*/ 2413047 w 5098846"/>
                <a:gd name="connsiteY31" fmla="*/ 0 h 5278088"/>
                <a:gd name="connsiteX32" fmla="*/ 2413047 w 5098846"/>
                <a:gd name="connsiteY32" fmla="*/ 0 h 5278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5098846" h="5278088">
                  <a:moveTo>
                    <a:pt x="2413047" y="571500"/>
                  </a:moveTo>
                  <a:cubicBezTo>
                    <a:pt x="2438384" y="571500"/>
                    <a:pt x="2463244" y="571881"/>
                    <a:pt x="2488866" y="572738"/>
                  </a:cubicBezTo>
                  <a:lnTo>
                    <a:pt x="2498486" y="573024"/>
                  </a:lnTo>
                  <a:lnTo>
                    <a:pt x="2508107" y="573024"/>
                  </a:lnTo>
                  <a:lnTo>
                    <a:pt x="2513345" y="573024"/>
                  </a:lnTo>
                  <a:cubicBezTo>
                    <a:pt x="2841101" y="573024"/>
                    <a:pt x="3139995" y="633222"/>
                    <a:pt x="3401742" y="751904"/>
                  </a:cubicBezTo>
                  <a:cubicBezTo>
                    <a:pt x="3637295" y="858774"/>
                    <a:pt x="3843416" y="1013079"/>
                    <a:pt x="4014200" y="1210532"/>
                  </a:cubicBezTo>
                  <a:cubicBezTo>
                    <a:pt x="4178601" y="1400651"/>
                    <a:pt x="4306903" y="1625727"/>
                    <a:pt x="4395390" y="1879473"/>
                  </a:cubicBezTo>
                  <a:cubicBezTo>
                    <a:pt x="4482925" y="2130362"/>
                    <a:pt x="4527311" y="2395728"/>
                    <a:pt x="4527311" y="2668334"/>
                  </a:cubicBezTo>
                  <a:cubicBezTo>
                    <a:pt x="4527311" y="2936843"/>
                    <a:pt x="4484163" y="3196114"/>
                    <a:pt x="4399010" y="3439001"/>
                  </a:cubicBezTo>
                  <a:cubicBezTo>
                    <a:pt x="4312808" y="3684937"/>
                    <a:pt x="4187269" y="3902202"/>
                    <a:pt x="4025820" y="4084796"/>
                  </a:cubicBezTo>
                  <a:cubicBezTo>
                    <a:pt x="3856751" y="4276058"/>
                    <a:pt x="3650535" y="4425601"/>
                    <a:pt x="3412982" y="4529328"/>
                  </a:cubicBezTo>
                  <a:cubicBezTo>
                    <a:pt x="3145710" y="4645914"/>
                    <a:pt x="2837481" y="4705065"/>
                    <a:pt x="2496676" y="4705065"/>
                  </a:cubicBezTo>
                  <a:lnTo>
                    <a:pt x="2489438" y="4705065"/>
                  </a:lnTo>
                  <a:lnTo>
                    <a:pt x="2479532" y="4705065"/>
                  </a:lnTo>
                  <a:lnTo>
                    <a:pt x="2469626" y="4705350"/>
                  </a:lnTo>
                  <a:cubicBezTo>
                    <a:pt x="2442765" y="4706207"/>
                    <a:pt x="2415809" y="4706684"/>
                    <a:pt x="2389520" y="4706684"/>
                  </a:cubicBezTo>
                  <a:cubicBezTo>
                    <a:pt x="2090245" y="4706684"/>
                    <a:pt x="1819640" y="4650200"/>
                    <a:pt x="1585039" y="4538853"/>
                  </a:cubicBezTo>
                  <a:cubicBezTo>
                    <a:pt x="1373774" y="4438555"/>
                    <a:pt x="1189370" y="4292823"/>
                    <a:pt x="1036970" y="4105656"/>
                  </a:cubicBezTo>
                  <a:cubicBezTo>
                    <a:pt x="888095" y="3922871"/>
                    <a:pt x="771985" y="3704463"/>
                    <a:pt x="691880" y="3456718"/>
                  </a:cubicBezTo>
                  <a:cubicBezTo>
                    <a:pt x="612060" y="3210020"/>
                    <a:pt x="571674" y="2946749"/>
                    <a:pt x="571674" y="2673953"/>
                  </a:cubicBezTo>
                  <a:cubicBezTo>
                    <a:pt x="571674" y="2396109"/>
                    <a:pt x="613584" y="2125790"/>
                    <a:pt x="696166" y="1870710"/>
                  </a:cubicBezTo>
                  <a:cubicBezTo>
                    <a:pt x="779224" y="1614011"/>
                    <a:pt x="899239" y="1387031"/>
                    <a:pt x="1052782" y="1195959"/>
                  </a:cubicBezTo>
                  <a:cubicBezTo>
                    <a:pt x="1209563" y="1000887"/>
                    <a:pt x="1397777" y="848963"/>
                    <a:pt x="1612090" y="744569"/>
                  </a:cubicBezTo>
                  <a:cubicBezTo>
                    <a:pt x="1847548" y="629698"/>
                    <a:pt x="2117105" y="571500"/>
                    <a:pt x="2413047" y="571500"/>
                  </a:cubicBezTo>
                  <a:moveTo>
                    <a:pt x="2413047" y="0"/>
                  </a:moveTo>
                  <a:cubicBezTo>
                    <a:pt x="-755635" y="0"/>
                    <a:pt x="-844694" y="5278089"/>
                    <a:pt x="2389425" y="5278089"/>
                  </a:cubicBezTo>
                  <a:cubicBezTo>
                    <a:pt x="2421810" y="5278089"/>
                    <a:pt x="2455052" y="5277517"/>
                    <a:pt x="2488104" y="5276469"/>
                  </a:cubicBezTo>
                  <a:cubicBezTo>
                    <a:pt x="2491152" y="5276469"/>
                    <a:pt x="2493629" y="5276469"/>
                    <a:pt x="2496676" y="5276469"/>
                  </a:cubicBezTo>
                  <a:cubicBezTo>
                    <a:pt x="6022832" y="5276469"/>
                    <a:pt x="5903674" y="1524"/>
                    <a:pt x="2513441" y="1524"/>
                  </a:cubicBezTo>
                  <a:cubicBezTo>
                    <a:pt x="2511536" y="1524"/>
                    <a:pt x="2509440" y="1524"/>
                    <a:pt x="2507535" y="1524"/>
                  </a:cubicBezTo>
                  <a:cubicBezTo>
                    <a:pt x="2475531" y="476"/>
                    <a:pt x="2444480" y="0"/>
                    <a:pt x="2413047" y="0"/>
                  </a:cubicBezTo>
                  <a:lnTo>
                    <a:pt x="2413047" y="0"/>
                  </a:lnTo>
                  <a:close/>
                </a:path>
              </a:pathLst>
            </a:custGeom>
            <a:grpFill/>
            <a:ln w="9525" cap="flat">
              <a:noFill/>
              <a:prstDash val="solid"/>
              <a:miter/>
            </a:ln>
          </p:spPr>
          <p:txBody>
            <a:bodyPr rtlCol="0" anchor="ctr"/>
            <a:lstStyle/>
            <a:p>
              <a:endParaRPr lang="en-US"/>
            </a:p>
          </p:txBody>
        </p:sp>
        <p:sp>
          <p:nvSpPr>
            <p:cNvPr id="21" name="Freeform: Shape 20">
              <a:extLst>
                <a:ext uri="{FF2B5EF4-FFF2-40B4-BE49-F238E27FC236}">
                  <a16:creationId xmlns:a16="http://schemas.microsoft.com/office/drawing/2014/main" id="{B245C1E2-FDA8-4E4F-92F2-DE5D880E6A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578615" y="772453"/>
              <a:ext cx="5079154" cy="5190747"/>
            </a:xfrm>
            <a:custGeom>
              <a:avLst/>
              <a:gdLst>
                <a:gd name="connsiteX0" fmla="*/ 2498620 w 5079154"/>
                <a:gd name="connsiteY0" fmla="*/ 24 h 5190747"/>
                <a:gd name="connsiteX1" fmla="*/ 3484267 w 5079154"/>
                <a:gd name="connsiteY1" fmla="*/ 172045 h 5190747"/>
                <a:gd name="connsiteX2" fmla="*/ 3543417 w 5079154"/>
                <a:gd name="connsiteY2" fmla="*/ 195382 h 5190747"/>
                <a:gd name="connsiteX3" fmla="*/ 3573040 w 5079154"/>
                <a:gd name="connsiteY3" fmla="*/ 207002 h 5190747"/>
                <a:gd name="connsiteX4" fmla="*/ 3602091 w 5079154"/>
                <a:gd name="connsiteY4" fmla="*/ 220051 h 5190747"/>
                <a:gd name="connsiteX5" fmla="*/ 3660099 w 5079154"/>
                <a:gd name="connsiteY5" fmla="*/ 246531 h 5190747"/>
                <a:gd name="connsiteX6" fmla="*/ 3689150 w 5079154"/>
                <a:gd name="connsiteY6" fmla="*/ 259771 h 5190747"/>
                <a:gd name="connsiteX7" fmla="*/ 3717534 w 5079154"/>
                <a:gd name="connsiteY7" fmla="*/ 274439 h 5190747"/>
                <a:gd name="connsiteX8" fmla="*/ 3774303 w 5079154"/>
                <a:gd name="connsiteY8" fmla="*/ 303871 h 5190747"/>
                <a:gd name="connsiteX9" fmla="*/ 3802688 w 5079154"/>
                <a:gd name="connsiteY9" fmla="*/ 318635 h 5190747"/>
                <a:gd name="connsiteX10" fmla="*/ 3830310 w 5079154"/>
                <a:gd name="connsiteY10" fmla="*/ 334732 h 5190747"/>
                <a:gd name="connsiteX11" fmla="*/ 3885555 w 5079154"/>
                <a:gd name="connsiteY11" fmla="*/ 367308 h 5190747"/>
                <a:gd name="connsiteX12" fmla="*/ 3913178 w 5079154"/>
                <a:gd name="connsiteY12" fmla="*/ 383691 h 5190747"/>
                <a:gd name="connsiteX13" fmla="*/ 3939943 w 5079154"/>
                <a:gd name="connsiteY13" fmla="*/ 401312 h 5190747"/>
                <a:gd name="connsiteX14" fmla="*/ 4339612 w 5079154"/>
                <a:gd name="connsiteY14" fmla="*/ 724972 h 5190747"/>
                <a:gd name="connsiteX15" fmla="*/ 4664034 w 5079154"/>
                <a:gd name="connsiteY15" fmla="*/ 1126832 h 5190747"/>
                <a:gd name="connsiteX16" fmla="*/ 4902539 w 5079154"/>
                <a:gd name="connsiteY16" fmla="*/ 1585460 h 5190747"/>
                <a:gd name="connsiteX17" fmla="*/ 5047891 w 5079154"/>
                <a:gd name="connsiteY17" fmla="*/ 2081046 h 5190747"/>
                <a:gd name="connsiteX18" fmla="*/ 5075228 w 5079154"/>
                <a:gd name="connsiteY18" fmla="*/ 2337554 h 5190747"/>
                <a:gd name="connsiteX19" fmla="*/ 5077609 w 5079154"/>
                <a:gd name="connsiteY19" fmla="*/ 2401943 h 5190747"/>
                <a:gd name="connsiteX20" fmla="*/ 5078847 w 5079154"/>
                <a:gd name="connsiteY20" fmla="*/ 2466237 h 5190747"/>
                <a:gd name="connsiteX21" fmla="*/ 5078466 w 5079154"/>
                <a:gd name="connsiteY21" fmla="*/ 2530531 h 5190747"/>
                <a:gd name="connsiteX22" fmla="*/ 5076942 w 5079154"/>
                <a:gd name="connsiteY22" fmla="*/ 2594729 h 5190747"/>
                <a:gd name="connsiteX23" fmla="*/ 4999028 w 5079154"/>
                <a:gd name="connsiteY23" fmla="*/ 3099269 h 5190747"/>
                <a:gd name="connsiteX24" fmla="*/ 4968738 w 5079154"/>
                <a:gd name="connsiteY24" fmla="*/ 3222141 h 5190747"/>
                <a:gd name="connsiteX25" fmla="*/ 4952451 w 5079154"/>
                <a:gd name="connsiteY25" fmla="*/ 3283101 h 5190747"/>
                <a:gd name="connsiteX26" fmla="*/ 4936925 w 5079154"/>
                <a:gd name="connsiteY26" fmla="*/ 3344156 h 5190747"/>
                <a:gd name="connsiteX27" fmla="*/ 4919875 w 5079154"/>
                <a:gd name="connsiteY27" fmla="*/ 3404831 h 5190747"/>
                <a:gd name="connsiteX28" fmla="*/ 4903016 w 5079154"/>
                <a:gd name="connsiteY28" fmla="*/ 3465410 h 5190747"/>
                <a:gd name="connsiteX29" fmla="*/ 4865297 w 5079154"/>
                <a:gd name="connsiteY29" fmla="*/ 3585520 h 5190747"/>
                <a:gd name="connsiteX30" fmla="*/ 4671177 w 5079154"/>
                <a:gd name="connsiteY30" fmla="*/ 4052340 h 5190747"/>
                <a:gd name="connsiteX31" fmla="*/ 4386094 w 5079154"/>
                <a:gd name="connsiteY31" fmla="*/ 4476393 h 5190747"/>
                <a:gd name="connsiteX32" fmla="*/ 4343708 w 5079154"/>
                <a:gd name="connsiteY32" fmla="*/ 4524875 h 5190747"/>
                <a:gd name="connsiteX33" fmla="*/ 4298655 w 5079154"/>
                <a:gd name="connsiteY33" fmla="*/ 4570976 h 5190747"/>
                <a:gd name="connsiteX34" fmla="*/ 4252935 w 5079154"/>
                <a:gd name="connsiteY34" fmla="*/ 4616411 h 5190747"/>
                <a:gd name="connsiteX35" fmla="*/ 4204738 w 5079154"/>
                <a:gd name="connsiteY35" fmla="*/ 4659273 h 5190747"/>
                <a:gd name="connsiteX36" fmla="*/ 4180354 w 5079154"/>
                <a:gd name="connsiteY36" fmla="*/ 4680419 h 5190747"/>
                <a:gd name="connsiteX37" fmla="*/ 4155494 w 5079154"/>
                <a:gd name="connsiteY37" fmla="*/ 4700898 h 5190747"/>
                <a:gd name="connsiteX38" fmla="*/ 4103964 w 5079154"/>
                <a:gd name="connsiteY38" fmla="*/ 4739664 h 5190747"/>
                <a:gd name="connsiteX39" fmla="*/ 4078151 w 5079154"/>
                <a:gd name="connsiteY39" fmla="*/ 4759000 h 5190747"/>
                <a:gd name="connsiteX40" fmla="*/ 4051766 w 5079154"/>
                <a:gd name="connsiteY40" fmla="*/ 4777479 h 5190747"/>
                <a:gd name="connsiteX41" fmla="*/ 3997950 w 5079154"/>
                <a:gd name="connsiteY41" fmla="*/ 4812816 h 5190747"/>
                <a:gd name="connsiteX42" fmla="*/ 3970994 w 5079154"/>
                <a:gd name="connsiteY42" fmla="*/ 4830342 h 5190747"/>
                <a:gd name="connsiteX43" fmla="*/ 3957469 w 5079154"/>
                <a:gd name="connsiteY43" fmla="*/ 4839010 h 5190747"/>
                <a:gd name="connsiteX44" fmla="*/ 3943563 w 5079154"/>
                <a:gd name="connsiteY44" fmla="*/ 4847011 h 5190747"/>
                <a:gd name="connsiteX45" fmla="*/ 3887746 w 5079154"/>
                <a:gd name="connsiteY45" fmla="*/ 4878824 h 5190747"/>
                <a:gd name="connsiteX46" fmla="*/ 3859742 w 5079154"/>
                <a:gd name="connsiteY46" fmla="*/ 4894541 h 5190747"/>
                <a:gd name="connsiteX47" fmla="*/ 3845741 w 5079154"/>
                <a:gd name="connsiteY47" fmla="*/ 4902351 h 5190747"/>
                <a:gd name="connsiteX48" fmla="*/ 3831358 w 5079154"/>
                <a:gd name="connsiteY48" fmla="*/ 4909400 h 5190747"/>
                <a:gd name="connsiteX49" fmla="*/ 3773827 w 5079154"/>
                <a:gd name="connsiteY49" fmla="*/ 4937498 h 5190747"/>
                <a:gd name="connsiteX50" fmla="*/ 3745157 w 5079154"/>
                <a:gd name="connsiteY50" fmla="*/ 4951500 h 5190747"/>
                <a:gd name="connsiteX51" fmla="*/ 3716106 w 5079154"/>
                <a:gd name="connsiteY51" fmla="*/ 4964835 h 5190747"/>
                <a:gd name="connsiteX52" fmla="*/ 3657146 w 5079154"/>
                <a:gd name="connsiteY52" fmla="*/ 4989314 h 5190747"/>
                <a:gd name="connsiteX53" fmla="*/ 3598091 w 5079154"/>
                <a:gd name="connsiteY53" fmla="*/ 5013032 h 5190747"/>
                <a:gd name="connsiteX54" fmla="*/ 3538083 w 5079154"/>
                <a:gd name="connsiteY54" fmla="*/ 5033986 h 5190747"/>
                <a:gd name="connsiteX55" fmla="*/ 3478171 w 5079154"/>
                <a:gd name="connsiteY55" fmla="*/ 5054656 h 5190747"/>
                <a:gd name="connsiteX56" fmla="*/ 3417306 w 5079154"/>
                <a:gd name="connsiteY56" fmla="*/ 5072086 h 5190747"/>
                <a:gd name="connsiteX57" fmla="*/ 3356632 w 5079154"/>
                <a:gd name="connsiteY57" fmla="*/ 5089422 h 5190747"/>
                <a:gd name="connsiteX58" fmla="*/ 3295386 w 5079154"/>
                <a:gd name="connsiteY58" fmla="*/ 5103996 h 5190747"/>
                <a:gd name="connsiteX59" fmla="*/ 3172514 w 5079154"/>
                <a:gd name="connsiteY59" fmla="*/ 5129999 h 5190747"/>
                <a:gd name="connsiteX60" fmla="*/ 3110887 w 5079154"/>
                <a:gd name="connsiteY60" fmla="*/ 5141143 h 5190747"/>
                <a:gd name="connsiteX61" fmla="*/ 3080121 w 5079154"/>
                <a:gd name="connsiteY61" fmla="*/ 5146667 h 5190747"/>
                <a:gd name="connsiteX62" fmla="*/ 3049165 w 5079154"/>
                <a:gd name="connsiteY62" fmla="*/ 5150954 h 5190747"/>
                <a:gd name="connsiteX63" fmla="*/ 2555008 w 5079154"/>
                <a:gd name="connsiteY63" fmla="*/ 5189435 h 5190747"/>
                <a:gd name="connsiteX64" fmla="*/ 2431945 w 5079154"/>
                <a:gd name="connsiteY64" fmla="*/ 5190483 h 5190747"/>
                <a:gd name="connsiteX65" fmla="*/ 2370318 w 5079154"/>
                <a:gd name="connsiteY65" fmla="*/ 5190387 h 5190747"/>
                <a:gd name="connsiteX66" fmla="*/ 2308501 w 5079154"/>
                <a:gd name="connsiteY66" fmla="*/ 5189244 h 5190747"/>
                <a:gd name="connsiteX67" fmla="*/ 2184200 w 5079154"/>
                <a:gd name="connsiteY67" fmla="*/ 5183434 h 5190747"/>
                <a:gd name="connsiteX68" fmla="*/ 2059994 w 5079154"/>
                <a:gd name="connsiteY68" fmla="*/ 5172099 h 5190747"/>
                <a:gd name="connsiteX69" fmla="*/ 1568027 w 5079154"/>
                <a:gd name="connsiteY69" fmla="*/ 5069134 h 5190747"/>
                <a:gd name="connsiteX70" fmla="*/ 1537738 w 5079154"/>
                <a:gd name="connsiteY70" fmla="*/ 5059704 h 5190747"/>
                <a:gd name="connsiteX71" fmla="*/ 1507829 w 5079154"/>
                <a:gd name="connsiteY71" fmla="*/ 5048941 h 5190747"/>
                <a:gd name="connsiteX72" fmla="*/ 1448298 w 5079154"/>
                <a:gd name="connsiteY72" fmla="*/ 5026557 h 5190747"/>
                <a:gd name="connsiteX73" fmla="*/ 1418485 w 5079154"/>
                <a:gd name="connsiteY73" fmla="*/ 5015318 h 5190747"/>
                <a:gd name="connsiteX74" fmla="*/ 1389243 w 5079154"/>
                <a:gd name="connsiteY74" fmla="*/ 5002649 h 5190747"/>
                <a:gd name="connsiteX75" fmla="*/ 1331045 w 5079154"/>
                <a:gd name="connsiteY75" fmla="*/ 4976360 h 5190747"/>
                <a:gd name="connsiteX76" fmla="*/ 1106446 w 5079154"/>
                <a:gd name="connsiteY76" fmla="*/ 4853583 h 5190747"/>
                <a:gd name="connsiteX77" fmla="*/ 710777 w 5079154"/>
                <a:gd name="connsiteY77" fmla="*/ 4526495 h 5190747"/>
                <a:gd name="connsiteX78" fmla="*/ 400834 w 5079154"/>
                <a:gd name="connsiteY78" fmla="*/ 4116824 h 5190747"/>
                <a:gd name="connsiteX79" fmla="*/ 181092 w 5079154"/>
                <a:gd name="connsiteY79" fmla="*/ 3653719 h 5190747"/>
                <a:gd name="connsiteX80" fmla="*/ 47361 w 5079154"/>
                <a:gd name="connsiteY80" fmla="*/ 3159943 h 5190747"/>
                <a:gd name="connsiteX81" fmla="*/ 36026 w 5079154"/>
                <a:gd name="connsiteY81" fmla="*/ 3096887 h 5190747"/>
                <a:gd name="connsiteX82" fmla="*/ 26882 w 5079154"/>
                <a:gd name="connsiteY82" fmla="*/ 3033546 h 5190747"/>
                <a:gd name="connsiteX83" fmla="*/ 18596 w 5079154"/>
                <a:gd name="connsiteY83" fmla="*/ 2970110 h 5190747"/>
                <a:gd name="connsiteX84" fmla="*/ 12214 w 5079154"/>
                <a:gd name="connsiteY84" fmla="*/ 2906482 h 5190747"/>
                <a:gd name="connsiteX85" fmla="*/ 3451 w 5079154"/>
                <a:gd name="connsiteY85" fmla="*/ 2778848 h 5190747"/>
                <a:gd name="connsiteX86" fmla="*/ 22 w 5079154"/>
                <a:gd name="connsiteY86" fmla="*/ 2650927 h 5190747"/>
                <a:gd name="connsiteX87" fmla="*/ 42313 w 5079154"/>
                <a:gd name="connsiteY87" fmla="*/ 2141625 h 5190747"/>
                <a:gd name="connsiteX88" fmla="*/ 165662 w 5079154"/>
                <a:gd name="connsiteY88" fmla="*/ 1644896 h 5190747"/>
                <a:gd name="connsiteX89" fmla="*/ 370259 w 5079154"/>
                <a:gd name="connsiteY89" fmla="*/ 1173504 h 5190747"/>
                <a:gd name="connsiteX90" fmla="*/ 661247 w 5079154"/>
                <a:gd name="connsiteY90" fmla="*/ 746022 h 5190747"/>
                <a:gd name="connsiteX91" fmla="*/ 704015 w 5079154"/>
                <a:gd name="connsiteY91" fmla="*/ 696968 h 5190747"/>
                <a:gd name="connsiteX92" fmla="*/ 747353 w 5079154"/>
                <a:gd name="connsiteY92" fmla="*/ 648486 h 5190747"/>
                <a:gd name="connsiteX93" fmla="*/ 792121 w 5079154"/>
                <a:gd name="connsiteY93" fmla="*/ 601147 h 5190747"/>
                <a:gd name="connsiteX94" fmla="*/ 814505 w 5079154"/>
                <a:gd name="connsiteY94" fmla="*/ 577429 h 5190747"/>
                <a:gd name="connsiteX95" fmla="*/ 838031 w 5079154"/>
                <a:gd name="connsiteY95" fmla="*/ 554855 h 5190747"/>
                <a:gd name="connsiteX96" fmla="*/ 885942 w 5079154"/>
                <a:gd name="connsiteY96" fmla="*/ 510469 h 5190747"/>
                <a:gd name="connsiteX97" fmla="*/ 910326 w 5079154"/>
                <a:gd name="connsiteY97" fmla="*/ 488752 h 5190747"/>
                <a:gd name="connsiteX98" fmla="*/ 935948 w 5079154"/>
                <a:gd name="connsiteY98" fmla="*/ 468368 h 5190747"/>
                <a:gd name="connsiteX99" fmla="*/ 1040533 w 5079154"/>
                <a:gd name="connsiteY99" fmla="*/ 390073 h 5190747"/>
                <a:gd name="connsiteX100" fmla="*/ 1501638 w 5079154"/>
                <a:gd name="connsiteY100" fmla="*/ 152614 h 5190747"/>
                <a:gd name="connsiteX101" fmla="*/ 1997700 w 5079154"/>
                <a:gd name="connsiteY101" fmla="*/ 32599 h 5190747"/>
                <a:gd name="connsiteX102" fmla="*/ 2498620 w 5079154"/>
                <a:gd name="connsiteY102" fmla="*/ 24 h 5190747"/>
                <a:gd name="connsiteX103" fmla="*/ 2496620 w 5079154"/>
                <a:gd name="connsiteY103" fmla="*/ 193572 h 5190747"/>
                <a:gd name="connsiteX104" fmla="*/ 2037229 w 5079154"/>
                <a:gd name="connsiteY104" fmla="*/ 241483 h 5190747"/>
                <a:gd name="connsiteX105" fmla="*/ 1613081 w 5079154"/>
                <a:gd name="connsiteY105" fmla="*/ 404646 h 5190747"/>
                <a:gd name="connsiteX106" fmla="*/ 1245892 w 5079154"/>
                <a:gd name="connsiteY106" fmla="*/ 657725 h 5190747"/>
                <a:gd name="connsiteX107" fmla="*/ 1163310 w 5079154"/>
                <a:gd name="connsiteY107" fmla="*/ 731639 h 5190747"/>
                <a:gd name="connsiteX108" fmla="*/ 1142831 w 5079154"/>
                <a:gd name="connsiteY108" fmla="*/ 750118 h 5190747"/>
                <a:gd name="connsiteX109" fmla="*/ 1123019 w 5079154"/>
                <a:gd name="connsiteY109" fmla="*/ 769453 h 5190747"/>
                <a:gd name="connsiteX110" fmla="*/ 1083014 w 5079154"/>
                <a:gd name="connsiteY110" fmla="*/ 807744 h 5190747"/>
                <a:gd name="connsiteX111" fmla="*/ 1062917 w 5079154"/>
                <a:gd name="connsiteY111" fmla="*/ 826794 h 5190747"/>
                <a:gd name="connsiteX112" fmla="*/ 1043676 w 5079154"/>
                <a:gd name="connsiteY112" fmla="*/ 846701 h 5190747"/>
                <a:gd name="connsiteX113" fmla="*/ 1005100 w 5079154"/>
                <a:gd name="connsiteY113" fmla="*/ 886516 h 5190747"/>
                <a:gd name="connsiteX114" fmla="*/ 968143 w 5079154"/>
                <a:gd name="connsiteY114" fmla="*/ 927949 h 5190747"/>
                <a:gd name="connsiteX115" fmla="*/ 932138 w 5079154"/>
                <a:gd name="connsiteY115" fmla="*/ 970336 h 5190747"/>
                <a:gd name="connsiteX116" fmla="*/ 514467 w 5079154"/>
                <a:gd name="connsiteY116" fmla="*/ 1759006 h 5190747"/>
                <a:gd name="connsiteX117" fmla="*/ 413693 w 5079154"/>
                <a:gd name="connsiteY117" fmla="*/ 2199918 h 5190747"/>
                <a:gd name="connsiteX118" fmla="*/ 380546 w 5079154"/>
                <a:gd name="connsiteY118" fmla="*/ 2651689 h 5190747"/>
                <a:gd name="connsiteX119" fmla="*/ 380260 w 5079154"/>
                <a:gd name="connsiteY119" fmla="*/ 2708363 h 5190747"/>
                <a:gd name="connsiteX120" fmla="*/ 381403 w 5079154"/>
                <a:gd name="connsiteY120" fmla="*/ 2765036 h 5190747"/>
                <a:gd name="connsiteX121" fmla="*/ 383117 w 5079154"/>
                <a:gd name="connsiteY121" fmla="*/ 2821710 h 5190747"/>
                <a:gd name="connsiteX122" fmla="*/ 384546 w 5079154"/>
                <a:gd name="connsiteY122" fmla="*/ 2849999 h 5190747"/>
                <a:gd name="connsiteX123" fmla="*/ 386261 w 5079154"/>
                <a:gd name="connsiteY123" fmla="*/ 2878289 h 5190747"/>
                <a:gd name="connsiteX124" fmla="*/ 389499 w 5079154"/>
                <a:gd name="connsiteY124" fmla="*/ 2934867 h 5190747"/>
                <a:gd name="connsiteX125" fmla="*/ 394547 w 5079154"/>
                <a:gd name="connsiteY125" fmla="*/ 2991255 h 5190747"/>
                <a:gd name="connsiteX126" fmla="*/ 399691 w 5079154"/>
                <a:gd name="connsiteY126" fmla="*/ 3047738 h 5190747"/>
                <a:gd name="connsiteX127" fmla="*/ 406644 w 5079154"/>
                <a:gd name="connsiteY127" fmla="*/ 3103936 h 5190747"/>
                <a:gd name="connsiteX128" fmla="*/ 500370 w 5079154"/>
                <a:gd name="connsiteY128" fmla="*/ 3546753 h 5190747"/>
                <a:gd name="connsiteX129" fmla="*/ 670677 w 5079154"/>
                <a:gd name="connsiteY129" fmla="*/ 3964710 h 5190747"/>
                <a:gd name="connsiteX130" fmla="*/ 920042 w 5079154"/>
                <a:gd name="connsiteY130" fmla="*/ 4339233 h 5190747"/>
                <a:gd name="connsiteX131" fmla="*/ 1248464 w 5079154"/>
                <a:gd name="connsiteY131" fmla="*/ 4646700 h 5190747"/>
                <a:gd name="connsiteX132" fmla="*/ 1294374 w 5079154"/>
                <a:gd name="connsiteY132" fmla="*/ 4679657 h 5190747"/>
                <a:gd name="connsiteX133" fmla="*/ 1317329 w 5079154"/>
                <a:gd name="connsiteY133" fmla="*/ 4696230 h 5190747"/>
                <a:gd name="connsiteX134" fmla="*/ 1341237 w 5079154"/>
                <a:gd name="connsiteY134" fmla="*/ 4711375 h 5190747"/>
                <a:gd name="connsiteX135" fmla="*/ 1388957 w 5079154"/>
                <a:gd name="connsiteY135" fmla="*/ 4742046 h 5190747"/>
                <a:gd name="connsiteX136" fmla="*/ 1412960 w 5079154"/>
                <a:gd name="connsiteY136" fmla="*/ 4757190 h 5190747"/>
                <a:gd name="connsiteX137" fmla="*/ 1437725 w 5079154"/>
                <a:gd name="connsiteY137" fmla="*/ 4771097 h 5190747"/>
                <a:gd name="connsiteX138" fmla="*/ 1487351 w 5079154"/>
                <a:gd name="connsiteY138" fmla="*/ 4798910 h 5190747"/>
                <a:gd name="connsiteX139" fmla="*/ 1512402 w 5079154"/>
                <a:gd name="connsiteY139" fmla="*/ 4812626 h 5190747"/>
                <a:gd name="connsiteX140" fmla="*/ 1538024 w 5079154"/>
                <a:gd name="connsiteY140" fmla="*/ 4825199 h 5190747"/>
                <a:gd name="connsiteX141" fmla="*/ 1589364 w 5079154"/>
                <a:gd name="connsiteY141" fmla="*/ 4850345 h 5190747"/>
                <a:gd name="connsiteX142" fmla="*/ 1615176 w 5079154"/>
                <a:gd name="connsiteY142" fmla="*/ 4862632 h 5190747"/>
                <a:gd name="connsiteX143" fmla="*/ 1641560 w 5079154"/>
                <a:gd name="connsiteY143" fmla="*/ 4873681 h 5190747"/>
                <a:gd name="connsiteX144" fmla="*/ 2083616 w 5079154"/>
                <a:gd name="connsiteY144" fmla="*/ 5005602 h 5190747"/>
                <a:gd name="connsiteX145" fmla="*/ 2199059 w 5079154"/>
                <a:gd name="connsiteY145" fmla="*/ 5021985 h 5190747"/>
                <a:gd name="connsiteX146" fmla="*/ 2315645 w 5079154"/>
                <a:gd name="connsiteY146" fmla="*/ 5031224 h 5190747"/>
                <a:gd name="connsiteX147" fmla="*/ 2374414 w 5079154"/>
                <a:gd name="connsiteY147" fmla="*/ 5033415 h 5190747"/>
                <a:gd name="connsiteX148" fmla="*/ 2433374 w 5079154"/>
                <a:gd name="connsiteY148" fmla="*/ 5034273 h 5190747"/>
                <a:gd name="connsiteX149" fmla="*/ 2551579 w 5079154"/>
                <a:gd name="connsiteY149" fmla="*/ 5033130 h 5190747"/>
                <a:gd name="connsiteX150" fmla="*/ 2669499 w 5079154"/>
                <a:gd name="connsiteY150" fmla="*/ 5027700 h 5190747"/>
                <a:gd name="connsiteX151" fmla="*/ 2727982 w 5079154"/>
                <a:gd name="connsiteY151" fmla="*/ 5022747 h 5190747"/>
                <a:gd name="connsiteX152" fmla="*/ 2757224 w 5079154"/>
                <a:gd name="connsiteY152" fmla="*/ 5020270 h 5190747"/>
                <a:gd name="connsiteX153" fmla="*/ 2771797 w 5079154"/>
                <a:gd name="connsiteY153" fmla="*/ 5018937 h 5190747"/>
                <a:gd name="connsiteX154" fmla="*/ 2786275 w 5079154"/>
                <a:gd name="connsiteY154" fmla="*/ 5016842 h 5190747"/>
                <a:gd name="connsiteX155" fmla="*/ 2902099 w 5079154"/>
                <a:gd name="connsiteY155" fmla="*/ 4999792 h 5190747"/>
                <a:gd name="connsiteX156" fmla="*/ 3016494 w 5079154"/>
                <a:gd name="connsiteY156" fmla="*/ 4976170 h 5190747"/>
                <a:gd name="connsiteX157" fmla="*/ 3452263 w 5079154"/>
                <a:gd name="connsiteY157" fmla="*/ 4822627 h 5190747"/>
                <a:gd name="connsiteX158" fmla="*/ 3503889 w 5079154"/>
                <a:gd name="connsiteY158" fmla="*/ 4797767 h 5190747"/>
                <a:gd name="connsiteX159" fmla="*/ 3554085 w 5079154"/>
                <a:gd name="connsiteY159" fmla="*/ 4770430 h 5190747"/>
                <a:gd name="connsiteX160" fmla="*/ 3603996 w 5079154"/>
                <a:gd name="connsiteY160" fmla="*/ 4742903 h 5190747"/>
                <a:gd name="connsiteX161" fmla="*/ 3628475 w 5079154"/>
                <a:gd name="connsiteY161" fmla="*/ 4728425 h 5190747"/>
                <a:gd name="connsiteX162" fmla="*/ 3652669 w 5079154"/>
                <a:gd name="connsiteY162" fmla="*/ 4713375 h 5190747"/>
                <a:gd name="connsiteX163" fmla="*/ 3700866 w 5079154"/>
                <a:gd name="connsiteY163" fmla="*/ 4683467 h 5190747"/>
                <a:gd name="connsiteX164" fmla="*/ 3712867 w 5079154"/>
                <a:gd name="connsiteY164" fmla="*/ 4675942 h 5190747"/>
                <a:gd name="connsiteX165" fmla="*/ 3724488 w 5079154"/>
                <a:gd name="connsiteY165" fmla="*/ 4667750 h 5190747"/>
                <a:gd name="connsiteX166" fmla="*/ 3747633 w 5079154"/>
                <a:gd name="connsiteY166" fmla="*/ 4651463 h 5190747"/>
                <a:gd name="connsiteX167" fmla="*/ 3794115 w 5079154"/>
                <a:gd name="connsiteY167" fmla="*/ 4619268 h 5190747"/>
                <a:gd name="connsiteX168" fmla="*/ 3805736 w 5079154"/>
                <a:gd name="connsiteY168" fmla="*/ 4611267 h 5190747"/>
                <a:gd name="connsiteX169" fmla="*/ 3816880 w 5079154"/>
                <a:gd name="connsiteY169" fmla="*/ 4602599 h 5190747"/>
                <a:gd name="connsiteX170" fmla="*/ 3839168 w 5079154"/>
                <a:gd name="connsiteY170" fmla="*/ 4585264 h 5190747"/>
                <a:gd name="connsiteX171" fmla="*/ 3883841 w 5079154"/>
                <a:gd name="connsiteY171" fmla="*/ 4550879 h 5190747"/>
                <a:gd name="connsiteX172" fmla="*/ 3905558 w 5079154"/>
                <a:gd name="connsiteY172" fmla="*/ 4532972 h 5190747"/>
                <a:gd name="connsiteX173" fmla="*/ 3926989 w 5079154"/>
                <a:gd name="connsiteY173" fmla="*/ 4514684 h 5190747"/>
                <a:gd name="connsiteX174" fmla="*/ 3969851 w 5079154"/>
                <a:gd name="connsiteY174" fmla="*/ 4478393 h 5190747"/>
                <a:gd name="connsiteX175" fmla="*/ 4011381 w 5079154"/>
                <a:gd name="connsiteY175" fmla="*/ 4440579 h 5190747"/>
                <a:gd name="connsiteX176" fmla="*/ 4053291 w 5079154"/>
                <a:gd name="connsiteY176" fmla="*/ 4403146 h 5190747"/>
                <a:gd name="connsiteX177" fmla="*/ 4093581 w 5079154"/>
                <a:gd name="connsiteY177" fmla="*/ 4363998 h 5190747"/>
                <a:gd name="connsiteX178" fmla="*/ 4134063 w 5079154"/>
                <a:gd name="connsiteY178" fmla="*/ 4324946 h 5190747"/>
                <a:gd name="connsiteX179" fmla="*/ 4172639 w 5079154"/>
                <a:gd name="connsiteY179" fmla="*/ 4283988 h 5190747"/>
                <a:gd name="connsiteX180" fmla="*/ 4450483 w 5079154"/>
                <a:gd name="connsiteY180" fmla="*/ 3926610 h 5190747"/>
                <a:gd name="connsiteX181" fmla="*/ 4647746 w 5079154"/>
                <a:gd name="connsiteY181" fmla="*/ 3513035 h 5190747"/>
                <a:gd name="connsiteX182" fmla="*/ 4664796 w 5079154"/>
                <a:gd name="connsiteY182" fmla="*/ 3457980 h 5190747"/>
                <a:gd name="connsiteX183" fmla="*/ 4681083 w 5079154"/>
                <a:gd name="connsiteY183" fmla="*/ 3402640 h 5190747"/>
                <a:gd name="connsiteX184" fmla="*/ 4707753 w 5079154"/>
                <a:gd name="connsiteY184" fmla="*/ 3290340 h 5190747"/>
                <a:gd name="connsiteX185" fmla="*/ 4726041 w 5079154"/>
                <a:gd name="connsiteY185" fmla="*/ 3176326 h 5190747"/>
                <a:gd name="connsiteX186" fmla="*/ 4735090 w 5079154"/>
                <a:gd name="connsiteY186" fmla="*/ 3061169 h 5190747"/>
                <a:gd name="connsiteX187" fmla="*/ 4713659 w 5079154"/>
                <a:gd name="connsiteY187" fmla="*/ 2603302 h 5190747"/>
                <a:gd name="connsiteX188" fmla="*/ 4707658 w 5079154"/>
                <a:gd name="connsiteY188" fmla="*/ 2546914 h 5190747"/>
                <a:gd name="connsiteX189" fmla="*/ 4700991 w 5079154"/>
                <a:gd name="connsiteY189" fmla="*/ 2490716 h 5190747"/>
                <a:gd name="connsiteX190" fmla="*/ 4692894 w 5079154"/>
                <a:gd name="connsiteY190" fmla="*/ 2434805 h 5190747"/>
                <a:gd name="connsiteX191" fmla="*/ 4684036 w 5079154"/>
                <a:gd name="connsiteY191" fmla="*/ 2379083 h 5190747"/>
                <a:gd name="connsiteX192" fmla="*/ 4673940 w 5079154"/>
                <a:gd name="connsiteY192" fmla="*/ 2323648 h 5190747"/>
                <a:gd name="connsiteX193" fmla="*/ 4669177 w 5079154"/>
                <a:gd name="connsiteY193" fmla="*/ 2295930 h 5190747"/>
                <a:gd name="connsiteX194" fmla="*/ 4663367 w 5079154"/>
                <a:gd name="connsiteY194" fmla="*/ 2268403 h 5190747"/>
                <a:gd name="connsiteX195" fmla="*/ 4652127 w 5079154"/>
                <a:gd name="connsiteY195" fmla="*/ 2213348 h 5190747"/>
                <a:gd name="connsiteX196" fmla="*/ 4646793 w 5079154"/>
                <a:gd name="connsiteY196" fmla="*/ 2185821 h 5190747"/>
                <a:gd name="connsiteX197" fmla="*/ 4640602 w 5079154"/>
                <a:gd name="connsiteY197" fmla="*/ 2158484 h 5190747"/>
                <a:gd name="connsiteX198" fmla="*/ 4526969 w 5079154"/>
                <a:gd name="connsiteY198" fmla="*/ 1725668 h 5190747"/>
                <a:gd name="connsiteX199" fmla="*/ 4348947 w 5079154"/>
                <a:gd name="connsiteY199" fmla="*/ 1315426 h 5190747"/>
                <a:gd name="connsiteX200" fmla="*/ 4322277 w 5079154"/>
                <a:gd name="connsiteY200" fmla="*/ 1266087 h 5190747"/>
                <a:gd name="connsiteX201" fmla="*/ 4293416 w 5079154"/>
                <a:gd name="connsiteY201" fmla="*/ 1218176 h 5190747"/>
                <a:gd name="connsiteX202" fmla="*/ 4264555 w 5079154"/>
                <a:gd name="connsiteY202" fmla="*/ 1170075 h 5190747"/>
                <a:gd name="connsiteX203" fmla="*/ 4233599 w 5079154"/>
                <a:gd name="connsiteY203" fmla="*/ 1123403 h 5190747"/>
                <a:gd name="connsiteX204" fmla="*/ 4202262 w 5079154"/>
                <a:gd name="connsiteY204" fmla="*/ 1076825 h 5190747"/>
                <a:gd name="connsiteX205" fmla="*/ 4169115 w 5079154"/>
                <a:gd name="connsiteY205" fmla="*/ 1031582 h 5190747"/>
                <a:gd name="connsiteX206" fmla="*/ 4152541 w 5079154"/>
                <a:gd name="connsiteY206" fmla="*/ 1008912 h 5190747"/>
                <a:gd name="connsiteX207" fmla="*/ 4144254 w 5079154"/>
                <a:gd name="connsiteY207" fmla="*/ 997577 h 5190747"/>
                <a:gd name="connsiteX208" fmla="*/ 4135396 w 5079154"/>
                <a:gd name="connsiteY208" fmla="*/ 986719 h 5190747"/>
                <a:gd name="connsiteX209" fmla="*/ 4099963 w 5079154"/>
                <a:gd name="connsiteY209" fmla="*/ 943190 h 5190747"/>
                <a:gd name="connsiteX210" fmla="*/ 3779256 w 5079154"/>
                <a:gd name="connsiteY210" fmla="*/ 627721 h 5190747"/>
                <a:gd name="connsiteX211" fmla="*/ 3593519 w 5079154"/>
                <a:gd name="connsiteY211" fmla="*/ 497705 h 5190747"/>
                <a:gd name="connsiteX212" fmla="*/ 3392827 w 5079154"/>
                <a:gd name="connsiteY212" fmla="*/ 389882 h 5190747"/>
                <a:gd name="connsiteX213" fmla="*/ 2957534 w 5079154"/>
                <a:gd name="connsiteY213" fmla="*/ 245102 h 5190747"/>
                <a:gd name="connsiteX214" fmla="*/ 2901051 w 5079154"/>
                <a:gd name="connsiteY214" fmla="*/ 232910 h 5190747"/>
                <a:gd name="connsiteX215" fmla="*/ 2843901 w 5079154"/>
                <a:gd name="connsiteY215" fmla="*/ 223861 h 5190747"/>
                <a:gd name="connsiteX216" fmla="*/ 2729030 w 5079154"/>
                <a:gd name="connsiteY216" fmla="*/ 208240 h 5190747"/>
                <a:gd name="connsiteX217" fmla="*/ 2671213 w 5079154"/>
                <a:gd name="connsiteY217" fmla="*/ 202716 h 5190747"/>
                <a:gd name="connsiteX218" fmla="*/ 2613206 w 5079154"/>
                <a:gd name="connsiteY218" fmla="*/ 198430 h 5190747"/>
                <a:gd name="connsiteX219" fmla="*/ 2496620 w 5079154"/>
                <a:gd name="connsiteY219" fmla="*/ 193572 h 51907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Lst>
              <a:rect l="l" t="t" r="r" b="b"/>
              <a:pathLst>
                <a:path w="5079154" h="5190747">
                  <a:moveTo>
                    <a:pt x="2498620" y="24"/>
                  </a:moveTo>
                  <a:cubicBezTo>
                    <a:pt x="2829900" y="881"/>
                    <a:pt x="3167084" y="51649"/>
                    <a:pt x="3484267" y="172045"/>
                  </a:cubicBezTo>
                  <a:lnTo>
                    <a:pt x="3543417" y="195382"/>
                  </a:lnTo>
                  <a:lnTo>
                    <a:pt x="3573040" y="207002"/>
                  </a:lnTo>
                  <a:cubicBezTo>
                    <a:pt x="3582756" y="211193"/>
                    <a:pt x="3592376" y="215670"/>
                    <a:pt x="3602091" y="220051"/>
                  </a:cubicBezTo>
                  <a:lnTo>
                    <a:pt x="3660099" y="246531"/>
                  </a:lnTo>
                  <a:lnTo>
                    <a:pt x="3689150" y="259771"/>
                  </a:lnTo>
                  <a:cubicBezTo>
                    <a:pt x="3698770" y="264343"/>
                    <a:pt x="3708009" y="269486"/>
                    <a:pt x="3717534" y="274439"/>
                  </a:cubicBezTo>
                  <a:lnTo>
                    <a:pt x="3774303" y="303871"/>
                  </a:lnTo>
                  <a:lnTo>
                    <a:pt x="3802688" y="318635"/>
                  </a:lnTo>
                  <a:cubicBezTo>
                    <a:pt x="3812022" y="323779"/>
                    <a:pt x="3821071" y="329398"/>
                    <a:pt x="3830310" y="334732"/>
                  </a:cubicBezTo>
                  <a:lnTo>
                    <a:pt x="3885555" y="367308"/>
                  </a:lnTo>
                  <a:lnTo>
                    <a:pt x="3913178" y="383691"/>
                  </a:lnTo>
                  <a:lnTo>
                    <a:pt x="3939943" y="401312"/>
                  </a:lnTo>
                  <a:cubicBezTo>
                    <a:pt x="4083580" y="494371"/>
                    <a:pt x="4218168" y="602957"/>
                    <a:pt x="4339612" y="724972"/>
                  </a:cubicBezTo>
                  <a:cubicBezTo>
                    <a:pt x="4460675" y="847368"/>
                    <a:pt x="4570117" y="982051"/>
                    <a:pt x="4664034" y="1126832"/>
                  </a:cubicBezTo>
                  <a:cubicBezTo>
                    <a:pt x="4758331" y="1271421"/>
                    <a:pt x="4837674" y="1425631"/>
                    <a:pt x="4902539" y="1585460"/>
                  </a:cubicBezTo>
                  <a:cubicBezTo>
                    <a:pt x="4966357" y="1745576"/>
                    <a:pt x="5019316" y="1910930"/>
                    <a:pt x="5047891" y="2081046"/>
                  </a:cubicBezTo>
                  <a:cubicBezTo>
                    <a:pt x="5062369" y="2166009"/>
                    <a:pt x="5070847" y="2251829"/>
                    <a:pt x="5075228" y="2337554"/>
                  </a:cubicBezTo>
                  <a:cubicBezTo>
                    <a:pt x="5076942" y="2358986"/>
                    <a:pt x="5077228" y="2380417"/>
                    <a:pt x="5077609" y="2401943"/>
                  </a:cubicBezTo>
                  <a:lnTo>
                    <a:pt x="5078847" y="2466237"/>
                  </a:lnTo>
                  <a:cubicBezTo>
                    <a:pt x="5079609" y="2487668"/>
                    <a:pt x="5078752" y="2509099"/>
                    <a:pt x="5078466" y="2530531"/>
                  </a:cubicBezTo>
                  <a:lnTo>
                    <a:pt x="5076942" y="2594729"/>
                  </a:lnTo>
                  <a:cubicBezTo>
                    <a:pt x="5071037" y="2765894"/>
                    <a:pt x="5038557" y="2934962"/>
                    <a:pt x="4999028" y="3099269"/>
                  </a:cubicBezTo>
                  <a:cubicBezTo>
                    <a:pt x="4988550" y="3140321"/>
                    <a:pt x="4978359" y="3181279"/>
                    <a:pt x="4968738" y="3222141"/>
                  </a:cubicBezTo>
                  <a:lnTo>
                    <a:pt x="4952451" y="3283101"/>
                  </a:lnTo>
                  <a:lnTo>
                    <a:pt x="4936925" y="3344156"/>
                  </a:lnTo>
                  <a:lnTo>
                    <a:pt x="4919875" y="3404831"/>
                  </a:lnTo>
                  <a:cubicBezTo>
                    <a:pt x="4914256" y="3425024"/>
                    <a:pt x="4909207" y="3445407"/>
                    <a:pt x="4903016" y="3465410"/>
                  </a:cubicBezTo>
                  <a:cubicBezTo>
                    <a:pt x="4890252" y="3505415"/>
                    <a:pt x="4878537" y="3545705"/>
                    <a:pt x="4865297" y="3585520"/>
                  </a:cubicBezTo>
                  <a:cubicBezTo>
                    <a:pt x="4811957" y="3744682"/>
                    <a:pt x="4749378" y="3901655"/>
                    <a:pt x="4671177" y="4052340"/>
                  </a:cubicBezTo>
                  <a:cubicBezTo>
                    <a:pt x="4593073" y="4202835"/>
                    <a:pt x="4498870" y="4346948"/>
                    <a:pt x="4386094" y="4476393"/>
                  </a:cubicBezTo>
                  <a:cubicBezTo>
                    <a:pt x="4371997" y="4492490"/>
                    <a:pt x="4358091" y="4508969"/>
                    <a:pt x="4343708" y="4524875"/>
                  </a:cubicBezTo>
                  <a:lnTo>
                    <a:pt x="4298655" y="4570976"/>
                  </a:lnTo>
                  <a:cubicBezTo>
                    <a:pt x="4283605" y="4586312"/>
                    <a:pt x="4268651" y="4601742"/>
                    <a:pt x="4252935" y="4616411"/>
                  </a:cubicBezTo>
                  <a:cubicBezTo>
                    <a:pt x="4237028" y="4630793"/>
                    <a:pt x="4221026" y="4645176"/>
                    <a:pt x="4204738" y="4659273"/>
                  </a:cubicBezTo>
                  <a:lnTo>
                    <a:pt x="4180354" y="4680419"/>
                  </a:lnTo>
                  <a:cubicBezTo>
                    <a:pt x="4172163" y="4687372"/>
                    <a:pt x="4164257" y="4694706"/>
                    <a:pt x="4155494" y="4700898"/>
                  </a:cubicBezTo>
                  <a:lnTo>
                    <a:pt x="4103964" y="4739664"/>
                  </a:lnTo>
                  <a:lnTo>
                    <a:pt x="4078151" y="4759000"/>
                  </a:lnTo>
                  <a:cubicBezTo>
                    <a:pt x="4069578" y="4765477"/>
                    <a:pt x="4060910" y="4771764"/>
                    <a:pt x="4051766" y="4777479"/>
                  </a:cubicBezTo>
                  <a:lnTo>
                    <a:pt x="3997950" y="4812816"/>
                  </a:lnTo>
                  <a:lnTo>
                    <a:pt x="3970994" y="4830342"/>
                  </a:lnTo>
                  <a:lnTo>
                    <a:pt x="3957469" y="4839010"/>
                  </a:lnTo>
                  <a:lnTo>
                    <a:pt x="3943563" y="4847011"/>
                  </a:lnTo>
                  <a:lnTo>
                    <a:pt x="3887746" y="4878824"/>
                  </a:lnTo>
                  <a:lnTo>
                    <a:pt x="3859742" y="4894541"/>
                  </a:lnTo>
                  <a:lnTo>
                    <a:pt x="3845741" y="4902351"/>
                  </a:lnTo>
                  <a:lnTo>
                    <a:pt x="3831358" y="4909400"/>
                  </a:lnTo>
                  <a:lnTo>
                    <a:pt x="3773827" y="4937498"/>
                  </a:lnTo>
                  <a:lnTo>
                    <a:pt x="3745157" y="4951500"/>
                  </a:lnTo>
                  <a:cubicBezTo>
                    <a:pt x="3735632" y="4956263"/>
                    <a:pt x="3726012" y="4960835"/>
                    <a:pt x="3716106" y="4964835"/>
                  </a:cubicBezTo>
                  <a:lnTo>
                    <a:pt x="3657146" y="4989314"/>
                  </a:lnTo>
                  <a:cubicBezTo>
                    <a:pt x="3637429" y="4997220"/>
                    <a:pt x="3618093" y="5005983"/>
                    <a:pt x="3598091" y="5013032"/>
                  </a:cubicBezTo>
                  <a:lnTo>
                    <a:pt x="3538083" y="5033986"/>
                  </a:lnTo>
                  <a:cubicBezTo>
                    <a:pt x="3518081" y="5040845"/>
                    <a:pt x="3498174" y="5047989"/>
                    <a:pt x="3478171" y="5054656"/>
                  </a:cubicBezTo>
                  <a:lnTo>
                    <a:pt x="3417306" y="5072086"/>
                  </a:lnTo>
                  <a:lnTo>
                    <a:pt x="3356632" y="5089422"/>
                  </a:lnTo>
                  <a:cubicBezTo>
                    <a:pt x="3336344" y="5094756"/>
                    <a:pt x="3315770" y="5099138"/>
                    <a:pt x="3295386" y="5103996"/>
                  </a:cubicBezTo>
                  <a:cubicBezTo>
                    <a:pt x="3254524" y="5113330"/>
                    <a:pt x="3213948" y="5123712"/>
                    <a:pt x="3172514" y="5129999"/>
                  </a:cubicBezTo>
                  <a:lnTo>
                    <a:pt x="3110887" y="5141143"/>
                  </a:lnTo>
                  <a:lnTo>
                    <a:pt x="3080121" y="5146667"/>
                  </a:lnTo>
                  <a:cubicBezTo>
                    <a:pt x="3069834" y="5148286"/>
                    <a:pt x="3059547" y="5149525"/>
                    <a:pt x="3049165" y="5150954"/>
                  </a:cubicBezTo>
                  <a:cubicBezTo>
                    <a:pt x="2884859" y="5176481"/>
                    <a:pt x="2718838" y="5186958"/>
                    <a:pt x="2555008" y="5189435"/>
                  </a:cubicBezTo>
                  <a:cubicBezTo>
                    <a:pt x="2514050" y="5190197"/>
                    <a:pt x="2473093" y="5191244"/>
                    <a:pt x="2431945" y="5190483"/>
                  </a:cubicBezTo>
                  <a:lnTo>
                    <a:pt x="2370318" y="5190387"/>
                  </a:lnTo>
                  <a:cubicBezTo>
                    <a:pt x="2349744" y="5190292"/>
                    <a:pt x="2329266" y="5190577"/>
                    <a:pt x="2308501" y="5189244"/>
                  </a:cubicBezTo>
                  <a:lnTo>
                    <a:pt x="2184200" y="5183434"/>
                  </a:lnTo>
                  <a:lnTo>
                    <a:pt x="2059994" y="5172099"/>
                  </a:lnTo>
                  <a:cubicBezTo>
                    <a:pt x="1894544" y="5153335"/>
                    <a:pt x="1729095" y="5121236"/>
                    <a:pt x="1568027" y="5069134"/>
                  </a:cubicBezTo>
                  <a:lnTo>
                    <a:pt x="1537738" y="5059704"/>
                  </a:lnTo>
                  <a:cubicBezTo>
                    <a:pt x="1527546" y="5056751"/>
                    <a:pt x="1517831" y="5052465"/>
                    <a:pt x="1507829" y="5048941"/>
                  </a:cubicBezTo>
                  <a:lnTo>
                    <a:pt x="1448298" y="5026557"/>
                  </a:lnTo>
                  <a:lnTo>
                    <a:pt x="1418485" y="5015318"/>
                  </a:lnTo>
                  <a:cubicBezTo>
                    <a:pt x="1408484" y="5011698"/>
                    <a:pt x="1398959" y="5006840"/>
                    <a:pt x="1389243" y="5002649"/>
                  </a:cubicBezTo>
                  <a:lnTo>
                    <a:pt x="1331045" y="4976360"/>
                  </a:lnTo>
                  <a:cubicBezTo>
                    <a:pt x="1253702" y="4940737"/>
                    <a:pt x="1178645" y="4899494"/>
                    <a:pt x="1106446" y="4853583"/>
                  </a:cubicBezTo>
                  <a:cubicBezTo>
                    <a:pt x="962047" y="4761667"/>
                    <a:pt x="829268" y="4650796"/>
                    <a:pt x="710777" y="4526495"/>
                  </a:cubicBezTo>
                  <a:cubicBezTo>
                    <a:pt x="592667" y="4401813"/>
                    <a:pt x="488940" y="4263795"/>
                    <a:pt x="400834" y="4116824"/>
                  </a:cubicBezTo>
                  <a:cubicBezTo>
                    <a:pt x="312728" y="3969758"/>
                    <a:pt x="239671" y="3814215"/>
                    <a:pt x="181092" y="3653719"/>
                  </a:cubicBezTo>
                  <a:cubicBezTo>
                    <a:pt x="122418" y="3493223"/>
                    <a:pt x="78127" y="3327773"/>
                    <a:pt x="47361" y="3159943"/>
                  </a:cubicBezTo>
                  <a:cubicBezTo>
                    <a:pt x="43646" y="3138988"/>
                    <a:pt x="39265" y="3118033"/>
                    <a:pt x="36026" y="3096887"/>
                  </a:cubicBezTo>
                  <a:lnTo>
                    <a:pt x="26882" y="3033546"/>
                  </a:lnTo>
                  <a:cubicBezTo>
                    <a:pt x="24120" y="3012400"/>
                    <a:pt x="20596" y="2991350"/>
                    <a:pt x="18596" y="2970110"/>
                  </a:cubicBezTo>
                  <a:lnTo>
                    <a:pt x="12214" y="2906482"/>
                  </a:lnTo>
                  <a:cubicBezTo>
                    <a:pt x="7261" y="2864096"/>
                    <a:pt x="5737" y="2821424"/>
                    <a:pt x="3451" y="2778848"/>
                  </a:cubicBezTo>
                  <a:cubicBezTo>
                    <a:pt x="689" y="2736271"/>
                    <a:pt x="308" y="2693599"/>
                    <a:pt x="22" y="2650927"/>
                  </a:cubicBezTo>
                  <a:cubicBezTo>
                    <a:pt x="-645" y="2480334"/>
                    <a:pt x="13928" y="2309837"/>
                    <a:pt x="42313" y="2141625"/>
                  </a:cubicBezTo>
                  <a:cubicBezTo>
                    <a:pt x="70507" y="1973414"/>
                    <a:pt x="111369" y="1807202"/>
                    <a:pt x="165662" y="1644896"/>
                  </a:cubicBezTo>
                  <a:cubicBezTo>
                    <a:pt x="219954" y="1482685"/>
                    <a:pt x="287963" y="1324666"/>
                    <a:pt x="370259" y="1173504"/>
                  </a:cubicBezTo>
                  <a:cubicBezTo>
                    <a:pt x="452459" y="1022438"/>
                    <a:pt x="549519" y="878515"/>
                    <a:pt x="661247" y="746022"/>
                  </a:cubicBezTo>
                  <a:lnTo>
                    <a:pt x="704015" y="696968"/>
                  </a:lnTo>
                  <a:cubicBezTo>
                    <a:pt x="718302" y="680680"/>
                    <a:pt x="732113" y="664012"/>
                    <a:pt x="747353" y="648486"/>
                  </a:cubicBezTo>
                  <a:lnTo>
                    <a:pt x="792121" y="601147"/>
                  </a:lnTo>
                  <a:lnTo>
                    <a:pt x="814505" y="577429"/>
                  </a:lnTo>
                  <a:cubicBezTo>
                    <a:pt x="822125" y="569619"/>
                    <a:pt x="830221" y="562380"/>
                    <a:pt x="838031" y="554855"/>
                  </a:cubicBezTo>
                  <a:cubicBezTo>
                    <a:pt x="853843" y="539901"/>
                    <a:pt x="869845" y="525137"/>
                    <a:pt x="885942" y="510469"/>
                  </a:cubicBezTo>
                  <a:cubicBezTo>
                    <a:pt x="894038" y="503230"/>
                    <a:pt x="902039" y="495800"/>
                    <a:pt x="910326" y="488752"/>
                  </a:cubicBezTo>
                  <a:lnTo>
                    <a:pt x="935948" y="468368"/>
                  </a:lnTo>
                  <a:cubicBezTo>
                    <a:pt x="970334" y="441508"/>
                    <a:pt x="1004147" y="414171"/>
                    <a:pt x="1040533" y="390073"/>
                  </a:cubicBezTo>
                  <a:cubicBezTo>
                    <a:pt x="1183313" y="290155"/>
                    <a:pt x="1339713" y="210907"/>
                    <a:pt x="1501638" y="152614"/>
                  </a:cubicBezTo>
                  <a:cubicBezTo>
                    <a:pt x="1663658" y="93940"/>
                    <a:pt x="1830822" y="56602"/>
                    <a:pt x="1997700" y="32599"/>
                  </a:cubicBezTo>
                  <a:cubicBezTo>
                    <a:pt x="2164864" y="9073"/>
                    <a:pt x="2332599" y="-548"/>
                    <a:pt x="2498620" y="24"/>
                  </a:cubicBezTo>
                  <a:close/>
                  <a:moveTo>
                    <a:pt x="2496620" y="193572"/>
                  </a:moveTo>
                  <a:cubicBezTo>
                    <a:pt x="2340886" y="190714"/>
                    <a:pt x="2186486" y="205859"/>
                    <a:pt x="2037229" y="241483"/>
                  </a:cubicBezTo>
                  <a:cubicBezTo>
                    <a:pt x="1887972" y="276820"/>
                    <a:pt x="1745383" y="333494"/>
                    <a:pt x="1613081" y="404646"/>
                  </a:cubicBezTo>
                  <a:cubicBezTo>
                    <a:pt x="1480683" y="475893"/>
                    <a:pt x="1358477" y="561904"/>
                    <a:pt x="1245892" y="657725"/>
                  </a:cubicBezTo>
                  <a:cubicBezTo>
                    <a:pt x="1216841" y="680490"/>
                    <a:pt x="1190837" y="707160"/>
                    <a:pt x="1163310" y="731639"/>
                  </a:cubicBezTo>
                  <a:lnTo>
                    <a:pt x="1142831" y="750118"/>
                  </a:lnTo>
                  <a:cubicBezTo>
                    <a:pt x="1136069" y="756404"/>
                    <a:pt x="1129687" y="763072"/>
                    <a:pt x="1123019" y="769453"/>
                  </a:cubicBezTo>
                  <a:cubicBezTo>
                    <a:pt x="1109780" y="782312"/>
                    <a:pt x="1096540" y="795171"/>
                    <a:pt x="1083014" y="807744"/>
                  </a:cubicBezTo>
                  <a:cubicBezTo>
                    <a:pt x="1076347" y="814126"/>
                    <a:pt x="1069394" y="820222"/>
                    <a:pt x="1062917" y="826794"/>
                  </a:cubicBezTo>
                  <a:lnTo>
                    <a:pt x="1043676" y="846701"/>
                  </a:lnTo>
                  <a:lnTo>
                    <a:pt x="1005100" y="886516"/>
                  </a:lnTo>
                  <a:cubicBezTo>
                    <a:pt x="991860" y="899470"/>
                    <a:pt x="980240" y="913948"/>
                    <a:pt x="968143" y="927949"/>
                  </a:cubicBezTo>
                  <a:lnTo>
                    <a:pt x="932138" y="970336"/>
                  </a:lnTo>
                  <a:cubicBezTo>
                    <a:pt x="744020" y="1200269"/>
                    <a:pt x="605526" y="1472113"/>
                    <a:pt x="514467" y="1759006"/>
                  </a:cubicBezTo>
                  <a:cubicBezTo>
                    <a:pt x="468842" y="1902547"/>
                    <a:pt x="435219" y="2050376"/>
                    <a:pt x="413693" y="2199918"/>
                  </a:cubicBezTo>
                  <a:cubicBezTo>
                    <a:pt x="392261" y="2349556"/>
                    <a:pt x="381689" y="2500622"/>
                    <a:pt x="380546" y="2651689"/>
                  </a:cubicBezTo>
                  <a:lnTo>
                    <a:pt x="380260" y="2708363"/>
                  </a:lnTo>
                  <a:cubicBezTo>
                    <a:pt x="379688" y="2727317"/>
                    <a:pt x="381117" y="2746082"/>
                    <a:pt x="381403" y="2765036"/>
                  </a:cubicBezTo>
                  <a:lnTo>
                    <a:pt x="383117" y="2821710"/>
                  </a:lnTo>
                  <a:cubicBezTo>
                    <a:pt x="383213" y="2831140"/>
                    <a:pt x="383879" y="2840570"/>
                    <a:pt x="384546" y="2849999"/>
                  </a:cubicBezTo>
                  <a:lnTo>
                    <a:pt x="386261" y="2878289"/>
                  </a:lnTo>
                  <a:lnTo>
                    <a:pt x="389499" y="2934867"/>
                  </a:lnTo>
                  <a:cubicBezTo>
                    <a:pt x="390452" y="2953727"/>
                    <a:pt x="392928" y="2972491"/>
                    <a:pt x="394547" y="2991255"/>
                  </a:cubicBezTo>
                  <a:lnTo>
                    <a:pt x="399691" y="3047738"/>
                  </a:lnTo>
                  <a:cubicBezTo>
                    <a:pt x="401501" y="3066598"/>
                    <a:pt x="404358" y="3085172"/>
                    <a:pt x="406644" y="3103936"/>
                  </a:cubicBezTo>
                  <a:cubicBezTo>
                    <a:pt x="425599" y="3253859"/>
                    <a:pt x="456650" y="3402354"/>
                    <a:pt x="500370" y="3546753"/>
                  </a:cubicBezTo>
                  <a:cubicBezTo>
                    <a:pt x="544090" y="3691152"/>
                    <a:pt x="600668" y="3831550"/>
                    <a:pt x="670677" y="3964710"/>
                  </a:cubicBezTo>
                  <a:cubicBezTo>
                    <a:pt x="740591" y="4097870"/>
                    <a:pt x="823458" y="4224171"/>
                    <a:pt x="920042" y="4339233"/>
                  </a:cubicBezTo>
                  <a:cubicBezTo>
                    <a:pt x="1016720" y="4454105"/>
                    <a:pt x="1127115" y="4557356"/>
                    <a:pt x="1248464" y="4646700"/>
                  </a:cubicBezTo>
                  <a:lnTo>
                    <a:pt x="1294374" y="4679657"/>
                  </a:lnTo>
                  <a:lnTo>
                    <a:pt x="1317329" y="4696230"/>
                  </a:lnTo>
                  <a:lnTo>
                    <a:pt x="1341237" y="4711375"/>
                  </a:lnTo>
                  <a:lnTo>
                    <a:pt x="1388957" y="4742046"/>
                  </a:lnTo>
                  <a:cubicBezTo>
                    <a:pt x="1396958" y="4747094"/>
                    <a:pt x="1404769" y="4752523"/>
                    <a:pt x="1412960" y="4757190"/>
                  </a:cubicBezTo>
                  <a:lnTo>
                    <a:pt x="1437725" y="4771097"/>
                  </a:lnTo>
                  <a:lnTo>
                    <a:pt x="1487351" y="4798910"/>
                  </a:lnTo>
                  <a:cubicBezTo>
                    <a:pt x="1495733" y="4803387"/>
                    <a:pt x="1503734" y="4808625"/>
                    <a:pt x="1512402" y="4812626"/>
                  </a:cubicBezTo>
                  <a:lnTo>
                    <a:pt x="1538024" y="4825199"/>
                  </a:lnTo>
                  <a:lnTo>
                    <a:pt x="1589364" y="4850345"/>
                  </a:lnTo>
                  <a:cubicBezTo>
                    <a:pt x="1598031" y="4854345"/>
                    <a:pt x="1606318" y="4859108"/>
                    <a:pt x="1615176" y="4862632"/>
                  </a:cubicBezTo>
                  <a:lnTo>
                    <a:pt x="1641560" y="4873681"/>
                  </a:lnTo>
                  <a:cubicBezTo>
                    <a:pt x="1781864" y="4934355"/>
                    <a:pt x="1930549" y="4979218"/>
                    <a:pt x="2083616" y="5005602"/>
                  </a:cubicBezTo>
                  <a:lnTo>
                    <a:pt x="2199059" y="5021985"/>
                  </a:lnTo>
                  <a:cubicBezTo>
                    <a:pt x="2237825" y="5025604"/>
                    <a:pt x="2276688" y="5028176"/>
                    <a:pt x="2315645" y="5031224"/>
                  </a:cubicBezTo>
                  <a:cubicBezTo>
                    <a:pt x="2334981" y="5033225"/>
                    <a:pt x="2354697" y="5033034"/>
                    <a:pt x="2374414" y="5033415"/>
                  </a:cubicBezTo>
                  <a:lnTo>
                    <a:pt x="2433374" y="5034273"/>
                  </a:lnTo>
                  <a:cubicBezTo>
                    <a:pt x="2472617" y="5035129"/>
                    <a:pt x="2512146" y="5033892"/>
                    <a:pt x="2551579" y="5033130"/>
                  </a:cubicBezTo>
                  <a:cubicBezTo>
                    <a:pt x="2591013" y="5031891"/>
                    <a:pt x="2630637" y="5031701"/>
                    <a:pt x="2669499" y="5027700"/>
                  </a:cubicBezTo>
                  <a:lnTo>
                    <a:pt x="2727982" y="5022747"/>
                  </a:lnTo>
                  <a:lnTo>
                    <a:pt x="2757224" y="5020270"/>
                  </a:lnTo>
                  <a:lnTo>
                    <a:pt x="2771797" y="5018937"/>
                  </a:lnTo>
                  <a:lnTo>
                    <a:pt x="2786275" y="5016842"/>
                  </a:lnTo>
                  <a:lnTo>
                    <a:pt x="2902099" y="4999792"/>
                  </a:lnTo>
                  <a:cubicBezTo>
                    <a:pt x="2940485" y="4992839"/>
                    <a:pt x="2978394" y="4984076"/>
                    <a:pt x="3016494" y="4976170"/>
                  </a:cubicBezTo>
                  <a:cubicBezTo>
                    <a:pt x="3167942" y="4940737"/>
                    <a:pt x="3314246" y="4888540"/>
                    <a:pt x="3452263" y="4822627"/>
                  </a:cubicBezTo>
                  <a:lnTo>
                    <a:pt x="3503889" y="4797767"/>
                  </a:lnTo>
                  <a:cubicBezTo>
                    <a:pt x="3521033" y="4789385"/>
                    <a:pt x="3537416" y="4779479"/>
                    <a:pt x="3554085" y="4770430"/>
                  </a:cubicBezTo>
                  <a:lnTo>
                    <a:pt x="3603996" y="4742903"/>
                  </a:lnTo>
                  <a:cubicBezTo>
                    <a:pt x="3612474" y="4738616"/>
                    <a:pt x="3620475" y="4733568"/>
                    <a:pt x="3628475" y="4728425"/>
                  </a:cubicBezTo>
                  <a:lnTo>
                    <a:pt x="3652669" y="4713375"/>
                  </a:lnTo>
                  <a:lnTo>
                    <a:pt x="3700866" y="4683467"/>
                  </a:lnTo>
                  <a:lnTo>
                    <a:pt x="3712867" y="4675942"/>
                  </a:lnTo>
                  <a:lnTo>
                    <a:pt x="3724488" y="4667750"/>
                  </a:lnTo>
                  <a:lnTo>
                    <a:pt x="3747633" y="4651463"/>
                  </a:lnTo>
                  <a:lnTo>
                    <a:pt x="3794115" y="4619268"/>
                  </a:lnTo>
                  <a:lnTo>
                    <a:pt x="3805736" y="4611267"/>
                  </a:lnTo>
                  <a:lnTo>
                    <a:pt x="3816880" y="4602599"/>
                  </a:lnTo>
                  <a:lnTo>
                    <a:pt x="3839168" y="4585264"/>
                  </a:lnTo>
                  <a:lnTo>
                    <a:pt x="3883841" y="4550879"/>
                  </a:lnTo>
                  <a:cubicBezTo>
                    <a:pt x="3891366" y="4545354"/>
                    <a:pt x="3898509" y="4539163"/>
                    <a:pt x="3905558" y="4532972"/>
                  </a:cubicBezTo>
                  <a:lnTo>
                    <a:pt x="3926989" y="4514684"/>
                  </a:lnTo>
                  <a:lnTo>
                    <a:pt x="3969851" y="4478393"/>
                  </a:lnTo>
                  <a:cubicBezTo>
                    <a:pt x="3984234" y="4466392"/>
                    <a:pt x="3997379" y="4452962"/>
                    <a:pt x="4011381" y="4440579"/>
                  </a:cubicBezTo>
                  <a:cubicBezTo>
                    <a:pt x="4025192" y="4427911"/>
                    <a:pt x="4039193" y="4415529"/>
                    <a:pt x="4053291" y="4403146"/>
                  </a:cubicBezTo>
                  <a:cubicBezTo>
                    <a:pt x="4067102" y="4390573"/>
                    <a:pt x="4079960" y="4376857"/>
                    <a:pt x="4093581" y="4363998"/>
                  </a:cubicBezTo>
                  <a:lnTo>
                    <a:pt x="4134063" y="4324946"/>
                  </a:lnTo>
                  <a:lnTo>
                    <a:pt x="4172639" y="4283988"/>
                  </a:lnTo>
                  <a:cubicBezTo>
                    <a:pt x="4275223" y="4174546"/>
                    <a:pt x="4369425" y="4055579"/>
                    <a:pt x="4450483" y="3926610"/>
                  </a:cubicBezTo>
                  <a:cubicBezTo>
                    <a:pt x="4531541" y="3797832"/>
                    <a:pt x="4599359" y="3658957"/>
                    <a:pt x="4647746" y="3513035"/>
                  </a:cubicBezTo>
                  <a:cubicBezTo>
                    <a:pt x="4654604" y="3495032"/>
                    <a:pt x="4659176" y="3476268"/>
                    <a:pt x="4664796" y="3457980"/>
                  </a:cubicBezTo>
                  <a:lnTo>
                    <a:pt x="4681083" y="3402640"/>
                  </a:lnTo>
                  <a:cubicBezTo>
                    <a:pt x="4690704" y="3365397"/>
                    <a:pt x="4699181" y="3327869"/>
                    <a:pt x="4707753" y="3290340"/>
                  </a:cubicBezTo>
                  <a:cubicBezTo>
                    <a:pt x="4714802" y="3252431"/>
                    <a:pt x="4720517" y="3214331"/>
                    <a:pt x="4726041" y="3176326"/>
                  </a:cubicBezTo>
                  <a:cubicBezTo>
                    <a:pt x="4729566" y="3137845"/>
                    <a:pt x="4733090" y="3099554"/>
                    <a:pt x="4735090" y="3061169"/>
                  </a:cubicBezTo>
                  <a:cubicBezTo>
                    <a:pt x="4741281" y="2906959"/>
                    <a:pt x="4727280" y="2753702"/>
                    <a:pt x="4713659" y="2603302"/>
                  </a:cubicBezTo>
                  <a:lnTo>
                    <a:pt x="4707658" y="2546914"/>
                  </a:lnTo>
                  <a:cubicBezTo>
                    <a:pt x="4705658" y="2528149"/>
                    <a:pt x="4704134" y="2509385"/>
                    <a:pt x="4700991" y="2490716"/>
                  </a:cubicBezTo>
                  <a:lnTo>
                    <a:pt x="4692894" y="2434805"/>
                  </a:lnTo>
                  <a:cubicBezTo>
                    <a:pt x="4690227" y="2416136"/>
                    <a:pt x="4687656" y="2397562"/>
                    <a:pt x="4684036" y="2379083"/>
                  </a:cubicBezTo>
                  <a:lnTo>
                    <a:pt x="4673940" y="2323648"/>
                  </a:lnTo>
                  <a:lnTo>
                    <a:pt x="4669177" y="2295930"/>
                  </a:lnTo>
                  <a:cubicBezTo>
                    <a:pt x="4667463" y="2286691"/>
                    <a:pt x="4665272" y="2277547"/>
                    <a:pt x="4663367" y="2268403"/>
                  </a:cubicBezTo>
                  <a:cubicBezTo>
                    <a:pt x="4659366" y="2250115"/>
                    <a:pt x="4655747" y="2231732"/>
                    <a:pt x="4652127" y="2213348"/>
                  </a:cubicBezTo>
                  <a:lnTo>
                    <a:pt x="4646793" y="2185821"/>
                  </a:lnTo>
                  <a:lnTo>
                    <a:pt x="4640602" y="2158484"/>
                  </a:lnTo>
                  <a:cubicBezTo>
                    <a:pt x="4608979" y="2012561"/>
                    <a:pt x="4575737" y="1866829"/>
                    <a:pt x="4526969" y="1725668"/>
                  </a:cubicBezTo>
                  <a:cubicBezTo>
                    <a:pt x="4479344" y="1584222"/>
                    <a:pt x="4419813" y="1446776"/>
                    <a:pt x="4348947" y="1315426"/>
                  </a:cubicBezTo>
                  <a:lnTo>
                    <a:pt x="4322277" y="1266087"/>
                  </a:lnTo>
                  <a:lnTo>
                    <a:pt x="4293416" y="1218176"/>
                  </a:lnTo>
                  <a:cubicBezTo>
                    <a:pt x="4283796" y="1202174"/>
                    <a:pt x="4274557" y="1185887"/>
                    <a:pt x="4264555" y="1170075"/>
                  </a:cubicBezTo>
                  <a:lnTo>
                    <a:pt x="4233599" y="1123403"/>
                  </a:lnTo>
                  <a:cubicBezTo>
                    <a:pt x="4223121" y="1107972"/>
                    <a:pt x="4213406" y="1091875"/>
                    <a:pt x="4202262" y="1076825"/>
                  </a:cubicBezTo>
                  <a:lnTo>
                    <a:pt x="4169115" y="1031582"/>
                  </a:lnTo>
                  <a:lnTo>
                    <a:pt x="4152541" y="1008912"/>
                  </a:lnTo>
                  <a:lnTo>
                    <a:pt x="4144254" y="997577"/>
                  </a:lnTo>
                  <a:lnTo>
                    <a:pt x="4135396" y="986719"/>
                  </a:lnTo>
                  <a:lnTo>
                    <a:pt x="4099963" y="943190"/>
                  </a:lnTo>
                  <a:cubicBezTo>
                    <a:pt x="4004999" y="827461"/>
                    <a:pt x="3897938" y="720781"/>
                    <a:pt x="3779256" y="627721"/>
                  </a:cubicBezTo>
                  <a:cubicBezTo>
                    <a:pt x="3719916" y="581144"/>
                    <a:pt x="3657908" y="537710"/>
                    <a:pt x="3593519" y="497705"/>
                  </a:cubicBezTo>
                  <a:cubicBezTo>
                    <a:pt x="3528844" y="458367"/>
                    <a:pt x="3462074" y="421791"/>
                    <a:pt x="3392827" y="389882"/>
                  </a:cubicBezTo>
                  <a:cubicBezTo>
                    <a:pt x="3254715" y="325398"/>
                    <a:pt x="3108125" y="277487"/>
                    <a:pt x="2957534" y="245102"/>
                  </a:cubicBezTo>
                  <a:lnTo>
                    <a:pt x="2901051" y="232910"/>
                  </a:lnTo>
                  <a:cubicBezTo>
                    <a:pt x="2882097" y="229576"/>
                    <a:pt x="2862951" y="226909"/>
                    <a:pt x="2843901" y="223861"/>
                  </a:cubicBezTo>
                  <a:cubicBezTo>
                    <a:pt x="2805706" y="218146"/>
                    <a:pt x="2767701" y="211193"/>
                    <a:pt x="2729030" y="208240"/>
                  </a:cubicBezTo>
                  <a:lnTo>
                    <a:pt x="2671213" y="202716"/>
                  </a:lnTo>
                  <a:cubicBezTo>
                    <a:pt x="2651973" y="200906"/>
                    <a:pt x="2632732" y="198811"/>
                    <a:pt x="2613206" y="198430"/>
                  </a:cubicBezTo>
                  <a:lnTo>
                    <a:pt x="2496620" y="193572"/>
                  </a:lnTo>
                  <a:close/>
                </a:path>
              </a:pathLst>
            </a:custGeom>
            <a:grpFill/>
            <a:ln w="9525" cap="flat">
              <a:noFill/>
              <a:prstDash val="solid"/>
              <a:miter/>
            </a:ln>
          </p:spPr>
          <p:txBody>
            <a:bodyPr rtlCol="0" anchor="ctr"/>
            <a:lstStyle/>
            <a:p>
              <a:endParaRPr lang="en-US" dirty="0"/>
            </a:p>
          </p:txBody>
        </p:sp>
        <p:sp useBgFill="1">
          <p:nvSpPr>
            <p:cNvPr id="22" name="Freeform: Shape 21">
              <a:extLst>
                <a:ext uri="{FF2B5EF4-FFF2-40B4-BE49-F238E27FC236}">
                  <a16:creationId xmlns:a16="http://schemas.microsoft.com/office/drawing/2014/main" id="{F00387E4-31F7-4BBB-A9C7-508D62215F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14665" y="738154"/>
              <a:ext cx="5366579" cy="5378461"/>
            </a:xfrm>
            <a:custGeom>
              <a:avLst/>
              <a:gdLst>
                <a:gd name="connsiteX0" fmla="*/ 2659998 w 5366579"/>
                <a:gd name="connsiteY0" fmla="*/ 1557 h 5378461"/>
                <a:gd name="connsiteX1" fmla="*/ 3683078 w 5366579"/>
                <a:gd name="connsiteY1" fmla="*/ 158815 h 5378461"/>
                <a:gd name="connsiteX2" fmla="*/ 3744609 w 5366579"/>
                <a:gd name="connsiteY2" fmla="*/ 181294 h 5378461"/>
                <a:gd name="connsiteX3" fmla="*/ 3775470 w 5366579"/>
                <a:gd name="connsiteY3" fmla="*/ 192438 h 5378461"/>
                <a:gd name="connsiteX4" fmla="*/ 3806141 w 5366579"/>
                <a:gd name="connsiteY4" fmla="*/ 204154 h 5378461"/>
                <a:gd name="connsiteX5" fmla="*/ 3927109 w 5366579"/>
                <a:gd name="connsiteY5" fmla="*/ 255874 h 5378461"/>
                <a:gd name="connsiteX6" fmla="*/ 4045695 w 5366579"/>
                <a:gd name="connsiteY6" fmla="*/ 313786 h 5378461"/>
                <a:gd name="connsiteX7" fmla="*/ 4161233 w 5366579"/>
                <a:gd name="connsiteY7" fmla="*/ 378461 h 5378461"/>
                <a:gd name="connsiteX8" fmla="*/ 4585095 w 5366579"/>
                <a:gd name="connsiteY8" fmla="*/ 700597 h 5378461"/>
                <a:gd name="connsiteX9" fmla="*/ 5176217 w 5366579"/>
                <a:gd name="connsiteY9" fmla="*/ 1590232 h 5378461"/>
                <a:gd name="connsiteX10" fmla="*/ 5366432 w 5366579"/>
                <a:gd name="connsiteY10" fmla="*/ 2641982 h 5378461"/>
                <a:gd name="connsiteX11" fmla="*/ 4594239 w 5366579"/>
                <a:gd name="connsiteY11" fmla="*/ 4567938 h 5378461"/>
                <a:gd name="connsiteX12" fmla="*/ 4193332 w 5366579"/>
                <a:gd name="connsiteY12" fmla="*/ 4906456 h 5378461"/>
                <a:gd name="connsiteX13" fmla="*/ 4166376 w 5366579"/>
                <a:gd name="connsiteY13" fmla="*/ 4925220 h 5378461"/>
                <a:gd name="connsiteX14" fmla="*/ 4138563 w 5366579"/>
                <a:gd name="connsiteY14" fmla="*/ 4942651 h 5378461"/>
                <a:gd name="connsiteX15" fmla="*/ 4082652 w 5366579"/>
                <a:gd name="connsiteY15" fmla="*/ 4977132 h 5378461"/>
                <a:gd name="connsiteX16" fmla="*/ 4054743 w 5366579"/>
                <a:gd name="connsiteY16" fmla="*/ 4994467 h 5378461"/>
                <a:gd name="connsiteX17" fmla="*/ 4026073 w 5366579"/>
                <a:gd name="connsiteY17" fmla="*/ 5010469 h 5378461"/>
                <a:gd name="connsiteX18" fmla="*/ 3968447 w 5366579"/>
                <a:gd name="connsiteY18" fmla="*/ 5042092 h 5378461"/>
                <a:gd name="connsiteX19" fmla="*/ 3939586 w 5366579"/>
                <a:gd name="connsiteY19" fmla="*/ 5057904 h 5378461"/>
                <a:gd name="connsiteX20" fmla="*/ 3910059 w 5366579"/>
                <a:gd name="connsiteY20" fmla="*/ 5072286 h 5378461"/>
                <a:gd name="connsiteX21" fmla="*/ 3850813 w 5366579"/>
                <a:gd name="connsiteY21" fmla="*/ 5100671 h 5378461"/>
                <a:gd name="connsiteX22" fmla="*/ 3730417 w 5366579"/>
                <a:gd name="connsiteY22" fmla="*/ 5153439 h 5378461"/>
                <a:gd name="connsiteX23" fmla="*/ 3227116 w 5366579"/>
                <a:gd name="connsiteY23" fmla="*/ 5305172 h 5378461"/>
                <a:gd name="connsiteX24" fmla="*/ 3162346 w 5366579"/>
                <a:gd name="connsiteY24" fmla="*/ 5317841 h 5378461"/>
                <a:gd name="connsiteX25" fmla="*/ 3097386 w 5366579"/>
                <a:gd name="connsiteY25" fmla="*/ 5329175 h 5378461"/>
                <a:gd name="connsiteX26" fmla="*/ 2966893 w 5366579"/>
                <a:gd name="connsiteY26" fmla="*/ 5348225 h 5378461"/>
                <a:gd name="connsiteX27" fmla="*/ 2835543 w 5366579"/>
                <a:gd name="connsiteY27" fmla="*/ 5360798 h 5378461"/>
                <a:gd name="connsiteX28" fmla="*/ 2802682 w 5366579"/>
                <a:gd name="connsiteY28" fmla="*/ 5363751 h 5378461"/>
                <a:gd name="connsiteX29" fmla="*/ 2770107 w 5366579"/>
                <a:gd name="connsiteY29" fmla="*/ 5365276 h 5378461"/>
                <a:gd name="connsiteX30" fmla="*/ 2704956 w 5366579"/>
                <a:gd name="connsiteY30" fmla="*/ 5368323 h 5378461"/>
                <a:gd name="connsiteX31" fmla="*/ 2574273 w 5366579"/>
                <a:gd name="connsiteY31" fmla="*/ 5374419 h 5378461"/>
                <a:gd name="connsiteX32" fmla="*/ 2442637 w 5366579"/>
                <a:gd name="connsiteY32" fmla="*/ 5378134 h 5378461"/>
                <a:gd name="connsiteX33" fmla="*/ 2376057 w 5366579"/>
                <a:gd name="connsiteY33" fmla="*/ 5377563 h 5378461"/>
                <a:gd name="connsiteX34" fmla="*/ 2309382 w 5366579"/>
                <a:gd name="connsiteY34" fmla="*/ 5375943 h 5378461"/>
                <a:gd name="connsiteX35" fmla="*/ 2175937 w 5366579"/>
                <a:gd name="connsiteY35" fmla="*/ 5367180 h 5378461"/>
                <a:gd name="connsiteX36" fmla="*/ 2042778 w 5366579"/>
                <a:gd name="connsiteY36" fmla="*/ 5350988 h 5378461"/>
                <a:gd name="connsiteX37" fmla="*/ 2009631 w 5366579"/>
                <a:gd name="connsiteY37" fmla="*/ 5345749 h 5378461"/>
                <a:gd name="connsiteX38" fmla="*/ 1976484 w 5366579"/>
                <a:gd name="connsiteY38" fmla="*/ 5339843 h 5378461"/>
                <a:gd name="connsiteX39" fmla="*/ 1910190 w 5366579"/>
                <a:gd name="connsiteY39" fmla="*/ 5327842 h 5378461"/>
                <a:gd name="connsiteX40" fmla="*/ 1844372 w 5366579"/>
                <a:gd name="connsiteY40" fmla="*/ 5312983 h 5378461"/>
                <a:gd name="connsiteX41" fmla="*/ 1778745 w 5366579"/>
                <a:gd name="connsiteY41" fmla="*/ 5296885 h 5378461"/>
                <a:gd name="connsiteX42" fmla="*/ 1745979 w 5366579"/>
                <a:gd name="connsiteY42" fmla="*/ 5288503 h 5378461"/>
                <a:gd name="connsiteX43" fmla="*/ 1713594 w 5366579"/>
                <a:gd name="connsiteY43" fmla="*/ 5278502 h 5378461"/>
                <a:gd name="connsiteX44" fmla="*/ 1648919 w 5366579"/>
                <a:gd name="connsiteY44" fmla="*/ 5258214 h 5378461"/>
                <a:gd name="connsiteX45" fmla="*/ 1616629 w 5366579"/>
                <a:gd name="connsiteY45" fmla="*/ 5247927 h 5378461"/>
                <a:gd name="connsiteX46" fmla="*/ 1584911 w 5366579"/>
                <a:gd name="connsiteY46" fmla="*/ 5235926 h 5378461"/>
                <a:gd name="connsiteX47" fmla="*/ 1521379 w 5366579"/>
                <a:gd name="connsiteY47" fmla="*/ 5211827 h 5378461"/>
                <a:gd name="connsiteX48" fmla="*/ 1489661 w 5366579"/>
                <a:gd name="connsiteY48" fmla="*/ 5199540 h 5378461"/>
                <a:gd name="connsiteX49" fmla="*/ 1458705 w 5366579"/>
                <a:gd name="connsiteY49" fmla="*/ 5185443 h 5378461"/>
                <a:gd name="connsiteX50" fmla="*/ 1396697 w 5366579"/>
                <a:gd name="connsiteY50" fmla="*/ 5157249 h 5378461"/>
                <a:gd name="connsiteX51" fmla="*/ 1365741 w 5366579"/>
                <a:gd name="connsiteY51" fmla="*/ 5142962 h 5378461"/>
                <a:gd name="connsiteX52" fmla="*/ 1335546 w 5366579"/>
                <a:gd name="connsiteY52" fmla="*/ 5127055 h 5378461"/>
                <a:gd name="connsiteX53" fmla="*/ 1275253 w 5366579"/>
                <a:gd name="connsiteY53" fmla="*/ 5095051 h 5378461"/>
                <a:gd name="connsiteX54" fmla="*/ 1245345 w 5366579"/>
                <a:gd name="connsiteY54" fmla="*/ 5078573 h 5378461"/>
                <a:gd name="connsiteX55" fmla="*/ 1216198 w 5366579"/>
                <a:gd name="connsiteY55" fmla="*/ 5060761 h 5378461"/>
                <a:gd name="connsiteX56" fmla="*/ 1158000 w 5366579"/>
                <a:gd name="connsiteY56" fmla="*/ 5024947 h 5378461"/>
                <a:gd name="connsiteX57" fmla="*/ 737567 w 5366579"/>
                <a:gd name="connsiteY57" fmla="*/ 4676713 h 5378461"/>
                <a:gd name="connsiteX58" fmla="*/ 409050 w 5366579"/>
                <a:gd name="connsiteY58" fmla="*/ 4241706 h 5378461"/>
                <a:gd name="connsiteX59" fmla="*/ 177973 w 5366579"/>
                <a:gd name="connsiteY59" fmla="*/ 3750121 h 5378461"/>
                <a:gd name="connsiteX60" fmla="*/ 42813 w 5366579"/>
                <a:gd name="connsiteY60" fmla="*/ 3226055 h 5378461"/>
                <a:gd name="connsiteX61" fmla="*/ 46 w 5366579"/>
                <a:gd name="connsiteY61" fmla="*/ 2687988 h 5378461"/>
                <a:gd name="connsiteX62" fmla="*/ 47862 w 5366579"/>
                <a:gd name="connsiteY62" fmla="*/ 2151064 h 5378461"/>
                <a:gd name="connsiteX63" fmla="*/ 184926 w 5366579"/>
                <a:gd name="connsiteY63" fmla="*/ 1629761 h 5378461"/>
                <a:gd name="connsiteX64" fmla="*/ 747949 w 5366579"/>
                <a:gd name="connsiteY64" fmla="*/ 718789 h 5378461"/>
                <a:gd name="connsiteX65" fmla="*/ 1161334 w 5366579"/>
                <a:gd name="connsiteY65" fmla="*/ 381128 h 5378461"/>
                <a:gd name="connsiteX66" fmla="*/ 1635393 w 5366579"/>
                <a:gd name="connsiteY66" fmla="*/ 149766 h 5378461"/>
                <a:gd name="connsiteX67" fmla="*/ 2659998 w 5366579"/>
                <a:gd name="connsiteY67" fmla="*/ 1557 h 5378461"/>
                <a:gd name="connsiteX68" fmla="*/ 2659712 w 5366579"/>
                <a:gd name="connsiteY68" fmla="*/ 30132 h 5378461"/>
                <a:gd name="connsiteX69" fmla="*/ 2149267 w 5366579"/>
                <a:gd name="connsiteY69" fmla="*/ 68708 h 5378461"/>
                <a:gd name="connsiteX70" fmla="*/ 2086402 w 5366579"/>
                <a:gd name="connsiteY70" fmla="*/ 80329 h 5378461"/>
                <a:gd name="connsiteX71" fmla="*/ 2024394 w 5366579"/>
                <a:gd name="connsiteY71" fmla="*/ 95664 h 5378461"/>
                <a:gd name="connsiteX72" fmla="*/ 1962577 w 5366579"/>
                <a:gd name="connsiteY72" fmla="*/ 111285 h 5378461"/>
                <a:gd name="connsiteX73" fmla="*/ 1901712 w 5366579"/>
                <a:gd name="connsiteY73" fmla="*/ 130144 h 5378461"/>
                <a:gd name="connsiteX74" fmla="*/ 1841038 w 5366579"/>
                <a:gd name="connsiteY74" fmla="*/ 149575 h 5378461"/>
                <a:gd name="connsiteX75" fmla="*/ 1825893 w 5366579"/>
                <a:gd name="connsiteY75" fmla="*/ 154528 h 5378461"/>
                <a:gd name="connsiteX76" fmla="*/ 1811034 w 5366579"/>
                <a:gd name="connsiteY76" fmla="*/ 160243 h 5378461"/>
                <a:gd name="connsiteX77" fmla="*/ 1781412 w 5366579"/>
                <a:gd name="connsiteY77" fmla="*/ 171864 h 5378461"/>
                <a:gd name="connsiteX78" fmla="*/ 1722357 w 5366579"/>
                <a:gd name="connsiteY78" fmla="*/ 195200 h 5378461"/>
                <a:gd name="connsiteX79" fmla="*/ 1707593 w 5366579"/>
                <a:gd name="connsiteY79" fmla="*/ 201010 h 5378461"/>
                <a:gd name="connsiteX80" fmla="*/ 1693210 w 5366579"/>
                <a:gd name="connsiteY80" fmla="*/ 207678 h 5378461"/>
                <a:gd name="connsiteX81" fmla="*/ 1664445 w 5366579"/>
                <a:gd name="connsiteY81" fmla="*/ 221108 h 5378461"/>
                <a:gd name="connsiteX82" fmla="*/ 1237629 w 5366579"/>
                <a:gd name="connsiteY82" fmla="*/ 486856 h 5378461"/>
                <a:gd name="connsiteX83" fmla="*/ 891396 w 5366579"/>
                <a:gd name="connsiteY83" fmla="*/ 843567 h 5378461"/>
                <a:gd name="connsiteX84" fmla="*/ 629839 w 5366579"/>
                <a:gd name="connsiteY84" fmla="*/ 1261715 h 5378461"/>
                <a:gd name="connsiteX85" fmla="*/ 576975 w 5366579"/>
                <a:gd name="connsiteY85" fmla="*/ 1372871 h 5378461"/>
                <a:gd name="connsiteX86" fmla="*/ 529160 w 5366579"/>
                <a:gd name="connsiteY86" fmla="*/ 1486219 h 5378461"/>
                <a:gd name="connsiteX87" fmla="*/ 485821 w 5366579"/>
                <a:gd name="connsiteY87" fmla="*/ 1601376 h 5378461"/>
                <a:gd name="connsiteX88" fmla="*/ 447531 w 5366579"/>
                <a:gd name="connsiteY88" fmla="*/ 1718248 h 5378461"/>
                <a:gd name="connsiteX89" fmla="*/ 339041 w 5366579"/>
                <a:gd name="connsiteY89" fmla="*/ 2197641 h 5378461"/>
                <a:gd name="connsiteX90" fmla="*/ 305608 w 5366579"/>
                <a:gd name="connsiteY90" fmla="*/ 2687988 h 5378461"/>
                <a:gd name="connsiteX91" fmla="*/ 460770 w 5366579"/>
                <a:gd name="connsiteY91" fmla="*/ 3652299 h 5378461"/>
                <a:gd name="connsiteX92" fmla="*/ 936163 w 5366579"/>
                <a:gd name="connsiteY92" fmla="*/ 4493738 h 5378461"/>
                <a:gd name="connsiteX93" fmla="*/ 1727024 w 5366579"/>
                <a:gd name="connsiteY93" fmla="*/ 5041997 h 5378461"/>
                <a:gd name="connsiteX94" fmla="*/ 1784364 w 5366579"/>
                <a:gd name="connsiteY94" fmla="*/ 5063523 h 5378461"/>
                <a:gd name="connsiteX95" fmla="*/ 1813035 w 5366579"/>
                <a:gd name="connsiteY95" fmla="*/ 5074477 h 5378461"/>
                <a:gd name="connsiteX96" fmla="*/ 1842181 w 5366579"/>
                <a:gd name="connsiteY96" fmla="*/ 5083907 h 5378461"/>
                <a:gd name="connsiteX97" fmla="*/ 1900760 w 5366579"/>
                <a:gd name="connsiteY97" fmla="*/ 5102290 h 5378461"/>
                <a:gd name="connsiteX98" fmla="*/ 1959815 w 5366579"/>
                <a:gd name="connsiteY98" fmla="*/ 5119625 h 5378461"/>
                <a:gd name="connsiteX99" fmla="*/ 2019537 w 5366579"/>
                <a:gd name="connsiteY99" fmla="*/ 5134866 h 5378461"/>
                <a:gd name="connsiteX100" fmla="*/ 2049445 w 5366579"/>
                <a:gd name="connsiteY100" fmla="*/ 5142581 h 5378461"/>
                <a:gd name="connsiteX101" fmla="*/ 2079544 w 5366579"/>
                <a:gd name="connsiteY101" fmla="*/ 5149629 h 5378461"/>
                <a:gd name="connsiteX102" fmla="*/ 2201178 w 5366579"/>
                <a:gd name="connsiteY102" fmla="*/ 5173442 h 5378461"/>
                <a:gd name="connsiteX103" fmla="*/ 2324337 w 5366579"/>
                <a:gd name="connsiteY103" fmla="*/ 5190587 h 5378461"/>
                <a:gd name="connsiteX104" fmla="*/ 2386344 w 5366579"/>
                <a:gd name="connsiteY104" fmla="*/ 5196873 h 5378461"/>
                <a:gd name="connsiteX105" fmla="*/ 2448638 w 5366579"/>
                <a:gd name="connsiteY105" fmla="*/ 5202207 h 5378461"/>
                <a:gd name="connsiteX106" fmla="*/ 2574844 w 5366579"/>
                <a:gd name="connsiteY106" fmla="*/ 5208303 h 5378461"/>
                <a:gd name="connsiteX107" fmla="*/ 2702003 w 5366579"/>
                <a:gd name="connsiteY107" fmla="*/ 5212209 h 5378461"/>
                <a:gd name="connsiteX108" fmla="*/ 2765725 w 5366579"/>
                <a:gd name="connsiteY108" fmla="*/ 5213828 h 5378461"/>
                <a:gd name="connsiteX109" fmla="*/ 2797634 w 5366579"/>
                <a:gd name="connsiteY109" fmla="*/ 5214685 h 5378461"/>
                <a:gd name="connsiteX110" fmla="*/ 2829162 w 5366579"/>
                <a:gd name="connsiteY110" fmla="*/ 5214113 h 5378461"/>
                <a:gd name="connsiteX111" fmla="*/ 2955273 w 5366579"/>
                <a:gd name="connsiteY111" fmla="*/ 5211256 h 5378461"/>
                <a:gd name="connsiteX112" fmla="*/ 3081098 w 5366579"/>
                <a:gd name="connsiteY112" fmla="*/ 5201922 h 5378461"/>
                <a:gd name="connsiteX113" fmla="*/ 3143772 w 5366579"/>
                <a:gd name="connsiteY113" fmla="*/ 5194968 h 5378461"/>
                <a:gd name="connsiteX114" fmla="*/ 3206352 w 5366579"/>
                <a:gd name="connsiteY114" fmla="*/ 5186777 h 5378461"/>
                <a:gd name="connsiteX115" fmla="*/ 3330843 w 5366579"/>
                <a:gd name="connsiteY115" fmla="*/ 5165727 h 5378461"/>
                <a:gd name="connsiteX116" fmla="*/ 3392851 w 5366579"/>
                <a:gd name="connsiteY116" fmla="*/ 5153725 h 5378461"/>
                <a:gd name="connsiteX117" fmla="*/ 3454097 w 5366579"/>
                <a:gd name="connsiteY117" fmla="*/ 5138580 h 5378461"/>
                <a:gd name="connsiteX118" fmla="*/ 3515343 w 5366579"/>
                <a:gd name="connsiteY118" fmla="*/ 5123150 h 5378461"/>
                <a:gd name="connsiteX119" fmla="*/ 3575731 w 5366579"/>
                <a:gd name="connsiteY119" fmla="*/ 5104766 h 5378461"/>
                <a:gd name="connsiteX120" fmla="*/ 3636120 w 5366579"/>
                <a:gd name="connsiteY120" fmla="*/ 5086002 h 5378461"/>
                <a:gd name="connsiteX121" fmla="*/ 3651169 w 5366579"/>
                <a:gd name="connsiteY121" fmla="*/ 5081240 h 5378461"/>
                <a:gd name="connsiteX122" fmla="*/ 3665933 w 5366579"/>
                <a:gd name="connsiteY122" fmla="*/ 5075620 h 5378461"/>
                <a:gd name="connsiteX123" fmla="*/ 3695460 w 5366579"/>
                <a:gd name="connsiteY123" fmla="*/ 5064380 h 5378461"/>
                <a:gd name="connsiteX124" fmla="*/ 4526898 w 5366579"/>
                <a:gd name="connsiteY124" fmla="*/ 4505644 h 5378461"/>
                <a:gd name="connsiteX125" fmla="*/ 4569094 w 5366579"/>
                <a:gd name="connsiteY125" fmla="*/ 4458590 h 5378461"/>
                <a:gd name="connsiteX126" fmla="*/ 4608813 w 5366579"/>
                <a:gd name="connsiteY126" fmla="*/ 4409441 h 5378461"/>
                <a:gd name="connsiteX127" fmla="*/ 4648056 w 5366579"/>
                <a:gd name="connsiteY127" fmla="*/ 4360007 h 5378461"/>
                <a:gd name="connsiteX128" fmla="*/ 4684822 w 5366579"/>
                <a:gd name="connsiteY128" fmla="*/ 4308667 h 5378461"/>
                <a:gd name="connsiteX129" fmla="*/ 4721017 w 5366579"/>
                <a:gd name="connsiteY129" fmla="*/ 4257041 h 5378461"/>
                <a:gd name="connsiteX130" fmla="*/ 4754545 w 5366579"/>
                <a:gd name="connsiteY130" fmla="*/ 4203606 h 5378461"/>
                <a:gd name="connsiteX131" fmla="*/ 4787692 w 5366579"/>
                <a:gd name="connsiteY131" fmla="*/ 4149980 h 5378461"/>
                <a:gd name="connsiteX132" fmla="*/ 4818268 w 5366579"/>
                <a:gd name="connsiteY132" fmla="*/ 4094831 h 5378461"/>
                <a:gd name="connsiteX133" fmla="*/ 5011244 w 5366579"/>
                <a:gd name="connsiteY133" fmla="*/ 3631630 h 5378461"/>
                <a:gd name="connsiteX134" fmla="*/ 5111352 w 5366579"/>
                <a:gd name="connsiteY134" fmla="*/ 3142426 h 5378461"/>
                <a:gd name="connsiteX135" fmla="*/ 5122877 w 5366579"/>
                <a:gd name="connsiteY135" fmla="*/ 3018410 h 5378461"/>
                <a:gd name="connsiteX136" fmla="*/ 5129259 w 5366579"/>
                <a:gd name="connsiteY136" fmla="*/ 2894204 h 5378461"/>
                <a:gd name="connsiteX137" fmla="*/ 5131069 w 5366579"/>
                <a:gd name="connsiteY137" fmla="*/ 2769998 h 5378461"/>
                <a:gd name="connsiteX138" fmla="*/ 5129735 w 5366579"/>
                <a:gd name="connsiteY138" fmla="*/ 2707990 h 5378461"/>
                <a:gd name="connsiteX139" fmla="*/ 5128116 w 5366579"/>
                <a:gd name="connsiteY139" fmla="*/ 2646078 h 5378461"/>
                <a:gd name="connsiteX140" fmla="*/ 5124687 w 5366579"/>
                <a:gd name="connsiteY140" fmla="*/ 2584165 h 5378461"/>
                <a:gd name="connsiteX141" fmla="*/ 5120401 w 5366579"/>
                <a:gd name="connsiteY141" fmla="*/ 2522444 h 5378461"/>
                <a:gd name="connsiteX142" fmla="*/ 5114876 w 5366579"/>
                <a:gd name="connsiteY142" fmla="*/ 2460817 h 5378461"/>
                <a:gd name="connsiteX143" fmla="*/ 5112209 w 5366579"/>
                <a:gd name="connsiteY143" fmla="*/ 2430051 h 5378461"/>
                <a:gd name="connsiteX144" fmla="*/ 5108399 w 5366579"/>
                <a:gd name="connsiteY144" fmla="*/ 2399381 h 5378461"/>
                <a:gd name="connsiteX145" fmla="*/ 5070108 w 5366579"/>
                <a:gd name="connsiteY145" fmla="*/ 2155255 h 5378461"/>
                <a:gd name="connsiteX146" fmla="*/ 4939140 w 5366579"/>
                <a:gd name="connsiteY146" fmla="*/ 1680338 h 5378461"/>
                <a:gd name="connsiteX147" fmla="*/ 4452888 w 5366579"/>
                <a:gd name="connsiteY147" fmla="*/ 826517 h 5378461"/>
                <a:gd name="connsiteX148" fmla="*/ 4091605 w 5366579"/>
                <a:gd name="connsiteY148" fmla="*/ 482855 h 5378461"/>
                <a:gd name="connsiteX149" fmla="*/ 3989211 w 5366579"/>
                <a:gd name="connsiteY149" fmla="*/ 409703 h 5378461"/>
                <a:gd name="connsiteX150" fmla="*/ 3882531 w 5366579"/>
                <a:gd name="connsiteY150" fmla="*/ 342171 h 5378461"/>
                <a:gd name="connsiteX151" fmla="*/ 3771565 w 5366579"/>
                <a:gd name="connsiteY151" fmla="*/ 281211 h 5378461"/>
                <a:gd name="connsiteX152" fmla="*/ 3656884 w 5366579"/>
                <a:gd name="connsiteY152" fmla="*/ 226633 h 5378461"/>
                <a:gd name="connsiteX153" fmla="*/ 3642406 w 5366579"/>
                <a:gd name="connsiteY153" fmla="*/ 219965 h 5378461"/>
                <a:gd name="connsiteX154" fmla="*/ 3627642 w 5366579"/>
                <a:gd name="connsiteY154" fmla="*/ 214060 h 5378461"/>
                <a:gd name="connsiteX155" fmla="*/ 3598115 w 5366579"/>
                <a:gd name="connsiteY155" fmla="*/ 202249 h 5378461"/>
                <a:gd name="connsiteX156" fmla="*/ 3538965 w 5366579"/>
                <a:gd name="connsiteY156" fmla="*/ 178627 h 5378461"/>
                <a:gd name="connsiteX157" fmla="*/ 3478767 w 5366579"/>
                <a:gd name="connsiteY157" fmla="*/ 157576 h 5378461"/>
                <a:gd name="connsiteX158" fmla="*/ 3418092 w 5366579"/>
                <a:gd name="connsiteY158" fmla="*/ 137764 h 5378461"/>
                <a:gd name="connsiteX159" fmla="*/ 3387708 w 5366579"/>
                <a:gd name="connsiteY159" fmla="*/ 127954 h 5378461"/>
                <a:gd name="connsiteX160" fmla="*/ 3356847 w 5366579"/>
                <a:gd name="connsiteY160" fmla="*/ 119762 h 5378461"/>
                <a:gd name="connsiteX161" fmla="*/ 3295029 w 5366579"/>
                <a:gd name="connsiteY161" fmla="*/ 103570 h 5378461"/>
                <a:gd name="connsiteX162" fmla="*/ 3170061 w 5366579"/>
                <a:gd name="connsiteY162" fmla="*/ 76233 h 5378461"/>
                <a:gd name="connsiteX163" fmla="*/ 2659712 w 5366579"/>
                <a:gd name="connsiteY163" fmla="*/ 30132 h 53784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Lst>
              <a:rect l="l" t="t" r="r" b="b"/>
              <a:pathLst>
                <a:path w="5366579" h="5378461">
                  <a:moveTo>
                    <a:pt x="2659998" y="1557"/>
                  </a:moveTo>
                  <a:cubicBezTo>
                    <a:pt x="3004422" y="1843"/>
                    <a:pt x="3351989" y="45943"/>
                    <a:pt x="3683078" y="158815"/>
                  </a:cubicBezTo>
                  <a:lnTo>
                    <a:pt x="3744609" y="181294"/>
                  </a:lnTo>
                  <a:lnTo>
                    <a:pt x="3775470" y="192438"/>
                  </a:lnTo>
                  <a:cubicBezTo>
                    <a:pt x="3785758" y="196248"/>
                    <a:pt x="3796140" y="199582"/>
                    <a:pt x="3806141" y="204154"/>
                  </a:cubicBezTo>
                  <a:cubicBezTo>
                    <a:pt x="3846336" y="221394"/>
                    <a:pt x="3887008" y="237967"/>
                    <a:pt x="3927109" y="255874"/>
                  </a:cubicBezTo>
                  <a:cubicBezTo>
                    <a:pt x="3966542" y="275115"/>
                    <a:pt x="4006452" y="293784"/>
                    <a:pt x="4045695" y="313786"/>
                  </a:cubicBezTo>
                  <a:cubicBezTo>
                    <a:pt x="4084080" y="335313"/>
                    <a:pt x="4123133" y="356078"/>
                    <a:pt x="4161233" y="378461"/>
                  </a:cubicBezTo>
                  <a:cubicBezTo>
                    <a:pt x="4312966" y="469234"/>
                    <a:pt x="4455746" y="577248"/>
                    <a:pt x="4585095" y="700597"/>
                  </a:cubicBezTo>
                  <a:cubicBezTo>
                    <a:pt x="4843890" y="947485"/>
                    <a:pt x="5045915" y="1255619"/>
                    <a:pt x="5176217" y="1590232"/>
                  </a:cubicBezTo>
                  <a:cubicBezTo>
                    <a:pt x="5307281" y="1924940"/>
                    <a:pt x="5370051" y="2284700"/>
                    <a:pt x="5366432" y="2641982"/>
                  </a:cubicBezTo>
                  <a:cubicBezTo>
                    <a:pt x="5359859" y="3357215"/>
                    <a:pt x="5080015" y="4061588"/>
                    <a:pt x="4594239" y="4567938"/>
                  </a:cubicBezTo>
                  <a:cubicBezTo>
                    <a:pt x="4472796" y="4694430"/>
                    <a:pt x="4338112" y="4807967"/>
                    <a:pt x="4193332" y="4906456"/>
                  </a:cubicBezTo>
                  <a:lnTo>
                    <a:pt x="4166376" y="4925220"/>
                  </a:lnTo>
                  <a:cubicBezTo>
                    <a:pt x="4157328" y="4931316"/>
                    <a:pt x="4147803" y="4936841"/>
                    <a:pt x="4138563" y="4942651"/>
                  </a:cubicBezTo>
                  <a:lnTo>
                    <a:pt x="4082652" y="4977132"/>
                  </a:lnTo>
                  <a:lnTo>
                    <a:pt x="4054743" y="4994467"/>
                  </a:lnTo>
                  <a:cubicBezTo>
                    <a:pt x="4045314" y="5000087"/>
                    <a:pt x="4035598" y="5005135"/>
                    <a:pt x="4026073" y="5010469"/>
                  </a:cubicBezTo>
                  <a:lnTo>
                    <a:pt x="3968447" y="5042092"/>
                  </a:lnTo>
                  <a:lnTo>
                    <a:pt x="3939586" y="5057904"/>
                  </a:lnTo>
                  <a:cubicBezTo>
                    <a:pt x="3929966" y="5063142"/>
                    <a:pt x="3919869" y="5067524"/>
                    <a:pt x="3910059" y="5072286"/>
                  </a:cubicBezTo>
                  <a:lnTo>
                    <a:pt x="3850813" y="5100671"/>
                  </a:lnTo>
                  <a:cubicBezTo>
                    <a:pt x="3811761" y="5120768"/>
                    <a:pt x="3770708" y="5136199"/>
                    <a:pt x="3730417" y="5153439"/>
                  </a:cubicBezTo>
                  <a:cubicBezTo>
                    <a:pt x="3568016" y="5219543"/>
                    <a:pt x="3399138" y="5269644"/>
                    <a:pt x="3227116" y="5305172"/>
                  </a:cubicBezTo>
                  <a:lnTo>
                    <a:pt x="3162346" y="5317841"/>
                  </a:lnTo>
                  <a:cubicBezTo>
                    <a:pt x="3140725" y="5322032"/>
                    <a:pt x="3119198" y="5326603"/>
                    <a:pt x="3097386" y="5329175"/>
                  </a:cubicBezTo>
                  <a:lnTo>
                    <a:pt x="2966893" y="5348225"/>
                  </a:lnTo>
                  <a:lnTo>
                    <a:pt x="2835543" y="5360798"/>
                  </a:lnTo>
                  <a:cubicBezTo>
                    <a:pt x="2824590" y="5361751"/>
                    <a:pt x="2813636" y="5362989"/>
                    <a:pt x="2802682" y="5363751"/>
                  </a:cubicBezTo>
                  <a:lnTo>
                    <a:pt x="2770107" y="5365276"/>
                  </a:lnTo>
                  <a:lnTo>
                    <a:pt x="2704956" y="5368323"/>
                  </a:lnTo>
                  <a:lnTo>
                    <a:pt x="2574273" y="5374419"/>
                  </a:lnTo>
                  <a:cubicBezTo>
                    <a:pt x="2530553" y="5375943"/>
                    <a:pt x="2487214" y="5379563"/>
                    <a:pt x="2442637" y="5378134"/>
                  </a:cubicBezTo>
                  <a:lnTo>
                    <a:pt x="2376057" y="5377563"/>
                  </a:lnTo>
                  <a:cubicBezTo>
                    <a:pt x="2353864" y="5377086"/>
                    <a:pt x="2331576" y="5377943"/>
                    <a:pt x="2309382" y="5375943"/>
                  </a:cubicBezTo>
                  <a:lnTo>
                    <a:pt x="2175937" y="5367180"/>
                  </a:lnTo>
                  <a:lnTo>
                    <a:pt x="2042778" y="5350988"/>
                  </a:lnTo>
                  <a:cubicBezTo>
                    <a:pt x="2031633" y="5349844"/>
                    <a:pt x="2020584" y="5347654"/>
                    <a:pt x="2009631" y="5345749"/>
                  </a:cubicBezTo>
                  <a:lnTo>
                    <a:pt x="1976484" y="5339843"/>
                  </a:lnTo>
                  <a:lnTo>
                    <a:pt x="1910190" y="5327842"/>
                  </a:lnTo>
                  <a:cubicBezTo>
                    <a:pt x="1887996" y="5324318"/>
                    <a:pt x="1866279" y="5318222"/>
                    <a:pt x="1844372" y="5312983"/>
                  </a:cubicBezTo>
                  <a:lnTo>
                    <a:pt x="1778745" y="5296885"/>
                  </a:lnTo>
                  <a:cubicBezTo>
                    <a:pt x="1767791" y="5294028"/>
                    <a:pt x="1756742" y="5291838"/>
                    <a:pt x="1745979" y="5288503"/>
                  </a:cubicBezTo>
                  <a:lnTo>
                    <a:pt x="1713594" y="5278502"/>
                  </a:lnTo>
                  <a:lnTo>
                    <a:pt x="1648919" y="5258214"/>
                  </a:lnTo>
                  <a:cubicBezTo>
                    <a:pt x="1638156" y="5254785"/>
                    <a:pt x="1627297" y="5251547"/>
                    <a:pt x="1616629" y="5247927"/>
                  </a:cubicBezTo>
                  <a:lnTo>
                    <a:pt x="1584911" y="5235926"/>
                  </a:lnTo>
                  <a:lnTo>
                    <a:pt x="1521379" y="5211827"/>
                  </a:lnTo>
                  <a:cubicBezTo>
                    <a:pt x="1510806" y="5207732"/>
                    <a:pt x="1500138" y="5203827"/>
                    <a:pt x="1489661" y="5199540"/>
                  </a:cubicBezTo>
                  <a:lnTo>
                    <a:pt x="1458705" y="5185443"/>
                  </a:lnTo>
                  <a:lnTo>
                    <a:pt x="1396697" y="5157249"/>
                  </a:lnTo>
                  <a:cubicBezTo>
                    <a:pt x="1386410" y="5152487"/>
                    <a:pt x="1375932" y="5148010"/>
                    <a:pt x="1365741" y="5142962"/>
                  </a:cubicBezTo>
                  <a:lnTo>
                    <a:pt x="1335546" y="5127055"/>
                  </a:lnTo>
                  <a:lnTo>
                    <a:pt x="1275253" y="5095051"/>
                  </a:lnTo>
                  <a:cubicBezTo>
                    <a:pt x="1265347" y="5089527"/>
                    <a:pt x="1254965" y="5084573"/>
                    <a:pt x="1245345" y="5078573"/>
                  </a:cubicBezTo>
                  <a:lnTo>
                    <a:pt x="1216198" y="5060761"/>
                  </a:lnTo>
                  <a:lnTo>
                    <a:pt x="1158000" y="5024947"/>
                  </a:lnTo>
                  <a:cubicBezTo>
                    <a:pt x="1004457" y="4926744"/>
                    <a:pt x="862916" y="4809111"/>
                    <a:pt x="737567" y="4676713"/>
                  </a:cubicBezTo>
                  <a:cubicBezTo>
                    <a:pt x="612218" y="4544220"/>
                    <a:pt x="502299" y="4397630"/>
                    <a:pt x="409050" y="4241706"/>
                  </a:cubicBezTo>
                  <a:cubicBezTo>
                    <a:pt x="315895" y="4085687"/>
                    <a:pt x="238552" y="3920714"/>
                    <a:pt x="177973" y="3750121"/>
                  </a:cubicBezTo>
                  <a:cubicBezTo>
                    <a:pt x="116727" y="3579814"/>
                    <a:pt x="72436" y="3403982"/>
                    <a:pt x="42813" y="3226055"/>
                  </a:cubicBezTo>
                  <a:cubicBezTo>
                    <a:pt x="12905" y="3048223"/>
                    <a:pt x="-906" y="2868011"/>
                    <a:pt x="46" y="2687988"/>
                  </a:cubicBezTo>
                  <a:cubicBezTo>
                    <a:pt x="999" y="2508061"/>
                    <a:pt x="16810" y="2328229"/>
                    <a:pt x="47862" y="2151064"/>
                  </a:cubicBezTo>
                  <a:cubicBezTo>
                    <a:pt x="78818" y="1973899"/>
                    <a:pt x="123300" y="1798925"/>
                    <a:pt x="184926" y="1629761"/>
                  </a:cubicBezTo>
                  <a:cubicBezTo>
                    <a:pt x="307037" y="1291433"/>
                    <a:pt x="498013" y="975964"/>
                    <a:pt x="747949" y="718789"/>
                  </a:cubicBezTo>
                  <a:cubicBezTo>
                    <a:pt x="872822" y="590297"/>
                    <a:pt x="1011887" y="476664"/>
                    <a:pt x="1161334" y="381128"/>
                  </a:cubicBezTo>
                  <a:cubicBezTo>
                    <a:pt x="1310781" y="285688"/>
                    <a:pt x="1470420" y="208345"/>
                    <a:pt x="1635393" y="149766"/>
                  </a:cubicBezTo>
                  <a:cubicBezTo>
                    <a:pt x="1965816" y="31846"/>
                    <a:pt x="2315669" y="-8825"/>
                    <a:pt x="2659998" y="1557"/>
                  </a:cubicBezTo>
                  <a:close/>
                  <a:moveTo>
                    <a:pt x="2659712" y="30132"/>
                  </a:moveTo>
                  <a:cubicBezTo>
                    <a:pt x="2488167" y="25750"/>
                    <a:pt x="2317002" y="37466"/>
                    <a:pt x="2149267" y="68708"/>
                  </a:cubicBezTo>
                  <a:lnTo>
                    <a:pt x="2086402" y="80329"/>
                  </a:lnTo>
                  <a:lnTo>
                    <a:pt x="2024394" y="95664"/>
                  </a:lnTo>
                  <a:lnTo>
                    <a:pt x="1962577" y="111285"/>
                  </a:lnTo>
                  <a:cubicBezTo>
                    <a:pt x="1942003" y="116619"/>
                    <a:pt x="1922001" y="123953"/>
                    <a:pt x="1901712" y="130144"/>
                  </a:cubicBezTo>
                  <a:lnTo>
                    <a:pt x="1841038" y="149575"/>
                  </a:lnTo>
                  <a:cubicBezTo>
                    <a:pt x="1835990" y="151195"/>
                    <a:pt x="1830942" y="152719"/>
                    <a:pt x="1825893" y="154528"/>
                  </a:cubicBezTo>
                  <a:lnTo>
                    <a:pt x="1811034" y="160243"/>
                  </a:lnTo>
                  <a:lnTo>
                    <a:pt x="1781412" y="171864"/>
                  </a:lnTo>
                  <a:lnTo>
                    <a:pt x="1722357" y="195200"/>
                  </a:lnTo>
                  <a:lnTo>
                    <a:pt x="1707593" y="201010"/>
                  </a:lnTo>
                  <a:lnTo>
                    <a:pt x="1693210" y="207678"/>
                  </a:lnTo>
                  <a:lnTo>
                    <a:pt x="1664445" y="221108"/>
                  </a:lnTo>
                  <a:cubicBezTo>
                    <a:pt x="1510711" y="291403"/>
                    <a:pt x="1367074" y="381319"/>
                    <a:pt x="1237629" y="486856"/>
                  </a:cubicBezTo>
                  <a:cubicBezTo>
                    <a:pt x="1107994" y="592202"/>
                    <a:pt x="992361" y="712789"/>
                    <a:pt x="891396" y="843567"/>
                  </a:cubicBezTo>
                  <a:cubicBezTo>
                    <a:pt x="790335" y="974345"/>
                    <a:pt x="703467" y="1114934"/>
                    <a:pt x="629839" y="1261715"/>
                  </a:cubicBezTo>
                  <a:cubicBezTo>
                    <a:pt x="611646" y="1298576"/>
                    <a:pt x="594692" y="1336009"/>
                    <a:pt x="576975" y="1372871"/>
                  </a:cubicBezTo>
                  <a:cubicBezTo>
                    <a:pt x="560592" y="1410495"/>
                    <a:pt x="545162" y="1448595"/>
                    <a:pt x="529160" y="1486219"/>
                  </a:cubicBezTo>
                  <a:lnTo>
                    <a:pt x="485821" y="1601376"/>
                  </a:lnTo>
                  <a:lnTo>
                    <a:pt x="447531" y="1718248"/>
                  </a:lnTo>
                  <a:cubicBezTo>
                    <a:pt x="399429" y="1875029"/>
                    <a:pt x="362377" y="2035240"/>
                    <a:pt x="339041" y="2197641"/>
                  </a:cubicBezTo>
                  <a:cubicBezTo>
                    <a:pt x="315800" y="2360042"/>
                    <a:pt x="304560" y="2524063"/>
                    <a:pt x="305608" y="2687988"/>
                  </a:cubicBezTo>
                  <a:cubicBezTo>
                    <a:pt x="307989" y="3015648"/>
                    <a:pt x="357900" y="3343022"/>
                    <a:pt x="460770" y="3652299"/>
                  </a:cubicBezTo>
                  <a:cubicBezTo>
                    <a:pt x="563736" y="3961004"/>
                    <a:pt x="721089" y="4251993"/>
                    <a:pt x="936163" y="4493738"/>
                  </a:cubicBezTo>
                  <a:cubicBezTo>
                    <a:pt x="1150857" y="4735673"/>
                    <a:pt x="1423653" y="4922553"/>
                    <a:pt x="1727024" y="5041997"/>
                  </a:cubicBezTo>
                  <a:lnTo>
                    <a:pt x="1784364" y="5063523"/>
                  </a:lnTo>
                  <a:lnTo>
                    <a:pt x="1813035" y="5074477"/>
                  </a:lnTo>
                  <a:cubicBezTo>
                    <a:pt x="1822560" y="5078097"/>
                    <a:pt x="1832466" y="5080763"/>
                    <a:pt x="1842181" y="5083907"/>
                  </a:cubicBezTo>
                  <a:lnTo>
                    <a:pt x="1900760" y="5102290"/>
                  </a:lnTo>
                  <a:cubicBezTo>
                    <a:pt x="1920381" y="5108291"/>
                    <a:pt x="1939717" y="5115149"/>
                    <a:pt x="1959815" y="5119625"/>
                  </a:cubicBezTo>
                  <a:lnTo>
                    <a:pt x="2019537" y="5134866"/>
                  </a:lnTo>
                  <a:lnTo>
                    <a:pt x="2049445" y="5142581"/>
                  </a:lnTo>
                  <a:cubicBezTo>
                    <a:pt x="2059446" y="5145152"/>
                    <a:pt x="2069352" y="5147915"/>
                    <a:pt x="2079544" y="5149629"/>
                  </a:cubicBezTo>
                  <a:lnTo>
                    <a:pt x="2201178" y="5173442"/>
                  </a:lnTo>
                  <a:lnTo>
                    <a:pt x="2324337" y="5190587"/>
                  </a:lnTo>
                  <a:cubicBezTo>
                    <a:pt x="2344815" y="5194016"/>
                    <a:pt x="2365675" y="5194778"/>
                    <a:pt x="2386344" y="5196873"/>
                  </a:cubicBezTo>
                  <a:lnTo>
                    <a:pt x="2448638" y="5202207"/>
                  </a:lnTo>
                  <a:cubicBezTo>
                    <a:pt x="2489881" y="5206779"/>
                    <a:pt x="2532649" y="5206589"/>
                    <a:pt x="2574844" y="5208303"/>
                  </a:cubicBezTo>
                  <a:lnTo>
                    <a:pt x="2702003" y="5212209"/>
                  </a:lnTo>
                  <a:lnTo>
                    <a:pt x="2765725" y="5213828"/>
                  </a:lnTo>
                  <a:lnTo>
                    <a:pt x="2797634" y="5214685"/>
                  </a:lnTo>
                  <a:cubicBezTo>
                    <a:pt x="2808207" y="5214780"/>
                    <a:pt x="2818684" y="5214304"/>
                    <a:pt x="2829162" y="5214113"/>
                  </a:cubicBezTo>
                  <a:lnTo>
                    <a:pt x="2955273" y="5211256"/>
                  </a:lnTo>
                  <a:lnTo>
                    <a:pt x="3081098" y="5201922"/>
                  </a:lnTo>
                  <a:cubicBezTo>
                    <a:pt x="3102148" y="5200779"/>
                    <a:pt x="3122913" y="5197635"/>
                    <a:pt x="3143772" y="5194968"/>
                  </a:cubicBezTo>
                  <a:lnTo>
                    <a:pt x="3206352" y="5186777"/>
                  </a:lnTo>
                  <a:cubicBezTo>
                    <a:pt x="3248357" y="5182395"/>
                    <a:pt x="3289410" y="5173347"/>
                    <a:pt x="3330843" y="5165727"/>
                  </a:cubicBezTo>
                  <a:cubicBezTo>
                    <a:pt x="3351513" y="5161726"/>
                    <a:pt x="3372277" y="5158107"/>
                    <a:pt x="3392851" y="5153725"/>
                  </a:cubicBezTo>
                  <a:lnTo>
                    <a:pt x="3454097" y="5138580"/>
                  </a:lnTo>
                  <a:lnTo>
                    <a:pt x="3515343" y="5123150"/>
                  </a:lnTo>
                  <a:cubicBezTo>
                    <a:pt x="3535726" y="5117626"/>
                    <a:pt x="3555634" y="5110863"/>
                    <a:pt x="3575731" y="5104766"/>
                  </a:cubicBezTo>
                  <a:lnTo>
                    <a:pt x="3636120" y="5086002"/>
                  </a:lnTo>
                  <a:lnTo>
                    <a:pt x="3651169" y="5081240"/>
                  </a:lnTo>
                  <a:lnTo>
                    <a:pt x="3665933" y="5075620"/>
                  </a:lnTo>
                  <a:lnTo>
                    <a:pt x="3695460" y="5064380"/>
                  </a:lnTo>
                  <a:cubicBezTo>
                    <a:pt x="4011691" y="4948080"/>
                    <a:pt x="4301346" y="4756437"/>
                    <a:pt x="4526898" y="4505644"/>
                  </a:cubicBezTo>
                  <a:lnTo>
                    <a:pt x="4569094" y="4458590"/>
                  </a:lnTo>
                  <a:cubicBezTo>
                    <a:pt x="4582905" y="4442684"/>
                    <a:pt x="4595478" y="4425729"/>
                    <a:pt x="4608813" y="4409441"/>
                  </a:cubicBezTo>
                  <a:lnTo>
                    <a:pt x="4648056" y="4360007"/>
                  </a:lnTo>
                  <a:cubicBezTo>
                    <a:pt x="4660534" y="4343052"/>
                    <a:pt x="4672535" y="4325812"/>
                    <a:pt x="4684822" y="4308667"/>
                  </a:cubicBezTo>
                  <a:cubicBezTo>
                    <a:pt x="4697014" y="4291522"/>
                    <a:pt x="4709206" y="4274377"/>
                    <a:pt x="4721017" y="4257041"/>
                  </a:cubicBezTo>
                  <a:lnTo>
                    <a:pt x="4754545" y="4203606"/>
                  </a:lnTo>
                  <a:cubicBezTo>
                    <a:pt x="4765594" y="4185699"/>
                    <a:pt x="4777310" y="4168268"/>
                    <a:pt x="4787692" y="4149980"/>
                  </a:cubicBezTo>
                  <a:lnTo>
                    <a:pt x="4818268" y="4094831"/>
                  </a:lnTo>
                  <a:cubicBezTo>
                    <a:pt x="4899040" y="3947574"/>
                    <a:pt x="4963143" y="3791650"/>
                    <a:pt x="5011244" y="3631630"/>
                  </a:cubicBezTo>
                  <a:cubicBezTo>
                    <a:pt x="5059440" y="3471610"/>
                    <a:pt x="5092683" y="3307589"/>
                    <a:pt x="5111352" y="3142426"/>
                  </a:cubicBezTo>
                  <a:lnTo>
                    <a:pt x="5122877" y="3018410"/>
                  </a:lnTo>
                  <a:cubicBezTo>
                    <a:pt x="5124972" y="2976977"/>
                    <a:pt x="5127735" y="2935543"/>
                    <a:pt x="5129259" y="2894204"/>
                  </a:cubicBezTo>
                  <a:cubicBezTo>
                    <a:pt x="5129735" y="2852771"/>
                    <a:pt x="5131354" y="2811432"/>
                    <a:pt x="5131069" y="2769998"/>
                  </a:cubicBezTo>
                  <a:lnTo>
                    <a:pt x="5129735" y="2707990"/>
                  </a:lnTo>
                  <a:cubicBezTo>
                    <a:pt x="5129163" y="2687321"/>
                    <a:pt x="5129735" y="2666652"/>
                    <a:pt x="5128116" y="2646078"/>
                  </a:cubicBezTo>
                  <a:lnTo>
                    <a:pt x="5124687" y="2584165"/>
                  </a:lnTo>
                  <a:cubicBezTo>
                    <a:pt x="5123449" y="2563592"/>
                    <a:pt x="5122782" y="2542922"/>
                    <a:pt x="5120401" y="2522444"/>
                  </a:cubicBezTo>
                  <a:lnTo>
                    <a:pt x="5114876" y="2460817"/>
                  </a:lnTo>
                  <a:lnTo>
                    <a:pt x="5112209" y="2430051"/>
                  </a:lnTo>
                  <a:cubicBezTo>
                    <a:pt x="5111352" y="2419764"/>
                    <a:pt x="5109637" y="2409572"/>
                    <a:pt x="5108399" y="2399381"/>
                  </a:cubicBezTo>
                  <a:cubicBezTo>
                    <a:pt x="5098398" y="2317561"/>
                    <a:pt x="5085920" y="2236027"/>
                    <a:pt x="5070108" y="2155255"/>
                  </a:cubicBezTo>
                  <a:cubicBezTo>
                    <a:pt x="5038676" y="1993711"/>
                    <a:pt x="4995051" y="1834738"/>
                    <a:pt x="4939140" y="1680338"/>
                  </a:cubicBezTo>
                  <a:cubicBezTo>
                    <a:pt x="4827126" y="1371824"/>
                    <a:pt x="4667392" y="1079406"/>
                    <a:pt x="4452888" y="826517"/>
                  </a:cubicBezTo>
                  <a:cubicBezTo>
                    <a:pt x="4345923" y="700025"/>
                    <a:pt x="4225241" y="583915"/>
                    <a:pt x="4091605" y="482855"/>
                  </a:cubicBezTo>
                  <a:cubicBezTo>
                    <a:pt x="4058077" y="457805"/>
                    <a:pt x="4023406" y="434183"/>
                    <a:pt x="3989211" y="409703"/>
                  </a:cubicBezTo>
                  <a:cubicBezTo>
                    <a:pt x="3954159" y="386653"/>
                    <a:pt x="3918155" y="364840"/>
                    <a:pt x="3882531" y="342171"/>
                  </a:cubicBezTo>
                  <a:cubicBezTo>
                    <a:pt x="3846051" y="321025"/>
                    <a:pt x="3808617" y="301594"/>
                    <a:pt x="3771565" y="281211"/>
                  </a:cubicBezTo>
                  <a:cubicBezTo>
                    <a:pt x="3733942" y="262066"/>
                    <a:pt x="3695270" y="244730"/>
                    <a:pt x="3656884" y="226633"/>
                  </a:cubicBezTo>
                  <a:lnTo>
                    <a:pt x="3642406" y="219965"/>
                  </a:lnTo>
                  <a:lnTo>
                    <a:pt x="3627642" y="214060"/>
                  </a:lnTo>
                  <a:lnTo>
                    <a:pt x="3598115" y="202249"/>
                  </a:lnTo>
                  <a:lnTo>
                    <a:pt x="3538965" y="178627"/>
                  </a:lnTo>
                  <a:cubicBezTo>
                    <a:pt x="3519438" y="170149"/>
                    <a:pt x="3498960" y="164434"/>
                    <a:pt x="3478767" y="157576"/>
                  </a:cubicBezTo>
                  <a:lnTo>
                    <a:pt x="3418092" y="137764"/>
                  </a:lnTo>
                  <a:lnTo>
                    <a:pt x="3387708" y="127954"/>
                  </a:lnTo>
                  <a:lnTo>
                    <a:pt x="3356847" y="119762"/>
                  </a:lnTo>
                  <a:lnTo>
                    <a:pt x="3295029" y="103570"/>
                  </a:lnTo>
                  <a:cubicBezTo>
                    <a:pt x="3253977" y="91759"/>
                    <a:pt x="3211876" y="84710"/>
                    <a:pt x="3170061" y="76233"/>
                  </a:cubicBezTo>
                  <a:cubicBezTo>
                    <a:pt x="3002326" y="43848"/>
                    <a:pt x="2831257" y="29560"/>
                    <a:pt x="2659712" y="30132"/>
                  </a:cubicBezTo>
                  <a:close/>
                </a:path>
              </a:pathLst>
            </a:custGeom>
            <a:ln w="9525" cap="flat">
              <a:noFill/>
              <a:prstDash val="solid"/>
              <a:miter/>
            </a:ln>
          </p:spPr>
          <p:txBody>
            <a:bodyPr rtlCol="0" anchor="ctr"/>
            <a:lstStyle/>
            <a:p>
              <a:endParaRPr lang="en-US"/>
            </a:p>
          </p:txBody>
        </p:sp>
      </p:grpSp>
      <p:grpSp>
        <p:nvGrpSpPr>
          <p:cNvPr id="24" name="Group 23">
            <a:extLst>
              <a:ext uri="{FF2B5EF4-FFF2-40B4-BE49-F238E27FC236}">
                <a16:creationId xmlns:a16="http://schemas.microsoft.com/office/drawing/2014/main" id="{51AC3D20-E4ED-49E6-AADF-E32D5427EC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32" y="3757558"/>
            <a:ext cx="3606713" cy="3109922"/>
            <a:chOff x="6642" y="3804226"/>
            <a:chExt cx="3664532" cy="3063253"/>
          </a:xfrm>
        </p:grpSpPr>
        <p:sp>
          <p:nvSpPr>
            <p:cNvPr id="25" name="Freeform: Shape 24">
              <a:extLst>
                <a:ext uri="{FF2B5EF4-FFF2-40B4-BE49-F238E27FC236}">
                  <a16:creationId xmlns:a16="http://schemas.microsoft.com/office/drawing/2014/main" id="{21CA964C-EED3-4447-826F-685E33AEC2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643" y="3938592"/>
              <a:ext cx="3481139" cy="2928886"/>
            </a:xfrm>
            <a:custGeom>
              <a:avLst/>
              <a:gdLst>
                <a:gd name="connsiteX0" fmla="*/ 0 w 3481139"/>
                <a:gd name="connsiteY0" fmla="*/ 2638819 h 2928886"/>
                <a:gd name="connsiteX1" fmla="*/ 31090 w 3481139"/>
                <a:gd name="connsiteY1" fmla="*/ 2704150 h 2928886"/>
                <a:gd name="connsiteX2" fmla="*/ 120149 w 3481139"/>
                <a:gd name="connsiteY2" fmla="*/ 2845955 h 2928886"/>
                <a:gd name="connsiteX3" fmla="*/ 185501 w 3481139"/>
                <a:gd name="connsiteY3" fmla="*/ 2928886 h 2928886"/>
                <a:gd name="connsiteX4" fmla="*/ 0 w 3481139"/>
                <a:gd name="connsiteY4" fmla="*/ 2928886 h 2928886"/>
                <a:gd name="connsiteX5" fmla="*/ 1421035 w 3481139"/>
                <a:gd name="connsiteY5" fmla="*/ 1378 h 2928886"/>
                <a:gd name="connsiteX6" fmla="*/ 2605678 w 3481139"/>
                <a:gd name="connsiteY6" fmla="*/ 348168 h 2928886"/>
                <a:gd name="connsiteX7" fmla="*/ 3411215 w 3481139"/>
                <a:gd name="connsiteY7" fmla="*/ 1492067 h 2928886"/>
                <a:gd name="connsiteX8" fmla="*/ 3306857 w 3481139"/>
                <a:gd name="connsiteY8" fmla="*/ 2839295 h 2928886"/>
                <a:gd name="connsiteX9" fmla="*/ 3261670 w 3481139"/>
                <a:gd name="connsiteY9" fmla="*/ 2928886 h 2928886"/>
                <a:gd name="connsiteX10" fmla="*/ 2857174 w 3481139"/>
                <a:gd name="connsiteY10" fmla="*/ 2928886 h 2928886"/>
                <a:gd name="connsiteX11" fmla="*/ 2915377 w 3481139"/>
                <a:gd name="connsiteY11" fmla="*/ 2836712 h 2928886"/>
                <a:gd name="connsiteX12" fmla="*/ 3115608 w 3481139"/>
                <a:gd name="connsiteY12" fmla="*/ 2239047 h 2928886"/>
                <a:gd name="connsiteX13" fmla="*/ 3072115 w 3481139"/>
                <a:gd name="connsiteY13" fmla="*/ 1582856 h 2928886"/>
                <a:gd name="connsiteX14" fmla="*/ 2816844 w 3481139"/>
                <a:gd name="connsiteY14" fmla="*/ 1040240 h 2928886"/>
                <a:gd name="connsiteX15" fmla="*/ 2406710 w 3481139"/>
                <a:gd name="connsiteY15" fmla="*/ 637298 h 2928886"/>
                <a:gd name="connsiteX16" fmla="*/ 1778438 w 3481139"/>
                <a:gd name="connsiteY16" fmla="*/ 376813 h 2928886"/>
                <a:gd name="connsiteX17" fmla="*/ 1082136 w 3481139"/>
                <a:gd name="connsiteY17" fmla="*/ 405400 h 2928886"/>
                <a:gd name="connsiteX18" fmla="*/ 770453 w 3481139"/>
                <a:gd name="connsiteY18" fmla="*/ 610712 h 2928886"/>
                <a:gd name="connsiteX19" fmla="*/ 504311 w 3481139"/>
                <a:gd name="connsiteY19" fmla="*/ 1053517 h 2928886"/>
                <a:gd name="connsiteX20" fmla="*/ 370837 w 3481139"/>
                <a:gd name="connsiteY20" fmla="*/ 1303660 h 2928886"/>
                <a:gd name="connsiteX21" fmla="*/ 18332 w 3481139"/>
                <a:gd name="connsiteY21" fmla="*/ 1735234 h 2928886"/>
                <a:gd name="connsiteX22" fmla="*/ 0 w 3481139"/>
                <a:gd name="connsiteY22" fmla="*/ 1752611 h 2928886"/>
                <a:gd name="connsiteX23" fmla="*/ 0 w 3481139"/>
                <a:gd name="connsiteY23" fmla="*/ 1233485 h 2928886"/>
                <a:gd name="connsiteX24" fmla="*/ 18046 w 3481139"/>
                <a:gd name="connsiteY24" fmla="*/ 1208183 h 2928886"/>
                <a:gd name="connsiteX25" fmla="*/ 65393 w 3481139"/>
                <a:gd name="connsiteY25" fmla="*/ 1130865 h 2928886"/>
                <a:gd name="connsiteX26" fmla="*/ 991384 w 3481139"/>
                <a:gd name="connsiteY26" fmla="*/ 66436 h 2928886"/>
                <a:gd name="connsiteX27" fmla="*/ 1421035 w 3481139"/>
                <a:gd name="connsiteY27" fmla="*/ 1378 h 29288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3481139" h="2928886">
                  <a:moveTo>
                    <a:pt x="0" y="2638819"/>
                  </a:moveTo>
                  <a:lnTo>
                    <a:pt x="31090" y="2704150"/>
                  </a:lnTo>
                  <a:cubicBezTo>
                    <a:pt x="57644" y="2752264"/>
                    <a:pt x="87419" y="2799634"/>
                    <a:pt x="120149" y="2845955"/>
                  </a:cubicBezTo>
                  <a:lnTo>
                    <a:pt x="185501" y="2928886"/>
                  </a:lnTo>
                  <a:lnTo>
                    <a:pt x="0" y="2928886"/>
                  </a:lnTo>
                  <a:close/>
                  <a:moveTo>
                    <a:pt x="1421035" y="1378"/>
                  </a:moveTo>
                  <a:cubicBezTo>
                    <a:pt x="1848323" y="-14790"/>
                    <a:pt x="2262193" y="111988"/>
                    <a:pt x="2605678" y="348168"/>
                  </a:cubicBezTo>
                  <a:cubicBezTo>
                    <a:pt x="2986690" y="610157"/>
                    <a:pt x="3281171" y="1006736"/>
                    <a:pt x="3411215" y="1492067"/>
                  </a:cubicBezTo>
                  <a:cubicBezTo>
                    <a:pt x="3536497" y="1959627"/>
                    <a:pt x="3488465" y="2432119"/>
                    <a:pt x="3306857" y="2839295"/>
                  </a:cubicBezTo>
                  <a:lnTo>
                    <a:pt x="3261670" y="2928886"/>
                  </a:lnTo>
                  <a:lnTo>
                    <a:pt x="2857174" y="2928886"/>
                  </a:lnTo>
                  <a:lnTo>
                    <a:pt x="2915377" y="2836712"/>
                  </a:lnTo>
                  <a:cubicBezTo>
                    <a:pt x="3020179" y="2651516"/>
                    <a:pt x="3087510" y="2450417"/>
                    <a:pt x="3115608" y="2239047"/>
                  </a:cubicBezTo>
                  <a:cubicBezTo>
                    <a:pt x="3144700" y="2019998"/>
                    <a:pt x="3130088" y="1799215"/>
                    <a:pt x="3072115" y="1582856"/>
                  </a:cubicBezTo>
                  <a:cubicBezTo>
                    <a:pt x="3019429" y="1386229"/>
                    <a:pt x="2933521" y="1203663"/>
                    <a:pt x="2816844" y="1040240"/>
                  </a:cubicBezTo>
                  <a:cubicBezTo>
                    <a:pt x="2704247" y="882558"/>
                    <a:pt x="2566242" y="746942"/>
                    <a:pt x="2406710" y="637298"/>
                  </a:cubicBezTo>
                  <a:cubicBezTo>
                    <a:pt x="2218030" y="507559"/>
                    <a:pt x="2000748" y="417531"/>
                    <a:pt x="1778438" y="376813"/>
                  </a:cubicBezTo>
                  <a:cubicBezTo>
                    <a:pt x="1545966" y="334240"/>
                    <a:pt x="1311716" y="343884"/>
                    <a:pt x="1082136" y="405400"/>
                  </a:cubicBezTo>
                  <a:cubicBezTo>
                    <a:pt x="957109" y="438901"/>
                    <a:pt x="861000" y="502225"/>
                    <a:pt x="770453" y="610712"/>
                  </a:cubicBezTo>
                  <a:cubicBezTo>
                    <a:pt x="672863" y="727627"/>
                    <a:pt x="591021" y="885960"/>
                    <a:pt x="504311" y="1053517"/>
                  </a:cubicBezTo>
                  <a:cubicBezTo>
                    <a:pt x="462225" y="1134849"/>
                    <a:pt x="418774" y="1218945"/>
                    <a:pt x="370837" y="1303660"/>
                  </a:cubicBezTo>
                  <a:cubicBezTo>
                    <a:pt x="249038" y="1518990"/>
                    <a:pt x="115673" y="1643965"/>
                    <a:pt x="18332" y="1735234"/>
                  </a:cubicBezTo>
                  <a:lnTo>
                    <a:pt x="0" y="1752611"/>
                  </a:lnTo>
                  <a:lnTo>
                    <a:pt x="0" y="1233485"/>
                  </a:lnTo>
                  <a:lnTo>
                    <a:pt x="18046" y="1208183"/>
                  </a:lnTo>
                  <a:cubicBezTo>
                    <a:pt x="33947" y="1184196"/>
                    <a:pt x="49756" y="1158514"/>
                    <a:pt x="65393" y="1130865"/>
                  </a:cubicBezTo>
                  <a:cubicBezTo>
                    <a:pt x="315656" y="688463"/>
                    <a:pt x="466320" y="207127"/>
                    <a:pt x="991384" y="66436"/>
                  </a:cubicBezTo>
                  <a:cubicBezTo>
                    <a:pt x="1134686" y="28039"/>
                    <a:pt x="1278606" y="6767"/>
                    <a:pt x="1421035" y="1378"/>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Freeform: Shape 25">
              <a:extLst>
                <a:ext uri="{FF2B5EF4-FFF2-40B4-BE49-F238E27FC236}">
                  <a16:creationId xmlns:a16="http://schemas.microsoft.com/office/drawing/2014/main" id="{54482870-6C00-4014-90C6-638B19BB54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643" y="3938592"/>
              <a:ext cx="3481139" cy="2928886"/>
            </a:xfrm>
            <a:custGeom>
              <a:avLst/>
              <a:gdLst>
                <a:gd name="connsiteX0" fmla="*/ 0 w 3481139"/>
                <a:gd name="connsiteY0" fmla="*/ 2454676 h 2928886"/>
                <a:gd name="connsiteX1" fmla="*/ 23037 w 3481139"/>
                <a:gd name="connsiteY1" fmla="*/ 2524361 h 2928886"/>
                <a:gd name="connsiteX2" fmla="*/ 92498 w 3481139"/>
                <a:gd name="connsiteY2" fmla="*/ 2670254 h 2928886"/>
                <a:gd name="connsiteX3" fmla="*/ 177819 w 3481139"/>
                <a:gd name="connsiteY3" fmla="*/ 2806016 h 2928886"/>
                <a:gd name="connsiteX4" fmla="*/ 274733 w 3481139"/>
                <a:gd name="connsiteY4" fmla="*/ 2928886 h 2928886"/>
                <a:gd name="connsiteX5" fmla="*/ 0 w 3481139"/>
                <a:gd name="connsiteY5" fmla="*/ 2928886 h 2928886"/>
                <a:gd name="connsiteX6" fmla="*/ 1421035 w 3481139"/>
                <a:gd name="connsiteY6" fmla="*/ 1378 h 2928886"/>
                <a:gd name="connsiteX7" fmla="*/ 2605678 w 3481139"/>
                <a:gd name="connsiteY7" fmla="*/ 348168 h 2928886"/>
                <a:gd name="connsiteX8" fmla="*/ 3411215 w 3481139"/>
                <a:gd name="connsiteY8" fmla="*/ 1492067 h 2928886"/>
                <a:gd name="connsiteX9" fmla="*/ 3306857 w 3481139"/>
                <a:gd name="connsiteY9" fmla="*/ 2839295 h 2928886"/>
                <a:gd name="connsiteX10" fmla="*/ 3261670 w 3481139"/>
                <a:gd name="connsiteY10" fmla="*/ 2928886 h 2928886"/>
                <a:gd name="connsiteX11" fmla="*/ 2774329 w 3481139"/>
                <a:gd name="connsiteY11" fmla="*/ 2928886 h 2928886"/>
                <a:gd name="connsiteX12" fmla="*/ 2854316 w 3481139"/>
                <a:gd name="connsiteY12" fmla="*/ 2802203 h 2928886"/>
                <a:gd name="connsiteX13" fmla="*/ 3046067 w 3481139"/>
                <a:gd name="connsiteY13" fmla="*/ 2229848 h 2928886"/>
                <a:gd name="connsiteX14" fmla="*/ 3004330 w 3481139"/>
                <a:gd name="connsiteY14" fmla="*/ 1601092 h 2928886"/>
                <a:gd name="connsiteX15" fmla="*/ 2759775 w 3481139"/>
                <a:gd name="connsiteY15" fmla="*/ 1081112 h 2928886"/>
                <a:gd name="connsiteX16" fmla="*/ 2367007 w 3481139"/>
                <a:gd name="connsiteY16" fmla="*/ 695245 h 2928886"/>
                <a:gd name="connsiteX17" fmla="*/ 1765861 w 3481139"/>
                <a:gd name="connsiteY17" fmla="*/ 445951 h 2928886"/>
                <a:gd name="connsiteX18" fmla="*/ 1100322 w 3481139"/>
                <a:gd name="connsiteY18" fmla="*/ 473271 h 2928886"/>
                <a:gd name="connsiteX19" fmla="*/ 566662 w 3481139"/>
                <a:gd name="connsiteY19" fmla="*/ 1085790 h 2928886"/>
                <a:gd name="connsiteX20" fmla="*/ 431916 w 3481139"/>
                <a:gd name="connsiteY20" fmla="*/ 1338236 h 2928886"/>
                <a:gd name="connsiteX21" fmla="*/ 66359 w 3481139"/>
                <a:gd name="connsiteY21" fmla="*/ 1786460 h 2928886"/>
                <a:gd name="connsiteX22" fmla="*/ 1807 w 3481139"/>
                <a:gd name="connsiteY22" fmla="*/ 1848695 h 2928886"/>
                <a:gd name="connsiteX23" fmla="*/ 0 w 3481139"/>
                <a:gd name="connsiteY23" fmla="*/ 1850695 h 2928886"/>
                <a:gd name="connsiteX24" fmla="*/ 0 w 3481139"/>
                <a:gd name="connsiteY24" fmla="*/ 1233485 h 2928886"/>
                <a:gd name="connsiteX25" fmla="*/ 18046 w 3481139"/>
                <a:gd name="connsiteY25" fmla="*/ 1208183 h 2928886"/>
                <a:gd name="connsiteX26" fmla="*/ 65393 w 3481139"/>
                <a:gd name="connsiteY26" fmla="*/ 1130865 h 2928886"/>
                <a:gd name="connsiteX27" fmla="*/ 991384 w 3481139"/>
                <a:gd name="connsiteY27" fmla="*/ 66436 h 2928886"/>
                <a:gd name="connsiteX28" fmla="*/ 1421035 w 3481139"/>
                <a:gd name="connsiteY28" fmla="*/ 1378 h 29288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3481139" h="2928886">
                  <a:moveTo>
                    <a:pt x="0" y="2454676"/>
                  </a:moveTo>
                  <a:lnTo>
                    <a:pt x="23037" y="2524361"/>
                  </a:lnTo>
                  <a:cubicBezTo>
                    <a:pt x="42843" y="2573572"/>
                    <a:pt x="66005" y="2622232"/>
                    <a:pt x="92498" y="2670254"/>
                  </a:cubicBezTo>
                  <a:cubicBezTo>
                    <a:pt x="117915" y="2716294"/>
                    <a:pt x="146441" y="2761645"/>
                    <a:pt x="177819" y="2806016"/>
                  </a:cubicBezTo>
                  <a:lnTo>
                    <a:pt x="274733" y="2928886"/>
                  </a:lnTo>
                  <a:lnTo>
                    <a:pt x="0" y="2928886"/>
                  </a:lnTo>
                  <a:close/>
                  <a:moveTo>
                    <a:pt x="1421035" y="1378"/>
                  </a:moveTo>
                  <a:cubicBezTo>
                    <a:pt x="1848323" y="-14790"/>
                    <a:pt x="2262193" y="111988"/>
                    <a:pt x="2605678" y="348168"/>
                  </a:cubicBezTo>
                  <a:cubicBezTo>
                    <a:pt x="2986690" y="610157"/>
                    <a:pt x="3281171" y="1006736"/>
                    <a:pt x="3411215" y="1492067"/>
                  </a:cubicBezTo>
                  <a:cubicBezTo>
                    <a:pt x="3536497" y="1959627"/>
                    <a:pt x="3488465" y="2432119"/>
                    <a:pt x="3306857" y="2839295"/>
                  </a:cubicBezTo>
                  <a:lnTo>
                    <a:pt x="3261670" y="2928886"/>
                  </a:lnTo>
                  <a:lnTo>
                    <a:pt x="2774329" y="2928886"/>
                  </a:lnTo>
                  <a:lnTo>
                    <a:pt x="2854316" y="2802203"/>
                  </a:lnTo>
                  <a:cubicBezTo>
                    <a:pt x="2954670" y="2624813"/>
                    <a:pt x="3019198" y="2432241"/>
                    <a:pt x="3046067" y="2229848"/>
                  </a:cubicBezTo>
                  <a:cubicBezTo>
                    <a:pt x="3073918" y="2019997"/>
                    <a:pt x="3059887" y="1808433"/>
                    <a:pt x="3004330" y="1601092"/>
                  </a:cubicBezTo>
                  <a:cubicBezTo>
                    <a:pt x="2953824" y="1412601"/>
                    <a:pt x="2871570" y="1237702"/>
                    <a:pt x="2759775" y="1081112"/>
                  </a:cubicBezTo>
                  <a:cubicBezTo>
                    <a:pt x="2651938" y="930074"/>
                    <a:pt x="2519787" y="800304"/>
                    <a:pt x="2367007" y="695245"/>
                  </a:cubicBezTo>
                  <a:cubicBezTo>
                    <a:pt x="2186422" y="571040"/>
                    <a:pt x="1978537" y="484889"/>
                    <a:pt x="1765861" y="445951"/>
                  </a:cubicBezTo>
                  <a:cubicBezTo>
                    <a:pt x="1543705" y="405264"/>
                    <a:pt x="1319800" y="414462"/>
                    <a:pt x="1100322" y="473271"/>
                  </a:cubicBezTo>
                  <a:cubicBezTo>
                    <a:pt x="859826" y="537712"/>
                    <a:pt x="751918" y="727591"/>
                    <a:pt x="566662" y="1085790"/>
                  </a:cubicBezTo>
                  <a:cubicBezTo>
                    <a:pt x="524297" y="1167705"/>
                    <a:pt x="480498" y="1252403"/>
                    <a:pt x="431916" y="1338236"/>
                  </a:cubicBezTo>
                  <a:cubicBezTo>
                    <a:pt x="304892" y="1562816"/>
                    <a:pt x="167019" y="1692123"/>
                    <a:pt x="66359" y="1786460"/>
                  </a:cubicBezTo>
                  <a:cubicBezTo>
                    <a:pt x="41685" y="1809641"/>
                    <a:pt x="19588" y="1830368"/>
                    <a:pt x="1807" y="1848695"/>
                  </a:cubicBezTo>
                  <a:lnTo>
                    <a:pt x="0" y="1850695"/>
                  </a:lnTo>
                  <a:lnTo>
                    <a:pt x="0" y="1233485"/>
                  </a:lnTo>
                  <a:lnTo>
                    <a:pt x="18046" y="1208183"/>
                  </a:lnTo>
                  <a:cubicBezTo>
                    <a:pt x="33947" y="1184196"/>
                    <a:pt x="49756" y="1158514"/>
                    <a:pt x="65393" y="1130865"/>
                  </a:cubicBezTo>
                  <a:cubicBezTo>
                    <a:pt x="315656" y="688463"/>
                    <a:pt x="466320" y="207127"/>
                    <a:pt x="991384" y="66436"/>
                  </a:cubicBezTo>
                  <a:cubicBezTo>
                    <a:pt x="1134686" y="28039"/>
                    <a:pt x="1278606" y="6767"/>
                    <a:pt x="1421035" y="1378"/>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27" name="Freeform: Shape 26">
              <a:extLst>
                <a:ext uri="{FF2B5EF4-FFF2-40B4-BE49-F238E27FC236}">
                  <a16:creationId xmlns:a16="http://schemas.microsoft.com/office/drawing/2014/main" id="{A97410C4-9F35-480D-AF41-9881677BA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642" y="3804226"/>
              <a:ext cx="3664532" cy="3063253"/>
            </a:xfrm>
            <a:custGeom>
              <a:avLst/>
              <a:gdLst>
                <a:gd name="connsiteX0" fmla="*/ 1589544 w 3664532"/>
                <a:gd name="connsiteY0" fmla="*/ 1348 h 3063253"/>
                <a:gd name="connsiteX1" fmla="*/ 3592316 w 3664532"/>
                <a:gd name="connsiteY1" fmla="*/ 1577908 h 3063253"/>
                <a:gd name="connsiteX2" fmla="*/ 3464985 w 3664532"/>
                <a:gd name="connsiteY2" fmla="*/ 3019497 h 3063253"/>
                <a:gd name="connsiteX3" fmla="*/ 3441980 w 3664532"/>
                <a:gd name="connsiteY3" fmla="*/ 3063253 h 3063253"/>
                <a:gd name="connsiteX4" fmla="*/ 3180670 w 3664532"/>
                <a:gd name="connsiteY4" fmla="*/ 3063253 h 3063253"/>
                <a:gd name="connsiteX5" fmla="*/ 3224136 w 3664532"/>
                <a:gd name="connsiteY5" fmla="*/ 2966554 h 3063253"/>
                <a:gd name="connsiteX6" fmla="*/ 3355620 w 3664532"/>
                <a:gd name="connsiteY6" fmla="*/ 2437076 h 3063253"/>
                <a:gd name="connsiteX7" fmla="*/ 3363467 w 3664532"/>
                <a:gd name="connsiteY7" fmla="*/ 2076633 h 3063253"/>
                <a:gd name="connsiteX8" fmla="*/ 3304293 w 3664532"/>
                <a:gd name="connsiteY8" fmla="*/ 1722087 h 3063253"/>
                <a:gd name="connsiteX9" fmla="*/ 3182877 w 3664532"/>
                <a:gd name="connsiteY9" fmla="*/ 1384217 h 3063253"/>
                <a:gd name="connsiteX10" fmla="*/ 3001025 w 3664532"/>
                <a:gd name="connsiteY10" fmla="*/ 1074386 h 3063253"/>
                <a:gd name="connsiteX11" fmla="*/ 2477205 w 3664532"/>
                <a:gd name="connsiteY11" fmla="*/ 580474 h 3063253"/>
                <a:gd name="connsiteX12" fmla="*/ 1798691 w 3664532"/>
                <a:gd name="connsiteY12" fmla="*/ 315283 h 3063253"/>
                <a:gd name="connsiteX13" fmla="*/ 1753281 w 3664532"/>
                <a:gd name="connsiteY13" fmla="*/ 307175 h 3063253"/>
                <a:gd name="connsiteX14" fmla="*/ 1730532 w 3664532"/>
                <a:gd name="connsiteY14" fmla="*/ 303097 h 3063253"/>
                <a:gd name="connsiteX15" fmla="*/ 1707599 w 3664532"/>
                <a:gd name="connsiteY15" fmla="*/ 300231 h 3063253"/>
                <a:gd name="connsiteX16" fmla="*/ 1661716 w 3664532"/>
                <a:gd name="connsiteY16" fmla="*/ 294430 h 3063253"/>
                <a:gd name="connsiteX17" fmla="*/ 1615761 w 3664532"/>
                <a:gd name="connsiteY17" fmla="*/ 289448 h 3063253"/>
                <a:gd name="connsiteX18" fmla="*/ 1523276 w 3664532"/>
                <a:gd name="connsiteY18" fmla="*/ 282763 h 3063253"/>
                <a:gd name="connsiteX19" fmla="*/ 1430359 w 3664532"/>
                <a:gd name="connsiteY19" fmla="*/ 280699 h 3063253"/>
                <a:gd name="connsiteX20" fmla="*/ 1059060 w 3664532"/>
                <a:gd name="connsiteY20" fmla="*/ 318854 h 3063253"/>
                <a:gd name="connsiteX21" fmla="*/ 1012987 w 3664532"/>
                <a:gd name="connsiteY21" fmla="*/ 328075 h 3063253"/>
                <a:gd name="connsiteX22" fmla="*/ 968530 w 3664532"/>
                <a:gd name="connsiteY22" fmla="*/ 339260 h 3063253"/>
                <a:gd name="connsiteX23" fmla="*/ 924773 w 3664532"/>
                <a:gd name="connsiteY23" fmla="*/ 352511 h 3063253"/>
                <a:gd name="connsiteX24" fmla="*/ 881731 w 3664532"/>
                <a:gd name="connsiteY24" fmla="*/ 367896 h 3063253"/>
                <a:gd name="connsiteX25" fmla="*/ 839561 w 3664532"/>
                <a:gd name="connsiteY25" fmla="*/ 385444 h 3063253"/>
                <a:gd name="connsiteX26" fmla="*/ 798365 w 3664532"/>
                <a:gd name="connsiteY26" fmla="*/ 405276 h 3063253"/>
                <a:gd name="connsiteX27" fmla="*/ 758403 w 3664532"/>
                <a:gd name="connsiteY27" fmla="*/ 427539 h 3063253"/>
                <a:gd name="connsiteX28" fmla="*/ 719600 w 3664532"/>
                <a:gd name="connsiteY28" fmla="*/ 451961 h 3063253"/>
                <a:gd name="connsiteX29" fmla="*/ 577562 w 3664532"/>
                <a:gd name="connsiteY29" fmla="*/ 569522 h 3063253"/>
                <a:gd name="connsiteX30" fmla="*/ 456753 w 3664532"/>
                <a:gd name="connsiteY30" fmla="*/ 712062 h 3063253"/>
                <a:gd name="connsiteX31" fmla="*/ 353265 w 3664532"/>
                <a:gd name="connsiteY31" fmla="*/ 870162 h 3063253"/>
                <a:gd name="connsiteX32" fmla="*/ 305715 w 3664532"/>
                <a:gd name="connsiteY32" fmla="*/ 952522 h 3063253"/>
                <a:gd name="connsiteX33" fmla="*/ 260078 w 3664532"/>
                <a:gd name="connsiteY33" fmla="*/ 1036331 h 3063253"/>
                <a:gd name="connsiteX34" fmla="*/ 170320 w 3664532"/>
                <a:gd name="connsiteY34" fmla="*/ 1205796 h 3063253"/>
                <a:gd name="connsiteX35" fmla="*/ 124857 w 3664532"/>
                <a:gd name="connsiteY35" fmla="*/ 1290794 h 3063253"/>
                <a:gd name="connsiteX36" fmla="*/ 77228 w 3664532"/>
                <a:gd name="connsiteY36" fmla="*/ 1375573 h 3063253"/>
                <a:gd name="connsiteX37" fmla="*/ 23967 w 3664532"/>
                <a:gd name="connsiteY37" fmla="*/ 1458613 h 3063253"/>
                <a:gd name="connsiteX38" fmla="*/ 0 w 3664532"/>
                <a:gd name="connsiteY38" fmla="*/ 1490102 h 3063253"/>
                <a:gd name="connsiteX39" fmla="*/ 0 w 3664532"/>
                <a:gd name="connsiteY39" fmla="*/ 600302 h 3063253"/>
                <a:gd name="connsiteX40" fmla="*/ 7155 w 3664532"/>
                <a:gd name="connsiteY40" fmla="*/ 592928 h 3063253"/>
                <a:gd name="connsiteX41" fmla="*/ 940651 w 3664532"/>
                <a:gd name="connsiteY41" fmla="*/ 75740 h 3063253"/>
                <a:gd name="connsiteX42" fmla="*/ 1589544 w 3664532"/>
                <a:gd name="connsiteY42" fmla="*/ 1348 h 30632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Lst>
              <a:rect l="l" t="t" r="r" b="b"/>
              <a:pathLst>
                <a:path w="3664532" h="3063253">
                  <a:moveTo>
                    <a:pt x="1589544" y="1348"/>
                  </a:moveTo>
                  <a:cubicBezTo>
                    <a:pt x="2513808" y="33842"/>
                    <a:pt x="3344091" y="651520"/>
                    <a:pt x="3592316" y="1577908"/>
                  </a:cubicBezTo>
                  <a:cubicBezTo>
                    <a:pt x="3725976" y="2076733"/>
                    <a:pt x="3668729" y="2582423"/>
                    <a:pt x="3464985" y="3019497"/>
                  </a:cubicBezTo>
                  <a:lnTo>
                    <a:pt x="3441980" y="3063253"/>
                  </a:lnTo>
                  <a:lnTo>
                    <a:pt x="3180670" y="3063253"/>
                  </a:lnTo>
                  <a:lnTo>
                    <a:pt x="3224136" y="2966554"/>
                  </a:lnTo>
                  <a:cubicBezTo>
                    <a:pt x="3291771" y="2795537"/>
                    <a:pt x="3335430" y="2617005"/>
                    <a:pt x="3355620" y="2437076"/>
                  </a:cubicBezTo>
                  <a:cubicBezTo>
                    <a:pt x="3368996" y="2317218"/>
                    <a:pt x="3372310" y="2196423"/>
                    <a:pt x="3363467" y="2076633"/>
                  </a:cubicBezTo>
                  <a:cubicBezTo>
                    <a:pt x="3354557" y="1956861"/>
                    <a:pt x="3334732" y="1838125"/>
                    <a:pt x="3304293" y="1722087"/>
                  </a:cubicBezTo>
                  <a:cubicBezTo>
                    <a:pt x="3274126" y="1605975"/>
                    <a:pt x="3233351" y="1492852"/>
                    <a:pt x="3182877" y="1384217"/>
                  </a:cubicBezTo>
                  <a:cubicBezTo>
                    <a:pt x="3132588" y="1275460"/>
                    <a:pt x="3071047" y="1171897"/>
                    <a:pt x="3001025" y="1074386"/>
                  </a:cubicBezTo>
                  <a:cubicBezTo>
                    <a:pt x="2860378" y="879817"/>
                    <a:pt x="2682723" y="710135"/>
                    <a:pt x="2477205" y="580474"/>
                  </a:cubicBezTo>
                  <a:cubicBezTo>
                    <a:pt x="2271686" y="450814"/>
                    <a:pt x="2040125" y="361195"/>
                    <a:pt x="1798691" y="315283"/>
                  </a:cubicBezTo>
                  <a:lnTo>
                    <a:pt x="1753281" y="307175"/>
                  </a:lnTo>
                  <a:lnTo>
                    <a:pt x="1730532" y="303097"/>
                  </a:lnTo>
                  <a:lnTo>
                    <a:pt x="1707599" y="300231"/>
                  </a:lnTo>
                  <a:lnTo>
                    <a:pt x="1661716" y="294430"/>
                  </a:lnTo>
                  <a:cubicBezTo>
                    <a:pt x="1646462" y="292559"/>
                    <a:pt x="1631149" y="290194"/>
                    <a:pt x="1615761" y="289448"/>
                  </a:cubicBezTo>
                  <a:cubicBezTo>
                    <a:pt x="1584975" y="287377"/>
                    <a:pt x="1554157" y="284371"/>
                    <a:pt x="1523276" y="282763"/>
                  </a:cubicBezTo>
                  <a:lnTo>
                    <a:pt x="1430359" y="280699"/>
                  </a:lnTo>
                  <a:cubicBezTo>
                    <a:pt x="1306331" y="281594"/>
                    <a:pt x="1181785" y="294109"/>
                    <a:pt x="1059060" y="318854"/>
                  </a:cubicBezTo>
                  <a:lnTo>
                    <a:pt x="1012987" y="328075"/>
                  </a:lnTo>
                  <a:cubicBezTo>
                    <a:pt x="998030" y="331646"/>
                    <a:pt x="983384" y="335571"/>
                    <a:pt x="968530" y="339260"/>
                  </a:cubicBezTo>
                  <a:cubicBezTo>
                    <a:pt x="953853" y="343338"/>
                    <a:pt x="939377" y="348162"/>
                    <a:pt x="924773" y="352511"/>
                  </a:cubicBezTo>
                  <a:cubicBezTo>
                    <a:pt x="910278" y="357266"/>
                    <a:pt x="896136" y="362800"/>
                    <a:pt x="881731" y="367896"/>
                  </a:cubicBezTo>
                  <a:cubicBezTo>
                    <a:pt x="867590" y="373428"/>
                    <a:pt x="853698" y="379622"/>
                    <a:pt x="839561" y="385444"/>
                  </a:cubicBezTo>
                  <a:cubicBezTo>
                    <a:pt x="825810" y="391891"/>
                    <a:pt x="812130" y="398609"/>
                    <a:pt x="798365" y="405276"/>
                  </a:cubicBezTo>
                  <a:cubicBezTo>
                    <a:pt x="785090" y="412685"/>
                    <a:pt x="771605" y="419858"/>
                    <a:pt x="758403" y="427539"/>
                  </a:cubicBezTo>
                  <a:cubicBezTo>
                    <a:pt x="745548" y="435706"/>
                    <a:pt x="732259" y="443337"/>
                    <a:pt x="719600" y="451961"/>
                  </a:cubicBezTo>
                  <a:cubicBezTo>
                    <a:pt x="668664" y="485885"/>
                    <a:pt x="621352" y="525741"/>
                    <a:pt x="577562" y="569522"/>
                  </a:cubicBezTo>
                  <a:cubicBezTo>
                    <a:pt x="534000" y="613606"/>
                    <a:pt x="493580" y="661281"/>
                    <a:pt x="456753" y="712062"/>
                  </a:cubicBezTo>
                  <a:cubicBezTo>
                    <a:pt x="419754" y="762744"/>
                    <a:pt x="385485" y="815747"/>
                    <a:pt x="353265" y="870162"/>
                  </a:cubicBezTo>
                  <a:cubicBezTo>
                    <a:pt x="337069" y="897321"/>
                    <a:pt x="321168" y="924763"/>
                    <a:pt x="305715" y="952522"/>
                  </a:cubicBezTo>
                  <a:cubicBezTo>
                    <a:pt x="290262" y="980281"/>
                    <a:pt x="275152" y="1008238"/>
                    <a:pt x="260078" y="1036331"/>
                  </a:cubicBezTo>
                  <a:cubicBezTo>
                    <a:pt x="229846" y="1092467"/>
                    <a:pt x="200339" y="1149135"/>
                    <a:pt x="170320" y="1205796"/>
                  </a:cubicBezTo>
                  <a:lnTo>
                    <a:pt x="124857" y="1290794"/>
                  </a:lnTo>
                  <a:cubicBezTo>
                    <a:pt x="109549" y="1319095"/>
                    <a:pt x="94118" y="1347211"/>
                    <a:pt x="77228" y="1375573"/>
                  </a:cubicBezTo>
                  <a:cubicBezTo>
                    <a:pt x="60776" y="1403944"/>
                    <a:pt x="42932" y="1431630"/>
                    <a:pt x="23967" y="1458613"/>
                  </a:cubicBezTo>
                  <a:lnTo>
                    <a:pt x="0" y="1490102"/>
                  </a:lnTo>
                  <a:lnTo>
                    <a:pt x="0" y="600302"/>
                  </a:lnTo>
                  <a:lnTo>
                    <a:pt x="7155" y="592928"/>
                  </a:lnTo>
                  <a:cubicBezTo>
                    <a:pt x="261918" y="354349"/>
                    <a:pt x="578478" y="172784"/>
                    <a:pt x="940651" y="75740"/>
                  </a:cubicBezTo>
                  <a:cubicBezTo>
                    <a:pt x="1157955" y="17514"/>
                    <a:pt x="1376252" y="-6151"/>
                    <a:pt x="1589544" y="1348"/>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3" name="Content Placeholder 2">
            <a:extLst>
              <a:ext uri="{FF2B5EF4-FFF2-40B4-BE49-F238E27FC236}">
                <a16:creationId xmlns:a16="http://schemas.microsoft.com/office/drawing/2014/main" id="{DBEEC510-9E56-92CF-88C9-508A0FA142F8}"/>
              </a:ext>
            </a:extLst>
          </p:cNvPr>
          <p:cNvSpPr>
            <a:spLocks noGrp="1"/>
          </p:cNvSpPr>
          <p:nvPr>
            <p:ph idx="1"/>
          </p:nvPr>
        </p:nvSpPr>
        <p:spPr>
          <a:xfrm>
            <a:off x="6734684" y="2437029"/>
            <a:ext cx="4333468" cy="3639289"/>
          </a:xfrm>
        </p:spPr>
        <p:txBody>
          <a:bodyPr vert="horz" lIns="91440" tIns="45720" rIns="91440" bIns="45720" rtlCol="0" anchor="ctr">
            <a:normAutofit/>
          </a:bodyPr>
          <a:lstStyle/>
          <a:p>
            <a:r>
              <a:rPr lang="en-US" sz="1800">
                <a:solidFill>
                  <a:schemeClr val="tx2"/>
                </a:solidFill>
                <a:ea typeface="+mn-lt"/>
                <a:cs typeface="+mn-lt"/>
              </a:rPr>
              <a:t>Benchmarked against Google, Microsoft, and Unilever.</a:t>
            </a:r>
            <a:endParaRPr lang="en-US" sz="1800">
              <a:solidFill>
                <a:schemeClr val="tx2"/>
              </a:solidFill>
            </a:endParaRPr>
          </a:p>
          <a:p>
            <a:r>
              <a:rPr lang="en-US" sz="1800">
                <a:solidFill>
                  <a:schemeClr val="tx2"/>
                </a:solidFill>
                <a:ea typeface="+mn-lt"/>
                <a:cs typeface="+mn-lt"/>
              </a:rPr>
              <a:t>Amazon mirrors Google’s data-driven HR analytics.</a:t>
            </a:r>
          </a:p>
          <a:p>
            <a:r>
              <a:rPr lang="en-US" sz="1800">
                <a:solidFill>
                  <a:schemeClr val="tx2"/>
                </a:solidFill>
                <a:ea typeface="+mn-lt"/>
                <a:cs typeface="+mn-lt"/>
              </a:rPr>
              <a:t>As per Lakhamraju, (2023), adopts Microsoft’s diversity model (45% women leaders).</a:t>
            </a:r>
            <a:endParaRPr lang="en-US" sz="1800">
              <a:solidFill>
                <a:schemeClr val="tx2"/>
              </a:solidFill>
            </a:endParaRPr>
          </a:p>
          <a:p>
            <a:r>
              <a:rPr lang="en-US" sz="1800">
                <a:solidFill>
                  <a:schemeClr val="tx2"/>
                </a:solidFill>
                <a:ea typeface="+mn-lt"/>
                <a:cs typeface="+mn-lt"/>
              </a:rPr>
              <a:t>Unilever’s sustainability HR approach inspires ethical integration.</a:t>
            </a:r>
            <a:endParaRPr lang="en-US" sz="1800">
              <a:solidFill>
                <a:schemeClr val="tx2"/>
              </a:solidFill>
            </a:endParaRPr>
          </a:p>
          <a:p>
            <a:endParaRPr lang="en-US" sz="1800">
              <a:solidFill>
                <a:schemeClr val="tx2"/>
              </a:solidFill>
            </a:endParaRPr>
          </a:p>
        </p:txBody>
      </p:sp>
    </p:spTree>
    <p:extLst>
      <p:ext uri="{BB962C8B-B14F-4D97-AF65-F5344CB8AC3E}">
        <p14:creationId xmlns:p14="http://schemas.microsoft.com/office/powerpoint/2010/main" val="175956904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FCDD9C-5AB1-E3E2-B44D-41FE401B1680}"/>
              </a:ext>
            </a:extLst>
          </p:cNvPr>
          <p:cNvSpPr>
            <a:spLocks noGrp="1"/>
          </p:cNvSpPr>
          <p:nvPr>
            <p:ph type="title"/>
          </p:nvPr>
        </p:nvSpPr>
        <p:spPr>
          <a:xfrm>
            <a:off x="640080" y="325369"/>
            <a:ext cx="4368602" cy="1956841"/>
          </a:xfrm>
        </p:spPr>
        <p:txBody>
          <a:bodyPr anchor="b">
            <a:normAutofit/>
          </a:bodyPr>
          <a:lstStyle/>
          <a:p>
            <a:r>
              <a:rPr lang="en-US" sz="4200">
                <a:ea typeface="+mj-lt"/>
                <a:cs typeface="+mj-lt"/>
              </a:rPr>
              <a:t>Recommendations to Address Key HR Challenges</a:t>
            </a:r>
            <a:endParaRPr lang="en-US" sz="4200"/>
          </a:p>
          <a:p>
            <a:endParaRPr lang="en-US" sz="4200"/>
          </a:p>
        </p:txBody>
      </p:sp>
      <p:sp>
        <p:nvSpPr>
          <p:cNvPr id="2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0A02381-E9C0-E446-5E26-BFA6B4F13BF3}"/>
              </a:ext>
            </a:extLst>
          </p:cNvPr>
          <p:cNvSpPr>
            <a:spLocks noGrp="1"/>
          </p:cNvSpPr>
          <p:nvPr>
            <p:ph idx="1"/>
          </p:nvPr>
        </p:nvSpPr>
        <p:spPr>
          <a:xfrm>
            <a:off x="640080" y="2872899"/>
            <a:ext cx="4243589" cy="3320668"/>
          </a:xfrm>
        </p:spPr>
        <p:txBody>
          <a:bodyPr vert="horz" lIns="91440" tIns="45720" rIns="91440" bIns="45720" rtlCol="0">
            <a:normAutofit/>
          </a:bodyPr>
          <a:lstStyle/>
          <a:p>
            <a:r>
              <a:rPr lang="en-US" sz="2200">
                <a:ea typeface="+mn-lt"/>
                <a:cs typeface="+mn-lt"/>
              </a:rPr>
              <a:t>Expand AI-based talent forecasting to reduce attrition (Vellore, 2022).</a:t>
            </a:r>
            <a:endParaRPr lang="en-US" sz="2200"/>
          </a:p>
          <a:p>
            <a:r>
              <a:rPr lang="en-US" sz="2200">
                <a:ea typeface="+mn-lt"/>
                <a:cs typeface="+mn-lt"/>
              </a:rPr>
              <a:t>Strengthen DEI training across global teams.</a:t>
            </a:r>
          </a:p>
          <a:p>
            <a:r>
              <a:rPr lang="en-US" sz="2200">
                <a:ea typeface="+mn-lt"/>
                <a:cs typeface="+mn-lt"/>
              </a:rPr>
              <a:t>Introduce mental health and well-being KPIs.</a:t>
            </a:r>
            <a:endParaRPr lang="en-US" sz="2200"/>
          </a:p>
          <a:p>
            <a:r>
              <a:rPr lang="en-US" sz="2200">
                <a:ea typeface="+mn-lt"/>
                <a:cs typeface="+mn-lt"/>
              </a:rPr>
              <a:t>Enhance leadership succession for future growth.</a:t>
            </a:r>
            <a:endParaRPr lang="en-US" sz="2200"/>
          </a:p>
          <a:p>
            <a:endParaRPr lang="en-US" sz="2200"/>
          </a:p>
        </p:txBody>
      </p:sp>
      <p:pic>
        <p:nvPicPr>
          <p:cNvPr id="4" name="Picture 3" descr="Top 5 Benefits of DEI Training for Employees &amp; Organizations">
            <a:extLst>
              <a:ext uri="{FF2B5EF4-FFF2-40B4-BE49-F238E27FC236}">
                <a16:creationId xmlns:a16="http://schemas.microsoft.com/office/drawing/2014/main" id="{68A3762E-F745-B146-C29C-CD4F54D309E8}"/>
              </a:ext>
            </a:extLst>
          </p:cNvPr>
          <p:cNvPicPr>
            <a:picLocks noChangeAspect="1"/>
          </p:cNvPicPr>
          <p:nvPr/>
        </p:nvPicPr>
        <p:blipFill>
          <a:blip r:embed="rId3"/>
          <a:srcRect r="-1" b="30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05922594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How To Successfully Implement Kotter's 8 Step Change Model">
            <a:extLst>
              <a:ext uri="{FF2B5EF4-FFF2-40B4-BE49-F238E27FC236}">
                <a16:creationId xmlns:a16="http://schemas.microsoft.com/office/drawing/2014/main" id="{588E0CEB-6C7C-5029-B81A-036DF6FB0FDA}"/>
              </a:ext>
            </a:extLst>
          </p:cNvPr>
          <p:cNvPicPr>
            <a:picLocks noChangeAspect="1"/>
          </p:cNvPicPr>
          <p:nvPr/>
        </p:nvPicPr>
        <p:blipFill>
          <a:blip r:embed="rId3"/>
          <a:srcRect l="15561" t="840" r="-1403" b="-1050"/>
          <a:stretch>
            <a:fillRect/>
          </a:stretch>
        </p:blipFill>
        <p:spPr>
          <a:xfrm>
            <a:off x="1" y="10"/>
            <a:ext cx="9690516" cy="6872336"/>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17FE5A5-22AF-AA73-AE11-A5EB4DFAC723}"/>
              </a:ext>
            </a:extLst>
          </p:cNvPr>
          <p:cNvSpPr>
            <a:spLocks noGrp="1"/>
          </p:cNvSpPr>
          <p:nvPr>
            <p:ph type="title"/>
          </p:nvPr>
        </p:nvSpPr>
        <p:spPr>
          <a:xfrm>
            <a:off x="7531610" y="365125"/>
            <a:ext cx="3822189" cy="1899912"/>
          </a:xfrm>
        </p:spPr>
        <p:txBody>
          <a:bodyPr>
            <a:normAutofit/>
          </a:bodyPr>
          <a:lstStyle/>
          <a:p>
            <a:r>
              <a:rPr lang="en-US" sz="3700">
                <a:ea typeface="+mj-lt"/>
                <a:cs typeface="+mj-lt"/>
              </a:rPr>
              <a:t>Implementation and Change Management Plan</a:t>
            </a:r>
            <a:endParaRPr lang="en-US" sz="3700"/>
          </a:p>
        </p:txBody>
      </p:sp>
      <p:sp>
        <p:nvSpPr>
          <p:cNvPr id="3" name="Content Placeholder 2">
            <a:extLst>
              <a:ext uri="{FF2B5EF4-FFF2-40B4-BE49-F238E27FC236}">
                <a16:creationId xmlns:a16="http://schemas.microsoft.com/office/drawing/2014/main" id="{1E31B79F-0993-0911-50A1-6F2ACD17D64A}"/>
              </a:ext>
            </a:extLst>
          </p:cNvPr>
          <p:cNvSpPr>
            <a:spLocks noGrp="1"/>
          </p:cNvSpPr>
          <p:nvPr>
            <p:ph idx="1"/>
          </p:nvPr>
        </p:nvSpPr>
        <p:spPr>
          <a:xfrm>
            <a:off x="7531610" y="2434201"/>
            <a:ext cx="3822189" cy="3742762"/>
          </a:xfrm>
        </p:spPr>
        <p:txBody>
          <a:bodyPr vert="horz" lIns="91440" tIns="45720" rIns="91440" bIns="45720" rtlCol="0">
            <a:normAutofit/>
          </a:bodyPr>
          <a:lstStyle/>
          <a:p>
            <a:r>
              <a:rPr lang="en-US" sz="2000">
                <a:ea typeface="+mn-lt"/>
                <a:cs typeface="+mn-lt"/>
              </a:rPr>
              <a:t>Apply Kotter’s 8-Step Change Model.</a:t>
            </a:r>
            <a:endParaRPr lang="en-US" sz="2000"/>
          </a:p>
          <a:p>
            <a:r>
              <a:rPr lang="en-US" sz="2000">
                <a:ea typeface="+mn-lt"/>
                <a:cs typeface="+mn-lt"/>
              </a:rPr>
              <a:t>Phase 1: Communicate vision and secure leadership support (Bao, Wu, and Zhang, 2025).</a:t>
            </a:r>
          </a:p>
          <a:p>
            <a:r>
              <a:rPr lang="en-US" sz="2000">
                <a:ea typeface="+mn-lt"/>
                <a:cs typeface="+mn-lt"/>
              </a:rPr>
              <a:t>Phase 2: Empower cross-functional HR teams.</a:t>
            </a:r>
            <a:endParaRPr lang="en-US" sz="2000"/>
          </a:p>
          <a:p>
            <a:r>
              <a:rPr lang="en-US" sz="2000">
                <a:ea typeface="+mn-lt"/>
                <a:cs typeface="+mn-lt"/>
              </a:rPr>
              <a:t>Phase 3: Monitor progress via KPIs and feedback loops.</a:t>
            </a:r>
            <a:endParaRPr lang="en-US" sz="2000"/>
          </a:p>
          <a:p>
            <a:endParaRPr lang="en-US" sz="2000"/>
          </a:p>
        </p:txBody>
      </p:sp>
    </p:spTree>
    <p:extLst>
      <p:ext uri="{BB962C8B-B14F-4D97-AF65-F5344CB8AC3E}">
        <p14:creationId xmlns:p14="http://schemas.microsoft.com/office/powerpoint/2010/main" val="407017160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AA03EDC-7067-4DFF-B672-541D016AA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EBF3E39-B0BE-496A-8604-9007470FFA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65473"/>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0A97F6-4F84-71A6-39FC-35CFCF39CE53}"/>
              </a:ext>
            </a:extLst>
          </p:cNvPr>
          <p:cNvSpPr>
            <a:spLocks noGrp="1"/>
          </p:cNvSpPr>
          <p:nvPr>
            <p:ph type="title"/>
          </p:nvPr>
        </p:nvSpPr>
        <p:spPr>
          <a:xfrm>
            <a:off x="871442" y="685800"/>
            <a:ext cx="4353116" cy="1474666"/>
          </a:xfrm>
        </p:spPr>
        <p:txBody>
          <a:bodyPr anchor="b">
            <a:normAutofit/>
          </a:bodyPr>
          <a:lstStyle/>
          <a:p>
            <a:pPr algn="ctr"/>
            <a:r>
              <a:rPr lang="en-US" sz="3200">
                <a:solidFill>
                  <a:srgbClr val="595959"/>
                </a:solidFill>
                <a:ea typeface="+mj-lt"/>
                <a:cs typeface="+mj-lt"/>
              </a:rPr>
              <a:t>Strategic Outlook for Future HRM in the Organisation</a:t>
            </a:r>
            <a:endParaRPr lang="en-US" sz="3200">
              <a:solidFill>
                <a:srgbClr val="595959"/>
              </a:solidFill>
            </a:endParaRPr>
          </a:p>
        </p:txBody>
      </p:sp>
      <p:sp>
        <p:nvSpPr>
          <p:cNvPr id="3" name="Content Placeholder 2">
            <a:extLst>
              <a:ext uri="{FF2B5EF4-FFF2-40B4-BE49-F238E27FC236}">
                <a16:creationId xmlns:a16="http://schemas.microsoft.com/office/drawing/2014/main" id="{659F59E9-101D-68E6-CB1C-97FDB87DE93A}"/>
              </a:ext>
            </a:extLst>
          </p:cNvPr>
          <p:cNvSpPr>
            <a:spLocks noGrp="1"/>
          </p:cNvSpPr>
          <p:nvPr>
            <p:ph idx="1"/>
          </p:nvPr>
        </p:nvSpPr>
        <p:spPr>
          <a:xfrm>
            <a:off x="871442" y="2447337"/>
            <a:ext cx="4353116" cy="3770434"/>
          </a:xfrm>
        </p:spPr>
        <p:txBody>
          <a:bodyPr vert="horz" lIns="91440" tIns="45720" rIns="91440" bIns="45720" rtlCol="0" anchor="t">
            <a:normAutofit/>
          </a:bodyPr>
          <a:lstStyle/>
          <a:p>
            <a:r>
              <a:rPr lang="en-US" sz="2000">
                <a:solidFill>
                  <a:srgbClr val="595959"/>
                </a:solidFill>
                <a:ea typeface="+mn-lt"/>
                <a:cs typeface="+mn-lt"/>
              </a:rPr>
              <a:t>Increasing automation and AI integration in HR.</a:t>
            </a:r>
            <a:endParaRPr lang="en-US" sz="2000">
              <a:solidFill>
                <a:srgbClr val="595959"/>
              </a:solidFill>
            </a:endParaRPr>
          </a:p>
          <a:p>
            <a:r>
              <a:rPr lang="en-US" sz="2000">
                <a:solidFill>
                  <a:srgbClr val="595959"/>
                </a:solidFill>
                <a:ea typeface="+mn-lt"/>
                <a:cs typeface="+mn-lt"/>
              </a:rPr>
              <a:t>Growth in virtual, global workforces.</a:t>
            </a:r>
          </a:p>
          <a:p>
            <a:r>
              <a:rPr lang="en-US" sz="2000">
                <a:solidFill>
                  <a:srgbClr val="595959"/>
                </a:solidFill>
                <a:ea typeface="+mn-lt"/>
                <a:cs typeface="+mn-lt"/>
              </a:rPr>
              <a:t>Greater focus on ESG-driven HR policies (Gartner, 2025).</a:t>
            </a:r>
            <a:endParaRPr lang="en-US" sz="2000">
              <a:solidFill>
                <a:srgbClr val="595959"/>
              </a:solidFill>
            </a:endParaRPr>
          </a:p>
          <a:p>
            <a:r>
              <a:rPr lang="en-US" sz="2000">
                <a:solidFill>
                  <a:srgbClr val="595959"/>
                </a:solidFill>
                <a:ea typeface="+mn-lt"/>
                <a:cs typeface="+mn-lt"/>
              </a:rPr>
              <a:t>Continuous upskilling to meet Industry 5.0 demands.</a:t>
            </a:r>
            <a:endParaRPr lang="en-US" sz="2000">
              <a:solidFill>
                <a:srgbClr val="595959"/>
              </a:solidFill>
            </a:endParaRPr>
          </a:p>
          <a:p>
            <a:endParaRPr lang="en-US" sz="2000">
              <a:solidFill>
                <a:srgbClr val="595959"/>
              </a:solidFill>
            </a:endParaRPr>
          </a:p>
        </p:txBody>
      </p:sp>
      <p:pic>
        <p:nvPicPr>
          <p:cNvPr id="4" name="Picture 3" descr="9 Tips To Make HR More Strategic In Its Approach - AIHR">
            <a:extLst>
              <a:ext uri="{FF2B5EF4-FFF2-40B4-BE49-F238E27FC236}">
                <a16:creationId xmlns:a16="http://schemas.microsoft.com/office/drawing/2014/main" id="{24FD2883-FFD1-9DD3-71A4-870A0B6AA11C}"/>
              </a:ext>
            </a:extLst>
          </p:cNvPr>
          <p:cNvPicPr>
            <a:picLocks noChangeAspect="1"/>
          </p:cNvPicPr>
          <p:nvPr/>
        </p:nvPicPr>
        <p:blipFill>
          <a:blip r:embed="rId3"/>
          <a:stretch>
            <a:fillRect/>
          </a:stretch>
        </p:blipFill>
        <p:spPr>
          <a:xfrm>
            <a:off x="6781801" y="1859012"/>
            <a:ext cx="4797056" cy="3185545"/>
          </a:xfrm>
          <a:prstGeom prst="rect">
            <a:avLst/>
          </a:prstGeom>
        </p:spPr>
      </p:pic>
    </p:spTree>
    <p:extLst>
      <p:ext uri="{BB962C8B-B14F-4D97-AF65-F5344CB8AC3E}">
        <p14:creationId xmlns:p14="http://schemas.microsoft.com/office/powerpoint/2010/main" val="345981545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B5B423A-57CC-4C58-AA26-8E2E862B03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5217023" cy="3994777"/>
          </a:xfrm>
          <a:custGeom>
            <a:avLst/>
            <a:gdLst>
              <a:gd name="connsiteX0" fmla="*/ 1945461 w 5217023"/>
              <a:gd name="connsiteY0" fmla="*/ 3787398 h 3994777"/>
              <a:gd name="connsiteX1" fmla="*/ 1942113 w 5217023"/>
              <a:gd name="connsiteY1" fmla="*/ 3790053 h 3994777"/>
              <a:gd name="connsiteX2" fmla="*/ 1946982 w 5217023"/>
              <a:gd name="connsiteY2" fmla="*/ 3787990 h 3994777"/>
              <a:gd name="connsiteX3" fmla="*/ 1945461 w 5217023"/>
              <a:gd name="connsiteY3" fmla="*/ 3787398 h 3994777"/>
              <a:gd name="connsiteX4" fmla="*/ 0 w 5217023"/>
              <a:gd name="connsiteY4" fmla="*/ 0 h 3994777"/>
              <a:gd name="connsiteX5" fmla="*/ 5030958 w 5217023"/>
              <a:gd name="connsiteY5" fmla="*/ 0 h 3994777"/>
              <a:gd name="connsiteX6" fmla="*/ 5046198 w 5217023"/>
              <a:gd name="connsiteY6" fmla="*/ 153449 h 3994777"/>
              <a:gd name="connsiteX7" fmla="*/ 5055729 w 5217023"/>
              <a:gd name="connsiteY7" fmla="*/ 415828 h 3994777"/>
              <a:gd name="connsiteX8" fmla="*/ 4735242 w 5217023"/>
              <a:gd name="connsiteY8" fmla="*/ 1867130 h 3994777"/>
              <a:gd name="connsiteX9" fmla="*/ 3907395 w 5217023"/>
              <a:gd name="connsiteY9" fmla="*/ 2938441 h 3994777"/>
              <a:gd name="connsiteX10" fmla="*/ 3946497 w 5217023"/>
              <a:gd name="connsiteY10" fmla="*/ 2908567 h 3994777"/>
              <a:gd name="connsiteX11" fmla="*/ 4585421 w 5217023"/>
              <a:gd name="connsiteY11" fmla="*/ 2188401 h 3994777"/>
              <a:gd name="connsiteX12" fmla="*/ 5142585 w 5217023"/>
              <a:gd name="connsiteY12" fmla="*/ 276891 h 3994777"/>
              <a:gd name="connsiteX13" fmla="*/ 5121833 w 5217023"/>
              <a:gd name="connsiteY13" fmla="*/ 30208 h 3994777"/>
              <a:gd name="connsiteX14" fmla="*/ 5116229 w 5217023"/>
              <a:gd name="connsiteY14" fmla="*/ 0 h 3994777"/>
              <a:gd name="connsiteX15" fmla="*/ 5184724 w 5217023"/>
              <a:gd name="connsiteY15" fmla="*/ 0 h 3994777"/>
              <a:gd name="connsiteX16" fmla="*/ 5196265 w 5217023"/>
              <a:gd name="connsiteY16" fmla="*/ 66113 h 3994777"/>
              <a:gd name="connsiteX17" fmla="*/ 5058603 w 5217023"/>
              <a:gd name="connsiteY17" fmla="*/ 1368242 h 3994777"/>
              <a:gd name="connsiteX18" fmla="*/ 4096624 w 5217023"/>
              <a:gd name="connsiteY18" fmla="*/ 2870829 h 3994777"/>
              <a:gd name="connsiteX19" fmla="*/ 3833203 w 5217023"/>
              <a:gd name="connsiteY19" fmla="*/ 3092190 h 3994777"/>
              <a:gd name="connsiteX20" fmla="*/ 3536509 w 5217023"/>
              <a:gd name="connsiteY20" fmla="*/ 3297128 h 3994777"/>
              <a:gd name="connsiteX21" fmla="*/ 3148966 w 5217023"/>
              <a:gd name="connsiteY21" fmla="*/ 3485478 h 3994777"/>
              <a:gd name="connsiteX22" fmla="*/ 1860557 w 5217023"/>
              <a:gd name="connsiteY22" fmla="*/ 3880910 h 3994777"/>
              <a:gd name="connsiteX23" fmla="*/ 573715 w 5217023"/>
              <a:gd name="connsiteY23" fmla="*/ 3983764 h 3994777"/>
              <a:gd name="connsiteX24" fmla="*/ 108410 w 5217023"/>
              <a:gd name="connsiteY24" fmla="*/ 3908816 h 3994777"/>
              <a:gd name="connsiteX25" fmla="*/ 0 w 5217023"/>
              <a:gd name="connsiteY25" fmla="*/ 3876793 h 3994777"/>
              <a:gd name="connsiteX26" fmla="*/ 0 w 5217023"/>
              <a:gd name="connsiteY26" fmla="*/ 3802912 h 3994777"/>
              <a:gd name="connsiteX27" fmla="*/ 36975 w 5217023"/>
              <a:gd name="connsiteY27" fmla="*/ 3815954 h 3994777"/>
              <a:gd name="connsiteX28" fmla="*/ 561628 w 5217023"/>
              <a:gd name="connsiteY28" fmla="*/ 3912655 h 3994777"/>
              <a:gd name="connsiteX29" fmla="*/ 1683086 w 5217023"/>
              <a:gd name="connsiteY29" fmla="*/ 3844334 h 3994777"/>
              <a:gd name="connsiteX30" fmla="*/ 1806023 w 5217023"/>
              <a:gd name="connsiteY30" fmla="*/ 3820992 h 3994777"/>
              <a:gd name="connsiteX31" fmla="*/ 1921817 w 5217023"/>
              <a:gd name="connsiteY31" fmla="*/ 3795747 h 3994777"/>
              <a:gd name="connsiteX32" fmla="*/ 1243689 w 5217023"/>
              <a:gd name="connsiteY32" fmla="*/ 3846539 h 3994777"/>
              <a:gd name="connsiteX33" fmla="*/ 62875 w 5217023"/>
              <a:gd name="connsiteY33" fmla="*/ 3668143 h 3994777"/>
              <a:gd name="connsiteX34" fmla="*/ 0 w 5217023"/>
              <a:gd name="connsiteY34" fmla="*/ 3644185 h 3994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5217023" h="3994777">
                <a:moveTo>
                  <a:pt x="1945461" y="3787398"/>
                </a:moveTo>
                <a:lnTo>
                  <a:pt x="1942113" y="3790053"/>
                </a:lnTo>
                <a:lnTo>
                  <a:pt x="1946982" y="3787990"/>
                </a:lnTo>
                <a:cubicBezTo>
                  <a:pt x="1946982" y="3787990"/>
                  <a:pt x="1946379" y="3787019"/>
                  <a:pt x="1945461" y="3787398"/>
                </a:cubicBezTo>
                <a:close/>
                <a:moveTo>
                  <a:pt x="0" y="0"/>
                </a:moveTo>
                <a:lnTo>
                  <a:pt x="5030958" y="0"/>
                </a:lnTo>
                <a:lnTo>
                  <a:pt x="5046198" y="153449"/>
                </a:lnTo>
                <a:cubicBezTo>
                  <a:pt x="5052189" y="240558"/>
                  <a:pt x="5055458" y="328007"/>
                  <a:pt x="5055729" y="415828"/>
                </a:cubicBezTo>
                <a:cubicBezTo>
                  <a:pt x="5057604" y="923672"/>
                  <a:pt x="4959210" y="1409054"/>
                  <a:pt x="4735242" y="1867130"/>
                </a:cubicBezTo>
                <a:cubicBezTo>
                  <a:pt x="4533284" y="2280198"/>
                  <a:pt x="4248921" y="2629330"/>
                  <a:pt x="3907395" y="2938441"/>
                </a:cubicBezTo>
                <a:cubicBezTo>
                  <a:pt x="3922498" y="2931535"/>
                  <a:pt x="3935859" y="2921330"/>
                  <a:pt x="3946497" y="2908567"/>
                </a:cubicBezTo>
                <a:cubicBezTo>
                  <a:pt x="4193494" y="2700987"/>
                  <a:pt x="4408756" y="2458364"/>
                  <a:pt x="4585421" y="2188401"/>
                </a:cubicBezTo>
                <a:cubicBezTo>
                  <a:pt x="4967641" y="1608533"/>
                  <a:pt x="5169304" y="975361"/>
                  <a:pt x="5142585" y="276891"/>
                </a:cubicBezTo>
                <a:cubicBezTo>
                  <a:pt x="5139764" y="194215"/>
                  <a:pt x="5132824" y="111888"/>
                  <a:pt x="5121833" y="30208"/>
                </a:cubicBezTo>
                <a:lnTo>
                  <a:pt x="5116229" y="0"/>
                </a:lnTo>
                <a:lnTo>
                  <a:pt x="5184724" y="0"/>
                </a:lnTo>
                <a:lnTo>
                  <a:pt x="5196265" y="66113"/>
                </a:lnTo>
                <a:cubicBezTo>
                  <a:pt x="5249921" y="496647"/>
                  <a:pt x="5197997" y="931171"/>
                  <a:pt x="5058603" y="1368242"/>
                </a:cubicBezTo>
                <a:cubicBezTo>
                  <a:pt x="4872414" y="1953929"/>
                  <a:pt x="4544298" y="2451351"/>
                  <a:pt x="4096624" y="2870829"/>
                </a:cubicBezTo>
                <a:cubicBezTo>
                  <a:pt x="4012832" y="2949426"/>
                  <a:pt x="3924415" y="3022439"/>
                  <a:pt x="3833203" y="3092190"/>
                </a:cubicBezTo>
                <a:cubicBezTo>
                  <a:pt x="3741992" y="3161943"/>
                  <a:pt x="3648667" y="3225510"/>
                  <a:pt x="3536509" y="3297128"/>
                </a:cubicBezTo>
                <a:cubicBezTo>
                  <a:pt x="3427215" y="3372735"/>
                  <a:pt x="3288598" y="3430233"/>
                  <a:pt x="3148966" y="3485478"/>
                </a:cubicBezTo>
                <a:cubicBezTo>
                  <a:pt x="2729930" y="3651299"/>
                  <a:pt x="2302194" y="3788890"/>
                  <a:pt x="1860557" y="3880910"/>
                </a:cubicBezTo>
                <a:cubicBezTo>
                  <a:pt x="1435974" y="3969444"/>
                  <a:pt x="1008052" y="4017957"/>
                  <a:pt x="573715" y="3983764"/>
                </a:cubicBezTo>
                <a:cubicBezTo>
                  <a:pt x="415134" y="3971300"/>
                  <a:pt x="259585" y="3947743"/>
                  <a:pt x="108410" y="3908816"/>
                </a:cubicBezTo>
                <a:lnTo>
                  <a:pt x="0" y="3876793"/>
                </a:lnTo>
                <a:lnTo>
                  <a:pt x="0" y="3802912"/>
                </a:lnTo>
                <a:lnTo>
                  <a:pt x="36975" y="3815954"/>
                </a:lnTo>
                <a:cubicBezTo>
                  <a:pt x="206404" y="3867475"/>
                  <a:pt x="382020" y="3897326"/>
                  <a:pt x="561628" y="3912655"/>
                </a:cubicBezTo>
                <a:cubicBezTo>
                  <a:pt x="938583" y="3944832"/>
                  <a:pt x="1311814" y="3910697"/>
                  <a:pt x="1683086" y="3844334"/>
                </a:cubicBezTo>
                <a:cubicBezTo>
                  <a:pt x="1724123" y="3837151"/>
                  <a:pt x="1765097" y="3829374"/>
                  <a:pt x="1806023" y="3820992"/>
                </a:cubicBezTo>
                <a:cubicBezTo>
                  <a:pt x="1844740" y="3813079"/>
                  <a:pt x="1883218" y="3804161"/>
                  <a:pt x="1921817" y="3795747"/>
                </a:cubicBezTo>
                <a:cubicBezTo>
                  <a:pt x="1697011" y="3826435"/>
                  <a:pt x="1470551" y="3843387"/>
                  <a:pt x="1243689" y="3846539"/>
                </a:cubicBezTo>
                <a:cubicBezTo>
                  <a:pt x="839058" y="3849054"/>
                  <a:pt x="443424" y="3800206"/>
                  <a:pt x="62875" y="3668143"/>
                </a:cubicBezTo>
                <a:lnTo>
                  <a:pt x="0" y="3644185"/>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EBFD4B5-D8C4-3417-EC76-71992D07136E}"/>
              </a:ext>
            </a:extLst>
          </p:cNvPr>
          <p:cNvSpPr>
            <a:spLocks noGrp="1"/>
          </p:cNvSpPr>
          <p:nvPr>
            <p:ph type="title"/>
          </p:nvPr>
        </p:nvSpPr>
        <p:spPr>
          <a:xfrm>
            <a:off x="838200" y="673770"/>
            <a:ext cx="3220329" cy="2027227"/>
          </a:xfrm>
        </p:spPr>
        <p:txBody>
          <a:bodyPr anchor="t">
            <a:normAutofit/>
          </a:bodyPr>
          <a:lstStyle/>
          <a:p>
            <a:r>
              <a:rPr lang="en-US" sz="3800">
                <a:solidFill>
                  <a:srgbClr val="FFFFFF"/>
                </a:solidFill>
                <a:ea typeface="+mj-lt"/>
                <a:cs typeface="+mj-lt"/>
              </a:rPr>
              <a:t>Future Skills and Workforce Preparedness</a:t>
            </a:r>
            <a:endParaRPr lang="en-US" sz="3800">
              <a:solidFill>
                <a:srgbClr val="FFFFFF"/>
              </a:solidFill>
            </a:endParaRPr>
          </a:p>
        </p:txBody>
      </p:sp>
      <p:graphicFrame>
        <p:nvGraphicFramePr>
          <p:cNvPr id="5" name="Content Placeholder 2">
            <a:extLst>
              <a:ext uri="{FF2B5EF4-FFF2-40B4-BE49-F238E27FC236}">
                <a16:creationId xmlns:a16="http://schemas.microsoft.com/office/drawing/2014/main" id="{8BBB99BF-41DD-706B-7F80-C0E6025276C3}"/>
              </a:ext>
            </a:extLst>
          </p:cNvPr>
          <p:cNvGraphicFramePr>
            <a:graphicFrameLocks noGrp="1"/>
          </p:cNvGraphicFramePr>
          <p:nvPr>
            <p:ph idx="1"/>
            <p:extLst>
              <p:ext uri="{D42A27DB-BD31-4B8C-83A1-F6EECF244321}">
                <p14:modId xmlns:p14="http://schemas.microsoft.com/office/powerpoint/2010/main" val="2393177705"/>
              </p:ext>
            </p:extLst>
          </p:nvPr>
        </p:nvGraphicFramePr>
        <p:xfrm>
          <a:off x="5542672" y="541606"/>
          <a:ext cx="5811128" cy="56782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9847841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E07E9D-8E6F-49B0-7739-D08D59B10CA8}"/>
              </a:ext>
            </a:extLst>
          </p:cNvPr>
          <p:cNvSpPr>
            <a:spLocks noGrp="1"/>
          </p:cNvSpPr>
          <p:nvPr>
            <p:ph type="title"/>
          </p:nvPr>
        </p:nvSpPr>
        <p:spPr>
          <a:xfrm>
            <a:off x="572493" y="238539"/>
            <a:ext cx="11018520" cy="1434415"/>
          </a:xfrm>
        </p:spPr>
        <p:txBody>
          <a:bodyPr anchor="b">
            <a:normAutofit/>
          </a:bodyPr>
          <a:lstStyle/>
          <a:p>
            <a:r>
              <a:rPr lang="en-US" sz="4600">
                <a:ea typeface="+mj-lt"/>
                <a:cs typeface="+mj-lt"/>
              </a:rPr>
              <a:t>Employer Branding and Global Talent Attraction</a:t>
            </a:r>
            <a:endParaRPr lang="en-US" sz="4600"/>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57C08E8-9ED9-1E7C-8760-E8AD90E4B4CE}"/>
              </a:ext>
            </a:extLst>
          </p:cNvPr>
          <p:cNvSpPr>
            <a:spLocks noGrp="1"/>
          </p:cNvSpPr>
          <p:nvPr>
            <p:ph idx="1"/>
          </p:nvPr>
        </p:nvSpPr>
        <p:spPr>
          <a:xfrm>
            <a:off x="572493" y="2071316"/>
            <a:ext cx="6713552" cy="4119172"/>
          </a:xfrm>
        </p:spPr>
        <p:txBody>
          <a:bodyPr vert="horz" lIns="91440" tIns="45720" rIns="91440" bIns="45720" rtlCol="0" anchor="t">
            <a:normAutofit/>
          </a:bodyPr>
          <a:lstStyle/>
          <a:p>
            <a:r>
              <a:rPr lang="en-US" sz="2200">
                <a:ea typeface="+mn-lt"/>
                <a:cs typeface="+mn-lt"/>
              </a:rPr>
              <a:t>Powerful Employer Value Statement: innovation, growth, and inclusion.</a:t>
            </a:r>
            <a:endParaRPr lang="en-US" sz="2200"/>
          </a:p>
          <a:p>
            <a:r>
              <a:rPr lang="en-US" sz="2200">
                <a:ea typeface="+mn-lt"/>
                <a:cs typeface="+mn-lt"/>
              </a:rPr>
              <a:t>Amazon was positioned in the third place in the Global talent Attraction Index by LinkedIn (McKinsey &amp; Company, 2020).</a:t>
            </a:r>
            <a:endParaRPr lang="en-US" sz="2200"/>
          </a:p>
          <a:p>
            <a:r>
              <a:rPr lang="en-US" sz="2200">
                <a:ea typeface="+mn-lt"/>
                <a:cs typeface="+mn-lt"/>
              </a:rPr>
              <a:t>It utilises evidence-based recruitment efforts across the globe.</a:t>
            </a:r>
            <a:endParaRPr lang="en-US" sz="2200"/>
          </a:p>
          <a:p>
            <a:r>
              <a:rPr lang="en-US" sz="2200">
                <a:ea typeface="+mn-lt"/>
                <a:cs typeface="+mn-lt"/>
              </a:rPr>
              <a:t>Competitive rewards and work opportunities would increase attractiveness.</a:t>
            </a:r>
            <a:endParaRPr lang="en-US" sz="2200"/>
          </a:p>
        </p:txBody>
      </p:sp>
      <p:pic>
        <p:nvPicPr>
          <p:cNvPr id="4" name="Picture 3" descr="amazon - YouTube">
            <a:extLst>
              <a:ext uri="{FF2B5EF4-FFF2-40B4-BE49-F238E27FC236}">
                <a16:creationId xmlns:a16="http://schemas.microsoft.com/office/drawing/2014/main" id="{A96C2F47-3DDA-9562-5907-63D79F672D5E}"/>
              </a:ext>
            </a:extLst>
          </p:cNvPr>
          <p:cNvPicPr>
            <a:picLocks noChangeAspect="1"/>
          </p:cNvPicPr>
          <p:nvPr/>
        </p:nvPicPr>
        <p:blipFill>
          <a:blip r:embed="rId3"/>
          <a:srcRect l="3795" r="-3" b="-3"/>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295522566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Freeform: Shape 10">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503F227-4594-A226-C354-BBC5CAEE17D3}"/>
              </a:ext>
            </a:extLst>
          </p:cNvPr>
          <p:cNvSpPr>
            <a:spLocks noGrp="1"/>
          </p:cNvSpPr>
          <p:nvPr>
            <p:ph type="title"/>
          </p:nvPr>
        </p:nvSpPr>
        <p:spPr>
          <a:xfrm>
            <a:off x="621792" y="1161288"/>
            <a:ext cx="3602736" cy="4526280"/>
          </a:xfrm>
        </p:spPr>
        <p:txBody>
          <a:bodyPr>
            <a:normAutofit/>
          </a:bodyPr>
          <a:lstStyle/>
          <a:p>
            <a:r>
              <a:rPr lang="en-US" sz="4000">
                <a:ea typeface="+mj-lt"/>
                <a:cs typeface="+mj-lt"/>
              </a:rPr>
              <a:t>Organisational Learning and Knowledge Management</a:t>
            </a:r>
            <a:endParaRPr lang="en-US" sz="4000"/>
          </a:p>
        </p:txBody>
      </p:sp>
      <p:sp>
        <p:nvSpPr>
          <p:cNvPr id="15" name="Rectangle 14">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862F61E0-3014-876A-16D9-55FB93AA9F5D}"/>
              </a:ext>
            </a:extLst>
          </p:cNvPr>
          <p:cNvGraphicFramePr>
            <a:graphicFrameLocks noGrp="1"/>
          </p:cNvGraphicFramePr>
          <p:nvPr>
            <p:ph idx="1"/>
            <p:extLst>
              <p:ext uri="{D42A27DB-BD31-4B8C-83A1-F6EECF244321}">
                <p14:modId xmlns:p14="http://schemas.microsoft.com/office/powerpoint/2010/main" val="3759460762"/>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6714857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5D9E51-984F-77C8-7095-75CC15DC1698}"/>
              </a:ext>
            </a:extLst>
          </p:cNvPr>
          <p:cNvSpPr>
            <a:spLocks noGrp="1"/>
          </p:cNvSpPr>
          <p:nvPr>
            <p:ph type="title"/>
          </p:nvPr>
        </p:nvSpPr>
        <p:spPr>
          <a:xfrm>
            <a:off x="640080" y="325369"/>
            <a:ext cx="4368602" cy="1956841"/>
          </a:xfrm>
        </p:spPr>
        <p:txBody>
          <a:bodyPr anchor="b">
            <a:normAutofit/>
          </a:bodyPr>
          <a:lstStyle/>
          <a:p>
            <a:r>
              <a:rPr lang="en-US" sz="4200">
                <a:ea typeface="+mj-lt"/>
                <a:cs typeface="+mj-lt"/>
              </a:rPr>
              <a:t>HR Governance, Compliance, and Risk Management</a:t>
            </a:r>
            <a:endParaRPr lang="en-US" sz="4200"/>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4CBC184-42F5-3C00-7783-2F48353DF062}"/>
              </a:ext>
            </a:extLst>
          </p:cNvPr>
          <p:cNvSpPr>
            <a:spLocks noGrp="1"/>
          </p:cNvSpPr>
          <p:nvPr>
            <p:ph idx="1"/>
          </p:nvPr>
        </p:nvSpPr>
        <p:spPr>
          <a:xfrm>
            <a:off x="640080" y="2872899"/>
            <a:ext cx="4243589" cy="3320668"/>
          </a:xfrm>
        </p:spPr>
        <p:txBody>
          <a:bodyPr vert="horz" lIns="91440" tIns="45720" rIns="91440" bIns="45720" rtlCol="0">
            <a:normAutofit/>
          </a:bodyPr>
          <a:lstStyle/>
          <a:p>
            <a:r>
              <a:rPr lang="en-US" sz="2000">
                <a:ea typeface="+mn-lt"/>
                <a:cs typeface="+mn-lt"/>
              </a:rPr>
              <a:t>Adherence to more than 60 global labour policies (Koliev and Lebovic, 2022).</a:t>
            </a:r>
            <a:endParaRPr lang="en-US" sz="2000"/>
          </a:p>
          <a:p>
            <a:r>
              <a:rPr lang="en-US" sz="2000">
                <a:ea typeface="+mn-lt"/>
                <a:cs typeface="+mn-lt"/>
              </a:rPr>
              <a:t>Ethical sourcing and workforce audits.</a:t>
            </a:r>
            <a:endParaRPr lang="en-US" sz="2000"/>
          </a:p>
          <a:p>
            <a:r>
              <a:rPr lang="en-US" sz="2000">
                <a:ea typeface="+mn-lt"/>
                <a:cs typeface="+mn-lt"/>
              </a:rPr>
              <a:t>Data management systems based on GDPR.</a:t>
            </a:r>
            <a:endParaRPr lang="en-US" sz="2000"/>
          </a:p>
          <a:p>
            <a:r>
              <a:rPr lang="en-US" sz="2000">
                <a:ea typeface="+mn-lt"/>
                <a:cs typeface="+mn-lt"/>
              </a:rPr>
              <a:t>Reduces risks: industrial relations, health and safety, and information security.</a:t>
            </a:r>
            <a:endParaRPr lang="en-US" sz="2000"/>
          </a:p>
        </p:txBody>
      </p:sp>
      <p:pic>
        <p:nvPicPr>
          <p:cNvPr id="4" name="Picture 3" descr="How Amazon Makes Money">
            <a:extLst>
              <a:ext uri="{FF2B5EF4-FFF2-40B4-BE49-F238E27FC236}">
                <a16:creationId xmlns:a16="http://schemas.microsoft.com/office/drawing/2014/main" id="{42BEE8C1-BBA0-7DD6-AD15-A285C8D791F0}"/>
              </a:ext>
            </a:extLst>
          </p:cNvPr>
          <p:cNvPicPr>
            <a:picLocks noChangeAspect="1"/>
          </p:cNvPicPr>
          <p:nvPr/>
        </p:nvPicPr>
        <p:blipFill>
          <a:blip r:embed="rId3"/>
          <a:srcRect l="11923" r="21124"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7148431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9677E6D-9F91-8B9E-4F21-29EC2819F9B6}"/>
              </a:ext>
            </a:extLst>
          </p:cNvPr>
          <p:cNvSpPr>
            <a:spLocks noGrp="1"/>
          </p:cNvSpPr>
          <p:nvPr>
            <p:ph type="title"/>
          </p:nvPr>
        </p:nvSpPr>
        <p:spPr>
          <a:xfrm>
            <a:off x="1383564" y="348865"/>
            <a:ext cx="9718111" cy="1576446"/>
          </a:xfrm>
        </p:spPr>
        <p:txBody>
          <a:bodyPr anchor="ctr">
            <a:normAutofit/>
          </a:bodyPr>
          <a:lstStyle/>
          <a:p>
            <a:r>
              <a:rPr lang="en-US" sz="4000">
                <a:solidFill>
                  <a:srgbClr val="FFFFFF"/>
                </a:solidFill>
                <a:ea typeface="+mj-lt"/>
                <a:cs typeface="+mj-lt"/>
              </a:rPr>
              <a:t>Workforce Flexibility and Hybrid Work Models</a:t>
            </a:r>
            <a:endParaRPr lang="en-US" sz="4000">
              <a:solidFill>
                <a:srgbClr val="FFFFFF"/>
              </a:solidFill>
            </a:endParaRPr>
          </a:p>
        </p:txBody>
      </p:sp>
      <p:graphicFrame>
        <p:nvGraphicFramePr>
          <p:cNvPr id="5" name="Content Placeholder 2">
            <a:extLst>
              <a:ext uri="{FF2B5EF4-FFF2-40B4-BE49-F238E27FC236}">
                <a16:creationId xmlns:a16="http://schemas.microsoft.com/office/drawing/2014/main" id="{1637B411-892B-2C58-5F83-90AEBE084535}"/>
              </a:ext>
            </a:extLst>
          </p:cNvPr>
          <p:cNvGraphicFramePr>
            <a:graphicFrameLocks noGrp="1"/>
          </p:cNvGraphicFramePr>
          <p:nvPr>
            <p:ph idx="1"/>
            <p:extLst>
              <p:ext uri="{D42A27DB-BD31-4B8C-83A1-F6EECF244321}">
                <p14:modId xmlns:p14="http://schemas.microsoft.com/office/powerpoint/2010/main" val="3876963529"/>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8638716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Freeform: Shape 10">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8E1CA7A-C5FA-1AFE-DFED-91000950AA58}"/>
              </a:ext>
            </a:extLst>
          </p:cNvPr>
          <p:cNvSpPr>
            <a:spLocks noGrp="1"/>
          </p:cNvSpPr>
          <p:nvPr>
            <p:ph type="title"/>
          </p:nvPr>
        </p:nvSpPr>
        <p:spPr>
          <a:xfrm>
            <a:off x="621792" y="1161288"/>
            <a:ext cx="3602736" cy="4526280"/>
          </a:xfrm>
        </p:spPr>
        <p:txBody>
          <a:bodyPr>
            <a:normAutofit/>
          </a:bodyPr>
          <a:lstStyle/>
          <a:p>
            <a:r>
              <a:rPr lang="en-US" sz="4000">
                <a:ea typeface="+mj-lt"/>
                <a:cs typeface="+mj-lt"/>
              </a:rPr>
              <a:t>Cross-Cultural Leadership Development</a:t>
            </a:r>
            <a:endParaRPr lang="en-US" sz="4000"/>
          </a:p>
        </p:txBody>
      </p:sp>
      <p:sp>
        <p:nvSpPr>
          <p:cNvPr id="15" name="Rectangle 14">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611DDE91-7741-2E1C-C10D-6B25D12FC5B1}"/>
              </a:ext>
            </a:extLst>
          </p:cNvPr>
          <p:cNvGraphicFramePr>
            <a:graphicFrameLocks noGrp="1"/>
          </p:cNvGraphicFramePr>
          <p:nvPr>
            <p:ph idx="1"/>
            <p:extLst>
              <p:ext uri="{D42A27DB-BD31-4B8C-83A1-F6EECF244321}">
                <p14:modId xmlns:p14="http://schemas.microsoft.com/office/powerpoint/2010/main" val="2587731805"/>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2406004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26171A-EB25-EA54-3420-1A8C9513BAEA}"/>
              </a:ext>
            </a:extLst>
          </p:cNvPr>
          <p:cNvSpPr>
            <a:spLocks noGrp="1"/>
          </p:cNvSpPr>
          <p:nvPr>
            <p:ph type="title"/>
          </p:nvPr>
        </p:nvSpPr>
        <p:spPr>
          <a:xfrm>
            <a:off x="640080" y="325369"/>
            <a:ext cx="4368602" cy="1956841"/>
          </a:xfrm>
        </p:spPr>
        <p:txBody>
          <a:bodyPr anchor="b">
            <a:normAutofit/>
          </a:bodyPr>
          <a:lstStyle/>
          <a:p>
            <a:r>
              <a:rPr lang="en-US" sz="4200">
                <a:ea typeface="+mj-lt"/>
                <a:cs typeface="+mj-lt"/>
              </a:rPr>
              <a:t>Digital Transformation Challenges in HRM</a:t>
            </a:r>
            <a:endParaRPr lang="en-US" sz="4200"/>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0190974-84B3-A452-6002-F036EB191D11}"/>
              </a:ext>
            </a:extLst>
          </p:cNvPr>
          <p:cNvSpPr>
            <a:spLocks noGrp="1"/>
          </p:cNvSpPr>
          <p:nvPr>
            <p:ph idx="1"/>
          </p:nvPr>
        </p:nvSpPr>
        <p:spPr>
          <a:xfrm>
            <a:off x="640080" y="2872899"/>
            <a:ext cx="4243589" cy="3320668"/>
          </a:xfrm>
        </p:spPr>
        <p:txBody>
          <a:bodyPr vert="horz" lIns="91440" tIns="45720" rIns="91440" bIns="45720" rtlCol="0">
            <a:normAutofit/>
          </a:bodyPr>
          <a:lstStyle/>
          <a:p>
            <a:r>
              <a:rPr lang="en-US" sz="2200">
                <a:ea typeface="+mn-lt"/>
                <a:cs typeface="+mn-lt"/>
              </a:rPr>
              <a:t>HRIS intervention in 65 countries is complicated  (Wang, 2024).</a:t>
            </a:r>
            <a:endParaRPr lang="en-US" sz="2200"/>
          </a:p>
          <a:p>
            <a:r>
              <a:rPr lang="en-US" sz="2200">
                <a:ea typeface="+mn-lt"/>
                <a:cs typeface="+mn-lt"/>
              </a:rPr>
              <a:t>Digital HR is associated with greater cybersecurity threats.</a:t>
            </a:r>
            <a:endParaRPr lang="en-US" sz="2200"/>
          </a:p>
          <a:p>
            <a:r>
              <a:rPr lang="en-US" sz="2200">
                <a:ea typeface="+mn-lt"/>
                <a:cs typeface="+mn-lt"/>
              </a:rPr>
              <a:t>Resistance of new systems by employees.</a:t>
            </a:r>
            <a:endParaRPr lang="en-US" sz="2200"/>
          </a:p>
          <a:p>
            <a:r>
              <a:rPr lang="en-US" sz="2200">
                <a:ea typeface="+mn-lt"/>
                <a:cs typeface="+mn-lt"/>
              </a:rPr>
              <a:t>Require constant upgrade of HR digital skills.</a:t>
            </a:r>
            <a:endParaRPr lang="en-US" sz="2200"/>
          </a:p>
        </p:txBody>
      </p:sp>
      <p:pic>
        <p:nvPicPr>
          <p:cNvPr id="4" name="Picture 3" descr="How to renew Amazon Prime membership: a step-by-step guide - About Amazon  India">
            <a:extLst>
              <a:ext uri="{FF2B5EF4-FFF2-40B4-BE49-F238E27FC236}">
                <a16:creationId xmlns:a16="http://schemas.microsoft.com/office/drawing/2014/main" id="{19EC7F33-0251-910B-C959-46413BE4BA50}"/>
              </a:ext>
            </a:extLst>
          </p:cNvPr>
          <p:cNvPicPr>
            <a:picLocks noChangeAspect="1"/>
          </p:cNvPicPr>
          <p:nvPr/>
        </p:nvPicPr>
        <p:blipFill>
          <a:blip r:embed="rId3"/>
          <a:srcRect l="21575" r="22004"/>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42328471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403951-B0FC-59FC-2970-D4CE0A277847}"/>
              </a:ext>
            </a:extLst>
          </p:cNvPr>
          <p:cNvSpPr>
            <a:spLocks noGrp="1"/>
          </p:cNvSpPr>
          <p:nvPr>
            <p:ph type="title"/>
          </p:nvPr>
        </p:nvSpPr>
        <p:spPr>
          <a:xfrm>
            <a:off x="1043631" y="809898"/>
            <a:ext cx="10173010" cy="1554480"/>
          </a:xfrm>
        </p:spPr>
        <p:txBody>
          <a:bodyPr anchor="ctr">
            <a:normAutofit/>
          </a:bodyPr>
          <a:lstStyle/>
          <a:p>
            <a:r>
              <a:rPr lang="en-US" sz="4800">
                <a:ea typeface="+mj-lt"/>
                <a:cs typeface="+mj-lt"/>
              </a:rPr>
              <a:t>Group Reflection and Key Learning Takeaways</a:t>
            </a:r>
            <a:endParaRPr lang="en-US" sz="4800"/>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69EF81CE-3F84-17EE-63F4-5E0FBAE7C5AD}"/>
              </a:ext>
            </a:extLst>
          </p:cNvPr>
          <p:cNvGraphicFramePr>
            <a:graphicFrameLocks noGrp="1"/>
          </p:cNvGraphicFramePr>
          <p:nvPr>
            <p:ph idx="1"/>
            <p:extLst>
              <p:ext uri="{D42A27DB-BD31-4B8C-83A1-F6EECF244321}">
                <p14:modId xmlns:p14="http://schemas.microsoft.com/office/powerpoint/2010/main" val="3416851307"/>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6518421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599185-F3A6-6A77-9CC4-CDCD75D2BEB9}"/>
              </a:ext>
            </a:extLst>
          </p:cNvPr>
          <p:cNvSpPr>
            <a:spLocks noGrp="1"/>
          </p:cNvSpPr>
          <p:nvPr>
            <p:ph type="title"/>
          </p:nvPr>
        </p:nvSpPr>
        <p:spPr>
          <a:xfrm>
            <a:off x="793662" y="386930"/>
            <a:ext cx="10066122" cy="1298448"/>
          </a:xfrm>
        </p:spPr>
        <p:txBody>
          <a:bodyPr anchor="b">
            <a:normAutofit/>
          </a:bodyPr>
          <a:lstStyle/>
          <a:p>
            <a:r>
              <a:rPr lang="en-US" sz="4800"/>
              <a:t>Conclusion</a:t>
            </a:r>
          </a:p>
        </p:txBody>
      </p:sp>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4552386-73AE-55D6-09A3-6D7ED588E288}"/>
              </a:ext>
            </a:extLst>
          </p:cNvPr>
          <p:cNvSpPr>
            <a:spLocks noGrp="1"/>
          </p:cNvSpPr>
          <p:nvPr>
            <p:ph idx="1"/>
          </p:nvPr>
        </p:nvSpPr>
        <p:spPr>
          <a:xfrm>
            <a:off x="793661" y="2599509"/>
            <a:ext cx="4530898" cy="3639450"/>
          </a:xfrm>
        </p:spPr>
        <p:txBody>
          <a:bodyPr vert="horz" lIns="91440" tIns="45720" rIns="91440" bIns="45720" rtlCol="0" anchor="ctr">
            <a:normAutofit/>
          </a:bodyPr>
          <a:lstStyle/>
          <a:p>
            <a:r>
              <a:rPr lang="en-US" sz="2000">
                <a:ea typeface="+mn-lt"/>
                <a:cs typeface="+mn-lt"/>
              </a:rPr>
              <a:t>The HRM is the source of competitiveness and innovation in Amazon globally.</a:t>
            </a:r>
            <a:endParaRPr lang="en-US" sz="2000"/>
          </a:p>
          <a:p>
            <a:r>
              <a:rPr lang="en-US" sz="2000">
                <a:ea typeface="+mn-lt"/>
                <a:cs typeface="+mn-lt"/>
              </a:rPr>
              <a:t>Agility is supported by strategic Hr practises, and sustainability.</a:t>
            </a:r>
            <a:endParaRPr lang="en-US" sz="2000"/>
          </a:p>
          <a:p>
            <a:r>
              <a:rPr lang="en-US" sz="2000">
                <a:ea typeface="+mn-lt"/>
                <a:cs typeface="+mn-lt"/>
              </a:rPr>
              <a:t>People-centred digital transformation is needed in future HR trends.</a:t>
            </a:r>
            <a:endParaRPr lang="en-US" sz="2000"/>
          </a:p>
          <a:p>
            <a:r>
              <a:rPr lang="en-US" sz="2000">
                <a:ea typeface="+mn-lt"/>
                <a:cs typeface="+mn-lt"/>
              </a:rPr>
              <a:t>Powerful HR approach supports the success of organisations on the long-term basis.</a:t>
            </a:r>
            <a:endParaRPr lang="en-US" sz="2000"/>
          </a:p>
        </p:txBody>
      </p:sp>
      <p:pic>
        <p:nvPicPr>
          <p:cNvPr id="4" name="Picture 3" descr="Amazon | E-commerce, Amazon Web Services, History, &amp; Facts | Britannica  Money">
            <a:extLst>
              <a:ext uri="{FF2B5EF4-FFF2-40B4-BE49-F238E27FC236}">
                <a16:creationId xmlns:a16="http://schemas.microsoft.com/office/drawing/2014/main" id="{77FA58F9-BA22-45A0-6E60-92BF14D832D6}"/>
              </a:ext>
            </a:extLst>
          </p:cNvPr>
          <p:cNvPicPr>
            <a:picLocks noChangeAspect="1"/>
          </p:cNvPicPr>
          <p:nvPr/>
        </p:nvPicPr>
        <p:blipFill>
          <a:blip r:embed="rId3"/>
          <a:stretch>
            <a:fillRect/>
          </a:stretch>
        </p:blipFill>
        <p:spPr>
          <a:xfrm>
            <a:off x="5911532" y="2500153"/>
            <a:ext cx="5150277" cy="3682448"/>
          </a:xfrm>
          <a:prstGeom prst="rect">
            <a:avLst/>
          </a:prstGeom>
        </p:spPr>
      </p:pic>
      <p:sp>
        <p:nvSpPr>
          <p:cNvPr id="15" name="Rectangle 14">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5498863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5DC5A9-B170-C1B7-3E50-DD4121F4776E}"/>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Reference</a:t>
            </a:r>
          </a:p>
        </p:txBody>
      </p:sp>
      <p:sp>
        <p:nvSpPr>
          <p:cNvPr id="3" name="Content Placeholder 2">
            <a:extLst>
              <a:ext uri="{FF2B5EF4-FFF2-40B4-BE49-F238E27FC236}">
                <a16:creationId xmlns:a16="http://schemas.microsoft.com/office/drawing/2014/main" id="{8FD0A441-5CE5-CDA4-4A39-CDAAF63C8BF0}"/>
              </a:ext>
            </a:extLst>
          </p:cNvPr>
          <p:cNvSpPr>
            <a:spLocks noGrp="1"/>
          </p:cNvSpPr>
          <p:nvPr>
            <p:ph idx="1"/>
          </p:nvPr>
        </p:nvSpPr>
        <p:spPr>
          <a:xfrm>
            <a:off x="4810259" y="649480"/>
            <a:ext cx="6555347" cy="5546047"/>
          </a:xfrm>
        </p:spPr>
        <p:txBody>
          <a:bodyPr vert="horz" lIns="91440" tIns="45720" rIns="91440" bIns="45720" rtlCol="0" anchor="ctr">
            <a:normAutofit lnSpcReduction="10000"/>
          </a:bodyPr>
          <a:lstStyle/>
          <a:p>
            <a:r>
              <a:rPr lang="en-US" sz="500">
                <a:ea typeface="+mn-lt"/>
                <a:cs typeface="+mn-lt"/>
              </a:rPr>
              <a:t>Alaql, A.A., AlQurashi, F. and Mehmood, R., (2023). Data-driven deep journalism to discover age dynamics in multi-generational labour markets from LinkedIn media. Journalism and Media, 4(1), pp.120-145.</a:t>
            </a:r>
            <a:endParaRPr lang="en-US" sz="500"/>
          </a:p>
          <a:p>
            <a:r>
              <a:rPr lang="en-US" sz="500">
                <a:ea typeface="+mn-lt"/>
                <a:cs typeface="+mn-lt"/>
              </a:rPr>
              <a:t>Alqarni, A.M., (2022). Hofstede's cultural dimensions in relation to learning behaviours and learning styles: A critical analysis of studies under different cultural and language learning environments. Journal of Language and Linguistic Studies, 18.</a:t>
            </a:r>
            <a:endParaRPr lang="en-US" sz="500"/>
          </a:p>
          <a:p>
            <a:r>
              <a:rPr lang="en-US" sz="500">
                <a:ea typeface="+mn-lt"/>
                <a:cs typeface="+mn-lt"/>
              </a:rPr>
              <a:t>Amazon (2025), “About Us”, Available at </a:t>
            </a:r>
            <a:r>
              <a:rPr lang="en-US" sz="500">
                <a:ea typeface="+mn-lt"/>
                <a:cs typeface="+mn-lt"/>
                <a:hlinkClick r:id="rId2"/>
              </a:rPr>
              <a:t>https://www.amazon.in/</a:t>
            </a:r>
            <a:r>
              <a:rPr lang="en-US" sz="500">
                <a:ea typeface="+mn-lt"/>
                <a:cs typeface="+mn-lt"/>
              </a:rPr>
              <a:t> [Accessed on 4th November]</a:t>
            </a:r>
            <a:endParaRPr lang="en-US" sz="500"/>
          </a:p>
          <a:p>
            <a:r>
              <a:rPr lang="en-US" sz="500">
                <a:ea typeface="+mn-lt"/>
                <a:cs typeface="+mn-lt"/>
              </a:rPr>
              <a:t>Amazon Web Services (AWS) (202.5) “AWS Remote Work Solutions” Available at: </a:t>
            </a:r>
            <a:r>
              <a:rPr lang="en-US" sz="500">
                <a:ea typeface="+mn-lt"/>
                <a:cs typeface="+mn-lt"/>
                <a:hlinkClick r:id="rId3"/>
              </a:rPr>
              <a:t>https://aws.amazon.com/remote-work-learning/</a:t>
            </a:r>
            <a:r>
              <a:rPr lang="en-US" sz="500">
                <a:ea typeface="+mn-lt"/>
                <a:cs typeface="+mn-lt"/>
              </a:rPr>
              <a:t> [Accessed on 12nd November 2025]</a:t>
            </a:r>
            <a:endParaRPr lang="en-US" sz="500"/>
          </a:p>
          <a:p>
            <a:r>
              <a:rPr lang="en-US" sz="500">
                <a:ea typeface="+mn-lt"/>
                <a:cs typeface="+mn-lt"/>
              </a:rPr>
              <a:t>Angulo, C., Chacón, A. and Ponsa, P., (2023). Towards a cognitive assistant supporting human operators in the Artificial Intelligence of Things. Internet of Things, 21, p.100673.</a:t>
            </a:r>
            <a:endParaRPr lang="en-US" sz="500"/>
          </a:p>
          <a:p>
            <a:r>
              <a:rPr lang="en-US" sz="500">
                <a:ea typeface="+mn-lt"/>
                <a:cs typeface="+mn-lt"/>
              </a:rPr>
              <a:t>Bao, J., Wu, A. and Zhang, M., (2025). Organizational-performance pay and compensation dispersion. Journal of Organization Design, pp.1-22.</a:t>
            </a:r>
            <a:endParaRPr lang="en-US" sz="500"/>
          </a:p>
          <a:p>
            <a:r>
              <a:rPr lang="en-US" sz="500">
                <a:ea typeface="+mn-lt"/>
                <a:cs typeface="+mn-lt"/>
              </a:rPr>
              <a:t>Deloitte (2022), “Women in tech are cracking the industry’s glass ceiling, achieving double-digit gains in leadership roles”, Available at </a:t>
            </a:r>
            <a:r>
              <a:rPr lang="en-US" sz="500">
                <a:ea typeface="+mn-lt"/>
                <a:cs typeface="+mn-lt"/>
                <a:hlinkClick r:id="rId4"/>
              </a:rPr>
              <a:t>https://www.deloitte.com/us/en/insights/industry/technology/women-tech-leadership.html</a:t>
            </a:r>
            <a:r>
              <a:rPr lang="en-US" sz="500">
                <a:ea typeface="+mn-lt"/>
                <a:cs typeface="+mn-lt"/>
              </a:rPr>
              <a:t> [Accessed on 5th November]</a:t>
            </a:r>
            <a:endParaRPr lang="en-US" sz="500"/>
          </a:p>
          <a:p>
            <a:r>
              <a:rPr lang="en-US" sz="500">
                <a:ea typeface="+mn-lt"/>
                <a:cs typeface="+mn-lt"/>
              </a:rPr>
              <a:t>Gadekar, B. and Hiwarkar, T., (2023). A Critical Evaluation of Business Improvement through Machine Learning: Challenges, Opportunities, and Best Practices. Int. J. Recent Innov. Trends Comput. Commun., 11(10s), pp.264-276.</a:t>
            </a:r>
            <a:endParaRPr lang="en-US" sz="500"/>
          </a:p>
          <a:p>
            <a:r>
              <a:rPr lang="en-US" sz="500">
                <a:ea typeface="+mn-lt"/>
                <a:cs typeface="+mn-lt"/>
              </a:rPr>
              <a:t>Gartner (2025), “Workforce Surveys: What's A Good Response Rate?”, Available at </a:t>
            </a:r>
            <a:r>
              <a:rPr lang="en-US" sz="500">
                <a:ea typeface="+mn-lt"/>
                <a:cs typeface="+mn-lt"/>
                <a:hlinkClick r:id="rId5"/>
              </a:rPr>
              <a:t>https://www.gartner.com/smarterwithgartner/workforce-surveys-whats-a-good-response-rate</a:t>
            </a:r>
            <a:r>
              <a:rPr lang="en-US" sz="500">
                <a:ea typeface="+mn-lt"/>
                <a:cs typeface="+mn-lt"/>
              </a:rPr>
              <a:t> [Accessed on 5th November]</a:t>
            </a:r>
            <a:endParaRPr lang="en-US" sz="500"/>
          </a:p>
          <a:p>
            <a:r>
              <a:rPr lang="en-US" sz="500">
                <a:ea typeface="+mn-lt"/>
                <a:cs typeface="+mn-lt"/>
              </a:rPr>
              <a:t>Gill, C., (2018). Don't know, don't care: An exploration of evidence based knowledge and practice in human resource management. Human resource management Review, 28(2), pp.103-115.</a:t>
            </a:r>
            <a:endParaRPr lang="en-US" sz="500"/>
          </a:p>
          <a:p>
            <a:r>
              <a:rPr lang="en-US" sz="500">
                <a:ea typeface="+mn-lt"/>
                <a:cs typeface="+mn-lt"/>
              </a:rPr>
              <a:t>HR Magazine (2025), “Firms focus on outward DEI, say 45% of employees”, Available at </a:t>
            </a:r>
            <a:r>
              <a:rPr lang="en-US" sz="500">
                <a:ea typeface="+mn-lt"/>
                <a:cs typeface="+mn-lt"/>
                <a:hlinkClick r:id="rId6"/>
              </a:rPr>
              <a:t>https://www.hrmagazine.co.uk/content/news/firms-focus-on-outward-dei-say-45-of-employees</a:t>
            </a:r>
            <a:r>
              <a:rPr lang="en-US" sz="500">
                <a:ea typeface="+mn-lt"/>
                <a:cs typeface="+mn-lt"/>
              </a:rPr>
              <a:t> [Accessed on 4th November]</a:t>
            </a:r>
            <a:endParaRPr lang="en-US" sz="500"/>
          </a:p>
          <a:p>
            <a:r>
              <a:rPr lang="en-US" sz="500">
                <a:ea typeface="+mn-lt"/>
                <a:cs typeface="+mn-lt"/>
              </a:rPr>
              <a:t>Jian, W., Orlina-Ursula, D. and Regua, R., (2024). The role of strategic human resource management in achieving organizational agility. International Journal of Science and Engineering Applications, 13(8), pp.47-51.</a:t>
            </a:r>
            <a:endParaRPr lang="en-US" sz="500"/>
          </a:p>
          <a:p>
            <a:r>
              <a:rPr lang="en-US" sz="500">
                <a:ea typeface="+mn-lt"/>
                <a:cs typeface="+mn-lt"/>
              </a:rPr>
              <a:t>Kero, C.A. and Bogale, A.T., (2023). A Systematic Review of Resource-Based View and Dynamic Capabilities of Firms and Future Research Avenues. International Journal of Sustainable Development &amp; Planning, 18(10).</a:t>
            </a:r>
            <a:endParaRPr lang="en-US" sz="500"/>
          </a:p>
          <a:p>
            <a:r>
              <a:rPr lang="en-US" sz="500">
                <a:ea typeface="+mn-lt"/>
                <a:cs typeface="+mn-lt"/>
              </a:rPr>
              <a:t>Koliev, F. and Lebovic, J.H., (2022). Shaming into compliance? Country reporting of convention adherence to the International Labour Organization. International Interactions, 48(2), pp.258-291.</a:t>
            </a:r>
            <a:endParaRPr lang="en-US" sz="500"/>
          </a:p>
          <a:p>
            <a:r>
              <a:rPr lang="en-US" sz="500">
                <a:ea typeface="+mn-lt"/>
                <a:cs typeface="+mn-lt"/>
              </a:rPr>
              <a:t>Lakhamraju, M.V., (2023). Streamlining HR processes through workday integrations: A case study approach. Stochastic Modelling and Computational Sciences, 3, pp.323-333.</a:t>
            </a:r>
            <a:endParaRPr lang="en-US" sz="500"/>
          </a:p>
          <a:p>
            <a:r>
              <a:rPr lang="en-US" sz="500">
                <a:ea typeface="+mn-lt"/>
                <a:cs typeface="+mn-lt"/>
              </a:rPr>
              <a:t>Madhuri, A. and Kumar, B.R., (2025). HR Analytics and Decision-Making: A Data-Driven Approach to Employee Performance Management. Journal of Neonatal Surgery, 14(7s).</a:t>
            </a:r>
            <a:endParaRPr lang="en-US" sz="500"/>
          </a:p>
          <a:p>
            <a:r>
              <a:rPr lang="en-US" sz="500">
                <a:ea typeface="+mn-lt"/>
                <a:cs typeface="+mn-lt"/>
              </a:rPr>
              <a:t>Marecki, Ł., (2023). Impact of work-life balance on employee productivity and well-being. Journal of Management and Financial Sciences, (50), pp.165-178.</a:t>
            </a:r>
            <a:endParaRPr lang="en-US" sz="500"/>
          </a:p>
          <a:p>
            <a:r>
              <a:rPr lang="en-US" sz="500">
                <a:ea typeface="+mn-lt"/>
                <a:cs typeface="+mn-lt"/>
              </a:rPr>
              <a:t>Market.Biz (2025), “Diversity and Inclusion Statistics and Facts”, Available at </a:t>
            </a:r>
            <a:r>
              <a:rPr lang="en-US" sz="500">
                <a:ea typeface="+mn-lt"/>
                <a:cs typeface="+mn-lt"/>
                <a:hlinkClick r:id="rId7"/>
              </a:rPr>
              <a:t>https://market.biz/diversity-and-inclusion-statistics/</a:t>
            </a:r>
            <a:r>
              <a:rPr lang="en-US" sz="500">
                <a:ea typeface="+mn-lt"/>
                <a:cs typeface="+mn-lt"/>
              </a:rPr>
              <a:t> [Accessed on 4th November]</a:t>
            </a:r>
            <a:endParaRPr lang="en-US" sz="500"/>
          </a:p>
          <a:p>
            <a:r>
              <a:rPr lang="en-US" sz="500">
                <a:ea typeface="+mn-lt"/>
                <a:cs typeface="+mn-lt"/>
              </a:rPr>
              <a:t>McGann, M., Wells, T. and Blomkamp, E., (2021). Innovation labs and co-production in public problem solving. Public Management Review, 23(2), pp.297-316.</a:t>
            </a:r>
            <a:endParaRPr lang="en-US" sz="500"/>
          </a:p>
          <a:p>
            <a:r>
              <a:rPr lang="en-US" sz="500">
                <a:ea typeface="+mn-lt"/>
                <a:cs typeface="+mn-lt"/>
              </a:rPr>
              <a:t>McKinsey &amp; Company (2020) “How Amazon is built to try and learn” Available at: </a:t>
            </a:r>
            <a:r>
              <a:rPr lang="en-US" sz="500">
                <a:ea typeface="+mn-lt"/>
                <a:cs typeface="+mn-lt"/>
                <a:hlinkClick r:id="rId8"/>
              </a:rPr>
              <a:t>https://www.mckinsey.com/capabilities/tech-and-ai/our-insights/fasttimes/interviews/beth-galetti</a:t>
            </a:r>
            <a:r>
              <a:rPr lang="en-US" sz="500">
                <a:ea typeface="+mn-lt"/>
                <a:cs typeface="+mn-lt"/>
              </a:rPr>
              <a:t> [Accessed on 12nd November 2025]</a:t>
            </a:r>
            <a:endParaRPr lang="en-US" sz="500"/>
          </a:p>
          <a:p>
            <a:r>
              <a:rPr lang="en-US" sz="500">
                <a:ea typeface="+mn-lt"/>
                <a:cs typeface="+mn-lt"/>
              </a:rPr>
              <a:t>Owen, S.M., Toaiauea, T., Timee, T., Harding, T. and Taoaba, T., (2020). School leadership capacity-building: Developing country successful case studies. International Journal of Educational Management, 34(10), pp.1615-1636.</a:t>
            </a:r>
            <a:endParaRPr lang="en-US" sz="500"/>
          </a:p>
          <a:p>
            <a:r>
              <a:rPr lang="en-US" sz="500">
                <a:ea typeface="+mn-lt"/>
                <a:cs typeface="+mn-lt"/>
              </a:rPr>
              <a:t>Pucik, V., Evans, P., Bjorkman, I. and Morris, S., (2024). The global challenge: International human resource management. Sage Publications.</a:t>
            </a:r>
            <a:endParaRPr lang="en-US" sz="500"/>
          </a:p>
          <a:p>
            <a:r>
              <a:rPr lang="en-US" sz="500">
                <a:ea typeface="+mn-lt"/>
                <a:cs typeface="+mn-lt"/>
              </a:rPr>
              <a:t>Statista (2021), “Women's Representation in Big Tech”, Available at </a:t>
            </a:r>
            <a:r>
              <a:rPr lang="en-US" sz="500">
                <a:ea typeface="+mn-lt"/>
                <a:cs typeface="+mn-lt"/>
                <a:hlinkClick r:id="rId9"/>
              </a:rPr>
              <a:t>https://www.statista.com/chart/4467/female-employees-at-tech-companies/?srsltid=AfmBOoqIQdj2tXg6VYWD6zBLn9dE19dXd85n4K44vs7QgOPUzntXhTEO</a:t>
            </a:r>
            <a:r>
              <a:rPr lang="en-US" sz="500">
                <a:ea typeface="+mn-lt"/>
                <a:cs typeface="+mn-lt"/>
              </a:rPr>
              <a:t> [Accessed on 4th November]</a:t>
            </a:r>
            <a:endParaRPr lang="en-US" sz="500"/>
          </a:p>
          <a:p>
            <a:r>
              <a:rPr lang="en-US" sz="500">
                <a:ea typeface="+mn-lt"/>
                <a:cs typeface="+mn-lt"/>
              </a:rPr>
              <a:t>Stokes, J.M., (2021). Geopolitics and Global Events: International Student Recruitment in a Time of Disruption. In Global Perspectives on Recruiting International Students: Challenges and Opportunities (pp. 125-138). Emerald Publishing Limited.</a:t>
            </a:r>
            <a:endParaRPr lang="en-US" sz="500"/>
          </a:p>
          <a:p>
            <a:r>
              <a:rPr lang="en-US" sz="500">
                <a:ea typeface="+mn-lt"/>
                <a:cs typeface="+mn-lt"/>
              </a:rPr>
              <a:t>Strain, J., Marquardson, J. and Gomillion, D.L., (2025). Conquer the Cloud: Effectively Using the Amazon Web Services Academy Learner Lab for Information Systems Education. Information Systems Education Journal, 23(6).</a:t>
            </a:r>
            <a:endParaRPr lang="en-US" sz="500"/>
          </a:p>
          <a:p>
            <a:r>
              <a:rPr lang="en-US" sz="500">
                <a:ea typeface="+mn-lt"/>
                <a:cs typeface="+mn-lt"/>
              </a:rPr>
              <a:t>Vázquez‐Brust, D., Jabbour, C.J.C., Plaza‐Úbeda, J.A., Perez‐Valls, M., de Sousa Jabbour, A.B.L. and Renwick, D.W., (2023). The role of green human resource management in the translation of greening pressures into environmental protection practices. Business Strategy and the Environment, 32(6), pp.3628-3648.</a:t>
            </a:r>
            <a:endParaRPr lang="en-US" sz="500"/>
          </a:p>
          <a:p>
            <a:r>
              <a:rPr lang="en-US" sz="500">
                <a:ea typeface="+mn-lt"/>
                <a:cs typeface="+mn-lt"/>
              </a:rPr>
              <a:t>Vellore, V., (2022). OKRs for all: Making objectives and key results work for your entire organization. John Wiley &amp; Sons.</a:t>
            </a:r>
            <a:endParaRPr lang="en-US" sz="500"/>
          </a:p>
          <a:p>
            <a:r>
              <a:rPr lang="en-US" sz="500">
                <a:ea typeface="+mn-lt"/>
                <a:cs typeface="+mn-lt"/>
              </a:rPr>
              <a:t>Wang, A., (2024). Enhancing HR management through HRIS and data analytics. Applied and computational engineering, 64(1), pp.223-229.</a:t>
            </a:r>
            <a:endParaRPr lang="en-US" sz="500"/>
          </a:p>
        </p:txBody>
      </p:sp>
    </p:spTree>
    <p:extLst>
      <p:ext uri="{BB962C8B-B14F-4D97-AF65-F5344CB8AC3E}">
        <p14:creationId xmlns:p14="http://schemas.microsoft.com/office/powerpoint/2010/main" val="427926711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53</TotalTime>
  <Words>5589</Words>
  <Application>Microsoft Office PowerPoint</Application>
  <PresentationFormat>Widescreen</PresentationFormat>
  <Paragraphs>267</Paragraphs>
  <Slides>35</Slides>
  <Notes>33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35</vt:i4>
      </vt:variant>
    </vt:vector>
  </HeadingPairs>
  <TitlesOfParts>
    <vt:vector size="40" baseType="lpstr">
      <vt:lpstr>Aptos</vt:lpstr>
      <vt:lpstr>Aptos Display</vt:lpstr>
      <vt:lpstr>Arial</vt:lpstr>
      <vt:lpstr>Calibri</vt:lpstr>
      <vt:lpstr>office theme</vt:lpstr>
      <vt:lpstr>Human Capital Management: Group Presentation  Lecturer Name: Gladius Kulothungan </vt:lpstr>
      <vt:lpstr>Introduction to the Organisation (Amazon) </vt:lpstr>
      <vt:lpstr>Overview of the Global HRM Context</vt:lpstr>
      <vt:lpstr>Purpose and Objectives of the Presentation</vt:lpstr>
      <vt:lpstr>Strategic Importance of Human Capital Management</vt:lpstr>
      <vt:lpstr>Current HR Policies and Practices at Amazon</vt:lpstr>
      <vt:lpstr>HRM in International Operations</vt:lpstr>
      <vt:lpstr>Workforce Demographics and Global Mobility Trends</vt:lpstr>
      <vt:lpstr>Key HR Challenges in the Global Environment</vt:lpstr>
      <vt:lpstr>Role of Line Managers in Implementing HR Strategy </vt:lpstr>
      <vt:lpstr>Training and Development Practices</vt:lpstr>
      <vt:lpstr>Recruitment and Selection Strategies</vt:lpstr>
      <vt:lpstr>Diversity, Equity, and Inclusion Initiatives </vt:lpstr>
      <vt:lpstr>Reward and Remuneration Systems</vt:lpstr>
      <vt:lpstr>Performance Management Framework</vt:lpstr>
      <vt:lpstr>Technological Transformation in HR (HRIS and AI Tools) </vt:lpstr>
      <vt:lpstr>Employee Engagement and Retention Strategies</vt:lpstr>
      <vt:lpstr>Cultural and Cross-Border Team Management</vt:lpstr>
      <vt:lpstr>Legal, Ethical, and Geopolitical Influences on HRM </vt:lpstr>
      <vt:lpstr>Strategic Alignment of HRM with Organisational Goals </vt:lpstr>
      <vt:lpstr>Application of HRM Theories and Models</vt:lpstr>
      <vt:lpstr>Case Examples and Benchmarking with Global Best Practices</vt:lpstr>
      <vt:lpstr>Recommendations to Address Key HR Challenges </vt:lpstr>
      <vt:lpstr>Implementation and Change Management Plan</vt:lpstr>
      <vt:lpstr>Strategic Outlook for Future HRM in the Organisation</vt:lpstr>
      <vt:lpstr>Future Skills and Workforce Preparedness</vt:lpstr>
      <vt:lpstr>Employer Branding and Global Talent Attraction</vt:lpstr>
      <vt:lpstr>Organisational Learning and Knowledge Management</vt:lpstr>
      <vt:lpstr>HR Governance, Compliance, and Risk Management</vt:lpstr>
      <vt:lpstr>Workforce Flexibility and Hybrid Work Models</vt:lpstr>
      <vt:lpstr>Cross-Cultural Leadership Development</vt:lpstr>
      <vt:lpstr>Digital Transformation Challenges in HRM</vt:lpstr>
      <vt:lpstr>Group Reflection and Key Learning Takeaways</vt:lpstr>
      <vt:lpstr>Conclusion</vt:lpstr>
      <vt:lpstr>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Alina Don</cp:lastModifiedBy>
  <cp:revision>244</cp:revision>
  <dcterms:created xsi:type="dcterms:W3CDTF">2025-11-06T15:23:28Z</dcterms:created>
  <dcterms:modified xsi:type="dcterms:W3CDTF">2025-11-23T15:08:05Z</dcterms:modified>
</cp:coreProperties>
</file>