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7" r:id="rId2"/>
    <p:sldId id="268" r:id="rId3"/>
    <p:sldId id="259" r:id="rId4"/>
    <p:sldId id="260" r:id="rId5"/>
    <p:sldId id="270" r:id="rId6"/>
    <p:sldId id="273" r:id="rId7"/>
    <p:sldId id="274" r:id="rId8"/>
    <p:sldId id="257" r:id="rId9"/>
    <p:sldId id="261" r:id="rId10"/>
    <p:sldId id="262" r:id="rId11"/>
    <p:sldId id="263" r:id="rId12"/>
    <p:sldId id="264" r:id="rId13"/>
    <p:sldId id="258" r:id="rId14"/>
    <p:sldId id="265" r:id="rId15"/>
    <p:sldId id="266" r:id="rId16"/>
    <p:sldId id="276" r:id="rId17"/>
    <p:sldId id="277" r:id="rId18"/>
    <p:sldId id="275" r:id="rId19"/>
  </p:sldIdLst>
  <p:sldSz cx="12192000" cy="6858000"/>
  <p:notesSz cx="6888163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35D34E-1751-4292-A631-3A617D83C653}" v="4" dt="2026-10-15T19:55:02.4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 Roberts (Llansantffraid CiWA. School)" userId="f9206ae2-79fc-4eaa-8d5e-07ca0c3314c7" providerId="ADAL" clId="{C812BC8A-4645-4202-93E7-1661CC44926B}"/>
    <pc:docChg chg="custSel modSld modNotesMaster">
      <pc:chgData name="D Roberts (Llansantffraid CiWA. School)" userId="f9206ae2-79fc-4eaa-8d5e-07ca0c3314c7" providerId="ADAL" clId="{C812BC8A-4645-4202-93E7-1661CC44926B}" dt="2026-10-15T19:57:39.038" v="321" actId="20577"/>
      <pc:docMkLst>
        <pc:docMk/>
      </pc:docMkLst>
      <pc:sldChg chg="modSp mod">
        <pc:chgData name="D Roberts (Llansantffraid CiWA. School)" userId="f9206ae2-79fc-4eaa-8d5e-07ca0c3314c7" providerId="ADAL" clId="{C812BC8A-4645-4202-93E7-1661CC44926B}" dt="2026-10-15T18:56:18.845" v="45" actId="20577"/>
        <pc:sldMkLst>
          <pc:docMk/>
          <pc:sldMk cId="3723130116" sldId="257"/>
        </pc:sldMkLst>
        <pc:spChg chg="mod">
          <ac:chgData name="D Roberts (Llansantffraid CiWA. School)" userId="f9206ae2-79fc-4eaa-8d5e-07ca0c3314c7" providerId="ADAL" clId="{C812BC8A-4645-4202-93E7-1661CC44926B}" dt="2026-10-15T18:56:18.845" v="45" actId="20577"/>
          <ac:spMkLst>
            <pc:docMk/>
            <pc:sldMk cId="3723130116" sldId="257"/>
            <ac:spMk id="2" creationId="{6A3F7050-7257-EB54-00D3-8117B2076F03}"/>
          </ac:spMkLst>
        </pc:spChg>
      </pc:sldChg>
      <pc:sldChg chg="modSp mod">
        <pc:chgData name="D Roberts (Llansantffraid CiWA. School)" userId="f9206ae2-79fc-4eaa-8d5e-07ca0c3314c7" providerId="ADAL" clId="{C812BC8A-4645-4202-93E7-1661CC44926B}" dt="2026-10-15T19:08:16.543" v="57" actId="20577"/>
        <pc:sldMkLst>
          <pc:docMk/>
          <pc:sldMk cId="494483630" sldId="258"/>
        </pc:sldMkLst>
        <pc:spChg chg="mod">
          <ac:chgData name="D Roberts (Llansantffraid CiWA. School)" userId="f9206ae2-79fc-4eaa-8d5e-07ca0c3314c7" providerId="ADAL" clId="{C812BC8A-4645-4202-93E7-1661CC44926B}" dt="2026-10-15T19:08:16.543" v="57" actId="20577"/>
          <ac:spMkLst>
            <pc:docMk/>
            <pc:sldMk cId="494483630" sldId="258"/>
            <ac:spMk id="2" creationId="{1E9EB063-3238-E603-7B4A-657B0917B6E0}"/>
          </ac:spMkLst>
        </pc:spChg>
      </pc:sldChg>
      <pc:sldChg chg="modSp mod">
        <pc:chgData name="D Roberts (Llansantffraid CiWA. School)" userId="f9206ae2-79fc-4eaa-8d5e-07ca0c3314c7" providerId="ADAL" clId="{C812BC8A-4645-4202-93E7-1661CC44926B}" dt="2026-10-15T18:55:40.703" v="38" actId="20577"/>
        <pc:sldMkLst>
          <pc:docMk/>
          <pc:sldMk cId="2987394562" sldId="260"/>
        </pc:sldMkLst>
        <pc:spChg chg="mod">
          <ac:chgData name="D Roberts (Llansantffraid CiWA. School)" userId="f9206ae2-79fc-4eaa-8d5e-07ca0c3314c7" providerId="ADAL" clId="{C812BC8A-4645-4202-93E7-1661CC44926B}" dt="2026-10-15T18:55:40.703" v="38" actId="20577"/>
          <ac:spMkLst>
            <pc:docMk/>
            <pc:sldMk cId="2987394562" sldId="260"/>
            <ac:spMk id="4" creationId="{54FB3A2B-6856-0813-E3BC-C4D99A4268BE}"/>
          </ac:spMkLst>
        </pc:spChg>
      </pc:sldChg>
      <pc:sldChg chg="modSp mod">
        <pc:chgData name="D Roberts (Llansantffraid CiWA. School)" userId="f9206ae2-79fc-4eaa-8d5e-07ca0c3314c7" providerId="ADAL" clId="{C812BC8A-4645-4202-93E7-1661CC44926B}" dt="2026-10-15T18:56:29.160" v="48" actId="20577"/>
        <pc:sldMkLst>
          <pc:docMk/>
          <pc:sldMk cId="2344268479" sldId="261"/>
        </pc:sldMkLst>
        <pc:spChg chg="mod">
          <ac:chgData name="D Roberts (Llansantffraid CiWA. School)" userId="f9206ae2-79fc-4eaa-8d5e-07ca0c3314c7" providerId="ADAL" clId="{C812BC8A-4645-4202-93E7-1661CC44926B}" dt="2026-10-15T18:56:29.160" v="48" actId="20577"/>
          <ac:spMkLst>
            <pc:docMk/>
            <pc:sldMk cId="2344268479" sldId="261"/>
            <ac:spMk id="2" creationId="{C97C1923-8B29-8C82-979D-3F26F26037FF}"/>
          </ac:spMkLst>
        </pc:spChg>
      </pc:sldChg>
      <pc:sldChg chg="modSp mod">
        <pc:chgData name="D Roberts (Llansantffraid CiWA. School)" userId="f9206ae2-79fc-4eaa-8d5e-07ca0c3314c7" providerId="ADAL" clId="{C812BC8A-4645-4202-93E7-1661CC44926B}" dt="2026-10-15T19:17:25.854" v="76" actId="20577"/>
        <pc:sldMkLst>
          <pc:docMk/>
          <pc:sldMk cId="1849004116" sldId="262"/>
        </pc:sldMkLst>
        <pc:spChg chg="mod">
          <ac:chgData name="D Roberts (Llansantffraid CiWA. School)" userId="f9206ae2-79fc-4eaa-8d5e-07ca0c3314c7" providerId="ADAL" clId="{C812BC8A-4645-4202-93E7-1661CC44926B}" dt="2026-10-15T19:17:25.854" v="76" actId="20577"/>
          <ac:spMkLst>
            <pc:docMk/>
            <pc:sldMk cId="1849004116" sldId="262"/>
            <ac:spMk id="2" creationId="{D5470A8E-064D-4EAE-EBA7-03A7D81CBBC1}"/>
          </ac:spMkLst>
        </pc:spChg>
      </pc:sldChg>
      <pc:sldChg chg="modSp mod">
        <pc:chgData name="D Roberts (Llansantffraid CiWA. School)" userId="f9206ae2-79fc-4eaa-8d5e-07ca0c3314c7" providerId="ADAL" clId="{C812BC8A-4645-4202-93E7-1661CC44926B}" dt="2026-10-15T18:56:36.214" v="51" actId="20577"/>
        <pc:sldMkLst>
          <pc:docMk/>
          <pc:sldMk cId="4175874642" sldId="263"/>
        </pc:sldMkLst>
        <pc:spChg chg="mod">
          <ac:chgData name="D Roberts (Llansantffraid CiWA. School)" userId="f9206ae2-79fc-4eaa-8d5e-07ca0c3314c7" providerId="ADAL" clId="{C812BC8A-4645-4202-93E7-1661CC44926B}" dt="2026-10-15T18:56:36.214" v="51" actId="20577"/>
          <ac:spMkLst>
            <pc:docMk/>
            <pc:sldMk cId="4175874642" sldId="263"/>
            <ac:spMk id="2" creationId="{C0C069F4-651D-79FB-3B7C-E00654BA40A9}"/>
          </ac:spMkLst>
        </pc:spChg>
      </pc:sldChg>
      <pc:sldChg chg="modSp mod">
        <pc:chgData name="D Roberts (Llansantffraid CiWA. School)" userId="f9206ae2-79fc-4eaa-8d5e-07ca0c3314c7" providerId="ADAL" clId="{C812BC8A-4645-4202-93E7-1661CC44926B}" dt="2026-10-15T18:56:42.475" v="54" actId="20577"/>
        <pc:sldMkLst>
          <pc:docMk/>
          <pc:sldMk cId="3922819642" sldId="264"/>
        </pc:sldMkLst>
        <pc:spChg chg="mod">
          <ac:chgData name="D Roberts (Llansantffraid CiWA. School)" userId="f9206ae2-79fc-4eaa-8d5e-07ca0c3314c7" providerId="ADAL" clId="{C812BC8A-4645-4202-93E7-1661CC44926B}" dt="2026-10-15T18:56:42.475" v="54" actId="20577"/>
          <ac:spMkLst>
            <pc:docMk/>
            <pc:sldMk cId="3922819642" sldId="264"/>
            <ac:spMk id="2" creationId="{AB51DA70-B4E3-5BAB-7EAC-16A03FF4DD8F}"/>
          </ac:spMkLst>
        </pc:spChg>
      </pc:sldChg>
      <pc:sldChg chg="modSp mod">
        <pc:chgData name="D Roberts (Llansantffraid CiWA. School)" userId="f9206ae2-79fc-4eaa-8d5e-07ca0c3314c7" providerId="ADAL" clId="{C812BC8A-4645-4202-93E7-1661CC44926B}" dt="2026-10-15T19:57:39.038" v="321" actId="20577"/>
        <pc:sldMkLst>
          <pc:docMk/>
          <pc:sldMk cId="576440527" sldId="268"/>
        </pc:sldMkLst>
        <pc:graphicFrameChg chg="modGraphic">
          <ac:chgData name="D Roberts (Llansantffraid CiWA. School)" userId="f9206ae2-79fc-4eaa-8d5e-07ca0c3314c7" providerId="ADAL" clId="{C812BC8A-4645-4202-93E7-1661CC44926B}" dt="2026-10-15T19:57:39.038" v="321" actId="20577"/>
          <ac:graphicFrameMkLst>
            <pc:docMk/>
            <pc:sldMk cId="576440527" sldId="268"/>
            <ac:graphicFrameMk id="7" creationId="{93588440-FE43-EB4C-D8E1-7D21073CD94E}"/>
          </ac:graphicFrameMkLst>
        </pc:graphicFrameChg>
      </pc:sldChg>
      <pc:sldChg chg="modSp mod">
        <pc:chgData name="D Roberts (Llansantffraid CiWA. School)" userId="f9206ae2-79fc-4eaa-8d5e-07ca0c3314c7" providerId="ADAL" clId="{C812BC8A-4645-4202-93E7-1661CC44926B}" dt="2026-10-15T19:24:45.482" v="204" actId="1076"/>
        <pc:sldMkLst>
          <pc:docMk/>
          <pc:sldMk cId="2491909228" sldId="270"/>
        </pc:sldMkLst>
        <pc:spChg chg="mod">
          <ac:chgData name="D Roberts (Llansantffraid CiWA. School)" userId="f9206ae2-79fc-4eaa-8d5e-07ca0c3314c7" providerId="ADAL" clId="{C812BC8A-4645-4202-93E7-1661CC44926B}" dt="2026-10-15T19:24:45.482" v="204" actId="1076"/>
          <ac:spMkLst>
            <pc:docMk/>
            <pc:sldMk cId="2491909228" sldId="270"/>
            <ac:spMk id="2" creationId="{546C7055-ED97-0A5B-5716-54083A84018A}"/>
          </ac:spMkLst>
        </pc:spChg>
      </pc:sldChg>
      <pc:sldChg chg="modSp mod">
        <pc:chgData name="D Roberts (Llansantffraid CiWA. School)" userId="f9206ae2-79fc-4eaa-8d5e-07ca0c3314c7" providerId="ADAL" clId="{C812BC8A-4645-4202-93E7-1661CC44926B}" dt="2026-10-15T18:55:59.862" v="42" actId="20577"/>
        <pc:sldMkLst>
          <pc:docMk/>
          <pc:sldMk cId="1387597023" sldId="273"/>
        </pc:sldMkLst>
        <pc:spChg chg="mod">
          <ac:chgData name="D Roberts (Llansantffraid CiWA. School)" userId="f9206ae2-79fc-4eaa-8d5e-07ca0c3314c7" providerId="ADAL" clId="{C812BC8A-4645-4202-93E7-1661CC44926B}" dt="2026-10-15T18:55:59.862" v="42" actId="20577"/>
          <ac:spMkLst>
            <pc:docMk/>
            <pc:sldMk cId="1387597023" sldId="273"/>
            <ac:spMk id="2" creationId="{5DA021DD-53F1-4728-1096-740A8E84ABEB}"/>
          </ac:spMkLst>
        </pc:spChg>
      </pc:sldChg>
      <pc:sldChg chg="addSp delSp modSp mod">
        <pc:chgData name="D Roberts (Llansantffraid CiWA. School)" userId="f9206ae2-79fc-4eaa-8d5e-07ca0c3314c7" providerId="ADAL" clId="{C812BC8A-4645-4202-93E7-1661CC44926B}" dt="2026-10-15T19:47:41.558" v="291" actId="1076"/>
        <pc:sldMkLst>
          <pc:docMk/>
          <pc:sldMk cId="3856887041" sldId="277"/>
        </pc:sldMkLst>
        <pc:graphicFrameChg chg="mod modGraphic">
          <ac:chgData name="D Roberts (Llansantffraid CiWA. School)" userId="f9206ae2-79fc-4eaa-8d5e-07ca0c3314c7" providerId="ADAL" clId="{C812BC8A-4645-4202-93E7-1661CC44926B}" dt="2026-10-15T19:47:29.160" v="289" actId="20577"/>
          <ac:graphicFrameMkLst>
            <pc:docMk/>
            <pc:sldMk cId="3856887041" sldId="277"/>
            <ac:graphicFrameMk id="4" creationId="{A05B7345-DBDE-31CF-D544-924ED1EC34EB}"/>
          </ac:graphicFrameMkLst>
        </pc:graphicFrameChg>
        <pc:graphicFrameChg chg="modGraphic">
          <ac:chgData name="D Roberts (Llansantffraid CiWA. School)" userId="f9206ae2-79fc-4eaa-8d5e-07ca0c3314c7" providerId="ADAL" clId="{C812BC8A-4645-4202-93E7-1661CC44926B}" dt="2026-10-15T19:46:22.650" v="279" actId="20577"/>
          <ac:graphicFrameMkLst>
            <pc:docMk/>
            <pc:sldMk cId="3856887041" sldId="277"/>
            <ac:graphicFrameMk id="5" creationId="{C95C11DD-3A9B-C220-3008-1FD3C7319C8B}"/>
          </ac:graphicFrameMkLst>
        </pc:graphicFrameChg>
        <pc:picChg chg="del mod">
          <ac:chgData name="D Roberts (Llansantffraid CiWA. School)" userId="f9206ae2-79fc-4eaa-8d5e-07ca0c3314c7" providerId="ADAL" clId="{C812BC8A-4645-4202-93E7-1661CC44926B}" dt="2026-10-15T19:45:59.551" v="272" actId="478"/>
          <ac:picMkLst>
            <pc:docMk/>
            <pc:sldMk cId="3856887041" sldId="277"/>
            <ac:picMk id="6" creationId="{1D03E80A-2B53-E5D9-E2AE-579980493B69}"/>
          </ac:picMkLst>
        </pc:picChg>
        <pc:picChg chg="add mod">
          <ac:chgData name="D Roberts (Llansantffraid CiWA. School)" userId="f9206ae2-79fc-4eaa-8d5e-07ca0c3314c7" providerId="ADAL" clId="{C812BC8A-4645-4202-93E7-1661CC44926B}" dt="2026-10-15T19:47:37.606" v="290" actId="1076"/>
          <ac:picMkLst>
            <pc:docMk/>
            <pc:sldMk cId="3856887041" sldId="277"/>
            <ac:picMk id="7" creationId="{F64AC310-17FA-523B-F8B7-3A234F38DFAF}"/>
          </ac:picMkLst>
        </pc:picChg>
        <pc:picChg chg="mod">
          <ac:chgData name="D Roberts (Llansantffraid CiWA. School)" userId="f9206ae2-79fc-4eaa-8d5e-07ca0c3314c7" providerId="ADAL" clId="{C812BC8A-4645-4202-93E7-1661CC44926B}" dt="2026-10-15T19:47:41.558" v="291" actId="1076"/>
          <ac:picMkLst>
            <pc:docMk/>
            <pc:sldMk cId="3856887041" sldId="277"/>
            <ac:picMk id="8" creationId="{BD61553E-3B07-956C-AEC8-2A82100F23C4}"/>
          </ac:picMkLst>
        </pc:picChg>
        <pc:picChg chg="add del mod">
          <ac:chgData name="D Roberts (Llansantffraid CiWA. School)" userId="f9206ae2-79fc-4eaa-8d5e-07ca0c3314c7" providerId="ADAL" clId="{C812BC8A-4645-4202-93E7-1661CC44926B}" dt="2026-10-15T19:45:57.366" v="271" actId="478"/>
          <ac:picMkLst>
            <pc:docMk/>
            <pc:sldMk cId="3856887041" sldId="277"/>
            <ac:picMk id="10" creationId="{44A7D1C4-4CEC-34DD-5268-489B90C6B25E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DB6FFE-59C9-4BFA-8BD9-BCD73A4BCBB1}" type="doc">
      <dgm:prSet loTypeId="urn:microsoft.com/office/officeart/2005/8/layout/hierarchy3" loCatId="hierarchy" qsTypeId="urn:microsoft.com/office/officeart/2005/8/quickstyle/simple1#7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08B96993-2398-4830-9369-AFB105493496}">
      <dgm:prSet/>
      <dgm:spPr/>
      <dgm:t>
        <a:bodyPr/>
        <a:lstStyle/>
        <a:p>
          <a:r>
            <a:rPr lang="cy-GB" noProof="0" dirty="0"/>
            <a:t>Teitl y wers: Yr Tywydd</a:t>
          </a:r>
        </a:p>
      </dgm:t>
    </dgm:pt>
    <dgm:pt modelId="{CFB251EB-EF37-470E-8351-D2F4AE55DD1F}" type="parTrans" cxnId="{3B77A908-B14C-439F-B5BC-2A0F87D47EBC}">
      <dgm:prSet/>
      <dgm:spPr/>
      <dgm:t>
        <a:bodyPr/>
        <a:lstStyle/>
        <a:p>
          <a:endParaRPr lang="en-US"/>
        </a:p>
      </dgm:t>
    </dgm:pt>
    <dgm:pt modelId="{BD69190A-12AC-46C0-A01F-29C8B5DF0791}" type="sibTrans" cxnId="{3B77A908-B14C-439F-B5BC-2A0F87D47EBC}">
      <dgm:prSet/>
      <dgm:spPr/>
      <dgm:t>
        <a:bodyPr/>
        <a:lstStyle/>
        <a:p>
          <a:endParaRPr lang="en-US"/>
        </a:p>
      </dgm:t>
    </dgm:pt>
    <dgm:pt modelId="{CC7FB9DF-8C53-48BE-BAE8-C031F0267B26}">
      <dgm:prSet/>
      <dgm:spPr/>
      <dgm:t>
        <a:bodyPr/>
        <a:lstStyle/>
        <a:p>
          <a:r>
            <a:rPr lang="cy-GB" noProof="0" dirty="0"/>
            <a:t>Nod y wers: Patrwm – Sut roedd y tywydd ddoe?</a:t>
          </a:r>
        </a:p>
      </dgm:t>
    </dgm:pt>
    <dgm:pt modelId="{EE0325A1-AB22-4381-A73A-10FDE28FFC8D}" type="parTrans" cxnId="{19571B76-5B83-425F-B64F-F3461AE4A36E}">
      <dgm:prSet/>
      <dgm:spPr/>
      <dgm:t>
        <a:bodyPr/>
        <a:lstStyle/>
        <a:p>
          <a:endParaRPr lang="en-US"/>
        </a:p>
      </dgm:t>
    </dgm:pt>
    <dgm:pt modelId="{3B7C7809-55EA-4CED-9531-C45994B1134E}" type="sibTrans" cxnId="{19571B76-5B83-425F-B64F-F3461AE4A36E}">
      <dgm:prSet/>
      <dgm:spPr/>
      <dgm:t>
        <a:bodyPr/>
        <a:lstStyle/>
        <a:p>
          <a:endParaRPr lang="en-US"/>
        </a:p>
      </dgm:t>
    </dgm:pt>
    <dgm:pt modelId="{1EF0E02B-9321-46E9-BBBC-79A7692399D1}" type="pres">
      <dgm:prSet presAssocID="{2BDB6FFE-59C9-4BFA-8BD9-BCD73A4BCBB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043469-CBC1-49EB-9E3A-D318741FC515}" type="pres">
      <dgm:prSet presAssocID="{08B96993-2398-4830-9369-AFB105493496}" presName="root" presStyleCnt="0"/>
      <dgm:spPr/>
    </dgm:pt>
    <dgm:pt modelId="{931B4254-3622-4ADE-9BEB-025D117AC3A3}" type="pres">
      <dgm:prSet presAssocID="{08B96993-2398-4830-9369-AFB105493496}" presName="rootComposite" presStyleCnt="0"/>
      <dgm:spPr/>
    </dgm:pt>
    <dgm:pt modelId="{D192E270-83EA-4614-B299-4F9B44513714}" type="pres">
      <dgm:prSet presAssocID="{08B96993-2398-4830-9369-AFB105493496}" presName="rootText" presStyleLbl="node1" presStyleIdx="0" presStyleCnt="2"/>
      <dgm:spPr/>
    </dgm:pt>
    <dgm:pt modelId="{93DB1BB3-B26C-4053-89AD-DE239092C00D}" type="pres">
      <dgm:prSet presAssocID="{08B96993-2398-4830-9369-AFB105493496}" presName="rootConnector" presStyleLbl="node1" presStyleIdx="0" presStyleCnt="2"/>
      <dgm:spPr/>
    </dgm:pt>
    <dgm:pt modelId="{2CAE91FF-98D3-4B9E-83CC-A1A0AA79B38D}" type="pres">
      <dgm:prSet presAssocID="{08B96993-2398-4830-9369-AFB105493496}" presName="childShape" presStyleCnt="0"/>
      <dgm:spPr/>
    </dgm:pt>
    <dgm:pt modelId="{35C9B046-1769-4FEB-99D5-C84552B7AAEC}" type="pres">
      <dgm:prSet presAssocID="{CC7FB9DF-8C53-48BE-BAE8-C031F0267B26}" presName="root" presStyleCnt="0"/>
      <dgm:spPr/>
    </dgm:pt>
    <dgm:pt modelId="{3C32581F-811D-4A45-A49C-65089353C644}" type="pres">
      <dgm:prSet presAssocID="{CC7FB9DF-8C53-48BE-BAE8-C031F0267B26}" presName="rootComposite" presStyleCnt="0"/>
      <dgm:spPr/>
    </dgm:pt>
    <dgm:pt modelId="{9CD8B140-369A-4E3B-965E-3CFF101DB828}" type="pres">
      <dgm:prSet presAssocID="{CC7FB9DF-8C53-48BE-BAE8-C031F0267B26}" presName="rootText" presStyleLbl="node1" presStyleIdx="1" presStyleCnt="2"/>
      <dgm:spPr/>
    </dgm:pt>
    <dgm:pt modelId="{89EFB470-99B9-4573-A15E-B022C0D9CF64}" type="pres">
      <dgm:prSet presAssocID="{CC7FB9DF-8C53-48BE-BAE8-C031F0267B26}" presName="rootConnector" presStyleLbl="node1" presStyleIdx="1" presStyleCnt="2"/>
      <dgm:spPr/>
    </dgm:pt>
    <dgm:pt modelId="{FB71B61A-C7F0-43AB-9AB5-05385A2EBFCA}" type="pres">
      <dgm:prSet presAssocID="{CC7FB9DF-8C53-48BE-BAE8-C031F0267B26}" presName="childShape" presStyleCnt="0"/>
      <dgm:spPr/>
    </dgm:pt>
  </dgm:ptLst>
  <dgm:cxnLst>
    <dgm:cxn modelId="{3B77A908-B14C-439F-B5BC-2A0F87D47EBC}" srcId="{2BDB6FFE-59C9-4BFA-8BD9-BCD73A4BCBB1}" destId="{08B96993-2398-4830-9369-AFB105493496}" srcOrd="0" destOrd="0" parTransId="{CFB251EB-EF37-470E-8351-D2F4AE55DD1F}" sibTransId="{BD69190A-12AC-46C0-A01F-29C8B5DF0791}"/>
    <dgm:cxn modelId="{4DDDAB18-63A8-45FE-AC32-417B41FE2505}" type="presOf" srcId="{08B96993-2398-4830-9369-AFB105493496}" destId="{D192E270-83EA-4614-B299-4F9B44513714}" srcOrd="0" destOrd="0" presId="urn:microsoft.com/office/officeart/2005/8/layout/hierarchy3"/>
    <dgm:cxn modelId="{84634662-0BDC-4290-B3B6-2E31D1123C10}" type="presOf" srcId="{2BDB6FFE-59C9-4BFA-8BD9-BCD73A4BCBB1}" destId="{1EF0E02B-9321-46E9-BBBC-79A7692399D1}" srcOrd="0" destOrd="0" presId="urn:microsoft.com/office/officeart/2005/8/layout/hierarchy3"/>
    <dgm:cxn modelId="{B7542569-7DBA-4E89-BE82-6E2FEE18DDA1}" type="presOf" srcId="{08B96993-2398-4830-9369-AFB105493496}" destId="{93DB1BB3-B26C-4053-89AD-DE239092C00D}" srcOrd="1" destOrd="0" presId="urn:microsoft.com/office/officeart/2005/8/layout/hierarchy3"/>
    <dgm:cxn modelId="{19571B76-5B83-425F-B64F-F3461AE4A36E}" srcId="{2BDB6FFE-59C9-4BFA-8BD9-BCD73A4BCBB1}" destId="{CC7FB9DF-8C53-48BE-BAE8-C031F0267B26}" srcOrd="1" destOrd="0" parTransId="{EE0325A1-AB22-4381-A73A-10FDE28FFC8D}" sibTransId="{3B7C7809-55EA-4CED-9531-C45994B1134E}"/>
    <dgm:cxn modelId="{51777EC8-88C1-419F-9FE0-A20315CB1E61}" type="presOf" srcId="{CC7FB9DF-8C53-48BE-BAE8-C031F0267B26}" destId="{89EFB470-99B9-4573-A15E-B022C0D9CF64}" srcOrd="1" destOrd="0" presId="urn:microsoft.com/office/officeart/2005/8/layout/hierarchy3"/>
    <dgm:cxn modelId="{1DE9ACDD-A69E-4D06-9C48-B518DF912E5C}" type="presOf" srcId="{CC7FB9DF-8C53-48BE-BAE8-C031F0267B26}" destId="{9CD8B140-369A-4E3B-965E-3CFF101DB828}" srcOrd="0" destOrd="0" presId="urn:microsoft.com/office/officeart/2005/8/layout/hierarchy3"/>
    <dgm:cxn modelId="{53B45E65-101D-48CA-9102-4BC3FA24772A}" type="presParOf" srcId="{1EF0E02B-9321-46E9-BBBC-79A7692399D1}" destId="{95043469-CBC1-49EB-9E3A-D318741FC515}" srcOrd="0" destOrd="0" presId="urn:microsoft.com/office/officeart/2005/8/layout/hierarchy3"/>
    <dgm:cxn modelId="{1AE4BB71-FC68-44A2-874E-B708A108099A}" type="presParOf" srcId="{95043469-CBC1-49EB-9E3A-D318741FC515}" destId="{931B4254-3622-4ADE-9BEB-025D117AC3A3}" srcOrd="0" destOrd="0" presId="urn:microsoft.com/office/officeart/2005/8/layout/hierarchy3"/>
    <dgm:cxn modelId="{0D567580-243D-40F4-B796-7A28C0E5765B}" type="presParOf" srcId="{931B4254-3622-4ADE-9BEB-025D117AC3A3}" destId="{D192E270-83EA-4614-B299-4F9B44513714}" srcOrd="0" destOrd="0" presId="urn:microsoft.com/office/officeart/2005/8/layout/hierarchy3"/>
    <dgm:cxn modelId="{89B4EA34-B724-4D8D-90A5-9B1932F1A135}" type="presParOf" srcId="{931B4254-3622-4ADE-9BEB-025D117AC3A3}" destId="{93DB1BB3-B26C-4053-89AD-DE239092C00D}" srcOrd="1" destOrd="0" presId="urn:microsoft.com/office/officeart/2005/8/layout/hierarchy3"/>
    <dgm:cxn modelId="{F229C76D-CE28-4682-9516-04157B0680BD}" type="presParOf" srcId="{95043469-CBC1-49EB-9E3A-D318741FC515}" destId="{2CAE91FF-98D3-4B9E-83CC-A1A0AA79B38D}" srcOrd="1" destOrd="0" presId="urn:microsoft.com/office/officeart/2005/8/layout/hierarchy3"/>
    <dgm:cxn modelId="{D693AC3F-F2D3-47E8-9379-85172127E2F1}" type="presParOf" srcId="{1EF0E02B-9321-46E9-BBBC-79A7692399D1}" destId="{35C9B046-1769-4FEB-99D5-C84552B7AAEC}" srcOrd="1" destOrd="0" presId="urn:microsoft.com/office/officeart/2005/8/layout/hierarchy3"/>
    <dgm:cxn modelId="{84884C1D-12C5-4A9C-A1F4-CB8B9FF4683B}" type="presParOf" srcId="{35C9B046-1769-4FEB-99D5-C84552B7AAEC}" destId="{3C32581F-811D-4A45-A49C-65089353C644}" srcOrd="0" destOrd="0" presId="urn:microsoft.com/office/officeart/2005/8/layout/hierarchy3"/>
    <dgm:cxn modelId="{920C7D0C-7180-4E59-B53B-DB27A9D203B7}" type="presParOf" srcId="{3C32581F-811D-4A45-A49C-65089353C644}" destId="{9CD8B140-369A-4E3B-965E-3CFF101DB828}" srcOrd="0" destOrd="0" presId="urn:microsoft.com/office/officeart/2005/8/layout/hierarchy3"/>
    <dgm:cxn modelId="{A069A945-E9B6-43C4-8179-F99BAC42F835}" type="presParOf" srcId="{3C32581F-811D-4A45-A49C-65089353C644}" destId="{89EFB470-99B9-4573-A15E-B022C0D9CF64}" srcOrd="1" destOrd="0" presId="urn:microsoft.com/office/officeart/2005/8/layout/hierarchy3"/>
    <dgm:cxn modelId="{A7B1947B-12A6-4B0F-950C-9B930CB07F28}" type="presParOf" srcId="{35C9B046-1769-4FEB-99D5-C84552B7AAEC}" destId="{FB71B61A-C7F0-43AB-9AB5-05385A2EBFCA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2E270-83EA-4614-B299-4F9B44513714}">
      <dsp:nvSpPr>
        <dsp:cNvPr id="0" name=""/>
        <dsp:cNvSpPr/>
      </dsp:nvSpPr>
      <dsp:spPr>
        <a:xfrm>
          <a:off x="1283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100" kern="1200" noProof="0" dirty="0"/>
            <a:t>Teitl y wers: Yr Tywydd</a:t>
          </a:r>
        </a:p>
      </dsp:txBody>
      <dsp:txXfrm>
        <a:off x="69709" y="874749"/>
        <a:ext cx="4535606" cy="2199377"/>
      </dsp:txXfrm>
    </dsp:sp>
    <dsp:sp modelId="{9CD8B140-369A-4E3B-965E-3CFF101DB828}">
      <dsp:nvSpPr>
        <dsp:cNvPr id="0" name=""/>
        <dsp:cNvSpPr/>
      </dsp:nvSpPr>
      <dsp:spPr>
        <a:xfrm>
          <a:off x="5841857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100" kern="1200" noProof="0" dirty="0"/>
            <a:t>Nod y wers: Patrwm – Sut roedd y tywydd ddoe?</a:t>
          </a:r>
        </a:p>
      </dsp:txBody>
      <dsp:txXfrm>
        <a:off x="5910283" y="874749"/>
        <a:ext cx="4535606" cy="2199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0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0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A3E3EEC5-BA62-4FE3-A673-8BAF811438E5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1506"/>
            <a:ext cx="551053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4870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6039"/>
            <a:ext cx="2984870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828ADAAA-E07A-4B75-B463-15486BB0184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843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2080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66749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495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0E22B5-56C6-CC39-ECCF-65DD90E631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F4C960-A307-FEB2-1975-46E46A380F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02D96A-A196-600B-0738-C1E3298C04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9E9BF1-B20E-BDCA-D504-DEB387701E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74916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04215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793A1-7447-2B37-339D-5FEA92127A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D1D79F-30BC-51D6-BC2B-06506AA9FB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69D84F-9974-DE70-B677-7AD22E7ABA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467404-CF26-A9E5-FDFB-5CD913580F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966155">
              <a:defRPr/>
            </a:pPr>
            <a:fld id="{828ADAAA-E07A-4B75-B463-15486BB0184B}" type="slidenum">
              <a:rPr lang="en-GB">
                <a:solidFill>
                  <a:prstClr val="black"/>
                </a:solidFill>
                <a:latin typeface="Aptos" panose="02110004020202020204"/>
              </a:rPr>
              <a:pPr defTabSz="966155">
                <a:defRPr/>
              </a:pPr>
              <a:t>6</a:t>
            </a:fld>
            <a:endParaRPr lang="en-GB" dirty="0">
              <a:solidFill>
                <a:prstClr val="black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762339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3977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5586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54E5A4-92AE-09E0-4692-EC3A9948E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814431-D74E-537A-6148-AB2AC2B2EF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69390E-3B44-7FCF-AF68-1CCECAB0BA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4E46F9-1532-C49D-6D8B-32187D6AED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35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4A097-7CC6-9226-FBEB-270A0877E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B8EA0A-982D-960E-7E60-22F6D695AF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56074A-2904-1C1E-F138-EA660DE830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75A09D-AF1E-2245-7E0F-97C0B1FDE6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3493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6790E1-ABF2-1F4C-3216-DD3CFFD84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FD4420-8A64-4CA4-1F7D-FA3C237172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64E9BD-733A-67AC-9DE8-54543C6D89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9C4BB-702B-3516-AABA-F5484CE781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4982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D42FEB-DE24-D3BE-D668-3E7E58C743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706162-4A0E-C351-1ACA-03FCD8AF12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C17ECE-4586-93AF-0D3D-62F5BAABF4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519C2-1F54-7170-6E93-3EE3D1AC6F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02931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6865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1804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2387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6571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8683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8ADAAA-E07A-4B75-B463-15486BB0184B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508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7B0CA-9D82-16A0-B938-55E0E46732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3F9343-E6E0-1391-16BC-B38C4C64F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105A7-08DA-F849-1E21-C0EA7ABDA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01D89-CC28-B453-4FFE-BF9FD063F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A4F1A-5A75-D7E4-572F-AC9F7D846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047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7A5A7-19B1-B778-01F7-9E92A2BDE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975C7-52A3-6379-4669-F5BB367C8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014534-6CC7-E664-0F69-60EEEB0C0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9F455-61E6-09F8-8BAA-C3979B300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3F481-DF31-0F8A-E47F-16F6894DC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402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5B7F4-5A93-050D-B3F9-F75075C6C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91F132-2BFA-C560-ED9F-C5E90F431B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512FC-27A2-AC44-8558-568F79593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3FDCC-1FE3-A6CE-CBD3-4E05246A9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40BF4-24AE-6BDA-40D3-70BC6180F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781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8AAB5-3F55-2C86-75EB-A05E892F1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0F82F-0C4D-750C-F36F-E06F88B9CD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A8FFD3-ECB9-231B-994D-025F63DFEE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0005B7-FAFC-B149-336B-1F5A65AB0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FA1491-F72A-F843-ABB1-142B96D39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D455-B953-501A-70AD-8292AF42C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487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F97A-07C1-203C-C3F7-BA6790ECB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81A7B2-0C2C-3BCA-35C0-46FED31C6C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191151-3033-4A6D-A0FC-06A36C8A0C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78561F-59A9-6187-52D3-74C54745D5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6454A9-7220-3180-6CD9-81125E1BB1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09A0CE-ED81-ADFA-4788-E40C4991D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C69F6D-D89D-2EC1-09DD-3693B1D93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ED951-E565-65F7-C44F-0D66301D5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761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E0ECD-EF4B-3192-9F75-0805F9716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B61766-83BE-919A-97B8-68CF56E16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4143CE-BF48-5ADC-84E8-F14463FF3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EF5148-9932-09D5-9026-200F1A901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6042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9BEE30-9723-8101-88F3-FE62765DC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719970-76BC-DB52-F754-E87F0EC23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0B66F7-D8AC-9DA2-7571-7991DF4E2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579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79B98-8D08-BD43-4C4A-4FBEC63D2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C278-0224-D47E-267B-391C9B61F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5B4C99-D46F-DB24-D0AE-0D3EF164BE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DD0AC5-CACB-1EF0-C1AB-4FD5F6624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DF72D-CF5B-CB4D-EE7B-7102732E5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A6FFDF-9C21-8898-E524-FCB86EF8B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216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D9CF3-51E1-489B-959F-211186C93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0BA3-A08B-33A1-B038-1201E7601F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52474E-90C9-0035-4364-DF53CE3DEC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21C748-B2A5-EA19-8F29-E3A0216A7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4000FA-E12D-7FF7-9B45-E5338E645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142330-B321-07BC-DD58-91C16AE1C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44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609BB-E2CF-80D9-C2D1-44EFE3FDB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B2A5E0-0DAB-C2B3-5CE0-E1061CC4A5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0C0FD9-D021-7231-6C89-000A7314A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CA647-4029-5722-63EE-A937A4F35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BBD90-8AA5-BB5F-2834-8AAA6DEC8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950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9D1768-D2D7-4C9D-76FE-529BCF3632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85BC90-6A24-2F46-9636-0E56F15E23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004CE-7809-C95A-78A6-6180E4622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03BAD-AB19-0D5E-2DF8-6BB6A59F3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A98FD-C13B-8F17-4E42-7139A8C71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73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7F029D-B37C-DA0B-7EAD-7F805CBBE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B18478-B692-418B-0FA5-052FD8CBE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D7490-4027-BAD5-5ADD-693158708F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1C0BA5-BC01-47B5-AB80-7958A0130743}" type="datetimeFigureOut">
              <a:rPr lang="en-GB" smtClean="0"/>
              <a:t>15/10/2026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7E1342-8DB0-40D9-CCBC-D89D47B276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84E6AE-670A-E6FB-861A-0118F46B03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11332B-B319-41A9-A3BA-E229C2BD334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810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reepngimg.com/png/76810-forecasting-weather-forecast-icon-free-fram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reepngimg.com/png/76810-forecasting-weather-forecast-icon-free-fram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eepngimg.com/png/76810-forecasting-weather-forecast-icon-free-frame" TargetMode="External"/><Relationship Id="rId5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ctorstock.com/royalty-free-vector/little-boy-under-chair-playing-hide-and-seek-game-vector-45207452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svg"/><Relationship Id="rId4" Type="http://schemas.openxmlformats.org/officeDocument/2006/relationships/hyperlink" Target="https://toxifier.blogspot.com/2011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dizzyducklingdiary.blogspot.com/2011/06/sun-sun-sun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3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yamariedolcibonta.blogspot.com/2012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7" Type="http://schemas.openxmlformats.org/officeDocument/2006/relationships/image" Target="../media/image3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caringcaring-erizainabat.blogspot.com/2017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5" Type="http://schemas.openxmlformats.org/officeDocument/2006/relationships/image" Target="../media/image4.svg"/><Relationship Id="rId4" Type="http://schemas.openxmlformats.org/officeDocument/2006/relationships/hyperlink" Target="https://fity.club/lists/suggestions/Cloudy-Cartoon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oryvibe.in/mind-reading-tricks-for-beginners/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4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pik.com/premium-vector/lips-mouth-talking-hand-drawn-sticker-design-cartoon-retro-doodle-vector-illustration_52592889.htm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articles/zwn68p3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ingcaring-erizainabat.blogspot.com/2017/" TargetMode="External"/><Relationship Id="rId5" Type="http://schemas.openxmlformats.org/officeDocument/2006/relationships/image" Target="../media/image9.JPG"/><Relationship Id="rId4" Type="http://schemas.openxmlformats.org/officeDocument/2006/relationships/hyperlink" Target="https://freepngimg.com/png/76810-forecasting-weather-forecast-icon-free-fram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caringcaring-erizainabat.blogspot.com/2017/" TargetMode="External"/><Relationship Id="rId3" Type="http://schemas.openxmlformats.org/officeDocument/2006/relationships/hyperlink" Target="https://freepngimg.com/png/76810-forecasting-weather-forecast-icon-free-frame" TargetMode="External"/><Relationship Id="rId7" Type="http://schemas.openxmlformats.org/officeDocument/2006/relationships/hyperlink" Target="https://yamariedolcibonta.blogspot.com/2012/" TargetMode="External"/><Relationship Id="rId12" Type="http://schemas.openxmlformats.org/officeDocument/2006/relationships/hyperlink" Target="https://www.bbc.co.uk/bitesize/articles/zwn68p3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zzyducklingdiary.blogspot.com/2011/06/sun-sun-sun.html" TargetMode="External"/><Relationship Id="rId11" Type="http://schemas.openxmlformats.org/officeDocument/2006/relationships/hyperlink" Target="https://www.magnific.com/premium-vector/lips-mouth-talking-hand-drawn-sticker-design-cartoon-retro-doodle-vector-illustration_52592889.htm" TargetMode="External"/><Relationship Id="rId5" Type="http://schemas.openxmlformats.org/officeDocument/2006/relationships/hyperlink" Target="https://toxifier.blogspot.com/2011/" TargetMode="External"/><Relationship Id="rId10" Type="http://schemas.openxmlformats.org/officeDocument/2006/relationships/hyperlink" Target="https://storyvibe.in/mind-reading-tricks-for-beginners/" TargetMode="External"/><Relationship Id="rId4" Type="http://schemas.openxmlformats.org/officeDocument/2006/relationships/hyperlink" Target="https://www.vectorstock.com/royalty-free-vector/little-boy-under-chair-playing-hide-and-seek-game-vector-45207452" TargetMode="External"/><Relationship Id="rId9" Type="http://schemas.openxmlformats.org/officeDocument/2006/relationships/hyperlink" Target="https://fity.club/lists/suggestions/Cloudy-Carto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20DBF3-A55C-50A9-C2E6-C8DC3CA79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y-GB" sz="5400" noProof="0" dirty="0"/>
              <a:t>Debbie Roberts – Meicro Ddysgu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54E92C-F5E1-A55F-A098-AC3BB6F1BE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11030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3865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9637064"/>
              </p:ext>
            </p:extLst>
          </p:nvPr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modelu iaith clir</a:t>
                      </a:r>
                    </a:p>
                    <a:p>
                      <a:endParaRPr lang="cy-GB" b="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 	Debbie </a:t>
            </a:r>
            <a:r>
              <a:rPr lang="cy-GB" noProof="0" dirty="0">
                <a:solidFill>
                  <a:prstClr val="black"/>
                </a:solidFill>
                <a:latin typeface="Aptos" panose="02110004020202020204"/>
              </a:rPr>
              <a:t>R</a:t>
            </a: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oberts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Yr Tywydd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 Patrwm – Sut roedd y tywydd ddoe?	  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Blwyddyn:3/4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4366151"/>
              </p:ext>
            </p:extLst>
          </p:nvPr>
        </p:nvGraphicFramePr>
        <p:xfrm>
          <a:off x="6851177" y="1705979"/>
          <a:ext cx="5131274" cy="42984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noProof="0" dirty="0"/>
                        <a:t>Gweithgareddau: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Drilio – ‘Roedd’ patrwm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O dan yr gadair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Darllen fy meddwl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Darllen fy gwefusau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noProof="0" dirty="0"/>
                        <a:t>Fideo – canu (os amser)</a:t>
                      </a:r>
                    </a:p>
                    <a:p>
                      <a:endParaRPr lang="cy-GB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noProof="0" dirty="0"/>
                        <a:t>Geirfa:</a:t>
                      </a:r>
                    </a:p>
                    <a:p>
                      <a:r>
                        <a:rPr lang="cy-GB" b="0" noProof="0" dirty="0"/>
                        <a:t>Roedd</a:t>
                      </a:r>
                    </a:p>
                    <a:p>
                      <a:r>
                        <a:rPr lang="cy-GB" b="0" noProof="0" dirty="0"/>
                        <a:t>Oedd</a:t>
                      </a:r>
                    </a:p>
                    <a:p>
                      <a:r>
                        <a:rPr lang="cy-GB" b="0" noProof="0" dirty="0"/>
                        <a:t>Nac oedd</a:t>
                      </a:r>
                    </a:p>
                    <a:p>
                      <a:r>
                        <a:rPr lang="cy-GB" b="0" noProof="0" dirty="0"/>
                        <a:t>Doedd hi ddim</a:t>
                      </a:r>
                    </a:p>
                    <a:p>
                      <a:r>
                        <a:rPr lang="cy-GB" b="0" noProof="0" dirty="0"/>
                        <a:t>Ddoe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2733013"/>
              </p:ext>
            </p:extLst>
          </p:nvPr>
        </p:nvGraphicFramePr>
        <p:xfrm>
          <a:off x="400477" y="1705979"/>
          <a:ext cx="5695523" cy="48229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6258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Ffocws Iaith / Patrymau:</a:t>
                      </a:r>
                    </a:p>
                    <a:p>
                      <a:r>
                        <a:rPr lang="cy-GB" noProof="0" dirty="0"/>
                        <a:t>Sut roedd y tywydd ddoe?</a:t>
                      </a:r>
                    </a:p>
                    <a:p>
                      <a:r>
                        <a:rPr lang="cy-GB" noProof="0" dirty="0"/>
                        <a:t>Oedd hi’n _______ ddoe?</a:t>
                      </a:r>
                    </a:p>
                    <a:p>
                      <a:r>
                        <a:rPr lang="cy-GB" noProof="0" dirty="0"/>
                        <a:t>Oedd</a:t>
                      </a:r>
                      <a:r>
                        <a:rPr lang="cy-GB" noProof="0"/>
                        <a:t>, roedd </a:t>
                      </a:r>
                      <a:r>
                        <a:rPr lang="cy-GB" noProof="0" dirty="0"/>
                        <a:t>hi’n ______ ddoe.</a:t>
                      </a:r>
                    </a:p>
                    <a:p>
                      <a:r>
                        <a:rPr lang="cy-GB" noProof="0" dirty="0"/>
                        <a:t>Nac oedd, doedd hi ddim yn ______ ddoe.</a:t>
                      </a:r>
                    </a:p>
                    <a:p>
                      <a:endParaRPr lang="cy-GB" b="1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0609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noProof="0" dirty="0"/>
                        <a:t>Gwybodaeth flaenorol:</a:t>
                      </a:r>
                    </a:p>
                    <a:p>
                      <a:r>
                        <a:rPr lang="cy-GB" noProof="0" dirty="0"/>
                        <a:t>Geirfa am tywydd (Heulog, braf, oer, boeth/poeth, cymylog/gymylog)</a:t>
                      </a:r>
                    </a:p>
                    <a:p>
                      <a:r>
                        <a:rPr lang="cy-GB" noProof="0" dirty="0"/>
                        <a:t>Sut mae’r tywydd heddiw?</a:t>
                      </a:r>
                    </a:p>
                    <a:p>
                      <a:r>
                        <a:rPr lang="cy-GB" b="0" noProof="0" dirty="0"/>
                        <a:t>Ydy hi’n ______ heddiw?</a:t>
                      </a:r>
                    </a:p>
                    <a:p>
                      <a:r>
                        <a:rPr lang="cy-GB" b="0" noProof="0" dirty="0"/>
                        <a:t>Ydy, mae hi’n ______ heddiw.</a:t>
                      </a:r>
                    </a:p>
                    <a:p>
                      <a:r>
                        <a:rPr lang="cy-GB" b="0" noProof="0" dirty="0"/>
                        <a:t>Nac ydy, dydy hi ddim yn ______ heddiw.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noProof="0" dirty="0"/>
                        <a:t>Treiglad meddal ar ôl -  yn/’n – ond dim T.M.- ‘braf’ or ‘bwrw’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019712-64EC-8F3B-FDC3-0EAE49CC0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4000" kern="1200" noProof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Yr Tywydd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47E66F-4071-BE72-F636-199407A1D0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5809" y="467208"/>
            <a:ext cx="6218985" cy="59235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8C772F-83BA-8A13-92A4-2EE058BBD3AC}"/>
              </a:ext>
            </a:extLst>
          </p:cNvPr>
          <p:cNvSpPr txBox="1"/>
          <p:nvPr/>
        </p:nvSpPr>
        <p:spPr>
          <a:xfrm>
            <a:off x="9905238" y="6113793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Bailey, A. (2019)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242891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52C13B-F363-D97D-4F6A-C14E2F55B8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5383EC1-AADB-4491-D9BF-373663E6C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17B747-790F-92CB-2442-CE17D251B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382296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endParaRPr lang="cy-GB" sz="5400" noProof="0" dirty="0"/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B619B63-8A73-FAF9-04BC-88036CCF5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822C69-8E9C-C7FC-75E8-5B9A01082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2200" noProof="0" dirty="0"/>
          </a:p>
          <a:p>
            <a:r>
              <a:rPr lang="cy-GB" sz="2400" noProof="0" dirty="0"/>
              <a:t>Ydy, mae hi’n ____ heddiw.</a:t>
            </a:r>
          </a:p>
          <a:p>
            <a:endParaRPr lang="cy-GB" sz="2400" noProof="0" dirty="0"/>
          </a:p>
          <a:p>
            <a:pPr marL="0" indent="0">
              <a:buNone/>
            </a:pPr>
            <a:endParaRPr lang="cy-GB" sz="2400" noProof="0" dirty="0"/>
          </a:p>
          <a:p>
            <a:r>
              <a:rPr lang="cy-GB" sz="2400" noProof="0" dirty="0"/>
              <a:t>Nac ydy, dydy hi ddim yn ____ heddiw.</a:t>
            </a:r>
            <a:endParaRPr lang="cy-GB" sz="2200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FB3A2B-6856-0813-E3BC-C4D99A4268BE}"/>
              </a:ext>
            </a:extLst>
          </p:cNvPr>
          <p:cNvSpPr txBox="1"/>
          <p:nvPr/>
        </p:nvSpPr>
        <p:spPr>
          <a:xfrm>
            <a:off x="640080" y="550143"/>
            <a:ext cx="609447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5400" dirty="0"/>
              <a:t>Ydy hi’n _____</a:t>
            </a:r>
            <a:r>
              <a:rPr lang="cy-GB" sz="5400" noProof="0" dirty="0"/>
              <a:t> heddiw?</a:t>
            </a:r>
            <a:endParaRPr lang="cy-GB" noProof="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ADE53B-62F0-1CB2-F2FF-8CC65D5254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9842" y="985922"/>
            <a:ext cx="5590498" cy="5321935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5E33995F-B02F-6302-77C7-7A86F10E20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03704" y="2732372"/>
            <a:ext cx="696628" cy="696628"/>
          </a:xfrm>
          <a:prstGeom prst="rect">
            <a:avLst/>
          </a:prstGeom>
        </p:spPr>
      </p:pic>
      <p:pic>
        <p:nvPicPr>
          <p:cNvPr id="14" name="Graphic 13" descr="Close with solid fill">
            <a:extLst>
              <a:ext uri="{FF2B5EF4-FFF2-40B4-BE49-F238E27FC236}">
                <a16:creationId xmlns:a16="http://schemas.microsoft.com/office/drawing/2014/main" id="{6976B143-A9DD-B5BE-E34E-860F15BED6E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3B8A85-6A72-D9BC-80D1-806176C7F35C}"/>
              </a:ext>
            </a:extLst>
          </p:cNvPr>
          <p:cNvSpPr txBox="1"/>
          <p:nvPr/>
        </p:nvSpPr>
        <p:spPr>
          <a:xfrm>
            <a:off x="10655046" y="6444429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Bailey, A. (2019)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987394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9212F7-BC40-9C73-C71A-B329BA8FA1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8F77C01-9948-1526-B215-A40F67235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1229973-807A-7649-867F-D4A5E2CFF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EC0E8F8-E832-E4F2-7E69-A17A794A7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076D55A-7D2B-248E-6157-FD1FC5CC4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D65DA3C-A9DA-D5A6-05C2-4F5089F5A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C7055-ED97-0A5B-5716-54083A840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566" y="626793"/>
            <a:ext cx="2880828" cy="307190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cy-GB" sz="4000" noProof="0" dirty="0">
                <a:solidFill>
                  <a:srgbClr val="FFFFFF"/>
                </a:solidFill>
              </a:rPr>
              <a:t>Sut roedd y tywydd ddoe?</a:t>
            </a:r>
            <a:br>
              <a:rPr lang="cy-GB" sz="4000" noProof="0" dirty="0">
                <a:solidFill>
                  <a:srgbClr val="FFFFFF"/>
                </a:solidFill>
              </a:rPr>
            </a:br>
            <a:br>
              <a:rPr lang="cy-GB" sz="4000" noProof="0" dirty="0">
                <a:solidFill>
                  <a:srgbClr val="FFFFFF"/>
                </a:solidFill>
              </a:rPr>
            </a:br>
            <a:r>
              <a:rPr lang="cy-GB" sz="4000" noProof="0" dirty="0">
                <a:solidFill>
                  <a:srgbClr val="FFFFFF"/>
                </a:solidFill>
              </a:rPr>
              <a:t>What was the weather yesterday?</a:t>
            </a:r>
            <a:br>
              <a:rPr lang="cy-GB" sz="4000" noProof="0" dirty="0">
                <a:solidFill>
                  <a:srgbClr val="FFFFFF"/>
                </a:solidFill>
              </a:rPr>
            </a:br>
            <a:br>
              <a:rPr lang="cy-GB" sz="4000" noProof="0" dirty="0">
                <a:solidFill>
                  <a:srgbClr val="FFFFFF"/>
                </a:solidFill>
              </a:rPr>
            </a:br>
            <a:r>
              <a:rPr lang="cy-GB" sz="4000" noProof="0" dirty="0">
                <a:solidFill>
                  <a:srgbClr val="FFFFFF"/>
                </a:solidFill>
              </a:rPr>
              <a:t>Roedd hi’n ____ ddoe.</a:t>
            </a:r>
            <a:br>
              <a:rPr lang="cy-GB" sz="4000" noProof="0" dirty="0">
                <a:solidFill>
                  <a:srgbClr val="FFFFFF"/>
                </a:solidFill>
              </a:rPr>
            </a:br>
            <a:r>
              <a:rPr lang="cy-GB" sz="4000" noProof="0" dirty="0">
                <a:solidFill>
                  <a:srgbClr val="FFFFFF"/>
                </a:solidFill>
              </a:rPr>
              <a:t>It was _____ yesterday</a:t>
            </a:r>
            <a:endParaRPr lang="cy-GB" sz="4000" kern="1200" noProof="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FAB143F-F06B-2A21-EAB7-A1AF7AC57F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005809" y="467208"/>
            <a:ext cx="6218985" cy="59235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C4BAC6-F2C5-C37A-7267-25E7F056DD97}"/>
              </a:ext>
            </a:extLst>
          </p:cNvPr>
          <p:cNvSpPr txBox="1"/>
          <p:nvPr/>
        </p:nvSpPr>
        <p:spPr>
          <a:xfrm>
            <a:off x="10252710" y="6390792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Bailey, A. (2019)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91909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B54D67-9065-2A5A-1664-6C3731F31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44796B5-2AF9-81E8-B00E-912A2C84D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021DD-53F1-4728-1096-740A8E84A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812" y="837897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dirty="0"/>
              <a:t>O</a:t>
            </a:r>
            <a:r>
              <a:rPr lang="cy-GB" sz="5400" noProof="0" dirty="0" err="1"/>
              <a:t>edd</a:t>
            </a:r>
            <a:r>
              <a:rPr lang="cy-GB" sz="5400" noProof="0" dirty="0"/>
              <a:t> hi’n ____ </a:t>
            </a:r>
            <a:br>
              <a:rPr lang="cy-GB" sz="5400" noProof="0" dirty="0"/>
            </a:br>
            <a:r>
              <a:rPr lang="cy-GB" sz="5400" noProof="0" dirty="0"/>
              <a:t>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B6510654-0CD3-7D1A-3E17-24FF44115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504B90B-40BC-B2D0-FA9B-FCA26CD88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_____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______ ddoe.</a:t>
            </a:r>
          </a:p>
          <a:p>
            <a:endParaRPr lang="cy-GB" sz="2200" noProof="0" dirty="0"/>
          </a:p>
        </p:txBody>
      </p:sp>
      <p:pic>
        <p:nvPicPr>
          <p:cNvPr id="4" name="Graphic 3" descr="Tick with solid fill">
            <a:extLst>
              <a:ext uri="{FF2B5EF4-FFF2-40B4-BE49-F238E27FC236}">
                <a16:creationId xmlns:a16="http://schemas.microsoft.com/office/drawing/2014/main" id="{D1E7575C-CF53-2B49-4E50-1A4BA02B715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515979E2-61CE-0D06-CBC2-ECEB322773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E1C45085-2DFF-DFAA-DF9B-A59A5C71295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005809" y="467208"/>
            <a:ext cx="6218985" cy="59235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77DE06-5FAE-7252-C9FB-9BE17B43682B}"/>
              </a:ext>
            </a:extLst>
          </p:cNvPr>
          <p:cNvSpPr txBox="1"/>
          <p:nvPr/>
        </p:nvSpPr>
        <p:spPr>
          <a:xfrm>
            <a:off x="9930918" y="6485896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Bailey, A. (2019)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387597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CFCC6-C1BF-06E0-02BB-66483F736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rgbClr val="7030A0"/>
                </a:solidFill>
              </a:rPr>
              <a:t>O dan y gadair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86435C-12F1-EC7B-0CE6-128BE14B7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66826" y="1825625"/>
            <a:ext cx="3658347" cy="435133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60A916-B33C-ABBD-53B2-7CA725A436E0}"/>
              </a:ext>
            </a:extLst>
          </p:cNvPr>
          <p:cNvSpPr txBox="1"/>
          <p:nvPr/>
        </p:nvSpPr>
        <p:spPr>
          <a:xfrm>
            <a:off x="6320790" y="6215876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HappyPictures (2023)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834517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F7050-7257-EB54-00D3-8117B207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812" y="837897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dirty="0"/>
              <a:t>O</a:t>
            </a:r>
            <a:r>
              <a:rPr lang="cy-GB" sz="5400" noProof="0" dirty="0" err="1"/>
              <a:t>edd</a:t>
            </a:r>
            <a:r>
              <a:rPr lang="cy-GB" sz="5400" noProof="0" dirty="0"/>
              <a:t> hi’n braf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3770093-CFB8-7E36-935C-95D4B59F66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braf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braf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B01F4A-B2A1-DACA-6EC7-12EA0D9B89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5053" r="1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Graphic 3" descr="Tick with solid fill">
            <a:extLst>
              <a:ext uri="{FF2B5EF4-FFF2-40B4-BE49-F238E27FC236}">
                <a16:creationId xmlns:a16="http://schemas.microsoft.com/office/drawing/2014/main" id="{D2765CF7-1387-9677-597E-970AC9BD0B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6331A696-9553-64A6-D273-952C85A1FC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98F7F0-605C-BE00-0E25-D9700E628796}"/>
              </a:ext>
            </a:extLst>
          </p:cNvPr>
          <p:cNvSpPr txBox="1"/>
          <p:nvPr/>
        </p:nvSpPr>
        <p:spPr>
          <a:xfrm>
            <a:off x="10440162" y="6417749"/>
            <a:ext cx="614019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Toxifier, DR. (2011)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723130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4CACBE-5015-5E64-5024-134D0746A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7AE26A-9768-4811-608E-E6D8936CB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C1923-8B29-8C82-979D-3F26F2603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1220188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dirty="0"/>
              <a:t>O</a:t>
            </a:r>
            <a:r>
              <a:rPr lang="cy-GB" sz="5400" noProof="0" dirty="0" err="1"/>
              <a:t>edd</a:t>
            </a:r>
            <a:r>
              <a:rPr lang="cy-GB" sz="5400" noProof="0" dirty="0"/>
              <a:t> hi’n heulog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F9A22C89-16C0-81C6-AF90-D9379F69D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0FB76AA-141B-8135-C2C8-7DA74234D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heulog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heulog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688C3A-3FF4-5B4F-7C08-DFB671BE75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1" b="151"/>
          <a:stretch/>
        </p:blipFill>
        <p:spPr>
          <a:xfrm>
            <a:off x="5310177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86AD9B-2090-AE9F-5822-3868EA365CAA}"/>
              </a:ext>
            </a:extLst>
          </p:cNvPr>
          <p:cNvSpPr txBox="1"/>
          <p:nvPr/>
        </p:nvSpPr>
        <p:spPr>
          <a:xfrm>
            <a:off x="5310177" y="6858000"/>
            <a:ext cx="3320140" cy="230832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cy-GB" sz="900" noProof="0" dirty="0">
                <a:hlinkClick r:id="rId4" tooltip="https://dizzyducklingdiary.blogspot.com/2011/06/sun-sun-sun.html"/>
              </a:rPr>
              <a:t>This Photo</a:t>
            </a:r>
            <a:r>
              <a:rPr lang="cy-GB" sz="900" noProof="0" dirty="0"/>
              <a:t> by Unknown Author is licensed under </a:t>
            </a:r>
            <a:r>
              <a:rPr lang="cy-GB" sz="900" noProof="0" dirty="0">
                <a:hlinkClick r:id="rId5" tooltip="https://creativecommons.org/licenses/by-nc-nd/3.0/"/>
              </a:rPr>
              <a:t>CC BY-NC-ND</a:t>
            </a:r>
            <a:endParaRPr lang="cy-GB" sz="900" noProof="0" dirty="0"/>
          </a:p>
        </p:txBody>
      </p:sp>
      <p:pic>
        <p:nvPicPr>
          <p:cNvPr id="4" name="Graphic 3" descr="Tick with solid fill">
            <a:extLst>
              <a:ext uri="{FF2B5EF4-FFF2-40B4-BE49-F238E27FC236}">
                <a16:creationId xmlns:a16="http://schemas.microsoft.com/office/drawing/2014/main" id="{F0B83BC5-4B2F-3218-856C-B631A88980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1C5E7846-AB6B-ED99-6337-DED9E6E2AD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F74865-F65D-E7F0-29D3-21D034A2DE10}"/>
              </a:ext>
            </a:extLst>
          </p:cNvPr>
          <p:cNvSpPr txBox="1"/>
          <p:nvPr/>
        </p:nvSpPr>
        <p:spPr>
          <a:xfrm>
            <a:off x="10146030" y="6434093"/>
            <a:ext cx="614019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Duckling, D (2011)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3442684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6D79E7-EB24-9951-59D9-732D232FB8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0FFBE74-EE3B-2B6B-3A93-028B79815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70A8E-064D-4EAE-EBA7-03A7D81CB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802" y="1086384"/>
            <a:ext cx="5620512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dirty="0"/>
              <a:t>O</a:t>
            </a:r>
            <a:r>
              <a:rPr lang="cy-GB" sz="5400" noProof="0" dirty="0" err="1"/>
              <a:t>edd</a:t>
            </a:r>
            <a:r>
              <a:rPr lang="cy-GB" sz="5400" noProof="0" dirty="0"/>
              <a:t> hi’n oer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85B8105F-C1A5-94CE-05B4-46C8800A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CA89A77-06C7-0EA7-DE28-CE9A6C63C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oer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oer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2C473A-216C-2C9B-382D-0E54B7FF01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613" b="12613"/>
          <a:stretch/>
        </p:blipFill>
        <p:spPr>
          <a:xfrm>
            <a:off x="5310177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3E22AD-54E7-E6D2-7A9B-ADB4DED10919}"/>
              </a:ext>
            </a:extLst>
          </p:cNvPr>
          <p:cNvSpPr txBox="1"/>
          <p:nvPr/>
        </p:nvSpPr>
        <p:spPr>
          <a:xfrm>
            <a:off x="5310177" y="6858000"/>
            <a:ext cx="3320140" cy="230832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cy-GB" sz="900" noProof="0" dirty="0">
                <a:hlinkClick r:id="rId4" tooltip="https://yamariedolcibonta.blogspot.com/2012/"/>
              </a:rPr>
              <a:t>This Photo</a:t>
            </a:r>
            <a:r>
              <a:rPr lang="cy-GB" sz="900" noProof="0" dirty="0"/>
              <a:t> by Unknown Author is licensed under </a:t>
            </a:r>
            <a:r>
              <a:rPr lang="cy-GB" sz="900" noProof="0" dirty="0">
                <a:hlinkClick r:id="rId5" tooltip="https://creativecommons.org/licenses/by-nc-nd/3.0/"/>
              </a:rPr>
              <a:t>CC BY-NC-ND</a:t>
            </a:r>
            <a:endParaRPr lang="cy-GB" sz="900" noProof="0" dirty="0"/>
          </a:p>
        </p:txBody>
      </p:sp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26B7D236-CAF2-F761-24A7-FE727A4E78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pic>
        <p:nvPicPr>
          <p:cNvPr id="8" name="Graphic 7" descr="Tick with solid fill">
            <a:extLst>
              <a:ext uri="{FF2B5EF4-FFF2-40B4-BE49-F238E27FC236}">
                <a16:creationId xmlns:a16="http://schemas.microsoft.com/office/drawing/2014/main" id="{9E6D3E7D-784B-FB38-87C6-1B54BBF532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A4AB32-7095-40A9-0590-EBE85F31890D}"/>
              </a:ext>
            </a:extLst>
          </p:cNvPr>
          <p:cNvSpPr txBox="1"/>
          <p:nvPr/>
        </p:nvSpPr>
        <p:spPr>
          <a:xfrm>
            <a:off x="5670322" y="6308021"/>
            <a:ext cx="615848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Dolchibonta, Y. (2012)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849004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3F155CB-7686-84C1-40AB-2ABFA1FB6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33D3E90-5A82-0A9B-101E-4B60E60DC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069F4-651D-79FB-3B7C-E00654BA4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1220188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dirty="0"/>
              <a:t>O</a:t>
            </a:r>
            <a:r>
              <a:rPr lang="cy-GB" sz="5400" noProof="0" dirty="0" err="1"/>
              <a:t>edd</a:t>
            </a:r>
            <a:r>
              <a:rPr lang="cy-GB" sz="5400" noProof="0" dirty="0"/>
              <a:t> hi’n </a:t>
            </a:r>
            <a:r>
              <a:rPr lang="cy-GB" sz="5400" noProof="0" dirty="0">
                <a:solidFill>
                  <a:srgbClr val="FF0000"/>
                </a:solidFill>
              </a:rPr>
              <a:t>b</a:t>
            </a:r>
            <a:r>
              <a:rPr lang="cy-GB" sz="5400" noProof="0" dirty="0"/>
              <a:t>oeth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9B1098B1-0F4F-8EFA-AAE7-7C5BDD11E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60AC738-E6AF-7AB6-9423-0ECC7FF30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</a:t>
            </a:r>
            <a:r>
              <a:rPr lang="cy-GB" sz="2200" noProof="0" dirty="0">
                <a:solidFill>
                  <a:srgbClr val="FF0000"/>
                </a:solidFill>
              </a:rPr>
              <a:t>b</a:t>
            </a:r>
            <a:r>
              <a:rPr lang="cy-GB" sz="2200" noProof="0" dirty="0"/>
              <a:t>oeth ddoe.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 </a:t>
            </a:r>
            <a:r>
              <a:rPr lang="cy-GB" sz="2200" noProof="0" dirty="0">
                <a:solidFill>
                  <a:srgbClr val="FF0000"/>
                </a:solidFill>
              </a:rPr>
              <a:t>b</a:t>
            </a:r>
            <a:r>
              <a:rPr lang="cy-GB" sz="2200" noProof="0" dirty="0"/>
              <a:t>oeth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33E2C87-B985-8DA7-21C9-7E9D294EAC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29" r="1729"/>
          <a:stretch/>
        </p:blipFill>
        <p:spPr>
          <a:xfrm>
            <a:off x="5310177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74BBC6-A5B3-BA65-B41A-06E6F621D59F}"/>
              </a:ext>
            </a:extLst>
          </p:cNvPr>
          <p:cNvSpPr txBox="1"/>
          <p:nvPr/>
        </p:nvSpPr>
        <p:spPr>
          <a:xfrm>
            <a:off x="5310177" y="6858000"/>
            <a:ext cx="3320140" cy="230832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cy-GB" sz="900" noProof="0" dirty="0">
                <a:hlinkClick r:id="rId4" tooltip="https://caringcaring-erizainabat.blogspot.com/2017/"/>
              </a:rPr>
              <a:t>This Photo</a:t>
            </a:r>
            <a:r>
              <a:rPr lang="cy-GB" sz="900" noProof="0" dirty="0"/>
              <a:t> by Unknown Author is licensed under </a:t>
            </a:r>
            <a:r>
              <a:rPr lang="cy-GB" sz="900" noProof="0" dirty="0">
                <a:hlinkClick r:id="rId5" tooltip="https://creativecommons.org/licenses/by-nc-nd/3.0/"/>
              </a:rPr>
              <a:t>CC BY-NC-ND</a:t>
            </a:r>
            <a:endParaRPr lang="cy-GB" sz="900" noProof="0" dirty="0"/>
          </a:p>
        </p:txBody>
      </p:sp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7EC05807-9506-902C-370D-E2263E186A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pic>
        <p:nvPicPr>
          <p:cNvPr id="8" name="Graphic 7" descr="Tick with solid fill">
            <a:extLst>
              <a:ext uri="{FF2B5EF4-FFF2-40B4-BE49-F238E27FC236}">
                <a16:creationId xmlns:a16="http://schemas.microsoft.com/office/drawing/2014/main" id="{ADC77EBE-CB35-117F-55B7-B6AB2EB46A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7CECA1-AB67-A7D7-22E1-B3D42C3E39AD}"/>
              </a:ext>
            </a:extLst>
          </p:cNvPr>
          <p:cNvSpPr txBox="1"/>
          <p:nvPr/>
        </p:nvSpPr>
        <p:spPr>
          <a:xfrm>
            <a:off x="6307730" y="6193567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Mirren, P. (2017)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175874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E5C79F-1D5E-13A8-FF6D-6F4B68165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1096E5B-F896-A0ED-0D8B-CB189205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1DA70-B4E3-5BAB-7EAC-16A03FF4D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1220188"/>
            <a:ext cx="5532120" cy="911201"/>
          </a:xfrm>
        </p:spPr>
        <p:txBody>
          <a:bodyPr anchor="b">
            <a:normAutofit fontScale="90000"/>
          </a:bodyPr>
          <a:lstStyle/>
          <a:p>
            <a:br>
              <a:rPr lang="cy-GB" sz="5400" noProof="0" dirty="0"/>
            </a:br>
            <a:br>
              <a:rPr lang="cy-GB" sz="5400" noProof="0" dirty="0"/>
            </a:br>
            <a:r>
              <a:rPr lang="cy-GB" sz="5400" dirty="0"/>
              <a:t>O</a:t>
            </a:r>
            <a:r>
              <a:rPr lang="cy-GB" sz="5400" noProof="0" dirty="0" err="1"/>
              <a:t>edd</a:t>
            </a:r>
            <a:r>
              <a:rPr lang="cy-GB" sz="5400" noProof="0" dirty="0"/>
              <a:t> hi’n </a:t>
            </a:r>
            <a:r>
              <a:rPr lang="cy-GB" sz="5400" noProof="0" dirty="0">
                <a:solidFill>
                  <a:srgbClr val="FF0000"/>
                </a:solidFill>
              </a:rPr>
              <a:t>g</a:t>
            </a:r>
            <a:r>
              <a:rPr lang="cy-GB" sz="5400" noProof="0" dirty="0"/>
              <a:t>ymylog ddoe?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0E3204D4-9F1D-0264-D01B-DBD896A7D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50EA1E2-F808-57BA-60CE-91D74A699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endParaRPr lang="cy-GB" sz="2200" noProof="0" dirty="0"/>
          </a:p>
          <a:p>
            <a:endParaRPr lang="cy-GB" sz="2200" noProof="0" dirty="0"/>
          </a:p>
          <a:p>
            <a:r>
              <a:rPr lang="cy-GB" sz="2200" noProof="0" dirty="0"/>
              <a:t>Oedd, roedd hi’n </a:t>
            </a:r>
            <a:r>
              <a:rPr lang="cy-GB" sz="2400" noProof="0" dirty="0">
                <a:solidFill>
                  <a:srgbClr val="FF0000"/>
                </a:solidFill>
              </a:rPr>
              <a:t>g</a:t>
            </a:r>
            <a:r>
              <a:rPr lang="cy-GB" sz="2400" noProof="0" dirty="0"/>
              <a:t>ymylog.</a:t>
            </a:r>
          </a:p>
          <a:p>
            <a:pPr marL="0" indent="0">
              <a:buNone/>
            </a:pPr>
            <a:endParaRPr lang="cy-GB" sz="2200" noProof="0" dirty="0"/>
          </a:p>
          <a:p>
            <a:r>
              <a:rPr lang="cy-GB" sz="2200" noProof="0" dirty="0"/>
              <a:t>Nac oedd, doedd hi ddim yn</a:t>
            </a:r>
            <a:r>
              <a:rPr lang="cy-GB" sz="2400" noProof="0" dirty="0">
                <a:solidFill>
                  <a:srgbClr val="FF0000"/>
                </a:solidFill>
              </a:rPr>
              <a:t> g</a:t>
            </a:r>
            <a:r>
              <a:rPr lang="cy-GB" sz="2400" noProof="0" dirty="0"/>
              <a:t>ymylog</a:t>
            </a:r>
            <a:r>
              <a:rPr lang="cy-GB" sz="2200" noProof="0" dirty="0"/>
              <a:t> ddoe.</a:t>
            </a:r>
          </a:p>
          <a:p>
            <a:endParaRPr lang="cy-GB" sz="2200" noProof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1EE0D3-DCB4-A6C5-4155-538EEF68E3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790" r="21790"/>
          <a:stretch/>
        </p:blipFill>
        <p:spPr>
          <a:xfrm>
            <a:off x="5310177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17469FA-07EB-8075-7F87-8B9BB7495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203703" y="5179930"/>
            <a:ext cx="696629" cy="696629"/>
          </a:xfrm>
          <a:prstGeom prst="rect">
            <a:avLst/>
          </a:prstGeom>
        </p:spPr>
      </p:pic>
      <p:pic>
        <p:nvPicPr>
          <p:cNvPr id="7" name="Graphic 6" descr="Tick with solid fill">
            <a:extLst>
              <a:ext uri="{FF2B5EF4-FFF2-40B4-BE49-F238E27FC236}">
                <a16:creationId xmlns:a16="http://schemas.microsoft.com/office/drawing/2014/main" id="{F38C890C-D017-B553-7237-D9F0D3ED5E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203704" y="2878618"/>
            <a:ext cx="550382" cy="5503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47C095-BEFA-7259-BE23-DDE0968C484C}"/>
              </a:ext>
            </a:extLst>
          </p:cNvPr>
          <p:cNvSpPr txBox="1"/>
          <p:nvPr/>
        </p:nvSpPr>
        <p:spPr>
          <a:xfrm>
            <a:off x="4446270" y="6479472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Rubel, S. (2007)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9228196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9EB063-3238-E603-7B4A-657B0917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sz="3400" b="1" noProof="0" dirty="0">
                <a:solidFill>
                  <a:srgbClr val="7030A0"/>
                </a:solidFill>
              </a:rPr>
              <a:t>Darllen fy meddwl</a:t>
            </a:r>
            <a:br>
              <a:rPr lang="cy-GB" sz="3400" noProof="0" dirty="0"/>
            </a:br>
            <a:br>
              <a:rPr lang="cy-GB" sz="3400" noProof="0" dirty="0"/>
            </a:br>
            <a:r>
              <a:rPr lang="cy-GB" sz="3400" noProof="0" dirty="0"/>
              <a:t>Cwestiwn:</a:t>
            </a:r>
            <a:br>
              <a:rPr lang="cy-GB" sz="3400" noProof="0" dirty="0"/>
            </a:br>
            <a:r>
              <a:rPr lang="cy-GB" sz="3400" dirty="0"/>
              <a:t>O</a:t>
            </a:r>
            <a:r>
              <a:rPr lang="cy-GB" sz="3400" noProof="0" dirty="0" err="1"/>
              <a:t>edd</a:t>
            </a:r>
            <a:r>
              <a:rPr lang="cy-GB" sz="3400" noProof="0" dirty="0"/>
              <a:t> hi’n ______ ddoe?</a:t>
            </a:r>
            <a:br>
              <a:rPr lang="cy-GB" sz="3400" noProof="0" dirty="0"/>
            </a:br>
            <a:endParaRPr lang="cy-GB" sz="3400" noProof="0" dirty="0"/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C8FBBDD-8432-9B55-6BAC-D0F0F69B2335}"/>
              </a:ext>
            </a:extLst>
          </p:cNvPr>
          <p:cNvSpPr txBox="1">
            <a:spLocks/>
          </p:cNvSpPr>
          <p:nvPr/>
        </p:nvSpPr>
        <p:spPr>
          <a:xfrm>
            <a:off x="612648" y="2908005"/>
            <a:ext cx="5295015" cy="32689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y-GB" sz="2200" noProof="0" dirty="0"/>
          </a:p>
          <a:p>
            <a:pPr marL="0" indent="0">
              <a:buNone/>
            </a:pPr>
            <a:r>
              <a:rPr lang="cy-GB" sz="2200" noProof="0" dirty="0"/>
              <a:t>Ateb:</a:t>
            </a:r>
          </a:p>
          <a:p>
            <a:r>
              <a:rPr lang="cy-GB" sz="2200" noProof="0" dirty="0"/>
              <a:t>Oedd, roedd hi’n _____ ddoe.</a:t>
            </a:r>
          </a:p>
          <a:p>
            <a:pPr marL="0"/>
            <a:endParaRPr lang="cy-GB" sz="2200" noProof="0" dirty="0"/>
          </a:p>
          <a:p>
            <a:r>
              <a:rPr lang="cy-GB" sz="2200" noProof="0" dirty="0"/>
              <a:t>Nac oedd, doedd hi ddim yn ______ ddoe.</a:t>
            </a:r>
          </a:p>
          <a:p>
            <a:endParaRPr lang="cy-GB" sz="2200" noProof="0" dirty="0"/>
          </a:p>
        </p:txBody>
      </p:sp>
      <p:pic>
        <p:nvPicPr>
          <p:cNvPr id="6" name="Graphic 5" descr="Tick with solid fill">
            <a:extLst>
              <a:ext uri="{FF2B5EF4-FFF2-40B4-BE49-F238E27FC236}">
                <a16:creationId xmlns:a16="http://schemas.microsoft.com/office/drawing/2014/main" id="{9014607E-41EE-8BD8-809D-00B00D9744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96397" y="502825"/>
            <a:ext cx="2603605" cy="2603605"/>
          </a:xfrm>
          <a:prstGeom prst="rect">
            <a:avLst/>
          </a:prstGeom>
        </p:spPr>
      </p:pic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145E373A-78BC-56BB-62EB-9223E0D3582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24328" y="502825"/>
            <a:ext cx="2603605" cy="2603605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25A8BF3-CCD4-04FD-C0EC-ACC1A0D7E1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736812" y="3426258"/>
            <a:ext cx="2750705" cy="27507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2FC53BD-7BF4-5EE3-FCAA-0D6E0A9E3688}"/>
              </a:ext>
            </a:extLst>
          </p:cNvPr>
          <p:cNvSpPr txBox="1"/>
          <p:nvPr/>
        </p:nvSpPr>
        <p:spPr>
          <a:xfrm>
            <a:off x="9658350" y="6269521"/>
            <a:ext cx="609447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Solanki, MK (2025)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94483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25827-4DA4-FA28-7286-82E53F6F7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rgbClr val="7030A0"/>
                </a:solidFill>
              </a:rPr>
              <a:t>Darllen fy </a:t>
            </a:r>
            <a:r>
              <a:rPr lang="cy-GB" dirty="0" err="1">
                <a:solidFill>
                  <a:srgbClr val="7030A0"/>
                </a:solidFill>
              </a:rPr>
              <a:t>ngh</a:t>
            </a:r>
            <a:r>
              <a:rPr lang="cy-GB" noProof="0" dirty="0">
                <a:solidFill>
                  <a:srgbClr val="7030A0"/>
                </a:solidFill>
              </a:rPr>
              <a:t>wefusau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EF8ECF-F8FC-2776-F06B-21F788515A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E48420-F473-192F-0F3F-2FA7C4A1B72F}"/>
              </a:ext>
            </a:extLst>
          </p:cNvPr>
          <p:cNvSpPr txBox="1"/>
          <p:nvPr/>
        </p:nvSpPr>
        <p:spPr>
          <a:xfrm>
            <a:off x="6357366" y="5219885"/>
            <a:ext cx="609447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200" noProof="0" dirty="0"/>
              <a:t>Kreativ, R (2010)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4136596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0AB921-502E-8FCA-2ACE-464F9A703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cy-GB" sz="5400" noProof="0" dirty="0"/>
              <a:t>Fideo - Canu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20FF9-74C1-A5FB-8E08-F0E552EF4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4069080"/>
            <a:ext cx="4243589" cy="38404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endParaRPr lang="cy-GB" sz="1700" noProof="0" dirty="0">
              <a:hlinkClick r:id="rId3"/>
            </a:endParaRPr>
          </a:p>
          <a:p>
            <a:pPr marL="0" indent="0">
              <a:buNone/>
            </a:pPr>
            <a:r>
              <a:rPr lang="cy-GB" sz="6400" noProof="0" dirty="0">
                <a:hlinkClick r:id="rId3"/>
              </a:rPr>
              <a:t>Sut oedd y tywydd, Capten? - Cymraeg 8-11 · Cam Cynnydd 3 - Welsh for learners 8-11 · Progression Step 3 - BBC Bitesize</a:t>
            </a:r>
            <a:endParaRPr lang="cy-GB" sz="6400" noProof="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86C9F3-47F4-27FC-BAA9-5159CBD1116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544" r="2153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2EC464-33D2-A44A-2516-C1E930D1559C}"/>
              </a:ext>
            </a:extLst>
          </p:cNvPr>
          <p:cNvSpPr txBox="1"/>
          <p:nvPr/>
        </p:nvSpPr>
        <p:spPr>
          <a:xfrm>
            <a:off x="1578868" y="6224854"/>
            <a:ext cx="401725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400" noProof="0" dirty="0"/>
              <a:t>(Sut oedd y tywydd, Capten?, 2026)</a:t>
            </a:r>
            <a:r>
              <a:rPr lang="cy-GB" sz="1400" i="1" noProof="0" dirty="0"/>
              <a:t> </a:t>
            </a:r>
            <a:r>
              <a:rPr lang="cy-GB" sz="1400" noProof="0" dirty="0"/>
              <a:t>BBC Bitesize</a:t>
            </a:r>
            <a:endParaRPr lang="cy-GB" sz="4400" noProof="0" dirty="0"/>
          </a:p>
        </p:txBody>
      </p:sp>
    </p:spTree>
    <p:extLst>
      <p:ext uri="{BB962C8B-B14F-4D97-AF65-F5344CB8AC3E}">
        <p14:creationId xmlns:p14="http://schemas.microsoft.com/office/powerpoint/2010/main" val="3580238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D1F25-F3DC-DDC4-A4B8-3468D5C04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Images - am o dan yr gadair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689420-69EA-B039-526A-2BA463DAC4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69714" b="72935"/>
          <a:stretch>
            <a:fillRect/>
          </a:stretch>
        </p:blipFill>
        <p:spPr>
          <a:xfrm>
            <a:off x="838199" y="1368616"/>
            <a:ext cx="2279905" cy="1940642"/>
          </a:xfrm>
          <a:prstGeom prst="rect">
            <a:avLst/>
          </a:prstGeom>
        </p:spPr>
      </p:pic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6E55C31A-7D8B-050D-D2DD-DFB129EFF6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1486" t="1" r="32224" b="71970"/>
          <a:stretch>
            <a:fillRect/>
          </a:stretch>
        </p:blipFill>
        <p:spPr>
          <a:xfrm>
            <a:off x="4982974" y="1612444"/>
            <a:ext cx="2442390" cy="1796840"/>
          </a:xfrm>
          <a:prstGeom prst="rect">
            <a:avLst/>
          </a:prstGeom>
        </p:spPr>
      </p:pic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C6EF58C5-2911-8FE7-35B2-2B2A47E88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5316" t="71317" r="20681" b="3323"/>
          <a:stretch>
            <a:fillRect/>
          </a:stretch>
        </p:blipFill>
        <p:spPr>
          <a:xfrm>
            <a:off x="7241177" y="1447105"/>
            <a:ext cx="870857" cy="1502229"/>
          </a:xfrm>
          <a:prstGeom prst="rect">
            <a:avLst/>
          </a:prstGeom>
        </p:spPr>
      </p:pic>
      <p:pic>
        <p:nvPicPr>
          <p:cNvPr id="15" name="Content Placeholder 4">
            <a:extLst>
              <a:ext uri="{FF2B5EF4-FFF2-40B4-BE49-F238E27FC236}">
                <a16:creationId xmlns:a16="http://schemas.microsoft.com/office/drawing/2014/main" id="{FEEFF67E-D46B-A4F3-BD44-FCEC5155EF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729" r="1729"/>
          <a:stretch/>
        </p:blipFill>
        <p:spPr>
          <a:xfrm>
            <a:off x="2713687" y="4207981"/>
            <a:ext cx="1764260" cy="175892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9" name="Content Placeholder 4">
            <a:extLst>
              <a:ext uri="{FF2B5EF4-FFF2-40B4-BE49-F238E27FC236}">
                <a16:creationId xmlns:a16="http://schemas.microsoft.com/office/drawing/2014/main" id="{90CF1B0F-E31D-F58C-ED04-9479945BEA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69714" b="72935"/>
          <a:stretch>
            <a:fillRect/>
          </a:stretch>
        </p:blipFill>
        <p:spPr>
          <a:xfrm>
            <a:off x="8701699" y="3930022"/>
            <a:ext cx="2271101" cy="19331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E91DFE-86C8-62BF-2EDF-288AA83CA25B}"/>
              </a:ext>
            </a:extLst>
          </p:cNvPr>
          <p:cNvSpPr txBox="1"/>
          <p:nvPr/>
        </p:nvSpPr>
        <p:spPr>
          <a:xfrm>
            <a:off x="2087119" y="3144907"/>
            <a:ext cx="103098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Solanki, MK (2025) </a:t>
            </a:r>
            <a:endParaRPr lang="cy-GB" noProof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664B9E-4D33-8D6E-0F21-E25B2A78D92D}"/>
              </a:ext>
            </a:extLst>
          </p:cNvPr>
          <p:cNvSpPr txBox="1"/>
          <p:nvPr/>
        </p:nvSpPr>
        <p:spPr>
          <a:xfrm>
            <a:off x="10322814" y="5987063"/>
            <a:ext cx="103098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Solanki, MK (2025) </a:t>
            </a:r>
            <a:endParaRPr lang="cy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636C79-1682-3F96-F78E-CAC716436A93}"/>
              </a:ext>
            </a:extLst>
          </p:cNvPr>
          <p:cNvSpPr txBox="1"/>
          <p:nvPr/>
        </p:nvSpPr>
        <p:spPr>
          <a:xfrm>
            <a:off x="6896603" y="3209229"/>
            <a:ext cx="103098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Solanki, MK (2025) </a:t>
            </a:r>
            <a:endParaRPr lang="cy-GB" noProof="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65D2B6-F3C4-ECFD-498D-1B1E13717AB7}"/>
              </a:ext>
            </a:extLst>
          </p:cNvPr>
          <p:cNvSpPr txBox="1"/>
          <p:nvPr/>
        </p:nvSpPr>
        <p:spPr>
          <a:xfrm>
            <a:off x="3962454" y="6058865"/>
            <a:ext cx="103098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700" noProof="0" dirty="0"/>
              <a:t>Mirren, P (2017) 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1522076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542E9-F93F-9448-188E-F0961B5EA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151888" cy="723011"/>
          </a:xfrm>
        </p:spPr>
        <p:txBody>
          <a:bodyPr>
            <a:normAutofit/>
          </a:bodyPr>
          <a:lstStyle/>
          <a:p>
            <a:r>
              <a:rPr lang="cy-GB" sz="2800" noProof="0" dirty="0"/>
              <a:t>Mat Iaith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05B7345-DBDE-31CF-D544-924ED1EC34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270758"/>
              </p:ext>
            </p:extLst>
          </p:nvPr>
        </p:nvGraphicFramePr>
        <p:xfrm>
          <a:off x="868728" y="1088136"/>
          <a:ext cx="7235952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1984">
                  <a:extLst>
                    <a:ext uri="{9D8B030D-6E8A-4147-A177-3AD203B41FA5}">
                      <a16:colId xmlns:a16="http://schemas.microsoft.com/office/drawing/2014/main" val="2368372581"/>
                    </a:ext>
                  </a:extLst>
                </a:gridCol>
                <a:gridCol w="2411984">
                  <a:extLst>
                    <a:ext uri="{9D8B030D-6E8A-4147-A177-3AD203B41FA5}">
                      <a16:colId xmlns:a16="http://schemas.microsoft.com/office/drawing/2014/main" val="667236010"/>
                    </a:ext>
                  </a:extLst>
                </a:gridCol>
                <a:gridCol w="2411984">
                  <a:extLst>
                    <a:ext uri="{9D8B030D-6E8A-4147-A177-3AD203B41FA5}">
                      <a16:colId xmlns:a16="http://schemas.microsoft.com/office/drawing/2014/main" val="1571821266"/>
                    </a:ext>
                  </a:extLst>
                </a:gridCol>
              </a:tblGrid>
              <a:tr h="4507992"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+mj-lt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+mj-lt"/>
                        </a:rPr>
                        <a:t>Sut roedd y tywydd ddoe?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latin typeface="+mj-lt"/>
                        </a:rPr>
                        <a:t>Oedd hi’n _______ ddoe?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Roedd hi’n …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highlight>
                          <a:srgbClr val="00FF00"/>
                        </a:highlight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  <a:highlight>
                          <a:srgbClr val="00FF00"/>
                        </a:highlight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highlight>
                            <a:srgbClr val="00FF00"/>
                          </a:highlight>
                        </a:rPr>
                        <a:t>Oedd, roedd hi’n ... 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  <a:highlight>
                            <a:srgbClr val="FF0000"/>
                          </a:highlight>
                        </a:rPr>
                        <a:t>Nac oedd, doedd hi ddim yn ....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braf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oer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niwlog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stormus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oeth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ymylog </a:t>
                      </a:r>
                    </a:p>
                    <a:p>
                      <a:r>
                        <a:rPr lang="cy-GB" noProof="0" dirty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wyntog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bwrw glaw </a:t>
                      </a:r>
                    </a:p>
                    <a:p>
                      <a:r>
                        <a:rPr lang="cy-GB" noProof="0" dirty="0">
                          <a:solidFill>
                            <a:schemeClr val="tx1"/>
                          </a:solidFill>
                        </a:rPr>
                        <a:t>bwrw eira</a:t>
                      </a:r>
                    </a:p>
                    <a:p>
                      <a:endParaRPr lang="cy-GB" noProof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noProof="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noProof="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sz="1800" noProof="0" dirty="0">
                        <a:solidFill>
                          <a:srgbClr val="FF0000"/>
                        </a:solidFill>
                      </a:endParaRPr>
                    </a:p>
                    <a:p>
                      <a:endParaRPr lang="cy-GB" sz="1800" noProof="0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y-GB" sz="1400" noProof="0" dirty="0">
                          <a:solidFill>
                            <a:srgbClr val="FF0000"/>
                          </a:solidFill>
                        </a:rPr>
                        <a:t>treiglad meddal ar ôl ‘n ansoddeiriau (adjectives) but not on ‘braf’ or ‘bwrw’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28334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95C11DD-3A9B-C220-3008-1FD3C7319C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8159410"/>
              </p:ext>
            </p:extLst>
          </p:nvPr>
        </p:nvGraphicFramePr>
        <p:xfrm>
          <a:off x="8065008" y="1088136"/>
          <a:ext cx="2157984" cy="4572000"/>
        </p:xfrm>
        <a:graphic>
          <a:graphicData uri="http://schemas.openxmlformats.org/drawingml/2006/table">
            <a:tbl>
              <a:tblPr/>
              <a:tblGrid>
                <a:gridCol w="2157984">
                  <a:extLst>
                    <a:ext uri="{9D8B030D-6E8A-4147-A177-3AD203B41FA5}">
                      <a16:colId xmlns:a16="http://schemas.microsoft.com/office/drawing/2014/main" val="2378046513"/>
                    </a:ext>
                  </a:extLst>
                </a:gridCol>
              </a:tblGrid>
              <a:tr h="457200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+mj-lt"/>
                        </a:rPr>
                        <a:t>ddoe.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5844405"/>
                  </a:ext>
                </a:extLst>
              </a:tr>
            </a:tbl>
          </a:graphicData>
        </a:graphic>
      </p:graphicFrame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D61553E-3B07-956C-AEC8-2A82100F23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59985" y="4480536"/>
            <a:ext cx="585263" cy="585263"/>
          </a:xfrm>
          <a:prstGeom prst="rect">
            <a:avLst/>
          </a:prstGeom>
        </p:spPr>
      </p:pic>
      <p:pic>
        <p:nvPicPr>
          <p:cNvPr id="7" name="Graphic 6" descr="Tick with solid fill">
            <a:extLst>
              <a:ext uri="{FF2B5EF4-FFF2-40B4-BE49-F238E27FC236}">
                <a16:creationId xmlns:a16="http://schemas.microsoft.com/office/drawing/2014/main" id="{F64AC310-17FA-523B-F8B7-3A234F38DF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026409" y="3300937"/>
            <a:ext cx="585263" cy="585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8870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B0776-4BD2-A372-6D79-473C4E31C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cy-GB" noProof="0" dirty="0">
                <a:solidFill>
                  <a:srgbClr val="FFFFFF"/>
                </a:solidFill>
              </a:rPr>
              <a:t>Referencing:</a:t>
            </a:r>
          </a:p>
        </p:txBody>
      </p:sp>
      <p:sp>
        <p:nvSpPr>
          <p:cNvPr id="42" name="Arc 4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41EB5-E1A5-D435-B0E1-0202603BE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cy-GB" sz="900" noProof="0" dirty="0"/>
              <a:t>Images on Slides 3, 4, 5, 6 , 16</a:t>
            </a:r>
          </a:p>
          <a:p>
            <a:pPr marL="457200" lvl="1" indent="0">
              <a:buNone/>
            </a:pPr>
            <a:r>
              <a:rPr lang="cy-GB" sz="900" noProof="0" dirty="0"/>
              <a:t>Bailey, A. (2019) Forecasting weather Available at: </a:t>
            </a:r>
            <a:r>
              <a:rPr lang="cy-GB" sz="900" noProof="0" dirty="0">
                <a:hlinkClick r:id="rId3"/>
              </a:rPr>
              <a:t>https://freepngimg.com/png/76810-forecasting-weather-forecast-icon-free-frame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7</a:t>
            </a:r>
          </a:p>
          <a:p>
            <a:pPr marL="457200" lvl="1" indent="0">
              <a:buNone/>
            </a:pPr>
            <a:r>
              <a:rPr lang="cy-GB" sz="900" noProof="0" dirty="0"/>
              <a:t>HappyPictures (2023) Little boy under chair. Available at: </a:t>
            </a:r>
            <a:r>
              <a:rPr lang="cy-GB" sz="900" noProof="0" dirty="0">
                <a:hlinkClick r:id="rId4"/>
              </a:rPr>
              <a:t>https://www.vectorstock.com/royalty-free-vector/little-boy-under-chair-playing-hide-and-seek-game-vector-45207452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8</a:t>
            </a:r>
          </a:p>
          <a:p>
            <a:pPr marL="457200" lvl="1" indent="0">
              <a:buNone/>
            </a:pPr>
            <a:r>
              <a:rPr lang="cy-GB" sz="900" noProof="0" dirty="0"/>
              <a:t>Toxifier, DR. (2011) Sun and cloud. Available at: </a:t>
            </a:r>
            <a:r>
              <a:rPr lang="cy-GB" sz="900" noProof="0" dirty="0">
                <a:hlinkClick r:id="rId5"/>
              </a:rPr>
              <a:t>https://toxifier.blogspot.com/2011/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9</a:t>
            </a:r>
          </a:p>
          <a:p>
            <a:pPr marL="457200" lvl="1" indent="0">
              <a:buNone/>
            </a:pPr>
            <a:r>
              <a:rPr lang="cy-GB" sz="900" noProof="0" dirty="0"/>
              <a:t>Duckling, D. (2011) Sun sun sun. Available at: </a:t>
            </a:r>
            <a:r>
              <a:rPr lang="cy-GB" sz="900" noProof="0" dirty="0">
                <a:hlinkClick r:id="rId6"/>
              </a:rPr>
              <a:t>https://dizzyducklingdiary.blogspot.com/2011/06/sun-sun-sun.html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10</a:t>
            </a:r>
          </a:p>
          <a:p>
            <a:pPr marL="457200" lvl="1" indent="0">
              <a:buNone/>
            </a:pPr>
            <a:r>
              <a:rPr lang="cy-GB" sz="900" noProof="0" dirty="0"/>
              <a:t>Dolchibonta, Y. (2012) Cold man cartoon. Available at: </a:t>
            </a:r>
            <a:r>
              <a:rPr lang="cy-GB" sz="900" noProof="0" dirty="0">
                <a:hlinkClick r:id="rId7"/>
              </a:rPr>
              <a:t>*YaMaRiE*Un Mondo di Dolci Bontà: 2012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Images on Slide 11, 16</a:t>
            </a:r>
          </a:p>
          <a:p>
            <a:pPr marL="457200" lvl="1" indent="0">
              <a:buNone/>
            </a:pPr>
            <a:r>
              <a:rPr lang="cy-GB" sz="900" noProof="0" dirty="0"/>
              <a:t>Mirren, P. (2017) Sweating man cartoon. Available at: </a:t>
            </a:r>
            <a:r>
              <a:rPr lang="cy-GB" sz="900" noProof="0" dirty="0">
                <a:hlinkClick r:id="rId8"/>
              </a:rPr>
              <a:t>M.E.P.Vhttps://fity.club/lists/suggestions/Cloudy-Cartoon/-Aprendiendo a Crecer: 2017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12</a:t>
            </a:r>
          </a:p>
          <a:p>
            <a:pPr marL="457200" lvl="1" indent="0">
              <a:buNone/>
            </a:pPr>
            <a:r>
              <a:rPr lang="cy-GB" sz="900" noProof="0" dirty="0"/>
              <a:t>Rubel, S. (2007) Cloudy sky with moving overcast. Available at: </a:t>
            </a:r>
            <a:r>
              <a:rPr lang="cy-GB" sz="900" noProof="0" dirty="0">
                <a:hlinkClick r:id="rId9"/>
              </a:rPr>
              <a:t>https://fity.club/lists/suggestions/Cloudy-Cartoon/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13</a:t>
            </a:r>
          </a:p>
          <a:p>
            <a:pPr marL="457200" lvl="1" indent="0">
              <a:buNone/>
            </a:pPr>
            <a:r>
              <a:rPr lang="cy-GB" sz="900" noProof="0" dirty="0"/>
              <a:t>Solanki, MK (2025) Mindreading man. Available at: </a:t>
            </a:r>
            <a:r>
              <a:rPr lang="cy-GB" sz="900" noProof="0" dirty="0">
                <a:hlinkClick r:id="rId10"/>
              </a:rPr>
              <a:t>Mind Reading Tricks for Beginners: Unlock the Secrets of Mentalism – StoryVibe</a:t>
            </a:r>
            <a:r>
              <a:rPr lang="cy-GB" sz="900" noProof="0" dirty="0"/>
              <a:t> (Accessed 6 October 2026)</a:t>
            </a:r>
          </a:p>
          <a:p>
            <a:r>
              <a:rPr lang="cy-GB" sz="900" noProof="0" dirty="0"/>
              <a:t>Image on Slide 14</a:t>
            </a:r>
          </a:p>
          <a:p>
            <a:pPr marL="457200" lvl="1" indent="0">
              <a:buNone/>
            </a:pPr>
            <a:r>
              <a:rPr lang="cy-GB" sz="900" noProof="0" dirty="0"/>
              <a:t>Kreativ, R (2010) Lips mouth talking hand drawn sticker. Available at: </a:t>
            </a:r>
            <a:r>
              <a:rPr lang="cy-GB" sz="900" noProof="0" dirty="0">
                <a:hlinkClick r:id="rId11"/>
              </a:rPr>
              <a:t>Lips mouth talking hand drawn sticker design cartoon retro doodle vector illustration | Premium Vector</a:t>
            </a:r>
            <a:r>
              <a:rPr lang="cy-GB" sz="900" noProof="0" dirty="0"/>
              <a:t>  (Accessed 6 October 2026)</a:t>
            </a:r>
          </a:p>
          <a:p>
            <a:pPr marL="457200" lvl="1" indent="0">
              <a:buNone/>
            </a:pPr>
            <a:endParaRPr lang="cy-GB" sz="900" noProof="0" dirty="0"/>
          </a:p>
          <a:p>
            <a:r>
              <a:rPr lang="cy-GB" sz="900" noProof="0" dirty="0"/>
              <a:t>Video and Image on Slide 15 – </a:t>
            </a:r>
          </a:p>
          <a:p>
            <a:pPr marL="457200" lvl="1" indent="0">
              <a:buNone/>
            </a:pPr>
            <a:r>
              <a:rPr lang="cy-GB" sz="900" i="1" noProof="0" dirty="0"/>
              <a:t>Sut oedd y tywydd, Capten.</a:t>
            </a:r>
            <a:r>
              <a:rPr lang="cy-GB" sz="900" noProof="0" dirty="0"/>
              <a:t> </a:t>
            </a:r>
            <a:r>
              <a:rPr lang="cy-GB" sz="900" i="1" noProof="0" dirty="0"/>
              <a:t>(2026) </a:t>
            </a:r>
            <a:r>
              <a:rPr lang="cy-GB" sz="900" noProof="0" dirty="0"/>
              <a:t>BBC Bitesize Available at:  </a:t>
            </a:r>
            <a:r>
              <a:rPr lang="cy-GB" sz="900" noProof="0" dirty="0">
                <a:hlinkClick r:id="rId12"/>
              </a:rPr>
              <a:t>Sut oedd y tywydd, Capten? - Cymraeg 8-11 · Cam Cynnydd 3 - Welsh for learners 8-11 · Progression Step 3 - BBC Bitesize</a:t>
            </a:r>
            <a:r>
              <a:rPr lang="cy-GB" sz="900" noProof="0" dirty="0"/>
              <a:t> (Accessed: 11 October 2026)</a:t>
            </a:r>
          </a:p>
          <a:p>
            <a:pPr marL="0" indent="0">
              <a:buNone/>
            </a:pPr>
            <a:endParaRPr lang="cy-GB" sz="600" noProof="0" dirty="0"/>
          </a:p>
        </p:txBody>
      </p:sp>
    </p:spTree>
    <p:extLst>
      <p:ext uri="{BB962C8B-B14F-4D97-AF65-F5344CB8AC3E}">
        <p14:creationId xmlns:p14="http://schemas.microsoft.com/office/powerpoint/2010/main" val="2533761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893</TotalTime>
  <Words>1092</Words>
  <Application>Microsoft Office PowerPoint</Application>
  <PresentationFormat>Widescreen</PresentationFormat>
  <Paragraphs>191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Debbie Roberts – Meicro Ddysgu</vt:lpstr>
      <vt:lpstr>PowerPoint Presentation</vt:lpstr>
      <vt:lpstr>Yr Tywydd</vt:lpstr>
      <vt:lpstr>  </vt:lpstr>
      <vt:lpstr>Sut roedd y tywydd ddoe?  What was the weather yesterday?  Roedd hi’n ____ ddoe. It was _____ yesterday</vt:lpstr>
      <vt:lpstr>  Oedd hi’n ____  ddoe?</vt:lpstr>
      <vt:lpstr>O dan y gadair</vt:lpstr>
      <vt:lpstr>  Oedd hi’n braf ddoe?</vt:lpstr>
      <vt:lpstr>  Oedd hi’n heulog ddoe?</vt:lpstr>
      <vt:lpstr>  Oedd hi’n oer ddoe?</vt:lpstr>
      <vt:lpstr>  Oedd hi’n boeth ddoe?</vt:lpstr>
      <vt:lpstr>  Oedd hi’n gymylog ddoe?</vt:lpstr>
      <vt:lpstr>Darllen fy meddwl  Cwestiwn: Oedd hi’n ______ ddoe? </vt:lpstr>
      <vt:lpstr>Darllen fy nghwefusau </vt:lpstr>
      <vt:lpstr>Fideo - Canu</vt:lpstr>
      <vt:lpstr>Images - am o dan yr gadair</vt:lpstr>
      <vt:lpstr>Mat Iaith</vt:lpstr>
      <vt:lpstr>Referencing: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 Roberts (Llansantffraid CiWA. School)</dc:creator>
  <cp:lastModifiedBy>D Roberts (Llansantffraid CiWA. School)</cp:lastModifiedBy>
  <cp:revision>2</cp:revision>
  <cp:lastPrinted>2026-10-15T19:50:48Z</cp:lastPrinted>
  <dcterms:created xsi:type="dcterms:W3CDTF">2026-10-05T15:12:27Z</dcterms:created>
  <dcterms:modified xsi:type="dcterms:W3CDTF">2026-10-15T19:57:46Z</dcterms:modified>
</cp:coreProperties>
</file>