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ED2645F-0656-45EC-AC86-31D70A02D298}">
          <p14:sldIdLst>
            <p14:sldId id="256"/>
            <p14:sldId id="257"/>
            <p14:sldId id="258"/>
            <p14:sldId id="259"/>
            <p14:sldId id="260"/>
            <p14:sldId id="261"/>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1605" autoAdjust="0"/>
  </p:normalViewPr>
  <p:slideViewPr>
    <p:cSldViewPr snapToGrid="0">
      <p:cViewPr varScale="1">
        <p:scale>
          <a:sx n="28" d="100"/>
          <a:sy n="28" d="100"/>
        </p:scale>
        <p:origin x="1814"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4EDE00-F86F-4F9E-A4CE-F4A290BFB740}" type="datetimeFigureOut">
              <a:rPr lang="en-GB" smtClean="0"/>
              <a:t>23/06/2022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410E5-76B5-4767-802E-6B4655C18B2B}" type="slidenum">
              <a:rPr lang="en-GB" smtClean="0"/>
              <a:t>‹#›</a:t>
            </a:fld>
            <a:endParaRPr lang="en-GB"/>
          </a:p>
        </p:txBody>
      </p:sp>
    </p:spTree>
    <p:extLst>
      <p:ext uri="{BB962C8B-B14F-4D97-AF65-F5344CB8AC3E}">
        <p14:creationId xmlns:p14="http://schemas.microsoft.com/office/powerpoint/2010/main" val="1443323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Rapid application development methods usually benefited employees and managers and the educational organization, as well as us. Medical doctors who actually occur to be well-trained and have glaringly obvious qualifications and skills advantages to an organization those of us who have remainder being smaller objects promotion or youth development from their boss (</a:t>
            </a:r>
            <a:r>
              <a:rPr lang="en-GB" sz="1200" kern="1200" dirty="0" err="1">
                <a:solidFill>
                  <a:schemeClr val="tx1"/>
                </a:solidFill>
                <a:effectLst/>
                <a:latin typeface="+mn-lt"/>
                <a:ea typeface="+mn-ea"/>
                <a:cs typeface="+mn-cs"/>
              </a:rPr>
              <a:t>Zikmund</a:t>
            </a:r>
            <a:r>
              <a:rPr lang="en-GB" sz="1200" kern="1200" dirty="0">
                <a:solidFill>
                  <a:schemeClr val="tx1"/>
                </a:solidFill>
                <a:effectLst/>
                <a:latin typeface="+mn-lt"/>
                <a:ea typeface="+mn-ea"/>
                <a:cs typeface="+mn-cs"/>
              </a:rPr>
              <a:t> and D'Amico, 2020). Team members who are even more enthusiastic can human capital management survive and flourish because they are more responsible for accomplishing their performance goals, according to Jenkins. The much more common and widespread methods and techniques in an organisation always seem to be the goal in life, performance management, and organisational commitment</a:t>
            </a:r>
            <a:endParaRPr lang="en-GB" dirty="0"/>
          </a:p>
        </p:txBody>
      </p:sp>
      <p:sp>
        <p:nvSpPr>
          <p:cNvPr id="4" name="Slide Number Placeholder 3"/>
          <p:cNvSpPr>
            <a:spLocks noGrp="1"/>
          </p:cNvSpPr>
          <p:nvPr>
            <p:ph type="sldNum" sz="quarter" idx="10"/>
          </p:nvPr>
        </p:nvSpPr>
        <p:spPr/>
        <p:txBody>
          <a:bodyPr/>
          <a:lstStyle/>
          <a:p>
            <a:fld id="{80B410E5-76B5-4767-802E-6B4655C18B2B}" type="slidenum">
              <a:rPr lang="en-GB" smtClean="0"/>
              <a:t>3</a:t>
            </a:fld>
            <a:endParaRPr lang="en-GB"/>
          </a:p>
        </p:txBody>
      </p:sp>
    </p:spTree>
    <p:extLst>
      <p:ext uri="{BB962C8B-B14F-4D97-AF65-F5344CB8AC3E}">
        <p14:creationId xmlns:p14="http://schemas.microsoft.com/office/powerpoint/2010/main" val="4142449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Reinforcement is the process of establishing, leading, and continuing accomplishment habits. That's also what drives individuals to participate, even if it is to quench their thirst with a glass of warm water or to gain more knowledge by reading newspapers. Biological, emotional, social, and organisation understanding are all sources of motivation for the communicator. The word "recommendation" is commonly used within regular communication to describe why somebody does something. Interpersonal encounters are propelled by this purpose (Charry, 2021).</a:t>
            </a:r>
          </a:p>
          <a:p>
            <a:endParaRPr lang="en-GB" dirty="0"/>
          </a:p>
        </p:txBody>
      </p:sp>
      <p:sp>
        <p:nvSpPr>
          <p:cNvPr id="4" name="Slide Number Placeholder 3"/>
          <p:cNvSpPr>
            <a:spLocks noGrp="1"/>
          </p:cNvSpPr>
          <p:nvPr>
            <p:ph type="sldNum" sz="quarter" idx="10"/>
          </p:nvPr>
        </p:nvSpPr>
        <p:spPr/>
        <p:txBody>
          <a:bodyPr/>
          <a:lstStyle/>
          <a:p>
            <a:fld id="{80B410E5-76B5-4767-802E-6B4655C18B2B}" type="slidenum">
              <a:rPr lang="en-GB" smtClean="0"/>
              <a:t>4</a:t>
            </a:fld>
            <a:endParaRPr lang="en-GB"/>
          </a:p>
        </p:txBody>
      </p:sp>
    </p:spTree>
    <p:extLst>
      <p:ext uri="{BB962C8B-B14F-4D97-AF65-F5344CB8AC3E}">
        <p14:creationId xmlns:p14="http://schemas.microsoft.com/office/powerpoint/2010/main" val="2692117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There are two sources of motivation: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Internal motivation:  </a:t>
            </a:r>
            <a:r>
              <a:rPr lang="en-GB" sz="1200" kern="1200" dirty="0">
                <a:solidFill>
                  <a:schemeClr val="tx1"/>
                </a:solidFill>
                <a:effectLst/>
                <a:latin typeface="+mn-lt"/>
                <a:ea typeface="+mn-ea"/>
                <a:cs typeface="+mn-cs"/>
              </a:rPr>
              <a:t>That was when "internal" reasons drive motivation to achieve individual requirements. People do something when humans appreciate something but not because they feel it necessary to. Integrally driven people seem to love a pastime, research or skill-building exercise specifically for the purpose of gathering information and boosting happiness. EMS is a new career that resonates with people's basic wish to help others (</a:t>
            </a:r>
            <a:r>
              <a:rPr lang="en-GB" sz="1200" kern="1200" dirty="0" err="1">
                <a:solidFill>
                  <a:schemeClr val="tx1"/>
                </a:solidFill>
                <a:effectLst/>
                <a:latin typeface="+mn-lt"/>
                <a:ea typeface="+mn-ea"/>
                <a:cs typeface="+mn-cs"/>
              </a:rPr>
              <a:t>Khevin</a:t>
            </a:r>
            <a:r>
              <a:rPr lang="en-GB" sz="1200" kern="1200" dirty="0">
                <a:solidFill>
                  <a:schemeClr val="tx1"/>
                </a:solidFill>
                <a:effectLst/>
                <a:latin typeface="+mn-lt"/>
                <a:ea typeface="+mn-ea"/>
                <a:cs typeface="+mn-cs"/>
              </a:rPr>
              <a:t>, 2021). Mankind will not retire from having houses or private planes; however, we will experience happiness in assisting individuals while being the ray of sunshine from an otherwise miserable weekend.</a:t>
            </a:r>
          </a:p>
          <a:p>
            <a:r>
              <a:rPr lang="en-GB" sz="1200" b="1" kern="1200" dirty="0">
                <a:solidFill>
                  <a:schemeClr val="tx1"/>
                </a:solidFill>
                <a:effectLst/>
                <a:latin typeface="+mn-lt"/>
                <a:ea typeface="+mn-ea"/>
                <a:cs typeface="+mn-cs"/>
              </a:rPr>
              <a:t>External motivation: </a:t>
            </a:r>
            <a:r>
              <a:rPr lang="en-GB" sz="1200" kern="1200" dirty="0">
                <a:solidFill>
                  <a:schemeClr val="tx1"/>
                </a:solidFill>
                <a:effectLst/>
                <a:latin typeface="+mn-lt"/>
                <a:ea typeface="+mn-ea"/>
                <a:cs typeface="+mn-cs"/>
              </a:rPr>
              <a:t>Whenever motivation is derived through "external" variables that are provided or regulated by someone else, this is referred to as "external motivation." Stellar performance has rewarded either money or recognition. This type of power may be discovered everywhere around society and is widely used. Persons become high performers whenever they are driven to accomplish, succeed, research, anything really and all for a favourable future rather than for the sake of enjoyment, betterment, or greater fulfilment. The difference between the two types of motivation.</a:t>
            </a:r>
          </a:p>
        </p:txBody>
      </p:sp>
      <p:sp>
        <p:nvSpPr>
          <p:cNvPr id="4" name="Slide Number Placeholder 3"/>
          <p:cNvSpPr>
            <a:spLocks noGrp="1"/>
          </p:cNvSpPr>
          <p:nvPr>
            <p:ph type="sldNum" sz="quarter" idx="10"/>
          </p:nvPr>
        </p:nvSpPr>
        <p:spPr/>
        <p:txBody>
          <a:bodyPr/>
          <a:lstStyle/>
          <a:p>
            <a:fld id="{80B410E5-76B5-4767-802E-6B4655C18B2B}" type="slidenum">
              <a:rPr lang="en-GB" smtClean="0"/>
              <a:t>5</a:t>
            </a:fld>
            <a:endParaRPr lang="en-GB"/>
          </a:p>
        </p:txBody>
      </p:sp>
    </p:spTree>
    <p:extLst>
      <p:ext uri="{BB962C8B-B14F-4D97-AF65-F5344CB8AC3E}">
        <p14:creationId xmlns:p14="http://schemas.microsoft.com/office/powerpoint/2010/main" val="186433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0B410E5-76B5-4767-802E-6B4655C18B2B}" type="slidenum">
              <a:rPr lang="en-GB" smtClean="0"/>
              <a:t>6</a:t>
            </a:fld>
            <a:endParaRPr lang="en-GB"/>
          </a:p>
        </p:txBody>
      </p:sp>
    </p:spTree>
    <p:extLst>
      <p:ext uri="{BB962C8B-B14F-4D97-AF65-F5344CB8AC3E}">
        <p14:creationId xmlns:p14="http://schemas.microsoft.com/office/powerpoint/2010/main" val="3843665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prefer challenging myself rather than making changes soon. But that was for this rationale that I chose Advertising in the very first place. It's physically hard since that encouraged me to learn a new skill that I'd never have tried on my own, like making phone calls or opening up a dialogue with a perfect stranger. It has changed my outlook and my entire existence, not just my firm, and it has continued to motivate me and carry me through the tough days or days while matters don't go my way (</a:t>
            </a:r>
            <a:r>
              <a:rPr lang="en-GB" sz="1200" kern="1200" dirty="0" err="1">
                <a:solidFill>
                  <a:schemeClr val="tx1"/>
                </a:solidFill>
                <a:effectLst/>
                <a:latin typeface="+mn-lt"/>
                <a:ea typeface="+mn-ea"/>
                <a:cs typeface="+mn-cs"/>
              </a:rPr>
              <a:t>Zikmund</a:t>
            </a:r>
            <a:r>
              <a:rPr lang="en-GB" sz="1200" kern="1200" dirty="0">
                <a:solidFill>
                  <a:schemeClr val="tx1"/>
                </a:solidFill>
                <a:effectLst/>
                <a:latin typeface="+mn-lt"/>
                <a:ea typeface="+mn-ea"/>
                <a:cs typeface="+mn-cs"/>
              </a:rPr>
              <a:t> and D'Amico, 2020).</a:t>
            </a:r>
          </a:p>
          <a:p>
            <a:endParaRPr lang="en-GB" dirty="0"/>
          </a:p>
        </p:txBody>
      </p:sp>
      <p:sp>
        <p:nvSpPr>
          <p:cNvPr id="4" name="Slide Number Placeholder 3"/>
          <p:cNvSpPr>
            <a:spLocks noGrp="1"/>
          </p:cNvSpPr>
          <p:nvPr>
            <p:ph type="sldNum" sz="quarter" idx="10"/>
          </p:nvPr>
        </p:nvSpPr>
        <p:spPr/>
        <p:txBody>
          <a:bodyPr/>
          <a:lstStyle/>
          <a:p>
            <a:fld id="{80B410E5-76B5-4767-802E-6B4655C18B2B}" type="slidenum">
              <a:rPr lang="en-GB" smtClean="0"/>
              <a:t>7</a:t>
            </a:fld>
            <a:endParaRPr lang="en-GB"/>
          </a:p>
        </p:txBody>
      </p:sp>
    </p:spTree>
    <p:extLst>
      <p:ext uri="{BB962C8B-B14F-4D97-AF65-F5344CB8AC3E}">
        <p14:creationId xmlns:p14="http://schemas.microsoft.com/office/powerpoint/2010/main" val="1142754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Patience </a:t>
            </a:r>
            <a:r>
              <a:rPr lang="en-GB" sz="1200" kern="1200" dirty="0" err="1">
                <a:solidFill>
                  <a:schemeClr val="tx1"/>
                </a:solidFill>
                <a:effectLst/>
                <a:latin typeface="+mn-lt"/>
                <a:ea typeface="+mn-ea"/>
                <a:cs typeface="+mn-cs"/>
              </a:rPr>
              <a:t>Patience</a:t>
            </a:r>
            <a:r>
              <a:rPr lang="en-GB" sz="1200" kern="1200" dirty="0">
                <a:solidFill>
                  <a:schemeClr val="tx1"/>
                </a:solidFill>
                <a:effectLst/>
                <a:latin typeface="+mn-lt"/>
                <a:ea typeface="+mn-ea"/>
                <a:cs typeface="+mn-cs"/>
              </a:rPr>
              <a:t> is also one of the key internal rewards of having an internal motivation. Partnership A challenge with a reward system will entice its musician to devote themselves to it. Education effectiveness</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Trying out a new talent necessitates a significant level of incentive, either active or passive (Charry, 2021).</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Intrinsic motivators may cause some people to disregard safety precautions. Throughout every step, such prizes provide an interior sensation of fulfilment and completion. Intrinsic motivation refers to people working to achieve intrinsic satisfaction almost always.</a:t>
            </a:r>
          </a:p>
          <a:p>
            <a:endParaRPr lang="en-GB" dirty="0"/>
          </a:p>
        </p:txBody>
      </p:sp>
      <p:sp>
        <p:nvSpPr>
          <p:cNvPr id="4" name="Slide Number Placeholder 3"/>
          <p:cNvSpPr>
            <a:spLocks noGrp="1"/>
          </p:cNvSpPr>
          <p:nvPr>
            <p:ph type="sldNum" sz="quarter" idx="10"/>
          </p:nvPr>
        </p:nvSpPr>
        <p:spPr/>
        <p:txBody>
          <a:bodyPr/>
          <a:lstStyle/>
          <a:p>
            <a:fld id="{80B410E5-76B5-4767-802E-6B4655C18B2B}" type="slidenum">
              <a:rPr lang="en-GB" smtClean="0"/>
              <a:t>8</a:t>
            </a:fld>
            <a:endParaRPr lang="en-GB"/>
          </a:p>
        </p:txBody>
      </p:sp>
    </p:spTree>
    <p:extLst>
      <p:ext uri="{BB962C8B-B14F-4D97-AF65-F5344CB8AC3E}">
        <p14:creationId xmlns:p14="http://schemas.microsoft.com/office/powerpoint/2010/main" val="2247145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the character, pets are always respectful. And, given that most spend one-third of our waking hours at work, it's self-evident how developing strong ties with our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will make our jobs more joyful. Professionals will be much more confident in expressing their opinions, producing original approaches, and adopting new ideas because they're comfortable with others. This practice of corporate interaction is necessary to formulate change, develop, and develop. Once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realise how effectively they can work together, their morale and motivation soar (</a:t>
            </a:r>
            <a:r>
              <a:rPr lang="en-GB" sz="1200" kern="1200" dirty="0" err="1">
                <a:solidFill>
                  <a:schemeClr val="tx1"/>
                </a:solidFill>
                <a:effectLst/>
                <a:latin typeface="+mn-lt"/>
                <a:ea typeface="+mn-ea"/>
                <a:cs typeface="+mn-cs"/>
              </a:rPr>
              <a:t>Khevin</a:t>
            </a:r>
            <a:r>
              <a:rPr lang="en-GB" sz="1200" kern="1200" dirty="0">
                <a:solidFill>
                  <a:schemeClr val="tx1"/>
                </a:solidFill>
                <a:effectLst/>
                <a:latin typeface="+mn-lt"/>
                <a:ea typeface="+mn-ea"/>
                <a:cs typeface="+mn-cs"/>
              </a:rPr>
              <a:t>, 2021). They have had more freedom, and this significantly correlates with positive interpersonal relationships. Instead of squandering energy/cost on disagreeable relations, one should create opportunities, including acquiring consumers or spending on self-growth.</a:t>
            </a:r>
          </a:p>
        </p:txBody>
      </p:sp>
      <p:sp>
        <p:nvSpPr>
          <p:cNvPr id="4" name="Slide Number Placeholder 3"/>
          <p:cNvSpPr>
            <a:spLocks noGrp="1"/>
          </p:cNvSpPr>
          <p:nvPr>
            <p:ph type="sldNum" sz="quarter" idx="10"/>
          </p:nvPr>
        </p:nvSpPr>
        <p:spPr/>
        <p:txBody>
          <a:bodyPr/>
          <a:lstStyle/>
          <a:p>
            <a:fld id="{80B410E5-76B5-4767-802E-6B4655C18B2B}" type="slidenum">
              <a:rPr lang="en-GB" smtClean="0"/>
              <a:t>9</a:t>
            </a:fld>
            <a:endParaRPr lang="en-GB"/>
          </a:p>
        </p:txBody>
      </p:sp>
    </p:spTree>
    <p:extLst>
      <p:ext uri="{BB962C8B-B14F-4D97-AF65-F5344CB8AC3E}">
        <p14:creationId xmlns:p14="http://schemas.microsoft.com/office/powerpoint/2010/main" val="2804922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FFD1D5-BE95-47A9-8132-15BB89FF37E8}"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D922B-BF31-481A-A886-3AFA1595115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667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FFD1D5-BE95-47A9-8132-15BB89FF37E8}"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1534322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FFD1D5-BE95-47A9-8132-15BB89FF37E8}"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D922B-BF31-481A-A886-3AFA1595115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636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FFD1D5-BE95-47A9-8132-15BB89FF37E8}" type="datetimeFigureOut">
              <a:rPr lang="en-GB" smtClean="0"/>
              <a:t>23/06/2022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338938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FFD1D5-BE95-47A9-8132-15BB89FF37E8}" type="datetimeFigureOut">
              <a:rPr lang="en-GB" smtClean="0"/>
              <a:t>23/06/2022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54136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FFD1D5-BE95-47A9-8132-15BB89FF37E8}" type="datetimeFigureOut">
              <a:rPr lang="en-GB" smtClean="0"/>
              <a:t>23/06/2022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1061439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6FFD1D5-BE95-47A9-8132-15BB89FF37E8}" type="datetimeFigureOut">
              <a:rPr lang="en-GB" smtClean="0"/>
              <a:t>23/06/2022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301462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6FFD1D5-BE95-47A9-8132-15BB89FF37E8}" type="datetimeFigureOut">
              <a:rPr lang="en-GB" smtClean="0"/>
              <a:t>23/06/2022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54D922B-BF31-481A-A886-3AFA15951159}" type="slidenum">
              <a:rPr lang="en-GB" smtClean="0"/>
              <a:t>‹#›</a:t>
            </a:fld>
            <a:endParaRPr lang="en-GB"/>
          </a:p>
        </p:txBody>
      </p:sp>
    </p:spTree>
    <p:extLst>
      <p:ext uri="{BB962C8B-B14F-4D97-AF65-F5344CB8AC3E}">
        <p14:creationId xmlns:p14="http://schemas.microsoft.com/office/powerpoint/2010/main" val="2230143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FFD1D5-BE95-47A9-8132-15BB89FF37E8}" type="datetimeFigureOut">
              <a:rPr lang="en-GB" smtClean="0"/>
              <a:t>23/06/2022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1313334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FFD1D5-BE95-47A9-8132-15BB89FF37E8}"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2419203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FFD1D5-BE95-47A9-8132-15BB89FF37E8}"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D922B-BF31-481A-A886-3AFA15951159}" type="slidenum">
              <a:rPr lang="en-GB" smtClean="0"/>
              <a:t>‹#›</a:t>
            </a:fld>
            <a:endParaRPr lang="en-GB"/>
          </a:p>
        </p:txBody>
      </p:sp>
    </p:spTree>
    <p:extLst>
      <p:ext uri="{BB962C8B-B14F-4D97-AF65-F5344CB8AC3E}">
        <p14:creationId xmlns:p14="http://schemas.microsoft.com/office/powerpoint/2010/main" val="2627478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6FFD1D5-BE95-47A9-8132-15BB89FF37E8}" type="datetimeFigureOut">
              <a:rPr lang="en-GB" smtClean="0"/>
              <a:t>23/06/2022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54D922B-BF31-481A-A886-3AFA1595115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4055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72586" y="2271036"/>
            <a:ext cx="9246827" cy="584775"/>
          </a:xfrm>
          <a:prstGeom prst="rect">
            <a:avLst/>
          </a:prstGeom>
          <a:noFill/>
        </p:spPr>
        <p:txBody>
          <a:bodyPr wrap="none" rtlCol="0">
            <a:spAutoFit/>
          </a:bodyPr>
          <a:lstStyle/>
          <a:p>
            <a:r>
              <a:rPr lang="en-US" sz="3200" dirty="0"/>
              <a:t>Developing Relationships and Workplace Achievement</a:t>
            </a:r>
            <a:endParaRPr lang="en-GB" sz="3200" dirty="0"/>
          </a:p>
        </p:txBody>
      </p:sp>
      <p:sp>
        <p:nvSpPr>
          <p:cNvPr id="5" name="TextBox 4">
            <a:extLst>
              <a:ext uri="{FF2B5EF4-FFF2-40B4-BE49-F238E27FC236}">
                <a16:creationId xmlns:a16="http://schemas.microsoft.com/office/drawing/2014/main" id="{BD669B32-F2DB-F4E1-EFCD-D3C15B6B58A3}"/>
              </a:ext>
            </a:extLst>
          </p:cNvPr>
          <p:cNvSpPr txBox="1"/>
          <p:nvPr/>
        </p:nvSpPr>
        <p:spPr>
          <a:xfrm>
            <a:off x="7120812" y="4586964"/>
            <a:ext cx="5071188" cy="1492716"/>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Vrinda" panose="020B0502040204020203" pitchFamily="34" charset="0"/>
              </a:rPr>
              <a:t>Lecturer:</a:t>
            </a:r>
            <a:r>
              <a:rPr lang="en-GB" sz="1800" dirty="0">
                <a:effectLst/>
                <a:latin typeface="Arial" panose="020B0604020202020204" pitchFamily="34" charset="0"/>
                <a:ea typeface="Calibri" panose="020F0502020204030204" pitchFamily="34" charset="0"/>
                <a:cs typeface="Vrinda" panose="020B0502040204020203" pitchFamily="34" charset="0"/>
              </a:rPr>
              <a:t> </a:t>
            </a:r>
            <a:r>
              <a:rPr lang="en-GB" sz="1800" dirty="0" err="1">
                <a:effectLst/>
                <a:latin typeface="Arial" panose="020B0604020202020204" pitchFamily="34" charset="0"/>
                <a:ea typeface="Calibri" panose="020F0502020204030204" pitchFamily="34" charset="0"/>
                <a:cs typeface="Vrinda" panose="020B0502040204020203" pitchFamily="34" charset="0"/>
              </a:rPr>
              <a:t>Sujeewa</a:t>
            </a:r>
            <a:r>
              <a:rPr lang="en-GB" sz="1800" dirty="0">
                <a:effectLst/>
                <a:latin typeface="Arial" panose="020B0604020202020204" pitchFamily="34" charset="0"/>
                <a:ea typeface="Calibri" panose="020F0502020204030204" pitchFamily="34" charset="0"/>
                <a:cs typeface="Vrinda" panose="020B0502040204020203" pitchFamily="34" charset="0"/>
              </a:rPr>
              <a:t> Herath</a:t>
            </a:r>
            <a:endParaRPr lang="en-US"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Vrinda" panose="020B0502040204020203" pitchFamily="34" charset="0"/>
              </a:rPr>
              <a:t>Student Name:</a:t>
            </a:r>
            <a:r>
              <a:rPr lang="en-GB" sz="1800" dirty="0">
                <a:effectLst/>
                <a:latin typeface="Arial" panose="020B0604020202020204" pitchFamily="34" charset="0"/>
                <a:ea typeface="Calibri" panose="020F0502020204030204" pitchFamily="34" charset="0"/>
                <a:cs typeface="Vrinda" panose="020B0502040204020203" pitchFamily="34" charset="0"/>
              </a:rPr>
              <a:t> </a:t>
            </a:r>
            <a:r>
              <a:rPr lang="en-GB" sz="1800" dirty="0" err="1">
                <a:effectLst/>
                <a:latin typeface="Arial" panose="020B0604020202020204" pitchFamily="34" charset="0"/>
                <a:ea typeface="Calibri" panose="020F0502020204030204" pitchFamily="34" charset="0"/>
                <a:cs typeface="Vrinda" panose="020B0502040204020203" pitchFamily="34" charset="0"/>
              </a:rPr>
              <a:t>Alexandru</a:t>
            </a:r>
            <a:r>
              <a:rPr lang="en-GB" sz="1800" dirty="0">
                <a:effectLst/>
                <a:latin typeface="Arial" panose="020B0604020202020204" pitchFamily="34" charset="0"/>
                <a:ea typeface="Calibri" panose="020F0502020204030204" pitchFamily="34" charset="0"/>
                <a:cs typeface="Vrinda" panose="020B0502040204020203" pitchFamily="34" charset="0"/>
              </a:rPr>
              <a:t> Dragomir</a:t>
            </a:r>
            <a:endParaRPr lang="en-US"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Vrinda" panose="020B0502040204020203" pitchFamily="34" charset="0"/>
              </a:rPr>
              <a:t>Student ID number:</a:t>
            </a:r>
            <a:r>
              <a:rPr lang="en-GB" sz="1800" dirty="0">
                <a:effectLst/>
                <a:latin typeface="Arial" panose="020B0604020202020204" pitchFamily="34" charset="0"/>
                <a:ea typeface="Calibri" panose="020F0502020204030204" pitchFamily="34" charset="0"/>
                <a:cs typeface="Vrinda" panose="020B0502040204020203" pitchFamily="34" charset="0"/>
              </a:rPr>
              <a:t> 2007576</a:t>
            </a:r>
            <a:endParaRPr lang="en-US"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534428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18442" y="1387365"/>
            <a:ext cx="6007991" cy="2185214"/>
          </a:xfrm>
          <a:prstGeom prst="rect">
            <a:avLst/>
          </a:prstGeom>
          <a:noFill/>
        </p:spPr>
        <p:txBody>
          <a:bodyPr wrap="none" rtlCol="0">
            <a:spAutoFit/>
          </a:bodyPr>
          <a:lstStyle/>
          <a:p>
            <a:r>
              <a:rPr lang="en-GB" sz="2800" b="1" dirty="0"/>
              <a:t>Outlines: </a:t>
            </a:r>
          </a:p>
          <a:p>
            <a:pPr marL="285750" indent="-285750">
              <a:buFont typeface="Arial" panose="020B0604020202020204" pitchFamily="34" charset="0"/>
              <a:buChar char="•"/>
            </a:pPr>
            <a:r>
              <a:rPr lang="en-GB" dirty="0"/>
              <a:t>Introduction</a:t>
            </a:r>
          </a:p>
          <a:p>
            <a:pPr marL="285750" indent="-285750">
              <a:buFont typeface="Arial" panose="020B0604020202020204" pitchFamily="34" charset="0"/>
              <a:buChar char="•"/>
            </a:pPr>
            <a:r>
              <a:rPr lang="en-GB" dirty="0"/>
              <a:t>What is motivation</a:t>
            </a:r>
          </a:p>
          <a:p>
            <a:pPr marL="285750" indent="-285750">
              <a:buFont typeface="Arial" panose="020B0604020202020204" pitchFamily="34" charset="0"/>
              <a:buChar char="•"/>
            </a:pPr>
            <a:r>
              <a:rPr lang="en-GB" dirty="0"/>
              <a:t>Two types of motivation</a:t>
            </a:r>
          </a:p>
          <a:p>
            <a:pPr marL="285750" indent="-285750">
              <a:buFont typeface="Arial" panose="020B0604020202020204" pitchFamily="34" charset="0"/>
              <a:buChar char="•"/>
            </a:pPr>
            <a:r>
              <a:rPr lang="en-GB" dirty="0"/>
              <a:t> What motivate you with an example</a:t>
            </a:r>
          </a:p>
          <a:p>
            <a:pPr marL="285750" indent="-285750">
              <a:buFont typeface="Arial" panose="020B0604020202020204" pitchFamily="34" charset="0"/>
              <a:buChar char="•"/>
            </a:pPr>
            <a:r>
              <a:rPr lang="en-GB" dirty="0"/>
              <a:t>The advantages and disadvantages of each motivation type</a:t>
            </a:r>
          </a:p>
          <a:p>
            <a:pPr marL="285750" indent="-285750">
              <a:buFont typeface="Arial" panose="020B0604020202020204" pitchFamily="34" charset="0"/>
              <a:buChar char="•"/>
            </a:pPr>
            <a:r>
              <a:rPr lang="en-GB" dirty="0"/>
              <a:t>Conclusion</a:t>
            </a:r>
          </a:p>
        </p:txBody>
      </p:sp>
    </p:spTree>
    <p:extLst>
      <p:ext uri="{BB962C8B-B14F-4D97-AF65-F5344CB8AC3E}">
        <p14:creationId xmlns:p14="http://schemas.microsoft.com/office/powerpoint/2010/main" val="2933348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0621" y="862701"/>
            <a:ext cx="10830910" cy="1477328"/>
          </a:xfrm>
          <a:prstGeom prst="rect">
            <a:avLst/>
          </a:prstGeom>
          <a:noFill/>
        </p:spPr>
        <p:txBody>
          <a:bodyPr wrap="square" rtlCol="0">
            <a:spAutoFit/>
          </a:bodyPr>
          <a:lstStyle/>
          <a:p>
            <a:pPr algn="just"/>
            <a:r>
              <a:rPr lang="en-GB" b="1" dirty="0"/>
              <a:t>Introduction</a:t>
            </a:r>
          </a:p>
          <a:p>
            <a:pPr algn="just"/>
            <a:r>
              <a:rPr lang="en-GB" dirty="0"/>
              <a:t>Rapid application development methods usually benefited employees and managers and the educational organization, as well as us. Medical doctors who actually occur to be well-trained and have glaringly obvious qualifications and skills advantages to an organization those of us who have remainder being smaller objects promotion or youth development from their boss (</a:t>
            </a:r>
            <a:r>
              <a:rPr lang="en-GB" dirty="0" err="1"/>
              <a:t>Zikmund</a:t>
            </a:r>
            <a:r>
              <a:rPr lang="en-GB" dirty="0"/>
              <a:t> and D'Amico, 2020). </a:t>
            </a:r>
          </a:p>
        </p:txBody>
      </p:sp>
      <p:pic>
        <p:nvPicPr>
          <p:cNvPr id="3" name="Picture 2"/>
          <p:cNvPicPr>
            <a:picLocks noChangeAspect="1"/>
          </p:cNvPicPr>
          <p:nvPr/>
        </p:nvPicPr>
        <p:blipFill>
          <a:blip r:embed="rId3"/>
          <a:stretch>
            <a:fillRect/>
          </a:stretch>
        </p:blipFill>
        <p:spPr>
          <a:xfrm>
            <a:off x="4752974" y="2576512"/>
            <a:ext cx="4659039" cy="2957333"/>
          </a:xfrm>
          <a:prstGeom prst="rect">
            <a:avLst/>
          </a:prstGeom>
        </p:spPr>
      </p:pic>
    </p:spTree>
    <p:extLst>
      <p:ext uri="{BB962C8B-B14F-4D97-AF65-F5344CB8AC3E}">
        <p14:creationId xmlns:p14="http://schemas.microsoft.com/office/powerpoint/2010/main" val="237502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087821"/>
            <a:ext cx="3721147" cy="1200329"/>
          </a:xfrm>
          <a:prstGeom prst="rect">
            <a:avLst/>
          </a:prstGeom>
          <a:noFill/>
        </p:spPr>
        <p:txBody>
          <a:bodyPr wrap="none" rtlCol="0">
            <a:spAutoFit/>
          </a:bodyPr>
          <a:lstStyle/>
          <a:p>
            <a:r>
              <a:rPr lang="en-GB" b="1" dirty="0"/>
              <a:t>What is Motivation</a:t>
            </a:r>
          </a:p>
          <a:p>
            <a:pPr marL="285750" indent="-285750">
              <a:buFont typeface="Arial" panose="020B0604020202020204" pitchFamily="34" charset="0"/>
              <a:buChar char="•"/>
            </a:pPr>
            <a:r>
              <a:rPr lang="en-GB" dirty="0"/>
              <a:t>Establishing</a:t>
            </a:r>
          </a:p>
          <a:p>
            <a:pPr marL="285750" indent="-285750">
              <a:buFont typeface="Arial" panose="020B0604020202020204" pitchFamily="34" charset="0"/>
              <a:buChar char="•"/>
            </a:pPr>
            <a:r>
              <a:rPr lang="en-GB" dirty="0"/>
              <a:t>Leading, </a:t>
            </a:r>
          </a:p>
          <a:p>
            <a:pPr marL="285750" indent="-285750">
              <a:buFont typeface="Arial" panose="020B0604020202020204" pitchFamily="34" charset="0"/>
              <a:buChar char="•"/>
            </a:pPr>
            <a:r>
              <a:rPr lang="en-GB" dirty="0"/>
              <a:t>Continuing accomplishment habits</a:t>
            </a:r>
          </a:p>
        </p:txBody>
      </p:sp>
      <p:pic>
        <p:nvPicPr>
          <p:cNvPr id="3" name="Picture 2"/>
          <p:cNvPicPr>
            <a:picLocks noChangeAspect="1"/>
          </p:cNvPicPr>
          <p:nvPr/>
        </p:nvPicPr>
        <p:blipFill>
          <a:blip r:embed="rId3"/>
          <a:stretch>
            <a:fillRect/>
          </a:stretch>
        </p:blipFill>
        <p:spPr>
          <a:xfrm>
            <a:off x="4667249" y="2628900"/>
            <a:ext cx="5343853" cy="2992558"/>
          </a:xfrm>
          <a:prstGeom prst="rect">
            <a:avLst/>
          </a:prstGeom>
        </p:spPr>
      </p:pic>
    </p:spTree>
    <p:extLst>
      <p:ext uri="{BB962C8B-B14F-4D97-AF65-F5344CB8AC3E}">
        <p14:creationId xmlns:p14="http://schemas.microsoft.com/office/powerpoint/2010/main" val="262938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7821" y="1040524"/>
            <a:ext cx="2507674" cy="923330"/>
          </a:xfrm>
          <a:prstGeom prst="rect">
            <a:avLst/>
          </a:prstGeom>
          <a:noFill/>
        </p:spPr>
        <p:txBody>
          <a:bodyPr wrap="none" rtlCol="0">
            <a:spAutoFit/>
          </a:bodyPr>
          <a:lstStyle/>
          <a:p>
            <a:r>
              <a:rPr lang="en-GB" b="1" dirty="0"/>
              <a:t>Two types of motivation</a:t>
            </a:r>
          </a:p>
          <a:p>
            <a:pPr marL="285750" indent="-285750">
              <a:buFont typeface="Arial" panose="020B0604020202020204" pitchFamily="34" charset="0"/>
              <a:buChar char="•"/>
            </a:pPr>
            <a:r>
              <a:rPr lang="en-GB" dirty="0"/>
              <a:t>Internal motivation</a:t>
            </a:r>
          </a:p>
          <a:p>
            <a:pPr marL="285750" indent="-285750">
              <a:buFont typeface="Arial" panose="020B0604020202020204" pitchFamily="34" charset="0"/>
              <a:buChar char="•"/>
            </a:pPr>
            <a:r>
              <a:rPr lang="en-GB" dirty="0"/>
              <a:t>External motivation</a:t>
            </a:r>
          </a:p>
        </p:txBody>
      </p:sp>
      <p:pic>
        <p:nvPicPr>
          <p:cNvPr id="3" name="Picture 2"/>
          <p:cNvPicPr>
            <a:picLocks noChangeAspect="1"/>
          </p:cNvPicPr>
          <p:nvPr/>
        </p:nvPicPr>
        <p:blipFill>
          <a:blip r:embed="rId3"/>
          <a:stretch>
            <a:fillRect/>
          </a:stretch>
        </p:blipFill>
        <p:spPr>
          <a:xfrm>
            <a:off x="4681537" y="2619374"/>
            <a:ext cx="5119034" cy="2930087"/>
          </a:xfrm>
          <a:prstGeom prst="rect">
            <a:avLst/>
          </a:prstGeom>
        </p:spPr>
      </p:pic>
    </p:spTree>
    <p:extLst>
      <p:ext uri="{BB962C8B-B14F-4D97-AF65-F5344CB8AC3E}">
        <p14:creationId xmlns:p14="http://schemas.microsoft.com/office/powerpoint/2010/main" val="2700894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6745" y="1182414"/>
            <a:ext cx="5079147" cy="646331"/>
          </a:xfrm>
          <a:prstGeom prst="rect">
            <a:avLst/>
          </a:prstGeom>
          <a:noFill/>
        </p:spPr>
        <p:txBody>
          <a:bodyPr wrap="none" rtlCol="0">
            <a:spAutoFit/>
          </a:bodyPr>
          <a:lstStyle/>
          <a:p>
            <a:r>
              <a:rPr lang="en-GB" dirty="0"/>
              <a:t>The difference between the two types of motivation</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997100778"/>
              </p:ext>
            </p:extLst>
          </p:nvPr>
        </p:nvGraphicFramePr>
        <p:xfrm>
          <a:off x="2223247" y="1800226"/>
          <a:ext cx="6235020" cy="4027840"/>
        </p:xfrm>
        <a:graphic>
          <a:graphicData uri="http://schemas.openxmlformats.org/drawingml/2006/table">
            <a:tbl>
              <a:tblPr firstRow="1" firstCol="1" bandRow="1">
                <a:tableStyleId>{5C22544A-7EE6-4342-B048-85BDC9FD1C3A}</a:tableStyleId>
              </a:tblPr>
              <a:tblGrid>
                <a:gridCol w="3117510">
                  <a:extLst>
                    <a:ext uri="{9D8B030D-6E8A-4147-A177-3AD203B41FA5}">
                      <a16:colId xmlns:a16="http://schemas.microsoft.com/office/drawing/2014/main" val="1074059291"/>
                    </a:ext>
                  </a:extLst>
                </a:gridCol>
                <a:gridCol w="3117510">
                  <a:extLst>
                    <a:ext uri="{9D8B030D-6E8A-4147-A177-3AD203B41FA5}">
                      <a16:colId xmlns:a16="http://schemas.microsoft.com/office/drawing/2014/main" val="2841569955"/>
                    </a:ext>
                  </a:extLst>
                </a:gridCol>
              </a:tblGrid>
              <a:tr h="223485">
                <a:tc>
                  <a:txBody>
                    <a:bodyPr/>
                    <a:lstStyle/>
                    <a:p>
                      <a:pPr algn="just">
                        <a:lnSpc>
                          <a:spcPct val="150000"/>
                        </a:lnSpc>
                        <a:spcAft>
                          <a:spcPts val="0"/>
                        </a:spcAft>
                      </a:pPr>
                      <a:r>
                        <a:rPr lang="en-GB" sz="1000">
                          <a:effectLst/>
                        </a:rPr>
                        <a:t>                         Internal</a:t>
                      </a:r>
                      <a:endParaRPr lang="en-GB" sz="1000">
                        <a:effectLst/>
                        <a:latin typeface="Arial" panose="020B0604020202020204" pitchFamily="34" charset="0"/>
                        <a:ea typeface="Calibri" panose="020F0502020204030204" pitchFamily="34" charset="0"/>
                        <a:cs typeface="Vrinda"/>
                      </a:endParaRPr>
                    </a:p>
                  </a:txBody>
                  <a:tcPr marL="55871" marR="55871" marT="0" marB="0"/>
                </a:tc>
                <a:tc>
                  <a:txBody>
                    <a:bodyPr/>
                    <a:lstStyle/>
                    <a:p>
                      <a:pPr algn="just">
                        <a:lnSpc>
                          <a:spcPct val="150000"/>
                        </a:lnSpc>
                        <a:spcAft>
                          <a:spcPts val="0"/>
                        </a:spcAft>
                      </a:pPr>
                      <a:r>
                        <a:rPr lang="en-GB" sz="1000">
                          <a:effectLst/>
                        </a:rPr>
                        <a:t>                         External</a:t>
                      </a:r>
                      <a:endParaRPr lang="en-GB" sz="1000">
                        <a:effectLst/>
                        <a:latin typeface="Arial" panose="020B0604020202020204" pitchFamily="34" charset="0"/>
                        <a:ea typeface="Calibri" panose="020F0502020204030204" pitchFamily="34" charset="0"/>
                        <a:cs typeface="Vrinda"/>
                      </a:endParaRPr>
                    </a:p>
                  </a:txBody>
                  <a:tcPr marL="55871" marR="55871" marT="0" marB="0"/>
                </a:tc>
                <a:extLst>
                  <a:ext uri="{0D108BD9-81ED-4DB2-BD59-A6C34878D82A}">
                    <a16:rowId xmlns:a16="http://schemas.microsoft.com/office/drawing/2014/main" val="1231344702"/>
                  </a:ext>
                </a:extLst>
              </a:tr>
              <a:tr h="1340908">
                <a:tc>
                  <a:txBody>
                    <a:bodyPr/>
                    <a:lstStyle/>
                    <a:p>
                      <a:pPr algn="just">
                        <a:lnSpc>
                          <a:spcPct val="150000"/>
                        </a:lnSpc>
                        <a:spcAft>
                          <a:spcPts val="0"/>
                        </a:spcAft>
                      </a:pPr>
                      <a:r>
                        <a:rPr lang="en-GB" sz="1000">
                          <a:effectLst/>
                        </a:rPr>
                        <a:t>Internal motivation is when individual acts to accomplish things not for selfish enrichment, but to understand the delight or to it is seen as a time for learning improve and enhance capabilities.</a:t>
                      </a:r>
                      <a:endParaRPr lang="en-GB" sz="1000">
                        <a:effectLst/>
                        <a:latin typeface="Arial" panose="020B0604020202020204" pitchFamily="34" charset="0"/>
                        <a:ea typeface="Calibri" panose="020F0502020204030204" pitchFamily="34" charset="0"/>
                        <a:cs typeface="Vrinda"/>
                      </a:endParaRPr>
                    </a:p>
                  </a:txBody>
                  <a:tcPr marL="55871" marR="55871" marT="0" marB="0"/>
                </a:tc>
                <a:tc>
                  <a:txBody>
                    <a:bodyPr/>
                    <a:lstStyle/>
                    <a:p>
                      <a:pPr algn="just">
                        <a:lnSpc>
                          <a:spcPct val="150000"/>
                        </a:lnSpc>
                        <a:spcAft>
                          <a:spcPts val="0"/>
                        </a:spcAft>
                      </a:pPr>
                      <a:r>
                        <a:rPr lang="en-GB" sz="1000">
                          <a:effectLst/>
                        </a:rPr>
                        <a:t>External motivation, is from the other hand, happens if a pupil invests in behaviour in addition to buying or avoiding getting arrested.</a:t>
                      </a:r>
                      <a:endParaRPr lang="en-GB" sz="1000">
                        <a:effectLst/>
                        <a:latin typeface="Arial" panose="020B0604020202020204" pitchFamily="34" charset="0"/>
                        <a:ea typeface="Calibri" panose="020F0502020204030204" pitchFamily="34" charset="0"/>
                        <a:cs typeface="Vrinda"/>
                      </a:endParaRPr>
                    </a:p>
                  </a:txBody>
                  <a:tcPr marL="55871" marR="55871" marT="0" marB="0"/>
                </a:tc>
                <a:extLst>
                  <a:ext uri="{0D108BD9-81ED-4DB2-BD59-A6C34878D82A}">
                    <a16:rowId xmlns:a16="http://schemas.microsoft.com/office/drawing/2014/main" val="2475885580"/>
                  </a:ext>
                </a:extLst>
              </a:tr>
              <a:tr h="1564393">
                <a:tc>
                  <a:txBody>
                    <a:bodyPr/>
                    <a:lstStyle/>
                    <a:p>
                      <a:pPr algn="just">
                        <a:lnSpc>
                          <a:spcPct val="150000"/>
                        </a:lnSpc>
                        <a:spcAft>
                          <a:spcPts val="0"/>
                        </a:spcAft>
                      </a:pPr>
                      <a:r>
                        <a:rPr lang="en-GB" sz="1000">
                          <a:effectLst/>
                        </a:rPr>
                        <a:t>Consciousness refers to the attitude that the user finds important and over something he or she has management. As a result, the customer is likely to perform the behaviour not out of their own will or enjoyment, but instead for personal profit.</a:t>
                      </a:r>
                      <a:endParaRPr lang="en-GB" sz="1000">
                        <a:effectLst/>
                        <a:latin typeface="Arial" panose="020B0604020202020204" pitchFamily="34" charset="0"/>
                        <a:ea typeface="Calibri" panose="020F0502020204030204" pitchFamily="34" charset="0"/>
                        <a:cs typeface="Vrinda"/>
                      </a:endParaRPr>
                    </a:p>
                  </a:txBody>
                  <a:tcPr marL="55871" marR="55871" marT="0" marB="0"/>
                </a:tc>
                <a:tc>
                  <a:txBody>
                    <a:bodyPr/>
                    <a:lstStyle/>
                    <a:p>
                      <a:pPr algn="just">
                        <a:lnSpc>
                          <a:spcPct val="150000"/>
                        </a:lnSpc>
                        <a:spcAft>
                          <a:spcPts val="0"/>
                        </a:spcAft>
                      </a:pPr>
                      <a:r>
                        <a:rPr lang="en-GB" sz="1000">
                          <a:effectLst/>
                        </a:rPr>
                        <a:t>Job satisfaction, on the other hand, is focused on the consequence that is obtained after the action is done.</a:t>
                      </a:r>
                      <a:endParaRPr lang="en-GB" sz="1000">
                        <a:effectLst/>
                        <a:latin typeface="Arial" panose="020B0604020202020204" pitchFamily="34" charset="0"/>
                        <a:ea typeface="Calibri" panose="020F0502020204030204" pitchFamily="34" charset="0"/>
                        <a:cs typeface="Vrinda"/>
                      </a:endParaRPr>
                    </a:p>
                  </a:txBody>
                  <a:tcPr marL="55871" marR="55871" marT="0" marB="0"/>
                </a:tc>
                <a:extLst>
                  <a:ext uri="{0D108BD9-81ED-4DB2-BD59-A6C34878D82A}">
                    <a16:rowId xmlns:a16="http://schemas.microsoft.com/office/drawing/2014/main" val="774208030"/>
                  </a:ext>
                </a:extLst>
              </a:tr>
              <a:tr h="893939">
                <a:tc>
                  <a:txBody>
                    <a:bodyPr/>
                    <a:lstStyle/>
                    <a:p>
                      <a:pPr algn="just">
                        <a:lnSpc>
                          <a:spcPct val="150000"/>
                        </a:lnSpc>
                        <a:spcAft>
                          <a:spcPts val="0"/>
                        </a:spcAft>
                      </a:pPr>
                      <a:r>
                        <a:rPr lang="en-GB" sz="1000">
                          <a:effectLst/>
                        </a:rPr>
                        <a:t>The perceived behavioural control in self-motivation is within the person choosing to finish the work (Wallace and Forte, 2022).</a:t>
                      </a:r>
                      <a:endParaRPr lang="en-GB" sz="1000">
                        <a:effectLst/>
                        <a:latin typeface="Arial" panose="020B0604020202020204" pitchFamily="34" charset="0"/>
                        <a:ea typeface="Calibri" panose="020F0502020204030204" pitchFamily="34" charset="0"/>
                        <a:cs typeface="Vrinda"/>
                      </a:endParaRPr>
                    </a:p>
                  </a:txBody>
                  <a:tcPr marL="55871" marR="55871" marT="0" marB="0"/>
                </a:tc>
                <a:tc>
                  <a:txBody>
                    <a:bodyPr/>
                    <a:lstStyle/>
                    <a:p>
                      <a:pPr algn="just">
                        <a:lnSpc>
                          <a:spcPct val="150000"/>
                        </a:lnSpc>
                        <a:spcAft>
                          <a:spcPts val="0"/>
                        </a:spcAft>
                      </a:pPr>
                      <a:r>
                        <a:rPr lang="en-GB" sz="1000" dirty="0">
                          <a:effectLst/>
                        </a:rPr>
                        <a:t>External motivation, on the other hand, sets the leadership effectiveness of somebody who is supposed to work with the system but outside the human.</a:t>
                      </a:r>
                      <a:endParaRPr lang="en-GB" sz="1000" dirty="0">
                        <a:effectLst/>
                        <a:latin typeface="Arial" panose="020B0604020202020204" pitchFamily="34" charset="0"/>
                        <a:ea typeface="Calibri" panose="020F0502020204030204" pitchFamily="34" charset="0"/>
                        <a:cs typeface="Vrinda"/>
                      </a:endParaRPr>
                    </a:p>
                  </a:txBody>
                  <a:tcPr marL="55871" marR="55871" marT="0" marB="0"/>
                </a:tc>
                <a:extLst>
                  <a:ext uri="{0D108BD9-81ED-4DB2-BD59-A6C34878D82A}">
                    <a16:rowId xmlns:a16="http://schemas.microsoft.com/office/drawing/2014/main" val="818621215"/>
                  </a:ext>
                </a:extLst>
              </a:tr>
            </a:tbl>
          </a:graphicData>
        </a:graphic>
      </p:graphicFrame>
    </p:spTree>
    <p:extLst>
      <p:ext uri="{BB962C8B-B14F-4D97-AF65-F5344CB8AC3E}">
        <p14:creationId xmlns:p14="http://schemas.microsoft.com/office/powerpoint/2010/main" val="4205387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182414"/>
            <a:ext cx="10775576" cy="923330"/>
          </a:xfrm>
          <a:prstGeom prst="rect">
            <a:avLst/>
          </a:prstGeom>
          <a:noFill/>
        </p:spPr>
        <p:txBody>
          <a:bodyPr wrap="square" rtlCol="0">
            <a:spAutoFit/>
          </a:bodyPr>
          <a:lstStyle/>
          <a:p>
            <a:r>
              <a:rPr lang="en-GB" b="1" dirty="0"/>
              <a:t>What motivate you with an example</a:t>
            </a:r>
          </a:p>
          <a:p>
            <a:r>
              <a:rPr lang="en-GB" dirty="0"/>
              <a:t>I prefer challenging myself rather than making changes soon. But that was for this rationale that I chose Advertising in the very first place.</a:t>
            </a:r>
          </a:p>
        </p:txBody>
      </p:sp>
      <p:pic>
        <p:nvPicPr>
          <p:cNvPr id="3" name="Picture 2"/>
          <p:cNvPicPr>
            <a:picLocks noChangeAspect="1"/>
          </p:cNvPicPr>
          <p:nvPr/>
        </p:nvPicPr>
        <p:blipFill>
          <a:blip r:embed="rId3"/>
          <a:stretch>
            <a:fillRect/>
          </a:stretch>
        </p:blipFill>
        <p:spPr>
          <a:xfrm>
            <a:off x="4876799" y="2490787"/>
            <a:ext cx="4424855" cy="3405064"/>
          </a:xfrm>
          <a:prstGeom prst="rect">
            <a:avLst/>
          </a:prstGeom>
        </p:spPr>
      </p:pic>
    </p:spTree>
    <p:extLst>
      <p:ext uri="{BB962C8B-B14F-4D97-AF65-F5344CB8AC3E}">
        <p14:creationId xmlns:p14="http://schemas.microsoft.com/office/powerpoint/2010/main" val="4184066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0883" y="1355834"/>
            <a:ext cx="5849294" cy="646331"/>
          </a:xfrm>
          <a:prstGeom prst="rect">
            <a:avLst/>
          </a:prstGeom>
          <a:noFill/>
        </p:spPr>
        <p:txBody>
          <a:bodyPr wrap="none" rtlCol="0">
            <a:spAutoFit/>
          </a:bodyPr>
          <a:lstStyle/>
          <a:p>
            <a:r>
              <a:rPr lang="en-GB" b="1" dirty="0"/>
              <a:t>The advantages and Disadvantages of each motivation type</a:t>
            </a:r>
          </a:p>
          <a:p>
            <a:endParaRPr lang="en-GB" dirty="0"/>
          </a:p>
        </p:txBody>
      </p:sp>
      <p:pic>
        <p:nvPicPr>
          <p:cNvPr id="3" name="Picture 2"/>
          <p:cNvPicPr>
            <a:picLocks noChangeAspect="1"/>
          </p:cNvPicPr>
          <p:nvPr/>
        </p:nvPicPr>
        <p:blipFill>
          <a:blip r:embed="rId3"/>
          <a:stretch>
            <a:fillRect/>
          </a:stretch>
        </p:blipFill>
        <p:spPr>
          <a:xfrm>
            <a:off x="4862512" y="2505075"/>
            <a:ext cx="4360316" cy="3266028"/>
          </a:xfrm>
          <a:prstGeom prst="rect">
            <a:avLst/>
          </a:prstGeom>
        </p:spPr>
      </p:pic>
    </p:spTree>
    <p:extLst>
      <p:ext uri="{BB962C8B-B14F-4D97-AF65-F5344CB8AC3E}">
        <p14:creationId xmlns:p14="http://schemas.microsoft.com/office/powerpoint/2010/main" val="1973133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7" y="729680"/>
            <a:ext cx="10704786" cy="1754326"/>
          </a:xfrm>
          <a:prstGeom prst="rect">
            <a:avLst/>
          </a:prstGeom>
          <a:noFill/>
        </p:spPr>
        <p:txBody>
          <a:bodyPr wrap="square" rtlCol="0">
            <a:spAutoFit/>
          </a:bodyPr>
          <a:lstStyle/>
          <a:p>
            <a:pPr algn="just"/>
            <a:r>
              <a:rPr lang="en-GB" b="1" dirty="0"/>
              <a:t>Conclusion</a:t>
            </a:r>
          </a:p>
          <a:p>
            <a:pPr algn="just"/>
            <a:r>
              <a:rPr lang="en-GB" dirty="0"/>
              <a:t>By the character, pets are always respectful. And, given that most spend one-third of our waking hours at work, it's self-evident how developing strong ties with our </a:t>
            </a:r>
            <a:r>
              <a:rPr lang="en-GB" dirty="0" err="1"/>
              <a:t>coworkers</a:t>
            </a:r>
            <a:r>
              <a:rPr lang="en-GB" dirty="0"/>
              <a:t> will make our jobs more joyful. Professionals will be much more confident in expressing their opinions, producing original approaches, and adopting new ideas because they're comfortable with others. Once </a:t>
            </a:r>
            <a:r>
              <a:rPr lang="en-GB" dirty="0" err="1"/>
              <a:t>coworkers</a:t>
            </a:r>
            <a:r>
              <a:rPr lang="en-GB" dirty="0"/>
              <a:t> realise how effectively they can work together, their morale and motivation soar (</a:t>
            </a:r>
            <a:r>
              <a:rPr lang="en-GB" dirty="0" err="1"/>
              <a:t>Khevin</a:t>
            </a:r>
            <a:r>
              <a:rPr lang="en-GB" dirty="0"/>
              <a:t>, 2021). </a:t>
            </a:r>
          </a:p>
        </p:txBody>
      </p:sp>
      <p:pic>
        <p:nvPicPr>
          <p:cNvPr id="3" name="Picture 2"/>
          <p:cNvPicPr>
            <a:picLocks noChangeAspect="1"/>
          </p:cNvPicPr>
          <p:nvPr/>
        </p:nvPicPr>
        <p:blipFill>
          <a:blip r:embed="rId3"/>
          <a:stretch>
            <a:fillRect/>
          </a:stretch>
        </p:blipFill>
        <p:spPr>
          <a:xfrm>
            <a:off x="4865796" y="2207008"/>
            <a:ext cx="4719638" cy="3646152"/>
          </a:xfrm>
          <a:prstGeom prst="rect">
            <a:avLst/>
          </a:prstGeom>
        </p:spPr>
      </p:pic>
    </p:spTree>
    <p:extLst>
      <p:ext uri="{BB962C8B-B14F-4D97-AF65-F5344CB8AC3E}">
        <p14:creationId xmlns:p14="http://schemas.microsoft.com/office/powerpoint/2010/main" val="2624340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0979" y="1245476"/>
            <a:ext cx="10034735" cy="1754326"/>
          </a:xfrm>
          <a:prstGeom prst="rect">
            <a:avLst/>
          </a:prstGeom>
          <a:noFill/>
        </p:spPr>
        <p:txBody>
          <a:bodyPr wrap="none" rtlCol="0">
            <a:spAutoFit/>
          </a:bodyPr>
          <a:lstStyle/>
          <a:p>
            <a:r>
              <a:rPr lang="en-GB" b="1" dirty="0"/>
              <a:t>References</a:t>
            </a:r>
          </a:p>
          <a:p>
            <a:r>
              <a:rPr lang="en-GB" dirty="0"/>
              <a:t>Charry, W., 2021. Entrepreneurship: Career ladder or a </a:t>
            </a:r>
            <a:r>
              <a:rPr lang="en-GB" dirty="0" err="1"/>
              <a:t>Startup</a:t>
            </a:r>
            <a:r>
              <a:rPr lang="en-GB" dirty="0"/>
              <a:t>. 3rd ed.</a:t>
            </a:r>
          </a:p>
          <a:p>
            <a:r>
              <a:rPr lang="en-GB" dirty="0" err="1"/>
              <a:t>Haque</a:t>
            </a:r>
            <a:r>
              <a:rPr lang="en-GB" dirty="0"/>
              <a:t>, D., 2021. The organization of </a:t>
            </a:r>
            <a:r>
              <a:rPr lang="en-GB" dirty="0" err="1"/>
              <a:t>behavior</a:t>
            </a:r>
            <a:r>
              <a:rPr lang="en-GB" dirty="0"/>
              <a:t>. 5th ed. Mahwah, N.J: L. Erlbaum Associates.</a:t>
            </a:r>
          </a:p>
          <a:p>
            <a:r>
              <a:rPr lang="en-GB" dirty="0" err="1"/>
              <a:t>Khevin</a:t>
            </a:r>
            <a:r>
              <a:rPr lang="en-GB" dirty="0"/>
              <a:t>, 2021. Business Management in Transport. 3rd ed. London: George Allen &amp; Unwin.</a:t>
            </a:r>
          </a:p>
          <a:p>
            <a:r>
              <a:rPr lang="en-GB" dirty="0"/>
              <a:t>Wallace, C. and Forte, G., 2022. The professional personal chef. 3rd ed. Hoboken, N.J.: John Wiley &amp; Sons.</a:t>
            </a:r>
          </a:p>
          <a:p>
            <a:r>
              <a:rPr lang="en-GB" dirty="0" err="1"/>
              <a:t>Zikmund</a:t>
            </a:r>
            <a:r>
              <a:rPr lang="en-GB" dirty="0"/>
              <a:t>, W. and D'Amico, M., 2020. Marketing. 5th ed. Cincinnati: South-Western.</a:t>
            </a:r>
          </a:p>
        </p:txBody>
      </p:sp>
    </p:spTree>
    <p:extLst>
      <p:ext uri="{BB962C8B-B14F-4D97-AF65-F5344CB8AC3E}">
        <p14:creationId xmlns:p14="http://schemas.microsoft.com/office/powerpoint/2010/main" val="24522073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50</TotalTime>
  <Words>1325</Words>
  <Application>Microsoft Office PowerPoint</Application>
  <PresentationFormat>Widescreen</PresentationFormat>
  <Paragraphs>60</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dragomir alexandru</dc:creator>
  <cp:lastModifiedBy>dragomir</cp:lastModifiedBy>
  <cp:revision>10</cp:revision>
  <dcterms:created xsi:type="dcterms:W3CDTF">2022-06-16T14:40:39Z</dcterms:created>
  <dcterms:modified xsi:type="dcterms:W3CDTF">2022-06-23T18:34:46Z</dcterms:modified>
</cp:coreProperties>
</file>