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75" r:id="rId3"/>
    <p:sldId id="257" r:id="rId4"/>
    <p:sldId id="272" r:id="rId5"/>
    <p:sldId id="258" r:id="rId6"/>
    <p:sldId id="273" r:id="rId7"/>
    <p:sldId id="268" r:id="rId8"/>
    <p:sldId id="271" r:id="rId9"/>
    <p:sldId id="259" r:id="rId10"/>
    <p:sldId id="263" r:id="rId11"/>
    <p:sldId id="267" r:id="rId12"/>
    <p:sldId id="265" r:id="rId13"/>
    <p:sldId id="274"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27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30EAC-43DA-4185-8C85-BD80D4BEB10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96A8F11-7268-40C8-8BA4-8AEB828F8FD4}">
      <dgm:prSet/>
      <dgm:spPr/>
      <dgm:t>
        <a:bodyPr/>
        <a:lstStyle/>
        <a:p>
          <a:r>
            <a:rPr lang="en-GB"/>
            <a:t>Introduce your presentation and case study </a:t>
          </a:r>
          <a:endParaRPr lang="en-US"/>
        </a:p>
      </dgm:t>
    </dgm:pt>
    <dgm:pt modelId="{35F63B9A-770E-4AD0-A992-5B508A650809}" type="parTrans" cxnId="{18837519-95C0-4031-816B-2676B5A93230}">
      <dgm:prSet/>
      <dgm:spPr/>
      <dgm:t>
        <a:bodyPr/>
        <a:lstStyle/>
        <a:p>
          <a:endParaRPr lang="en-US"/>
        </a:p>
      </dgm:t>
    </dgm:pt>
    <dgm:pt modelId="{4925D8B7-E0D1-46F4-BA47-BFF56AA2C48E}" type="sibTrans" cxnId="{18837519-95C0-4031-816B-2676B5A93230}">
      <dgm:prSet/>
      <dgm:spPr/>
      <dgm:t>
        <a:bodyPr/>
        <a:lstStyle/>
        <a:p>
          <a:endParaRPr lang="en-US"/>
        </a:p>
      </dgm:t>
    </dgm:pt>
    <dgm:pt modelId="{6419A999-2A47-4873-90CE-441193504B87}">
      <dgm:prSet/>
      <dgm:spPr/>
      <dgm:t>
        <a:bodyPr/>
        <a:lstStyle/>
        <a:p>
          <a:r>
            <a:rPr lang="en-GB"/>
            <a:t>What are the aims and objectives of this presentation?</a:t>
          </a:r>
          <a:endParaRPr lang="en-US"/>
        </a:p>
      </dgm:t>
    </dgm:pt>
    <dgm:pt modelId="{B96195A0-B646-4A87-9319-CC1B0F82992A}" type="parTrans" cxnId="{2F20DAE5-3554-42F4-9659-C8ED0D63FDDA}">
      <dgm:prSet/>
      <dgm:spPr/>
      <dgm:t>
        <a:bodyPr/>
        <a:lstStyle/>
        <a:p>
          <a:endParaRPr lang="en-US"/>
        </a:p>
      </dgm:t>
    </dgm:pt>
    <dgm:pt modelId="{2CEA0645-EE55-46E0-B42F-A6B71FDEC0B0}" type="sibTrans" cxnId="{2F20DAE5-3554-42F4-9659-C8ED0D63FDDA}">
      <dgm:prSet/>
      <dgm:spPr/>
      <dgm:t>
        <a:bodyPr/>
        <a:lstStyle/>
        <a:p>
          <a:endParaRPr lang="en-US"/>
        </a:p>
      </dgm:t>
    </dgm:pt>
    <dgm:pt modelId="{E0821206-B509-42E8-8FE3-DFFBE7D47DFD}">
      <dgm:prSet/>
      <dgm:spPr/>
      <dgm:t>
        <a:bodyPr/>
        <a:lstStyle/>
        <a:p>
          <a:r>
            <a:rPr lang="en-GB"/>
            <a:t>Offer key items that you will discuss…</a:t>
          </a:r>
          <a:endParaRPr lang="en-US"/>
        </a:p>
      </dgm:t>
    </dgm:pt>
    <dgm:pt modelId="{10742E15-A1B5-41F3-9C42-F2A181F0C992}" type="parTrans" cxnId="{F78298AE-F4F7-4A93-9581-074A30FD2A65}">
      <dgm:prSet/>
      <dgm:spPr/>
      <dgm:t>
        <a:bodyPr/>
        <a:lstStyle/>
        <a:p>
          <a:endParaRPr lang="en-US"/>
        </a:p>
      </dgm:t>
    </dgm:pt>
    <dgm:pt modelId="{7D880646-C104-4DF8-84BA-FBBB720FFE93}" type="sibTrans" cxnId="{F78298AE-F4F7-4A93-9581-074A30FD2A65}">
      <dgm:prSet/>
      <dgm:spPr/>
      <dgm:t>
        <a:bodyPr/>
        <a:lstStyle/>
        <a:p>
          <a:endParaRPr lang="en-US"/>
        </a:p>
      </dgm:t>
    </dgm:pt>
    <dgm:pt modelId="{3D0BE888-5F49-4F97-B455-5A6D4BF6F6A0}" type="pres">
      <dgm:prSet presAssocID="{ABD30EAC-43DA-4185-8C85-BD80D4BEB102}" presName="hierChild1" presStyleCnt="0">
        <dgm:presLayoutVars>
          <dgm:chPref val="1"/>
          <dgm:dir/>
          <dgm:animOne val="branch"/>
          <dgm:animLvl val="lvl"/>
          <dgm:resizeHandles/>
        </dgm:presLayoutVars>
      </dgm:prSet>
      <dgm:spPr/>
    </dgm:pt>
    <dgm:pt modelId="{99925F67-2334-4B2A-A2E7-9CB4B8041795}" type="pres">
      <dgm:prSet presAssocID="{996A8F11-7268-40C8-8BA4-8AEB828F8FD4}" presName="hierRoot1" presStyleCnt="0"/>
      <dgm:spPr/>
    </dgm:pt>
    <dgm:pt modelId="{0E7F53AA-51A8-4787-9BB8-DD2D4C2B5550}" type="pres">
      <dgm:prSet presAssocID="{996A8F11-7268-40C8-8BA4-8AEB828F8FD4}" presName="composite" presStyleCnt="0"/>
      <dgm:spPr/>
    </dgm:pt>
    <dgm:pt modelId="{2FF4EB91-D0C8-487A-BCC4-3B1213006F78}" type="pres">
      <dgm:prSet presAssocID="{996A8F11-7268-40C8-8BA4-8AEB828F8FD4}" presName="background" presStyleLbl="node0" presStyleIdx="0" presStyleCnt="3"/>
      <dgm:spPr/>
    </dgm:pt>
    <dgm:pt modelId="{E71762FC-486F-48B5-9A9E-D8B0BD0C038C}" type="pres">
      <dgm:prSet presAssocID="{996A8F11-7268-40C8-8BA4-8AEB828F8FD4}" presName="text" presStyleLbl="fgAcc0" presStyleIdx="0" presStyleCnt="3">
        <dgm:presLayoutVars>
          <dgm:chPref val="3"/>
        </dgm:presLayoutVars>
      </dgm:prSet>
      <dgm:spPr/>
    </dgm:pt>
    <dgm:pt modelId="{E31FAED8-A48E-4E31-BD19-BECFDEB7683E}" type="pres">
      <dgm:prSet presAssocID="{996A8F11-7268-40C8-8BA4-8AEB828F8FD4}" presName="hierChild2" presStyleCnt="0"/>
      <dgm:spPr/>
    </dgm:pt>
    <dgm:pt modelId="{7666EF5F-1649-47ED-9650-75CCB14F5E86}" type="pres">
      <dgm:prSet presAssocID="{6419A999-2A47-4873-90CE-441193504B87}" presName="hierRoot1" presStyleCnt="0"/>
      <dgm:spPr/>
    </dgm:pt>
    <dgm:pt modelId="{3075739A-52F3-44CA-940C-EDF9F2AFE614}" type="pres">
      <dgm:prSet presAssocID="{6419A999-2A47-4873-90CE-441193504B87}" presName="composite" presStyleCnt="0"/>
      <dgm:spPr/>
    </dgm:pt>
    <dgm:pt modelId="{60EF7232-C52A-4AD5-9F8C-EE6B9955C4CD}" type="pres">
      <dgm:prSet presAssocID="{6419A999-2A47-4873-90CE-441193504B87}" presName="background" presStyleLbl="node0" presStyleIdx="1" presStyleCnt="3"/>
      <dgm:spPr/>
    </dgm:pt>
    <dgm:pt modelId="{10A86299-3597-44BD-BDA3-773CA6D1ED08}" type="pres">
      <dgm:prSet presAssocID="{6419A999-2A47-4873-90CE-441193504B87}" presName="text" presStyleLbl="fgAcc0" presStyleIdx="1" presStyleCnt="3">
        <dgm:presLayoutVars>
          <dgm:chPref val="3"/>
        </dgm:presLayoutVars>
      </dgm:prSet>
      <dgm:spPr/>
    </dgm:pt>
    <dgm:pt modelId="{B5E9CA20-910C-4152-8172-E3D95CFC35B7}" type="pres">
      <dgm:prSet presAssocID="{6419A999-2A47-4873-90CE-441193504B87}" presName="hierChild2" presStyleCnt="0"/>
      <dgm:spPr/>
    </dgm:pt>
    <dgm:pt modelId="{F663F1CC-DD3D-4862-88A9-3BF34D8D72EF}" type="pres">
      <dgm:prSet presAssocID="{E0821206-B509-42E8-8FE3-DFFBE7D47DFD}" presName="hierRoot1" presStyleCnt="0"/>
      <dgm:spPr/>
    </dgm:pt>
    <dgm:pt modelId="{28288737-ECC9-4E77-B7A1-6922D54B795B}" type="pres">
      <dgm:prSet presAssocID="{E0821206-B509-42E8-8FE3-DFFBE7D47DFD}" presName="composite" presStyleCnt="0"/>
      <dgm:spPr/>
    </dgm:pt>
    <dgm:pt modelId="{02992A1A-EEE4-4F75-A4EA-457C5DB72D91}" type="pres">
      <dgm:prSet presAssocID="{E0821206-B509-42E8-8FE3-DFFBE7D47DFD}" presName="background" presStyleLbl="node0" presStyleIdx="2" presStyleCnt="3"/>
      <dgm:spPr/>
    </dgm:pt>
    <dgm:pt modelId="{F165FCD2-F679-45AC-A467-88C03BBDFD51}" type="pres">
      <dgm:prSet presAssocID="{E0821206-B509-42E8-8FE3-DFFBE7D47DFD}" presName="text" presStyleLbl="fgAcc0" presStyleIdx="2" presStyleCnt="3">
        <dgm:presLayoutVars>
          <dgm:chPref val="3"/>
        </dgm:presLayoutVars>
      </dgm:prSet>
      <dgm:spPr/>
    </dgm:pt>
    <dgm:pt modelId="{FDC48CBF-0467-4C92-AFB8-7BB0D09B6FD0}" type="pres">
      <dgm:prSet presAssocID="{E0821206-B509-42E8-8FE3-DFFBE7D47DFD}" presName="hierChild2" presStyleCnt="0"/>
      <dgm:spPr/>
    </dgm:pt>
  </dgm:ptLst>
  <dgm:cxnLst>
    <dgm:cxn modelId="{18837519-95C0-4031-816B-2676B5A93230}" srcId="{ABD30EAC-43DA-4185-8C85-BD80D4BEB102}" destId="{996A8F11-7268-40C8-8BA4-8AEB828F8FD4}" srcOrd="0" destOrd="0" parTransId="{35F63B9A-770E-4AD0-A992-5B508A650809}" sibTransId="{4925D8B7-E0D1-46F4-BA47-BFF56AA2C48E}"/>
    <dgm:cxn modelId="{C3D87789-A770-4BEC-BA6E-A21E20CF6C35}" type="presOf" srcId="{6419A999-2A47-4873-90CE-441193504B87}" destId="{10A86299-3597-44BD-BDA3-773CA6D1ED08}" srcOrd="0" destOrd="0" presId="urn:microsoft.com/office/officeart/2005/8/layout/hierarchy1"/>
    <dgm:cxn modelId="{F78298AE-F4F7-4A93-9581-074A30FD2A65}" srcId="{ABD30EAC-43DA-4185-8C85-BD80D4BEB102}" destId="{E0821206-B509-42E8-8FE3-DFFBE7D47DFD}" srcOrd="2" destOrd="0" parTransId="{10742E15-A1B5-41F3-9C42-F2A181F0C992}" sibTransId="{7D880646-C104-4DF8-84BA-FBBB720FFE93}"/>
    <dgm:cxn modelId="{A86151B5-3A3E-4224-BEB2-6A4EBA04F34D}" type="presOf" srcId="{E0821206-B509-42E8-8FE3-DFFBE7D47DFD}" destId="{F165FCD2-F679-45AC-A467-88C03BBDFD51}" srcOrd="0" destOrd="0" presId="urn:microsoft.com/office/officeart/2005/8/layout/hierarchy1"/>
    <dgm:cxn modelId="{65DE35BD-B806-4D3F-B13C-2148015DB583}" type="presOf" srcId="{ABD30EAC-43DA-4185-8C85-BD80D4BEB102}" destId="{3D0BE888-5F49-4F97-B455-5A6D4BF6F6A0}" srcOrd="0" destOrd="0" presId="urn:microsoft.com/office/officeart/2005/8/layout/hierarchy1"/>
    <dgm:cxn modelId="{FF1F1BD8-55C9-4DB3-B7F9-BF9CD89E11B3}" type="presOf" srcId="{996A8F11-7268-40C8-8BA4-8AEB828F8FD4}" destId="{E71762FC-486F-48B5-9A9E-D8B0BD0C038C}" srcOrd="0" destOrd="0" presId="urn:microsoft.com/office/officeart/2005/8/layout/hierarchy1"/>
    <dgm:cxn modelId="{2F20DAE5-3554-42F4-9659-C8ED0D63FDDA}" srcId="{ABD30EAC-43DA-4185-8C85-BD80D4BEB102}" destId="{6419A999-2A47-4873-90CE-441193504B87}" srcOrd="1" destOrd="0" parTransId="{B96195A0-B646-4A87-9319-CC1B0F82992A}" sibTransId="{2CEA0645-EE55-46E0-B42F-A6B71FDEC0B0}"/>
    <dgm:cxn modelId="{FC5E7501-7D5E-4CF4-8E04-12B05ED3B486}" type="presParOf" srcId="{3D0BE888-5F49-4F97-B455-5A6D4BF6F6A0}" destId="{99925F67-2334-4B2A-A2E7-9CB4B8041795}" srcOrd="0" destOrd="0" presId="urn:microsoft.com/office/officeart/2005/8/layout/hierarchy1"/>
    <dgm:cxn modelId="{15B80F29-4478-42FC-A61D-9501375F0DEE}" type="presParOf" srcId="{99925F67-2334-4B2A-A2E7-9CB4B8041795}" destId="{0E7F53AA-51A8-4787-9BB8-DD2D4C2B5550}" srcOrd="0" destOrd="0" presId="urn:microsoft.com/office/officeart/2005/8/layout/hierarchy1"/>
    <dgm:cxn modelId="{85479553-871F-44D7-B260-9FB19888B9E1}" type="presParOf" srcId="{0E7F53AA-51A8-4787-9BB8-DD2D4C2B5550}" destId="{2FF4EB91-D0C8-487A-BCC4-3B1213006F78}" srcOrd="0" destOrd="0" presId="urn:microsoft.com/office/officeart/2005/8/layout/hierarchy1"/>
    <dgm:cxn modelId="{1F53E91D-A366-467E-86BB-83EBD60D9370}" type="presParOf" srcId="{0E7F53AA-51A8-4787-9BB8-DD2D4C2B5550}" destId="{E71762FC-486F-48B5-9A9E-D8B0BD0C038C}" srcOrd="1" destOrd="0" presId="urn:microsoft.com/office/officeart/2005/8/layout/hierarchy1"/>
    <dgm:cxn modelId="{7FDE8DB2-44A0-493D-B3A3-228E020707A9}" type="presParOf" srcId="{99925F67-2334-4B2A-A2E7-9CB4B8041795}" destId="{E31FAED8-A48E-4E31-BD19-BECFDEB7683E}" srcOrd="1" destOrd="0" presId="urn:microsoft.com/office/officeart/2005/8/layout/hierarchy1"/>
    <dgm:cxn modelId="{1967558A-3F57-4FB7-9695-64205B4536E7}" type="presParOf" srcId="{3D0BE888-5F49-4F97-B455-5A6D4BF6F6A0}" destId="{7666EF5F-1649-47ED-9650-75CCB14F5E86}" srcOrd="1" destOrd="0" presId="urn:microsoft.com/office/officeart/2005/8/layout/hierarchy1"/>
    <dgm:cxn modelId="{CB688F52-0960-4411-892A-93E964B5854C}" type="presParOf" srcId="{7666EF5F-1649-47ED-9650-75CCB14F5E86}" destId="{3075739A-52F3-44CA-940C-EDF9F2AFE614}" srcOrd="0" destOrd="0" presId="urn:microsoft.com/office/officeart/2005/8/layout/hierarchy1"/>
    <dgm:cxn modelId="{BBA0E090-2CF3-458B-9ABD-9D03948C9F17}" type="presParOf" srcId="{3075739A-52F3-44CA-940C-EDF9F2AFE614}" destId="{60EF7232-C52A-4AD5-9F8C-EE6B9955C4CD}" srcOrd="0" destOrd="0" presId="urn:microsoft.com/office/officeart/2005/8/layout/hierarchy1"/>
    <dgm:cxn modelId="{4B5A47E6-B4C1-4D99-8F6C-33BDEC60AEB3}" type="presParOf" srcId="{3075739A-52F3-44CA-940C-EDF9F2AFE614}" destId="{10A86299-3597-44BD-BDA3-773CA6D1ED08}" srcOrd="1" destOrd="0" presId="urn:microsoft.com/office/officeart/2005/8/layout/hierarchy1"/>
    <dgm:cxn modelId="{5E8082C5-285E-4E01-844F-DEA7FD478063}" type="presParOf" srcId="{7666EF5F-1649-47ED-9650-75CCB14F5E86}" destId="{B5E9CA20-910C-4152-8172-E3D95CFC35B7}" srcOrd="1" destOrd="0" presId="urn:microsoft.com/office/officeart/2005/8/layout/hierarchy1"/>
    <dgm:cxn modelId="{A27A919D-A533-46DF-AA4E-02C9BBD7AD26}" type="presParOf" srcId="{3D0BE888-5F49-4F97-B455-5A6D4BF6F6A0}" destId="{F663F1CC-DD3D-4862-88A9-3BF34D8D72EF}" srcOrd="2" destOrd="0" presId="urn:microsoft.com/office/officeart/2005/8/layout/hierarchy1"/>
    <dgm:cxn modelId="{E968D78F-8312-4559-927F-C5A97E88B005}" type="presParOf" srcId="{F663F1CC-DD3D-4862-88A9-3BF34D8D72EF}" destId="{28288737-ECC9-4E77-B7A1-6922D54B795B}" srcOrd="0" destOrd="0" presId="urn:microsoft.com/office/officeart/2005/8/layout/hierarchy1"/>
    <dgm:cxn modelId="{B53F87A1-9B39-449C-B40A-D5C32A8C21CA}" type="presParOf" srcId="{28288737-ECC9-4E77-B7A1-6922D54B795B}" destId="{02992A1A-EEE4-4F75-A4EA-457C5DB72D91}" srcOrd="0" destOrd="0" presId="urn:microsoft.com/office/officeart/2005/8/layout/hierarchy1"/>
    <dgm:cxn modelId="{CAF46C6F-0D96-489B-AAE6-8332CCC47FE8}" type="presParOf" srcId="{28288737-ECC9-4E77-B7A1-6922D54B795B}" destId="{F165FCD2-F679-45AC-A467-88C03BBDFD51}" srcOrd="1" destOrd="0" presId="urn:microsoft.com/office/officeart/2005/8/layout/hierarchy1"/>
    <dgm:cxn modelId="{11A4F917-5C4A-4C08-BE0A-6BFDB815D37C}" type="presParOf" srcId="{F663F1CC-DD3D-4862-88A9-3BF34D8D72EF}" destId="{FDC48CBF-0467-4C92-AFB8-7BB0D09B6FD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dirty="0">
              <a:latin typeface="Arial" panose="020B0604020202020204" pitchFamily="34" charset="0"/>
              <a:cs typeface="Arial" panose="020B0604020202020204" pitchFamily="34" charset="0"/>
            </a:rPr>
            <a:t> poor behaviour</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dirty="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custLinFactY="-107190" custLinFactNeighborX="-25563" custLinFactNeighborY="-200000">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custLinFactY="-107190" custLinFactNeighborX="10254" custLinFactNeighborY="-200000">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custScaleX="77953" custLinFactY="-107190" custLinFactNeighborX="-14913" custLinFactNeighborY="-200000">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phldr="1"/>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a:t>Common Assessment Framework</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dirty="0"/>
            <a:t>Identifies unmet needs, strengths and protective factors </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dirty="0"/>
            <a:t>UN Convention on the Rights of the Child/UNICEF</a:t>
          </a:r>
          <a:endParaRPr lang="en-US" dirty="0"/>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dirty="0"/>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dirty="0"/>
            <a:t>provide for local authority services for children in need (UK Government, 2021)</a:t>
          </a:r>
          <a:endParaRPr lang="en-US" dirty="0"/>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dirty="0"/>
            <a:t>MASLOW- hierarchy of needs </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endParaRPr lang="en-US" dirty="0"/>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4EB91-D0C8-487A-BCC4-3B1213006F78}">
      <dsp:nvSpPr>
        <dsp:cNvPr id="0" name=""/>
        <dsp:cNvSpPr/>
      </dsp:nvSpPr>
      <dsp:spPr>
        <a:xfrm>
          <a:off x="0" y="887763"/>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1762FC-486F-48B5-9A9E-D8B0BD0C038C}">
      <dsp:nvSpPr>
        <dsp:cNvPr id="0" name=""/>
        <dsp:cNvSpPr/>
      </dsp:nvSpPr>
      <dsp:spPr>
        <a:xfrm>
          <a:off x="328612" y="1199945"/>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Introduce your presentation and case study </a:t>
          </a:r>
          <a:endParaRPr lang="en-US" sz="2700" kern="1200"/>
        </a:p>
      </dsp:txBody>
      <dsp:txXfrm>
        <a:off x="383617" y="1254950"/>
        <a:ext cx="2847502" cy="1768010"/>
      </dsp:txXfrm>
    </dsp:sp>
    <dsp:sp modelId="{60EF7232-C52A-4AD5-9F8C-EE6B9955C4CD}">
      <dsp:nvSpPr>
        <dsp:cNvPr id="0" name=""/>
        <dsp:cNvSpPr/>
      </dsp:nvSpPr>
      <dsp:spPr>
        <a:xfrm>
          <a:off x="3614737" y="887763"/>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86299-3597-44BD-BDA3-773CA6D1ED08}">
      <dsp:nvSpPr>
        <dsp:cNvPr id="0" name=""/>
        <dsp:cNvSpPr/>
      </dsp:nvSpPr>
      <dsp:spPr>
        <a:xfrm>
          <a:off x="3943350" y="1199945"/>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What are the aims and objectives of this presentation?</a:t>
          </a:r>
          <a:endParaRPr lang="en-US" sz="2700" kern="1200"/>
        </a:p>
      </dsp:txBody>
      <dsp:txXfrm>
        <a:off x="3998355" y="1254950"/>
        <a:ext cx="2847502" cy="1768010"/>
      </dsp:txXfrm>
    </dsp:sp>
    <dsp:sp modelId="{02992A1A-EEE4-4F75-A4EA-457C5DB72D91}">
      <dsp:nvSpPr>
        <dsp:cNvPr id="0" name=""/>
        <dsp:cNvSpPr/>
      </dsp:nvSpPr>
      <dsp:spPr>
        <a:xfrm>
          <a:off x="7229475" y="887763"/>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65FCD2-F679-45AC-A467-88C03BBDFD51}">
      <dsp:nvSpPr>
        <dsp:cNvPr id="0" name=""/>
        <dsp:cNvSpPr/>
      </dsp:nvSpPr>
      <dsp:spPr>
        <a:xfrm>
          <a:off x="7558087" y="1199945"/>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Offer key items that you will discuss…</a:t>
          </a:r>
          <a:endParaRPr lang="en-US" sz="2700" kern="1200"/>
        </a:p>
      </dsp:txBody>
      <dsp:txXfrm>
        <a:off x="7613092" y="1254950"/>
        <a:ext cx="2847502" cy="1768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319522" cy="2662946"/>
        </a:xfrm>
        <a:custGeom>
          <a:avLst/>
          <a:gdLst/>
          <a:ahLst/>
          <a:cxnLst/>
          <a:rect l="0" t="0" r="0" b="0"/>
          <a:pathLst>
            <a:path>
              <a:moveTo>
                <a:pt x="0" y="0"/>
              </a:moveTo>
              <a:lnTo>
                <a:pt x="0" y="2374689"/>
              </a:lnTo>
              <a:lnTo>
                <a:pt x="3319522" y="2374689"/>
              </a:lnTo>
              <a:lnTo>
                <a:pt x="3319522"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91077" y="1235883"/>
          <a:ext cx="118361" cy="2662946"/>
        </a:xfrm>
        <a:custGeom>
          <a:avLst/>
          <a:gdLst/>
          <a:ahLst/>
          <a:cxnLst/>
          <a:rect l="0" t="0" r="0" b="0"/>
          <a:pathLst>
            <a:path>
              <a:moveTo>
                <a:pt x="0" y="0"/>
              </a:moveTo>
              <a:lnTo>
                <a:pt x="0" y="2374689"/>
              </a:lnTo>
              <a:lnTo>
                <a:pt x="118361" y="2374689"/>
              </a:lnTo>
              <a:lnTo>
                <a:pt x="1183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708277" y="1235883"/>
          <a:ext cx="3082800" cy="2662946"/>
        </a:xfrm>
        <a:custGeom>
          <a:avLst/>
          <a:gdLst/>
          <a:ahLst/>
          <a:cxnLst/>
          <a:rect l="0" t="0" r="0" b="0"/>
          <a:pathLst>
            <a:path>
              <a:moveTo>
                <a:pt x="3082800" y="0"/>
              </a:moveTo>
              <a:lnTo>
                <a:pt x="3082800"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poor behaviour</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5152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515256" y="3898829"/>
        <a:ext cx="2386043" cy="1235387"/>
      </dsp:txXfrm>
    </dsp:sp>
    <dsp:sp modelId="{E46138AD-5E65-714F-93AC-E10CDDA54510}">
      <dsp:nvSpPr>
        <dsp:cNvPr id="0" name=""/>
        <dsp:cNvSpPr/>
      </dsp:nvSpPr>
      <dsp:spPr>
        <a:xfrm>
          <a:off x="443515" y="3594690"/>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443515" y="3594690"/>
        <a:ext cx="2147438" cy="411795"/>
      </dsp:txXfrm>
    </dsp:sp>
    <dsp:sp modelId="{66A3E540-D662-934D-AA3B-F8CF29D392BA}">
      <dsp:nvSpPr>
        <dsp:cNvPr id="0" name=""/>
        <dsp:cNvSpPr/>
      </dsp:nvSpPr>
      <dsp:spPr>
        <a:xfrm>
          <a:off x="37164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716417" y="3898829"/>
        <a:ext cx="2386043" cy="1235387"/>
      </dsp:txXfrm>
    </dsp:sp>
    <dsp:sp modelId="{B53DAAD4-FA1C-F341-BBFA-3B2425A8DB14}">
      <dsp:nvSpPr>
        <dsp:cNvPr id="0" name=""/>
        <dsp:cNvSpPr/>
      </dsp:nvSpPr>
      <dsp:spPr>
        <a:xfrm>
          <a:off x="4413824" y="3594690"/>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413824" y="3594690"/>
        <a:ext cx="2147438" cy="411795"/>
      </dsp:txXfrm>
    </dsp:sp>
    <dsp:sp modelId="{F145C532-71A0-B74A-B69B-DD8B7DAD5A44}">
      <dsp:nvSpPr>
        <dsp:cNvPr id="0" name=""/>
        <dsp:cNvSpPr/>
      </dsp:nvSpPr>
      <dsp:spPr>
        <a:xfrm>
          <a:off x="6917579"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917579" y="3898829"/>
        <a:ext cx="2386043" cy="1235387"/>
      </dsp:txXfrm>
    </dsp:sp>
    <dsp:sp modelId="{59EE7DFE-7884-3748-9BD4-B8D50F5AC3B4}">
      <dsp:nvSpPr>
        <dsp:cNvPr id="0" name=""/>
        <dsp:cNvSpPr/>
      </dsp:nvSpPr>
      <dsp:spPr>
        <a:xfrm>
          <a:off x="7311263" y="3594690"/>
          <a:ext cx="1673992"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Low self esteem</a:t>
          </a:r>
        </a:p>
      </dsp:txBody>
      <dsp:txXfrm>
        <a:off x="7311263" y="3594690"/>
        <a:ext cx="1673992"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04179"/>
          <a:ext cx="6430107" cy="641024"/>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US" sz="1100" kern="1200"/>
            <a:t>Common Assessment Framework</a:t>
          </a:r>
        </a:p>
        <a:p>
          <a:pPr marL="57150" lvl="1" indent="-57150" algn="l" defTabSz="488950">
            <a:lnSpc>
              <a:spcPct val="90000"/>
            </a:lnSpc>
            <a:spcBef>
              <a:spcPct val="0"/>
            </a:spcBef>
            <a:spcAft>
              <a:spcPct val="15000"/>
            </a:spcAft>
            <a:buChar char="•"/>
          </a:pPr>
          <a:r>
            <a:rPr lang="en-US" sz="1100" kern="1200" dirty="0"/>
            <a:t>Identifies unmet needs, strengths and protective factors </a:t>
          </a:r>
        </a:p>
      </dsp:txBody>
      <dsp:txXfrm>
        <a:off x="0" y="204179"/>
        <a:ext cx="6430107" cy="641024"/>
      </dsp:txXfrm>
    </dsp:sp>
    <dsp:sp modelId="{841CB4BA-256F-824D-8F41-EC8E2C952F94}">
      <dsp:nvSpPr>
        <dsp:cNvPr id="0" name=""/>
        <dsp:cNvSpPr/>
      </dsp:nvSpPr>
      <dsp:spPr>
        <a:xfrm>
          <a:off x="321505" y="41819"/>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CAF</a:t>
          </a:r>
        </a:p>
      </dsp:txBody>
      <dsp:txXfrm>
        <a:off x="337357" y="57671"/>
        <a:ext cx="4469371" cy="293016"/>
      </dsp:txXfrm>
    </dsp:sp>
    <dsp:sp modelId="{880DEA20-2C02-E64C-AAA3-8AD50E623DCA}">
      <dsp:nvSpPr>
        <dsp:cNvPr id="0" name=""/>
        <dsp:cNvSpPr/>
      </dsp:nvSpPr>
      <dsp:spPr>
        <a:xfrm>
          <a:off x="0" y="1066964"/>
          <a:ext cx="6430107" cy="4677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GB" sz="1100" kern="1200" dirty="0"/>
            <a:t>UN Convention on the Rights of the Child/UNICEF</a:t>
          </a:r>
          <a:endParaRPr lang="en-US" sz="1100" kern="1200" dirty="0"/>
        </a:p>
      </dsp:txBody>
      <dsp:txXfrm>
        <a:off x="0" y="1066964"/>
        <a:ext cx="6430107" cy="467775"/>
      </dsp:txXfrm>
    </dsp:sp>
    <dsp:sp modelId="{418DD6CD-F3DD-B242-BBF3-2CE03D83D643}">
      <dsp:nvSpPr>
        <dsp:cNvPr id="0" name=""/>
        <dsp:cNvSpPr/>
      </dsp:nvSpPr>
      <dsp:spPr>
        <a:xfrm>
          <a:off x="321505" y="904604"/>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UNCRC</a:t>
          </a:r>
        </a:p>
      </dsp:txBody>
      <dsp:txXfrm>
        <a:off x="337357" y="920456"/>
        <a:ext cx="4469371" cy="293016"/>
      </dsp:txXfrm>
    </dsp:sp>
    <dsp:sp modelId="{3A2EF953-C62B-E743-AFCA-FF7E04ECD757}">
      <dsp:nvSpPr>
        <dsp:cNvPr id="0" name=""/>
        <dsp:cNvSpPr/>
      </dsp:nvSpPr>
      <dsp:spPr>
        <a:xfrm>
          <a:off x="0" y="1756499"/>
          <a:ext cx="6430107" cy="641024"/>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US" sz="1100" kern="1200"/>
            <a:t>Reducing socio-economic inequalities (UK Government, 2010)</a:t>
          </a:r>
        </a:p>
        <a:p>
          <a:pPr marL="57150" lvl="1" indent="-57150" algn="l" defTabSz="488950">
            <a:lnSpc>
              <a:spcPct val="90000"/>
            </a:lnSpc>
            <a:spcBef>
              <a:spcPct val="0"/>
            </a:spcBef>
            <a:spcAft>
              <a:spcPct val="15000"/>
            </a:spcAft>
            <a:buChar char="•"/>
          </a:pPr>
          <a:r>
            <a:rPr lang="en-US" sz="1100" kern="1200" dirty="0"/>
            <a:t>Reducing discrimination/equal opportunities </a:t>
          </a:r>
        </a:p>
      </dsp:txBody>
      <dsp:txXfrm>
        <a:off x="0" y="1756499"/>
        <a:ext cx="6430107" cy="641024"/>
      </dsp:txXfrm>
    </dsp:sp>
    <dsp:sp modelId="{DDC5B9D6-C6E8-EF4A-B158-92F524EF6423}">
      <dsp:nvSpPr>
        <dsp:cNvPr id="0" name=""/>
        <dsp:cNvSpPr/>
      </dsp:nvSpPr>
      <dsp:spPr>
        <a:xfrm>
          <a:off x="321505" y="1594139"/>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EQUALITY ACT 2010</a:t>
          </a:r>
        </a:p>
      </dsp:txBody>
      <dsp:txXfrm>
        <a:off x="337357" y="1609991"/>
        <a:ext cx="4469371" cy="293016"/>
      </dsp:txXfrm>
    </dsp:sp>
    <dsp:sp modelId="{DE6DB4C8-9825-8F4E-80EA-3D979E0DBBC2}">
      <dsp:nvSpPr>
        <dsp:cNvPr id="0" name=""/>
        <dsp:cNvSpPr/>
      </dsp:nvSpPr>
      <dsp:spPr>
        <a:xfrm>
          <a:off x="0" y="2619284"/>
          <a:ext cx="6430107" cy="4677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GB" sz="1100" kern="1200" dirty="0"/>
            <a:t>provide for local authority services for children in need (UK Government, 2021)</a:t>
          </a:r>
          <a:endParaRPr lang="en-US" sz="1100" kern="1200" dirty="0"/>
        </a:p>
      </dsp:txBody>
      <dsp:txXfrm>
        <a:off x="0" y="2619284"/>
        <a:ext cx="6430107" cy="467775"/>
      </dsp:txXfrm>
    </dsp:sp>
    <dsp:sp modelId="{188CF14A-AC3C-7242-9B93-CD4F6C737833}">
      <dsp:nvSpPr>
        <dsp:cNvPr id="0" name=""/>
        <dsp:cNvSpPr/>
      </dsp:nvSpPr>
      <dsp:spPr>
        <a:xfrm>
          <a:off x="321505" y="2456924"/>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CHILDREN ACT</a:t>
          </a:r>
        </a:p>
      </dsp:txBody>
      <dsp:txXfrm>
        <a:off x="337357" y="2472776"/>
        <a:ext cx="4469371" cy="293016"/>
      </dsp:txXfrm>
    </dsp:sp>
    <dsp:sp modelId="{A3FDE005-5D03-C146-999D-683EC77ABE16}">
      <dsp:nvSpPr>
        <dsp:cNvPr id="0" name=""/>
        <dsp:cNvSpPr/>
      </dsp:nvSpPr>
      <dsp:spPr>
        <a:xfrm>
          <a:off x="0" y="3308819"/>
          <a:ext cx="6430107" cy="4677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9048" tIns="229108" rIns="499048" bIns="78232" numCol="1" spcCol="1270" anchor="t" anchorCtr="0">
          <a:noAutofit/>
        </a:bodyPr>
        <a:lstStyle/>
        <a:p>
          <a:pPr marL="57150" lvl="1" indent="-57150" algn="l" defTabSz="488950">
            <a:lnSpc>
              <a:spcPct val="90000"/>
            </a:lnSpc>
            <a:spcBef>
              <a:spcPct val="0"/>
            </a:spcBef>
            <a:spcAft>
              <a:spcPct val="15000"/>
            </a:spcAft>
            <a:buChar char="•"/>
          </a:pPr>
          <a:r>
            <a:rPr lang="en-US" sz="1100" kern="1200" dirty="0"/>
            <a:t>MASLOW- hierarchy of needs </a:t>
          </a:r>
        </a:p>
      </dsp:txBody>
      <dsp:txXfrm>
        <a:off x="0" y="3308819"/>
        <a:ext cx="6430107" cy="467775"/>
      </dsp:txXfrm>
    </dsp:sp>
    <dsp:sp modelId="{91E37DFE-E835-5D4C-9221-227C471B0503}">
      <dsp:nvSpPr>
        <dsp:cNvPr id="0" name=""/>
        <dsp:cNvSpPr/>
      </dsp:nvSpPr>
      <dsp:spPr>
        <a:xfrm>
          <a:off x="321505" y="3146459"/>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r>
            <a:rPr lang="en-US" sz="1100" kern="1200"/>
            <a:t>SOCIAL MODELS</a:t>
          </a:r>
        </a:p>
      </dsp:txBody>
      <dsp:txXfrm>
        <a:off x="337357" y="3162311"/>
        <a:ext cx="4469371" cy="293016"/>
      </dsp:txXfrm>
    </dsp:sp>
    <dsp:sp modelId="{2BD04333-0490-6249-A6A0-5B66DB57CBB0}">
      <dsp:nvSpPr>
        <dsp:cNvPr id="0" name=""/>
        <dsp:cNvSpPr/>
      </dsp:nvSpPr>
      <dsp:spPr>
        <a:xfrm>
          <a:off x="0" y="3998354"/>
          <a:ext cx="6430107" cy="277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321505" y="3835994"/>
          <a:ext cx="4501075" cy="3247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130" tIns="0" rIns="170130" bIns="0" numCol="1" spcCol="1270" anchor="ctr" anchorCtr="0">
          <a:noAutofit/>
        </a:bodyPr>
        <a:lstStyle/>
        <a:p>
          <a:pPr marL="0" lvl="0" indent="0" algn="l" defTabSz="488950">
            <a:lnSpc>
              <a:spcPct val="90000"/>
            </a:lnSpc>
            <a:spcBef>
              <a:spcPct val="0"/>
            </a:spcBef>
            <a:spcAft>
              <a:spcPct val="35000"/>
            </a:spcAft>
            <a:buNone/>
          </a:pPr>
          <a:endParaRPr lang="en-US" sz="1100" kern="1200" dirty="0"/>
        </a:p>
      </dsp:txBody>
      <dsp:txXfrm>
        <a:off x="337357" y="3851846"/>
        <a:ext cx="4469371" cy="29301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10/16/2022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3</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9</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10</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14</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10/16/2022</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10/16/2022</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Relationship Id="rId3" Type="http://schemas.openxmlformats.org/officeDocument/2006/relationships/hyperlink" Target="https://acamh.onlinelibrary.wiley.com/doi/10.1111/j.1469-7610.2009.02070.x" TargetMode="External"/><Relationship Id="rId7" Type="http://schemas.openxmlformats.org/officeDocument/2006/relationships/hyperlink" Target="https://www.popcenter.umd.edu/research/sponsored-events/tu2018/papers/wikl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Relationship Id="rId5" Type="http://schemas.openxmlformats.org/officeDocument/2006/relationships/hyperlink" Target="https://acamh.onlinelibrary.wiley.com/servlet/linkout?suffix=null&amp;dbid=128&amp;doi=10.1111%2Fjcpp.12943&amp;key=000269264800006" TargetMode="External"/><Relationship Id="rId4" Type="http://schemas.openxmlformats.org/officeDocument/2006/relationships/hyperlink" Target="https://acamh.onlinelibrary.wiley.com/servlet/linkout?suffix=null&amp;dbid=8&amp;doi=10.1111%2Fjcpp.12943&amp;key=192984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Add your name and student number here </a:t>
            </a:r>
          </a:p>
          <a:p>
            <a:endPar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Module: BMHP5004_BIRM</a:t>
            </a:r>
          </a:p>
          <a:p>
            <a:endPar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Lecturer: Rachael Rivers</a:t>
            </a:r>
          </a:p>
          <a:p>
            <a:endPar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a:p>
            <a:r>
              <a:rPr lang="en-GB" sz="1800" dirty="0">
                <a:solidFill>
                  <a:srgbClr val="FF0000"/>
                </a:solidFill>
                <a:latin typeface="Arial" panose="020B0604020202020204" pitchFamily="34" charset="0"/>
                <a:ea typeface="Amasis MT Pro Medium" panose="02000000000000000000" pitchFamily="2" charset="0"/>
                <a:cs typeface="Arial" panose="020B0604020202020204" pitchFamily="34" charset="0"/>
              </a:rPr>
              <a:t>Add the submission date here </a:t>
            </a:r>
            <a:endParaRPr lang="en-US" sz="18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16705" y="2344253"/>
            <a:ext cx="6843696" cy="790279"/>
          </a:xfrm>
          <a:noFill/>
        </p:spPr>
        <p:txBody>
          <a:bodyPr anchor="ctr">
            <a:normAutofit fontScale="90000"/>
          </a:bodyPr>
          <a:lstStyle/>
          <a:p>
            <a:r>
              <a:rPr lang="en-GB" sz="3200" dirty="0">
                <a:solidFill>
                  <a:srgbClr val="FF0000"/>
                </a:solidFill>
                <a:latin typeface="Arial" panose="020B0604020202020204" pitchFamily="34" charset="0"/>
                <a:ea typeface="Amasis MT Pro Black" panose="02000000000000000000" pitchFamily="2" charset="0"/>
                <a:cs typeface="Arial" panose="020B0604020202020204" pitchFamily="34" charset="0"/>
              </a:rPr>
              <a:t>Presentation Case Study – </a:t>
            </a:r>
            <a:r>
              <a:rPr lang="en-GB" sz="3200" i="1" dirty="0">
                <a:solidFill>
                  <a:srgbClr val="FF0000"/>
                </a:solidFill>
                <a:latin typeface="Arial" panose="020B0604020202020204" pitchFamily="34" charset="0"/>
                <a:ea typeface="Amasis MT Pro Black" panose="02000000000000000000" pitchFamily="2" charset="0"/>
                <a:cs typeface="Arial" panose="020B0604020202020204" pitchFamily="34" charset="0"/>
              </a:rPr>
              <a:t>add your family letter here </a:t>
            </a:r>
            <a:endParaRPr lang="en-US" sz="3200" i="1" dirty="0">
              <a:solidFill>
                <a:srgbClr val="FF0000"/>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1077218"/>
          </a:xfrm>
          <a:prstGeom prst="rect">
            <a:avLst/>
          </a:prstGeom>
          <a:noFill/>
        </p:spPr>
        <p:txBody>
          <a:bodyPr wrap="square" rtlCol="0">
            <a:spAutoFit/>
          </a:bodyPr>
          <a:lstStyle/>
          <a:p>
            <a:pPr algn="l"/>
            <a:r>
              <a:rPr lang="en-GB" sz="3200" b="1" dirty="0">
                <a:latin typeface="Arial" panose="020B0604020202020204" pitchFamily="34" charset="0"/>
                <a:cs typeface="Arial" panose="020B0604020202020204" pitchFamily="34" charset="0"/>
              </a:rPr>
              <a:t>Children, Young People and Families </a:t>
            </a:r>
          </a:p>
          <a:p>
            <a:pPr algn="l"/>
            <a:r>
              <a:rPr lang="en-GB" sz="3200" b="1" dirty="0" err="1">
                <a:solidFill>
                  <a:srgbClr val="FF0000"/>
                </a:solidFill>
                <a:latin typeface="Arial" panose="020B0604020202020204" pitchFamily="34" charset="0"/>
                <a:cs typeface="Arial" panose="020B0604020202020204" pitchFamily="34" charset="0"/>
              </a:rPr>
              <a:t>Examplar</a:t>
            </a:r>
            <a:r>
              <a:rPr lang="en-GB" sz="3200" b="1" dirty="0">
                <a:solidFill>
                  <a:srgbClr val="FF0000"/>
                </a:solidFill>
                <a:latin typeface="Arial" panose="020B0604020202020204" pitchFamily="34" charset="0"/>
                <a:cs typeface="Arial" panose="020B0604020202020204" pitchFamily="34" charset="0"/>
              </a:rPr>
              <a:t> template/ guidance  </a:t>
            </a:r>
            <a:endParaRPr lang="en-US" sz="32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37BB1-87CC-E1C8-4C95-788F5CDC4B9D}"/>
              </a:ext>
            </a:extLst>
          </p:cNvPr>
          <p:cNvSpPr>
            <a:spLocks noGrp="1"/>
          </p:cNvSpPr>
          <p:nvPr>
            <p:ph type="title"/>
          </p:nvPr>
        </p:nvSpPr>
        <p:spPr/>
        <p:txBody>
          <a:bodyPr/>
          <a:lstStyle/>
          <a:p>
            <a:r>
              <a:rPr lang="en-GB" dirty="0"/>
              <a:t>Example presentation </a:t>
            </a:r>
          </a:p>
        </p:txBody>
      </p:sp>
      <p:sp>
        <p:nvSpPr>
          <p:cNvPr id="3" name="Content Placeholder 2">
            <a:extLst>
              <a:ext uri="{FF2B5EF4-FFF2-40B4-BE49-F238E27FC236}">
                <a16:creationId xmlns:a16="http://schemas.microsoft.com/office/drawing/2014/main" id="{654D577A-1E68-44B8-5638-12349F35B1EB}"/>
              </a:ext>
            </a:extLst>
          </p:cNvPr>
          <p:cNvSpPr>
            <a:spLocks noGrp="1"/>
          </p:cNvSpPr>
          <p:nvPr>
            <p:ph idx="1"/>
          </p:nvPr>
        </p:nvSpPr>
        <p:spPr/>
        <p:txBody>
          <a:bodyPr/>
          <a:lstStyle/>
          <a:p>
            <a:r>
              <a:rPr lang="en-GB" dirty="0"/>
              <a:t>This presentation offers a template/ guidance on how you may wish to structure your presentation. And/Or, suggestions on how you may wish to communicate your findings, including areas you may wish to consider.</a:t>
            </a:r>
          </a:p>
        </p:txBody>
      </p:sp>
    </p:spTree>
    <p:extLst>
      <p:ext uri="{BB962C8B-B14F-4D97-AF65-F5344CB8AC3E}">
        <p14:creationId xmlns:p14="http://schemas.microsoft.com/office/powerpoint/2010/main" val="2696978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dirty="0">
                <a:latin typeface="Arial" panose="020B0604020202020204" pitchFamily="34" charset="0"/>
                <a:cs typeface="Arial" panose="020B0604020202020204" pitchFamily="34" charset="0"/>
              </a:rPr>
              <a:t>                                        Contents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pPr marL="0" indent="0">
              <a:buNone/>
            </a:pPr>
            <a:r>
              <a:rPr lang="en-GB" sz="1800" i="1" dirty="0">
                <a:latin typeface="Arial" panose="020B0604020202020204" pitchFamily="34" charset="0"/>
                <a:cs typeface="Arial" panose="020B0604020202020204" pitchFamily="34" charset="0"/>
              </a:rPr>
              <a:t>                             Here you may add a contents page, this will also help you focus your presentation</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Introduction</a:t>
            </a:r>
          </a:p>
          <a:p>
            <a:r>
              <a:rPr lang="en-GB" sz="1800" dirty="0">
                <a:latin typeface="Arial" panose="020B0604020202020204" pitchFamily="34" charset="0"/>
                <a:cs typeface="Arial" panose="020B0604020202020204" pitchFamily="34" charset="0"/>
              </a:rPr>
              <a:t>Risk factors </a:t>
            </a:r>
          </a:p>
          <a:p>
            <a:r>
              <a:rPr lang="en-GB" sz="1800" u="sng" dirty="0">
                <a:latin typeface="Arial" panose="020B0604020202020204" pitchFamily="34" charset="0"/>
                <a:cs typeface="Arial" panose="020B0604020202020204" pitchFamily="34" charset="0"/>
              </a:rPr>
              <a:t>Mother</a:t>
            </a:r>
          </a:p>
          <a:p>
            <a:r>
              <a:rPr lang="en-GB" sz="1800" u="sng" dirty="0">
                <a:latin typeface="Arial" panose="020B0604020202020204" pitchFamily="34" charset="0"/>
                <a:cs typeface="Arial" panose="020B0604020202020204" pitchFamily="34" charset="0"/>
              </a:rPr>
              <a:t>Child (age)</a:t>
            </a:r>
          </a:p>
          <a:p>
            <a:r>
              <a:rPr lang="en-GB" sz="1800" u="sng" dirty="0">
                <a:latin typeface="Arial" panose="020B0604020202020204" pitchFamily="34" charset="0"/>
                <a:cs typeface="Arial" panose="020B0604020202020204" pitchFamily="34" charset="0"/>
              </a:rPr>
              <a:t>Child (age)</a:t>
            </a:r>
          </a:p>
          <a:p>
            <a:r>
              <a:rPr lang="en-GB" sz="1800" u="sng" dirty="0">
                <a:latin typeface="Arial" panose="020B0604020202020204" pitchFamily="34" charset="0"/>
                <a:cs typeface="Arial" panose="020B0604020202020204" pitchFamily="34" charset="0"/>
              </a:rPr>
              <a:t>Father </a:t>
            </a:r>
          </a:p>
          <a:p>
            <a:r>
              <a:rPr lang="en-GB" sz="1800" dirty="0">
                <a:solidFill>
                  <a:srgbClr val="FF0000"/>
                </a:solidFill>
                <a:latin typeface="Arial" panose="020B0604020202020204" pitchFamily="34" charset="0"/>
                <a:cs typeface="Arial" panose="020B0604020202020204" pitchFamily="34" charset="0"/>
              </a:rPr>
              <a:t>The ones underlined are dependant upon your family case, this is just an example</a:t>
            </a:r>
          </a:p>
          <a:p>
            <a:r>
              <a:rPr lang="en-GB" sz="1800" dirty="0">
                <a:latin typeface="Arial" panose="020B0604020202020204" pitchFamily="34" charset="0"/>
                <a:cs typeface="Arial" panose="020B0604020202020204" pitchFamily="34" charset="0"/>
              </a:rPr>
              <a:t>Current relevant policy </a:t>
            </a:r>
          </a:p>
          <a:p>
            <a:r>
              <a:rPr lang="en-GB" sz="1800" dirty="0">
                <a:latin typeface="Arial" panose="020B0604020202020204" pitchFamily="34" charset="0"/>
                <a:cs typeface="Arial" panose="020B0604020202020204" pitchFamily="34" charset="0"/>
              </a:rPr>
              <a:t>Importance of a multiagency/ partnership approach  </a:t>
            </a:r>
          </a:p>
          <a:p>
            <a:r>
              <a:rPr lang="en-GB" sz="1800" dirty="0">
                <a:latin typeface="Arial" panose="020B0604020202020204" pitchFamily="34" charset="0"/>
                <a:cs typeface="Arial" panose="020B0604020202020204" pitchFamily="34" charset="0"/>
              </a:rPr>
              <a:t>Conclusion </a:t>
            </a:r>
          </a:p>
          <a:p>
            <a:endParaRPr lang="en-GB" sz="1800" dirty="0">
              <a:latin typeface="Arial" panose="020B0604020202020204" pitchFamily="34" charset="0"/>
              <a:cs typeface="Arial" panose="020B0604020202020204" pitchFamily="34" charset="0"/>
            </a:endParaRPr>
          </a:p>
          <a:p>
            <a:endParaRPr lang="en-GB" sz="1800"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10B21-D577-CA88-941E-D5B2FAF422C8}"/>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Introduction </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239D5A3C-FA95-F00C-CEB0-EC4C5F8D08F7}"/>
              </a:ext>
            </a:extLst>
          </p:cNvPr>
          <p:cNvGraphicFramePr>
            <a:graphicFrameLocks noGrp="1"/>
          </p:cNvGraphicFramePr>
          <p:nvPr>
            <p:ph idx="1"/>
            <p:extLst>
              <p:ext uri="{D42A27DB-BD31-4B8C-83A1-F6EECF244321}">
                <p14:modId xmlns:p14="http://schemas.microsoft.com/office/powerpoint/2010/main" val="2348605519"/>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1231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3610708" y="1856317"/>
            <a:ext cx="8218013" cy="4093602"/>
          </a:xfrm>
        </p:spPr>
        <p:txBody>
          <a:bodyPr>
            <a:normAutofit fontScale="77500" lnSpcReduction="20000"/>
          </a:bodyPr>
          <a:lstStyle/>
          <a:p>
            <a:pPr marL="0" indent="0">
              <a:buNone/>
            </a:pPr>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Safeguarding? </a:t>
            </a:r>
          </a:p>
          <a:p>
            <a:r>
              <a:rPr lang="en-GB" dirty="0">
                <a:latin typeface="Arial" panose="020B0604020202020204" pitchFamily="34" charset="0"/>
                <a:cs typeface="Arial" panose="020B0604020202020204" pitchFamily="34" charset="0"/>
              </a:rPr>
              <a:t>Certain abuse?</a:t>
            </a:r>
          </a:p>
          <a:p>
            <a:r>
              <a:rPr lang="en-GB" dirty="0">
                <a:latin typeface="Arial" panose="020B0604020202020204" pitchFamily="34" charset="0"/>
                <a:cs typeface="Arial" panose="020B0604020202020204" pitchFamily="34" charset="0"/>
              </a:rPr>
              <a:t>Psychological, emotional, physical, development  concern?</a:t>
            </a:r>
          </a:p>
          <a:p>
            <a:r>
              <a:rPr lang="en-GB" dirty="0">
                <a:latin typeface="Arial" panose="020B0604020202020204" pitchFamily="34" charset="0"/>
                <a:cs typeface="Arial" panose="020B0604020202020204" pitchFamily="34" charset="0"/>
              </a:rPr>
              <a:t>Criminal activity/ concern?</a:t>
            </a:r>
          </a:p>
          <a:p>
            <a:r>
              <a:rPr lang="en-GB" dirty="0">
                <a:latin typeface="Arial" panose="020B0604020202020204" pitchFamily="34" charset="0"/>
                <a:cs typeface="Arial" panose="020B0604020202020204" pitchFamily="34" charset="0"/>
              </a:rPr>
              <a:t>Addiction?</a:t>
            </a:r>
          </a:p>
          <a:p>
            <a:r>
              <a:rPr lang="en-GB" dirty="0">
                <a:latin typeface="Arial" panose="020B0604020202020204" pitchFamily="34" charset="0"/>
                <a:cs typeface="Arial" panose="020B0604020202020204" pitchFamily="34" charset="0"/>
              </a:rPr>
              <a:t>Relationship breakdown?</a:t>
            </a:r>
          </a:p>
          <a:p>
            <a:r>
              <a:rPr lang="en-GB" dirty="0">
                <a:latin typeface="Arial" panose="020B0604020202020204" pitchFamily="34" charset="0"/>
                <a:cs typeface="Arial" panose="020B0604020202020204" pitchFamily="34" charset="0"/>
              </a:rPr>
              <a:t>Wellbeing concerns?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What are the risk factors related to your family case? The rest of the presentation will then break this down.</a:t>
            </a:r>
          </a:p>
          <a:p>
            <a:pPr marL="0" indent="0">
              <a:buNone/>
            </a:pPr>
            <a:endParaRPr lang="en-US" dirty="0">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10" y="2549000"/>
            <a:ext cx="2689219" cy="318358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6E90-43AF-1A30-4AF2-5242D3ACBEC7}"/>
              </a:ext>
            </a:extLst>
          </p:cNvPr>
          <p:cNvSpPr>
            <a:spLocks noGrp="1"/>
          </p:cNvSpPr>
          <p:nvPr>
            <p:ph type="title"/>
          </p:nvPr>
        </p:nvSpPr>
        <p:spPr/>
        <p:txBody>
          <a:bodyPr/>
          <a:lstStyle/>
          <a:p>
            <a:r>
              <a:rPr lang="en-GB" dirty="0">
                <a:solidFill>
                  <a:srgbClr val="FF0000"/>
                </a:solidFill>
              </a:rPr>
              <a:t>Example-</a:t>
            </a:r>
            <a:r>
              <a:rPr lang="en-GB" dirty="0"/>
              <a:t>Risk factors- you may wish to communicate your findings in a table </a:t>
            </a:r>
          </a:p>
        </p:txBody>
      </p:sp>
      <p:graphicFrame>
        <p:nvGraphicFramePr>
          <p:cNvPr id="4" name="Table 4">
            <a:extLst>
              <a:ext uri="{FF2B5EF4-FFF2-40B4-BE49-F238E27FC236}">
                <a16:creationId xmlns:a16="http://schemas.microsoft.com/office/drawing/2014/main" id="{DFDF17E1-1783-017D-D0C9-6F68A58243DE}"/>
              </a:ext>
            </a:extLst>
          </p:cNvPr>
          <p:cNvGraphicFramePr>
            <a:graphicFrameLocks noGrp="1"/>
          </p:cNvGraphicFramePr>
          <p:nvPr>
            <p:ph idx="1"/>
            <p:extLst>
              <p:ext uri="{D42A27DB-BD31-4B8C-83A1-F6EECF244321}">
                <p14:modId xmlns:p14="http://schemas.microsoft.com/office/powerpoint/2010/main" val="2121666875"/>
              </p:ext>
            </p:extLst>
          </p:nvPr>
        </p:nvGraphicFramePr>
        <p:xfrm>
          <a:off x="838200" y="1825625"/>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dirty="0"/>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dirty="0"/>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dirty="0"/>
                        <a:t>Anti-social </a:t>
                      </a:r>
                      <a:r>
                        <a:rPr lang="en-US" dirty="0" err="1"/>
                        <a:t>behaviour</a:t>
                      </a:r>
                      <a:endParaRPr lang="en-US" dirty="0"/>
                    </a:p>
                  </a:txBody>
                  <a:tcPr/>
                </a:tc>
                <a:extLst>
                  <a:ext uri="{0D108BD9-81ED-4DB2-BD59-A6C34878D82A}">
                    <a16:rowId xmlns:a16="http://schemas.microsoft.com/office/drawing/2014/main" val="1670659609"/>
                  </a:ext>
                </a:extLst>
              </a:tr>
            </a:tbl>
          </a:graphicData>
        </a:graphic>
      </p:graphicFrame>
    </p:spTree>
    <p:extLst>
      <p:ext uri="{BB962C8B-B14F-4D97-AF65-F5344CB8AC3E}">
        <p14:creationId xmlns:p14="http://schemas.microsoft.com/office/powerpoint/2010/main" val="4194669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dirty="0"/>
              <a:t>Analysis of mother- </a:t>
            </a:r>
            <a:r>
              <a:rPr lang="en-US" sz="3600" dirty="0">
                <a:solidFill>
                  <a:srgbClr val="FF0000"/>
                </a:solidFill>
              </a:rPr>
              <a:t>example/ guidance  </a:t>
            </a:r>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EDAB19B-D517-F8C9-EF86-8C5F41D52517}"/>
              </a:ext>
            </a:extLst>
          </p:cNvPr>
          <p:cNvSpPr>
            <a:spLocks noGrp="1"/>
          </p:cNvSpPr>
          <p:nvPr>
            <p:ph idx="1"/>
          </p:nvPr>
        </p:nvSpPr>
        <p:spPr/>
        <p:txBody>
          <a:bodyPr/>
          <a:lstStyle/>
          <a:p>
            <a:pPr marL="0" indent="0">
              <a:buNone/>
            </a:pPr>
            <a:r>
              <a:rPr lang="en-GB" u="sng" dirty="0"/>
              <a:t>Break down the risk factors related to the mother</a:t>
            </a:r>
          </a:p>
          <a:p>
            <a:pPr marL="0" indent="0">
              <a:buNone/>
            </a:pPr>
            <a:r>
              <a:rPr lang="en-GB" dirty="0">
                <a:solidFill>
                  <a:srgbClr val="7030A0"/>
                </a:solidFill>
              </a:rPr>
              <a:t>Why  </a:t>
            </a:r>
            <a:r>
              <a:rPr lang="en-GB" dirty="0"/>
              <a:t>might this be the </a:t>
            </a:r>
            <a:r>
              <a:rPr lang="en-GB" dirty="0">
                <a:solidFill>
                  <a:srgbClr val="FF0000"/>
                </a:solidFill>
              </a:rPr>
              <a:t>situation</a:t>
            </a:r>
            <a:r>
              <a:rPr lang="en-GB" dirty="0"/>
              <a:t>?</a:t>
            </a:r>
          </a:p>
          <a:p>
            <a:pPr marL="0" indent="0">
              <a:buNone/>
            </a:pPr>
            <a:r>
              <a:rPr lang="en-GB" dirty="0">
                <a:solidFill>
                  <a:srgbClr val="7030A0"/>
                </a:solidFill>
              </a:rPr>
              <a:t>Who</a:t>
            </a:r>
            <a:r>
              <a:rPr lang="en-GB" dirty="0"/>
              <a:t> may this </a:t>
            </a:r>
            <a:r>
              <a:rPr lang="en-GB" dirty="0">
                <a:solidFill>
                  <a:srgbClr val="FF0000"/>
                </a:solidFill>
              </a:rPr>
              <a:t>impact</a:t>
            </a:r>
            <a:r>
              <a:rPr lang="en-GB" dirty="0"/>
              <a:t> and how?</a:t>
            </a:r>
          </a:p>
          <a:p>
            <a:pPr marL="0" indent="0">
              <a:buNone/>
            </a:pPr>
            <a:r>
              <a:rPr lang="en-GB" dirty="0">
                <a:solidFill>
                  <a:srgbClr val="7030A0"/>
                </a:solidFill>
              </a:rPr>
              <a:t>What</a:t>
            </a:r>
            <a:r>
              <a:rPr lang="en-GB" dirty="0"/>
              <a:t> </a:t>
            </a:r>
            <a:r>
              <a:rPr lang="en-GB" dirty="0">
                <a:solidFill>
                  <a:srgbClr val="FF0000"/>
                </a:solidFill>
              </a:rPr>
              <a:t>intervention/ agencies </a:t>
            </a:r>
            <a:r>
              <a:rPr lang="en-GB" dirty="0"/>
              <a:t>might be considered and why?</a:t>
            </a:r>
          </a:p>
          <a:p>
            <a:pPr marL="0" indent="0">
              <a:buNone/>
            </a:pPr>
            <a:r>
              <a:rPr lang="en-GB" dirty="0">
                <a:solidFill>
                  <a:srgbClr val="7030A0"/>
                </a:solidFill>
              </a:rPr>
              <a:t>How</a:t>
            </a:r>
            <a:r>
              <a:rPr lang="en-GB" dirty="0"/>
              <a:t> does</a:t>
            </a:r>
            <a:r>
              <a:rPr lang="en-GB" dirty="0">
                <a:solidFill>
                  <a:srgbClr val="FF0000"/>
                </a:solidFill>
              </a:rPr>
              <a:t> policy </a:t>
            </a:r>
            <a:r>
              <a:rPr lang="en-GB" dirty="0"/>
              <a:t>support this?</a:t>
            </a:r>
          </a:p>
          <a:p>
            <a:pPr marL="0" indent="0">
              <a:buNone/>
            </a:pPr>
            <a:endParaRPr lang="en-GB" dirty="0"/>
          </a:p>
          <a:p>
            <a:pPr marL="0" indent="0">
              <a:buNone/>
            </a:pPr>
            <a:r>
              <a:rPr lang="en-GB" i="1" dirty="0"/>
              <a:t>Tip- Consider the mother, then also consider the impact upon the whole family</a:t>
            </a:r>
          </a:p>
        </p:txBody>
      </p:sp>
    </p:spTree>
    <p:extLst>
      <p:ext uri="{BB962C8B-B14F-4D97-AF65-F5344CB8AC3E}">
        <p14:creationId xmlns:p14="http://schemas.microsoft.com/office/powerpoint/2010/main" val="2690275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BE6D6-836B-D082-5FF2-58060172B5D6}"/>
              </a:ext>
            </a:extLst>
          </p:cNvPr>
          <p:cNvSpPr>
            <a:spLocks noGrp="1"/>
          </p:cNvSpPr>
          <p:nvPr>
            <p:ph type="title"/>
          </p:nvPr>
        </p:nvSpPr>
        <p:spPr/>
        <p:txBody>
          <a:bodyPr/>
          <a:lstStyle/>
          <a:p>
            <a:r>
              <a:rPr lang="en-GB" dirty="0"/>
              <a:t>Analysis of the child – </a:t>
            </a:r>
            <a:r>
              <a:rPr lang="en-GB" dirty="0">
                <a:solidFill>
                  <a:srgbClr val="FF0000"/>
                </a:solidFill>
              </a:rPr>
              <a:t>example/ guidance </a:t>
            </a:r>
          </a:p>
        </p:txBody>
      </p:sp>
      <p:sp>
        <p:nvSpPr>
          <p:cNvPr id="3" name="Content Placeholder 2">
            <a:extLst>
              <a:ext uri="{FF2B5EF4-FFF2-40B4-BE49-F238E27FC236}">
                <a16:creationId xmlns:a16="http://schemas.microsoft.com/office/drawing/2014/main" id="{05945E0E-73B7-9E52-2020-DE164F417471}"/>
              </a:ext>
            </a:extLst>
          </p:cNvPr>
          <p:cNvSpPr>
            <a:spLocks noGrp="1"/>
          </p:cNvSpPr>
          <p:nvPr>
            <p:ph idx="1"/>
          </p:nvPr>
        </p:nvSpPr>
        <p:spPr/>
        <p:txBody>
          <a:bodyPr/>
          <a:lstStyle/>
          <a:p>
            <a:pPr marL="0" indent="0">
              <a:buNone/>
            </a:pPr>
            <a:r>
              <a:rPr lang="en-GB" u="sng" dirty="0"/>
              <a:t>Break down the risk factors related to the child </a:t>
            </a:r>
          </a:p>
          <a:p>
            <a:pPr marL="0" indent="0">
              <a:buNone/>
            </a:pPr>
            <a:r>
              <a:rPr lang="en-GB" dirty="0">
                <a:solidFill>
                  <a:srgbClr val="7030A0"/>
                </a:solidFill>
              </a:rPr>
              <a:t>Why  </a:t>
            </a:r>
            <a:r>
              <a:rPr lang="en-GB" dirty="0"/>
              <a:t>might this be the </a:t>
            </a:r>
            <a:r>
              <a:rPr lang="en-GB" dirty="0">
                <a:solidFill>
                  <a:srgbClr val="FF0000"/>
                </a:solidFill>
              </a:rPr>
              <a:t>situation</a:t>
            </a:r>
            <a:r>
              <a:rPr lang="en-GB" dirty="0"/>
              <a:t>?</a:t>
            </a:r>
          </a:p>
          <a:p>
            <a:pPr marL="0" indent="0">
              <a:buNone/>
            </a:pPr>
            <a:r>
              <a:rPr lang="en-GB" dirty="0">
                <a:solidFill>
                  <a:srgbClr val="7030A0"/>
                </a:solidFill>
              </a:rPr>
              <a:t>Who</a:t>
            </a:r>
            <a:r>
              <a:rPr lang="en-GB" dirty="0"/>
              <a:t> may this </a:t>
            </a:r>
            <a:r>
              <a:rPr lang="en-GB" dirty="0">
                <a:solidFill>
                  <a:srgbClr val="FF0000"/>
                </a:solidFill>
              </a:rPr>
              <a:t>impact</a:t>
            </a:r>
            <a:r>
              <a:rPr lang="en-GB" dirty="0"/>
              <a:t> and how?</a:t>
            </a:r>
          </a:p>
          <a:p>
            <a:pPr marL="0" indent="0">
              <a:buNone/>
            </a:pPr>
            <a:r>
              <a:rPr lang="en-GB" dirty="0">
                <a:solidFill>
                  <a:srgbClr val="7030A0"/>
                </a:solidFill>
              </a:rPr>
              <a:t>What</a:t>
            </a:r>
            <a:r>
              <a:rPr lang="en-GB" dirty="0"/>
              <a:t> </a:t>
            </a:r>
            <a:r>
              <a:rPr lang="en-GB" dirty="0">
                <a:solidFill>
                  <a:srgbClr val="FF0000"/>
                </a:solidFill>
              </a:rPr>
              <a:t>intervention/ agencies </a:t>
            </a:r>
            <a:r>
              <a:rPr lang="en-GB" dirty="0"/>
              <a:t>might be considered and why?</a:t>
            </a:r>
          </a:p>
          <a:p>
            <a:pPr marL="0" indent="0">
              <a:buNone/>
            </a:pPr>
            <a:r>
              <a:rPr lang="en-GB" dirty="0">
                <a:solidFill>
                  <a:srgbClr val="7030A0"/>
                </a:solidFill>
              </a:rPr>
              <a:t>How</a:t>
            </a:r>
            <a:r>
              <a:rPr lang="en-GB" dirty="0"/>
              <a:t> does</a:t>
            </a:r>
            <a:r>
              <a:rPr lang="en-GB" dirty="0">
                <a:solidFill>
                  <a:srgbClr val="FF0000"/>
                </a:solidFill>
              </a:rPr>
              <a:t> policy </a:t>
            </a:r>
            <a:r>
              <a:rPr lang="en-GB" dirty="0"/>
              <a:t>support this?</a:t>
            </a:r>
          </a:p>
          <a:p>
            <a:pPr marL="0" indent="0">
              <a:buNone/>
            </a:pPr>
            <a:endParaRPr lang="en-GB" dirty="0"/>
          </a:p>
          <a:p>
            <a:pPr marL="0" indent="0">
              <a:buNone/>
            </a:pPr>
            <a:r>
              <a:rPr lang="en-GB" i="1" dirty="0"/>
              <a:t>Tip- remember the </a:t>
            </a:r>
            <a:r>
              <a:rPr lang="en-GB" i="1" dirty="0" err="1"/>
              <a:t>childs</a:t>
            </a:r>
            <a:r>
              <a:rPr lang="en-GB" i="1" dirty="0"/>
              <a:t> age, maybe there needs to be youth offending teams </a:t>
            </a:r>
            <a:r>
              <a:rPr lang="en-GB" i="1" dirty="0" err="1"/>
              <a:t>ect</a:t>
            </a:r>
            <a:r>
              <a:rPr lang="en-GB" i="1" dirty="0"/>
              <a:t> …again, consider the impact this person may have upon the whole family ..</a:t>
            </a:r>
          </a:p>
          <a:p>
            <a:endParaRPr lang="en-GB" dirty="0"/>
          </a:p>
        </p:txBody>
      </p:sp>
    </p:spTree>
    <p:extLst>
      <p:ext uri="{BB962C8B-B14F-4D97-AF65-F5344CB8AC3E}">
        <p14:creationId xmlns:p14="http://schemas.microsoft.com/office/powerpoint/2010/main" val="3729662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dirty="0">
                <a:latin typeface="Arial" panose="020B0604020202020204" pitchFamily="34" charset="0"/>
                <a:cs typeface="Arial" panose="020B0604020202020204" pitchFamily="34" charset="0"/>
              </a:rPr>
              <a:t>Antisocial Behaviour </a:t>
            </a:r>
            <a:r>
              <a:rPr lang="en-GB" dirty="0">
                <a:solidFill>
                  <a:srgbClr val="FF0000"/>
                </a:solidFill>
                <a:latin typeface="Arial" panose="020B0604020202020204" pitchFamily="34" charset="0"/>
                <a:cs typeface="Arial" panose="020B0604020202020204" pitchFamily="34" charset="0"/>
              </a:rPr>
              <a:t>example- </a:t>
            </a:r>
            <a:r>
              <a:rPr lang="en-GB" i="1" dirty="0">
                <a:solidFill>
                  <a:srgbClr val="FF0000"/>
                </a:solidFill>
                <a:latin typeface="Arial" panose="020B0604020202020204" pitchFamily="34" charset="0"/>
                <a:cs typeface="Arial" panose="020B0604020202020204" pitchFamily="34" charset="0"/>
              </a:rPr>
              <a:t>consider using diagrams to communicate your findings</a:t>
            </a: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dirty="0">
                <a:latin typeface="Arial" panose="020B0604020202020204" pitchFamily="34" charset="0"/>
                <a:cs typeface="Arial" panose="020B0604020202020204" pitchFamily="34" charset="0"/>
              </a:rPr>
              <a:t>(Fergusson, Bowden, &amp; Horwood, 2009; Kim–Cohen et al. 2003)</a:t>
            </a:r>
          </a:p>
          <a:p>
            <a:pPr algn="l"/>
            <a:r>
              <a:rPr lang="en-GB" dirty="0">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psychopathology, and substance dependence.</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dirty="0">
                <a:latin typeface="Arial" panose="020B0604020202020204" pitchFamily="34" charset="0"/>
                <a:cs typeface="Arial" panose="020B0604020202020204" pitchFamily="34" charset="0"/>
              </a:rPr>
              <a:t>Analysis of child (age)-</a:t>
            </a:r>
            <a:r>
              <a:rPr lang="en-GB" dirty="0">
                <a:solidFill>
                  <a:srgbClr val="FF0000"/>
                </a:solidFill>
                <a:latin typeface="Arial" panose="020B0604020202020204" pitchFamily="34" charset="0"/>
                <a:cs typeface="Arial" panose="020B0604020202020204" pitchFamily="34" charset="0"/>
              </a:rPr>
              <a:t> example- consider connecting your findings? </a:t>
            </a:r>
          </a:p>
          <a:p>
            <a:endParaRPr lang="en-GB"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3841083756"/>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fontScale="90000"/>
          </a:bodyPr>
          <a:lstStyle/>
          <a:p>
            <a:pPr algn="ctr"/>
            <a:r>
              <a:rPr lang="en-US" sz="5200" dirty="0">
                <a:solidFill>
                  <a:srgbClr val="FF0000"/>
                </a:solidFill>
              </a:rPr>
              <a:t>Examples</a:t>
            </a:r>
            <a:r>
              <a:rPr lang="en-US" sz="5200" dirty="0"/>
              <a:t>- You may wish to Consider these policies within your case study- 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3165514253"/>
              </p:ext>
            </p:extLst>
          </p:nvPr>
        </p:nvGraphicFramePr>
        <p:xfrm>
          <a:off x="838200" y="1863969"/>
          <a:ext cx="6430108" cy="43173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4" descr="Icon&#10;&#10;Description automatically generated">
            <a:extLst>
              <a:ext uri="{FF2B5EF4-FFF2-40B4-BE49-F238E27FC236}">
                <a16:creationId xmlns:a16="http://schemas.microsoft.com/office/drawing/2014/main" id="{1FE1B599-44BB-9A43-7858-4C97232219B6}"/>
              </a:ext>
            </a:extLst>
          </p:cNvPr>
          <p:cNvPicPr>
            <a:picLocks noChangeAspect="1"/>
          </p:cNvPicPr>
          <p:nvPr/>
        </p:nvPicPr>
        <p:blipFill>
          <a:blip r:embed="rId7"/>
          <a:stretch>
            <a:fillRect/>
          </a:stretch>
        </p:blipFill>
        <p:spPr>
          <a:xfrm>
            <a:off x="7455169" y="2093074"/>
            <a:ext cx="4546920" cy="4207738"/>
          </a:xfrm>
          <a:prstGeom prst="rect">
            <a:avLst/>
          </a:prstGeom>
        </p:spPr>
      </p:pic>
    </p:spTree>
    <p:extLst>
      <p:ext uri="{BB962C8B-B14F-4D97-AF65-F5344CB8AC3E}">
        <p14:creationId xmlns:p14="http://schemas.microsoft.com/office/powerpoint/2010/main" val="2356464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4651853" cy="1303638"/>
          </a:xfrm>
        </p:spPr>
        <p:txBody>
          <a:bodyPr>
            <a:normAutofit fontScale="90000"/>
          </a:bodyPr>
          <a:lstStyle/>
          <a:p>
            <a:br>
              <a:rPr lang="en-US" sz="3600" dirty="0">
                <a:cs typeface="Calibri Light"/>
              </a:rPr>
            </a:br>
            <a:r>
              <a:rPr lang="en-US" sz="3600" dirty="0">
                <a:solidFill>
                  <a:srgbClr val="FF0000"/>
                </a:solidFill>
                <a:cs typeface="Calibri Light"/>
              </a:rPr>
              <a:t>example- </a:t>
            </a:r>
            <a:r>
              <a:rPr lang="en-US" sz="3600" dirty="0">
                <a:cs typeface="Calibri Light"/>
              </a:rPr>
              <a:t>Importance of multiagency approach:</a:t>
            </a:r>
            <a:br>
              <a:rPr lang="en-US" sz="3600" dirty="0">
                <a:cs typeface="Calibri Light"/>
              </a:rPr>
            </a:br>
            <a:r>
              <a:rPr lang="en-US" sz="3600" dirty="0">
                <a:cs typeface="Calibri Light"/>
              </a:rPr>
              <a:t>Intervention and prevention </a:t>
            </a:r>
            <a:endParaRPr lang="en-US" sz="3600" dirty="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590453" y="2225095"/>
            <a:ext cx="4008384" cy="4393982"/>
          </a:xfrm>
        </p:spPr>
        <p:txBody>
          <a:bodyPr vert="horz" lIns="91440" tIns="45720" rIns="91440" bIns="45720" rtlCol="0">
            <a:normAutofit/>
          </a:bodyPr>
          <a:lstStyle/>
          <a:p>
            <a:r>
              <a:rPr lang="en-US" sz="1800" dirty="0">
                <a:cs typeface="Calibri"/>
              </a:rPr>
              <a:t>This is another way you may wish to communicate your findings, here explains the key actions implemented and a rationale as to why these have been implemented.</a:t>
            </a:r>
          </a:p>
          <a:p>
            <a:r>
              <a:rPr lang="en-US" sz="1800" dirty="0">
                <a:cs typeface="Calibri"/>
              </a:rPr>
              <a:t>The rationale should be supported by evidence – reference throughout, for example see table-</a:t>
            </a:r>
          </a:p>
          <a:p>
            <a:pPr marL="0" indent="0">
              <a:buNone/>
            </a:pPr>
            <a:r>
              <a:rPr lang="en-US" sz="1800" dirty="0">
                <a:cs typeface="Calibri"/>
              </a:rPr>
              <a:t>You may discuss here the importance of a multiagency/ partnership approach including-</a:t>
            </a:r>
          </a:p>
          <a:p>
            <a:pPr marL="0" indent="0">
              <a:buNone/>
            </a:pPr>
            <a:r>
              <a:rPr lang="en-US" sz="1800" dirty="0">
                <a:cs typeface="Calibri"/>
              </a:rPr>
              <a:t>What is it?</a:t>
            </a:r>
          </a:p>
          <a:p>
            <a:pPr marL="0" indent="0">
              <a:buNone/>
            </a:pPr>
            <a:r>
              <a:rPr lang="en-US" sz="1800" dirty="0">
                <a:cs typeface="Calibri"/>
              </a:rPr>
              <a:t>How its achieved?</a:t>
            </a:r>
          </a:p>
          <a:p>
            <a:pPr marL="0" indent="0">
              <a:buNone/>
            </a:pPr>
            <a:r>
              <a:rPr lang="en-US" sz="1800" dirty="0">
                <a:cs typeface="Calibri"/>
              </a:rPr>
              <a:t>Why it is necessary ?</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3382374466"/>
              </p:ext>
            </p:extLst>
          </p:nvPr>
        </p:nvGraphicFramePr>
        <p:xfrm>
          <a:off x="4966076" y="37209"/>
          <a:ext cx="7225924" cy="6820790"/>
        </p:xfrm>
        <a:graphic>
          <a:graphicData uri="http://schemas.openxmlformats.org/drawingml/2006/table">
            <a:tbl>
              <a:tblPr firstRow="1" bandRow="1">
                <a:tableStyleId>{5C22544A-7EE6-4342-B048-85BDC9FD1C3A}</a:tableStyleId>
              </a:tblPr>
              <a:tblGrid>
                <a:gridCol w="3512639">
                  <a:extLst>
                    <a:ext uri="{9D8B030D-6E8A-4147-A177-3AD203B41FA5}">
                      <a16:colId xmlns:a16="http://schemas.microsoft.com/office/drawing/2014/main" val="929056838"/>
                    </a:ext>
                  </a:extLst>
                </a:gridCol>
                <a:gridCol w="3713285">
                  <a:extLst>
                    <a:ext uri="{9D8B030D-6E8A-4147-A177-3AD203B41FA5}">
                      <a16:colId xmlns:a16="http://schemas.microsoft.com/office/drawing/2014/main" val="1757357452"/>
                    </a:ext>
                  </a:extLst>
                </a:gridCol>
              </a:tblGrid>
              <a:tr h="365367">
                <a:tc>
                  <a:txBody>
                    <a:bodyPr/>
                    <a:lstStyle/>
                    <a:p>
                      <a:r>
                        <a:rPr lang="en-US" sz="1500" dirty="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1241791">
                <a:tc>
                  <a:txBody>
                    <a:bodyPr/>
                    <a:lstStyle/>
                    <a:p>
                      <a:pPr lvl="0">
                        <a:buNone/>
                      </a:pPr>
                      <a:r>
                        <a:rPr lang="en-US" sz="1400" b="0" i="0" u="none" strike="noStrike" noProof="0" dirty="0">
                          <a:latin typeface="Calibri"/>
                        </a:rPr>
                        <a:t>Providing extra-curricular activities (ECA) for children </a:t>
                      </a:r>
                      <a:endParaRPr lang="en-US" sz="1400" dirty="0"/>
                    </a:p>
                  </a:txBody>
                  <a:tcPr marL="73633" marR="73633" marT="36817" marB="36817"/>
                </a:tc>
                <a:tc>
                  <a:txBody>
                    <a:bodyPr/>
                    <a:lstStyle/>
                    <a:p>
                      <a:pPr lvl="0">
                        <a:buNone/>
                      </a:pPr>
                      <a:r>
                        <a:rPr lang="en-US" sz="1400" b="0" i="0" u="none" strike="noStrike" noProof="0" dirty="0">
                          <a:latin typeface="Calibri"/>
                        </a:rPr>
                        <a:t>Disadvantaged and vulnerable children may benefit more from participation in ECAs than more advantaged and less vulnerable children  </a:t>
                      </a:r>
                      <a:r>
                        <a:rPr lang="en-US" sz="1400" b="0" i="0" u="none" strike="noStrike" noProof="0" dirty="0"/>
                        <a:t>(Citation, 2022).</a:t>
                      </a:r>
                      <a:endParaRPr lang="en-US" sz="1400" dirty="0"/>
                    </a:p>
                  </a:txBody>
                  <a:tcPr marL="73633" marR="73633" marT="36817" marB="36817"/>
                </a:tc>
                <a:extLst>
                  <a:ext uri="{0D108BD9-81ED-4DB2-BD59-A6C34878D82A}">
                    <a16:rowId xmlns:a16="http://schemas.microsoft.com/office/drawing/2014/main" val="1853230457"/>
                  </a:ext>
                </a:extLst>
              </a:tr>
              <a:tr h="777146">
                <a:tc>
                  <a:txBody>
                    <a:bodyPr/>
                    <a:lstStyle/>
                    <a:p>
                      <a:pPr lvl="0">
                        <a:buNone/>
                      </a:pPr>
                      <a:r>
                        <a:rPr lang="en-US" sz="1400" b="0" i="0" u="none" strike="noStrike" noProof="0" dirty="0">
                          <a:latin typeface="Calibri"/>
                        </a:rPr>
                        <a:t>The mothers held belief that repairing the house would steer child away from outside harmful activities </a:t>
                      </a:r>
                      <a:endParaRPr lang="en-US" sz="1400" dirty="0"/>
                    </a:p>
                  </a:txBody>
                  <a:tcPr marL="73633" marR="73633" marT="36817" marB="36817"/>
                </a:tc>
                <a:tc>
                  <a:txBody>
                    <a:bodyPr/>
                    <a:lstStyle/>
                    <a:p>
                      <a:pPr lvl="0">
                        <a:buNone/>
                      </a:pPr>
                      <a:r>
                        <a:rPr lang="en-US" sz="900" dirty="0"/>
                        <a:t>……………………………</a:t>
                      </a:r>
                    </a:p>
                  </a:txBody>
                  <a:tcPr marL="73633" marR="73633" marT="36817" marB="36817"/>
                </a:tc>
                <a:extLst>
                  <a:ext uri="{0D108BD9-81ED-4DB2-BD59-A6C34878D82A}">
                    <a16:rowId xmlns:a16="http://schemas.microsoft.com/office/drawing/2014/main" val="2708416762"/>
                  </a:ext>
                </a:extLst>
              </a:tr>
              <a:tr h="675354">
                <a:tc>
                  <a:txBody>
                    <a:bodyPr/>
                    <a:lstStyle/>
                    <a:p>
                      <a:pPr lvl="0">
                        <a:buNone/>
                      </a:pPr>
                      <a:r>
                        <a:rPr lang="en-US" sz="1400" b="0" i="0" u="none" strike="noStrike" noProof="0" dirty="0">
                          <a:latin typeface="Calibri"/>
                        </a:rPr>
                        <a:t>Parenting and personal development classes  </a:t>
                      </a:r>
                      <a:endParaRPr lang="en-US" sz="1400" dirty="0"/>
                    </a:p>
                  </a:txBody>
                  <a:tcPr marL="73633" marR="73633" marT="36817" marB="36817"/>
                </a:tc>
                <a:tc>
                  <a:txBody>
                    <a:bodyPr/>
                    <a:lstStyle/>
                    <a:p>
                      <a:pPr lvl="0">
                        <a:buNone/>
                      </a:pPr>
                      <a:r>
                        <a:rPr lang="en-US" sz="1100" dirty="0"/>
                        <a:t>…………………………..</a:t>
                      </a:r>
                    </a:p>
                  </a:txBody>
                  <a:tcPr marL="73633" marR="73633" marT="36817" marB="36817"/>
                </a:tc>
                <a:extLst>
                  <a:ext uri="{0D108BD9-81ED-4DB2-BD59-A6C34878D82A}">
                    <a16:rowId xmlns:a16="http://schemas.microsoft.com/office/drawing/2014/main" val="3935527890"/>
                  </a:ext>
                </a:extLst>
              </a:tr>
              <a:tr h="544823">
                <a:tc>
                  <a:txBody>
                    <a:bodyPr/>
                    <a:lstStyle/>
                    <a:p>
                      <a:r>
                        <a:rPr lang="en-US" sz="1400" dirty="0"/>
                        <a:t>Encouraging mother to take child to nursery</a:t>
                      </a:r>
                    </a:p>
                  </a:txBody>
                  <a:tcPr marL="73633" marR="73633" marT="36817" marB="36817"/>
                </a:tc>
                <a:tc>
                  <a:txBody>
                    <a:bodyPr/>
                    <a:lstStyle/>
                    <a:p>
                      <a:r>
                        <a:rPr lang="en-US" sz="900" dirty="0"/>
                        <a:t>……………………………………</a:t>
                      </a:r>
                    </a:p>
                  </a:txBody>
                  <a:tcPr marL="73633" marR="73633" marT="36817" marB="36817"/>
                </a:tc>
                <a:extLst>
                  <a:ext uri="{0D108BD9-81ED-4DB2-BD59-A6C34878D82A}">
                    <a16:rowId xmlns:a16="http://schemas.microsoft.com/office/drawing/2014/main" val="2433236033"/>
                  </a:ext>
                </a:extLst>
              </a:tr>
              <a:tr h="2633953">
                <a:tc>
                  <a:txBody>
                    <a:bodyPr/>
                    <a:lstStyle/>
                    <a:p>
                      <a:pPr lvl="0">
                        <a:buNone/>
                      </a:pPr>
                      <a:r>
                        <a:rPr lang="en-US" sz="1400" dirty="0"/>
                        <a:t>Anger management for the son and utilizing youth play services.</a:t>
                      </a:r>
                    </a:p>
                  </a:txBody>
                  <a:tcPr marL="73633" marR="73633" marT="36817" marB="36817"/>
                </a:tc>
                <a:tc>
                  <a:txBody>
                    <a:bodyPr/>
                    <a:lstStyle/>
                    <a:p>
                      <a:pPr lvl="0">
                        <a:buNone/>
                      </a:pPr>
                      <a:r>
                        <a:rPr lang="en-US" sz="1400" dirty="0"/>
                        <a:t>Early interventions to inhibit the risk of the young child resorting to criminal activities would be beneficial to child and mother as this is main concern for her. </a:t>
                      </a:r>
                      <a:endParaRPr lang="en-US" sz="1400" b="0" i="0" u="none" strike="noStrike" noProof="0" dirty="0">
                        <a:latin typeface="Calibri"/>
                      </a:endParaRPr>
                    </a:p>
                    <a:p>
                      <a:pPr lvl="0">
                        <a:buNone/>
                      </a:pPr>
                      <a:r>
                        <a:rPr lang="en-US" sz="1400" dirty="0"/>
                        <a:t>The established liaison with youth offending teams, antisocial behavior therapists are suggested to encourage youths to focus on </a:t>
                      </a:r>
                      <a:r>
                        <a:rPr lang="en-US" sz="1400" dirty="0" err="1"/>
                        <a:t>behaviour</a:t>
                      </a:r>
                      <a:r>
                        <a:rPr lang="en-US" sz="1400" dirty="0"/>
                        <a:t>, improve school attendance and work towards critical skills needed to build healthy future (Citation, 2022)</a:t>
                      </a:r>
                    </a:p>
                  </a:txBody>
                  <a:tcPr marL="73633" marR="73633" marT="36817" marB="36817"/>
                </a:tc>
                <a:extLst>
                  <a:ext uri="{0D108BD9-81ED-4DB2-BD59-A6C34878D82A}">
                    <a16:rowId xmlns:a16="http://schemas.microsoft.com/office/drawing/2014/main" val="3984902945"/>
                  </a:ext>
                </a:extLst>
              </a:tr>
              <a:tr h="582356">
                <a:tc>
                  <a:txBody>
                    <a:bodyPr/>
                    <a:lstStyle/>
                    <a:p>
                      <a:pPr lvl="0">
                        <a:buNone/>
                      </a:pPr>
                      <a:r>
                        <a:rPr lang="en-US" sz="1400" dirty="0"/>
                        <a:t>Employment and training for ….</a:t>
                      </a:r>
                    </a:p>
                  </a:txBody>
                  <a:tcPr marL="73633" marR="73633" marT="36817" marB="36817"/>
                </a:tc>
                <a:tc>
                  <a:txBody>
                    <a:bodyPr/>
                    <a:lstStyle/>
                    <a:p>
                      <a:pPr lvl="0">
                        <a:buNone/>
                      </a:pPr>
                      <a:r>
                        <a:rPr lang="en-US" sz="1500" dirty="0"/>
                        <a:t>…………</a:t>
                      </a:r>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51B982-A085-D65D-9D50-9FAF50138D99}"/>
              </a:ext>
            </a:extLst>
          </p:cNvPr>
          <p:cNvSpPr>
            <a:spLocks noGrp="1"/>
          </p:cNvSpPr>
          <p:nvPr>
            <p:ph type="title"/>
          </p:nvPr>
        </p:nvSpPr>
        <p:spPr>
          <a:xfrm>
            <a:off x="6657715" y="467271"/>
            <a:ext cx="4195674" cy="2052522"/>
          </a:xfrm>
        </p:spPr>
        <p:txBody>
          <a:bodyPr anchor="b">
            <a:normAutofit/>
          </a:bodyPr>
          <a:lstStyle/>
          <a:p>
            <a:r>
              <a:rPr lang="en-GB" sz="5600" dirty="0"/>
              <a:t>conclusion</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Icon&#10;&#10;Description automatically generated">
            <a:extLst>
              <a:ext uri="{FF2B5EF4-FFF2-40B4-BE49-F238E27FC236}">
                <a16:creationId xmlns:a16="http://schemas.microsoft.com/office/drawing/2014/main" id="{42959104-18E4-D51C-CCBA-106D379D669B}"/>
              </a:ext>
            </a:extLst>
          </p:cNvPr>
          <p:cNvPicPr>
            <a:picLocks noChangeAspect="1"/>
          </p:cNvPicPr>
          <p:nvPr/>
        </p:nvPicPr>
        <p:blipFill rotWithShape="1">
          <a:blip r:embed="rId2"/>
          <a:srcRect l="4936" r="17366"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E3FB1F1-CCBD-57F6-FE79-6333BAD343E5}"/>
              </a:ext>
            </a:extLst>
          </p:cNvPr>
          <p:cNvSpPr>
            <a:spLocks noGrp="1"/>
          </p:cNvSpPr>
          <p:nvPr>
            <p:ph idx="1"/>
          </p:nvPr>
        </p:nvSpPr>
        <p:spPr>
          <a:xfrm>
            <a:off x="6657715" y="2990818"/>
            <a:ext cx="4195673" cy="2913872"/>
          </a:xfrm>
        </p:spPr>
        <p:txBody>
          <a:bodyPr anchor="t">
            <a:normAutofit/>
          </a:bodyPr>
          <a:lstStyle/>
          <a:p>
            <a:r>
              <a:rPr lang="en-GB" sz="2000" dirty="0">
                <a:solidFill>
                  <a:schemeClr val="tx1">
                    <a:alpha val="80000"/>
                  </a:schemeClr>
                </a:solidFill>
              </a:rPr>
              <a:t>Provide a summary of your case study including all key points made- remember- theory, policy and practice  </a:t>
            </a:r>
          </a:p>
          <a:p>
            <a:endParaRPr lang="en-GB" sz="2000" dirty="0">
              <a:solidFill>
                <a:schemeClr val="tx1">
                  <a:alpha val="80000"/>
                </a:schemeClr>
              </a:solidFill>
            </a:endParaRPr>
          </a:p>
        </p:txBody>
      </p:sp>
      <p:sp>
        <p:nvSpPr>
          <p:cNvPr id="2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0938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fontScale="90000"/>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dirty="0">
                <a:effectLst/>
                <a:latin typeface="+mj-lt"/>
                <a:cs typeface="Arial" panose="020B0604020202020204" pitchFamily="34" charset="0"/>
              </a:rPr>
              <a:t>Arora, S.K., Shah, D., Chaturvedi, S., Gupta, P., 2015. Defining and measuring vulnerability in young people. </a:t>
            </a:r>
            <a:r>
              <a:rPr lang="en-US" sz="1100" b="0" i="1" dirty="0">
                <a:effectLst/>
                <a:latin typeface="+mj-lt"/>
                <a:cs typeface="Arial" panose="020B0604020202020204" pitchFamily="34" charset="0"/>
              </a:rPr>
              <a:t>Indian journal of community medicine: official </a:t>
            </a:r>
            <a:r>
              <a:rPr lang="en-GB" sz="1100" i="1" dirty="0" err="1">
                <a:latin typeface="+mj-lt"/>
                <a:cs typeface="Arial" panose="020B0604020202020204" pitchFamily="34" charset="0"/>
              </a:rPr>
              <a:t>p</a:t>
            </a:r>
            <a:r>
              <a:rPr lang="en-GB" sz="1100" b="0" i="1" dirty="0" err="1">
                <a:effectLst/>
                <a:latin typeface="+mj-lt"/>
                <a:cs typeface="Arial" panose="020B0604020202020204" pitchFamily="34" charset="0"/>
              </a:rPr>
              <a:t>ublicatio</a:t>
            </a:r>
            <a:r>
              <a:rPr lang="en-US" sz="1100" b="0" i="1" dirty="0">
                <a:effectLst/>
                <a:latin typeface="+mj-lt"/>
                <a:cs typeface="Arial" panose="020B0604020202020204" pitchFamily="34" charset="0"/>
              </a:rPr>
              <a:t>n.</a:t>
            </a:r>
            <a:endParaRPr lang="en-GB" sz="1100" b="0" i="1" dirty="0">
              <a:effectLst/>
              <a:latin typeface="+mj-lt"/>
              <a:cs typeface="Arial" panose="020B0604020202020204" pitchFamily="34" charset="0"/>
            </a:endParaRPr>
          </a:p>
          <a:p>
            <a:br>
              <a:rPr lang="en-US" sz="1100" b="0" i="0" dirty="0">
                <a:effectLst/>
                <a:latin typeface="+mj-lt"/>
                <a:cs typeface="Arial" panose="020B0604020202020204" pitchFamily="34" charset="0"/>
              </a:rPr>
            </a:br>
            <a:r>
              <a:rPr lang="en-GB" sz="1100" b="0" i="0" dirty="0">
                <a:effectLst/>
                <a:latin typeface="+mj-lt"/>
                <a:cs typeface="Arial" panose="020B0604020202020204" pitchFamily="34" charset="0"/>
              </a:rPr>
              <a:t>Barker, M., Dombrowski, S.U., Colbourn, T., Fall, C.H., </a:t>
            </a:r>
            <a:r>
              <a:rPr lang="en-GB" sz="1100" b="0" i="0" dirty="0" err="1">
                <a:effectLst/>
                <a:latin typeface="+mj-lt"/>
                <a:cs typeface="Arial" panose="020B0604020202020204" pitchFamily="34" charset="0"/>
              </a:rPr>
              <a:t>Kriznik</a:t>
            </a:r>
            <a:r>
              <a:rPr lang="en-GB" sz="1100" b="0" i="0" dirty="0">
                <a:effectLst/>
                <a:latin typeface="+mj-lt"/>
                <a:cs typeface="Arial" panose="020B0604020202020204" pitchFamily="34" charset="0"/>
              </a:rPr>
              <a:t>, N.M., Lawrence, W.T., Norris, S.A., </a:t>
            </a:r>
            <a:r>
              <a:rPr lang="en-GB" sz="1100" b="0" i="0" dirty="0" err="1">
                <a:effectLst/>
                <a:latin typeface="+mj-lt"/>
                <a:cs typeface="Arial" panose="020B0604020202020204" pitchFamily="34" charset="0"/>
              </a:rPr>
              <a:t>Ngaiza</a:t>
            </a:r>
            <a:r>
              <a:rPr lang="en-GB" sz="1100" b="0" i="0" dirty="0">
                <a:effectLst/>
                <a:latin typeface="+mj-lt"/>
                <a:cs typeface="Arial" panose="020B0604020202020204" pitchFamily="34" charset="0"/>
              </a:rPr>
              <a:t>, G., Patel, D., </a:t>
            </a:r>
            <a:r>
              <a:rPr lang="en-GB" sz="1100" b="0" i="0" dirty="0" err="1">
                <a:effectLst/>
                <a:latin typeface="+mj-lt"/>
                <a:cs typeface="Arial" panose="020B0604020202020204" pitchFamily="34" charset="0"/>
              </a:rPr>
              <a:t>Skordis</a:t>
            </a:r>
            <a:r>
              <a:rPr lang="en-GB" sz="1100" b="0" i="0" dirty="0">
                <a:effectLst/>
                <a:latin typeface="+mj-lt"/>
                <a:cs typeface="Arial" panose="020B0604020202020204" pitchFamily="34" charset="0"/>
              </a:rPr>
              <a:t>-Worrall, J. and </a:t>
            </a:r>
            <a:r>
              <a:rPr lang="en-GB" sz="1100" b="0" i="0" dirty="0" err="1">
                <a:effectLst/>
                <a:latin typeface="+mj-lt"/>
                <a:cs typeface="Arial" panose="020B0604020202020204" pitchFamily="34" charset="0"/>
              </a:rPr>
              <a:t>Sniehotta</a:t>
            </a:r>
            <a:r>
              <a:rPr lang="en-GB" sz="1100" b="0" i="0" dirty="0">
                <a:effectLst/>
                <a:latin typeface="+mj-lt"/>
                <a:cs typeface="Arial" panose="020B0604020202020204" pitchFamily="34" charset="0"/>
              </a:rPr>
              <a:t>, F.F., 2018. Intervention strategies to improve nutrition and health behaviours before conception. </a:t>
            </a:r>
            <a:r>
              <a:rPr lang="en-GB" sz="1100" b="0" i="1" dirty="0">
                <a:effectLst/>
                <a:latin typeface="+mj-lt"/>
                <a:cs typeface="Arial" panose="020B0604020202020204" pitchFamily="34" charset="0"/>
              </a:rPr>
              <a:t>The Lancet</a:t>
            </a:r>
            <a:r>
              <a:rPr lang="en-GB" sz="1100" b="0" i="0" dirty="0">
                <a:effectLst/>
                <a:latin typeface="+mj-lt"/>
                <a:cs typeface="Arial" panose="020B0604020202020204" pitchFamily="34" charset="0"/>
              </a:rPr>
              <a:t>, </a:t>
            </a:r>
            <a:r>
              <a:rPr lang="en-GB" sz="1100" b="0" i="1" dirty="0">
                <a:effectLst/>
                <a:latin typeface="+mj-lt"/>
                <a:cs typeface="Arial" panose="020B0604020202020204" pitchFamily="34" charset="0"/>
              </a:rPr>
              <a:t>391</a:t>
            </a:r>
            <a:r>
              <a:rPr lang="en-GB" sz="1100" b="0" i="0" dirty="0">
                <a:effectLst/>
                <a:latin typeface="+mj-lt"/>
                <a:cs typeface="Arial" panose="020B0604020202020204" pitchFamily="34" charset="0"/>
              </a:rPr>
              <a:t>(10132), pp.1853-1864.</a:t>
            </a:r>
          </a:p>
          <a:p>
            <a:r>
              <a:rPr lang="en-GB" sz="1100" b="0" i="0" dirty="0">
                <a:effectLst/>
                <a:latin typeface="+mj-lt"/>
              </a:rPr>
              <a:t>Farrington, D., 2005. The Importance of Child and Adolescent Psychopathy. </a:t>
            </a:r>
            <a:r>
              <a:rPr lang="en-GB" sz="1100" b="0" i="1" dirty="0">
                <a:effectLst/>
                <a:latin typeface="+mj-lt"/>
              </a:rPr>
              <a:t>Journal of Abnormal Child Psychology</a:t>
            </a:r>
            <a:r>
              <a:rPr lang="en-GB" sz="1100" b="0" i="0" dirty="0">
                <a:effectLst/>
                <a:latin typeface="+mj-lt"/>
              </a:rPr>
              <a:t>, 33(4), pp.489-497.</a:t>
            </a:r>
          </a:p>
          <a:p>
            <a:r>
              <a:rPr lang="en-GB" sz="1100" b="0" i="0" dirty="0">
                <a:effectLst/>
                <a:latin typeface="+mj-lt"/>
              </a:rPr>
              <a:t>Fergusson, D.M., Boden, J.M., &amp; Horwood, L.J. (2009). Situational and generalised conduct problems and later life outcomes: Evidence from a New Zealand birth cohort. </a:t>
            </a:r>
            <a:r>
              <a:rPr lang="en-GB" sz="1100" b="0" i="1" dirty="0">
                <a:effectLst/>
                <a:latin typeface="+mj-lt"/>
              </a:rPr>
              <a:t>Journal of Child Psychology and Psychiatry</a:t>
            </a:r>
            <a:r>
              <a:rPr lang="en-GB" sz="1100" b="0" i="0" dirty="0">
                <a:effectLst/>
                <a:latin typeface="+mj-lt"/>
              </a:rPr>
              <a:t>, </a:t>
            </a:r>
            <a:r>
              <a:rPr lang="en-GB" sz="1100" b="1" i="0" dirty="0">
                <a:effectLst/>
                <a:latin typeface="+mj-lt"/>
              </a:rPr>
              <a:t>50</a:t>
            </a:r>
            <a:r>
              <a:rPr lang="en-GB" sz="1100" b="0" i="0" dirty="0">
                <a:effectLst/>
                <a:latin typeface="+mj-lt"/>
              </a:rPr>
              <a:t>, 1084– 1092.</a:t>
            </a:r>
            <a:r>
              <a:rPr lang="en-GB" sz="1100" b="0" i="0" u="none" strike="noStrike" dirty="0">
                <a:effectLst/>
                <a:latin typeface="+mj-lt"/>
                <a:hlinkClick r:id="rId3">
                  <a:extLst>
                    <a:ext uri="{A12FA001-AC4F-418D-AE19-62706E023703}">
                      <ahyp:hlinkClr xmlns:ahyp="http://schemas.microsoft.com/office/drawing/2018/hyperlinkcolor" val="tx"/>
                    </a:ext>
                  </a:extLst>
                </a:hlinkClick>
              </a:rPr>
              <a:t>Wiley Online Library</a:t>
            </a:r>
            <a:r>
              <a:rPr lang="en-GB" sz="1100" b="0" i="0" dirty="0">
                <a:effectLst/>
                <a:latin typeface="+mj-lt"/>
              </a:rPr>
              <a:t> </a:t>
            </a:r>
            <a:r>
              <a:rPr lang="en-GB" sz="1100" b="0" i="0" u="none" strike="noStrike" dirty="0">
                <a:effectLst/>
                <a:latin typeface="+mj-lt"/>
                <a:hlinkClick r:id="rId4">
                  <a:extLst>
                    <a:ext uri="{A12FA001-AC4F-418D-AE19-62706E023703}">
                      <ahyp:hlinkClr xmlns:ahyp="http://schemas.microsoft.com/office/drawing/2018/hyperlinkcolor" val="tx"/>
                    </a:ext>
                  </a:extLst>
                </a:hlinkClick>
              </a:rPr>
              <a:t>PubMed</a:t>
            </a:r>
            <a:r>
              <a:rPr lang="en-GB" sz="1100" b="0" i="0" dirty="0">
                <a:effectLst/>
                <a:latin typeface="+mj-lt"/>
              </a:rPr>
              <a:t> </a:t>
            </a:r>
            <a:r>
              <a:rPr lang="en-GB" sz="1100" b="0" i="0" u="none" strike="noStrike" dirty="0">
                <a:effectLst/>
                <a:latin typeface="+mj-lt"/>
                <a:hlinkClick r:id="rId5">
                  <a:extLst>
                    <a:ext uri="{A12FA001-AC4F-418D-AE19-62706E023703}">
                      <ahyp:hlinkClr xmlns:ahyp="http://schemas.microsoft.com/office/drawing/2018/hyperlinkcolor" val="tx"/>
                    </a:ext>
                  </a:extLst>
                </a:hlinkClick>
              </a:rPr>
              <a:t>Web of Science®</a:t>
            </a:r>
            <a:endParaRPr lang="en-GB" sz="1100" b="0" i="0" u="none" strike="noStrike" dirty="0">
              <a:effectLst/>
              <a:latin typeface="+mj-lt"/>
            </a:endParaRPr>
          </a:p>
          <a:p>
            <a:r>
              <a:rPr lang="en-US" sz="1100" dirty="0">
                <a:latin typeface="+mj-lt"/>
              </a:rPr>
              <a:t>GOV.U.2021.Support parents of children in the youth justice system: section 9 case management guidance.[online]Available at: </a:t>
            </a:r>
            <a:r>
              <a:rPr lang="en-US" sz="1100" dirty="0">
                <a:latin typeface="+mj-lt"/>
                <a:hlinkClick r:id="rId6">
                  <a:extLst>
                    <a:ext uri="{A12FA001-AC4F-418D-AE19-62706E023703}">
                      <ahyp:hlinkClr xmlns:ahyp="http://schemas.microsoft.com/office/drawing/2018/hyperlinkcolor" val="tx"/>
                    </a:ext>
                  </a:extLst>
                </a:hlinkClick>
              </a:rPr>
              <a:t>Support parents of children in the youth justice system: section 9 case management guidance - GOV.UK (www.gov.uk)</a:t>
            </a:r>
            <a:r>
              <a:rPr lang="en-US" sz="1100" dirty="0">
                <a:latin typeface="+mj-lt"/>
              </a:rPr>
              <a:t>  [Accessed 3</a:t>
            </a:r>
            <a:r>
              <a:rPr lang="en-US" sz="1100" baseline="30000" dirty="0">
                <a:latin typeface="+mj-lt"/>
              </a:rPr>
              <a:t>rd</a:t>
            </a:r>
            <a:r>
              <a:rPr lang="en-US" sz="1100" dirty="0">
                <a:latin typeface="+mj-lt"/>
              </a:rPr>
              <a:t> July]</a:t>
            </a:r>
            <a:endParaRPr lang="en-GB" sz="1100" b="0" i="0" dirty="0">
              <a:effectLst/>
              <a:latin typeface="+mj-lt"/>
              <a:cs typeface="Arial" panose="020B0604020202020204" pitchFamily="34" charset="0"/>
            </a:endParaRPr>
          </a:p>
          <a:p>
            <a:r>
              <a:rPr lang="en-US" sz="1100" b="0" i="0" dirty="0" err="1">
                <a:effectLst/>
                <a:latin typeface="+mj-lt"/>
              </a:rPr>
              <a:t>Hallet</a:t>
            </a:r>
            <a:r>
              <a:rPr lang="en-US" sz="1100" b="0" i="0" dirty="0">
                <a:effectLst/>
                <a:latin typeface="+mj-lt"/>
              </a:rPr>
              <a:t>, C., and Birchall, E., 1992. </a:t>
            </a:r>
            <a:r>
              <a:rPr lang="en-US" sz="1100" b="0" i="1" dirty="0">
                <a:effectLst/>
                <a:latin typeface="+mj-lt"/>
              </a:rPr>
              <a:t>Coordination and Child Protection</a:t>
            </a:r>
            <a:r>
              <a:rPr lang="en-US" sz="1100" b="0" i="0" dirty="0">
                <a:effectLst/>
                <a:latin typeface="+mj-lt"/>
              </a:rPr>
              <a:t>.</a:t>
            </a:r>
          </a:p>
          <a:p>
            <a:r>
              <a:rPr lang="en-US" sz="1100" dirty="0">
                <a:latin typeface="+mj-lt"/>
              </a:rPr>
              <a:t>H</a:t>
            </a:r>
            <a:r>
              <a:rPr lang="en-US" sz="1100" b="0" i="0" dirty="0">
                <a:effectLst/>
                <a:latin typeface="+mj-lt"/>
              </a:rPr>
              <a:t>edy, c., </a:t>
            </a:r>
            <a:r>
              <a:rPr lang="en-US" sz="1100" dirty="0" err="1">
                <a:latin typeface="+mj-lt"/>
              </a:rPr>
              <a:t>U</a:t>
            </a:r>
            <a:r>
              <a:rPr lang="en-US" sz="1100" b="0" i="0" dirty="0" err="1">
                <a:effectLst/>
                <a:latin typeface="+mj-lt"/>
              </a:rPr>
              <a:t>nell</a:t>
            </a:r>
            <a:r>
              <a:rPr lang="en-US" sz="1100" b="0" i="0" dirty="0">
                <a:effectLst/>
                <a:latin typeface="+mj-lt"/>
              </a:rPr>
              <a:t>, I., Jane, A., 2011. </a:t>
            </a:r>
            <a:r>
              <a:rPr lang="en-US" sz="1100" b="0" i="1" dirty="0">
                <a:effectLst/>
                <a:latin typeface="+mj-lt"/>
              </a:rPr>
              <a:t>Children’s Needs – Parenting Capacity</a:t>
            </a:r>
            <a:r>
              <a:rPr lang="en-US" sz="1100" b="0" i="0" dirty="0">
                <a:effectLst/>
                <a:latin typeface="+mj-lt"/>
              </a:rPr>
              <a:t>. [</a:t>
            </a:r>
            <a:r>
              <a:rPr lang="en-US" sz="1100" b="0" i="0" dirty="0" err="1">
                <a:effectLst/>
                <a:latin typeface="+mj-lt"/>
              </a:rPr>
              <a:t>ebook</a:t>
            </a:r>
            <a:r>
              <a:rPr lang="en-US" sz="1100" b="0" i="0" dirty="0">
                <a:effectLst/>
                <a:latin typeface="+mj-lt"/>
              </a:rPr>
              <a:t>] London: TSO. Available at: &lt;https://assets.publishing.service.gov.uk/government/uploads/system/uploads/attachment_data/file/182095/DFE-00108-2011-Childrens_Needs_Parenting_Capacity.pdf&gt; [Accessed 3 July 2021].</a:t>
            </a:r>
            <a:endParaRPr lang="en-US" sz="1100" dirty="0">
              <a:latin typeface="+mj-lt"/>
            </a:endParaRPr>
          </a:p>
          <a:p>
            <a:r>
              <a:rPr lang="en-US" sz="1100" b="0" i="0" dirty="0">
                <a:effectLst/>
                <a:latin typeface="+mj-lt"/>
              </a:rPr>
              <a:t>Mahoney, J., 2005. Organized Activities As Contexts of Development.</a:t>
            </a:r>
            <a:endParaRPr lang="en-GB" sz="1100" b="0" i="0" dirty="0">
              <a:effectLst/>
              <a:latin typeface="+mj-lt"/>
            </a:endParaRPr>
          </a:p>
          <a:p>
            <a:r>
              <a:rPr lang="en-GB" sz="1100" b="0" i="0" dirty="0">
                <a:effectLst/>
                <a:latin typeface="+mj-lt"/>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dirty="0">
                <a:effectLst/>
                <a:latin typeface="+mj-lt"/>
                <a:cs typeface="Arial" panose="020B0604020202020204" pitchFamily="34" charset="0"/>
              </a:rPr>
              <a:t>Mallett, C.A., 2017. The school-to-prison pipeline: Disproportionate impact on vulnerable children and adolescents. </a:t>
            </a:r>
            <a:r>
              <a:rPr lang="en-US" sz="1100" b="0" i="1" dirty="0">
                <a:effectLst/>
                <a:latin typeface="+mj-lt"/>
                <a:cs typeface="Arial" panose="020B0604020202020204" pitchFamily="34" charset="0"/>
              </a:rPr>
              <a:t>Education and urban society</a:t>
            </a:r>
            <a:r>
              <a:rPr lang="en-US" sz="1100" b="0" i="0" dirty="0">
                <a:effectLst/>
                <a:latin typeface="+mj-lt"/>
                <a:cs typeface="Arial" panose="020B0604020202020204" pitchFamily="34" charset="0"/>
              </a:rPr>
              <a:t>, </a:t>
            </a:r>
            <a:r>
              <a:rPr lang="en-US" sz="1100" b="0" i="1" dirty="0">
                <a:effectLst/>
                <a:latin typeface="+mj-lt"/>
                <a:cs typeface="Arial" panose="020B0604020202020204" pitchFamily="34" charset="0"/>
              </a:rPr>
              <a:t>49</a:t>
            </a:r>
            <a:r>
              <a:rPr lang="en-US" sz="1100" b="0" i="0" dirty="0">
                <a:effectLst/>
                <a:latin typeface="+mj-lt"/>
                <a:cs typeface="Arial" panose="020B0604020202020204" pitchFamily="34" charset="0"/>
              </a:rPr>
              <a:t>(6), pp.563-592</a:t>
            </a:r>
            <a:r>
              <a:rPr lang="en-GB" sz="1100" dirty="0">
                <a:latin typeface="+mj-lt"/>
                <a:cs typeface="Arial" panose="020B0604020202020204" pitchFamily="34" charset="0"/>
              </a:rPr>
              <a:t>.</a:t>
            </a:r>
          </a:p>
          <a:p>
            <a:r>
              <a:rPr lang="en-GB" sz="1100" dirty="0">
                <a:latin typeface="+mj-lt"/>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dirty="0">
              <a:latin typeface="+mj-lt"/>
              <a:cs typeface="Arial" panose="020B0604020202020204" pitchFamily="34" charset="0"/>
            </a:endParaRPr>
          </a:p>
          <a:p>
            <a:r>
              <a:rPr lang="en-GB" sz="1100" dirty="0">
                <a:latin typeface="+mj-lt"/>
                <a:cs typeface="Arial" panose="020B0604020202020204" pitchFamily="34" charset="0"/>
              </a:rPr>
              <a:t>UK Government (2021) Children Act 1989, Available at: https://www.legislation.gov.uk/ukpga/1989/41/contents (Accessed: 11 July 2021).</a:t>
            </a:r>
            <a:endParaRPr lang="en-US" sz="1100" dirty="0">
              <a:latin typeface="+mj-lt"/>
              <a:cs typeface="Arial" panose="020B0604020202020204" pitchFamily="34" charset="0"/>
            </a:endParaRPr>
          </a:p>
          <a:p>
            <a:r>
              <a:rPr lang="en-GB" sz="1100" dirty="0">
                <a:latin typeface="+mj-lt"/>
                <a:cs typeface="Arial" panose="020B0604020202020204" pitchFamily="34" charset="0"/>
              </a:rPr>
              <a:t>UK Government (2010) Equality Act 2010, Available at: https://www.legislation.gov.uk/ukpga/2010/15/contents (Accessed: 11 July 2021).</a:t>
            </a:r>
          </a:p>
          <a:p>
            <a:r>
              <a:rPr lang="en-GB" sz="1100" b="0" i="0" dirty="0">
                <a:effectLst/>
                <a:latin typeface="+mj-lt"/>
              </a:rPr>
              <a:t> </a:t>
            </a:r>
            <a:r>
              <a:rPr lang="en-GB" sz="1100" b="0" i="0" dirty="0" err="1">
                <a:effectLst/>
                <a:latin typeface="+mj-lt"/>
              </a:rPr>
              <a:t>Wikle</a:t>
            </a:r>
            <a:r>
              <a:rPr lang="en-GB" sz="1100" b="0" i="0" dirty="0">
                <a:effectLst/>
                <a:latin typeface="+mj-lt"/>
              </a:rPr>
              <a:t>, J. (20188), “Adolescent Exposure to Community and Family in Neighbourhoods with High Intergenerational Mobility”, </a:t>
            </a:r>
            <a:r>
              <a:rPr lang="en-GB" sz="1100" b="0" i="0" u="none" strike="noStrike" dirty="0">
                <a:effectLst/>
                <a:latin typeface="+mj-lt"/>
                <a:hlinkClick r:id="rId7">
                  <a:extLst>
                    <a:ext uri="{A12FA001-AC4F-418D-AE19-62706E023703}">
                      <ahyp:hlinkClr xmlns:ahyp="http://schemas.microsoft.com/office/drawing/2018/hyperlinkcolor" val="tx"/>
                    </a:ext>
                  </a:extLst>
                </a:hlinkClick>
              </a:rPr>
              <a:t>https://www.popcenter.umd.edu/research/sponsored-events/tu2018/papers/wikle</a:t>
            </a:r>
            <a:r>
              <a:rPr lang="en-GB" sz="1100" b="0" i="0" dirty="0">
                <a:effectLst/>
                <a:latin typeface="+mj-lt"/>
              </a:rPr>
              <a:t> (accessed on 15</a:t>
            </a:r>
            <a:r>
              <a:rPr lang="en-GB" sz="1100" b="0" i="0" baseline="30000" dirty="0">
                <a:effectLst/>
                <a:latin typeface="+mj-lt"/>
              </a:rPr>
              <a:t>th</a:t>
            </a:r>
            <a:r>
              <a:rPr lang="en-GB" sz="1100" b="0" i="0" dirty="0">
                <a:effectLst/>
                <a:latin typeface="+mj-lt"/>
              </a:rPr>
              <a:t> July 2021).</a:t>
            </a:r>
            <a:br>
              <a:rPr lang="en-GB" sz="1100" dirty="0">
                <a:latin typeface="+mj-lt"/>
              </a:rPr>
            </a:br>
            <a:r>
              <a:rPr lang="en-GB" sz="1100" b="0" i="0" u="none" strike="noStrike" dirty="0">
                <a:effectLst/>
                <a:latin typeface="+mj-lt"/>
                <a:hlinkClick r:id="rId7">
                  <a:extLst>
                    <a:ext uri="{A12FA001-AC4F-418D-AE19-62706E023703}">
                      <ahyp:hlinkClr xmlns:ahyp="http://schemas.microsoft.com/office/drawing/2018/hyperlinkcolor" val="tx"/>
                    </a:ext>
                  </a:extLst>
                </a:hlinkClick>
              </a:rPr>
              <a:t> </a:t>
            </a:r>
            <a:endParaRPr lang="en-GB" sz="1100" b="0" i="0" dirty="0">
              <a:effectLst/>
              <a:latin typeface="+mj-lt"/>
            </a:endParaRPr>
          </a:p>
          <a:p>
            <a:r>
              <a:rPr lang="en-US" sz="1100" dirty="0">
                <a:latin typeface="+mj-lt"/>
                <a:cs typeface="Arial" panose="020B0604020202020204" pitchFamily="34" charset="0"/>
              </a:rPr>
              <a:t>Yale Medicine.2021.</a:t>
            </a:r>
            <a:r>
              <a:rPr lang="en-US" sz="1100" i="1" dirty="0">
                <a:latin typeface="+mj-lt"/>
                <a:cs typeface="Arial" panose="020B0604020202020204" pitchFamily="34" charset="0"/>
              </a:rPr>
              <a:t>Parental depression: how it affects a Child.</a:t>
            </a:r>
            <a:r>
              <a:rPr lang="en-US" sz="1100" dirty="0">
                <a:latin typeface="+mj-lt"/>
                <a:cs typeface="Arial" panose="020B0604020202020204" pitchFamily="34" charset="0"/>
              </a:rPr>
              <a:t>[online] Available at :</a:t>
            </a:r>
            <a:r>
              <a:rPr lang="en-US" sz="1100" dirty="0">
                <a:latin typeface="+mj-lt"/>
                <a:cs typeface="Arial" panose="020B0604020202020204" pitchFamily="34" charset="0"/>
                <a:hlinkClick r:id="rId8">
                  <a:extLst>
                    <a:ext uri="{A12FA001-AC4F-418D-AE19-62706E023703}">
                      <ahyp:hlinkClr xmlns:ahyp="http://schemas.microsoft.com/office/drawing/2018/hyperlinkcolor" val="tx"/>
                    </a:ext>
                  </a:extLst>
                </a:hlinkClick>
              </a:rPr>
              <a:t>Parental Depression: How it Affects a Child &gt; Fact Sheets &gt; Yale Medicine</a:t>
            </a:r>
            <a:r>
              <a:rPr lang="en-US" sz="1100" dirty="0">
                <a:latin typeface="+mj-lt"/>
                <a:cs typeface="Arial" panose="020B0604020202020204" pitchFamily="34" charset="0"/>
              </a:rPr>
              <a:t>   [Accessed 1 July 2021</a:t>
            </a: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a:p>
            <a:pPr marL="0" indent="0">
              <a:buNone/>
            </a:pPr>
            <a:r>
              <a:rPr lang="en-GB" sz="1100" dirty="0">
                <a:latin typeface="FontAwesome"/>
              </a:rPr>
              <a:t> </a:t>
            </a:r>
            <a:endParaRPr lang="en-GB" sz="1100" b="0" i="0" dirty="0">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122</TotalTime>
  <Words>1868</Words>
  <Application>Microsoft Office PowerPoint</Application>
  <PresentationFormat>Widescreen</PresentationFormat>
  <Paragraphs>177</Paragraphs>
  <Slides>14</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FontAwesome</vt:lpstr>
      <vt:lpstr>Open Sans</vt:lpstr>
      <vt:lpstr>Office Theme</vt:lpstr>
      <vt:lpstr>Presentation Case Study – add your family letter here </vt:lpstr>
      <vt:lpstr>Example presentation </vt:lpstr>
      <vt:lpstr>                                        Contents </vt:lpstr>
      <vt:lpstr>Introduction </vt:lpstr>
      <vt:lpstr>RISK FACTORS</vt:lpstr>
      <vt:lpstr>Example-Risk factors- you may wish to communicate your findings in a table </vt:lpstr>
      <vt:lpstr>Analysis of mother- example/ guidance  </vt:lpstr>
      <vt:lpstr>Analysis of the child – example/ guidance </vt:lpstr>
      <vt:lpstr>PowerPoint Presentation</vt:lpstr>
      <vt:lpstr>PowerPoint Presentation</vt:lpstr>
      <vt:lpstr>Examples- You may wish to Consider these policies within your case study- Current Policy</vt:lpstr>
      <vt:lpstr> example- Importance of multiagency approach: Intervention and prevention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dc:title>
  <dc:creator>Annie M McD</dc:creator>
  <cp:lastModifiedBy>Rachael France</cp:lastModifiedBy>
  <cp:revision>20</cp:revision>
  <dcterms:created xsi:type="dcterms:W3CDTF">2021-06-09T19:05:59Z</dcterms:created>
  <dcterms:modified xsi:type="dcterms:W3CDTF">2022-10-16T13:45:04Z</dcterms:modified>
</cp:coreProperties>
</file>