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2.xml" ContentType="application/vnd.openxmlformats-officedocument.drawingml.chartshape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 id="2147483708" r:id="rId6"/>
    <p:sldMasterId id="2147483720" r:id="rId7"/>
    <p:sldMasterId id="2147483732" r:id="rId8"/>
    <p:sldMasterId id="2147483744" r:id="rId9"/>
    <p:sldMasterId id="2147483756" r:id="rId10"/>
    <p:sldMasterId id="2147483768" r:id="rId11"/>
  </p:sldMasterIdLst>
  <p:notesMasterIdLst>
    <p:notesMasterId r:id="rId71"/>
  </p:notesMasterIdLst>
  <p:sldIdLst>
    <p:sldId id="458" r:id="rId12"/>
    <p:sldId id="257" r:id="rId13"/>
    <p:sldId id="1071" r:id="rId14"/>
    <p:sldId id="267" r:id="rId15"/>
    <p:sldId id="1054" r:id="rId16"/>
    <p:sldId id="1065" r:id="rId17"/>
    <p:sldId id="1017" r:id="rId18"/>
    <p:sldId id="1018" r:id="rId19"/>
    <p:sldId id="1061" r:id="rId20"/>
    <p:sldId id="1062" r:id="rId21"/>
    <p:sldId id="281" r:id="rId22"/>
    <p:sldId id="1066" r:id="rId23"/>
    <p:sldId id="258" r:id="rId24"/>
    <p:sldId id="1072" r:id="rId25"/>
    <p:sldId id="279" r:id="rId26"/>
    <p:sldId id="460" r:id="rId27"/>
    <p:sldId id="259" r:id="rId28"/>
    <p:sldId id="440" r:id="rId29"/>
    <p:sldId id="263" r:id="rId30"/>
    <p:sldId id="296" r:id="rId31"/>
    <p:sldId id="461" r:id="rId32"/>
    <p:sldId id="466" r:id="rId33"/>
    <p:sldId id="304" r:id="rId34"/>
    <p:sldId id="462" r:id="rId35"/>
    <p:sldId id="463" r:id="rId36"/>
    <p:sldId id="465" r:id="rId37"/>
    <p:sldId id="1067" r:id="rId38"/>
    <p:sldId id="288" r:id="rId39"/>
    <p:sldId id="303" r:id="rId40"/>
    <p:sldId id="312" r:id="rId41"/>
    <p:sldId id="305" r:id="rId42"/>
    <p:sldId id="474" r:id="rId43"/>
    <p:sldId id="316" r:id="rId44"/>
    <p:sldId id="411" r:id="rId45"/>
    <p:sldId id="1070" r:id="rId46"/>
    <p:sldId id="284" r:id="rId47"/>
    <p:sldId id="293" r:id="rId48"/>
    <p:sldId id="430" r:id="rId49"/>
    <p:sldId id="280" r:id="rId50"/>
    <p:sldId id="1068" r:id="rId51"/>
    <p:sldId id="287" r:id="rId52"/>
    <p:sldId id="446" r:id="rId53"/>
    <p:sldId id="448" r:id="rId54"/>
    <p:sldId id="449" r:id="rId55"/>
    <p:sldId id="447" r:id="rId56"/>
    <p:sldId id="450" r:id="rId57"/>
    <p:sldId id="451" r:id="rId58"/>
    <p:sldId id="459" r:id="rId59"/>
    <p:sldId id="302" r:id="rId60"/>
    <p:sldId id="294" r:id="rId61"/>
    <p:sldId id="457" r:id="rId62"/>
    <p:sldId id="289" r:id="rId63"/>
    <p:sldId id="290" r:id="rId64"/>
    <p:sldId id="1069" r:id="rId65"/>
    <p:sldId id="444" r:id="rId66"/>
    <p:sldId id="453" r:id="rId67"/>
    <p:sldId id="454" r:id="rId68"/>
    <p:sldId id="456" r:id="rId69"/>
    <p:sldId id="276"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81944" autoAdjust="0"/>
  </p:normalViewPr>
  <p:slideViewPr>
    <p:cSldViewPr snapToGrid="0">
      <p:cViewPr varScale="1">
        <p:scale>
          <a:sx n="87" d="100"/>
          <a:sy n="87" d="100"/>
        </p:scale>
        <p:origin x="1506" y="6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slide" Target="slides/slide36.xml"/><Relationship Id="rId50" Type="http://schemas.openxmlformats.org/officeDocument/2006/relationships/slide" Target="slides/slide39.xml"/><Relationship Id="rId55" Type="http://schemas.openxmlformats.org/officeDocument/2006/relationships/slide" Target="slides/slide44.xml"/><Relationship Id="rId63" Type="http://schemas.openxmlformats.org/officeDocument/2006/relationships/slide" Target="slides/slide52.xml"/><Relationship Id="rId68" Type="http://schemas.openxmlformats.org/officeDocument/2006/relationships/slide" Target="slides/slide57.xml"/><Relationship Id="rId7" Type="http://schemas.openxmlformats.org/officeDocument/2006/relationships/slideMaster" Target="slideMasters/slideMaster7.xml"/><Relationship Id="rId71"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slide" Target="slides/slide47.xml"/><Relationship Id="rId66" Type="http://schemas.openxmlformats.org/officeDocument/2006/relationships/slide" Target="slides/slide55.xml"/><Relationship Id="rId7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61" Type="http://schemas.openxmlformats.org/officeDocument/2006/relationships/slide" Target="slides/slide50.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slide" Target="slides/slide45.xml"/><Relationship Id="rId64" Type="http://schemas.openxmlformats.org/officeDocument/2006/relationships/slide" Target="slides/slide53.xml"/><Relationship Id="rId69" Type="http://schemas.openxmlformats.org/officeDocument/2006/relationships/slide" Target="slides/slide58.xml"/><Relationship Id="rId8" Type="http://schemas.openxmlformats.org/officeDocument/2006/relationships/slideMaster" Target="slideMasters/slideMaster8.xml"/><Relationship Id="rId51" Type="http://schemas.openxmlformats.org/officeDocument/2006/relationships/slide" Target="slides/slide40.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slide" Target="slides/slide56.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 Id="rId70" Type="http://schemas.openxmlformats.org/officeDocument/2006/relationships/slide" Target="slides/slide5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rts/_rels/chart1.xml.rels><?xml version="1.0" encoding="UTF-8" standalone="yes"?>
<Relationships xmlns="http://schemas.openxmlformats.org/package/2006/relationships"><Relationship Id="rId3" Type="http://schemas.openxmlformats.org/officeDocument/2006/relationships/oleObject" Target="file:///E:\UWTSD%202022\Policing%20and%20Political%20Landscape\Resources\Barking%20and%20Dagenham%20Ethnicity.xlsx"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oleObject" Target="file:///E:\UWTSD%202022\Policing%20and%20Political%20Landscape\Resources\Barking%20and%20Dagenham%20Ethnicity.xlsx"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2.xml"/></Relationships>
</file>

<file path=ppt/charts/_rels/chart3.xml.rels><?xml version="1.0" encoding="UTF-8" standalone="yes"?>
<Relationships xmlns="http://schemas.openxmlformats.org/package/2006/relationships"><Relationship Id="rId3" Type="http://schemas.openxmlformats.org/officeDocument/2006/relationships/oleObject" Target="file:///E:\UWTSD%202022\Policing%20and%20Political%20Landscape\Swansea%20Election%20Results%2099%20to%2022.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cap="all" spc="100" normalizeH="0" baseline="0">
                <a:solidFill>
                  <a:schemeClr val="lt1"/>
                </a:solidFill>
                <a:latin typeface="+mn-lt"/>
                <a:ea typeface="+mn-ea"/>
                <a:cs typeface="+mn-cs"/>
              </a:defRPr>
            </a:pPr>
            <a:r>
              <a:rPr lang="en-GB" sz="2400" dirty="0"/>
              <a:t>Barking</a:t>
            </a:r>
            <a:r>
              <a:rPr lang="en-GB" sz="2400" baseline="0" dirty="0"/>
              <a:t> &amp; Dagenham </a:t>
            </a:r>
          </a:p>
          <a:p>
            <a:pPr>
              <a:defRPr sz="2400"/>
            </a:pPr>
            <a:r>
              <a:rPr lang="en-GB" sz="2400" baseline="0" dirty="0"/>
              <a:t>Population Change 1921-2021</a:t>
            </a:r>
            <a:endParaRPr lang="en-GB" sz="2400" dirty="0"/>
          </a:p>
        </c:rich>
      </c:tx>
      <c:layout>
        <c:manualLayout>
          <c:xMode val="edge"/>
          <c:yMode val="edge"/>
          <c:x val="0.28785997260355872"/>
          <c:y val="4.3313075091912394E-2"/>
        </c:manualLayout>
      </c:layout>
      <c:overlay val="0"/>
      <c:spPr>
        <a:noFill/>
        <a:ln>
          <a:noFill/>
        </a:ln>
        <a:effectLst/>
      </c:spPr>
      <c:txPr>
        <a:bodyPr rot="0" spcFirstLastPara="1" vertOverflow="ellipsis" vert="horz" wrap="square" anchor="ctr" anchorCtr="1"/>
        <a:lstStyle/>
        <a:p>
          <a:pPr>
            <a:defRPr sz="2400" b="1" i="0" u="none" strike="noStrike" kern="1200" cap="all" spc="100" normalizeH="0" baseline="0">
              <a:solidFill>
                <a:schemeClr val="lt1"/>
              </a:solidFill>
              <a:latin typeface="+mn-lt"/>
              <a:ea typeface="+mn-ea"/>
              <a:cs typeface="+mn-cs"/>
            </a:defRPr>
          </a:pPr>
          <a:endParaRPr lang="en-US"/>
        </a:p>
      </c:txPr>
    </c:title>
    <c:autoTitleDeleted val="0"/>
    <c:plotArea>
      <c:layout/>
      <c:lineChart>
        <c:grouping val="standard"/>
        <c:varyColors val="0"/>
        <c:ser>
          <c:idx val="1"/>
          <c:order val="1"/>
          <c:spPr>
            <a:ln w="34925" cap="rnd">
              <a:solidFill>
                <a:schemeClr val="lt1"/>
              </a:solidFill>
              <a:round/>
            </a:ln>
            <a:effectLst>
              <a:outerShdw dist="25400" dir="2700000" algn="tl" rotWithShape="0">
                <a:schemeClr val="accent2"/>
              </a:outerShdw>
            </a:effectLst>
          </c:spPr>
          <c:marker>
            <c:symbol val="none"/>
          </c:marker>
          <c:dLbls>
            <c:dLbl>
              <c:idx val="0"/>
              <c:layout>
                <c:manualLayout>
                  <c:x val="-5.527777777777778E-2"/>
                  <c:y val="6.944444444444444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1EB-427C-9810-F794A3542B04}"/>
                </c:ext>
              </c:extLst>
            </c:dLbl>
            <c:dLbl>
              <c:idx val="1"/>
              <c:layout>
                <c:manualLayout>
                  <c:x val="-6.161111111111111E-2"/>
                  <c:y val="8.333333333333332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1EB-427C-9810-F794A3542B04}"/>
                </c:ext>
              </c:extLst>
            </c:dLbl>
            <c:dLbl>
              <c:idx val="2"/>
              <c:layout>
                <c:manualLayout>
                  <c:x val="-6.1611111111111165E-2"/>
                  <c:y val="8.7962962962962965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1EB-427C-9810-F794A3542B04}"/>
                </c:ext>
              </c:extLst>
            </c:dLbl>
            <c:dLbl>
              <c:idx val="3"/>
              <c:layout>
                <c:manualLayout>
                  <c:x val="-6.161111111111111E-2"/>
                  <c:y val="-6.944444444444444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1EB-427C-9810-F794A3542B04}"/>
                </c:ext>
              </c:extLst>
            </c:dLbl>
            <c:dLbl>
              <c:idx val="4"/>
              <c:layout>
                <c:manualLayout>
                  <c:x val="-6.4388888888888884E-2"/>
                  <c:y val="-6.944444444444444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1EB-427C-9810-F794A3542B04}"/>
                </c:ext>
              </c:extLst>
            </c:dLbl>
            <c:dLbl>
              <c:idx val="5"/>
              <c:layout>
                <c:manualLayout>
                  <c:x val="-5.5238626421697287E-2"/>
                  <c:y val="-5.5555555555555552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1EB-427C-9810-F794A3542B04}"/>
                </c:ext>
              </c:extLst>
            </c:dLbl>
            <c:spPr>
              <a:noFill/>
              <a:ln>
                <a:noFill/>
              </a:ln>
              <a:effectLst/>
            </c:spPr>
            <c:txPr>
              <a:bodyPr rot="0" spcFirstLastPara="1" vertOverflow="ellipsis" vert="horz" wrap="square" lIns="38100" tIns="19050" rIns="38100" bIns="19050" anchor="ctr" anchorCtr="1">
                <a:spAutoFit/>
              </a:bodyPr>
              <a:lstStyle/>
              <a:p>
                <a:pPr>
                  <a:defRPr sz="28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numLit>
              <c:formatCode>General</c:formatCode>
              <c:ptCount val="6"/>
              <c:pt idx="0">
                <c:v>1921</c:v>
              </c:pt>
              <c:pt idx="1">
                <c:v>1931</c:v>
              </c:pt>
              <c:pt idx="2">
                <c:v>1961</c:v>
              </c:pt>
              <c:pt idx="3">
                <c:v>1991</c:v>
              </c:pt>
              <c:pt idx="4">
                <c:v>2001</c:v>
              </c:pt>
              <c:pt idx="5">
                <c:v>2021</c:v>
              </c:pt>
            </c:numLit>
          </c:cat>
          <c:val>
            <c:numRef>
              <c:f>Sheet1!$B$4:$B$9</c:f>
              <c:numCache>
                <c:formatCode>General</c:formatCode>
                <c:ptCount val="6"/>
                <c:pt idx="0">
                  <c:v>67708</c:v>
                </c:pt>
                <c:pt idx="1">
                  <c:v>121410</c:v>
                </c:pt>
                <c:pt idx="2">
                  <c:v>164639</c:v>
                </c:pt>
                <c:pt idx="3">
                  <c:v>146154</c:v>
                </c:pt>
                <c:pt idx="4">
                  <c:v>163944</c:v>
                </c:pt>
                <c:pt idx="5">
                  <c:v>218871</c:v>
                </c:pt>
              </c:numCache>
            </c:numRef>
          </c:val>
          <c:smooth val="0"/>
          <c:extLst>
            <c:ext xmlns:c16="http://schemas.microsoft.com/office/drawing/2014/chart" uri="{C3380CC4-5D6E-409C-BE32-E72D297353CC}">
              <c16:uniqueId val="{00000006-71EB-427C-9810-F794A3542B04}"/>
            </c:ext>
          </c:extLst>
        </c:ser>
        <c:dLbls>
          <c:dLblPos val="ctr"/>
          <c:showLegendKey val="0"/>
          <c:showVal val="1"/>
          <c:showCatName val="0"/>
          <c:showSerName val="0"/>
          <c:showPercent val="0"/>
          <c:showBubbleSize val="0"/>
        </c:dLbls>
        <c:dropLines>
          <c:spPr>
            <a:ln w="9525" cap="flat" cmpd="sng" algn="ctr">
              <a:gradFill>
                <a:gsLst>
                  <a:gs pos="0">
                    <a:schemeClr val="lt1"/>
                  </a:gs>
                  <a:gs pos="100000">
                    <a:schemeClr val="lt1">
                      <a:alpha val="0"/>
                    </a:schemeClr>
                  </a:gs>
                </a:gsLst>
                <a:lin ang="5400000" scaled="0"/>
              </a:gradFill>
              <a:round/>
            </a:ln>
            <a:effectLst/>
          </c:spPr>
        </c:dropLines>
        <c:smooth val="0"/>
        <c:axId val="609454848"/>
        <c:axId val="609458088"/>
        <c:extLst>
          <c:ext xmlns:c15="http://schemas.microsoft.com/office/drawing/2012/chart" uri="{02D57815-91ED-43cb-92C2-25804820EDAC}">
            <c15:filteredLineSeries>
              <c15:ser>
                <c:idx val="0"/>
                <c:order val="0"/>
                <c:spPr>
                  <a:ln w="34925" cap="rnd">
                    <a:solidFill>
                      <a:schemeClr val="lt1"/>
                    </a:solidFill>
                    <a:round/>
                  </a:ln>
                  <a:effectLst>
                    <a:outerShdw dist="25400" dir="2700000" algn="tl" rotWithShape="0">
                      <a:schemeClr val="accent1"/>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accent1">
                                <a:lumMod val="60000"/>
                                <a:lumOff val="40000"/>
                              </a:schemeClr>
                            </a:solidFill>
                          </a:ln>
                          <a:effectLst/>
                        </c:spPr>
                      </c15:leaderLines>
                    </c:ext>
                  </c:extLst>
                </c:dLbls>
                <c:cat>
                  <c:numLit>
                    <c:formatCode>General</c:formatCode>
                    <c:ptCount val="6"/>
                    <c:pt idx="0">
                      <c:v>1921</c:v>
                    </c:pt>
                    <c:pt idx="1">
                      <c:v>1931</c:v>
                    </c:pt>
                    <c:pt idx="2">
                      <c:v>1961</c:v>
                    </c:pt>
                    <c:pt idx="3">
                      <c:v>1991</c:v>
                    </c:pt>
                    <c:pt idx="4">
                      <c:v>2001</c:v>
                    </c:pt>
                    <c:pt idx="5">
                      <c:v>2021</c:v>
                    </c:pt>
                  </c:numLit>
                </c:cat>
                <c:val>
                  <c:numRef>
                    <c:extLst>
                      <c:ext uri="{02D57815-91ED-43cb-92C2-25804820EDAC}">
                        <c15:formulaRef>
                          <c15:sqref>Sheet1!$A$4:$A$9</c15:sqref>
                        </c15:formulaRef>
                      </c:ext>
                    </c:extLst>
                    <c:numCache>
                      <c:formatCode>General</c:formatCode>
                      <c:ptCount val="6"/>
                      <c:pt idx="0">
                        <c:v>1921</c:v>
                      </c:pt>
                      <c:pt idx="1">
                        <c:v>1931</c:v>
                      </c:pt>
                      <c:pt idx="2">
                        <c:v>1961</c:v>
                      </c:pt>
                      <c:pt idx="3">
                        <c:v>1991</c:v>
                      </c:pt>
                      <c:pt idx="4">
                        <c:v>2001</c:v>
                      </c:pt>
                      <c:pt idx="5">
                        <c:v>2021</c:v>
                      </c:pt>
                    </c:numCache>
                  </c:numRef>
                </c:val>
                <c:smooth val="0"/>
                <c:extLst>
                  <c:ext xmlns:c16="http://schemas.microsoft.com/office/drawing/2014/chart" uri="{C3380CC4-5D6E-409C-BE32-E72D297353CC}">
                    <c16:uniqueId val="{00000007-71EB-427C-9810-F794A3542B04}"/>
                  </c:ext>
                </c:extLst>
              </c15:ser>
            </c15:filteredLineSeries>
          </c:ext>
        </c:extLst>
      </c:lineChart>
      <c:catAx>
        <c:axId val="609454848"/>
        <c:scaling>
          <c:orientation val="minMax"/>
        </c:scaling>
        <c:delete val="0"/>
        <c:axPos val="b"/>
        <c:numFmt formatCode="General" sourceLinked="1"/>
        <c:majorTickMark val="none"/>
        <c:minorTickMark val="none"/>
        <c:tickLblPos val="nextTo"/>
        <c:spPr>
          <a:noFill/>
          <a:ln w="12700" cap="flat" cmpd="sng" algn="ctr">
            <a:solidFill>
              <a:schemeClr val="lt1"/>
            </a:solidFill>
            <a:round/>
          </a:ln>
          <a:effectLst/>
        </c:spPr>
        <c:txPr>
          <a:bodyPr rot="-60000000" spcFirstLastPara="1" vertOverflow="ellipsis" vert="horz" wrap="square" anchor="ctr" anchorCtr="1"/>
          <a:lstStyle/>
          <a:p>
            <a:pPr>
              <a:defRPr sz="1600" b="0" i="0" u="none" strike="noStrike" kern="1200" spc="100" baseline="0">
                <a:solidFill>
                  <a:schemeClr val="lt1"/>
                </a:solidFill>
                <a:latin typeface="+mn-lt"/>
                <a:ea typeface="+mn-ea"/>
                <a:cs typeface="+mn-cs"/>
              </a:defRPr>
            </a:pPr>
            <a:endParaRPr lang="en-US"/>
          </a:p>
        </c:txPr>
        <c:crossAx val="609458088"/>
        <c:crosses val="autoZero"/>
        <c:auto val="1"/>
        <c:lblAlgn val="ctr"/>
        <c:lblOffset val="100"/>
        <c:noMultiLvlLbl val="0"/>
      </c:catAx>
      <c:valAx>
        <c:axId val="609458088"/>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lt1"/>
                </a:solidFill>
                <a:latin typeface="+mn-lt"/>
                <a:ea typeface="+mn-ea"/>
                <a:cs typeface="+mn-cs"/>
              </a:defRPr>
            </a:pPr>
            <a:endParaRPr lang="en-US"/>
          </a:p>
        </c:txPr>
        <c:crossAx val="60945484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accent1"/>
    </a:solidFill>
    <a:ln w="9525" cap="flat" cmpd="sng" algn="ctr">
      <a:solidFill>
        <a:schemeClr val="accent1"/>
      </a:solidFill>
      <a:round/>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cap="all" spc="120" normalizeH="0" baseline="0">
                <a:solidFill>
                  <a:schemeClr val="tx1">
                    <a:lumMod val="65000"/>
                    <a:lumOff val="35000"/>
                  </a:schemeClr>
                </a:solidFill>
                <a:latin typeface="+mn-lt"/>
                <a:ea typeface="+mn-ea"/>
                <a:cs typeface="+mn-cs"/>
              </a:defRPr>
            </a:pPr>
            <a:r>
              <a:rPr lang="en-GB" sz="2400"/>
              <a:t>Barking &amp; Dagenham Ethic Groups 1991-2021</a:t>
            </a:r>
          </a:p>
        </c:rich>
      </c:tx>
      <c:overlay val="0"/>
      <c:spPr>
        <a:noFill/>
        <a:ln>
          <a:noFill/>
        </a:ln>
        <a:effectLst/>
      </c:spPr>
      <c:txPr>
        <a:bodyPr rot="0" spcFirstLastPara="1" vertOverflow="ellipsis" vert="horz" wrap="square" anchor="ctr" anchorCtr="1"/>
        <a:lstStyle/>
        <a:p>
          <a:pPr>
            <a:defRPr sz="2400"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Sheet1!$B$18</c:f>
              <c:strCache>
                <c:ptCount val="1"/>
                <c:pt idx="0">
                  <c:v>White</c:v>
                </c:pt>
              </c:strCache>
            </c:strRef>
          </c:tx>
          <c:spPr>
            <a:solidFill>
              <a:schemeClr val="accent1"/>
            </a:solidFill>
            <a:ln>
              <a:noFill/>
            </a:ln>
            <a:effectLst/>
          </c:spPr>
          <c:invertIfNegative val="0"/>
          <c:dLbls>
            <c:dLbl>
              <c:idx val="2"/>
              <c:layout>
                <c:manualLayout>
                  <c:x val="0"/>
                  <c:y val="-3.1914897436146054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F9CD-478F-A44C-140FDBAC1C23}"/>
                </c:ext>
              </c:extLst>
            </c:dLbl>
            <c:dLbl>
              <c:idx val="3"/>
              <c:layout>
                <c:manualLayout>
                  <c:x val="-2.3291926889759309E-3"/>
                  <c:y val="-4.1033439560759111E-2"/>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9CD-478F-A44C-140FDBAC1C23}"/>
                </c:ext>
              </c:extLst>
            </c:dLbl>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Sheet1!$A$19:$A$22</c:f>
              <c:numCache>
                <c:formatCode>General</c:formatCode>
                <c:ptCount val="4"/>
                <c:pt idx="0">
                  <c:v>1991</c:v>
                </c:pt>
                <c:pt idx="1">
                  <c:v>2001</c:v>
                </c:pt>
                <c:pt idx="2">
                  <c:v>2011</c:v>
                </c:pt>
                <c:pt idx="3">
                  <c:v>2021</c:v>
                </c:pt>
              </c:numCache>
            </c:numRef>
          </c:cat>
          <c:val>
            <c:numRef>
              <c:f>Sheet1!$B$19:$B$22</c:f>
              <c:numCache>
                <c:formatCode>General</c:formatCode>
                <c:ptCount val="4"/>
                <c:pt idx="0">
                  <c:v>133903</c:v>
                </c:pt>
                <c:pt idx="1">
                  <c:v>132556</c:v>
                </c:pt>
                <c:pt idx="2">
                  <c:v>108386</c:v>
                </c:pt>
                <c:pt idx="3">
                  <c:v>98275</c:v>
                </c:pt>
              </c:numCache>
            </c:numRef>
          </c:val>
          <c:extLst>
            <c:ext xmlns:c16="http://schemas.microsoft.com/office/drawing/2014/chart" uri="{C3380CC4-5D6E-409C-BE32-E72D297353CC}">
              <c16:uniqueId val="{00000000-E8C9-48D5-A858-51C829330B61}"/>
            </c:ext>
          </c:extLst>
        </c:ser>
        <c:ser>
          <c:idx val="1"/>
          <c:order val="1"/>
          <c:tx>
            <c:strRef>
              <c:f>Sheet1!$C$18</c:f>
              <c:strCache>
                <c:ptCount val="1"/>
                <c:pt idx="0">
                  <c:v>Asian</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Sheet1!$A$19:$A$22</c:f>
              <c:numCache>
                <c:formatCode>General</c:formatCode>
                <c:ptCount val="4"/>
                <c:pt idx="0">
                  <c:v>1991</c:v>
                </c:pt>
                <c:pt idx="1">
                  <c:v>2001</c:v>
                </c:pt>
                <c:pt idx="2">
                  <c:v>2011</c:v>
                </c:pt>
                <c:pt idx="3">
                  <c:v>2021</c:v>
                </c:pt>
              </c:numCache>
            </c:numRef>
          </c:cat>
          <c:val>
            <c:numRef>
              <c:f>Sheet1!$C$19:$C$22</c:f>
              <c:numCache>
                <c:formatCode>General</c:formatCode>
                <c:ptCount val="4"/>
                <c:pt idx="0">
                  <c:v>5778</c:v>
                </c:pt>
                <c:pt idx="1">
                  <c:v>9061</c:v>
                </c:pt>
                <c:pt idx="2">
                  <c:v>29597</c:v>
                </c:pt>
                <c:pt idx="3">
                  <c:v>56583</c:v>
                </c:pt>
              </c:numCache>
            </c:numRef>
          </c:val>
          <c:extLst>
            <c:ext xmlns:c16="http://schemas.microsoft.com/office/drawing/2014/chart" uri="{C3380CC4-5D6E-409C-BE32-E72D297353CC}">
              <c16:uniqueId val="{00000001-E8C9-48D5-A858-51C829330B61}"/>
            </c:ext>
          </c:extLst>
        </c:ser>
        <c:ser>
          <c:idx val="2"/>
          <c:order val="2"/>
          <c:tx>
            <c:strRef>
              <c:f>Sheet1!$D$18</c:f>
              <c:strCache>
                <c:ptCount val="1"/>
                <c:pt idx="0">
                  <c:v>Black</c:v>
                </c:pt>
              </c:strCache>
            </c:strRef>
          </c:tx>
          <c:spPr>
            <a:solidFill>
              <a:schemeClr val="accent3"/>
            </a:solidFill>
            <a:ln>
              <a:noFill/>
            </a:ln>
            <a:effectLst/>
          </c:spPr>
          <c:invertIfNegative val="0"/>
          <c:dLbls>
            <c:dLbl>
              <c:idx val="0"/>
              <c:layout>
                <c:manualLayout>
                  <c:x val="0"/>
                  <c:y val="-6.25E-2"/>
                </c:manualLayout>
              </c:layout>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ysClr val="windowText" lastClr="000000"/>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8C9-48D5-A858-51C829330B61}"/>
                </c:ext>
              </c:extLst>
            </c:dLbl>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Sheet1!$A$19:$A$22</c:f>
              <c:numCache>
                <c:formatCode>General</c:formatCode>
                <c:ptCount val="4"/>
                <c:pt idx="0">
                  <c:v>1991</c:v>
                </c:pt>
                <c:pt idx="1">
                  <c:v>2001</c:v>
                </c:pt>
                <c:pt idx="2">
                  <c:v>2011</c:v>
                </c:pt>
                <c:pt idx="3">
                  <c:v>2021</c:v>
                </c:pt>
              </c:numCache>
            </c:numRef>
          </c:cat>
          <c:val>
            <c:numRef>
              <c:f>Sheet1!$D$19:$D$22</c:f>
              <c:numCache>
                <c:formatCode>General</c:formatCode>
                <c:ptCount val="4"/>
                <c:pt idx="0">
                  <c:v>3347</c:v>
                </c:pt>
                <c:pt idx="1">
                  <c:v>11440</c:v>
                </c:pt>
                <c:pt idx="2">
                  <c:v>37140</c:v>
                </c:pt>
                <c:pt idx="3">
                  <c:v>46807</c:v>
                </c:pt>
              </c:numCache>
            </c:numRef>
          </c:val>
          <c:extLst>
            <c:ext xmlns:c16="http://schemas.microsoft.com/office/drawing/2014/chart" uri="{C3380CC4-5D6E-409C-BE32-E72D297353CC}">
              <c16:uniqueId val="{00000003-E8C9-48D5-A858-51C829330B61}"/>
            </c:ext>
          </c:extLst>
        </c:ser>
        <c:ser>
          <c:idx val="3"/>
          <c:order val="3"/>
          <c:tx>
            <c:strRef>
              <c:f>Sheet1!$E$18</c:f>
              <c:strCache>
                <c:ptCount val="1"/>
                <c:pt idx="0">
                  <c:v>Mixed</c:v>
                </c:pt>
              </c:strCache>
            </c:strRef>
          </c:tx>
          <c:spPr>
            <a:solidFill>
              <a:schemeClr val="accent4"/>
            </a:solidFill>
            <a:ln>
              <a:noFill/>
            </a:ln>
            <a:effectLst/>
          </c:spPr>
          <c:invertIfNegative val="0"/>
          <c:dLbls>
            <c:dLbl>
              <c:idx val="0"/>
              <c:layout>
                <c:manualLayout>
                  <c:x val="-2.2995446518512023E-17"/>
                  <c:y val="-0.10833333333333341"/>
                </c:manualLayout>
              </c:layout>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8C9-48D5-A858-51C829330B61}"/>
                </c:ext>
              </c:extLst>
            </c:dLbl>
            <c:dLbl>
              <c:idx val="1"/>
              <c:layout>
                <c:manualLayout>
                  <c:x val="2.5086231451496794E-3"/>
                  <c:y val="-0.10416666666666674"/>
                </c:manualLayout>
              </c:layout>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ysClr val="windowText" lastClr="000000"/>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E8C9-48D5-A858-51C829330B61}"/>
                </c:ext>
              </c:extLst>
            </c:dLbl>
            <c:dLbl>
              <c:idx val="2"/>
              <c:layout>
                <c:manualLayout>
                  <c:x val="0"/>
                  <c:y val="-8.3333333333333329E-2"/>
                </c:manualLayout>
              </c:layout>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ysClr val="windowText" lastClr="000000"/>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E8C9-48D5-A858-51C829330B61}"/>
                </c:ext>
              </c:extLst>
            </c:dLbl>
            <c:dLbl>
              <c:idx val="3"/>
              <c:layout>
                <c:manualLayout>
                  <c:x val="9.1981786074048092E-17"/>
                  <c:y val="-7.9166666666666663E-2"/>
                </c:manualLayout>
              </c:layout>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ysClr val="windowText" lastClr="000000"/>
                      </a:solidFill>
                      <a:latin typeface="+mn-lt"/>
                      <a:ea typeface="+mn-ea"/>
                      <a:cs typeface="+mn-cs"/>
                    </a:defRPr>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E8C9-48D5-A858-51C829330B61}"/>
                </c:ext>
              </c:extLst>
            </c:dLbl>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Sheet1!$A$19:$A$22</c:f>
              <c:numCache>
                <c:formatCode>General</c:formatCode>
                <c:ptCount val="4"/>
                <c:pt idx="0">
                  <c:v>1991</c:v>
                </c:pt>
                <c:pt idx="1">
                  <c:v>2001</c:v>
                </c:pt>
                <c:pt idx="2">
                  <c:v>2011</c:v>
                </c:pt>
                <c:pt idx="3">
                  <c:v>2021</c:v>
                </c:pt>
              </c:numCache>
            </c:numRef>
          </c:cat>
          <c:val>
            <c:numRef>
              <c:f>Sheet1!$E$19:$E$22</c:f>
              <c:numCache>
                <c:formatCode>General</c:formatCode>
                <c:ptCount val="4"/>
                <c:pt idx="0">
                  <c:v>0</c:v>
                </c:pt>
                <c:pt idx="1">
                  <c:v>3076</c:v>
                </c:pt>
                <c:pt idx="2">
                  <c:v>7878</c:v>
                </c:pt>
                <c:pt idx="3">
                  <c:v>9320</c:v>
                </c:pt>
              </c:numCache>
            </c:numRef>
          </c:val>
          <c:extLst>
            <c:ext xmlns:c16="http://schemas.microsoft.com/office/drawing/2014/chart" uri="{C3380CC4-5D6E-409C-BE32-E72D297353CC}">
              <c16:uniqueId val="{00000008-E8C9-48D5-A858-51C829330B61}"/>
            </c:ext>
          </c:extLst>
        </c:ser>
        <c:dLbls>
          <c:dLblPos val="ctr"/>
          <c:showLegendKey val="0"/>
          <c:showVal val="1"/>
          <c:showCatName val="0"/>
          <c:showSerName val="0"/>
          <c:showPercent val="0"/>
          <c:showBubbleSize val="0"/>
        </c:dLbls>
        <c:gapWidth val="79"/>
        <c:overlap val="100"/>
        <c:axId val="685429416"/>
        <c:axId val="685435536"/>
      </c:barChart>
      <c:catAx>
        <c:axId val="68542941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cap="all" spc="120" normalizeH="0" baseline="0">
                <a:solidFill>
                  <a:schemeClr val="tx1">
                    <a:lumMod val="65000"/>
                    <a:lumOff val="35000"/>
                  </a:schemeClr>
                </a:solidFill>
                <a:latin typeface="+mn-lt"/>
                <a:ea typeface="+mn-ea"/>
                <a:cs typeface="+mn-cs"/>
              </a:defRPr>
            </a:pPr>
            <a:endParaRPr lang="en-US"/>
          </a:p>
        </c:txPr>
        <c:crossAx val="685435536"/>
        <c:crosses val="autoZero"/>
        <c:auto val="1"/>
        <c:lblAlgn val="ctr"/>
        <c:lblOffset val="100"/>
        <c:noMultiLvlLbl val="0"/>
      </c:catAx>
      <c:valAx>
        <c:axId val="685435536"/>
        <c:scaling>
          <c:orientation val="minMax"/>
        </c:scaling>
        <c:delete val="1"/>
        <c:axPos val="l"/>
        <c:numFmt formatCode="General" sourceLinked="1"/>
        <c:majorTickMark val="none"/>
        <c:minorTickMark val="none"/>
        <c:tickLblPos val="nextTo"/>
        <c:crossAx val="685429416"/>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GB" sz="2800"/>
              <a:t>Swansea</a:t>
            </a:r>
            <a:r>
              <a:rPr lang="en-GB" sz="2800" baseline="0"/>
              <a:t> Local Government Elections</a:t>
            </a:r>
          </a:p>
          <a:p>
            <a:pPr>
              <a:defRPr sz="2800"/>
            </a:pPr>
            <a:r>
              <a:rPr lang="en-GB" sz="2800" baseline="0"/>
              <a:t>1999-2022</a:t>
            </a:r>
            <a:endParaRPr lang="en-GB" sz="2800"/>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Sheet1!$A$3</c:f>
              <c:strCache>
                <c:ptCount val="1"/>
                <c:pt idx="0">
                  <c:v>Labour</c:v>
                </c:pt>
              </c:strCache>
            </c:strRef>
          </c:tx>
          <c:spPr>
            <a:ln w="38100" cap="rnd">
              <a:solidFill>
                <a:srgbClr val="FF0000"/>
              </a:solidFill>
              <a:round/>
            </a:ln>
            <a:effectLst/>
          </c:spPr>
          <c:marker>
            <c:symbol val="none"/>
          </c:marker>
          <c:cat>
            <c:numRef>
              <c:f>Sheet1!$B$2:$G$2</c:f>
              <c:numCache>
                <c:formatCode>General</c:formatCode>
                <c:ptCount val="6"/>
                <c:pt idx="0">
                  <c:v>1999</c:v>
                </c:pt>
                <c:pt idx="1">
                  <c:v>2004</c:v>
                </c:pt>
                <c:pt idx="2">
                  <c:v>2008</c:v>
                </c:pt>
                <c:pt idx="3">
                  <c:v>2012</c:v>
                </c:pt>
                <c:pt idx="4">
                  <c:v>2017</c:v>
                </c:pt>
                <c:pt idx="5">
                  <c:v>2022</c:v>
                </c:pt>
              </c:numCache>
            </c:numRef>
          </c:cat>
          <c:val>
            <c:numRef>
              <c:f>Sheet1!$B$3:$G$3</c:f>
              <c:numCache>
                <c:formatCode>General</c:formatCode>
                <c:ptCount val="6"/>
                <c:pt idx="0">
                  <c:v>47</c:v>
                </c:pt>
                <c:pt idx="1">
                  <c:v>30</c:v>
                </c:pt>
                <c:pt idx="2">
                  <c:v>29</c:v>
                </c:pt>
                <c:pt idx="3">
                  <c:v>49</c:v>
                </c:pt>
                <c:pt idx="4">
                  <c:v>48</c:v>
                </c:pt>
                <c:pt idx="5">
                  <c:v>45</c:v>
                </c:pt>
              </c:numCache>
            </c:numRef>
          </c:val>
          <c:smooth val="0"/>
          <c:extLst>
            <c:ext xmlns:c16="http://schemas.microsoft.com/office/drawing/2014/chart" uri="{C3380CC4-5D6E-409C-BE32-E72D297353CC}">
              <c16:uniqueId val="{00000000-2430-4360-8A5B-FA8EF92FFA3D}"/>
            </c:ext>
          </c:extLst>
        </c:ser>
        <c:ser>
          <c:idx val="1"/>
          <c:order val="1"/>
          <c:tx>
            <c:strRef>
              <c:f>Sheet1!$A$4</c:f>
              <c:strCache>
                <c:ptCount val="1"/>
                <c:pt idx="0">
                  <c:v>Lib Dem</c:v>
                </c:pt>
              </c:strCache>
            </c:strRef>
          </c:tx>
          <c:spPr>
            <a:ln w="28575" cap="rnd">
              <a:solidFill>
                <a:schemeClr val="accent2"/>
              </a:solidFill>
              <a:round/>
            </a:ln>
            <a:effectLst/>
          </c:spPr>
          <c:marker>
            <c:symbol val="none"/>
          </c:marker>
          <c:cat>
            <c:numRef>
              <c:f>Sheet1!$B$2:$G$2</c:f>
              <c:numCache>
                <c:formatCode>General</c:formatCode>
                <c:ptCount val="6"/>
                <c:pt idx="0">
                  <c:v>1999</c:v>
                </c:pt>
                <c:pt idx="1">
                  <c:v>2004</c:v>
                </c:pt>
                <c:pt idx="2">
                  <c:v>2008</c:v>
                </c:pt>
                <c:pt idx="3">
                  <c:v>2012</c:v>
                </c:pt>
                <c:pt idx="4">
                  <c:v>2017</c:v>
                </c:pt>
                <c:pt idx="5">
                  <c:v>2022</c:v>
                </c:pt>
              </c:numCache>
            </c:numRef>
          </c:cat>
          <c:val>
            <c:numRef>
              <c:f>Sheet1!$B$4:$G$4</c:f>
              <c:numCache>
                <c:formatCode>General</c:formatCode>
                <c:ptCount val="6"/>
                <c:pt idx="0">
                  <c:v>10</c:v>
                </c:pt>
                <c:pt idx="1">
                  <c:v>18</c:v>
                </c:pt>
                <c:pt idx="2">
                  <c:v>23</c:v>
                </c:pt>
                <c:pt idx="3">
                  <c:v>12</c:v>
                </c:pt>
                <c:pt idx="4">
                  <c:v>7</c:v>
                </c:pt>
                <c:pt idx="5">
                  <c:v>11</c:v>
                </c:pt>
              </c:numCache>
            </c:numRef>
          </c:val>
          <c:smooth val="0"/>
          <c:extLst>
            <c:ext xmlns:c16="http://schemas.microsoft.com/office/drawing/2014/chart" uri="{C3380CC4-5D6E-409C-BE32-E72D297353CC}">
              <c16:uniqueId val="{00000001-2430-4360-8A5B-FA8EF92FFA3D}"/>
            </c:ext>
          </c:extLst>
        </c:ser>
        <c:ser>
          <c:idx val="2"/>
          <c:order val="2"/>
          <c:tx>
            <c:strRef>
              <c:f>Sheet1!$A$5</c:f>
              <c:strCache>
                <c:ptCount val="1"/>
                <c:pt idx="0">
                  <c:v>Conservative</c:v>
                </c:pt>
              </c:strCache>
            </c:strRef>
          </c:tx>
          <c:spPr>
            <a:ln w="28575" cap="rnd">
              <a:solidFill>
                <a:schemeClr val="accent3"/>
              </a:solidFill>
              <a:round/>
            </a:ln>
            <a:effectLst/>
          </c:spPr>
          <c:marker>
            <c:symbol val="none"/>
          </c:marker>
          <c:cat>
            <c:numRef>
              <c:f>Sheet1!$B$2:$G$2</c:f>
              <c:numCache>
                <c:formatCode>General</c:formatCode>
                <c:ptCount val="6"/>
                <c:pt idx="0">
                  <c:v>1999</c:v>
                </c:pt>
                <c:pt idx="1">
                  <c:v>2004</c:v>
                </c:pt>
                <c:pt idx="2">
                  <c:v>2008</c:v>
                </c:pt>
                <c:pt idx="3">
                  <c:v>2012</c:v>
                </c:pt>
                <c:pt idx="4">
                  <c:v>2017</c:v>
                </c:pt>
                <c:pt idx="5">
                  <c:v>2022</c:v>
                </c:pt>
              </c:numCache>
            </c:numRef>
          </c:cat>
          <c:val>
            <c:numRef>
              <c:f>Sheet1!$B$5:$G$5</c:f>
              <c:numCache>
                <c:formatCode>General</c:formatCode>
                <c:ptCount val="6"/>
                <c:pt idx="0">
                  <c:v>4</c:v>
                </c:pt>
                <c:pt idx="1">
                  <c:v>5</c:v>
                </c:pt>
                <c:pt idx="2">
                  <c:v>4</c:v>
                </c:pt>
                <c:pt idx="3">
                  <c:v>4</c:v>
                </c:pt>
                <c:pt idx="4">
                  <c:v>8</c:v>
                </c:pt>
                <c:pt idx="5">
                  <c:v>7</c:v>
                </c:pt>
              </c:numCache>
            </c:numRef>
          </c:val>
          <c:smooth val="0"/>
          <c:extLst>
            <c:ext xmlns:c16="http://schemas.microsoft.com/office/drawing/2014/chart" uri="{C3380CC4-5D6E-409C-BE32-E72D297353CC}">
              <c16:uniqueId val="{00000002-2430-4360-8A5B-FA8EF92FFA3D}"/>
            </c:ext>
          </c:extLst>
        </c:ser>
        <c:ser>
          <c:idx val="3"/>
          <c:order val="3"/>
          <c:tx>
            <c:strRef>
              <c:f>Sheet1!$A$6</c:f>
              <c:strCache>
                <c:ptCount val="1"/>
                <c:pt idx="0">
                  <c:v>Independent</c:v>
                </c:pt>
              </c:strCache>
            </c:strRef>
          </c:tx>
          <c:spPr>
            <a:ln w="28575" cap="rnd">
              <a:solidFill>
                <a:schemeClr val="accent4"/>
              </a:solidFill>
              <a:round/>
            </a:ln>
            <a:effectLst/>
          </c:spPr>
          <c:marker>
            <c:symbol val="none"/>
          </c:marker>
          <c:cat>
            <c:numRef>
              <c:f>Sheet1!$B$2:$G$2</c:f>
              <c:numCache>
                <c:formatCode>General</c:formatCode>
                <c:ptCount val="6"/>
                <c:pt idx="0">
                  <c:v>1999</c:v>
                </c:pt>
                <c:pt idx="1">
                  <c:v>2004</c:v>
                </c:pt>
                <c:pt idx="2">
                  <c:v>2008</c:v>
                </c:pt>
                <c:pt idx="3">
                  <c:v>2012</c:v>
                </c:pt>
                <c:pt idx="4">
                  <c:v>2017</c:v>
                </c:pt>
                <c:pt idx="5">
                  <c:v>2022</c:v>
                </c:pt>
              </c:numCache>
            </c:numRef>
          </c:cat>
          <c:val>
            <c:numRef>
              <c:f>Sheet1!$B$6:$G$6</c:f>
              <c:numCache>
                <c:formatCode>General</c:formatCode>
                <c:ptCount val="6"/>
                <c:pt idx="0">
                  <c:v>9</c:v>
                </c:pt>
                <c:pt idx="1">
                  <c:v>13</c:v>
                </c:pt>
                <c:pt idx="2">
                  <c:v>15</c:v>
                </c:pt>
                <c:pt idx="3">
                  <c:v>7</c:v>
                </c:pt>
                <c:pt idx="4">
                  <c:v>7</c:v>
                </c:pt>
                <c:pt idx="5">
                  <c:v>7</c:v>
                </c:pt>
              </c:numCache>
            </c:numRef>
          </c:val>
          <c:smooth val="0"/>
          <c:extLst>
            <c:ext xmlns:c16="http://schemas.microsoft.com/office/drawing/2014/chart" uri="{C3380CC4-5D6E-409C-BE32-E72D297353CC}">
              <c16:uniqueId val="{00000003-2430-4360-8A5B-FA8EF92FFA3D}"/>
            </c:ext>
          </c:extLst>
        </c:ser>
        <c:ser>
          <c:idx val="4"/>
          <c:order val="4"/>
          <c:tx>
            <c:strRef>
              <c:f>Sheet1!$A$7</c:f>
              <c:strCache>
                <c:ptCount val="1"/>
                <c:pt idx="0">
                  <c:v>Uplands</c:v>
                </c:pt>
              </c:strCache>
            </c:strRef>
          </c:tx>
          <c:spPr>
            <a:ln w="28575" cap="rnd">
              <a:solidFill>
                <a:srgbClr val="7030A0"/>
              </a:solidFill>
              <a:round/>
            </a:ln>
            <a:effectLst/>
          </c:spPr>
          <c:marker>
            <c:symbol val="none"/>
          </c:marker>
          <c:cat>
            <c:numRef>
              <c:f>Sheet1!$B$2:$G$2</c:f>
              <c:numCache>
                <c:formatCode>General</c:formatCode>
                <c:ptCount val="6"/>
                <c:pt idx="0">
                  <c:v>1999</c:v>
                </c:pt>
                <c:pt idx="1">
                  <c:v>2004</c:v>
                </c:pt>
                <c:pt idx="2">
                  <c:v>2008</c:v>
                </c:pt>
                <c:pt idx="3">
                  <c:v>2012</c:v>
                </c:pt>
                <c:pt idx="4">
                  <c:v>2017</c:v>
                </c:pt>
                <c:pt idx="5">
                  <c:v>2022</c:v>
                </c:pt>
              </c:numCache>
            </c:numRef>
          </c:cat>
          <c:val>
            <c:numRef>
              <c:f>Sheet1!$B$7:$G$7</c:f>
              <c:numCache>
                <c:formatCode>General</c:formatCode>
                <c:ptCount val="6"/>
                <c:pt idx="0">
                  <c:v>0</c:v>
                </c:pt>
                <c:pt idx="1">
                  <c:v>0</c:v>
                </c:pt>
                <c:pt idx="2">
                  <c:v>0</c:v>
                </c:pt>
                <c:pt idx="3">
                  <c:v>0</c:v>
                </c:pt>
                <c:pt idx="4">
                  <c:v>2</c:v>
                </c:pt>
                <c:pt idx="5">
                  <c:v>4</c:v>
                </c:pt>
              </c:numCache>
            </c:numRef>
          </c:val>
          <c:smooth val="0"/>
          <c:extLst>
            <c:ext xmlns:c16="http://schemas.microsoft.com/office/drawing/2014/chart" uri="{C3380CC4-5D6E-409C-BE32-E72D297353CC}">
              <c16:uniqueId val="{00000004-2430-4360-8A5B-FA8EF92FFA3D}"/>
            </c:ext>
          </c:extLst>
        </c:ser>
        <c:ser>
          <c:idx val="5"/>
          <c:order val="5"/>
          <c:tx>
            <c:strRef>
              <c:f>Sheet1!$A$8</c:f>
              <c:strCache>
                <c:ptCount val="1"/>
                <c:pt idx="0">
                  <c:v>Green</c:v>
                </c:pt>
              </c:strCache>
            </c:strRef>
          </c:tx>
          <c:spPr>
            <a:ln w="28575" cap="rnd">
              <a:solidFill>
                <a:schemeClr val="accent6"/>
              </a:solidFill>
              <a:round/>
            </a:ln>
            <a:effectLst/>
          </c:spPr>
          <c:marker>
            <c:symbol val="none"/>
          </c:marker>
          <c:cat>
            <c:numRef>
              <c:f>Sheet1!$B$2:$G$2</c:f>
              <c:numCache>
                <c:formatCode>General</c:formatCode>
                <c:ptCount val="6"/>
                <c:pt idx="0">
                  <c:v>1999</c:v>
                </c:pt>
                <c:pt idx="1">
                  <c:v>2004</c:v>
                </c:pt>
                <c:pt idx="2">
                  <c:v>2008</c:v>
                </c:pt>
                <c:pt idx="3">
                  <c:v>2012</c:v>
                </c:pt>
                <c:pt idx="4">
                  <c:v>2017</c:v>
                </c:pt>
                <c:pt idx="5">
                  <c:v>2022</c:v>
                </c:pt>
              </c:numCache>
            </c:numRef>
          </c:cat>
          <c:val>
            <c:numRef>
              <c:f>Sheet1!$B$8:$G$8</c:f>
              <c:numCache>
                <c:formatCode>General</c:formatCode>
                <c:ptCount val="6"/>
                <c:pt idx="0">
                  <c:v>0</c:v>
                </c:pt>
                <c:pt idx="1">
                  <c:v>0</c:v>
                </c:pt>
                <c:pt idx="2">
                  <c:v>0</c:v>
                </c:pt>
                <c:pt idx="3">
                  <c:v>0</c:v>
                </c:pt>
                <c:pt idx="4">
                  <c:v>0</c:v>
                </c:pt>
                <c:pt idx="5">
                  <c:v>1</c:v>
                </c:pt>
              </c:numCache>
            </c:numRef>
          </c:val>
          <c:smooth val="0"/>
          <c:extLst>
            <c:ext xmlns:c16="http://schemas.microsoft.com/office/drawing/2014/chart" uri="{C3380CC4-5D6E-409C-BE32-E72D297353CC}">
              <c16:uniqueId val="{00000005-2430-4360-8A5B-FA8EF92FFA3D}"/>
            </c:ext>
          </c:extLst>
        </c:ser>
        <c:ser>
          <c:idx val="6"/>
          <c:order val="6"/>
          <c:tx>
            <c:strRef>
              <c:f>Sheet1!$A$9</c:f>
              <c:strCache>
                <c:ptCount val="1"/>
                <c:pt idx="0">
                  <c:v>Plaid</c:v>
                </c:pt>
              </c:strCache>
            </c:strRef>
          </c:tx>
          <c:spPr>
            <a:ln w="28575" cap="rnd">
              <a:solidFill>
                <a:schemeClr val="accent2">
                  <a:lumMod val="75000"/>
                </a:schemeClr>
              </a:solidFill>
              <a:round/>
            </a:ln>
            <a:effectLst/>
          </c:spPr>
          <c:marker>
            <c:symbol val="none"/>
          </c:marker>
          <c:cat>
            <c:numRef>
              <c:f>Sheet1!$B$2:$G$2</c:f>
              <c:numCache>
                <c:formatCode>General</c:formatCode>
                <c:ptCount val="6"/>
                <c:pt idx="0">
                  <c:v>1999</c:v>
                </c:pt>
                <c:pt idx="1">
                  <c:v>2004</c:v>
                </c:pt>
                <c:pt idx="2">
                  <c:v>2008</c:v>
                </c:pt>
                <c:pt idx="3">
                  <c:v>2012</c:v>
                </c:pt>
                <c:pt idx="4">
                  <c:v>2017</c:v>
                </c:pt>
                <c:pt idx="5">
                  <c:v>2022</c:v>
                </c:pt>
              </c:numCache>
            </c:numRef>
          </c:cat>
          <c:val>
            <c:numRef>
              <c:f>Sheet1!$B$9:$G$9</c:f>
              <c:numCache>
                <c:formatCode>General</c:formatCode>
                <c:ptCount val="6"/>
                <c:pt idx="0">
                  <c:v>2</c:v>
                </c:pt>
                <c:pt idx="1">
                  <c:v>5</c:v>
                </c:pt>
                <c:pt idx="2">
                  <c:v>1</c:v>
                </c:pt>
                <c:pt idx="3">
                  <c:v>0</c:v>
                </c:pt>
                <c:pt idx="4">
                  <c:v>0</c:v>
                </c:pt>
                <c:pt idx="5">
                  <c:v>0</c:v>
                </c:pt>
              </c:numCache>
            </c:numRef>
          </c:val>
          <c:smooth val="0"/>
          <c:extLst>
            <c:ext xmlns:c16="http://schemas.microsoft.com/office/drawing/2014/chart" uri="{C3380CC4-5D6E-409C-BE32-E72D297353CC}">
              <c16:uniqueId val="{00000006-2430-4360-8A5B-FA8EF92FFA3D}"/>
            </c:ext>
          </c:extLst>
        </c:ser>
        <c:dLbls>
          <c:showLegendKey val="0"/>
          <c:showVal val="0"/>
          <c:showCatName val="0"/>
          <c:showSerName val="0"/>
          <c:showPercent val="0"/>
          <c:showBubbleSize val="0"/>
        </c:dLbls>
        <c:smooth val="0"/>
        <c:axId val="440580208"/>
        <c:axId val="440579488"/>
      </c:lineChart>
      <c:catAx>
        <c:axId val="4405802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0579488"/>
        <c:crosses val="autoZero"/>
        <c:auto val="1"/>
        <c:lblAlgn val="ctr"/>
        <c:lblOffset val="100"/>
        <c:noMultiLvlLbl val="0"/>
      </c:catAx>
      <c:valAx>
        <c:axId val="4405794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05802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9">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12700" cap="flat" cmpd="sng" algn="ctr">
        <a:solidFill>
          <a:schemeClr val="lt1"/>
        </a:solidFill>
        <a:round/>
      </a:ln>
    </cs:spPr>
    <cs:defRPr sz="900" kern="1200" spc="10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effectRef idx="0"/>
    <cs:fontRef idx="minor">
      <a:schemeClr val="lt1"/>
    </cs:fontRef>
    <cs:defRPr sz="900" b="1"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fillRef idx="0"/>
    <cs:effectRef idx="0"/>
    <cs:fontRef idx="minor">
      <a:schemeClr val="dk1"/>
    </cs:fontRef>
    <cs:spPr>
      <a:ln w="9525" cap="flat" cmpd="sng" algn="ctr">
        <a:gradFill>
          <a:gsLst>
            <a:gs pos="0">
              <a:schemeClr val="lt1"/>
            </a:gs>
            <a:gs pos="100000">
              <a:schemeClr val="lt1">
                <a:alpha val="0"/>
              </a:schemeClr>
            </a:gs>
          </a:gsLst>
          <a:lin ang="5400000" scaled="0"/>
        </a:gradFill>
        <a:round/>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98">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4E9517-EA71-49A6-B2DB-A065CC2E443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6CE9325-0126-45A7-9563-C7EFC9C12E54}" type="asst">
      <dgm:prSet phldrT="[Text]"/>
      <dgm:spPr/>
      <dgm:t>
        <a:bodyPr/>
        <a:lstStyle/>
        <a:p>
          <a:r>
            <a:rPr lang="en-GB" dirty="0"/>
            <a:t>SWP</a:t>
          </a:r>
        </a:p>
      </dgm:t>
    </dgm:pt>
    <dgm:pt modelId="{0A8D06BB-AD06-4B9F-828C-5B6C3E9B1003}" type="parTrans" cxnId="{44391EA7-79C5-4E70-AB79-B9A91FBE0300}">
      <dgm:prSet/>
      <dgm:spPr/>
      <dgm:t>
        <a:bodyPr/>
        <a:lstStyle/>
        <a:p>
          <a:endParaRPr lang="en-GB"/>
        </a:p>
      </dgm:t>
    </dgm:pt>
    <dgm:pt modelId="{E468F0B8-D3C7-4CD6-8CA0-F7F14039FAC4}" type="sibTrans" cxnId="{44391EA7-79C5-4E70-AB79-B9A91FBE0300}">
      <dgm:prSet/>
      <dgm:spPr/>
      <dgm:t>
        <a:bodyPr/>
        <a:lstStyle/>
        <a:p>
          <a:endParaRPr lang="en-GB"/>
        </a:p>
      </dgm:t>
    </dgm:pt>
    <dgm:pt modelId="{EBE14219-1F15-4E9D-AEED-8DDB602289A0}" type="asst">
      <dgm:prSet/>
      <dgm:spPr/>
      <dgm:t>
        <a:bodyPr/>
        <a:lstStyle/>
        <a:p>
          <a:r>
            <a:rPr lang="en-GB" dirty="0"/>
            <a:t>PCC Emma Wools</a:t>
          </a:r>
        </a:p>
      </dgm:t>
    </dgm:pt>
    <dgm:pt modelId="{40765268-4E2B-4F2F-B40E-397B3CAFEDFC}" type="parTrans" cxnId="{CD534C32-52F1-44BD-98C5-6B5601216B91}">
      <dgm:prSet/>
      <dgm:spPr/>
      <dgm:t>
        <a:bodyPr/>
        <a:lstStyle/>
        <a:p>
          <a:endParaRPr lang="en-GB"/>
        </a:p>
      </dgm:t>
    </dgm:pt>
    <dgm:pt modelId="{4BF5D8EB-1FA4-4564-8FB9-EEE39D763CF4}" type="sibTrans" cxnId="{CD534C32-52F1-44BD-98C5-6B5601216B91}">
      <dgm:prSet/>
      <dgm:spPr/>
      <dgm:t>
        <a:bodyPr/>
        <a:lstStyle/>
        <a:p>
          <a:endParaRPr lang="en-GB"/>
        </a:p>
      </dgm:t>
    </dgm:pt>
    <dgm:pt modelId="{23670962-D862-4EDF-83F0-5E3D2A9C3E91}" type="asst">
      <dgm:prSet/>
      <dgm:spPr/>
      <dgm:t>
        <a:bodyPr/>
        <a:lstStyle/>
        <a:p>
          <a:r>
            <a:rPr lang="en-GB" dirty="0"/>
            <a:t>CC Jeremy Vaughan</a:t>
          </a:r>
        </a:p>
      </dgm:t>
    </dgm:pt>
    <dgm:pt modelId="{763525A2-DF1E-462D-954D-EBEC5EE742A0}" type="parTrans" cxnId="{F4BF74B8-47FE-4CC8-A55D-D9F461AEBAC7}">
      <dgm:prSet/>
      <dgm:spPr/>
      <dgm:t>
        <a:bodyPr/>
        <a:lstStyle/>
        <a:p>
          <a:endParaRPr lang="en-GB"/>
        </a:p>
      </dgm:t>
    </dgm:pt>
    <dgm:pt modelId="{ACC3C450-7DE7-42F4-9085-3E47F9AE6320}" type="sibTrans" cxnId="{F4BF74B8-47FE-4CC8-A55D-D9F461AEBAC7}">
      <dgm:prSet/>
      <dgm:spPr/>
      <dgm:t>
        <a:bodyPr/>
        <a:lstStyle/>
        <a:p>
          <a:endParaRPr lang="en-GB"/>
        </a:p>
      </dgm:t>
    </dgm:pt>
    <dgm:pt modelId="{2E422765-6B1E-480C-8DC5-D92C463B44C5}">
      <dgm:prSet/>
      <dgm:spPr/>
      <dgm:t>
        <a:bodyPr/>
        <a:lstStyle/>
        <a:p>
          <a:r>
            <a:rPr lang="en-GB" dirty="0"/>
            <a:t>DCC Jason Davies</a:t>
          </a:r>
        </a:p>
      </dgm:t>
    </dgm:pt>
    <dgm:pt modelId="{1C9843B8-954C-4089-9425-85F777C3E50F}" type="parTrans" cxnId="{BAD71A95-0128-410C-857D-C8C7B8EC0E23}">
      <dgm:prSet/>
      <dgm:spPr/>
      <dgm:t>
        <a:bodyPr/>
        <a:lstStyle/>
        <a:p>
          <a:endParaRPr lang="en-GB"/>
        </a:p>
      </dgm:t>
    </dgm:pt>
    <dgm:pt modelId="{5A29F707-278C-40CC-B354-AD38BB4E3A41}" type="sibTrans" cxnId="{BAD71A95-0128-410C-857D-C8C7B8EC0E23}">
      <dgm:prSet/>
      <dgm:spPr/>
      <dgm:t>
        <a:bodyPr/>
        <a:lstStyle/>
        <a:p>
          <a:endParaRPr lang="en-GB"/>
        </a:p>
      </dgm:t>
    </dgm:pt>
    <dgm:pt modelId="{0A0FD666-281E-45E1-A366-B828BCA78F34}">
      <dgm:prSet/>
      <dgm:spPr/>
      <dgm:t>
        <a:bodyPr/>
        <a:lstStyle/>
        <a:p>
          <a:r>
            <a:rPr lang="en-GB" dirty="0"/>
            <a:t>T.ACC Trudi Meyrick</a:t>
          </a:r>
        </a:p>
      </dgm:t>
    </dgm:pt>
    <dgm:pt modelId="{5B868324-3594-45C8-8494-DC961B927F94}" type="parTrans" cxnId="{93F52A24-D044-43CD-956C-2E42BBEE0B04}">
      <dgm:prSet/>
      <dgm:spPr/>
      <dgm:t>
        <a:bodyPr/>
        <a:lstStyle/>
        <a:p>
          <a:endParaRPr lang="en-GB"/>
        </a:p>
      </dgm:t>
    </dgm:pt>
    <dgm:pt modelId="{07170437-EB2C-403A-A51E-B4B1B0F0DF06}" type="sibTrans" cxnId="{93F52A24-D044-43CD-956C-2E42BBEE0B04}">
      <dgm:prSet/>
      <dgm:spPr/>
      <dgm:t>
        <a:bodyPr/>
        <a:lstStyle/>
        <a:p>
          <a:endParaRPr lang="en-GB"/>
        </a:p>
      </dgm:t>
    </dgm:pt>
    <dgm:pt modelId="{B731CFC1-6F1C-4690-9957-6B80037F8878}">
      <dgm:prSet/>
      <dgm:spPr/>
      <dgm:t>
        <a:bodyPr/>
        <a:lstStyle/>
        <a:p>
          <a:r>
            <a:rPr lang="en-GB" dirty="0"/>
            <a:t>Ch Supt Steve Jones</a:t>
          </a:r>
        </a:p>
      </dgm:t>
    </dgm:pt>
    <dgm:pt modelId="{D97DFC4B-1AC4-458A-BD55-F70F080B5ADE}" type="parTrans" cxnId="{720B217D-88EA-4E5A-BF6C-F62D1E18AF16}">
      <dgm:prSet/>
      <dgm:spPr/>
      <dgm:t>
        <a:bodyPr/>
        <a:lstStyle/>
        <a:p>
          <a:endParaRPr lang="en-GB"/>
        </a:p>
      </dgm:t>
    </dgm:pt>
    <dgm:pt modelId="{42D9CBFB-742B-401F-A70C-545595E6DCBF}" type="sibTrans" cxnId="{720B217D-88EA-4E5A-BF6C-F62D1E18AF16}">
      <dgm:prSet/>
      <dgm:spPr/>
      <dgm:t>
        <a:bodyPr/>
        <a:lstStyle/>
        <a:p>
          <a:endParaRPr lang="en-GB"/>
        </a:p>
      </dgm:t>
    </dgm:pt>
    <dgm:pt modelId="{5E0DFA9E-F836-489C-A1B3-0750271F5C10}" type="pres">
      <dgm:prSet presAssocID="{524E9517-EA71-49A6-B2DB-A065CC2E443E}" presName="hierChild1" presStyleCnt="0">
        <dgm:presLayoutVars>
          <dgm:orgChart val="1"/>
          <dgm:chPref val="1"/>
          <dgm:dir/>
          <dgm:animOne val="branch"/>
          <dgm:animLvl val="lvl"/>
          <dgm:resizeHandles/>
        </dgm:presLayoutVars>
      </dgm:prSet>
      <dgm:spPr/>
    </dgm:pt>
    <dgm:pt modelId="{2260E1AD-A4E3-42AD-A7C1-0A9E20178BBA}" type="pres">
      <dgm:prSet presAssocID="{F6CE9325-0126-45A7-9563-C7EFC9C12E54}" presName="hierRoot1" presStyleCnt="0">
        <dgm:presLayoutVars>
          <dgm:hierBranch val="init"/>
        </dgm:presLayoutVars>
      </dgm:prSet>
      <dgm:spPr/>
    </dgm:pt>
    <dgm:pt modelId="{938A75C5-22C4-433E-ABC0-964E4CB5ACB9}" type="pres">
      <dgm:prSet presAssocID="{F6CE9325-0126-45A7-9563-C7EFC9C12E54}" presName="rootComposite1" presStyleCnt="0"/>
      <dgm:spPr/>
    </dgm:pt>
    <dgm:pt modelId="{E49E16B8-7288-4103-9CED-2452176D3D8B}" type="pres">
      <dgm:prSet presAssocID="{F6CE9325-0126-45A7-9563-C7EFC9C12E54}" presName="rootText1" presStyleLbl="node0" presStyleIdx="0" presStyleCnt="1">
        <dgm:presLayoutVars>
          <dgm:chPref val="3"/>
        </dgm:presLayoutVars>
      </dgm:prSet>
      <dgm:spPr/>
    </dgm:pt>
    <dgm:pt modelId="{20B6CE9B-5719-4C21-9749-8BF86E1E3057}" type="pres">
      <dgm:prSet presAssocID="{F6CE9325-0126-45A7-9563-C7EFC9C12E54}" presName="rootConnector1" presStyleLbl="asst0" presStyleIdx="0" presStyleCnt="2"/>
      <dgm:spPr/>
    </dgm:pt>
    <dgm:pt modelId="{A3C90547-FF1A-4371-9092-E1A0495542A8}" type="pres">
      <dgm:prSet presAssocID="{F6CE9325-0126-45A7-9563-C7EFC9C12E54}" presName="hierChild2" presStyleCnt="0"/>
      <dgm:spPr/>
    </dgm:pt>
    <dgm:pt modelId="{C7E7A034-B4E0-4902-A53A-6705FE955D20}" type="pres">
      <dgm:prSet presAssocID="{F6CE9325-0126-45A7-9563-C7EFC9C12E54}" presName="hierChild3" presStyleCnt="0"/>
      <dgm:spPr/>
    </dgm:pt>
    <dgm:pt modelId="{F5E8FCF0-56C2-4228-9B5B-C07E8B8E3B09}" type="pres">
      <dgm:prSet presAssocID="{40765268-4E2B-4F2F-B40E-397B3CAFEDFC}" presName="Name111" presStyleLbl="parChTrans1D2" presStyleIdx="0" presStyleCnt="2"/>
      <dgm:spPr/>
    </dgm:pt>
    <dgm:pt modelId="{9A6F32D5-A370-4D4D-B6AC-FE4D87E32FBA}" type="pres">
      <dgm:prSet presAssocID="{EBE14219-1F15-4E9D-AEED-8DDB602289A0}" presName="hierRoot3" presStyleCnt="0">
        <dgm:presLayoutVars>
          <dgm:hierBranch val="init"/>
        </dgm:presLayoutVars>
      </dgm:prSet>
      <dgm:spPr/>
    </dgm:pt>
    <dgm:pt modelId="{F2CA58CA-B4B1-48F3-B2F1-E6ADF0F81904}" type="pres">
      <dgm:prSet presAssocID="{EBE14219-1F15-4E9D-AEED-8DDB602289A0}" presName="rootComposite3" presStyleCnt="0"/>
      <dgm:spPr/>
    </dgm:pt>
    <dgm:pt modelId="{EE914B34-B715-4ADF-854C-F5FD8D65F3B8}" type="pres">
      <dgm:prSet presAssocID="{EBE14219-1F15-4E9D-AEED-8DDB602289A0}" presName="rootText3" presStyleLbl="asst0" presStyleIdx="0" presStyleCnt="2">
        <dgm:presLayoutVars>
          <dgm:chPref val="3"/>
        </dgm:presLayoutVars>
      </dgm:prSet>
      <dgm:spPr/>
    </dgm:pt>
    <dgm:pt modelId="{D05A2F46-8118-4090-8FF2-F8CAC205E243}" type="pres">
      <dgm:prSet presAssocID="{EBE14219-1F15-4E9D-AEED-8DDB602289A0}" presName="rootConnector3" presStyleLbl="asst0" presStyleIdx="0" presStyleCnt="2"/>
      <dgm:spPr/>
    </dgm:pt>
    <dgm:pt modelId="{DBD014B0-34F2-4732-AFAE-27762926A6FE}" type="pres">
      <dgm:prSet presAssocID="{EBE14219-1F15-4E9D-AEED-8DDB602289A0}" presName="hierChild6" presStyleCnt="0"/>
      <dgm:spPr/>
    </dgm:pt>
    <dgm:pt modelId="{00786423-A764-45EE-BDEB-EA02191833D4}" type="pres">
      <dgm:prSet presAssocID="{EBE14219-1F15-4E9D-AEED-8DDB602289A0}" presName="hierChild7" presStyleCnt="0"/>
      <dgm:spPr/>
    </dgm:pt>
    <dgm:pt modelId="{3136AB87-9A10-4F06-BD1F-5E1163E8EBE5}" type="pres">
      <dgm:prSet presAssocID="{763525A2-DF1E-462D-954D-EBEC5EE742A0}" presName="Name111" presStyleLbl="parChTrans1D2" presStyleIdx="1" presStyleCnt="2"/>
      <dgm:spPr/>
    </dgm:pt>
    <dgm:pt modelId="{3083A968-5267-44B0-B99F-8AF131E3C7AD}" type="pres">
      <dgm:prSet presAssocID="{23670962-D862-4EDF-83F0-5E3D2A9C3E91}" presName="hierRoot3" presStyleCnt="0">
        <dgm:presLayoutVars>
          <dgm:hierBranch val="init"/>
        </dgm:presLayoutVars>
      </dgm:prSet>
      <dgm:spPr/>
    </dgm:pt>
    <dgm:pt modelId="{9FE0A2F6-1A2B-49E7-845F-C7A2E42FE57B}" type="pres">
      <dgm:prSet presAssocID="{23670962-D862-4EDF-83F0-5E3D2A9C3E91}" presName="rootComposite3" presStyleCnt="0"/>
      <dgm:spPr/>
    </dgm:pt>
    <dgm:pt modelId="{C251693B-C909-472D-983A-EFD0614C55D5}" type="pres">
      <dgm:prSet presAssocID="{23670962-D862-4EDF-83F0-5E3D2A9C3E91}" presName="rootText3" presStyleLbl="asst0" presStyleIdx="1" presStyleCnt="2">
        <dgm:presLayoutVars>
          <dgm:chPref val="3"/>
        </dgm:presLayoutVars>
      </dgm:prSet>
      <dgm:spPr/>
    </dgm:pt>
    <dgm:pt modelId="{55425530-D714-44BD-8F10-597EE96E4E38}" type="pres">
      <dgm:prSet presAssocID="{23670962-D862-4EDF-83F0-5E3D2A9C3E91}" presName="rootConnector3" presStyleLbl="asst0" presStyleIdx="1" presStyleCnt="2"/>
      <dgm:spPr/>
    </dgm:pt>
    <dgm:pt modelId="{D97A8956-50A7-4F5A-9025-3A7C2BF4E422}" type="pres">
      <dgm:prSet presAssocID="{23670962-D862-4EDF-83F0-5E3D2A9C3E91}" presName="hierChild6" presStyleCnt="0"/>
      <dgm:spPr/>
    </dgm:pt>
    <dgm:pt modelId="{2051F820-FE02-4245-B9B6-013B2B2A8C2F}" type="pres">
      <dgm:prSet presAssocID="{1C9843B8-954C-4089-9425-85F777C3E50F}" presName="Name37" presStyleLbl="parChTrans1D3" presStyleIdx="0" presStyleCnt="1"/>
      <dgm:spPr/>
    </dgm:pt>
    <dgm:pt modelId="{08317B54-B670-4963-B702-49C36DE75037}" type="pres">
      <dgm:prSet presAssocID="{2E422765-6B1E-480C-8DC5-D92C463B44C5}" presName="hierRoot2" presStyleCnt="0">
        <dgm:presLayoutVars>
          <dgm:hierBranch val="init"/>
        </dgm:presLayoutVars>
      </dgm:prSet>
      <dgm:spPr/>
    </dgm:pt>
    <dgm:pt modelId="{B0A123E4-FAC2-43FC-940D-A32BBD4CE7D2}" type="pres">
      <dgm:prSet presAssocID="{2E422765-6B1E-480C-8DC5-D92C463B44C5}" presName="rootComposite" presStyleCnt="0"/>
      <dgm:spPr/>
    </dgm:pt>
    <dgm:pt modelId="{0449EFB5-1DA7-422F-8C54-2389D9D33877}" type="pres">
      <dgm:prSet presAssocID="{2E422765-6B1E-480C-8DC5-D92C463B44C5}" presName="rootText" presStyleLbl="node3" presStyleIdx="0" presStyleCnt="1">
        <dgm:presLayoutVars>
          <dgm:chPref val="3"/>
        </dgm:presLayoutVars>
      </dgm:prSet>
      <dgm:spPr/>
    </dgm:pt>
    <dgm:pt modelId="{1329EB96-B572-46F0-8207-04A98740148B}" type="pres">
      <dgm:prSet presAssocID="{2E422765-6B1E-480C-8DC5-D92C463B44C5}" presName="rootConnector" presStyleLbl="node3" presStyleIdx="0" presStyleCnt="1"/>
      <dgm:spPr/>
    </dgm:pt>
    <dgm:pt modelId="{A9369418-3524-4D16-A2CB-7B9DE3AA28D2}" type="pres">
      <dgm:prSet presAssocID="{2E422765-6B1E-480C-8DC5-D92C463B44C5}" presName="hierChild4" presStyleCnt="0"/>
      <dgm:spPr/>
    </dgm:pt>
    <dgm:pt modelId="{AC174A4B-7A66-4C0B-AF52-E4E2B648C27F}" type="pres">
      <dgm:prSet presAssocID="{5B868324-3594-45C8-8494-DC961B927F94}" presName="Name37" presStyleLbl="parChTrans1D4" presStyleIdx="0" presStyleCnt="2"/>
      <dgm:spPr/>
    </dgm:pt>
    <dgm:pt modelId="{B936BF57-67B7-4E1B-88F3-FBB43FD659B7}" type="pres">
      <dgm:prSet presAssocID="{0A0FD666-281E-45E1-A366-B828BCA78F34}" presName="hierRoot2" presStyleCnt="0">
        <dgm:presLayoutVars>
          <dgm:hierBranch val="init"/>
        </dgm:presLayoutVars>
      </dgm:prSet>
      <dgm:spPr/>
    </dgm:pt>
    <dgm:pt modelId="{D285D892-639C-4A22-AA35-38F94A9E5EEB}" type="pres">
      <dgm:prSet presAssocID="{0A0FD666-281E-45E1-A366-B828BCA78F34}" presName="rootComposite" presStyleCnt="0"/>
      <dgm:spPr/>
    </dgm:pt>
    <dgm:pt modelId="{4D87314E-E50D-44D3-B688-F9D963ED3866}" type="pres">
      <dgm:prSet presAssocID="{0A0FD666-281E-45E1-A366-B828BCA78F34}" presName="rootText" presStyleLbl="node4" presStyleIdx="0" presStyleCnt="2">
        <dgm:presLayoutVars>
          <dgm:chPref val="3"/>
        </dgm:presLayoutVars>
      </dgm:prSet>
      <dgm:spPr/>
    </dgm:pt>
    <dgm:pt modelId="{0DE59EB3-7835-4D6B-B4AD-AF804BDA4DE7}" type="pres">
      <dgm:prSet presAssocID="{0A0FD666-281E-45E1-A366-B828BCA78F34}" presName="rootConnector" presStyleLbl="node4" presStyleIdx="0" presStyleCnt="2"/>
      <dgm:spPr/>
    </dgm:pt>
    <dgm:pt modelId="{7E51379E-F5CE-4EDF-BE8D-76CD2518FCA3}" type="pres">
      <dgm:prSet presAssocID="{0A0FD666-281E-45E1-A366-B828BCA78F34}" presName="hierChild4" presStyleCnt="0"/>
      <dgm:spPr/>
    </dgm:pt>
    <dgm:pt modelId="{B27DCBE9-D1D0-4C51-86B8-8D23C16E307E}" type="pres">
      <dgm:prSet presAssocID="{0A0FD666-281E-45E1-A366-B828BCA78F34}" presName="hierChild5" presStyleCnt="0"/>
      <dgm:spPr/>
    </dgm:pt>
    <dgm:pt modelId="{2617D602-DBF6-4B57-9D80-DFF647C423E8}" type="pres">
      <dgm:prSet presAssocID="{D97DFC4B-1AC4-458A-BD55-F70F080B5ADE}" presName="Name37" presStyleLbl="parChTrans1D4" presStyleIdx="1" presStyleCnt="2"/>
      <dgm:spPr/>
    </dgm:pt>
    <dgm:pt modelId="{9CAABD26-DD0A-440B-9B4F-08983CA595BC}" type="pres">
      <dgm:prSet presAssocID="{B731CFC1-6F1C-4690-9957-6B80037F8878}" presName="hierRoot2" presStyleCnt="0">
        <dgm:presLayoutVars>
          <dgm:hierBranch val="init"/>
        </dgm:presLayoutVars>
      </dgm:prSet>
      <dgm:spPr/>
    </dgm:pt>
    <dgm:pt modelId="{FC212D7D-5D94-4020-AA77-A487CA14492D}" type="pres">
      <dgm:prSet presAssocID="{B731CFC1-6F1C-4690-9957-6B80037F8878}" presName="rootComposite" presStyleCnt="0"/>
      <dgm:spPr/>
    </dgm:pt>
    <dgm:pt modelId="{6DB87EEF-0108-4590-8607-3B07DF5C8194}" type="pres">
      <dgm:prSet presAssocID="{B731CFC1-6F1C-4690-9957-6B80037F8878}" presName="rootText" presStyleLbl="node4" presStyleIdx="1" presStyleCnt="2">
        <dgm:presLayoutVars>
          <dgm:chPref val="3"/>
        </dgm:presLayoutVars>
      </dgm:prSet>
      <dgm:spPr/>
    </dgm:pt>
    <dgm:pt modelId="{CD8D07BB-CB5F-45B4-A727-6C0A500B5879}" type="pres">
      <dgm:prSet presAssocID="{B731CFC1-6F1C-4690-9957-6B80037F8878}" presName="rootConnector" presStyleLbl="node4" presStyleIdx="1" presStyleCnt="2"/>
      <dgm:spPr/>
    </dgm:pt>
    <dgm:pt modelId="{CAE43FB0-F4B6-4CE1-ABAE-FD7629BC8BED}" type="pres">
      <dgm:prSet presAssocID="{B731CFC1-6F1C-4690-9957-6B80037F8878}" presName="hierChild4" presStyleCnt="0"/>
      <dgm:spPr/>
    </dgm:pt>
    <dgm:pt modelId="{35F7EDC0-4783-4146-A40E-8A2F3647F18C}" type="pres">
      <dgm:prSet presAssocID="{B731CFC1-6F1C-4690-9957-6B80037F8878}" presName="hierChild5" presStyleCnt="0"/>
      <dgm:spPr/>
    </dgm:pt>
    <dgm:pt modelId="{B08C24D8-0379-45F6-98D4-C8D0EAB8C7FC}" type="pres">
      <dgm:prSet presAssocID="{2E422765-6B1E-480C-8DC5-D92C463B44C5}" presName="hierChild5" presStyleCnt="0"/>
      <dgm:spPr/>
    </dgm:pt>
    <dgm:pt modelId="{D050394C-6B48-4F29-8515-F487676865F3}" type="pres">
      <dgm:prSet presAssocID="{23670962-D862-4EDF-83F0-5E3D2A9C3E91}" presName="hierChild7" presStyleCnt="0"/>
      <dgm:spPr/>
    </dgm:pt>
  </dgm:ptLst>
  <dgm:cxnLst>
    <dgm:cxn modelId="{0B905015-9FE3-45B9-9222-052981A076D1}" type="presOf" srcId="{0A0FD666-281E-45E1-A366-B828BCA78F34}" destId="{4D87314E-E50D-44D3-B688-F9D963ED3866}" srcOrd="0" destOrd="0" presId="urn:microsoft.com/office/officeart/2005/8/layout/orgChart1"/>
    <dgm:cxn modelId="{93F52A24-D044-43CD-956C-2E42BBEE0B04}" srcId="{2E422765-6B1E-480C-8DC5-D92C463B44C5}" destId="{0A0FD666-281E-45E1-A366-B828BCA78F34}" srcOrd="0" destOrd="0" parTransId="{5B868324-3594-45C8-8494-DC961B927F94}" sibTransId="{07170437-EB2C-403A-A51E-B4B1B0F0DF06}"/>
    <dgm:cxn modelId="{11110430-7218-430E-A583-8A1CAA2B66EC}" type="presOf" srcId="{23670962-D862-4EDF-83F0-5E3D2A9C3E91}" destId="{55425530-D714-44BD-8F10-597EE96E4E38}" srcOrd="1" destOrd="0" presId="urn:microsoft.com/office/officeart/2005/8/layout/orgChart1"/>
    <dgm:cxn modelId="{CD534C32-52F1-44BD-98C5-6B5601216B91}" srcId="{F6CE9325-0126-45A7-9563-C7EFC9C12E54}" destId="{EBE14219-1F15-4E9D-AEED-8DDB602289A0}" srcOrd="0" destOrd="0" parTransId="{40765268-4E2B-4F2F-B40E-397B3CAFEDFC}" sibTransId="{4BF5D8EB-1FA4-4564-8FB9-EEE39D763CF4}"/>
    <dgm:cxn modelId="{F934403B-581F-4929-9D20-C7905A07853D}" type="presOf" srcId="{2E422765-6B1E-480C-8DC5-D92C463B44C5}" destId="{0449EFB5-1DA7-422F-8C54-2389D9D33877}" srcOrd="0" destOrd="0" presId="urn:microsoft.com/office/officeart/2005/8/layout/orgChart1"/>
    <dgm:cxn modelId="{6818C25D-064E-412D-A76B-29D903374F72}" type="presOf" srcId="{524E9517-EA71-49A6-B2DB-A065CC2E443E}" destId="{5E0DFA9E-F836-489C-A1B3-0750271F5C10}" srcOrd="0" destOrd="0" presId="urn:microsoft.com/office/officeart/2005/8/layout/orgChart1"/>
    <dgm:cxn modelId="{EF59BC69-3A28-4509-B1F1-71BD6DFF762A}" type="presOf" srcId="{1C9843B8-954C-4089-9425-85F777C3E50F}" destId="{2051F820-FE02-4245-B9B6-013B2B2A8C2F}" srcOrd="0" destOrd="0" presId="urn:microsoft.com/office/officeart/2005/8/layout/orgChart1"/>
    <dgm:cxn modelId="{27247A4E-75D2-4F88-99B7-3748C133CF0C}" type="presOf" srcId="{23670962-D862-4EDF-83F0-5E3D2A9C3E91}" destId="{C251693B-C909-472D-983A-EFD0614C55D5}" srcOrd="0" destOrd="0" presId="urn:microsoft.com/office/officeart/2005/8/layout/orgChart1"/>
    <dgm:cxn modelId="{CFC8C351-70CA-40CE-99EF-EBB6482655C5}" type="presOf" srcId="{F6CE9325-0126-45A7-9563-C7EFC9C12E54}" destId="{E49E16B8-7288-4103-9CED-2452176D3D8B}" srcOrd="0" destOrd="0" presId="urn:microsoft.com/office/officeart/2005/8/layout/orgChart1"/>
    <dgm:cxn modelId="{22F4B37B-F2A3-4C83-900D-C7E27159B595}" type="presOf" srcId="{B731CFC1-6F1C-4690-9957-6B80037F8878}" destId="{6DB87EEF-0108-4590-8607-3B07DF5C8194}" srcOrd="0" destOrd="0" presId="urn:microsoft.com/office/officeart/2005/8/layout/orgChart1"/>
    <dgm:cxn modelId="{720B217D-88EA-4E5A-BF6C-F62D1E18AF16}" srcId="{2E422765-6B1E-480C-8DC5-D92C463B44C5}" destId="{B731CFC1-6F1C-4690-9957-6B80037F8878}" srcOrd="1" destOrd="0" parTransId="{D97DFC4B-1AC4-458A-BD55-F70F080B5ADE}" sibTransId="{42D9CBFB-742B-401F-A70C-545595E6DCBF}"/>
    <dgm:cxn modelId="{ACADF28C-3318-4EC3-8187-3A12E1550919}" type="presOf" srcId="{EBE14219-1F15-4E9D-AEED-8DDB602289A0}" destId="{EE914B34-B715-4ADF-854C-F5FD8D65F3B8}" srcOrd="0" destOrd="0" presId="urn:microsoft.com/office/officeart/2005/8/layout/orgChart1"/>
    <dgm:cxn modelId="{DE914E8E-F32C-4862-B4F9-0F7A27A1BB8D}" type="presOf" srcId="{5B868324-3594-45C8-8494-DC961B927F94}" destId="{AC174A4B-7A66-4C0B-AF52-E4E2B648C27F}" srcOrd="0" destOrd="0" presId="urn:microsoft.com/office/officeart/2005/8/layout/orgChart1"/>
    <dgm:cxn modelId="{BAD71A95-0128-410C-857D-C8C7B8EC0E23}" srcId="{23670962-D862-4EDF-83F0-5E3D2A9C3E91}" destId="{2E422765-6B1E-480C-8DC5-D92C463B44C5}" srcOrd="0" destOrd="0" parTransId="{1C9843B8-954C-4089-9425-85F777C3E50F}" sibTransId="{5A29F707-278C-40CC-B354-AD38BB4E3A41}"/>
    <dgm:cxn modelId="{2648119B-0953-42AD-B49E-124B6EB4D2AE}" type="presOf" srcId="{40765268-4E2B-4F2F-B40E-397B3CAFEDFC}" destId="{F5E8FCF0-56C2-4228-9B5B-C07E8B8E3B09}" srcOrd="0" destOrd="0" presId="urn:microsoft.com/office/officeart/2005/8/layout/orgChart1"/>
    <dgm:cxn modelId="{44391EA7-79C5-4E70-AB79-B9A91FBE0300}" srcId="{524E9517-EA71-49A6-B2DB-A065CC2E443E}" destId="{F6CE9325-0126-45A7-9563-C7EFC9C12E54}" srcOrd="0" destOrd="0" parTransId="{0A8D06BB-AD06-4B9F-828C-5B6C3E9B1003}" sibTransId="{E468F0B8-D3C7-4CD6-8CA0-F7F14039FAC4}"/>
    <dgm:cxn modelId="{7EFE5CA7-59AA-4404-AE62-AE7ABF3E7409}" type="presOf" srcId="{B731CFC1-6F1C-4690-9957-6B80037F8878}" destId="{CD8D07BB-CB5F-45B4-A727-6C0A500B5879}" srcOrd="1" destOrd="0" presId="urn:microsoft.com/office/officeart/2005/8/layout/orgChart1"/>
    <dgm:cxn modelId="{F4BF74B8-47FE-4CC8-A55D-D9F461AEBAC7}" srcId="{F6CE9325-0126-45A7-9563-C7EFC9C12E54}" destId="{23670962-D862-4EDF-83F0-5E3D2A9C3E91}" srcOrd="1" destOrd="0" parTransId="{763525A2-DF1E-462D-954D-EBEC5EE742A0}" sibTransId="{ACC3C450-7DE7-42F4-9085-3E47F9AE6320}"/>
    <dgm:cxn modelId="{3F8D5CB9-BF6B-4278-8243-29172CA20C42}" type="presOf" srcId="{F6CE9325-0126-45A7-9563-C7EFC9C12E54}" destId="{20B6CE9B-5719-4C21-9749-8BF86E1E3057}" srcOrd="1" destOrd="0" presId="urn:microsoft.com/office/officeart/2005/8/layout/orgChart1"/>
    <dgm:cxn modelId="{9DFD4CBF-B751-4DCB-B80F-57B67A270B46}" type="presOf" srcId="{2E422765-6B1E-480C-8DC5-D92C463B44C5}" destId="{1329EB96-B572-46F0-8207-04A98740148B}" srcOrd="1" destOrd="0" presId="urn:microsoft.com/office/officeart/2005/8/layout/orgChart1"/>
    <dgm:cxn modelId="{E35455BF-6320-4B7D-B3FC-BB139E8F5720}" type="presOf" srcId="{0A0FD666-281E-45E1-A366-B828BCA78F34}" destId="{0DE59EB3-7835-4D6B-B4AD-AF804BDA4DE7}" srcOrd="1" destOrd="0" presId="urn:microsoft.com/office/officeart/2005/8/layout/orgChart1"/>
    <dgm:cxn modelId="{3003F7DE-C6BE-40B0-9B53-EA69ADCBC514}" type="presOf" srcId="{EBE14219-1F15-4E9D-AEED-8DDB602289A0}" destId="{D05A2F46-8118-4090-8FF2-F8CAC205E243}" srcOrd="1" destOrd="0" presId="urn:microsoft.com/office/officeart/2005/8/layout/orgChart1"/>
    <dgm:cxn modelId="{E9A494F1-A8FC-4F83-B6CE-5D6C489E3E15}" type="presOf" srcId="{763525A2-DF1E-462D-954D-EBEC5EE742A0}" destId="{3136AB87-9A10-4F06-BD1F-5E1163E8EBE5}" srcOrd="0" destOrd="0" presId="urn:microsoft.com/office/officeart/2005/8/layout/orgChart1"/>
    <dgm:cxn modelId="{886999FB-284F-43C1-9794-680E62E6D6EB}" type="presOf" srcId="{D97DFC4B-1AC4-458A-BD55-F70F080B5ADE}" destId="{2617D602-DBF6-4B57-9D80-DFF647C423E8}" srcOrd="0" destOrd="0" presId="urn:microsoft.com/office/officeart/2005/8/layout/orgChart1"/>
    <dgm:cxn modelId="{E89A843C-5880-4736-AAB7-4569A4E3D38D}" type="presParOf" srcId="{5E0DFA9E-F836-489C-A1B3-0750271F5C10}" destId="{2260E1AD-A4E3-42AD-A7C1-0A9E20178BBA}" srcOrd="0" destOrd="0" presId="urn:microsoft.com/office/officeart/2005/8/layout/orgChart1"/>
    <dgm:cxn modelId="{1A01FBE9-5DBE-49C9-840D-58231B69DBB3}" type="presParOf" srcId="{2260E1AD-A4E3-42AD-A7C1-0A9E20178BBA}" destId="{938A75C5-22C4-433E-ABC0-964E4CB5ACB9}" srcOrd="0" destOrd="0" presId="urn:microsoft.com/office/officeart/2005/8/layout/orgChart1"/>
    <dgm:cxn modelId="{126B8F01-D3D6-47E3-932D-86209C433209}" type="presParOf" srcId="{938A75C5-22C4-433E-ABC0-964E4CB5ACB9}" destId="{E49E16B8-7288-4103-9CED-2452176D3D8B}" srcOrd="0" destOrd="0" presId="urn:microsoft.com/office/officeart/2005/8/layout/orgChart1"/>
    <dgm:cxn modelId="{0F3ABB36-2DA1-4D55-B225-6032AE0D6E49}" type="presParOf" srcId="{938A75C5-22C4-433E-ABC0-964E4CB5ACB9}" destId="{20B6CE9B-5719-4C21-9749-8BF86E1E3057}" srcOrd="1" destOrd="0" presId="urn:microsoft.com/office/officeart/2005/8/layout/orgChart1"/>
    <dgm:cxn modelId="{58347B33-A777-4216-A92F-9E89E17F29D9}" type="presParOf" srcId="{2260E1AD-A4E3-42AD-A7C1-0A9E20178BBA}" destId="{A3C90547-FF1A-4371-9092-E1A0495542A8}" srcOrd="1" destOrd="0" presId="urn:microsoft.com/office/officeart/2005/8/layout/orgChart1"/>
    <dgm:cxn modelId="{B7861D38-1E8E-4EC3-BA97-EDDA393DB0ED}" type="presParOf" srcId="{2260E1AD-A4E3-42AD-A7C1-0A9E20178BBA}" destId="{C7E7A034-B4E0-4902-A53A-6705FE955D20}" srcOrd="2" destOrd="0" presId="urn:microsoft.com/office/officeart/2005/8/layout/orgChart1"/>
    <dgm:cxn modelId="{A7007397-50F1-4D07-B897-683E25396EB5}" type="presParOf" srcId="{C7E7A034-B4E0-4902-A53A-6705FE955D20}" destId="{F5E8FCF0-56C2-4228-9B5B-C07E8B8E3B09}" srcOrd="0" destOrd="0" presId="urn:microsoft.com/office/officeart/2005/8/layout/orgChart1"/>
    <dgm:cxn modelId="{4BA1594C-D6D9-4D24-AE19-054A926BFB92}" type="presParOf" srcId="{C7E7A034-B4E0-4902-A53A-6705FE955D20}" destId="{9A6F32D5-A370-4D4D-B6AC-FE4D87E32FBA}" srcOrd="1" destOrd="0" presId="urn:microsoft.com/office/officeart/2005/8/layout/orgChart1"/>
    <dgm:cxn modelId="{8231506E-52B7-481F-8DAC-9F73C90F3EF5}" type="presParOf" srcId="{9A6F32D5-A370-4D4D-B6AC-FE4D87E32FBA}" destId="{F2CA58CA-B4B1-48F3-B2F1-E6ADF0F81904}" srcOrd="0" destOrd="0" presId="urn:microsoft.com/office/officeart/2005/8/layout/orgChart1"/>
    <dgm:cxn modelId="{E8EF5401-FAC0-4A1E-A183-49C55D9E33F7}" type="presParOf" srcId="{F2CA58CA-B4B1-48F3-B2F1-E6ADF0F81904}" destId="{EE914B34-B715-4ADF-854C-F5FD8D65F3B8}" srcOrd="0" destOrd="0" presId="urn:microsoft.com/office/officeart/2005/8/layout/orgChart1"/>
    <dgm:cxn modelId="{BE748533-379C-4D4D-BEB0-6D255280B87F}" type="presParOf" srcId="{F2CA58CA-B4B1-48F3-B2F1-E6ADF0F81904}" destId="{D05A2F46-8118-4090-8FF2-F8CAC205E243}" srcOrd="1" destOrd="0" presId="urn:microsoft.com/office/officeart/2005/8/layout/orgChart1"/>
    <dgm:cxn modelId="{3DFBDDC5-9FA5-4DEE-98E6-CB7A2C54B5D1}" type="presParOf" srcId="{9A6F32D5-A370-4D4D-B6AC-FE4D87E32FBA}" destId="{DBD014B0-34F2-4732-AFAE-27762926A6FE}" srcOrd="1" destOrd="0" presId="urn:microsoft.com/office/officeart/2005/8/layout/orgChart1"/>
    <dgm:cxn modelId="{DA11B2E6-43EA-4847-AEFF-980F77AEFC1E}" type="presParOf" srcId="{9A6F32D5-A370-4D4D-B6AC-FE4D87E32FBA}" destId="{00786423-A764-45EE-BDEB-EA02191833D4}" srcOrd="2" destOrd="0" presId="urn:microsoft.com/office/officeart/2005/8/layout/orgChart1"/>
    <dgm:cxn modelId="{EE54D206-0A17-4C06-94DB-8E26A1707F0B}" type="presParOf" srcId="{C7E7A034-B4E0-4902-A53A-6705FE955D20}" destId="{3136AB87-9A10-4F06-BD1F-5E1163E8EBE5}" srcOrd="2" destOrd="0" presId="urn:microsoft.com/office/officeart/2005/8/layout/orgChart1"/>
    <dgm:cxn modelId="{539B96A1-79B3-4693-B2E0-FF99B2D1AE05}" type="presParOf" srcId="{C7E7A034-B4E0-4902-A53A-6705FE955D20}" destId="{3083A968-5267-44B0-B99F-8AF131E3C7AD}" srcOrd="3" destOrd="0" presId="urn:microsoft.com/office/officeart/2005/8/layout/orgChart1"/>
    <dgm:cxn modelId="{760C9EE0-0354-4033-BF6F-7A77AE3E5F8C}" type="presParOf" srcId="{3083A968-5267-44B0-B99F-8AF131E3C7AD}" destId="{9FE0A2F6-1A2B-49E7-845F-C7A2E42FE57B}" srcOrd="0" destOrd="0" presId="urn:microsoft.com/office/officeart/2005/8/layout/orgChart1"/>
    <dgm:cxn modelId="{4384075D-A077-412D-8D14-F352F3AC7BB8}" type="presParOf" srcId="{9FE0A2F6-1A2B-49E7-845F-C7A2E42FE57B}" destId="{C251693B-C909-472D-983A-EFD0614C55D5}" srcOrd="0" destOrd="0" presId="urn:microsoft.com/office/officeart/2005/8/layout/orgChart1"/>
    <dgm:cxn modelId="{6192618E-3850-440B-A7E1-46B259B34429}" type="presParOf" srcId="{9FE0A2F6-1A2B-49E7-845F-C7A2E42FE57B}" destId="{55425530-D714-44BD-8F10-597EE96E4E38}" srcOrd="1" destOrd="0" presId="urn:microsoft.com/office/officeart/2005/8/layout/orgChart1"/>
    <dgm:cxn modelId="{72C4DFE7-6EDF-47B5-808F-1A6D8381372F}" type="presParOf" srcId="{3083A968-5267-44B0-B99F-8AF131E3C7AD}" destId="{D97A8956-50A7-4F5A-9025-3A7C2BF4E422}" srcOrd="1" destOrd="0" presId="urn:microsoft.com/office/officeart/2005/8/layout/orgChart1"/>
    <dgm:cxn modelId="{5A4F9991-D486-45B1-9CB5-EBE46669246A}" type="presParOf" srcId="{D97A8956-50A7-4F5A-9025-3A7C2BF4E422}" destId="{2051F820-FE02-4245-B9B6-013B2B2A8C2F}" srcOrd="0" destOrd="0" presId="urn:microsoft.com/office/officeart/2005/8/layout/orgChart1"/>
    <dgm:cxn modelId="{F3572BE2-63C0-4544-B1AE-05F5D725AB39}" type="presParOf" srcId="{D97A8956-50A7-4F5A-9025-3A7C2BF4E422}" destId="{08317B54-B670-4963-B702-49C36DE75037}" srcOrd="1" destOrd="0" presId="urn:microsoft.com/office/officeart/2005/8/layout/orgChart1"/>
    <dgm:cxn modelId="{7E31F1C0-E000-4B2B-9CEB-E27D2766E8E5}" type="presParOf" srcId="{08317B54-B670-4963-B702-49C36DE75037}" destId="{B0A123E4-FAC2-43FC-940D-A32BBD4CE7D2}" srcOrd="0" destOrd="0" presId="urn:microsoft.com/office/officeart/2005/8/layout/orgChart1"/>
    <dgm:cxn modelId="{CA651B7E-F554-4044-90D8-A5E87130FCF6}" type="presParOf" srcId="{B0A123E4-FAC2-43FC-940D-A32BBD4CE7D2}" destId="{0449EFB5-1DA7-422F-8C54-2389D9D33877}" srcOrd="0" destOrd="0" presId="urn:microsoft.com/office/officeart/2005/8/layout/orgChart1"/>
    <dgm:cxn modelId="{FA8FF844-604B-460B-9FA6-89124C6B63EA}" type="presParOf" srcId="{B0A123E4-FAC2-43FC-940D-A32BBD4CE7D2}" destId="{1329EB96-B572-46F0-8207-04A98740148B}" srcOrd="1" destOrd="0" presId="urn:microsoft.com/office/officeart/2005/8/layout/orgChart1"/>
    <dgm:cxn modelId="{83C6F462-3E4D-4775-83ED-7EEF73A21E62}" type="presParOf" srcId="{08317B54-B670-4963-B702-49C36DE75037}" destId="{A9369418-3524-4D16-A2CB-7B9DE3AA28D2}" srcOrd="1" destOrd="0" presId="urn:microsoft.com/office/officeart/2005/8/layout/orgChart1"/>
    <dgm:cxn modelId="{4997BB88-F312-451D-9585-ACE20279F7C0}" type="presParOf" srcId="{A9369418-3524-4D16-A2CB-7B9DE3AA28D2}" destId="{AC174A4B-7A66-4C0B-AF52-E4E2B648C27F}" srcOrd="0" destOrd="0" presId="urn:microsoft.com/office/officeart/2005/8/layout/orgChart1"/>
    <dgm:cxn modelId="{1E14BF90-7148-446B-968F-2E8A7BA9E2BE}" type="presParOf" srcId="{A9369418-3524-4D16-A2CB-7B9DE3AA28D2}" destId="{B936BF57-67B7-4E1B-88F3-FBB43FD659B7}" srcOrd="1" destOrd="0" presId="urn:microsoft.com/office/officeart/2005/8/layout/orgChart1"/>
    <dgm:cxn modelId="{583170FC-3C4C-457E-A878-DDBA4CAEF183}" type="presParOf" srcId="{B936BF57-67B7-4E1B-88F3-FBB43FD659B7}" destId="{D285D892-639C-4A22-AA35-38F94A9E5EEB}" srcOrd="0" destOrd="0" presId="urn:microsoft.com/office/officeart/2005/8/layout/orgChart1"/>
    <dgm:cxn modelId="{0AA96128-0C16-4F21-84E3-50EBCA7E4953}" type="presParOf" srcId="{D285D892-639C-4A22-AA35-38F94A9E5EEB}" destId="{4D87314E-E50D-44D3-B688-F9D963ED3866}" srcOrd="0" destOrd="0" presId="urn:microsoft.com/office/officeart/2005/8/layout/orgChart1"/>
    <dgm:cxn modelId="{6BB8E645-901C-4081-93ED-8326C34B8B39}" type="presParOf" srcId="{D285D892-639C-4A22-AA35-38F94A9E5EEB}" destId="{0DE59EB3-7835-4D6B-B4AD-AF804BDA4DE7}" srcOrd="1" destOrd="0" presId="urn:microsoft.com/office/officeart/2005/8/layout/orgChart1"/>
    <dgm:cxn modelId="{2C2767E4-0C6F-4E34-9AB5-D817AC66B67D}" type="presParOf" srcId="{B936BF57-67B7-4E1B-88F3-FBB43FD659B7}" destId="{7E51379E-F5CE-4EDF-BE8D-76CD2518FCA3}" srcOrd="1" destOrd="0" presId="urn:microsoft.com/office/officeart/2005/8/layout/orgChart1"/>
    <dgm:cxn modelId="{594061ED-5836-4F00-A012-BBF7A6C7CEE4}" type="presParOf" srcId="{B936BF57-67B7-4E1B-88F3-FBB43FD659B7}" destId="{B27DCBE9-D1D0-4C51-86B8-8D23C16E307E}" srcOrd="2" destOrd="0" presId="urn:microsoft.com/office/officeart/2005/8/layout/orgChart1"/>
    <dgm:cxn modelId="{FC8C7D10-344B-473E-870F-9CF447962D9C}" type="presParOf" srcId="{A9369418-3524-4D16-A2CB-7B9DE3AA28D2}" destId="{2617D602-DBF6-4B57-9D80-DFF647C423E8}" srcOrd="2" destOrd="0" presId="urn:microsoft.com/office/officeart/2005/8/layout/orgChart1"/>
    <dgm:cxn modelId="{38E2D63C-98C4-4AEB-998A-0AEAB3401F5F}" type="presParOf" srcId="{A9369418-3524-4D16-A2CB-7B9DE3AA28D2}" destId="{9CAABD26-DD0A-440B-9B4F-08983CA595BC}" srcOrd="3" destOrd="0" presId="urn:microsoft.com/office/officeart/2005/8/layout/orgChart1"/>
    <dgm:cxn modelId="{9E9F8F2B-778F-4E88-BD17-12ACAA17D1B3}" type="presParOf" srcId="{9CAABD26-DD0A-440B-9B4F-08983CA595BC}" destId="{FC212D7D-5D94-4020-AA77-A487CA14492D}" srcOrd="0" destOrd="0" presId="urn:microsoft.com/office/officeart/2005/8/layout/orgChart1"/>
    <dgm:cxn modelId="{7785BBDC-FA8A-4555-94EB-5ECCA8E18B4F}" type="presParOf" srcId="{FC212D7D-5D94-4020-AA77-A487CA14492D}" destId="{6DB87EEF-0108-4590-8607-3B07DF5C8194}" srcOrd="0" destOrd="0" presId="urn:microsoft.com/office/officeart/2005/8/layout/orgChart1"/>
    <dgm:cxn modelId="{79C8A4D9-60A6-4D92-B8E1-A6D7C54E095F}" type="presParOf" srcId="{FC212D7D-5D94-4020-AA77-A487CA14492D}" destId="{CD8D07BB-CB5F-45B4-A727-6C0A500B5879}" srcOrd="1" destOrd="0" presId="urn:microsoft.com/office/officeart/2005/8/layout/orgChart1"/>
    <dgm:cxn modelId="{B987B817-1CE0-4E6A-A532-C12E2F7A7084}" type="presParOf" srcId="{9CAABD26-DD0A-440B-9B4F-08983CA595BC}" destId="{CAE43FB0-F4B6-4CE1-ABAE-FD7629BC8BED}" srcOrd="1" destOrd="0" presId="urn:microsoft.com/office/officeart/2005/8/layout/orgChart1"/>
    <dgm:cxn modelId="{22DB8122-CC6E-45AB-8917-75B869638B4B}" type="presParOf" srcId="{9CAABD26-DD0A-440B-9B4F-08983CA595BC}" destId="{35F7EDC0-4783-4146-A40E-8A2F3647F18C}" srcOrd="2" destOrd="0" presId="urn:microsoft.com/office/officeart/2005/8/layout/orgChart1"/>
    <dgm:cxn modelId="{E3AD1B87-3555-4CA4-BB53-56DC09C202BF}" type="presParOf" srcId="{08317B54-B670-4963-B702-49C36DE75037}" destId="{B08C24D8-0379-45F6-98D4-C8D0EAB8C7FC}" srcOrd="2" destOrd="0" presId="urn:microsoft.com/office/officeart/2005/8/layout/orgChart1"/>
    <dgm:cxn modelId="{444CE9D9-1DDA-439C-9609-3C565C911CFB}" type="presParOf" srcId="{3083A968-5267-44B0-B99F-8AF131E3C7AD}" destId="{D050394C-6B48-4F29-8515-F487676865F3}"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C58CE6-8B51-4B02-89FC-641911918ACC}"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C4D53FF6-2B6D-4316-AB09-E664FF8D8980}">
      <dgm:prSet phldrT="[Text]" custT="1"/>
      <dgm:spPr/>
      <dgm:t>
        <a:bodyPr/>
        <a:lstStyle/>
        <a:p>
          <a:r>
            <a:rPr lang="en-GB" sz="1800" dirty="0"/>
            <a:t>Far right groups demonstrate against Islamists and point to incompatibility of Islam and British values</a:t>
          </a:r>
        </a:p>
      </dgm:t>
    </dgm:pt>
    <dgm:pt modelId="{F106E042-3192-4246-8FC7-9463A3970657}" type="parTrans" cxnId="{7EAFE910-52CE-4CE0-A4BC-F8CB57A80009}">
      <dgm:prSet/>
      <dgm:spPr/>
      <dgm:t>
        <a:bodyPr/>
        <a:lstStyle/>
        <a:p>
          <a:endParaRPr lang="en-GB"/>
        </a:p>
      </dgm:t>
    </dgm:pt>
    <dgm:pt modelId="{CEE7002B-4BB9-463E-B975-1F6460E4AB04}" type="sibTrans" cxnId="{7EAFE910-52CE-4CE0-A4BC-F8CB57A80009}">
      <dgm:prSet/>
      <dgm:spPr/>
      <dgm:t>
        <a:bodyPr/>
        <a:lstStyle/>
        <a:p>
          <a:endParaRPr lang="en-GB"/>
        </a:p>
      </dgm:t>
    </dgm:pt>
    <dgm:pt modelId="{B0ACA13C-506E-4DC4-9DB9-D04E02D234D0}">
      <dgm:prSet phldrT="[Text]" custT="1"/>
      <dgm:spPr/>
      <dgm:t>
        <a:bodyPr/>
        <a:lstStyle/>
        <a:p>
          <a:r>
            <a:rPr lang="en-GB" sz="1800" dirty="0"/>
            <a:t>Resentment and suspicion of Muslims grows and may lead to intimidation and attacks</a:t>
          </a:r>
        </a:p>
      </dgm:t>
    </dgm:pt>
    <dgm:pt modelId="{5AD1A220-64CB-4265-BC8C-266AEA058775}" type="parTrans" cxnId="{081B5AEB-42D4-4862-AEAD-316E4399FF7C}">
      <dgm:prSet/>
      <dgm:spPr/>
      <dgm:t>
        <a:bodyPr/>
        <a:lstStyle/>
        <a:p>
          <a:endParaRPr lang="en-GB"/>
        </a:p>
      </dgm:t>
    </dgm:pt>
    <dgm:pt modelId="{1EF60677-B4A6-449E-B838-F647B0EB6FCE}" type="sibTrans" cxnId="{081B5AEB-42D4-4862-AEAD-316E4399FF7C}">
      <dgm:prSet/>
      <dgm:spPr/>
      <dgm:t>
        <a:bodyPr/>
        <a:lstStyle/>
        <a:p>
          <a:endParaRPr lang="en-GB"/>
        </a:p>
      </dgm:t>
    </dgm:pt>
    <dgm:pt modelId="{36947BD6-F3B6-4B4A-8313-7CCAC8749BA2}">
      <dgm:prSet phldrT="[Text]" custT="1"/>
      <dgm:spPr/>
      <dgm:t>
        <a:bodyPr/>
        <a:lstStyle/>
        <a:p>
          <a:r>
            <a:rPr lang="en-GB" sz="1800" dirty="0"/>
            <a:t>Muslims feel blamed and harassed over actions of a minority they do not agree with</a:t>
          </a:r>
        </a:p>
      </dgm:t>
    </dgm:pt>
    <dgm:pt modelId="{4C6FAB7F-458A-46E6-9CFB-02B2C7ECE9FA}" type="parTrans" cxnId="{C95C0D4A-4C04-427D-99BC-03CA26C98D2B}">
      <dgm:prSet/>
      <dgm:spPr/>
      <dgm:t>
        <a:bodyPr/>
        <a:lstStyle/>
        <a:p>
          <a:endParaRPr lang="en-GB"/>
        </a:p>
      </dgm:t>
    </dgm:pt>
    <dgm:pt modelId="{5B4DB87E-FE98-4E64-9BEC-2E634EDA8179}" type="sibTrans" cxnId="{C95C0D4A-4C04-427D-99BC-03CA26C98D2B}">
      <dgm:prSet/>
      <dgm:spPr/>
      <dgm:t>
        <a:bodyPr/>
        <a:lstStyle/>
        <a:p>
          <a:endParaRPr lang="en-GB"/>
        </a:p>
      </dgm:t>
    </dgm:pt>
    <dgm:pt modelId="{5F03624C-8E42-4BBF-B4EA-7ADDF19E7746}">
      <dgm:prSet phldrT="[Text]" custT="1"/>
      <dgm:spPr/>
      <dgm:t>
        <a:bodyPr/>
        <a:lstStyle/>
        <a:p>
          <a:r>
            <a:rPr lang="en-GB" sz="1800" dirty="0"/>
            <a:t>Some Muslims feel so alienated they become politicised and support Islamist groups</a:t>
          </a:r>
        </a:p>
      </dgm:t>
    </dgm:pt>
    <dgm:pt modelId="{C293920F-6F1B-419D-972D-44A9A117FFCF}" type="parTrans" cxnId="{36DFCB24-E207-4F25-8FF2-24C1728845DA}">
      <dgm:prSet/>
      <dgm:spPr/>
      <dgm:t>
        <a:bodyPr/>
        <a:lstStyle/>
        <a:p>
          <a:endParaRPr lang="en-GB"/>
        </a:p>
      </dgm:t>
    </dgm:pt>
    <dgm:pt modelId="{6176529A-610A-4237-9BA5-D5704496E9FF}" type="sibTrans" cxnId="{36DFCB24-E207-4F25-8FF2-24C1728845DA}">
      <dgm:prSet/>
      <dgm:spPr/>
      <dgm:t>
        <a:bodyPr/>
        <a:lstStyle/>
        <a:p>
          <a:endParaRPr lang="en-GB"/>
        </a:p>
      </dgm:t>
    </dgm:pt>
    <dgm:pt modelId="{F0478761-8F64-452D-9151-E516AE0E57C0}">
      <dgm:prSet phldrT="[Text]" custT="1"/>
      <dgm:spPr/>
      <dgm:t>
        <a:bodyPr/>
        <a:lstStyle/>
        <a:p>
          <a:r>
            <a:rPr lang="en-GB" sz="1800" dirty="0"/>
            <a:t>Islamists demonstrate against a military parade in town</a:t>
          </a:r>
        </a:p>
      </dgm:t>
    </dgm:pt>
    <dgm:pt modelId="{EB6E113F-045E-46AB-844C-AC7EF97BFCB1}" type="parTrans" cxnId="{112F7D6A-A338-4EA4-AA97-4DBAD4555C76}">
      <dgm:prSet/>
      <dgm:spPr/>
      <dgm:t>
        <a:bodyPr/>
        <a:lstStyle/>
        <a:p>
          <a:endParaRPr lang="en-GB"/>
        </a:p>
      </dgm:t>
    </dgm:pt>
    <dgm:pt modelId="{DEE1D0E7-EB90-4AE2-B762-7C6CA9B24F9A}" type="sibTrans" cxnId="{112F7D6A-A338-4EA4-AA97-4DBAD4555C76}">
      <dgm:prSet/>
      <dgm:spPr/>
      <dgm:t>
        <a:bodyPr/>
        <a:lstStyle/>
        <a:p>
          <a:endParaRPr lang="en-GB" sz="2400"/>
        </a:p>
      </dgm:t>
    </dgm:pt>
    <dgm:pt modelId="{6BFFB8EF-7510-40BC-8EE9-1A6C3B273CCE}" type="pres">
      <dgm:prSet presAssocID="{B2C58CE6-8B51-4B02-89FC-641911918ACC}" presName="cycle" presStyleCnt="0">
        <dgm:presLayoutVars>
          <dgm:dir/>
          <dgm:resizeHandles val="exact"/>
        </dgm:presLayoutVars>
      </dgm:prSet>
      <dgm:spPr/>
    </dgm:pt>
    <dgm:pt modelId="{023792F6-CD2D-4DC2-A12E-28C6351E5165}" type="pres">
      <dgm:prSet presAssocID="{C4D53FF6-2B6D-4316-AB09-E664FF8D8980}" presName="dummy" presStyleCnt="0"/>
      <dgm:spPr/>
    </dgm:pt>
    <dgm:pt modelId="{43ACA0B9-3A6A-463B-8815-A3684CAC9C30}" type="pres">
      <dgm:prSet presAssocID="{C4D53FF6-2B6D-4316-AB09-E664FF8D8980}" presName="node" presStyleLbl="revTx" presStyleIdx="0" presStyleCnt="5">
        <dgm:presLayoutVars>
          <dgm:bulletEnabled val="1"/>
        </dgm:presLayoutVars>
      </dgm:prSet>
      <dgm:spPr/>
    </dgm:pt>
    <dgm:pt modelId="{11357F0B-3F48-4DA9-8DF7-C616BBFC97CC}" type="pres">
      <dgm:prSet presAssocID="{CEE7002B-4BB9-463E-B975-1F6460E4AB04}" presName="sibTrans" presStyleLbl="node1" presStyleIdx="0" presStyleCnt="5"/>
      <dgm:spPr/>
    </dgm:pt>
    <dgm:pt modelId="{B03797E0-79FB-49FA-A9F6-1E14FE16D7DB}" type="pres">
      <dgm:prSet presAssocID="{B0ACA13C-506E-4DC4-9DB9-D04E02D234D0}" presName="dummy" presStyleCnt="0"/>
      <dgm:spPr/>
    </dgm:pt>
    <dgm:pt modelId="{B166BB4A-97B5-46F4-8E6D-D3372D0CB7D8}" type="pres">
      <dgm:prSet presAssocID="{B0ACA13C-506E-4DC4-9DB9-D04E02D234D0}" presName="node" presStyleLbl="revTx" presStyleIdx="1" presStyleCnt="5">
        <dgm:presLayoutVars>
          <dgm:bulletEnabled val="1"/>
        </dgm:presLayoutVars>
      </dgm:prSet>
      <dgm:spPr/>
    </dgm:pt>
    <dgm:pt modelId="{7B9671C0-C1D4-4ACF-B4D5-3A2092F2B7E0}" type="pres">
      <dgm:prSet presAssocID="{1EF60677-B4A6-449E-B838-F647B0EB6FCE}" presName="sibTrans" presStyleLbl="node1" presStyleIdx="1" presStyleCnt="5"/>
      <dgm:spPr/>
    </dgm:pt>
    <dgm:pt modelId="{8F4F0FBB-F264-45E8-A54E-03B722361D31}" type="pres">
      <dgm:prSet presAssocID="{36947BD6-F3B6-4B4A-8313-7CCAC8749BA2}" presName="dummy" presStyleCnt="0"/>
      <dgm:spPr/>
    </dgm:pt>
    <dgm:pt modelId="{EF457C51-8874-4D36-A46B-35CF8EBF32FB}" type="pres">
      <dgm:prSet presAssocID="{36947BD6-F3B6-4B4A-8313-7CCAC8749BA2}" presName="node" presStyleLbl="revTx" presStyleIdx="2" presStyleCnt="5">
        <dgm:presLayoutVars>
          <dgm:bulletEnabled val="1"/>
        </dgm:presLayoutVars>
      </dgm:prSet>
      <dgm:spPr/>
    </dgm:pt>
    <dgm:pt modelId="{76CD6EB7-5E8C-487D-8733-396DB65B1CB1}" type="pres">
      <dgm:prSet presAssocID="{5B4DB87E-FE98-4E64-9BEC-2E634EDA8179}" presName="sibTrans" presStyleLbl="node1" presStyleIdx="2" presStyleCnt="5"/>
      <dgm:spPr/>
    </dgm:pt>
    <dgm:pt modelId="{D937E327-D7B0-4C13-A32A-D8B27F4CEB0B}" type="pres">
      <dgm:prSet presAssocID="{5F03624C-8E42-4BBF-B4EA-7ADDF19E7746}" presName="dummy" presStyleCnt="0"/>
      <dgm:spPr/>
    </dgm:pt>
    <dgm:pt modelId="{86A7192B-6D1D-4AEC-9EF8-7045B3505516}" type="pres">
      <dgm:prSet presAssocID="{5F03624C-8E42-4BBF-B4EA-7ADDF19E7746}" presName="node" presStyleLbl="revTx" presStyleIdx="3" presStyleCnt="5">
        <dgm:presLayoutVars>
          <dgm:bulletEnabled val="1"/>
        </dgm:presLayoutVars>
      </dgm:prSet>
      <dgm:spPr/>
    </dgm:pt>
    <dgm:pt modelId="{86EC7847-A7C2-4A81-8552-3CC0FA769A78}" type="pres">
      <dgm:prSet presAssocID="{6176529A-610A-4237-9BA5-D5704496E9FF}" presName="sibTrans" presStyleLbl="node1" presStyleIdx="3" presStyleCnt="5"/>
      <dgm:spPr/>
    </dgm:pt>
    <dgm:pt modelId="{0C4D66DA-E981-48AF-A981-5AE0916E1DC7}" type="pres">
      <dgm:prSet presAssocID="{F0478761-8F64-452D-9151-E516AE0E57C0}" presName="dummy" presStyleCnt="0"/>
      <dgm:spPr/>
    </dgm:pt>
    <dgm:pt modelId="{F21B5A73-7D6D-4FEA-85EB-BABED8A42B0F}" type="pres">
      <dgm:prSet presAssocID="{F0478761-8F64-452D-9151-E516AE0E57C0}" presName="node" presStyleLbl="revTx" presStyleIdx="4" presStyleCnt="5">
        <dgm:presLayoutVars>
          <dgm:bulletEnabled val="1"/>
        </dgm:presLayoutVars>
      </dgm:prSet>
      <dgm:spPr/>
    </dgm:pt>
    <dgm:pt modelId="{29757087-A3C5-4D54-8662-F1D37987BBF4}" type="pres">
      <dgm:prSet presAssocID="{DEE1D0E7-EB90-4AE2-B762-7C6CA9B24F9A}" presName="sibTrans" presStyleLbl="node1" presStyleIdx="4" presStyleCnt="5"/>
      <dgm:spPr/>
    </dgm:pt>
  </dgm:ptLst>
  <dgm:cxnLst>
    <dgm:cxn modelId="{7EAFE910-52CE-4CE0-A4BC-F8CB57A80009}" srcId="{B2C58CE6-8B51-4B02-89FC-641911918ACC}" destId="{C4D53FF6-2B6D-4316-AB09-E664FF8D8980}" srcOrd="0" destOrd="0" parTransId="{F106E042-3192-4246-8FC7-9463A3970657}" sibTransId="{CEE7002B-4BB9-463E-B975-1F6460E4AB04}"/>
    <dgm:cxn modelId="{9FE7F61E-292D-4222-9295-371CA0010BB9}" type="presOf" srcId="{DEE1D0E7-EB90-4AE2-B762-7C6CA9B24F9A}" destId="{29757087-A3C5-4D54-8662-F1D37987BBF4}" srcOrd="0" destOrd="0" presId="urn:microsoft.com/office/officeart/2005/8/layout/cycle1"/>
    <dgm:cxn modelId="{36DFCB24-E207-4F25-8FF2-24C1728845DA}" srcId="{B2C58CE6-8B51-4B02-89FC-641911918ACC}" destId="{5F03624C-8E42-4BBF-B4EA-7ADDF19E7746}" srcOrd="3" destOrd="0" parTransId="{C293920F-6F1B-419D-972D-44A9A117FFCF}" sibTransId="{6176529A-610A-4237-9BA5-D5704496E9FF}"/>
    <dgm:cxn modelId="{F94A313C-169A-4932-8505-1234E78FC44A}" type="presOf" srcId="{5F03624C-8E42-4BBF-B4EA-7ADDF19E7746}" destId="{86A7192B-6D1D-4AEC-9EF8-7045B3505516}" srcOrd="0" destOrd="0" presId="urn:microsoft.com/office/officeart/2005/8/layout/cycle1"/>
    <dgm:cxn modelId="{46BF8542-D81B-44AF-A00E-F05C18AEAC68}" type="presOf" srcId="{36947BD6-F3B6-4B4A-8313-7CCAC8749BA2}" destId="{EF457C51-8874-4D36-A46B-35CF8EBF32FB}" srcOrd="0" destOrd="0" presId="urn:microsoft.com/office/officeart/2005/8/layout/cycle1"/>
    <dgm:cxn modelId="{C95C0D4A-4C04-427D-99BC-03CA26C98D2B}" srcId="{B2C58CE6-8B51-4B02-89FC-641911918ACC}" destId="{36947BD6-F3B6-4B4A-8313-7CCAC8749BA2}" srcOrd="2" destOrd="0" parTransId="{4C6FAB7F-458A-46E6-9CFB-02B2C7ECE9FA}" sibTransId="{5B4DB87E-FE98-4E64-9BEC-2E634EDA8179}"/>
    <dgm:cxn modelId="{112F7D6A-A338-4EA4-AA97-4DBAD4555C76}" srcId="{B2C58CE6-8B51-4B02-89FC-641911918ACC}" destId="{F0478761-8F64-452D-9151-E516AE0E57C0}" srcOrd="4" destOrd="0" parTransId="{EB6E113F-045E-46AB-844C-AC7EF97BFCB1}" sibTransId="{DEE1D0E7-EB90-4AE2-B762-7C6CA9B24F9A}"/>
    <dgm:cxn modelId="{FDDA164E-1777-486B-B497-9BC387E45727}" type="presOf" srcId="{5B4DB87E-FE98-4E64-9BEC-2E634EDA8179}" destId="{76CD6EB7-5E8C-487D-8733-396DB65B1CB1}" srcOrd="0" destOrd="0" presId="urn:microsoft.com/office/officeart/2005/8/layout/cycle1"/>
    <dgm:cxn modelId="{0F03F27B-FA9D-4032-8FBF-70B30942EA0E}" type="presOf" srcId="{6176529A-610A-4237-9BA5-D5704496E9FF}" destId="{86EC7847-A7C2-4A81-8552-3CC0FA769A78}" srcOrd="0" destOrd="0" presId="urn:microsoft.com/office/officeart/2005/8/layout/cycle1"/>
    <dgm:cxn modelId="{6868678A-1958-4FD1-88A9-2CD8CE68EEB1}" type="presOf" srcId="{B0ACA13C-506E-4DC4-9DB9-D04E02D234D0}" destId="{B166BB4A-97B5-46F4-8E6D-D3372D0CB7D8}" srcOrd="0" destOrd="0" presId="urn:microsoft.com/office/officeart/2005/8/layout/cycle1"/>
    <dgm:cxn modelId="{81DD5DB0-4942-4DD2-9062-DF5854A8F300}" type="presOf" srcId="{B2C58CE6-8B51-4B02-89FC-641911918ACC}" destId="{6BFFB8EF-7510-40BC-8EE9-1A6C3B273CCE}" srcOrd="0" destOrd="0" presId="urn:microsoft.com/office/officeart/2005/8/layout/cycle1"/>
    <dgm:cxn modelId="{E280E9B6-4DFA-4222-94C0-802422337BF6}" type="presOf" srcId="{1EF60677-B4A6-449E-B838-F647B0EB6FCE}" destId="{7B9671C0-C1D4-4ACF-B4D5-3A2092F2B7E0}" srcOrd="0" destOrd="0" presId="urn:microsoft.com/office/officeart/2005/8/layout/cycle1"/>
    <dgm:cxn modelId="{87E084D3-21B8-40B9-B92B-5958F4B5386B}" type="presOf" srcId="{F0478761-8F64-452D-9151-E516AE0E57C0}" destId="{F21B5A73-7D6D-4FEA-85EB-BABED8A42B0F}" srcOrd="0" destOrd="0" presId="urn:microsoft.com/office/officeart/2005/8/layout/cycle1"/>
    <dgm:cxn modelId="{2B72E7E7-925A-46B8-8AF3-40077CBB905B}" type="presOf" srcId="{CEE7002B-4BB9-463E-B975-1F6460E4AB04}" destId="{11357F0B-3F48-4DA9-8DF7-C616BBFC97CC}" srcOrd="0" destOrd="0" presId="urn:microsoft.com/office/officeart/2005/8/layout/cycle1"/>
    <dgm:cxn modelId="{081B5AEB-42D4-4862-AEAD-316E4399FF7C}" srcId="{B2C58CE6-8B51-4B02-89FC-641911918ACC}" destId="{B0ACA13C-506E-4DC4-9DB9-D04E02D234D0}" srcOrd="1" destOrd="0" parTransId="{5AD1A220-64CB-4265-BC8C-266AEA058775}" sibTransId="{1EF60677-B4A6-449E-B838-F647B0EB6FCE}"/>
    <dgm:cxn modelId="{39A105F2-21BE-47E3-90A7-9FDED298C352}" type="presOf" srcId="{C4D53FF6-2B6D-4316-AB09-E664FF8D8980}" destId="{43ACA0B9-3A6A-463B-8815-A3684CAC9C30}" srcOrd="0" destOrd="0" presId="urn:microsoft.com/office/officeart/2005/8/layout/cycle1"/>
    <dgm:cxn modelId="{92015FBC-88FE-4258-BFC1-992B22C1D236}" type="presParOf" srcId="{6BFFB8EF-7510-40BC-8EE9-1A6C3B273CCE}" destId="{023792F6-CD2D-4DC2-A12E-28C6351E5165}" srcOrd="0" destOrd="0" presId="urn:microsoft.com/office/officeart/2005/8/layout/cycle1"/>
    <dgm:cxn modelId="{E630E2F5-6BA1-48AE-A5D3-399C21269180}" type="presParOf" srcId="{6BFFB8EF-7510-40BC-8EE9-1A6C3B273CCE}" destId="{43ACA0B9-3A6A-463B-8815-A3684CAC9C30}" srcOrd="1" destOrd="0" presId="urn:microsoft.com/office/officeart/2005/8/layout/cycle1"/>
    <dgm:cxn modelId="{32AA1DD3-4856-473D-BE15-2B6226203425}" type="presParOf" srcId="{6BFFB8EF-7510-40BC-8EE9-1A6C3B273CCE}" destId="{11357F0B-3F48-4DA9-8DF7-C616BBFC97CC}" srcOrd="2" destOrd="0" presId="urn:microsoft.com/office/officeart/2005/8/layout/cycle1"/>
    <dgm:cxn modelId="{13A67A5E-D7FC-4CE8-A8A9-0A12E202B966}" type="presParOf" srcId="{6BFFB8EF-7510-40BC-8EE9-1A6C3B273CCE}" destId="{B03797E0-79FB-49FA-A9F6-1E14FE16D7DB}" srcOrd="3" destOrd="0" presId="urn:microsoft.com/office/officeart/2005/8/layout/cycle1"/>
    <dgm:cxn modelId="{DD4FD523-133F-469B-8D3C-E59F20893E4C}" type="presParOf" srcId="{6BFFB8EF-7510-40BC-8EE9-1A6C3B273CCE}" destId="{B166BB4A-97B5-46F4-8E6D-D3372D0CB7D8}" srcOrd="4" destOrd="0" presId="urn:microsoft.com/office/officeart/2005/8/layout/cycle1"/>
    <dgm:cxn modelId="{E64A52D4-5C05-4226-AFC3-D6337406D50E}" type="presParOf" srcId="{6BFFB8EF-7510-40BC-8EE9-1A6C3B273CCE}" destId="{7B9671C0-C1D4-4ACF-B4D5-3A2092F2B7E0}" srcOrd="5" destOrd="0" presId="urn:microsoft.com/office/officeart/2005/8/layout/cycle1"/>
    <dgm:cxn modelId="{1A9C55B3-0224-42FE-A728-CB7103C3D617}" type="presParOf" srcId="{6BFFB8EF-7510-40BC-8EE9-1A6C3B273CCE}" destId="{8F4F0FBB-F264-45E8-A54E-03B722361D31}" srcOrd="6" destOrd="0" presId="urn:microsoft.com/office/officeart/2005/8/layout/cycle1"/>
    <dgm:cxn modelId="{023373B6-D3FE-4846-AD51-4651C3428D1B}" type="presParOf" srcId="{6BFFB8EF-7510-40BC-8EE9-1A6C3B273CCE}" destId="{EF457C51-8874-4D36-A46B-35CF8EBF32FB}" srcOrd="7" destOrd="0" presId="urn:microsoft.com/office/officeart/2005/8/layout/cycle1"/>
    <dgm:cxn modelId="{D920AD0A-FFBA-433A-BEFE-7F0F9369E46B}" type="presParOf" srcId="{6BFFB8EF-7510-40BC-8EE9-1A6C3B273CCE}" destId="{76CD6EB7-5E8C-487D-8733-396DB65B1CB1}" srcOrd="8" destOrd="0" presId="urn:microsoft.com/office/officeart/2005/8/layout/cycle1"/>
    <dgm:cxn modelId="{2CD02866-9301-4492-8694-FC9EB8ED1D2C}" type="presParOf" srcId="{6BFFB8EF-7510-40BC-8EE9-1A6C3B273CCE}" destId="{D937E327-D7B0-4C13-A32A-D8B27F4CEB0B}" srcOrd="9" destOrd="0" presId="urn:microsoft.com/office/officeart/2005/8/layout/cycle1"/>
    <dgm:cxn modelId="{0CD820D0-32A2-4FF2-A07F-6D08A92860B5}" type="presParOf" srcId="{6BFFB8EF-7510-40BC-8EE9-1A6C3B273CCE}" destId="{86A7192B-6D1D-4AEC-9EF8-7045B3505516}" srcOrd="10" destOrd="0" presId="urn:microsoft.com/office/officeart/2005/8/layout/cycle1"/>
    <dgm:cxn modelId="{EEACF155-000E-4B07-8E11-D151B560B955}" type="presParOf" srcId="{6BFFB8EF-7510-40BC-8EE9-1A6C3B273CCE}" destId="{86EC7847-A7C2-4A81-8552-3CC0FA769A78}" srcOrd="11" destOrd="0" presId="urn:microsoft.com/office/officeart/2005/8/layout/cycle1"/>
    <dgm:cxn modelId="{D88656E0-6374-4CDF-9A04-F0B2B01B84AF}" type="presParOf" srcId="{6BFFB8EF-7510-40BC-8EE9-1A6C3B273CCE}" destId="{0C4D66DA-E981-48AF-A981-5AE0916E1DC7}" srcOrd="12" destOrd="0" presId="urn:microsoft.com/office/officeart/2005/8/layout/cycle1"/>
    <dgm:cxn modelId="{D945D333-B122-468A-A106-C04DF4A05B87}" type="presParOf" srcId="{6BFFB8EF-7510-40BC-8EE9-1A6C3B273CCE}" destId="{F21B5A73-7D6D-4FEA-85EB-BABED8A42B0F}" srcOrd="13" destOrd="0" presId="urn:microsoft.com/office/officeart/2005/8/layout/cycle1"/>
    <dgm:cxn modelId="{B508BD78-6377-4515-BEEC-C0F49B9C3B5D}" type="presParOf" srcId="{6BFFB8EF-7510-40BC-8EE9-1A6C3B273CCE}" destId="{29757087-A3C5-4D54-8662-F1D37987BBF4}"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7D602-DBF6-4B57-9D80-DFF647C423E8}">
      <dsp:nvSpPr>
        <dsp:cNvPr id="0" name=""/>
        <dsp:cNvSpPr/>
      </dsp:nvSpPr>
      <dsp:spPr>
        <a:xfrm>
          <a:off x="2621969" y="2258923"/>
          <a:ext cx="176355" cy="1375571"/>
        </a:xfrm>
        <a:custGeom>
          <a:avLst/>
          <a:gdLst/>
          <a:ahLst/>
          <a:cxnLst/>
          <a:rect l="0" t="0" r="0" b="0"/>
          <a:pathLst>
            <a:path>
              <a:moveTo>
                <a:pt x="0" y="0"/>
              </a:moveTo>
              <a:lnTo>
                <a:pt x="0" y="1375571"/>
              </a:lnTo>
              <a:lnTo>
                <a:pt x="176355" y="137557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174A4B-7A66-4C0B-AF52-E4E2B648C27F}">
      <dsp:nvSpPr>
        <dsp:cNvPr id="0" name=""/>
        <dsp:cNvSpPr/>
      </dsp:nvSpPr>
      <dsp:spPr>
        <a:xfrm>
          <a:off x="2621969" y="2258923"/>
          <a:ext cx="176355" cy="540822"/>
        </a:xfrm>
        <a:custGeom>
          <a:avLst/>
          <a:gdLst/>
          <a:ahLst/>
          <a:cxnLst/>
          <a:rect l="0" t="0" r="0" b="0"/>
          <a:pathLst>
            <a:path>
              <a:moveTo>
                <a:pt x="0" y="0"/>
              </a:moveTo>
              <a:lnTo>
                <a:pt x="0" y="540822"/>
              </a:lnTo>
              <a:lnTo>
                <a:pt x="176355" y="54082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51F820-FE02-4245-B9B6-013B2B2A8C2F}">
      <dsp:nvSpPr>
        <dsp:cNvPr id="0" name=""/>
        <dsp:cNvSpPr/>
      </dsp:nvSpPr>
      <dsp:spPr>
        <a:xfrm>
          <a:off x="3046529" y="1424175"/>
          <a:ext cx="91440" cy="246897"/>
        </a:xfrm>
        <a:custGeom>
          <a:avLst/>
          <a:gdLst/>
          <a:ahLst/>
          <a:cxnLst/>
          <a:rect l="0" t="0" r="0" b="0"/>
          <a:pathLst>
            <a:path>
              <a:moveTo>
                <a:pt x="45720" y="0"/>
              </a:moveTo>
              <a:lnTo>
                <a:pt x="45720" y="24689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136AB87-9A10-4F06-BD1F-5E1163E8EBE5}">
      <dsp:nvSpPr>
        <dsp:cNvPr id="0" name=""/>
        <dsp:cNvSpPr/>
      </dsp:nvSpPr>
      <dsp:spPr>
        <a:xfrm>
          <a:off x="2380950" y="589427"/>
          <a:ext cx="123448" cy="540822"/>
        </a:xfrm>
        <a:custGeom>
          <a:avLst/>
          <a:gdLst/>
          <a:ahLst/>
          <a:cxnLst/>
          <a:rect l="0" t="0" r="0" b="0"/>
          <a:pathLst>
            <a:path>
              <a:moveTo>
                <a:pt x="0" y="0"/>
              </a:moveTo>
              <a:lnTo>
                <a:pt x="0" y="540822"/>
              </a:lnTo>
              <a:lnTo>
                <a:pt x="123448" y="54082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5E8FCF0-56C2-4228-9B5B-C07E8B8E3B09}">
      <dsp:nvSpPr>
        <dsp:cNvPr id="0" name=""/>
        <dsp:cNvSpPr/>
      </dsp:nvSpPr>
      <dsp:spPr>
        <a:xfrm>
          <a:off x="2257501" y="589427"/>
          <a:ext cx="123448" cy="540822"/>
        </a:xfrm>
        <a:custGeom>
          <a:avLst/>
          <a:gdLst/>
          <a:ahLst/>
          <a:cxnLst/>
          <a:rect l="0" t="0" r="0" b="0"/>
          <a:pathLst>
            <a:path>
              <a:moveTo>
                <a:pt x="123448" y="0"/>
              </a:moveTo>
              <a:lnTo>
                <a:pt x="123448" y="540822"/>
              </a:lnTo>
              <a:lnTo>
                <a:pt x="0" y="54082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49E16B8-7288-4103-9CED-2452176D3D8B}">
      <dsp:nvSpPr>
        <dsp:cNvPr id="0" name=""/>
        <dsp:cNvSpPr/>
      </dsp:nvSpPr>
      <dsp:spPr>
        <a:xfrm>
          <a:off x="1793099" y="1576"/>
          <a:ext cx="1175701" cy="5878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SWP</a:t>
          </a:r>
        </a:p>
      </dsp:txBody>
      <dsp:txXfrm>
        <a:off x="1793099" y="1576"/>
        <a:ext cx="1175701" cy="587850"/>
      </dsp:txXfrm>
    </dsp:sp>
    <dsp:sp modelId="{EE914B34-B715-4ADF-854C-F5FD8D65F3B8}">
      <dsp:nvSpPr>
        <dsp:cNvPr id="0" name=""/>
        <dsp:cNvSpPr/>
      </dsp:nvSpPr>
      <dsp:spPr>
        <a:xfrm>
          <a:off x="1081799" y="836324"/>
          <a:ext cx="1175701" cy="5878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PCC Emma Wools</a:t>
          </a:r>
        </a:p>
      </dsp:txBody>
      <dsp:txXfrm>
        <a:off x="1081799" y="836324"/>
        <a:ext cx="1175701" cy="587850"/>
      </dsp:txXfrm>
    </dsp:sp>
    <dsp:sp modelId="{C251693B-C909-472D-983A-EFD0614C55D5}">
      <dsp:nvSpPr>
        <dsp:cNvPr id="0" name=""/>
        <dsp:cNvSpPr/>
      </dsp:nvSpPr>
      <dsp:spPr>
        <a:xfrm>
          <a:off x="2504398" y="836324"/>
          <a:ext cx="1175701" cy="5878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CC Jeremy Vaughan</a:t>
          </a:r>
        </a:p>
      </dsp:txBody>
      <dsp:txXfrm>
        <a:off x="2504398" y="836324"/>
        <a:ext cx="1175701" cy="587850"/>
      </dsp:txXfrm>
    </dsp:sp>
    <dsp:sp modelId="{0449EFB5-1DA7-422F-8C54-2389D9D33877}">
      <dsp:nvSpPr>
        <dsp:cNvPr id="0" name=""/>
        <dsp:cNvSpPr/>
      </dsp:nvSpPr>
      <dsp:spPr>
        <a:xfrm>
          <a:off x="2504398" y="1671073"/>
          <a:ext cx="1175701" cy="5878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DCC Jason Davies</a:t>
          </a:r>
        </a:p>
      </dsp:txBody>
      <dsp:txXfrm>
        <a:off x="2504398" y="1671073"/>
        <a:ext cx="1175701" cy="587850"/>
      </dsp:txXfrm>
    </dsp:sp>
    <dsp:sp modelId="{4D87314E-E50D-44D3-B688-F9D963ED3866}">
      <dsp:nvSpPr>
        <dsp:cNvPr id="0" name=""/>
        <dsp:cNvSpPr/>
      </dsp:nvSpPr>
      <dsp:spPr>
        <a:xfrm>
          <a:off x="2798324" y="2505821"/>
          <a:ext cx="1175701" cy="5878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T.ACC Trudi Meyrick</a:t>
          </a:r>
        </a:p>
      </dsp:txBody>
      <dsp:txXfrm>
        <a:off x="2798324" y="2505821"/>
        <a:ext cx="1175701" cy="587850"/>
      </dsp:txXfrm>
    </dsp:sp>
    <dsp:sp modelId="{6DB87EEF-0108-4590-8607-3B07DF5C8194}">
      <dsp:nvSpPr>
        <dsp:cNvPr id="0" name=""/>
        <dsp:cNvSpPr/>
      </dsp:nvSpPr>
      <dsp:spPr>
        <a:xfrm>
          <a:off x="2798324" y="3340569"/>
          <a:ext cx="1175701" cy="5878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Ch Supt Steve Jones</a:t>
          </a:r>
        </a:p>
      </dsp:txBody>
      <dsp:txXfrm>
        <a:off x="2798324" y="3340569"/>
        <a:ext cx="1175701" cy="5878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CA0B9-3A6A-463B-8815-A3684CAC9C30}">
      <dsp:nvSpPr>
        <dsp:cNvPr id="0" name=""/>
        <dsp:cNvSpPr/>
      </dsp:nvSpPr>
      <dsp:spPr>
        <a:xfrm>
          <a:off x="5789688" y="46568"/>
          <a:ext cx="1608171" cy="1608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Far right groups demonstrate against Islamists and point to incompatibility of Islam and British values</a:t>
          </a:r>
        </a:p>
      </dsp:txBody>
      <dsp:txXfrm>
        <a:off x="5789688" y="46568"/>
        <a:ext cx="1608171" cy="1608171"/>
      </dsp:txXfrm>
    </dsp:sp>
    <dsp:sp modelId="{11357F0B-3F48-4DA9-8DF7-C616BBFC97CC}">
      <dsp:nvSpPr>
        <dsp:cNvPr id="0" name=""/>
        <dsp:cNvSpPr/>
      </dsp:nvSpPr>
      <dsp:spPr>
        <a:xfrm>
          <a:off x="2004515" y="-217"/>
          <a:ext cx="6032232" cy="6032232"/>
        </a:xfrm>
        <a:prstGeom prst="circularArrow">
          <a:avLst>
            <a:gd name="adj1" fmla="val 5199"/>
            <a:gd name="adj2" fmla="val 335802"/>
            <a:gd name="adj3" fmla="val 21293696"/>
            <a:gd name="adj4" fmla="val 19765841"/>
            <a:gd name="adj5" fmla="val 606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66BB4A-97B5-46F4-8E6D-D3372D0CB7D8}">
      <dsp:nvSpPr>
        <dsp:cNvPr id="0" name=""/>
        <dsp:cNvSpPr/>
      </dsp:nvSpPr>
      <dsp:spPr>
        <a:xfrm>
          <a:off x="6761944" y="3038863"/>
          <a:ext cx="1608171" cy="1608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Resentment and suspicion of Muslims grows and may lead to intimidation and attacks</a:t>
          </a:r>
        </a:p>
      </dsp:txBody>
      <dsp:txXfrm>
        <a:off x="6761944" y="3038863"/>
        <a:ext cx="1608171" cy="1608171"/>
      </dsp:txXfrm>
    </dsp:sp>
    <dsp:sp modelId="{7B9671C0-C1D4-4ACF-B4D5-3A2092F2B7E0}">
      <dsp:nvSpPr>
        <dsp:cNvPr id="0" name=""/>
        <dsp:cNvSpPr/>
      </dsp:nvSpPr>
      <dsp:spPr>
        <a:xfrm>
          <a:off x="2004515" y="-217"/>
          <a:ext cx="6032232" cy="6032232"/>
        </a:xfrm>
        <a:prstGeom prst="circularArrow">
          <a:avLst>
            <a:gd name="adj1" fmla="val 5199"/>
            <a:gd name="adj2" fmla="val 335802"/>
            <a:gd name="adj3" fmla="val 4015169"/>
            <a:gd name="adj4" fmla="val 2253000"/>
            <a:gd name="adj5" fmla="val 606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457C51-8874-4D36-A46B-35CF8EBF32FB}">
      <dsp:nvSpPr>
        <dsp:cNvPr id="0" name=""/>
        <dsp:cNvSpPr/>
      </dsp:nvSpPr>
      <dsp:spPr>
        <a:xfrm>
          <a:off x="4216545" y="4888203"/>
          <a:ext cx="1608171" cy="1608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Muslims feel blamed and harassed over actions of a minority they do not agree with</a:t>
          </a:r>
        </a:p>
      </dsp:txBody>
      <dsp:txXfrm>
        <a:off x="4216545" y="4888203"/>
        <a:ext cx="1608171" cy="1608171"/>
      </dsp:txXfrm>
    </dsp:sp>
    <dsp:sp modelId="{76CD6EB7-5E8C-487D-8733-396DB65B1CB1}">
      <dsp:nvSpPr>
        <dsp:cNvPr id="0" name=""/>
        <dsp:cNvSpPr/>
      </dsp:nvSpPr>
      <dsp:spPr>
        <a:xfrm>
          <a:off x="2004515" y="-217"/>
          <a:ext cx="6032232" cy="6032232"/>
        </a:xfrm>
        <a:prstGeom prst="circularArrow">
          <a:avLst>
            <a:gd name="adj1" fmla="val 5199"/>
            <a:gd name="adj2" fmla="val 335802"/>
            <a:gd name="adj3" fmla="val 8211198"/>
            <a:gd name="adj4" fmla="val 6449030"/>
            <a:gd name="adj5" fmla="val 606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7192B-6D1D-4AEC-9EF8-7045B3505516}">
      <dsp:nvSpPr>
        <dsp:cNvPr id="0" name=""/>
        <dsp:cNvSpPr/>
      </dsp:nvSpPr>
      <dsp:spPr>
        <a:xfrm>
          <a:off x="1671147" y="3038863"/>
          <a:ext cx="1608171" cy="1608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Some Muslims feel so alienated they become politicised and support Islamist groups</a:t>
          </a:r>
        </a:p>
      </dsp:txBody>
      <dsp:txXfrm>
        <a:off x="1671147" y="3038863"/>
        <a:ext cx="1608171" cy="1608171"/>
      </dsp:txXfrm>
    </dsp:sp>
    <dsp:sp modelId="{86EC7847-A7C2-4A81-8552-3CC0FA769A78}">
      <dsp:nvSpPr>
        <dsp:cNvPr id="0" name=""/>
        <dsp:cNvSpPr/>
      </dsp:nvSpPr>
      <dsp:spPr>
        <a:xfrm>
          <a:off x="2004515" y="-217"/>
          <a:ext cx="6032232" cy="6032232"/>
        </a:xfrm>
        <a:prstGeom prst="circularArrow">
          <a:avLst>
            <a:gd name="adj1" fmla="val 5199"/>
            <a:gd name="adj2" fmla="val 335802"/>
            <a:gd name="adj3" fmla="val 12298357"/>
            <a:gd name="adj4" fmla="val 10770502"/>
            <a:gd name="adj5" fmla="val 606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1B5A73-7D6D-4FEA-85EB-BABED8A42B0F}">
      <dsp:nvSpPr>
        <dsp:cNvPr id="0" name=""/>
        <dsp:cNvSpPr/>
      </dsp:nvSpPr>
      <dsp:spPr>
        <a:xfrm>
          <a:off x="2643403" y="46568"/>
          <a:ext cx="1608171" cy="1608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Islamists demonstrate against a military parade in town</a:t>
          </a:r>
        </a:p>
      </dsp:txBody>
      <dsp:txXfrm>
        <a:off x="2643403" y="46568"/>
        <a:ext cx="1608171" cy="1608171"/>
      </dsp:txXfrm>
    </dsp:sp>
    <dsp:sp modelId="{29757087-A3C5-4D54-8662-F1D37987BBF4}">
      <dsp:nvSpPr>
        <dsp:cNvPr id="0" name=""/>
        <dsp:cNvSpPr/>
      </dsp:nvSpPr>
      <dsp:spPr>
        <a:xfrm>
          <a:off x="2004515" y="-217"/>
          <a:ext cx="6032232" cy="6032232"/>
        </a:xfrm>
        <a:prstGeom prst="circularArrow">
          <a:avLst>
            <a:gd name="adj1" fmla="val 5199"/>
            <a:gd name="adj2" fmla="val 335802"/>
            <a:gd name="adj3" fmla="val 16866156"/>
            <a:gd name="adj4" fmla="val 15198043"/>
            <a:gd name="adj5" fmla="val 606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0.23572</cdr:x>
      <cdr:y>0.48998</cdr:y>
    </cdr:from>
    <cdr:to>
      <cdr:x>0.23572</cdr:x>
      <cdr:y>0.61023</cdr:y>
    </cdr:to>
    <cdr:cxnSp macro="">
      <cdr:nvCxnSpPr>
        <cdr:cNvPr id="3" name="Straight Arrow Connector 2">
          <a:extLst xmlns:a="http://schemas.openxmlformats.org/drawingml/2006/main">
            <a:ext uri="{FF2B5EF4-FFF2-40B4-BE49-F238E27FC236}">
              <a16:creationId xmlns:a16="http://schemas.microsoft.com/office/drawing/2014/main" id="{7BC08314-B652-2960-A657-249EA1D02F1D}"/>
            </a:ext>
          </a:extLst>
        </cdr:cNvPr>
        <cdr:cNvCxnSpPr/>
      </cdr:nvCxnSpPr>
      <cdr:spPr>
        <a:xfrm xmlns:a="http://schemas.openxmlformats.org/drawingml/2006/main">
          <a:off x="2570514" y="2729694"/>
          <a:ext cx="0" cy="669956"/>
        </a:xfrm>
        <a:prstGeom xmlns:a="http://schemas.openxmlformats.org/drawingml/2006/main" prst="straightConnector1">
          <a:avLst/>
        </a:prstGeom>
        <a:ln xmlns:a="http://schemas.openxmlformats.org/drawingml/2006/main" w="57150">
          <a:tailEnd type="triangle"/>
        </a:ln>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0.3484</cdr:x>
      <cdr:y>0.81503</cdr:y>
    </cdr:from>
    <cdr:to>
      <cdr:x>0.42223</cdr:x>
      <cdr:y>0.88132</cdr:y>
    </cdr:to>
    <cdr:sp macro="" textlink="">
      <cdr:nvSpPr>
        <cdr:cNvPr id="2" name="TextBox 1">
          <a:extLst xmlns:a="http://schemas.openxmlformats.org/drawingml/2006/main">
            <a:ext uri="{FF2B5EF4-FFF2-40B4-BE49-F238E27FC236}">
              <a16:creationId xmlns:a16="http://schemas.microsoft.com/office/drawing/2014/main" id="{47C4F632-3D31-5596-3708-B446E31F4775}"/>
            </a:ext>
          </a:extLst>
        </cdr:cNvPr>
        <cdr:cNvSpPr txBox="1"/>
      </cdr:nvSpPr>
      <cdr:spPr>
        <a:xfrm xmlns:a="http://schemas.openxmlformats.org/drawingml/2006/main">
          <a:off x="3799323" y="4540582"/>
          <a:ext cx="805070" cy="3693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GB" sz="1800" dirty="0"/>
            <a:t>85%</a:t>
          </a:r>
        </a:p>
      </cdr:txBody>
    </cdr:sp>
  </cdr:relSizeAnchor>
  <cdr:relSizeAnchor xmlns:cdr="http://schemas.openxmlformats.org/drawingml/2006/chartDrawing">
    <cdr:from>
      <cdr:x>0.58172</cdr:x>
      <cdr:y>0.81503</cdr:y>
    </cdr:from>
    <cdr:to>
      <cdr:x>0.66375</cdr:x>
      <cdr:y>0.88132</cdr:y>
    </cdr:to>
    <cdr:sp macro="" textlink="">
      <cdr:nvSpPr>
        <cdr:cNvPr id="3" name="TextBox 2">
          <a:extLst xmlns:a="http://schemas.openxmlformats.org/drawingml/2006/main">
            <a:ext uri="{FF2B5EF4-FFF2-40B4-BE49-F238E27FC236}">
              <a16:creationId xmlns:a16="http://schemas.microsoft.com/office/drawing/2014/main" id="{0FF1D9C6-0296-D1D0-83DD-5DD45332C552}"/>
            </a:ext>
          </a:extLst>
        </cdr:cNvPr>
        <cdr:cNvSpPr txBox="1"/>
      </cdr:nvSpPr>
      <cdr:spPr>
        <a:xfrm xmlns:a="http://schemas.openxmlformats.org/drawingml/2006/main">
          <a:off x="6343741" y="4540582"/>
          <a:ext cx="894522" cy="3693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GB" sz="1800" dirty="0"/>
            <a:t>58%</a:t>
          </a:r>
        </a:p>
      </cdr:txBody>
    </cdr:sp>
  </cdr:relSizeAnchor>
  <cdr:relSizeAnchor xmlns:cdr="http://schemas.openxmlformats.org/drawingml/2006/chartDrawing">
    <cdr:from>
      <cdr:x>0.83145</cdr:x>
      <cdr:y>0.81503</cdr:y>
    </cdr:from>
    <cdr:to>
      <cdr:x>0.90133</cdr:x>
      <cdr:y>0.88132</cdr:y>
    </cdr:to>
    <cdr:sp macro="" textlink="">
      <cdr:nvSpPr>
        <cdr:cNvPr id="4" name="TextBox 3">
          <a:extLst xmlns:a="http://schemas.openxmlformats.org/drawingml/2006/main">
            <a:ext uri="{FF2B5EF4-FFF2-40B4-BE49-F238E27FC236}">
              <a16:creationId xmlns:a16="http://schemas.microsoft.com/office/drawing/2014/main" id="{771B6005-C988-386E-62EF-4B9BDD4CB1B7}"/>
            </a:ext>
          </a:extLst>
        </cdr:cNvPr>
        <cdr:cNvSpPr txBox="1"/>
      </cdr:nvSpPr>
      <cdr:spPr>
        <a:xfrm xmlns:a="http://schemas.openxmlformats.org/drawingml/2006/main">
          <a:off x="9067063" y="4540582"/>
          <a:ext cx="762000" cy="3693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GB" sz="1800" dirty="0"/>
            <a:t>44%</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3412F5-F4D7-40B4-A142-0C03D6A60A63}" type="datetimeFigureOut">
              <a:rPr lang="en-GB" smtClean="0"/>
              <a:t>25/04/2025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168ED1-554B-404E-8180-4DEAA158DE64}" type="slidenum">
              <a:rPr lang="en-GB" smtClean="0"/>
              <a:t>‹#›</a:t>
            </a:fld>
            <a:endParaRPr lang="en-GB"/>
          </a:p>
        </p:txBody>
      </p:sp>
    </p:spTree>
    <p:extLst>
      <p:ext uri="{BB962C8B-B14F-4D97-AF65-F5344CB8AC3E}">
        <p14:creationId xmlns:p14="http://schemas.microsoft.com/office/powerpoint/2010/main" val="1687662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100" b="1" dirty="0">
              <a:latin typeface="Aptos" panose="020B0004020202020204" pitchFamily="34" charset="0"/>
              <a:cs typeface="Arial" panose="020B0604020202020204" pitchFamily="34" charset="0"/>
            </a:endParaRPr>
          </a:p>
          <a:p>
            <a:pPr marL="0" indent="0">
              <a:buFont typeface="Arial" panose="020B0604020202020204" pitchFamily="34" charset="0"/>
              <a:buNone/>
            </a:pPr>
            <a:r>
              <a:rPr lang="en-GB" sz="1100" b="1" dirty="0">
                <a:latin typeface="Aptos" panose="020B0004020202020204" pitchFamily="34" charset="0"/>
                <a:cs typeface="Arial" panose="020B0604020202020204" pitchFamily="34" charset="0"/>
              </a:rPr>
              <a:t>Our Demand</a:t>
            </a:r>
          </a:p>
          <a:p>
            <a:pPr marL="0" indent="0">
              <a:buFont typeface="Arial" panose="020B0604020202020204" pitchFamily="34" charset="0"/>
              <a:buNone/>
            </a:pPr>
            <a:endParaRPr lang="en-GB" sz="1100" b="1" dirty="0">
              <a:latin typeface="Aptos" panose="020B00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dirty="0">
                <a:latin typeface="Aptos" panose="020B0004020202020204" pitchFamily="34" charset="0"/>
                <a:cs typeface="Arial" panose="020B0604020202020204" pitchFamily="34" charset="0"/>
              </a:rPr>
              <a:t>We have 3,531 officers and 2,475 Police Staff and 341 PCSOs. </a:t>
            </a:r>
          </a:p>
          <a:p>
            <a:pPr marL="0" indent="0">
              <a:buFont typeface="Arial" panose="020B0604020202020204" pitchFamily="34" charset="0"/>
              <a:buNone/>
            </a:pPr>
            <a:endParaRPr lang="en-GB" sz="1100" b="1" dirty="0">
              <a:latin typeface="Aptos" panose="020B0004020202020204" pitchFamily="34" charset="0"/>
              <a:cs typeface="Arial" panose="020B0604020202020204" pitchFamily="34" charset="0"/>
            </a:endParaRPr>
          </a:p>
          <a:p>
            <a:pPr marL="0" indent="0">
              <a:buFont typeface="Arial" panose="020B0604020202020204" pitchFamily="34" charset="0"/>
              <a:buNone/>
            </a:pPr>
            <a:r>
              <a:rPr lang="en-GB" sz="1100" b="0" dirty="0">
                <a:latin typeface="Aptos" panose="020B0004020202020204" pitchFamily="34" charset="0"/>
                <a:cs typeface="Arial" panose="020B0604020202020204" pitchFamily="34" charset="0"/>
              </a:rPr>
              <a:t>This slide represents our activity through 2024:</a:t>
            </a:r>
          </a:p>
          <a:p>
            <a:pPr marL="0" indent="0">
              <a:buFont typeface="Arial" panose="020B0604020202020204" pitchFamily="34" charset="0"/>
              <a:buNone/>
            </a:pPr>
            <a:endParaRPr lang="en-GB" sz="1100" b="0" dirty="0">
              <a:latin typeface="Aptos" panose="020B0004020202020204" pitchFamily="34" charset="0"/>
              <a:cs typeface="Arial" panose="020B0604020202020204" pitchFamily="34" charset="0"/>
            </a:endParaRPr>
          </a:p>
          <a:p>
            <a:pPr marL="171450" indent="-171450">
              <a:buFont typeface="Arial" panose="020B0604020202020204" pitchFamily="34" charset="0"/>
              <a:buChar char="•"/>
            </a:pPr>
            <a:r>
              <a:rPr lang="en-GB" sz="1100" b="0" dirty="0">
                <a:latin typeface="Aptos" panose="020B0004020202020204" pitchFamily="34" charset="0"/>
                <a:cs typeface="Arial" panose="020B0604020202020204" pitchFamily="34" charset="0"/>
              </a:rPr>
              <a:t>42% of the crime in Wales is committed in the South Wales Police area</a:t>
            </a:r>
          </a:p>
          <a:p>
            <a:pPr marL="171450" indent="-171450">
              <a:buFont typeface="Arial" panose="020B0604020202020204" pitchFamily="34" charset="0"/>
              <a:buChar char="•"/>
            </a:pPr>
            <a:r>
              <a:rPr lang="en-GB" sz="1100" b="0" dirty="0">
                <a:latin typeface="Aptos" panose="020B0004020202020204" pitchFamily="34" charset="0"/>
                <a:cs typeface="Arial" panose="020B0604020202020204" pitchFamily="34" charset="0"/>
              </a:rPr>
              <a:t>We police over 600 events a year</a:t>
            </a:r>
          </a:p>
          <a:p>
            <a:pPr marL="171450" indent="-171450">
              <a:buFont typeface="Arial" panose="020B0604020202020204" pitchFamily="34" charset="0"/>
              <a:buChar char="•"/>
            </a:pPr>
            <a:r>
              <a:rPr lang="en-GB" sz="1100" b="0" dirty="0">
                <a:latin typeface="Aptos" panose="020B0004020202020204" pitchFamily="34" charset="0"/>
                <a:cs typeface="Arial" panose="020B0604020202020204" pitchFamily="34" charset="0"/>
              </a:rPr>
              <a:t>We answered over half a million calls for service: over 200,000 emergency calls, and over 300,000 non-emergency calls in 2024</a:t>
            </a:r>
          </a:p>
          <a:p>
            <a:pPr marL="171450" indent="-171450">
              <a:buFont typeface="Arial" panose="020B0604020202020204" pitchFamily="34" charset="0"/>
              <a:buChar char="•"/>
            </a:pPr>
            <a:r>
              <a:rPr lang="en-GB" sz="1100" b="0" dirty="0">
                <a:latin typeface="Aptos" panose="020B0004020202020204" pitchFamily="34" charset="0"/>
                <a:cs typeface="Arial" panose="020B0604020202020204" pitchFamily="34" charset="0"/>
              </a:rPr>
              <a:t>We have 60 out of the 100 most deprived areas in Wales in our force area</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6D07C0-44CE-2D49-98D1-A53132333D4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9210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DC288-03B9-CF56-CF84-7DED834FAF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34325D-2112-C204-D946-BA4E6B15E6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F45DE-C1B6-E966-B1F9-8E7ADE83D3E2}"/>
              </a:ext>
            </a:extLst>
          </p:cNvPr>
          <p:cNvSpPr>
            <a:spLocks noGrp="1"/>
          </p:cNvSpPr>
          <p:nvPr>
            <p:ph type="body" idx="1"/>
          </p:nvPr>
        </p:nvSpPr>
        <p:spPr/>
        <p:txBody>
          <a:bodyPr/>
          <a:lstStyle/>
          <a:p>
            <a:endParaRPr lang="en-GB" sz="1100" b="1" dirty="0">
              <a:latin typeface="+mn-lt"/>
            </a:endParaRPr>
          </a:p>
          <a:p>
            <a:r>
              <a:rPr lang="en-GB" sz="1100" b="0" dirty="0">
                <a:latin typeface="+mn-lt"/>
                <a:cs typeface="Arial" panose="020B0604020202020204" pitchFamily="34" charset="0"/>
              </a:rPr>
              <a:t>In a typical day we deal with almost 1900 contacts a day, over 600 emergency 999 calls, almost 900 non-emergency calls and almost 400 digital contacts.</a:t>
            </a:r>
          </a:p>
          <a:p>
            <a:endParaRPr lang="en-GB" sz="1100" b="0" dirty="0">
              <a:latin typeface="+mn-lt"/>
              <a:cs typeface="Arial" panose="020B0604020202020204" pitchFamily="34" charset="0"/>
            </a:endParaRPr>
          </a:p>
          <a:p>
            <a:r>
              <a:rPr lang="en-GB" sz="1100" b="0" dirty="0">
                <a:latin typeface="+mn-lt"/>
                <a:cs typeface="Arial" panose="020B0604020202020204" pitchFamily="34" charset="0"/>
              </a:rPr>
              <a:t>We respond to over 200 public safety welfare calls, over 90 of these are reports of domestic violence and abuse.</a:t>
            </a:r>
          </a:p>
          <a:p>
            <a:endParaRPr lang="en-GB" sz="1100" b="0" dirty="0">
              <a:latin typeface="+mn-lt"/>
              <a:cs typeface="Arial" panose="020B0604020202020204" pitchFamily="34" charset="0"/>
            </a:endParaRPr>
          </a:p>
          <a:p>
            <a:r>
              <a:rPr lang="en-GB" sz="1100" b="0" dirty="0">
                <a:latin typeface="+mn-lt"/>
                <a:cs typeface="Arial" panose="020B0604020202020204" pitchFamily="34" charset="0"/>
              </a:rPr>
              <a:t>We respond to over 20 reports of missing persons each day, many of whom are vulnerable children with traumatic home lives. </a:t>
            </a:r>
          </a:p>
          <a:p>
            <a:endParaRPr lang="en-GB" sz="1100" b="0" dirty="0">
              <a:latin typeface="+mn-lt"/>
              <a:cs typeface="Arial" panose="020B0604020202020204" pitchFamily="34" charset="0"/>
            </a:endParaRPr>
          </a:p>
          <a:p>
            <a:r>
              <a:rPr lang="en-GB" sz="1100" b="0" dirty="0">
                <a:latin typeface="+mn-lt"/>
                <a:cs typeface="Arial" panose="020B0604020202020204" pitchFamily="34" charset="0"/>
              </a:rPr>
              <a:t>We protect almost 2,500 Children on the Protection Register and manage almost 1,950 registered sex offenders.</a:t>
            </a:r>
          </a:p>
          <a:p>
            <a:endParaRPr lang="en-GB" sz="1100" b="1" dirty="0">
              <a:latin typeface="+mn-lt"/>
            </a:endParaRPr>
          </a:p>
          <a:p>
            <a:r>
              <a:rPr lang="en-GB" sz="1100" b="0" dirty="0">
                <a:latin typeface="+mn-lt"/>
              </a:rPr>
              <a:t>This was a “normal” Sunday, nothing in the lead up indicated why, but it was a busy day for the teams</a:t>
            </a:r>
          </a:p>
          <a:p>
            <a:endParaRPr lang="en-GB" sz="1100" b="1" dirty="0">
              <a:latin typeface="+mn-lt"/>
            </a:endParaRPr>
          </a:p>
          <a:p>
            <a:endParaRPr lang="en-GB" b="1" dirty="0"/>
          </a:p>
        </p:txBody>
      </p:sp>
      <p:sp>
        <p:nvSpPr>
          <p:cNvPr id="4" name="Slide Number Placeholder 3">
            <a:extLst>
              <a:ext uri="{FF2B5EF4-FFF2-40B4-BE49-F238E27FC236}">
                <a16:creationId xmlns:a16="http://schemas.microsoft.com/office/drawing/2014/main" id="{8D0EBF1B-8452-8CF8-CCF7-E34C9B70D8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0D3DB8A-25D0-40A6-81F4-17ECD8BA9A7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00718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Traditional crime has fallen by 75% since 1995 – yet our staff tell us they are busier than ever.</a:t>
            </a:r>
          </a:p>
          <a:p>
            <a:endParaRPr lang="en-GB" dirty="0"/>
          </a:p>
          <a:p>
            <a:r>
              <a:rPr lang="en-GB" dirty="0"/>
              <a:t>Orange represents the CSEW estimation of </a:t>
            </a:r>
            <a:r>
              <a:rPr lang="en-GB" b="1" dirty="0"/>
              <a:t>unreported</a:t>
            </a:r>
            <a:r>
              <a:rPr lang="en-GB" dirty="0"/>
              <a:t> online fraud and computer misuse offences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958FAD-6542-405C-AEBE-8D989A95345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3430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3F7FD-60D0-EDD9-FF96-22D0386DC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F2D7BF-56CA-6FD5-578C-DE3C89BEF8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01FC9B-5A65-DFCA-BF23-5D490340305C}"/>
              </a:ext>
            </a:extLst>
          </p:cNvPr>
          <p:cNvSpPr>
            <a:spLocks noGrp="1"/>
          </p:cNvSpPr>
          <p:nvPr>
            <p:ph type="body" idx="1"/>
          </p:nvPr>
        </p:nvSpPr>
        <p:spPr/>
        <p:txBody>
          <a:bodyPr/>
          <a:lstStyle/>
          <a:p>
            <a:endParaRPr lang="en-US" sz="1100" b="1" dirty="0">
              <a:latin typeface="Aptos" panose="020B0004020202020204" pitchFamily="34" charset="0"/>
              <a:cs typeface="Arial" panose="020B0604020202020204" pitchFamily="34" charset="0"/>
            </a:endParaRPr>
          </a:p>
          <a:p>
            <a:r>
              <a:rPr lang="en-US" sz="1100" b="0" dirty="0">
                <a:latin typeface="Aptos" panose="020B0004020202020204" pitchFamily="34" charset="0"/>
                <a:cs typeface="Arial" panose="020B0604020202020204" pitchFamily="34" charset="0"/>
              </a:rPr>
              <a:t>There are increasing and evolving crime types which are complex to investigate.</a:t>
            </a:r>
          </a:p>
          <a:p>
            <a:endParaRPr lang="en-US" sz="1100" b="0" dirty="0">
              <a:latin typeface="Aptos" panose="020B0004020202020204" pitchFamily="34" charset="0"/>
              <a:cs typeface="Arial" panose="020B0604020202020204" pitchFamily="34" charset="0"/>
            </a:endParaRPr>
          </a:p>
          <a:p>
            <a:r>
              <a:rPr lang="en-US" sz="1100" b="0" dirty="0">
                <a:latin typeface="Aptos" panose="020B0004020202020204" pitchFamily="34" charset="0"/>
                <a:cs typeface="Arial" panose="020B0604020202020204" pitchFamily="34" charset="0"/>
              </a:rPr>
              <a:t>There have been 6,000 reports via Action Fraud from victims in the South Wales area which has increased by 13% over the last year</a:t>
            </a:r>
          </a:p>
          <a:p>
            <a:endParaRPr lang="en-US" sz="1100" b="0" dirty="0">
              <a:latin typeface="Aptos" panose="020B0004020202020204" pitchFamily="34" charset="0"/>
              <a:cs typeface="Arial" panose="020B0604020202020204" pitchFamily="34" charset="0"/>
            </a:endParaRPr>
          </a:p>
          <a:p>
            <a:r>
              <a:rPr lang="en-US" sz="1100" b="0" dirty="0">
                <a:latin typeface="Aptos" panose="020B0004020202020204" pitchFamily="34" charset="0"/>
                <a:cs typeface="Arial" panose="020B0604020202020204" pitchFamily="34" charset="0"/>
              </a:rPr>
              <a:t>Police On-Line Investigation Team [POLIT] received 628 reports of on-line child abuse and exploitation, which has increased by 29% in the last year.  Since the creation of the team in 2017 there has been a 176% increase in reports, and additional officers have been recruited to manage the demand.</a:t>
            </a:r>
          </a:p>
          <a:p>
            <a:endParaRPr lang="en-US" sz="1200" b="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93832DF-D440-8619-0523-F4D2A4945A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0D3DB8A-25D0-40A6-81F4-17ECD8BA9A7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953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B3453-10A4-AA8C-CCAD-90F11AA588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3B879-B1C4-4167-6997-8015C4406A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398089-32AD-53A0-3D6E-6E376A8D7D01}"/>
              </a:ext>
            </a:extLst>
          </p:cNvPr>
          <p:cNvSpPr>
            <a:spLocks noGrp="1"/>
          </p:cNvSpPr>
          <p:nvPr>
            <p:ph type="body" idx="1"/>
          </p:nvPr>
        </p:nvSpPr>
        <p:spPr/>
        <p:txBody>
          <a:bodyPr/>
          <a:lstStyle/>
          <a:p>
            <a:endParaRPr lang="en-US" sz="1100" b="1" dirty="0">
              <a:latin typeface="+mn-lt"/>
              <a:cs typeface="Arial" panose="020B0604020202020204" pitchFamily="34" charset="0"/>
            </a:endParaRPr>
          </a:p>
          <a:p>
            <a:pPr marL="171450" indent="-171450">
              <a:buFont typeface="Arial" panose="020B0604020202020204" pitchFamily="34" charset="0"/>
              <a:buChar char="•"/>
            </a:pPr>
            <a:r>
              <a:rPr lang="en-US" sz="1100" b="0" dirty="0">
                <a:latin typeface="+mn-lt"/>
                <a:cs typeface="Arial" panose="020B0604020202020204" pitchFamily="34" charset="0"/>
              </a:rPr>
              <a:t>In the last 20 years the levels of acquisitive crime (vehicle/burglary/theft) have fallen from being 57% of our total crime to 30%, but violent crime (Stalking and Harassment, sexual offences, public order) have risen by 55% from 17% of overall crime.</a:t>
            </a:r>
          </a:p>
          <a:p>
            <a:pPr marL="171450" indent="-171450">
              <a:buFont typeface="Arial" panose="020B0604020202020204" pitchFamily="34" charset="0"/>
              <a:buChar char="•"/>
            </a:pPr>
            <a:endParaRPr lang="en-US" sz="1100" b="0" dirty="0">
              <a:latin typeface="+mn-lt"/>
              <a:cs typeface="Arial" panose="020B0604020202020204" pitchFamily="34" charset="0"/>
            </a:endParaRPr>
          </a:p>
          <a:p>
            <a:pPr marL="171450" indent="-171450">
              <a:buFont typeface="Arial" panose="020B0604020202020204" pitchFamily="34" charset="0"/>
              <a:buChar char="•"/>
            </a:pPr>
            <a:r>
              <a:rPr lang="en-US" sz="1100" b="0" dirty="0">
                <a:latin typeface="+mn-lt"/>
                <a:cs typeface="Arial" panose="020B0604020202020204" pitchFamily="34" charset="0"/>
              </a:rPr>
              <a:t>The complexity of the crimes where we have seen the increases and the harm to the public is much greater, increasing the resources required to investigate them.</a:t>
            </a:r>
          </a:p>
          <a:p>
            <a:pPr marL="171450" indent="-171450">
              <a:buFont typeface="Arial" panose="020B0604020202020204" pitchFamily="34" charset="0"/>
              <a:buChar char="•"/>
            </a:pPr>
            <a:endParaRPr lang="en-US" sz="1100" b="0" dirty="0">
              <a:latin typeface="+mn-lt"/>
              <a:cs typeface="Arial" panose="020B0604020202020204" pitchFamily="34" charset="0"/>
            </a:endParaRPr>
          </a:p>
          <a:p>
            <a:pPr marL="171450" indent="-171450">
              <a:buFont typeface="Arial" panose="020B0604020202020204" pitchFamily="34" charset="0"/>
              <a:buChar char="•"/>
            </a:pPr>
            <a:r>
              <a:rPr lang="en-US" sz="1100" b="0" dirty="0">
                <a:latin typeface="+mn-lt"/>
                <a:cs typeface="Arial" panose="020B0604020202020204" pitchFamily="34" charset="0"/>
              </a:rPr>
              <a:t>Average length of investigation for an acquisitive crime is 12 days whereas a Stalking and Harassment case is 36 days and a report of a rape is 159 days</a:t>
            </a:r>
          </a:p>
        </p:txBody>
      </p:sp>
      <p:sp>
        <p:nvSpPr>
          <p:cNvPr id="4" name="Slide Number Placeholder 3">
            <a:extLst>
              <a:ext uri="{FF2B5EF4-FFF2-40B4-BE49-F238E27FC236}">
                <a16:creationId xmlns:a16="http://schemas.microsoft.com/office/drawing/2014/main" id="{742C264E-9F39-D6B6-0713-E6FF29ABB6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0D3DB8A-25D0-40A6-81F4-17ECD8BA9A7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178324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Phishing – cyberattack that uses fraudulent emails, texts, phone calls, website to trick people in to sharing sensitive data, exposing themselves to cyber crime. Emails from HMRC, electricity companies, phone companies “can’t take your phone bill”, individuals you may know such as a </a:t>
            </a:r>
            <a:r>
              <a:rPr lang="en-GB" dirty="0" err="1"/>
              <a:t>whats</a:t>
            </a:r>
            <a:r>
              <a:rPr lang="en-GB" dirty="0"/>
              <a:t> app from “mum” with a new phone number needing some money. </a:t>
            </a:r>
          </a:p>
          <a:p>
            <a:pPr marL="228600" indent="-228600">
              <a:buAutoNum type="arabicPeriod"/>
            </a:pPr>
            <a:endParaRPr lang="en-GB" dirty="0"/>
          </a:p>
          <a:p>
            <a:pPr marL="228600" indent="-228600">
              <a:buAutoNum type="arabicPeriod"/>
            </a:pPr>
            <a:r>
              <a:rPr lang="en-GB" dirty="0"/>
              <a:t>AI – enhancing and positive but will also increase vulnerabilities. </a:t>
            </a:r>
          </a:p>
          <a:p>
            <a:pPr marL="228600" indent="-228600">
              <a:buAutoNum type="arabicPeriod"/>
            </a:pPr>
            <a:endParaRPr lang="en-GB" dirty="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Revenge Pornography – 40% of all VAWG offences are stalking and harassment, including threatening to send or sharing intimate images or videos. Technology continues to facilitate stalking and harassment offences. Ex-partners are the most common suspect in stalking and harassment cases and males are the most common suspect at 70%. When removing domestic incidents, the most common victim age band for online malicious communications is 10-15 years and 61% of girls aged 17-21 worry about being sexually harassed. Victims are reluctant to report the matter due to embarrassment or assumption that it is not a crime. </a:t>
            </a:r>
            <a:r>
              <a:rPr lang="en-GB" b="1" dirty="0"/>
              <a:t>(reference VAWG STRA 23-24 from VKPP and Suzy Lamplugh Trust 2023).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958FAD-6542-405C-AEBE-8D989A95345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14705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York Times – Sam Knight 9</a:t>
            </a:r>
            <a:r>
              <a:rPr lang="en-GB" baseline="30000" dirty="0"/>
              <a:t>th</a:t>
            </a:r>
            <a:r>
              <a:rPr lang="en-GB" dirty="0"/>
              <a:t> January 2025</a:t>
            </a:r>
          </a:p>
          <a:p>
            <a:r>
              <a:rPr lang="en-GB" dirty="0"/>
              <a:t>Group Based CSEA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958FAD-6542-405C-AEBE-8D989A95345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00353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BE53-88FD-8DDA-1D98-3284031BE7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F0B3EB-BBEC-0DF6-6D4E-1653639572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103116-AF25-35EC-40DF-CD40705AA518}"/>
              </a:ext>
            </a:extLst>
          </p:cNvPr>
          <p:cNvSpPr>
            <a:spLocks noGrp="1"/>
          </p:cNvSpPr>
          <p:nvPr>
            <p:ph type="dt" sz="half" idx="10"/>
          </p:nvPr>
        </p:nvSpPr>
        <p:spPr/>
        <p:txBody>
          <a:bodyPr/>
          <a:lstStyle/>
          <a:p>
            <a:fld id="{ABC33BF0-EE00-4EB8-AF0F-362AB098216B}" type="datetime1">
              <a:rPr lang="en-GB" smtClean="0"/>
              <a:t>25/04/2025</a:t>
            </a:fld>
            <a:endParaRPr lang="en-GB"/>
          </a:p>
        </p:txBody>
      </p:sp>
      <p:sp>
        <p:nvSpPr>
          <p:cNvPr id="5" name="Footer Placeholder 4">
            <a:extLst>
              <a:ext uri="{FF2B5EF4-FFF2-40B4-BE49-F238E27FC236}">
                <a16:creationId xmlns:a16="http://schemas.microsoft.com/office/drawing/2014/main" id="{E5C41D87-CA91-ACF5-71B6-989F2A22D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443E8B-4075-0506-8DB0-D092560181A8}"/>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4009653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64BB3-CAD1-2463-D313-C26833BCF3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DC106D-1FDD-26E1-494E-EA62EB4E76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D7FC6C-CEEF-22EB-748C-BDE7E5D3D689}"/>
              </a:ext>
            </a:extLst>
          </p:cNvPr>
          <p:cNvSpPr>
            <a:spLocks noGrp="1"/>
          </p:cNvSpPr>
          <p:nvPr>
            <p:ph type="dt" sz="half" idx="10"/>
          </p:nvPr>
        </p:nvSpPr>
        <p:spPr/>
        <p:txBody>
          <a:bodyPr/>
          <a:lstStyle/>
          <a:p>
            <a:fld id="{4EB51266-9A16-4E30-9D71-B03B743607C0}" type="datetime1">
              <a:rPr lang="en-GB" smtClean="0"/>
              <a:t>25/04/2025</a:t>
            </a:fld>
            <a:endParaRPr lang="en-GB"/>
          </a:p>
        </p:txBody>
      </p:sp>
      <p:sp>
        <p:nvSpPr>
          <p:cNvPr id="5" name="Footer Placeholder 4">
            <a:extLst>
              <a:ext uri="{FF2B5EF4-FFF2-40B4-BE49-F238E27FC236}">
                <a16:creationId xmlns:a16="http://schemas.microsoft.com/office/drawing/2014/main" id="{24465088-28D0-2012-E52E-DDECD4EAFF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D5A66D-77EA-E027-A8E0-52F935136E7E}"/>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221592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DB1F9-F54C-DCCB-555D-796E476D62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532B1B-B061-8441-06D7-A624D79F2F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994FD7-4603-91D7-475A-892174EE3572}"/>
              </a:ext>
            </a:extLst>
          </p:cNvPr>
          <p:cNvSpPr>
            <a:spLocks noGrp="1"/>
          </p:cNvSpPr>
          <p:nvPr>
            <p:ph type="dt" sz="half" idx="10"/>
          </p:nvPr>
        </p:nvSpPr>
        <p:spPr/>
        <p:txBody>
          <a:bodyPr/>
          <a:lstStyle/>
          <a:p>
            <a:fld id="{9825E82B-CC3B-4120-8275-B28431A66B83}" type="datetime1">
              <a:rPr lang="en-GB" smtClean="0"/>
              <a:t>25/04/2025</a:t>
            </a:fld>
            <a:endParaRPr lang="en-GB"/>
          </a:p>
        </p:txBody>
      </p:sp>
      <p:sp>
        <p:nvSpPr>
          <p:cNvPr id="5" name="Footer Placeholder 4">
            <a:extLst>
              <a:ext uri="{FF2B5EF4-FFF2-40B4-BE49-F238E27FC236}">
                <a16:creationId xmlns:a16="http://schemas.microsoft.com/office/drawing/2014/main" id="{C7412825-0F17-C511-00FA-58EC555F6E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A0AC17-3296-6035-80B6-2CDF35CC93B7}"/>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958996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C7300-8D39-A36F-8BA0-BFCCCE4002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E82DA3-8628-72EE-14AB-64E42B9870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7EE605-3295-BA18-2EBE-728D24BCAE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2BDCEF-03E1-2416-2921-C884277D1A1E}"/>
              </a:ext>
            </a:extLst>
          </p:cNvPr>
          <p:cNvSpPr>
            <a:spLocks noGrp="1"/>
          </p:cNvSpPr>
          <p:nvPr>
            <p:ph type="dt" sz="half" idx="10"/>
          </p:nvPr>
        </p:nvSpPr>
        <p:spPr/>
        <p:txBody>
          <a:bodyPr/>
          <a:lstStyle/>
          <a:p>
            <a:fld id="{576E94F7-4923-43F4-B325-EB5850658437}" type="datetime1">
              <a:rPr lang="en-GB" smtClean="0"/>
              <a:t>25/04/2025</a:t>
            </a:fld>
            <a:endParaRPr lang="en-GB"/>
          </a:p>
        </p:txBody>
      </p:sp>
      <p:sp>
        <p:nvSpPr>
          <p:cNvPr id="6" name="Footer Placeholder 5">
            <a:extLst>
              <a:ext uri="{FF2B5EF4-FFF2-40B4-BE49-F238E27FC236}">
                <a16:creationId xmlns:a16="http://schemas.microsoft.com/office/drawing/2014/main" id="{5E9DF6AF-7CE0-D90C-1A09-ECFBED0A2D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BCD5D8-900A-4340-BAA8-69FB9595A508}"/>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1115034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7A77A-DF70-AF94-C037-0767A4B970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C3DE92-F2EA-33DD-2C9B-7A1002F168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A165FB-F8B5-F114-9D29-D514FEE30F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35784D-EF86-3C37-51FE-A1E9A5A75D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A2C81A-372F-6BDE-56A6-1023B66803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330F55-6133-428D-C7BA-CBD79C642FB9}"/>
              </a:ext>
            </a:extLst>
          </p:cNvPr>
          <p:cNvSpPr>
            <a:spLocks noGrp="1"/>
          </p:cNvSpPr>
          <p:nvPr>
            <p:ph type="dt" sz="half" idx="10"/>
          </p:nvPr>
        </p:nvSpPr>
        <p:spPr/>
        <p:txBody>
          <a:bodyPr/>
          <a:lstStyle/>
          <a:p>
            <a:fld id="{C1867788-12C0-40F2-A9B7-A35E08FA794A}" type="datetime1">
              <a:rPr lang="en-GB" smtClean="0"/>
              <a:t>25/04/2025</a:t>
            </a:fld>
            <a:endParaRPr lang="en-GB"/>
          </a:p>
        </p:txBody>
      </p:sp>
      <p:sp>
        <p:nvSpPr>
          <p:cNvPr id="8" name="Footer Placeholder 7">
            <a:extLst>
              <a:ext uri="{FF2B5EF4-FFF2-40B4-BE49-F238E27FC236}">
                <a16:creationId xmlns:a16="http://schemas.microsoft.com/office/drawing/2014/main" id="{B580AED5-63F1-D89B-D901-98F84A8995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DA333A-85BF-D561-B02C-1B68DDBD3F91}"/>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2356819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F3DEB-3C1D-2D23-9FEA-DF5EEABF9B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19272A-E445-8638-CA91-20ECBF1F4157}"/>
              </a:ext>
            </a:extLst>
          </p:cNvPr>
          <p:cNvSpPr>
            <a:spLocks noGrp="1"/>
          </p:cNvSpPr>
          <p:nvPr>
            <p:ph type="dt" sz="half" idx="10"/>
          </p:nvPr>
        </p:nvSpPr>
        <p:spPr/>
        <p:txBody>
          <a:bodyPr/>
          <a:lstStyle/>
          <a:p>
            <a:fld id="{06597900-4C46-4FA2-8C59-5E1F2B591E15}" type="datetime1">
              <a:rPr lang="en-GB" smtClean="0"/>
              <a:t>25/04/2025</a:t>
            </a:fld>
            <a:endParaRPr lang="en-GB"/>
          </a:p>
        </p:txBody>
      </p:sp>
      <p:sp>
        <p:nvSpPr>
          <p:cNvPr id="4" name="Footer Placeholder 3">
            <a:extLst>
              <a:ext uri="{FF2B5EF4-FFF2-40B4-BE49-F238E27FC236}">
                <a16:creationId xmlns:a16="http://schemas.microsoft.com/office/drawing/2014/main" id="{D4206BA0-CF62-9227-344A-59E3183094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8E426E-AE7F-F602-1770-1F4CBDA6AEAB}"/>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1203106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857683-44FA-A4C3-4FD1-9F8EDC4B5584}"/>
              </a:ext>
            </a:extLst>
          </p:cNvPr>
          <p:cNvSpPr>
            <a:spLocks noGrp="1"/>
          </p:cNvSpPr>
          <p:nvPr>
            <p:ph type="dt" sz="half" idx="10"/>
          </p:nvPr>
        </p:nvSpPr>
        <p:spPr/>
        <p:txBody>
          <a:bodyPr/>
          <a:lstStyle/>
          <a:p>
            <a:fld id="{10874944-49B8-44E5-B512-4BBC4527DA4A}" type="datetime1">
              <a:rPr lang="en-GB" smtClean="0"/>
              <a:t>25/04/2025</a:t>
            </a:fld>
            <a:endParaRPr lang="en-GB"/>
          </a:p>
        </p:txBody>
      </p:sp>
      <p:sp>
        <p:nvSpPr>
          <p:cNvPr id="3" name="Footer Placeholder 2">
            <a:extLst>
              <a:ext uri="{FF2B5EF4-FFF2-40B4-BE49-F238E27FC236}">
                <a16:creationId xmlns:a16="http://schemas.microsoft.com/office/drawing/2014/main" id="{5ECD7543-3311-3730-DF36-71F25D1680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DEE4C8-3C57-C74A-A9CF-B21200539C36}"/>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1910422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DE82-8C43-03AD-6C80-BCA05DA52D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6D1922-7459-D125-4E7E-643E8C9F2E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5D8EE4-AA96-7241-5875-BDEAF8B2EF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130165-3A09-2425-BC05-62E7C0EC5FE5}"/>
              </a:ext>
            </a:extLst>
          </p:cNvPr>
          <p:cNvSpPr>
            <a:spLocks noGrp="1"/>
          </p:cNvSpPr>
          <p:nvPr>
            <p:ph type="dt" sz="half" idx="10"/>
          </p:nvPr>
        </p:nvSpPr>
        <p:spPr/>
        <p:txBody>
          <a:bodyPr/>
          <a:lstStyle/>
          <a:p>
            <a:fld id="{65BB7A6D-5556-40CE-AF7B-2D7EC4D8522B}" type="datetime1">
              <a:rPr lang="en-GB" smtClean="0"/>
              <a:t>25/04/2025</a:t>
            </a:fld>
            <a:endParaRPr lang="en-GB"/>
          </a:p>
        </p:txBody>
      </p:sp>
      <p:sp>
        <p:nvSpPr>
          <p:cNvPr id="6" name="Footer Placeholder 5">
            <a:extLst>
              <a:ext uri="{FF2B5EF4-FFF2-40B4-BE49-F238E27FC236}">
                <a16:creationId xmlns:a16="http://schemas.microsoft.com/office/drawing/2014/main" id="{8495F415-9D82-5EAA-C29B-5BC53CAFA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FDA84-3CA3-AA75-AD9D-EBE5963EC416}"/>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334787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AB026-271D-C07D-064A-D493C262BE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316412-55F4-950D-2F18-235DF12B20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5CDA6B-6DBE-FF14-AAAE-56F1237CEC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AD6A1B-00F1-70D6-B0DB-5B824F6A1087}"/>
              </a:ext>
            </a:extLst>
          </p:cNvPr>
          <p:cNvSpPr>
            <a:spLocks noGrp="1"/>
          </p:cNvSpPr>
          <p:nvPr>
            <p:ph type="dt" sz="half" idx="10"/>
          </p:nvPr>
        </p:nvSpPr>
        <p:spPr/>
        <p:txBody>
          <a:bodyPr/>
          <a:lstStyle/>
          <a:p>
            <a:fld id="{B58DEBF4-B595-4BBC-95CC-559C9E991D9B}" type="datetime1">
              <a:rPr lang="en-GB" smtClean="0"/>
              <a:t>25/04/2025</a:t>
            </a:fld>
            <a:endParaRPr lang="en-GB"/>
          </a:p>
        </p:txBody>
      </p:sp>
      <p:sp>
        <p:nvSpPr>
          <p:cNvPr id="6" name="Footer Placeholder 5">
            <a:extLst>
              <a:ext uri="{FF2B5EF4-FFF2-40B4-BE49-F238E27FC236}">
                <a16:creationId xmlns:a16="http://schemas.microsoft.com/office/drawing/2014/main" id="{543FFA21-5613-ED3D-5D6D-A948E5ED4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943C53-DA24-A568-247C-73412380493B}"/>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524267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E0B02-0197-716A-47BD-7A7F134723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D0DBB3-81C9-BC3F-F17D-454C94A619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D4FF15-1F9D-0697-A79C-193536C93ED2}"/>
              </a:ext>
            </a:extLst>
          </p:cNvPr>
          <p:cNvSpPr>
            <a:spLocks noGrp="1"/>
          </p:cNvSpPr>
          <p:nvPr>
            <p:ph type="dt" sz="half" idx="10"/>
          </p:nvPr>
        </p:nvSpPr>
        <p:spPr/>
        <p:txBody>
          <a:bodyPr/>
          <a:lstStyle/>
          <a:p>
            <a:fld id="{5D9BB315-938C-4442-AF04-BB13F5DA8DA5}" type="datetime1">
              <a:rPr lang="en-GB" smtClean="0"/>
              <a:t>25/04/2025</a:t>
            </a:fld>
            <a:endParaRPr lang="en-GB"/>
          </a:p>
        </p:txBody>
      </p:sp>
      <p:sp>
        <p:nvSpPr>
          <p:cNvPr id="5" name="Footer Placeholder 4">
            <a:extLst>
              <a:ext uri="{FF2B5EF4-FFF2-40B4-BE49-F238E27FC236}">
                <a16:creationId xmlns:a16="http://schemas.microsoft.com/office/drawing/2014/main" id="{B6AC9FAA-C89E-DF18-7CD5-91F7940F9A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7AF753-6B9E-E281-F096-75874F2140D7}"/>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274120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32CB03-45CC-F951-99E1-6507DBF3F0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4AD4EB-94D8-7280-7C2F-4A69152D79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1A972F-DDF4-723C-151A-66B3D6C459F0}"/>
              </a:ext>
            </a:extLst>
          </p:cNvPr>
          <p:cNvSpPr>
            <a:spLocks noGrp="1"/>
          </p:cNvSpPr>
          <p:nvPr>
            <p:ph type="dt" sz="half" idx="10"/>
          </p:nvPr>
        </p:nvSpPr>
        <p:spPr/>
        <p:txBody>
          <a:bodyPr/>
          <a:lstStyle/>
          <a:p>
            <a:fld id="{D689DCDD-90A8-49BC-BF7E-34D39202353B}" type="datetime1">
              <a:rPr lang="en-GB" smtClean="0"/>
              <a:t>25/04/2025</a:t>
            </a:fld>
            <a:endParaRPr lang="en-GB"/>
          </a:p>
        </p:txBody>
      </p:sp>
      <p:sp>
        <p:nvSpPr>
          <p:cNvPr id="5" name="Footer Placeholder 4">
            <a:extLst>
              <a:ext uri="{FF2B5EF4-FFF2-40B4-BE49-F238E27FC236}">
                <a16:creationId xmlns:a16="http://schemas.microsoft.com/office/drawing/2014/main" id="{2B1C763D-0FCD-A794-F226-29E511F49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D60C1-AB36-7878-BDE6-AA70B6C46A2A}"/>
              </a:ext>
            </a:extLst>
          </p:cNvPr>
          <p:cNvSpPr>
            <a:spLocks noGrp="1"/>
          </p:cNvSpPr>
          <p:nvPr>
            <p:ph type="sldNum" sz="quarter" idx="12"/>
          </p:nvPr>
        </p:nvSpPr>
        <p:spPr/>
        <p:txBody>
          <a:bodyPr/>
          <a:lstStyle/>
          <a:p>
            <a:fld id="{7496A193-97C8-4A8B-A382-7ACD20EFAF1C}" type="slidenum">
              <a:rPr lang="en-GB" smtClean="0"/>
              <a:t>‹#›</a:t>
            </a:fld>
            <a:endParaRPr lang="en-GB"/>
          </a:p>
        </p:txBody>
      </p:sp>
    </p:spTree>
    <p:extLst>
      <p:ext uri="{BB962C8B-B14F-4D97-AF65-F5344CB8AC3E}">
        <p14:creationId xmlns:p14="http://schemas.microsoft.com/office/powerpoint/2010/main" val="31691466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63975-DB6B-432E-9862-1048E9D689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8C9DED-E81E-4709-BE65-B31CF79E05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44DE07-E992-45B1-82AE-D091DF7479C7}"/>
              </a:ext>
            </a:extLst>
          </p:cNvPr>
          <p:cNvSpPr>
            <a:spLocks noGrp="1"/>
          </p:cNvSpPr>
          <p:nvPr>
            <p:ph type="dt" sz="half" idx="10"/>
          </p:nvPr>
        </p:nvSpPr>
        <p:spPr/>
        <p:txBody>
          <a:bodyPr/>
          <a:lstStyle/>
          <a:p>
            <a:fld id="{611A95AA-22CA-42F8-8089-0A4ABB9BF7B0}" type="datetime1">
              <a:rPr lang="en-GB" smtClean="0"/>
              <a:t>25/04/2025</a:t>
            </a:fld>
            <a:endParaRPr lang="en-GB"/>
          </a:p>
        </p:txBody>
      </p:sp>
      <p:sp>
        <p:nvSpPr>
          <p:cNvPr id="5" name="Footer Placeholder 4">
            <a:extLst>
              <a:ext uri="{FF2B5EF4-FFF2-40B4-BE49-F238E27FC236}">
                <a16:creationId xmlns:a16="http://schemas.microsoft.com/office/drawing/2014/main" id="{351CBBB9-3224-4D98-9501-0E9AB42A3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9727D7-2D1D-42FF-9EB3-30CD396C6828}"/>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642099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9A076-75D4-4B63-8D27-48EDA658C5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B912E6-729A-406F-B62E-573DF41136C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74D5D7-02B3-4713-98D7-D87BCD12FE2B}"/>
              </a:ext>
            </a:extLst>
          </p:cNvPr>
          <p:cNvSpPr>
            <a:spLocks noGrp="1"/>
          </p:cNvSpPr>
          <p:nvPr>
            <p:ph type="dt" sz="half" idx="10"/>
          </p:nvPr>
        </p:nvSpPr>
        <p:spPr/>
        <p:txBody>
          <a:bodyPr/>
          <a:lstStyle/>
          <a:p>
            <a:fld id="{1E054831-99CA-4E41-80D3-72A2D87034EE}" type="datetime1">
              <a:rPr lang="en-GB" smtClean="0"/>
              <a:t>25/04/2025</a:t>
            </a:fld>
            <a:endParaRPr lang="en-GB"/>
          </a:p>
        </p:txBody>
      </p:sp>
      <p:sp>
        <p:nvSpPr>
          <p:cNvPr id="5" name="Footer Placeholder 4">
            <a:extLst>
              <a:ext uri="{FF2B5EF4-FFF2-40B4-BE49-F238E27FC236}">
                <a16:creationId xmlns:a16="http://schemas.microsoft.com/office/drawing/2014/main" id="{0CF0F8C6-66D2-430A-9BA0-7C1967E70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346F6-23BF-4CCF-A80E-D33CDEEEB2FD}"/>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68526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F63CA-EE3E-4F1C-AC1D-D8F21889BB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2B4F66E-DFC1-4093-BBA2-E0914B508B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74D3B4-C4F9-4AB8-836D-C8887F30BC48}"/>
              </a:ext>
            </a:extLst>
          </p:cNvPr>
          <p:cNvSpPr>
            <a:spLocks noGrp="1"/>
          </p:cNvSpPr>
          <p:nvPr>
            <p:ph type="dt" sz="half" idx="10"/>
          </p:nvPr>
        </p:nvSpPr>
        <p:spPr/>
        <p:txBody>
          <a:bodyPr/>
          <a:lstStyle/>
          <a:p>
            <a:fld id="{E021E5D0-4369-413C-9727-D5885D2FE6A9}" type="datetime1">
              <a:rPr lang="en-GB" smtClean="0"/>
              <a:t>25/04/2025</a:t>
            </a:fld>
            <a:endParaRPr lang="en-GB"/>
          </a:p>
        </p:txBody>
      </p:sp>
      <p:sp>
        <p:nvSpPr>
          <p:cNvPr id="5" name="Footer Placeholder 4">
            <a:extLst>
              <a:ext uri="{FF2B5EF4-FFF2-40B4-BE49-F238E27FC236}">
                <a16:creationId xmlns:a16="http://schemas.microsoft.com/office/drawing/2014/main" id="{ED3B9C0E-BC83-4DCF-9ABE-5623FEF8DF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702D1-5762-4729-A706-1C50DB09921B}"/>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2494988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3D1A6-5FB3-49CA-8BBD-20A12A0379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D306F-D50A-4EC2-A34B-4C61A6F2E9D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1D536D-2F74-40EF-84A8-9DF3E203312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610110-A994-4206-89F9-1AE638AC5662}"/>
              </a:ext>
            </a:extLst>
          </p:cNvPr>
          <p:cNvSpPr>
            <a:spLocks noGrp="1"/>
          </p:cNvSpPr>
          <p:nvPr>
            <p:ph type="dt" sz="half" idx="10"/>
          </p:nvPr>
        </p:nvSpPr>
        <p:spPr/>
        <p:txBody>
          <a:bodyPr/>
          <a:lstStyle/>
          <a:p>
            <a:fld id="{12443E0C-DC27-43C2-B1BC-15AD921D6800}" type="datetime1">
              <a:rPr lang="en-GB" smtClean="0"/>
              <a:t>25/04/2025</a:t>
            </a:fld>
            <a:endParaRPr lang="en-GB"/>
          </a:p>
        </p:txBody>
      </p:sp>
      <p:sp>
        <p:nvSpPr>
          <p:cNvPr id="6" name="Footer Placeholder 5">
            <a:extLst>
              <a:ext uri="{FF2B5EF4-FFF2-40B4-BE49-F238E27FC236}">
                <a16:creationId xmlns:a16="http://schemas.microsoft.com/office/drawing/2014/main" id="{AFF0852F-3FE4-4BAA-8925-D7012B964B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2628ED-CD80-4EFD-8479-D56D7B49E919}"/>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695503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1B5B3-7FAE-4869-9451-2969E2AF2C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B106A3-4412-4709-A89B-9CB5237A8F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BBC837F-DEA6-422D-86ED-43D7B311C46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8EC9E9-FC79-4518-B322-5425D848B1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E095087-1F53-4CA1-B882-93B42A790AD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E05FAA-F2C6-4706-841F-4A413F81FE54}"/>
              </a:ext>
            </a:extLst>
          </p:cNvPr>
          <p:cNvSpPr>
            <a:spLocks noGrp="1"/>
          </p:cNvSpPr>
          <p:nvPr>
            <p:ph type="dt" sz="half" idx="10"/>
          </p:nvPr>
        </p:nvSpPr>
        <p:spPr/>
        <p:txBody>
          <a:bodyPr/>
          <a:lstStyle/>
          <a:p>
            <a:fld id="{FC2C41C0-E155-4319-AD44-C0A60650EA28}" type="datetime1">
              <a:rPr lang="en-GB" smtClean="0"/>
              <a:t>25/04/2025</a:t>
            </a:fld>
            <a:endParaRPr lang="en-GB"/>
          </a:p>
        </p:txBody>
      </p:sp>
      <p:sp>
        <p:nvSpPr>
          <p:cNvPr id="8" name="Footer Placeholder 7">
            <a:extLst>
              <a:ext uri="{FF2B5EF4-FFF2-40B4-BE49-F238E27FC236}">
                <a16:creationId xmlns:a16="http://schemas.microsoft.com/office/drawing/2014/main" id="{E5F5F6DB-C8CA-41F0-91CE-8C77AB8F82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EE4B16-4196-4F20-B713-79F0A1A3F997}"/>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580084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951F4-352B-4439-914B-4542A69B72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28EE52-1128-425D-A7F2-56FB298D52FD}"/>
              </a:ext>
            </a:extLst>
          </p:cNvPr>
          <p:cNvSpPr>
            <a:spLocks noGrp="1"/>
          </p:cNvSpPr>
          <p:nvPr>
            <p:ph type="dt" sz="half" idx="10"/>
          </p:nvPr>
        </p:nvSpPr>
        <p:spPr/>
        <p:txBody>
          <a:bodyPr/>
          <a:lstStyle/>
          <a:p>
            <a:fld id="{AAB83005-70D3-431B-AD6E-176D98046075}" type="datetime1">
              <a:rPr lang="en-GB" smtClean="0"/>
              <a:t>25/04/2025</a:t>
            </a:fld>
            <a:endParaRPr lang="en-GB"/>
          </a:p>
        </p:txBody>
      </p:sp>
      <p:sp>
        <p:nvSpPr>
          <p:cNvPr id="4" name="Footer Placeholder 3">
            <a:extLst>
              <a:ext uri="{FF2B5EF4-FFF2-40B4-BE49-F238E27FC236}">
                <a16:creationId xmlns:a16="http://schemas.microsoft.com/office/drawing/2014/main" id="{BA406FA1-1F6A-4AE7-B915-B2FE3A2F67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EF76DC-1A3F-402E-B59A-5608D019FF1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239237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EB787B-0492-46AD-9329-B3B01F286E9D}"/>
              </a:ext>
            </a:extLst>
          </p:cNvPr>
          <p:cNvSpPr>
            <a:spLocks noGrp="1"/>
          </p:cNvSpPr>
          <p:nvPr>
            <p:ph type="dt" sz="half" idx="10"/>
          </p:nvPr>
        </p:nvSpPr>
        <p:spPr/>
        <p:txBody>
          <a:bodyPr/>
          <a:lstStyle/>
          <a:p>
            <a:fld id="{3BBE99F5-C911-4CC3-A112-EE61ECB0C70C}" type="datetime1">
              <a:rPr lang="en-GB" smtClean="0"/>
              <a:t>25/04/2025</a:t>
            </a:fld>
            <a:endParaRPr lang="en-GB"/>
          </a:p>
        </p:txBody>
      </p:sp>
      <p:sp>
        <p:nvSpPr>
          <p:cNvPr id="3" name="Footer Placeholder 2">
            <a:extLst>
              <a:ext uri="{FF2B5EF4-FFF2-40B4-BE49-F238E27FC236}">
                <a16:creationId xmlns:a16="http://schemas.microsoft.com/office/drawing/2014/main" id="{9A07490B-D67C-4273-B263-ACB22D4C28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80597B-1A9F-4092-B949-CF44A0B0622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6282447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2BF6C-3944-41A2-A25B-A248D1B768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825661-8F66-4DD8-9845-36BE5B1F7F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F53143-C447-4E76-A92F-5D507F78DE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B022AC8-1A80-4961-A843-7C662BDE7FED}"/>
              </a:ext>
            </a:extLst>
          </p:cNvPr>
          <p:cNvSpPr>
            <a:spLocks noGrp="1"/>
          </p:cNvSpPr>
          <p:nvPr>
            <p:ph type="dt" sz="half" idx="10"/>
          </p:nvPr>
        </p:nvSpPr>
        <p:spPr/>
        <p:txBody>
          <a:bodyPr/>
          <a:lstStyle/>
          <a:p>
            <a:fld id="{2073ADCB-115F-4385-99AB-A5126CF2757F}" type="datetime1">
              <a:rPr lang="en-GB" smtClean="0"/>
              <a:t>25/04/2025</a:t>
            </a:fld>
            <a:endParaRPr lang="en-GB"/>
          </a:p>
        </p:txBody>
      </p:sp>
      <p:sp>
        <p:nvSpPr>
          <p:cNvPr id="6" name="Footer Placeholder 5">
            <a:extLst>
              <a:ext uri="{FF2B5EF4-FFF2-40B4-BE49-F238E27FC236}">
                <a16:creationId xmlns:a16="http://schemas.microsoft.com/office/drawing/2014/main" id="{B2F509E2-7077-499C-BC22-A5A458F49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CE6E1-4356-4D17-A0DE-C903E7F0F5E1}"/>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8994213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43816-944C-4EAB-80D1-759899331E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9225D4-5612-4471-B078-D0C3ED5F44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B7445A-01ED-4E1A-8315-F2888539D8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D36B6B-4BE7-4052-96D4-C1A664B729C7}"/>
              </a:ext>
            </a:extLst>
          </p:cNvPr>
          <p:cNvSpPr>
            <a:spLocks noGrp="1"/>
          </p:cNvSpPr>
          <p:nvPr>
            <p:ph type="dt" sz="half" idx="10"/>
          </p:nvPr>
        </p:nvSpPr>
        <p:spPr/>
        <p:txBody>
          <a:bodyPr/>
          <a:lstStyle/>
          <a:p>
            <a:fld id="{ACCC846A-3C44-47FD-AA0D-D78F18EB9DE5}" type="datetime1">
              <a:rPr lang="en-GB" smtClean="0"/>
              <a:t>25/04/2025</a:t>
            </a:fld>
            <a:endParaRPr lang="en-GB"/>
          </a:p>
        </p:txBody>
      </p:sp>
      <p:sp>
        <p:nvSpPr>
          <p:cNvPr id="6" name="Footer Placeholder 5">
            <a:extLst>
              <a:ext uri="{FF2B5EF4-FFF2-40B4-BE49-F238E27FC236}">
                <a16:creationId xmlns:a16="http://schemas.microsoft.com/office/drawing/2014/main" id="{7891CBEF-C995-4A95-98ED-A3FE6F0D4A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F28778-1491-4A1C-905D-5EA85D904E6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4300571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49478-6A8E-4B97-9A68-954963C971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943DC-3244-440B-AEC3-62C870E0361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63BD7C-9D6B-4565-8C55-D87084322832}"/>
              </a:ext>
            </a:extLst>
          </p:cNvPr>
          <p:cNvSpPr>
            <a:spLocks noGrp="1"/>
          </p:cNvSpPr>
          <p:nvPr>
            <p:ph type="dt" sz="half" idx="10"/>
          </p:nvPr>
        </p:nvSpPr>
        <p:spPr/>
        <p:txBody>
          <a:bodyPr/>
          <a:lstStyle/>
          <a:p>
            <a:fld id="{0A80F85A-4B89-4425-8E50-434801297454}" type="datetime1">
              <a:rPr lang="en-GB" smtClean="0"/>
              <a:t>25/04/2025</a:t>
            </a:fld>
            <a:endParaRPr lang="en-GB"/>
          </a:p>
        </p:txBody>
      </p:sp>
      <p:sp>
        <p:nvSpPr>
          <p:cNvPr id="5" name="Footer Placeholder 4">
            <a:extLst>
              <a:ext uri="{FF2B5EF4-FFF2-40B4-BE49-F238E27FC236}">
                <a16:creationId xmlns:a16="http://schemas.microsoft.com/office/drawing/2014/main" id="{121DA8B4-1438-452D-88CB-8378FA8864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55A81-7A44-49FC-918C-A1146FD0C194}"/>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1889017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298B4D-EB66-4A63-BC67-04DAF82841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0B0668-A39D-4B21-A472-C2E007277AB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E9AB0-AB57-4CE3-B93E-86A08F9CD004}"/>
              </a:ext>
            </a:extLst>
          </p:cNvPr>
          <p:cNvSpPr>
            <a:spLocks noGrp="1"/>
          </p:cNvSpPr>
          <p:nvPr>
            <p:ph type="dt" sz="half" idx="10"/>
          </p:nvPr>
        </p:nvSpPr>
        <p:spPr/>
        <p:txBody>
          <a:bodyPr/>
          <a:lstStyle/>
          <a:p>
            <a:fld id="{7B81CC30-06EB-4878-976C-8314F0F5D992}" type="datetime1">
              <a:rPr lang="en-GB" smtClean="0"/>
              <a:t>25/04/2025</a:t>
            </a:fld>
            <a:endParaRPr lang="en-GB"/>
          </a:p>
        </p:txBody>
      </p:sp>
      <p:sp>
        <p:nvSpPr>
          <p:cNvPr id="5" name="Footer Placeholder 4">
            <a:extLst>
              <a:ext uri="{FF2B5EF4-FFF2-40B4-BE49-F238E27FC236}">
                <a16:creationId xmlns:a16="http://schemas.microsoft.com/office/drawing/2014/main" id="{B0F09B78-3641-41D6-B74A-194BAB5251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F77CC-BD5D-4F58-9645-0B323E84398C}"/>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7910762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EFB4A95-0A5B-44A8-A6DF-3F75D936E634}" type="datetime1">
              <a:rPr lang="en-GB" smtClean="0">
                <a:solidFill>
                  <a:prstClr val="black">
                    <a:tint val="75000"/>
                  </a:prstClr>
                </a:solidFill>
              </a:rPr>
              <a:t>25/04/2025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955476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0C0863-2017-4F81-AFA3-3CC87CD1D77C}" type="datetime1">
              <a:rPr lang="en-GB" smtClean="0">
                <a:solidFill>
                  <a:prstClr val="black">
                    <a:tint val="75000"/>
                  </a:prstClr>
                </a:solidFill>
              </a:rPr>
              <a:t>25/04/2025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706360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F4A32B-1C03-4182-A09A-4A0CC05F4C4A}" type="datetime1">
              <a:rPr lang="en-GB" smtClean="0">
                <a:solidFill>
                  <a:prstClr val="black">
                    <a:tint val="75000"/>
                  </a:prstClr>
                </a:solidFill>
              </a:rPr>
              <a:t>25/04/2025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12572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BC5130C-4136-419E-832C-3BEDA1B87715}" type="datetime1">
              <a:rPr lang="en-GB" smtClean="0">
                <a:solidFill>
                  <a:prstClr val="black">
                    <a:tint val="75000"/>
                  </a:prstClr>
                </a:solidFill>
              </a:rPr>
              <a:t>25/04/2025</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627217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6F4A983-C8C2-4532-A625-7E6187463C2E}" type="datetime1">
              <a:rPr lang="en-GB" smtClean="0">
                <a:solidFill>
                  <a:prstClr val="black">
                    <a:tint val="75000"/>
                  </a:prstClr>
                </a:solidFill>
              </a:rPr>
              <a:t>25/04/2025</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773410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6D32C8C-C1F8-47B5-807B-F75500F835E1}" type="datetime1">
              <a:rPr lang="en-GB" smtClean="0">
                <a:solidFill>
                  <a:prstClr val="black">
                    <a:tint val="75000"/>
                  </a:prstClr>
                </a:solidFill>
              </a:rPr>
              <a:t>25/04/2025</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80602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ABA1E8-8B1D-4CCD-AFE0-C90102E710CD}" type="datetime1">
              <a:rPr lang="en-GB" smtClean="0">
                <a:solidFill>
                  <a:prstClr val="black">
                    <a:tint val="75000"/>
                  </a:prstClr>
                </a:solidFill>
              </a:rPr>
              <a:t>25/04/2025</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24610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E9B986-957D-4834-B5BD-E15F94F2167F}" type="datetime1">
              <a:rPr lang="en-GB" smtClean="0">
                <a:solidFill>
                  <a:prstClr val="black">
                    <a:tint val="75000"/>
                  </a:prstClr>
                </a:solidFill>
              </a:rPr>
              <a:t>25/04/2025</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470952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AF4238-AB63-40BF-83FF-AFCC8DCC7015}" type="datetime1">
              <a:rPr lang="en-GB" smtClean="0">
                <a:solidFill>
                  <a:prstClr val="black">
                    <a:tint val="75000"/>
                  </a:prstClr>
                </a:solidFill>
              </a:rPr>
              <a:t>25/04/2025</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3759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63CB68-2C81-48DB-8606-527F389B6322}" type="datetime1">
              <a:rPr lang="en-GB" smtClean="0">
                <a:solidFill>
                  <a:prstClr val="black">
                    <a:tint val="75000"/>
                  </a:prstClr>
                </a:solidFill>
              </a:rPr>
              <a:t>25/04/2025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328867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6B2CB7-8168-48E7-82CD-29C451D4BE4B}" type="datetime1">
              <a:rPr lang="en-GB" smtClean="0">
                <a:solidFill>
                  <a:prstClr val="black">
                    <a:tint val="75000"/>
                  </a:prstClr>
                </a:solidFill>
              </a:rPr>
              <a:t>25/04/2025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498658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0460-1647-4DF2-B3DB-4156A08AAE2C}"/>
              </a:ext>
            </a:extLst>
          </p:cNvPr>
          <p:cNvSpPr txBox="1">
            <a:spLocks noGrp="1"/>
          </p:cNvSpPr>
          <p:nvPr>
            <p:ph type="ctrTitle"/>
          </p:nvPr>
        </p:nvSpPr>
        <p:spPr>
          <a:xfrm>
            <a:off x="914400" y="2130423"/>
            <a:ext cx="10363200"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2C85D6B-12DF-4412-B74A-18EDE1947D92}"/>
              </a:ext>
            </a:extLst>
          </p:cNvPr>
          <p:cNvSpPr txBox="1">
            <a:spLocks noGrp="1"/>
          </p:cNvSpPr>
          <p:nvPr>
            <p:ph type="subTitle" idx="1"/>
          </p:nvPr>
        </p:nvSpPr>
        <p:spPr>
          <a:xfrm>
            <a:off x="1828800" y="3886201"/>
            <a:ext cx="85344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2065957-BD66-489F-B0E4-D82793BE9128}"/>
              </a:ext>
            </a:extLst>
          </p:cNvPr>
          <p:cNvSpPr txBox="1">
            <a:spLocks noGrp="1"/>
          </p:cNvSpPr>
          <p:nvPr>
            <p:ph type="dt" sz="half" idx="7"/>
          </p:nvPr>
        </p:nvSpPr>
        <p:spPr/>
        <p:txBody>
          <a:bodyPr/>
          <a:lstStyle>
            <a:lvl1pPr>
              <a:defRPr/>
            </a:lvl1pPr>
          </a:lstStyle>
          <a:p>
            <a:pPr lvl="0"/>
            <a:fld id="{5D356AF8-738F-4F9D-8A00-EA624294A1DE}" type="datetime1">
              <a:rPr lang="en-GB" smtClean="0"/>
              <a:t>25/04/2025</a:t>
            </a:fld>
            <a:endParaRPr lang="en-GB"/>
          </a:p>
        </p:txBody>
      </p:sp>
      <p:sp>
        <p:nvSpPr>
          <p:cNvPr id="5" name="Footer Placeholder 4">
            <a:extLst>
              <a:ext uri="{FF2B5EF4-FFF2-40B4-BE49-F238E27FC236}">
                <a16:creationId xmlns:a16="http://schemas.microsoft.com/office/drawing/2014/main" id="{111AC523-115A-4045-9F41-E992E42EB7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FD26FC-D425-459B-B345-47C773C8E319}"/>
              </a:ext>
            </a:extLst>
          </p:cNvPr>
          <p:cNvSpPr txBox="1">
            <a:spLocks noGrp="1"/>
          </p:cNvSpPr>
          <p:nvPr>
            <p:ph type="sldNum" sz="quarter" idx="8"/>
          </p:nvPr>
        </p:nvSpPr>
        <p:spPr/>
        <p:txBody>
          <a:bodyPr/>
          <a:lstStyle>
            <a:lvl1pPr>
              <a:defRPr/>
            </a:lvl1pPr>
          </a:lstStyle>
          <a:p>
            <a:pPr lvl="0"/>
            <a:fld id="{F6C44EB7-953C-4B13-A9CE-FEA72A173ECF}" type="slidenum">
              <a:t>‹#›</a:t>
            </a:fld>
            <a:endParaRPr lang="en-GB"/>
          </a:p>
        </p:txBody>
      </p:sp>
    </p:spTree>
    <p:extLst>
      <p:ext uri="{BB962C8B-B14F-4D97-AF65-F5344CB8AC3E}">
        <p14:creationId xmlns:p14="http://schemas.microsoft.com/office/powerpoint/2010/main" val="344506517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AC57B-D0DE-4EB2-A657-3E588FDDD01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4394D6F-41BF-4BDA-8EB9-78A77E9FD10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E5FD8-7DEA-410D-9630-5814AD991E51}"/>
              </a:ext>
            </a:extLst>
          </p:cNvPr>
          <p:cNvSpPr txBox="1">
            <a:spLocks noGrp="1"/>
          </p:cNvSpPr>
          <p:nvPr>
            <p:ph type="dt" sz="half" idx="7"/>
          </p:nvPr>
        </p:nvSpPr>
        <p:spPr/>
        <p:txBody>
          <a:bodyPr/>
          <a:lstStyle>
            <a:lvl1pPr>
              <a:defRPr/>
            </a:lvl1pPr>
          </a:lstStyle>
          <a:p>
            <a:pPr lvl="0"/>
            <a:fld id="{81C49B34-6C6B-417F-AC20-B792854AECF1}" type="datetime1">
              <a:rPr lang="en-GB" smtClean="0"/>
              <a:t>25/04/2025</a:t>
            </a:fld>
            <a:endParaRPr lang="en-GB"/>
          </a:p>
        </p:txBody>
      </p:sp>
      <p:sp>
        <p:nvSpPr>
          <p:cNvPr id="5" name="Footer Placeholder 4">
            <a:extLst>
              <a:ext uri="{FF2B5EF4-FFF2-40B4-BE49-F238E27FC236}">
                <a16:creationId xmlns:a16="http://schemas.microsoft.com/office/drawing/2014/main" id="{79D5C815-46EA-4FE8-8BBC-C4045F6F43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C7FF0C-B8AA-47D9-8521-56E555B868E3}"/>
              </a:ext>
            </a:extLst>
          </p:cNvPr>
          <p:cNvSpPr txBox="1">
            <a:spLocks noGrp="1"/>
          </p:cNvSpPr>
          <p:nvPr>
            <p:ph type="sldNum" sz="quarter" idx="8"/>
          </p:nvPr>
        </p:nvSpPr>
        <p:spPr/>
        <p:txBody>
          <a:bodyPr/>
          <a:lstStyle>
            <a:lvl1pPr>
              <a:defRPr/>
            </a:lvl1pPr>
          </a:lstStyle>
          <a:p>
            <a:pPr lvl="0"/>
            <a:fld id="{78739EB9-0A89-4BCE-B72A-B7A8D094AE2E}" type="slidenum">
              <a:t>‹#›</a:t>
            </a:fld>
            <a:endParaRPr lang="en-GB"/>
          </a:p>
        </p:txBody>
      </p:sp>
    </p:spTree>
    <p:extLst>
      <p:ext uri="{BB962C8B-B14F-4D97-AF65-F5344CB8AC3E}">
        <p14:creationId xmlns:p14="http://schemas.microsoft.com/office/powerpoint/2010/main" val="39454513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82B1-F589-4761-94C7-86015E85BB2E}"/>
              </a:ext>
            </a:extLst>
          </p:cNvPr>
          <p:cNvSpPr txBox="1">
            <a:spLocks noGrp="1"/>
          </p:cNvSpPr>
          <p:nvPr>
            <p:ph type="title"/>
          </p:nvPr>
        </p:nvSpPr>
        <p:spPr>
          <a:xfrm>
            <a:off x="963081" y="4406896"/>
            <a:ext cx="103632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017BD4D-9B7C-4AFD-8311-8EEBD0E31A5B}"/>
              </a:ext>
            </a:extLst>
          </p:cNvPr>
          <p:cNvSpPr txBox="1">
            <a:spLocks noGrp="1"/>
          </p:cNvSpPr>
          <p:nvPr>
            <p:ph type="body" idx="1"/>
          </p:nvPr>
        </p:nvSpPr>
        <p:spPr>
          <a:xfrm>
            <a:off x="963081" y="2906713"/>
            <a:ext cx="103632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5B22047-44B2-4EF6-81C9-221FD5BB859B}"/>
              </a:ext>
            </a:extLst>
          </p:cNvPr>
          <p:cNvSpPr txBox="1">
            <a:spLocks noGrp="1"/>
          </p:cNvSpPr>
          <p:nvPr>
            <p:ph type="dt" sz="half" idx="7"/>
          </p:nvPr>
        </p:nvSpPr>
        <p:spPr/>
        <p:txBody>
          <a:bodyPr/>
          <a:lstStyle>
            <a:lvl1pPr>
              <a:defRPr/>
            </a:lvl1pPr>
          </a:lstStyle>
          <a:p>
            <a:pPr lvl="0"/>
            <a:fld id="{AF92BF40-BACB-4C5A-BFAB-B85E32EA116A}" type="datetime1">
              <a:rPr lang="en-GB" smtClean="0"/>
              <a:t>25/04/2025</a:t>
            </a:fld>
            <a:endParaRPr lang="en-GB"/>
          </a:p>
        </p:txBody>
      </p:sp>
      <p:sp>
        <p:nvSpPr>
          <p:cNvPr id="5" name="Footer Placeholder 4">
            <a:extLst>
              <a:ext uri="{FF2B5EF4-FFF2-40B4-BE49-F238E27FC236}">
                <a16:creationId xmlns:a16="http://schemas.microsoft.com/office/drawing/2014/main" id="{EB119802-C6A9-4FA7-8392-00F529397C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4D0C68C-5268-43EC-99A2-4539FB92F8B0}"/>
              </a:ext>
            </a:extLst>
          </p:cNvPr>
          <p:cNvSpPr txBox="1">
            <a:spLocks noGrp="1"/>
          </p:cNvSpPr>
          <p:nvPr>
            <p:ph type="sldNum" sz="quarter" idx="8"/>
          </p:nvPr>
        </p:nvSpPr>
        <p:spPr/>
        <p:txBody>
          <a:bodyPr/>
          <a:lstStyle>
            <a:lvl1pPr>
              <a:defRPr/>
            </a:lvl1pPr>
          </a:lstStyle>
          <a:p>
            <a:pPr lvl="0"/>
            <a:fld id="{6772730A-3193-44E2-90DC-DB1C6ACD16DA}" type="slidenum">
              <a:t>‹#›</a:t>
            </a:fld>
            <a:endParaRPr lang="en-GB"/>
          </a:p>
        </p:txBody>
      </p:sp>
    </p:spTree>
    <p:extLst>
      <p:ext uri="{BB962C8B-B14F-4D97-AF65-F5344CB8AC3E}">
        <p14:creationId xmlns:p14="http://schemas.microsoft.com/office/powerpoint/2010/main" val="40902151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592E-5E5B-4943-81DC-8826B1B7E61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9BED13-0281-44D5-83C2-0A584B6157D3}"/>
              </a:ext>
            </a:extLst>
          </p:cNvPr>
          <p:cNvSpPr txBox="1">
            <a:spLocks noGrp="1"/>
          </p:cNvSpPr>
          <p:nvPr>
            <p:ph idx="1"/>
          </p:nvPr>
        </p:nvSpPr>
        <p:spPr>
          <a:xfrm>
            <a:off x="609601"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F95A93-F616-447B-B83A-A12AEC3BFBB6}"/>
              </a:ext>
            </a:extLst>
          </p:cNvPr>
          <p:cNvSpPr txBox="1">
            <a:spLocks noGrp="1"/>
          </p:cNvSpPr>
          <p:nvPr>
            <p:ph idx="2"/>
          </p:nvPr>
        </p:nvSpPr>
        <p:spPr>
          <a:xfrm>
            <a:off x="6197595"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4535E6-F970-43BF-A5B0-080C0E611C90}"/>
              </a:ext>
            </a:extLst>
          </p:cNvPr>
          <p:cNvSpPr txBox="1">
            <a:spLocks noGrp="1"/>
          </p:cNvSpPr>
          <p:nvPr>
            <p:ph type="dt" sz="half" idx="7"/>
          </p:nvPr>
        </p:nvSpPr>
        <p:spPr/>
        <p:txBody>
          <a:bodyPr/>
          <a:lstStyle>
            <a:lvl1pPr>
              <a:defRPr/>
            </a:lvl1pPr>
          </a:lstStyle>
          <a:p>
            <a:pPr lvl="0"/>
            <a:fld id="{1E907C2F-4AC9-4C09-8D78-1CEA1250CAD9}" type="datetime1">
              <a:rPr lang="en-GB" smtClean="0"/>
              <a:t>25/04/2025</a:t>
            </a:fld>
            <a:endParaRPr lang="en-GB"/>
          </a:p>
        </p:txBody>
      </p:sp>
      <p:sp>
        <p:nvSpPr>
          <p:cNvPr id="6" name="Footer Placeholder 5">
            <a:extLst>
              <a:ext uri="{FF2B5EF4-FFF2-40B4-BE49-F238E27FC236}">
                <a16:creationId xmlns:a16="http://schemas.microsoft.com/office/drawing/2014/main" id="{52164BFA-3971-4590-B2FB-40A5F4A307C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8C5A20F-7536-4DDC-8936-118800446ECE}"/>
              </a:ext>
            </a:extLst>
          </p:cNvPr>
          <p:cNvSpPr txBox="1">
            <a:spLocks noGrp="1"/>
          </p:cNvSpPr>
          <p:nvPr>
            <p:ph type="sldNum" sz="quarter" idx="8"/>
          </p:nvPr>
        </p:nvSpPr>
        <p:spPr/>
        <p:txBody>
          <a:bodyPr/>
          <a:lstStyle>
            <a:lvl1pPr>
              <a:defRPr/>
            </a:lvl1pPr>
          </a:lstStyle>
          <a:p>
            <a:pPr lvl="0"/>
            <a:fld id="{08241984-226B-4494-BECC-12ABA7261DE8}" type="slidenum">
              <a:t>‹#›</a:t>
            </a:fld>
            <a:endParaRPr lang="en-GB"/>
          </a:p>
        </p:txBody>
      </p:sp>
    </p:spTree>
    <p:extLst>
      <p:ext uri="{BB962C8B-B14F-4D97-AF65-F5344CB8AC3E}">
        <p14:creationId xmlns:p14="http://schemas.microsoft.com/office/powerpoint/2010/main" val="31064994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13A2C-41BA-4454-979B-1435C953CC0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BFC6E88-0DEF-426B-970B-215389351FB0}"/>
              </a:ext>
            </a:extLst>
          </p:cNvPr>
          <p:cNvSpPr txBox="1">
            <a:spLocks noGrp="1"/>
          </p:cNvSpPr>
          <p:nvPr>
            <p:ph type="body" idx="1"/>
          </p:nvPr>
        </p:nvSpPr>
        <p:spPr>
          <a:xfrm>
            <a:off x="609600" y="1535114"/>
            <a:ext cx="5386912"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1BA1F48-27A0-4E0A-B30A-BE10625C2BFA}"/>
              </a:ext>
            </a:extLst>
          </p:cNvPr>
          <p:cNvSpPr txBox="1">
            <a:spLocks noGrp="1"/>
          </p:cNvSpPr>
          <p:nvPr>
            <p:ph idx="2"/>
          </p:nvPr>
        </p:nvSpPr>
        <p:spPr>
          <a:xfrm>
            <a:off x="609600" y="2174872"/>
            <a:ext cx="5386912"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AAEADD-12F5-41C1-A7C7-A99DFABF6AB2}"/>
              </a:ext>
            </a:extLst>
          </p:cNvPr>
          <p:cNvSpPr txBox="1">
            <a:spLocks noGrp="1"/>
          </p:cNvSpPr>
          <p:nvPr>
            <p:ph type="body" idx="3"/>
          </p:nvPr>
        </p:nvSpPr>
        <p:spPr>
          <a:xfrm>
            <a:off x="6193364" y="1535114"/>
            <a:ext cx="5389035"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DA9E4ADE-77D4-48A7-808F-BA30BE00DD2F}"/>
              </a:ext>
            </a:extLst>
          </p:cNvPr>
          <p:cNvSpPr txBox="1">
            <a:spLocks noGrp="1"/>
          </p:cNvSpPr>
          <p:nvPr>
            <p:ph idx="4"/>
          </p:nvPr>
        </p:nvSpPr>
        <p:spPr>
          <a:xfrm>
            <a:off x="6193364" y="2174872"/>
            <a:ext cx="5389035"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CCBF0F-6BA1-4548-847F-02B1BDDF064D}"/>
              </a:ext>
            </a:extLst>
          </p:cNvPr>
          <p:cNvSpPr txBox="1">
            <a:spLocks noGrp="1"/>
          </p:cNvSpPr>
          <p:nvPr>
            <p:ph type="dt" sz="half" idx="7"/>
          </p:nvPr>
        </p:nvSpPr>
        <p:spPr/>
        <p:txBody>
          <a:bodyPr/>
          <a:lstStyle>
            <a:lvl1pPr>
              <a:defRPr/>
            </a:lvl1pPr>
          </a:lstStyle>
          <a:p>
            <a:pPr lvl="0"/>
            <a:fld id="{6E50BAF1-9A07-4889-A1A8-71A30B7F1F3E}" type="datetime1">
              <a:rPr lang="en-GB" smtClean="0"/>
              <a:t>25/04/2025</a:t>
            </a:fld>
            <a:endParaRPr lang="en-GB"/>
          </a:p>
        </p:txBody>
      </p:sp>
      <p:sp>
        <p:nvSpPr>
          <p:cNvPr id="8" name="Footer Placeholder 7">
            <a:extLst>
              <a:ext uri="{FF2B5EF4-FFF2-40B4-BE49-F238E27FC236}">
                <a16:creationId xmlns:a16="http://schemas.microsoft.com/office/drawing/2014/main" id="{2F3C340B-840F-4052-BBA6-CFFFAE9E597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8330667-75F8-4254-8857-9D0E0EF39BCD}"/>
              </a:ext>
            </a:extLst>
          </p:cNvPr>
          <p:cNvSpPr txBox="1">
            <a:spLocks noGrp="1"/>
          </p:cNvSpPr>
          <p:nvPr>
            <p:ph type="sldNum" sz="quarter" idx="8"/>
          </p:nvPr>
        </p:nvSpPr>
        <p:spPr/>
        <p:txBody>
          <a:bodyPr/>
          <a:lstStyle>
            <a:lvl1pPr>
              <a:defRPr/>
            </a:lvl1pPr>
          </a:lstStyle>
          <a:p>
            <a:pPr lvl="0"/>
            <a:fld id="{0862DFB4-4D80-47E8-A03D-917E53F3AE99}" type="slidenum">
              <a:t>‹#›</a:t>
            </a:fld>
            <a:endParaRPr lang="en-GB"/>
          </a:p>
        </p:txBody>
      </p:sp>
    </p:spTree>
    <p:extLst>
      <p:ext uri="{BB962C8B-B14F-4D97-AF65-F5344CB8AC3E}">
        <p14:creationId xmlns:p14="http://schemas.microsoft.com/office/powerpoint/2010/main" val="37800911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6806-A215-4634-9509-45827F973FD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8EFE98D0-C840-4319-B7D6-B95C8C5920DD}"/>
              </a:ext>
            </a:extLst>
          </p:cNvPr>
          <p:cNvSpPr txBox="1">
            <a:spLocks noGrp="1"/>
          </p:cNvSpPr>
          <p:nvPr>
            <p:ph type="dt" sz="half" idx="7"/>
          </p:nvPr>
        </p:nvSpPr>
        <p:spPr/>
        <p:txBody>
          <a:bodyPr/>
          <a:lstStyle>
            <a:lvl1pPr>
              <a:defRPr/>
            </a:lvl1pPr>
          </a:lstStyle>
          <a:p>
            <a:pPr lvl="0"/>
            <a:fld id="{2BDE4992-0199-478E-8D16-F9C34F0BABA4}" type="datetime1">
              <a:rPr lang="en-GB" smtClean="0"/>
              <a:t>25/04/2025</a:t>
            </a:fld>
            <a:endParaRPr lang="en-GB"/>
          </a:p>
        </p:txBody>
      </p:sp>
      <p:sp>
        <p:nvSpPr>
          <p:cNvPr id="4" name="Footer Placeholder 3">
            <a:extLst>
              <a:ext uri="{FF2B5EF4-FFF2-40B4-BE49-F238E27FC236}">
                <a16:creationId xmlns:a16="http://schemas.microsoft.com/office/drawing/2014/main" id="{D8BFB65F-94A2-42EB-AAB5-BB75858DC31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923BFCC-24C3-4B42-BB0C-CCFC5B390D03}"/>
              </a:ext>
            </a:extLst>
          </p:cNvPr>
          <p:cNvSpPr txBox="1">
            <a:spLocks noGrp="1"/>
          </p:cNvSpPr>
          <p:nvPr>
            <p:ph type="sldNum" sz="quarter" idx="8"/>
          </p:nvPr>
        </p:nvSpPr>
        <p:spPr/>
        <p:txBody>
          <a:bodyPr/>
          <a:lstStyle>
            <a:lvl1pPr>
              <a:defRPr/>
            </a:lvl1pPr>
          </a:lstStyle>
          <a:p>
            <a:pPr lvl="0"/>
            <a:fld id="{0771742D-5C37-4D5F-AA3A-6C2550FAF662}" type="slidenum">
              <a:t>‹#›</a:t>
            </a:fld>
            <a:endParaRPr lang="en-GB"/>
          </a:p>
        </p:txBody>
      </p:sp>
    </p:spTree>
    <p:extLst>
      <p:ext uri="{BB962C8B-B14F-4D97-AF65-F5344CB8AC3E}">
        <p14:creationId xmlns:p14="http://schemas.microsoft.com/office/powerpoint/2010/main" val="77656089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119033-3366-4277-8B19-0D85E2367AA5}"/>
              </a:ext>
            </a:extLst>
          </p:cNvPr>
          <p:cNvSpPr txBox="1">
            <a:spLocks noGrp="1"/>
          </p:cNvSpPr>
          <p:nvPr>
            <p:ph type="dt" sz="half" idx="7"/>
          </p:nvPr>
        </p:nvSpPr>
        <p:spPr/>
        <p:txBody>
          <a:bodyPr/>
          <a:lstStyle>
            <a:lvl1pPr>
              <a:defRPr/>
            </a:lvl1pPr>
          </a:lstStyle>
          <a:p>
            <a:pPr lvl="0"/>
            <a:fld id="{20A19C91-D58D-42FE-B099-7D66AE886BC4}" type="datetime1">
              <a:rPr lang="en-GB" smtClean="0"/>
              <a:t>25/04/2025</a:t>
            </a:fld>
            <a:endParaRPr lang="en-GB"/>
          </a:p>
        </p:txBody>
      </p:sp>
      <p:sp>
        <p:nvSpPr>
          <p:cNvPr id="3" name="Footer Placeholder 2">
            <a:extLst>
              <a:ext uri="{FF2B5EF4-FFF2-40B4-BE49-F238E27FC236}">
                <a16:creationId xmlns:a16="http://schemas.microsoft.com/office/drawing/2014/main" id="{73ED4C64-C423-45B1-8293-A87641ED10B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8EB2486-4C34-47E9-ADA6-5D2B86D5136A}"/>
              </a:ext>
            </a:extLst>
          </p:cNvPr>
          <p:cNvSpPr txBox="1">
            <a:spLocks noGrp="1"/>
          </p:cNvSpPr>
          <p:nvPr>
            <p:ph type="sldNum" sz="quarter" idx="8"/>
          </p:nvPr>
        </p:nvSpPr>
        <p:spPr/>
        <p:txBody>
          <a:bodyPr/>
          <a:lstStyle>
            <a:lvl1pPr>
              <a:defRPr/>
            </a:lvl1pPr>
          </a:lstStyle>
          <a:p>
            <a:pPr lvl="0"/>
            <a:fld id="{0FAD5A0F-98E3-4385-8797-B03D580C61F7}" type="slidenum">
              <a:t>‹#›</a:t>
            </a:fld>
            <a:endParaRPr lang="en-GB"/>
          </a:p>
        </p:txBody>
      </p:sp>
    </p:spTree>
    <p:extLst>
      <p:ext uri="{BB962C8B-B14F-4D97-AF65-F5344CB8AC3E}">
        <p14:creationId xmlns:p14="http://schemas.microsoft.com/office/powerpoint/2010/main" val="15318530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AF04-3E0C-4435-8782-C4D4D4062A07}"/>
              </a:ext>
            </a:extLst>
          </p:cNvPr>
          <p:cNvSpPr txBox="1">
            <a:spLocks noGrp="1"/>
          </p:cNvSpPr>
          <p:nvPr>
            <p:ph type="title"/>
          </p:nvPr>
        </p:nvSpPr>
        <p:spPr>
          <a:xfrm>
            <a:off x="609601" y="273048"/>
            <a:ext cx="4011081" cy="1162046"/>
          </a:xfrm>
        </p:spPr>
        <p:txBody>
          <a:bodyPr anchor="b" anchorCtr="0"/>
          <a:lstStyle>
            <a:lvl1pPr algn="l">
              <a:defRPr sz="2000" b="1"/>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29AD26C-3E3B-449E-B221-5DA7644CD259}"/>
              </a:ext>
            </a:extLst>
          </p:cNvPr>
          <p:cNvSpPr txBox="1">
            <a:spLocks noGrp="1"/>
          </p:cNvSpPr>
          <p:nvPr>
            <p:ph idx="1"/>
          </p:nvPr>
        </p:nvSpPr>
        <p:spPr>
          <a:xfrm>
            <a:off x="4766730" y="273048"/>
            <a:ext cx="6815669"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50EADE-342B-4424-BEC4-102CF6DA58A9}"/>
              </a:ext>
            </a:extLst>
          </p:cNvPr>
          <p:cNvSpPr txBox="1">
            <a:spLocks noGrp="1"/>
          </p:cNvSpPr>
          <p:nvPr>
            <p:ph type="body" idx="2"/>
          </p:nvPr>
        </p:nvSpPr>
        <p:spPr>
          <a:xfrm>
            <a:off x="609601" y="1435095"/>
            <a:ext cx="4011081" cy="46910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B529634-ACE3-4ACE-B8E1-30F04D46F85D}"/>
              </a:ext>
            </a:extLst>
          </p:cNvPr>
          <p:cNvSpPr txBox="1">
            <a:spLocks noGrp="1"/>
          </p:cNvSpPr>
          <p:nvPr>
            <p:ph type="dt" sz="half" idx="7"/>
          </p:nvPr>
        </p:nvSpPr>
        <p:spPr/>
        <p:txBody>
          <a:bodyPr/>
          <a:lstStyle>
            <a:lvl1pPr>
              <a:defRPr/>
            </a:lvl1pPr>
          </a:lstStyle>
          <a:p>
            <a:pPr lvl="0"/>
            <a:fld id="{5A1DD382-EB6B-4416-9D95-F8C1150E5E20}" type="datetime1">
              <a:rPr lang="en-GB" smtClean="0"/>
              <a:t>25/04/2025</a:t>
            </a:fld>
            <a:endParaRPr lang="en-GB"/>
          </a:p>
        </p:txBody>
      </p:sp>
      <p:sp>
        <p:nvSpPr>
          <p:cNvPr id="6" name="Footer Placeholder 5">
            <a:extLst>
              <a:ext uri="{FF2B5EF4-FFF2-40B4-BE49-F238E27FC236}">
                <a16:creationId xmlns:a16="http://schemas.microsoft.com/office/drawing/2014/main" id="{19A7C9DB-CB98-4E11-AC14-A602290A09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A7F7750-C472-4FF6-9009-BFECD8566299}"/>
              </a:ext>
            </a:extLst>
          </p:cNvPr>
          <p:cNvSpPr txBox="1">
            <a:spLocks noGrp="1"/>
          </p:cNvSpPr>
          <p:nvPr>
            <p:ph type="sldNum" sz="quarter" idx="8"/>
          </p:nvPr>
        </p:nvSpPr>
        <p:spPr/>
        <p:txBody>
          <a:bodyPr/>
          <a:lstStyle>
            <a:lvl1pPr>
              <a:defRPr/>
            </a:lvl1pPr>
          </a:lstStyle>
          <a:p>
            <a:pPr lvl="0"/>
            <a:fld id="{A93DC2E5-5D74-44BC-999F-FE4C9D2CE5E8}" type="slidenum">
              <a:t>‹#›</a:t>
            </a:fld>
            <a:endParaRPr lang="en-GB"/>
          </a:p>
        </p:txBody>
      </p:sp>
    </p:spTree>
    <p:extLst>
      <p:ext uri="{BB962C8B-B14F-4D97-AF65-F5344CB8AC3E}">
        <p14:creationId xmlns:p14="http://schemas.microsoft.com/office/powerpoint/2010/main" val="418681189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B0E4-6C4F-4C59-9C4E-67EFAACCA47E}"/>
              </a:ext>
            </a:extLst>
          </p:cNvPr>
          <p:cNvSpPr txBox="1">
            <a:spLocks noGrp="1"/>
          </p:cNvSpPr>
          <p:nvPr>
            <p:ph type="title"/>
          </p:nvPr>
        </p:nvSpPr>
        <p:spPr>
          <a:xfrm>
            <a:off x="2389717" y="4800601"/>
            <a:ext cx="7315200" cy="566735"/>
          </a:xfrm>
        </p:spPr>
        <p:txBody>
          <a:bodyPr anchor="b" anchorCtr="0"/>
          <a:lstStyle>
            <a:lvl1pPr algn="l">
              <a:defRPr sz="2000" b="1"/>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9B7C752-E66F-4B16-AF04-FEC0D514231A}"/>
              </a:ext>
            </a:extLst>
          </p:cNvPr>
          <p:cNvSpPr txBox="1">
            <a:spLocks noGrp="1"/>
          </p:cNvSpPr>
          <p:nvPr>
            <p:ph type="pic" idx="1"/>
          </p:nvPr>
        </p:nvSpPr>
        <p:spPr>
          <a:xfrm>
            <a:off x="2389717" y="612776"/>
            <a:ext cx="7315200" cy="4114800"/>
          </a:xfrm>
        </p:spPr>
        <p:txBody>
          <a:bodyPr/>
          <a:lstStyle>
            <a:lvl1pPr marL="0" indent="0">
              <a:buNone/>
              <a:defRPr lang="en-GB"/>
            </a:lvl1pPr>
          </a:lstStyle>
          <a:p>
            <a:pPr lvl="0"/>
            <a:endParaRPr lang="en-GB"/>
          </a:p>
        </p:txBody>
      </p:sp>
      <p:sp>
        <p:nvSpPr>
          <p:cNvPr id="4" name="Text Placeholder 3">
            <a:extLst>
              <a:ext uri="{FF2B5EF4-FFF2-40B4-BE49-F238E27FC236}">
                <a16:creationId xmlns:a16="http://schemas.microsoft.com/office/drawing/2014/main" id="{CE7780B7-40AB-4C8E-A933-E337DB468250}"/>
              </a:ext>
            </a:extLst>
          </p:cNvPr>
          <p:cNvSpPr txBox="1">
            <a:spLocks noGrp="1"/>
          </p:cNvSpPr>
          <p:nvPr>
            <p:ph type="body" idx="2"/>
          </p:nvPr>
        </p:nvSpPr>
        <p:spPr>
          <a:xfrm>
            <a:off x="2389717" y="5367335"/>
            <a:ext cx="7315200" cy="8048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32084EF-E6E5-45D9-8AFA-27C6A088E02B}"/>
              </a:ext>
            </a:extLst>
          </p:cNvPr>
          <p:cNvSpPr txBox="1">
            <a:spLocks noGrp="1"/>
          </p:cNvSpPr>
          <p:nvPr>
            <p:ph type="dt" sz="half" idx="7"/>
          </p:nvPr>
        </p:nvSpPr>
        <p:spPr/>
        <p:txBody>
          <a:bodyPr/>
          <a:lstStyle>
            <a:lvl1pPr>
              <a:defRPr/>
            </a:lvl1pPr>
          </a:lstStyle>
          <a:p>
            <a:pPr lvl="0"/>
            <a:fld id="{9E6C47D2-0828-4FCA-863D-DE8CF58D945E}" type="datetime1">
              <a:rPr lang="en-GB" smtClean="0"/>
              <a:t>25/04/2025</a:t>
            </a:fld>
            <a:endParaRPr lang="en-GB"/>
          </a:p>
        </p:txBody>
      </p:sp>
      <p:sp>
        <p:nvSpPr>
          <p:cNvPr id="6" name="Footer Placeholder 5">
            <a:extLst>
              <a:ext uri="{FF2B5EF4-FFF2-40B4-BE49-F238E27FC236}">
                <a16:creationId xmlns:a16="http://schemas.microsoft.com/office/drawing/2014/main" id="{B9DBFB0C-A86C-4E49-97CE-4725D93909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4FCCC11-AC89-4A7E-998B-BABDDCBED9A2}"/>
              </a:ext>
            </a:extLst>
          </p:cNvPr>
          <p:cNvSpPr txBox="1">
            <a:spLocks noGrp="1"/>
          </p:cNvSpPr>
          <p:nvPr>
            <p:ph type="sldNum" sz="quarter" idx="8"/>
          </p:nvPr>
        </p:nvSpPr>
        <p:spPr/>
        <p:txBody>
          <a:bodyPr/>
          <a:lstStyle>
            <a:lvl1pPr>
              <a:defRPr/>
            </a:lvl1pPr>
          </a:lstStyle>
          <a:p>
            <a:pPr lvl="0"/>
            <a:fld id="{AAEA8EF0-7D1E-4B78-8295-55C723705FAD}" type="slidenum">
              <a:t>‹#›</a:t>
            </a:fld>
            <a:endParaRPr lang="en-GB"/>
          </a:p>
        </p:txBody>
      </p:sp>
    </p:spTree>
    <p:extLst>
      <p:ext uri="{BB962C8B-B14F-4D97-AF65-F5344CB8AC3E}">
        <p14:creationId xmlns:p14="http://schemas.microsoft.com/office/powerpoint/2010/main" val="4949101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A8EA-92EB-4608-BE2D-AB09F78154C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380308E-DF96-4560-95D4-2ACA15135BE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349BD-87C8-4AC4-B479-2F1E858C2864}"/>
              </a:ext>
            </a:extLst>
          </p:cNvPr>
          <p:cNvSpPr txBox="1">
            <a:spLocks noGrp="1"/>
          </p:cNvSpPr>
          <p:nvPr>
            <p:ph type="dt" sz="half" idx="7"/>
          </p:nvPr>
        </p:nvSpPr>
        <p:spPr/>
        <p:txBody>
          <a:bodyPr/>
          <a:lstStyle>
            <a:lvl1pPr>
              <a:defRPr/>
            </a:lvl1pPr>
          </a:lstStyle>
          <a:p>
            <a:pPr lvl="0"/>
            <a:fld id="{1D583274-F33B-4E10-BAD8-A77D47DA7E36}" type="datetime1">
              <a:rPr lang="en-GB" smtClean="0"/>
              <a:t>25/04/2025</a:t>
            </a:fld>
            <a:endParaRPr lang="en-GB"/>
          </a:p>
        </p:txBody>
      </p:sp>
      <p:sp>
        <p:nvSpPr>
          <p:cNvPr id="5" name="Footer Placeholder 4">
            <a:extLst>
              <a:ext uri="{FF2B5EF4-FFF2-40B4-BE49-F238E27FC236}">
                <a16:creationId xmlns:a16="http://schemas.microsoft.com/office/drawing/2014/main" id="{280CDC09-D180-4F43-B7CC-507F8B9E561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91FFB9-8539-4D46-85CD-E5CDBD0BF89D}"/>
              </a:ext>
            </a:extLst>
          </p:cNvPr>
          <p:cNvSpPr txBox="1">
            <a:spLocks noGrp="1"/>
          </p:cNvSpPr>
          <p:nvPr>
            <p:ph type="sldNum" sz="quarter" idx="8"/>
          </p:nvPr>
        </p:nvSpPr>
        <p:spPr/>
        <p:txBody>
          <a:bodyPr/>
          <a:lstStyle>
            <a:lvl1pPr>
              <a:defRPr/>
            </a:lvl1pPr>
          </a:lstStyle>
          <a:p>
            <a:pPr lvl="0"/>
            <a:fld id="{02413791-C73A-4E97-8310-D9EA8B539D09}" type="slidenum">
              <a:t>‹#›</a:t>
            </a:fld>
            <a:endParaRPr lang="en-GB"/>
          </a:p>
        </p:txBody>
      </p:sp>
    </p:spTree>
    <p:extLst>
      <p:ext uri="{BB962C8B-B14F-4D97-AF65-F5344CB8AC3E}">
        <p14:creationId xmlns:p14="http://schemas.microsoft.com/office/powerpoint/2010/main" val="8661304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0E5925-2940-4B21-9AEB-A3585815A570}"/>
              </a:ext>
            </a:extLst>
          </p:cNvPr>
          <p:cNvSpPr txBox="1">
            <a:spLocks noGrp="1"/>
          </p:cNvSpPr>
          <p:nvPr>
            <p:ph type="title" orient="vert"/>
          </p:nvPr>
        </p:nvSpPr>
        <p:spPr>
          <a:xfrm>
            <a:off x="8839200" y="274641"/>
            <a:ext cx="2743200" cy="5851529"/>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F1DF29E-8C49-49BE-9450-0AFE0B8886E1}"/>
              </a:ext>
            </a:extLst>
          </p:cNvPr>
          <p:cNvSpPr txBox="1">
            <a:spLocks noGrp="1"/>
          </p:cNvSpPr>
          <p:nvPr>
            <p:ph type="body" orient="vert" idx="1"/>
          </p:nvPr>
        </p:nvSpPr>
        <p:spPr>
          <a:xfrm>
            <a:off x="609600" y="274641"/>
            <a:ext cx="8026395"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AEF968-8FC0-4822-AE0F-1E64FD7C7BE3}"/>
              </a:ext>
            </a:extLst>
          </p:cNvPr>
          <p:cNvSpPr txBox="1">
            <a:spLocks noGrp="1"/>
          </p:cNvSpPr>
          <p:nvPr>
            <p:ph type="dt" sz="half" idx="7"/>
          </p:nvPr>
        </p:nvSpPr>
        <p:spPr/>
        <p:txBody>
          <a:bodyPr/>
          <a:lstStyle>
            <a:lvl1pPr>
              <a:defRPr/>
            </a:lvl1pPr>
          </a:lstStyle>
          <a:p>
            <a:pPr lvl="0"/>
            <a:fld id="{BB83F39A-0566-4B49-ACFF-C43942C7E164}" type="datetime1">
              <a:rPr lang="en-GB" smtClean="0"/>
              <a:t>25/04/2025</a:t>
            </a:fld>
            <a:endParaRPr lang="en-GB"/>
          </a:p>
        </p:txBody>
      </p:sp>
      <p:sp>
        <p:nvSpPr>
          <p:cNvPr id="5" name="Footer Placeholder 4">
            <a:extLst>
              <a:ext uri="{FF2B5EF4-FFF2-40B4-BE49-F238E27FC236}">
                <a16:creationId xmlns:a16="http://schemas.microsoft.com/office/drawing/2014/main" id="{80A5B042-35EA-4557-9D3A-48C06B0510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4CF527-663B-471F-839A-263DF9790835}"/>
              </a:ext>
            </a:extLst>
          </p:cNvPr>
          <p:cNvSpPr txBox="1">
            <a:spLocks noGrp="1"/>
          </p:cNvSpPr>
          <p:nvPr>
            <p:ph type="sldNum" sz="quarter" idx="8"/>
          </p:nvPr>
        </p:nvSpPr>
        <p:spPr/>
        <p:txBody>
          <a:bodyPr/>
          <a:lstStyle>
            <a:lvl1pPr>
              <a:defRPr/>
            </a:lvl1pPr>
          </a:lstStyle>
          <a:p>
            <a:pPr lvl="0"/>
            <a:fld id="{D547CD63-346D-4834-9424-81D221B2E6EA}" type="slidenum">
              <a:t>‹#›</a:t>
            </a:fld>
            <a:endParaRPr lang="en-GB"/>
          </a:p>
        </p:txBody>
      </p:sp>
    </p:spTree>
    <p:extLst>
      <p:ext uri="{BB962C8B-B14F-4D97-AF65-F5344CB8AC3E}">
        <p14:creationId xmlns:p14="http://schemas.microsoft.com/office/powerpoint/2010/main" val="27595554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C8697-9D6D-A65C-5044-4C8AA98E13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9FB164-929D-5C52-2EEE-FB318F5828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69D228-0FF5-2036-F7CD-C956A3FB2E34}"/>
              </a:ext>
            </a:extLst>
          </p:cNvPr>
          <p:cNvSpPr>
            <a:spLocks noGrp="1"/>
          </p:cNvSpPr>
          <p:nvPr>
            <p:ph type="dt" sz="half" idx="10"/>
          </p:nvPr>
        </p:nvSpPr>
        <p:spPr/>
        <p:txBody>
          <a:bodyPr/>
          <a:lstStyle/>
          <a:p>
            <a:fld id="{72F4A95C-325D-4524-BBFD-962F23EE8A10}" type="datetime1">
              <a:rPr lang="en-GB" smtClean="0"/>
              <a:t>25/04/2025</a:t>
            </a:fld>
            <a:endParaRPr lang="en-US"/>
          </a:p>
        </p:txBody>
      </p:sp>
      <p:sp>
        <p:nvSpPr>
          <p:cNvPr id="5" name="Footer Placeholder 4">
            <a:extLst>
              <a:ext uri="{FF2B5EF4-FFF2-40B4-BE49-F238E27FC236}">
                <a16:creationId xmlns:a16="http://schemas.microsoft.com/office/drawing/2014/main" id="{8599BBEB-39E8-CE83-F72C-F002C67A9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B65D6C-3CF8-AAF8-9583-418F5B171C5D}"/>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330965720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1FF3-650B-5B77-C268-BD70BC721D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F41580-2D32-1C7F-C078-9DF28C0DAD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E11F28-3BE9-48E6-10DF-FC6B9ED703CC}"/>
              </a:ext>
            </a:extLst>
          </p:cNvPr>
          <p:cNvSpPr>
            <a:spLocks noGrp="1"/>
          </p:cNvSpPr>
          <p:nvPr>
            <p:ph type="dt" sz="half" idx="10"/>
          </p:nvPr>
        </p:nvSpPr>
        <p:spPr/>
        <p:txBody>
          <a:bodyPr/>
          <a:lstStyle/>
          <a:p>
            <a:fld id="{4040D4E2-BEE4-4833-B071-D6626D9B31E2}" type="datetime1">
              <a:rPr lang="en-GB" smtClean="0"/>
              <a:t>25/04/2025</a:t>
            </a:fld>
            <a:endParaRPr lang="en-US"/>
          </a:p>
        </p:txBody>
      </p:sp>
      <p:sp>
        <p:nvSpPr>
          <p:cNvPr id="5" name="Footer Placeholder 4">
            <a:extLst>
              <a:ext uri="{FF2B5EF4-FFF2-40B4-BE49-F238E27FC236}">
                <a16:creationId xmlns:a16="http://schemas.microsoft.com/office/drawing/2014/main" id="{FAA13E2A-0F0D-2A7F-09FB-B77B4A1E5A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0101B3-B684-ED70-75C8-81D27A9CB16D}"/>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40204169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4073D-EDC8-F9A2-F34C-81BDEDE1136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2C7A488-3FA2-EA9A-FE12-7DADAB35E8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65E769-BCB9-17F8-F7B5-AB0CCA4D1336}"/>
              </a:ext>
            </a:extLst>
          </p:cNvPr>
          <p:cNvSpPr>
            <a:spLocks noGrp="1"/>
          </p:cNvSpPr>
          <p:nvPr>
            <p:ph type="dt" sz="half" idx="10"/>
          </p:nvPr>
        </p:nvSpPr>
        <p:spPr/>
        <p:txBody>
          <a:bodyPr/>
          <a:lstStyle/>
          <a:p>
            <a:fld id="{DD65F041-E6A5-497E-A00A-7AEEB73CC3F7}" type="datetime1">
              <a:rPr lang="en-GB" smtClean="0"/>
              <a:t>25/04/2025</a:t>
            </a:fld>
            <a:endParaRPr lang="en-US"/>
          </a:p>
        </p:txBody>
      </p:sp>
      <p:sp>
        <p:nvSpPr>
          <p:cNvPr id="5" name="Footer Placeholder 4">
            <a:extLst>
              <a:ext uri="{FF2B5EF4-FFF2-40B4-BE49-F238E27FC236}">
                <a16:creationId xmlns:a16="http://schemas.microsoft.com/office/drawing/2014/main" id="{064D9352-C83D-0C33-6D16-89CE748CC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9C8E19-7018-D958-488D-321BAD74AD6D}"/>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06134092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0F5B8-CB31-D92A-C3F2-2657A662A10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7ED9B5D-FF30-4C06-9601-48F8EACFBF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99DC028-10C9-8DB1-91FD-84FB3D481D1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7F77EB3-6953-0EF6-A9EF-84E0C29BEDEB}"/>
              </a:ext>
            </a:extLst>
          </p:cNvPr>
          <p:cNvSpPr>
            <a:spLocks noGrp="1"/>
          </p:cNvSpPr>
          <p:nvPr>
            <p:ph type="dt" sz="half" idx="10"/>
          </p:nvPr>
        </p:nvSpPr>
        <p:spPr/>
        <p:txBody>
          <a:bodyPr/>
          <a:lstStyle/>
          <a:p>
            <a:fld id="{F68FA6CD-ED24-4F55-8C3F-2848B0327A7A}" type="datetime1">
              <a:rPr lang="en-GB" smtClean="0"/>
              <a:t>25/04/2025</a:t>
            </a:fld>
            <a:endParaRPr lang="en-US"/>
          </a:p>
        </p:txBody>
      </p:sp>
      <p:sp>
        <p:nvSpPr>
          <p:cNvPr id="6" name="Footer Placeholder 5">
            <a:extLst>
              <a:ext uri="{FF2B5EF4-FFF2-40B4-BE49-F238E27FC236}">
                <a16:creationId xmlns:a16="http://schemas.microsoft.com/office/drawing/2014/main" id="{CFF46EFA-D2F4-4D34-DC51-8F512B46D7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1DB0D3-4722-2FE2-5740-39C58A89C757}"/>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9305637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6BA35-C2FF-519C-899A-E8DAD413D1C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45265E-8AB8-451B-4B7A-601ABD90E5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7194C9-9E3E-5CE6-C069-4ABEEB6DD31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D2A57FE-394F-3E65-98F3-571B502C90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EB23D2-7514-05B5-BBC9-2B7DBED82F5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20C9488-8B67-AE69-018E-75018423D062}"/>
              </a:ext>
            </a:extLst>
          </p:cNvPr>
          <p:cNvSpPr>
            <a:spLocks noGrp="1"/>
          </p:cNvSpPr>
          <p:nvPr>
            <p:ph type="dt" sz="half" idx="10"/>
          </p:nvPr>
        </p:nvSpPr>
        <p:spPr/>
        <p:txBody>
          <a:bodyPr/>
          <a:lstStyle/>
          <a:p>
            <a:fld id="{205FF168-1D4D-4603-AB43-1FE4658D8A98}" type="datetime1">
              <a:rPr lang="en-GB" smtClean="0"/>
              <a:t>25/04/2025</a:t>
            </a:fld>
            <a:endParaRPr lang="en-US"/>
          </a:p>
        </p:txBody>
      </p:sp>
      <p:sp>
        <p:nvSpPr>
          <p:cNvPr id="8" name="Footer Placeholder 7">
            <a:extLst>
              <a:ext uri="{FF2B5EF4-FFF2-40B4-BE49-F238E27FC236}">
                <a16:creationId xmlns:a16="http://schemas.microsoft.com/office/drawing/2014/main" id="{06552613-0D1C-B1F5-5B68-E68DFC018E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7EB6C8-ED79-E01A-88E5-705C80584954}"/>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143922304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D0C15-C916-C25E-3B7B-8FB31B5B6D7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1EB1F99-6C73-9CDD-2E92-BD21C08F4EA0}"/>
              </a:ext>
            </a:extLst>
          </p:cNvPr>
          <p:cNvSpPr>
            <a:spLocks noGrp="1"/>
          </p:cNvSpPr>
          <p:nvPr>
            <p:ph type="dt" sz="half" idx="10"/>
          </p:nvPr>
        </p:nvSpPr>
        <p:spPr/>
        <p:txBody>
          <a:bodyPr/>
          <a:lstStyle/>
          <a:p>
            <a:fld id="{326CA277-6713-4445-AE8E-ABF2F1C0EA62}" type="datetime1">
              <a:rPr lang="en-GB" smtClean="0"/>
              <a:t>25/04/2025</a:t>
            </a:fld>
            <a:endParaRPr lang="en-US"/>
          </a:p>
        </p:txBody>
      </p:sp>
      <p:sp>
        <p:nvSpPr>
          <p:cNvPr id="4" name="Footer Placeholder 3">
            <a:extLst>
              <a:ext uri="{FF2B5EF4-FFF2-40B4-BE49-F238E27FC236}">
                <a16:creationId xmlns:a16="http://schemas.microsoft.com/office/drawing/2014/main" id="{D2E7803C-B395-2A31-D7B6-CB89BD53F2D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913196-B699-8BA8-68CD-1C1B049C402F}"/>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366941424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F3DFEC-1818-6025-9FB9-3C8B0D7D861F}"/>
              </a:ext>
            </a:extLst>
          </p:cNvPr>
          <p:cNvSpPr>
            <a:spLocks noGrp="1"/>
          </p:cNvSpPr>
          <p:nvPr>
            <p:ph type="dt" sz="half" idx="10"/>
          </p:nvPr>
        </p:nvSpPr>
        <p:spPr/>
        <p:txBody>
          <a:bodyPr/>
          <a:lstStyle/>
          <a:p>
            <a:fld id="{7F8AB04C-543A-435C-BBB8-984AFA240272}" type="datetime1">
              <a:rPr lang="en-GB" smtClean="0"/>
              <a:t>25/04/2025</a:t>
            </a:fld>
            <a:endParaRPr lang="en-US"/>
          </a:p>
        </p:txBody>
      </p:sp>
      <p:sp>
        <p:nvSpPr>
          <p:cNvPr id="3" name="Footer Placeholder 2">
            <a:extLst>
              <a:ext uri="{FF2B5EF4-FFF2-40B4-BE49-F238E27FC236}">
                <a16:creationId xmlns:a16="http://schemas.microsoft.com/office/drawing/2014/main" id="{D2369378-2F95-CF7F-4CBB-785EC8F8D17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3D7224-20F3-3DC9-A090-632F8517772E}"/>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7854206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C9D7-AC2D-DAA0-4FA7-F4B190B7D2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97B7B8E-42BA-5F1F-ECBB-6991CB09D4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91F37CA-839D-03B7-F0E2-1F7C9E1040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7F8FA1-57BA-CCDB-664E-1A30F996CC09}"/>
              </a:ext>
            </a:extLst>
          </p:cNvPr>
          <p:cNvSpPr>
            <a:spLocks noGrp="1"/>
          </p:cNvSpPr>
          <p:nvPr>
            <p:ph type="dt" sz="half" idx="10"/>
          </p:nvPr>
        </p:nvSpPr>
        <p:spPr/>
        <p:txBody>
          <a:bodyPr/>
          <a:lstStyle/>
          <a:p>
            <a:fld id="{4152C6E9-757C-42FD-97A9-C6CCB5233A17}" type="datetime1">
              <a:rPr lang="en-GB" smtClean="0"/>
              <a:t>25/04/2025</a:t>
            </a:fld>
            <a:endParaRPr lang="en-US"/>
          </a:p>
        </p:txBody>
      </p:sp>
      <p:sp>
        <p:nvSpPr>
          <p:cNvPr id="6" name="Footer Placeholder 5">
            <a:extLst>
              <a:ext uri="{FF2B5EF4-FFF2-40B4-BE49-F238E27FC236}">
                <a16:creationId xmlns:a16="http://schemas.microsoft.com/office/drawing/2014/main" id="{1D3C6B4B-D786-9289-0BDB-1D5D6E84DC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1E9D0-CF48-DD25-5C60-4F345CD7792C}"/>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35743362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AE790-3042-D4CB-38FF-8A2B074CA8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62EEED-51EE-AA9C-E8CA-064BB5C95E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6FA97F4-8787-0CA1-528C-8F2BE57EC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67A988-04A0-1713-5D8E-B56A136B86D9}"/>
              </a:ext>
            </a:extLst>
          </p:cNvPr>
          <p:cNvSpPr>
            <a:spLocks noGrp="1"/>
          </p:cNvSpPr>
          <p:nvPr>
            <p:ph type="dt" sz="half" idx="10"/>
          </p:nvPr>
        </p:nvSpPr>
        <p:spPr/>
        <p:txBody>
          <a:bodyPr/>
          <a:lstStyle/>
          <a:p>
            <a:fld id="{F29FA72F-3E90-4F9B-A73F-110EBBB34D0D}" type="datetime1">
              <a:rPr lang="en-GB" smtClean="0"/>
              <a:t>25/04/2025</a:t>
            </a:fld>
            <a:endParaRPr lang="en-US"/>
          </a:p>
        </p:txBody>
      </p:sp>
      <p:sp>
        <p:nvSpPr>
          <p:cNvPr id="6" name="Footer Placeholder 5">
            <a:extLst>
              <a:ext uri="{FF2B5EF4-FFF2-40B4-BE49-F238E27FC236}">
                <a16:creationId xmlns:a16="http://schemas.microsoft.com/office/drawing/2014/main" id="{7E23895F-2FD6-89C6-13A9-18431F71FE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800F69-4B75-0919-C0E8-453479756543}"/>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405931731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2E7F1-083F-C6CC-E98A-5FCABDD5B1A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B6B9FF-C9A8-FD5B-4963-3612B69455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AF7B09-DFE8-40BA-33A1-3D19A4A66714}"/>
              </a:ext>
            </a:extLst>
          </p:cNvPr>
          <p:cNvSpPr>
            <a:spLocks noGrp="1"/>
          </p:cNvSpPr>
          <p:nvPr>
            <p:ph type="dt" sz="half" idx="10"/>
          </p:nvPr>
        </p:nvSpPr>
        <p:spPr/>
        <p:txBody>
          <a:bodyPr/>
          <a:lstStyle/>
          <a:p>
            <a:fld id="{E62E5991-8EB0-4731-AECE-68A16974E52F}" type="datetime1">
              <a:rPr lang="en-GB" smtClean="0"/>
              <a:t>25/04/2025</a:t>
            </a:fld>
            <a:endParaRPr lang="en-US"/>
          </a:p>
        </p:txBody>
      </p:sp>
      <p:sp>
        <p:nvSpPr>
          <p:cNvPr id="5" name="Footer Placeholder 4">
            <a:extLst>
              <a:ext uri="{FF2B5EF4-FFF2-40B4-BE49-F238E27FC236}">
                <a16:creationId xmlns:a16="http://schemas.microsoft.com/office/drawing/2014/main" id="{F7FC65D4-54DD-A776-41B6-901A564214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FE6FD1-0B3D-997E-675E-6D4CF711B55E}"/>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335438156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30595E-B458-98F7-3F40-D2D8F82B06C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33ED21-BADF-05F6-EA9E-FC9968FED62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841CD7-F6C7-9950-E7B6-3E1A139C441A}"/>
              </a:ext>
            </a:extLst>
          </p:cNvPr>
          <p:cNvSpPr>
            <a:spLocks noGrp="1"/>
          </p:cNvSpPr>
          <p:nvPr>
            <p:ph type="dt" sz="half" idx="10"/>
          </p:nvPr>
        </p:nvSpPr>
        <p:spPr/>
        <p:txBody>
          <a:bodyPr/>
          <a:lstStyle/>
          <a:p>
            <a:fld id="{69F75BE5-88D8-4DCE-8E8A-5BAA520D4C97}" type="datetime1">
              <a:rPr lang="en-GB" smtClean="0"/>
              <a:t>25/04/2025</a:t>
            </a:fld>
            <a:endParaRPr lang="en-US"/>
          </a:p>
        </p:txBody>
      </p:sp>
      <p:sp>
        <p:nvSpPr>
          <p:cNvPr id="5" name="Footer Placeholder 4">
            <a:extLst>
              <a:ext uri="{FF2B5EF4-FFF2-40B4-BE49-F238E27FC236}">
                <a16:creationId xmlns:a16="http://schemas.microsoft.com/office/drawing/2014/main" id="{498381FD-45D5-3572-1DCB-8466E6C5A0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67BE63-31D7-24E8-64A1-D520DD12A785}"/>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18007053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A557B33-4410-4305-8024-CAFE66530D7E}" type="datetime1">
              <a:rPr lang="en-US" smtClean="0">
                <a:solidFill>
                  <a:prstClr val="black">
                    <a:tint val="75000"/>
                  </a:prstClr>
                </a:solidFill>
              </a:rPr>
              <a:pPr>
                <a:defRPr/>
              </a:pPr>
              <a:t>4/25/2025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10471675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4EC2DE0-0D8D-4471-88EE-5731933B90F5}" type="datetime1">
              <a:rPr lang="en-US" smtClean="0">
                <a:solidFill>
                  <a:prstClr val="black">
                    <a:tint val="75000"/>
                  </a:prstClr>
                </a:solidFill>
              </a:rPr>
              <a:pPr>
                <a:defRPr/>
              </a:pPr>
              <a:t>4/25/2025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40786299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BDC5F50-B7AA-43C6-92A5-5C021E92AD98}" type="datetime1">
              <a:rPr lang="en-US" smtClean="0">
                <a:solidFill>
                  <a:prstClr val="black">
                    <a:tint val="75000"/>
                  </a:prstClr>
                </a:solidFill>
              </a:rPr>
              <a:pPr>
                <a:defRPr/>
              </a:pPr>
              <a:t>4/25/2025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13124101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9E62FD4-387B-4F7C-8ED7-CF33BA8A8878}" type="datetime1">
              <a:rPr lang="en-US" smtClean="0">
                <a:solidFill>
                  <a:prstClr val="black">
                    <a:tint val="75000"/>
                  </a:prstClr>
                </a:solidFill>
              </a:rPr>
              <a:pPr>
                <a:defRPr/>
              </a:pPr>
              <a:t>4/25/2025</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316156663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A99356D-AB5B-4C98-866E-DA0D9399A13F}" type="datetime1">
              <a:rPr lang="en-US" smtClean="0">
                <a:solidFill>
                  <a:prstClr val="black">
                    <a:tint val="75000"/>
                  </a:prstClr>
                </a:solidFill>
              </a:rPr>
              <a:pPr>
                <a:defRPr/>
              </a:pPr>
              <a:t>4/25/2025</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18773635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E05B48A3-8200-4995-8ED2-AE8945D4EFE7}" type="datetime1">
              <a:rPr lang="en-US" smtClean="0">
                <a:solidFill>
                  <a:prstClr val="black">
                    <a:tint val="75000"/>
                  </a:prstClr>
                </a:solidFill>
              </a:rPr>
              <a:pPr>
                <a:defRPr/>
              </a:pPr>
              <a:t>4/25/2025</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15406110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436D85F-0036-41E0-8193-8DFDEDAFA11A}" type="datetime1">
              <a:rPr lang="en-US" smtClean="0">
                <a:solidFill>
                  <a:prstClr val="black">
                    <a:tint val="75000"/>
                  </a:prstClr>
                </a:solidFill>
              </a:rPr>
              <a:pPr>
                <a:defRPr/>
              </a:pPr>
              <a:t>4/25/2025</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217193600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C28243E7-FDDA-4BBA-9F24-7B6DE15CF8D7}" type="datetime1">
              <a:rPr lang="en-US" smtClean="0">
                <a:solidFill>
                  <a:prstClr val="black">
                    <a:tint val="75000"/>
                  </a:prstClr>
                </a:solidFill>
              </a:rPr>
              <a:pPr>
                <a:defRPr/>
              </a:pPr>
              <a:t>4/25/2025</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70837218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7882223-4B88-4DC3-A739-76036B385DF0}" type="datetime1">
              <a:rPr lang="en-US" smtClean="0">
                <a:solidFill>
                  <a:prstClr val="black">
                    <a:tint val="75000"/>
                  </a:prstClr>
                </a:solidFill>
              </a:rPr>
              <a:pPr>
                <a:defRPr/>
              </a:pPr>
              <a:t>4/25/2025</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92432652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FB09D32-9B2A-4FEB-976A-F60BF283E6F3}" type="datetime1">
              <a:rPr lang="en-US" smtClean="0">
                <a:solidFill>
                  <a:prstClr val="black">
                    <a:tint val="75000"/>
                  </a:prstClr>
                </a:solidFill>
              </a:rPr>
              <a:pPr>
                <a:defRPr/>
              </a:pPr>
              <a:t>4/25/2025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313957346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A44A72D-2481-4011-B05F-FBBB56896C56}" type="datetime1">
              <a:rPr lang="en-US" smtClean="0">
                <a:solidFill>
                  <a:prstClr val="black">
                    <a:tint val="75000"/>
                  </a:prstClr>
                </a:solidFill>
              </a:rPr>
              <a:pPr>
                <a:defRPr/>
              </a:pPr>
              <a:t>4/25/2025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178830509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D6D18B3-5238-44AD-9C94-149FB4560CE9}" type="datetime1">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8041755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184229-B7FE-40D3-AA3F-2C67AD832F3D}" type="datetime1">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8987461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2F6122-B8AD-45E8-AC9F-1060B359E3FA}" type="datetime1">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9612127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DBD6D1-A3DE-4A86-86B6-CBF5DEE9FCA2}" type="datetime1">
              <a:rPr lang="en-US" smtClean="0"/>
              <a:pPr/>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646686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2E680BD-E35B-4650-B049-FBFAFDC3725D}" type="datetime1">
              <a:rPr lang="en-US" smtClean="0"/>
              <a:pPr/>
              <a:t>4/25/2025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5974280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30C4ACE-62CB-40BB-A4D1-EC794B9749FF}" type="datetime1">
              <a:rPr lang="en-US" smtClean="0"/>
              <a:pPr/>
              <a:t>4/25/2025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7465580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BE35CB-239A-4069-B273-70695732F38A}" type="datetime1">
              <a:rPr lang="en-US" smtClean="0"/>
              <a:pPr/>
              <a:t>4/25/2025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5391556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D911F7-D550-4450-812D-E5D3648BF8A3}" type="datetime1">
              <a:rPr lang="en-US" smtClean="0"/>
              <a:pPr/>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4858046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0DACBC-B172-4911-AC54-7DC134B4EB57}" type="datetime1">
              <a:rPr lang="en-US" smtClean="0"/>
              <a:pPr/>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367937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080620-05F1-42AC-BED0-0CB112168C55}" type="datetime1">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4668298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721033-D7C5-4B00-9770-771F0F7EA3E4}" type="datetime1">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1413994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CC43C-80E3-4A56-99DB-BD47824B3D34}"/>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BDE53A2-8A4E-249C-4475-AD4E6C250781}"/>
              </a:ext>
            </a:extLst>
          </p:cNvPr>
          <p:cNvSpPr txBox="1">
            <a:spLocks noGrp="1"/>
          </p:cNvSpPr>
          <p:nvPr>
            <p:ph type="subTitle" idx="1"/>
          </p:nvPr>
        </p:nvSpPr>
        <p:spPr>
          <a:xfrm>
            <a:off x="1524003" y="3602041"/>
            <a:ext cx="9144000" cy="1655758"/>
          </a:xfrm>
          <a:prstGeom prst="rect">
            <a:avLst/>
          </a:prstGeom>
          <a:noFill/>
          <a:ln>
            <a:noFill/>
          </a:ln>
        </p:spPr>
        <p:txBody>
          <a:bodyPr vert="horz" wrap="square" lIns="91440" tIns="45720" rIns="91440" bIns="45720" anchor="t" anchorCtr="1" compatLnSpc="1">
            <a:noAutofit/>
          </a:bodyPr>
          <a:lstStyle>
            <a:lvl1pPr marL="0" marR="0" lvl="0" indent="0" algn="ctr" fontAlgn="auto">
              <a:spcAft>
                <a:spcPts val="0"/>
              </a:spcAft>
              <a:buNone/>
              <a:tabLst/>
              <a:defRPr lang="en-US" sz="2400" b="0" i="0" u="none" strike="noStrike" cap="none" spc="0" baseline="0">
                <a:solidFill>
                  <a:srgbClr val="000000"/>
                </a:solidFill>
                <a:uFillTx/>
                <a:latin typeface="Aptos"/>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D702D23-D86A-A994-3CB8-CF7463D1AC72}"/>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5" name="Footer Placeholder 4">
            <a:extLst>
              <a:ext uri="{FF2B5EF4-FFF2-40B4-BE49-F238E27FC236}">
                <a16:creationId xmlns:a16="http://schemas.microsoft.com/office/drawing/2014/main" id="{53B1F890-A55F-E4F0-B28A-4E3E82A32925}"/>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6" name="Slide Number Placeholder 5">
            <a:extLst>
              <a:ext uri="{FF2B5EF4-FFF2-40B4-BE49-F238E27FC236}">
                <a16:creationId xmlns:a16="http://schemas.microsoft.com/office/drawing/2014/main" id="{63B49900-590D-B221-EF50-3501CEC7A4AD}"/>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167549698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88D3A-62B7-FD73-54C4-D8C1CEE45A0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CB21E4D-AEEB-B7F4-C620-A9739A30CA45}"/>
              </a:ext>
            </a:extLst>
          </p:cNvPr>
          <p:cNvSpPr txBox="1">
            <a:spLocks noGrp="1"/>
          </p:cNvSpPr>
          <p:nvPr>
            <p:ph idx="1"/>
          </p:nvPr>
        </p:nvSpPr>
        <p:spPr>
          <a:xfrm>
            <a:off x="838203" y="1825627"/>
            <a:ext cx="10515600" cy="4351336"/>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Aptos"/>
              </a:defRPr>
            </a:lvl1pPr>
            <a:lvl2pPr marR="0" lvl="1" fontAlgn="auto">
              <a:spcAft>
                <a:spcPts val="0"/>
              </a:spcAft>
              <a:buSzPct val="100000"/>
              <a:buFont typeface="Arial" pitchFamily="34"/>
              <a:tabLst/>
              <a:defRPr lang="en-US" b="0" i="0" u="none" strike="noStrike" cap="none" spc="0" baseline="0">
                <a:solidFill>
                  <a:srgbClr val="000000"/>
                </a:solidFill>
                <a:uFillTx/>
                <a:latin typeface="Aptos"/>
              </a:defRPr>
            </a:lvl2pPr>
            <a:lvl3pPr marR="0" lvl="2" fontAlgn="auto">
              <a:spcAft>
                <a:spcPts val="0"/>
              </a:spcAft>
              <a:buSzPct val="100000"/>
              <a:buFont typeface="Arial" pitchFamily="34"/>
              <a:tabLst/>
              <a:defRPr lang="en-US" b="0" i="0" u="none" strike="noStrike" cap="none" spc="0" baseline="0">
                <a:solidFill>
                  <a:srgbClr val="000000"/>
                </a:solidFill>
                <a:uFillTx/>
                <a:latin typeface="Aptos"/>
              </a:defRPr>
            </a:lvl3pPr>
            <a:lvl4pPr marR="0" lvl="3" fontAlgn="auto">
              <a:spcAft>
                <a:spcPts val="0"/>
              </a:spcAft>
              <a:buSzPct val="100000"/>
              <a:buFont typeface="Arial" pitchFamily="34"/>
              <a:tabLst/>
              <a:defRPr lang="en-US" b="0" i="0" u="none" strike="noStrike" cap="none" spc="0" baseline="0">
                <a:solidFill>
                  <a:srgbClr val="000000"/>
                </a:solidFill>
                <a:uFillTx/>
                <a:latin typeface="Aptos"/>
              </a:defRPr>
            </a:lvl4pPr>
            <a:lvl5pPr marR="0" lvl="4" fontAlgn="auto">
              <a:spcAft>
                <a:spcPts val="0"/>
              </a:spcAft>
              <a:buSzPct val="100000"/>
              <a:buFont typeface="Arial" pitchFamily="34"/>
              <a:tabLst/>
              <a:defRPr lang="en-US" b="0" i="0" u="none" strike="noStrike" cap="none" spc="0" baseline="0">
                <a:solidFill>
                  <a:srgbClr val="000000"/>
                </a:solidFill>
                <a:uFillTx/>
                <a:latin typeface="Apto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D7D54-F15E-0979-50EB-00478D311F91}"/>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5" name="Footer Placeholder 4">
            <a:extLst>
              <a:ext uri="{FF2B5EF4-FFF2-40B4-BE49-F238E27FC236}">
                <a16:creationId xmlns:a16="http://schemas.microsoft.com/office/drawing/2014/main" id="{96F5468E-0592-721B-A8F4-90F157372F12}"/>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6" name="Slide Number Placeholder 5">
            <a:extLst>
              <a:ext uri="{FF2B5EF4-FFF2-40B4-BE49-F238E27FC236}">
                <a16:creationId xmlns:a16="http://schemas.microsoft.com/office/drawing/2014/main" id="{C8D22268-78FE-47B2-3EBA-758477C3C6BB}"/>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312442998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DCFEF-B975-5C27-825E-01071C5DB459}"/>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7E6ADAE-0EFA-0790-25A4-654A2377DA9A}"/>
              </a:ext>
            </a:extLst>
          </p:cNvPr>
          <p:cNvSpPr txBox="1">
            <a:spLocks noGrp="1"/>
          </p:cNvSpPr>
          <p:nvPr>
            <p:ph type="body" idx="1"/>
          </p:nvPr>
        </p:nvSpPr>
        <p:spPr>
          <a:xfrm>
            <a:off x="831847" y="4589465"/>
            <a:ext cx="10515600" cy="1500182"/>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US" sz="2400" b="0" i="0" u="none" strike="noStrike" cap="none" spc="0" baseline="0">
                <a:solidFill>
                  <a:srgbClr val="767676"/>
                </a:solidFill>
                <a:uFillTx/>
                <a:latin typeface="Aptos"/>
              </a:defRPr>
            </a:lvl1pPr>
          </a:lstStyle>
          <a:p>
            <a:pPr lvl="0"/>
            <a:r>
              <a:rPr lang="en-US"/>
              <a:t>Click to edit Master text styles</a:t>
            </a:r>
          </a:p>
        </p:txBody>
      </p:sp>
      <p:sp>
        <p:nvSpPr>
          <p:cNvPr id="4" name="Date Placeholder 3">
            <a:extLst>
              <a:ext uri="{FF2B5EF4-FFF2-40B4-BE49-F238E27FC236}">
                <a16:creationId xmlns:a16="http://schemas.microsoft.com/office/drawing/2014/main" id="{8F0CA0EF-417D-0F23-6346-08BDA4F3010F}"/>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5" name="Footer Placeholder 4">
            <a:extLst>
              <a:ext uri="{FF2B5EF4-FFF2-40B4-BE49-F238E27FC236}">
                <a16:creationId xmlns:a16="http://schemas.microsoft.com/office/drawing/2014/main" id="{79B4A249-C498-777A-B190-B2185976CC27}"/>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6" name="Slide Number Placeholder 5">
            <a:extLst>
              <a:ext uri="{FF2B5EF4-FFF2-40B4-BE49-F238E27FC236}">
                <a16:creationId xmlns:a16="http://schemas.microsoft.com/office/drawing/2014/main" id="{68243DD7-DE45-27FF-B8E8-F2794CCA6B71}"/>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340201255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33B50-EAD8-768A-45BE-0DE56F1029B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BD4AF89-C131-E724-00C4-81AB9A7FD64E}"/>
              </a:ext>
            </a:extLst>
          </p:cNvPr>
          <p:cNvSpPr txBox="1">
            <a:spLocks noGrp="1"/>
          </p:cNvSpPr>
          <p:nvPr>
            <p:ph sz="half" idx="1"/>
          </p:nvPr>
        </p:nvSpPr>
        <p:spPr>
          <a:xfrm>
            <a:off x="838203" y="1825627"/>
            <a:ext cx="5181603" cy="4351336"/>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Aptos"/>
              </a:defRPr>
            </a:lvl1pPr>
            <a:lvl2pPr marR="0" lvl="1" fontAlgn="auto">
              <a:spcAft>
                <a:spcPts val="0"/>
              </a:spcAft>
              <a:buSzPct val="100000"/>
              <a:buFont typeface="Arial" pitchFamily="34"/>
              <a:tabLst/>
              <a:defRPr lang="en-US" b="0" i="0" u="none" strike="noStrike" cap="none" spc="0" baseline="0">
                <a:solidFill>
                  <a:srgbClr val="000000"/>
                </a:solidFill>
                <a:uFillTx/>
                <a:latin typeface="Aptos"/>
              </a:defRPr>
            </a:lvl2pPr>
            <a:lvl3pPr marR="0" lvl="2" fontAlgn="auto">
              <a:spcAft>
                <a:spcPts val="0"/>
              </a:spcAft>
              <a:buSzPct val="100000"/>
              <a:buFont typeface="Arial" pitchFamily="34"/>
              <a:tabLst/>
              <a:defRPr lang="en-US" b="0" i="0" u="none" strike="noStrike" cap="none" spc="0" baseline="0">
                <a:solidFill>
                  <a:srgbClr val="000000"/>
                </a:solidFill>
                <a:uFillTx/>
                <a:latin typeface="Aptos"/>
              </a:defRPr>
            </a:lvl3pPr>
            <a:lvl4pPr marR="0" lvl="3" fontAlgn="auto">
              <a:spcAft>
                <a:spcPts val="0"/>
              </a:spcAft>
              <a:buSzPct val="100000"/>
              <a:buFont typeface="Arial" pitchFamily="34"/>
              <a:tabLst/>
              <a:defRPr lang="en-US" b="0" i="0" u="none" strike="noStrike" cap="none" spc="0" baseline="0">
                <a:solidFill>
                  <a:srgbClr val="000000"/>
                </a:solidFill>
                <a:uFillTx/>
                <a:latin typeface="Aptos"/>
              </a:defRPr>
            </a:lvl4pPr>
            <a:lvl5pPr marR="0" lvl="4" fontAlgn="auto">
              <a:spcAft>
                <a:spcPts val="0"/>
              </a:spcAft>
              <a:buSzPct val="100000"/>
              <a:buFont typeface="Arial" pitchFamily="34"/>
              <a:tabLst/>
              <a:defRPr lang="en-US" b="0" i="0" u="none" strike="noStrike" cap="none" spc="0" baseline="0">
                <a:solidFill>
                  <a:srgbClr val="000000"/>
                </a:solidFill>
                <a:uFillTx/>
                <a:latin typeface="Apto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3E5FD6-D917-9CE9-5A7B-7AD6133A98D3}"/>
              </a:ext>
            </a:extLst>
          </p:cNvPr>
          <p:cNvSpPr txBox="1">
            <a:spLocks noGrp="1"/>
          </p:cNvSpPr>
          <p:nvPr>
            <p:ph sz="half" idx="2"/>
          </p:nvPr>
        </p:nvSpPr>
        <p:spPr>
          <a:xfrm>
            <a:off x="6172200" y="1825627"/>
            <a:ext cx="5181603" cy="4351336"/>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Aptos"/>
              </a:defRPr>
            </a:lvl1pPr>
            <a:lvl2pPr marR="0" lvl="1" fontAlgn="auto">
              <a:spcAft>
                <a:spcPts val="0"/>
              </a:spcAft>
              <a:buSzPct val="100000"/>
              <a:buFont typeface="Arial" pitchFamily="34"/>
              <a:tabLst/>
              <a:defRPr lang="en-US" b="0" i="0" u="none" strike="noStrike" cap="none" spc="0" baseline="0">
                <a:solidFill>
                  <a:srgbClr val="000000"/>
                </a:solidFill>
                <a:uFillTx/>
                <a:latin typeface="Aptos"/>
              </a:defRPr>
            </a:lvl2pPr>
            <a:lvl3pPr marR="0" lvl="2" fontAlgn="auto">
              <a:spcAft>
                <a:spcPts val="0"/>
              </a:spcAft>
              <a:buSzPct val="100000"/>
              <a:buFont typeface="Arial" pitchFamily="34"/>
              <a:tabLst/>
              <a:defRPr lang="en-US" b="0" i="0" u="none" strike="noStrike" cap="none" spc="0" baseline="0">
                <a:solidFill>
                  <a:srgbClr val="000000"/>
                </a:solidFill>
                <a:uFillTx/>
                <a:latin typeface="Aptos"/>
              </a:defRPr>
            </a:lvl3pPr>
            <a:lvl4pPr marR="0" lvl="3" fontAlgn="auto">
              <a:spcAft>
                <a:spcPts val="0"/>
              </a:spcAft>
              <a:buSzPct val="100000"/>
              <a:buFont typeface="Arial" pitchFamily="34"/>
              <a:tabLst/>
              <a:defRPr lang="en-US" b="0" i="0" u="none" strike="noStrike" cap="none" spc="0" baseline="0">
                <a:solidFill>
                  <a:srgbClr val="000000"/>
                </a:solidFill>
                <a:uFillTx/>
                <a:latin typeface="Aptos"/>
              </a:defRPr>
            </a:lvl4pPr>
            <a:lvl5pPr marR="0" lvl="4" fontAlgn="auto">
              <a:spcAft>
                <a:spcPts val="0"/>
              </a:spcAft>
              <a:buSzPct val="100000"/>
              <a:buFont typeface="Arial" pitchFamily="34"/>
              <a:tabLst/>
              <a:defRPr lang="en-US" b="0" i="0" u="none" strike="noStrike" cap="none" spc="0" baseline="0">
                <a:solidFill>
                  <a:srgbClr val="000000"/>
                </a:solidFill>
                <a:uFillTx/>
                <a:latin typeface="Apto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3B1522-3465-1E21-7A5F-AF15485AFCCB}"/>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6" name="Footer Placeholder 5">
            <a:extLst>
              <a:ext uri="{FF2B5EF4-FFF2-40B4-BE49-F238E27FC236}">
                <a16:creationId xmlns:a16="http://schemas.microsoft.com/office/drawing/2014/main" id="{ABF414FC-1544-B528-836F-649E613B5CF1}"/>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7" name="Slide Number Placeholder 6">
            <a:extLst>
              <a:ext uri="{FF2B5EF4-FFF2-40B4-BE49-F238E27FC236}">
                <a16:creationId xmlns:a16="http://schemas.microsoft.com/office/drawing/2014/main" id="{B457A951-FA8B-BF1E-3AAC-C6B15007867B}"/>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155129206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EC5F8-9718-F763-2776-4A710D160D70}"/>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77C7F9C-370A-46C7-630C-8C83FC287A66}"/>
              </a:ext>
            </a:extLst>
          </p:cNvPr>
          <p:cNvSpPr txBox="1">
            <a:spLocks noGrp="1"/>
          </p:cNvSpPr>
          <p:nvPr>
            <p:ph type="body" idx="1"/>
          </p:nvPr>
        </p:nvSpPr>
        <p:spPr>
          <a:xfrm>
            <a:off x="839784" y="1681160"/>
            <a:ext cx="5157782" cy="823910"/>
          </a:xfrm>
          <a:prstGeom prst="rect">
            <a:avLst/>
          </a:prstGeom>
          <a:noFill/>
          <a:ln>
            <a:noFill/>
          </a:ln>
        </p:spPr>
        <p:txBody>
          <a:bodyPr vert="horz" wrap="square" lIns="91440" tIns="45720" rIns="91440" bIns="45720" anchor="b" anchorCtr="0" compatLnSpc="1">
            <a:noAutofit/>
          </a:bodyPr>
          <a:lstStyle>
            <a:lvl1pPr marL="0" marR="0" lvl="0" indent="0" fontAlgn="auto">
              <a:spcAft>
                <a:spcPts val="0"/>
              </a:spcAft>
              <a:buNone/>
              <a:tabLst/>
              <a:defRPr lang="en-US" sz="2400" b="1" i="0" u="none" strike="noStrike" cap="none" spc="0" baseline="0">
                <a:solidFill>
                  <a:srgbClr val="000000"/>
                </a:solidFill>
                <a:uFillTx/>
                <a:latin typeface="Aptos"/>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41CDFC6F-1A8E-5E3B-FE48-F330EFAE4130}"/>
              </a:ext>
            </a:extLst>
          </p:cNvPr>
          <p:cNvSpPr txBox="1">
            <a:spLocks noGrp="1"/>
          </p:cNvSpPr>
          <p:nvPr>
            <p:ph sz="half" idx="2"/>
          </p:nvPr>
        </p:nvSpPr>
        <p:spPr>
          <a:xfrm>
            <a:off x="839784" y="2505071"/>
            <a:ext cx="5157782" cy="3684583"/>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Aptos"/>
              </a:defRPr>
            </a:lvl1pPr>
            <a:lvl2pPr marR="0" lvl="1" fontAlgn="auto">
              <a:spcAft>
                <a:spcPts val="0"/>
              </a:spcAft>
              <a:buSzPct val="100000"/>
              <a:buFont typeface="Arial" pitchFamily="34"/>
              <a:tabLst/>
              <a:defRPr lang="en-US" b="0" i="0" u="none" strike="noStrike" cap="none" spc="0" baseline="0">
                <a:solidFill>
                  <a:srgbClr val="000000"/>
                </a:solidFill>
                <a:uFillTx/>
                <a:latin typeface="Aptos"/>
              </a:defRPr>
            </a:lvl2pPr>
            <a:lvl3pPr marR="0" lvl="2" fontAlgn="auto">
              <a:spcAft>
                <a:spcPts val="0"/>
              </a:spcAft>
              <a:buSzPct val="100000"/>
              <a:buFont typeface="Arial" pitchFamily="34"/>
              <a:tabLst/>
              <a:defRPr lang="en-US" b="0" i="0" u="none" strike="noStrike" cap="none" spc="0" baseline="0">
                <a:solidFill>
                  <a:srgbClr val="000000"/>
                </a:solidFill>
                <a:uFillTx/>
                <a:latin typeface="Aptos"/>
              </a:defRPr>
            </a:lvl3pPr>
            <a:lvl4pPr marR="0" lvl="3" fontAlgn="auto">
              <a:spcAft>
                <a:spcPts val="0"/>
              </a:spcAft>
              <a:buSzPct val="100000"/>
              <a:buFont typeface="Arial" pitchFamily="34"/>
              <a:tabLst/>
              <a:defRPr lang="en-US" b="0" i="0" u="none" strike="noStrike" cap="none" spc="0" baseline="0">
                <a:solidFill>
                  <a:srgbClr val="000000"/>
                </a:solidFill>
                <a:uFillTx/>
                <a:latin typeface="Aptos"/>
              </a:defRPr>
            </a:lvl4pPr>
            <a:lvl5pPr marR="0" lvl="4" fontAlgn="auto">
              <a:spcAft>
                <a:spcPts val="0"/>
              </a:spcAft>
              <a:buSzPct val="100000"/>
              <a:buFont typeface="Arial" pitchFamily="34"/>
              <a:tabLst/>
              <a:defRPr lang="en-US" b="0" i="0" u="none" strike="noStrike" cap="none" spc="0" baseline="0">
                <a:solidFill>
                  <a:srgbClr val="000000"/>
                </a:solidFill>
                <a:uFillTx/>
                <a:latin typeface="Apto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657155-ACC6-154A-923F-3D6D68D93C0A}"/>
              </a:ext>
            </a:extLst>
          </p:cNvPr>
          <p:cNvSpPr txBox="1">
            <a:spLocks noGrp="1"/>
          </p:cNvSpPr>
          <p:nvPr>
            <p:ph type="body" sz="quarter" idx="3"/>
          </p:nvPr>
        </p:nvSpPr>
        <p:spPr>
          <a:xfrm>
            <a:off x="6172200" y="1681160"/>
            <a:ext cx="5183184" cy="823910"/>
          </a:xfrm>
          <a:prstGeom prst="rect">
            <a:avLst/>
          </a:prstGeom>
          <a:noFill/>
          <a:ln>
            <a:noFill/>
          </a:ln>
        </p:spPr>
        <p:txBody>
          <a:bodyPr vert="horz" wrap="square" lIns="91440" tIns="45720" rIns="91440" bIns="45720" anchor="b" anchorCtr="0" compatLnSpc="1">
            <a:noAutofit/>
          </a:bodyPr>
          <a:lstStyle>
            <a:lvl1pPr marL="0" marR="0" lvl="0" indent="0" fontAlgn="auto">
              <a:spcAft>
                <a:spcPts val="0"/>
              </a:spcAft>
              <a:buNone/>
              <a:tabLst/>
              <a:defRPr lang="en-US" sz="2400" b="1" i="0" u="none" strike="noStrike" cap="none" spc="0" baseline="0">
                <a:solidFill>
                  <a:srgbClr val="000000"/>
                </a:solidFill>
                <a:uFillTx/>
                <a:latin typeface="Aptos"/>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52A82328-6E92-CB36-0FBB-D69A80CC1516}"/>
              </a:ext>
            </a:extLst>
          </p:cNvPr>
          <p:cNvSpPr txBox="1">
            <a:spLocks noGrp="1"/>
          </p:cNvSpPr>
          <p:nvPr>
            <p:ph sz="quarter" idx="4"/>
          </p:nvPr>
        </p:nvSpPr>
        <p:spPr>
          <a:xfrm>
            <a:off x="6172200" y="2505071"/>
            <a:ext cx="5183184" cy="3684583"/>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Aptos"/>
              </a:defRPr>
            </a:lvl1pPr>
            <a:lvl2pPr marR="0" lvl="1" fontAlgn="auto">
              <a:spcAft>
                <a:spcPts val="0"/>
              </a:spcAft>
              <a:buSzPct val="100000"/>
              <a:buFont typeface="Arial" pitchFamily="34"/>
              <a:tabLst/>
              <a:defRPr lang="en-US" b="0" i="0" u="none" strike="noStrike" cap="none" spc="0" baseline="0">
                <a:solidFill>
                  <a:srgbClr val="000000"/>
                </a:solidFill>
                <a:uFillTx/>
                <a:latin typeface="Aptos"/>
              </a:defRPr>
            </a:lvl2pPr>
            <a:lvl3pPr marR="0" lvl="2" fontAlgn="auto">
              <a:spcAft>
                <a:spcPts val="0"/>
              </a:spcAft>
              <a:buSzPct val="100000"/>
              <a:buFont typeface="Arial" pitchFamily="34"/>
              <a:tabLst/>
              <a:defRPr lang="en-US" b="0" i="0" u="none" strike="noStrike" cap="none" spc="0" baseline="0">
                <a:solidFill>
                  <a:srgbClr val="000000"/>
                </a:solidFill>
                <a:uFillTx/>
                <a:latin typeface="Aptos"/>
              </a:defRPr>
            </a:lvl3pPr>
            <a:lvl4pPr marR="0" lvl="3" fontAlgn="auto">
              <a:spcAft>
                <a:spcPts val="0"/>
              </a:spcAft>
              <a:buSzPct val="100000"/>
              <a:buFont typeface="Arial" pitchFamily="34"/>
              <a:tabLst/>
              <a:defRPr lang="en-US" b="0" i="0" u="none" strike="noStrike" cap="none" spc="0" baseline="0">
                <a:solidFill>
                  <a:srgbClr val="000000"/>
                </a:solidFill>
                <a:uFillTx/>
                <a:latin typeface="Aptos"/>
              </a:defRPr>
            </a:lvl4pPr>
            <a:lvl5pPr marR="0" lvl="4" fontAlgn="auto">
              <a:spcAft>
                <a:spcPts val="0"/>
              </a:spcAft>
              <a:buSzPct val="100000"/>
              <a:buFont typeface="Arial" pitchFamily="34"/>
              <a:tabLst/>
              <a:defRPr lang="en-US" b="0" i="0" u="none" strike="noStrike" cap="none" spc="0" baseline="0">
                <a:solidFill>
                  <a:srgbClr val="000000"/>
                </a:solidFill>
                <a:uFillTx/>
                <a:latin typeface="Apto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7771B3-EB1E-33CB-C18F-156EC9A8F5AD}"/>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8" name="Footer Placeholder 7">
            <a:extLst>
              <a:ext uri="{FF2B5EF4-FFF2-40B4-BE49-F238E27FC236}">
                <a16:creationId xmlns:a16="http://schemas.microsoft.com/office/drawing/2014/main" id="{82DAE8A4-9906-C5D3-2C03-D6026389E180}"/>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9" name="Slide Number Placeholder 8">
            <a:extLst>
              <a:ext uri="{FF2B5EF4-FFF2-40B4-BE49-F238E27FC236}">
                <a16:creationId xmlns:a16="http://schemas.microsoft.com/office/drawing/2014/main" id="{356FBBCF-DF55-4CC2-A3FD-776F82B2BBDB}"/>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334870962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78A3D-96D7-49D5-ED0B-C847AC1BDD6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D8D3CE4-A18C-2866-FF87-1F77A31FE358}"/>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4" name="Footer Placeholder 3">
            <a:extLst>
              <a:ext uri="{FF2B5EF4-FFF2-40B4-BE49-F238E27FC236}">
                <a16:creationId xmlns:a16="http://schemas.microsoft.com/office/drawing/2014/main" id="{C57E29F0-4D33-8F41-F054-4BDDD34B90F4}"/>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5" name="Slide Number Placeholder 4">
            <a:extLst>
              <a:ext uri="{FF2B5EF4-FFF2-40B4-BE49-F238E27FC236}">
                <a16:creationId xmlns:a16="http://schemas.microsoft.com/office/drawing/2014/main" id="{5DCD9286-3238-2A83-B5DE-3FB486391E65}"/>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99367140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3E372F-D54E-2E08-B256-94497336C4D4}"/>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3" name="Footer Placeholder 2">
            <a:extLst>
              <a:ext uri="{FF2B5EF4-FFF2-40B4-BE49-F238E27FC236}">
                <a16:creationId xmlns:a16="http://schemas.microsoft.com/office/drawing/2014/main" id="{2B125C28-A299-AD83-CB21-D5FAE8DD1176}"/>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4" name="Slide Number Placeholder 3">
            <a:extLst>
              <a:ext uri="{FF2B5EF4-FFF2-40B4-BE49-F238E27FC236}">
                <a16:creationId xmlns:a16="http://schemas.microsoft.com/office/drawing/2014/main" id="{A62775A8-0386-F24B-716D-DE56B50DC2F9}"/>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171497592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8F4B2-671C-2DB3-8C5E-64123A65630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4F7DD2A-7CFD-C0AF-5703-99153527FCB4}"/>
              </a:ext>
            </a:extLst>
          </p:cNvPr>
          <p:cNvSpPr txBox="1">
            <a:spLocks noGrp="1"/>
          </p:cNvSpPr>
          <p:nvPr>
            <p:ph idx="1"/>
          </p:nvPr>
        </p:nvSpPr>
        <p:spPr>
          <a:xfrm>
            <a:off x="5183184" y="987423"/>
            <a:ext cx="6172200" cy="4873623"/>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sz="3200" b="0" i="0" u="none" strike="noStrike" cap="none" spc="0" baseline="0">
                <a:solidFill>
                  <a:srgbClr val="000000"/>
                </a:solidFill>
                <a:uFillTx/>
                <a:latin typeface="Aptos"/>
              </a:defRPr>
            </a:lvl1pPr>
            <a:lvl2pPr marR="0" lvl="1" fontAlgn="auto">
              <a:spcAft>
                <a:spcPts val="0"/>
              </a:spcAft>
              <a:buSzPct val="100000"/>
              <a:buFont typeface="Arial" pitchFamily="34"/>
              <a:tabLst/>
              <a:defRPr lang="en-US" sz="2800" b="0" i="0" u="none" strike="noStrike" cap="none" spc="0" baseline="0">
                <a:solidFill>
                  <a:srgbClr val="000000"/>
                </a:solidFill>
                <a:uFillTx/>
                <a:latin typeface="Aptos"/>
              </a:defRPr>
            </a:lvl2pPr>
            <a:lvl3pPr marR="0" lvl="2" fontAlgn="auto">
              <a:spcAft>
                <a:spcPts val="0"/>
              </a:spcAft>
              <a:buSzPct val="100000"/>
              <a:buFont typeface="Arial" pitchFamily="34"/>
              <a:tabLst/>
              <a:defRPr lang="en-US" sz="2400" b="0" i="0" u="none" strike="noStrike" cap="none" spc="0" baseline="0">
                <a:solidFill>
                  <a:srgbClr val="000000"/>
                </a:solidFill>
                <a:uFillTx/>
                <a:latin typeface="Aptos"/>
              </a:defRPr>
            </a:lvl3pPr>
            <a:lvl4pPr marR="0" lvl="3" fontAlgn="auto">
              <a:spcAft>
                <a:spcPts val="0"/>
              </a:spcAft>
              <a:buSzPct val="100000"/>
              <a:buFont typeface="Arial" pitchFamily="34"/>
              <a:tabLst/>
              <a:defRPr lang="en-US" sz="2000" b="0" i="0" u="none" strike="noStrike" cap="none" spc="0" baseline="0">
                <a:solidFill>
                  <a:srgbClr val="000000"/>
                </a:solidFill>
                <a:uFillTx/>
                <a:latin typeface="Aptos"/>
              </a:defRPr>
            </a:lvl4pPr>
            <a:lvl5pPr marR="0" lvl="4" fontAlgn="auto">
              <a:spcAft>
                <a:spcPts val="0"/>
              </a:spcAft>
              <a:buSzPct val="100000"/>
              <a:buFont typeface="Arial" pitchFamily="34"/>
              <a:tabLst/>
              <a:defRPr lang="en-US" sz="2000" b="0" i="0" u="none" strike="noStrike" cap="none" spc="0" baseline="0">
                <a:solidFill>
                  <a:srgbClr val="000000"/>
                </a:solidFill>
                <a:uFillTx/>
                <a:latin typeface="Apto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74F0C7-C559-4049-953F-E881C6C1C3DB}"/>
              </a:ext>
            </a:extLst>
          </p:cNvPr>
          <p:cNvSpPr txBox="1">
            <a:spLocks noGrp="1"/>
          </p:cNvSpPr>
          <p:nvPr>
            <p:ph type="body" sz="half" idx="2"/>
          </p:nvPr>
        </p:nvSpPr>
        <p:spPr>
          <a:xfrm>
            <a:off x="839784" y="2057400"/>
            <a:ext cx="3932240" cy="3811584"/>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US" sz="1600" b="0" i="0" u="none" strike="noStrike" cap="none" spc="0" baseline="0">
                <a:solidFill>
                  <a:srgbClr val="000000"/>
                </a:solidFill>
                <a:uFillTx/>
                <a:latin typeface="Aptos"/>
              </a:defRPr>
            </a:lvl1pPr>
          </a:lstStyle>
          <a:p>
            <a:pPr lvl="0"/>
            <a:r>
              <a:rPr lang="en-US"/>
              <a:t>Click to edit Master text styles</a:t>
            </a:r>
          </a:p>
        </p:txBody>
      </p:sp>
      <p:sp>
        <p:nvSpPr>
          <p:cNvPr id="5" name="Date Placeholder 4">
            <a:extLst>
              <a:ext uri="{FF2B5EF4-FFF2-40B4-BE49-F238E27FC236}">
                <a16:creationId xmlns:a16="http://schemas.microsoft.com/office/drawing/2014/main" id="{AF531AE6-51A8-9B25-65B8-881752F46579}"/>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6" name="Footer Placeholder 5">
            <a:extLst>
              <a:ext uri="{FF2B5EF4-FFF2-40B4-BE49-F238E27FC236}">
                <a16:creationId xmlns:a16="http://schemas.microsoft.com/office/drawing/2014/main" id="{FB00C884-C1D2-0971-870D-630FF2345E5D}"/>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7" name="Slide Number Placeholder 6">
            <a:extLst>
              <a:ext uri="{FF2B5EF4-FFF2-40B4-BE49-F238E27FC236}">
                <a16:creationId xmlns:a16="http://schemas.microsoft.com/office/drawing/2014/main" id="{183F78D1-D2E3-E7BB-1B0F-D0F935D6FDCD}"/>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210992757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9D157-F29A-54FC-BE7A-0E489480726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726FFE76-09AD-614A-CAFA-FC9527C0BF88}"/>
              </a:ext>
            </a:extLst>
          </p:cNvPr>
          <p:cNvSpPr txBox="1">
            <a:spLocks noGrp="1"/>
          </p:cNvSpPr>
          <p:nvPr>
            <p:ph type="pic" idx="1"/>
          </p:nvPr>
        </p:nvSpPr>
        <p:spPr>
          <a:xfrm>
            <a:off x="5183184" y="987423"/>
            <a:ext cx="6172200" cy="4873623"/>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GB" sz="3200" b="0" i="0" u="none" strike="noStrike" cap="none" spc="0" baseline="0">
                <a:solidFill>
                  <a:srgbClr val="000000"/>
                </a:solidFill>
                <a:uFillTx/>
                <a:latin typeface="Aptos"/>
              </a:defRPr>
            </a:lvl1pPr>
          </a:lstStyle>
          <a:p>
            <a:pPr lvl="0"/>
            <a:r>
              <a:rPr lang="en-US" dirty="0"/>
              <a:t>Click icon to add picture</a:t>
            </a:r>
            <a:endParaRPr lang="en-GB" dirty="0"/>
          </a:p>
        </p:txBody>
      </p:sp>
      <p:sp>
        <p:nvSpPr>
          <p:cNvPr id="4" name="Text Placeholder 3">
            <a:extLst>
              <a:ext uri="{FF2B5EF4-FFF2-40B4-BE49-F238E27FC236}">
                <a16:creationId xmlns:a16="http://schemas.microsoft.com/office/drawing/2014/main" id="{8D5FDE3D-2CDD-3F9E-A51A-FD00B7E0862D}"/>
              </a:ext>
            </a:extLst>
          </p:cNvPr>
          <p:cNvSpPr txBox="1">
            <a:spLocks noGrp="1"/>
          </p:cNvSpPr>
          <p:nvPr>
            <p:ph type="body" sz="half" idx="2"/>
          </p:nvPr>
        </p:nvSpPr>
        <p:spPr>
          <a:xfrm>
            <a:off x="839784" y="2057400"/>
            <a:ext cx="3932240" cy="3811584"/>
          </a:xfrm>
          <a:prstGeom prst="rect">
            <a:avLst/>
          </a:prstGeom>
          <a:noFill/>
          <a:ln>
            <a:noFill/>
          </a:ln>
        </p:spPr>
        <p:txBody>
          <a:bodyPr vert="horz" wrap="square" lIns="91440" tIns="45720" rIns="91440" bIns="45720" anchor="t" anchorCtr="0" compatLnSpc="1">
            <a:noAutofit/>
          </a:bodyPr>
          <a:lstStyle>
            <a:lvl1pPr marL="0" marR="0" lvl="0" indent="0" fontAlgn="auto">
              <a:spcAft>
                <a:spcPts val="0"/>
              </a:spcAft>
              <a:buNone/>
              <a:tabLst/>
              <a:defRPr lang="en-US" sz="1600" b="0" i="0" u="none" strike="noStrike" cap="none" spc="0" baseline="0">
                <a:solidFill>
                  <a:srgbClr val="000000"/>
                </a:solidFill>
                <a:uFillTx/>
                <a:latin typeface="Aptos"/>
              </a:defRPr>
            </a:lvl1pPr>
          </a:lstStyle>
          <a:p>
            <a:pPr lvl="0"/>
            <a:r>
              <a:rPr lang="en-US"/>
              <a:t>Click to edit Master text styles</a:t>
            </a:r>
          </a:p>
        </p:txBody>
      </p:sp>
      <p:sp>
        <p:nvSpPr>
          <p:cNvPr id="5" name="Date Placeholder 4">
            <a:extLst>
              <a:ext uri="{FF2B5EF4-FFF2-40B4-BE49-F238E27FC236}">
                <a16:creationId xmlns:a16="http://schemas.microsoft.com/office/drawing/2014/main" id="{E6C0D8A2-261C-1612-946E-C6252173475F}"/>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6" name="Footer Placeholder 5">
            <a:extLst>
              <a:ext uri="{FF2B5EF4-FFF2-40B4-BE49-F238E27FC236}">
                <a16:creationId xmlns:a16="http://schemas.microsoft.com/office/drawing/2014/main" id="{7917E050-CBED-4D28-1850-6A9693D149F8}"/>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7" name="Slide Number Placeholder 6">
            <a:extLst>
              <a:ext uri="{FF2B5EF4-FFF2-40B4-BE49-F238E27FC236}">
                <a16:creationId xmlns:a16="http://schemas.microsoft.com/office/drawing/2014/main" id="{0E7FAB5C-13AE-4921-412B-8BD377242FBC}"/>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172432653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BFF56-F6A1-283E-2F65-2946CD18B30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237BF12-9BC0-DD81-27FE-6A317BF49E81}"/>
              </a:ext>
            </a:extLst>
          </p:cNvPr>
          <p:cNvSpPr txBox="1">
            <a:spLocks noGrp="1"/>
          </p:cNvSpPr>
          <p:nvPr>
            <p:ph type="body" orient="vert" idx="1"/>
          </p:nvPr>
        </p:nvSpPr>
        <p:spPr>
          <a:xfrm>
            <a:off x="838203" y="1825627"/>
            <a:ext cx="10515600" cy="4351336"/>
          </a:xfrm>
          <a:prstGeom prst="rect">
            <a:avLst/>
          </a:prstGeom>
          <a:noFill/>
          <a:ln>
            <a:noFill/>
          </a:ln>
        </p:spPr>
        <p:txBody>
          <a:bodyPr vert="eaVert"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Aptos"/>
              </a:defRPr>
            </a:lvl1pPr>
            <a:lvl2pPr marR="0" lvl="1" fontAlgn="auto">
              <a:spcAft>
                <a:spcPts val="0"/>
              </a:spcAft>
              <a:buSzPct val="100000"/>
              <a:buFont typeface="Arial" pitchFamily="34"/>
              <a:tabLst/>
              <a:defRPr lang="en-US" b="0" i="0" u="none" strike="noStrike" cap="none" spc="0" baseline="0">
                <a:solidFill>
                  <a:srgbClr val="000000"/>
                </a:solidFill>
                <a:uFillTx/>
                <a:latin typeface="Aptos"/>
              </a:defRPr>
            </a:lvl2pPr>
            <a:lvl3pPr marR="0" lvl="2" fontAlgn="auto">
              <a:spcAft>
                <a:spcPts val="0"/>
              </a:spcAft>
              <a:buSzPct val="100000"/>
              <a:buFont typeface="Arial" pitchFamily="34"/>
              <a:tabLst/>
              <a:defRPr lang="en-US" b="0" i="0" u="none" strike="noStrike" cap="none" spc="0" baseline="0">
                <a:solidFill>
                  <a:srgbClr val="000000"/>
                </a:solidFill>
                <a:uFillTx/>
                <a:latin typeface="Aptos"/>
              </a:defRPr>
            </a:lvl3pPr>
            <a:lvl4pPr marR="0" lvl="3" fontAlgn="auto">
              <a:spcAft>
                <a:spcPts val="0"/>
              </a:spcAft>
              <a:buSzPct val="100000"/>
              <a:buFont typeface="Arial" pitchFamily="34"/>
              <a:tabLst/>
              <a:defRPr lang="en-US" b="0" i="0" u="none" strike="noStrike" cap="none" spc="0" baseline="0">
                <a:solidFill>
                  <a:srgbClr val="000000"/>
                </a:solidFill>
                <a:uFillTx/>
                <a:latin typeface="Aptos"/>
              </a:defRPr>
            </a:lvl4pPr>
            <a:lvl5pPr marR="0" lvl="4" fontAlgn="auto">
              <a:spcAft>
                <a:spcPts val="0"/>
              </a:spcAft>
              <a:buSzPct val="100000"/>
              <a:buFont typeface="Arial" pitchFamily="34"/>
              <a:tabLst/>
              <a:defRPr lang="en-US" b="0" i="0" u="none" strike="noStrike" cap="none" spc="0" baseline="0">
                <a:solidFill>
                  <a:srgbClr val="000000"/>
                </a:solidFill>
                <a:uFillTx/>
                <a:latin typeface="Apto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DAB622-E82D-2040-0F6F-7EB134787D38}"/>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5" name="Footer Placeholder 4">
            <a:extLst>
              <a:ext uri="{FF2B5EF4-FFF2-40B4-BE49-F238E27FC236}">
                <a16:creationId xmlns:a16="http://schemas.microsoft.com/office/drawing/2014/main" id="{A4FFDE05-1283-081A-5753-650E18446D45}"/>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6" name="Slide Number Placeholder 5">
            <a:extLst>
              <a:ext uri="{FF2B5EF4-FFF2-40B4-BE49-F238E27FC236}">
                <a16:creationId xmlns:a16="http://schemas.microsoft.com/office/drawing/2014/main" id="{01C6B6F7-F03B-5DC7-4B47-7DAF9F68A462}"/>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41485716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78B610-ADA4-1223-6462-68686CF633BF}"/>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888495A6-CEE0-E2F0-9ED0-2D523907533E}"/>
              </a:ext>
            </a:extLst>
          </p:cNvPr>
          <p:cNvSpPr txBox="1">
            <a:spLocks noGrp="1"/>
          </p:cNvSpPr>
          <p:nvPr>
            <p:ph type="body" orient="vert" idx="1"/>
          </p:nvPr>
        </p:nvSpPr>
        <p:spPr>
          <a:xfrm>
            <a:off x="838203" y="365129"/>
            <a:ext cx="7734296" cy="5811834"/>
          </a:xfrm>
          <a:prstGeom prst="rect">
            <a:avLst/>
          </a:prstGeom>
          <a:noFill/>
          <a:ln>
            <a:noFill/>
          </a:ln>
        </p:spPr>
        <p:txBody>
          <a:bodyPr vert="eaVert"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Aptos"/>
              </a:defRPr>
            </a:lvl1pPr>
            <a:lvl2pPr marR="0" lvl="1" fontAlgn="auto">
              <a:spcAft>
                <a:spcPts val="0"/>
              </a:spcAft>
              <a:buSzPct val="100000"/>
              <a:buFont typeface="Arial" pitchFamily="34"/>
              <a:tabLst/>
              <a:defRPr lang="en-US" b="0" i="0" u="none" strike="noStrike" cap="none" spc="0" baseline="0">
                <a:solidFill>
                  <a:srgbClr val="000000"/>
                </a:solidFill>
                <a:uFillTx/>
                <a:latin typeface="Aptos"/>
              </a:defRPr>
            </a:lvl2pPr>
            <a:lvl3pPr marR="0" lvl="2" fontAlgn="auto">
              <a:spcAft>
                <a:spcPts val="0"/>
              </a:spcAft>
              <a:buSzPct val="100000"/>
              <a:buFont typeface="Arial" pitchFamily="34"/>
              <a:tabLst/>
              <a:defRPr lang="en-US" b="0" i="0" u="none" strike="noStrike" cap="none" spc="0" baseline="0">
                <a:solidFill>
                  <a:srgbClr val="000000"/>
                </a:solidFill>
                <a:uFillTx/>
                <a:latin typeface="Aptos"/>
              </a:defRPr>
            </a:lvl3pPr>
            <a:lvl4pPr marR="0" lvl="3" fontAlgn="auto">
              <a:spcAft>
                <a:spcPts val="0"/>
              </a:spcAft>
              <a:buSzPct val="100000"/>
              <a:buFont typeface="Arial" pitchFamily="34"/>
              <a:tabLst/>
              <a:defRPr lang="en-US" b="0" i="0" u="none" strike="noStrike" cap="none" spc="0" baseline="0">
                <a:solidFill>
                  <a:srgbClr val="000000"/>
                </a:solidFill>
                <a:uFillTx/>
                <a:latin typeface="Aptos"/>
              </a:defRPr>
            </a:lvl4pPr>
            <a:lvl5pPr marR="0" lvl="4" fontAlgn="auto">
              <a:spcAft>
                <a:spcPts val="0"/>
              </a:spcAft>
              <a:buSzPct val="100000"/>
              <a:buFont typeface="Arial" pitchFamily="34"/>
              <a:tabLst/>
              <a:defRPr lang="en-US" b="0" i="0" u="none" strike="noStrike" cap="none" spc="0" baseline="0">
                <a:solidFill>
                  <a:srgbClr val="000000"/>
                </a:solidFill>
                <a:uFillTx/>
                <a:latin typeface="Aptos"/>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867317-8E14-9449-99EE-1F433FC10F39}"/>
              </a:ext>
            </a:extLst>
          </p:cNvPr>
          <p:cNvSpPr txBox="1">
            <a:spLocks noGrp="1"/>
          </p:cNvSpPr>
          <p:nvPr>
            <p:ph type="dt" sz="quarter" idx="7"/>
          </p:nvPr>
        </p:nvSpPr>
        <p:spPr>
          <a:xfrm>
            <a:off x="8382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CE7F5C9B-F9B9-254F-9191-93FF720B0725}" type="datetimeFigureOut">
              <a:rPr lang="en-US" smtClean="0"/>
              <a:t>4/25/2025</a:t>
            </a:fld>
            <a:endParaRPr lang="en-US" dirty="0"/>
          </a:p>
        </p:txBody>
      </p:sp>
      <p:sp>
        <p:nvSpPr>
          <p:cNvPr id="5" name="Footer Placeholder 4">
            <a:extLst>
              <a:ext uri="{FF2B5EF4-FFF2-40B4-BE49-F238E27FC236}">
                <a16:creationId xmlns:a16="http://schemas.microsoft.com/office/drawing/2014/main" id="{C622E29D-06A0-44F5-C88E-9A46D3C934B9}"/>
              </a:ext>
            </a:extLst>
          </p:cNvPr>
          <p:cNvSpPr txBox="1">
            <a:spLocks noGrp="1"/>
          </p:cNvSpPr>
          <p:nvPr>
            <p:ph type="ftr" sz="quarter" idx="9"/>
          </p:nvPr>
        </p:nvSpPr>
        <p:spPr>
          <a:xfrm>
            <a:off x="4038603" y="6356351"/>
            <a:ext cx="4114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endParaRPr lang="en-US" dirty="0"/>
          </a:p>
        </p:txBody>
      </p:sp>
      <p:sp>
        <p:nvSpPr>
          <p:cNvPr id="6" name="Slide Number Placeholder 5">
            <a:extLst>
              <a:ext uri="{FF2B5EF4-FFF2-40B4-BE49-F238E27FC236}">
                <a16:creationId xmlns:a16="http://schemas.microsoft.com/office/drawing/2014/main" id="{4F5B3978-F063-2A16-7952-5628311071E5}"/>
              </a:ext>
            </a:extLst>
          </p:cNvPr>
          <p:cNvSpPr txBox="1">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fld id="{D534E85C-4005-424A-A46E-7AEFB300953A}" type="slidenum">
              <a:rPr lang="en-US" smtClean="0"/>
              <a:t>‹#›</a:t>
            </a:fld>
            <a:endParaRPr lang="en-US" dirty="0"/>
          </a:p>
        </p:txBody>
      </p:sp>
    </p:spTree>
    <p:extLst>
      <p:ext uri="{BB962C8B-B14F-4D97-AF65-F5344CB8AC3E}">
        <p14:creationId xmlns:p14="http://schemas.microsoft.com/office/powerpoint/2010/main" val="347139029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3A521-AB20-B7D7-57C9-A9B4D20E1E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BD4E99-052C-D1AD-ED78-391ED3C16A9C}"/>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E9EF29-6E82-3F8F-DF8F-3957EC7F9132}"/>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5" name="Footer Placeholder 4">
            <a:extLst>
              <a:ext uri="{FF2B5EF4-FFF2-40B4-BE49-F238E27FC236}">
                <a16:creationId xmlns:a16="http://schemas.microsoft.com/office/drawing/2014/main" id="{76A13A3F-E525-2102-9A98-BB6F57271F96}"/>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45D7F205-F4C1-C51B-9211-0D1B863FAEEB}"/>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307972630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FE36B-D157-041E-0F0D-C3A9B00A2C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6AD1AA-9321-910C-96CC-A849EF3208D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F20CAD-5AB3-0294-C7D1-B685D264258A}"/>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5" name="Footer Placeholder 4">
            <a:extLst>
              <a:ext uri="{FF2B5EF4-FFF2-40B4-BE49-F238E27FC236}">
                <a16:creationId xmlns:a16="http://schemas.microsoft.com/office/drawing/2014/main" id="{198040B6-E68D-858D-4B4E-1E99D7F62C69}"/>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4CD47AA7-5455-11E3-37A5-3032917242D1}"/>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184275017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ADD37-4935-A0CD-B21A-3BBB3AB9E4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EF8650-6F31-03EB-ED3E-E4218FBD58E5}"/>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F673E0-CB76-2377-3397-C4BC89B743CE}"/>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5" name="Footer Placeholder 4">
            <a:extLst>
              <a:ext uri="{FF2B5EF4-FFF2-40B4-BE49-F238E27FC236}">
                <a16:creationId xmlns:a16="http://schemas.microsoft.com/office/drawing/2014/main" id="{45B2F916-14F4-3629-EE8E-9AADB66D3386}"/>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6EBF6855-AD79-E9E6-4A7B-3CF4413F26FA}"/>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333378172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8A17-0FAE-F61C-679C-672D39BF2A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A48F5B-8DE6-23E9-8754-8C4D8901BE36}"/>
              </a:ext>
            </a:extLst>
          </p:cNvPr>
          <p:cNvSpPr>
            <a:spLocks noGrp="1"/>
          </p:cNvSpPr>
          <p:nvPr>
            <p:ph sz="half" idx="1"/>
          </p:nvPr>
        </p:nvSpPr>
        <p:spPr>
          <a:xfrm>
            <a:off x="838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ABF9E6-6FDA-18B2-DC90-8EFA841F8E28}"/>
              </a:ext>
            </a:extLst>
          </p:cNvPr>
          <p:cNvSpPr>
            <a:spLocks noGrp="1"/>
          </p:cNvSpPr>
          <p:nvPr>
            <p:ph sz="half" idx="2"/>
          </p:nvPr>
        </p:nvSpPr>
        <p:spPr>
          <a:xfrm>
            <a:off x="6172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52CB52-A7FF-D508-B61B-E277FC32C2B4}"/>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6" name="Footer Placeholder 5">
            <a:extLst>
              <a:ext uri="{FF2B5EF4-FFF2-40B4-BE49-F238E27FC236}">
                <a16:creationId xmlns:a16="http://schemas.microsoft.com/office/drawing/2014/main" id="{CEFE23CC-376B-4CF0-4E8E-AEE42F2A5724}"/>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6CDA1E6B-99A0-D1CD-FA48-138DDDE5824D}"/>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162252275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1983D-6DFA-97E8-7D08-B07278ACD5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B49F45-697B-C2CD-339F-75242A4BD577}"/>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D8422D-5A9C-0CC7-F3D7-4D1B1CEE5885}"/>
              </a:ext>
            </a:extLst>
          </p:cNvPr>
          <p:cNvSpPr>
            <a:spLocks noGrp="1"/>
          </p:cNvSpPr>
          <p:nvPr>
            <p:ph sz="half" idx="2"/>
          </p:nvPr>
        </p:nvSpPr>
        <p:spPr>
          <a:xfrm>
            <a:off x="839788" y="2505075"/>
            <a:ext cx="515778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D0DBEE-9B43-9AC0-1EF3-83088CD3E66D}"/>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47CAD6-2DF5-E0AC-E18B-9C22FDC8EE75}"/>
              </a:ext>
            </a:extLst>
          </p:cNvPr>
          <p:cNvSpPr>
            <a:spLocks noGrp="1"/>
          </p:cNvSpPr>
          <p:nvPr>
            <p:ph sz="quarter" idx="4"/>
          </p:nvPr>
        </p:nvSpPr>
        <p:spPr>
          <a:xfrm>
            <a:off x="6172200" y="2505075"/>
            <a:ext cx="51831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97524D-547C-7C90-2A00-DB09878229F8}"/>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8" name="Footer Placeholder 7">
            <a:extLst>
              <a:ext uri="{FF2B5EF4-FFF2-40B4-BE49-F238E27FC236}">
                <a16:creationId xmlns:a16="http://schemas.microsoft.com/office/drawing/2014/main" id="{3D3EA964-C394-89F2-F16B-C7D2497987C4}"/>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9" name="Slide Number Placeholder 8">
            <a:extLst>
              <a:ext uri="{FF2B5EF4-FFF2-40B4-BE49-F238E27FC236}">
                <a16:creationId xmlns:a16="http://schemas.microsoft.com/office/drawing/2014/main" id="{757A8D8C-BE18-00CE-0F57-F7B67C7F254A}"/>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673515103"/>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FC686-397C-33B2-92E9-3EE64CC95A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B44B8E-7FCD-F0D0-693A-AE0A2E5E99E6}"/>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4" name="Footer Placeholder 3">
            <a:extLst>
              <a:ext uri="{FF2B5EF4-FFF2-40B4-BE49-F238E27FC236}">
                <a16:creationId xmlns:a16="http://schemas.microsoft.com/office/drawing/2014/main" id="{F32672B6-01DD-7853-A992-D1D548B01EF0}"/>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5" name="Slide Number Placeholder 4">
            <a:extLst>
              <a:ext uri="{FF2B5EF4-FFF2-40B4-BE49-F238E27FC236}">
                <a16:creationId xmlns:a16="http://schemas.microsoft.com/office/drawing/2014/main" id="{B7D714CD-5EC6-B754-4CEF-4F447817621C}"/>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2017287575"/>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507CD9-C0BA-A9E0-BA65-F39F625D619A}"/>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3" name="Footer Placeholder 2">
            <a:extLst>
              <a:ext uri="{FF2B5EF4-FFF2-40B4-BE49-F238E27FC236}">
                <a16:creationId xmlns:a16="http://schemas.microsoft.com/office/drawing/2014/main" id="{A587F140-A48E-C6A3-8160-16F93707C8C9}"/>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4" name="Slide Number Placeholder 3">
            <a:extLst>
              <a:ext uri="{FF2B5EF4-FFF2-40B4-BE49-F238E27FC236}">
                <a16:creationId xmlns:a16="http://schemas.microsoft.com/office/drawing/2014/main" id="{6A987EC3-AECA-5078-DCCF-C6403C80399E}"/>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193189480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995D-331A-DEF4-F3A5-ECD5A3192D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80C1A6-A9DE-A541-97DB-E68714E22C2E}"/>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8DE920-737C-4E13-BE15-C83C29CCC016}"/>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08B1D7-2BE1-FD8A-41AF-63A24AD2FA22}"/>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6" name="Footer Placeholder 5">
            <a:extLst>
              <a:ext uri="{FF2B5EF4-FFF2-40B4-BE49-F238E27FC236}">
                <a16:creationId xmlns:a16="http://schemas.microsoft.com/office/drawing/2014/main" id="{F49A20B9-162D-9633-DAC5-36E58A786A91}"/>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7725C24E-8BAA-6C14-F555-884A359D78DA}"/>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99168169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A292D-F9E8-4687-FED7-53A3EF8567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A2C4C7-798D-23F4-92A6-644ADAB64F13}"/>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CCDF47B-34C9-E58D-33EF-CB4E891F13A8}"/>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ED1386-30D2-8458-DC06-2F58B5A009C3}"/>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6" name="Footer Placeholder 5">
            <a:extLst>
              <a:ext uri="{FF2B5EF4-FFF2-40B4-BE49-F238E27FC236}">
                <a16:creationId xmlns:a16="http://schemas.microsoft.com/office/drawing/2014/main" id="{DAD57718-8A4C-A4BD-DB35-F1EE8194EF75}"/>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1B811947-2982-B19A-4602-33CB9D1E96D0}"/>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10951643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3C53E-44E6-9E64-BBB0-66248660F9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58EA07-38B1-9BA1-12D7-61D13994FD54}"/>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FD8B6-6DD7-C702-5E0C-5A4DBC713E0F}"/>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5" name="Footer Placeholder 4">
            <a:extLst>
              <a:ext uri="{FF2B5EF4-FFF2-40B4-BE49-F238E27FC236}">
                <a16:creationId xmlns:a16="http://schemas.microsoft.com/office/drawing/2014/main" id="{561B52F8-96AE-35DF-08EF-885FFABB545B}"/>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6062D938-BF7E-3788-1676-83645CD4A767}"/>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315817871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E8C86D-C863-9FB5-8B13-C14AF8BC8A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236A3B-38F4-B5BE-527B-E185CCF67FFC}"/>
              </a:ext>
            </a:extLst>
          </p:cNvPr>
          <p:cNvSpPr>
            <a:spLocks noGrp="1"/>
          </p:cNvSpPr>
          <p:nvPr>
            <p:ph type="body" orient="vert" idx="1"/>
          </p:nvPr>
        </p:nvSpPr>
        <p:spPr>
          <a:xfrm>
            <a:off x="838200" y="365125"/>
            <a:ext cx="77343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4B19C7-EAA8-1EC0-4484-6A21F0FA3149}"/>
              </a:ext>
            </a:extLst>
          </p:cNvPr>
          <p:cNvSpPr>
            <a:spLocks noGrp="1"/>
          </p:cNvSpPr>
          <p:nvPr>
            <p:ph type="dt" sz="half" idx="10"/>
          </p:nvPr>
        </p:nvSpPr>
        <p:spPr>
          <a:xfrm>
            <a:off x="838200" y="6356350"/>
            <a:ext cx="2743200" cy="365125"/>
          </a:xfrm>
          <a:prstGeom prst="rect">
            <a:avLst/>
          </a:prstGeom>
        </p:spPr>
        <p:txBody>
          <a:bodyPr/>
          <a:lstStyle/>
          <a:p>
            <a:fld id="{675094FC-8B27-4E25-8DC5-B96FBA3F6728}" type="datetimeFigureOut">
              <a:rPr lang="en-GB" smtClean="0"/>
              <a:t>25/04/2025</a:t>
            </a:fld>
            <a:endParaRPr lang="en-GB" dirty="0"/>
          </a:p>
        </p:txBody>
      </p:sp>
      <p:sp>
        <p:nvSpPr>
          <p:cNvPr id="5" name="Footer Placeholder 4">
            <a:extLst>
              <a:ext uri="{FF2B5EF4-FFF2-40B4-BE49-F238E27FC236}">
                <a16:creationId xmlns:a16="http://schemas.microsoft.com/office/drawing/2014/main" id="{B09A836F-5851-08DF-849D-F5B18AD08B9A}"/>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028865F7-AD57-599A-1802-9287647D47B4}"/>
              </a:ext>
            </a:extLst>
          </p:cNvPr>
          <p:cNvSpPr>
            <a:spLocks noGrp="1"/>
          </p:cNvSpPr>
          <p:nvPr>
            <p:ph type="sldNum" sz="quarter" idx="12"/>
          </p:nvPr>
        </p:nvSpPr>
        <p:spPr>
          <a:xfrm>
            <a:off x="8610600" y="6356350"/>
            <a:ext cx="2743200" cy="365125"/>
          </a:xfrm>
          <a:prstGeom prst="rect">
            <a:avLst/>
          </a:prstGeom>
        </p:spPr>
        <p:txBody>
          <a:bodyPr/>
          <a:lstStyle/>
          <a:p>
            <a:fld id="{545F92CD-91A4-4591-BDB7-E19A9D483E6C}" type="slidenum">
              <a:rPr lang="en-GB" smtClean="0"/>
              <a:t>‹#›</a:t>
            </a:fld>
            <a:endParaRPr lang="en-GB" dirty="0"/>
          </a:p>
        </p:txBody>
      </p:sp>
    </p:spTree>
    <p:extLst>
      <p:ext uri="{BB962C8B-B14F-4D97-AF65-F5344CB8AC3E}">
        <p14:creationId xmlns:p14="http://schemas.microsoft.com/office/powerpoint/2010/main" val="259050854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4334436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759078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6485202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23446755"/>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840043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25/04/2025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8179681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25/04/2025</a:t>
            </a:fld>
            <a:endParaRPr lang="en-GB"/>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6384164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9472814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2315925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2961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214951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EC4B60-B368-4B1F-AB7A-DC603E0EDA3D}"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87209238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265BB2-0D08-4C53-A796-068A49C7D490}"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33979252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F15325-854E-482A-A420-17A2AD16E424}"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9848051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8BD0F5-DCE1-45EA-AABA-45E666C90C81}" type="datetime1">
              <a:rPr lang="en-GB" smtClean="0"/>
              <a:t>24/04/2025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50780905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E8FEF1F-A700-44B1-85DD-216C1D036440}" type="datetime1">
              <a:rPr lang="en-GB" smtClean="0"/>
              <a:t>24/04/2025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02396514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9FDB44-12F4-4ED4-8DC3-FDCDC1105184}" type="datetime1">
              <a:rPr lang="en-GB" smtClean="0"/>
              <a:t>24/04/2025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41907577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4DECE6-8EC6-49E0-878C-A6EAEB80C294}" type="datetime1">
              <a:rPr lang="en-GB" smtClean="0"/>
              <a:t>24/04/2025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81068041"/>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C90547-61FC-47F8-A253-46A11E55FD1E}" type="datetime1">
              <a:rPr lang="en-GB" smtClean="0"/>
              <a:t>24/04/2025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00047996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03CFE-EBBF-4646-AC5C-7517AE2F1402}" type="datetime1">
              <a:rPr lang="en-GB" smtClean="0"/>
              <a:t>24/04/2025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49112441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7BF044-EC5E-4D40-907F-05C08CF8E01D}"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0323159"/>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C3D7E68-559B-42F2-801F-5AB1865482FE}"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124203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1.pn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6" Type="http://schemas.openxmlformats.org/officeDocument/2006/relationships/image" Target="../media/image4.png"/><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5" Type="http://schemas.openxmlformats.org/officeDocument/2006/relationships/image" Target="../media/image3.png"/><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5.pn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6" Type="http://schemas.openxmlformats.org/officeDocument/2006/relationships/image" Target="../media/image4.png"/><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5" Type="http://schemas.openxmlformats.org/officeDocument/2006/relationships/image" Target="../media/image6.png"/><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3293A1-5CC3-ABEC-4998-017708573C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E786FA-2829-37DD-9C63-2902E0837E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ED4F0-18FF-5AF6-50EE-A958F91E0D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A54C17-CC3C-4C75-93D6-30CD3B6FEDB4}" type="datetime1">
              <a:rPr lang="en-GB" smtClean="0"/>
              <a:t>25/04/2025</a:t>
            </a:fld>
            <a:endParaRPr lang="en-GB"/>
          </a:p>
        </p:txBody>
      </p:sp>
      <p:sp>
        <p:nvSpPr>
          <p:cNvPr id="5" name="Footer Placeholder 4">
            <a:extLst>
              <a:ext uri="{FF2B5EF4-FFF2-40B4-BE49-F238E27FC236}">
                <a16:creationId xmlns:a16="http://schemas.microsoft.com/office/drawing/2014/main" id="{B6337AFD-82D2-28F5-95AB-ADCAA9D97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AAE020-85AF-B13C-5222-375595059A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96A193-97C8-4A8B-A382-7ACD20EFAF1C}" type="slidenum">
              <a:rPr lang="en-GB" smtClean="0"/>
              <a:t>‹#›</a:t>
            </a:fld>
            <a:endParaRPr lang="en-GB"/>
          </a:p>
        </p:txBody>
      </p:sp>
    </p:spTree>
    <p:extLst>
      <p:ext uri="{BB962C8B-B14F-4D97-AF65-F5344CB8AC3E}">
        <p14:creationId xmlns:p14="http://schemas.microsoft.com/office/powerpoint/2010/main" val="1872770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9BC523-84CC-4A44-8422-6598C7F49E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2680DE-B46B-4F18-8D65-B45FBF1EC0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4805B-D1AE-4214-B55C-E2ADF7BAEF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EE30F4-77E7-484E-95F0-396D78143F3B}" type="datetime1">
              <a:rPr lang="en-GB" smtClean="0"/>
              <a:t>25/04/2025</a:t>
            </a:fld>
            <a:endParaRPr lang="en-GB"/>
          </a:p>
        </p:txBody>
      </p:sp>
      <p:sp>
        <p:nvSpPr>
          <p:cNvPr id="5" name="Footer Placeholder 4">
            <a:extLst>
              <a:ext uri="{FF2B5EF4-FFF2-40B4-BE49-F238E27FC236}">
                <a16:creationId xmlns:a16="http://schemas.microsoft.com/office/drawing/2014/main" id="{2850486C-CE5D-4046-80AF-904E9F72F6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E5D051-C552-42F9-BA38-9F31BC7F93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F8FC80-D048-42D4-A491-A1A3C892C93A}" type="slidenum">
              <a:rPr lang="en-GB" smtClean="0"/>
              <a:t>‹#›</a:t>
            </a:fld>
            <a:endParaRPr lang="en-GB"/>
          </a:p>
        </p:txBody>
      </p:sp>
    </p:spTree>
    <p:extLst>
      <p:ext uri="{BB962C8B-B14F-4D97-AF65-F5344CB8AC3E}">
        <p14:creationId xmlns:p14="http://schemas.microsoft.com/office/powerpoint/2010/main" val="25694921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CE0BB0-2FE9-45C8-9492-41EF60775A7E}" type="datetime1">
              <a:rPr lang="en-GB" smtClean="0">
                <a:solidFill>
                  <a:prstClr val="black">
                    <a:tint val="75000"/>
                  </a:prstClr>
                </a:solidFill>
              </a:rPr>
              <a:t>25/04/2025</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8187296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A53D4B-5525-49A4-A923-60D4F1D79EC9}"/>
              </a:ext>
            </a:extLst>
          </p:cNvPr>
          <p:cNvSpPr txBox="1">
            <a:spLocks noGrp="1"/>
          </p:cNvSpPr>
          <p:nvPr>
            <p:ph type="title"/>
          </p:nvPr>
        </p:nvSpPr>
        <p:spPr>
          <a:xfrm>
            <a:off x="609600" y="274640"/>
            <a:ext cx="109728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D47CFCC-3883-49FC-909D-E90439356A10}"/>
              </a:ext>
            </a:extLst>
          </p:cNvPr>
          <p:cNvSpPr txBox="1">
            <a:spLocks noGrp="1"/>
          </p:cNvSpPr>
          <p:nvPr>
            <p:ph type="body" idx="1"/>
          </p:nvPr>
        </p:nvSpPr>
        <p:spPr>
          <a:xfrm>
            <a:off x="609600" y="1600201"/>
            <a:ext cx="10972800" cy="452595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E5BDB2-B605-4952-93CD-301A158BC6E0}"/>
              </a:ext>
            </a:extLst>
          </p:cNvPr>
          <p:cNvSpPr txBox="1">
            <a:spLocks noGrp="1"/>
          </p:cNvSpPr>
          <p:nvPr>
            <p:ph type="dt" sz="half" idx="2"/>
          </p:nvPr>
        </p:nvSpPr>
        <p:spPr>
          <a:xfrm>
            <a:off x="609600" y="6356352"/>
            <a:ext cx="2844795"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75FC5191-B99F-4639-9042-F3729B3AE117}" type="datetime1">
              <a:rPr lang="en-GB" smtClean="0"/>
              <a:t>25/04/2025</a:t>
            </a:fld>
            <a:endParaRPr lang="en-GB"/>
          </a:p>
        </p:txBody>
      </p:sp>
      <p:sp>
        <p:nvSpPr>
          <p:cNvPr id="5" name="Footer Placeholder 4">
            <a:extLst>
              <a:ext uri="{FF2B5EF4-FFF2-40B4-BE49-F238E27FC236}">
                <a16:creationId xmlns:a16="http://schemas.microsoft.com/office/drawing/2014/main" id="{4E89AD79-45A5-41F1-BE74-413449578022}"/>
              </a:ext>
            </a:extLst>
          </p:cNvPr>
          <p:cNvSpPr txBox="1">
            <a:spLocks noGrp="1"/>
          </p:cNvSpPr>
          <p:nvPr>
            <p:ph type="ftr" sz="quarter" idx="3"/>
          </p:nvPr>
        </p:nvSpPr>
        <p:spPr>
          <a:xfrm>
            <a:off x="4165605" y="6356352"/>
            <a:ext cx="3860804"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5E1D9DEE-7A26-44D7-AF80-1C2A7DC450CA}"/>
              </a:ext>
            </a:extLst>
          </p:cNvPr>
          <p:cNvSpPr txBox="1">
            <a:spLocks noGrp="1"/>
          </p:cNvSpPr>
          <p:nvPr>
            <p:ph type="sldNum" sz="quarter" idx="4"/>
          </p:nvPr>
        </p:nvSpPr>
        <p:spPr>
          <a:xfrm>
            <a:off x="8737604" y="6356352"/>
            <a:ext cx="2844795"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A763DA4-C738-4D24-80CF-58733E1760F5}" type="slidenum">
              <a:t>‹#›</a:t>
            </a:fld>
            <a:endParaRPr lang="en-GB"/>
          </a:p>
        </p:txBody>
      </p:sp>
    </p:spTree>
    <p:extLst>
      <p:ext uri="{BB962C8B-B14F-4D97-AF65-F5344CB8AC3E}">
        <p14:creationId xmlns:p14="http://schemas.microsoft.com/office/powerpoint/2010/main" val="3274120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6C3350-F25F-E56C-D54F-5C197CD428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4533A7-0B5E-005B-AE68-419AFF252E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2A88BA-DEC3-0055-84A3-8C4C1F5A41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A0F880-C4B1-4306-9C62-84BFEBFBDB23}" type="datetime1">
              <a:rPr lang="en-GB" smtClean="0"/>
              <a:t>25/04/2025</a:t>
            </a:fld>
            <a:endParaRPr lang="en-US"/>
          </a:p>
        </p:txBody>
      </p:sp>
      <p:sp>
        <p:nvSpPr>
          <p:cNvPr id="5" name="Footer Placeholder 4">
            <a:extLst>
              <a:ext uri="{FF2B5EF4-FFF2-40B4-BE49-F238E27FC236}">
                <a16:creationId xmlns:a16="http://schemas.microsoft.com/office/drawing/2014/main" id="{C3CDBC94-7B40-5A76-26A2-39166393EA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6669D89-7D58-CBB0-FD09-24B51BFA8F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B572FD-8745-A145-8129-3BF0AF23763C}" type="slidenum">
              <a:rPr lang="en-US" smtClean="0"/>
              <a:t>‹#›</a:t>
            </a:fld>
            <a:endParaRPr lang="en-US"/>
          </a:p>
        </p:txBody>
      </p:sp>
    </p:spTree>
    <p:extLst>
      <p:ext uri="{BB962C8B-B14F-4D97-AF65-F5344CB8AC3E}">
        <p14:creationId xmlns:p14="http://schemas.microsoft.com/office/powerpoint/2010/main" val="293396016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0986F6DB-4CC5-4F7D-A89A-8A780342127F}" type="datetime1">
              <a:rPr lang="en-US" smtClean="0">
                <a:solidFill>
                  <a:prstClr val="black">
                    <a:tint val="75000"/>
                  </a:prstClr>
                </a:solidFill>
              </a:rPr>
              <a:pPr>
                <a:defRPr/>
              </a:pPr>
              <a:t>4/25/2025</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40427788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5"/>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5"/>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A8127D-9A2D-4069-8611-ECC676BD8390}" type="datetime1">
              <a:rPr lang="en-US" smtClean="0"/>
              <a:pPr/>
              <a:t>4/25/2025</a:t>
            </a:fld>
            <a:endParaRPr lang="en-US"/>
          </a:p>
        </p:txBody>
      </p:sp>
      <p:sp>
        <p:nvSpPr>
          <p:cNvPr id="5" name="Footer Placeholder 4"/>
          <p:cNvSpPr>
            <a:spLocks noGrp="1"/>
          </p:cNvSpPr>
          <p:nvPr>
            <p:ph type="ftr" sz="quarter" idx="3"/>
          </p:nvPr>
        </p:nvSpPr>
        <p:spPr>
          <a:xfrm>
            <a:off x="4165600" y="6356355"/>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5"/>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7662949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FB8075-68D8-7A1B-4C46-66140C00165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grpSp>
        <p:nvGrpSpPr>
          <p:cNvPr id="3" name="Group 15">
            <a:extLst>
              <a:ext uri="{FF2B5EF4-FFF2-40B4-BE49-F238E27FC236}">
                <a16:creationId xmlns:a16="http://schemas.microsoft.com/office/drawing/2014/main" id="{2CFBFA92-6228-C8A8-AD2B-996A9F0ECB6C}"/>
              </a:ext>
            </a:extLst>
          </p:cNvPr>
          <p:cNvGrpSpPr/>
          <p:nvPr/>
        </p:nvGrpSpPr>
        <p:grpSpPr>
          <a:xfrm>
            <a:off x="0" y="5911852"/>
            <a:ext cx="12191996" cy="946147"/>
            <a:chOff x="0" y="5911852"/>
            <a:chExt cx="12191996" cy="946147"/>
          </a:xfrm>
        </p:grpSpPr>
        <p:sp>
          <p:nvSpPr>
            <p:cNvPr id="4" name="Rectangle 16">
              <a:extLst>
                <a:ext uri="{FF2B5EF4-FFF2-40B4-BE49-F238E27FC236}">
                  <a16:creationId xmlns:a16="http://schemas.microsoft.com/office/drawing/2014/main" id="{F5E93919-28D1-CF93-5D17-4E50F7F57E23}"/>
                </a:ext>
              </a:extLst>
            </p:cNvPr>
            <p:cNvSpPr/>
            <p:nvPr/>
          </p:nvSpPr>
          <p:spPr>
            <a:xfrm>
              <a:off x="0" y="5911852"/>
              <a:ext cx="4084944" cy="946147"/>
            </a:xfrm>
            <a:prstGeom prst="rect">
              <a:avLst/>
            </a:prstGeom>
            <a:solidFill>
              <a:srgbClr val="152F4E"/>
            </a:solidFill>
            <a:ln w="19046" cap="flat">
              <a:solidFill>
                <a:srgbClr val="152F4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Aptos"/>
              </a:endParaRPr>
            </a:p>
          </p:txBody>
        </p:sp>
        <p:sp>
          <p:nvSpPr>
            <p:cNvPr id="5" name="Rectangle 17">
              <a:extLst>
                <a:ext uri="{FF2B5EF4-FFF2-40B4-BE49-F238E27FC236}">
                  <a16:creationId xmlns:a16="http://schemas.microsoft.com/office/drawing/2014/main" id="{2102628F-6386-D34D-6D64-F837A6A7AB65}"/>
                </a:ext>
              </a:extLst>
            </p:cNvPr>
            <p:cNvSpPr/>
            <p:nvPr/>
          </p:nvSpPr>
          <p:spPr>
            <a:xfrm>
              <a:off x="4084944" y="5911852"/>
              <a:ext cx="4053526" cy="946147"/>
            </a:xfrm>
            <a:prstGeom prst="rect">
              <a:avLst/>
            </a:prstGeom>
            <a:solidFill>
              <a:srgbClr val="00B2BB"/>
            </a:solidFill>
            <a:ln w="19046" cap="flat">
              <a:solidFill>
                <a:srgbClr val="00B2B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Aptos"/>
              </a:endParaRPr>
            </a:p>
          </p:txBody>
        </p:sp>
        <p:sp>
          <p:nvSpPr>
            <p:cNvPr id="6" name="Rectangle 18">
              <a:extLst>
                <a:ext uri="{FF2B5EF4-FFF2-40B4-BE49-F238E27FC236}">
                  <a16:creationId xmlns:a16="http://schemas.microsoft.com/office/drawing/2014/main" id="{D0764487-CF65-0B70-3F09-6387ACDCDCAC}"/>
                </a:ext>
              </a:extLst>
            </p:cNvPr>
            <p:cNvSpPr/>
            <p:nvPr/>
          </p:nvSpPr>
          <p:spPr>
            <a:xfrm>
              <a:off x="8138470" y="5911852"/>
              <a:ext cx="4053526" cy="946147"/>
            </a:xfrm>
            <a:prstGeom prst="rect">
              <a:avLst/>
            </a:prstGeom>
            <a:solidFill>
              <a:srgbClr val="0A4479"/>
            </a:solidFill>
            <a:ln w="19046" cap="flat">
              <a:solidFill>
                <a:srgbClr val="0A4479"/>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Aptos"/>
              </a:endParaRPr>
            </a:p>
          </p:txBody>
        </p:sp>
        <p:sp>
          <p:nvSpPr>
            <p:cNvPr id="7" name="Isosceles Triangle 19">
              <a:extLst>
                <a:ext uri="{FF2B5EF4-FFF2-40B4-BE49-F238E27FC236}">
                  <a16:creationId xmlns:a16="http://schemas.microsoft.com/office/drawing/2014/main" id="{0DC23C31-5F6A-C052-1EF0-EA03E4DA498B}"/>
                </a:ext>
              </a:extLst>
            </p:cNvPr>
            <p:cNvSpPr/>
            <p:nvPr/>
          </p:nvSpPr>
          <p:spPr>
            <a:xfrm rot="5400013">
              <a:off x="8119624" y="5930707"/>
              <a:ext cx="395926" cy="358216"/>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00B2BB"/>
            </a:solidFill>
            <a:ln w="19046" cap="flat">
              <a:solidFill>
                <a:srgbClr val="00B2B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Aptos"/>
              </a:endParaRPr>
            </a:p>
          </p:txBody>
        </p:sp>
        <p:sp>
          <p:nvSpPr>
            <p:cNvPr id="8" name="Isosceles Triangle 20">
              <a:extLst>
                <a:ext uri="{FF2B5EF4-FFF2-40B4-BE49-F238E27FC236}">
                  <a16:creationId xmlns:a16="http://schemas.microsoft.com/office/drawing/2014/main" id="{93728ABA-F217-3CC8-8671-F587041AB70C}"/>
                </a:ext>
              </a:extLst>
            </p:cNvPr>
            <p:cNvSpPr/>
            <p:nvPr/>
          </p:nvSpPr>
          <p:spPr>
            <a:xfrm rot="5400013">
              <a:off x="4066098" y="5930707"/>
              <a:ext cx="395926" cy="358216"/>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52F4E"/>
            </a:solidFill>
            <a:ln w="19046" cap="flat">
              <a:solidFill>
                <a:srgbClr val="152F4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Aptos"/>
              </a:endParaRPr>
            </a:p>
          </p:txBody>
        </p:sp>
        <p:pic>
          <p:nvPicPr>
            <p:cNvPr id="9" name="Picture 21" descr="A black and white logo&#10;&#10;Description automatically generated">
              <a:extLst>
                <a:ext uri="{FF2B5EF4-FFF2-40B4-BE49-F238E27FC236}">
                  <a16:creationId xmlns:a16="http://schemas.microsoft.com/office/drawing/2014/main" id="{E9103C81-4A41-B4D8-8889-5B231572ACB9}"/>
                </a:ext>
              </a:extLst>
            </p:cNvPr>
            <p:cNvPicPr>
              <a:picLocks noChangeAspect="1"/>
            </p:cNvPicPr>
            <p:nvPr/>
          </p:nvPicPr>
          <p:blipFill>
            <a:blip r:embed="rId13"/>
            <a:stretch>
              <a:fillRect/>
            </a:stretch>
          </p:blipFill>
          <p:spPr>
            <a:xfrm>
              <a:off x="125684" y="5938872"/>
              <a:ext cx="1495720" cy="900217"/>
            </a:xfrm>
            <a:prstGeom prst="rect">
              <a:avLst/>
            </a:prstGeom>
            <a:noFill/>
            <a:ln cap="flat">
              <a:noFill/>
            </a:ln>
          </p:spPr>
        </p:pic>
        <p:pic>
          <p:nvPicPr>
            <p:cNvPr id="10" name="Picture 22">
              <a:extLst>
                <a:ext uri="{FF2B5EF4-FFF2-40B4-BE49-F238E27FC236}">
                  <a16:creationId xmlns:a16="http://schemas.microsoft.com/office/drawing/2014/main" id="{B929CB6D-EACB-8496-76FC-A9B9276B0B66}"/>
                </a:ext>
              </a:extLst>
            </p:cNvPr>
            <p:cNvPicPr>
              <a:picLocks noChangeAspect="1"/>
            </p:cNvPicPr>
            <p:nvPr/>
          </p:nvPicPr>
          <p:blipFill>
            <a:blip r:embed="rId14"/>
            <a:stretch>
              <a:fillRect/>
            </a:stretch>
          </p:blipFill>
          <p:spPr>
            <a:xfrm>
              <a:off x="4442758" y="6063761"/>
              <a:ext cx="1747912" cy="650449"/>
            </a:xfrm>
            <a:prstGeom prst="rect">
              <a:avLst/>
            </a:prstGeom>
            <a:noFill/>
            <a:ln cap="flat">
              <a:noFill/>
            </a:ln>
          </p:spPr>
        </p:pic>
        <p:pic>
          <p:nvPicPr>
            <p:cNvPr id="11" name="Picture 23" descr="A black and white logo&#10;&#10;Description automatically generated">
              <a:extLst>
                <a:ext uri="{FF2B5EF4-FFF2-40B4-BE49-F238E27FC236}">
                  <a16:creationId xmlns:a16="http://schemas.microsoft.com/office/drawing/2014/main" id="{4A79F69D-1375-25DC-2A18-9752C209140D}"/>
                </a:ext>
              </a:extLst>
            </p:cNvPr>
            <p:cNvPicPr>
              <a:picLocks noChangeAspect="1"/>
            </p:cNvPicPr>
            <p:nvPr/>
          </p:nvPicPr>
          <p:blipFill>
            <a:blip r:embed="rId15"/>
            <a:stretch>
              <a:fillRect/>
            </a:stretch>
          </p:blipFill>
          <p:spPr>
            <a:xfrm>
              <a:off x="8679347" y="6075547"/>
              <a:ext cx="1564849" cy="626885"/>
            </a:xfrm>
            <a:prstGeom prst="rect">
              <a:avLst/>
            </a:prstGeom>
            <a:noFill/>
            <a:ln cap="flat">
              <a:noFill/>
            </a:ln>
          </p:spPr>
        </p:pic>
      </p:grpSp>
      <p:pic>
        <p:nvPicPr>
          <p:cNvPr id="12" name="Picture 25">
            <a:extLst>
              <a:ext uri="{FF2B5EF4-FFF2-40B4-BE49-F238E27FC236}">
                <a16:creationId xmlns:a16="http://schemas.microsoft.com/office/drawing/2014/main" id="{D316447F-65F9-EE8A-8A90-3B3D95B06889}"/>
              </a:ext>
            </a:extLst>
          </p:cNvPr>
          <p:cNvPicPr>
            <a:picLocks noChangeAspect="1"/>
          </p:cNvPicPr>
          <p:nvPr/>
        </p:nvPicPr>
        <p:blipFill>
          <a:blip r:embed="rId16"/>
          <a:stretch>
            <a:fillRect/>
          </a:stretch>
        </p:blipFill>
        <p:spPr>
          <a:xfrm>
            <a:off x="0" y="491480"/>
            <a:ext cx="726408" cy="536423"/>
          </a:xfrm>
          <a:prstGeom prst="rect">
            <a:avLst/>
          </a:prstGeom>
          <a:noFill/>
          <a:ln cap="flat">
            <a:noFill/>
          </a:ln>
        </p:spPr>
      </p:pic>
    </p:spTree>
    <p:extLst>
      <p:ext uri="{BB962C8B-B14F-4D97-AF65-F5344CB8AC3E}">
        <p14:creationId xmlns:p14="http://schemas.microsoft.com/office/powerpoint/2010/main" val="100329692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0" marR="0" lvl="0" indent="0" algn="l" defTabSz="914400" rtl="0" eaLnBrk="1"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5B1306-D7A4-2B87-48C9-6D6DF107D4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grpSp>
        <p:nvGrpSpPr>
          <p:cNvPr id="16" name="Group 15">
            <a:extLst>
              <a:ext uri="{FF2B5EF4-FFF2-40B4-BE49-F238E27FC236}">
                <a16:creationId xmlns:a16="http://schemas.microsoft.com/office/drawing/2014/main" id="{65939510-4D6F-76FC-0856-00F928CA97FC}"/>
              </a:ext>
            </a:extLst>
          </p:cNvPr>
          <p:cNvGrpSpPr/>
          <p:nvPr userDrawn="1"/>
        </p:nvGrpSpPr>
        <p:grpSpPr>
          <a:xfrm>
            <a:off x="1" y="5911850"/>
            <a:ext cx="12191998" cy="946150"/>
            <a:chOff x="1" y="5911850"/>
            <a:chExt cx="12191998" cy="946150"/>
          </a:xfrm>
        </p:grpSpPr>
        <p:sp>
          <p:nvSpPr>
            <p:cNvPr id="17" name="Rectangle 16">
              <a:extLst>
                <a:ext uri="{FF2B5EF4-FFF2-40B4-BE49-F238E27FC236}">
                  <a16:creationId xmlns:a16="http://schemas.microsoft.com/office/drawing/2014/main" id="{A91001EA-A66D-DED8-EE50-BF94F8395981}"/>
                </a:ext>
              </a:extLst>
            </p:cNvPr>
            <p:cNvSpPr/>
            <p:nvPr/>
          </p:nvSpPr>
          <p:spPr>
            <a:xfrm>
              <a:off x="1" y="5911850"/>
              <a:ext cx="4084946" cy="946150"/>
            </a:xfrm>
            <a:prstGeom prst="rect">
              <a:avLst/>
            </a:prstGeom>
            <a:solidFill>
              <a:srgbClr val="152F4E"/>
            </a:solidFill>
            <a:ln>
              <a:solidFill>
                <a:srgbClr val="152F4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6B042784-0A0C-98DD-6F89-CA7E0BF002DD}"/>
                </a:ext>
              </a:extLst>
            </p:cNvPr>
            <p:cNvSpPr/>
            <p:nvPr/>
          </p:nvSpPr>
          <p:spPr>
            <a:xfrm>
              <a:off x="4084947" y="5911850"/>
              <a:ext cx="4053526" cy="946150"/>
            </a:xfrm>
            <a:prstGeom prst="rect">
              <a:avLst/>
            </a:prstGeom>
            <a:solidFill>
              <a:srgbClr val="00B2BB"/>
            </a:solidFill>
            <a:ln>
              <a:solidFill>
                <a:srgbClr val="00B2B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FFFB17F7-E457-11F9-3AB1-C0EA4980F243}"/>
                </a:ext>
              </a:extLst>
            </p:cNvPr>
            <p:cNvSpPr/>
            <p:nvPr/>
          </p:nvSpPr>
          <p:spPr>
            <a:xfrm>
              <a:off x="8138473" y="5911850"/>
              <a:ext cx="4053526" cy="946150"/>
            </a:xfrm>
            <a:prstGeom prst="rect">
              <a:avLst/>
            </a:prstGeom>
            <a:solidFill>
              <a:srgbClr val="0A4479"/>
            </a:solidFill>
            <a:ln>
              <a:solidFill>
                <a:srgbClr val="0A44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Isosceles Triangle 19">
              <a:extLst>
                <a:ext uri="{FF2B5EF4-FFF2-40B4-BE49-F238E27FC236}">
                  <a16:creationId xmlns:a16="http://schemas.microsoft.com/office/drawing/2014/main" id="{7D7608A2-7E13-1E1B-9A69-E86DEFFBD126}"/>
                </a:ext>
              </a:extLst>
            </p:cNvPr>
            <p:cNvSpPr/>
            <p:nvPr/>
          </p:nvSpPr>
          <p:spPr>
            <a:xfrm rot="5400000">
              <a:off x="8119619" y="5930704"/>
              <a:ext cx="395926" cy="358219"/>
            </a:xfrm>
            <a:prstGeom prst="triangle">
              <a:avLst>
                <a:gd name="adj" fmla="val 0"/>
              </a:avLst>
            </a:prstGeom>
            <a:solidFill>
              <a:srgbClr val="00B2BB"/>
            </a:solidFill>
            <a:ln>
              <a:solidFill>
                <a:srgbClr val="00B2B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Isosceles Triangle 20">
              <a:extLst>
                <a:ext uri="{FF2B5EF4-FFF2-40B4-BE49-F238E27FC236}">
                  <a16:creationId xmlns:a16="http://schemas.microsoft.com/office/drawing/2014/main" id="{C8A7B48F-E8AF-9039-CD4C-B9F038BCC5D4}"/>
                </a:ext>
              </a:extLst>
            </p:cNvPr>
            <p:cNvSpPr/>
            <p:nvPr/>
          </p:nvSpPr>
          <p:spPr>
            <a:xfrm rot="5400000">
              <a:off x="4066092" y="5930704"/>
              <a:ext cx="395926" cy="358219"/>
            </a:xfrm>
            <a:prstGeom prst="triangle">
              <a:avLst>
                <a:gd name="adj" fmla="val 0"/>
              </a:avLst>
            </a:prstGeom>
            <a:solidFill>
              <a:srgbClr val="152F4E"/>
            </a:solidFill>
            <a:ln>
              <a:solidFill>
                <a:srgbClr val="152F4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2" name="Picture 21" descr="A black and white logo&#10;&#10;Description automatically generated">
              <a:extLst>
                <a:ext uri="{FF2B5EF4-FFF2-40B4-BE49-F238E27FC236}">
                  <a16:creationId xmlns:a16="http://schemas.microsoft.com/office/drawing/2014/main" id="{62C81936-F5B6-B071-A5A7-617815F3C306}"/>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25687" y="5938876"/>
              <a:ext cx="1495723" cy="900221"/>
            </a:xfrm>
            <a:prstGeom prst="rect">
              <a:avLst/>
            </a:prstGeom>
          </p:spPr>
        </p:pic>
        <p:pic>
          <p:nvPicPr>
            <p:cNvPr id="23" name="Picture 22">
              <a:extLst>
                <a:ext uri="{FF2B5EF4-FFF2-40B4-BE49-F238E27FC236}">
                  <a16:creationId xmlns:a16="http://schemas.microsoft.com/office/drawing/2014/main" id="{60DDCC60-FBF9-D668-DD21-79609B8B5BE2}"/>
                </a:ext>
              </a:extLst>
            </p:cNvPr>
            <p:cNvPicPr>
              <a:picLocks noChangeAspect="1"/>
            </p:cNvPicPr>
            <p:nvPr/>
          </p:nvPicPr>
          <p:blipFill>
            <a:blip r:embed="rId14"/>
            <a:stretch>
              <a:fillRect/>
            </a:stretch>
          </p:blipFill>
          <p:spPr>
            <a:xfrm>
              <a:off x="4442760" y="6063761"/>
              <a:ext cx="1747909" cy="650451"/>
            </a:xfrm>
            <a:prstGeom prst="rect">
              <a:avLst/>
            </a:prstGeom>
          </p:spPr>
        </p:pic>
        <p:pic>
          <p:nvPicPr>
            <p:cNvPr id="24" name="Picture 23" descr="A black and white logo&#10;&#10;Description automatically generated">
              <a:extLst>
                <a:ext uri="{FF2B5EF4-FFF2-40B4-BE49-F238E27FC236}">
                  <a16:creationId xmlns:a16="http://schemas.microsoft.com/office/drawing/2014/main" id="{89E7A952-D379-3FC8-AFFD-2BB6352C6A2E}"/>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8679347" y="6075545"/>
              <a:ext cx="1564848" cy="626882"/>
            </a:xfrm>
            <a:prstGeom prst="rect">
              <a:avLst/>
            </a:prstGeom>
          </p:spPr>
        </p:pic>
      </p:grpSp>
      <p:pic>
        <p:nvPicPr>
          <p:cNvPr id="26" name="Picture 25">
            <a:extLst>
              <a:ext uri="{FF2B5EF4-FFF2-40B4-BE49-F238E27FC236}">
                <a16:creationId xmlns:a16="http://schemas.microsoft.com/office/drawing/2014/main" id="{F6CBEED4-53C1-EB72-C161-6BAC06480063}"/>
              </a:ext>
            </a:extLst>
          </p:cNvPr>
          <p:cNvPicPr>
            <a:picLocks noChangeAspect="1"/>
          </p:cNvPicPr>
          <p:nvPr userDrawn="1"/>
        </p:nvPicPr>
        <p:blipFill>
          <a:blip r:embed="rId16"/>
          <a:stretch>
            <a:fillRect/>
          </a:stretch>
        </p:blipFill>
        <p:spPr>
          <a:xfrm>
            <a:off x="0" y="491480"/>
            <a:ext cx="726410" cy="536426"/>
          </a:xfrm>
          <a:prstGeom prst="rect">
            <a:avLst/>
          </a:prstGeom>
        </p:spPr>
      </p:pic>
    </p:spTree>
    <p:extLst>
      <p:ext uri="{BB962C8B-B14F-4D97-AF65-F5344CB8AC3E}">
        <p14:creationId xmlns:p14="http://schemas.microsoft.com/office/powerpoint/2010/main" val="128954830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25/04/2025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78639193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0C69E0-EFFA-4D13-AF7B-7CAFB1A6DF96}" type="datetime1">
              <a:rPr lang="en-GB" smtClean="0"/>
              <a:t>24/04/2025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B89200-0994-4556-B81E-0BACE865B87D}" type="slidenum">
              <a:rPr lang="en-GB" smtClean="0"/>
              <a:t>‹#›</a:t>
            </a:fld>
            <a:endParaRPr lang="en-GB"/>
          </a:p>
        </p:txBody>
      </p:sp>
    </p:spTree>
    <p:extLst>
      <p:ext uri="{BB962C8B-B14F-4D97-AF65-F5344CB8AC3E}">
        <p14:creationId xmlns:p14="http://schemas.microsoft.com/office/powerpoint/2010/main" val="840810430"/>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5.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8.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06.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90.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90.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06.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3.png"/><Relationship Id="rId1" Type="http://schemas.openxmlformats.org/officeDocument/2006/relationships/slideLayout" Target="../slideLayouts/slideLayout106.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06.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south-wales.police.uk/area/your-area/south-wales/swansea-neath-port-talbot/" TargetMode="External"/><Relationship Id="rId7" Type="http://schemas.openxmlformats.org/officeDocument/2006/relationships/diagramColors" Target="../diagrams/colors1.xml"/><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3.xml"/></Relationships>
</file>

<file path=ppt/slides/_rels/slide17.xml.rels><?xml version="1.0" encoding="UTF-8" standalone="yes"?>
<Relationships xmlns="http://schemas.openxmlformats.org/package/2006/relationships"><Relationship Id="rId3" Type="http://schemas.openxmlformats.org/officeDocument/2006/relationships/hyperlink" Target="https://www.ons.gov.uk/census"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s://research.senedd.wales/research-articles/where-are-the-most-deprived-areas-in-wales/" TargetMode="External"/><Relationship Id="rId2" Type="http://schemas.openxmlformats.org/officeDocument/2006/relationships/hyperlink" Target="https://www.gov.uk/government/statistics/english-indices-of-deprivation-2019" TargetMode="External"/><Relationship Id="rId1" Type="http://schemas.openxmlformats.org/officeDocument/2006/relationships/slideLayout" Target="../slideLayouts/slideLayout73.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datamap.gov.wales/layers/geonode:lsoa_2021_w_hwm" TargetMode="Externa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imd.gov.wales/" TargetMode="Externa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1.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7.xml"/><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17.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17.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www.ons.gov.uk/census/maps/choropleth/identity/ethnic-group/ethnic-group-tb-6a/white" TargetMode="External"/><Relationship Id="rId1" Type="http://schemas.openxmlformats.org/officeDocument/2006/relationships/slideLayout" Target="../slideLayouts/slideLayout112.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12.xml"/><Relationship Id="rId4" Type="http://schemas.openxmlformats.org/officeDocument/2006/relationships/image" Target="../media/image49.pn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17.xml"/></Relationships>
</file>

<file path=ppt/slides/_rels/slide34.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1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41.xml.rels><?xml version="1.0" encoding="UTF-8" standalone="yes"?>
<Relationships xmlns="http://schemas.openxmlformats.org/package/2006/relationships"><Relationship Id="rId3" Type="http://schemas.openxmlformats.org/officeDocument/2006/relationships/hyperlink" Target="https://democracy.swansea.gov.uk/mgMemberIndex.aspx" TargetMode="External"/><Relationship Id="rId2" Type="http://schemas.openxmlformats.org/officeDocument/2006/relationships/image" Target="../media/image56.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image" Target="../media/image64.png"/><Relationship Id="rId1" Type="http://schemas.openxmlformats.org/officeDocument/2006/relationships/slideLayout" Target="../slideLayouts/slideLayout13.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5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17.xml"/><Relationship Id="rId4" Type="http://schemas.openxmlformats.org/officeDocument/2006/relationships/image" Target="../media/image72.png"/></Relationships>
</file>

<file path=ppt/slides/_rels/slide52.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hyperlink" Target="https://democracy.swansea.gov.uk/mgUserInfo.aspx?UID=392&amp;LLL=0" TargetMode="External"/><Relationship Id="rId2" Type="http://schemas.openxmlformats.org/officeDocument/2006/relationships/image" Target="../media/image74.png"/><Relationship Id="rId1" Type="http://schemas.openxmlformats.org/officeDocument/2006/relationships/slideLayout" Target="../slideLayouts/slideLayout13.xml"/><Relationship Id="rId4" Type="http://schemas.openxmlformats.org/officeDocument/2006/relationships/image" Target="../media/image75.png"/></Relationships>
</file>

<file path=ppt/slides/_rels/slide54.xml.rels><?xml version="1.0" encoding="UTF-8" standalone="yes"?>
<Relationships xmlns="http://schemas.openxmlformats.org/package/2006/relationships"><Relationship Id="rId2" Type="http://schemas.openxmlformats.org/officeDocument/2006/relationships/hyperlink" Target="https://commonslibrary.parliament.uk/research-briefings/sn05125/" TargetMode="External"/><Relationship Id="rId1" Type="http://schemas.openxmlformats.org/officeDocument/2006/relationships/slideLayout" Target="../slideLayouts/slideLayout101.xml"/></Relationships>
</file>

<file path=ppt/slides/_rels/slide5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datamap.gov.wales/layers/geonode:lsoa_2021_w_hwm" TargetMode="External"/><Relationship Id="rId2" Type="http://schemas.openxmlformats.org/officeDocument/2006/relationships/hyperlink" Target="https://www.ons.gov.uk/census" TargetMode="External"/><Relationship Id="rId1" Type="http://schemas.openxmlformats.org/officeDocument/2006/relationships/slideLayout" Target="../slideLayouts/slideLayout2.xml"/><Relationship Id="rId4" Type="http://schemas.openxmlformats.org/officeDocument/2006/relationships/hyperlink" Target="https://www.beacouncillor.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A2E344B-1CE3-90D2-19EE-7F61188B7A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77D604-C177-EACE-C339-B65F7DBD2BE5}"/>
              </a:ext>
            </a:extLst>
          </p:cNvPr>
          <p:cNvSpPr>
            <a:spLocks noGrp="1"/>
          </p:cNvSpPr>
          <p:nvPr>
            <p:ph type="ctrTitle"/>
          </p:nvPr>
        </p:nvSpPr>
        <p:spPr>
          <a:xfrm>
            <a:off x="1524000" y="2360697"/>
            <a:ext cx="9144000" cy="1520525"/>
          </a:xfrm>
        </p:spPr>
        <p:txBody>
          <a:bodyPr/>
          <a:lstStyle/>
          <a:p>
            <a:r>
              <a:rPr lang="en-US" dirty="0">
                <a:solidFill>
                  <a:schemeClr val="bg1"/>
                </a:solidFill>
              </a:rPr>
              <a:t>4. Local Policing and Politics</a:t>
            </a:r>
          </a:p>
        </p:txBody>
      </p:sp>
      <p:sp>
        <p:nvSpPr>
          <p:cNvPr id="3" name="Subtitle 2">
            <a:extLst>
              <a:ext uri="{FF2B5EF4-FFF2-40B4-BE49-F238E27FC236}">
                <a16:creationId xmlns:a16="http://schemas.microsoft.com/office/drawing/2014/main" id="{169BC3E0-5E41-5B5B-7D6A-2D0D1C4D331D}"/>
              </a:ext>
            </a:extLst>
          </p:cNvPr>
          <p:cNvSpPr>
            <a:spLocks noGrp="1"/>
          </p:cNvSpPr>
          <p:nvPr>
            <p:ph type="subTitle" idx="1"/>
          </p:nvPr>
        </p:nvSpPr>
        <p:spPr>
          <a:xfrm>
            <a:off x="1524000" y="4547286"/>
            <a:ext cx="9144000" cy="1143000"/>
          </a:xfrm>
        </p:spPr>
        <p:txBody>
          <a:bodyPr/>
          <a:lstStyle/>
          <a:p>
            <a:r>
              <a:rPr lang="en-US" dirty="0">
                <a:solidFill>
                  <a:schemeClr val="bg1"/>
                </a:solidFill>
              </a:rPr>
              <a:t>BMPO7003D</a:t>
            </a:r>
          </a:p>
          <a:p>
            <a:r>
              <a:rPr lang="en-US" dirty="0">
                <a:solidFill>
                  <a:schemeClr val="bg1"/>
                </a:solidFill>
              </a:rPr>
              <a:t>Policing and the Political Landscape</a:t>
            </a:r>
          </a:p>
        </p:txBody>
      </p:sp>
      <p:pic>
        <p:nvPicPr>
          <p:cNvPr id="1026" name="Picture 2" descr="University of Wales Trinity Saint David">
            <a:extLst>
              <a:ext uri="{FF2B5EF4-FFF2-40B4-BE49-F238E27FC236}">
                <a16:creationId xmlns:a16="http://schemas.microsoft.com/office/drawing/2014/main" id="{53CD8F23-AE45-186C-234D-FB5D896659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3000" y="600547"/>
            <a:ext cx="4826000" cy="16891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2701B6D4-5B22-C97D-A790-5567A4424B6E}"/>
              </a:ext>
            </a:extLst>
          </p:cNvPr>
          <p:cNvSpPr>
            <a:spLocks noGrp="1"/>
          </p:cNvSpPr>
          <p:nvPr>
            <p:ph type="sldNum" sz="quarter" idx="12"/>
          </p:nvPr>
        </p:nvSpPr>
        <p:spPr/>
        <p:txBody>
          <a:bodyPr/>
          <a:lstStyle/>
          <a:p>
            <a:fld id="{18B572FD-8745-A145-8129-3BF0AF23763C}" type="slidenum">
              <a:rPr lang="en-US" smtClean="0"/>
              <a:t>1</a:t>
            </a:fld>
            <a:endParaRPr lang="en-US"/>
          </a:p>
        </p:txBody>
      </p:sp>
    </p:spTree>
    <p:extLst>
      <p:ext uri="{BB962C8B-B14F-4D97-AF65-F5344CB8AC3E}">
        <p14:creationId xmlns:p14="http://schemas.microsoft.com/office/powerpoint/2010/main" val="3028783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A4698-EA24-4C32-7FB1-147B04AD4B39}"/>
              </a:ext>
            </a:extLst>
          </p:cNvPr>
          <p:cNvSpPr>
            <a:spLocks noGrp="1"/>
          </p:cNvSpPr>
          <p:nvPr>
            <p:ph type="title"/>
          </p:nvPr>
        </p:nvSpPr>
        <p:spPr>
          <a:xfrm>
            <a:off x="640080" y="325369"/>
            <a:ext cx="4368602" cy="1956841"/>
          </a:xfrm>
        </p:spPr>
        <p:txBody>
          <a:bodyPr anchor="b">
            <a:normAutofit/>
          </a:bodyPr>
          <a:lstStyle/>
          <a:p>
            <a:r>
              <a:rPr lang="en-GB" sz="5400"/>
              <a:t>Objectives</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B69634-A78D-0C0A-64D8-12C5F854E507}"/>
              </a:ext>
            </a:extLst>
          </p:cNvPr>
          <p:cNvSpPr>
            <a:spLocks noGrp="1"/>
          </p:cNvSpPr>
          <p:nvPr>
            <p:ph idx="1"/>
          </p:nvPr>
        </p:nvSpPr>
        <p:spPr>
          <a:xfrm>
            <a:off x="740082" y="3040837"/>
            <a:ext cx="4570095" cy="2648636"/>
          </a:xfrm>
        </p:spPr>
        <p:txBody>
          <a:bodyPr>
            <a:normAutofit/>
          </a:bodyPr>
          <a:lstStyle/>
          <a:p>
            <a:r>
              <a:rPr lang="en-GB" sz="2200" dirty="0"/>
              <a:t>Policing Priorities and performance</a:t>
            </a:r>
          </a:p>
          <a:p>
            <a:r>
              <a:rPr lang="en-GB" sz="2200" dirty="0"/>
              <a:t>One BCU in one force area</a:t>
            </a:r>
          </a:p>
          <a:p>
            <a:r>
              <a:rPr lang="en-GB" sz="2200" dirty="0"/>
              <a:t>Statistics, stories and action</a:t>
            </a:r>
          </a:p>
          <a:p>
            <a:r>
              <a:rPr lang="en-GB" sz="2200" dirty="0"/>
              <a:t>One Council in one country: understanding the political landscape</a:t>
            </a:r>
          </a:p>
        </p:txBody>
      </p:sp>
      <p:pic>
        <p:nvPicPr>
          <p:cNvPr id="7" name="Picture 6">
            <a:extLst>
              <a:ext uri="{FF2B5EF4-FFF2-40B4-BE49-F238E27FC236}">
                <a16:creationId xmlns:a16="http://schemas.microsoft.com/office/drawing/2014/main" id="{D1A79C0E-48B4-7FE7-7B8C-A784591148DC}"/>
              </a:ext>
            </a:extLst>
          </p:cNvPr>
          <p:cNvPicPr>
            <a:picLocks noChangeAspect="1"/>
          </p:cNvPicPr>
          <p:nvPr/>
        </p:nvPicPr>
        <p:blipFill>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Slide Number Placeholder 7">
            <a:extLst>
              <a:ext uri="{FF2B5EF4-FFF2-40B4-BE49-F238E27FC236}">
                <a16:creationId xmlns:a16="http://schemas.microsoft.com/office/drawing/2014/main" id="{AB8C5E86-E51C-7E1C-662C-E4BE7D9DDA3B}"/>
              </a:ext>
            </a:extLst>
          </p:cNvPr>
          <p:cNvSpPr>
            <a:spLocks noGrp="1"/>
          </p:cNvSpPr>
          <p:nvPr>
            <p:ph type="sldNum" sz="quarter" idx="12"/>
          </p:nvPr>
        </p:nvSpPr>
        <p:spPr/>
        <p:txBody>
          <a:bodyPr/>
          <a:lstStyle/>
          <a:p>
            <a:fld id="{7496A193-97C8-4A8B-A382-7ACD20EFAF1C}" type="slidenum">
              <a:rPr lang="en-GB" smtClean="0"/>
              <a:t>2</a:t>
            </a:fld>
            <a:endParaRPr lang="en-GB"/>
          </a:p>
        </p:txBody>
      </p:sp>
    </p:spTree>
    <p:extLst>
      <p:ext uri="{BB962C8B-B14F-4D97-AF65-F5344CB8AC3E}">
        <p14:creationId xmlns:p14="http://schemas.microsoft.com/office/powerpoint/2010/main" val="1473698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DC9A92C-7010-0799-389B-8C302BC5F31F}"/>
              </a:ext>
            </a:extLst>
          </p:cNvPr>
          <p:cNvSpPr>
            <a:spLocks noGrp="1"/>
          </p:cNvSpPr>
          <p:nvPr>
            <p:ph type="sldNum" sz="quarter" idx="12"/>
          </p:nvPr>
        </p:nvSpPr>
        <p:spPr/>
        <p:txBody>
          <a:bodyPr/>
          <a:lstStyle/>
          <a:p>
            <a:fld id="{7496A193-97C8-4A8B-A382-7ACD20EFAF1C}" type="slidenum">
              <a:rPr lang="en-GB" smtClean="0"/>
              <a:t>3</a:t>
            </a:fld>
            <a:endParaRPr lang="en-GB"/>
          </a:p>
        </p:txBody>
      </p:sp>
      <p:pic>
        <p:nvPicPr>
          <p:cNvPr id="6" name="Picture 5">
            <a:extLst>
              <a:ext uri="{FF2B5EF4-FFF2-40B4-BE49-F238E27FC236}">
                <a16:creationId xmlns:a16="http://schemas.microsoft.com/office/drawing/2014/main" id="{8CE5F6B7-2061-2FB4-1415-4E4E370B64EC}"/>
              </a:ext>
            </a:extLst>
          </p:cNvPr>
          <p:cNvPicPr>
            <a:picLocks noChangeAspect="1"/>
          </p:cNvPicPr>
          <p:nvPr/>
        </p:nvPicPr>
        <p:blipFill>
          <a:blip r:embed="rId2"/>
          <a:stretch>
            <a:fillRect/>
          </a:stretch>
        </p:blipFill>
        <p:spPr>
          <a:xfrm>
            <a:off x="969145" y="0"/>
            <a:ext cx="10253709" cy="6858000"/>
          </a:xfrm>
          <a:prstGeom prst="rect">
            <a:avLst/>
          </a:prstGeom>
        </p:spPr>
      </p:pic>
    </p:spTree>
    <p:extLst>
      <p:ext uri="{BB962C8B-B14F-4D97-AF65-F5344CB8AC3E}">
        <p14:creationId xmlns:p14="http://schemas.microsoft.com/office/powerpoint/2010/main" val="814821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6B8B819-BF4F-5A77-8887-03CA01924AC5}"/>
              </a:ext>
            </a:extLst>
          </p:cNvPr>
          <p:cNvSpPr/>
          <p:nvPr/>
        </p:nvSpPr>
        <p:spPr>
          <a:xfrm>
            <a:off x="10160" y="398964"/>
            <a:ext cx="620473" cy="62664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5F931371-03E2-DB46-9104-C05083E124ED}"/>
              </a:ext>
            </a:extLst>
          </p:cNvPr>
          <p:cNvSpPr txBox="1"/>
          <p:nvPr/>
        </p:nvSpPr>
        <p:spPr>
          <a:xfrm>
            <a:off x="5351929" y="789348"/>
            <a:ext cx="1317812" cy="646331"/>
          </a:xfrm>
          <a:prstGeom prst="rect">
            <a:avLst/>
          </a:prstGeom>
          <a:no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42%</a:t>
            </a:r>
          </a:p>
        </p:txBody>
      </p:sp>
      <p:sp>
        <p:nvSpPr>
          <p:cNvPr id="4" name="TextBox 3">
            <a:extLst>
              <a:ext uri="{FF2B5EF4-FFF2-40B4-BE49-F238E27FC236}">
                <a16:creationId xmlns:a16="http://schemas.microsoft.com/office/drawing/2014/main" id="{9AEFB01F-1FB3-5348-9042-EBB4DE126E6B}"/>
              </a:ext>
            </a:extLst>
          </p:cNvPr>
          <p:cNvSpPr txBox="1"/>
          <p:nvPr/>
        </p:nvSpPr>
        <p:spPr>
          <a:xfrm>
            <a:off x="2129748" y="4591156"/>
            <a:ext cx="1317812" cy="646331"/>
          </a:xfrm>
          <a:prstGeom prst="rect">
            <a:avLst/>
          </a:prstGeom>
          <a:no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42%</a:t>
            </a:r>
          </a:p>
        </p:txBody>
      </p:sp>
      <p:sp>
        <p:nvSpPr>
          <p:cNvPr id="5" name="TextBox 4">
            <a:extLst>
              <a:ext uri="{FF2B5EF4-FFF2-40B4-BE49-F238E27FC236}">
                <a16:creationId xmlns:a16="http://schemas.microsoft.com/office/drawing/2014/main" id="{3300BCD5-07AF-BA40-86CD-75F0139673E2}"/>
              </a:ext>
            </a:extLst>
          </p:cNvPr>
          <p:cNvSpPr txBox="1"/>
          <p:nvPr/>
        </p:nvSpPr>
        <p:spPr>
          <a:xfrm>
            <a:off x="2196352" y="2344724"/>
            <a:ext cx="1317812" cy="646331"/>
          </a:xfrm>
          <a:prstGeom prst="rect">
            <a:avLst/>
          </a:prstGeom>
          <a:no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10%</a:t>
            </a:r>
          </a:p>
        </p:txBody>
      </p:sp>
      <p:sp>
        <p:nvSpPr>
          <p:cNvPr id="6" name="TextBox 5">
            <a:extLst>
              <a:ext uri="{FF2B5EF4-FFF2-40B4-BE49-F238E27FC236}">
                <a16:creationId xmlns:a16="http://schemas.microsoft.com/office/drawing/2014/main" id="{9A859700-B3D2-6D45-AA24-BD74452751CB}"/>
              </a:ext>
            </a:extLst>
          </p:cNvPr>
          <p:cNvSpPr txBox="1"/>
          <p:nvPr/>
        </p:nvSpPr>
        <p:spPr>
          <a:xfrm>
            <a:off x="43706" y="1255734"/>
            <a:ext cx="322617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CD093D"/>
                </a:solidFill>
                <a:effectLst/>
                <a:uLnTx/>
                <a:uFillTx/>
                <a:latin typeface="Arial" panose="020B0604020202020204" pitchFamily="34" charset="0"/>
                <a:ea typeface="+mn-ea"/>
                <a:cs typeface="Arial" panose="020B0604020202020204" pitchFamily="34" charset="0"/>
              </a:rPr>
              <a:t>Data: </a:t>
            </a:r>
            <a:r>
              <a:rPr kumimoji="0" lang="en-US" sz="1400" b="0"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January 2024 – December 2024</a:t>
            </a:r>
          </a:p>
        </p:txBody>
      </p:sp>
      <p:sp>
        <p:nvSpPr>
          <p:cNvPr id="7" name="TextBox 6">
            <a:extLst>
              <a:ext uri="{FF2B5EF4-FFF2-40B4-BE49-F238E27FC236}">
                <a16:creationId xmlns:a16="http://schemas.microsoft.com/office/drawing/2014/main" id="{4548958A-9700-9E43-B656-EF4B8D1186E0}"/>
              </a:ext>
            </a:extLst>
          </p:cNvPr>
          <p:cNvSpPr txBox="1"/>
          <p:nvPr/>
        </p:nvSpPr>
        <p:spPr>
          <a:xfrm>
            <a:off x="210670" y="1865133"/>
            <a:ext cx="135367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LARGEST POLICE FORCE IN WALES</a:t>
            </a:r>
          </a:p>
        </p:txBody>
      </p:sp>
      <p:sp>
        <p:nvSpPr>
          <p:cNvPr id="8" name="TextBox 7">
            <a:extLst>
              <a:ext uri="{FF2B5EF4-FFF2-40B4-BE49-F238E27FC236}">
                <a16:creationId xmlns:a16="http://schemas.microsoft.com/office/drawing/2014/main" id="{DC60D7E1-64EB-D04F-90F6-1E8890973CF7}"/>
              </a:ext>
            </a:extLst>
          </p:cNvPr>
          <p:cNvSpPr txBox="1"/>
          <p:nvPr/>
        </p:nvSpPr>
        <p:spPr>
          <a:xfrm>
            <a:off x="210669" y="3502570"/>
            <a:ext cx="1631577" cy="23698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24,815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ARRESTS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142,544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CRIME INCIDENTS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267,998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CRIME &amp; NON-CRIME INCIDENTS</a:t>
            </a:r>
          </a:p>
        </p:txBody>
      </p:sp>
      <p:sp>
        <p:nvSpPr>
          <p:cNvPr id="9" name="TextBox 8">
            <a:extLst>
              <a:ext uri="{FF2B5EF4-FFF2-40B4-BE49-F238E27FC236}">
                <a16:creationId xmlns:a16="http://schemas.microsoft.com/office/drawing/2014/main" id="{95683548-7555-7449-86DF-362059483EA8}"/>
              </a:ext>
            </a:extLst>
          </p:cNvPr>
          <p:cNvSpPr txBox="1"/>
          <p:nvPr/>
        </p:nvSpPr>
        <p:spPr>
          <a:xfrm>
            <a:off x="9731187" y="2769069"/>
            <a:ext cx="2407025" cy="15081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226,446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EMERGENCY CALLS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322,280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NON-EMERGENCY CALLS</a:t>
            </a:r>
            <a:endPar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0" name="TextBox 9">
            <a:extLst>
              <a:ext uri="{FF2B5EF4-FFF2-40B4-BE49-F238E27FC236}">
                <a16:creationId xmlns:a16="http://schemas.microsoft.com/office/drawing/2014/main" id="{63DFC246-4D31-5B4F-BE6C-4465C9AF37C3}"/>
              </a:ext>
            </a:extLst>
          </p:cNvPr>
          <p:cNvSpPr txBox="1"/>
          <p:nvPr/>
        </p:nvSpPr>
        <p:spPr>
          <a:xfrm>
            <a:off x="3538814" y="1459417"/>
            <a:ext cx="1571068" cy="136960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Covering: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812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square miles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1D778689-029C-E044-AD53-826029FEAD03}"/>
              </a:ext>
            </a:extLst>
          </p:cNvPr>
          <p:cNvSpPr txBox="1"/>
          <p:nvPr/>
        </p:nvSpPr>
        <p:spPr>
          <a:xfrm>
            <a:off x="3538814" y="2721677"/>
            <a:ext cx="1571068" cy="7848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10% of geographical area of Wales</a:t>
            </a:r>
          </a:p>
        </p:txBody>
      </p:sp>
      <p:sp>
        <p:nvSpPr>
          <p:cNvPr id="12" name="TextBox 11">
            <a:extLst>
              <a:ext uri="{FF2B5EF4-FFF2-40B4-BE49-F238E27FC236}">
                <a16:creationId xmlns:a16="http://schemas.microsoft.com/office/drawing/2014/main" id="{9618662B-914C-2C46-B297-36E86AC2515C}"/>
              </a:ext>
            </a:extLst>
          </p:cNvPr>
          <p:cNvSpPr txBox="1"/>
          <p:nvPr/>
        </p:nvSpPr>
        <p:spPr>
          <a:xfrm>
            <a:off x="3538814" y="3639962"/>
            <a:ext cx="1571068" cy="15081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Providing a service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1.3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Million 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31B50A6C-04FD-4547-A9D0-74A1AA4CF9E9}"/>
              </a:ext>
            </a:extLst>
          </p:cNvPr>
          <p:cNvSpPr txBox="1"/>
          <p:nvPr/>
        </p:nvSpPr>
        <p:spPr>
          <a:xfrm>
            <a:off x="3538814" y="5003195"/>
            <a:ext cx="1207998" cy="7848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42% of the population of Wales</a:t>
            </a:r>
          </a:p>
        </p:txBody>
      </p:sp>
      <p:sp>
        <p:nvSpPr>
          <p:cNvPr id="14" name="TextBox 13">
            <a:extLst>
              <a:ext uri="{FF2B5EF4-FFF2-40B4-BE49-F238E27FC236}">
                <a16:creationId xmlns:a16="http://schemas.microsoft.com/office/drawing/2014/main" id="{A9238E0D-0734-6947-854A-C7E09DDC3886}"/>
              </a:ext>
            </a:extLst>
          </p:cNvPr>
          <p:cNvSpPr txBox="1"/>
          <p:nvPr/>
        </p:nvSpPr>
        <p:spPr>
          <a:xfrm>
            <a:off x="3780859" y="136519"/>
            <a:ext cx="1571069" cy="92333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109,841</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Crimes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endParaRPr>
          </a:p>
        </p:txBody>
      </p:sp>
      <p:sp>
        <p:nvSpPr>
          <p:cNvPr id="15" name="TextBox 14">
            <a:extLst>
              <a:ext uri="{FF2B5EF4-FFF2-40B4-BE49-F238E27FC236}">
                <a16:creationId xmlns:a16="http://schemas.microsoft.com/office/drawing/2014/main" id="{6BD1ACB1-1FFF-DA42-AA12-9518A19BEF8D}"/>
              </a:ext>
            </a:extLst>
          </p:cNvPr>
          <p:cNvSpPr txBox="1"/>
          <p:nvPr/>
        </p:nvSpPr>
        <p:spPr>
          <a:xfrm>
            <a:off x="6812054" y="421103"/>
            <a:ext cx="1000687"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42% of total crime in Wales</a:t>
            </a:r>
          </a:p>
        </p:txBody>
      </p:sp>
      <p:sp>
        <p:nvSpPr>
          <p:cNvPr id="16" name="TextBox 15">
            <a:extLst>
              <a:ext uri="{FF2B5EF4-FFF2-40B4-BE49-F238E27FC236}">
                <a16:creationId xmlns:a16="http://schemas.microsoft.com/office/drawing/2014/main" id="{702C5630-FA07-1B40-A768-13108344EC16}"/>
              </a:ext>
            </a:extLst>
          </p:cNvPr>
          <p:cNvSpPr txBox="1"/>
          <p:nvPr/>
        </p:nvSpPr>
        <p:spPr>
          <a:xfrm>
            <a:off x="8281841" y="473117"/>
            <a:ext cx="1571068" cy="14619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srgbClr val="CD093D"/>
                </a:solidFill>
                <a:effectLst/>
                <a:uLnTx/>
                <a:uFillTx/>
                <a:latin typeface="Arial" panose="020B0604020202020204" pitchFamily="34" charset="0"/>
                <a:ea typeface="+mn-ea"/>
                <a:cs typeface="Arial" panose="020B0604020202020204" pitchFamily="34" charset="0"/>
              </a:rPr>
              <a:t>78%</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CD093D"/>
                </a:solidFill>
                <a:effectLst/>
                <a:uLnTx/>
                <a:uFillTx/>
                <a:latin typeface="Arial" panose="020B0604020202020204" pitchFamily="34" charset="0"/>
                <a:ea typeface="+mn-ea"/>
                <a:cs typeface="Arial" panose="020B0604020202020204" pitchFamily="34" charset="0"/>
              </a:rPr>
              <a:t>DAV victims satisfied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CD093D"/>
              </a:solidFill>
              <a:effectLst/>
              <a:uLnTx/>
              <a:uFillTx/>
              <a:latin typeface="Arial" panose="020B0604020202020204" pitchFamily="34" charset="0"/>
              <a:ea typeface="+mn-ea"/>
              <a:cs typeface="Arial" panose="020B0604020202020204" pitchFamily="34" charset="0"/>
            </a:endParaRPr>
          </a:p>
        </p:txBody>
      </p:sp>
      <p:sp>
        <p:nvSpPr>
          <p:cNvPr id="17" name="TextBox 16">
            <a:extLst>
              <a:ext uri="{FF2B5EF4-FFF2-40B4-BE49-F238E27FC236}">
                <a16:creationId xmlns:a16="http://schemas.microsoft.com/office/drawing/2014/main" id="{E8A2D916-444E-074B-B1B4-24F789391D18}"/>
              </a:ext>
            </a:extLst>
          </p:cNvPr>
          <p:cNvSpPr txBox="1"/>
          <p:nvPr/>
        </p:nvSpPr>
        <p:spPr>
          <a:xfrm>
            <a:off x="9783849" y="796341"/>
            <a:ext cx="1571068" cy="127727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Police over</a:t>
            </a:r>
            <a:endParaRPr kumimoji="0" lang="en-US" sz="15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600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events a year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5CE7097E-5CD4-B74C-A359-E5AD0E4314EC}"/>
              </a:ext>
            </a:extLst>
          </p:cNvPr>
          <p:cNvSpPr txBox="1"/>
          <p:nvPr/>
        </p:nvSpPr>
        <p:spPr>
          <a:xfrm>
            <a:off x="9783849" y="1983086"/>
            <a:ext cx="1788467" cy="7232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Significant major events profile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9A0C978F-C664-7A4A-BE67-491C4961CC5A}"/>
              </a:ext>
            </a:extLst>
          </p:cNvPr>
          <p:cNvSpPr txBox="1"/>
          <p:nvPr/>
        </p:nvSpPr>
        <p:spPr>
          <a:xfrm>
            <a:off x="6982379" y="1902404"/>
            <a:ext cx="2228856"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Approx.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100,000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students across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five universities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endParaRPr>
          </a:p>
        </p:txBody>
      </p:sp>
      <p:sp>
        <p:nvSpPr>
          <p:cNvPr id="20" name="TextBox 19">
            <a:extLst>
              <a:ext uri="{FF2B5EF4-FFF2-40B4-BE49-F238E27FC236}">
                <a16:creationId xmlns:a16="http://schemas.microsoft.com/office/drawing/2014/main" id="{95741E71-18D6-B54D-90C3-35FFFA0B7FCE}"/>
              </a:ext>
            </a:extLst>
          </p:cNvPr>
          <p:cNvSpPr txBox="1"/>
          <p:nvPr/>
        </p:nvSpPr>
        <p:spPr>
          <a:xfrm>
            <a:off x="6982378" y="3474787"/>
            <a:ext cx="1247221" cy="10926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rPr>
              <a:t>CAPITAL CITY OF WALES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endParaRPr>
          </a:p>
        </p:txBody>
      </p:sp>
      <p:sp>
        <p:nvSpPr>
          <p:cNvPr id="21" name="TextBox 20">
            <a:extLst>
              <a:ext uri="{FF2B5EF4-FFF2-40B4-BE49-F238E27FC236}">
                <a16:creationId xmlns:a16="http://schemas.microsoft.com/office/drawing/2014/main" id="{E61892DA-E343-E64D-835B-E567A1EFDFF5}"/>
              </a:ext>
            </a:extLst>
          </p:cNvPr>
          <p:cNvSpPr txBox="1"/>
          <p:nvPr/>
        </p:nvSpPr>
        <p:spPr>
          <a:xfrm>
            <a:off x="7421084" y="4532967"/>
            <a:ext cx="2228856" cy="116955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60</a:t>
            </a:r>
            <a:r>
              <a:rPr kumimoji="0" lang="en-US" sz="15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 </a:t>
            </a:r>
            <a:r>
              <a:rPr kumimoji="0" lang="en-US" sz="1500" b="0"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of the </a:t>
            </a:r>
            <a:r>
              <a:rPr kumimoji="0" lang="en-US" sz="40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100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rPr>
              <a:t>most deprived communities in Wales</a:t>
            </a:r>
            <a:endParaRPr kumimoji="0" lang="en-US" sz="1500" b="1" i="0" u="none" strike="noStrike" kern="1200" cap="none" spc="0" normalizeH="0" baseline="0" noProof="0" dirty="0">
              <a:ln>
                <a:noFill/>
              </a:ln>
              <a:solidFill>
                <a:srgbClr val="142E4D"/>
              </a:solidFill>
              <a:effectLst/>
              <a:uLnTx/>
              <a:uFillTx/>
              <a:latin typeface="Arial" panose="020B0604020202020204" pitchFamily="34" charset="0"/>
              <a:ea typeface="+mn-ea"/>
              <a:cs typeface="Arial" panose="020B0604020202020204" pitchFamily="34" charset="0"/>
            </a:endParaRPr>
          </a:p>
        </p:txBody>
      </p:sp>
      <p:sp>
        <p:nvSpPr>
          <p:cNvPr id="23" name="TextBox 22">
            <a:extLst>
              <a:ext uri="{FF2B5EF4-FFF2-40B4-BE49-F238E27FC236}">
                <a16:creationId xmlns:a16="http://schemas.microsoft.com/office/drawing/2014/main" id="{A525B3E2-CB01-A14C-92CC-718C85C4C075}"/>
              </a:ext>
            </a:extLst>
          </p:cNvPr>
          <p:cNvSpPr txBox="1"/>
          <p:nvPr/>
        </p:nvSpPr>
        <p:spPr>
          <a:xfrm>
            <a:off x="5185095" y="5205338"/>
            <a:ext cx="1651479" cy="81560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54479"/>
                </a:solidFill>
                <a:effectLst/>
                <a:uLnTx/>
                <a:uFillTx/>
                <a:latin typeface="Arial" panose="020B0604020202020204" pitchFamily="34" charset="0"/>
                <a:ea typeface="+mn-ea"/>
                <a:cs typeface="Arial" panose="020B0604020202020204" pitchFamily="34" charset="0"/>
              </a:rPr>
              <a:t>NIGHT TIME ECONOMY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a:ln>
                <a:noFill/>
              </a:ln>
              <a:solidFill>
                <a:srgbClr val="00B2BB"/>
              </a:solidFill>
              <a:effectLst/>
              <a:uLnTx/>
              <a:uFillTx/>
              <a:latin typeface="Arial" panose="020B0604020202020204" pitchFamily="34" charset="0"/>
              <a:ea typeface="+mn-ea"/>
              <a:cs typeface="Arial" panose="020B0604020202020204" pitchFamily="34" charset="0"/>
            </a:endParaRPr>
          </a:p>
        </p:txBody>
      </p:sp>
      <p:pic>
        <p:nvPicPr>
          <p:cNvPr id="25" name="Picture 24">
            <a:extLst>
              <a:ext uri="{FF2B5EF4-FFF2-40B4-BE49-F238E27FC236}">
                <a16:creationId xmlns:a16="http://schemas.microsoft.com/office/drawing/2014/main" id="{20A8E1C3-CBD9-9E7E-3156-3527A91A06D5}"/>
              </a:ext>
            </a:extLst>
          </p:cNvPr>
          <p:cNvPicPr>
            <a:picLocks noChangeAspect="1"/>
          </p:cNvPicPr>
          <p:nvPr/>
        </p:nvPicPr>
        <p:blipFill>
          <a:blip r:embed="rId4"/>
          <a:stretch>
            <a:fillRect/>
          </a:stretch>
        </p:blipFill>
        <p:spPr>
          <a:xfrm>
            <a:off x="0" y="473117"/>
            <a:ext cx="771633" cy="562053"/>
          </a:xfrm>
          <a:prstGeom prst="rect">
            <a:avLst/>
          </a:prstGeom>
        </p:spPr>
      </p:pic>
      <p:sp>
        <p:nvSpPr>
          <p:cNvPr id="24" name="Title 1">
            <a:extLst>
              <a:ext uri="{FF2B5EF4-FFF2-40B4-BE49-F238E27FC236}">
                <a16:creationId xmlns:a16="http://schemas.microsoft.com/office/drawing/2014/main" id="{24FA87CC-DC3E-7613-B445-7654DD57AB01}"/>
              </a:ext>
            </a:extLst>
          </p:cNvPr>
          <p:cNvSpPr txBox="1">
            <a:spLocks/>
          </p:cNvSpPr>
          <p:nvPr/>
        </p:nvSpPr>
        <p:spPr>
          <a:xfrm>
            <a:off x="-1917120" y="327538"/>
            <a:ext cx="8164398" cy="697583"/>
          </a:xfrm>
          <a:prstGeom prst="rect">
            <a:avLst/>
          </a:prstGeom>
          <a:noFill/>
          <a:ln>
            <a:noFill/>
          </a:ln>
        </p:spPr>
        <p:txBody>
          <a:bodyPr vert="horz" wrap="square" lIns="91440" tIns="45720" rIns="91440" bIns="45720" anchor="b" anchorCtr="1" compatLnSpc="1">
            <a:normAutofit/>
          </a:bodyPr>
          <a:lstStyle>
            <a:lvl1pPr marL="0" marR="0" lvl="0" indent="0" algn="ctr" defTabSz="914400" rtl="0" eaLnBrk="1" fontAlgn="auto" hangingPunct="1">
              <a:lnSpc>
                <a:spcPct val="90000"/>
              </a:lnSpc>
              <a:spcBef>
                <a:spcPts val="0"/>
              </a:spcBef>
              <a:spcAft>
                <a:spcPts val="0"/>
              </a:spcAft>
              <a:buNone/>
              <a:tabLst/>
              <a:defRPr lang="en-US" sz="6000" b="0" i="0" u="none" strike="noStrike" kern="1200" cap="none" spc="0" baseline="0">
                <a:solidFill>
                  <a:srgbClr val="000000"/>
                </a:solidFill>
                <a:uFillTx/>
                <a:latin typeface="Aptos Display"/>
              </a:defRPr>
            </a:lvl1p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152F4E"/>
                </a:solidFill>
                <a:effectLst/>
                <a:uLnTx/>
                <a:uFillTx/>
                <a:latin typeface="Aptos" panose="020B0004020202020204" pitchFamily="34" charset="0"/>
                <a:ea typeface="+mn-ea"/>
                <a:cs typeface="Arial" panose="020B0604020202020204" pitchFamily="34" charset="0"/>
              </a:rPr>
              <a:t>Force Overview</a:t>
            </a:r>
          </a:p>
        </p:txBody>
      </p:sp>
      <p:sp>
        <p:nvSpPr>
          <p:cNvPr id="27" name="Rectangle 26">
            <a:extLst>
              <a:ext uri="{FF2B5EF4-FFF2-40B4-BE49-F238E27FC236}">
                <a16:creationId xmlns:a16="http://schemas.microsoft.com/office/drawing/2014/main" id="{7E38EF03-DACD-4594-7EED-5E0AFD4EFED9}"/>
              </a:ext>
            </a:extLst>
          </p:cNvPr>
          <p:cNvSpPr/>
          <p:nvPr/>
        </p:nvSpPr>
        <p:spPr>
          <a:xfrm>
            <a:off x="7555188" y="5971271"/>
            <a:ext cx="578224" cy="330737"/>
          </a:xfrm>
          <a:prstGeom prst="rect">
            <a:avLst/>
          </a:prstGeom>
          <a:solidFill>
            <a:srgbClr val="00B2BB"/>
          </a:solidFill>
          <a:ln>
            <a:solidFill>
              <a:srgbClr val="00B2B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463B2DEC-B0F6-6915-577F-40E57D50D2CF}"/>
              </a:ext>
            </a:extLst>
          </p:cNvPr>
          <p:cNvSpPr/>
          <p:nvPr/>
        </p:nvSpPr>
        <p:spPr>
          <a:xfrm>
            <a:off x="7555188" y="5963919"/>
            <a:ext cx="578224" cy="330737"/>
          </a:xfrm>
          <a:prstGeom prst="rect">
            <a:avLst/>
          </a:prstGeom>
          <a:solidFill>
            <a:srgbClr val="00B2BB"/>
          </a:solidFill>
          <a:ln>
            <a:solidFill>
              <a:srgbClr val="00B2B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E372E762-681B-4A70-1A13-1F9E617E329D}"/>
              </a:ext>
            </a:extLst>
          </p:cNvPr>
          <p:cNvSpPr/>
          <p:nvPr/>
        </p:nvSpPr>
        <p:spPr>
          <a:xfrm>
            <a:off x="3504004" y="5950038"/>
            <a:ext cx="578224" cy="330737"/>
          </a:xfrm>
          <a:prstGeom prst="rect">
            <a:avLst/>
          </a:prstGeom>
          <a:solidFill>
            <a:srgbClr val="152F4E"/>
          </a:solidFill>
          <a:ln>
            <a:solidFill>
              <a:srgbClr val="152F4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cxnSp>
        <p:nvCxnSpPr>
          <p:cNvPr id="22" name="Straight Connector 21">
            <a:extLst>
              <a:ext uri="{FF2B5EF4-FFF2-40B4-BE49-F238E27FC236}">
                <a16:creationId xmlns:a16="http://schemas.microsoft.com/office/drawing/2014/main" id="{CD381CAA-63ED-CD68-9E85-C0BAD10CD182}"/>
              </a:ext>
            </a:extLst>
          </p:cNvPr>
          <p:cNvCxnSpPr>
            <a:cxnSpLocks/>
          </p:cNvCxnSpPr>
          <p:nvPr/>
        </p:nvCxnSpPr>
        <p:spPr>
          <a:xfrm>
            <a:off x="0" y="5895446"/>
            <a:ext cx="12192000" cy="0"/>
          </a:xfrm>
          <a:prstGeom prst="line">
            <a:avLst/>
          </a:prstGeom>
          <a:ln w="38100">
            <a:solidFill>
              <a:srgbClr val="CD0A3C"/>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8050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979DE-F85F-B1BB-9079-C531860F71C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4F1B785-2BCD-73E3-07EC-6E6636B979F3}"/>
              </a:ext>
            </a:extLst>
          </p:cNvPr>
          <p:cNvPicPr>
            <a:picLocks noChangeAspect="1"/>
          </p:cNvPicPr>
          <p:nvPr/>
        </p:nvPicPr>
        <p:blipFill>
          <a:blip r:embed="rId3"/>
          <a:srcRect b="13831"/>
          <a:stretch/>
        </p:blipFill>
        <p:spPr>
          <a:xfrm>
            <a:off x="0" y="0"/>
            <a:ext cx="12192000" cy="5909481"/>
          </a:xfrm>
          <a:prstGeom prst="rect">
            <a:avLst/>
          </a:prstGeom>
        </p:spPr>
      </p:pic>
    </p:spTree>
    <p:extLst>
      <p:ext uri="{BB962C8B-B14F-4D97-AF65-F5344CB8AC3E}">
        <p14:creationId xmlns:p14="http://schemas.microsoft.com/office/powerpoint/2010/main" val="3749298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6383B49C-B358-5ACC-06C8-B8512EB3F67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EF59F4F-E6F7-86B4-28F9-153831A82C4F}"/>
              </a:ext>
            </a:extLst>
          </p:cNvPr>
          <p:cNvSpPr txBox="1"/>
          <p:nvPr/>
        </p:nvSpPr>
        <p:spPr>
          <a:xfrm>
            <a:off x="418522" y="382587"/>
            <a:ext cx="728729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A4479"/>
                </a:solidFill>
                <a:effectLst/>
                <a:uLnTx/>
                <a:uFillTx/>
                <a:latin typeface="Aptos" panose="020B0004020202020204" pitchFamily="34" charset="0"/>
                <a:ea typeface="Tahoma" panose="020B0604030504040204" pitchFamily="34" charset="0"/>
                <a:cs typeface="Tahoma" panose="020B0604030504040204" pitchFamily="34" charset="0"/>
              </a:rPr>
              <a:t>Contemporary Police Issues </a:t>
            </a:r>
          </a:p>
        </p:txBody>
      </p:sp>
      <p:sp>
        <p:nvSpPr>
          <p:cNvPr id="3" name="Rectangle 2">
            <a:extLst>
              <a:ext uri="{FF2B5EF4-FFF2-40B4-BE49-F238E27FC236}">
                <a16:creationId xmlns:a16="http://schemas.microsoft.com/office/drawing/2014/main" id="{DC799075-12CE-94B5-D72C-22DB3F8A1CFD}"/>
              </a:ext>
            </a:extLst>
          </p:cNvPr>
          <p:cNvSpPr>
            <a:spLocks noGrp="1" noRot="1" noMove="1" noResize="1" noEditPoints="1" noAdjustHandles="1" noChangeArrowheads="1" noChangeShapeType="1"/>
          </p:cNvSpPr>
          <p:nvPr/>
        </p:nvSpPr>
        <p:spPr>
          <a:xfrm>
            <a:off x="9164548" y="6005245"/>
            <a:ext cx="3017178" cy="755151"/>
          </a:xfrm>
          <a:prstGeom prst="rect">
            <a:avLst/>
          </a:prstGeom>
          <a:solidFill>
            <a:srgbClr val="0A4479"/>
          </a:solidFill>
          <a:ln>
            <a:solidFill>
              <a:srgbClr val="0A44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6AF9D4FF-A7B6-60DF-3D22-7AC927446C1E}"/>
              </a:ext>
            </a:extLst>
          </p:cNvPr>
          <p:cNvPicPr>
            <a:picLocks noChangeAspect="1"/>
          </p:cNvPicPr>
          <p:nvPr/>
        </p:nvPicPr>
        <p:blipFill>
          <a:blip r:embed="rId4"/>
          <a:stretch>
            <a:fillRect/>
          </a:stretch>
        </p:blipFill>
        <p:spPr>
          <a:xfrm>
            <a:off x="0" y="882837"/>
            <a:ext cx="12192000" cy="5092326"/>
          </a:xfrm>
          <a:prstGeom prst="rect">
            <a:avLst/>
          </a:prstGeom>
        </p:spPr>
      </p:pic>
    </p:spTree>
    <p:extLst>
      <p:ext uri="{BB962C8B-B14F-4D97-AF65-F5344CB8AC3E}">
        <p14:creationId xmlns:p14="http://schemas.microsoft.com/office/powerpoint/2010/main" val="2353201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64AFF-7537-5759-08F2-5D5FABD9E3A5}"/>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FA75C8E7-DB30-3A8A-BD1D-CE31A406149F}"/>
              </a:ext>
            </a:extLst>
          </p:cNvPr>
          <p:cNvSpPr>
            <a:spLocks noGrp="1"/>
          </p:cNvSpPr>
          <p:nvPr>
            <p:ph type="title"/>
          </p:nvPr>
        </p:nvSpPr>
        <p:spPr>
          <a:xfrm>
            <a:off x="762786" y="405353"/>
            <a:ext cx="8164398" cy="697583"/>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A4479"/>
                </a:solidFill>
                <a:effectLst/>
                <a:uLnTx/>
                <a:uFillTx/>
                <a:ea typeface="Tahoma" panose="020B0604030504040204" pitchFamily="34" charset="0"/>
                <a:cs typeface="Tahoma" panose="020B0604030504040204" pitchFamily="34" charset="0"/>
              </a:rPr>
              <a:t>Increased Pressures &amp; Demands </a:t>
            </a:r>
          </a:p>
        </p:txBody>
      </p:sp>
      <p:sp>
        <p:nvSpPr>
          <p:cNvPr id="2" name="TextBox 1">
            <a:extLst>
              <a:ext uri="{FF2B5EF4-FFF2-40B4-BE49-F238E27FC236}">
                <a16:creationId xmlns:a16="http://schemas.microsoft.com/office/drawing/2014/main" id="{4A1A5E1B-F832-0B69-45B7-D4CA96528EA7}"/>
              </a:ext>
            </a:extLst>
          </p:cNvPr>
          <p:cNvSpPr txBox="1"/>
          <p:nvPr/>
        </p:nvSpPr>
        <p:spPr>
          <a:xfrm>
            <a:off x="1180376" y="3321887"/>
            <a:ext cx="2539810" cy="1015663"/>
          </a:xfrm>
          <a:prstGeom prst="rect">
            <a:avLst/>
          </a:prstGeom>
          <a:noFill/>
          <a:ln>
            <a:noFill/>
            <a:prstDash val="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6133B"/>
                </a:solidFill>
                <a:effectLst/>
                <a:uLnTx/>
                <a:uFillTx/>
                <a:latin typeface="Aptos" panose="02110004020202020204"/>
                <a:ea typeface="Tahoma" panose="020B0604030504040204" pitchFamily="34" charset="0"/>
                <a:cs typeface="Tahoma" panose="020B0604030504040204" pitchFamily="34" charset="0"/>
              </a:rPr>
              <a:t>+77%</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A4479"/>
                </a:solidFill>
                <a:effectLst/>
                <a:uLnTx/>
                <a:uFillTx/>
                <a:latin typeface="Aptos" panose="02110004020202020204"/>
                <a:ea typeface="Tahoma" panose="020B0604030504040204" pitchFamily="34" charset="0"/>
                <a:cs typeface="Tahoma" panose="020B0604030504040204" pitchFamily="34" charset="0"/>
              </a:rPr>
              <a:t>Domestic Violence &amp; Abuse</a:t>
            </a:r>
          </a:p>
        </p:txBody>
      </p:sp>
      <p:sp>
        <p:nvSpPr>
          <p:cNvPr id="3" name="TextBox 2">
            <a:extLst>
              <a:ext uri="{FF2B5EF4-FFF2-40B4-BE49-F238E27FC236}">
                <a16:creationId xmlns:a16="http://schemas.microsoft.com/office/drawing/2014/main" id="{E68A05C6-9F99-8F74-689D-C0A9348B26CD}"/>
              </a:ext>
            </a:extLst>
          </p:cNvPr>
          <p:cNvSpPr txBox="1"/>
          <p:nvPr/>
        </p:nvSpPr>
        <p:spPr>
          <a:xfrm>
            <a:off x="1206011" y="4267682"/>
            <a:ext cx="2539809" cy="738664"/>
          </a:xfrm>
          <a:prstGeom prst="rect">
            <a:avLst/>
          </a:prstGeom>
          <a:noFill/>
          <a:ln>
            <a:noFill/>
            <a:prstDash val="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6133B"/>
                </a:solidFill>
                <a:effectLst/>
                <a:uLnTx/>
                <a:uFillTx/>
                <a:latin typeface="Aptos" panose="02110004020202020204"/>
                <a:ea typeface="Tahoma" panose="020B0604030504040204" pitchFamily="34" charset="0"/>
                <a:cs typeface="Tahoma" panose="020B0604030504040204" pitchFamily="34" charset="0"/>
              </a:rPr>
              <a:t>+170%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A4479"/>
                </a:solidFill>
                <a:effectLst/>
                <a:uLnTx/>
                <a:uFillTx/>
                <a:latin typeface="Aptos" panose="02110004020202020204"/>
                <a:ea typeface="Tahoma" panose="020B0604030504040204" pitchFamily="34" charset="0"/>
                <a:cs typeface="Tahoma" panose="020B0604030504040204" pitchFamily="34" charset="0"/>
              </a:rPr>
              <a:t>Public Order </a:t>
            </a:r>
          </a:p>
        </p:txBody>
      </p:sp>
      <p:sp>
        <p:nvSpPr>
          <p:cNvPr id="7" name="TextBox 6">
            <a:extLst>
              <a:ext uri="{FF2B5EF4-FFF2-40B4-BE49-F238E27FC236}">
                <a16:creationId xmlns:a16="http://schemas.microsoft.com/office/drawing/2014/main" id="{96017373-B40A-E15E-25CB-F2631AD2D068}"/>
              </a:ext>
            </a:extLst>
          </p:cNvPr>
          <p:cNvSpPr txBox="1"/>
          <p:nvPr/>
        </p:nvSpPr>
        <p:spPr>
          <a:xfrm>
            <a:off x="1180375" y="1948939"/>
            <a:ext cx="2539809" cy="738664"/>
          </a:xfrm>
          <a:prstGeom prst="rect">
            <a:avLst/>
          </a:prstGeom>
          <a:noFill/>
          <a:ln>
            <a:noFill/>
            <a:prstDash val="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6133B"/>
                </a:solidFill>
                <a:effectLst/>
                <a:uLnTx/>
                <a:uFillTx/>
                <a:latin typeface="Aptos" panose="02110004020202020204"/>
                <a:ea typeface="Tahoma" panose="020B0604030504040204" pitchFamily="34" charset="0"/>
                <a:cs typeface="Tahoma" panose="020B0604030504040204" pitchFamily="34" charset="0"/>
              </a:rPr>
              <a:t>+161%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A4479"/>
                </a:solidFill>
                <a:effectLst/>
                <a:uLnTx/>
                <a:uFillTx/>
                <a:latin typeface="Aptos" panose="02110004020202020204"/>
                <a:ea typeface="Tahoma" panose="020B0604030504040204" pitchFamily="34" charset="0"/>
                <a:cs typeface="Tahoma" panose="020B0604030504040204" pitchFamily="34" charset="0"/>
              </a:rPr>
              <a:t>Rape</a:t>
            </a:r>
          </a:p>
        </p:txBody>
      </p:sp>
      <p:sp>
        <p:nvSpPr>
          <p:cNvPr id="8" name="TextBox 7">
            <a:extLst>
              <a:ext uri="{FF2B5EF4-FFF2-40B4-BE49-F238E27FC236}">
                <a16:creationId xmlns:a16="http://schemas.microsoft.com/office/drawing/2014/main" id="{E0758648-7354-E7AF-E8A0-AB92B123C0B0}"/>
              </a:ext>
            </a:extLst>
          </p:cNvPr>
          <p:cNvSpPr txBox="1"/>
          <p:nvPr/>
        </p:nvSpPr>
        <p:spPr>
          <a:xfrm>
            <a:off x="1180376" y="4991012"/>
            <a:ext cx="2539809" cy="738664"/>
          </a:xfrm>
          <a:prstGeom prst="rect">
            <a:avLst/>
          </a:prstGeom>
          <a:noFill/>
          <a:ln>
            <a:noFill/>
            <a:prstDash val="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6133B"/>
                </a:solidFill>
                <a:effectLst/>
                <a:uLnTx/>
                <a:uFillTx/>
                <a:latin typeface="Aptos" panose="02110004020202020204"/>
                <a:ea typeface="Tahoma" panose="020B0604030504040204" pitchFamily="34" charset="0"/>
                <a:cs typeface="Tahoma" panose="020B0604030504040204" pitchFamily="34" charset="0"/>
              </a:rPr>
              <a:t>+69%</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A4479"/>
                </a:solidFill>
                <a:effectLst/>
                <a:uLnTx/>
                <a:uFillTx/>
                <a:latin typeface="Aptos" panose="02110004020202020204"/>
                <a:ea typeface="Tahoma" panose="020B0604030504040204" pitchFamily="34" charset="0"/>
                <a:cs typeface="Tahoma" panose="020B0604030504040204" pitchFamily="34" charset="0"/>
              </a:rPr>
              <a:t>Knife crime</a:t>
            </a:r>
          </a:p>
        </p:txBody>
      </p:sp>
      <p:sp>
        <p:nvSpPr>
          <p:cNvPr id="9" name="TextBox 8">
            <a:extLst>
              <a:ext uri="{FF2B5EF4-FFF2-40B4-BE49-F238E27FC236}">
                <a16:creationId xmlns:a16="http://schemas.microsoft.com/office/drawing/2014/main" id="{246709E1-6821-EBA6-B58D-BEB9C7451E7B}"/>
              </a:ext>
            </a:extLst>
          </p:cNvPr>
          <p:cNvSpPr txBox="1"/>
          <p:nvPr/>
        </p:nvSpPr>
        <p:spPr>
          <a:xfrm>
            <a:off x="6295131" y="4534781"/>
            <a:ext cx="3660227"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C00000"/>
                </a:solidFill>
                <a:effectLst/>
                <a:uLnTx/>
                <a:uFillTx/>
                <a:latin typeface="Webdings" panose="05030102010509060703" pitchFamily="18" charset="2"/>
                <a:ea typeface="+mn-ea"/>
                <a:cs typeface="+mn-cs"/>
              </a:rPr>
              <a:t>5</a:t>
            </a:r>
            <a:r>
              <a:rPr kumimoji="0" lang="en-GB" sz="3600" b="1" i="0" u="none" strike="noStrike" kern="1200" cap="none" spc="0" normalizeH="0" baseline="0" noProof="0" dirty="0">
                <a:ln>
                  <a:noFill/>
                </a:ln>
                <a:solidFill>
                  <a:srgbClr val="C00000"/>
                </a:solidFill>
                <a:effectLst/>
                <a:uLnTx/>
                <a:uFillTx/>
                <a:latin typeface="Aptos" panose="02110004020202020204"/>
                <a:ea typeface="+mn-ea"/>
                <a:cs typeface="+mn-cs"/>
              </a:rPr>
              <a:t>624%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A4479"/>
                </a:solidFill>
                <a:effectLst/>
                <a:uLnTx/>
                <a:uFillTx/>
                <a:latin typeface="Aptos" panose="02110004020202020204"/>
                <a:ea typeface="+mn-ea"/>
                <a:cs typeface="+mn-cs"/>
              </a:rPr>
              <a:t>The increase we’ve experienced since 2016 </a:t>
            </a:r>
          </a:p>
        </p:txBody>
      </p:sp>
      <p:sp>
        <p:nvSpPr>
          <p:cNvPr id="10" name="Rectangle 9">
            <a:extLst>
              <a:ext uri="{FF2B5EF4-FFF2-40B4-BE49-F238E27FC236}">
                <a16:creationId xmlns:a16="http://schemas.microsoft.com/office/drawing/2014/main" id="{17984447-0291-6D0D-4B3D-64FBD0027573}"/>
              </a:ext>
            </a:extLst>
          </p:cNvPr>
          <p:cNvSpPr/>
          <p:nvPr/>
        </p:nvSpPr>
        <p:spPr>
          <a:xfrm>
            <a:off x="1219765" y="1299435"/>
            <a:ext cx="2539809" cy="4436616"/>
          </a:xfrm>
          <a:prstGeom prst="rect">
            <a:avLst/>
          </a:prstGeom>
          <a:noFill/>
          <a:ln>
            <a:solidFill>
              <a:srgbClr val="C6133B"/>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4">
            <a:extLst>
              <a:ext uri="{FF2B5EF4-FFF2-40B4-BE49-F238E27FC236}">
                <a16:creationId xmlns:a16="http://schemas.microsoft.com/office/drawing/2014/main" id="{9554EAB8-10D0-5ADD-242A-F973142E86F9}"/>
              </a:ext>
            </a:extLst>
          </p:cNvPr>
          <p:cNvSpPr txBox="1">
            <a:spLocks noChangeArrowheads="1"/>
          </p:cNvSpPr>
          <p:nvPr/>
        </p:nvSpPr>
        <p:spPr bwMode="auto">
          <a:xfrm>
            <a:off x="948151" y="1276249"/>
            <a:ext cx="2539809" cy="701038"/>
          </a:xfrm>
          <a:prstGeom prst="rect">
            <a:avLst/>
          </a:prstGeom>
          <a:noFill/>
          <a:ln w="9525">
            <a:noFill/>
            <a:miter lim="800000"/>
            <a:headEnd/>
            <a:tailEnd/>
          </a:ln>
        </p:spPr>
        <p:txBody>
          <a:bodyPr vert="horz" wrap="square" lIns="91440" tIns="45720" rIns="91440" bIns="45720" numCol="1" rtlCol="0" anchor="t" anchorCtr="0" compatLnSpc="1">
            <a:prstTxWarp prst="textNoShape">
              <a:avLst/>
            </a:prstTxWarp>
            <a:noAutofit/>
          </a:bodyPr>
          <a:lstStyle/>
          <a:p>
            <a:pPr marL="0" marR="0" lvl="0" indent="0" algn="ctr" defTabSz="1219170" rtl="0" eaLnBrk="1" fontAlgn="auto" latinLnBrk="0" hangingPunct="1">
              <a:lnSpc>
                <a:spcPct val="100000"/>
              </a:lnSpc>
              <a:spcBef>
                <a:spcPct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Arial" charset="0"/>
              </a:rPr>
              <a:t>Increase in crime </a:t>
            </a:r>
          </a:p>
          <a:p>
            <a:pPr marL="0" marR="0" lvl="0" indent="0" algn="ctr" defTabSz="1219170" rtl="0" eaLnBrk="1" fontAlgn="auto" latinLnBrk="0" hangingPunct="1">
              <a:lnSpc>
                <a:spcPct val="100000"/>
              </a:lnSpc>
              <a:spcBef>
                <a:spcPct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Arial" charset="0"/>
              </a:rPr>
              <a:t>Since 2013</a:t>
            </a:r>
          </a:p>
        </p:txBody>
      </p:sp>
      <p:pic>
        <p:nvPicPr>
          <p:cNvPr id="12" name="Picture 11">
            <a:extLst>
              <a:ext uri="{FF2B5EF4-FFF2-40B4-BE49-F238E27FC236}">
                <a16:creationId xmlns:a16="http://schemas.microsoft.com/office/drawing/2014/main" id="{93645B0C-CCE1-0136-D18F-6A05FE3C8113}"/>
              </a:ext>
            </a:extLst>
          </p:cNvPr>
          <p:cNvPicPr>
            <a:picLocks noChangeAspect="1"/>
          </p:cNvPicPr>
          <p:nvPr/>
        </p:nvPicPr>
        <p:blipFill>
          <a:blip r:embed="rId3"/>
          <a:stretch>
            <a:fillRect/>
          </a:stretch>
        </p:blipFill>
        <p:spPr>
          <a:xfrm>
            <a:off x="1194130" y="1175129"/>
            <a:ext cx="2594674" cy="769965"/>
          </a:xfrm>
          <a:prstGeom prst="rect">
            <a:avLst/>
          </a:prstGeom>
        </p:spPr>
      </p:pic>
      <p:pic>
        <p:nvPicPr>
          <p:cNvPr id="13" name="Picture 12">
            <a:extLst>
              <a:ext uri="{FF2B5EF4-FFF2-40B4-BE49-F238E27FC236}">
                <a16:creationId xmlns:a16="http://schemas.microsoft.com/office/drawing/2014/main" id="{E3C5350C-9E9D-03B9-3BCD-5071EA07974A}"/>
              </a:ext>
            </a:extLst>
          </p:cNvPr>
          <p:cNvPicPr>
            <a:picLocks noChangeAspect="1"/>
          </p:cNvPicPr>
          <p:nvPr/>
        </p:nvPicPr>
        <p:blipFill>
          <a:blip r:embed="rId4"/>
          <a:stretch>
            <a:fillRect/>
          </a:stretch>
        </p:blipFill>
        <p:spPr>
          <a:xfrm>
            <a:off x="5341828" y="1196294"/>
            <a:ext cx="5221395" cy="3153722"/>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CDBF31EE-A9C8-67AD-2CD8-11B1573F3A36}"/>
              </a:ext>
            </a:extLst>
          </p:cNvPr>
          <p:cNvSpPr txBox="1"/>
          <p:nvPr/>
        </p:nvSpPr>
        <p:spPr>
          <a:xfrm>
            <a:off x="1105463" y="2621629"/>
            <a:ext cx="2768412" cy="738664"/>
          </a:xfrm>
          <a:prstGeom prst="rect">
            <a:avLst/>
          </a:prstGeom>
          <a:noFill/>
          <a:ln>
            <a:noFill/>
            <a:prstDash val="dash"/>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6133B"/>
                </a:solidFill>
                <a:effectLst/>
                <a:uLnTx/>
                <a:uFillTx/>
                <a:latin typeface="Aptos" panose="02110004020202020204"/>
                <a:ea typeface="Tahoma" panose="020B0604030504040204" pitchFamily="34" charset="0"/>
                <a:cs typeface="Tahoma" panose="020B0604030504040204" pitchFamily="34" charset="0"/>
              </a:rPr>
              <a:t>+48%</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A4479"/>
                </a:solidFill>
                <a:effectLst/>
                <a:uLnTx/>
                <a:uFillTx/>
                <a:latin typeface="Aptos" panose="02110004020202020204"/>
                <a:ea typeface="Tahoma" panose="020B0604030504040204" pitchFamily="34" charset="0"/>
                <a:cs typeface="Tahoma" panose="020B0604030504040204" pitchFamily="34" charset="0"/>
              </a:rPr>
              <a:t>Serious Sexual Offences</a:t>
            </a:r>
          </a:p>
        </p:txBody>
      </p:sp>
    </p:spTree>
    <p:extLst>
      <p:ext uri="{BB962C8B-B14F-4D97-AF65-F5344CB8AC3E}">
        <p14:creationId xmlns:p14="http://schemas.microsoft.com/office/powerpoint/2010/main" val="330042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95315-4ED4-07C2-0111-8167AC93500D}"/>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49A1AA23-07D9-9414-22EE-DED45A8F7E84}"/>
              </a:ext>
            </a:extLst>
          </p:cNvPr>
          <p:cNvSpPr>
            <a:spLocks noGrp="1"/>
          </p:cNvSpPr>
          <p:nvPr>
            <p:ph type="title"/>
          </p:nvPr>
        </p:nvSpPr>
        <p:spPr>
          <a:xfrm>
            <a:off x="762786" y="405353"/>
            <a:ext cx="8164398" cy="697583"/>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A4479"/>
                </a:solidFill>
                <a:effectLst/>
                <a:uLnTx/>
                <a:uFillTx/>
                <a:ea typeface="Tahoma" panose="020B0604030504040204" pitchFamily="34" charset="0"/>
                <a:cs typeface="Tahoma" panose="020B0604030504040204" pitchFamily="34" charset="0"/>
              </a:rPr>
              <a:t>Pressures &amp; Complexity</a:t>
            </a:r>
          </a:p>
        </p:txBody>
      </p:sp>
      <p:pic>
        <p:nvPicPr>
          <p:cNvPr id="5" name="Picture 4">
            <a:extLst>
              <a:ext uri="{FF2B5EF4-FFF2-40B4-BE49-F238E27FC236}">
                <a16:creationId xmlns:a16="http://schemas.microsoft.com/office/drawing/2014/main" id="{20D15E0C-E6E3-81EB-06F2-28EE3C8926EC}"/>
              </a:ext>
            </a:extLst>
          </p:cNvPr>
          <p:cNvPicPr>
            <a:picLocks noChangeAspect="1"/>
          </p:cNvPicPr>
          <p:nvPr/>
        </p:nvPicPr>
        <p:blipFill>
          <a:blip r:embed="rId3"/>
          <a:stretch>
            <a:fillRect/>
          </a:stretch>
        </p:blipFill>
        <p:spPr>
          <a:xfrm>
            <a:off x="683678" y="1583113"/>
            <a:ext cx="4898289" cy="2944184"/>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EFDE559C-5C1D-2D86-7407-465FFB73C96F}"/>
              </a:ext>
            </a:extLst>
          </p:cNvPr>
          <p:cNvSpPr txBox="1"/>
          <p:nvPr/>
        </p:nvSpPr>
        <p:spPr>
          <a:xfrm>
            <a:off x="495430" y="4828187"/>
            <a:ext cx="5274784" cy="9233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A4479"/>
                </a:solidFill>
                <a:effectLst/>
                <a:uLnTx/>
                <a:uFillTx/>
                <a:latin typeface="Aptos" panose="020B0004020202020204" pitchFamily="34" charset="0"/>
                <a:ea typeface="+mn-ea"/>
                <a:cs typeface="+mn-cs"/>
              </a:rPr>
              <a:t>In 2020 the force investigated 14,800 stalking and harassment offences; this has risen by 12% to 16,600 in 2024</a:t>
            </a:r>
          </a:p>
        </p:txBody>
      </p:sp>
      <p:sp>
        <p:nvSpPr>
          <p:cNvPr id="14" name="TextBox 13">
            <a:extLst>
              <a:ext uri="{FF2B5EF4-FFF2-40B4-BE49-F238E27FC236}">
                <a16:creationId xmlns:a16="http://schemas.microsoft.com/office/drawing/2014/main" id="{F4BF997C-D361-9A99-62D4-7B76B52DAC1E}"/>
              </a:ext>
            </a:extLst>
          </p:cNvPr>
          <p:cNvSpPr txBox="1"/>
          <p:nvPr/>
        </p:nvSpPr>
        <p:spPr>
          <a:xfrm>
            <a:off x="6487296" y="4828187"/>
            <a:ext cx="5143763" cy="9233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A4479"/>
                </a:solidFill>
                <a:effectLst/>
                <a:uLnTx/>
                <a:uFillTx/>
                <a:latin typeface="Aptos" panose="020B0004020202020204" pitchFamily="34" charset="0"/>
                <a:ea typeface="+mn-ea"/>
                <a:cs typeface="+mn-cs"/>
              </a:rPr>
              <a:t>In the last 5 years there has been a 20% increase in reports of public disorder; from 12,100 cases in 2020 to 14,400 reports in 2024</a:t>
            </a:r>
          </a:p>
        </p:txBody>
      </p:sp>
      <p:pic>
        <p:nvPicPr>
          <p:cNvPr id="15" name="Picture 14">
            <a:extLst>
              <a:ext uri="{FF2B5EF4-FFF2-40B4-BE49-F238E27FC236}">
                <a16:creationId xmlns:a16="http://schemas.microsoft.com/office/drawing/2014/main" id="{BFB7BB46-77C4-8FF1-65DB-6C23A2F8D54D}"/>
              </a:ext>
            </a:extLst>
          </p:cNvPr>
          <p:cNvPicPr>
            <a:picLocks noChangeAspect="1"/>
          </p:cNvPicPr>
          <p:nvPr/>
        </p:nvPicPr>
        <p:blipFill>
          <a:blip r:embed="rId4"/>
          <a:stretch>
            <a:fillRect/>
          </a:stretch>
        </p:blipFill>
        <p:spPr>
          <a:xfrm>
            <a:off x="6610033" y="1583113"/>
            <a:ext cx="4898288" cy="294418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68656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56EA3893-5CFE-1905-F599-89C9AED67A2F}"/>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B6BE74AA-6BE0-C9DB-7DB5-EA0A793E72CA}"/>
              </a:ext>
            </a:extLst>
          </p:cNvPr>
          <p:cNvSpPr>
            <a:spLocks noGrp="1" noRot="1" noMove="1" noResize="1" noEditPoints="1" noAdjustHandles="1" noChangeArrowheads="1" noChangeShapeType="1"/>
          </p:cNvSpPr>
          <p:nvPr/>
        </p:nvSpPr>
        <p:spPr>
          <a:xfrm>
            <a:off x="9164548" y="6005245"/>
            <a:ext cx="3017178" cy="755151"/>
          </a:xfrm>
          <a:prstGeom prst="rect">
            <a:avLst/>
          </a:prstGeom>
          <a:solidFill>
            <a:srgbClr val="0A4479"/>
          </a:solidFill>
          <a:ln>
            <a:solidFill>
              <a:srgbClr val="0A44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B7996CE8-BBFB-FD6C-2173-8D18D8DD7795}"/>
              </a:ext>
            </a:extLst>
          </p:cNvPr>
          <p:cNvSpPr txBox="1"/>
          <p:nvPr/>
        </p:nvSpPr>
        <p:spPr>
          <a:xfrm>
            <a:off x="521110" y="304800"/>
            <a:ext cx="1130709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2060"/>
                </a:solidFill>
                <a:effectLst/>
                <a:uLnTx/>
                <a:uFillTx/>
                <a:latin typeface="Calibri" panose="020F0502020204030204"/>
                <a:ea typeface="+mn-ea"/>
                <a:cs typeface="+mn-cs"/>
              </a:rPr>
              <a:t>Contemporary Policing Issues   </a:t>
            </a:r>
          </a:p>
        </p:txBody>
      </p:sp>
      <p:pic>
        <p:nvPicPr>
          <p:cNvPr id="4" name="Picture 3">
            <a:extLst>
              <a:ext uri="{FF2B5EF4-FFF2-40B4-BE49-F238E27FC236}">
                <a16:creationId xmlns:a16="http://schemas.microsoft.com/office/drawing/2014/main" id="{E8BE83E8-EE45-FB16-5E2A-76890E33E461}"/>
              </a:ext>
            </a:extLst>
          </p:cNvPr>
          <p:cNvPicPr>
            <a:picLocks noChangeAspect="1"/>
          </p:cNvPicPr>
          <p:nvPr/>
        </p:nvPicPr>
        <p:blipFill>
          <a:blip r:embed="rId4"/>
          <a:stretch>
            <a:fillRect/>
          </a:stretch>
        </p:blipFill>
        <p:spPr>
          <a:xfrm>
            <a:off x="630494" y="899830"/>
            <a:ext cx="4836242" cy="4972050"/>
          </a:xfrm>
          <a:prstGeom prst="rect">
            <a:avLst/>
          </a:prstGeom>
        </p:spPr>
      </p:pic>
      <p:sp>
        <p:nvSpPr>
          <p:cNvPr id="6" name="Rectangle: Rounded Corners 5">
            <a:extLst>
              <a:ext uri="{FF2B5EF4-FFF2-40B4-BE49-F238E27FC236}">
                <a16:creationId xmlns:a16="http://schemas.microsoft.com/office/drawing/2014/main" id="{0FFD5124-D86A-AE66-1D04-1D1FEF98EC7E}"/>
              </a:ext>
            </a:extLst>
          </p:cNvPr>
          <p:cNvSpPr/>
          <p:nvPr/>
        </p:nvSpPr>
        <p:spPr>
          <a:xfrm>
            <a:off x="6174658" y="766465"/>
            <a:ext cx="5574890" cy="510541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Cyber &amp; Online Threat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Over 50% of all crime online (Police Foundation)</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Phishing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Ransomware – Business cyber resilience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Paedophilia – unregulated information space</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Struggle for supremacy – East v West</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Technology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Artificial intelligence – Deep Fake</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Revenge Pornography</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Encryption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3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B85BA31D-8250-6CE8-303E-FB4051949FB2}"/>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C40C1AEA-0691-2AED-CC5F-EC85DE2B40F4}"/>
              </a:ext>
            </a:extLst>
          </p:cNvPr>
          <p:cNvSpPr>
            <a:spLocks noGrp="1" noRot="1" noMove="1" noResize="1" noEditPoints="1" noAdjustHandles="1" noChangeArrowheads="1" noChangeShapeType="1"/>
          </p:cNvSpPr>
          <p:nvPr/>
        </p:nvSpPr>
        <p:spPr>
          <a:xfrm>
            <a:off x="9164548" y="6005245"/>
            <a:ext cx="3017178" cy="755151"/>
          </a:xfrm>
          <a:prstGeom prst="rect">
            <a:avLst/>
          </a:prstGeom>
          <a:solidFill>
            <a:srgbClr val="0A4479"/>
          </a:solidFill>
          <a:ln>
            <a:solidFill>
              <a:srgbClr val="0A44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49F6C3A-CDE7-8A8A-E0E2-4B4C54558A94}"/>
              </a:ext>
            </a:extLst>
          </p:cNvPr>
          <p:cNvSpPr txBox="1"/>
          <p:nvPr/>
        </p:nvSpPr>
        <p:spPr>
          <a:xfrm>
            <a:off x="521110" y="304800"/>
            <a:ext cx="1130709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2060"/>
                </a:solidFill>
                <a:effectLst/>
                <a:uLnTx/>
                <a:uFillTx/>
                <a:latin typeface="Calibri" panose="020F0502020204030204"/>
                <a:ea typeface="+mn-ea"/>
                <a:cs typeface="+mn-cs"/>
              </a:rPr>
              <a:t>Contemporary Policing Issues   </a:t>
            </a:r>
          </a:p>
        </p:txBody>
      </p:sp>
      <p:pic>
        <p:nvPicPr>
          <p:cNvPr id="4" name="Picture 3">
            <a:extLst>
              <a:ext uri="{FF2B5EF4-FFF2-40B4-BE49-F238E27FC236}">
                <a16:creationId xmlns:a16="http://schemas.microsoft.com/office/drawing/2014/main" id="{5787EF31-F7A5-5745-F74B-1D6655ECDAF8}"/>
              </a:ext>
            </a:extLst>
          </p:cNvPr>
          <p:cNvPicPr>
            <a:picLocks noChangeAspect="1"/>
          </p:cNvPicPr>
          <p:nvPr/>
        </p:nvPicPr>
        <p:blipFill>
          <a:blip r:embed="rId3"/>
          <a:stretch>
            <a:fillRect/>
          </a:stretch>
        </p:blipFill>
        <p:spPr>
          <a:xfrm>
            <a:off x="610982" y="848185"/>
            <a:ext cx="5062231" cy="4886325"/>
          </a:xfrm>
          <a:prstGeom prst="rect">
            <a:avLst/>
          </a:prstGeom>
        </p:spPr>
      </p:pic>
      <p:sp>
        <p:nvSpPr>
          <p:cNvPr id="6" name="Rectangle: Rounded Corners 5">
            <a:extLst>
              <a:ext uri="{FF2B5EF4-FFF2-40B4-BE49-F238E27FC236}">
                <a16:creationId xmlns:a16="http://schemas.microsoft.com/office/drawing/2014/main" id="{2B65950D-6E04-F6FA-9319-FDFB8C338779}"/>
              </a:ext>
            </a:extLst>
          </p:cNvPr>
          <p:cNvSpPr/>
          <p:nvPr/>
        </p:nvSpPr>
        <p:spPr>
          <a:xfrm>
            <a:off x="6173277" y="810484"/>
            <a:ext cx="5407741" cy="24046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Trust &amp; Confidence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Politics - Deference to authority</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Generation Z</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Black communities trust in police (PRAP)</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Social media – Polarisation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83DDCA15-94F8-AB41-9077-0BEA5FF2F680}"/>
              </a:ext>
            </a:extLst>
          </p:cNvPr>
          <p:cNvPicPr>
            <a:picLocks noChangeAspect="1"/>
          </p:cNvPicPr>
          <p:nvPr/>
        </p:nvPicPr>
        <p:blipFill>
          <a:blip r:embed="rId4"/>
          <a:stretch>
            <a:fillRect/>
          </a:stretch>
        </p:blipFill>
        <p:spPr>
          <a:xfrm>
            <a:off x="6646609" y="3657696"/>
            <a:ext cx="1940488" cy="1905001"/>
          </a:xfrm>
          <a:prstGeom prst="rect">
            <a:avLst/>
          </a:prstGeom>
        </p:spPr>
      </p:pic>
      <p:pic>
        <p:nvPicPr>
          <p:cNvPr id="10" name="Picture 9">
            <a:extLst>
              <a:ext uri="{FF2B5EF4-FFF2-40B4-BE49-F238E27FC236}">
                <a16:creationId xmlns:a16="http://schemas.microsoft.com/office/drawing/2014/main" id="{45CC60EC-AECE-6AE3-8267-9005684FF862}"/>
              </a:ext>
            </a:extLst>
          </p:cNvPr>
          <p:cNvPicPr>
            <a:picLocks noChangeAspect="1"/>
          </p:cNvPicPr>
          <p:nvPr/>
        </p:nvPicPr>
        <p:blipFill>
          <a:blip r:embed="rId5"/>
          <a:stretch>
            <a:fillRect/>
          </a:stretch>
        </p:blipFill>
        <p:spPr>
          <a:xfrm>
            <a:off x="9339262" y="3657697"/>
            <a:ext cx="2047875" cy="1905000"/>
          </a:xfrm>
          <a:prstGeom prst="rect">
            <a:avLst/>
          </a:prstGeom>
        </p:spPr>
      </p:pic>
    </p:spTree>
    <p:extLst>
      <p:ext uri="{BB962C8B-B14F-4D97-AF65-F5344CB8AC3E}">
        <p14:creationId xmlns:p14="http://schemas.microsoft.com/office/powerpoint/2010/main" val="3974993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EC548C74-BA93-B844-34F7-E614E948990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26C2B0BF-E7F1-3821-A0EF-D13BE449F1DD}"/>
              </a:ext>
            </a:extLst>
          </p:cNvPr>
          <p:cNvSpPr>
            <a:spLocks noGrp="1" noRot="1" noMove="1" noResize="1" noEditPoints="1" noAdjustHandles="1" noChangeArrowheads="1" noChangeShapeType="1"/>
          </p:cNvSpPr>
          <p:nvPr/>
        </p:nvSpPr>
        <p:spPr>
          <a:xfrm>
            <a:off x="9164548" y="6005245"/>
            <a:ext cx="3017178" cy="755151"/>
          </a:xfrm>
          <a:prstGeom prst="rect">
            <a:avLst/>
          </a:prstGeom>
          <a:solidFill>
            <a:srgbClr val="0A4479"/>
          </a:solidFill>
          <a:ln>
            <a:solidFill>
              <a:srgbClr val="0A447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89B4750E-39BC-E5BF-3AD5-6BD248F61021}"/>
              </a:ext>
            </a:extLst>
          </p:cNvPr>
          <p:cNvPicPr>
            <a:picLocks noChangeAspect="1"/>
          </p:cNvPicPr>
          <p:nvPr/>
        </p:nvPicPr>
        <p:blipFill>
          <a:blip r:embed="rId4"/>
          <a:stretch>
            <a:fillRect/>
          </a:stretch>
        </p:blipFill>
        <p:spPr>
          <a:xfrm>
            <a:off x="517268" y="1079397"/>
            <a:ext cx="4772487" cy="4367674"/>
          </a:xfrm>
          <a:prstGeom prst="rect">
            <a:avLst/>
          </a:prstGeom>
        </p:spPr>
      </p:pic>
      <p:sp>
        <p:nvSpPr>
          <p:cNvPr id="7" name="Rectangle: Rounded Corners 6">
            <a:extLst>
              <a:ext uri="{FF2B5EF4-FFF2-40B4-BE49-F238E27FC236}">
                <a16:creationId xmlns:a16="http://schemas.microsoft.com/office/drawing/2014/main" id="{C3E360B5-AF32-D85F-E6A2-E35236DB328F}"/>
              </a:ext>
            </a:extLst>
          </p:cNvPr>
          <p:cNvSpPr/>
          <p:nvPr/>
        </p:nvSpPr>
        <p:spPr>
          <a:xfrm>
            <a:off x="5850194" y="1079397"/>
            <a:ext cx="5594554" cy="75515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2060"/>
                </a:solidFill>
                <a:effectLst/>
                <a:uLnTx/>
                <a:uFillTx/>
                <a:latin typeface="Calibri" panose="020F0502020204030204"/>
                <a:ea typeface="+mn-ea"/>
                <a:cs typeface="+mn-cs"/>
              </a:rPr>
              <a:t>Misinformation or Disinformation</a:t>
            </a:r>
          </a:p>
        </p:txBody>
      </p:sp>
      <p:sp>
        <p:nvSpPr>
          <p:cNvPr id="8" name="Rectangle: Rounded Corners 7">
            <a:extLst>
              <a:ext uri="{FF2B5EF4-FFF2-40B4-BE49-F238E27FC236}">
                <a16:creationId xmlns:a16="http://schemas.microsoft.com/office/drawing/2014/main" id="{2CE1E9AB-C544-D72F-7438-C20D8840672E}"/>
              </a:ext>
            </a:extLst>
          </p:cNvPr>
          <p:cNvSpPr/>
          <p:nvPr/>
        </p:nvSpPr>
        <p:spPr>
          <a:xfrm>
            <a:off x="5850194" y="2192594"/>
            <a:ext cx="5594554" cy="325447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Jan 2025 Musk uses X to criticise Prime Minister re Rotheram prosecutions.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Cross party challenges UK parliament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Senedd discussion – challenges police evidence</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PCC’s called to urgent meeting with First Minister</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9</a:t>
            </a:r>
            <a:r>
              <a:rPr kumimoji="0" lang="en-GB" sz="1800" b="0" i="0" u="none" strike="noStrike" kern="1200" cap="none" spc="0" normalizeH="0" baseline="30000" noProof="0" dirty="0">
                <a:ln>
                  <a:noFill/>
                </a:ln>
                <a:solidFill>
                  <a:srgbClr val="002060"/>
                </a:solidFill>
                <a:effectLst/>
                <a:uLnTx/>
                <a:uFillTx/>
                <a:latin typeface="Calibri" panose="020F0502020204030204"/>
                <a:ea typeface="+mn-ea"/>
                <a:cs typeface="+mn-cs"/>
              </a:rPr>
              <a:t>th</a:t>
            </a: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 Jan Home Secretary announcement of review.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Outcome – Dame Louise Casey Review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397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6" end="6"/>
                                            </p:txEl>
                                          </p:spTgt>
                                        </p:tgtEl>
                                        <p:attrNameLst>
                                          <p:attrName>style.visibility</p:attrName>
                                        </p:attrNameLst>
                                      </p:cBhvr>
                                      <p:to>
                                        <p:strVal val="visible"/>
                                      </p:to>
                                    </p:set>
                                    <p:anim calcmode="lin" valueType="num">
                                      <p:cBhvr additive="base">
                                        <p:cTn id="7"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158EF-4490-29D5-933C-0C018551DB44}"/>
              </a:ext>
            </a:extLst>
          </p:cNvPr>
          <p:cNvSpPr>
            <a:spLocks noGrp="1"/>
          </p:cNvSpPr>
          <p:nvPr>
            <p:ph type="title"/>
          </p:nvPr>
        </p:nvSpPr>
        <p:spPr/>
        <p:txBody>
          <a:bodyPr>
            <a:normAutofit/>
          </a:bodyPr>
          <a:lstStyle/>
          <a:p>
            <a:r>
              <a:rPr lang="en-GB" sz="5400" dirty="0">
                <a:solidFill>
                  <a:schemeClr val="bg1"/>
                </a:solidFill>
              </a:rPr>
              <a:t>Reflection</a:t>
            </a:r>
          </a:p>
        </p:txBody>
      </p:sp>
      <p:sp>
        <p:nvSpPr>
          <p:cNvPr id="3" name="Content Placeholder 2">
            <a:extLst>
              <a:ext uri="{FF2B5EF4-FFF2-40B4-BE49-F238E27FC236}">
                <a16:creationId xmlns:a16="http://schemas.microsoft.com/office/drawing/2014/main" id="{1EBA083F-D203-CEA8-ACE8-AF4518D4E939}"/>
              </a:ext>
            </a:extLst>
          </p:cNvPr>
          <p:cNvSpPr>
            <a:spLocks noGrp="1"/>
          </p:cNvSpPr>
          <p:nvPr>
            <p:ph idx="1"/>
          </p:nvPr>
        </p:nvSpPr>
        <p:spPr/>
        <p:txBody>
          <a:bodyPr/>
          <a:lstStyle/>
          <a:p>
            <a:r>
              <a:rPr lang="en-GB" dirty="0">
                <a:solidFill>
                  <a:schemeClr val="bg1"/>
                </a:solidFill>
              </a:rPr>
              <a:t>What aspects of your own police force do you think make it stand out from the rest?</a:t>
            </a:r>
          </a:p>
          <a:p>
            <a:r>
              <a:rPr lang="en-GB" dirty="0">
                <a:solidFill>
                  <a:schemeClr val="bg1"/>
                </a:solidFill>
              </a:rPr>
              <a:t>In your experience have you experienced the kinds of changes alluded to here e.g. the changing nature of crime?</a:t>
            </a:r>
          </a:p>
          <a:p>
            <a:r>
              <a:rPr lang="en-GB" dirty="0">
                <a:solidFill>
                  <a:schemeClr val="bg1"/>
                </a:solidFill>
              </a:rPr>
              <a:t>An American billionaire cause panic in the UK by making a comment about CSE. What is your perspective of this?</a:t>
            </a:r>
          </a:p>
          <a:p>
            <a:r>
              <a:rPr lang="en-GB" dirty="0">
                <a:solidFill>
                  <a:schemeClr val="bg1"/>
                </a:solidFill>
              </a:rPr>
              <a:t>Should a concerted effort be made to limit the spread of lies and media manipulation?</a:t>
            </a:r>
          </a:p>
          <a:p>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206300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DB06AD23-EF85-89CC-39A8-2334D91C0AB8}"/>
              </a:ext>
            </a:extLst>
          </p:cNvPr>
          <p:cNvPicPr>
            <a:picLocks noGrp="1" noChangeAspect="1"/>
          </p:cNvPicPr>
          <p:nvPr>
            <p:ph idx="1"/>
          </p:nvPr>
        </p:nvPicPr>
        <p:blipFill>
          <a:blip r:embed="rId2"/>
          <a:stretch>
            <a:fillRect/>
          </a:stretch>
        </p:blipFill>
        <p:spPr>
          <a:xfrm>
            <a:off x="705954" y="863436"/>
            <a:ext cx="10209195" cy="4696229"/>
          </a:xfrm>
          <a:prstGeom prst="rect">
            <a:avLst/>
          </a:prstGeom>
        </p:spPr>
      </p:pic>
      <p:sp>
        <p:nvSpPr>
          <p:cNvPr id="5" name="TextBox 4">
            <a:extLst>
              <a:ext uri="{FF2B5EF4-FFF2-40B4-BE49-F238E27FC236}">
                <a16:creationId xmlns:a16="http://schemas.microsoft.com/office/drawing/2014/main" id="{7BE419E6-5CBC-0703-CFF9-C34938529F1D}"/>
              </a:ext>
            </a:extLst>
          </p:cNvPr>
          <p:cNvSpPr txBox="1"/>
          <p:nvPr/>
        </p:nvSpPr>
        <p:spPr>
          <a:xfrm>
            <a:off x="705954" y="5957660"/>
            <a:ext cx="9011993" cy="369332"/>
          </a:xfrm>
          <a:prstGeom prst="rect">
            <a:avLst/>
          </a:prstGeom>
          <a:noFill/>
        </p:spPr>
        <p:txBody>
          <a:bodyPr wrap="square">
            <a:spAutoFit/>
          </a:bodyPr>
          <a:lstStyle/>
          <a:p>
            <a:pPr>
              <a:spcAft>
                <a:spcPts val="600"/>
              </a:spcAft>
            </a:pPr>
            <a:r>
              <a:rPr lang="en-GB" dirty="0">
                <a:solidFill>
                  <a:schemeClr val="bg1"/>
                </a:solidFill>
                <a:hlinkClick r:id="rId3">
                  <a:extLst>
                    <a:ext uri="{A12FA001-AC4F-418D-AE19-62706E023703}">
                      <ahyp:hlinkClr xmlns:ahyp="http://schemas.microsoft.com/office/drawing/2018/hyperlinkcolor" val="tx"/>
                    </a:ext>
                  </a:extLst>
                </a:hlinkClick>
              </a:rPr>
              <a:t>https://www.south-wales.police.uk/area/your-area/south-wales/swansea-neath-port-talbot/</a:t>
            </a:r>
            <a:r>
              <a:rPr lang="en-GB" dirty="0">
                <a:solidFill>
                  <a:schemeClr val="bg1"/>
                </a:solidFill>
              </a:rPr>
              <a:t> </a:t>
            </a:r>
          </a:p>
        </p:txBody>
      </p:sp>
      <p:graphicFrame>
        <p:nvGraphicFramePr>
          <p:cNvPr id="2" name="Diagram 1">
            <a:extLst>
              <a:ext uri="{FF2B5EF4-FFF2-40B4-BE49-F238E27FC236}">
                <a16:creationId xmlns:a16="http://schemas.microsoft.com/office/drawing/2014/main" id="{01061EB2-1F4D-B8FF-F12D-43B4D6846C81}"/>
              </a:ext>
            </a:extLst>
          </p:cNvPr>
          <p:cNvGraphicFramePr/>
          <p:nvPr>
            <p:extLst>
              <p:ext uri="{D42A27DB-BD31-4B8C-83A1-F6EECF244321}">
                <p14:modId xmlns:p14="http://schemas.microsoft.com/office/powerpoint/2010/main" val="1615815072"/>
              </p:ext>
            </p:extLst>
          </p:nvPr>
        </p:nvGraphicFramePr>
        <p:xfrm>
          <a:off x="4936016" y="1497082"/>
          <a:ext cx="5055826" cy="3929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61E509A7-8B32-9060-E6CB-F60A54715E7A}"/>
              </a:ext>
            </a:extLst>
          </p:cNvPr>
          <p:cNvSpPr>
            <a:spLocks noGrp="1"/>
          </p:cNvSpPr>
          <p:nvPr>
            <p:ph type="sldNum" sz="quarter" idx="12"/>
          </p:nvPr>
        </p:nvSpPr>
        <p:spPr>
          <a:xfrm>
            <a:off x="8430036" y="6113818"/>
            <a:ext cx="2743200" cy="365125"/>
          </a:xfrm>
        </p:spPr>
        <p:txBody>
          <a:bodyPr/>
          <a:lstStyle/>
          <a:p>
            <a:fld id="{7496A193-97C8-4A8B-A382-7ACD20EFAF1C}" type="slidenum">
              <a:rPr lang="en-GB" smtClean="0"/>
              <a:t>13</a:t>
            </a:fld>
            <a:endParaRPr lang="en-GB"/>
          </a:p>
        </p:txBody>
      </p:sp>
    </p:spTree>
    <p:extLst>
      <p:ext uri="{BB962C8B-B14F-4D97-AF65-F5344CB8AC3E}">
        <p14:creationId xmlns:p14="http://schemas.microsoft.com/office/powerpoint/2010/main" val="157475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500" fill="hold"/>
                                        <p:tgtEl>
                                          <p:spTgt spid="2"/>
                                        </p:tgtEl>
                                        <p:attrNameLst>
                                          <p:attrName>ppt_x</p:attrName>
                                        </p:attrNameLst>
                                      </p:cBhvr>
                                      <p:tavLst>
                                        <p:tav tm="0">
                                          <p:val>
                                            <p:strVal val="0-#ppt_w/2"/>
                                          </p:val>
                                        </p:tav>
                                        <p:tav tm="100000">
                                          <p:val>
                                            <p:strVal val="#ppt_x"/>
                                          </p:val>
                                        </p:tav>
                                      </p:tavLst>
                                    </p:anim>
                                    <p:anim calcmode="lin" valueType="num">
                                      <p:cBhvr additive="base">
                                        <p:cTn id="8" dur="1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B2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E7C6B133-46D9-BB1D-CDB5-8E54C31FEDC4}"/>
              </a:ext>
            </a:extLst>
          </p:cNvPr>
          <p:cNvPicPr>
            <a:picLocks noChangeAspect="1"/>
          </p:cNvPicPr>
          <p:nvPr/>
        </p:nvPicPr>
        <p:blipFill>
          <a:blip r:embed="rId2"/>
          <a:stretch>
            <a:fillRect/>
          </a:stretch>
        </p:blipFill>
        <p:spPr>
          <a:xfrm>
            <a:off x="1875495" y="643467"/>
            <a:ext cx="8441009" cy="5571066"/>
          </a:xfrm>
          <a:prstGeom prst="rect">
            <a:avLst/>
          </a:prstGeom>
        </p:spPr>
      </p:pic>
      <p:sp>
        <p:nvSpPr>
          <p:cNvPr id="4" name="Slide Number Placeholder 3">
            <a:extLst>
              <a:ext uri="{FF2B5EF4-FFF2-40B4-BE49-F238E27FC236}">
                <a16:creationId xmlns:a16="http://schemas.microsoft.com/office/drawing/2014/main" id="{E67AC8AB-FB25-9C99-E689-CE2D6F63E81A}"/>
              </a:ext>
            </a:extLst>
          </p:cNvPr>
          <p:cNvSpPr>
            <a:spLocks noGrp="1"/>
          </p:cNvSpPr>
          <p:nvPr>
            <p:ph type="sldNum" sz="quarter" idx="12"/>
          </p:nvPr>
        </p:nvSpPr>
        <p:spPr>
          <a:xfrm>
            <a:off x="8610600" y="6356350"/>
            <a:ext cx="2743200" cy="365125"/>
          </a:xfrm>
        </p:spPr>
        <p:txBody>
          <a:bodyPr>
            <a:normAutofit/>
          </a:bodyPr>
          <a:lstStyle/>
          <a:p>
            <a:pPr>
              <a:spcAft>
                <a:spcPts val="600"/>
              </a:spcAft>
            </a:pPr>
            <a:fld id="{7496A193-97C8-4A8B-A382-7ACD20EFAF1C}" type="slidenum">
              <a:rPr lang="en-GB">
                <a:solidFill>
                  <a:srgbClr val="FFFFFF"/>
                </a:solidFill>
              </a:rPr>
              <a:pPr>
                <a:spcAft>
                  <a:spcPts val="600"/>
                </a:spcAft>
              </a:pPr>
              <a:t>14</a:t>
            </a:fld>
            <a:endParaRPr lang="en-GB">
              <a:solidFill>
                <a:srgbClr val="FFFFFF"/>
              </a:solidFill>
            </a:endParaRPr>
          </a:p>
        </p:txBody>
      </p:sp>
    </p:spTree>
    <p:extLst>
      <p:ext uri="{BB962C8B-B14F-4D97-AF65-F5344CB8AC3E}">
        <p14:creationId xmlns:p14="http://schemas.microsoft.com/office/powerpoint/2010/main" val="429271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3DEBA1-A947-B1F1-AD22-8765D10BC1BD}"/>
              </a:ext>
            </a:extLst>
          </p:cNvPr>
          <p:cNvSpPr>
            <a:spLocks noGrp="1"/>
          </p:cNvSpPr>
          <p:nvPr>
            <p:ph idx="1"/>
          </p:nvPr>
        </p:nvSpPr>
        <p:spPr>
          <a:xfrm>
            <a:off x="542800" y="2024189"/>
            <a:ext cx="3171950" cy="4514723"/>
          </a:xfrm>
        </p:spPr>
        <p:txBody>
          <a:bodyPr>
            <a:normAutofit/>
          </a:bodyPr>
          <a:lstStyle/>
          <a:p>
            <a:r>
              <a:rPr lang="en-GB" dirty="0"/>
              <a:t>Community engagement is already an operational matter delegated to the Chief Constable</a:t>
            </a:r>
          </a:p>
          <a:p>
            <a:r>
              <a:rPr lang="en-GB" dirty="0"/>
              <a:t>Powers under s.34</a:t>
            </a:r>
          </a:p>
          <a:p>
            <a:r>
              <a:rPr lang="en-GB" dirty="0"/>
              <a:t>How do PCCs add value?</a:t>
            </a:r>
          </a:p>
        </p:txBody>
      </p:sp>
      <p:pic>
        <p:nvPicPr>
          <p:cNvPr id="5" name="Picture 4">
            <a:extLst>
              <a:ext uri="{FF2B5EF4-FFF2-40B4-BE49-F238E27FC236}">
                <a16:creationId xmlns:a16="http://schemas.microsoft.com/office/drawing/2014/main" id="{38F0F079-BF63-1E98-3CED-2873827E33C3}"/>
              </a:ext>
            </a:extLst>
          </p:cNvPr>
          <p:cNvPicPr>
            <a:picLocks noChangeAspect="1"/>
          </p:cNvPicPr>
          <p:nvPr/>
        </p:nvPicPr>
        <p:blipFill>
          <a:blip r:embed="rId2"/>
          <a:stretch>
            <a:fillRect/>
          </a:stretch>
        </p:blipFill>
        <p:spPr>
          <a:xfrm>
            <a:off x="542800" y="414076"/>
            <a:ext cx="11349261" cy="11883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F5A212D8-E934-AC51-E933-78888A90BA74}"/>
              </a:ext>
            </a:extLst>
          </p:cNvPr>
          <p:cNvPicPr>
            <a:picLocks noChangeAspect="1"/>
          </p:cNvPicPr>
          <p:nvPr/>
        </p:nvPicPr>
        <p:blipFill>
          <a:blip r:embed="rId3"/>
          <a:stretch>
            <a:fillRect/>
          </a:stretch>
        </p:blipFill>
        <p:spPr>
          <a:xfrm>
            <a:off x="5252915" y="1785524"/>
            <a:ext cx="5376396" cy="15717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0B7C4CFF-DA6B-0B71-6B83-A87B7E3B79F6}"/>
              </a:ext>
            </a:extLst>
          </p:cNvPr>
          <p:cNvPicPr>
            <a:picLocks noChangeAspect="1"/>
          </p:cNvPicPr>
          <p:nvPr/>
        </p:nvPicPr>
        <p:blipFill>
          <a:blip r:embed="rId4"/>
          <a:stretch>
            <a:fillRect/>
          </a:stretch>
        </p:blipFill>
        <p:spPr>
          <a:xfrm>
            <a:off x="3724277" y="3580023"/>
            <a:ext cx="8227022" cy="25535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Slide Number Placeholder 1">
            <a:extLst>
              <a:ext uri="{FF2B5EF4-FFF2-40B4-BE49-F238E27FC236}">
                <a16:creationId xmlns:a16="http://schemas.microsoft.com/office/drawing/2014/main" id="{58F3A539-A9D0-A54D-1F2E-D9995AEF494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496A193-97C8-4A8B-A382-7ACD20EFAF1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397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anim calcmode="lin" valueType="num">
                                      <p:cBhvr>
                                        <p:cTn id="33" dur="1000" fill="hold"/>
                                        <p:tgtEl>
                                          <p:spTgt spid="9"/>
                                        </p:tgtEl>
                                        <p:attrNameLst>
                                          <p:attrName>ppt_x</p:attrName>
                                        </p:attrNameLst>
                                      </p:cBhvr>
                                      <p:tavLst>
                                        <p:tav tm="0">
                                          <p:val>
                                            <p:strVal val="#ppt_x"/>
                                          </p:val>
                                        </p:tav>
                                        <p:tav tm="100000">
                                          <p:val>
                                            <p:strVal val="#ppt_x"/>
                                          </p:val>
                                        </p:tav>
                                      </p:tavLst>
                                    </p:anim>
                                    <p:anim calcmode="lin" valueType="num">
                                      <p:cBhvr>
                                        <p:cTn id="3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7"/>
          <p:cNvSpPr txBox="1">
            <a:spLocks noChangeArrowheads="1"/>
          </p:cNvSpPr>
          <p:nvPr/>
        </p:nvSpPr>
        <p:spPr bwMode="auto">
          <a:xfrm>
            <a:off x="203240" y="387351"/>
            <a:ext cx="6417898" cy="1623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lnSpc>
                <a:spcPct val="90000"/>
              </a:lnSpc>
              <a:spcBef>
                <a:spcPct val="0"/>
              </a:spcBef>
              <a:spcAft>
                <a:spcPts val="600"/>
              </a:spcAft>
            </a:pPr>
            <a:r>
              <a:rPr lang="en-US" altLang="en-US" sz="5400" dirty="0">
                <a:solidFill>
                  <a:prstClr val="black"/>
                </a:solidFill>
                <a:latin typeface="Calibri"/>
              </a:rPr>
              <a:t>Statistics (&amp; Stories)</a:t>
            </a:r>
          </a:p>
        </p:txBody>
      </p:sp>
      <p:pic>
        <p:nvPicPr>
          <p:cNvPr id="31746" name="Picture 6"/>
          <p:cNvPicPr>
            <a:picLocks noChangeAspect="1"/>
          </p:cNvPicPr>
          <p:nvPr/>
        </p:nvPicPr>
        <p:blipFill rotWithShape="1">
          <a:blip r:embed="rId2">
            <a:extLst>
              <a:ext uri="{28A0092B-C50C-407E-A947-70E740481C1C}">
                <a14:useLocalDpi xmlns:a14="http://schemas.microsoft.com/office/drawing/2010/main" val="0"/>
              </a:ext>
            </a:extLst>
          </a:blip>
          <a:srcRect l="38291" r="16077" b="-1"/>
          <a:stretch/>
        </p:blipFill>
        <p:spPr bwMode="auto">
          <a:xfrm>
            <a:off x="6010275" y="217059"/>
            <a:ext cx="5610225" cy="642388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72" name="Text Placeholder 3">
            <a:extLst>
              <a:ext uri="{FF2B5EF4-FFF2-40B4-BE49-F238E27FC236}">
                <a16:creationId xmlns:a16="http://schemas.microsoft.com/office/drawing/2014/main" id="{92AD7D86-7F33-4591-A281-9143C929C908}"/>
              </a:ext>
            </a:extLst>
          </p:cNvPr>
          <p:cNvSpPr>
            <a:spLocks noGrp="1"/>
          </p:cNvSpPr>
          <p:nvPr>
            <p:ph type="body" sz="half" idx="2"/>
          </p:nvPr>
        </p:nvSpPr>
        <p:spPr>
          <a:xfrm>
            <a:off x="485775" y="2314575"/>
            <a:ext cx="5610225" cy="4156074"/>
          </a:xfrm>
        </p:spPr>
        <p:txBody>
          <a:bodyPr/>
          <a:lstStyle/>
          <a:p>
            <a:r>
              <a:rPr lang="en-US" sz="3200" dirty="0"/>
              <a:t>Understanding communities is a key challenge</a:t>
            </a:r>
          </a:p>
          <a:p>
            <a:r>
              <a:rPr lang="en-US" sz="3200" dirty="0"/>
              <a:t>Are today’s statistics a reliable guide to future expectations?</a:t>
            </a:r>
          </a:p>
          <a:p>
            <a:r>
              <a:rPr lang="en-US" sz="3200" dirty="0"/>
              <a:t>Can we ‘see’ the future?</a:t>
            </a:r>
          </a:p>
          <a:p>
            <a:r>
              <a:rPr lang="en-US" sz="3200" dirty="0"/>
              <a:t>Can we engage the disengaged</a:t>
            </a:r>
          </a:p>
          <a:p>
            <a:endParaRPr lang="en-US" sz="3200" dirty="0"/>
          </a:p>
          <a:p>
            <a:endParaRPr lang="en-US" dirty="0"/>
          </a:p>
        </p:txBody>
      </p:sp>
      <p:sp>
        <p:nvSpPr>
          <p:cNvPr id="2" name="Slide Number Placeholder 1"/>
          <p:cNvSpPr>
            <a:spLocks noGrp="1"/>
          </p:cNvSpPr>
          <p:nvPr>
            <p:ph type="sldNum" sz="quarter" idx="12"/>
          </p:nvPr>
        </p:nvSpPr>
        <p:spPr>
          <a:xfrm>
            <a:off x="8077200" y="6356351"/>
            <a:ext cx="2133600" cy="365125"/>
          </a:xfrm>
        </p:spPr>
        <p:txBody>
          <a:bodyPr vert="horz" wrap="square" lIns="91440" tIns="45720" rIns="91440" bIns="45720" numCol="1" anchor="ctr" anchorCtr="0" compatLnSpc="1">
            <a:prstTxWarp prst="textNoShape">
              <a:avLst/>
            </a:prstTxWarp>
            <a:normAutofit/>
          </a:bodyPr>
          <a:lstStyle/>
          <a:p>
            <a:pPr>
              <a:spcAft>
                <a:spcPts val="600"/>
              </a:spcAft>
              <a:defRPr/>
            </a:pPr>
            <a:fld id="{7FF37A6F-B889-4F3D-8E9D-ABC22242F1CC}" type="slidenum">
              <a:rPr lang="en-US"/>
              <a:pPr>
                <a:spcAft>
                  <a:spcPts val="600"/>
                </a:spcAft>
                <a:defRPr/>
              </a:pPr>
              <a:t>16</a:t>
            </a:fld>
            <a:endParaRPr lang="en-US"/>
          </a:p>
        </p:txBody>
      </p:sp>
    </p:spTree>
    <p:extLst>
      <p:ext uri="{BB962C8B-B14F-4D97-AF65-F5344CB8AC3E}">
        <p14:creationId xmlns:p14="http://schemas.microsoft.com/office/powerpoint/2010/main" val="261848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2">
                                            <p:txEl>
                                              <p:pRg st="0" end="0"/>
                                            </p:txEl>
                                          </p:spTgt>
                                        </p:tgtEl>
                                        <p:attrNameLst>
                                          <p:attrName>style.visibility</p:attrName>
                                        </p:attrNameLst>
                                      </p:cBhvr>
                                      <p:to>
                                        <p:strVal val="visible"/>
                                      </p:to>
                                    </p:set>
                                    <p:anim calcmode="lin" valueType="num">
                                      <p:cBhvr additive="base">
                                        <p:cTn id="7" dur="500" fill="hold"/>
                                        <p:tgtEl>
                                          <p:spTgt spid="7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2">
                                            <p:txEl>
                                              <p:pRg st="1" end="1"/>
                                            </p:txEl>
                                          </p:spTgt>
                                        </p:tgtEl>
                                        <p:attrNameLst>
                                          <p:attrName>style.visibility</p:attrName>
                                        </p:attrNameLst>
                                      </p:cBhvr>
                                      <p:to>
                                        <p:strVal val="visible"/>
                                      </p:to>
                                    </p:set>
                                    <p:anim calcmode="lin" valueType="num">
                                      <p:cBhvr additive="base">
                                        <p:cTn id="13" dur="500" fill="hold"/>
                                        <p:tgtEl>
                                          <p:spTgt spid="7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2">
                                            <p:txEl>
                                              <p:pRg st="2" end="2"/>
                                            </p:txEl>
                                          </p:spTgt>
                                        </p:tgtEl>
                                        <p:attrNameLst>
                                          <p:attrName>style.visibility</p:attrName>
                                        </p:attrNameLst>
                                      </p:cBhvr>
                                      <p:to>
                                        <p:strVal val="visible"/>
                                      </p:to>
                                    </p:set>
                                    <p:anim calcmode="lin" valueType="num">
                                      <p:cBhvr additive="base">
                                        <p:cTn id="19" dur="500" fill="hold"/>
                                        <p:tgtEl>
                                          <p:spTgt spid="7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2">
                                            <p:txEl>
                                              <p:pRg st="3" end="3"/>
                                            </p:txEl>
                                          </p:spTgt>
                                        </p:tgtEl>
                                        <p:attrNameLst>
                                          <p:attrName>style.visibility</p:attrName>
                                        </p:attrNameLst>
                                      </p:cBhvr>
                                      <p:to>
                                        <p:strVal val="visible"/>
                                      </p:to>
                                    </p:set>
                                    <p:anim calcmode="lin" valueType="num">
                                      <p:cBhvr additive="base">
                                        <p:cTn id="25" dur="500" fill="hold"/>
                                        <p:tgtEl>
                                          <p:spTgt spid="7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D1A96-C7B4-E903-E735-F7C32EED50EE}"/>
              </a:ext>
            </a:extLst>
          </p:cNvPr>
          <p:cNvSpPr>
            <a:spLocks noGrp="1"/>
          </p:cNvSpPr>
          <p:nvPr>
            <p:ph type="title"/>
          </p:nvPr>
        </p:nvSpPr>
        <p:spPr>
          <a:xfrm>
            <a:off x="838200" y="365125"/>
            <a:ext cx="6243735" cy="1325563"/>
          </a:xfrm>
        </p:spPr>
        <p:txBody>
          <a:bodyPr>
            <a:normAutofit/>
          </a:bodyPr>
          <a:lstStyle/>
          <a:p>
            <a:r>
              <a:rPr lang="en-GB" sz="6000" dirty="0"/>
              <a:t>78 Communities</a:t>
            </a:r>
          </a:p>
        </p:txBody>
      </p:sp>
      <p:sp>
        <p:nvSpPr>
          <p:cNvPr id="3" name="Content Placeholder 2">
            <a:extLst>
              <a:ext uri="{FF2B5EF4-FFF2-40B4-BE49-F238E27FC236}">
                <a16:creationId xmlns:a16="http://schemas.microsoft.com/office/drawing/2014/main" id="{95A2EF34-8ADE-EE16-DA6F-5FBB786EA049}"/>
              </a:ext>
            </a:extLst>
          </p:cNvPr>
          <p:cNvSpPr>
            <a:spLocks noGrp="1"/>
          </p:cNvSpPr>
          <p:nvPr>
            <p:ph idx="1"/>
          </p:nvPr>
        </p:nvSpPr>
        <p:spPr>
          <a:xfrm>
            <a:off x="838200" y="1825625"/>
            <a:ext cx="6243735" cy="4351338"/>
          </a:xfrm>
        </p:spPr>
        <p:txBody>
          <a:bodyPr/>
          <a:lstStyle/>
          <a:p>
            <a:pPr marL="0" indent="0">
              <a:buNone/>
            </a:pPr>
            <a:r>
              <a:rPr lang="en-GB" sz="4000" dirty="0"/>
              <a:t>Population</a:t>
            </a:r>
            <a:endParaRPr lang="en-GB" dirty="0"/>
          </a:p>
          <a:p>
            <a:r>
              <a:rPr lang="en-GB" dirty="0"/>
              <a:t>Swansea 238,500 </a:t>
            </a:r>
          </a:p>
          <a:p>
            <a:r>
              <a:rPr lang="en-GB" dirty="0"/>
              <a:t>Neath Port Talbot 142,300</a:t>
            </a:r>
          </a:p>
          <a:p>
            <a:endParaRPr lang="en-GB" dirty="0"/>
          </a:p>
          <a:p>
            <a:pPr marL="0" indent="0" algn="ctr">
              <a:buNone/>
            </a:pPr>
            <a:r>
              <a:rPr lang="en-GB" sz="5400" u="sng" dirty="0"/>
              <a:t>380,800</a:t>
            </a:r>
          </a:p>
        </p:txBody>
      </p:sp>
      <p:pic>
        <p:nvPicPr>
          <p:cNvPr id="5" name="Picture 4">
            <a:extLst>
              <a:ext uri="{FF2B5EF4-FFF2-40B4-BE49-F238E27FC236}">
                <a16:creationId xmlns:a16="http://schemas.microsoft.com/office/drawing/2014/main" id="{78DE11D5-94DB-AB8E-B642-A1BDCE8F5F34}"/>
              </a:ext>
            </a:extLst>
          </p:cNvPr>
          <p:cNvPicPr>
            <a:picLocks noChangeAspect="1"/>
          </p:cNvPicPr>
          <p:nvPr/>
        </p:nvPicPr>
        <p:blipFill>
          <a:blip r:embed="rId2"/>
          <a:stretch>
            <a:fillRect/>
          </a:stretch>
        </p:blipFill>
        <p:spPr>
          <a:xfrm>
            <a:off x="6648451" y="94003"/>
            <a:ext cx="5000624" cy="66699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12C162D2-BCCE-0C0E-EE2A-268C0F018B08}"/>
              </a:ext>
            </a:extLst>
          </p:cNvPr>
          <p:cNvSpPr txBox="1"/>
          <p:nvPr/>
        </p:nvSpPr>
        <p:spPr>
          <a:xfrm>
            <a:off x="838200" y="5691033"/>
            <a:ext cx="6097508" cy="369332"/>
          </a:xfrm>
          <a:prstGeom prst="rect">
            <a:avLst/>
          </a:prstGeom>
          <a:noFill/>
        </p:spPr>
        <p:txBody>
          <a:bodyPr wrap="square">
            <a:spAutoFit/>
          </a:bodyPr>
          <a:lstStyle/>
          <a:p>
            <a:r>
              <a:rPr lang="en-GB" dirty="0">
                <a:hlinkClick r:id="rId3"/>
              </a:rPr>
              <a:t>https://www.ons.gov.uk/census</a:t>
            </a:r>
            <a:r>
              <a:rPr lang="en-GB" dirty="0"/>
              <a:t> </a:t>
            </a:r>
          </a:p>
        </p:txBody>
      </p:sp>
      <p:sp>
        <p:nvSpPr>
          <p:cNvPr id="4" name="Slide Number Placeholder 3">
            <a:extLst>
              <a:ext uri="{FF2B5EF4-FFF2-40B4-BE49-F238E27FC236}">
                <a16:creationId xmlns:a16="http://schemas.microsoft.com/office/drawing/2014/main" id="{974BEBC2-F64C-A4F6-58D9-F38FE9C473FD}"/>
              </a:ext>
            </a:extLst>
          </p:cNvPr>
          <p:cNvSpPr>
            <a:spLocks noGrp="1"/>
          </p:cNvSpPr>
          <p:nvPr>
            <p:ph type="sldNum" sz="quarter" idx="12"/>
          </p:nvPr>
        </p:nvSpPr>
        <p:spPr/>
        <p:txBody>
          <a:bodyPr/>
          <a:lstStyle/>
          <a:p>
            <a:fld id="{7496A193-97C8-4A8B-A382-7ACD20EFAF1C}" type="slidenum">
              <a:rPr lang="en-GB" smtClean="0"/>
              <a:t>17</a:t>
            </a:fld>
            <a:endParaRPr lang="en-GB"/>
          </a:p>
        </p:txBody>
      </p:sp>
    </p:spTree>
    <p:extLst>
      <p:ext uri="{BB962C8B-B14F-4D97-AF65-F5344CB8AC3E}">
        <p14:creationId xmlns:p14="http://schemas.microsoft.com/office/powerpoint/2010/main" val="3929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5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prstClr val="white"/>
              </a:solidFill>
              <a:latin typeface="Calibri" panose="020F0502020204030204"/>
            </a:endParaRPr>
          </a:p>
        </p:txBody>
      </p:sp>
      <p:pic>
        <p:nvPicPr>
          <p:cNvPr id="7" name="Content Placeholder 6">
            <a:extLst>
              <a:ext uri="{FF2B5EF4-FFF2-40B4-BE49-F238E27FC236}">
                <a16:creationId xmlns:a16="http://schemas.microsoft.com/office/drawing/2014/main" id="{AF0AAEF0-A902-41BD-AA41-872A38798889}"/>
              </a:ext>
            </a:extLst>
          </p:cNvPr>
          <p:cNvPicPr>
            <a:picLocks noGrp="1" noChangeAspect="1"/>
          </p:cNvPicPr>
          <p:nvPr>
            <p:ph idx="1"/>
          </p:nvPr>
        </p:nvPicPr>
        <p:blipFill rotWithShape="1">
          <a:blip r:embed="rId2"/>
          <a:srcRect l="18866" r="6119" b="-1"/>
          <a:stretch/>
        </p:blipFill>
        <p:spPr>
          <a:xfrm>
            <a:off x="126749" y="-1046478"/>
            <a:ext cx="12493782" cy="9368606"/>
          </a:xfrm>
          <a:prstGeom prst="rect">
            <a:avLst/>
          </a:prstGeom>
        </p:spPr>
      </p:pic>
      <p:sp>
        <p:nvSpPr>
          <p:cNvPr id="8" name="TextBox 7">
            <a:extLst>
              <a:ext uri="{FF2B5EF4-FFF2-40B4-BE49-F238E27FC236}">
                <a16:creationId xmlns:a16="http://schemas.microsoft.com/office/drawing/2014/main" id="{21869428-D8DB-4D67-BA17-F39CB97FA01C}"/>
              </a:ext>
            </a:extLst>
          </p:cNvPr>
          <p:cNvSpPr txBox="1"/>
          <p:nvPr/>
        </p:nvSpPr>
        <p:spPr>
          <a:xfrm>
            <a:off x="508455" y="982826"/>
            <a:ext cx="3647086" cy="4524315"/>
          </a:xfrm>
          <a:prstGeom prst="rect">
            <a:avLst/>
          </a:prstGeom>
          <a:noFill/>
        </p:spPr>
        <p:txBody>
          <a:bodyPr wrap="square" rtlCol="0">
            <a:spAutoFit/>
          </a:bodyPr>
          <a:lstStyle/>
          <a:p>
            <a:r>
              <a:rPr lang="en-GB" sz="3200" dirty="0">
                <a:solidFill>
                  <a:prstClr val="white"/>
                </a:solidFill>
                <a:latin typeface="Calibri" panose="020F0502020204030204"/>
              </a:rPr>
              <a:t>By understanding communities we are able to Google Earth the data</a:t>
            </a:r>
          </a:p>
          <a:p>
            <a:endParaRPr lang="en-GB" sz="3200" dirty="0">
              <a:solidFill>
                <a:prstClr val="white"/>
              </a:solidFill>
              <a:latin typeface="Calibri" panose="020F0502020204030204"/>
            </a:endParaRPr>
          </a:p>
          <a:p>
            <a:r>
              <a:rPr lang="en-GB" sz="3200" dirty="0">
                <a:solidFill>
                  <a:prstClr val="white"/>
                </a:solidFill>
                <a:latin typeface="Calibri" panose="020F0502020204030204"/>
              </a:rPr>
              <a:t>We aim to drill into the numbers so we can look for the most pressing issues</a:t>
            </a:r>
          </a:p>
        </p:txBody>
      </p:sp>
      <p:sp>
        <p:nvSpPr>
          <p:cNvPr id="9" name="TextBox 8">
            <a:extLst>
              <a:ext uri="{FF2B5EF4-FFF2-40B4-BE49-F238E27FC236}">
                <a16:creationId xmlns:a16="http://schemas.microsoft.com/office/drawing/2014/main" id="{D8C75FB9-1B6A-4265-A87C-D5F9E3EA66EB}"/>
              </a:ext>
            </a:extLst>
          </p:cNvPr>
          <p:cNvSpPr txBox="1"/>
          <p:nvPr/>
        </p:nvSpPr>
        <p:spPr>
          <a:xfrm>
            <a:off x="9071572" y="674400"/>
            <a:ext cx="3120428" cy="6001643"/>
          </a:xfrm>
          <a:prstGeom prst="rect">
            <a:avLst/>
          </a:prstGeom>
          <a:noFill/>
        </p:spPr>
        <p:txBody>
          <a:bodyPr wrap="square" rtlCol="0">
            <a:spAutoFit/>
          </a:bodyPr>
          <a:lstStyle/>
          <a:p>
            <a:r>
              <a:rPr lang="en-GB" sz="3200" dirty="0">
                <a:solidFill>
                  <a:prstClr val="white"/>
                </a:solidFill>
                <a:latin typeface="Calibri" panose="020F0502020204030204"/>
              </a:rPr>
              <a:t>Can we identify:</a:t>
            </a:r>
          </a:p>
          <a:p>
            <a:pPr marL="457200" indent="-457200">
              <a:buFont typeface="Arial" panose="020B0604020202020204" pitchFamily="34" charset="0"/>
              <a:buChar char="•"/>
            </a:pPr>
            <a:r>
              <a:rPr lang="en-GB" sz="3200" dirty="0">
                <a:solidFill>
                  <a:prstClr val="white"/>
                </a:solidFill>
                <a:latin typeface="Calibri" panose="020F0502020204030204"/>
              </a:rPr>
              <a:t>Hot Topics</a:t>
            </a:r>
          </a:p>
          <a:p>
            <a:pPr marL="457200" indent="-457200">
              <a:buFont typeface="Arial" panose="020B0604020202020204" pitchFamily="34" charset="0"/>
              <a:buChar char="•"/>
            </a:pPr>
            <a:r>
              <a:rPr lang="en-GB" sz="3200" dirty="0">
                <a:solidFill>
                  <a:prstClr val="white"/>
                </a:solidFill>
                <a:latin typeface="Calibri" panose="020F0502020204030204"/>
              </a:rPr>
              <a:t>Hot Spots</a:t>
            </a:r>
          </a:p>
          <a:p>
            <a:pPr marL="457200" indent="-457200">
              <a:buFont typeface="Arial" panose="020B0604020202020204" pitchFamily="34" charset="0"/>
              <a:buChar char="•"/>
            </a:pPr>
            <a:r>
              <a:rPr lang="en-GB" sz="3200" dirty="0">
                <a:solidFill>
                  <a:prstClr val="white"/>
                </a:solidFill>
                <a:latin typeface="Calibri" panose="020F0502020204030204"/>
              </a:rPr>
              <a:t>Persistent offenders</a:t>
            </a:r>
          </a:p>
          <a:p>
            <a:pPr marL="457200" indent="-457200">
              <a:buFont typeface="Arial" panose="020B0604020202020204" pitchFamily="34" charset="0"/>
              <a:buChar char="•"/>
            </a:pPr>
            <a:r>
              <a:rPr lang="en-GB" sz="3200" dirty="0">
                <a:solidFill>
                  <a:prstClr val="white"/>
                </a:solidFill>
                <a:latin typeface="Calibri" panose="020F0502020204030204"/>
              </a:rPr>
              <a:t>People and communities who are black holes for public money</a:t>
            </a:r>
          </a:p>
          <a:p>
            <a:pPr marL="457200" indent="-457200">
              <a:buFont typeface="Arial" panose="020B0604020202020204" pitchFamily="34" charset="0"/>
              <a:buChar char="•"/>
            </a:pPr>
            <a:r>
              <a:rPr lang="en-GB" sz="3200" dirty="0">
                <a:solidFill>
                  <a:prstClr val="white"/>
                </a:solidFill>
                <a:latin typeface="Calibri" panose="020F0502020204030204"/>
              </a:rPr>
              <a:t>Stories behind the stats</a:t>
            </a:r>
          </a:p>
        </p:txBody>
      </p:sp>
      <p:sp>
        <p:nvSpPr>
          <p:cNvPr id="2" name="Slide Number Placeholder 1">
            <a:extLst>
              <a:ext uri="{FF2B5EF4-FFF2-40B4-BE49-F238E27FC236}">
                <a16:creationId xmlns:a16="http://schemas.microsoft.com/office/drawing/2014/main" id="{EA60669B-9740-A09C-5DD0-E163B1141FFC}"/>
              </a:ext>
            </a:extLst>
          </p:cNvPr>
          <p:cNvSpPr>
            <a:spLocks noGrp="1"/>
          </p:cNvSpPr>
          <p:nvPr>
            <p:ph type="sldNum" sz="quarter" idx="8"/>
          </p:nvPr>
        </p:nvSpPr>
        <p:spPr/>
        <p:txBody>
          <a:bodyPr/>
          <a:lstStyle/>
          <a:p>
            <a:pPr lvl="0"/>
            <a:fld id="{78739EB9-0A89-4BCE-B72A-B7A8D094AE2E}" type="slidenum">
              <a:rPr lang="en-GB" smtClean="0"/>
              <a:t>18</a:t>
            </a:fld>
            <a:endParaRPr lang="en-GB"/>
          </a:p>
        </p:txBody>
      </p:sp>
    </p:spTree>
    <p:extLst>
      <p:ext uri="{BB962C8B-B14F-4D97-AF65-F5344CB8AC3E}">
        <p14:creationId xmlns:p14="http://schemas.microsoft.com/office/powerpoint/2010/main" val="338157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anim calcmode="lin" valueType="num">
                                      <p:cBhvr additive="base">
                                        <p:cTn id="1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ap&#10;&#10;Description automatically generated">
            <a:extLst>
              <a:ext uri="{FF2B5EF4-FFF2-40B4-BE49-F238E27FC236}">
                <a16:creationId xmlns:a16="http://schemas.microsoft.com/office/drawing/2014/main" id="{0F0CB110-6428-F808-514F-82EAB805EC2A}"/>
              </a:ext>
            </a:extLst>
          </p:cNvPr>
          <p:cNvPicPr>
            <a:picLocks noGrp="1" noChangeAspect="1"/>
          </p:cNvPicPr>
          <p:nvPr>
            <p:ph idx="1"/>
          </p:nvPr>
        </p:nvPicPr>
        <p:blipFill>
          <a:blip r:embed="rId2"/>
          <a:stretch>
            <a:fillRect/>
          </a:stretch>
        </p:blipFill>
        <p:spPr>
          <a:xfrm>
            <a:off x="618026" y="457200"/>
            <a:ext cx="10955947" cy="5943600"/>
          </a:xfrm>
          <a:prstGeom prst="rect">
            <a:avLst/>
          </a:prstGeom>
        </p:spPr>
      </p:pic>
      <p:sp>
        <p:nvSpPr>
          <p:cNvPr id="8" name="Arrow: Left 7">
            <a:extLst>
              <a:ext uri="{FF2B5EF4-FFF2-40B4-BE49-F238E27FC236}">
                <a16:creationId xmlns:a16="http://schemas.microsoft.com/office/drawing/2014/main" id="{ACA21295-5817-4699-F326-3056A266BDC2}"/>
              </a:ext>
            </a:extLst>
          </p:cNvPr>
          <p:cNvSpPr/>
          <p:nvPr/>
        </p:nvSpPr>
        <p:spPr>
          <a:xfrm>
            <a:off x="7989993" y="2986683"/>
            <a:ext cx="1862902" cy="579422"/>
          </a:xfrm>
          <a:prstGeom prst="lef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03DC6AFD-7327-6509-8E2B-23F80F182FC9}"/>
              </a:ext>
            </a:extLst>
          </p:cNvPr>
          <p:cNvSpPr/>
          <p:nvPr/>
        </p:nvSpPr>
        <p:spPr>
          <a:xfrm>
            <a:off x="9857519" y="3465782"/>
            <a:ext cx="796705" cy="1186004"/>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Left 14">
            <a:extLst>
              <a:ext uri="{FF2B5EF4-FFF2-40B4-BE49-F238E27FC236}">
                <a16:creationId xmlns:a16="http://schemas.microsoft.com/office/drawing/2014/main" id="{A9E63FCF-8F9E-E174-2607-72ED2FEC76F9}"/>
              </a:ext>
            </a:extLst>
          </p:cNvPr>
          <p:cNvSpPr/>
          <p:nvPr/>
        </p:nvSpPr>
        <p:spPr>
          <a:xfrm>
            <a:off x="7992304" y="3502902"/>
            <a:ext cx="1862902" cy="318181"/>
          </a:xfrm>
          <a:prstGeom prst="lef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B2BD5F97-70EF-9C07-0D97-B97449AF0A49}"/>
              </a:ext>
            </a:extLst>
          </p:cNvPr>
          <p:cNvSpPr txBox="1"/>
          <p:nvPr/>
        </p:nvSpPr>
        <p:spPr>
          <a:xfrm>
            <a:off x="3418071" y="2986683"/>
            <a:ext cx="4547886" cy="2862322"/>
          </a:xfrm>
          <a:prstGeom prst="rect">
            <a:avLst/>
          </a:prstGeom>
          <a:solidFill>
            <a:srgbClr val="FFC000"/>
          </a:solidFill>
        </p:spPr>
        <p:txBody>
          <a:bodyPr wrap="square" rtlCol="0">
            <a:spAutoFit/>
          </a:bodyPr>
          <a:lstStyle/>
          <a:p>
            <a:r>
              <a:rPr lang="en-GB" dirty="0"/>
              <a:t>We can search by</a:t>
            </a:r>
          </a:p>
          <a:p>
            <a:r>
              <a:rPr lang="en-GB" dirty="0"/>
              <a:t>1. Local Area Districts</a:t>
            </a:r>
          </a:p>
          <a:p>
            <a:r>
              <a:rPr lang="en-GB" dirty="0"/>
              <a:t>2. Middle Layer Super Output Areas (MSOA)</a:t>
            </a:r>
          </a:p>
          <a:p>
            <a:r>
              <a:rPr lang="en-GB" dirty="0"/>
              <a:t>3. Output Areas at the grassroots level (populations circa 1,500 people)</a:t>
            </a:r>
          </a:p>
          <a:p>
            <a:endParaRPr lang="en-GB" dirty="0"/>
          </a:p>
          <a:p>
            <a:r>
              <a:rPr lang="en-GB" dirty="0"/>
              <a:t>Or Lower Layer Super Output Areas (LSOAs) in the Welsh Index of Multiple Deprivation (WIMD)</a:t>
            </a:r>
          </a:p>
          <a:p>
            <a:endParaRPr lang="en-GB" dirty="0"/>
          </a:p>
        </p:txBody>
      </p:sp>
      <p:sp>
        <p:nvSpPr>
          <p:cNvPr id="19" name="Oval 18">
            <a:extLst>
              <a:ext uri="{FF2B5EF4-FFF2-40B4-BE49-F238E27FC236}">
                <a16:creationId xmlns:a16="http://schemas.microsoft.com/office/drawing/2014/main" id="{B14F3735-A9A9-1517-BB75-45294C6F9D6E}"/>
              </a:ext>
            </a:extLst>
          </p:cNvPr>
          <p:cNvSpPr/>
          <p:nvPr/>
        </p:nvSpPr>
        <p:spPr>
          <a:xfrm>
            <a:off x="10230720" y="4026718"/>
            <a:ext cx="90534" cy="81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Left 19">
            <a:extLst>
              <a:ext uri="{FF2B5EF4-FFF2-40B4-BE49-F238E27FC236}">
                <a16:creationId xmlns:a16="http://schemas.microsoft.com/office/drawing/2014/main" id="{84C338B0-049D-3B52-93E5-65EDD68ADBCB}"/>
              </a:ext>
            </a:extLst>
          </p:cNvPr>
          <p:cNvSpPr/>
          <p:nvPr/>
        </p:nvSpPr>
        <p:spPr>
          <a:xfrm>
            <a:off x="7992305" y="3996435"/>
            <a:ext cx="2190343" cy="223528"/>
          </a:xfrm>
          <a:prstGeom prst="lef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2" name="Slide Number Placeholder 1">
            <a:extLst>
              <a:ext uri="{FF2B5EF4-FFF2-40B4-BE49-F238E27FC236}">
                <a16:creationId xmlns:a16="http://schemas.microsoft.com/office/drawing/2014/main" id="{2A0A234E-AE93-8690-AD7F-7C8D68C03CBE}"/>
              </a:ext>
            </a:extLst>
          </p:cNvPr>
          <p:cNvSpPr>
            <a:spLocks noGrp="1"/>
          </p:cNvSpPr>
          <p:nvPr>
            <p:ph type="sldNum" sz="quarter" idx="12"/>
          </p:nvPr>
        </p:nvSpPr>
        <p:spPr/>
        <p:txBody>
          <a:bodyPr/>
          <a:lstStyle/>
          <a:p>
            <a:fld id="{7496A193-97C8-4A8B-A382-7ACD20EFAF1C}" type="slidenum">
              <a:rPr lang="en-GB" smtClean="0"/>
              <a:t>19</a:t>
            </a:fld>
            <a:endParaRPr lang="en-GB"/>
          </a:p>
        </p:txBody>
      </p:sp>
    </p:spTree>
    <p:extLst>
      <p:ext uri="{BB962C8B-B14F-4D97-AF65-F5344CB8AC3E}">
        <p14:creationId xmlns:p14="http://schemas.microsoft.com/office/powerpoint/2010/main" val="10818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fill="hold"/>
                                        <p:tgtEl>
                                          <p:spTgt spid="15"/>
                                        </p:tgtEl>
                                        <p:attrNameLst>
                                          <p:attrName>ppt_x</p:attrName>
                                        </p:attrNameLst>
                                      </p:cBhvr>
                                      <p:tavLst>
                                        <p:tav tm="0">
                                          <p:val>
                                            <p:strVal val="#ppt_x"/>
                                          </p:val>
                                        </p:tav>
                                        <p:tav tm="100000">
                                          <p:val>
                                            <p:strVal val="#ppt_x"/>
                                          </p:val>
                                        </p:tav>
                                      </p:tavLst>
                                    </p:anim>
                                    <p:anim calcmode="lin" valueType="num">
                                      <p:cBhvr additive="base">
                                        <p:cTn id="2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 calcmode="lin" valueType="num">
                                      <p:cBhvr additive="base">
                                        <p:cTn id="33" dur="500" fill="hold"/>
                                        <p:tgtEl>
                                          <p:spTgt spid="19"/>
                                        </p:tgtEl>
                                        <p:attrNameLst>
                                          <p:attrName>ppt_x</p:attrName>
                                        </p:attrNameLst>
                                      </p:cBhvr>
                                      <p:tavLst>
                                        <p:tav tm="0">
                                          <p:val>
                                            <p:strVal val="#ppt_x"/>
                                          </p:val>
                                        </p:tav>
                                        <p:tav tm="100000">
                                          <p:val>
                                            <p:strVal val="#ppt_x"/>
                                          </p:val>
                                        </p:tav>
                                      </p:tavLst>
                                    </p:anim>
                                    <p:anim calcmode="lin" valueType="num">
                                      <p:cBhvr additive="base">
                                        <p:cTn id="3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anim calcmode="lin" valueType="num">
                                      <p:cBhvr additive="base">
                                        <p:cTn id="39" dur="500" fill="hold"/>
                                        <p:tgtEl>
                                          <p:spTgt spid="20"/>
                                        </p:tgtEl>
                                        <p:attrNameLst>
                                          <p:attrName>ppt_x</p:attrName>
                                        </p:attrNameLst>
                                      </p:cBhvr>
                                      <p:tavLst>
                                        <p:tav tm="0">
                                          <p:val>
                                            <p:strVal val="#ppt_x"/>
                                          </p:val>
                                        </p:tav>
                                        <p:tav tm="100000">
                                          <p:val>
                                            <p:strVal val="#ppt_x"/>
                                          </p:val>
                                        </p:tav>
                                      </p:tavLst>
                                    </p:anim>
                                    <p:anim calcmode="lin" valueType="num">
                                      <p:cBhvr additive="base">
                                        <p:cTn id="4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P spid="15" grpId="0" animBg="1"/>
      <p:bldP spid="18" grpId="0" animBg="1"/>
      <p:bldP spid="19" grpId="0" animBg="1"/>
      <p:bldP spid="2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B6C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D1C57CC-3EDA-193A-C0ED-BF982E6A4966}"/>
              </a:ext>
            </a:extLst>
          </p:cNvPr>
          <p:cNvPicPr>
            <a:picLocks noChangeAspect="1"/>
          </p:cNvPicPr>
          <p:nvPr/>
        </p:nvPicPr>
        <p:blipFill>
          <a:blip r:embed="rId2"/>
          <a:stretch>
            <a:fillRect/>
          </a:stretch>
        </p:blipFill>
        <p:spPr>
          <a:xfrm>
            <a:off x="2144889" y="643467"/>
            <a:ext cx="7902221" cy="5571066"/>
          </a:xfrm>
          <a:prstGeom prst="rect">
            <a:avLst/>
          </a:prstGeom>
        </p:spPr>
      </p:pic>
      <p:sp>
        <p:nvSpPr>
          <p:cNvPr id="5" name="Slide Number Placeholder 4">
            <a:extLst>
              <a:ext uri="{FF2B5EF4-FFF2-40B4-BE49-F238E27FC236}">
                <a16:creationId xmlns:a16="http://schemas.microsoft.com/office/drawing/2014/main" id="{5B1EB744-8109-398F-1CD7-914391B48990}"/>
              </a:ext>
            </a:extLst>
          </p:cNvPr>
          <p:cNvSpPr>
            <a:spLocks noGrp="1"/>
          </p:cNvSpPr>
          <p:nvPr>
            <p:ph type="sldNum" sz="quarter" idx="12"/>
          </p:nvPr>
        </p:nvSpPr>
        <p:spPr>
          <a:xfrm>
            <a:off x="8610600" y="6356350"/>
            <a:ext cx="2743200" cy="365125"/>
          </a:xfrm>
        </p:spPr>
        <p:txBody>
          <a:bodyPr>
            <a:normAutofit/>
          </a:bodyPr>
          <a:lstStyle/>
          <a:p>
            <a:pPr>
              <a:spcAft>
                <a:spcPts val="600"/>
              </a:spcAft>
            </a:pPr>
            <a:fld id="{2CF8FC80-D048-42D4-A491-A1A3C892C93A}" type="slidenum">
              <a:rPr lang="en-GB">
                <a:solidFill>
                  <a:srgbClr val="FFFFFF"/>
                </a:solidFill>
              </a:rPr>
              <a:pPr>
                <a:spcAft>
                  <a:spcPts val="600"/>
                </a:spcAft>
              </a:pPr>
              <a:t>20</a:t>
            </a:fld>
            <a:endParaRPr lang="en-GB">
              <a:solidFill>
                <a:srgbClr val="FFFFFF"/>
              </a:solidFill>
            </a:endParaRPr>
          </a:p>
        </p:txBody>
      </p:sp>
      <p:sp>
        <p:nvSpPr>
          <p:cNvPr id="7" name="TextBox 6">
            <a:extLst>
              <a:ext uri="{FF2B5EF4-FFF2-40B4-BE49-F238E27FC236}">
                <a16:creationId xmlns:a16="http://schemas.microsoft.com/office/drawing/2014/main" id="{0D2EA5D2-2B5B-1047-639E-5F1C143FA631}"/>
              </a:ext>
            </a:extLst>
          </p:cNvPr>
          <p:cNvSpPr txBox="1"/>
          <p:nvPr/>
        </p:nvSpPr>
        <p:spPr>
          <a:xfrm>
            <a:off x="9004551" y="4751388"/>
            <a:ext cx="2562131" cy="830997"/>
          </a:xfrm>
          <a:prstGeom prst="rect">
            <a:avLst/>
          </a:prstGeom>
          <a:solidFill>
            <a:schemeClr val="accent2"/>
          </a:solidFill>
        </p:spPr>
        <p:txBody>
          <a:bodyPr wrap="square" rtlCol="0">
            <a:spAutoFit/>
          </a:bodyPr>
          <a:lstStyle/>
          <a:p>
            <a:r>
              <a:rPr lang="en-GB" sz="2400" dirty="0"/>
              <a:t>32 Wards</a:t>
            </a:r>
          </a:p>
          <a:p>
            <a:r>
              <a:rPr lang="en-GB" sz="2400" dirty="0"/>
              <a:t>147 Output Areas</a:t>
            </a:r>
          </a:p>
        </p:txBody>
      </p:sp>
      <p:cxnSp>
        <p:nvCxnSpPr>
          <p:cNvPr id="9" name="Straight Arrow Connector 8">
            <a:extLst>
              <a:ext uri="{FF2B5EF4-FFF2-40B4-BE49-F238E27FC236}">
                <a16:creationId xmlns:a16="http://schemas.microsoft.com/office/drawing/2014/main" id="{FB11A20A-0444-53DB-9C27-E88AB0D6A610}"/>
              </a:ext>
            </a:extLst>
          </p:cNvPr>
          <p:cNvCxnSpPr>
            <a:cxnSpLocks/>
          </p:cNvCxnSpPr>
          <p:nvPr/>
        </p:nvCxnSpPr>
        <p:spPr>
          <a:xfrm>
            <a:off x="2144889" y="3759200"/>
            <a:ext cx="5556391"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B8F5DF8E-CF5C-3C5A-7105-612C63AAAF8E}"/>
              </a:ext>
            </a:extLst>
          </p:cNvPr>
          <p:cNvSpPr txBox="1"/>
          <p:nvPr/>
        </p:nvSpPr>
        <p:spPr>
          <a:xfrm>
            <a:off x="477012" y="1391076"/>
            <a:ext cx="1667877" cy="4524315"/>
          </a:xfrm>
          <a:prstGeom prst="rect">
            <a:avLst/>
          </a:prstGeom>
          <a:solidFill>
            <a:schemeClr val="accent2"/>
          </a:solidFill>
        </p:spPr>
        <p:txBody>
          <a:bodyPr wrap="square" rtlCol="0">
            <a:spAutoFit/>
          </a:bodyPr>
          <a:lstStyle/>
          <a:p>
            <a:r>
              <a:rPr lang="en-GB" sz="2400" dirty="0"/>
              <a:t>Cockett </a:t>
            </a:r>
          </a:p>
          <a:p>
            <a:endParaRPr lang="en-GB" sz="2400" dirty="0"/>
          </a:p>
          <a:p>
            <a:r>
              <a:rPr lang="en-GB" sz="2400" dirty="0"/>
              <a:t>1 Ward</a:t>
            </a:r>
          </a:p>
          <a:p>
            <a:endParaRPr lang="en-GB" sz="2400" dirty="0"/>
          </a:p>
          <a:p>
            <a:r>
              <a:rPr lang="en-GB" sz="2400" dirty="0"/>
              <a:t>6 Output Areas</a:t>
            </a:r>
          </a:p>
          <a:p>
            <a:endParaRPr lang="en-GB" sz="2400" dirty="0"/>
          </a:p>
          <a:p>
            <a:r>
              <a:rPr lang="en-GB" sz="2400" dirty="0"/>
              <a:t>Statistical areas all ranked for multiple-deprivation</a:t>
            </a:r>
          </a:p>
        </p:txBody>
      </p:sp>
    </p:spTree>
    <p:extLst>
      <p:ext uri="{BB962C8B-B14F-4D97-AF65-F5344CB8AC3E}">
        <p14:creationId xmlns:p14="http://schemas.microsoft.com/office/powerpoint/2010/main" val="961298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21</a:t>
            </a:fld>
            <a:endParaRPr lang="en-US">
              <a:solidFill>
                <a:prstClr val="black">
                  <a:tint val="75000"/>
                </a:prstClr>
              </a:solidFill>
              <a:latin typeface="Calibri"/>
            </a:endParaRPr>
          </a:p>
        </p:txBody>
      </p:sp>
      <p:sp>
        <p:nvSpPr>
          <p:cNvPr id="13" name="Rectangle 12"/>
          <p:cNvSpPr/>
          <p:nvPr/>
        </p:nvSpPr>
        <p:spPr>
          <a:xfrm>
            <a:off x="3863752" y="202692"/>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Overall</a:t>
            </a:r>
          </a:p>
        </p:txBody>
      </p:sp>
      <p:sp>
        <p:nvSpPr>
          <p:cNvPr id="14" name="Rectangle 13"/>
          <p:cNvSpPr/>
          <p:nvPr/>
        </p:nvSpPr>
        <p:spPr>
          <a:xfrm>
            <a:off x="3848316" y="105443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Income</a:t>
            </a:r>
          </a:p>
        </p:txBody>
      </p:sp>
      <p:sp>
        <p:nvSpPr>
          <p:cNvPr id="15" name="Rectangle 14"/>
          <p:cNvSpPr/>
          <p:nvPr/>
        </p:nvSpPr>
        <p:spPr>
          <a:xfrm>
            <a:off x="3848316" y="1902151"/>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Employment</a:t>
            </a:r>
          </a:p>
        </p:txBody>
      </p:sp>
      <p:sp>
        <p:nvSpPr>
          <p:cNvPr id="16" name="Rectangle 15"/>
          <p:cNvSpPr/>
          <p:nvPr/>
        </p:nvSpPr>
        <p:spPr>
          <a:xfrm>
            <a:off x="3863752" y="601162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Access to Services</a:t>
            </a:r>
          </a:p>
        </p:txBody>
      </p:sp>
      <p:sp>
        <p:nvSpPr>
          <p:cNvPr id="17" name="Rectangle 16"/>
          <p:cNvSpPr/>
          <p:nvPr/>
        </p:nvSpPr>
        <p:spPr>
          <a:xfrm>
            <a:off x="3863752" y="2730515"/>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Education</a:t>
            </a:r>
          </a:p>
        </p:txBody>
      </p:sp>
      <p:sp>
        <p:nvSpPr>
          <p:cNvPr id="18" name="Rectangle 17"/>
          <p:cNvSpPr/>
          <p:nvPr/>
        </p:nvSpPr>
        <p:spPr>
          <a:xfrm>
            <a:off x="3863752" y="355647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Health</a:t>
            </a:r>
          </a:p>
        </p:txBody>
      </p:sp>
      <p:sp>
        <p:nvSpPr>
          <p:cNvPr id="19" name="Rectangle 18"/>
          <p:cNvSpPr/>
          <p:nvPr/>
        </p:nvSpPr>
        <p:spPr>
          <a:xfrm>
            <a:off x="3863752" y="434936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Community Safety</a:t>
            </a:r>
          </a:p>
        </p:txBody>
      </p:sp>
      <p:sp>
        <p:nvSpPr>
          <p:cNvPr id="20" name="Rectangle 19"/>
          <p:cNvSpPr/>
          <p:nvPr/>
        </p:nvSpPr>
        <p:spPr>
          <a:xfrm>
            <a:off x="3863752" y="514225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Physical Environment</a:t>
            </a:r>
          </a:p>
        </p:txBody>
      </p:sp>
      <p:sp>
        <p:nvSpPr>
          <p:cNvPr id="2" name="TextBox 1">
            <a:extLst>
              <a:ext uri="{FF2B5EF4-FFF2-40B4-BE49-F238E27FC236}">
                <a16:creationId xmlns:a16="http://schemas.microsoft.com/office/drawing/2014/main" id="{2DD496CA-65DC-4578-DF87-BFD09EFA9BE7}"/>
              </a:ext>
            </a:extLst>
          </p:cNvPr>
          <p:cNvSpPr txBox="1"/>
          <p:nvPr/>
        </p:nvSpPr>
        <p:spPr>
          <a:xfrm>
            <a:off x="484742" y="1962210"/>
            <a:ext cx="3283026" cy="1938992"/>
          </a:xfrm>
          <a:prstGeom prst="rect">
            <a:avLst/>
          </a:prstGeom>
          <a:noFill/>
        </p:spPr>
        <p:txBody>
          <a:bodyPr wrap="square" rtlCol="0">
            <a:spAutoFit/>
          </a:bodyPr>
          <a:lstStyle/>
          <a:p>
            <a:r>
              <a:rPr lang="en-GB" sz="4000" dirty="0"/>
              <a:t>Indices of Multiple Deprivation</a:t>
            </a:r>
          </a:p>
        </p:txBody>
      </p:sp>
      <p:sp>
        <p:nvSpPr>
          <p:cNvPr id="5" name="TextBox 4">
            <a:extLst>
              <a:ext uri="{FF2B5EF4-FFF2-40B4-BE49-F238E27FC236}">
                <a16:creationId xmlns:a16="http://schemas.microsoft.com/office/drawing/2014/main" id="{632B0E70-FB44-A5AD-D603-66BC3D574E39}"/>
              </a:ext>
            </a:extLst>
          </p:cNvPr>
          <p:cNvSpPr txBox="1"/>
          <p:nvPr/>
        </p:nvSpPr>
        <p:spPr>
          <a:xfrm>
            <a:off x="9493786" y="4654810"/>
            <a:ext cx="2294262" cy="1477328"/>
          </a:xfrm>
          <a:prstGeom prst="rect">
            <a:avLst/>
          </a:prstGeom>
          <a:noFill/>
        </p:spPr>
        <p:txBody>
          <a:bodyPr wrap="square">
            <a:spAutoFit/>
          </a:bodyPr>
          <a:lstStyle/>
          <a:p>
            <a:r>
              <a:rPr lang="en-GB" dirty="0">
                <a:hlinkClick r:id="rId2"/>
              </a:rPr>
              <a:t>https://www.gov.uk/government/statistics/english-indices-of-deprivation-2019</a:t>
            </a:r>
            <a:r>
              <a:rPr lang="en-GB" dirty="0"/>
              <a:t> </a:t>
            </a:r>
          </a:p>
          <a:p>
            <a:endParaRPr lang="en-GB" dirty="0"/>
          </a:p>
        </p:txBody>
      </p:sp>
      <p:sp>
        <p:nvSpPr>
          <p:cNvPr id="7" name="TextBox 6">
            <a:extLst>
              <a:ext uri="{FF2B5EF4-FFF2-40B4-BE49-F238E27FC236}">
                <a16:creationId xmlns:a16="http://schemas.microsoft.com/office/drawing/2014/main" id="{2D7EC117-6370-EB03-F89B-F34900CE1BC1}"/>
              </a:ext>
            </a:extLst>
          </p:cNvPr>
          <p:cNvSpPr txBox="1"/>
          <p:nvPr/>
        </p:nvSpPr>
        <p:spPr>
          <a:xfrm>
            <a:off x="9493786" y="4338591"/>
            <a:ext cx="2536633" cy="369332"/>
          </a:xfrm>
          <a:prstGeom prst="rect">
            <a:avLst/>
          </a:prstGeom>
          <a:noFill/>
        </p:spPr>
        <p:txBody>
          <a:bodyPr wrap="square">
            <a:spAutoFit/>
          </a:bodyPr>
          <a:lstStyle/>
          <a:p>
            <a:r>
              <a:rPr lang="en-GB" dirty="0"/>
              <a:t>England (32,000 areas)</a:t>
            </a:r>
          </a:p>
        </p:txBody>
      </p:sp>
      <p:sp>
        <p:nvSpPr>
          <p:cNvPr id="8" name="TextBox 7">
            <a:extLst>
              <a:ext uri="{FF2B5EF4-FFF2-40B4-BE49-F238E27FC236}">
                <a16:creationId xmlns:a16="http://schemas.microsoft.com/office/drawing/2014/main" id="{0AD2FA55-E99D-CE63-999D-9646AEE0BD32}"/>
              </a:ext>
            </a:extLst>
          </p:cNvPr>
          <p:cNvSpPr txBox="1"/>
          <p:nvPr/>
        </p:nvSpPr>
        <p:spPr>
          <a:xfrm>
            <a:off x="9493785" y="1237153"/>
            <a:ext cx="2698215" cy="2031325"/>
          </a:xfrm>
          <a:prstGeom prst="rect">
            <a:avLst/>
          </a:prstGeom>
          <a:noFill/>
        </p:spPr>
        <p:txBody>
          <a:bodyPr wrap="square">
            <a:spAutoFit/>
          </a:bodyPr>
          <a:lstStyle/>
          <a:p>
            <a:r>
              <a:rPr lang="en-GB" dirty="0"/>
              <a:t>Wales (1,909 areas)</a:t>
            </a:r>
          </a:p>
          <a:p>
            <a:endParaRPr lang="en-GB" dirty="0"/>
          </a:p>
          <a:p>
            <a:r>
              <a:rPr lang="en-GB" dirty="0">
                <a:hlinkClick r:id="rId3"/>
              </a:rPr>
              <a:t>https://research.senedd.wales/research-articles/where-are-the-most-deprived-areas-in-wales/</a:t>
            </a:r>
            <a:r>
              <a:rPr lang="en-GB" dirty="0"/>
              <a:t> </a:t>
            </a:r>
          </a:p>
        </p:txBody>
      </p:sp>
    </p:spTree>
    <p:extLst>
      <p:ext uri="{BB962C8B-B14F-4D97-AF65-F5344CB8AC3E}">
        <p14:creationId xmlns:p14="http://schemas.microsoft.com/office/powerpoint/2010/main" val="2959479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056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hlinkClick r:id="rId2"/>
            <a:extLst>
              <a:ext uri="{FF2B5EF4-FFF2-40B4-BE49-F238E27FC236}">
                <a16:creationId xmlns:a16="http://schemas.microsoft.com/office/drawing/2014/main" id="{1A12672A-99D0-3E95-F7E3-549CD9DE6734}"/>
              </a:ext>
            </a:extLst>
          </p:cNvPr>
          <p:cNvPicPr>
            <a:picLocks noChangeAspect="1"/>
          </p:cNvPicPr>
          <p:nvPr/>
        </p:nvPicPr>
        <p:blipFill>
          <a:blip r:embed="rId3"/>
          <a:stretch>
            <a:fillRect/>
          </a:stretch>
        </p:blipFill>
        <p:spPr>
          <a:xfrm>
            <a:off x="2957371" y="643467"/>
            <a:ext cx="6277257" cy="5571066"/>
          </a:xfrm>
          <a:prstGeom prst="rect">
            <a:avLst/>
          </a:prstGeom>
          <a:solidFill>
            <a:srgbClr val="000000">
              <a:shade val="95000"/>
            </a:srgbClr>
          </a:solidFill>
        </p:spPr>
      </p:pic>
      <p:sp>
        <p:nvSpPr>
          <p:cNvPr id="4" name="Slide Number Placeholder 3">
            <a:extLst>
              <a:ext uri="{FF2B5EF4-FFF2-40B4-BE49-F238E27FC236}">
                <a16:creationId xmlns:a16="http://schemas.microsoft.com/office/drawing/2014/main" id="{76C37E25-FA58-6C6E-B729-8D73C29BDDB5}"/>
              </a:ext>
            </a:extLst>
          </p:cNvPr>
          <p:cNvSpPr>
            <a:spLocks noGrp="1"/>
          </p:cNvSpPr>
          <p:nvPr>
            <p:ph type="sldNum" sz="quarter" idx="12"/>
          </p:nvPr>
        </p:nvSpPr>
        <p:spPr>
          <a:xfrm>
            <a:off x="8610600" y="6356350"/>
            <a:ext cx="2743200" cy="365125"/>
          </a:xfrm>
        </p:spPr>
        <p:txBody>
          <a:bodyPr>
            <a:normAutofit/>
          </a:bodyPr>
          <a:lstStyle/>
          <a:p>
            <a:pPr>
              <a:spcAft>
                <a:spcPts val="600"/>
              </a:spcAft>
            </a:pPr>
            <a:fld id="{2CF8FC80-D048-42D4-A491-A1A3C892C93A}" type="slidenum">
              <a:rPr lang="en-GB">
                <a:solidFill>
                  <a:srgbClr val="FFFFFF"/>
                </a:solidFill>
              </a:rPr>
              <a:pPr>
                <a:spcAft>
                  <a:spcPts val="600"/>
                </a:spcAft>
              </a:pPr>
              <a:t>22</a:t>
            </a:fld>
            <a:endParaRPr lang="en-GB">
              <a:solidFill>
                <a:srgbClr val="FFFFFF"/>
              </a:solidFill>
            </a:endParaRPr>
          </a:p>
        </p:txBody>
      </p:sp>
    </p:spTree>
    <p:extLst>
      <p:ext uri="{BB962C8B-B14F-4D97-AF65-F5344CB8AC3E}">
        <p14:creationId xmlns:p14="http://schemas.microsoft.com/office/powerpoint/2010/main" val="3808316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0DB7-C0B7-4C23-A828-F5A9965EFAEE}"/>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ADA87FE2-CC79-4D69-9400-576334138CE7}"/>
              </a:ext>
            </a:extLst>
          </p:cNvPr>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23</a:t>
            </a:fld>
            <a:endParaRPr lang="en-US">
              <a:solidFill>
                <a:prstClr val="black">
                  <a:tint val="75000"/>
                </a:prstClr>
              </a:solidFill>
              <a:latin typeface="Calibri"/>
            </a:endParaRPr>
          </a:p>
        </p:txBody>
      </p:sp>
      <p:pic>
        <p:nvPicPr>
          <p:cNvPr id="5" name="Picture 4">
            <a:hlinkClick r:id="rId2"/>
            <a:extLst>
              <a:ext uri="{FF2B5EF4-FFF2-40B4-BE49-F238E27FC236}">
                <a16:creationId xmlns:a16="http://schemas.microsoft.com/office/drawing/2014/main" id="{E1C5180C-C791-4352-8D80-15C661F7306E}"/>
              </a:ext>
            </a:extLst>
          </p:cNvPr>
          <p:cNvPicPr>
            <a:picLocks noChangeAspect="1"/>
          </p:cNvPicPr>
          <p:nvPr/>
        </p:nvPicPr>
        <p:blipFill>
          <a:blip r:embed="rId3"/>
          <a:stretch>
            <a:fillRect/>
          </a:stretch>
        </p:blipFill>
        <p:spPr>
          <a:xfrm>
            <a:off x="1709738" y="80963"/>
            <a:ext cx="8772525" cy="6696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54913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2A953B8-EAE1-65C8-AF83-E1EF45A2796E}"/>
              </a:ext>
            </a:extLst>
          </p:cNvPr>
          <p:cNvPicPr>
            <a:picLocks noChangeAspect="1"/>
          </p:cNvPicPr>
          <p:nvPr/>
        </p:nvPicPr>
        <p:blipFill>
          <a:blip r:embed="rId2"/>
          <a:stretch>
            <a:fillRect/>
          </a:stretch>
        </p:blipFill>
        <p:spPr>
          <a:xfrm>
            <a:off x="1505251" y="136524"/>
            <a:ext cx="9362193" cy="6619180"/>
          </a:xfrm>
          <a:prstGeom prst="rect">
            <a:avLst/>
          </a:prstGeom>
        </p:spPr>
      </p:pic>
      <p:sp>
        <p:nvSpPr>
          <p:cNvPr id="3" name="Slide Number Placeholder 2">
            <a:extLst>
              <a:ext uri="{FF2B5EF4-FFF2-40B4-BE49-F238E27FC236}">
                <a16:creationId xmlns:a16="http://schemas.microsoft.com/office/drawing/2014/main" id="{8F09346D-F67C-8BD4-7E9D-70BFF7A7564B}"/>
              </a:ext>
            </a:extLst>
          </p:cNvPr>
          <p:cNvSpPr>
            <a:spLocks noGrp="1"/>
          </p:cNvSpPr>
          <p:nvPr>
            <p:ph type="sldNum" sz="quarter" idx="12"/>
          </p:nvPr>
        </p:nvSpPr>
        <p:spPr/>
        <p:txBody>
          <a:bodyPr/>
          <a:lstStyle/>
          <a:p>
            <a:pPr>
              <a:defRPr/>
            </a:pPr>
            <a:fld id="{55CCD90B-F72A-48CB-A480-C2CCE3929867}" type="slidenum">
              <a:rPr lang="en-US"/>
              <a:pPr>
                <a:defRPr/>
              </a:pPr>
              <a:t>24</a:t>
            </a:fld>
            <a:endParaRPr lang="en-US"/>
          </a:p>
        </p:txBody>
      </p:sp>
      <p:sp>
        <p:nvSpPr>
          <p:cNvPr id="7" name="TextBox 6">
            <a:extLst>
              <a:ext uri="{FF2B5EF4-FFF2-40B4-BE49-F238E27FC236}">
                <a16:creationId xmlns:a16="http://schemas.microsoft.com/office/drawing/2014/main" id="{715EA2AD-2615-DF82-0116-15A45FF45E24}"/>
              </a:ext>
            </a:extLst>
          </p:cNvPr>
          <p:cNvSpPr txBox="1"/>
          <p:nvPr/>
        </p:nvSpPr>
        <p:spPr>
          <a:xfrm>
            <a:off x="7742326" y="722792"/>
            <a:ext cx="3899971" cy="1323439"/>
          </a:xfrm>
          <a:prstGeom prst="rect">
            <a:avLst/>
          </a:prstGeom>
          <a:noFill/>
        </p:spPr>
        <p:txBody>
          <a:bodyPr wrap="square" rtlCol="0">
            <a:spAutoFit/>
          </a:bodyPr>
          <a:lstStyle/>
          <a:p>
            <a:r>
              <a:rPr lang="en-GB" sz="4000" dirty="0"/>
              <a:t>10,400 people</a:t>
            </a:r>
          </a:p>
          <a:p>
            <a:r>
              <a:rPr lang="en-GB" sz="4000" dirty="0"/>
              <a:t>3 Councillors</a:t>
            </a:r>
          </a:p>
        </p:txBody>
      </p:sp>
    </p:spTree>
    <p:extLst>
      <p:ext uri="{BB962C8B-B14F-4D97-AF65-F5344CB8AC3E}">
        <p14:creationId xmlns:p14="http://schemas.microsoft.com/office/powerpoint/2010/main" val="1351589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31E977A-9711-31EC-2225-DDA9E5FA009C}"/>
              </a:ext>
            </a:extLst>
          </p:cNvPr>
          <p:cNvSpPr>
            <a:spLocks noGrp="1"/>
          </p:cNvSpPr>
          <p:nvPr>
            <p:ph type="sldNum" sz="quarter" idx="12"/>
          </p:nvPr>
        </p:nvSpPr>
        <p:spPr/>
        <p:txBody>
          <a:bodyPr/>
          <a:lstStyle/>
          <a:p>
            <a:pPr>
              <a:defRPr/>
            </a:pPr>
            <a:fld id="{55CCD90B-F72A-48CB-A480-C2CCE3929867}" type="slidenum">
              <a:rPr lang="en-US"/>
              <a:pPr>
                <a:defRPr/>
              </a:pPr>
              <a:t>25</a:t>
            </a:fld>
            <a:endParaRPr lang="en-US"/>
          </a:p>
        </p:txBody>
      </p:sp>
      <p:pic>
        <p:nvPicPr>
          <p:cNvPr id="5" name="Picture 4">
            <a:extLst>
              <a:ext uri="{FF2B5EF4-FFF2-40B4-BE49-F238E27FC236}">
                <a16:creationId xmlns:a16="http://schemas.microsoft.com/office/drawing/2014/main" id="{F115F814-2CEE-2680-D565-EAD0B0A8F199}"/>
              </a:ext>
            </a:extLst>
          </p:cNvPr>
          <p:cNvPicPr>
            <a:picLocks noChangeAspect="1"/>
          </p:cNvPicPr>
          <p:nvPr/>
        </p:nvPicPr>
        <p:blipFill>
          <a:blip r:embed="rId2"/>
          <a:stretch>
            <a:fillRect/>
          </a:stretch>
        </p:blipFill>
        <p:spPr>
          <a:xfrm>
            <a:off x="835425" y="-2323226"/>
            <a:ext cx="10521151" cy="90447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Oval 3">
            <a:extLst>
              <a:ext uri="{FF2B5EF4-FFF2-40B4-BE49-F238E27FC236}">
                <a16:creationId xmlns:a16="http://schemas.microsoft.com/office/drawing/2014/main" id="{4D403F32-AAD5-49C0-1A73-76BE4D411AA9}"/>
              </a:ext>
            </a:extLst>
          </p:cNvPr>
          <p:cNvSpPr/>
          <p:nvPr/>
        </p:nvSpPr>
        <p:spPr>
          <a:xfrm rot="18262133">
            <a:off x="4744044" y="2058835"/>
            <a:ext cx="1132951" cy="2167895"/>
          </a:xfrm>
          <a:prstGeom prst="ellipse">
            <a:avLst/>
          </a:prstGeom>
          <a:no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6" name="Oval 5">
            <a:extLst>
              <a:ext uri="{FF2B5EF4-FFF2-40B4-BE49-F238E27FC236}">
                <a16:creationId xmlns:a16="http://schemas.microsoft.com/office/drawing/2014/main" id="{94ACB755-F65F-1555-18D0-C7437F8FA98B}"/>
              </a:ext>
            </a:extLst>
          </p:cNvPr>
          <p:cNvSpPr/>
          <p:nvPr/>
        </p:nvSpPr>
        <p:spPr>
          <a:xfrm rot="17963784">
            <a:off x="7199558" y="4304975"/>
            <a:ext cx="504891" cy="913575"/>
          </a:xfrm>
          <a:prstGeom prst="ellipse">
            <a:avLst/>
          </a:prstGeom>
          <a:no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8" name="Oval 7">
            <a:extLst>
              <a:ext uri="{FF2B5EF4-FFF2-40B4-BE49-F238E27FC236}">
                <a16:creationId xmlns:a16="http://schemas.microsoft.com/office/drawing/2014/main" id="{B52ADB86-2630-2FF5-77E1-80B9C25A0A0F}"/>
              </a:ext>
            </a:extLst>
          </p:cNvPr>
          <p:cNvSpPr/>
          <p:nvPr/>
        </p:nvSpPr>
        <p:spPr>
          <a:xfrm rot="18262133">
            <a:off x="6953699" y="4974056"/>
            <a:ext cx="280553" cy="394377"/>
          </a:xfrm>
          <a:prstGeom prst="ellipse">
            <a:avLst/>
          </a:prstGeom>
          <a:no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0" name="Oval 9">
            <a:extLst>
              <a:ext uri="{FF2B5EF4-FFF2-40B4-BE49-F238E27FC236}">
                <a16:creationId xmlns:a16="http://schemas.microsoft.com/office/drawing/2014/main" id="{FCB7D3B4-45D7-6B21-C55A-DC03D064CA52}"/>
              </a:ext>
            </a:extLst>
          </p:cNvPr>
          <p:cNvSpPr/>
          <p:nvPr/>
        </p:nvSpPr>
        <p:spPr>
          <a:xfrm rot="18262133">
            <a:off x="6444291" y="3032795"/>
            <a:ext cx="558900" cy="564031"/>
          </a:xfrm>
          <a:prstGeom prst="ellipse">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1" name="Oval 10">
            <a:extLst>
              <a:ext uri="{FF2B5EF4-FFF2-40B4-BE49-F238E27FC236}">
                <a16:creationId xmlns:a16="http://schemas.microsoft.com/office/drawing/2014/main" id="{58075E9D-1BA2-E57A-70EA-5850736701FE}"/>
              </a:ext>
            </a:extLst>
          </p:cNvPr>
          <p:cNvSpPr/>
          <p:nvPr/>
        </p:nvSpPr>
        <p:spPr>
          <a:xfrm rot="17247027">
            <a:off x="5116043" y="1659333"/>
            <a:ext cx="622279" cy="793402"/>
          </a:xfrm>
          <a:prstGeom prst="ellipse">
            <a:avLst/>
          </a:prstGeom>
          <a:no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4" name="Rectangle: Rounded Corners 13">
            <a:extLst>
              <a:ext uri="{FF2B5EF4-FFF2-40B4-BE49-F238E27FC236}">
                <a16:creationId xmlns:a16="http://schemas.microsoft.com/office/drawing/2014/main" id="{A5000268-752C-7008-0B78-A4F373D20834}"/>
              </a:ext>
            </a:extLst>
          </p:cNvPr>
          <p:cNvSpPr/>
          <p:nvPr/>
        </p:nvSpPr>
        <p:spPr>
          <a:xfrm rot="1821259">
            <a:off x="6194411" y="2697202"/>
            <a:ext cx="567208" cy="160795"/>
          </a:xfrm>
          <a:prstGeom prst="roundRect">
            <a:avLst/>
          </a:prstGeom>
          <a:no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5" name="Rectangle: Rounded Corners 14">
            <a:extLst>
              <a:ext uri="{FF2B5EF4-FFF2-40B4-BE49-F238E27FC236}">
                <a16:creationId xmlns:a16="http://schemas.microsoft.com/office/drawing/2014/main" id="{A9F3ECE1-B34F-B6E2-64B4-D011A2E4863A}"/>
              </a:ext>
            </a:extLst>
          </p:cNvPr>
          <p:cNvSpPr/>
          <p:nvPr/>
        </p:nvSpPr>
        <p:spPr>
          <a:xfrm rot="1821259">
            <a:off x="7140901" y="3428055"/>
            <a:ext cx="970976" cy="348436"/>
          </a:xfrm>
          <a:prstGeom prst="roundRect">
            <a:avLst/>
          </a:prstGeom>
          <a:no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7" name="Rectangle: Rounded Corners 16">
            <a:extLst>
              <a:ext uri="{FF2B5EF4-FFF2-40B4-BE49-F238E27FC236}">
                <a16:creationId xmlns:a16="http://schemas.microsoft.com/office/drawing/2014/main" id="{AF6AD516-FF27-AE62-DD62-0A1E06EA0911}"/>
              </a:ext>
            </a:extLst>
          </p:cNvPr>
          <p:cNvSpPr/>
          <p:nvPr/>
        </p:nvSpPr>
        <p:spPr>
          <a:xfrm rot="20112533">
            <a:off x="5902152" y="2713880"/>
            <a:ext cx="193930" cy="160795"/>
          </a:xfrm>
          <a:prstGeom prst="roundRect">
            <a:avLst/>
          </a:prstGeom>
          <a:no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8" name="Rectangle: Rounded Corners 17">
            <a:extLst>
              <a:ext uri="{FF2B5EF4-FFF2-40B4-BE49-F238E27FC236}">
                <a16:creationId xmlns:a16="http://schemas.microsoft.com/office/drawing/2014/main" id="{30EC803D-E22E-3B8A-6945-7C48415A63BB}"/>
              </a:ext>
            </a:extLst>
          </p:cNvPr>
          <p:cNvSpPr/>
          <p:nvPr/>
        </p:nvSpPr>
        <p:spPr>
          <a:xfrm rot="571216">
            <a:off x="6541936" y="5147575"/>
            <a:ext cx="363608" cy="131005"/>
          </a:xfrm>
          <a:prstGeom prst="roundRect">
            <a:avLst/>
          </a:prstGeom>
          <a:no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9" name="Rectangle: Rounded Corners 18">
            <a:extLst>
              <a:ext uri="{FF2B5EF4-FFF2-40B4-BE49-F238E27FC236}">
                <a16:creationId xmlns:a16="http://schemas.microsoft.com/office/drawing/2014/main" id="{6ACE846F-EDF4-45F1-8852-93A8D3371A65}"/>
              </a:ext>
            </a:extLst>
          </p:cNvPr>
          <p:cNvSpPr/>
          <p:nvPr/>
        </p:nvSpPr>
        <p:spPr>
          <a:xfrm rot="577637">
            <a:off x="6222697" y="5471159"/>
            <a:ext cx="381188" cy="136412"/>
          </a:xfrm>
          <a:prstGeom prst="roundRect">
            <a:avLst/>
          </a:prstGeom>
          <a:no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20" name="TextBox 19">
            <a:extLst>
              <a:ext uri="{FF2B5EF4-FFF2-40B4-BE49-F238E27FC236}">
                <a16:creationId xmlns:a16="http://schemas.microsoft.com/office/drawing/2014/main" id="{56B39CBF-B6D1-D009-6DC0-20AF189B4C55}"/>
              </a:ext>
            </a:extLst>
          </p:cNvPr>
          <p:cNvSpPr txBox="1"/>
          <p:nvPr/>
        </p:nvSpPr>
        <p:spPr>
          <a:xfrm>
            <a:off x="6413291" y="1161623"/>
            <a:ext cx="2995690" cy="1323439"/>
          </a:xfrm>
          <a:prstGeom prst="rect">
            <a:avLst/>
          </a:prstGeom>
          <a:solidFill>
            <a:schemeClr val="bg2"/>
          </a:solidFill>
          <a:ln w="38100">
            <a:solidFill>
              <a:schemeClr val="accent2">
                <a:lumMod val="75000"/>
              </a:schemeClr>
            </a:solidFill>
          </a:ln>
        </p:spPr>
        <p:txBody>
          <a:bodyPr wrap="square" rtlCol="0">
            <a:spAutoFit/>
          </a:bodyPr>
          <a:lstStyle/>
          <a:p>
            <a:r>
              <a:rPr lang="en-GB" sz="2000" dirty="0">
                <a:solidFill>
                  <a:prstClr val="black"/>
                </a:solidFill>
                <a:latin typeface="Calibri"/>
              </a:rPr>
              <a:t>Purple –Business</a:t>
            </a:r>
          </a:p>
          <a:p>
            <a:r>
              <a:rPr lang="en-GB" sz="2000" dirty="0">
                <a:solidFill>
                  <a:prstClr val="black"/>
                </a:solidFill>
                <a:latin typeface="Calibri"/>
              </a:rPr>
              <a:t>Green – Ravenhill Park</a:t>
            </a:r>
          </a:p>
          <a:p>
            <a:r>
              <a:rPr lang="en-GB" sz="2000" dirty="0">
                <a:solidFill>
                  <a:prstClr val="black"/>
                </a:solidFill>
                <a:latin typeface="Calibri"/>
              </a:rPr>
              <a:t>Brown – Council housing</a:t>
            </a:r>
          </a:p>
          <a:p>
            <a:r>
              <a:rPr lang="en-GB" sz="2000" dirty="0">
                <a:solidFill>
                  <a:prstClr val="black"/>
                </a:solidFill>
                <a:latin typeface="Calibri"/>
              </a:rPr>
              <a:t>Orange - Schools</a:t>
            </a:r>
          </a:p>
        </p:txBody>
      </p:sp>
      <p:sp>
        <p:nvSpPr>
          <p:cNvPr id="21" name="Oval 20">
            <a:extLst>
              <a:ext uri="{FF2B5EF4-FFF2-40B4-BE49-F238E27FC236}">
                <a16:creationId xmlns:a16="http://schemas.microsoft.com/office/drawing/2014/main" id="{4FDB541F-50DB-DD09-AD70-C398B64E0C07}"/>
              </a:ext>
            </a:extLst>
          </p:cNvPr>
          <p:cNvSpPr/>
          <p:nvPr/>
        </p:nvSpPr>
        <p:spPr>
          <a:xfrm>
            <a:off x="5735961" y="4761762"/>
            <a:ext cx="456699" cy="395431"/>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22" name="Oval 21">
            <a:extLst>
              <a:ext uri="{FF2B5EF4-FFF2-40B4-BE49-F238E27FC236}">
                <a16:creationId xmlns:a16="http://schemas.microsoft.com/office/drawing/2014/main" id="{C8E8CBB5-8AE4-720E-461E-624F4830AE17}"/>
              </a:ext>
            </a:extLst>
          </p:cNvPr>
          <p:cNvSpPr/>
          <p:nvPr/>
        </p:nvSpPr>
        <p:spPr>
          <a:xfrm>
            <a:off x="6268303" y="5255558"/>
            <a:ext cx="169359" cy="14279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23" name="Oval 22">
            <a:extLst>
              <a:ext uri="{FF2B5EF4-FFF2-40B4-BE49-F238E27FC236}">
                <a16:creationId xmlns:a16="http://schemas.microsoft.com/office/drawing/2014/main" id="{CCC6A10A-7D08-A57B-31AB-7C4986395987}"/>
              </a:ext>
            </a:extLst>
          </p:cNvPr>
          <p:cNvSpPr/>
          <p:nvPr/>
        </p:nvSpPr>
        <p:spPr>
          <a:xfrm>
            <a:off x="6995892" y="3608536"/>
            <a:ext cx="169359" cy="14279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24" name="Oval 23">
            <a:extLst>
              <a:ext uri="{FF2B5EF4-FFF2-40B4-BE49-F238E27FC236}">
                <a16:creationId xmlns:a16="http://schemas.microsoft.com/office/drawing/2014/main" id="{7FB7B0F9-9939-E90F-43AC-C64C3FD56367}"/>
              </a:ext>
            </a:extLst>
          </p:cNvPr>
          <p:cNvSpPr/>
          <p:nvPr/>
        </p:nvSpPr>
        <p:spPr>
          <a:xfrm>
            <a:off x="5991874" y="2362038"/>
            <a:ext cx="169359" cy="14279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pic>
        <p:nvPicPr>
          <p:cNvPr id="2" name="Picture 1">
            <a:extLst>
              <a:ext uri="{FF2B5EF4-FFF2-40B4-BE49-F238E27FC236}">
                <a16:creationId xmlns:a16="http://schemas.microsoft.com/office/drawing/2014/main" id="{15B2598F-1E92-22BB-1C63-159EAC67C5A0}"/>
              </a:ext>
            </a:extLst>
          </p:cNvPr>
          <p:cNvPicPr>
            <a:picLocks noChangeAspect="1"/>
          </p:cNvPicPr>
          <p:nvPr/>
        </p:nvPicPr>
        <p:blipFill>
          <a:blip r:embed="rId3"/>
          <a:stretch>
            <a:fillRect/>
          </a:stretch>
        </p:blipFill>
        <p:spPr>
          <a:xfrm>
            <a:off x="1631505" y="852452"/>
            <a:ext cx="7785841" cy="5499643"/>
          </a:xfrm>
          <a:prstGeom prst="rect">
            <a:avLst/>
          </a:prstGeom>
        </p:spPr>
      </p:pic>
      <p:pic>
        <p:nvPicPr>
          <p:cNvPr id="26" name="Picture 25">
            <a:extLst>
              <a:ext uri="{FF2B5EF4-FFF2-40B4-BE49-F238E27FC236}">
                <a16:creationId xmlns:a16="http://schemas.microsoft.com/office/drawing/2014/main" id="{DBD7D8A3-F29A-3B88-8726-7936C2F69909}"/>
              </a:ext>
            </a:extLst>
          </p:cNvPr>
          <p:cNvPicPr>
            <a:picLocks noChangeAspect="1"/>
          </p:cNvPicPr>
          <p:nvPr/>
        </p:nvPicPr>
        <p:blipFill>
          <a:blip r:embed="rId4"/>
          <a:stretch>
            <a:fillRect/>
          </a:stretch>
        </p:blipFill>
        <p:spPr>
          <a:xfrm>
            <a:off x="2432814" y="2606214"/>
            <a:ext cx="1751763" cy="1885803"/>
          </a:xfrm>
          <a:prstGeom prst="rect">
            <a:avLst/>
          </a:prstGeom>
        </p:spPr>
      </p:pic>
    </p:spTree>
    <p:extLst>
      <p:ext uri="{BB962C8B-B14F-4D97-AF65-F5344CB8AC3E}">
        <p14:creationId xmlns:p14="http://schemas.microsoft.com/office/powerpoint/2010/main" val="64159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1000"/>
                                        <p:tgtEl>
                                          <p:spTgt spid="4"/>
                                        </p:tgtEl>
                                      </p:cBhvr>
                                    </p:animEffect>
                                    <p:anim calcmode="lin" valueType="num">
                                      <p:cBhvr>
                                        <p:cTn id="23" dur="1000" fill="hold"/>
                                        <p:tgtEl>
                                          <p:spTgt spid="4"/>
                                        </p:tgtEl>
                                        <p:attrNameLst>
                                          <p:attrName>ppt_x</p:attrName>
                                        </p:attrNameLst>
                                      </p:cBhvr>
                                      <p:tavLst>
                                        <p:tav tm="0">
                                          <p:val>
                                            <p:strVal val="#ppt_x"/>
                                          </p:val>
                                        </p:tav>
                                        <p:tav tm="100000">
                                          <p:val>
                                            <p:strVal val="#ppt_x"/>
                                          </p:val>
                                        </p:tav>
                                      </p:tavLst>
                                    </p:anim>
                                    <p:anim calcmode="lin" valueType="num">
                                      <p:cBhvr>
                                        <p:cTn id="2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1000"/>
                                        <p:tgtEl>
                                          <p:spTgt spid="10"/>
                                        </p:tgtEl>
                                      </p:cBhvr>
                                    </p:animEffect>
                                    <p:anim calcmode="lin" valueType="num">
                                      <p:cBhvr>
                                        <p:cTn id="30" dur="1000" fill="hold"/>
                                        <p:tgtEl>
                                          <p:spTgt spid="10"/>
                                        </p:tgtEl>
                                        <p:attrNameLst>
                                          <p:attrName>ppt_x</p:attrName>
                                        </p:attrNameLst>
                                      </p:cBhvr>
                                      <p:tavLst>
                                        <p:tav tm="0">
                                          <p:val>
                                            <p:strVal val="#ppt_x"/>
                                          </p:val>
                                        </p:tav>
                                        <p:tav tm="100000">
                                          <p:val>
                                            <p:strVal val="#ppt_x"/>
                                          </p:val>
                                        </p:tav>
                                      </p:tavLst>
                                    </p:anim>
                                    <p:anim calcmode="lin" valueType="num">
                                      <p:cBhvr>
                                        <p:cTn id="3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17"/>
                                        </p:tgtEl>
                                        <p:attrNameLst>
                                          <p:attrName>style.visibility</p:attrName>
                                        </p:attrNameLst>
                                      </p:cBhvr>
                                      <p:to>
                                        <p:strVal val="visible"/>
                                      </p:to>
                                    </p:set>
                                    <p:animEffect transition="in" filter="fade">
                                      <p:cBhvr>
                                        <p:cTn id="36" dur="1000"/>
                                        <p:tgtEl>
                                          <p:spTgt spid="17"/>
                                        </p:tgtEl>
                                      </p:cBhvr>
                                    </p:animEffect>
                                    <p:anim calcmode="lin" valueType="num">
                                      <p:cBhvr>
                                        <p:cTn id="37" dur="1000" fill="hold"/>
                                        <p:tgtEl>
                                          <p:spTgt spid="17"/>
                                        </p:tgtEl>
                                        <p:attrNameLst>
                                          <p:attrName>ppt_x</p:attrName>
                                        </p:attrNameLst>
                                      </p:cBhvr>
                                      <p:tavLst>
                                        <p:tav tm="0">
                                          <p:val>
                                            <p:strVal val="#ppt_x"/>
                                          </p:val>
                                        </p:tav>
                                        <p:tav tm="100000">
                                          <p:val>
                                            <p:strVal val="#ppt_x"/>
                                          </p:val>
                                        </p:tav>
                                      </p:tavLst>
                                    </p:anim>
                                    <p:anim calcmode="lin" valueType="num">
                                      <p:cBhvr>
                                        <p:cTn id="38" dur="1000" fill="hold"/>
                                        <p:tgtEl>
                                          <p:spTgt spid="17"/>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1000"/>
                                        <p:tgtEl>
                                          <p:spTgt spid="14"/>
                                        </p:tgtEl>
                                      </p:cBhvr>
                                    </p:animEffect>
                                    <p:anim calcmode="lin" valueType="num">
                                      <p:cBhvr>
                                        <p:cTn id="42" dur="1000" fill="hold"/>
                                        <p:tgtEl>
                                          <p:spTgt spid="14"/>
                                        </p:tgtEl>
                                        <p:attrNameLst>
                                          <p:attrName>ppt_x</p:attrName>
                                        </p:attrNameLst>
                                      </p:cBhvr>
                                      <p:tavLst>
                                        <p:tav tm="0">
                                          <p:val>
                                            <p:strVal val="#ppt_x"/>
                                          </p:val>
                                        </p:tav>
                                        <p:tav tm="100000">
                                          <p:val>
                                            <p:strVal val="#ppt_x"/>
                                          </p:val>
                                        </p:tav>
                                      </p:tavLst>
                                    </p:anim>
                                    <p:anim calcmode="lin" valueType="num">
                                      <p:cBhvr>
                                        <p:cTn id="43" dur="1000" fill="hold"/>
                                        <p:tgtEl>
                                          <p:spTgt spid="14"/>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1000"/>
                                        <p:tgtEl>
                                          <p:spTgt spid="15"/>
                                        </p:tgtEl>
                                      </p:cBhvr>
                                    </p:animEffect>
                                    <p:anim calcmode="lin" valueType="num">
                                      <p:cBhvr>
                                        <p:cTn id="47" dur="1000" fill="hold"/>
                                        <p:tgtEl>
                                          <p:spTgt spid="15"/>
                                        </p:tgtEl>
                                        <p:attrNameLst>
                                          <p:attrName>ppt_x</p:attrName>
                                        </p:attrNameLst>
                                      </p:cBhvr>
                                      <p:tavLst>
                                        <p:tav tm="0">
                                          <p:val>
                                            <p:strVal val="#ppt_x"/>
                                          </p:val>
                                        </p:tav>
                                        <p:tav tm="100000">
                                          <p:val>
                                            <p:strVal val="#ppt_x"/>
                                          </p:val>
                                        </p:tav>
                                      </p:tavLst>
                                    </p:anim>
                                    <p:anim calcmode="lin" valueType="num">
                                      <p:cBhvr>
                                        <p:cTn id="48" dur="1000" fill="hold"/>
                                        <p:tgtEl>
                                          <p:spTgt spid="15"/>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9"/>
                                        </p:tgtEl>
                                        <p:attrNameLst>
                                          <p:attrName>style.visibility</p:attrName>
                                        </p:attrNameLst>
                                      </p:cBhvr>
                                      <p:to>
                                        <p:strVal val="visible"/>
                                      </p:to>
                                    </p:set>
                                    <p:animEffect transition="in" filter="fade">
                                      <p:cBhvr>
                                        <p:cTn id="51" dur="1000"/>
                                        <p:tgtEl>
                                          <p:spTgt spid="19"/>
                                        </p:tgtEl>
                                      </p:cBhvr>
                                    </p:animEffect>
                                    <p:anim calcmode="lin" valueType="num">
                                      <p:cBhvr>
                                        <p:cTn id="52" dur="1000" fill="hold"/>
                                        <p:tgtEl>
                                          <p:spTgt spid="19"/>
                                        </p:tgtEl>
                                        <p:attrNameLst>
                                          <p:attrName>ppt_x</p:attrName>
                                        </p:attrNameLst>
                                      </p:cBhvr>
                                      <p:tavLst>
                                        <p:tav tm="0">
                                          <p:val>
                                            <p:strVal val="#ppt_x"/>
                                          </p:val>
                                        </p:tav>
                                        <p:tav tm="100000">
                                          <p:val>
                                            <p:strVal val="#ppt_x"/>
                                          </p:val>
                                        </p:tav>
                                      </p:tavLst>
                                    </p:anim>
                                    <p:anim calcmode="lin" valueType="num">
                                      <p:cBhvr>
                                        <p:cTn id="53" dur="1000" fill="hold"/>
                                        <p:tgtEl>
                                          <p:spTgt spid="19"/>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fade">
                                      <p:cBhvr>
                                        <p:cTn id="56" dur="1000"/>
                                        <p:tgtEl>
                                          <p:spTgt spid="18"/>
                                        </p:tgtEl>
                                      </p:cBhvr>
                                    </p:animEffect>
                                    <p:anim calcmode="lin" valueType="num">
                                      <p:cBhvr>
                                        <p:cTn id="57" dur="1000" fill="hold"/>
                                        <p:tgtEl>
                                          <p:spTgt spid="18"/>
                                        </p:tgtEl>
                                        <p:attrNameLst>
                                          <p:attrName>ppt_x</p:attrName>
                                        </p:attrNameLst>
                                      </p:cBhvr>
                                      <p:tavLst>
                                        <p:tav tm="0">
                                          <p:val>
                                            <p:strVal val="#ppt_x"/>
                                          </p:val>
                                        </p:tav>
                                        <p:tav tm="100000">
                                          <p:val>
                                            <p:strVal val="#ppt_x"/>
                                          </p:val>
                                        </p:tav>
                                      </p:tavLst>
                                    </p:anim>
                                    <p:anim calcmode="lin" valueType="num">
                                      <p:cBhvr>
                                        <p:cTn id="5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24"/>
                                        </p:tgtEl>
                                        <p:attrNameLst>
                                          <p:attrName>style.visibility</p:attrName>
                                        </p:attrNameLst>
                                      </p:cBhvr>
                                      <p:to>
                                        <p:strVal val="visible"/>
                                      </p:to>
                                    </p:set>
                                    <p:animEffect transition="in" filter="fade">
                                      <p:cBhvr>
                                        <p:cTn id="63" dur="1000"/>
                                        <p:tgtEl>
                                          <p:spTgt spid="24"/>
                                        </p:tgtEl>
                                      </p:cBhvr>
                                    </p:animEffect>
                                    <p:anim calcmode="lin" valueType="num">
                                      <p:cBhvr>
                                        <p:cTn id="64" dur="1000" fill="hold"/>
                                        <p:tgtEl>
                                          <p:spTgt spid="24"/>
                                        </p:tgtEl>
                                        <p:attrNameLst>
                                          <p:attrName>ppt_x</p:attrName>
                                        </p:attrNameLst>
                                      </p:cBhvr>
                                      <p:tavLst>
                                        <p:tav tm="0">
                                          <p:val>
                                            <p:strVal val="#ppt_x"/>
                                          </p:val>
                                        </p:tav>
                                        <p:tav tm="100000">
                                          <p:val>
                                            <p:strVal val="#ppt_x"/>
                                          </p:val>
                                        </p:tav>
                                      </p:tavLst>
                                    </p:anim>
                                    <p:anim calcmode="lin" valueType="num">
                                      <p:cBhvr>
                                        <p:cTn id="65" dur="1000" fill="hold"/>
                                        <p:tgtEl>
                                          <p:spTgt spid="24"/>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23"/>
                                        </p:tgtEl>
                                        <p:attrNameLst>
                                          <p:attrName>style.visibility</p:attrName>
                                        </p:attrNameLst>
                                      </p:cBhvr>
                                      <p:to>
                                        <p:strVal val="visible"/>
                                      </p:to>
                                    </p:set>
                                    <p:animEffect transition="in" filter="fade">
                                      <p:cBhvr>
                                        <p:cTn id="68" dur="1000"/>
                                        <p:tgtEl>
                                          <p:spTgt spid="23"/>
                                        </p:tgtEl>
                                      </p:cBhvr>
                                    </p:animEffect>
                                    <p:anim calcmode="lin" valueType="num">
                                      <p:cBhvr>
                                        <p:cTn id="69" dur="1000" fill="hold"/>
                                        <p:tgtEl>
                                          <p:spTgt spid="23"/>
                                        </p:tgtEl>
                                        <p:attrNameLst>
                                          <p:attrName>ppt_x</p:attrName>
                                        </p:attrNameLst>
                                      </p:cBhvr>
                                      <p:tavLst>
                                        <p:tav tm="0">
                                          <p:val>
                                            <p:strVal val="#ppt_x"/>
                                          </p:val>
                                        </p:tav>
                                        <p:tav tm="100000">
                                          <p:val>
                                            <p:strVal val="#ppt_x"/>
                                          </p:val>
                                        </p:tav>
                                      </p:tavLst>
                                    </p:anim>
                                    <p:anim calcmode="lin" valueType="num">
                                      <p:cBhvr>
                                        <p:cTn id="70" dur="1000" fill="hold"/>
                                        <p:tgtEl>
                                          <p:spTgt spid="23"/>
                                        </p:tgtEl>
                                        <p:attrNameLst>
                                          <p:attrName>ppt_y</p:attrName>
                                        </p:attrNameLst>
                                      </p:cBhvr>
                                      <p:tavLst>
                                        <p:tav tm="0">
                                          <p:val>
                                            <p:strVal val="#ppt_y+.1"/>
                                          </p:val>
                                        </p:tav>
                                        <p:tav tm="100000">
                                          <p:val>
                                            <p:strVal val="#ppt_y"/>
                                          </p:val>
                                        </p:tav>
                                      </p:tavLst>
                                    </p:anim>
                                  </p:childTnLst>
                                </p:cTn>
                              </p:par>
                              <p:par>
                                <p:cTn id="71" presetID="42" presetClass="entr" presetSubtype="0" fill="hold" grpId="0" nodeType="withEffect">
                                  <p:stCondLst>
                                    <p:cond delay="0"/>
                                  </p:stCondLst>
                                  <p:childTnLst>
                                    <p:set>
                                      <p:cBhvr>
                                        <p:cTn id="72" dur="1" fill="hold">
                                          <p:stCondLst>
                                            <p:cond delay="0"/>
                                          </p:stCondLst>
                                        </p:cTn>
                                        <p:tgtEl>
                                          <p:spTgt spid="21"/>
                                        </p:tgtEl>
                                        <p:attrNameLst>
                                          <p:attrName>style.visibility</p:attrName>
                                        </p:attrNameLst>
                                      </p:cBhvr>
                                      <p:to>
                                        <p:strVal val="visible"/>
                                      </p:to>
                                    </p:set>
                                    <p:animEffect transition="in" filter="fade">
                                      <p:cBhvr>
                                        <p:cTn id="73" dur="1000"/>
                                        <p:tgtEl>
                                          <p:spTgt spid="21"/>
                                        </p:tgtEl>
                                      </p:cBhvr>
                                    </p:animEffect>
                                    <p:anim calcmode="lin" valueType="num">
                                      <p:cBhvr>
                                        <p:cTn id="74" dur="1000" fill="hold"/>
                                        <p:tgtEl>
                                          <p:spTgt spid="21"/>
                                        </p:tgtEl>
                                        <p:attrNameLst>
                                          <p:attrName>ppt_x</p:attrName>
                                        </p:attrNameLst>
                                      </p:cBhvr>
                                      <p:tavLst>
                                        <p:tav tm="0">
                                          <p:val>
                                            <p:strVal val="#ppt_x"/>
                                          </p:val>
                                        </p:tav>
                                        <p:tav tm="100000">
                                          <p:val>
                                            <p:strVal val="#ppt_x"/>
                                          </p:val>
                                        </p:tav>
                                      </p:tavLst>
                                    </p:anim>
                                    <p:anim calcmode="lin" valueType="num">
                                      <p:cBhvr>
                                        <p:cTn id="75" dur="1000" fill="hold"/>
                                        <p:tgtEl>
                                          <p:spTgt spid="21"/>
                                        </p:tgtEl>
                                        <p:attrNameLst>
                                          <p:attrName>ppt_y</p:attrName>
                                        </p:attrNameLst>
                                      </p:cBhvr>
                                      <p:tavLst>
                                        <p:tav tm="0">
                                          <p:val>
                                            <p:strVal val="#ppt_y+.1"/>
                                          </p:val>
                                        </p:tav>
                                        <p:tav tm="100000">
                                          <p:val>
                                            <p:strVal val="#ppt_y"/>
                                          </p:val>
                                        </p:tav>
                                      </p:tavLst>
                                    </p:anim>
                                  </p:childTnLst>
                                </p:cTn>
                              </p:par>
                              <p:par>
                                <p:cTn id="76" presetID="42" presetClass="entr" presetSubtype="0" fill="hold" grpId="0" nodeType="withEffect">
                                  <p:stCondLst>
                                    <p:cond delay="0"/>
                                  </p:stCondLst>
                                  <p:childTnLst>
                                    <p:set>
                                      <p:cBhvr>
                                        <p:cTn id="77" dur="1" fill="hold">
                                          <p:stCondLst>
                                            <p:cond delay="0"/>
                                          </p:stCondLst>
                                        </p:cTn>
                                        <p:tgtEl>
                                          <p:spTgt spid="22"/>
                                        </p:tgtEl>
                                        <p:attrNameLst>
                                          <p:attrName>style.visibility</p:attrName>
                                        </p:attrNameLst>
                                      </p:cBhvr>
                                      <p:to>
                                        <p:strVal val="visible"/>
                                      </p:to>
                                    </p:set>
                                    <p:animEffect transition="in" filter="fade">
                                      <p:cBhvr>
                                        <p:cTn id="78" dur="1000"/>
                                        <p:tgtEl>
                                          <p:spTgt spid="22"/>
                                        </p:tgtEl>
                                      </p:cBhvr>
                                    </p:animEffect>
                                    <p:anim calcmode="lin" valueType="num">
                                      <p:cBhvr>
                                        <p:cTn id="79" dur="1000" fill="hold"/>
                                        <p:tgtEl>
                                          <p:spTgt spid="22"/>
                                        </p:tgtEl>
                                        <p:attrNameLst>
                                          <p:attrName>ppt_x</p:attrName>
                                        </p:attrNameLst>
                                      </p:cBhvr>
                                      <p:tavLst>
                                        <p:tav tm="0">
                                          <p:val>
                                            <p:strVal val="#ppt_x"/>
                                          </p:val>
                                        </p:tav>
                                        <p:tav tm="100000">
                                          <p:val>
                                            <p:strVal val="#ppt_x"/>
                                          </p:val>
                                        </p:tav>
                                      </p:tavLst>
                                    </p:anim>
                                    <p:anim calcmode="lin" valueType="num">
                                      <p:cBhvr>
                                        <p:cTn id="80"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nodeType="clickEffect">
                                  <p:stCondLst>
                                    <p:cond delay="0"/>
                                  </p:stCondLst>
                                  <p:childTnLst>
                                    <p:set>
                                      <p:cBhvr>
                                        <p:cTn id="84" dur="1" fill="hold">
                                          <p:stCondLst>
                                            <p:cond delay="0"/>
                                          </p:stCondLst>
                                        </p:cTn>
                                        <p:tgtEl>
                                          <p:spTgt spid="2"/>
                                        </p:tgtEl>
                                        <p:attrNameLst>
                                          <p:attrName>style.visibility</p:attrName>
                                        </p:attrNameLst>
                                      </p:cBhvr>
                                      <p:to>
                                        <p:strVal val="visible"/>
                                      </p:to>
                                    </p:set>
                                    <p:animEffect transition="in" filter="fade">
                                      <p:cBhvr>
                                        <p:cTn id="85" dur="1000"/>
                                        <p:tgtEl>
                                          <p:spTgt spid="2"/>
                                        </p:tgtEl>
                                      </p:cBhvr>
                                    </p:animEffect>
                                    <p:anim calcmode="lin" valueType="num">
                                      <p:cBhvr>
                                        <p:cTn id="86" dur="1000" fill="hold"/>
                                        <p:tgtEl>
                                          <p:spTgt spid="2"/>
                                        </p:tgtEl>
                                        <p:attrNameLst>
                                          <p:attrName>ppt_x</p:attrName>
                                        </p:attrNameLst>
                                      </p:cBhvr>
                                      <p:tavLst>
                                        <p:tav tm="0">
                                          <p:val>
                                            <p:strVal val="#ppt_x"/>
                                          </p:val>
                                        </p:tav>
                                        <p:tav tm="100000">
                                          <p:val>
                                            <p:strVal val="#ppt_x"/>
                                          </p:val>
                                        </p:tav>
                                      </p:tavLst>
                                    </p:anim>
                                    <p:anim calcmode="lin" valueType="num">
                                      <p:cBhvr>
                                        <p:cTn id="8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42" presetClass="entr" presetSubtype="0" fill="hold" nodeType="clickEffect">
                                  <p:stCondLst>
                                    <p:cond delay="0"/>
                                  </p:stCondLst>
                                  <p:childTnLst>
                                    <p:set>
                                      <p:cBhvr>
                                        <p:cTn id="91" dur="1" fill="hold">
                                          <p:stCondLst>
                                            <p:cond delay="0"/>
                                          </p:stCondLst>
                                        </p:cTn>
                                        <p:tgtEl>
                                          <p:spTgt spid="26"/>
                                        </p:tgtEl>
                                        <p:attrNameLst>
                                          <p:attrName>style.visibility</p:attrName>
                                        </p:attrNameLst>
                                      </p:cBhvr>
                                      <p:to>
                                        <p:strVal val="visible"/>
                                      </p:to>
                                    </p:set>
                                    <p:animEffect transition="in" filter="fade">
                                      <p:cBhvr>
                                        <p:cTn id="92" dur="1000"/>
                                        <p:tgtEl>
                                          <p:spTgt spid="26"/>
                                        </p:tgtEl>
                                      </p:cBhvr>
                                    </p:animEffect>
                                    <p:anim calcmode="lin" valueType="num">
                                      <p:cBhvr>
                                        <p:cTn id="93" dur="1000" fill="hold"/>
                                        <p:tgtEl>
                                          <p:spTgt spid="26"/>
                                        </p:tgtEl>
                                        <p:attrNameLst>
                                          <p:attrName>ppt_x</p:attrName>
                                        </p:attrNameLst>
                                      </p:cBhvr>
                                      <p:tavLst>
                                        <p:tav tm="0">
                                          <p:val>
                                            <p:strVal val="#ppt_x"/>
                                          </p:val>
                                        </p:tav>
                                        <p:tav tm="100000">
                                          <p:val>
                                            <p:strVal val="#ppt_x"/>
                                          </p:val>
                                        </p:tav>
                                      </p:tavLst>
                                    </p:anim>
                                    <p:anim calcmode="lin" valueType="num">
                                      <p:cBhvr>
                                        <p:cTn id="94"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P spid="11" grpId="0" animBg="1"/>
      <p:bldP spid="14" grpId="0" animBg="1"/>
      <p:bldP spid="15" grpId="0" animBg="1"/>
      <p:bldP spid="17" grpId="0" animBg="1"/>
      <p:bldP spid="18" grpId="0" animBg="1"/>
      <p:bldP spid="19" grpId="0" animBg="1"/>
      <p:bldP spid="21" grpId="0" animBg="1"/>
      <p:bldP spid="22" grpId="0" animBg="1"/>
      <p:bldP spid="23" grpId="0" animBg="1"/>
      <p:bldP spid="2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05F81-82E0-2831-FFC2-0FF604EF501D}"/>
              </a:ext>
            </a:extLst>
          </p:cNvPr>
          <p:cNvSpPr>
            <a:spLocks noGrp="1"/>
          </p:cNvSpPr>
          <p:nvPr>
            <p:ph type="title"/>
          </p:nvPr>
        </p:nvSpPr>
        <p:spPr>
          <a:xfrm>
            <a:off x="1981200" y="0"/>
            <a:ext cx="8229600" cy="1484784"/>
          </a:xfrm>
        </p:spPr>
        <p:txBody>
          <a:bodyPr/>
          <a:lstStyle/>
          <a:p>
            <a:r>
              <a:rPr lang="en-GB" dirty="0" err="1"/>
              <a:t>Cockett</a:t>
            </a:r>
            <a:r>
              <a:rPr lang="en-GB" dirty="0"/>
              <a:t> 8</a:t>
            </a:r>
            <a:br>
              <a:rPr lang="en-GB" dirty="0"/>
            </a:br>
            <a:r>
              <a:rPr lang="en-GB" dirty="0"/>
              <a:t>Peeling back the layers</a:t>
            </a:r>
          </a:p>
        </p:txBody>
      </p:sp>
      <p:sp>
        <p:nvSpPr>
          <p:cNvPr id="3" name="Slide Number Placeholder 2">
            <a:extLst>
              <a:ext uri="{FF2B5EF4-FFF2-40B4-BE49-F238E27FC236}">
                <a16:creationId xmlns:a16="http://schemas.microsoft.com/office/drawing/2014/main" id="{02B21F68-147D-6633-1855-CB98EBED9297}"/>
              </a:ext>
            </a:extLst>
          </p:cNvPr>
          <p:cNvSpPr>
            <a:spLocks noGrp="1"/>
          </p:cNvSpPr>
          <p:nvPr>
            <p:ph type="sldNum" sz="quarter" idx="12"/>
          </p:nvPr>
        </p:nvSpPr>
        <p:spPr/>
        <p:txBody>
          <a:bodyPr/>
          <a:lstStyle/>
          <a:p>
            <a:pPr>
              <a:defRPr/>
            </a:pPr>
            <a:fld id="{55CCD90B-F72A-48CB-A480-C2CCE3929867}" type="slidenum">
              <a:rPr lang="en-US"/>
              <a:pPr>
                <a:defRPr/>
              </a:pPr>
              <a:t>26</a:t>
            </a:fld>
            <a:endParaRPr lang="en-US"/>
          </a:p>
        </p:txBody>
      </p:sp>
      <p:pic>
        <p:nvPicPr>
          <p:cNvPr id="5" name="Picture 4">
            <a:extLst>
              <a:ext uri="{FF2B5EF4-FFF2-40B4-BE49-F238E27FC236}">
                <a16:creationId xmlns:a16="http://schemas.microsoft.com/office/drawing/2014/main" id="{1E3145C5-3E6F-D3F1-C4BA-DD4B53C5EE59}"/>
              </a:ext>
            </a:extLst>
          </p:cNvPr>
          <p:cNvPicPr>
            <a:picLocks noChangeAspect="1"/>
          </p:cNvPicPr>
          <p:nvPr/>
        </p:nvPicPr>
        <p:blipFill>
          <a:blip r:embed="rId2"/>
          <a:stretch>
            <a:fillRect/>
          </a:stretch>
        </p:blipFill>
        <p:spPr>
          <a:xfrm>
            <a:off x="2004443" y="1573340"/>
            <a:ext cx="8222835" cy="1621848"/>
          </a:xfrm>
          <a:prstGeom prst="rect">
            <a:avLst/>
          </a:prstGeom>
        </p:spPr>
      </p:pic>
      <p:sp>
        <p:nvSpPr>
          <p:cNvPr id="6" name="Rectangle 5">
            <a:extLst>
              <a:ext uri="{FF2B5EF4-FFF2-40B4-BE49-F238E27FC236}">
                <a16:creationId xmlns:a16="http://schemas.microsoft.com/office/drawing/2014/main" id="{D5023F97-690F-1811-8699-8B6AC8A5A2A9}"/>
              </a:ext>
            </a:extLst>
          </p:cNvPr>
          <p:cNvSpPr/>
          <p:nvPr/>
        </p:nvSpPr>
        <p:spPr>
          <a:xfrm>
            <a:off x="3791744" y="2957877"/>
            <a:ext cx="504056" cy="216024"/>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7" name="Rectangle 6">
            <a:extLst>
              <a:ext uri="{FF2B5EF4-FFF2-40B4-BE49-F238E27FC236}">
                <a16:creationId xmlns:a16="http://schemas.microsoft.com/office/drawing/2014/main" id="{065275C0-55F5-D1FB-398A-BC25C3BFF837}"/>
              </a:ext>
            </a:extLst>
          </p:cNvPr>
          <p:cNvSpPr/>
          <p:nvPr/>
        </p:nvSpPr>
        <p:spPr>
          <a:xfrm>
            <a:off x="6240015" y="2977361"/>
            <a:ext cx="504056" cy="216024"/>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8" name="Rectangle 7">
            <a:extLst>
              <a:ext uri="{FF2B5EF4-FFF2-40B4-BE49-F238E27FC236}">
                <a16:creationId xmlns:a16="http://schemas.microsoft.com/office/drawing/2014/main" id="{472A8B45-588E-585D-2ABD-D5F997066D46}"/>
              </a:ext>
            </a:extLst>
          </p:cNvPr>
          <p:cNvSpPr/>
          <p:nvPr/>
        </p:nvSpPr>
        <p:spPr>
          <a:xfrm>
            <a:off x="8760296" y="2780929"/>
            <a:ext cx="504056" cy="412457"/>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graphicFrame>
        <p:nvGraphicFramePr>
          <p:cNvPr id="9" name="Table 9">
            <a:extLst>
              <a:ext uri="{FF2B5EF4-FFF2-40B4-BE49-F238E27FC236}">
                <a16:creationId xmlns:a16="http://schemas.microsoft.com/office/drawing/2014/main" id="{25FFC9C3-6321-E72F-F6F2-77D08A3D4A06}"/>
              </a:ext>
            </a:extLst>
          </p:cNvPr>
          <p:cNvGraphicFramePr>
            <a:graphicFrameLocks noGrp="1"/>
          </p:cNvGraphicFramePr>
          <p:nvPr>
            <p:extLst>
              <p:ext uri="{D42A27DB-BD31-4B8C-83A1-F6EECF244321}">
                <p14:modId xmlns:p14="http://schemas.microsoft.com/office/powerpoint/2010/main" val="2718894361"/>
              </p:ext>
            </p:extLst>
          </p:nvPr>
        </p:nvGraphicFramePr>
        <p:xfrm>
          <a:off x="1981200" y="3311736"/>
          <a:ext cx="8363274" cy="3123934"/>
        </p:xfrm>
        <a:graphic>
          <a:graphicData uri="http://schemas.openxmlformats.org/drawingml/2006/table">
            <a:tbl>
              <a:tblPr firstRow="1" bandRow="1">
                <a:tableStyleId>{5C22544A-7EE6-4342-B048-85BDC9FD1C3A}</a:tableStyleId>
              </a:tblPr>
              <a:tblGrid>
                <a:gridCol w="1816830">
                  <a:extLst>
                    <a:ext uri="{9D8B030D-6E8A-4147-A177-3AD203B41FA5}">
                      <a16:colId xmlns:a16="http://schemas.microsoft.com/office/drawing/2014/main" val="3666047731"/>
                    </a:ext>
                  </a:extLst>
                </a:gridCol>
                <a:gridCol w="3941346">
                  <a:extLst>
                    <a:ext uri="{9D8B030D-6E8A-4147-A177-3AD203B41FA5}">
                      <a16:colId xmlns:a16="http://schemas.microsoft.com/office/drawing/2014/main" val="4240185840"/>
                    </a:ext>
                  </a:extLst>
                </a:gridCol>
                <a:gridCol w="2605098">
                  <a:extLst>
                    <a:ext uri="{9D8B030D-6E8A-4147-A177-3AD203B41FA5}">
                      <a16:colId xmlns:a16="http://schemas.microsoft.com/office/drawing/2014/main" val="3753615703"/>
                    </a:ext>
                  </a:extLst>
                </a:gridCol>
              </a:tblGrid>
              <a:tr h="563614">
                <a:tc>
                  <a:txBody>
                    <a:bodyPr/>
                    <a:lstStyle/>
                    <a:p>
                      <a:r>
                        <a:rPr lang="en-GB" dirty="0"/>
                        <a:t>Income</a:t>
                      </a:r>
                    </a:p>
                  </a:txBody>
                  <a:tcPr/>
                </a:tc>
                <a:tc>
                  <a:txBody>
                    <a:bodyPr/>
                    <a:lstStyle/>
                    <a:p>
                      <a:r>
                        <a:rPr lang="en-GB" dirty="0"/>
                        <a:t>Education</a:t>
                      </a:r>
                    </a:p>
                  </a:txBody>
                  <a:tcPr/>
                </a:tc>
                <a:tc>
                  <a:txBody>
                    <a:bodyPr/>
                    <a:lstStyle/>
                    <a:p>
                      <a:r>
                        <a:rPr lang="en-GB" dirty="0"/>
                        <a:t>Community  Safety</a:t>
                      </a:r>
                    </a:p>
                  </a:txBody>
                  <a:tcPr/>
                </a:tc>
                <a:extLst>
                  <a:ext uri="{0D108BD9-81ED-4DB2-BD59-A6C34878D82A}">
                    <a16:rowId xmlns:a16="http://schemas.microsoft.com/office/drawing/2014/main" val="650139148"/>
                  </a:ext>
                </a:extLst>
              </a:tr>
              <a:tr h="563614">
                <a:tc>
                  <a:txBody>
                    <a:bodyPr/>
                    <a:lstStyle/>
                    <a:p>
                      <a:r>
                        <a:rPr lang="en-US" dirty="0"/>
                        <a:t>% income deprivation </a:t>
                      </a:r>
                    </a:p>
                    <a:p>
                      <a:endParaRPr lang="en-US" dirty="0"/>
                    </a:p>
                    <a:p>
                      <a:r>
                        <a:rPr lang="en-US" dirty="0"/>
                        <a:t>(in receipt of income-related benefits and tax credits)</a:t>
                      </a:r>
                      <a:endParaRPr lang="en-GB" dirty="0"/>
                    </a:p>
                  </a:txBody>
                  <a:tcPr/>
                </a:tc>
                <a:tc>
                  <a:txBody>
                    <a:bodyPr/>
                    <a:lstStyle/>
                    <a:p>
                      <a:r>
                        <a:rPr lang="en-US" dirty="0"/>
                        <a:t>Foundation Phase Average Point Score</a:t>
                      </a:r>
                    </a:p>
                    <a:p>
                      <a:r>
                        <a:rPr lang="en-US" dirty="0"/>
                        <a:t>Key Stage 2 Average Point Score</a:t>
                      </a:r>
                    </a:p>
                    <a:p>
                      <a:r>
                        <a:rPr lang="en-US" dirty="0"/>
                        <a:t>Key Stage 4 Average Point Score for core subjects</a:t>
                      </a:r>
                    </a:p>
                    <a:p>
                      <a:r>
                        <a:rPr lang="en-US" dirty="0"/>
                        <a:t>Repeat Absenteeism</a:t>
                      </a:r>
                    </a:p>
                    <a:p>
                      <a:r>
                        <a:rPr lang="en-US" dirty="0"/>
                        <a:t>%  Key Stage 4 leavers entering Higher Education</a:t>
                      </a:r>
                    </a:p>
                    <a:p>
                      <a:r>
                        <a:rPr lang="en-US" dirty="0"/>
                        <a:t>Number of Adults aged 25-64 with No Qualifications</a:t>
                      </a:r>
                      <a:endParaRPr lang="en-GB" dirty="0"/>
                    </a:p>
                  </a:txBody>
                  <a:tcPr/>
                </a:tc>
                <a:tc>
                  <a:txBody>
                    <a:bodyPr/>
                    <a:lstStyle/>
                    <a:p>
                      <a:r>
                        <a:rPr lang="en-US" dirty="0"/>
                        <a:t>Police recorded burglary</a:t>
                      </a:r>
                    </a:p>
                    <a:p>
                      <a:r>
                        <a:rPr lang="en-US" dirty="0"/>
                        <a:t>Police recorded criminal damage</a:t>
                      </a:r>
                    </a:p>
                    <a:p>
                      <a:r>
                        <a:rPr lang="en-US" dirty="0"/>
                        <a:t>Police recorded theft</a:t>
                      </a:r>
                    </a:p>
                    <a:p>
                      <a:r>
                        <a:rPr lang="en-US" dirty="0"/>
                        <a:t>Police recorded violent crime</a:t>
                      </a:r>
                    </a:p>
                    <a:p>
                      <a:r>
                        <a:rPr lang="en-US" dirty="0"/>
                        <a:t>Fire incidences</a:t>
                      </a:r>
                    </a:p>
                    <a:p>
                      <a:r>
                        <a:rPr lang="en-US" dirty="0"/>
                        <a:t>Police recorded Anti-Social </a:t>
                      </a:r>
                      <a:r>
                        <a:rPr lang="en-US" dirty="0" err="1"/>
                        <a:t>Behaviour</a:t>
                      </a:r>
                      <a:r>
                        <a:rPr lang="en-US" dirty="0"/>
                        <a:t> (ASB)</a:t>
                      </a:r>
                      <a:endParaRPr lang="en-GB" dirty="0"/>
                    </a:p>
                  </a:txBody>
                  <a:tcPr/>
                </a:tc>
                <a:extLst>
                  <a:ext uri="{0D108BD9-81ED-4DB2-BD59-A6C34878D82A}">
                    <a16:rowId xmlns:a16="http://schemas.microsoft.com/office/drawing/2014/main" val="2661454301"/>
                  </a:ext>
                </a:extLst>
              </a:tr>
            </a:tbl>
          </a:graphicData>
        </a:graphic>
      </p:graphicFrame>
      <p:sp>
        <p:nvSpPr>
          <p:cNvPr id="4" name="Rectangle 3">
            <a:extLst>
              <a:ext uri="{FF2B5EF4-FFF2-40B4-BE49-F238E27FC236}">
                <a16:creationId xmlns:a16="http://schemas.microsoft.com/office/drawing/2014/main" id="{5AB5A5AC-0742-35D5-3E76-4B5ED5DE3B57}"/>
              </a:ext>
            </a:extLst>
          </p:cNvPr>
          <p:cNvSpPr/>
          <p:nvPr/>
        </p:nvSpPr>
        <p:spPr>
          <a:xfrm>
            <a:off x="2004443" y="3922005"/>
            <a:ext cx="1787301" cy="251184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44C0E6EC-1498-C867-8745-11B4585A0C8A}"/>
              </a:ext>
            </a:extLst>
          </p:cNvPr>
          <p:cNvSpPr/>
          <p:nvPr/>
        </p:nvSpPr>
        <p:spPr>
          <a:xfrm>
            <a:off x="3814987" y="3907170"/>
            <a:ext cx="3872045" cy="251184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4B36C98-5854-1094-00EA-B69358AADF64}"/>
              </a:ext>
            </a:extLst>
          </p:cNvPr>
          <p:cNvSpPr/>
          <p:nvPr/>
        </p:nvSpPr>
        <p:spPr>
          <a:xfrm>
            <a:off x="7843949" y="3907170"/>
            <a:ext cx="2343608" cy="251184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5534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4"/>
                                        </p:tgtEl>
                                      </p:cBhvr>
                                    </p:animEffect>
                                    <p:set>
                                      <p:cBhvr>
                                        <p:cTn id="25" dur="1" fill="hold">
                                          <p:stCondLst>
                                            <p:cond delay="499"/>
                                          </p:stCondLst>
                                        </p:cTn>
                                        <p:tgtEl>
                                          <p:spTgt spid="4"/>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10"/>
                                        </p:tgtEl>
                                      </p:cBhvr>
                                    </p:animEffect>
                                    <p:set>
                                      <p:cBhvr>
                                        <p:cTn id="30" dur="1" fill="hold">
                                          <p:stCondLst>
                                            <p:cond delay="499"/>
                                          </p:stCondLst>
                                        </p:cTn>
                                        <p:tgtEl>
                                          <p:spTgt spid="10"/>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11"/>
                                        </p:tgtEl>
                                      </p:cBhvr>
                                    </p:animEffect>
                                    <p:set>
                                      <p:cBhvr>
                                        <p:cTn id="35"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4" grpId="0" animBg="1"/>
      <p:bldP spid="10"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64913D71-AB69-C1DE-9FE0-E0804F9460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C3994A-615C-3BB4-9B23-FAEDE2373E16}"/>
              </a:ext>
            </a:extLst>
          </p:cNvPr>
          <p:cNvSpPr>
            <a:spLocks noGrp="1"/>
          </p:cNvSpPr>
          <p:nvPr>
            <p:ph type="title"/>
          </p:nvPr>
        </p:nvSpPr>
        <p:spPr/>
        <p:txBody>
          <a:bodyPr>
            <a:normAutofit/>
          </a:bodyPr>
          <a:lstStyle/>
          <a:p>
            <a:r>
              <a:rPr lang="en-GB" sz="5400" dirty="0">
                <a:solidFill>
                  <a:schemeClr val="bg1"/>
                </a:solidFill>
              </a:rPr>
              <a:t>Reflection</a:t>
            </a:r>
          </a:p>
        </p:txBody>
      </p:sp>
      <p:sp>
        <p:nvSpPr>
          <p:cNvPr id="3" name="Content Placeholder 2">
            <a:extLst>
              <a:ext uri="{FF2B5EF4-FFF2-40B4-BE49-F238E27FC236}">
                <a16:creationId xmlns:a16="http://schemas.microsoft.com/office/drawing/2014/main" id="{65AF3D75-613B-2676-51AB-F6CDC3DE6FE9}"/>
              </a:ext>
            </a:extLst>
          </p:cNvPr>
          <p:cNvSpPr>
            <a:spLocks noGrp="1"/>
          </p:cNvSpPr>
          <p:nvPr>
            <p:ph idx="1"/>
          </p:nvPr>
        </p:nvSpPr>
        <p:spPr/>
        <p:txBody>
          <a:bodyPr/>
          <a:lstStyle/>
          <a:p>
            <a:r>
              <a:rPr lang="en-GB" dirty="0">
                <a:solidFill>
                  <a:schemeClr val="bg1"/>
                </a:solidFill>
              </a:rPr>
              <a:t>Rather than, all roads lead to Rome, MD has often suggested that ‘all roads lead to home.’ If we trace the evidence carefully, we end up looking at someone’s front door. Do we make good enough use of modern data sources to overlay data, see patterns and identify offenders?</a:t>
            </a:r>
          </a:p>
          <a:p>
            <a:r>
              <a:rPr lang="en-GB" dirty="0">
                <a:solidFill>
                  <a:schemeClr val="bg1"/>
                </a:solidFill>
              </a:rPr>
              <a:t>Do the police collate data in isolation from other key public partners or do we collaborate effectively in the prediction and detection of crime?</a:t>
            </a:r>
          </a:p>
        </p:txBody>
      </p:sp>
    </p:spTree>
    <p:extLst>
      <p:ext uri="{BB962C8B-B14F-4D97-AF65-F5344CB8AC3E}">
        <p14:creationId xmlns:p14="http://schemas.microsoft.com/office/powerpoint/2010/main" val="1562084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5248066" y="1192052"/>
            <a:ext cx="6719144" cy="47098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BF297453-0948-43DC-A786-12E486B82C10}"/>
              </a:ext>
            </a:extLst>
          </p:cNvPr>
          <p:cNvSpPr txBox="1"/>
          <p:nvPr/>
        </p:nvSpPr>
        <p:spPr>
          <a:xfrm>
            <a:off x="9808579" y="1192052"/>
            <a:ext cx="2075506" cy="1631216"/>
          </a:xfrm>
          <a:prstGeom prst="rect">
            <a:avLst/>
          </a:prstGeom>
          <a:noFill/>
          <a:ln w="2540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In 2021, 81.7%were ‘White’ down from 86.0% in the 2011 Census.</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F67C500-1979-DF76-08A7-8477273969F4}"/>
              </a:ext>
            </a:extLst>
          </p:cNvPr>
          <p:cNvPicPr>
            <a:picLocks noChangeAspect="1"/>
          </p:cNvPicPr>
          <p:nvPr/>
        </p:nvPicPr>
        <p:blipFill>
          <a:blip r:embed="rId3"/>
          <a:stretch>
            <a:fillRect/>
          </a:stretch>
        </p:blipFill>
        <p:spPr>
          <a:xfrm>
            <a:off x="561404" y="377687"/>
            <a:ext cx="4371211" cy="6102625"/>
          </a:xfrm>
          <a:prstGeom prst="rect">
            <a:avLst/>
          </a:prstGeom>
        </p:spPr>
      </p:pic>
      <p:sp>
        <p:nvSpPr>
          <p:cNvPr id="3" name="Slide Number Placeholder 2">
            <a:extLst>
              <a:ext uri="{FF2B5EF4-FFF2-40B4-BE49-F238E27FC236}">
                <a16:creationId xmlns:a16="http://schemas.microsoft.com/office/drawing/2014/main" id="{413736AF-C975-3EB7-95EB-B373C7F9873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71298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D9689F-6E2F-FB1C-0D32-15FA91FAAE21}"/>
              </a:ext>
            </a:extLst>
          </p:cNvPr>
          <p:cNvPicPr>
            <a:picLocks noChangeAspect="1"/>
          </p:cNvPicPr>
          <p:nvPr/>
        </p:nvPicPr>
        <p:blipFill>
          <a:blip r:embed="rId2"/>
          <a:stretch>
            <a:fillRect/>
          </a:stretch>
        </p:blipFill>
        <p:spPr>
          <a:xfrm>
            <a:off x="499355" y="835090"/>
            <a:ext cx="6632157" cy="5187820"/>
          </a:xfrm>
          <a:prstGeom prst="rect">
            <a:avLst/>
          </a:prstGeom>
        </p:spPr>
      </p:pic>
      <p:pic>
        <p:nvPicPr>
          <p:cNvPr id="5" name="Picture 4">
            <a:extLst>
              <a:ext uri="{FF2B5EF4-FFF2-40B4-BE49-F238E27FC236}">
                <a16:creationId xmlns:a16="http://schemas.microsoft.com/office/drawing/2014/main" id="{C4C6F596-83F9-C1E0-DEC8-B0DCEA6E5956}"/>
              </a:ext>
            </a:extLst>
          </p:cNvPr>
          <p:cNvPicPr>
            <a:picLocks noChangeAspect="1"/>
          </p:cNvPicPr>
          <p:nvPr/>
        </p:nvPicPr>
        <p:blipFill>
          <a:blip r:embed="rId3"/>
          <a:stretch>
            <a:fillRect/>
          </a:stretch>
        </p:blipFill>
        <p:spPr>
          <a:xfrm>
            <a:off x="5430320" y="660809"/>
            <a:ext cx="6027026" cy="5187820"/>
          </a:xfrm>
          <a:prstGeom prst="rect">
            <a:avLst/>
          </a:prstGeom>
        </p:spPr>
      </p:pic>
      <p:sp>
        <p:nvSpPr>
          <p:cNvPr id="6" name="Oval 5">
            <a:extLst>
              <a:ext uri="{FF2B5EF4-FFF2-40B4-BE49-F238E27FC236}">
                <a16:creationId xmlns:a16="http://schemas.microsoft.com/office/drawing/2014/main" id="{3C01821D-E396-A070-8EE5-8234F8ECFCA2}"/>
              </a:ext>
            </a:extLst>
          </p:cNvPr>
          <p:cNvSpPr/>
          <p:nvPr/>
        </p:nvSpPr>
        <p:spPr>
          <a:xfrm>
            <a:off x="4044220" y="1886446"/>
            <a:ext cx="177282" cy="22393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DA16DA83-23C9-DF8B-F62C-36C3959C6052}"/>
              </a:ext>
            </a:extLst>
          </p:cNvPr>
          <p:cNvSpPr txBox="1"/>
          <p:nvPr/>
        </p:nvSpPr>
        <p:spPr>
          <a:xfrm>
            <a:off x="8691327" y="6174463"/>
            <a:ext cx="306007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Census 2021</a:t>
            </a:r>
          </a:p>
        </p:txBody>
      </p:sp>
      <p:sp>
        <p:nvSpPr>
          <p:cNvPr id="2" name="Slide Number Placeholder 1">
            <a:extLst>
              <a:ext uri="{FF2B5EF4-FFF2-40B4-BE49-F238E27FC236}">
                <a16:creationId xmlns:a16="http://schemas.microsoft.com/office/drawing/2014/main" id="{ACC17C59-51DB-853B-174E-DEF909E39EE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524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9B2B2-93D4-32E5-0C82-A326D5FD3E57}"/>
              </a:ext>
            </a:extLst>
          </p:cNvPr>
          <p:cNvSpPr>
            <a:spLocks noGrp="1"/>
          </p:cNvSpPr>
          <p:nvPr>
            <p:ph type="title"/>
          </p:nvPr>
        </p:nvSpPr>
        <p:spPr>
          <a:xfrm>
            <a:off x="6096000" y="124496"/>
            <a:ext cx="5257800" cy="1325563"/>
          </a:xfrm>
        </p:spPr>
        <p:txBody>
          <a:bodyPr/>
          <a:lstStyle/>
          <a:p>
            <a:r>
              <a:rPr lang="en-GB" dirty="0"/>
              <a:t>Newham 30.8% White</a:t>
            </a:r>
          </a:p>
        </p:txBody>
      </p:sp>
      <p:sp>
        <p:nvSpPr>
          <p:cNvPr id="5" name="TextBox 4">
            <a:extLst>
              <a:ext uri="{FF2B5EF4-FFF2-40B4-BE49-F238E27FC236}">
                <a16:creationId xmlns:a16="http://schemas.microsoft.com/office/drawing/2014/main" id="{B7C77444-B219-E4EA-6A25-86E8BBEBAFFE}"/>
              </a:ext>
            </a:extLst>
          </p:cNvPr>
          <p:cNvSpPr txBox="1"/>
          <p:nvPr/>
        </p:nvSpPr>
        <p:spPr>
          <a:xfrm>
            <a:off x="838200" y="6211669"/>
            <a:ext cx="1030661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https://www.ons.gov.uk/census/maps/choropleth/identity/ethnic-group/ethnic-group-tb-6a/white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7" name="Picture 6">
            <a:extLst>
              <a:ext uri="{FF2B5EF4-FFF2-40B4-BE49-F238E27FC236}">
                <a16:creationId xmlns:a16="http://schemas.microsoft.com/office/drawing/2014/main" id="{9E5D4734-D4E9-0864-5E16-C71189018F03}"/>
              </a:ext>
            </a:extLst>
          </p:cNvPr>
          <p:cNvPicPr>
            <a:picLocks noChangeAspect="1"/>
          </p:cNvPicPr>
          <p:nvPr/>
        </p:nvPicPr>
        <p:blipFill>
          <a:blip r:embed="rId3"/>
          <a:stretch>
            <a:fillRect/>
          </a:stretch>
        </p:blipFill>
        <p:spPr>
          <a:xfrm>
            <a:off x="598941" y="175233"/>
            <a:ext cx="5083402" cy="40127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9960F750-6060-80C4-50C5-AA00286F0F9D}"/>
              </a:ext>
            </a:extLst>
          </p:cNvPr>
          <p:cNvPicPr>
            <a:picLocks noChangeAspect="1"/>
          </p:cNvPicPr>
          <p:nvPr/>
        </p:nvPicPr>
        <p:blipFill>
          <a:blip r:embed="rId4"/>
          <a:stretch>
            <a:fillRect/>
          </a:stretch>
        </p:blipFill>
        <p:spPr>
          <a:xfrm>
            <a:off x="6688476" y="1435663"/>
            <a:ext cx="5128498" cy="4256220"/>
          </a:xfrm>
          <a:prstGeom prst="rect">
            <a:avLst/>
          </a:prstGeom>
        </p:spPr>
      </p:pic>
      <p:sp>
        <p:nvSpPr>
          <p:cNvPr id="10" name="Content Placeholder 9">
            <a:extLst>
              <a:ext uri="{FF2B5EF4-FFF2-40B4-BE49-F238E27FC236}">
                <a16:creationId xmlns:a16="http://schemas.microsoft.com/office/drawing/2014/main" id="{EAC45A8D-E1DA-1D97-81C7-89D498014BD7}"/>
              </a:ext>
            </a:extLst>
          </p:cNvPr>
          <p:cNvSpPr txBox="1">
            <a:spLocks noGrp="1"/>
          </p:cNvSpPr>
          <p:nvPr>
            <p:ph idx="1"/>
          </p:nvPr>
        </p:nvSpPr>
        <p:spPr>
          <a:xfrm>
            <a:off x="513952" y="4569937"/>
            <a:ext cx="5671457" cy="1421928"/>
          </a:xfrm>
          <a:prstGeom prst="rect">
            <a:avLst/>
          </a:prstGeom>
          <a:solidFill>
            <a:srgbClr val="FFC000"/>
          </a:solidFill>
        </p:spPr>
        <p:txBody>
          <a:bodyPr wrap="square">
            <a:spAutoFit/>
          </a:bodyPr>
          <a:lstStyle/>
          <a:p>
            <a:r>
              <a:rPr lang="en-US" sz="3200" dirty="0"/>
              <a:t>What are the implications for the people, policing and wider public services?</a:t>
            </a:r>
            <a:endParaRPr lang="en-GB" sz="3200" dirty="0"/>
          </a:p>
        </p:txBody>
      </p:sp>
      <p:sp>
        <p:nvSpPr>
          <p:cNvPr id="3" name="Oval 2">
            <a:extLst>
              <a:ext uri="{FF2B5EF4-FFF2-40B4-BE49-F238E27FC236}">
                <a16:creationId xmlns:a16="http://schemas.microsoft.com/office/drawing/2014/main" id="{1F5F76B4-B2A3-D375-81F2-8697E8A5C083}"/>
              </a:ext>
            </a:extLst>
          </p:cNvPr>
          <p:cNvSpPr/>
          <p:nvPr/>
        </p:nvSpPr>
        <p:spPr>
          <a:xfrm>
            <a:off x="1485900" y="3133725"/>
            <a:ext cx="1428750" cy="1054230"/>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 name="Straight Arrow Connector 5">
            <a:extLst>
              <a:ext uri="{FF2B5EF4-FFF2-40B4-BE49-F238E27FC236}">
                <a16:creationId xmlns:a16="http://schemas.microsoft.com/office/drawing/2014/main" id="{87AAF71F-6FC2-38FA-13FF-44DFAC7E961D}"/>
              </a:ext>
            </a:extLst>
          </p:cNvPr>
          <p:cNvCxnSpPr>
            <a:cxnSpLocks/>
          </p:cNvCxnSpPr>
          <p:nvPr/>
        </p:nvCxnSpPr>
        <p:spPr>
          <a:xfrm>
            <a:off x="4886325" y="3009900"/>
            <a:ext cx="1802151" cy="123825"/>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B32C5E0C-EFCB-FE87-E088-098F92FD99B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6490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0">
                                            <p:bg/>
                                          </p:spTgt>
                                        </p:tgtEl>
                                        <p:attrNameLst>
                                          <p:attrName>style.visibility</p:attrName>
                                        </p:attrNameLst>
                                      </p:cBhvr>
                                      <p:to>
                                        <p:strVal val="visible"/>
                                      </p:to>
                                    </p:set>
                                    <p:anim calcmode="lin" valueType="num">
                                      <p:cBhvr additive="base">
                                        <p:cTn id="20"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21" dur="500" fill="hold"/>
                                        <p:tgtEl>
                                          <p:spTgt spid="10">
                                            <p:bg/>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10">
                                            <p:txEl>
                                              <p:pRg st="0" end="0"/>
                                            </p:txEl>
                                          </p:spTgt>
                                        </p:tgtEl>
                                        <p:attrNameLst>
                                          <p:attrName>style.visibility</p:attrName>
                                        </p:attrNameLst>
                                      </p:cBhvr>
                                      <p:to>
                                        <p:strVal val="visible"/>
                                      </p:to>
                                    </p:set>
                                    <p:anim calcmode="lin" valueType="num">
                                      <p:cBhvr additive="base">
                                        <p:cTn id="26"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animBg="1"/>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E4196FA-5325-94BA-AB76-561EAF4FDB99}"/>
              </a:ext>
            </a:extLst>
          </p:cNvPr>
          <p:cNvPicPr>
            <a:picLocks noChangeAspect="1"/>
          </p:cNvPicPr>
          <p:nvPr/>
        </p:nvPicPr>
        <p:blipFill>
          <a:blip r:embed="rId2"/>
          <a:stretch>
            <a:fillRect/>
          </a:stretch>
        </p:blipFill>
        <p:spPr>
          <a:xfrm>
            <a:off x="165814" y="0"/>
            <a:ext cx="11860372" cy="6858000"/>
          </a:xfrm>
          <a:prstGeom prst="rect">
            <a:avLst/>
          </a:prstGeom>
        </p:spPr>
      </p:pic>
      <p:sp>
        <p:nvSpPr>
          <p:cNvPr id="2" name="Title 1">
            <a:extLst>
              <a:ext uri="{FF2B5EF4-FFF2-40B4-BE49-F238E27FC236}">
                <a16:creationId xmlns:a16="http://schemas.microsoft.com/office/drawing/2014/main" id="{C91F9F43-797D-145C-CAC8-506C8EF86483}"/>
              </a:ext>
            </a:extLst>
          </p:cNvPr>
          <p:cNvSpPr>
            <a:spLocks noGrp="1"/>
          </p:cNvSpPr>
          <p:nvPr>
            <p:ph type="title"/>
          </p:nvPr>
        </p:nvSpPr>
        <p:spPr/>
        <p:txBody>
          <a:bodyPr/>
          <a:lstStyle/>
          <a:p>
            <a:r>
              <a:rPr lang="en-GB" dirty="0"/>
              <a:t>Superdiversity and Moseley Village</a:t>
            </a:r>
          </a:p>
        </p:txBody>
      </p:sp>
      <p:pic>
        <p:nvPicPr>
          <p:cNvPr id="10" name="Picture 9">
            <a:extLst>
              <a:ext uri="{FF2B5EF4-FFF2-40B4-BE49-F238E27FC236}">
                <a16:creationId xmlns:a16="http://schemas.microsoft.com/office/drawing/2014/main" id="{00CC617E-18D9-4626-9CB5-94CE53A53B7F}"/>
              </a:ext>
            </a:extLst>
          </p:cNvPr>
          <p:cNvPicPr>
            <a:picLocks noChangeAspect="1"/>
          </p:cNvPicPr>
          <p:nvPr/>
        </p:nvPicPr>
        <p:blipFill>
          <a:blip r:embed="rId3"/>
          <a:stretch>
            <a:fillRect/>
          </a:stretch>
        </p:blipFill>
        <p:spPr>
          <a:xfrm>
            <a:off x="442056" y="1690688"/>
            <a:ext cx="5293524" cy="4683967"/>
          </a:xfrm>
          <a:prstGeom prst="rect">
            <a:avLst/>
          </a:prstGeom>
        </p:spPr>
      </p:pic>
      <p:pic>
        <p:nvPicPr>
          <p:cNvPr id="14" name="Picture 13">
            <a:extLst>
              <a:ext uri="{FF2B5EF4-FFF2-40B4-BE49-F238E27FC236}">
                <a16:creationId xmlns:a16="http://schemas.microsoft.com/office/drawing/2014/main" id="{FA432D3E-2912-E285-4448-63D9B0B00580}"/>
              </a:ext>
            </a:extLst>
          </p:cNvPr>
          <p:cNvPicPr>
            <a:picLocks noChangeAspect="1"/>
          </p:cNvPicPr>
          <p:nvPr/>
        </p:nvPicPr>
        <p:blipFill>
          <a:blip r:embed="rId4"/>
          <a:stretch>
            <a:fillRect/>
          </a:stretch>
        </p:blipFill>
        <p:spPr>
          <a:xfrm>
            <a:off x="5936331" y="1708864"/>
            <a:ext cx="5813613" cy="4690448"/>
          </a:xfrm>
          <a:prstGeom prst="rect">
            <a:avLst/>
          </a:prstGeom>
        </p:spPr>
      </p:pic>
      <p:cxnSp>
        <p:nvCxnSpPr>
          <p:cNvPr id="4" name="Straight Arrow Connector 3">
            <a:extLst>
              <a:ext uri="{FF2B5EF4-FFF2-40B4-BE49-F238E27FC236}">
                <a16:creationId xmlns:a16="http://schemas.microsoft.com/office/drawing/2014/main" id="{6EEBCCE0-44DD-5FCA-EEB2-B23AAF638A55}"/>
              </a:ext>
            </a:extLst>
          </p:cNvPr>
          <p:cNvCxnSpPr/>
          <p:nvPr/>
        </p:nvCxnSpPr>
        <p:spPr>
          <a:xfrm flipH="1" flipV="1">
            <a:off x="8571345" y="2835564"/>
            <a:ext cx="683491" cy="152400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502378C-15A2-6EB3-D1DC-C77328191B1E}"/>
              </a:ext>
            </a:extLst>
          </p:cNvPr>
          <p:cNvSpPr txBox="1"/>
          <p:nvPr/>
        </p:nvSpPr>
        <p:spPr>
          <a:xfrm>
            <a:off x="7605722" y="3515496"/>
            <a:ext cx="1191490" cy="369332"/>
          </a:xfrm>
          <a:prstGeom prst="rect">
            <a:avLst/>
          </a:prstGeom>
          <a:solidFill>
            <a:schemeClr val="tx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0.8 miles</a:t>
            </a:r>
          </a:p>
        </p:txBody>
      </p:sp>
      <p:sp>
        <p:nvSpPr>
          <p:cNvPr id="7" name="Slide Number Placeholder 6">
            <a:extLst>
              <a:ext uri="{FF2B5EF4-FFF2-40B4-BE49-F238E27FC236}">
                <a16:creationId xmlns:a16="http://schemas.microsoft.com/office/drawing/2014/main" id="{B2CFBA7B-8CCA-9C57-8B0A-9772046EC9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313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072DF24-CDA9-4BC6-9BCC-141752C9E3BE}"/>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F3C71DB-CAFA-4591-9AF4-7EACF244D33F}"/>
              </a:ext>
            </a:extLst>
          </p:cNvPr>
          <p:cNvSpPr>
            <a:spLocks noGrp="1"/>
          </p:cNvSpPr>
          <p:nvPr>
            <p:ph type="title"/>
          </p:nvPr>
        </p:nvSpPr>
        <p:spPr>
          <a:xfrm>
            <a:off x="8466391" y="5333208"/>
            <a:ext cx="3621157" cy="1325563"/>
          </a:xfrm>
        </p:spPr>
        <p:txBody>
          <a:bodyPr/>
          <a:lstStyle/>
          <a:p>
            <a:pPr algn="r"/>
            <a:r>
              <a:rPr lang="en-GB" dirty="0">
                <a:solidFill>
                  <a:schemeClr val="bg1"/>
                </a:solidFill>
              </a:rPr>
              <a:t>Paul </a:t>
            </a:r>
            <a:r>
              <a:rPr lang="en-GB" dirty="0" err="1">
                <a:solidFill>
                  <a:schemeClr val="bg1"/>
                </a:solidFill>
              </a:rPr>
              <a:t>Embery</a:t>
            </a:r>
            <a:endParaRPr lang="en-GB" dirty="0">
              <a:solidFill>
                <a:schemeClr val="bg1"/>
              </a:solidFill>
            </a:endParaRPr>
          </a:p>
        </p:txBody>
      </p:sp>
      <p:pic>
        <p:nvPicPr>
          <p:cNvPr id="5" name="Picture 4">
            <a:extLst>
              <a:ext uri="{FF2B5EF4-FFF2-40B4-BE49-F238E27FC236}">
                <a16:creationId xmlns:a16="http://schemas.microsoft.com/office/drawing/2014/main" id="{160AB419-B924-4EF2-B211-872E8B01BA15}"/>
              </a:ext>
            </a:extLst>
          </p:cNvPr>
          <p:cNvPicPr>
            <a:picLocks noChangeAspect="1"/>
          </p:cNvPicPr>
          <p:nvPr/>
        </p:nvPicPr>
        <p:blipFill>
          <a:blip r:embed="rId3"/>
          <a:stretch>
            <a:fillRect/>
          </a:stretch>
        </p:blipFill>
        <p:spPr>
          <a:xfrm rot="21253262">
            <a:off x="246346" y="3308677"/>
            <a:ext cx="5351600" cy="308851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Slide Number Placeholder 2">
            <a:extLst>
              <a:ext uri="{FF2B5EF4-FFF2-40B4-BE49-F238E27FC236}">
                <a16:creationId xmlns:a16="http://schemas.microsoft.com/office/drawing/2014/main" id="{A45572C5-9A2E-AC86-24B7-21AD66E935F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908241-532B-40B8-99CB-E9ADF0C71AF9}"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463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3">
            <a:extLst>
              <a:ext uri="{FF2B5EF4-FFF2-40B4-BE49-F238E27FC236}">
                <a16:creationId xmlns:a16="http://schemas.microsoft.com/office/drawing/2014/main" id="{01E728E1-B4D3-456E-B448-20C73135CAC4}"/>
              </a:ext>
            </a:extLst>
          </p:cNvPr>
          <p:cNvGraphicFramePr>
            <a:graphicFrameLocks noGrp="1"/>
          </p:cNvGraphicFramePr>
          <p:nvPr>
            <p:ph idx="4294967295"/>
          </p:nvPr>
        </p:nvGraphicFramePr>
        <p:xfrm>
          <a:off x="643467" y="643467"/>
          <a:ext cx="10905066" cy="5571066"/>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4145A05B-5946-D440-D6D9-3D46C18F809A}"/>
              </a:ext>
            </a:extLst>
          </p:cNvPr>
          <p:cNvSpPr txBox="1"/>
          <p:nvPr/>
        </p:nvSpPr>
        <p:spPr>
          <a:xfrm>
            <a:off x="2085413" y="2172831"/>
            <a:ext cx="2209045"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East End slum clearance, 27,000 homes and 100,000 rehoused</a:t>
            </a:r>
          </a:p>
        </p:txBody>
      </p:sp>
      <p:sp>
        <p:nvSpPr>
          <p:cNvPr id="2" name="Slide Number Placeholder 1">
            <a:extLst>
              <a:ext uri="{FF2B5EF4-FFF2-40B4-BE49-F238E27FC236}">
                <a16:creationId xmlns:a16="http://schemas.microsoft.com/office/drawing/2014/main" id="{1548F61C-27AC-53DA-DA61-665EB1232D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7476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graphicEl>
                                              <a:chart seriesIdx="-3" categoryIdx="-3" bldStep="gridLegend"/>
                                            </p:graphicEl>
                                          </p:spTgt>
                                        </p:tgtEl>
                                        <p:attrNameLst>
                                          <p:attrName>style.visibility</p:attrName>
                                        </p:attrNameLst>
                                      </p:cBhvr>
                                      <p:to>
                                        <p:strVal val="visible"/>
                                      </p:to>
                                    </p:set>
                                    <p:animEffect transition="in" filter="fade">
                                      <p:cBhvr>
                                        <p:cTn id="7" dur="1000"/>
                                        <p:tgtEl>
                                          <p:spTgt spid="7">
                                            <p:graphicEl>
                                              <a:chart seriesIdx="-3" categoryIdx="-3" bldStep="gridLegend"/>
                                            </p:graphicEl>
                                          </p:spTgt>
                                        </p:tgtEl>
                                      </p:cBhvr>
                                    </p:animEffect>
                                    <p:anim calcmode="lin" valueType="num">
                                      <p:cBhvr>
                                        <p:cTn id="8" dur="1000" fill="hold"/>
                                        <p:tgtEl>
                                          <p:spTgt spid="7">
                                            <p:graphicEl>
                                              <a:chart seriesIdx="-3" categoryIdx="-3" bldStep="gridLegend"/>
                                            </p:graphicEl>
                                          </p:spTgt>
                                        </p:tgtEl>
                                        <p:attrNameLst>
                                          <p:attrName>ppt_x</p:attrName>
                                        </p:attrNameLst>
                                      </p:cBhvr>
                                      <p:tavLst>
                                        <p:tav tm="0">
                                          <p:val>
                                            <p:strVal val="#ppt_x"/>
                                          </p:val>
                                        </p:tav>
                                        <p:tav tm="100000">
                                          <p:val>
                                            <p:strVal val="#ppt_x"/>
                                          </p:val>
                                        </p:tav>
                                      </p:tavLst>
                                    </p:anim>
                                    <p:anim calcmode="lin" valueType="num">
                                      <p:cBhvr>
                                        <p:cTn id="9" dur="1000" fill="hold"/>
                                        <p:tgtEl>
                                          <p:spTgt spid="7">
                                            <p:graphicEl>
                                              <a:chart seriesIdx="-3" categoryIdx="-3" bldStep="gridLegend"/>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graphicEl>
                                              <a:chart seriesIdx="-4" categoryIdx="0" bldStep="category"/>
                                            </p:graphicEl>
                                          </p:spTgt>
                                        </p:tgtEl>
                                        <p:attrNameLst>
                                          <p:attrName>style.visibility</p:attrName>
                                        </p:attrNameLst>
                                      </p:cBhvr>
                                      <p:to>
                                        <p:strVal val="visible"/>
                                      </p:to>
                                    </p:set>
                                    <p:animEffect transition="in" filter="fade">
                                      <p:cBhvr>
                                        <p:cTn id="20" dur="1000"/>
                                        <p:tgtEl>
                                          <p:spTgt spid="7">
                                            <p:graphicEl>
                                              <a:chart seriesIdx="-4" categoryIdx="0" bldStep="category"/>
                                            </p:graphicEl>
                                          </p:spTgt>
                                        </p:tgtEl>
                                      </p:cBhvr>
                                    </p:animEffect>
                                    <p:anim calcmode="lin" valueType="num">
                                      <p:cBhvr>
                                        <p:cTn id="21" dur="1000" fill="hold"/>
                                        <p:tgtEl>
                                          <p:spTgt spid="7">
                                            <p:graphicEl>
                                              <a:chart seriesIdx="-4" categoryIdx="0" bldStep="category"/>
                                            </p:graphicEl>
                                          </p:spTgt>
                                        </p:tgtEl>
                                        <p:attrNameLst>
                                          <p:attrName>ppt_x</p:attrName>
                                        </p:attrNameLst>
                                      </p:cBhvr>
                                      <p:tavLst>
                                        <p:tav tm="0">
                                          <p:val>
                                            <p:strVal val="#ppt_x"/>
                                          </p:val>
                                        </p:tav>
                                        <p:tav tm="100000">
                                          <p:val>
                                            <p:strVal val="#ppt_x"/>
                                          </p:val>
                                        </p:tav>
                                      </p:tavLst>
                                    </p:anim>
                                    <p:anim calcmode="lin" valueType="num">
                                      <p:cBhvr>
                                        <p:cTn id="22" dur="1000" fill="hold"/>
                                        <p:tgtEl>
                                          <p:spTgt spid="7">
                                            <p:graphicEl>
                                              <a:chart seriesIdx="-4" categoryIdx="0" bldStep="category"/>
                                            </p:graphic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graphicEl>
                                              <a:chart seriesIdx="-4" categoryIdx="1" bldStep="category"/>
                                            </p:graphicEl>
                                          </p:spTgt>
                                        </p:tgtEl>
                                        <p:attrNameLst>
                                          <p:attrName>style.visibility</p:attrName>
                                        </p:attrNameLst>
                                      </p:cBhvr>
                                      <p:to>
                                        <p:strVal val="visible"/>
                                      </p:to>
                                    </p:set>
                                    <p:animEffect transition="in" filter="fade">
                                      <p:cBhvr>
                                        <p:cTn id="27" dur="1000"/>
                                        <p:tgtEl>
                                          <p:spTgt spid="7">
                                            <p:graphicEl>
                                              <a:chart seriesIdx="-4" categoryIdx="1" bldStep="category"/>
                                            </p:graphicEl>
                                          </p:spTgt>
                                        </p:tgtEl>
                                      </p:cBhvr>
                                    </p:animEffect>
                                    <p:anim calcmode="lin" valueType="num">
                                      <p:cBhvr>
                                        <p:cTn id="28" dur="1000" fill="hold"/>
                                        <p:tgtEl>
                                          <p:spTgt spid="7">
                                            <p:graphicEl>
                                              <a:chart seriesIdx="-4" categoryIdx="1" bldStep="category"/>
                                            </p:graphicEl>
                                          </p:spTgt>
                                        </p:tgtEl>
                                        <p:attrNameLst>
                                          <p:attrName>ppt_x</p:attrName>
                                        </p:attrNameLst>
                                      </p:cBhvr>
                                      <p:tavLst>
                                        <p:tav tm="0">
                                          <p:val>
                                            <p:strVal val="#ppt_x"/>
                                          </p:val>
                                        </p:tav>
                                        <p:tav tm="100000">
                                          <p:val>
                                            <p:strVal val="#ppt_x"/>
                                          </p:val>
                                        </p:tav>
                                      </p:tavLst>
                                    </p:anim>
                                    <p:anim calcmode="lin" valueType="num">
                                      <p:cBhvr>
                                        <p:cTn id="29" dur="1000" fill="hold"/>
                                        <p:tgtEl>
                                          <p:spTgt spid="7">
                                            <p:graphicEl>
                                              <a:chart seriesIdx="-4" categoryIdx="1" bldStep="category"/>
                                            </p:graphic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
                                            <p:graphicEl>
                                              <a:chart seriesIdx="-4" categoryIdx="2" bldStep="category"/>
                                            </p:graphicEl>
                                          </p:spTgt>
                                        </p:tgtEl>
                                        <p:attrNameLst>
                                          <p:attrName>style.visibility</p:attrName>
                                        </p:attrNameLst>
                                      </p:cBhvr>
                                      <p:to>
                                        <p:strVal val="visible"/>
                                      </p:to>
                                    </p:set>
                                    <p:animEffect transition="in" filter="fade">
                                      <p:cBhvr>
                                        <p:cTn id="34" dur="1000"/>
                                        <p:tgtEl>
                                          <p:spTgt spid="7">
                                            <p:graphicEl>
                                              <a:chart seriesIdx="-4" categoryIdx="2" bldStep="category"/>
                                            </p:graphicEl>
                                          </p:spTgt>
                                        </p:tgtEl>
                                      </p:cBhvr>
                                    </p:animEffect>
                                    <p:anim calcmode="lin" valueType="num">
                                      <p:cBhvr>
                                        <p:cTn id="35" dur="1000" fill="hold"/>
                                        <p:tgtEl>
                                          <p:spTgt spid="7">
                                            <p:graphicEl>
                                              <a:chart seriesIdx="-4" categoryIdx="2" bldStep="category"/>
                                            </p:graphicEl>
                                          </p:spTgt>
                                        </p:tgtEl>
                                        <p:attrNameLst>
                                          <p:attrName>ppt_x</p:attrName>
                                        </p:attrNameLst>
                                      </p:cBhvr>
                                      <p:tavLst>
                                        <p:tav tm="0">
                                          <p:val>
                                            <p:strVal val="#ppt_x"/>
                                          </p:val>
                                        </p:tav>
                                        <p:tav tm="100000">
                                          <p:val>
                                            <p:strVal val="#ppt_x"/>
                                          </p:val>
                                        </p:tav>
                                      </p:tavLst>
                                    </p:anim>
                                    <p:anim calcmode="lin" valueType="num">
                                      <p:cBhvr>
                                        <p:cTn id="36" dur="1000" fill="hold"/>
                                        <p:tgtEl>
                                          <p:spTgt spid="7">
                                            <p:graphicEl>
                                              <a:chart seriesIdx="-4" categoryIdx="2" bldStep="category"/>
                                            </p:graphic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7">
                                            <p:graphicEl>
                                              <a:chart seriesIdx="-4" categoryIdx="3" bldStep="category"/>
                                            </p:graphicEl>
                                          </p:spTgt>
                                        </p:tgtEl>
                                        <p:attrNameLst>
                                          <p:attrName>style.visibility</p:attrName>
                                        </p:attrNameLst>
                                      </p:cBhvr>
                                      <p:to>
                                        <p:strVal val="visible"/>
                                      </p:to>
                                    </p:set>
                                    <p:animEffect transition="in" filter="fade">
                                      <p:cBhvr>
                                        <p:cTn id="41" dur="1000"/>
                                        <p:tgtEl>
                                          <p:spTgt spid="7">
                                            <p:graphicEl>
                                              <a:chart seriesIdx="-4" categoryIdx="3" bldStep="category"/>
                                            </p:graphicEl>
                                          </p:spTgt>
                                        </p:tgtEl>
                                      </p:cBhvr>
                                    </p:animEffect>
                                    <p:anim calcmode="lin" valueType="num">
                                      <p:cBhvr>
                                        <p:cTn id="42" dur="1000" fill="hold"/>
                                        <p:tgtEl>
                                          <p:spTgt spid="7">
                                            <p:graphicEl>
                                              <a:chart seriesIdx="-4" categoryIdx="3" bldStep="category"/>
                                            </p:graphicEl>
                                          </p:spTgt>
                                        </p:tgtEl>
                                        <p:attrNameLst>
                                          <p:attrName>ppt_x</p:attrName>
                                        </p:attrNameLst>
                                      </p:cBhvr>
                                      <p:tavLst>
                                        <p:tav tm="0">
                                          <p:val>
                                            <p:strVal val="#ppt_x"/>
                                          </p:val>
                                        </p:tav>
                                        <p:tav tm="100000">
                                          <p:val>
                                            <p:strVal val="#ppt_x"/>
                                          </p:val>
                                        </p:tav>
                                      </p:tavLst>
                                    </p:anim>
                                    <p:anim calcmode="lin" valueType="num">
                                      <p:cBhvr>
                                        <p:cTn id="43" dur="1000" fill="hold"/>
                                        <p:tgtEl>
                                          <p:spTgt spid="7">
                                            <p:graphicEl>
                                              <a:chart seriesIdx="-4" categoryIdx="3" bldStep="category"/>
                                            </p:graphic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7">
                                            <p:graphicEl>
                                              <a:chart seriesIdx="-4" categoryIdx="4" bldStep="category"/>
                                            </p:graphicEl>
                                          </p:spTgt>
                                        </p:tgtEl>
                                        <p:attrNameLst>
                                          <p:attrName>style.visibility</p:attrName>
                                        </p:attrNameLst>
                                      </p:cBhvr>
                                      <p:to>
                                        <p:strVal val="visible"/>
                                      </p:to>
                                    </p:set>
                                    <p:animEffect transition="in" filter="fade">
                                      <p:cBhvr>
                                        <p:cTn id="48" dur="1000"/>
                                        <p:tgtEl>
                                          <p:spTgt spid="7">
                                            <p:graphicEl>
                                              <a:chart seriesIdx="-4" categoryIdx="4" bldStep="category"/>
                                            </p:graphicEl>
                                          </p:spTgt>
                                        </p:tgtEl>
                                      </p:cBhvr>
                                    </p:animEffect>
                                    <p:anim calcmode="lin" valueType="num">
                                      <p:cBhvr>
                                        <p:cTn id="49" dur="1000" fill="hold"/>
                                        <p:tgtEl>
                                          <p:spTgt spid="7">
                                            <p:graphicEl>
                                              <a:chart seriesIdx="-4" categoryIdx="4" bldStep="category"/>
                                            </p:graphicEl>
                                          </p:spTgt>
                                        </p:tgtEl>
                                        <p:attrNameLst>
                                          <p:attrName>ppt_x</p:attrName>
                                        </p:attrNameLst>
                                      </p:cBhvr>
                                      <p:tavLst>
                                        <p:tav tm="0">
                                          <p:val>
                                            <p:strVal val="#ppt_x"/>
                                          </p:val>
                                        </p:tav>
                                        <p:tav tm="100000">
                                          <p:val>
                                            <p:strVal val="#ppt_x"/>
                                          </p:val>
                                        </p:tav>
                                      </p:tavLst>
                                    </p:anim>
                                    <p:anim calcmode="lin" valueType="num">
                                      <p:cBhvr>
                                        <p:cTn id="50" dur="1000" fill="hold"/>
                                        <p:tgtEl>
                                          <p:spTgt spid="7">
                                            <p:graphicEl>
                                              <a:chart seriesIdx="-4" categoryIdx="4" bldStep="category"/>
                                            </p:graphic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7">
                                            <p:graphicEl>
                                              <a:chart seriesIdx="-4" categoryIdx="5" bldStep="category"/>
                                            </p:graphicEl>
                                          </p:spTgt>
                                        </p:tgtEl>
                                        <p:attrNameLst>
                                          <p:attrName>style.visibility</p:attrName>
                                        </p:attrNameLst>
                                      </p:cBhvr>
                                      <p:to>
                                        <p:strVal val="visible"/>
                                      </p:to>
                                    </p:set>
                                    <p:animEffect transition="in" filter="fade">
                                      <p:cBhvr>
                                        <p:cTn id="55" dur="1000"/>
                                        <p:tgtEl>
                                          <p:spTgt spid="7">
                                            <p:graphicEl>
                                              <a:chart seriesIdx="-4" categoryIdx="5" bldStep="category"/>
                                            </p:graphicEl>
                                          </p:spTgt>
                                        </p:tgtEl>
                                      </p:cBhvr>
                                    </p:animEffect>
                                    <p:anim calcmode="lin" valueType="num">
                                      <p:cBhvr>
                                        <p:cTn id="56" dur="1000" fill="hold"/>
                                        <p:tgtEl>
                                          <p:spTgt spid="7">
                                            <p:graphicEl>
                                              <a:chart seriesIdx="-4" categoryIdx="5" bldStep="category"/>
                                            </p:graphicEl>
                                          </p:spTgt>
                                        </p:tgtEl>
                                        <p:attrNameLst>
                                          <p:attrName>ppt_x</p:attrName>
                                        </p:attrNameLst>
                                      </p:cBhvr>
                                      <p:tavLst>
                                        <p:tav tm="0">
                                          <p:val>
                                            <p:strVal val="#ppt_x"/>
                                          </p:val>
                                        </p:tav>
                                        <p:tav tm="100000">
                                          <p:val>
                                            <p:strVal val="#ppt_x"/>
                                          </p:val>
                                        </p:tav>
                                      </p:tavLst>
                                    </p:anim>
                                    <p:anim calcmode="lin" valueType="num">
                                      <p:cBhvr>
                                        <p:cTn id="57" dur="1000" fill="hold"/>
                                        <p:tgtEl>
                                          <p:spTgt spid="7">
                                            <p:graphicEl>
                                              <a:chart seriesIdx="-4" categoryIdx="5" bldStep="category"/>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uiExpand="1">
        <p:bldSub>
          <a:bldChart bld="category"/>
        </p:bldSub>
      </p:bldGraphic>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hart 4">
            <a:extLst>
              <a:ext uri="{FF2B5EF4-FFF2-40B4-BE49-F238E27FC236}">
                <a16:creationId xmlns:a16="http://schemas.microsoft.com/office/drawing/2014/main" id="{CB0C2FE4-EBC6-F89B-CD55-BCE4D0932641}"/>
              </a:ext>
            </a:extLst>
          </p:cNvPr>
          <p:cNvGraphicFramePr>
            <a:graphicFrameLocks/>
          </p:cNvGraphicFramePr>
          <p:nvPr/>
        </p:nvGraphicFramePr>
        <p:xfrm>
          <a:off x="643467" y="643467"/>
          <a:ext cx="10905066" cy="5571066"/>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BBF5EB11-6472-6DAC-C721-D6F92498521D}"/>
              </a:ext>
            </a:extLst>
          </p:cNvPr>
          <p:cNvSpPr txBox="1"/>
          <p:nvPr/>
        </p:nvSpPr>
        <p:spPr>
          <a:xfrm>
            <a:off x="792554" y="1796973"/>
            <a:ext cx="3425099" cy="584775"/>
          </a:xfrm>
          <a:prstGeom prst="rect">
            <a:avLst/>
          </a:prstGeom>
          <a:noFill/>
          <a:ln w="952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White includes British, Irish, Traveller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Asian &amp; Black includes British</a:t>
            </a:r>
          </a:p>
        </p:txBody>
      </p:sp>
      <p:sp>
        <p:nvSpPr>
          <p:cNvPr id="7" name="TextBox 6">
            <a:extLst>
              <a:ext uri="{FF2B5EF4-FFF2-40B4-BE49-F238E27FC236}">
                <a16:creationId xmlns:a16="http://schemas.microsoft.com/office/drawing/2014/main" id="{617A6DC0-4702-E574-6EDE-BF77C74BC34C}"/>
              </a:ext>
            </a:extLst>
          </p:cNvPr>
          <p:cNvSpPr txBox="1"/>
          <p:nvPr/>
        </p:nvSpPr>
        <p:spPr>
          <a:xfrm>
            <a:off x="1600200" y="5148470"/>
            <a:ext cx="102373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93%</a:t>
            </a:r>
          </a:p>
        </p:txBody>
      </p:sp>
      <p:sp>
        <p:nvSpPr>
          <p:cNvPr id="2" name="Slide Number Placeholder 1">
            <a:extLst>
              <a:ext uri="{FF2B5EF4-FFF2-40B4-BE49-F238E27FC236}">
                <a16:creationId xmlns:a16="http://schemas.microsoft.com/office/drawing/2014/main" id="{FE20EED2-B4A3-EF86-649E-97D375DD2AC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8299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chart seriesIdx="-3" categoryIdx="-3" bldStep="gridLegend"/>
                                            </p:graphicEl>
                                          </p:spTgt>
                                        </p:tgtEl>
                                        <p:attrNameLst>
                                          <p:attrName>style.visibility</p:attrName>
                                        </p:attrNameLst>
                                      </p:cBhvr>
                                      <p:to>
                                        <p:strVal val="visible"/>
                                      </p:to>
                                    </p:set>
                                    <p:animEffect transition="in" filter="fade">
                                      <p:cBhvr>
                                        <p:cTn id="7" dur="1000"/>
                                        <p:tgtEl>
                                          <p:spTgt spid="5">
                                            <p:graphicEl>
                                              <a:chart seriesIdx="-3" categoryIdx="-3" bldStep="gridLegend"/>
                                            </p:graphicEl>
                                          </p:spTgt>
                                        </p:tgtEl>
                                      </p:cBhvr>
                                    </p:animEffect>
                                    <p:anim calcmode="lin" valueType="num">
                                      <p:cBhvr>
                                        <p:cTn id="8" dur="1000" fill="hold"/>
                                        <p:tgtEl>
                                          <p:spTgt spid="5">
                                            <p:graphicEl>
                                              <a:chart seriesIdx="-3" categoryIdx="-3" bldStep="gridLegend"/>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chart seriesIdx="-3" categoryIdx="-3" bldStep="gridLegend"/>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graphicEl>
                                              <a:chart seriesIdx="0" categoryIdx="0" bldStep="ptInCategory"/>
                                            </p:graphicEl>
                                          </p:spTgt>
                                        </p:tgtEl>
                                        <p:attrNameLst>
                                          <p:attrName>style.visibility</p:attrName>
                                        </p:attrNameLst>
                                      </p:cBhvr>
                                      <p:to>
                                        <p:strVal val="visible"/>
                                      </p:to>
                                    </p:set>
                                    <p:animEffect transition="in" filter="fade">
                                      <p:cBhvr>
                                        <p:cTn id="21" dur="1000"/>
                                        <p:tgtEl>
                                          <p:spTgt spid="5">
                                            <p:graphicEl>
                                              <a:chart seriesIdx="0" categoryIdx="0" bldStep="ptInCategory"/>
                                            </p:graphicEl>
                                          </p:spTgt>
                                        </p:tgtEl>
                                      </p:cBhvr>
                                    </p:animEffect>
                                    <p:anim calcmode="lin" valueType="num">
                                      <p:cBhvr>
                                        <p:cTn id="22" dur="1000" fill="hold"/>
                                        <p:tgtEl>
                                          <p:spTgt spid="5">
                                            <p:graphicEl>
                                              <a:chart seriesIdx="0" categoryIdx="0" bldStep="ptInCategory"/>
                                            </p:graphicEl>
                                          </p:spTgt>
                                        </p:tgtEl>
                                        <p:attrNameLst>
                                          <p:attrName>ppt_x</p:attrName>
                                        </p:attrNameLst>
                                      </p:cBhvr>
                                      <p:tavLst>
                                        <p:tav tm="0">
                                          <p:val>
                                            <p:strVal val="#ppt_x"/>
                                          </p:val>
                                        </p:tav>
                                        <p:tav tm="100000">
                                          <p:val>
                                            <p:strVal val="#ppt_x"/>
                                          </p:val>
                                        </p:tav>
                                      </p:tavLst>
                                    </p:anim>
                                    <p:anim calcmode="lin" valueType="num">
                                      <p:cBhvr>
                                        <p:cTn id="23" dur="1000" fill="hold"/>
                                        <p:tgtEl>
                                          <p:spTgt spid="5">
                                            <p:graphicEl>
                                              <a:chart seriesIdx="0" categoryIdx="0"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graphicEl>
                                              <a:chart seriesIdx="1" categoryIdx="0" bldStep="ptInCategory"/>
                                            </p:graphicEl>
                                          </p:spTgt>
                                        </p:tgtEl>
                                        <p:attrNameLst>
                                          <p:attrName>style.visibility</p:attrName>
                                        </p:attrNameLst>
                                      </p:cBhvr>
                                      <p:to>
                                        <p:strVal val="visible"/>
                                      </p:to>
                                    </p:set>
                                    <p:animEffect transition="in" filter="fade">
                                      <p:cBhvr>
                                        <p:cTn id="28" dur="1000"/>
                                        <p:tgtEl>
                                          <p:spTgt spid="5">
                                            <p:graphicEl>
                                              <a:chart seriesIdx="1" categoryIdx="0" bldStep="ptInCategory"/>
                                            </p:graphicEl>
                                          </p:spTgt>
                                        </p:tgtEl>
                                      </p:cBhvr>
                                    </p:animEffect>
                                    <p:anim calcmode="lin" valueType="num">
                                      <p:cBhvr>
                                        <p:cTn id="29" dur="1000" fill="hold"/>
                                        <p:tgtEl>
                                          <p:spTgt spid="5">
                                            <p:graphicEl>
                                              <a:chart seriesIdx="1" categoryIdx="0" bldStep="ptInCategory"/>
                                            </p:graphicEl>
                                          </p:spTgt>
                                        </p:tgtEl>
                                        <p:attrNameLst>
                                          <p:attrName>ppt_x</p:attrName>
                                        </p:attrNameLst>
                                      </p:cBhvr>
                                      <p:tavLst>
                                        <p:tav tm="0">
                                          <p:val>
                                            <p:strVal val="#ppt_x"/>
                                          </p:val>
                                        </p:tav>
                                        <p:tav tm="100000">
                                          <p:val>
                                            <p:strVal val="#ppt_x"/>
                                          </p:val>
                                        </p:tav>
                                      </p:tavLst>
                                    </p:anim>
                                    <p:anim calcmode="lin" valueType="num">
                                      <p:cBhvr>
                                        <p:cTn id="30" dur="1000" fill="hold"/>
                                        <p:tgtEl>
                                          <p:spTgt spid="5">
                                            <p:graphicEl>
                                              <a:chart seriesIdx="1" categoryIdx="0"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graphicEl>
                                              <a:chart seriesIdx="2" categoryIdx="0" bldStep="ptInCategory"/>
                                            </p:graphicEl>
                                          </p:spTgt>
                                        </p:tgtEl>
                                        <p:attrNameLst>
                                          <p:attrName>style.visibility</p:attrName>
                                        </p:attrNameLst>
                                      </p:cBhvr>
                                      <p:to>
                                        <p:strVal val="visible"/>
                                      </p:to>
                                    </p:set>
                                    <p:animEffect transition="in" filter="fade">
                                      <p:cBhvr>
                                        <p:cTn id="35" dur="1000"/>
                                        <p:tgtEl>
                                          <p:spTgt spid="5">
                                            <p:graphicEl>
                                              <a:chart seriesIdx="2" categoryIdx="0" bldStep="ptInCategory"/>
                                            </p:graphicEl>
                                          </p:spTgt>
                                        </p:tgtEl>
                                      </p:cBhvr>
                                    </p:animEffect>
                                    <p:anim calcmode="lin" valueType="num">
                                      <p:cBhvr>
                                        <p:cTn id="36" dur="1000" fill="hold"/>
                                        <p:tgtEl>
                                          <p:spTgt spid="5">
                                            <p:graphicEl>
                                              <a:chart seriesIdx="2" categoryIdx="0" bldStep="ptInCategory"/>
                                            </p:graphicEl>
                                          </p:spTgt>
                                        </p:tgtEl>
                                        <p:attrNameLst>
                                          <p:attrName>ppt_x</p:attrName>
                                        </p:attrNameLst>
                                      </p:cBhvr>
                                      <p:tavLst>
                                        <p:tav tm="0">
                                          <p:val>
                                            <p:strVal val="#ppt_x"/>
                                          </p:val>
                                        </p:tav>
                                        <p:tav tm="100000">
                                          <p:val>
                                            <p:strVal val="#ppt_x"/>
                                          </p:val>
                                        </p:tav>
                                      </p:tavLst>
                                    </p:anim>
                                    <p:anim calcmode="lin" valueType="num">
                                      <p:cBhvr>
                                        <p:cTn id="37" dur="1000" fill="hold"/>
                                        <p:tgtEl>
                                          <p:spTgt spid="5">
                                            <p:graphicEl>
                                              <a:chart seriesIdx="2" categoryIdx="0"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graphicEl>
                                              <a:chart seriesIdx="3" categoryIdx="0" bldStep="ptInCategory"/>
                                            </p:graphicEl>
                                          </p:spTgt>
                                        </p:tgtEl>
                                        <p:attrNameLst>
                                          <p:attrName>style.visibility</p:attrName>
                                        </p:attrNameLst>
                                      </p:cBhvr>
                                      <p:to>
                                        <p:strVal val="visible"/>
                                      </p:to>
                                    </p:set>
                                    <p:animEffect transition="in" filter="fade">
                                      <p:cBhvr>
                                        <p:cTn id="42" dur="1000"/>
                                        <p:tgtEl>
                                          <p:spTgt spid="5">
                                            <p:graphicEl>
                                              <a:chart seriesIdx="3" categoryIdx="0" bldStep="ptInCategory"/>
                                            </p:graphicEl>
                                          </p:spTgt>
                                        </p:tgtEl>
                                      </p:cBhvr>
                                    </p:animEffect>
                                    <p:anim calcmode="lin" valueType="num">
                                      <p:cBhvr>
                                        <p:cTn id="43" dur="1000" fill="hold"/>
                                        <p:tgtEl>
                                          <p:spTgt spid="5">
                                            <p:graphicEl>
                                              <a:chart seriesIdx="3" categoryIdx="0" bldStep="ptInCategory"/>
                                            </p:graphicEl>
                                          </p:spTgt>
                                        </p:tgtEl>
                                        <p:attrNameLst>
                                          <p:attrName>ppt_x</p:attrName>
                                        </p:attrNameLst>
                                      </p:cBhvr>
                                      <p:tavLst>
                                        <p:tav tm="0">
                                          <p:val>
                                            <p:strVal val="#ppt_x"/>
                                          </p:val>
                                        </p:tav>
                                        <p:tav tm="100000">
                                          <p:val>
                                            <p:strVal val="#ppt_x"/>
                                          </p:val>
                                        </p:tav>
                                      </p:tavLst>
                                    </p:anim>
                                    <p:anim calcmode="lin" valueType="num">
                                      <p:cBhvr>
                                        <p:cTn id="44" dur="1000" fill="hold"/>
                                        <p:tgtEl>
                                          <p:spTgt spid="5">
                                            <p:graphicEl>
                                              <a:chart seriesIdx="3" categoryIdx="0"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graphicEl>
                                              <a:chart seriesIdx="0" categoryIdx="1" bldStep="ptInCategory"/>
                                            </p:graphicEl>
                                          </p:spTgt>
                                        </p:tgtEl>
                                        <p:attrNameLst>
                                          <p:attrName>style.visibility</p:attrName>
                                        </p:attrNameLst>
                                      </p:cBhvr>
                                      <p:to>
                                        <p:strVal val="visible"/>
                                      </p:to>
                                    </p:set>
                                    <p:animEffect transition="in" filter="fade">
                                      <p:cBhvr>
                                        <p:cTn id="49" dur="1000"/>
                                        <p:tgtEl>
                                          <p:spTgt spid="5">
                                            <p:graphicEl>
                                              <a:chart seriesIdx="0" categoryIdx="1" bldStep="ptInCategory"/>
                                            </p:graphicEl>
                                          </p:spTgt>
                                        </p:tgtEl>
                                      </p:cBhvr>
                                    </p:animEffect>
                                    <p:anim calcmode="lin" valueType="num">
                                      <p:cBhvr>
                                        <p:cTn id="50" dur="1000" fill="hold"/>
                                        <p:tgtEl>
                                          <p:spTgt spid="5">
                                            <p:graphicEl>
                                              <a:chart seriesIdx="0" categoryIdx="1" bldStep="ptInCategory"/>
                                            </p:graphicEl>
                                          </p:spTgt>
                                        </p:tgtEl>
                                        <p:attrNameLst>
                                          <p:attrName>ppt_x</p:attrName>
                                        </p:attrNameLst>
                                      </p:cBhvr>
                                      <p:tavLst>
                                        <p:tav tm="0">
                                          <p:val>
                                            <p:strVal val="#ppt_x"/>
                                          </p:val>
                                        </p:tav>
                                        <p:tav tm="100000">
                                          <p:val>
                                            <p:strVal val="#ppt_x"/>
                                          </p:val>
                                        </p:tav>
                                      </p:tavLst>
                                    </p:anim>
                                    <p:anim calcmode="lin" valueType="num">
                                      <p:cBhvr>
                                        <p:cTn id="51" dur="1000" fill="hold"/>
                                        <p:tgtEl>
                                          <p:spTgt spid="5">
                                            <p:graphicEl>
                                              <a:chart seriesIdx="0" categoryIdx="1"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graphicEl>
                                              <a:chart seriesIdx="1" categoryIdx="1" bldStep="ptInCategory"/>
                                            </p:graphicEl>
                                          </p:spTgt>
                                        </p:tgtEl>
                                        <p:attrNameLst>
                                          <p:attrName>style.visibility</p:attrName>
                                        </p:attrNameLst>
                                      </p:cBhvr>
                                      <p:to>
                                        <p:strVal val="visible"/>
                                      </p:to>
                                    </p:set>
                                    <p:animEffect transition="in" filter="fade">
                                      <p:cBhvr>
                                        <p:cTn id="56" dur="1000"/>
                                        <p:tgtEl>
                                          <p:spTgt spid="5">
                                            <p:graphicEl>
                                              <a:chart seriesIdx="1" categoryIdx="1" bldStep="ptInCategory"/>
                                            </p:graphicEl>
                                          </p:spTgt>
                                        </p:tgtEl>
                                      </p:cBhvr>
                                    </p:animEffect>
                                    <p:anim calcmode="lin" valueType="num">
                                      <p:cBhvr>
                                        <p:cTn id="57" dur="1000" fill="hold"/>
                                        <p:tgtEl>
                                          <p:spTgt spid="5">
                                            <p:graphicEl>
                                              <a:chart seriesIdx="1" categoryIdx="1" bldStep="ptInCategory"/>
                                            </p:graphicEl>
                                          </p:spTgt>
                                        </p:tgtEl>
                                        <p:attrNameLst>
                                          <p:attrName>ppt_x</p:attrName>
                                        </p:attrNameLst>
                                      </p:cBhvr>
                                      <p:tavLst>
                                        <p:tav tm="0">
                                          <p:val>
                                            <p:strVal val="#ppt_x"/>
                                          </p:val>
                                        </p:tav>
                                        <p:tav tm="100000">
                                          <p:val>
                                            <p:strVal val="#ppt_x"/>
                                          </p:val>
                                        </p:tav>
                                      </p:tavLst>
                                    </p:anim>
                                    <p:anim calcmode="lin" valueType="num">
                                      <p:cBhvr>
                                        <p:cTn id="58" dur="1000" fill="hold"/>
                                        <p:tgtEl>
                                          <p:spTgt spid="5">
                                            <p:graphicEl>
                                              <a:chart seriesIdx="1" categoryIdx="1"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graphicEl>
                                              <a:chart seriesIdx="2" categoryIdx="1" bldStep="ptInCategory"/>
                                            </p:graphicEl>
                                          </p:spTgt>
                                        </p:tgtEl>
                                        <p:attrNameLst>
                                          <p:attrName>style.visibility</p:attrName>
                                        </p:attrNameLst>
                                      </p:cBhvr>
                                      <p:to>
                                        <p:strVal val="visible"/>
                                      </p:to>
                                    </p:set>
                                    <p:animEffect transition="in" filter="fade">
                                      <p:cBhvr>
                                        <p:cTn id="63" dur="1000"/>
                                        <p:tgtEl>
                                          <p:spTgt spid="5">
                                            <p:graphicEl>
                                              <a:chart seriesIdx="2" categoryIdx="1" bldStep="ptInCategory"/>
                                            </p:graphicEl>
                                          </p:spTgt>
                                        </p:tgtEl>
                                      </p:cBhvr>
                                    </p:animEffect>
                                    <p:anim calcmode="lin" valueType="num">
                                      <p:cBhvr>
                                        <p:cTn id="64" dur="1000" fill="hold"/>
                                        <p:tgtEl>
                                          <p:spTgt spid="5">
                                            <p:graphicEl>
                                              <a:chart seriesIdx="2" categoryIdx="1" bldStep="ptInCategory"/>
                                            </p:graphicEl>
                                          </p:spTgt>
                                        </p:tgtEl>
                                        <p:attrNameLst>
                                          <p:attrName>ppt_x</p:attrName>
                                        </p:attrNameLst>
                                      </p:cBhvr>
                                      <p:tavLst>
                                        <p:tav tm="0">
                                          <p:val>
                                            <p:strVal val="#ppt_x"/>
                                          </p:val>
                                        </p:tav>
                                        <p:tav tm="100000">
                                          <p:val>
                                            <p:strVal val="#ppt_x"/>
                                          </p:val>
                                        </p:tav>
                                      </p:tavLst>
                                    </p:anim>
                                    <p:anim calcmode="lin" valueType="num">
                                      <p:cBhvr>
                                        <p:cTn id="65" dur="1000" fill="hold"/>
                                        <p:tgtEl>
                                          <p:spTgt spid="5">
                                            <p:graphicEl>
                                              <a:chart seriesIdx="2" categoryIdx="1"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5">
                                            <p:graphicEl>
                                              <a:chart seriesIdx="3" categoryIdx="1" bldStep="ptInCategory"/>
                                            </p:graphicEl>
                                          </p:spTgt>
                                        </p:tgtEl>
                                        <p:attrNameLst>
                                          <p:attrName>style.visibility</p:attrName>
                                        </p:attrNameLst>
                                      </p:cBhvr>
                                      <p:to>
                                        <p:strVal val="visible"/>
                                      </p:to>
                                    </p:set>
                                    <p:animEffect transition="in" filter="fade">
                                      <p:cBhvr>
                                        <p:cTn id="70" dur="1000"/>
                                        <p:tgtEl>
                                          <p:spTgt spid="5">
                                            <p:graphicEl>
                                              <a:chart seriesIdx="3" categoryIdx="1" bldStep="ptInCategory"/>
                                            </p:graphicEl>
                                          </p:spTgt>
                                        </p:tgtEl>
                                      </p:cBhvr>
                                    </p:animEffect>
                                    <p:anim calcmode="lin" valueType="num">
                                      <p:cBhvr>
                                        <p:cTn id="71" dur="1000" fill="hold"/>
                                        <p:tgtEl>
                                          <p:spTgt spid="5">
                                            <p:graphicEl>
                                              <a:chart seriesIdx="3" categoryIdx="1" bldStep="ptInCategory"/>
                                            </p:graphicEl>
                                          </p:spTgt>
                                        </p:tgtEl>
                                        <p:attrNameLst>
                                          <p:attrName>ppt_x</p:attrName>
                                        </p:attrNameLst>
                                      </p:cBhvr>
                                      <p:tavLst>
                                        <p:tav tm="0">
                                          <p:val>
                                            <p:strVal val="#ppt_x"/>
                                          </p:val>
                                        </p:tav>
                                        <p:tav tm="100000">
                                          <p:val>
                                            <p:strVal val="#ppt_x"/>
                                          </p:val>
                                        </p:tav>
                                      </p:tavLst>
                                    </p:anim>
                                    <p:anim calcmode="lin" valueType="num">
                                      <p:cBhvr>
                                        <p:cTn id="72" dur="1000" fill="hold"/>
                                        <p:tgtEl>
                                          <p:spTgt spid="5">
                                            <p:graphicEl>
                                              <a:chart seriesIdx="3" categoryIdx="1"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5">
                                            <p:graphicEl>
                                              <a:chart seriesIdx="0" categoryIdx="2" bldStep="ptInCategory"/>
                                            </p:graphicEl>
                                          </p:spTgt>
                                        </p:tgtEl>
                                        <p:attrNameLst>
                                          <p:attrName>style.visibility</p:attrName>
                                        </p:attrNameLst>
                                      </p:cBhvr>
                                      <p:to>
                                        <p:strVal val="visible"/>
                                      </p:to>
                                    </p:set>
                                    <p:animEffect transition="in" filter="fade">
                                      <p:cBhvr>
                                        <p:cTn id="77" dur="1000"/>
                                        <p:tgtEl>
                                          <p:spTgt spid="5">
                                            <p:graphicEl>
                                              <a:chart seriesIdx="0" categoryIdx="2" bldStep="ptInCategory"/>
                                            </p:graphicEl>
                                          </p:spTgt>
                                        </p:tgtEl>
                                      </p:cBhvr>
                                    </p:animEffect>
                                    <p:anim calcmode="lin" valueType="num">
                                      <p:cBhvr>
                                        <p:cTn id="78" dur="1000" fill="hold"/>
                                        <p:tgtEl>
                                          <p:spTgt spid="5">
                                            <p:graphicEl>
                                              <a:chart seriesIdx="0" categoryIdx="2" bldStep="ptInCategory"/>
                                            </p:graphicEl>
                                          </p:spTgt>
                                        </p:tgtEl>
                                        <p:attrNameLst>
                                          <p:attrName>ppt_x</p:attrName>
                                        </p:attrNameLst>
                                      </p:cBhvr>
                                      <p:tavLst>
                                        <p:tav tm="0">
                                          <p:val>
                                            <p:strVal val="#ppt_x"/>
                                          </p:val>
                                        </p:tav>
                                        <p:tav tm="100000">
                                          <p:val>
                                            <p:strVal val="#ppt_x"/>
                                          </p:val>
                                        </p:tav>
                                      </p:tavLst>
                                    </p:anim>
                                    <p:anim calcmode="lin" valueType="num">
                                      <p:cBhvr>
                                        <p:cTn id="79" dur="1000" fill="hold"/>
                                        <p:tgtEl>
                                          <p:spTgt spid="5">
                                            <p:graphicEl>
                                              <a:chart seriesIdx="0" categoryIdx="2"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5">
                                            <p:graphicEl>
                                              <a:chart seriesIdx="1" categoryIdx="2" bldStep="ptInCategory"/>
                                            </p:graphicEl>
                                          </p:spTgt>
                                        </p:tgtEl>
                                        <p:attrNameLst>
                                          <p:attrName>style.visibility</p:attrName>
                                        </p:attrNameLst>
                                      </p:cBhvr>
                                      <p:to>
                                        <p:strVal val="visible"/>
                                      </p:to>
                                    </p:set>
                                    <p:animEffect transition="in" filter="fade">
                                      <p:cBhvr>
                                        <p:cTn id="84" dur="1000"/>
                                        <p:tgtEl>
                                          <p:spTgt spid="5">
                                            <p:graphicEl>
                                              <a:chart seriesIdx="1" categoryIdx="2" bldStep="ptInCategory"/>
                                            </p:graphicEl>
                                          </p:spTgt>
                                        </p:tgtEl>
                                      </p:cBhvr>
                                    </p:animEffect>
                                    <p:anim calcmode="lin" valueType="num">
                                      <p:cBhvr>
                                        <p:cTn id="85" dur="1000" fill="hold"/>
                                        <p:tgtEl>
                                          <p:spTgt spid="5">
                                            <p:graphicEl>
                                              <a:chart seriesIdx="1" categoryIdx="2" bldStep="ptInCategory"/>
                                            </p:graphicEl>
                                          </p:spTgt>
                                        </p:tgtEl>
                                        <p:attrNameLst>
                                          <p:attrName>ppt_x</p:attrName>
                                        </p:attrNameLst>
                                      </p:cBhvr>
                                      <p:tavLst>
                                        <p:tav tm="0">
                                          <p:val>
                                            <p:strVal val="#ppt_x"/>
                                          </p:val>
                                        </p:tav>
                                        <p:tav tm="100000">
                                          <p:val>
                                            <p:strVal val="#ppt_x"/>
                                          </p:val>
                                        </p:tav>
                                      </p:tavLst>
                                    </p:anim>
                                    <p:anim calcmode="lin" valueType="num">
                                      <p:cBhvr>
                                        <p:cTn id="86" dur="1000" fill="hold"/>
                                        <p:tgtEl>
                                          <p:spTgt spid="5">
                                            <p:graphicEl>
                                              <a:chart seriesIdx="1" categoryIdx="2"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5">
                                            <p:graphicEl>
                                              <a:chart seriesIdx="2" categoryIdx="2" bldStep="ptInCategory"/>
                                            </p:graphicEl>
                                          </p:spTgt>
                                        </p:tgtEl>
                                        <p:attrNameLst>
                                          <p:attrName>style.visibility</p:attrName>
                                        </p:attrNameLst>
                                      </p:cBhvr>
                                      <p:to>
                                        <p:strVal val="visible"/>
                                      </p:to>
                                    </p:set>
                                    <p:animEffect transition="in" filter="fade">
                                      <p:cBhvr>
                                        <p:cTn id="91" dur="1000"/>
                                        <p:tgtEl>
                                          <p:spTgt spid="5">
                                            <p:graphicEl>
                                              <a:chart seriesIdx="2" categoryIdx="2" bldStep="ptInCategory"/>
                                            </p:graphicEl>
                                          </p:spTgt>
                                        </p:tgtEl>
                                      </p:cBhvr>
                                    </p:animEffect>
                                    <p:anim calcmode="lin" valueType="num">
                                      <p:cBhvr>
                                        <p:cTn id="92" dur="1000" fill="hold"/>
                                        <p:tgtEl>
                                          <p:spTgt spid="5">
                                            <p:graphicEl>
                                              <a:chart seriesIdx="2" categoryIdx="2" bldStep="ptInCategory"/>
                                            </p:graphicEl>
                                          </p:spTgt>
                                        </p:tgtEl>
                                        <p:attrNameLst>
                                          <p:attrName>ppt_x</p:attrName>
                                        </p:attrNameLst>
                                      </p:cBhvr>
                                      <p:tavLst>
                                        <p:tav tm="0">
                                          <p:val>
                                            <p:strVal val="#ppt_x"/>
                                          </p:val>
                                        </p:tav>
                                        <p:tav tm="100000">
                                          <p:val>
                                            <p:strVal val="#ppt_x"/>
                                          </p:val>
                                        </p:tav>
                                      </p:tavLst>
                                    </p:anim>
                                    <p:anim calcmode="lin" valueType="num">
                                      <p:cBhvr>
                                        <p:cTn id="93" dur="1000" fill="hold"/>
                                        <p:tgtEl>
                                          <p:spTgt spid="5">
                                            <p:graphicEl>
                                              <a:chart seriesIdx="2" categoryIdx="2"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5">
                                            <p:graphicEl>
                                              <a:chart seriesIdx="3" categoryIdx="2" bldStep="ptInCategory"/>
                                            </p:graphicEl>
                                          </p:spTgt>
                                        </p:tgtEl>
                                        <p:attrNameLst>
                                          <p:attrName>style.visibility</p:attrName>
                                        </p:attrNameLst>
                                      </p:cBhvr>
                                      <p:to>
                                        <p:strVal val="visible"/>
                                      </p:to>
                                    </p:set>
                                    <p:animEffect transition="in" filter="fade">
                                      <p:cBhvr>
                                        <p:cTn id="98" dur="1000"/>
                                        <p:tgtEl>
                                          <p:spTgt spid="5">
                                            <p:graphicEl>
                                              <a:chart seriesIdx="3" categoryIdx="2" bldStep="ptInCategory"/>
                                            </p:graphicEl>
                                          </p:spTgt>
                                        </p:tgtEl>
                                      </p:cBhvr>
                                    </p:animEffect>
                                    <p:anim calcmode="lin" valueType="num">
                                      <p:cBhvr>
                                        <p:cTn id="99" dur="1000" fill="hold"/>
                                        <p:tgtEl>
                                          <p:spTgt spid="5">
                                            <p:graphicEl>
                                              <a:chart seriesIdx="3" categoryIdx="2" bldStep="ptInCategory"/>
                                            </p:graphicEl>
                                          </p:spTgt>
                                        </p:tgtEl>
                                        <p:attrNameLst>
                                          <p:attrName>ppt_x</p:attrName>
                                        </p:attrNameLst>
                                      </p:cBhvr>
                                      <p:tavLst>
                                        <p:tav tm="0">
                                          <p:val>
                                            <p:strVal val="#ppt_x"/>
                                          </p:val>
                                        </p:tav>
                                        <p:tav tm="100000">
                                          <p:val>
                                            <p:strVal val="#ppt_x"/>
                                          </p:val>
                                        </p:tav>
                                      </p:tavLst>
                                    </p:anim>
                                    <p:anim calcmode="lin" valueType="num">
                                      <p:cBhvr>
                                        <p:cTn id="100" dur="1000" fill="hold"/>
                                        <p:tgtEl>
                                          <p:spTgt spid="5">
                                            <p:graphicEl>
                                              <a:chart seriesIdx="3" categoryIdx="2"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5">
                                            <p:graphicEl>
                                              <a:chart seriesIdx="0" categoryIdx="3" bldStep="ptInCategory"/>
                                            </p:graphicEl>
                                          </p:spTgt>
                                        </p:tgtEl>
                                        <p:attrNameLst>
                                          <p:attrName>style.visibility</p:attrName>
                                        </p:attrNameLst>
                                      </p:cBhvr>
                                      <p:to>
                                        <p:strVal val="visible"/>
                                      </p:to>
                                    </p:set>
                                    <p:animEffect transition="in" filter="fade">
                                      <p:cBhvr>
                                        <p:cTn id="105" dur="1000"/>
                                        <p:tgtEl>
                                          <p:spTgt spid="5">
                                            <p:graphicEl>
                                              <a:chart seriesIdx="0" categoryIdx="3" bldStep="ptInCategory"/>
                                            </p:graphicEl>
                                          </p:spTgt>
                                        </p:tgtEl>
                                      </p:cBhvr>
                                    </p:animEffect>
                                    <p:anim calcmode="lin" valueType="num">
                                      <p:cBhvr>
                                        <p:cTn id="106" dur="1000" fill="hold"/>
                                        <p:tgtEl>
                                          <p:spTgt spid="5">
                                            <p:graphicEl>
                                              <a:chart seriesIdx="0" categoryIdx="3" bldStep="ptInCategory"/>
                                            </p:graphicEl>
                                          </p:spTgt>
                                        </p:tgtEl>
                                        <p:attrNameLst>
                                          <p:attrName>ppt_x</p:attrName>
                                        </p:attrNameLst>
                                      </p:cBhvr>
                                      <p:tavLst>
                                        <p:tav tm="0">
                                          <p:val>
                                            <p:strVal val="#ppt_x"/>
                                          </p:val>
                                        </p:tav>
                                        <p:tav tm="100000">
                                          <p:val>
                                            <p:strVal val="#ppt_x"/>
                                          </p:val>
                                        </p:tav>
                                      </p:tavLst>
                                    </p:anim>
                                    <p:anim calcmode="lin" valueType="num">
                                      <p:cBhvr>
                                        <p:cTn id="107" dur="1000" fill="hold"/>
                                        <p:tgtEl>
                                          <p:spTgt spid="5">
                                            <p:graphicEl>
                                              <a:chart seriesIdx="0" categoryIdx="3"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5">
                                            <p:graphicEl>
                                              <a:chart seriesIdx="1" categoryIdx="3" bldStep="ptInCategory"/>
                                            </p:graphicEl>
                                          </p:spTgt>
                                        </p:tgtEl>
                                        <p:attrNameLst>
                                          <p:attrName>style.visibility</p:attrName>
                                        </p:attrNameLst>
                                      </p:cBhvr>
                                      <p:to>
                                        <p:strVal val="visible"/>
                                      </p:to>
                                    </p:set>
                                    <p:animEffect transition="in" filter="fade">
                                      <p:cBhvr>
                                        <p:cTn id="112" dur="1000"/>
                                        <p:tgtEl>
                                          <p:spTgt spid="5">
                                            <p:graphicEl>
                                              <a:chart seriesIdx="1" categoryIdx="3" bldStep="ptInCategory"/>
                                            </p:graphicEl>
                                          </p:spTgt>
                                        </p:tgtEl>
                                      </p:cBhvr>
                                    </p:animEffect>
                                    <p:anim calcmode="lin" valueType="num">
                                      <p:cBhvr>
                                        <p:cTn id="113" dur="1000" fill="hold"/>
                                        <p:tgtEl>
                                          <p:spTgt spid="5">
                                            <p:graphicEl>
                                              <a:chart seriesIdx="1" categoryIdx="3" bldStep="ptInCategory"/>
                                            </p:graphicEl>
                                          </p:spTgt>
                                        </p:tgtEl>
                                        <p:attrNameLst>
                                          <p:attrName>ppt_x</p:attrName>
                                        </p:attrNameLst>
                                      </p:cBhvr>
                                      <p:tavLst>
                                        <p:tav tm="0">
                                          <p:val>
                                            <p:strVal val="#ppt_x"/>
                                          </p:val>
                                        </p:tav>
                                        <p:tav tm="100000">
                                          <p:val>
                                            <p:strVal val="#ppt_x"/>
                                          </p:val>
                                        </p:tav>
                                      </p:tavLst>
                                    </p:anim>
                                    <p:anim calcmode="lin" valueType="num">
                                      <p:cBhvr>
                                        <p:cTn id="114" dur="1000" fill="hold"/>
                                        <p:tgtEl>
                                          <p:spTgt spid="5">
                                            <p:graphicEl>
                                              <a:chart seriesIdx="1" categoryIdx="3"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5">
                                            <p:graphicEl>
                                              <a:chart seriesIdx="2" categoryIdx="3" bldStep="ptInCategory"/>
                                            </p:graphicEl>
                                          </p:spTgt>
                                        </p:tgtEl>
                                        <p:attrNameLst>
                                          <p:attrName>style.visibility</p:attrName>
                                        </p:attrNameLst>
                                      </p:cBhvr>
                                      <p:to>
                                        <p:strVal val="visible"/>
                                      </p:to>
                                    </p:set>
                                    <p:animEffect transition="in" filter="fade">
                                      <p:cBhvr>
                                        <p:cTn id="119" dur="1000"/>
                                        <p:tgtEl>
                                          <p:spTgt spid="5">
                                            <p:graphicEl>
                                              <a:chart seriesIdx="2" categoryIdx="3" bldStep="ptInCategory"/>
                                            </p:graphicEl>
                                          </p:spTgt>
                                        </p:tgtEl>
                                      </p:cBhvr>
                                    </p:animEffect>
                                    <p:anim calcmode="lin" valueType="num">
                                      <p:cBhvr>
                                        <p:cTn id="120" dur="1000" fill="hold"/>
                                        <p:tgtEl>
                                          <p:spTgt spid="5">
                                            <p:graphicEl>
                                              <a:chart seriesIdx="2" categoryIdx="3" bldStep="ptInCategory"/>
                                            </p:graphicEl>
                                          </p:spTgt>
                                        </p:tgtEl>
                                        <p:attrNameLst>
                                          <p:attrName>ppt_x</p:attrName>
                                        </p:attrNameLst>
                                      </p:cBhvr>
                                      <p:tavLst>
                                        <p:tav tm="0">
                                          <p:val>
                                            <p:strVal val="#ppt_x"/>
                                          </p:val>
                                        </p:tav>
                                        <p:tav tm="100000">
                                          <p:val>
                                            <p:strVal val="#ppt_x"/>
                                          </p:val>
                                        </p:tav>
                                      </p:tavLst>
                                    </p:anim>
                                    <p:anim calcmode="lin" valueType="num">
                                      <p:cBhvr>
                                        <p:cTn id="121" dur="1000" fill="hold"/>
                                        <p:tgtEl>
                                          <p:spTgt spid="5">
                                            <p:graphicEl>
                                              <a:chart seriesIdx="2" categoryIdx="3"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5">
                                            <p:graphicEl>
                                              <a:chart seriesIdx="3" categoryIdx="3" bldStep="ptInCategory"/>
                                            </p:graphicEl>
                                          </p:spTgt>
                                        </p:tgtEl>
                                        <p:attrNameLst>
                                          <p:attrName>style.visibility</p:attrName>
                                        </p:attrNameLst>
                                      </p:cBhvr>
                                      <p:to>
                                        <p:strVal val="visible"/>
                                      </p:to>
                                    </p:set>
                                    <p:animEffect transition="in" filter="fade">
                                      <p:cBhvr>
                                        <p:cTn id="126" dur="1000"/>
                                        <p:tgtEl>
                                          <p:spTgt spid="5">
                                            <p:graphicEl>
                                              <a:chart seriesIdx="3" categoryIdx="3" bldStep="ptInCategory"/>
                                            </p:graphicEl>
                                          </p:spTgt>
                                        </p:tgtEl>
                                      </p:cBhvr>
                                    </p:animEffect>
                                    <p:anim calcmode="lin" valueType="num">
                                      <p:cBhvr>
                                        <p:cTn id="127" dur="1000" fill="hold"/>
                                        <p:tgtEl>
                                          <p:spTgt spid="5">
                                            <p:graphicEl>
                                              <a:chart seriesIdx="3" categoryIdx="3" bldStep="ptInCategory"/>
                                            </p:graphicEl>
                                          </p:spTgt>
                                        </p:tgtEl>
                                        <p:attrNameLst>
                                          <p:attrName>ppt_x</p:attrName>
                                        </p:attrNameLst>
                                      </p:cBhvr>
                                      <p:tavLst>
                                        <p:tav tm="0">
                                          <p:val>
                                            <p:strVal val="#ppt_x"/>
                                          </p:val>
                                        </p:tav>
                                        <p:tav tm="100000">
                                          <p:val>
                                            <p:strVal val="#ppt_x"/>
                                          </p:val>
                                        </p:tav>
                                      </p:tavLst>
                                    </p:anim>
                                    <p:anim calcmode="lin" valueType="num">
                                      <p:cBhvr>
                                        <p:cTn id="128" dur="1000" fill="hold"/>
                                        <p:tgtEl>
                                          <p:spTgt spid="5">
                                            <p:graphicEl>
                                              <a:chart seriesIdx="3" categoryIdx="3" bldStep="ptInCategory"/>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uiExpand="1">
        <p:bldSub>
          <a:bldChart bld="categoryEl"/>
        </p:bldSub>
      </p:bldGraphic>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999382" y="329184"/>
            <a:ext cx="6549490" cy="1783080"/>
          </a:xfrm>
        </p:spPr>
        <p:txBody>
          <a:bodyPr anchor="b">
            <a:normAutofit/>
          </a:bodyPr>
          <a:lstStyle/>
          <a:p>
            <a:r>
              <a:rPr lang="en-GB" sz="5400" dirty="0"/>
              <a:t>Casey on Leadership</a:t>
            </a:r>
          </a:p>
        </p:txBody>
      </p:sp>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999382" y="2706624"/>
            <a:ext cx="6733582" cy="3540160"/>
          </a:xfrm>
        </p:spPr>
        <p:txBody>
          <a:bodyPr>
            <a:normAutofit/>
          </a:bodyPr>
          <a:lstStyle/>
          <a:p>
            <a:r>
              <a:rPr lang="en-GB" sz="2400" dirty="0"/>
              <a:t>For years we have welcomed immigrants, left them to find their own way and host communities to accommodate them</a:t>
            </a:r>
          </a:p>
          <a:p>
            <a:r>
              <a:rPr lang="en-GB" sz="2400" dirty="0"/>
              <a:t>Some communities have become more segregated and long-standing communities have struggled to adjust</a:t>
            </a:r>
          </a:p>
          <a:p>
            <a:r>
              <a:rPr lang="en-GB" sz="2400" dirty="0"/>
              <a:t>Leadership has been lacking with the fear of being labelled a racist and losing the support of minority communities</a:t>
            </a:r>
          </a:p>
          <a:p>
            <a:endParaRPr lang="en-GB" sz="2200" dirty="0"/>
          </a:p>
          <a:p>
            <a:endParaRPr lang="en-GB" sz="2200" dirty="0"/>
          </a:p>
        </p:txBody>
      </p:sp>
      <p:sp>
        <p:nvSpPr>
          <p:cNvPr id="4" name="Rectangle 3">
            <a:extLst>
              <a:ext uri="{FF2B5EF4-FFF2-40B4-BE49-F238E27FC236}">
                <a16:creationId xmlns:a16="http://schemas.microsoft.com/office/drawing/2014/main" id="{D6CDD111-7123-070F-D341-F39C7B913317}"/>
              </a:ext>
            </a:extLst>
          </p:cNvPr>
          <p:cNvSpPr/>
          <p:nvPr/>
        </p:nvSpPr>
        <p:spPr>
          <a:xfrm>
            <a:off x="236462" y="797510"/>
            <a:ext cx="4360529" cy="5693866"/>
          </a:xfrm>
          <a:prstGeom prst="rect">
            <a:avLst/>
          </a:prstGeom>
          <a:solidFill>
            <a:schemeClr val="tx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“Too many public institutions, national and local, state and non-state, have gone so far to accommodate diversity and freedom of expression that they have ignored or even condoned regressive, divisive and harmful cultural and religious practices, for fear of being branded racist or Islamophobic”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Casey 2016: 16</a:t>
            </a:r>
          </a:p>
        </p:txBody>
      </p:sp>
      <p:sp>
        <p:nvSpPr>
          <p:cNvPr id="5" name="Slide Number Placeholder 4">
            <a:extLst>
              <a:ext uri="{FF2B5EF4-FFF2-40B4-BE49-F238E27FC236}">
                <a16:creationId xmlns:a16="http://schemas.microsoft.com/office/drawing/2014/main" id="{C6CE7675-C330-3A95-8C69-6848B8F36FD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133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48794" y="548640"/>
            <a:ext cx="4274492" cy="5431536"/>
          </a:xfrm>
        </p:spPr>
        <p:txBody>
          <a:bodyPr>
            <a:normAutofit/>
          </a:bodyPr>
          <a:lstStyle/>
          <a:p>
            <a:r>
              <a:rPr lang="en-GB" sz="4000" dirty="0"/>
              <a:t>Casey’s</a:t>
            </a:r>
            <a:br>
              <a:rPr lang="en-GB" sz="4000" dirty="0"/>
            </a:br>
            <a:r>
              <a:rPr lang="en-GB" sz="4000" dirty="0"/>
              <a:t>Recommendations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126418" y="552091"/>
            <a:ext cx="6816306" cy="5969896"/>
          </a:xfrm>
        </p:spPr>
        <p:txBody>
          <a:bodyPr anchor="ctr">
            <a:noAutofit/>
          </a:bodyPr>
          <a:lstStyle/>
          <a:p>
            <a:r>
              <a:rPr lang="en-GB" dirty="0"/>
              <a:t>Build local resilience especially in the most challenged communities</a:t>
            </a:r>
          </a:p>
          <a:p>
            <a:r>
              <a:rPr lang="en-GB" dirty="0"/>
              <a:t>Integrate communities around British values and an integration oath</a:t>
            </a:r>
          </a:p>
          <a:p>
            <a:r>
              <a:rPr lang="en-GB" dirty="0"/>
              <a:t>Reduce economic exclusion, inequality and segregation in our most isolated and deprived communities and schools</a:t>
            </a:r>
          </a:p>
          <a:p>
            <a:r>
              <a:rPr lang="en-GB" dirty="0"/>
              <a:t>Increase standards of leadership and integrity in public office</a:t>
            </a:r>
          </a:p>
        </p:txBody>
      </p:sp>
      <p:sp>
        <p:nvSpPr>
          <p:cNvPr id="4" name="Slide Number Placeholder 3">
            <a:extLst>
              <a:ext uri="{FF2B5EF4-FFF2-40B4-BE49-F238E27FC236}">
                <a16:creationId xmlns:a16="http://schemas.microsoft.com/office/drawing/2014/main" id="{646E468B-55C6-2869-590D-BEA3910654A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237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171E78F7-E2ED-E86D-D843-6C67EC2CAA5F}"/>
              </a:ext>
            </a:extLst>
          </p:cNvPr>
          <p:cNvGraphicFramePr/>
          <p:nvPr/>
        </p:nvGraphicFramePr>
        <p:xfrm>
          <a:off x="3154006" y="359833"/>
          <a:ext cx="10041263" cy="64981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B7DF396B-7395-F85C-5A74-C2F5D53E564A}"/>
              </a:ext>
            </a:extLst>
          </p:cNvPr>
          <p:cNvSpPr>
            <a:spLocks noGrp="1"/>
          </p:cNvSpPr>
          <p:nvPr>
            <p:ph type="title"/>
          </p:nvPr>
        </p:nvSpPr>
        <p:spPr>
          <a:xfrm>
            <a:off x="602674" y="4232561"/>
            <a:ext cx="4330126" cy="2123789"/>
          </a:xfrm>
        </p:spPr>
        <p:txBody>
          <a:bodyPr>
            <a:noAutofit/>
          </a:bodyPr>
          <a:lstStyle/>
          <a:p>
            <a:r>
              <a:rPr lang="en-GB" sz="6000" dirty="0"/>
              <a:t>A Dangerous Cycle</a:t>
            </a:r>
          </a:p>
        </p:txBody>
      </p:sp>
      <p:sp>
        <p:nvSpPr>
          <p:cNvPr id="2" name="Slide Number Placeholder 1">
            <a:extLst>
              <a:ext uri="{FF2B5EF4-FFF2-40B4-BE49-F238E27FC236}">
                <a16:creationId xmlns:a16="http://schemas.microsoft.com/office/drawing/2014/main" id="{4960CEF2-C82B-EC6E-F68D-D1E2954880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Title 3">
            <a:extLst>
              <a:ext uri="{FF2B5EF4-FFF2-40B4-BE49-F238E27FC236}">
                <a16:creationId xmlns:a16="http://schemas.microsoft.com/office/drawing/2014/main" id="{D5409662-C4BF-F2B7-EFFD-AE79C4893180}"/>
              </a:ext>
            </a:extLst>
          </p:cNvPr>
          <p:cNvSpPr txBox="1">
            <a:spLocks/>
          </p:cNvSpPr>
          <p:nvPr/>
        </p:nvSpPr>
        <p:spPr>
          <a:xfrm>
            <a:off x="602674" y="359833"/>
            <a:ext cx="3888833" cy="322288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Working class communities are ripe for the radical populists</a:t>
            </a:r>
          </a:p>
        </p:txBody>
      </p:sp>
    </p:spTree>
    <p:extLst>
      <p:ext uri="{BB962C8B-B14F-4D97-AF65-F5344CB8AC3E}">
        <p14:creationId xmlns:p14="http://schemas.microsoft.com/office/powerpoint/2010/main" val="138571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EA215-3146-97E4-15A8-BEDA9E442791}"/>
              </a:ext>
            </a:extLst>
          </p:cNvPr>
          <p:cNvSpPr>
            <a:spLocks noGrp="1"/>
          </p:cNvSpPr>
          <p:nvPr>
            <p:ph type="title"/>
          </p:nvPr>
        </p:nvSpPr>
        <p:spPr/>
        <p:txBody>
          <a:bodyPr>
            <a:normAutofit/>
          </a:bodyPr>
          <a:lstStyle/>
          <a:p>
            <a:r>
              <a:rPr lang="en-GB" sz="6000"/>
              <a:t>Policing with authority</a:t>
            </a:r>
            <a:endParaRPr lang="en-GB" sz="6000" dirty="0"/>
          </a:p>
        </p:txBody>
      </p:sp>
      <p:sp>
        <p:nvSpPr>
          <p:cNvPr id="3" name="Content Placeholder 2">
            <a:extLst>
              <a:ext uri="{FF2B5EF4-FFF2-40B4-BE49-F238E27FC236}">
                <a16:creationId xmlns:a16="http://schemas.microsoft.com/office/drawing/2014/main" id="{572791DE-E15A-9756-A1DA-1B06EEE04E1F}"/>
              </a:ext>
            </a:extLst>
          </p:cNvPr>
          <p:cNvSpPr>
            <a:spLocks noGrp="1"/>
          </p:cNvSpPr>
          <p:nvPr>
            <p:ph idx="1"/>
          </p:nvPr>
        </p:nvSpPr>
        <p:spPr>
          <a:xfrm>
            <a:off x="766456" y="1460500"/>
            <a:ext cx="4879554" cy="5032375"/>
          </a:xfrm>
        </p:spPr>
        <p:txBody>
          <a:bodyPr>
            <a:normAutofit/>
          </a:bodyPr>
          <a:lstStyle/>
          <a:p>
            <a:r>
              <a:rPr lang="en-GB" sz="2400" dirty="0"/>
              <a:t>Equality diversity and inclusivity is not about ticking boxes</a:t>
            </a:r>
          </a:p>
          <a:p>
            <a:r>
              <a:rPr lang="en-GB" sz="2400" dirty="0"/>
              <a:t>Build rapport, change perceptions and dislodge prejudice</a:t>
            </a:r>
          </a:p>
          <a:p>
            <a:r>
              <a:rPr lang="en-GB" sz="2400" dirty="0"/>
              <a:t>Transcend the suspicion with which people might view the police</a:t>
            </a:r>
          </a:p>
          <a:p>
            <a:r>
              <a:rPr lang="en-GB" sz="2400" dirty="0"/>
              <a:t>Attitude makes all the difference, not the colour of one's skin</a:t>
            </a:r>
          </a:p>
          <a:p>
            <a:r>
              <a:rPr lang="en-GB" sz="2400" dirty="0"/>
              <a:t>Emotional intelligence, self-awareness and empathy have never been explicit prerequisites for police officers</a:t>
            </a:r>
          </a:p>
          <a:p>
            <a:r>
              <a:rPr lang="en-GB" sz="2400" dirty="0"/>
              <a:t>They should be</a:t>
            </a:r>
          </a:p>
        </p:txBody>
      </p:sp>
      <p:sp>
        <p:nvSpPr>
          <p:cNvPr id="5" name="TextBox 4">
            <a:extLst>
              <a:ext uri="{FF2B5EF4-FFF2-40B4-BE49-F238E27FC236}">
                <a16:creationId xmlns:a16="http://schemas.microsoft.com/office/drawing/2014/main" id="{2D916DDF-5A04-DC2A-D3B3-353534F253F2}"/>
              </a:ext>
            </a:extLst>
          </p:cNvPr>
          <p:cNvSpPr txBox="1"/>
          <p:nvPr/>
        </p:nvSpPr>
        <p:spPr>
          <a:xfrm>
            <a:off x="5184928" y="5992297"/>
            <a:ext cx="6097836" cy="369332"/>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Langston 2022</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2B4A66A-4A29-1465-6824-7C261CB23EEE}"/>
              </a:ext>
            </a:extLst>
          </p:cNvPr>
          <p:cNvPicPr>
            <a:picLocks noChangeAspect="1"/>
          </p:cNvPicPr>
          <p:nvPr/>
        </p:nvPicPr>
        <p:blipFill>
          <a:blip r:embed="rId2"/>
          <a:stretch>
            <a:fillRect/>
          </a:stretch>
        </p:blipFill>
        <p:spPr>
          <a:xfrm>
            <a:off x="8973010" y="2313542"/>
            <a:ext cx="2725126" cy="2725126"/>
          </a:xfrm>
          <a:prstGeom prst="rect">
            <a:avLst/>
          </a:prstGeom>
        </p:spPr>
      </p:pic>
      <p:sp>
        <p:nvSpPr>
          <p:cNvPr id="4" name="Slide Number Placeholder 3">
            <a:extLst>
              <a:ext uri="{FF2B5EF4-FFF2-40B4-BE49-F238E27FC236}">
                <a16:creationId xmlns:a16="http://schemas.microsoft.com/office/drawing/2014/main" id="{182E7A19-ECC6-11F5-2EAC-C1ECA34B28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EF3AEB-938C-47C6-B146-9A4D32834A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6799E7C1-FBD2-AAC3-79BF-769D88019299}"/>
              </a:ext>
            </a:extLst>
          </p:cNvPr>
          <p:cNvPicPr>
            <a:picLocks noChangeAspect="1"/>
          </p:cNvPicPr>
          <p:nvPr/>
        </p:nvPicPr>
        <p:blipFill>
          <a:blip r:embed="rId3"/>
          <a:stretch>
            <a:fillRect/>
          </a:stretch>
        </p:blipFill>
        <p:spPr>
          <a:xfrm>
            <a:off x="5795951" y="1460500"/>
            <a:ext cx="3006526" cy="4243613"/>
          </a:xfrm>
          <a:prstGeom prst="rect">
            <a:avLst/>
          </a:prstGeom>
        </p:spPr>
      </p:pic>
    </p:spTree>
    <p:extLst>
      <p:ext uri="{BB962C8B-B14F-4D97-AF65-F5344CB8AC3E}">
        <p14:creationId xmlns:p14="http://schemas.microsoft.com/office/powerpoint/2010/main" val="184400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5A1E-5610-6831-B2B3-B7BBAA4E2564}"/>
              </a:ext>
            </a:extLst>
          </p:cNvPr>
          <p:cNvSpPr>
            <a:spLocks noGrp="1"/>
          </p:cNvSpPr>
          <p:nvPr>
            <p:ph type="title"/>
          </p:nvPr>
        </p:nvSpPr>
        <p:spPr>
          <a:xfrm>
            <a:off x="838199" y="365125"/>
            <a:ext cx="3967065" cy="2508704"/>
          </a:xfrm>
        </p:spPr>
        <p:txBody>
          <a:bodyPr>
            <a:normAutofit/>
          </a:bodyPr>
          <a:lstStyle/>
          <a:p>
            <a:r>
              <a:rPr lang="en-GB" dirty="0"/>
              <a:t>Open discussion </a:t>
            </a:r>
          </a:p>
        </p:txBody>
      </p:sp>
      <p:sp>
        <p:nvSpPr>
          <p:cNvPr id="3" name="Content Placeholder 2">
            <a:extLst>
              <a:ext uri="{FF2B5EF4-FFF2-40B4-BE49-F238E27FC236}">
                <a16:creationId xmlns:a16="http://schemas.microsoft.com/office/drawing/2014/main" id="{0044F37D-7493-9BA1-898E-898BAC0B8EBE}"/>
              </a:ext>
            </a:extLst>
          </p:cNvPr>
          <p:cNvSpPr>
            <a:spLocks noGrp="1"/>
          </p:cNvSpPr>
          <p:nvPr>
            <p:ph idx="1"/>
          </p:nvPr>
        </p:nvSpPr>
        <p:spPr>
          <a:xfrm>
            <a:off x="838199" y="2477417"/>
            <a:ext cx="4800602" cy="3307748"/>
          </a:xfrm>
        </p:spPr>
        <p:txBody>
          <a:bodyPr>
            <a:normAutofit/>
          </a:bodyPr>
          <a:lstStyle/>
          <a:p>
            <a:r>
              <a:rPr lang="en-GB" dirty="0"/>
              <a:t>Equality, diversity and inclusion should be openly discussed everywhere</a:t>
            </a:r>
          </a:p>
          <a:p>
            <a:r>
              <a:rPr lang="en-GB" dirty="0"/>
              <a:t>Not driven underground</a:t>
            </a:r>
          </a:p>
          <a:p>
            <a:r>
              <a:rPr lang="en-GB" dirty="0"/>
              <a:t>Who feels confident to offer a perspective on the transgender debate?</a:t>
            </a:r>
          </a:p>
        </p:txBody>
      </p:sp>
      <p:pic>
        <p:nvPicPr>
          <p:cNvPr id="4" name="Picture 3">
            <a:extLst>
              <a:ext uri="{FF2B5EF4-FFF2-40B4-BE49-F238E27FC236}">
                <a16:creationId xmlns:a16="http://schemas.microsoft.com/office/drawing/2014/main" id="{BDF12C9C-1268-12D8-A390-D9336527EFAF}"/>
              </a:ext>
            </a:extLst>
          </p:cNvPr>
          <p:cNvPicPr>
            <a:picLocks noChangeAspect="1"/>
          </p:cNvPicPr>
          <p:nvPr/>
        </p:nvPicPr>
        <p:blipFill>
          <a:blip r:embed="rId2"/>
          <a:stretch>
            <a:fillRect/>
          </a:stretch>
        </p:blipFill>
        <p:spPr>
          <a:xfrm>
            <a:off x="6400291" y="207999"/>
            <a:ext cx="5153602" cy="6442002"/>
          </a:xfrm>
          <a:prstGeom prst="rect">
            <a:avLst/>
          </a:prstGeom>
        </p:spPr>
      </p:pic>
      <p:pic>
        <p:nvPicPr>
          <p:cNvPr id="5" name="Picture 4">
            <a:extLst>
              <a:ext uri="{FF2B5EF4-FFF2-40B4-BE49-F238E27FC236}">
                <a16:creationId xmlns:a16="http://schemas.microsoft.com/office/drawing/2014/main" id="{2EC7036C-2198-167D-1D74-B25F7C1FE5F2}"/>
              </a:ext>
            </a:extLst>
          </p:cNvPr>
          <p:cNvPicPr>
            <a:picLocks noChangeAspect="1"/>
          </p:cNvPicPr>
          <p:nvPr/>
        </p:nvPicPr>
        <p:blipFill>
          <a:blip r:embed="rId3"/>
          <a:stretch>
            <a:fillRect/>
          </a:stretch>
        </p:blipFill>
        <p:spPr>
          <a:xfrm>
            <a:off x="5638801" y="246161"/>
            <a:ext cx="6125015" cy="30226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7A41AA4A-22AE-5628-930B-9E591DC4D091}"/>
              </a:ext>
            </a:extLst>
          </p:cNvPr>
          <p:cNvSpPr txBox="1"/>
          <p:nvPr/>
        </p:nvSpPr>
        <p:spPr>
          <a:xfrm>
            <a:off x="933680" y="6034356"/>
            <a:ext cx="609783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Langston 2022</a:t>
            </a:r>
          </a:p>
        </p:txBody>
      </p:sp>
      <p:sp>
        <p:nvSpPr>
          <p:cNvPr id="6" name="Slide Number Placeholder 5">
            <a:extLst>
              <a:ext uri="{FF2B5EF4-FFF2-40B4-BE49-F238E27FC236}">
                <a16:creationId xmlns:a16="http://schemas.microsoft.com/office/drawing/2014/main" id="{8A89149B-8B95-91D0-D3C4-05A222D21CC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EF3AEB-938C-47C6-B146-9A4D32834A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9889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924D911D-C569-2B5A-0BE0-409BD5EFF2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40D29D-E5A1-24D5-985A-A4707DF419B6}"/>
              </a:ext>
            </a:extLst>
          </p:cNvPr>
          <p:cNvSpPr>
            <a:spLocks noGrp="1"/>
          </p:cNvSpPr>
          <p:nvPr>
            <p:ph type="title"/>
          </p:nvPr>
        </p:nvSpPr>
        <p:spPr/>
        <p:txBody>
          <a:bodyPr>
            <a:normAutofit/>
          </a:bodyPr>
          <a:lstStyle/>
          <a:p>
            <a:r>
              <a:rPr lang="en-GB" sz="5400" dirty="0">
                <a:solidFill>
                  <a:schemeClr val="bg1"/>
                </a:solidFill>
              </a:rPr>
              <a:t>Reflection</a:t>
            </a:r>
          </a:p>
        </p:txBody>
      </p:sp>
      <p:sp>
        <p:nvSpPr>
          <p:cNvPr id="3" name="Content Placeholder 2">
            <a:extLst>
              <a:ext uri="{FF2B5EF4-FFF2-40B4-BE49-F238E27FC236}">
                <a16:creationId xmlns:a16="http://schemas.microsoft.com/office/drawing/2014/main" id="{3ED5FBA3-8799-9B55-D607-3BD1BA637367}"/>
              </a:ext>
            </a:extLst>
          </p:cNvPr>
          <p:cNvSpPr>
            <a:spLocks noGrp="1"/>
          </p:cNvSpPr>
          <p:nvPr>
            <p:ph idx="1"/>
          </p:nvPr>
        </p:nvSpPr>
        <p:spPr/>
        <p:txBody>
          <a:bodyPr/>
          <a:lstStyle/>
          <a:p>
            <a:r>
              <a:rPr lang="en-GB" dirty="0">
                <a:solidFill>
                  <a:schemeClr val="bg1"/>
                </a:solidFill>
              </a:rPr>
              <a:t>We often hear reference to poor people and deprived communities, but do we have a clear understanding of the statistics and the stories of the people most affected?</a:t>
            </a:r>
          </a:p>
          <a:p>
            <a:r>
              <a:rPr lang="en-GB" dirty="0">
                <a:solidFill>
                  <a:schemeClr val="bg1"/>
                </a:solidFill>
              </a:rPr>
              <a:t>Does poverty exist in the UK?</a:t>
            </a:r>
          </a:p>
          <a:p>
            <a:r>
              <a:rPr lang="en-GB" dirty="0">
                <a:solidFill>
                  <a:schemeClr val="bg1"/>
                </a:solidFill>
              </a:rPr>
              <a:t>Do we have poverty in the context of a lack of money and other resources or does poverty manifest itself in different ways?</a:t>
            </a:r>
          </a:p>
          <a:p>
            <a:r>
              <a:rPr lang="en-GB" dirty="0">
                <a:solidFill>
                  <a:schemeClr val="bg1"/>
                </a:solidFill>
              </a:rPr>
              <a:t>Is poverty about what people receive or what they consume?</a:t>
            </a:r>
          </a:p>
          <a:p>
            <a:r>
              <a:rPr lang="en-GB" dirty="0">
                <a:solidFill>
                  <a:schemeClr val="bg1"/>
                </a:solidFill>
              </a:rPr>
              <a:t>Do we feel vulnerable or unsupported when dealing with politically sensitive issues?</a:t>
            </a:r>
          </a:p>
        </p:txBody>
      </p:sp>
    </p:spTree>
    <p:extLst>
      <p:ext uri="{BB962C8B-B14F-4D97-AF65-F5344CB8AC3E}">
        <p14:creationId xmlns:p14="http://schemas.microsoft.com/office/powerpoint/2010/main" val="21615601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9961F-DB88-302B-846C-FB7B982EED2C}"/>
              </a:ext>
            </a:extLst>
          </p:cNvPr>
          <p:cNvSpPr>
            <a:spLocks noGrp="1"/>
          </p:cNvSpPr>
          <p:nvPr>
            <p:ph type="title"/>
          </p:nvPr>
        </p:nvSpPr>
        <p:spPr>
          <a:xfrm>
            <a:off x="838200" y="99588"/>
            <a:ext cx="10515600" cy="1104524"/>
          </a:xfrm>
        </p:spPr>
        <p:txBody>
          <a:bodyPr/>
          <a:lstStyle/>
          <a:p>
            <a:r>
              <a:rPr lang="en-GB" dirty="0"/>
              <a:t>75 Swansea Councillors</a:t>
            </a:r>
          </a:p>
        </p:txBody>
      </p:sp>
      <p:pic>
        <p:nvPicPr>
          <p:cNvPr id="8" name="Picture 7">
            <a:extLst>
              <a:ext uri="{FF2B5EF4-FFF2-40B4-BE49-F238E27FC236}">
                <a16:creationId xmlns:a16="http://schemas.microsoft.com/office/drawing/2014/main" id="{6C3E04C0-FFAA-2BF1-8E89-F4B3D8E40C9D}"/>
              </a:ext>
            </a:extLst>
          </p:cNvPr>
          <p:cNvPicPr>
            <a:picLocks noChangeAspect="1"/>
          </p:cNvPicPr>
          <p:nvPr/>
        </p:nvPicPr>
        <p:blipFill>
          <a:blip r:embed="rId2"/>
          <a:stretch>
            <a:fillRect/>
          </a:stretch>
        </p:blipFill>
        <p:spPr>
          <a:xfrm>
            <a:off x="937788" y="1204112"/>
            <a:ext cx="9844825" cy="51205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AD5B7FC9-7E4D-8208-6995-F86D7E331957}"/>
              </a:ext>
            </a:extLst>
          </p:cNvPr>
          <p:cNvSpPr txBox="1"/>
          <p:nvPr/>
        </p:nvSpPr>
        <p:spPr>
          <a:xfrm>
            <a:off x="6844420" y="5645627"/>
            <a:ext cx="2998959" cy="646331"/>
          </a:xfrm>
          <a:prstGeom prst="rect">
            <a:avLst/>
          </a:prstGeom>
          <a:noFill/>
        </p:spPr>
        <p:txBody>
          <a:bodyPr wrap="square">
            <a:spAutoFit/>
          </a:bodyPr>
          <a:lstStyle/>
          <a:p>
            <a:r>
              <a:rPr lang="en-GB" dirty="0">
                <a:hlinkClick r:id="rId3"/>
              </a:rPr>
              <a:t>https://democracy.swansea.gov.uk/mgMemberIndex.aspx</a:t>
            </a:r>
            <a:r>
              <a:rPr lang="en-GB" dirty="0"/>
              <a:t> </a:t>
            </a:r>
          </a:p>
        </p:txBody>
      </p:sp>
      <p:sp>
        <p:nvSpPr>
          <p:cNvPr id="3" name="TextBox 2">
            <a:extLst>
              <a:ext uri="{FF2B5EF4-FFF2-40B4-BE49-F238E27FC236}">
                <a16:creationId xmlns:a16="http://schemas.microsoft.com/office/drawing/2014/main" id="{C9C51939-58B6-AAC7-14AC-7F83FDA76725}"/>
              </a:ext>
            </a:extLst>
          </p:cNvPr>
          <p:cNvSpPr txBox="1"/>
          <p:nvPr/>
        </p:nvSpPr>
        <p:spPr>
          <a:xfrm>
            <a:off x="6844420" y="2425560"/>
            <a:ext cx="3847723" cy="2677656"/>
          </a:xfrm>
          <a:prstGeom prst="rect">
            <a:avLst/>
          </a:prstGeom>
          <a:noFill/>
        </p:spPr>
        <p:txBody>
          <a:bodyPr wrap="square" rtlCol="0">
            <a:spAutoFit/>
          </a:bodyPr>
          <a:lstStyle/>
          <a:p>
            <a:r>
              <a:rPr lang="en-GB" sz="2800" dirty="0"/>
              <a:t>36 to win control of the Council</a:t>
            </a:r>
          </a:p>
          <a:p>
            <a:endParaRPr lang="en-GB" sz="2800" dirty="0"/>
          </a:p>
          <a:p>
            <a:r>
              <a:rPr lang="en-GB" sz="2800" dirty="0"/>
              <a:t>45 Labour</a:t>
            </a:r>
          </a:p>
          <a:p>
            <a:endParaRPr lang="en-GB" sz="2800" dirty="0"/>
          </a:p>
          <a:p>
            <a:r>
              <a:rPr lang="en-GB" sz="2800" dirty="0"/>
              <a:t>30 Non-Labour</a:t>
            </a:r>
          </a:p>
        </p:txBody>
      </p:sp>
      <p:sp>
        <p:nvSpPr>
          <p:cNvPr id="4" name="Slide Number Placeholder 3">
            <a:extLst>
              <a:ext uri="{FF2B5EF4-FFF2-40B4-BE49-F238E27FC236}">
                <a16:creationId xmlns:a16="http://schemas.microsoft.com/office/drawing/2014/main" id="{8F33947C-CDFB-1ED1-8B56-1ACD6DA2B253}"/>
              </a:ext>
            </a:extLst>
          </p:cNvPr>
          <p:cNvSpPr>
            <a:spLocks noGrp="1"/>
          </p:cNvSpPr>
          <p:nvPr>
            <p:ph type="sldNum" sz="quarter" idx="12"/>
          </p:nvPr>
        </p:nvSpPr>
        <p:spPr/>
        <p:txBody>
          <a:bodyPr/>
          <a:lstStyle/>
          <a:p>
            <a:fld id="{2CF8FC80-D048-42D4-A491-A1A3C892C93A}" type="slidenum">
              <a:rPr lang="en-GB" smtClean="0"/>
              <a:t>41</a:t>
            </a:fld>
            <a:endParaRPr lang="en-GB"/>
          </a:p>
        </p:txBody>
      </p:sp>
    </p:spTree>
    <p:extLst>
      <p:ext uri="{BB962C8B-B14F-4D97-AF65-F5344CB8AC3E}">
        <p14:creationId xmlns:p14="http://schemas.microsoft.com/office/powerpoint/2010/main" val="426968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73A4-8D3A-43E0-6DBE-5B92B517E43C}"/>
              </a:ext>
            </a:extLst>
          </p:cNvPr>
          <p:cNvSpPr>
            <a:spLocks noGrp="1"/>
          </p:cNvSpPr>
          <p:nvPr>
            <p:ph type="title"/>
          </p:nvPr>
        </p:nvSpPr>
        <p:spPr>
          <a:xfrm>
            <a:off x="838200" y="150521"/>
            <a:ext cx="10515600" cy="1325563"/>
          </a:xfrm>
        </p:spPr>
        <p:txBody>
          <a:bodyPr>
            <a:normAutofit/>
          </a:bodyPr>
          <a:lstStyle/>
          <a:p>
            <a:r>
              <a:rPr lang="en-GB" sz="5400" dirty="0"/>
              <a:t>Forming Cabinets</a:t>
            </a:r>
          </a:p>
        </p:txBody>
      </p:sp>
      <p:sp>
        <p:nvSpPr>
          <p:cNvPr id="3" name="Content Placeholder 2">
            <a:extLst>
              <a:ext uri="{FF2B5EF4-FFF2-40B4-BE49-F238E27FC236}">
                <a16:creationId xmlns:a16="http://schemas.microsoft.com/office/drawing/2014/main" id="{B9AC83A3-9C0E-AE4B-A155-125855CD88EA}"/>
              </a:ext>
            </a:extLst>
          </p:cNvPr>
          <p:cNvSpPr>
            <a:spLocks noGrp="1"/>
          </p:cNvSpPr>
          <p:nvPr>
            <p:ph idx="1"/>
          </p:nvPr>
        </p:nvSpPr>
        <p:spPr>
          <a:xfrm>
            <a:off x="6599103" y="1069072"/>
            <a:ext cx="5204089" cy="5453361"/>
          </a:xfrm>
        </p:spPr>
        <p:txBody>
          <a:bodyPr>
            <a:normAutofit fontScale="92500" lnSpcReduction="10000"/>
          </a:bodyPr>
          <a:lstStyle/>
          <a:p>
            <a:r>
              <a:rPr lang="en-GB" dirty="0"/>
              <a:t>Following elections votes are counted</a:t>
            </a:r>
          </a:p>
          <a:p>
            <a:r>
              <a:rPr lang="en-GB" dirty="0"/>
              <a:t>There are winners and losers</a:t>
            </a:r>
          </a:p>
          <a:p>
            <a:r>
              <a:rPr lang="en-GB" dirty="0"/>
              <a:t>Where one party has the majority of the seats, then that party controls the Council, elects its Leader and the Leader selects his or her Cabinet (the Executive)</a:t>
            </a:r>
          </a:p>
          <a:p>
            <a:r>
              <a:rPr lang="en-GB" dirty="0"/>
              <a:t>Where there is no overall majority then those with the highest number of votes will aim to agree a way forward</a:t>
            </a:r>
          </a:p>
          <a:p>
            <a:r>
              <a:rPr lang="en-GB" dirty="0"/>
              <a:t>Political agreement v political tensions</a:t>
            </a:r>
          </a:p>
        </p:txBody>
      </p:sp>
      <p:sp>
        <p:nvSpPr>
          <p:cNvPr id="4" name="Slide Number Placeholder 3">
            <a:extLst>
              <a:ext uri="{FF2B5EF4-FFF2-40B4-BE49-F238E27FC236}">
                <a16:creationId xmlns:a16="http://schemas.microsoft.com/office/drawing/2014/main" id="{A9E00ACF-F7DA-0336-F2E0-76CF7142A923}"/>
              </a:ext>
            </a:extLst>
          </p:cNvPr>
          <p:cNvSpPr>
            <a:spLocks noGrp="1"/>
          </p:cNvSpPr>
          <p:nvPr>
            <p:ph type="sldNum" sz="quarter" idx="12"/>
          </p:nvPr>
        </p:nvSpPr>
        <p:spPr/>
        <p:txBody>
          <a:bodyPr/>
          <a:lstStyle/>
          <a:p>
            <a:fld id="{2CF8FC80-D048-42D4-A491-A1A3C892C93A}" type="slidenum">
              <a:rPr lang="en-GB" smtClean="0"/>
              <a:t>42</a:t>
            </a:fld>
            <a:endParaRPr lang="en-GB"/>
          </a:p>
        </p:txBody>
      </p:sp>
      <p:pic>
        <p:nvPicPr>
          <p:cNvPr id="6" name="Picture 5">
            <a:extLst>
              <a:ext uri="{FF2B5EF4-FFF2-40B4-BE49-F238E27FC236}">
                <a16:creationId xmlns:a16="http://schemas.microsoft.com/office/drawing/2014/main" id="{7E2B799E-2116-B975-13BE-E7832C855817}"/>
              </a:ext>
            </a:extLst>
          </p:cNvPr>
          <p:cNvPicPr>
            <a:picLocks noChangeAspect="1"/>
          </p:cNvPicPr>
          <p:nvPr/>
        </p:nvPicPr>
        <p:blipFill>
          <a:blip r:embed="rId2"/>
          <a:stretch>
            <a:fillRect/>
          </a:stretch>
        </p:blipFill>
        <p:spPr>
          <a:xfrm>
            <a:off x="1342677" y="1139775"/>
            <a:ext cx="4390929" cy="5311953"/>
          </a:xfrm>
          <a:prstGeom prst="rect">
            <a:avLst/>
          </a:prstGeom>
        </p:spPr>
      </p:pic>
    </p:spTree>
    <p:extLst>
      <p:ext uri="{BB962C8B-B14F-4D97-AF65-F5344CB8AC3E}">
        <p14:creationId xmlns:p14="http://schemas.microsoft.com/office/powerpoint/2010/main" val="407115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F2571-DBC3-D976-5222-0DFEE49BD1F9}"/>
              </a:ext>
            </a:extLst>
          </p:cNvPr>
          <p:cNvSpPr>
            <a:spLocks noGrp="1"/>
          </p:cNvSpPr>
          <p:nvPr>
            <p:ph type="title"/>
          </p:nvPr>
        </p:nvSpPr>
        <p:spPr>
          <a:xfrm>
            <a:off x="823865" y="1071295"/>
            <a:ext cx="10523333" cy="4759137"/>
          </a:xfrm>
        </p:spPr>
        <p:txBody>
          <a:bodyPr>
            <a:noAutofit/>
          </a:bodyPr>
          <a:lstStyle/>
          <a:p>
            <a:pPr algn="ctr"/>
            <a:r>
              <a:rPr lang="en-US" dirty="0"/>
              <a:t>In a democracy we would like to see healthy members of political parties, and healthy engagement at every level</a:t>
            </a:r>
            <a:br>
              <a:rPr lang="en-US" dirty="0"/>
            </a:br>
            <a:br>
              <a:rPr lang="en-US" dirty="0"/>
            </a:br>
            <a:r>
              <a:rPr lang="en-US" dirty="0"/>
              <a:t>But what about election turnout and membership of political parties</a:t>
            </a:r>
            <a:br>
              <a:rPr lang="en-US" dirty="0"/>
            </a:br>
            <a:br>
              <a:rPr lang="en-US" dirty="0"/>
            </a:br>
            <a:r>
              <a:rPr lang="en-US" dirty="0"/>
              <a:t>The 66/50/33 rule applies</a:t>
            </a:r>
            <a:endParaRPr lang="en-GB" dirty="0"/>
          </a:p>
        </p:txBody>
      </p:sp>
      <p:sp>
        <p:nvSpPr>
          <p:cNvPr id="3" name="Slide Number Placeholder 2">
            <a:extLst>
              <a:ext uri="{FF2B5EF4-FFF2-40B4-BE49-F238E27FC236}">
                <a16:creationId xmlns:a16="http://schemas.microsoft.com/office/drawing/2014/main" id="{93F89553-1554-54AA-0649-4D479BC57502}"/>
              </a:ext>
            </a:extLst>
          </p:cNvPr>
          <p:cNvSpPr>
            <a:spLocks noGrp="1"/>
          </p:cNvSpPr>
          <p:nvPr>
            <p:ph type="sldNum" sz="quarter" idx="12"/>
          </p:nvPr>
        </p:nvSpPr>
        <p:spPr/>
        <p:txBody>
          <a:bodyPr/>
          <a:lstStyle/>
          <a:p>
            <a:fld id="{2CF8FC80-D048-42D4-A491-A1A3C892C93A}" type="slidenum">
              <a:rPr lang="en-GB" smtClean="0"/>
              <a:t>43</a:t>
            </a:fld>
            <a:endParaRPr lang="en-GB"/>
          </a:p>
        </p:txBody>
      </p:sp>
    </p:spTree>
    <p:extLst>
      <p:ext uri="{BB962C8B-B14F-4D97-AF65-F5344CB8AC3E}">
        <p14:creationId xmlns:p14="http://schemas.microsoft.com/office/powerpoint/2010/main" val="33212665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0351EED-B570-1B45-8EE4-6B6D6BA6FEBA}"/>
              </a:ext>
            </a:extLst>
          </p:cNvPr>
          <p:cNvPicPr>
            <a:picLocks noChangeAspect="1"/>
          </p:cNvPicPr>
          <p:nvPr/>
        </p:nvPicPr>
        <p:blipFill>
          <a:blip r:embed="rId2"/>
          <a:stretch>
            <a:fillRect/>
          </a:stretch>
        </p:blipFill>
        <p:spPr>
          <a:xfrm>
            <a:off x="683032" y="681037"/>
            <a:ext cx="10825935" cy="5495925"/>
          </a:xfrm>
          <a:prstGeom prst="rect">
            <a:avLst/>
          </a:prstGeom>
        </p:spPr>
      </p:pic>
      <p:cxnSp>
        <p:nvCxnSpPr>
          <p:cNvPr id="8" name="Straight Connector 7">
            <a:extLst>
              <a:ext uri="{FF2B5EF4-FFF2-40B4-BE49-F238E27FC236}">
                <a16:creationId xmlns:a16="http://schemas.microsoft.com/office/drawing/2014/main" id="{E9B48D89-EA71-CF79-4755-EE5074916873}"/>
              </a:ext>
            </a:extLst>
          </p:cNvPr>
          <p:cNvCxnSpPr>
            <a:cxnSpLocks/>
          </p:cNvCxnSpPr>
          <p:nvPr/>
        </p:nvCxnSpPr>
        <p:spPr>
          <a:xfrm flipH="1">
            <a:off x="1276350" y="3143250"/>
            <a:ext cx="9429750" cy="0"/>
          </a:xfrm>
          <a:prstGeom prst="line">
            <a:avLst/>
          </a:prstGeom>
          <a:ln w="412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6E02103-CDFB-09AC-4216-E974CC11506A}"/>
              </a:ext>
            </a:extLst>
          </p:cNvPr>
          <p:cNvCxnSpPr>
            <a:cxnSpLocks/>
          </p:cNvCxnSpPr>
          <p:nvPr/>
        </p:nvCxnSpPr>
        <p:spPr>
          <a:xfrm flipH="1">
            <a:off x="1381124" y="2571750"/>
            <a:ext cx="9429750" cy="0"/>
          </a:xfrm>
          <a:prstGeom prst="line">
            <a:avLst/>
          </a:prstGeom>
          <a:ln w="41275">
            <a:solidFill>
              <a:srgbClr val="FF0000"/>
            </a:solidFill>
          </a:ln>
        </p:spPr>
        <p:style>
          <a:lnRef idx="1">
            <a:schemeClr val="accent1"/>
          </a:lnRef>
          <a:fillRef idx="0">
            <a:schemeClr val="accent1"/>
          </a:fillRef>
          <a:effectRef idx="0">
            <a:schemeClr val="accent1"/>
          </a:effectRef>
          <a:fontRef idx="minor">
            <a:schemeClr val="tx1"/>
          </a:fontRef>
        </p:style>
      </p:cxnSp>
      <p:sp>
        <p:nvSpPr>
          <p:cNvPr id="14" name="Slide Number Placeholder 13">
            <a:extLst>
              <a:ext uri="{FF2B5EF4-FFF2-40B4-BE49-F238E27FC236}">
                <a16:creationId xmlns:a16="http://schemas.microsoft.com/office/drawing/2014/main" id="{4C1405FE-603F-C2D3-123A-CDC172FA73A9}"/>
              </a:ext>
            </a:extLst>
          </p:cNvPr>
          <p:cNvSpPr>
            <a:spLocks noGrp="1"/>
          </p:cNvSpPr>
          <p:nvPr>
            <p:ph type="sldNum" sz="quarter" idx="12"/>
          </p:nvPr>
        </p:nvSpPr>
        <p:spPr/>
        <p:txBody>
          <a:bodyPr/>
          <a:lstStyle/>
          <a:p>
            <a:fld id="{2CF8FC80-D048-42D4-A491-A1A3C892C93A}" type="slidenum">
              <a:rPr lang="en-GB" smtClean="0"/>
              <a:t>44</a:t>
            </a:fld>
            <a:endParaRPr lang="en-GB"/>
          </a:p>
        </p:txBody>
      </p:sp>
    </p:spTree>
    <p:extLst>
      <p:ext uri="{BB962C8B-B14F-4D97-AF65-F5344CB8AC3E}">
        <p14:creationId xmlns:p14="http://schemas.microsoft.com/office/powerpoint/2010/main" val="405988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3000" fill="hold"/>
                                        <p:tgtEl>
                                          <p:spTgt spid="8"/>
                                        </p:tgtEl>
                                        <p:attrNameLst>
                                          <p:attrName>ppt_x</p:attrName>
                                        </p:attrNameLst>
                                      </p:cBhvr>
                                      <p:tavLst>
                                        <p:tav tm="0">
                                          <p:val>
                                            <p:strVal val="0-#ppt_w/2"/>
                                          </p:val>
                                        </p:tav>
                                        <p:tav tm="100000">
                                          <p:val>
                                            <p:strVal val="#ppt_x"/>
                                          </p:val>
                                        </p:tav>
                                      </p:tavLst>
                                    </p:anim>
                                    <p:anim calcmode="lin" valueType="num">
                                      <p:cBhvr additive="base">
                                        <p:cTn id="8" dur="30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3000" fill="hold"/>
                                        <p:tgtEl>
                                          <p:spTgt spid="12"/>
                                        </p:tgtEl>
                                        <p:attrNameLst>
                                          <p:attrName>ppt_x</p:attrName>
                                        </p:attrNameLst>
                                      </p:cBhvr>
                                      <p:tavLst>
                                        <p:tav tm="0">
                                          <p:val>
                                            <p:strVal val="0-#ppt_w/2"/>
                                          </p:val>
                                        </p:tav>
                                        <p:tav tm="100000">
                                          <p:val>
                                            <p:strVal val="#ppt_x"/>
                                          </p:val>
                                        </p:tav>
                                      </p:tavLst>
                                    </p:anim>
                                    <p:anim calcmode="lin" valueType="num">
                                      <p:cBhvr additive="base">
                                        <p:cTn id="14" dur="30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2EF05F1-CF8F-A451-0550-146D60EEBECD}"/>
              </a:ext>
            </a:extLst>
          </p:cNvPr>
          <p:cNvPicPr>
            <a:picLocks noGrp="1" noChangeAspect="1"/>
          </p:cNvPicPr>
          <p:nvPr>
            <p:ph idx="1"/>
          </p:nvPr>
        </p:nvPicPr>
        <p:blipFill>
          <a:blip r:embed="rId2"/>
          <a:stretch>
            <a:fillRect/>
          </a:stretch>
        </p:blipFill>
        <p:spPr>
          <a:xfrm>
            <a:off x="457200" y="496823"/>
            <a:ext cx="11277600" cy="5864353"/>
          </a:xfrm>
          <a:prstGeom prst="rect">
            <a:avLst/>
          </a:prstGeom>
        </p:spPr>
      </p:pic>
      <p:sp>
        <p:nvSpPr>
          <p:cNvPr id="5" name="TextBox 4">
            <a:extLst>
              <a:ext uri="{FF2B5EF4-FFF2-40B4-BE49-F238E27FC236}">
                <a16:creationId xmlns:a16="http://schemas.microsoft.com/office/drawing/2014/main" id="{DA3993A1-D505-5A15-5F10-D28BB856CB38}"/>
              </a:ext>
            </a:extLst>
          </p:cNvPr>
          <p:cNvSpPr txBox="1"/>
          <p:nvPr/>
        </p:nvSpPr>
        <p:spPr>
          <a:xfrm>
            <a:off x="4680642" y="1735494"/>
            <a:ext cx="6735778" cy="2308324"/>
          </a:xfrm>
          <a:prstGeom prst="rect">
            <a:avLst/>
          </a:prstGeom>
          <a:noFill/>
        </p:spPr>
        <p:txBody>
          <a:bodyPr wrap="square" rtlCol="0">
            <a:spAutoFit/>
          </a:bodyPr>
          <a:lstStyle/>
          <a:p>
            <a:pPr marL="285750" indent="-285750">
              <a:buFont typeface="Arial" panose="020B0604020202020204" pitchFamily="34" charset="0"/>
              <a:buChar char="•"/>
            </a:pPr>
            <a:r>
              <a:rPr lang="en-GB" sz="2400" b="1" dirty="0">
                <a:solidFill>
                  <a:srgbClr val="FF0000"/>
                </a:solidFill>
              </a:rPr>
              <a:t>House of Commons reports 846,000 people are members of a political party, out of 50m electors</a:t>
            </a:r>
          </a:p>
          <a:p>
            <a:pPr marL="285750" indent="-285750">
              <a:buFont typeface="Arial" panose="020B0604020202020204" pitchFamily="34" charset="0"/>
              <a:buChar char="•"/>
            </a:pPr>
            <a:r>
              <a:rPr lang="en-US" sz="2400" b="1" dirty="0">
                <a:solidFill>
                  <a:srgbClr val="FF0000"/>
                </a:solidFill>
              </a:rPr>
              <a:t>Membership of the Conservative, </a:t>
            </a:r>
            <a:r>
              <a:rPr lang="en-US" sz="2400" b="1" dirty="0" err="1">
                <a:solidFill>
                  <a:srgbClr val="FF0000"/>
                </a:solidFill>
              </a:rPr>
              <a:t>Labour</a:t>
            </a:r>
            <a:r>
              <a:rPr lang="en-US" sz="2400" b="1" dirty="0">
                <a:solidFill>
                  <a:srgbClr val="FF0000"/>
                </a:solidFill>
              </a:rPr>
              <a:t> and the Liberal Democrat parties has increased to around 1.5% of the electorate in 2022, compared to a historic low of 0.8% in 2013</a:t>
            </a:r>
            <a:endParaRPr lang="en-GB" sz="2400" b="1" dirty="0">
              <a:solidFill>
                <a:srgbClr val="FF0000"/>
              </a:solidFill>
            </a:endParaRPr>
          </a:p>
        </p:txBody>
      </p:sp>
      <p:sp>
        <p:nvSpPr>
          <p:cNvPr id="2" name="Slide Number Placeholder 1">
            <a:extLst>
              <a:ext uri="{FF2B5EF4-FFF2-40B4-BE49-F238E27FC236}">
                <a16:creationId xmlns:a16="http://schemas.microsoft.com/office/drawing/2014/main" id="{A7491E30-CEB5-886D-9D7C-D81805AB6E34}"/>
              </a:ext>
            </a:extLst>
          </p:cNvPr>
          <p:cNvSpPr>
            <a:spLocks noGrp="1"/>
          </p:cNvSpPr>
          <p:nvPr>
            <p:ph type="sldNum" sz="quarter" idx="12"/>
          </p:nvPr>
        </p:nvSpPr>
        <p:spPr/>
        <p:txBody>
          <a:bodyPr/>
          <a:lstStyle/>
          <a:p>
            <a:fld id="{2CF8FC80-D048-42D4-A491-A1A3C892C93A}" type="slidenum">
              <a:rPr lang="en-GB" smtClean="0"/>
              <a:t>45</a:t>
            </a:fld>
            <a:endParaRPr lang="en-GB"/>
          </a:p>
        </p:txBody>
      </p:sp>
    </p:spTree>
    <p:extLst>
      <p:ext uri="{BB962C8B-B14F-4D97-AF65-F5344CB8AC3E}">
        <p14:creationId xmlns:p14="http://schemas.microsoft.com/office/powerpoint/2010/main" val="1766321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D257701-A1A6-5D6A-55E0-25C191622C2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Welsh Parliament (Senedd) Elections</a:t>
            </a:r>
          </a:p>
        </p:txBody>
      </p:sp>
      <p:pic>
        <p:nvPicPr>
          <p:cNvPr id="8" name="Content Placeholder 7">
            <a:extLst>
              <a:ext uri="{FF2B5EF4-FFF2-40B4-BE49-F238E27FC236}">
                <a16:creationId xmlns:a16="http://schemas.microsoft.com/office/drawing/2014/main" id="{02EEFE64-CB7F-EBB1-539B-01CAE55AF3D0}"/>
              </a:ext>
            </a:extLst>
          </p:cNvPr>
          <p:cNvPicPr>
            <a:picLocks noGrp="1" noChangeAspect="1"/>
          </p:cNvPicPr>
          <p:nvPr>
            <p:ph idx="1"/>
          </p:nvPr>
        </p:nvPicPr>
        <p:blipFill>
          <a:blip r:embed="rId2"/>
          <a:stretch>
            <a:fillRect/>
          </a:stretch>
        </p:blipFill>
        <p:spPr>
          <a:xfrm>
            <a:off x="4502428" y="1396759"/>
            <a:ext cx="7225748" cy="4064482"/>
          </a:xfrm>
          <a:prstGeom prst="rect">
            <a:avLst/>
          </a:prstGeom>
        </p:spPr>
      </p:pic>
      <p:sp>
        <p:nvSpPr>
          <p:cNvPr id="3" name="Slide Number Placeholder 2">
            <a:extLst>
              <a:ext uri="{FF2B5EF4-FFF2-40B4-BE49-F238E27FC236}">
                <a16:creationId xmlns:a16="http://schemas.microsoft.com/office/drawing/2014/main" id="{9F652DBF-BA08-0261-B9FD-E30E886717F1}"/>
              </a:ext>
            </a:extLst>
          </p:cNvPr>
          <p:cNvSpPr>
            <a:spLocks noGrp="1"/>
          </p:cNvSpPr>
          <p:nvPr>
            <p:ph type="sldNum" sz="quarter" idx="12"/>
          </p:nvPr>
        </p:nvSpPr>
        <p:spPr/>
        <p:txBody>
          <a:bodyPr/>
          <a:lstStyle/>
          <a:p>
            <a:fld id="{2CF8FC80-D048-42D4-A491-A1A3C892C93A}" type="slidenum">
              <a:rPr lang="en-GB" smtClean="0"/>
              <a:t>46</a:t>
            </a:fld>
            <a:endParaRPr lang="en-GB"/>
          </a:p>
        </p:txBody>
      </p:sp>
    </p:spTree>
    <p:extLst>
      <p:ext uri="{BB962C8B-B14F-4D97-AF65-F5344CB8AC3E}">
        <p14:creationId xmlns:p14="http://schemas.microsoft.com/office/powerpoint/2010/main" val="25778618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FE400-7EDD-6D70-6D1B-47627DB68308}"/>
              </a:ext>
            </a:extLst>
          </p:cNvPr>
          <p:cNvSpPr>
            <a:spLocks noGrp="1"/>
          </p:cNvSpPr>
          <p:nvPr>
            <p:ph type="title"/>
          </p:nvPr>
        </p:nvSpPr>
        <p:spPr>
          <a:xfrm>
            <a:off x="838200" y="0"/>
            <a:ext cx="10515600" cy="1325563"/>
          </a:xfrm>
        </p:spPr>
        <p:txBody>
          <a:bodyPr>
            <a:normAutofit/>
          </a:bodyPr>
          <a:lstStyle/>
          <a:p>
            <a:r>
              <a:rPr lang="en-GB" sz="5400" dirty="0"/>
              <a:t>PCC Elections 2021 – highest so far</a:t>
            </a:r>
          </a:p>
        </p:txBody>
      </p:sp>
      <p:sp>
        <p:nvSpPr>
          <p:cNvPr id="3" name="Content Placeholder 2">
            <a:extLst>
              <a:ext uri="{FF2B5EF4-FFF2-40B4-BE49-F238E27FC236}">
                <a16:creationId xmlns:a16="http://schemas.microsoft.com/office/drawing/2014/main" id="{E813B1A3-D3F0-3EDD-8EAF-1CC5D297602D}"/>
              </a:ext>
            </a:extLst>
          </p:cNvPr>
          <p:cNvSpPr>
            <a:spLocks noGrp="1"/>
          </p:cNvSpPr>
          <p:nvPr>
            <p:ph idx="1"/>
          </p:nvPr>
        </p:nvSpPr>
        <p:spPr>
          <a:xfrm>
            <a:off x="8018778" y="1484124"/>
            <a:ext cx="3776068" cy="4921550"/>
          </a:xfrm>
        </p:spPr>
        <p:txBody>
          <a:bodyPr>
            <a:normAutofit/>
          </a:bodyPr>
          <a:lstStyle/>
          <a:p>
            <a:r>
              <a:rPr lang="en-GB" dirty="0"/>
              <a:t>Strongest turnout in the four Welsh forces</a:t>
            </a:r>
          </a:p>
          <a:p>
            <a:endParaRPr lang="en-GB" dirty="0"/>
          </a:p>
          <a:p>
            <a:r>
              <a:rPr lang="en-GB" dirty="0"/>
              <a:t>DPP – 50%</a:t>
            </a:r>
          </a:p>
          <a:p>
            <a:endParaRPr lang="en-GB" dirty="0"/>
          </a:p>
          <a:p>
            <a:r>
              <a:rPr lang="en-GB" dirty="0"/>
              <a:t>2016: 20 Cons; 14 Lab; 3 Ind; 2 Plaid</a:t>
            </a:r>
          </a:p>
          <a:p>
            <a:endParaRPr lang="en-GB" dirty="0"/>
          </a:p>
          <a:p>
            <a:r>
              <a:rPr lang="en-GB" dirty="0"/>
              <a:t>2021: 30 Cons; 8 Lab; 0 Ind; 1 Plaid</a:t>
            </a:r>
          </a:p>
        </p:txBody>
      </p:sp>
      <p:pic>
        <p:nvPicPr>
          <p:cNvPr id="5" name="Picture 4">
            <a:extLst>
              <a:ext uri="{FF2B5EF4-FFF2-40B4-BE49-F238E27FC236}">
                <a16:creationId xmlns:a16="http://schemas.microsoft.com/office/drawing/2014/main" id="{AAB735D3-D772-C8B2-1E7D-73E6351BBB47}"/>
              </a:ext>
            </a:extLst>
          </p:cNvPr>
          <p:cNvPicPr>
            <a:picLocks noChangeAspect="1"/>
          </p:cNvPicPr>
          <p:nvPr/>
        </p:nvPicPr>
        <p:blipFill>
          <a:blip r:embed="rId2"/>
          <a:stretch>
            <a:fillRect/>
          </a:stretch>
        </p:blipFill>
        <p:spPr>
          <a:xfrm>
            <a:off x="1094123" y="1350774"/>
            <a:ext cx="3079101" cy="5301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DE134514-0F54-421B-B3B3-6F88C8D87E82}"/>
              </a:ext>
            </a:extLst>
          </p:cNvPr>
          <p:cNvPicPr>
            <a:picLocks noChangeAspect="1"/>
          </p:cNvPicPr>
          <p:nvPr/>
        </p:nvPicPr>
        <p:blipFill>
          <a:blip r:embed="rId3"/>
          <a:stretch>
            <a:fillRect/>
          </a:stretch>
        </p:blipFill>
        <p:spPr>
          <a:xfrm>
            <a:off x="4428489" y="1824831"/>
            <a:ext cx="3335024" cy="44466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CD2FBE44-D218-7614-3152-9BA626D496B3}"/>
              </a:ext>
            </a:extLst>
          </p:cNvPr>
          <p:cNvSpPr>
            <a:spLocks noGrp="1"/>
          </p:cNvSpPr>
          <p:nvPr>
            <p:ph type="sldNum" sz="quarter" idx="12"/>
          </p:nvPr>
        </p:nvSpPr>
        <p:spPr/>
        <p:txBody>
          <a:bodyPr/>
          <a:lstStyle/>
          <a:p>
            <a:fld id="{2CF8FC80-D048-42D4-A491-A1A3C892C93A}" type="slidenum">
              <a:rPr lang="en-GB" smtClean="0"/>
              <a:t>47</a:t>
            </a:fld>
            <a:endParaRPr lang="en-GB"/>
          </a:p>
        </p:txBody>
      </p:sp>
    </p:spTree>
    <p:extLst>
      <p:ext uri="{BB962C8B-B14F-4D97-AF65-F5344CB8AC3E}">
        <p14:creationId xmlns:p14="http://schemas.microsoft.com/office/powerpoint/2010/main" val="127880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282086-6A1A-8930-EAAC-E9CE524CCC8D}"/>
              </a:ext>
            </a:extLst>
          </p:cNvPr>
          <p:cNvSpPr>
            <a:spLocks noGrp="1"/>
          </p:cNvSpPr>
          <p:nvPr>
            <p:ph idx="1"/>
          </p:nvPr>
        </p:nvSpPr>
        <p:spPr>
          <a:xfrm>
            <a:off x="838201" y="733425"/>
            <a:ext cx="6762750" cy="5443538"/>
          </a:xfrm>
        </p:spPr>
        <p:txBody>
          <a:bodyPr>
            <a:normAutofit/>
          </a:bodyPr>
          <a:lstStyle/>
          <a:p>
            <a:r>
              <a:rPr lang="en-US" sz="2400" dirty="0"/>
              <a:t>Turnout averaged </a:t>
            </a:r>
            <a:r>
              <a:rPr lang="en-US" sz="2400" b="1" dirty="0"/>
              <a:t>23.2% </a:t>
            </a:r>
            <a:r>
              <a:rPr lang="en-US" sz="2400" dirty="0"/>
              <a:t>across the (35 of 37) elections that took place (measured as valid votes as a proportion of the electorate) lower than the turnout for the 2021 elections (33.2%). </a:t>
            </a:r>
          </a:p>
          <a:p>
            <a:r>
              <a:rPr lang="en-US" sz="2400" dirty="0"/>
              <a:t>Turnout was on average higher in the English PCCs compared to the Welsh PCCs. </a:t>
            </a:r>
          </a:p>
          <a:p>
            <a:r>
              <a:rPr lang="en-US" sz="2400" dirty="0"/>
              <a:t>For the previous two sets of PCC elections, the four Welsh PCCs had the highest turnouts. </a:t>
            </a:r>
          </a:p>
          <a:p>
            <a:r>
              <a:rPr lang="en-US" sz="2400" dirty="0"/>
              <a:t>The three police areas with the highest turnout in 2024 were Northumbria (32.3%), Surrey (29.6%) and Gloucestershire (29.1%). </a:t>
            </a:r>
          </a:p>
          <a:p>
            <a:r>
              <a:rPr lang="en-US" sz="2400" dirty="0"/>
              <a:t>The three police areas with the lowest turnout were North Wales (17.0%), South Wales (16.4%) and Gwent (15.5%). </a:t>
            </a:r>
            <a:endParaRPr lang="en-GB" sz="2400" dirty="0"/>
          </a:p>
        </p:txBody>
      </p:sp>
      <p:pic>
        <p:nvPicPr>
          <p:cNvPr id="5" name="Picture 4">
            <a:extLst>
              <a:ext uri="{FF2B5EF4-FFF2-40B4-BE49-F238E27FC236}">
                <a16:creationId xmlns:a16="http://schemas.microsoft.com/office/drawing/2014/main" id="{F1F692A3-07CF-C7D9-9D14-1C59A1D72605}"/>
              </a:ext>
            </a:extLst>
          </p:cNvPr>
          <p:cNvPicPr>
            <a:picLocks noChangeAspect="1"/>
          </p:cNvPicPr>
          <p:nvPr/>
        </p:nvPicPr>
        <p:blipFill>
          <a:blip r:embed="rId2"/>
          <a:stretch>
            <a:fillRect/>
          </a:stretch>
        </p:blipFill>
        <p:spPr>
          <a:xfrm>
            <a:off x="7716218" y="365125"/>
            <a:ext cx="4145342" cy="57806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25565502-B408-1309-DD27-E9F3E2B5A905}"/>
              </a:ext>
            </a:extLst>
          </p:cNvPr>
          <p:cNvSpPr>
            <a:spLocks noGrp="1"/>
          </p:cNvSpPr>
          <p:nvPr>
            <p:ph type="sldNum" sz="quarter" idx="12"/>
          </p:nvPr>
        </p:nvSpPr>
        <p:spPr/>
        <p:txBody>
          <a:bodyPr/>
          <a:lstStyle/>
          <a:p>
            <a:fld id="{2CF8FC80-D048-42D4-A491-A1A3C892C93A}" type="slidenum">
              <a:rPr lang="en-GB" smtClean="0"/>
              <a:t>48</a:t>
            </a:fld>
            <a:endParaRPr lang="en-GB"/>
          </a:p>
        </p:txBody>
      </p:sp>
    </p:spTree>
    <p:extLst>
      <p:ext uri="{BB962C8B-B14F-4D97-AF65-F5344CB8AC3E}">
        <p14:creationId xmlns:p14="http://schemas.microsoft.com/office/powerpoint/2010/main" val="4897294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hart 3">
            <a:extLst>
              <a:ext uri="{FF2B5EF4-FFF2-40B4-BE49-F238E27FC236}">
                <a16:creationId xmlns:a16="http://schemas.microsoft.com/office/drawing/2014/main" id="{0A0E5447-04E6-A7F6-FA2C-81CFFCDC3415}"/>
              </a:ext>
            </a:extLst>
          </p:cNvPr>
          <p:cNvGraphicFramePr>
            <a:graphicFrameLocks/>
          </p:cNvGraphicFramePr>
          <p:nvPr>
            <p:extLst>
              <p:ext uri="{D42A27DB-BD31-4B8C-83A1-F6EECF244321}">
                <p14:modId xmlns:p14="http://schemas.microsoft.com/office/powerpoint/2010/main" val="155372905"/>
              </p:ext>
            </p:extLst>
          </p:nvPr>
        </p:nvGraphicFramePr>
        <p:xfrm>
          <a:off x="643467" y="643467"/>
          <a:ext cx="10905066" cy="5571066"/>
        </p:xfrm>
        <a:graphic>
          <a:graphicData uri="http://schemas.openxmlformats.org/drawingml/2006/chart">
            <c:chart xmlns:c="http://schemas.openxmlformats.org/drawingml/2006/chart" xmlns:r="http://schemas.openxmlformats.org/officeDocument/2006/relationships" r:id="rId2"/>
          </a:graphicData>
        </a:graphic>
      </p:graphicFrame>
      <p:sp>
        <p:nvSpPr>
          <p:cNvPr id="2" name="Slide Number Placeholder 1">
            <a:extLst>
              <a:ext uri="{FF2B5EF4-FFF2-40B4-BE49-F238E27FC236}">
                <a16:creationId xmlns:a16="http://schemas.microsoft.com/office/drawing/2014/main" id="{FDD2FAB3-304D-1E5B-D31E-C67E4E63F85E}"/>
              </a:ext>
            </a:extLst>
          </p:cNvPr>
          <p:cNvSpPr>
            <a:spLocks noGrp="1"/>
          </p:cNvSpPr>
          <p:nvPr>
            <p:ph type="sldNum" sz="quarter" idx="12"/>
          </p:nvPr>
        </p:nvSpPr>
        <p:spPr/>
        <p:txBody>
          <a:bodyPr/>
          <a:lstStyle/>
          <a:p>
            <a:fld id="{2CF8FC80-D048-42D4-A491-A1A3C892C93A}" type="slidenum">
              <a:rPr lang="en-GB" smtClean="0"/>
              <a:t>49</a:t>
            </a:fld>
            <a:endParaRPr lang="en-GB"/>
          </a:p>
        </p:txBody>
      </p:sp>
    </p:spTree>
    <p:extLst>
      <p:ext uri="{BB962C8B-B14F-4D97-AF65-F5344CB8AC3E}">
        <p14:creationId xmlns:p14="http://schemas.microsoft.com/office/powerpoint/2010/main" val="194795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graphicEl>
                                              <a:chart seriesIdx="-3" categoryIdx="-3" bldStep="gridLegend"/>
                                            </p:graphicEl>
                                          </p:spTgt>
                                        </p:tgtEl>
                                        <p:attrNameLst>
                                          <p:attrName>style.visibility</p:attrName>
                                        </p:attrNameLst>
                                      </p:cBhvr>
                                      <p:to>
                                        <p:strVal val="visible"/>
                                      </p:to>
                                    </p:set>
                                    <p:anim calcmode="lin" valueType="num">
                                      <p:cBhvr additive="base">
                                        <p:cTn id="7" dur="500" fill="hold"/>
                                        <p:tgtEl>
                                          <p:spTgt spid="4">
                                            <p:graphicEl>
                                              <a:chart seriesIdx="-3" categoryIdx="-3" bldStep="gridLegend"/>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graphicEl>
                                              <a:chart seriesIdx="-3" categoryIdx="-3" bldStep="gridLegend"/>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graphicEl>
                                              <a:chart seriesIdx="0" categoryIdx="-4" bldStep="series"/>
                                            </p:graphicEl>
                                          </p:spTgt>
                                        </p:tgtEl>
                                        <p:attrNameLst>
                                          <p:attrName>style.visibility</p:attrName>
                                        </p:attrNameLst>
                                      </p:cBhvr>
                                      <p:to>
                                        <p:strVal val="visible"/>
                                      </p:to>
                                    </p:set>
                                    <p:anim calcmode="lin" valueType="num">
                                      <p:cBhvr additive="base">
                                        <p:cTn id="13" dur="500" fill="hold"/>
                                        <p:tgtEl>
                                          <p:spTgt spid="4">
                                            <p:graphicEl>
                                              <a:chart seriesIdx="0" categoryIdx="-4" bldStep="series"/>
                                            </p:graphic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graphicEl>
                                              <a:chart seriesIdx="0"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graphicEl>
                                              <a:chart seriesIdx="1" categoryIdx="-4" bldStep="series"/>
                                            </p:graphicEl>
                                          </p:spTgt>
                                        </p:tgtEl>
                                        <p:attrNameLst>
                                          <p:attrName>style.visibility</p:attrName>
                                        </p:attrNameLst>
                                      </p:cBhvr>
                                      <p:to>
                                        <p:strVal val="visible"/>
                                      </p:to>
                                    </p:set>
                                    <p:anim calcmode="lin" valueType="num">
                                      <p:cBhvr additive="base">
                                        <p:cTn id="19" dur="500" fill="hold"/>
                                        <p:tgtEl>
                                          <p:spTgt spid="4">
                                            <p:graphicEl>
                                              <a:chart seriesIdx="1" categoryIdx="-4" bldStep="series"/>
                                            </p:graphic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graphicEl>
                                              <a:chart seriesIdx="1"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graphicEl>
                                              <a:chart seriesIdx="2" categoryIdx="-4" bldStep="series"/>
                                            </p:graphicEl>
                                          </p:spTgt>
                                        </p:tgtEl>
                                        <p:attrNameLst>
                                          <p:attrName>style.visibility</p:attrName>
                                        </p:attrNameLst>
                                      </p:cBhvr>
                                      <p:to>
                                        <p:strVal val="visible"/>
                                      </p:to>
                                    </p:set>
                                    <p:anim calcmode="lin" valueType="num">
                                      <p:cBhvr additive="base">
                                        <p:cTn id="25" dur="500" fill="hold"/>
                                        <p:tgtEl>
                                          <p:spTgt spid="4">
                                            <p:graphicEl>
                                              <a:chart seriesIdx="2" categoryIdx="-4" bldStep="series"/>
                                            </p:graphic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graphicEl>
                                              <a:chart seriesIdx="2"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
                                            <p:graphicEl>
                                              <a:chart seriesIdx="3" categoryIdx="-4" bldStep="series"/>
                                            </p:graphicEl>
                                          </p:spTgt>
                                        </p:tgtEl>
                                        <p:attrNameLst>
                                          <p:attrName>style.visibility</p:attrName>
                                        </p:attrNameLst>
                                      </p:cBhvr>
                                      <p:to>
                                        <p:strVal val="visible"/>
                                      </p:to>
                                    </p:set>
                                    <p:anim calcmode="lin" valueType="num">
                                      <p:cBhvr additive="base">
                                        <p:cTn id="31" dur="500" fill="hold"/>
                                        <p:tgtEl>
                                          <p:spTgt spid="4">
                                            <p:graphicEl>
                                              <a:chart seriesIdx="3" categoryIdx="-4" bldStep="series"/>
                                            </p:graphic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graphicEl>
                                              <a:chart seriesIdx="3"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
                                            <p:graphicEl>
                                              <a:chart seriesIdx="4" categoryIdx="-4" bldStep="series"/>
                                            </p:graphicEl>
                                          </p:spTgt>
                                        </p:tgtEl>
                                        <p:attrNameLst>
                                          <p:attrName>style.visibility</p:attrName>
                                        </p:attrNameLst>
                                      </p:cBhvr>
                                      <p:to>
                                        <p:strVal val="visible"/>
                                      </p:to>
                                    </p:set>
                                    <p:anim calcmode="lin" valueType="num">
                                      <p:cBhvr additive="base">
                                        <p:cTn id="37" dur="500" fill="hold"/>
                                        <p:tgtEl>
                                          <p:spTgt spid="4">
                                            <p:graphicEl>
                                              <a:chart seriesIdx="4" categoryIdx="-4" bldStep="series"/>
                                            </p:graphic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4">
                                            <p:graphicEl>
                                              <a:chart seriesIdx="4"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
                                            <p:graphicEl>
                                              <a:chart seriesIdx="5" categoryIdx="-4" bldStep="series"/>
                                            </p:graphicEl>
                                          </p:spTgt>
                                        </p:tgtEl>
                                        <p:attrNameLst>
                                          <p:attrName>style.visibility</p:attrName>
                                        </p:attrNameLst>
                                      </p:cBhvr>
                                      <p:to>
                                        <p:strVal val="visible"/>
                                      </p:to>
                                    </p:set>
                                    <p:anim calcmode="lin" valueType="num">
                                      <p:cBhvr additive="base">
                                        <p:cTn id="43" dur="500" fill="hold"/>
                                        <p:tgtEl>
                                          <p:spTgt spid="4">
                                            <p:graphicEl>
                                              <a:chart seriesIdx="5" categoryIdx="-4" bldStep="series"/>
                                            </p:graphic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
                                            <p:graphicEl>
                                              <a:chart seriesIdx="5"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
                                            <p:graphicEl>
                                              <a:chart seriesIdx="6" categoryIdx="-4" bldStep="series"/>
                                            </p:graphicEl>
                                          </p:spTgt>
                                        </p:tgtEl>
                                        <p:attrNameLst>
                                          <p:attrName>style.visibility</p:attrName>
                                        </p:attrNameLst>
                                      </p:cBhvr>
                                      <p:to>
                                        <p:strVal val="visible"/>
                                      </p:to>
                                    </p:set>
                                    <p:anim calcmode="lin" valueType="num">
                                      <p:cBhvr additive="base">
                                        <p:cTn id="49" dur="500" fill="hold"/>
                                        <p:tgtEl>
                                          <p:spTgt spid="4">
                                            <p:graphicEl>
                                              <a:chart seriesIdx="6" categoryIdx="-4" bldStep="series"/>
                                            </p:graphic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4">
                                            <p:graphicEl>
                                              <a:chart seriesIdx="6"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Chart bld="series"/>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343FAB5-4FCC-C72F-F2AF-3FDAA9789B49}"/>
              </a:ext>
            </a:extLst>
          </p:cNvPr>
          <p:cNvPicPr>
            <a:picLocks noChangeAspect="1"/>
          </p:cNvPicPr>
          <p:nvPr/>
        </p:nvPicPr>
        <p:blipFill>
          <a:blip r:embed="rId2"/>
          <a:stretch>
            <a:fillRect/>
          </a:stretch>
        </p:blipFill>
        <p:spPr>
          <a:xfrm>
            <a:off x="9333903" y="3442833"/>
            <a:ext cx="2647950" cy="1714500"/>
          </a:xfrm>
          <a:prstGeom prst="rect">
            <a:avLst/>
          </a:prstGeom>
        </p:spPr>
      </p:pic>
      <p:sp>
        <p:nvSpPr>
          <p:cNvPr id="2" name="Title 1">
            <a:extLst>
              <a:ext uri="{FF2B5EF4-FFF2-40B4-BE49-F238E27FC236}">
                <a16:creationId xmlns:a16="http://schemas.microsoft.com/office/drawing/2014/main" id="{8AE75CE1-8325-ECB9-7578-72E6AA20A4B2}"/>
              </a:ext>
            </a:extLst>
          </p:cNvPr>
          <p:cNvSpPr>
            <a:spLocks noGrp="1"/>
          </p:cNvSpPr>
          <p:nvPr>
            <p:ph type="title"/>
          </p:nvPr>
        </p:nvSpPr>
        <p:spPr>
          <a:xfrm>
            <a:off x="420801" y="304565"/>
            <a:ext cx="4797490" cy="1460500"/>
          </a:xfrm>
        </p:spPr>
        <p:txBody>
          <a:bodyPr>
            <a:normAutofit/>
          </a:bodyPr>
          <a:lstStyle/>
          <a:p>
            <a:r>
              <a:rPr lang="en-GB" sz="6000" dirty="0"/>
              <a:t>Voting Choices</a:t>
            </a:r>
          </a:p>
        </p:txBody>
      </p:sp>
      <p:sp>
        <p:nvSpPr>
          <p:cNvPr id="3" name="Content Placeholder 2">
            <a:extLst>
              <a:ext uri="{FF2B5EF4-FFF2-40B4-BE49-F238E27FC236}">
                <a16:creationId xmlns:a16="http://schemas.microsoft.com/office/drawing/2014/main" id="{78D4A95D-86D3-0780-CB51-7B4C4F852DDC}"/>
              </a:ext>
            </a:extLst>
          </p:cNvPr>
          <p:cNvSpPr>
            <a:spLocks noGrp="1"/>
          </p:cNvSpPr>
          <p:nvPr>
            <p:ph idx="1"/>
          </p:nvPr>
        </p:nvSpPr>
        <p:spPr>
          <a:xfrm>
            <a:off x="327095" y="1949987"/>
            <a:ext cx="3550842" cy="4226298"/>
          </a:xfrm>
        </p:spPr>
        <p:txBody>
          <a:bodyPr>
            <a:normAutofit/>
          </a:bodyPr>
          <a:lstStyle/>
          <a:p>
            <a:r>
              <a:rPr lang="en-GB" dirty="0"/>
              <a:t>The national picture</a:t>
            </a:r>
          </a:p>
          <a:p>
            <a:r>
              <a:rPr lang="en-GB" dirty="0"/>
              <a:t>In power or opposition</a:t>
            </a:r>
          </a:p>
          <a:p>
            <a:r>
              <a:rPr lang="en-GB" dirty="0"/>
              <a:t>Local issues</a:t>
            </a:r>
          </a:p>
          <a:p>
            <a:r>
              <a:rPr lang="en-GB" dirty="0"/>
              <a:t>Hot topics and hot spots</a:t>
            </a:r>
          </a:p>
          <a:p>
            <a:r>
              <a:rPr lang="en-GB" dirty="0"/>
              <a:t>Party preferences</a:t>
            </a:r>
          </a:p>
          <a:p>
            <a:r>
              <a:rPr lang="en-GB" dirty="0"/>
              <a:t>Locally known candidates?</a:t>
            </a:r>
          </a:p>
        </p:txBody>
      </p:sp>
      <p:pic>
        <p:nvPicPr>
          <p:cNvPr id="4" name="Picture 3">
            <a:extLst>
              <a:ext uri="{FF2B5EF4-FFF2-40B4-BE49-F238E27FC236}">
                <a16:creationId xmlns:a16="http://schemas.microsoft.com/office/drawing/2014/main" id="{6088736B-A87D-81B7-CAF4-EEADC8A5ABD4}"/>
              </a:ext>
            </a:extLst>
          </p:cNvPr>
          <p:cNvPicPr>
            <a:picLocks noChangeAspect="1"/>
          </p:cNvPicPr>
          <p:nvPr/>
        </p:nvPicPr>
        <p:blipFill>
          <a:blip r:embed="rId3"/>
          <a:stretch>
            <a:fillRect/>
          </a:stretch>
        </p:blipFill>
        <p:spPr>
          <a:xfrm>
            <a:off x="6074701" y="1472918"/>
            <a:ext cx="1796143" cy="1796143"/>
          </a:xfrm>
          <a:prstGeom prst="rect">
            <a:avLst/>
          </a:prstGeom>
        </p:spPr>
      </p:pic>
      <p:pic>
        <p:nvPicPr>
          <p:cNvPr id="6" name="Picture 5">
            <a:extLst>
              <a:ext uri="{FF2B5EF4-FFF2-40B4-BE49-F238E27FC236}">
                <a16:creationId xmlns:a16="http://schemas.microsoft.com/office/drawing/2014/main" id="{1E804A73-421A-BC22-16A6-90BAC81DBE98}"/>
              </a:ext>
            </a:extLst>
          </p:cNvPr>
          <p:cNvPicPr>
            <a:picLocks noChangeAspect="1"/>
          </p:cNvPicPr>
          <p:nvPr/>
        </p:nvPicPr>
        <p:blipFill>
          <a:blip r:embed="rId4"/>
          <a:stretch>
            <a:fillRect/>
          </a:stretch>
        </p:blipFill>
        <p:spPr>
          <a:xfrm>
            <a:off x="9762528" y="1575102"/>
            <a:ext cx="2219325" cy="1714500"/>
          </a:xfrm>
          <a:prstGeom prst="rect">
            <a:avLst/>
          </a:prstGeom>
        </p:spPr>
      </p:pic>
      <p:pic>
        <p:nvPicPr>
          <p:cNvPr id="7" name="Picture 6">
            <a:extLst>
              <a:ext uri="{FF2B5EF4-FFF2-40B4-BE49-F238E27FC236}">
                <a16:creationId xmlns:a16="http://schemas.microsoft.com/office/drawing/2014/main" id="{D4BA6BE6-60F1-9114-D24F-1E7D9ECAAEC8}"/>
              </a:ext>
            </a:extLst>
          </p:cNvPr>
          <p:cNvPicPr>
            <a:picLocks noChangeAspect="1"/>
          </p:cNvPicPr>
          <p:nvPr/>
        </p:nvPicPr>
        <p:blipFill>
          <a:blip r:embed="rId5"/>
          <a:stretch>
            <a:fillRect/>
          </a:stretch>
        </p:blipFill>
        <p:spPr>
          <a:xfrm>
            <a:off x="5510978" y="3442832"/>
            <a:ext cx="2324100" cy="1714500"/>
          </a:xfrm>
          <a:prstGeom prst="rect">
            <a:avLst/>
          </a:prstGeom>
        </p:spPr>
      </p:pic>
      <p:pic>
        <p:nvPicPr>
          <p:cNvPr id="8" name="Picture 7">
            <a:extLst>
              <a:ext uri="{FF2B5EF4-FFF2-40B4-BE49-F238E27FC236}">
                <a16:creationId xmlns:a16="http://schemas.microsoft.com/office/drawing/2014/main" id="{56EF2740-B4F7-472C-5FE7-7BE1956D43FB}"/>
              </a:ext>
            </a:extLst>
          </p:cNvPr>
          <p:cNvPicPr>
            <a:picLocks noChangeAspect="1"/>
          </p:cNvPicPr>
          <p:nvPr/>
        </p:nvPicPr>
        <p:blipFill>
          <a:blip r:embed="rId6"/>
          <a:stretch>
            <a:fillRect/>
          </a:stretch>
        </p:blipFill>
        <p:spPr>
          <a:xfrm>
            <a:off x="7926341" y="3442832"/>
            <a:ext cx="1724025" cy="1714500"/>
          </a:xfrm>
          <a:prstGeom prst="rect">
            <a:avLst/>
          </a:prstGeom>
        </p:spPr>
      </p:pic>
      <p:sp>
        <p:nvSpPr>
          <p:cNvPr id="12" name="TextBox 11">
            <a:extLst>
              <a:ext uri="{FF2B5EF4-FFF2-40B4-BE49-F238E27FC236}">
                <a16:creationId xmlns:a16="http://schemas.microsoft.com/office/drawing/2014/main" id="{598D0047-F52D-EE78-E9B0-5670E59D1B51}"/>
              </a:ext>
            </a:extLst>
          </p:cNvPr>
          <p:cNvSpPr txBox="1"/>
          <p:nvPr/>
        </p:nvSpPr>
        <p:spPr>
          <a:xfrm>
            <a:off x="5429797" y="5385082"/>
            <a:ext cx="6435109" cy="584775"/>
          </a:xfrm>
          <a:prstGeom prst="rect">
            <a:avLst/>
          </a:prstGeom>
          <a:noFill/>
        </p:spPr>
        <p:txBody>
          <a:bodyPr wrap="square" rtlCol="0">
            <a:spAutoFit/>
          </a:bodyPr>
          <a:lstStyle/>
          <a:p>
            <a:pPr algn="ctr"/>
            <a:r>
              <a:rPr lang="en-GB" sz="3200" dirty="0"/>
              <a:t>75 Swansea Councillors</a:t>
            </a:r>
          </a:p>
        </p:txBody>
      </p:sp>
      <p:sp>
        <p:nvSpPr>
          <p:cNvPr id="13" name="Arrow: Up 12">
            <a:extLst>
              <a:ext uri="{FF2B5EF4-FFF2-40B4-BE49-F238E27FC236}">
                <a16:creationId xmlns:a16="http://schemas.microsoft.com/office/drawing/2014/main" id="{0341C306-DFB9-EE16-D3A2-0E3535CAEE10}"/>
              </a:ext>
            </a:extLst>
          </p:cNvPr>
          <p:cNvSpPr/>
          <p:nvPr/>
        </p:nvSpPr>
        <p:spPr>
          <a:xfrm rot="5400000">
            <a:off x="4402727" y="3819970"/>
            <a:ext cx="905069" cy="103773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C7FECCDA-A3FA-07BD-2FD9-4608E382E091}"/>
              </a:ext>
            </a:extLst>
          </p:cNvPr>
          <p:cNvSpPr/>
          <p:nvPr/>
        </p:nvSpPr>
        <p:spPr>
          <a:xfrm rot="16200000">
            <a:off x="4402728" y="1921903"/>
            <a:ext cx="905069" cy="11431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BCDE7A37-095E-0B48-98C1-6AF3777F0A82}"/>
              </a:ext>
            </a:extLst>
          </p:cNvPr>
          <p:cNvPicPr>
            <a:picLocks noChangeAspect="1"/>
          </p:cNvPicPr>
          <p:nvPr/>
        </p:nvPicPr>
        <p:blipFill>
          <a:blip r:embed="rId7"/>
          <a:stretch>
            <a:fillRect/>
          </a:stretch>
        </p:blipFill>
        <p:spPr>
          <a:xfrm>
            <a:off x="7978620" y="1096445"/>
            <a:ext cx="1657350" cy="2209800"/>
          </a:xfrm>
          <a:prstGeom prst="rect">
            <a:avLst/>
          </a:prstGeom>
        </p:spPr>
      </p:pic>
      <p:sp>
        <p:nvSpPr>
          <p:cNvPr id="11" name="Slide Number Placeholder 10">
            <a:extLst>
              <a:ext uri="{FF2B5EF4-FFF2-40B4-BE49-F238E27FC236}">
                <a16:creationId xmlns:a16="http://schemas.microsoft.com/office/drawing/2014/main" id="{4CAE3A6C-74B5-539A-04B8-C41635D343F8}"/>
              </a:ext>
            </a:extLst>
          </p:cNvPr>
          <p:cNvSpPr>
            <a:spLocks noGrp="1"/>
          </p:cNvSpPr>
          <p:nvPr>
            <p:ph type="sldNum" sz="quarter" idx="12"/>
          </p:nvPr>
        </p:nvSpPr>
        <p:spPr/>
        <p:txBody>
          <a:bodyPr/>
          <a:lstStyle/>
          <a:p>
            <a:fld id="{2CF8FC80-D048-42D4-A491-A1A3C892C93A}" type="slidenum">
              <a:rPr lang="en-GB" smtClean="0"/>
              <a:t>50</a:t>
            </a:fld>
            <a:endParaRPr lang="en-GB"/>
          </a:p>
        </p:txBody>
      </p:sp>
      <p:sp>
        <p:nvSpPr>
          <p:cNvPr id="16" name="Arrow: Down 15">
            <a:extLst>
              <a:ext uri="{FF2B5EF4-FFF2-40B4-BE49-F238E27FC236}">
                <a16:creationId xmlns:a16="http://schemas.microsoft.com/office/drawing/2014/main" id="{07B52950-72DB-18B4-2342-60E118105403}"/>
              </a:ext>
            </a:extLst>
          </p:cNvPr>
          <p:cNvSpPr/>
          <p:nvPr/>
        </p:nvSpPr>
        <p:spPr>
          <a:xfrm rot="16200000">
            <a:off x="4455446" y="5134433"/>
            <a:ext cx="905069" cy="11431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364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additive="base">
                                        <p:cTn id="47" dur="500" fill="hold"/>
                                        <p:tgtEl>
                                          <p:spTgt spid="13"/>
                                        </p:tgtEl>
                                        <p:attrNameLst>
                                          <p:attrName>ppt_x</p:attrName>
                                        </p:attrNameLst>
                                      </p:cBhvr>
                                      <p:tavLst>
                                        <p:tav tm="0">
                                          <p:val>
                                            <p:strVal val="#ppt_x"/>
                                          </p:val>
                                        </p:tav>
                                        <p:tav tm="100000">
                                          <p:val>
                                            <p:strVal val="#ppt_x"/>
                                          </p:val>
                                        </p:tav>
                                      </p:tavLst>
                                    </p:anim>
                                    <p:anim calcmode="lin" valueType="num">
                                      <p:cBhvr additive="base">
                                        <p:cTn id="48" dur="500" fill="hold"/>
                                        <p:tgtEl>
                                          <p:spTgt spid="13"/>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500" fill="hold"/>
                                        <p:tgtEl>
                                          <p:spTgt spid="16"/>
                                        </p:tgtEl>
                                        <p:attrNameLst>
                                          <p:attrName>ppt_x</p:attrName>
                                        </p:attrNameLst>
                                      </p:cBhvr>
                                      <p:tavLst>
                                        <p:tav tm="0">
                                          <p:val>
                                            <p:strVal val="#ppt_x"/>
                                          </p:val>
                                        </p:tav>
                                        <p:tav tm="100000">
                                          <p:val>
                                            <p:strVal val="#ppt_x"/>
                                          </p:val>
                                        </p:tav>
                                      </p:tavLst>
                                    </p:anim>
                                    <p:anim calcmode="lin" valueType="num">
                                      <p:cBhvr additive="base">
                                        <p:cTn id="52" dur="500" fill="hold"/>
                                        <p:tgtEl>
                                          <p:spTgt spid="16"/>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
                                        </p:tgtEl>
                                        <p:attrNameLst>
                                          <p:attrName>style.visibility</p:attrName>
                                        </p:attrNameLst>
                                      </p:cBhvr>
                                      <p:to>
                                        <p:strVal val="visible"/>
                                      </p:to>
                                    </p:set>
                                    <p:anim calcmode="lin" valueType="num">
                                      <p:cBhvr additive="base">
                                        <p:cTn id="55" dur="500" fill="hold"/>
                                        <p:tgtEl>
                                          <p:spTgt spid="4"/>
                                        </p:tgtEl>
                                        <p:attrNameLst>
                                          <p:attrName>ppt_x</p:attrName>
                                        </p:attrNameLst>
                                      </p:cBhvr>
                                      <p:tavLst>
                                        <p:tav tm="0">
                                          <p:val>
                                            <p:strVal val="#ppt_x"/>
                                          </p:val>
                                        </p:tav>
                                        <p:tav tm="100000">
                                          <p:val>
                                            <p:strVal val="#ppt_x"/>
                                          </p:val>
                                        </p:tav>
                                      </p:tavLst>
                                    </p:anim>
                                    <p:anim calcmode="lin" valueType="num">
                                      <p:cBhvr additive="base">
                                        <p:cTn id="56" dur="500" fill="hold"/>
                                        <p:tgtEl>
                                          <p:spTgt spid="4"/>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0"/>
                                        </p:tgtEl>
                                        <p:attrNameLst>
                                          <p:attrName>style.visibility</p:attrName>
                                        </p:attrNameLst>
                                      </p:cBhvr>
                                      <p:to>
                                        <p:strVal val="visible"/>
                                      </p:to>
                                    </p:set>
                                    <p:anim calcmode="lin" valueType="num">
                                      <p:cBhvr additive="base">
                                        <p:cTn id="59" dur="500" fill="hold"/>
                                        <p:tgtEl>
                                          <p:spTgt spid="10"/>
                                        </p:tgtEl>
                                        <p:attrNameLst>
                                          <p:attrName>ppt_x</p:attrName>
                                        </p:attrNameLst>
                                      </p:cBhvr>
                                      <p:tavLst>
                                        <p:tav tm="0">
                                          <p:val>
                                            <p:strVal val="#ppt_x"/>
                                          </p:val>
                                        </p:tav>
                                        <p:tav tm="100000">
                                          <p:val>
                                            <p:strVal val="#ppt_x"/>
                                          </p:val>
                                        </p:tav>
                                      </p:tavLst>
                                    </p:anim>
                                    <p:anim calcmode="lin" valueType="num">
                                      <p:cBhvr additive="base">
                                        <p:cTn id="60" dur="500" fill="hold"/>
                                        <p:tgtEl>
                                          <p:spTgt spid="10"/>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6"/>
                                        </p:tgtEl>
                                        <p:attrNameLst>
                                          <p:attrName>style.visibility</p:attrName>
                                        </p:attrNameLst>
                                      </p:cBhvr>
                                      <p:to>
                                        <p:strVal val="visible"/>
                                      </p:to>
                                    </p:set>
                                    <p:anim calcmode="lin" valueType="num">
                                      <p:cBhvr additive="base">
                                        <p:cTn id="63" dur="500" fill="hold"/>
                                        <p:tgtEl>
                                          <p:spTgt spid="6"/>
                                        </p:tgtEl>
                                        <p:attrNameLst>
                                          <p:attrName>ppt_x</p:attrName>
                                        </p:attrNameLst>
                                      </p:cBhvr>
                                      <p:tavLst>
                                        <p:tav tm="0">
                                          <p:val>
                                            <p:strVal val="#ppt_x"/>
                                          </p:val>
                                        </p:tav>
                                        <p:tav tm="100000">
                                          <p:val>
                                            <p:strVal val="#ppt_x"/>
                                          </p:val>
                                        </p:tav>
                                      </p:tavLst>
                                    </p:anim>
                                    <p:anim calcmode="lin" valueType="num">
                                      <p:cBhvr additive="base">
                                        <p:cTn id="64" dur="500" fill="hold"/>
                                        <p:tgtEl>
                                          <p:spTgt spid="6"/>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7"/>
                                        </p:tgtEl>
                                        <p:attrNameLst>
                                          <p:attrName>style.visibility</p:attrName>
                                        </p:attrNameLst>
                                      </p:cBhvr>
                                      <p:to>
                                        <p:strVal val="visible"/>
                                      </p:to>
                                    </p:set>
                                    <p:anim calcmode="lin" valueType="num">
                                      <p:cBhvr additive="base">
                                        <p:cTn id="67" dur="500" fill="hold"/>
                                        <p:tgtEl>
                                          <p:spTgt spid="7"/>
                                        </p:tgtEl>
                                        <p:attrNameLst>
                                          <p:attrName>ppt_x</p:attrName>
                                        </p:attrNameLst>
                                      </p:cBhvr>
                                      <p:tavLst>
                                        <p:tav tm="0">
                                          <p:val>
                                            <p:strVal val="#ppt_x"/>
                                          </p:val>
                                        </p:tav>
                                        <p:tav tm="100000">
                                          <p:val>
                                            <p:strVal val="#ppt_x"/>
                                          </p:val>
                                        </p:tav>
                                      </p:tavLst>
                                    </p:anim>
                                    <p:anim calcmode="lin" valueType="num">
                                      <p:cBhvr additive="base">
                                        <p:cTn id="68" dur="500" fill="hold"/>
                                        <p:tgtEl>
                                          <p:spTgt spid="7"/>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8"/>
                                        </p:tgtEl>
                                        <p:attrNameLst>
                                          <p:attrName>style.visibility</p:attrName>
                                        </p:attrNameLst>
                                      </p:cBhvr>
                                      <p:to>
                                        <p:strVal val="visible"/>
                                      </p:to>
                                    </p:set>
                                    <p:anim calcmode="lin" valueType="num">
                                      <p:cBhvr additive="base">
                                        <p:cTn id="71" dur="500" fill="hold"/>
                                        <p:tgtEl>
                                          <p:spTgt spid="8"/>
                                        </p:tgtEl>
                                        <p:attrNameLst>
                                          <p:attrName>ppt_x</p:attrName>
                                        </p:attrNameLst>
                                      </p:cBhvr>
                                      <p:tavLst>
                                        <p:tav tm="0">
                                          <p:val>
                                            <p:strVal val="#ppt_x"/>
                                          </p:val>
                                        </p:tav>
                                        <p:tav tm="100000">
                                          <p:val>
                                            <p:strVal val="#ppt_x"/>
                                          </p:val>
                                        </p:tav>
                                      </p:tavLst>
                                    </p:anim>
                                    <p:anim calcmode="lin" valueType="num">
                                      <p:cBhvr additive="base">
                                        <p:cTn id="72" dur="500" fill="hold"/>
                                        <p:tgtEl>
                                          <p:spTgt spid="8"/>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9"/>
                                        </p:tgtEl>
                                        <p:attrNameLst>
                                          <p:attrName>style.visibility</p:attrName>
                                        </p:attrNameLst>
                                      </p:cBhvr>
                                      <p:to>
                                        <p:strVal val="visible"/>
                                      </p:to>
                                    </p:set>
                                    <p:anim calcmode="lin" valueType="num">
                                      <p:cBhvr additive="base">
                                        <p:cTn id="75" dur="500" fill="hold"/>
                                        <p:tgtEl>
                                          <p:spTgt spid="9"/>
                                        </p:tgtEl>
                                        <p:attrNameLst>
                                          <p:attrName>ppt_x</p:attrName>
                                        </p:attrNameLst>
                                      </p:cBhvr>
                                      <p:tavLst>
                                        <p:tav tm="0">
                                          <p:val>
                                            <p:strVal val="#ppt_x"/>
                                          </p:val>
                                        </p:tav>
                                        <p:tav tm="100000">
                                          <p:val>
                                            <p:strVal val="#ppt_x"/>
                                          </p:val>
                                        </p:tav>
                                      </p:tavLst>
                                    </p:anim>
                                    <p:anim calcmode="lin" valueType="num">
                                      <p:cBhvr additive="base">
                                        <p:cTn id="76" dur="500" fill="hold"/>
                                        <p:tgtEl>
                                          <p:spTgt spid="9"/>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12"/>
                                        </p:tgtEl>
                                        <p:attrNameLst>
                                          <p:attrName>style.visibility</p:attrName>
                                        </p:attrNameLst>
                                      </p:cBhvr>
                                      <p:to>
                                        <p:strVal val="visible"/>
                                      </p:to>
                                    </p:set>
                                    <p:anim calcmode="lin" valueType="num">
                                      <p:cBhvr additive="base">
                                        <p:cTn id="79" dur="500" fill="hold"/>
                                        <p:tgtEl>
                                          <p:spTgt spid="12"/>
                                        </p:tgtEl>
                                        <p:attrNameLst>
                                          <p:attrName>ppt_x</p:attrName>
                                        </p:attrNameLst>
                                      </p:cBhvr>
                                      <p:tavLst>
                                        <p:tav tm="0">
                                          <p:val>
                                            <p:strVal val="#ppt_x"/>
                                          </p:val>
                                        </p:tav>
                                        <p:tav tm="100000">
                                          <p:val>
                                            <p:strVal val="#ppt_x"/>
                                          </p:val>
                                        </p:tav>
                                      </p:tavLst>
                                    </p:anim>
                                    <p:anim calcmode="lin" valueType="num">
                                      <p:cBhvr additive="base">
                                        <p:cTn id="8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3" grpId="0" animBg="1"/>
      <p:bldP spid="14" grpId="0" animBg="1"/>
      <p:bldP spid="1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0" name="Rectangle 12">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14">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82CF609-EE1F-8CD3-7B6D-12DF5B76B6A2}"/>
              </a:ext>
            </a:extLst>
          </p:cNvPr>
          <p:cNvPicPr>
            <a:picLocks noChangeAspect="1"/>
          </p:cNvPicPr>
          <p:nvPr/>
        </p:nvPicPr>
        <p:blipFill rotWithShape="1">
          <a:blip r:embed="rId2"/>
          <a:srcRect l="10830" r="10836" b="3"/>
          <a:stretch/>
        </p:blipFill>
        <p:spPr>
          <a:xfrm>
            <a:off x="4038610" y="7"/>
            <a:ext cx="4039673" cy="6875812"/>
          </a:xfrm>
          <a:prstGeom prst="rect">
            <a:avLst/>
          </a:prstGeom>
        </p:spPr>
      </p:pic>
      <p:sp>
        <p:nvSpPr>
          <p:cNvPr id="22" name="Freeform: Shape 16">
            <a:extLst>
              <a:ext uri="{FF2B5EF4-FFF2-40B4-BE49-F238E27FC236}">
                <a16:creationId xmlns:a16="http://schemas.microsoft.com/office/drawing/2014/main" id="{32FD26B0-16CE-4AD4-9CE4-A63EBF330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itle 5">
            <a:extLst>
              <a:ext uri="{FF2B5EF4-FFF2-40B4-BE49-F238E27FC236}">
                <a16:creationId xmlns:a16="http://schemas.microsoft.com/office/drawing/2014/main" id="{7B050F6F-4616-1B01-0E43-A97BC0BC5AE6}"/>
              </a:ext>
            </a:extLst>
          </p:cNvPr>
          <p:cNvSpPr>
            <a:spLocks noGrp="1"/>
          </p:cNvSpPr>
          <p:nvPr>
            <p:ph type="title"/>
          </p:nvPr>
        </p:nvSpPr>
        <p:spPr>
          <a:xfrm>
            <a:off x="114443" y="2117126"/>
            <a:ext cx="3718682" cy="3006604"/>
          </a:xfrm>
        </p:spPr>
        <p:txBody>
          <a:bodyPr vert="horz" lIns="91440" tIns="45720" rIns="91440" bIns="45720" rtlCol="0" anchor="t">
            <a:normAutofit fontScale="90000"/>
          </a:bodyPr>
          <a:lstStyle/>
          <a:p>
            <a:pPr algn="r"/>
            <a:r>
              <a:rPr lang="en-US" sz="4000" kern="1200" dirty="0" err="1">
                <a:solidFill>
                  <a:srgbClr val="FFFFFF"/>
                </a:solidFill>
                <a:latin typeface="+mj-lt"/>
                <a:ea typeface="+mj-ea"/>
                <a:cs typeface="+mj-cs"/>
              </a:rPr>
              <a:t>Cockett</a:t>
            </a:r>
            <a:r>
              <a:rPr lang="en-US" sz="4000" kern="1200" dirty="0">
                <a:solidFill>
                  <a:srgbClr val="FFFFFF"/>
                </a:solidFill>
                <a:latin typeface="+mj-lt"/>
                <a:ea typeface="+mj-ea"/>
                <a:cs typeface="+mj-cs"/>
              </a:rPr>
              <a:t> Ballot Paper Comparison</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15 candidates in 2017  to 8 in 2022</a:t>
            </a:r>
          </a:p>
        </p:txBody>
      </p:sp>
      <p:pic>
        <p:nvPicPr>
          <p:cNvPr id="5" name="Picture 4">
            <a:extLst>
              <a:ext uri="{FF2B5EF4-FFF2-40B4-BE49-F238E27FC236}">
                <a16:creationId xmlns:a16="http://schemas.microsoft.com/office/drawing/2014/main" id="{526008D4-EEAB-531A-5685-00F3A966EA5D}"/>
              </a:ext>
            </a:extLst>
          </p:cNvPr>
          <p:cNvPicPr>
            <a:picLocks noChangeAspect="1"/>
          </p:cNvPicPr>
          <p:nvPr/>
        </p:nvPicPr>
        <p:blipFill rotWithShape="1">
          <a:blip r:embed="rId3"/>
          <a:srcRect l="3978" r="19375" b="-2"/>
          <a:stretch/>
        </p:blipFill>
        <p:spPr>
          <a:xfrm>
            <a:off x="8068007" y="-7"/>
            <a:ext cx="4123986" cy="6876146"/>
          </a:xfrm>
          <a:prstGeom prst="rect">
            <a:avLst/>
          </a:prstGeom>
        </p:spPr>
      </p:pic>
      <p:sp>
        <p:nvSpPr>
          <p:cNvPr id="2" name="Slide Number Placeholder 1">
            <a:extLst>
              <a:ext uri="{FF2B5EF4-FFF2-40B4-BE49-F238E27FC236}">
                <a16:creationId xmlns:a16="http://schemas.microsoft.com/office/drawing/2014/main" id="{E9B1535E-8C3A-9A6B-EE1C-66C098B3E4C6}"/>
              </a:ext>
            </a:extLst>
          </p:cNvPr>
          <p:cNvSpPr>
            <a:spLocks noGrp="1"/>
          </p:cNvSpPr>
          <p:nvPr>
            <p:ph type="sldNum" sz="quarter" idx="12"/>
          </p:nvPr>
        </p:nvSpPr>
        <p:spPr/>
        <p:txBody>
          <a:bodyPr/>
          <a:lstStyle/>
          <a:p>
            <a:fld id="{2CF8FC80-D048-42D4-A491-A1A3C892C93A}" type="slidenum">
              <a:rPr lang="en-GB" smtClean="0"/>
              <a:t>51</a:t>
            </a:fld>
            <a:endParaRPr lang="en-GB"/>
          </a:p>
        </p:txBody>
      </p:sp>
      <p:pic>
        <p:nvPicPr>
          <p:cNvPr id="3" name="Picture 2">
            <a:extLst>
              <a:ext uri="{FF2B5EF4-FFF2-40B4-BE49-F238E27FC236}">
                <a16:creationId xmlns:a16="http://schemas.microsoft.com/office/drawing/2014/main" id="{733CBE5D-96D2-8442-60FF-8095B15F51D4}"/>
              </a:ext>
            </a:extLst>
          </p:cNvPr>
          <p:cNvPicPr>
            <a:picLocks noChangeAspect="1"/>
          </p:cNvPicPr>
          <p:nvPr/>
        </p:nvPicPr>
        <p:blipFill>
          <a:blip r:embed="rId4"/>
          <a:stretch>
            <a:fillRect/>
          </a:stretch>
        </p:blipFill>
        <p:spPr>
          <a:xfrm>
            <a:off x="4849626" y="1753568"/>
            <a:ext cx="6376532" cy="4102699"/>
          </a:xfrm>
          <a:prstGeom prst="rect">
            <a:avLst/>
          </a:prstGeom>
        </p:spPr>
      </p:pic>
    </p:spTree>
    <p:extLst>
      <p:ext uri="{BB962C8B-B14F-4D97-AF65-F5344CB8AC3E}">
        <p14:creationId xmlns:p14="http://schemas.microsoft.com/office/powerpoint/2010/main" val="1086989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22635BB-A090-60E8-316F-4D84646784D2}"/>
              </a:ext>
            </a:extLst>
          </p:cNvPr>
          <p:cNvPicPr>
            <a:picLocks noChangeAspect="1"/>
          </p:cNvPicPr>
          <p:nvPr/>
        </p:nvPicPr>
        <p:blipFill>
          <a:blip r:embed="rId2"/>
          <a:stretch>
            <a:fillRect/>
          </a:stretch>
        </p:blipFill>
        <p:spPr>
          <a:xfrm>
            <a:off x="644289" y="388133"/>
            <a:ext cx="8114556" cy="60817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2FFD87E2-A744-FA99-31B5-E16CF52A0137}"/>
              </a:ext>
            </a:extLst>
          </p:cNvPr>
          <p:cNvSpPr txBox="1"/>
          <p:nvPr/>
        </p:nvSpPr>
        <p:spPr>
          <a:xfrm>
            <a:off x="9043303" y="1971392"/>
            <a:ext cx="2733869"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Turnout ranged from 20% to 50% of those eligible to vote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8 candidates in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Cockett</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28% turnout</a:t>
            </a:r>
          </a:p>
        </p:txBody>
      </p:sp>
      <p:sp>
        <p:nvSpPr>
          <p:cNvPr id="2" name="TextBox 1">
            <a:extLst>
              <a:ext uri="{FF2B5EF4-FFF2-40B4-BE49-F238E27FC236}">
                <a16:creationId xmlns:a16="http://schemas.microsoft.com/office/drawing/2014/main" id="{B46620C3-FC54-AB14-E246-0396F1BCA2DE}"/>
              </a:ext>
            </a:extLst>
          </p:cNvPr>
          <p:cNvSpPr txBox="1"/>
          <p:nvPr/>
        </p:nvSpPr>
        <p:spPr>
          <a:xfrm>
            <a:off x="9179105" y="841973"/>
            <a:ext cx="284389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2022</a:t>
            </a:r>
          </a:p>
        </p:txBody>
      </p:sp>
      <p:sp>
        <p:nvSpPr>
          <p:cNvPr id="3" name="Slide Number Placeholder 2">
            <a:extLst>
              <a:ext uri="{FF2B5EF4-FFF2-40B4-BE49-F238E27FC236}">
                <a16:creationId xmlns:a16="http://schemas.microsoft.com/office/drawing/2014/main" id="{0453A065-CBAB-D62D-5B79-C7847218B2F6}"/>
              </a:ext>
            </a:extLst>
          </p:cNvPr>
          <p:cNvSpPr>
            <a:spLocks noGrp="1"/>
          </p:cNvSpPr>
          <p:nvPr>
            <p:ph type="sldNum" sz="quarter" idx="12"/>
          </p:nvPr>
        </p:nvSpPr>
        <p:spPr/>
        <p:txBody>
          <a:bodyPr/>
          <a:lstStyle/>
          <a:p>
            <a:fld id="{2CF8FC80-D048-42D4-A491-A1A3C892C93A}" type="slidenum">
              <a:rPr lang="en-GB" smtClean="0"/>
              <a:t>52</a:t>
            </a:fld>
            <a:endParaRPr lang="en-GB"/>
          </a:p>
        </p:txBody>
      </p:sp>
    </p:spTree>
    <p:extLst>
      <p:ext uri="{BB962C8B-B14F-4D97-AF65-F5344CB8AC3E}">
        <p14:creationId xmlns:p14="http://schemas.microsoft.com/office/powerpoint/2010/main" val="35770850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E9185-B33B-9CF0-2683-5B9BB95D268D}"/>
              </a:ext>
            </a:extLst>
          </p:cNvPr>
          <p:cNvSpPr>
            <a:spLocks noGrp="1"/>
          </p:cNvSpPr>
          <p:nvPr>
            <p:ph type="title"/>
          </p:nvPr>
        </p:nvSpPr>
        <p:spPr>
          <a:xfrm>
            <a:off x="838200" y="365125"/>
            <a:ext cx="6299718" cy="1325563"/>
          </a:xfrm>
        </p:spPr>
        <p:txBody>
          <a:bodyPr/>
          <a:lstStyle/>
          <a:p>
            <a:r>
              <a:rPr lang="en-GB" dirty="0"/>
              <a:t>Open and Transparent Local Government</a:t>
            </a:r>
          </a:p>
        </p:txBody>
      </p:sp>
      <p:sp>
        <p:nvSpPr>
          <p:cNvPr id="3" name="Content Placeholder 2">
            <a:extLst>
              <a:ext uri="{FF2B5EF4-FFF2-40B4-BE49-F238E27FC236}">
                <a16:creationId xmlns:a16="http://schemas.microsoft.com/office/drawing/2014/main" id="{44A6BE41-3FD8-B1FF-CFE8-01DA5A14BF1B}"/>
              </a:ext>
            </a:extLst>
          </p:cNvPr>
          <p:cNvSpPr>
            <a:spLocks noGrp="1"/>
          </p:cNvSpPr>
          <p:nvPr>
            <p:ph idx="1"/>
          </p:nvPr>
        </p:nvSpPr>
        <p:spPr/>
        <p:txBody>
          <a:bodyPr/>
          <a:lstStyle/>
          <a:p>
            <a:r>
              <a:rPr lang="en-GB" dirty="0"/>
              <a:t>100% attendance in last 6 months </a:t>
            </a:r>
          </a:p>
          <a:p>
            <a:r>
              <a:rPr lang="en-GB" dirty="0"/>
              <a:t>72% attendance in 8 years – 321 meetings</a:t>
            </a:r>
          </a:p>
          <a:p>
            <a:endParaRPr lang="en-GB" dirty="0"/>
          </a:p>
        </p:txBody>
      </p:sp>
      <p:pic>
        <p:nvPicPr>
          <p:cNvPr id="5" name="Picture 4">
            <a:extLst>
              <a:ext uri="{FF2B5EF4-FFF2-40B4-BE49-F238E27FC236}">
                <a16:creationId xmlns:a16="http://schemas.microsoft.com/office/drawing/2014/main" id="{970B3DC3-AA71-0A0C-14D8-E6DC0BF559A7}"/>
              </a:ext>
            </a:extLst>
          </p:cNvPr>
          <p:cNvPicPr>
            <a:picLocks noChangeAspect="1"/>
          </p:cNvPicPr>
          <p:nvPr/>
        </p:nvPicPr>
        <p:blipFill>
          <a:blip r:embed="rId2"/>
          <a:stretch>
            <a:fillRect/>
          </a:stretch>
        </p:blipFill>
        <p:spPr>
          <a:xfrm>
            <a:off x="8314387" y="342900"/>
            <a:ext cx="3399431" cy="6172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BB0517CF-B5A4-6AC5-B123-DAF01446A8F1}"/>
              </a:ext>
            </a:extLst>
          </p:cNvPr>
          <p:cNvSpPr txBox="1"/>
          <p:nvPr/>
        </p:nvSpPr>
        <p:spPr>
          <a:xfrm>
            <a:off x="838200" y="6176963"/>
            <a:ext cx="6097554"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https://democracy.swansea.gov.uk/mgUserInfo.aspx?UID=392&amp;LLL=0</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4" name="Slide Number Placeholder 3">
            <a:extLst>
              <a:ext uri="{FF2B5EF4-FFF2-40B4-BE49-F238E27FC236}">
                <a16:creationId xmlns:a16="http://schemas.microsoft.com/office/drawing/2014/main" id="{9D845FFD-BD57-3710-B359-9ECE3B6074C1}"/>
              </a:ext>
            </a:extLst>
          </p:cNvPr>
          <p:cNvSpPr>
            <a:spLocks noGrp="1"/>
          </p:cNvSpPr>
          <p:nvPr>
            <p:ph type="sldNum" sz="quarter" idx="12"/>
          </p:nvPr>
        </p:nvSpPr>
        <p:spPr/>
        <p:txBody>
          <a:bodyPr/>
          <a:lstStyle/>
          <a:p>
            <a:fld id="{2CF8FC80-D048-42D4-A491-A1A3C892C93A}" type="slidenum">
              <a:rPr lang="en-GB" smtClean="0"/>
              <a:t>53</a:t>
            </a:fld>
            <a:endParaRPr lang="en-GB"/>
          </a:p>
        </p:txBody>
      </p:sp>
      <p:pic>
        <p:nvPicPr>
          <p:cNvPr id="10" name="Picture 9">
            <a:extLst>
              <a:ext uri="{FF2B5EF4-FFF2-40B4-BE49-F238E27FC236}">
                <a16:creationId xmlns:a16="http://schemas.microsoft.com/office/drawing/2014/main" id="{57190301-7FA6-5ACD-9508-655D28D15544}"/>
              </a:ext>
            </a:extLst>
          </p:cNvPr>
          <p:cNvPicPr>
            <a:picLocks noChangeAspect="1"/>
          </p:cNvPicPr>
          <p:nvPr/>
        </p:nvPicPr>
        <p:blipFill>
          <a:blip r:embed="rId4"/>
          <a:stretch>
            <a:fillRect/>
          </a:stretch>
        </p:blipFill>
        <p:spPr>
          <a:xfrm>
            <a:off x="601069" y="3101283"/>
            <a:ext cx="7353300" cy="2661341"/>
          </a:xfrm>
          <a:prstGeom prst="rect">
            <a:avLst/>
          </a:prstGeom>
        </p:spPr>
      </p:pic>
    </p:spTree>
    <p:extLst>
      <p:ext uri="{BB962C8B-B14F-4D97-AF65-F5344CB8AC3E}">
        <p14:creationId xmlns:p14="http://schemas.microsoft.com/office/powerpoint/2010/main" val="29066161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8449E0A3-4522-2BD7-520E-A6D3F1FFDA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CF9C08-2A9B-8351-148D-C08A53158234}"/>
              </a:ext>
            </a:extLst>
          </p:cNvPr>
          <p:cNvSpPr>
            <a:spLocks noGrp="1"/>
          </p:cNvSpPr>
          <p:nvPr>
            <p:ph type="title"/>
          </p:nvPr>
        </p:nvSpPr>
        <p:spPr/>
        <p:txBody>
          <a:bodyPr>
            <a:normAutofit/>
          </a:bodyPr>
          <a:lstStyle/>
          <a:p>
            <a:r>
              <a:rPr lang="en-GB" sz="5400" dirty="0">
                <a:solidFill>
                  <a:schemeClr val="bg1"/>
                </a:solidFill>
              </a:rPr>
              <a:t>Reflection</a:t>
            </a:r>
          </a:p>
        </p:txBody>
      </p:sp>
      <p:sp>
        <p:nvSpPr>
          <p:cNvPr id="3" name="Content Placeholder 2">
            <a:extLst>
              <a:ext uri="{FF2B5EF4-FFF2-40B4-BE49-F238E27FC236}">
                <a16:creationId xmlns:a16="http://schemas.microsoft.com/office/drawing/2014/main" id="{ABCE1EDB-2695-CE77-A96D-0FD102A50D5D}"/>
              </a:ext>
            </a:extLst>
          </p:cNvPr>
          <p:cNvSpPr>
            <a:spLocks noGrp="1"/>
          </p:cNvSpPr>
          <p:nvPr>
            <p:ph idx="1"/>
          </p:nvPr>
        </p:nvSpPr>
        <p:spPr/>
        <p:txBody>
          <a:bodyPr>
            <a:normAutofit fontScale="92500"/>
          </a:bodyPr>
          <a:lstStyle/>
          <a:p>
            <a:r>
              <a:rPr lang="en-GB" dirty="0">
                <a:solidFill>
                  <a:schemeClr val="bg1"/>
                </a:solidFill>
              </a:rPr>
              <a:t>Does it matter how many people turnout to vote at elections?</a:t>
            </a:r>
          </a:p>
          <a:p>
            <a:r>
              <a:rPr lang="en-GB" dirty="0">
                <a:solidFill>
                  <a:schemeClr val="bg1"/>
                </a:solidFill>
              </a:rPr>
              <a:t>Winners are winners. If a PCC, Councillor, MP had a 1% turnout in an election he or she would still assume office.</a:t>
            </a:r>
          </a:p>
          <a:p>
            <a:r>
              <a:rPr lang="en-GB" dirty="0">
                <a:solidFill>
                  <a:schemeClr val="bg1"/>
                </a:solidFill>
              </a:rPr>
              <a:t>We see in the 1950s that turnout at general elections topped 80%, why do you think this was?</a:t>
            </a:r>
          </a:p>
          <a:p>
            <a:r>
              <a:rPr lang="en-GB" dirty="0">
                <a:solidFill>
                  <a:schemeClr val="bg1"/>
                </a:solidFill>
              </a:rPr>
              <a:t>Membership of the Conservate Party stood at 2.8m (172,000 in 2022) after the second world war, with Labour at 2 million (432,000 in 2021). Why do you think membership of political parties has dropped so significantly? </a:t>
            </a:r>
          </a:p>
          <a:p>
            <a:pPr lvl="1"/>
            <a:r>
              <a:rPr lang="en-GB" dirty="0">
                <a:solidFill>
                  <a:schemeClr val="bg1"/>
                </a:solidFill>
              </a:rPr>
              <a:t>House of Commons Library (2022) </a:t>
            </a:r>
            <a:r>
              <a:rPr lang="en-US" dirty="0">
                <a:solidFill>
                  <a:schemeClr val="bg1"/>
                </a:solidFill>
              </a:rPr>
              <a:t>Membership of political parties in Great Britain</a:t>
            </a:r>
            <a:r>
              <a:rPr lang="en-GB" dirty="0">
                <a:solidFill>
                  <a:schemeClr val="bg1"/>
                </a:solidFill>
              </a:rPr>
              <a:t> available at </a:t>
            </a:r>
            <a:r>
              <a:rPr lang="en-US" dirty="0">
                <a:hlinkClick r:id="rId2"/>
              </a:rPr>
              <a:t>Membership of political parties in Great Britain - House of Commons Library</a:t>
            </a:r>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690392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AF68F5-1022-4F65-A9D1-953521F74F9C}"/>
              </a:ext>
            </a:extLst>
          </p:cNvPr>
          <p:cNvPicPr>
            <a:picLocks noChangeAspect="1"/>
          </p:cNvPicPr>
          <p:nvPr/>
        </p:nvPicPr>
        <p:blipFill>
          <a:blip r:embed="rId2"/>
          <a:stretch>
            <a:fillRect/>
          </a:stretch>
        </p:blipFill>
        <p:spPr>
          <a:xfrm>
            <a:off x="5912348" y="1690688"/>
            <a:ext cx="5797667" cy="38987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CD354605-BA44-3927-95C3-16472A85F909}"/>
              </a:ext>
            </a:extLst>
          </p:cNvPr>
          <p:cNvSpPr>
            <a:spLocks noGrp="1"/>
          </p:cNvSpPr>
          <p:nvPr>
            <p:ph type="title"/>
          </p:nvPr>
        </p:nvSpPr>
        <p:spPr/>
        <p:txBody>
          <a:bodyPr>
            <a:normAutofit/>
          </a:bodyPr>
          <a:lstStyle/>
          <a:p>
            <a:r>
              <a:rPr lang="en-GB" sz="5400" dirty="0"/>
              <a:t>Administrative Framework</a:t>
            </a:r>
          </a:p>
        </p:txBody>
      </p:sp>
      <p:sp>
        <p:nvSpPr>
          <p:cNvPr id="3" name="Content Placeholder 2">
            <a:extLst>
              <a:ext uri="{FF2B5EF4-FFF2-40B4-BE49-F238E27FC236}">
                <a16:creationId xmlns:a16="http://schemas.microsoft.com/office/drawing/2014/main" id="{792AA8B5-4CCC-D4DA-10DE-5299944FFA46}"/>
              </a:ext>
            </a:extLst>
          </p:cNvPr>
          <p:cNvSpPr>
            <a:spLocks noGrp="1"/>
          </p:cNvSpPr>
          <p:nvPr>
            <p:ph idx="1"/>
          </p:nvPr>
        </p:nvSpPr>
        <p:spPr>
          <a:xfrm>
            <a:off x="769545" y="1690688"/>
            <a:ext cx="5142803" cy="4802187"/>
          </a:xfrm>
        </p:spPr>
        <p:txBody>
          <a:bodyPr>
            <a:normAutofit/>
          </a:bodyPr>
          <a:lstStyle/>
          <a:p>
            <a:r>
              <a:rPr lang="en-GB" dirty="0"/>
              <a:t>46 Committees</a:t>
            </a:r>
          </a:p>
          <a:p>
            <a:r>
              <a:rPr lang="en-GB" dirty="0"/>
              <a:t>Monthly meetings of the full Council</a:t>
            </a:r>
          </a:p>
          <a:p>
            <a:r>
              <a:rPr lang="en-GB" dirty="0"/>
              <a:t>Meetings are live streamed</a:t>
            </a:r>
          </a:p>
          <a:p>
            <a:r>
              <a:rPr lang="en-GB" dirty="0"/>
              <a:t>Multi-location meetings</a:t>
            </a:r>
          </a:p>
          <a:p>
            <a:r>
              <a:rPr lang="en-GB" dirty="0"/>
              <a:t>Scrutiny allows all Councillors to examine the work of the Council</a:t>
            </a:r>
          </a:p>
          <a:p>
            <a:r>
              <a:rPr lang="en-GB" dirty="0"/>
              <a:t>Other committees might have the role of developing future policy direction</a:t>
            </a:r>
          </a:p>
          <a:p>
            <a:endParaRPr lang="en-GB" dirty="0"/>
          </a:p>
        </p:txBody>
      </p:sp>
      <p:sp>
        <p:nvSpPr>
          <p:cNvPr id="4" name="Slide Number Placeholder 3">
            <a:extLst>
              <a:ext uri="{FF2B5EF4-FFF2-40B4-BE49-F238E27FC236}">
                <a16:creationId xmlns:a16="http://schemas.microsoft.com/office/drawing/2014/main" id="{537874BE-BF77-D761-8F63-51853EEA983C}"/>
              </a:ext>
            </a:extLst>
          </p:cNvPr>
          <p:cNvSpPr>
            <a:spLocks noGrp="1"/>
          </p:cNvSpPr>
          <p:nvPr>
            <p:ph type="sldNum" sz="quarter" idx="12"/>
          </p:nvPr>
        </p:nvSpPr>
        <p:spPr/>
        <p:txBody>
          <a:bodyPr/>
          <a:lstStyle/>
          <a:p>
            <a:fld id="{7496A193-97C8-4A8B-A382-7ACD20EFAF1C}" type="slidenum">
              <a:rPr lang="en-GB" smtClean="0"/>
              <a:t>55</a:t>
            </a:fld>
            <a:endParaRPr lang="en-GB"/>
          </a:p>
        </p:txBody>
      </p:sp>
    </p:spTree>
    <p:extLst>
      <p:ext uri="{BB962C8B-B14F-4D97-AF65-F5344CB8AC3E}">
        <p14:creationId xmlns:p14="http://schemas.microsoft.com/office/powerpoint/2010/main" val="423960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7C195E-A82E-E54E-C510-EFEE8AD6E875}"/>
              </a:ext>
            </a:extLst>
          </p:cNvPr>
          <p:cNvPicPr>
            <a:picLocks noChangeAspect="1"/>
          </p:cNvPicPr>
          <p:nvPr/>
        </p:nvPicPr>
        <p:blipFill>
          <a:blip r:embed="rId2"/>
          <a:stretch>
            <a:fillRect/>
          </a:stretch>
        </p:blipFill>
        <p:spPr>
          <a:xfrm>
            <a:off x="429657" y="0"/>
            <a:ext cx="10924143" cy="7168387"/>
          </a:xfrm>
          <a:prstGeom prst="rect">
            <a:avLst/>
          </a:prstGeom>
        </p:spPr>
      </p:pic>
      <p:sp>
        <p:nvSpPr>
          <p:cNvPr id="2" name="Title 1">
            <a:extLst>
              <a:ext uri="{FF2B5EF4-FFF2-40B4-BE49-F238E27FC236}">
                <a16:creationId xmlns:a16="http://schemas.microsoft.com/office/drawing/2014/main" id="{C0AD9EF3-40AB-F4F9-9CC6-3D83B267D1EC}"/>
              </a:ext>
            </a:extLst>
          </p:cNvPr>
          <p:cNvSpPr>
            <a:spLocks noGrp="1"/>
          </p:cNvSpPr>
          <p:nvPr>
            <p:ph type="title"/>
          </p:nvPr>
        </p:nvSpPr>
        <p:spPr>
          <a:xfrm>
            <a:off x="838199" y="365125"/>
            <a:ext cx="10924143" cy="1708913"/>
          </a:xfrm>
          <a:solidFill>
            <a:schemeClr val="bg2"/>
          </a:solidFill>
        </p:spPr>
        <p:txBody>
          <a:bodyPr/>
          <a:lstStyle/>
          <a:p>
            <a:r>
              <a:rPr lang="en-GB" dirty="0"/>
              <a:t>Councillor Pay and Accessibility</a:t>
            </a:r>
          </a:p>
        </p:txBody>
      </p:sp>
      <p:sp>
        <p:nvSpPr>
          <p:cNvPr id="3" name="Content Placeholder 2">
            <a:extLst>
              <a:ext uri="{FF2B5EF4-FFF2-40B4-BE49-F238E27FC236}">
                <a16:creationId xmlns:a16="http://schemas.microsoft.com/office/drawing/2014/main" id="{B28BEC34-B462-5483-A485-60A286D5FD93}"/>
              </a:ext>
            </a:extLst>
          </p:cNvPr>
          <p:cNvSpPr>
            <a:spLocks noGrp="1"/>
          </p:cNvSpPr>
          <p:nvPr>
            <p:ph sz="half" idx="1"/>
          </p:nvPr>
        </p:nvSpPr>
        <p:spPr>
          <a:xfrm>
            <a:off x="838199" y="2074038"/>
            <a:ext cx="6205397" cy="4480971"/>
          </a:xfrm>
          <a:solidFill>
            <a:schemeClr val="bg2"/>
          </a:solidFill>
        </p:spPr>
        <p:txBody>
          <a:bodyPr>
            <a:normAutofit/>
          </a:bodyPr>
          <a:lstStyle/>
          <a:p>
            <a:pPr marL="0" indent="0">
              <a:buNone/>
            </a:pPr>
            <a:r>
              <a:rPr lang="en-US" b="1" dirty="0"/>
              <a:t>2025 </a:t>
            </a:r>
          </a:p>
          <a:p>
            <a:r>
              <a:rPr lang="en-US" dirty="0"/>
              <a:t>Basic salary of £19,771</a:t>
            </a:r>
          </a:p>
          <a:p>
            <a:r>
              <a:rPr lang="en-US" dirty="0"/>
              <a:t>Senior Salaries differ with Group A, B and C Councils receiving the highest (Swansea, Cardiff, RCT)</a:t>
            </a:r>
          </a:p>
          <a:p>
            <a:pPr lvl="1"/>
            <a:r>
              <a:rPr lang="en-US" dirty="0"/>
              <a:t>Leader £74,141</a:t>
            </a:r>
          </a:p>
          <a:p>
            <a:pPr lvl="1"/>
            <a:r>
              <a:rPr lang="en-US" dirty="0"/>
              <a:t>Deputy Leader £51,899</a:t>
            </a:r>
          </a:p>
          <a:p>
            <a:pPr lvl="1"/>
            <a:r>
              <a:rPr lang="en-US" dirty="0"/>
              <a:t>Cabinet Members £44,485 </a:t>
            </a:r>
          </a:p>
          <a:p>
            <a:pPr lvl="1"/>
            <a:r>
              <a:rPr lang="en-US" dirty="0"/>
              <a:t>Committee Chair/ Presiding members £29,657 </a:t>
            </a:r>
          </a:p>
          <a:p>
            <a:endParaRPr lang="en-GB" dirty="0"/>
          </a:p>
        </p:txBody>
      </p:sp>
      <p:sp>
        <p:nvSpPr>
          <p:cNvPr id="4" name="Content Placeholder 3">
            <a:extLst>
              <a:ext uri="{FF2B5EF4-FFF2-40B4-BE49-F238E27FC236}">
                <a16:creationId xmlns:a16="http://schemas.microsoft.com/office/drawing/2014/main" id="{0B9E3051-3449-36A3-04A5-9AB8D41FDE0B}"/>
              </a:ext>
            </a:extLst>
          </p:cNvPr>
          <p:cNvSpPr>
            <a:spLocks noGrp="1"/>
          </p:cNvSpPr>
          <p:nvPr>
            <p:ph sz="half" idx="2"/>
          </p:nvPr>
        </p:nvSpPr>
        <p:spPr>
          <a:xfrm>
            <a:off x="7043596" y="2074038"/>
            <a:ext cx="4718746" cy="3835400"/>
          </a:xfrm>
          <a:solidFill>
            <a:schemeClr val="bg2"/>
          </a:solidFill>
        </p:spPr>
        <p:txBody>
          <a:bodyPr>
            <a:normAutofit/>
          </a:bodyPr>
          <a:lstStyle/>
          <a:p>
            <a:r>
              <a:rPr lang="en-GB" sz="2400" dirty="0"/>
              <a:t>Councillors are, or should be,  accessible in many ways</a:t>
            </a:r>
          </a:p>
          <a:p>
            <a:r>
              <a:rPr lang="en-GB" sz="2400" dirty="0"/>
              <a:t>In person</a:t>
            </a:r>
          </a:p>
          <a:p>
            <a:r>
              <a:rPr lang="en-GB" sz="2400" dirty="0"/>
              <a:t>At the shops, pub, club, park, schools</a:t>
            </a:r>
          </a:p>
          <a:p>
            <a:r>
              <a:rPr lang="en-GB" sz="2400" dirty="0"/>
              <a:t>Social media (caution)</a:t>
            </a:r>
          </a:p>
          <a:p>
            <a:r>
              <a:rPr lang="en-GB" sz="2400" dirty="0"/>
              <a:t>Email</a:t>
            </a:r>
          </a:p>
          <a:p>
            <a:r>
              <a:rPr lang="en-GB" sz="2400" dirty="0"/>
              <a:t>Mobile</a:t>
            </a:r>
          </a:p>
          <a:p>
            <a:r>
              <a:rPr lang="en-GB" sz="2400" dirty="0"/>
              <a:t>Home answerphone</a:t>
            </a:r>
          </a:p>
          <a:p>
            <a:endParaRPr lang="en-GB" dirty="0"/>
          </a:p>
        </p:txBody>
      </p:sp>
      <p:sp>
        <p:nvSpPr>
          <p:cNvPr id="6" name="Slide Number Placeholder 5">
            <a:extLst>
              <a:ext uri="{FF2B5EF4-FFF2-40B4-BE49-F238E27FC236}">
                <a16:creationId xmlns:a16="http://schemas.microsoft.com/office/drawing/2014/main" id="{6C462D99-7F23-C512-55DE-0FA7AE4FAECC}"/>
              </a:ext>
            </a:extLst>
          </p:cNvPr>
          <p:cNvSpPr>
            <a:spLocks noGrp="1"/>
          </p:cNvSpPr>
          <p:nvPr>
            <p:ph type="sldNum" sz="quarter" idx="12"/>
          </p:nvPr>
        </p:nvSpPr>
        <p:spPr/>
        <p:txBody>
          <a:bodyPr/>
          <a:lstStyle/>
          <a:p>
            <a:fld id="{7496A193-97C8-4A8B-A382-7ACD20EFAF1C}" type="slidenum">
              <a:rPr lang="en-GB" smtClean="0"/>
              <a:t>56</a:t>
            </a:fld>
            <a:endParaRPr lang="en-GB"/>
          </a:p>
        </p:txBody>
      </p:sp>
    </p:spTree>
    <p:extLst>
      <p:ext uri="{BB962C8B-B14F-4D97-AF65-F5344CB8AC3E}">
        <p14:creationId xmlns:p14="http://schemas.microsoft.com/office/powerpoint/2010/main" val="15600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1000"/>
                                        <p:tgtEl>
                                          <p:spTgt spid="3">
                                            <p:bg/>
                                          </p:spTgt>
                                        </p:tgtEl>
                                      </p:cBhvr>
                                    </p:animEffect>
                                    <p:anim calcmode="lin" valueType="num">
                                      <p:cBhvr>
                                        <p:cTn id="14" dur="1000" fill="hold"/>
                                        <p:tgtEl>
                                          <p:spTgt spid="3">
                                            <p:bg/>
                                          </p:spTgt>
                                        </p:tgtEl>
                                        <p:attrNameLst>
                                          <p:attrName>ppt_x</p:attrName>
                                        </p:attrNameLst>
                                      </p:cBhvr>
                                      <p:tavLst>
                                        <p:tav tm="0">
                                          <p:val>
                                            <p:strVal val="#ppt_x"/>
                                          </p:val>
                                        </p:tav>
                                        <p:tav tm="100000">
                                          <p:val>
                                            <p:strVal val="#ppt_x"/>
                                          </p:val>
                                        </p:tav>
                                      </p:tavLst>
                                    </p:anim>
                                    <p:anim calcmode="lin" valueType="num">
                                      <p:cBhvr>
                                        <p:cTn id="15"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1000"/>
                                        <p:tgtEl>
                                          <p:spTgt spid="3">
                                            <p:txEl>
                                              <p:pRg st="2" end="2"/>
                                            </p:txEl>
                                          </p:spTgt>
                                        </p:tgtEl>
                                      </p:cBhvr>
                                    </p:animEffect>
                                    <p:anim calcmode="lin" valueType="num">
                                      <p:cBhvr>
                                        <p:cTn id="3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Effect transition="in" filter="fade">
                                      <p:cBhvr>
                                        <p:cTn id="44" dur="1000"/>
                                        <p:tgtEl>
                                          <p:spTgt spid="3">
                                            <p:txEl>
                                              <p:pRg st="4" end="4"/>
                                            </p:txEl>
                                          </p:spTgt>
                                        </p:tgtEl>
                                      </p:cBhvr>
                                    </p:animEffect>
                                    <p:anim calcmode="lin" valueType="num">
                                      <p:cBhvr>
                                        <p:cTn id="4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4">
                                            <p:bg/>
                                          </p:spTgt>
                                        </p:tgtEl>
                                        <p:attrNameLst>
                                          <p:attrName>style.visibility</p:attrName>
                                        </p:attrNameLst>
                                      </p:cBhvr>
                                      <p:to>
                                        <p:strVal val="visible"/>
                                      </p:to>
                                    </p:set>
                                    <p:animEffect transition="in" filter="fade">
                                      <p:cBhvr>
                                        <p:cTn id="61" dur="1000"/>
                                        <p:tgtEl>
                                          <p:spTgt spid="4">
                                            <p:bg/>
                                          </p:spTgt>
                                        </p:tgtEl>
                                      </p:cBhvr>
                                    </p:animEffect>
                                    <p:anim calcmode="lin" valueType="num">
                                      <p:cBhvr>
                                        <p:cTn id="62" dur="1000" fill="hold"/>
                                        <p:tgtEl>
                                          <p:spTgt spid="4">
                                            <p:bg/>
                                          </p:spTgt>
                                        </p:tgtEl>
                                        <p:attrNameLst>
                                          <p:attrName>ppt_x</p:attrName>
                                        </p:attrNameLst>
                                      </p:cBhvr>
                                      <p:tavLst>
                                        <p:tav tm="0">
                                          <p:val>
                                            <p:strVal val="#ppt_x"/>
                                          </p:val>
                                        </p:tav>
                                        <p:tav tm="100000">
                                          <p:val>
                                            <p:strVal val="#ppt_x"/>
                                          </p:val>
                                        </p:tav>
                                      </p:tavLst>
                                    </p:anim>
                                    <p:anim calcmode="lin" valueType="num">
                                      <p:cBhvr>
                                        <p:cTn id="63"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4">
                                            <p:txEl>
                                              <p:pRg st="0" end="0"/>
                                            </p:txEl>
                                          </p:spTgt>
                                        </p:tgtEl>
                                        <p:attrNameLst>
                                          <p:attrName>style.visibility</p:attrName>
                                        </p:attrNameLst>
                                      </p:cBhvr>
                                      <p:to>
                                        <p:strVal val="visible"/>
                                      </p:to>
                                    </p:set>
                                    <p:animEffect transition="in" filter="fade">
                                      <p:cBhvr>
                                        <p:cTn id="68" dur="1000"/>
                                        <p:tgtEl>
                                          <p:spTgt spid="4">
                                            <p:txEl>
                                              <p:pRg st="0" end="0"/>
                                            </p:txEl>
                                          </p:spTgt>
                                        </p:tgtEl>
                                      </p:cBhvr>
                                    </p:animEffect>
                                    <p:anim calcmode="lin" valueType="num">
                                      <p:cBhvr>
                                        <p:cTn id="6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7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4">
                                            <p:txEl>
                                              <p:pRg st="1" end="1"/>
                                            </p:txEl>
                                          </p:spTgt>
                                        </p:tgtEl>
                                        <p:attrNameLst>
                                          <p:attrName>style.visibility</p:attrName>
                                        </p:attrNameLst>
                                      </p:cBhvr>
                                      <p:to>
                                        <p:strVal val="visible"/>
                                      </p:to>
                                    </p:set>
                                    <p:animEffect transition="in" filter="fade">
                                      <p:cBhvr>
                                        <p:cTn id="75" dur="1000"/>
                                        <p:tgtEl>
                                          <p:spTgt spid="4">
                                            <p:txEl>
                                              <p:pRg st="1" end="1"/>
                                            </p:txEl>
                                          </p:spTgt>
                                        </p:tgtEl>
                                      </p:cBhvr>
                                    </p:animEffect>
                                    <p:anim calcmode="lin" valueType="num">
                                      <p:cBhvr>
                                        <p:cTn id="7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7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4">
                                            <p:txEl>
                                              <p:pRg st="2" end="2"/>
                                            </p:txEl>
                                          </p:spTgt>
                                        </p:tgtEl>
                                        <p:attrNameLst>
                                          <p:attrName>style.visibility</p:attrName>
                                        </p:attrNameLst>
                                      </p:cBhvr>
                                      <p:to>
                                        <p:strVal val="visible"/>
                                      </p:to>
                                    </p:set>
                                    <p:animEffect transition="in" filter="fade">
                                      <p:cBhvr>
                                        <p:cTn id="82" dur="1000"/>
                                        <p:tgtEl>
                                          <p:spTgt spid="4">
                                            <p:txEl>
                                              <p:pRg st="2" end="2"/>
                                            </p:txEl>
                                          </p:spTgt>
                                        </p:tgtEl>
                                      </p:cBhvr>
                                    </p:animEffect>
                                    <p:anim calcmode="lin" valueType="num">
                                      <p:cBhvr>
                                        <p:cTn id="8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8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4">
                                            <p:txEl>
                                              <p:pRg st="3" end="3"/>
                                            </p:txEl>
                                          </p:spTgt>
                                        </p:tgtEl>
                                        <p:attrNameLst>
                                          <p:attrName>style.visibility</p:attrName>
                                        </p:attrNameLst>
                                      </p:cBhvr>
                                      <p:to>
                                        <p:strVal val="visible"/>
                                      </p:to>
                                    </p:set>
                                    <p:animEffect transition="in" filter="fade">
                                      <p:cBhvr>
                                        <p:cTn id="89" dur="1000"/>
                                        <p:tgtEl>
                                          <p:spTgt spid="4">
                                            <p:txEl>
                                              <p:pRg st="3" end="3"/>
                                            </p:txEl>
                                          </p:spTgt>
                                        </p:tgtEl>
                                      </p:cBhvr>
                                    </p:animEffect>
                                    <p:anim calcmode="lin" valueType="num">
                                      <p:cBhvr>
                                        <p:cTn id="9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grpId="0" nodeType="clickEffect">
                                  <p:stCondLst>
                                    <p:cond delay="0"/>
                                  </p:stCondLst>
                                  <p:childTnLst>
                                    <p:set>
                                      <p:cBhvr>
                                        <p:cTn id="95" dur="1" fill="hold">
                                          <p:stCondLst>
                                            <p:cond delay="0"/>
                                          </p:stCondLst>
                                        </p:cTn>
                                        <p:tgtEl>
                                          <p:spTgt spid="4">
                                            <p:txEl>
                                              <p:pRg st="4" end="4"/>
                                            </p:txEl>
                                          </p:spTgt>
                                        </p:tgtEl>
                                        <p:attrNameLst>
                                          <p:attrName>style.visibility</p:attrName>
                                        </p:attrNameLst>
                                      </p:cBhvr>
                                      <p:to>
                                        <p:strVal val="visible"/>
                                      </p:to>
                                    </p:set>
                                    <p:animEffect transition="in" filter="fade">
                                      <p:cBhvr>
                                        <p:cTn id="96" dur="1000"/>
                                        <p:tgtEl>
                                          <p:spTgt spid="4">
                                            <p:txEl>
                                              <p:pRg st="4" end="4"/>
                                            </p:txEl>
                                          </p:spTgt>
                                        </p:tgtEl>
                                      </p:cBhvr>
                                    </p:animEffect>
                                    <p:anim calcmode="lin" valueType="num">
                                      <p:cBhvr>
                                        <p:cTn id="9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9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42" presetClass="entr" presetSubtype="0" fill="hold" grpId="0" nodeType="clickEffect">
                                  <p:stCondLst>
                                    <p:cond delay="0"/>
                                  </p:stCondLst>
                                  <p:childTnLst>
                                    <p:set>
                                      <p:cBhvr>
                                        <p:cTn id="102" dur="1" fill="hold">
                                          <p:stCondLst>
                                            <p:cond delay="0"/>
                                          </p:stCondLst>
                                        </p:cTn>
                                        <p:tgtEl>
                                          <p:spTgt spid="4">
                                            <p:txEl>
                                              <p:pRg st="5" end="5"/>
                                            </p:txEl>
                                          </p:spTgt>
                                        </p:tgtEl>
                                        <p:attrNameLst>
                                          <p:attrName>style.visibility</p:attrName>
                                        </p:attrNameLst>
                                      </p:cBhvr>
                                      <p:to>
                                        <p:strVal val="visible"/>
                                      </p:to>
                                    </p:set>
                                    <p:animEffect transition="in" filter="fade">
                                      <p:cBhvr>
                                        <p:cTn id="103" dur="1000"/>
                                        <p:tgtEl>
                                          <p:spTgt spid="4">
                                            <p:txEl>
                                              <p:pRg st="5" end="5"/>
                                            </p:txEl>
                                          </p:spTgt>
                                        </p:tgtEl>
                                      </p:cBhvr>
                                    </p:animEffect>
                                    <p:anim calcmode="lin" valueType="num">
                                      <p:cBhvr>
                                        <p:cTn id="104"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05"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6" fill="hold">
                      <p:stCondLst>
                        <p:cond delay="indefinite"/>
                      </p:stCondLst>
                      <p:childTnLst>
                        <p:par>
                          <p:cTn id="107" fill="hold">
                            <p:stCondLst>
                              <p:cond delay="0"/>
                            </p:stCondLst>
                            <p:childTnLst>
                              <p:par>
                                <p:cTn id="108" presetID="42" presetClass="entr" presetSubtype="0" fill="hold" grpId="0" nodeType="clickEffect">
                                  <p:stCondLst>
                                    <p:cond delay="0"/>
                                  </p:stCondLst>
                                  <p:childTnLst>
                                    <p:set>
                                      <p:cBhvr>
                                        <p:cTn id="109" dur="1" fill="hold">
                                          <p:stCondLst>
                                            <p:cond delay="0"/>
                                          </p:stCondLst>
                                        </p:cTn>
                                        <p:tgtEl>
                                          <p:spTgt spid="4">
                                            <p:txEl>
                                              <p:pRg st="6" end="6"/>
                                            </p:txEl>
                                          </p:spTgt>
                                        </p:tgtEl>
                                        <p:attrNameLst>
                                          <p:attrName>style.visibility</p:attrName>
                                        </p:attrNameLst>
                                      </p:cBhvr>
                                      <p:to>
                                        <p:strVal val="visible"/>
                                      </p:to>
                                    </p:set>
                                    <p:animEffect transition="in" filter="fade">
                                      <p:cBhvr>
                                        <p:cTn id="110" dur="1000"/>
                                        <p:tgtEl>
                                          <p:spTgt spid="4">
                                            <p:txEl>
                                              <p:pRg st="6" end="6"/>
                                            </p:txEl>
                                          </p:spTgt>
                                        </p:tgtEl>
                                      </p:cBhvr>
                                    </p:animEffect>
                                    <p:anim calcmode="lin" valueType="num">
                                      <p:cBhvr>
                                        <p:cTn id="111"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12"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P spid="4"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88E046-D5F0-6A48-E5C7-91E8B5217B16}"/>
              </a:ext>
            </a:extLst>
          </p:cNvPr>
          <p:cNvPicPr>
            <a:picLocks noChangeAspect="1"/>
          </p:cNvPicPr>
          <p:nvPr/>
        </p:nvPicPr>
        <p:blipFill>
          <a:blip r:embed="rId2"/>
          <a:stretch>
            <a:fillRect/>
          </a:stretch>
        </p:blipFill>
        <p:spPr>
          <a:xfrm>
            <a:off x="548639" y="0"/>
            <a:ext cx="11094721" cy="6858000"/>
          </a:xfrm>
          <a:prstGeom prst="rect">
            <a:avLst/>
          </a:prstGeom>
        </p:spPr>
      </p:pic>
      <p:sp>
        <p:nvSpPr>
          <p:cNvPr id="5" name="Title 4">
            <a:extLst>
              <a:ext uri="{FF2B5EF4-FFF2-40B4-BE49-F238E27FC236}">
                <a16:creationId xmlns:a16="http://schemas.microsoft.com/office/drawing/2014/main" id="{3D6F8AC4-545B-37C4-D8CF-936BE97C389C}"/>
              </a:ext>
            </a:extLst>
          </p:cNvPr>
          <p:cNvSpPr>
            <a:spLocks noGrp="1"/>
          </p:cNvSpPr>
          <p:nvPr>
            <p:ph type="title"/>
          </p:nvPr>
        </p:nvSpPr>
        <p:spPr>
          <a:xfrm>
            <a:off x="838199" y="169752"/>
            <a:ext cx="10515600" cy="1325563"/>
          </a:xfrm>
          <a:solidFill>
            <a:srgbClr val="7030A0"/>
          </a:solidFill>
        </p:spPr>
        <p:txBody>
          <a:bodyPr>
            <a:normAutofit/>
          </a:bodyPr>
          <a:lstStyle/>
          <a:p>
            <a:r>
              <a:rPr lang="en-GB" sz="5400" dirty="0">
                <a:solidFill>
                  <a:schemeClr val="bg1"/>
                </a:solidFill>
              </a:rPr>
              <a:t>Community Groups and Sports Clubs</a:t>
            </a:r>
          </a:p>
        </p:txBody>
      </p:sp>
      <p:sp>
        <p:nvSpPr>
          <p:cNvPr id="6" name="Content Placeholder 5">
            <a:extLst>
              <a:ext uri="{FF2B5EF4-FFF2-40B4-BE49-F238E27FC236}">
                <a16:creationId xmlns:a16="http://schemas.microsoft.com/office/drawing/2014/main" id="{B2EF2F2D-E345-0D6F-BF3F-C1D79D92B36F}"/>
              </a:ext>
            </a:extLst>
          </p:cNvPr>
          <p:cNvSpPr>
            <a:spLocks noGrp="1"/>
          </p:cNvSpPr>
          <p:nvPr>
            <p:ph idx="1"/>
          </p:nvPr>
        </p:nvSpPr>
        <p:spPr>
          <a:xfrm>
            <a:off x="838200" y="1907351"/>
            <a:ext cx="5525278" cy="3762618"/>
          </a:xfrm>
          <a:solidFill>
            <a:srgbClr val="7030A0"/>
          </a:solidFill>
        </p:spPr>
        <p:txBody>
          <a:bodyPr>
            <a:normAutofit lnSpcReduction="10000"/>
          </a:bodyPr>
          <a:lstStyle/>
          <a:p>
            <a:r>
              <a:rPr lang="en-GB" dirty="0">
                <a:solidFill>
                  <a:schemeClr val="bg1"/>
                </a:solidFill>
              </a:rPr>
              <a:t>Make links</a:t>
            </a:r>
          </a:p>
          <a:p>
            <a:r>
              <a:rPr lang="en-GB" dirty="0">
                <a:solidFill>
                  <a:schemeClr val="bg1"/>
                </a:solidFill>
              </a:rPr>
              <a:t>Facilitate</a:t>
            </a:r>
          </a:p>
          <a:p>
            <a:r>
              <a:rPr lang="en-GB" dirty="0">
                <a:solidFill>
                  <a:schemeClr val="bg1"/>
                </a:solidFill>
              </a:rPr>
              <a:t>Listen – very carefully</a:t>
            </a:r>
          </a:p>
          <a:p>
            <a:r>
              <a:rPr lang="en-GB" dirty="0">
                <a:solidFill>
                  <a:schemeClr val="bg1"/>
                </a:solidFill>
              </a:rPr>
              <a:t>Build goodwill, trust and respect</a:t>
            </a:r>
          </a:p>
          <a:p>
            <a:r>
              <a:rPr lang="en-GB" dirty="0">
                <a:solidFill>
                  <a:schemeClr val="bg1"/>
                </a:solidFill>
              </a:rPr>
              <a:t>Respect independence</a:t>
            </a:r>
          </a:p>
          <a:p>
            <a:r>
              <a:rPr lang="en-GB" dirty="0">
                <a:solidFill>
                  <a:schemeClr val="bg1"/>
                </a:solidFill>
              </a:rPr>
              <a:t>Clarify if the Council can add value</a:t>
            </a:r>
          </a:p>
          <a:p>
            <a:r>
              <a:rPr lang="en-GB" dirty="0">
                <a:solidFill>
                  <a:schemeClr val="bg1"/>
                </a:solidFill>
              </a:rPr>
              <a:t>Never make a promise</a:t>
            </a:r>
          </a:p>
          <a:p>
            <a:r>
              <a:rPr lang="en-GB" dirty="0">
                <a:solidFill>
                  <a:schemeClr val="bg1"/>
                </a:solidFill>
              </a:rPr>
              <a:t>Always do what you say you will</a:t>
            </a:r>
          </a:p>
        </p:txBody>
      </p:sp>
      <p:pic>
        <p:nvPicPr>
          <p:cNvPr id="1026" name="Picture 2" descr="Image result for he man i have the power">
            <a:extLst>
              <a:ext uri="{FF2B5EF4-FFF2-40B4-BE49-F238E27FC236}">
                <a16:creationId xmlns:a16="http://schemas.microsoft.com/office/drawing/2014/main" id="{88D453C3-06A6-A48D-3068-21A20AC740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5643" y="2370984"/>
            <a:ext cx="4800209" cy="360015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0C93040-3987-6A5C-09A9-EBABCFFC6D86}"/>
              </a:ext>
            </a:extLst>
          </p:cNvPr>
          <p:cNvSpPr txBox="1"/>
          <p:nvPr/>
        </p:nvSpPr>
        <p:spPr>
          <a:xfrm>
            <a:off x="6363478" y="1786209"/>
            <a:ext cx="4745124" cy="584775"/>
          </a:xfrm>
          <a:prstGeom prst="rect">
            <a:avLst/>
          </a:prstGeom>
          <a:solidFill>
            <a:srgbClr val="7030A0"/>
          </a:solidFill>
        </p:spPr>
        <p:txBody>
          <a:bodyPr wrap="square" rtlCol="0">
            <a:spAutoFit/>
          </a:bodyPr>
          <a:lstStyle/>
          <a:p>
            <a:r>
              <a:rPr lang="en-GB" sz="3200" dirty="0">
                <a:solidFill>
                  <a:schemeClr val="bg1"/>
                </a:solidFill>
              </a:rPr>
              <a:t>Some mindsets do not help</a:t>
            </a:r>
          </a:p>
        </p:txBody>
      </p:sp>
      <p:sp>
        <p:nvSpPr>
          <p:cNvPr id="2" name="Slide Number Placeholder 1">
            <a:extLst>
              <a:ext uri="{FF2B5EF4-FFF2-40B4-BE49-F238E27FC236}">
                <a16:creationId xmlns:a16="http://schemas.microsoft.com/office/drawing/2014/main" id="{589932F8-696A-0AE6-E469-C28A763A7B7F}"/>
              </a:ext>
            </a:extLst>
          </p:cNvPr>
          <p:cNvSpPr>
            <a:spLocks noGrp="1"/>
          </p:cNvSpPr>
          <p:nvPr>
            <p:ph type="sldNum" sz="quarter" idx="12"/>
          </p:nvPr>
        </p:nvSpPr>
        <p:spPr/>
        <p:txBody>
          <a:bodyPr/>
          <a:lstStyle/>
          <a:p>
            <a:fld id="{7496A193-97C8-4A8B-A382-7ACD20EFAF1C}" type="slidenum">
              <a:rPr lang="en-GB" smtClean="0"/>
              <a:t>57</a:t>
            </a:fld>
            <a:endParaRPr lang="en-GB"/>
          </a:p>
        </p:txBody>
      </p:sp>
    </p:spTree>
    <p:extLst>
      <p:ext uri="{BB962C8B-B14F-4D97-AF65-F5344CB8AC3E}">
        <p14:creationId xmlns:p14="http://schemas.microsoft.com/office/powerpoint/2010/main" val="211604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additive="base">
                                        <p:cTn id="3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anim calcmode="lin" valueType="num">
                                      <p:cBhvr additive="base">
                                        <p:cTn id="4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anim calcmode="lin" valueType="num">
                                      <p:cBhvr additive="base">
                                        <p:cTn id="4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7" end="7"/>
                                            </p:txEl>
                                          </p:spTgt>
                                        </p:tgtEl>
                                        <p:attrNameLst>
                                          <p:attrName>style.visibility</p:attrName>
                                        </p:attrNameLst>
                                      </p:cBhvr>
                                      <p:to>
                                        <p:strVal val="visible"/>
                                      </p:to>
                                    </p:set>
                                    <p:anim calcmode="lin" valueType="num">
                                      <p:cBhvr additive="base">
                                        <p:cTn id="55"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8"/>
                                        </p:tgtEl>
                                        <p:attrNameLst>
                                          <p:attrName>style.visibility</p:attrName>
                                        </p:attrNameLst>
                                      </p:cBhvr>
                                      <p:to>
                                        <p:strVal val="visible"/>
                                      </p:to>
                                    </p:set>
                                    <p:animEffect transition="in" filter="fade">
                                      <p:cBhvr>
                                        <p:cTn id="61" dur="1000"/>
                                        <p:tgtEl>
                                          <p:spTgt spid="8"/>
                                        </p:tgtEl>
                                      </p:cBhvr>
                                    </p:animEffect>
                                    <p:anim calcmode="lin" valueType="num">
                                      <p:cBhvr>
                                        <p:cTn id="62" dur="1000" fill="hold"/>
                                        <p:tgtEl>
                                          <p:spTgt spid="8"/>
                                        </p:tgtEl>
                                        <p:attrNameLst>
                                          <p:attrName>ppt_x</p:attrName>
                                        </p:attrNameLst>
                                      </p:cBhvr>
                                      <p:tavLst>
                                        <p:tav tm="0">
                                          <p:val>
                                            <p:strVal val="#ppt_x"/>
                                          </p:val>
                                        </p:tav>
                                        <p:tav tm="100000">
                                          <p:val>
                                            <p:strVal val="#ppt_x"/>
                                          </p:val>
                                        </p:tav>
                                      </p:tavLst>
                                    </p:anim>
                                    <p:anim calcmode="lin" valueType="num">
                                      <p:cBhvr>
                                        <p:cTn id="6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1026"/>
                                        </p:tgtEl>
                                        <p:attrNameLst>
                                          <p:attrName>style.visibility</p:attrName>
                                        </p:attrNameLst>
                                      </p:cBhvr>
                                      <p:to>
                                        <p:strVal val="visible"/>
                                      </p:to>
                                    </p:set>
                                    <p:animEffect transition="in" filter="fade">
                                      <p:cBhvr>
                                        <p:cTn id="68" dur="1000"/>
                                        <p:tgtEl>
                                          <p:spTgt spid="1026"/>
                                        </p:tgtEl>
                                      </p:cBhvr>
                                    </p:animEffect>
                                    <p:anim calcmode="lin" valueType="num">
                                      <p:cBhvr>
                                        <p:cTn id="69" dur="1000" fill="hold"/>
                                        <p:tgtEl>
                                          <p:spTgt spid="1026"/>
                                        </p:tgtEl>
                                        <p:attrNameLst>
                                          <p:attrName>ppt_x</p:attrName>
                                        </p:attrNameLst>
                                      </p:cBhvr>
                                      <p:tavLst>
                                        <p:tav tm="0">
                                          <p:val>
                                            <p:strVal val="#ppt_x"/>
                                          </p:val>
                                        </p:tav>
                                        <p:tav tm="100000">
                                          <p:val>
                                            <p:strVal val="#ppt_x"/>
                                          </p:val>
                                        </p:tav>
                                      </p:tavLst>
                                    </p:anim>
                                    <p:anim calcmode="lin" valueType="num">
                                      <p:cBhvr>
                                        <p:cTn id="70"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8"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51B93-6995-EC6A-00EB-ACA8B57A56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2B858D5-550D-1E3E-F868-128B3996FD2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1A1D6E0-3139-9A1E-9C7C-CA1774916D1B}"/>
              </a:ext>
            </a:extLst>
          </p:cNvPr>
          <p:cNvPicPr>
            <a:picLocks noChangeAspect="1"/>
          </p:cNvPicPr>
          <p:nvPr/>
        </p:nvPicPr>
        <p:blipFill>
          <a:blip r:embed="rId2"/>
          <a:stretch>
            <a:fillRect/>
          </a:stretch>
        </p:blipFill>
        <p:spPr>
          <a:xfrm>
            <a:off x="0" y="0"/>
            <a:ext cx="12192000" cy="6857999"/>
          </a:xfrm>
          <a:prstGeom prst="rect">
            <a:avLst/>
          </a:prstGeom>
        </p:spPr>
      </p:pic>
      <p:sp>
        <p:nvSpPr>
          <p:cNvPr id="5" name="Slide Number Placeholder 4">
            <a:extLst>
              <a:ext uri="{FF2B5EF4-FFF2-40B4-BE49-F238E27FC236}">
                <a16:creationId xmlns:a16="http://schemas.microsoft.com/office/drawing/2014/main" id="{71ABD448-8316-0130-7350-95E5E12BCB58}"/>
              </a:ext>
            </a:extLst>
          </p:cNvPr>
          <p:cNvSpPr>
            <a:spLocks noGrp="1"/>
          </p:cNvSpPr>
          <p:nvPr>
            <p:ph type="sldNum" sz="quarter" idx="12"/>
          </p:nvPr>
        </p:nvSpPr>
        <p:spPr/>
        <p:txBody>
          <a:bodyPr/>
          <a:lstStyle/>
          <a:p>
            <a:fld id="{7496A193-97C8-4A8B-A382-7ACD20EFAF1C}" type="slidenum">
              <a:rPr lang="en-GB" smtClean="0"/>
              <a:t>58</a:t>
            </a:fld>
            <a:endParaRPr lang="en-GB"/>
          </a:p>
        </p:txBody>
      </p:sp>
    </p:spTree>
    <p:extLst>
      <p:ext uri="{BB962C8B-B14F-4D97-AF65-F5344CB8AC3E}">
        <p14:creationId xmlns:p14="http://schemas.microsoft.com/office/powerpoint/2010/main" val="33886056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DC54-7AC5-B612-E187-1B6D790DFAE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00BC05C-BC56-1504-CD52-36BB73B7E830}"/>
              </a:ext>
            </a:extLst>
          </p:cNvPr>
          <p:cNvSpPr>
            <a:spLocks noGrp="1"/>
          </p:cNvSpPr>
          <p:nvPr>
            <p:ph idx="1"/>
          </p:nvPr>
        </p:nvSpPr>
        <p:spPr/>
        <p:txBody>
          <a:bodyPr/>
          <a:lstStyle/>
          <a:p>
            <a:r>
              <a:rPr lang="en-GB" dirty="0"/>
              <a:t>ONS (2024) 2024 Census, available at </a:t>
            </a:r>
            <a:r>
              <a:rPr lang="en-GB" dirty="0">
                <a:hlinkClick r:id="rId2"/>
              </a:rPr>
              <a:t>https://www.ons.gov.uk/census</a:t>
            </a:r>
            <a:r>
              <a:rPr lang="en-GB" dirty="0"/>
              <a:t> </a:t>
            </a:r>
          </a:p>
          <a:p>
            <a:r>
              <a:rPr lang="en-GB" dirty="0"/>
              <a:t>ONS (2023) </a:t>
            </a:r>
            <a:r>
              <a:rPr lang="en-US" dirty="0"/>
              <a:t>Lower layer Super Output Areas (LSOAs) - Wales – 2021. Data Map Wales, available at </a:t>
            </a:r>
            <a:r>
              <a:rPr lang="en-US" dirty="0">
                <a:hlinkClick r:id="rId3"/>
              </a:rPr>
              <a:t>https://datamap.gov.wales/layers/geonode:lsoa_2021_w_hwm</a:t>
            </a:r>
            <a:r>
              <a:rPr lang="en-US" dirty="0"/>
              <a:t> </a:t>
            </a:r>
            <a:endParaRPr lang="en-GB" dirty="0"/>
          </a:p>
          <a:p>
            <a:r>
              <a:rPr lang="en-GB" dirty="0"/>
              <a:t>WLGA (2022) </a:t>
            </a:r>
            <a:r>
              <a:rPr lang="en-US" dirty="0"/>
              <a:t>Be a </a:t>
            </a:r>
            <a:r>
              <a:rPr lang="en-US" dirty="0" err="1"/>
              <a:t>Councillor</a:t>
            </a:r>
            <a:r>
              <a:rPr lang="en-US" dirty="0"/>
              <a:t>. Be the Change, a</a:t>
            </a:r>
            <a:r>
              <a:rPr lang="en-GB" dirty="0" err="1"/>
              <a:t>vailable</a:t>
            </a:r>
            <a:r>
              <a:rPr lang="en-GB" dirty="0"/>
              <a:t> at </a:t>
            </a:r>
            <a:r>
              <a:rPr lang="en-GB" dirty="0">
                <a:hlinkClick r:id="rId4"/>
              </a:rPr>
              <a:t>https://www.beacouncillor.wales/</a:t>
            </a:r>
            <a:r>
              <a:rPr lang="en-GB" dirty="0"/>
              <a:t> </a:t>
            </a:r>
          </a:p>
        </p:txBody>
      </p:sp>
      <p:sp>
        <p:nvSpPr>
          <p:cNvPr id="4" name="Slide Number Placeholder 3">
            <a:extLst>
              <a:ext uri="{FF2B5EF4-FFF2-40B4-BE49-F238E27FC236}">
                <a16:creationId xmlns:a16="http://schemas.microsoft.com/office/drawing/2014/main" id="{BEE18276-A904-ADFE-5D8D-5FB859C7961E}"/>
              </a:ext>
            </a:extLst>
          </p:cNvPr>
          <p:cNvSpPr>
            <a:spLocks noGrp="1"/>
          </p:cNvSpPr>
          <p:nvPr>
            <p:ph type="sldNum" sz="quarter" idx="12"/>
          </p:nvPr>
        </p:nvSpPr>
        <p:spPr/>
        <p:txBody>
          <a:bodyPr/>
          <a:lstStyle/>
          <a:p>
            <a:fld id="{7496A193-97C8-4A8B-A382-7ACD20EFAF1C}" type="slidenum">
              <a:rPr lang="en-GB" smtClean="0"/>
              <a:t>59</a:t>
            </a:fld>
            <a:endParaRPr lang="en-GB"/>
          </a:p>
        </p:txBody>
      </p:sp>
    </p:spTree>
    <p:extLst>
      <p:ext uri="{BB962C8B-B14F-4D97-AF65-F5344CB8AC3E}">
        <p14:creationId xmlns:p14="http://schemas.microsoft.com/office/powerpoint/2010/main" val="1678914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6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0.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2437</TotalTime>
  <Words>2991</Words>
  <Application>Microsoft Office PowerPoint</Application>
  <PresentationFormat>Widescreen</PresentationFormat>
  <Paragraphs>451</Paragraphs>
  <Slides>59</Slides>
  <Notes>7</Notes>
  <HiddenSlides>0</HiddenSlides>
  <MMClips>0</MMClips>
  <ScaleCrop>false</ScaleCrop>
  <HeadingPairs>
    <vt:vector size="6" baseType="variant">
      <vt:variant>
        <vt:lpstr>Fonts Used</vt:lpstr>
      </vt:variant>
      <vt:variant>
        <vt:i4>9</vt:i4>
      </vt:variant>
      <vt:variant>
        <vt:lpstr>Theme</vt:lpstr>
      </vt:variant>
      <vt:variant>
        <vt:i4>11</vt:i4>
      </vt:variant>
      <vt:variant>
        <vt:lpstr>Slide Titles</vt:lpstr>
      </vt:variant>
      <vt:variant>
        <vt:i4>59</vt:i4>
      </vt:variant>
    </vt:vector>
  </HeadingPairs>
  <TitlesOfParts>
    <vt:vector size="79" baseType="lpstr">
      <vt:lpstr>Aptos</vt:lpstr>
      <vt:lpstr>Aptos Display</vt:lpstr>
      <vt:lpstr>Arial</vt:lpstr>
      <vt:lpstr>Calibri</vt:lpstr>
      <vt:lpstr>Calibri Light</vt:lpstr>
      <vt:lpstr>Courier New</vt:lpstr>
      <vt:lpstr>Microsoft Sans Serif</vt:lpstr>
      <vt:lpstr>Tahoma</vt:lpstr>
      <vt:lpstr>Webdings</vt:lpstr>
      <vt:lpstr>Office Theme</vt:lpstr>
      <vt:lpstr>1_Office Theme</vt:lpstr>
      <vt:lpstr>2_Office Theme</vt:lpstr>
      <vt:lpstr>5_Office Theme</vt:lpstr>
      <vt:lpstr>3_Office Theme</vt:lpstr>
      <vt:lpstr>7_Office Theme</vt:lpstr>
      <vt:lpstr>4_Office Theme</vt:lpstr>
      <vt:lpstr>6_Office Theme</vt:lpstr>
      <vt:lpstr>8_Office Theme</vt:lpstr>
      <vt:lpstr>9_Office Theme</vt:lpstr>
      <vt:lpstr>10_Office Theme</vt:lpstr>
      <vt:lpstr>4. Local Policing and Politics</vt:lpstr>
      <vt:lpstr>Objectives</vt:lpstr>
      <vt:lpstr>PowerPoint Presentation</vt:lpstr>
      <vt:lpstr>PowerPoint Presentation</vt:lpstr>
      <vt:lpstr>PowerPoint Presentation</vt:lpstr>
      <vt:lpstr>PowerPoint Presentation</vt:lpstr>
      <vt:lpstr>Increased Pressures &amp; Demands </vt:lpstr>
      <vt:lpstr>Pressures &amp; Complexity</vt:lpstr>
      <vt:lpstr>PowerPoint Presentation</vt:lpstr>
      <vt:lpstr>PowerPoint Presentation</vt:lpstr>
      <vt:lpstr>PowerPoint Presentation</vt:lpstr>
      <vt:lpstr>Reflection</vt:lpstr>
      <vt:lpstr>PowerPoint Presentation</vt:lpstr>
      <vt:lpstr>PowerPoint Presentation</vt:lpstr>
      <vt:lpstr>PowerPoint Presentation</vt:lpstr>
      <vt:lpstr>PowerPoint Presentation</vt:lpstr>
      <vt:lpstr>78 Communities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Cockett 8 Peeling back the layers</vt:lpstr>
      <vt:lpstr>Reflection</vt:lpstr>
      <vt:lpstr>PowerPoint Presentation</vt:lpstr>
      <vt:lpstr>PowerPoint Presentation</vt:lpstr>
      <vt:lpstr>Newham 30.8% White</vt:lpstr>
      <vt:lpstr>Superdiversity and Moseley Village</vt:lpstr>
      <vt:lpstr>Paul Embery</vt:lpstr>
      <vt:lpstr>PowerPoint Presentation</vt:lpstr>
      <vt:lpstr>PowerPoint Presentation</vt:lpstr>
      <vt:lpstr>Casey on Leadership</vt:lpstr>
      <vt:lpstr>Casey’s Recommendations</vt:lpstr>
      <vt:lpstr>A Dangerous Cycle</vt:lpstr>
      <vt:lpstr>Policing with authority</vt:lpstr>
      <vt:lpstr>Open discussion </vt:lpstr>
      <vt:lpstr>Reflection</vt:lpstr>
      <vt:lpstr>75 Swansea Councillors</vt:lpstr>
      <vt:lpstr>Forming Cabinets</vt:lpstr>
      <vt:lpstr>In a democracy we would like to see healthy members of political parties, and healthy engagement at every level  But what about election turnout and membership of political parties  The 66/50/33 rule applies</vt:lpstr>
      <vt:lpstr>PowerPoint Presentation</vt:lpstr>
      <vt:lpstr>PowerPoint Presentation</vt:lpstr>
      <vt:lpstr>Welsh Parliament (Senedd) Elections</vt:lpstr>
      <vt:lpstr>PCC Elections 2021 – highest so far</vt:lpstr>
      <vt:lpstr>PowerPoint Presentation</vt:lpstr>
      <vt:lpstr>PowerPoint Presentation</vt:lpstr>
      <vt:lpstr>Voting Choices</vt:lpstr>
      <vt:lpstr>Cockett Ballot Paper Comparison  15 candidates in 2017  to 8 in 2022</vt:lpstr>
      <vt:lpstr>PowerPoint Presentation</vt:lpstr>
      <vt:lpstr>Open and Transparent Local Government</vt:lpstr>
      <vt:lpstr>Reflection</vt:lpstr>
      <vt:lpstr>Administrative Framework</vt:lpstr>
      <vt:lpstr>Councillor Pay and Accessibility</vt:lpstr>
      <vt:lpstr>Community Groups and Sports Clubs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Priorities and Political Engagement</dc:title>
  <dc:creator>Mike Durke</dc:creator>
  <cp:lastModifiedBy>Mike Durke</cp:lastModifiedBy>
  <cp:revision>23</cp:revision>
  <dcterms:created xsi:type="dcterms:W3CDTF">2023-05-04T08:27:38Z</dcterms:created>
  <dcterms:modified xsi:type="dcterms:W3CDTF">2025-04-25T11:41:09Z</dcterms:modified>
</cp:coreProperties>
</file>