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10287000" cx="18288000"/>
  <p:notesSz cx="6858000" cy="9144000"/>
  <p:embeddedFontLst>
    <p:embeddedFont>
      <p:font typeface="Satisfy"/>
      <p:regular r:id="rId20"/>
    </p:embeddedFont>
    <p:embeddedFont>
      <p:font typeface="Open Sans"/>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25" roundtripDataSignature="AMtx7miydGmddtc2/2lwV0F7glhprqNDd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Satisfy-regular.fntdata"/><Relationship Id="rId22" Type="http://schemas.openxmlformats.org/officeDocument/2006/relationships/font" Target="fonts/OpenSans-bold.fntdata"/><Relationship Id="rId21" Type="http://schemas.openxmlformats.org/officeDocument/2006/relationships/font" Target="fonts/OpenSans-regular.fntdata"/><Relationship Id="rId24" Type="http://schemas.openxmlformats.org/officeDocument/2006/relationships/font" Target="fonts/OpenSans-boldItalic.fntdata"/><Relationship Id="rId23" Type="http://schemas.openxmlformats.org/officeDocument/2006/relationships/font" Target="fonts/OpenSans-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customschemas.google.com/relationships/presentationmetadata" Target="meta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17"/>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7"/>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18" name="Google Shape;18;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18"/>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8"/>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24" name="Google Shape;24;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19"/>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9"/>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0" name="Google Shape;30;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20"/>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20"/>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20"/>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21"/>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21"/>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21"/>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21"/>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22"/>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23"/>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3"/>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23"/>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2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4"/>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4"/>
          <p:cNvSpPr/>
          <p:nvPr>
            <p:ph idx="2" type="pic"/>
          </p:nvPr>
        </p:nvSpPr>
        <p:spPr>
          <a:xfrm>
            <a:off x="1792288" y="612775"/>
            <a:ext cx="5486400" cy="4114800"/>
          </a:xfrm>
          <a:prstGeom prst="rect">
            <a:avLst/>
          </a:prstGeom>
          <a:noFill/>
          <a:ln>
            <a:noFill/>
          </a:ln>
        </p:spPr>
      </p:sp>
      <p:sp>
        <p:nvSpPr>
          <p:cNvPr id="64" name="Google Shape;64;p24"/>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2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5"/>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2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6"/>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6"/>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2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5"/>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png"/><Relationship Id="rId4" Type="http://schemas.openxmlformats.org/officeDocument/2006/relationships/image" Target="../media/image1.png"/><Relationship Id="rId5"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9.jpg"/><Relationship Id="rId4" Type="http://schemas.openxmlformats.org/officeDocument/2006/relationships/image" Target="../media/image11.jpg"/><Relationship Id="rId5"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5.png"/><Relationship Id="rId4" Type="http://schemas.openxmlformats.org/officeDocument/2006/relationships/image" Target="../media/image6.jpg"/><Relationship Id="rId5" Type="http://schemas.openxmlformats.org/officeDocument/2006/relationships/image" Target="../media/image3.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5.png"/><Relationship Id="rId4" Type="http://schemas.openxmlformats.org/officeDocument/2006/relationships/image" Target="../media/image13.png"/><Relationship Id="rId5"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5.png"/><Relationship Id="rId4" Type="http://schemas.openxmlformats.org/officeDocument/2006/relationships/image" Target="../media/image12.jpg"/><Relationship Id="rId5" Type="http://schemas.openxmlformats.org/officeDocument/2006/relationships/image" Target="../media/image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5.png"/><Relationship Id="rId4" Type="http://schemas.openxmlformats.org/officeDocument/2006/relationships/hyperlink" Target="http://www.gov.uk/government/publications/health-protection-in-schools-and-other-childcare-facilitie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9222" l="0" r="0" t="-9222"/>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5" name="Google Shape;85;p1"/>
          <p:cNvSpPr txBox="1"/>
          <p:nvPr/>
        </p:nvSpPr>
        <p:spPr>
          <a:xfrm>
            <a:off x="1827543" y="1445549"/>
            <a:ext cx="14632913" cy="2754831"/>
          </a:xfrm>
          <a:prstGeom prst="rect">
            <a:avLst/>
          </a:prstGeom>
          <a:noFill/>
          <a:ln>
            <a:noFill/>
          </a:ln>
        </p:spPr>
        <p:txBody>
          <a:bodyPr anchorCtr="0" anchor="t" bIns="0" lIns="0" spcFirstLastPara="1" rIns="0" wrap="square" tIns="0">
            <a:spAutoFit/>
          </a:bodyPr>
          <a:lstStyle/>
          <a:p>
            <a:pPr indent="0" lvl="0" marL="0" marR="0" rtl="0" algn="ctr">
              <a:lnSpc>
                <a:spcPct val="85001"/>
              </a:lnSpc>
              <a:spcBef>
                <a:spcPts val="0"/>
              </a:spcBef>
              <a:spcAft>
                <a:spcPts val="0"/>
              </a:spcAft>
              <a:buNone/>
            </a:pPr>
            <a:r>
              <a:rPr lang="en-US" sz="10761">
                <a:solidFill>
                  <a:srgbClr val="000000"/>
                </a:solidFill>
                <a:latin typeface="Arial"/>
                <a:ea typeface="Arial"/>
                <a:cs typeface="Arial"/>
                <a:sym typeface="Arial"/>
              </a:rPr>
              <a:t>Infectious Disease Outbreak: </a:t>
            </a:r>
            <a:endParaRPr/>
          </a:p>
        </p:txBody>
      </p:sp>
      <p:sp>
        <p:nvSpPr>
          <p:cNvPr id="86" name="Google Shape;86;p1"/>
          <p:cNvSpPr txBox="1"/>
          <p:nvPr/>
        </p:nvSpPr>
        <p:spPr>
          <a:xfrm>
            <a:off x="3586294" y="4162280"/>
            <a:ext cx="11115410" cy="2516918"/>
          </a:xfrm>
          <a:prstGeom prst="rect">
            <a:avLst/>
          </a:prstGeom>
          <a:noFill/>
          <a:ln>
            <a:noFill/>
          </a:ln>
        </p:spPr>
        <p:txBody>
          <a:bodyPr anchorCtr="0" anchor="t" bIns="0" lIns="0" spcFirstLastPara="1" rIns="0" wrap="square" tIns="0">
            <a:spAutoFit/>
          </a:bodyPr>
          <a:lstStyle/>
          <a:p>
            <a:pPr indent="0" lvl="0" marL="0" marR="0" rtl="0" algn="ctr">
              <a:lnSpc>
                <a:spcPct val="85000"/>
              </a:lnSpc>
              <a:spcBef>
                <a:spcPts val="0"/>
              </a:spcBef>
              <a:spcAft>
                <a:spcPts val="0"/>
              </a:spcAft>
              <a:buNone/>
            </a:pPr>
            <a:r>
              <a:rPr lang="en-US" sz="11060">
                <a:solidFill>
                  <a:srgbClr val="CD5283"/>
                </a:solidFill>
                <a:latin typeface="Satisfy"/>
                <a:ea typeface="Satisfy"/>
                <a:cs typeface="Satisfy"/>
                <a:sym typeface="Satisfy"/>
              </a:rPr>
              <a:t>Approach and Strategy</a:t>
            </a:r>
            <a:endParaRPr/>
          </a:p>
        </p:txBody>
      </p:sp>
      <p:sp>
        <p:nvSpPr>
          <p:cNvPr id="87" name="Google Shape;87;p1"/>
          <p:cNvSpPr/>
          <p:nvPr/>
        </p:nvSpPr>
        <p:spPr>
          <a:xfrm>
            <a:off x="-4102207" y="8579318"/>
            <a:ext cx="9421693" cy="3415364"/>
          </a:xfrm>
          <a:custGeom>
            <a:rect b="b" l="l" r="r" t="t"/>
            <a:pathLst>
              <a:path extrusionOk="0" h="3415364" w="9421693">
                <a:moveTo>
                  <a:pt x="0" y="0"/>
                </a:moveTo>
                <a:lnTo>
                  <a:pt x="9421693" y="0"/>
                </a:lnTo>
                <a:lnTo>
                  <a:pt x="9421693" y="3415364"/>
                </a:lnTo>
                <a:lnTo>
                  <a:pt x="0" y="3415364"/>
                </a:lnTo>
                <a:lnTo>
                  <a:pt x="0" y="0"/>
                </a:lnTo>
                <a:close/>
              </a:path>
            </a:pathLst>
          </a:custGeom>
          <a:blipFill rotWithShape="1">
            <a:blip r:embed="rId4">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8" name="Google Shape;88;p1"/>
          <p:cNvSpPr/>
          <p:nvPr/>
        </p:nvSpPr>
        <p:spPr>
          <a:xfrm>
            <a:off x="14728976" y="7264400"/>
            <a:ext cx="1988915" cy="1993900"/>
          </a:xfrm>
          <a:custGeom>
            <a:rect b="b" l="l" r="r" t="t"/>
            <a:pathLst>
              <a:path extrusionOk="0" h="1993900" w="1988915">
                <a:moveTo>
                  <a:pt x="0" y="0"/>
                </a:moveTo>
                <a:lnTo>
                  <a:pt x="1988916" y="0"/>
                </a:lnTo>
                <a:lnTo>
                  <a:pt x="1988916" y="1993900"/>
                </a:lnTo>
                <a:lnTo>
                  <a:pt x="0" y="1993900"/>
                </a:lnTo>
                <a:lnTo>
                  <a:pt x="0" y="0"/>
                </a:lnTo>
                <a:close/>
              </a:path>
            </a:pathLst>
          </a:custGeom>
          <a:blipFill rotWithShape="1">
            <a:blip r:embed="rId5">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9" name="Google Shape;89;p1"/>
          <p:cNvSpPr txBox="1"/>
          <p:nvPr/>
        </p:nvSpPr>
        <p:spPr>
          <a:xfrm>
            <a:off x="3276600" y="7029824"/>
            <a:ext cx="12601891" cy="1006429"/>
          </a:xfrm>
          <a:prstGeom prst="rect">
            <a:avLst/>
          </a:prstGeom>
          <a:noFill/>
          <a:ln>
            <a:noFill/>
          </a:ln>
        </p:spPr>
        <p:txBody>
          <a:bodyPr anchorCtr="0" anchor="t" bIns="45700" lIns="91425" spcFirstLastPara="1" rIns="91425" wrap="square" tIns="45700">
            <a:spAutoFit/>
          </a:bodyPr>
          <a:lstStyle/>
          <a:p>
            <a:pPr indent="0" lvl="0" marL="0" marR="0" rtl="0" algn="l">
              <a:lnSpc>
                <a:spcPct val="90000"/>
              </a:lnSpc>
              <a:spcBef>
                <a:spcPts val="0"/>
              </a:spcBef>
              <a:spcAft>
                <a:spcPts val="0"/>
              </a:spcAft>
              <a:buNone/>
            </a:pPr>
            <a:r>
              <a:rPr b="1" lang="en-US" sz="6600">
                <a:solidFill>
                  <a:srgbClr val="3F3F3F"/>
                </a:solidFill>
                <a:latin typeface="Calibri"/>
                <a:ea typeface="Calibri"/>
                <a:cs typeface="Calibri"/>
                <a:sym typeface="Calibri"/>
              </a:rPr>
              <a:t>Folake Monsurat Alabi: 2513650</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93" name="Shape 93"/>
        <p:cNvGrpSpPr/>
        <p:nvPr/>
      </p:nvGrpSpPr>
      <p:grpSpPr>
        <a:xfrm>
          <a:off x="0" y="0"/>
          <a:ext cx="0" cy="0"/>
          <a:chOff x="0" y="0"/>
          <a:chExt cx="0" cy="0"/>
        </a:xfrm>
      </p:grpSpPr>
      <p:sp>
        <p:nvSpPr>
          <p:cNvPr id="94" name="Google Shape;94;p2"/>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95" name="Google Shape;95;p2"/>
          <p:cNvSpPr txBox="1"/>
          <p:nvPr/>
        </p:nvSpPr>
        <p:spPr>
          <a:xfrm>
            <a:off x="761714" y="1282072"/>
            <a:ext cx="5536104" cy="897265"/>
          </a:xfrm>
          <a:prstGeom prst="rect">
            <a:avLst/>
          </a:prstGeom>
          <a:noFill/>
          <a:ln>
            <a:noFill/>
          </a:ln>
        </p:spPr>
        <p:txBody>
          <a:bodyPr anchorCtr="0" anchor="t" bIns="0" lIns="0" spcFirstLastPara="1" rIns="0" wrap="square" tIns="0">
            <a:spAutoFit/>
          </a:bodyPr>
          <a:lstStyle/>
          <a:p>
            <a:pPr indent="0" lvl="0" marL="0" marR="0" rtl="0" algn="l">
              <a:lnSpc>
                <a:spcPct val="102000"/>
              </a:lnSpc>
              <a:spcBef>
                <a:spcPts val="0"/>
              </a:spcBef>
              <a:spcAft>
                <a:spcPts val="0"/>
              </a:spcAft>
              <a:buNone/>
            </a:pPr>
            <a:r>
              <a:rPr lang="en-US" sz="5500">
                <a:solidFill>
                  <a:srgbClr val="000000"/>
                </a:solidFill>
                <a:latin typeface="Arial"/>
                <a:ea typeface="Arial"/>
                <a:cs typeface="Arial"/>
                <a:sym typeface="Arial"/>
              </a:rPr>
              <a:t>Introduction</a:t>
            </a:r>
            <a:endParaRPr/>
          </a:p>
        </p:txBody>
      </p:sp>
      <p:sp>
        <p:nvSpPr>
          <p:cNvPr id="96" name="Google Shape;96;p2"/>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97" name="Google Shape;97;p2"/>
          <p:cNvSpPr txBox="1"/>
          <p:nvPr/>
        </p:nvSpPr>
        <p:spPr>
          <a:xfrm>
            <a:off x="6731509" y="279166"/>
            <a:ext cx="10024810" cy="6129370"/>
          </a:xfrm>
          <a:prstGeom prst="rect">
            <a:avLst/>
          </a:prstGeom>
          <a:noFill/>
          <a:ln>
            <a:noFill/>
          </a:ln>
        </p:spPr>
        <p:txBody>
          <a:bodyPr anchorCtr="0" anchor="t" bIns="0" lIns="0" spcFirstLastPara="1" rIns="0" wrap="square" tIns="0">
            <a:spAutoFit/>
          </a:bodyPr>
          <a:lstStyle/>
          <a:p>
            <a:pPr indent="0" lvl="0" marL="0" marR="0" rtl="0" algn="just">
              <a:lnSpc>
                <a:spcPct val="139971"/>
              </a:lnSpc>
              <a:spcBef>
                <a:spcPts val="0"/>
              </a:spcBef>
              <a:spcAft>
                <a:spcPts val="0"/>
              </a:spcAft>
              <a:buNone/>
            </a:pPr>
            <a:r>
              <a:rPr lang="en-US" sz="2114">
                <a:solidFill>
                  <a:srgbClr val="000000"/>
                </a:solidFill>
                <a:latin typeface="Open Sans"/>
                <a:ea typeface="Open Sans"/>
                <a:cs typeface="Open Sans"/>
                <a:sym typeface="Open Sans"/>
              </a:rPr>
              <a:t>Mumps is fundamentally a viral issue; a paramyxovirus, that thrives on something as unremarkable as a shared drink or a sneeze. It is that classic, almost caricatured “hamster face” appearance, caused by the painful swelling of the parotid glands, that usually gives it away. This is often accompanied by the standard misery of fever, headaches, and joint aches (Mumps Case Study E, 2026). The case of Mary, a twelve-year-old who went from vague neck pain to a formal hospital diagnosis, serves as a sharp reminder that behind every data point in a surveillance report is an individual navigating a rather unpleasant infection.</a:t>
            </a:r>
            <a:endParaRPr/>
          </a:p>
          <a:p>
            <a:pPr indent="0" lvl="0" marL="0" marR="0" rtl="0" algn="just">
              <a:lnSpc>
                <a:spcPct val="139971"/>
              </a:lnSpc>
              <a:spcBef>
                <a:spcPts val="0"/>
              </a:spcBef>
              <a:spcAft>
                <a:spcPts val="0"/>
              </a:spcAft>
              <a:buNone/>
            </a:pPr>
            <a:r>
              <a:t/>
            </a:r>
            <a:endParaRPr sz="2114">
              <a:solidFill>
                <a:srgbClr val="000000"/>
              </a:solidFill>
              <a:latin typeface="Open Sans"/>
              <a:ea typeface="Open Sans"/>
              <a:cs typeface="Open Sans"/>
              <a:sym typeface="Open Sans"/>
            </a:endParaRPr>
          </a:p>
          <a:p>
            <a:pPr indent="0" lvl="0" marL="0" marR="0" rtl="0" algn="just">
              <a:lnSpc>
                <a:spcPct val="139971"/>
              </a:lnSpc>
              <a:spcBef>
                <a:spcPts val="0"/>
              </a:spcBef>
              <a:spcAft>
                <a:spcPts val="0"/>
              </a:spcAft>
              <a:buNone/>
            </a:pPr>
            <a:r>
              <a:rPr lang="en-US" sz="2114">
                <a:solidFill>
                  <a:srgbClr val="000000"/>
                </a:solidFill>
                <a:latin typeface="Open Sans"/>
                <a:ea typeface="Open Sans"/>
                <a:cs typeface="Open Sans"/>
                <a:sym typeface="Open Sans"/>
              </a:rPr>
              <a:t>Perhaps the most important takeaway is that measuring these events is a multi-layered puzzle. It requires looking at incidence and attack rates within specific groups, like Mary’s school cohort, alongside broader demographic mapping. By benchmarking current figures against historical peaks, public health officials can determine if their strategies are truly working or if they are simply witnessing a temporary lull in transmission.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3"/>
          <p:cNvSpPr txBox="1"/>
          <p:nvPr>
            <p:ph type="title"/>
          </p:nvPr>
        </p:nvSpPr>
        <p:spPr>
          <a:xfrm>
            <a:off x="902898" y="2400300"/>
            <a:ext cx="7772400" cy="1362075"/>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dk1"/>
              </a:buClr>
              <a:buSzPts val="4000"/>
              <a:buFont typeface="Calibri"/>
              <a:buNone/>
            </a:pPr>
            <a:r>
              <a:rPr lang="en-US"/>
              <a:t>KEY POINTS ABOUT MUMPS</a:t>
            </a:r>
            <a:endParaRPr/>
          </a:p>
        </p:txBody>
      </p:sp>
      <p:sp>
        <p:nvSpPr>
          <p:cNvPr id="103" name="Google Shape;103;p3"/>
          <p:cNvSpPr txBox="1"/>
          <p:nvPr/>
        </p:nvSpPr>
        <p:spPr>
          <a:xfrm>
            <a:off x="902898" y="3619500"/>
            <a:ext cx="8839200" cy="4031873"/>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3200"/>
              <a:buFont typeface="Arial"/>
              <a:buChar char="•"/>
            </a:pPr>
            <a:r>
              <a:rPr lang="en-US" sz="3200">
                <a:solidFill>
                  <a:schemeClr val="dk1"/>
                </a:solidFill>
                <a:latin typeface="Calibri"/>
                <a:ea typeface="Calibri"/>
                <a:cs typeface="Calibri"/>
                <a:sym typeface="Calibri"/>
              </a:rPr>
              <a:t>Mumps is a contagious viral infection preventable by vaccination</a:t>
            </a:r>
            <a:endParaRPr/>
          </a:p>
          <a:p>
            <a:pPr indent="0" lvl="0" marL="0" marR="0" rtl="0" algn="l">
              <a:spcBef>
                <a:spcPts val="0"/>
              </a:spcBef>
              <a:spcAft>
                <a:spcPts val="0"/>
              </a:spcAft>
              <a:buNone/>
            </a:pPr>
            <a:r>
              <a:t/>
            </a:r>
            <a:endParaRPr sz="3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3200"/>
              <a:buFont typeface="Arial"/>
              <a:buChar char="•"/>
            </a:pPr>
            <a:r>
              <a:rPr lang="en-US" sz="3200">
                <a:solidFill>
                  <a:schemeClr val="dk1"/>
                </a:solidFill>
                <a:latin typeface="Calibri"/>
                <a:ea typeface="Calibri"/>
                <a:cs typeface="Calibri"/>
                <a:sym typeface="Calibri"/>
              </a:rPr>
              <a:t>Transmitted through respiratory droplets or direct contact</a:t>
            </a:r>
            <a:endParaRPr/>
          </a:p>
          <a:p>
            <a:pPr indent="-82550" lvl="0" marL="285750" marR="0" rtl="0" algn="l">
              <a:spcBef>
                <a:spcPts val="0"/>
              </a:spcBef>
              <a:spcAft>
                <a:spcPts val="0"/>
              </a:spcAft>
              <a:buClr>
                <a:schemeClr val="dk1"/>
              </a:buClr>
              <a:buSzPts val="3200"/>
              <a:buFont typeface="Arial"/>
              <a:buNone/>
            </a:pPr>
            <a:r>
              <a:t/>
            </a:r>
            <a:endParaRPr sz="3200">
              <a:solidFill>
                <a:schemeClr val="dk1"/>
              </a:solidFill>
              <a:latin typeface="Calibri"/>
              <a:ea typeface="Calibri"/>
              <a:cs typeface="Calibri"/>
              <a:sym typeface="Calibri"/>
            </a:endParaRPr>
          </a:p>
          <a:p>
            <a:pPr indent="-285750" lvl="0" marL="285750" marR="0" rtl="0" algn="l">
              <a:spcBef>
                <a:spcPts val="0"/>
              </a:spcBef>
              <a:spcAft>
                <a:spcPts val="0"/>
              </a:spcAft>
              <a:buClr>
                <a:schemeClr val="dk1"/>
              </a:buClr>
              <a:buSzPts val="3200"/>
              <a:buFont typeface="Arial"/>
              <a:buChar char="•"/>
            </a:pPr>
            <a:r>
              <a:rPr lang="en-US" sz="3200">
                <a:solidFill>
                  <a:schemeClr val="dk1"/>
                </a:solidFill>
                <a:latin typeface="Calibri"/>
                <a:ea typeface="Calibri"/>
                <a:cs typeface="Calibri"/>
                <a:sym typeface="Calibri"/>
              </a:rPr>
              <a:t>Characteristic swelling of the parotid glands in the cheeks and jaw region</a:t>
            </a:r>
            <a:endParaRPr/>
          </a:p>
        </p:txBody>
      </p:sp>
      <p:pic>
        <p:nvPicPr>
          <p:cNvPr descr="Mumps Symptoms and Complications | Mumps | CDC" id="104" name="Google Shape;104;p3"/>
          <p:cNvPicPr preferRelativeResize="0"/>
          <p:nvPr/>
        </p:nvPicPr>
        <p:blipFill rotWithShape="1">
          <a:blip r:embed="rId3">
            <a:alphaModFix/>
          </a:blip>
          <a:srcRect b="0" l="0" r="0" t="0"/>
          <a:stretch/>
        </p:blipFill>
        <p:spPr>
          <a:xfrm>
            <a:off x="10439400" y="1181100"/>
            <a:ext cx="3333750" cy="3200400"/>
          </a:xfrm>
          <a:prstGeom prst="rect">
            <a:avLst/>
          </a:prstGeom>
          <a:noFill/>
          <a:ln>
            <a:noFill/>
          </a:ln>
        </p:spPr>
      </p:pic>
      <p:pic>
        <p:nvPicPr>
          <p:cNvPr descr="Mumps - Symptoms &amp; causes - Mayo Clinic" id="105" name="Google Shape;105;p3"/>
          <p:cNvPicPr preferRelativeResize="0"/>
          <p:nvPr/>
        </p:nvPicPr>
        <p:blipFill rotWithShape="1">
          <a:blip r:embed="rId4">
            <a:alphaModFix/>
          </a:blip>
          <a:srcRect b="0" l="0" r="0" t="0"/>
          <a:stretch/>
        </p:blipFill>
        <p:spPr>
          <a:xfrm>
            <a:off x="14470452" y="2796396"/>
            <a:ext cx="3676650" cy="4031873"/>
          </a:xfrm>
          <a:prstGeom prst="rect">
            <a:avLst/>
          </a:prstGeom>
          <a:noFill/>
          <a:ln>
            <a:noFill/>
          </a:ln>
        </p:spPr>
      </p:pic>
      <p:pic>
        <p:nvPicPr>
          <p:cNvPr descr="Mumps explained to Africans (with prevention tips)" id="106" name="Google Shape;106;p3"/>
          <p:cNvPicPr preferRelativeResize="0"/>
          <p:nvPr/>
        </p:nvPicPr>
        <p:blipFill rotWithShape="1">
          <a:blip r:embed="rId5">
            <a:alphaModFix/>
          </a:blip>
          <a:srcRect b="0" l="0" r="0" t="0"/>
          <a:stretch/>
        </p:blipFill>
        <p:spPr>
          <a:xfrm>
            <a:off x="10757858" y="4533900"/>
            <a:ext cx="3676651" cy="42005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10" name="Shape 110"/>
        <p:cNvGrpSpPr/>
        <p:nvPr/>
      </p:nvGrpSpPr>
      <p:grpSpPr>
        <a:xfrm>
          <a:off x="0" y="0"/>
          <a:ext cx="0" cy="0"/>
          <a:chOff x="0" y="0"/>
          <a:chExt cx="0" cy="0"/>
        </a:xfrm>
      </p:grpSpPr>
      <p:cxnSp>
        <p:nvCxnSpPr>
          <p:cNvPr id="111" name="Google Shape;111;p4"/>
          <p:cNvCxnSpPr/>
          <p:nvPr/>
        </p:nvCxnSpPr>
        <p:spPr>
          <a:xfrm>
            <a:off x="7651569" y="3653742"/>
            <a:ext cx="9332075" cy="0"/>
          </a:xfrm>
          <a:prstGeom prst="straightConnector1">
            <a:avLst/>
          </a:prstGeom>
          <a:noFill/>
          <a:ln cap="rnd" cmpd="sng" w="9525">
            <a:solidFill>
              <a:srgbClr val="000000"/>
            </a:solidFill>
            <a:prstDash val="solid"/>
            <a:round/>
            <a:headEnd len="sm" w="sm" type="none"/>
            <a:tailEnd len="sm" w="sm" type="none"/>
          </a:ln>
        </p:spPr>
      </p:cxnSp>
      <p:cxnSp>
        <p:nvCxnSpPr>
          <p:cNvPr id="112" name="Google Shape;112;p4"/>
          <p:cNvCxnSpPr/>
          <p:nvPr/>
        </p:nvCxnSpPr>
        <p:spPr>
          <a:xfrm>
            <a:off x="7651569" y="5553038"/>
            <a:ext cx="9332075" cy="0"/>
          </a:xfrm>
          <a:prstGeom prst="straightConnector1">
            <a:avLst/>
          </a:prstGeom>
          <a:noFill/>
          <a:ln cap="rnd" cmpd="sng" w="9525">
            <a:solidFill>
              <a:srgbClr val="000000"/>
            </a:solidFill>
            <a:prstDash val="solid"/>
            <a:round/>
            <a:headEnd len="sm" w="sm" type="none"/>
            <a:tailEnd len="sm" w="sm" type="none"/>
          </a:ln>
        </p:spPr>
      </p:cxnSp>
      <p:cxnSp>
        <p:nvCxnSpPr>
          <p:cNvPr id="113" name="Google Shape;113;p4"/>
          <p:cNvCxnSpPr/>
          <p:nvPr/>
        </p:nvCxnSpPr>
        <p:spPr>
          <a:xfrm>
            <a:off x="7651569" y="8010492"/>
            <a:ext cx="9332075" cy="0"/>
          </a:xfrm>
          <a:prstGeom prst="straightConnector1">
            <a:avLst/>
          </a:prstGeom>
          <a:noFill/>
          <a:ln cap="rnd" cmpd="sng" w="9525">
            <a:solidFill>
              <a:srgbClr val="000000"/>
            </a:solidFill>
            <a:prstDash val="solid"/>
            <a:round/>
            <a:headEnd len="sm" w="sm" type="none"/>
            <a:tailEnd len="sm" w="sm" type="none"/>
          </a:ln>
        </p:spPr>
      </p:cxnSp>
      <p:sp>
        <p:nvSpPr>
          <p:cNvPr id="114" name="Google Shape;114;p4"/>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15" name="Google Shape;115;p4"/>
          <p:cNvSpPr txBox="1"/>
          <p:nvPr/>
        </p:nvSpPr>
        <p:spPr>
          <a:xfrm>
            <a:off x="761714" y="1253497"/>
            <a:ext cx="6413605" cy="5124459"/>
          </a:xfrm>
          <a:prstGeom prst="rect">
            <a:avLst/>
          </a:prstGeom>
          <a:noFill/>
          <a:ln>
            <a:noFill/>
          </a:ln>
        </p:spPr>
        <p:txBody>
          <a:bodyPr anchorCtr="0" anchor="t" bIns="0" lIns="0" spcFirstLastPara="1" rIns="0" wrap="square" tIns="0">
            <a:spAutoFit/>
          </a:bodyPr>
          <a:lstStyle/>
          <a:p>
            <a:pPr indent="0" lvl="0" marL="0" marR="0" rtl="0" algn="l">
              <a:lnSpc>
                <a:spcPct val="102000"/>
              </a:lnSpc>
              <a:spcBef>
                <a:spcPts val="0"/>
              </a:spcBef>
              <a:spcAft>
                <a:spcPts val="0"/>
              </a:spcAft>
              <a:buNone/>
            </a:pPr>
            <a:r>
              <a:rPr lang="en-US" sz="7500">
                <a:solidFill>
                  <a:srgbClr val="000000"/>
                </a:solidFill>
                <a:latin typeface="Arial"/>
                <a:ea typeface="Arial"/>
                <a:cs typeface="Arial"/>
                <a:sym typeface="Arial"/>
              </a:rPr>
              <a:t>Measuring and Monitoring Outbreaks</a:t>
            </a:r>
            <a:endParaRPr/>
          </a:p>
          <a:p>
            <a:pPr indent="0" lvl="0" marL="0" marR="0" rtl="0" algn="l">
              <a:lnSpc>
                <a:spcPct val="102000"/>
              </a:lnSpc>
              <a:spcBef>
                <a:spcPts val="0"/>
              </a:spcBef>
              <a:spcAft>
                <a:spcPts val="0"/>
              </a:spcAft>
              <a:buNone/>
            </a:pPr>
            <a:r>
              <a:t/>
            </a:r>
            <a:endParaRPr sz="7500">
              <a:solidFill>
                <a:srgbClr val="000000"/>
              </a:solidFill>
              <a:latin typeface="Arial"/>
              <a:ea typeface="Arial"/>
              <a:cs typeface="Arial"/>
              <a:sym typeface="Arial"/>
            </a:endParaRPr>
          </a:p>
        </p:txBody>
      </p:sp>
      <p:sp>
        <p:nvSpPr>
          <p:cNvPr id="116" name="Google Shape;116;p4"/>
          <p:cNvSpPr txBox="1"/>
          <p:nvPr/>
        </p:nvSpPr>
        <p:spPr>
          <a:xfrm>
            <a:off x="7651569" y="3801380"/>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Incidence Rate</a:t>
            </a:r>
            <a:endParaRPr/>
          </a:p>
        </p:txBody>
      </p:sp>
      <p:sp>
        <p:nvSpPr>
          <p:cNvPr id="117" name="Google Shape;117;p4"/>
          <p:cNvSpPr txBox="1"/>
          <p:nvPr/>
        </p:nvSpPr>
        <p:spPr>
          <a:xfrm>
            <a:off x="7651569" y="5748300"/>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Prevalence Assessment:</a:t>
            </a:r>
            <a:endParaRPr/>
          </a:p>
        </p:txBody>
      </p:sp>
      <p:sp>
        <p:nvSpPr>
          <p:cNvPr id="118" name="Google Shape;118;p4"/>
          <p:cNvSpPr txBox="1"/>
          <p:nvPr/>
        </p:nvSpPr>
        <p:spPr>
          <a:xfrm>
            <a:off x="7651569" y="8262142"/>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Demographic Breakdown</a:t>
            </a:r>
            <a:endParaRPr/>
          </a:p>
        </p:txBody>
      </p:sp>
      <p:sp>
        <p:nvSpPr>
          <p:cNvPr id="119" name="Google Shape;119;p4"/>
          <p:cNvSpPr txBox="1"/>
          <p:nvPr/>
        </p:nvSpPr>
        <p:spPr>
          <a:xfrm>
            <a:off x="11913622" y="3853827"/>
            <a:ext cx="5297140" cy="140652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Counting new laboratory-confirmed infections over a set period, such as the 36 cases recorded between January and June 2023.</a:t>
            </a:r>
            <a:endParaRPr/>
          </a:p>
        </p:txBody>
      </p:sp>
      <p:sp>
        <p:nvSpPr>
          <p:cNvPr id="120" name="Google Shape;120;p4"/>
          <p:cNvSpPr txBox="1"/>
          <p:nvPr/>
        </p:nvSpPr>
        <p:spPr>
          <a:xfrm>
            <a:off x="11592673" y="5710200"/>
            <a:ext cx="5297140" cy="70167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Estimating the overall disease burden within a specific population at any given time.</a:t>
            </a:r>
            <a:endParaRPr/>
          </a:p>
        </p:txBody>
      </p:sp>
      <p:sp>
        <p:nvSpPr>
          <p:cNvPr id="121" name="Google Shape;121;p4"/>
          <p:cNvSpPr txBox="1"/>
          <p:nvPr/>
        </p:nvSpPr>
        <p:spPr>
          <a:xfrm>
            <a:off x="11686504" y="8233567"/>
            <a:ext cx="5297140" cy="175895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Analysts measure the outbreak by stratifying data by age or setting. This explains the massive spike of 5,042 cases in 2019 occurred mainly among young adults at university or college.</a:t>
            </a:r>
            <a:endParaRPr/>
          </a:p>
        </p:txBody>
      </p:sp>
      <p:sp>
        <p:nvSpPr>
          <p:cNvPr id="122" name="Google Shape;122;p4"/>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23" name="Google Shape;123;p4"/>
          <p:cNvSpPr txBox="1"/>
          <p:nvPr/>
        </p:nvSpPr>
        <p:spPr>
          <a:xfrm>
            <a:off x="7442305" y="1174179"/>
            <a:ext cx="9447507" cy="175895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An outbreak of infectious disease can spread rapidly, leaving an individual health, social wellbeing and economies at immense losses (Lindsay Steel et al., 2015). Identifying the scale and movement of the disease can lead to a decreased impact.</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sp>
        <p:nvSpPr>
          <p:cNvPr id="124" name="Google Shape;124;p4"/>
          <p:cNvSpPr txBox="1"/>
          <p:nvPr/>
        </p:nvSpPr>
        <p:spPr>
          <a:xfrm>
            <a:off x="7413023" y="2914079"/>
            <a:ext cx="4500599" cy="361315"/>
          </a:xfrm>
          <a:prstGeom prst="rect">
            <a:avLst/>
          </a:prstGeom>
          <a:noFill/>
          <a:ln>
            <a:noFill/>
          </a:ln>
        </p:spPr>
        <p:txBody>
          <a:bodyPr anchorCtr="0" anchor="t" bIns="0" lIns="0" spcFirstLastPara="1" rIns="0" wrap="square" tIns="0">
            <a:spAutoFit/>
          </a:bodyPr>
          <a:lstStyle/>
          <a:p>
            <a:pPr indent="0" lvl="0" marL="0" marR="0" rtl="0" algn="just">
              <a:lnSpc>
                <a:spcPct val="130000"/>
              </a:lnSpc>
              <a:spcBef>
                <a:spcPts val="0"/>
              </a:spcBef>
              <a:spcAft>
                <a:spcPts val="0"/>
              </a:spcAft>
              <a:buNone/>
            </a:pPr>
            <a:r>
              <a:rPr b="1" lang="en-US" sz="2300">
                <a:solidFill>
                  <a:srgbClr val="000000"/>
                </a:solidFill>
                <a:latin typeface="Open Sans"/>
                <a:ea typeface="Open Sans"/>
                <a:cs typeface="Open Sans"/>
                <a:sym typeface="Open Sans"/>
              </a:rPr>
              <a:t>Quantitative Measuring Tools: </a:t>
            </a:r>
            <a:endParaRPr/>
          </a:p>
        </p:txBody>
      </p:sp>
      <p:sp>
        <p:nvSpPr>
          <p:cNvPr id="125" name="Google Shape;125;p4"/>
          <p:cNvSpPr txBox="1"/>
          <p:nvPr/>
        </p:nvSpPr>
        <p:spPr>
          <a:xfrm>
            <a:off x="11913622" y="2830894"/>
            <a:ext cx="5297140" cy="70167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Using statistical data to define the scale and trend of the outbreak</a:t>
            </a:r>
            <a:endParaRPr/>
          </a:p>
        </p:txBody>
      </p:sp>
      <p:cxnSp>
        <p:nvCxnSpPr>
          <p:cNvPr id="126" name="Google Shape;126;p4"/>
          <p:cNvCxnSpPr/>
          <p:nvPr/>
        </p:nvCxnSpPr>
        <p:spPr>
          <a:xfrm>
            <a:off x="7632519" y="6578562"/>
            <a:ext cx="9332075" cy="0"/>
          </a:xfrm>
          <a:prstGeom prst="straightConnector1">
            <a:avLst/>
          </a:prstGeom>
          <a:noFill/>
          <a:ln cap="rnd" cmpd="sng" w="9525">
            <a:solidFill>
              <a:srgbClr val="000000"/>
            </a:solidFill>
            <a:prstDash val="solid"/>
            <a:round/>
            <a:headEnd len="sm" w="sm" type="none"/>
            <a:tailEnd len="sm" w="sm" type="none"/>
          </a:ln>
        </p:spPr>
      </p:cxnSp>
      <p:sp>
        <p:nvSpPr>
          <p:cNvPr id="127" name="Google Shape;127;p4"/>
          <p:cNvSpPr txBox="1"/>
          <p:nvPr/>
        </p:nvSpPr>
        <p:spPr>
          <a:xfrm>
            <a:off x="7632519" y="6773825"/>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Attack Rate</a:t>
            </a:r>
            <a:endParaRPr/>
          </a:p>
        </p:txBody>
      </p:sp>
      <p:sp>
        <p:nvSpPr>
          <p:cNvPr id="128" name="Google Shape;128;p4"/>
          <p:cNvSpPr txBox="1"/>
          <p:nvPr/>
        </p:nvSpPr>
        <p:spPr>
          <a:xfrm>
            <a:off x="11573623" y="6735725"/>
            <a:ext cx="5297140" cy="1054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Determining the proportion of a specifically exposed group, like the cohort at Mary’s school, who actually contract the disease.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32" name="Shape 132"/>
        <p:cNvGrpSpPr/>
        <p:nvPr/>
      </p:nvGrpSpPr>
      <p:grpSpPr>
        <a:xfrm>
          <a:off x="0" y="0"/>
          <a:ext cx="0" cy="0"/>
          <a:chOff x="0" y="0"/>
          <a:chExt cx="0" cy="0"/>
        </a:xfrm>
      </p:grpSpPr>
      <p:cxnSp>
        <p:nvCxnSpPr>
          <p:cNvPr id="133" name="Google Shape;133;p5"/>
          <p:cNvCxnSpPr/>
          <p:nvPr/>
        </p:nvCxnSpPr>
        <p:spPr>
          <a:xfrm>
            <a:off x="7651569" y="3944143"/>
            <a:ext cx="9332075" cy="0"/>
          </a:xfrm>
          <a:prstGeom prst="straightConnector1">
            <a:avLst/>
          </a:prstGeom>
          <a:noFill/>
          <a:ln cap="rnd" cmpd="sng" w="9525">
            <a:solidFill>
              <a:srgbClr val="000000"/>
            </a:solidFill>
            <a:prstDash val="solid"/>
            <a:round/>
            <a:headEnd len="sm" w="sm" type="none"/>
            <a:tailEnd len="sm" w="sm" type="none"/>
          </a:ln>
        </p:spPr>
      </p:cxnSp>
      <p:cxnSp>
        <p:nvCxnSpPr>
          <p:cNvPr id="134" name="Google Shape;134;p5"/>
          <p:cNvCxnSpPr/>
          <p:nvPr/>
        </p:nvCxnSpPr>
        <p:spPr>
          <a:xfrm>
            <a:off x="7651569" y="6165115"/>
            <a:ext cx="9332075" cy="0"/>
          </a:xfrm>
          <a:prstGeom prst="straightConnector1">
            <a:avLst/>
          </a:prstGeom>
          <a:noFill/>
          <a:ln cap="rnd" cmpd="sng" w="9525">
            <a:solidFill>
              <a:srgbClr val="000000"/>
            </a:solidFill>
            <a:prstDash val="solid"/>
            <a:round/>
            <a:headEnd len="sm" w="sm" type="none"/>
            <a:tailEnd len="sm" w="sm" type="none"/>
          </a:ln>
        </p:spPr>
      </p:cxnSp>
      <p:sp>
        <p:nvSpPr>
          <p:cNvPr id="135" name="Google Shape;135;p5"/>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36" name="Google Shape;136;p5"/>
          <p:cNvSpPr txBox="1"/>
          <p:nvPr/>
        </p:nvSpPr>
        <p:spPr>
          <a:xfrm>
            <a:off x="723614" y="2983760"/>
            <a:ext cx="6413605" cy="5124459"/>
          </a:xfrm>
          <a:prstGeom prst="rect">
            <a:avLst/>
          </a:prstGeom>
          <a:noFill/>
          <a:ln>
            <a:noFill/>
          </a:ln>
        </p:spPr>
        <p:txBody>
          <a:bodyPr anchorCtr="0" anchor="t" bIns="0" lIns="0" spcFirstLastPara="1" rIns="0" wrap="square" tIns="0">
            <a:spAutoFit/>
          </a:bodyPr>
          <a:lstStyle/>
          <a:p>
            <a:pPr indent="0" lvl="0" marL="0" marR="0" rtl="0" algn="l">
              <a:lnSpc>
                <a:spcPct val="102000"/>
              </a:lnSpc>
              <a:spcBef>
                <a:spcPts val="0"/>
              </a:spcBef>
              <a:spcAft>
                <a:spcPts val="0"/>
              </a:spcAft>
              <a:buNone/>
            </a:pPr>
            <a:r>
              <a:rPr lang="en-US" sz="7500">
                <a:solidFill>
                  <a:srgbClr val="000000"/>
                </a:solidFill>
                <a:latin typeface="Arial"/>
                <a:ea typeface="Arial"/>
                <a:cs typeface="Arial"/>
                <a:sym typeface="Arial"/>
              </a:rPr>
              <a:t>Measuring and Monitoring Outbreaks</a:t>
            </a:r>
            <a:endParaRPr/>
          </a:p>
          <a:p>
            <a:pPr indent="0" lvl="0" marL="0" marR="0" rtl="0" algn="l">
              <a:lnSpc>
                <a:spcPct val="102000"/>
              </a:lnSpc>
              <a:spcBef>
                <a:spcPts val="0"/>
              </a:spcBef>
              <a:spcAft>
                <a:spcPts val="0"/>
              </a:spcAft>
              <a:buNone/>
            </a:pPr>
            <a:r>
              <a:t/>
            </a:r>
            <a:endParaRPr sz="7500">
              <a:solidFill>
                <a:srgbClr val="000000"/>
              </a:solidFill>
              <a:latin typeface="Arial"/>
              <a:ea typeface="Arial"/>
              <a:cs typeface="Arial"/>
              <a:sym typeface="Arial"/>
            </a:endParaRPr>
          </a:p>
        </p:txBody>
      </p:sp>
      <p:sp>
        <p:nvSpPr>
          <p:cNvPr id="137" name="Google Shape;137;p5"/>
          <p:cNvSpPr txBox="1"/>
          <p:nvPr/>
        </p:nvSpPr>
        <p:spPr>
          <a:xfrm>
            <a:off x="7375344" y="4091781"/>
            <a:ext cx="3461953" cy="6781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Laboratory Confirmation and Rapid Diagnostics</a:t>
            </a:r>
            <a:endParaRPr/>
          </a:p>
        </p:txBody>
      </p:sp>
      <p:sp>
        <p:nvSpPr>
          <p:cNvPr id="138" name="Google Shape;138;p5"/>
          <p:cNvSpPr txBox="1"/>
          <p:nvPr/>
        </p:nvSpPr>
        <p:spPr>
          <a:xfrm>
            <a:off x="11358451" y="4072731"/>
            <a:ext cx="5852311" cy="175895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Laboratory confirmation is the backbone of data integrity. Modern surveillance increasingly utilizes Rapid Diagnostic Tests (RDTs) to accelerate case detection and precisely target vaccination efforts (Rachlin et al., 2024).</a:t>
            </a:r>
            <a:endParaRPr/>
          </a:p>
        </p:txBody>
      </p:sp>
      <p:sp>
        <p:nvSpPr>
          <p:cNvPr id="139" name="Google Shape;139;p5"/>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40" name="Google Shape;140;p5"/>
          <p:cNvSpPr txBox="1"/>
          <p:nvPr/>
        </p:nvSpPr>
        <p:spPr>
          <a:xfrm>
            <a:off x="7413023" y="2123916"/>
            <a:ext cx="10471247" cy="361315"/>
          </a:xfrm>
          <a:prstGeom prst="rect">
            <a:avLst/>
          </a:prstGeom>
          <a:noFill/>
          <a:ln>
            <a:noFill/>
          </a:ln>
        </p:spPr>
        <p:txBody>
          <a:bodyPr anchorCtr="0" anchor="t" bIns="0" lIns="0" spcFirstLastPara="1" rIns="0" wrap="square" tIns="0">
            <a:spAutoFit/>
          </a:bodyPr>
          <a:lstStyle/>
          <a:p>
            <a:pPr indent="0" lvl="0" marL="0" marR="0" rtl="0" algn="just">
              <a:lnSpc>
                <a:spcPct val="130000"/>
              </a:lnSpc>
              <a:spcBef>
                <a:spcPts val="0"/>
              </a:spcBef>
              <a:spcAft>
                <a:spcPts val="0"/>
              </a:spcAft>
              <a:buNone/>
            </a:pPr>
            <a:r>
              <a:rPr b="1" lang="en-US" sz="2300">
                <a:solidFill>
                  <a:srgbClr val="000000"/>
                </a:solidFill>
                <a:latin typeface="Open Sans"/>
                <a:ea typeface="Open Sans"/>
                <a:cs typeface="Open Sans"/>
                <a:sym typeface="Open Sans"/>
              </a:rPr>
              <a:t>Qualitative and Laboratory Strategies for Measurement</a:t>
            </a:r>
            <a:endParaRPr/>
          </a:p>
        </p:txBody>
      </p:sp>
      <p:sp>
        <p:nvSpPr>
          <p:cNvPr id="141" name="Google Shape;141;p5"/>
          <p:cNvSpPr txBox="1"/>
          <p:nvPr/>
        </p:nvSpPr>
        <p:spPr>
          <a:xfrm>
            <a:off x="7413023" y="2647156"/>
            <a:ext cx="10113424" cy="1054100"/>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To facilitate early warning and timely prevention and control interventions, effective infectious disease surveillance is required (Ingelbeen B, et al., 2025). </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sp>
        <p:nvSpPr>
          <p:cNvPr id="142" name="Google Shape;142;p5"/>
          <p:cNvSpPr txBox="1"/>
          <p:nvPr/>
        </p:nvSpPr>
        <p:spPr>
          <a:xfrm>
            <a:off x="7423882" y="6265127"/>
            <a:ext cx="3461953" cy="6781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Comparative Trend Analysis </a:t>
            </a:r>
            <a:endParaRPr/>
          </a:p>
        </p:txBody>
      </p:sp>
      <p:sp>
        <p:nvSpPr>
          <p:cNvPr id="143" name="Google Shape;143;p5"/>
          <p:cNvSpPr txBox="1"/>
          <p:nvPr/>
        </p:nvSpPr>
        <p:spPr>
          <a:xfrm>
            <a:off x="11406989" y="6317574"/>
            <a:ext cx="5852311" cy="1406525"/>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Measuring current data (36 cases, 2023) against historical peaks (5,042 cases, 2019) allows analysts to quantify the severity of the outbreak and the efficacy of the national response.</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47" name="Shape 147"/>
        <p:cNvGrpSpPr/>
        <p:nvPr/>
      </p:nvGrpSpPr>
      <p:grpSpPr>
        <a:xfrm>
          <a:off x="0" y="0"/>
          <a:ext cx="0" cy="0"/>
          <a:chOff x="0" y="0"/>
          <a:chExt cx="0" cy="0"/>
        </a:xfrm>
      </p:grpSpPr>
      <p:cxnSp>
        <p:nvCxnSpPr>
          <p:cNvPr id="148" name="Google Shape;148;p6"/>
          <p:cNvCxnSpPr/>
          <p:nvPr/>
        </p:nvCxnSpPr>
        <p:spPr>
          <a:xfrm>
            <a:off x="7651569" y="3944143"/>
            <a:ext cx="9332075" cy="0"/>
          </a:xfrm>
          <a:prstGeom prst="straightConnector1">
            <a:avLst/>
          </a:prstGeom>
          <a:noFill/>
          <a:ln cap="rnd" cmpd="sng" w="9525">
            <a:solidFill>
              <a:srgbClr val="000000"/>
            </a:solidFill>
            <a:prstDash val="solid"/>
            <a:round/>
            <a:headEnd len="sm" w="sm" type="none"/>
            <a:tailEnd len="sm" w="sm" type="none"/>
          </a:ln>
        </p:spPr>
      </p:cxnSp>
      <p:cxnSp>
        <p:nvCxnSpPr>
          <p:cNvPr id="149" name="Google Shape;149;p6"/>
          <p:cNvCxnSpPr/>
          <p:nvPr/>
        </p:nvCxnSpPr>
        <p:spPr>
          <a:xfrm>
            <a:off x="7651569" y="6165115"/>
            <a:ext cx="9332075" cy="0"/>
          </a:xfrm>
          <a:prstGeom prst="straightConnector1">
            <a:avLst/>
          </a:prstGeom>
          <a:noFill/>
          <a:ln cap="rnd" cmpd="sng" w="9525">
            <a:solidFill>
              <a:srgbClr val="000000"/>
            </a:solidFill>
            <a:prstDash val="solid"/>
            <a:round/>
            <a:headEnd len="sm" w="sm" type="none"/>
            <a:tailEnd len="sm" w="sm" type="none"/>
          </a:ln>
        </p:spPr>
      </p:cxnSp>
      <p:sp>
        <p:nvSpPr>
          <p:cNvPr id="150" name="Google Shape;150;p6"/>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51" name="Google Shape;151;p6"/>
          <p:cNvSpPr txBox="1"/>
          <p:nvPr/>
        </p:nvSpPr>
        <p:spPr>
          <a:xfrm>
            <a:off x="723614" y="3002810"/>
            <a:ext cx="6413605" cy="4218441"/>
          </a:xfrm>
          <a:prstGeom prst="rect">
            <a:avLst/>
          </a:prstGeom>
          <a:noFill/>
          <a:ln>
            <a:noFill/>
          </a:ln>
        </p:spPr>
        <p:txBody>
          <a:bodyPr anchorCtr="0" anchor="t" bIns="0" lIns="0" spcFirstLastPara="1" rIns="0" wrap="square" tIns="0">
            <a:spAutoFit/>
          </a:bodyPr>
          <a:lstStyle/>
          <a:p>
            <a:pPr indent="0" lvl="0" marL="0" marR="0" rtl="0" algn="l">
              <a:lnSpc>
                <a:spcPct val="102000"/>
              </a:lnSpc>
              <a:spcBef>
                <a:spcPts val="0"/>
              </a:spcBef>
              <a:spcAft>
                <a:spcPts val="0"/>
              </a:spcAft>
              <a:buNone/>
            </a:pPr>
            <a:r>
              <a:rPr lang="en-US" sz="6200">
                <a:solidFill>
                  <a:srgbClr val="000000"/>
                </a:solidFill>
                <a:latin typeface="Arial"/>
                <a:ea typeface="Arial"/>
                <a:cs typeface="Arial"/>
                <a:sym typeface="Arial"/>
              </a:rPr>
              <a:t>Approaches to Measure an Infectious Disease Outbreak</a:t>
            </a:r>
            <a:endParaRPr/>
          </a:p>
        </p:txBody>
      </p:sp>
      <p:sp>
        <p:nvSpPr>
          <p:cNvPr id="152" name="Google Shape;152;p6"/>
          <p:cNvSpPr txBox="1"/>
          <p:nvPr/>
        </p:nvSpPr>
        <p:spPr>
          <a:xfrm>
            <a:off x="7375344" y="4091781"/>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Measure who is affected</a:t>
            </a:r>
            <a:endParaRPr/>
          </a:p>
        </p:txBody>
      </p:sp>
      <p:sp>
        <p:nvSpPr>
          <p:cNvPr id="153" name="Google Shape;153;p6"/>
          <p:cNvSpPr txBox="1"/>
          <p:nvPr/>
        </p:nvSpPr>
        <p:spPr>
          <a:xfrm>
            <a:off x="11358451" y="4072731"/>
            <a:ext cx="5852311" cy="1758950"/>
          </a:xfrm>
          <a:prstGeom prst="rect">
            <a:avLst/>
          </a:prstGeom>
          <a:noFill/>
          <a:ln>
            <a:noFill/>
          </a:ln>
        </p:spPr>
        <p:txBody>
          <a:bodyPr anchorCtr="0" anchor="t" bIns="0" lIns="0" spcFirstLastPara="1" rIns="0" wrap="square" tIns="0">
            <a:spAutoFit/>
          </a:bodyPr>
          <a:lstStyle/>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Break down data by demographics (age, setting).</a:t>
            </a:r>
            <a:endParaRPr/>
          </a:p>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Example: 5,042 cases in 2019 occurred mainly among young adults at university.</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sp>
        <p:nvSpPr>
          <p:cNvPr id="154" name="Google Shape;154;p6"/>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55" name="Google Shape;155;p6"/>
          <p:cNvSpPr txBox="1"/>
          <p:nvPr/>
        </p:nvSpPr>
        <p:spPr>
          <a:xfrm>
            <a:off x="7423882" y="6265127"/>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Use lab tests</a:t>
            </a:r>
            <a:endParaRPr/>
          </a:p>
        </p:txBody>
      </p:sp>
      <p:sp>
        <p:nvSpPr>
          <p:cNvPr id="156" name="Google Shape;156;p6"/>
          <p:cNvSpPr txBox="1"/>
          <p:nvPr/>
        </p:nvSpPr>
        <p:spPr>
          <a:xfrm>
            <a:off x="11406989" y="6317574"/>
            <a:ext cx="5852311" cy="1758950"/>
          </a:xfrm>
          <a:prstGeom prst="rect">
            <a:avLst/>
          </a:prstGeom>
          <a:noFill/>
          <a:ln>
            <a:noFill/>
          </a:ln>
        </p:spPr>
        <p:txBody>
          <a:bodyPr anchorCtr="0" anchor="t" bIns="0" lIns="0" spcFirstLastPara="1" rIns="0" wrap="square" tIns="0">
            <a:spAutoFit/>
          </a:bodyPr>
          <a:lstStyle/>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Laboratory confirmation ensures data integrity (all cases are lab-confirmed).</a:t>
            </a:r>
            <a:endParaRPr/>
          </a:p>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Rapid Diagnostic Tests (RDTs) accelerate case detection (Rachlin et al., 2024).</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cxnSp>
        <p:nvCxnSpPr>
          <p:cNvPr id="157" name="Google Shape;157;p6"/>
          <p:cNvCxnSpPr/>
          <p:nvPr/>
        </p:nvCxnSpPr>
        <p:spPr>
          <a:xfrm>
            <a:off x="7424451" y="1833515"/>
            <a:ext cx="9332075" cy="0"/>
          </a:xfrm>
          <a:prstGeom prst="straightConnector1">
            <a:avLst/>
          </a:prstGeom>
          <a:noFill/>
          <a:ln cap="rnd" cmpd="sng" w="9525">
            <a:solidFill>
              <a:srgbClr val="000000"/>
            </a:solidFill>
            <a:prstDash val="solid"/>
            <a:round/>
            <a:headEnd len="sm" w="sm" type="none"/>
            <a:tailEnd len="sm" w="sm" type="none"/>
          </a:ln>
        </p:spPr>
      </p:cxnSp>
      <p:sp>
        <p:nvSpPr>
          <p:cNvPr id="158" name="Google Shape;158;p6"/>
          <p:cNvSpPr txBox="1"/>
          <p:nvPr/>
        </p:nvSpPr>
        <p:spPr>
          <a:xfrm>
            <a:off x="7148226" y="1981153"/>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Measure the numbers</a:t>
            </a:r>
            <a:endParaRPr/>
          </a:p>
        </p:txBody>
      </p:sp>
      <p:sp>
        <p:nvSpPr>
          <p:cNvPr id="159" name="Google Shape;159;p6"/>
          <p:cNvSpPr txBox="1"/>
          <p:nvPr/>
        </p:nvSpPr>
        <p:spPr>
          <a:xfrm>
            <a:off x="11131333" y="1962103"/>
            <a:ext cx="5852311" cy="1758950"/>
          </a:xfrm>
          <a:prstGeom prst="rect">
            <a:avLst/>
          </a:prstGeom>
          <a:noFill/>
          <a:ln>
            <a:noFill/>
          </a:ln>
        </p:spPr>
        <p:txBody>
          <a:bodyPr anchorCtr="0" anchor="t" bIns="0" lIns="0" spcFirstLastPara="1" rIns="0" wrap="square" tIns="0">
            <a:spAutoFit/>
          </a:bodyPr>
          <a:lstStyle/>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Use incidence rate to count new cases (e.g., 36 lab-confirmed cases, Jan-June 2023).</a:t>
            </a:r>
            <a:endParaRPr/>
          </a:p>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Use attack rate to measure exposure groups (e.g., students at Mary's school).</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cxnSp>
        <p:nvCxnSpPr>
          <p:cNvPr id="160" name="Google Shape;160;p6"/>
          <p:cNvCxnSpPr/>
          <p:nvPr/>
        </p:nvCxnSpPr>
        <p:spPr>
          <a:xfrm>
            <a:off x="7652138" y="8119386"/>
            <a:ext cx="9332075" cy="0"/>
          </a:xfrm>
          <a:prstGeom prst="straightConnector1">
            <a:avLst/>
          </a:prstGeom>
          <a:noFill/>
          <a:ln cap="rnd" cmpd="sng" w="9525">
            <a:solidFill>
              <a:srgbClr val="000000"/>
            </a:solidFill>
            <a:prstDash val="solid"/>
            <a:round/>
            <a:headEnd len="sm" w="sm" type="none"/>
            <a:tailEnd len="sm" w="sm" type="none"/>
          </a:ln>
        </p:spPr>
      </p:cxnSp>
      <p:sp>
        <p:nvSpPr>
          <p:cNvPr id="161" name="Google Shape;161;p6"/>
          <p:cNvSpPr txBox="1"/>
          <p:nvPr/>
        </p:nvSpPr>
        <p:spPr>
          <a:xfrm>
            <a:off x="7424451" y="8219399"/>
            <a:ext cx="3461953" cy="335280"/>
          </a:xfrm>
          <a:prstGeom prst="rect">
            <a:avLst/>
          </a:prstGeom>
          <a:noFill/>
          <a:ln>
            <a:noFill/>
          </a:ln>
        </p:spPr>
        <p:txBody>
          <a:bodyPr anchorCtr="0" anchor="t" bIns="0" lIns="0" spcFirstLastPara="1" rIns="0" wrap="square" tIns="0">
            <a:spAutoFit/>
          </a:bodyPr>
          <a:lstStyle/>
          <a:p>
            <a:pPr indent="0" lvl="0" marL="0" marR="0" rtl="0" algn="r">
              <a:lnSpc>
                <a:spcPct val="130000"/>
              </a:lnSpc>
              <a:spcBef>
                <a:spcPts val="0"/>
              </a:spcBef>
              <a:spcAft>
                <a:spcPts val="0"/>
              </a:spcAft>
              <a:buNone/>
            </a:pPr>
            <a:r>
              <a:rPr b="1" lang="en-US" sz="2100">
                <a:solidFill>
                  <a:srgbClr val="000000"/>
                </a:solidFill>
                <a:latin typeface="Open Sans"/>
                <a:ea typeface="Open Sans"/>
                <a:cs typeface="Open Sans"/>
                <a:sym typeface="Open Sans"/>
              </a:rPr>
              <a:t>Compare to the past</a:t>
            </a:r>
            <a:endParaRPr/>
          </a:p>
        </p:txBody>
      </p:sp>
      <p:sp>
        <p:nvSpPr>
          <p:cNvPr id="162" name="Google Shape;162;p6"/>
          <p:cNvSpPr txBox="1"/>
          <p:nvPr/>
        </p:nvSpPr>
        <p:spPr>
          <a:xfrm>
            <a:off x="11407558" y="8271846"/>
            <a:ext cx="5852311" cy="1758950"/>
          </a:xfrm>
          <a:prstGeom prst="rect">
            <a:avLst/>
          </a:prstGeom>
          <a:noFill/>
          <a:ln>
            <a:noFill/>
          </a:ln>
        </p:spPr>
        <p:txBody>
          <a:bodyPr anchorCtr="0" anchor="t" bIns="0" lIns="0" spcFirstLastPara="1" rIns="0" wrap="square" tIns="0">
            <a:spAutoFit/>
          </a:bodyPr>
          <a:lstStyle/>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Compare current data against historical peaks.</a:t>
            </a:r>
            <a:endParaRPr/>
          </a:p>
          <a:p>
            <a:pPr indent="-215901" lvl="1" marL="431802" marR="0" rtl="0" algn="l">
              <a:lnSpc>
                <a:spcPct val="140000"/>
              </a:lnSpc>
              <a:spcBef>
                <a:spcPts val="0"/>
              </a:spcBef>
              <a:spcAft>
                <a:spcPts val="0"/>
              </a:spcAft>
              <a:buClr>
                <a:srgbClr val="000000"/>
              </a:buClr>
              <a:buSzPts val="2000"/>
              <a:buFont typeface="Arial"/>
              <a:buChar char="•"/>
            </a:pPr>
            <a:r>
              <a:rPr b="0" i="0" lang="en-US" sz="2000" u="none" cap="none" strike="noStrike">
                <a:solidFill>
                  <a:srgbClr val="000000"/>
                </a:solidFill>
                <a:latin typeface="Open Sans"/>
                <a:ea typeface="Open Sans"/>
                <a:cs typeface="Open Sans"/>
                <a:sym typeface="Open Sans"/>
              </a:rPr>
              <a:t>Example: 36 cases in 2023 vs. 5,042 cases in 2019 shows reduction and vaccine success.</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66" name="Shape 166"/>
        <p:cNvGrpSpPr/>
        <p:nvPr/>
      </p:nvGrpSpPr>
      <p:grpSpPr>
        <a:xfrm>
          <a:off x="0" y="0"/>
          <a:ext cx="0" cy="0"/>
          <a:chOff x="0" y="0"/>
          <a:chExt cx="0" cy="0"/>
        </a:xfrm>
      </p:grpSpPr>
      <p:sp>
        <p:nvSpPr>
          <p:cNvPr id="167" name="Google Shape;167;p7"/>
          <p:cNvSpPr txBox="1"/>
          <p:nvPr/>
        </p:nvSpPr>
        <p:spPr>
          <a:xfrm>
            <a:off x="1916841" y="1397567"/>
            <a:ext cx="13367113" cy="5003486"/>
          </a:xfrm>
          <a:prstGeom prst="rect">
            <a:avLst/>
          </a:prstGeom>
          <a:noFill/>
          <a:ln>
            <a:noFill/>
          </a:ln>
        </p:spPr>
        <p:txBody>
          <a:bodyPr anchorCtr="0" anchor="t" bIns="0" lIns="0" spcFirstLastPara="1" rIns="0" wrap="square" tIns="0">
            <a:spAutoFit/>
          </a:bodyPr>
          <a:lstStyle/>
          <a:p>
            <a:pPr indent="0" lvl="0" marL="0" marR="0" rtl="0" algn="l">
              <a:lnSpc>
                <a:spcPct val="140000"/>
              </a:lnSpc>
              <a:spcBef>
                <a:spcPts val="0"/>
              </a:spcBef>
              <a:spcAft>
                <a:spcPts val="0"/>
              </a:spcAft>
              <a:buNone/>
            </a:pPr>
            <a:r>
              <a:rPr b="1" lang="en-US" sz="2000">
                <a:solidFill>
                  <a:srgbClr val="000000"/>
                </a:solidFill>
                <a:latin typeface="Open Sans"/>
                <a:ea typeface="Open Sans"/>
                <a:cs typeface="Open Sans"/>
                <a:sym typeface="Open Sans"/>
              </a:rPr>
              <a:t>References</a:t>
            </a:r>
            <a:endParaRPr/>
          </a:p>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Dyda, A., et al. (2024) 'Measles, mumps, rubella and varicella antibodies among international and domestic university students', Journal of Travel Medicine, 31(1), taae004. doi: 10.1093/jtm/taae004.</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Mumps Case Study E (2026): Providing the specific data points for incidence and demographics.</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Rachlin, A., Hampton, L.M., Rota, P.A., et al. (2024) 'Use of Measles and Rubella Rapid Diagnostic Tests to Improve Case Detection and Targeting of Vaccinations', Vaccines, 12(8), 823. doi: 10.3390/vaccines12080823.</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a:p>
            <a:pPr indent="0" lvl="0" marL="0" marR="0" rtl="0" algn="l">
              <a:lnSpc>
                <a:spcPct val="140000"/>
              </a:lnSpc>
              <a:spcBef>
                <a:spcPts val="0"/>
              </a:spcBef>
              <a:spcAft>
                <a:spcPts val="0"/>
              </a:spcAft>
              <a:buNone/>
            </a:pPr>
            <a:r>
              <a:rPr lang="en-US" sz="2000">
                <a:solidFill>
                  <a:srgbClr val="000000"/>
                </a:solidFill>
                <a:latin typeface="Open Sans"/>
                <a:ea typeface="Open Sans"/>
                <a:cs typeface="Open Sans"/>
                <a:sym typeface="Open Sans"/>
              </a:rPr>
              <a:t>Steele, L., Orefuwa, E. and Dickmann, P. (2016) 'Drivers of earlier infectious disease outbreak detection: a systematic literature review', International Journal of Infectious Diseases, 53, pp. 15–20. doi: 10.1016/j.ijid.2016.10.005.</a:t>
            </a:r>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a:p>
            <a:pPr indent="0" lvl="0" marL="0" marR="0" rtl="0" algn="l">
              <a:lnSpc>
                <a:spcPct val="140000"/>
              </a:lnSpc>
              <a:spcBef>
                <a:spcPts val="0"/>
              </a:spcBef>
              <a:spcAft>
                <a:spcPts val="0"/>
              </a:spcAft>
              <a:buNone/>
            </a:pPr>
            <a:r>
              <a:t/>
            </a:r>
            <a:endParaRPr sz="2000">
              <a:solidFill>
                <a:srgbClr val="000000"/>
              </a:solidFill>
              <a:latin typeface="Open Sans"/>
              <a:ea typeface="Open Sans"/>
              <a:cs typeface="Open Sans"/>
              <a:sym typeface="Open San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71" name="Shape 171"/>
        <p:cNvGrpSpPr/>
        <p:nvPr/>
      </p:nvGrpSpPr>
      <p:grpSpPr>
        <a:xfrm>
          <a:off x="0" y="0"/>
          <a:ext cx="0" cy="0"/>
          <a:chOff x="0" y="0"/>
          <a:chExt cx="0" cy="0"/>
        </a:xfrm>
      </p:grpSpPr>
      <p:sp>
        <p:nvSpPr>
          <p:cNvPr id="172" name="Google Shape;172;p8"/>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73" name="Google Shape;173;p8"/>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74" name="Google Shape;174;p8"/>
          <p:cNvSpPr txBox="1"/>
          <p:nvPr/>
        </p:nvSpPr>
        <p:spPr>
          <a:xfrm>
            <a:off x="1905000" y="418407"/>
            <a:ext cx="14859000" cy="9184245"/>
          </a:xfrm>
          <a:prstGeom prst="rect">
            <a:avLst/>
          </a:prstGeom>
          <a:noFill/>
          <a:ln>
            <a:noFill/>
          </a:ln>
        </p:spPr>
        <p:txBody>
          <a:bodyPr anchorCtr="0" anchor="t" bIns="45700" lIns="91425" spcFirstLastPara="1" rIns="91425" wrap="square" tIns="45700">
            <a:spAutoFit/>
          </a:bodyPr>
          <a:lstStyle/>
          <a:p>
            <a:pPr indent="0" lvl="0" marL="0" marR="0" rtl="0" algn="l">
              <a:lnSpc>
                <a:spcPct val="90000"/>
              </a:lnSpc>
              <a:spcBef>
                <a:spcPts val="0"/>
              </a:spcBef>
              <a:spcAft>
                <a:spcPts val="0"/>
              </a:spcAft>
              <a:buClr>
                <a:srgbClr val="90C226"/>
              </a:buClr>
              <a:buSzPts val="1920"/>
              <a:buFont typeface="Calibri"/>
              <a:buNone/>
            </a:pPr>
            <a:r>
              <a:rPr b="1" i="0" lang="en-US" sz="2400" u="none" cap="none" strike="noStrike">
                <a:solidFill>
                  <a:srgbClr val="3F3F3F"/>
                </a:solidFill>
                <a:latin typeface="Calibri"/>
                <a:ea typeface="Calibri"/>
                <a:cs typeface="Calibri"/>
                <a:sym typeface="Calibri"/>
              </a:rPr>
              <a:t>ELIZABETH OLUKEMI OBAFEMI: 2517115</a:t>
            </a:r>
            <a:endParaRPr/>
          </a:p>
          <a:p>
            <a:pPr indent="0" lvl="0" marL="0" marR="0" rtl="0" algn="l">
              <a:lnSpc>
                <a:spcPct val="90000"/>
              </a:lnSpc>
              <a:spcBef>
                <a:spcPts val="1000"/>
              </a:spcBef>
              <a:spcAft>
                <a:spcPts val="0"/>
              </a:spcAft>
              <a:buClr>
                <a:srgbClr val="90C226"/>
              </a:buClr>
              <a:buSzPts val="1920"/>
              <a:buFont typeface="Calibri"/>
              <a:buNone/>
            </a:pPr>
            <a:r>
              <a:t/>
            </a:r>
            <a:endParaRPr b="0" i="0" sz="2400" u="none" cap="none" strike="noStrike">
              <a:solidFill>
                <a:srgbClr val="3F3F3F"/>
              </a:solidFill>
              <a:latin typeface="Calibri"/>
              <a:ea typeface="Calibri"/>
              <a:cs typeface="Calibri"/>
              <a:sym typeface="Calibri"/>
            </a:endParaRPr>
          </a:p>
          <a:p>
            <a:pPr indent="0" lvl="0" marL="0" marR="0" rtl="0" algn="l">
              <a:lnSpc>
                <a:spcPct val="150000"/>
              </a:lnSpc>
              <a:spcBef>
                <a:spcPts val="1000"/>
              </a:spcBef>
              <a:spcAft>
                <a:spcPts val="0"/>
              </a:spcAft>
              <a:buClr>
                <a:srgbClr val="90C226"/>
              </a:buClr>
              <a:buSzPts val="1920"/>
              <a:buFont typeface="Calibri"/>
              <a:buNone/>
            </a:pPr>
            <a:r>
              <a:rPr b="1" i="0" lang="en-US" sz="2400" u="none" cap="none" strike="noStrike">
                <a:solidFill>
                  <a:srgbClr val="3F3F3F"/>
                </a:solidFill>
                <a:latin typeface="Calibri"/>
                <a:ea typeface="Calibri"/>
                <a:cs typeface="Calibri"/>
                <a:sym typeface="Calibri"/>
              </a:rPr>
              <a:t>EDUCATING THE SCHOOL ON HOW TO PREVENT MUMPS OUTBREAKS</a:t>
            </a:r>
            <a:endParaRPr/>
          </a:p>
          <a:p>
            <a:pPr indent="0" lvl="0" marL="0" marR="0" rtl="0" algn="l">
              <a:lnSpc>
                <a:spcPct val="150000"/>
              </a:lnSpc>
              <a:spcBef>
                <a:spcPts val="1000"/>
              </a:spcBef>
              <a:spcAft>
                <a:spcPts val="0"/>
              </a:spcAft>
              <a:buClr>
                <a:srgbClr val="90C226"/>
              </a:buClr>
              <a:buSzPts val="1920"/>
              <a:buFont typeface="Calibri"/>
              <a:buNone/>
            </a:pPr>
            <a:r>
              <a:rPr b="1" i="0" lang="en-US" sz="2400" u="none" cap="none" strike="noStrike">
                <a:solidFill>
                  <a:srgbClr val="3F3F3F"/>
                </a:solidFill>
                <a:latin typeface="Calibri"/>
                <a:ea typeface="Calibri"/>
                <a:cs typeface="Calibri"/>
                <a:sym typeface="Calibri"/>
              </a:rPr>
              <a:t>INTRODUCTION</a:t>
            </a:r>
            <a:endParaRPr/>
          </a:p>
          <a:p>
            <a:pPr indent="0" lvl="0" marL="0" marR="0" rtl="0" algn="l">
              <a:lnSpc>
                <a:spcPct val="150000"/>
              </a:lnSpc>
              <a:spcBef>
                <a:spcPts val="1000"/>
              </a:spcBef>
              <a:spcAft>
                <a:spcPts val="0"/>
              </a:spcAft>
              <a:buClr>
                <a:srgbClr val="90C226"/>
              </a:buClr>
              <a:buSzPts val="1920"/>
              <a:buFont typeface="Calibri"/>
              <a:buNone/>
            </a:pPr>
            <a:r>
              <a:rPr b="0" i="0" lang="en-US" sz="2400" u="none" cap="none" strike="noStrike">
                <a:solidFill>
                  <a:srgbClr val="3F3F3F"/>
                </a:solidFill>
                <a:latin typeface="Calibri"/>
                <a:ea typeface="Calibri"/>
                <a:cs typeface="Calibri"/>
                <a:sym typeface="Calibri"/>
              </a:rPr>
              <a:t>Mumps is a viral infection caused by  the mumps virus, spread through respiratory droplets, saliva</a:t>
            </a:r>
            <a:endParaRPr/>
          </a:p>
          <a:p>
            <a:pPr indent="0" lvl="0" marL="0" marR="0" rtl="0" algn="l">
              <a:lnSpc>
                <a:spcPct val="150000"/>
              </a:lnSpc>
              <a:spcBef>
                <a:spcPts val="1000"/>
              </a:spcBef>
              <a:spcAft>
                <a:spcPts val="0"/>
              </a:spcAft>
              <a:buClr>
                <a:srgbClr val="90C226"/>
              </a:buClr>
              <a:buSzPts val="1920"/>
              <a:buFont typeface="Calibri"/>
              <a:buNone/>
            </a:pPr>
            <a:r>
              <a:rPr b="0" i="0" lang="en-US" sz="2400" u="none" cap="none" strike="noStrike">
                <a:solidFill>
                  <a:srgbClr val="3F3F3F"/>
                </a:solidFill>
                <a:latin typeface="Calibri"/>
                <a:ea typeface="Calibri"/>
                <a:cs typeface="Calibri"/>
                <a:sym typeface="Calibri"/>
              </a:rPr>
              <a:t>Contact or touching contaminated surfaces.( Centers for Disease Control and Prevention (CDC),2023).  </a:t>
            </a:r>
            <a:endParaRPr/>
          </a:p>
          <a:p>
            <a:pPr indent="0" lvl="0" marL="0" marR="0" rtl="0" algn="l">
              <a:lnSpc>
                <a:spcPct val="150000"/>
              </a:lnSpc>
              <a:spcBef>
                <a:spcPts val="1000"/>
              </a:spcBef>
              <a:spcAft>
                <a:spcPts val="0"/>
              </a:spcAft>
              <a:buClr>
                <a:srgbClr val="90C226"/>
              </a:buClr>
              <a:buSzPts val="1920"/>
              <a:buFont typeface="Calibri"/>
              <a:buNone/>
            </a:pPr>
            <a:r>
              <a:rPr b="0" i="0" lang="en-US" sz="2400" u="none" cap="none" strike="noStrike">
                <a:solidFill>
                  <a:srgbClr val="3F3F3F"/>
                </a:solidFill>
                <a:latin typeface="Calibri"/>
                <a:ea typeface="Calibri"/>
                <a:cs typeface="Calibri"/>
                <a:sym typeface="Calibri"/>
              </a:rPr>
              <a:t>Outbreak might continue to happen in school because of close contact among the pupil and in some cases  waning immunity (Clemmons </a:t>
            </a:r>
            <a:r>
              <a:rPr b="0" i="1" lang="en-US" sz="2400" u="none" cap="none" strike="noStrike">
                <a:solidFill>
                  <a:srgbClr val="3F3F3F"/>
                </a:solidFill>
                <a:latin typeface="Calibri"/>
                <a:ea typeface="Calibri"/>
                <a:cs typeface="Calibri"/>
                <a:sym typeface="Calibri"/>
              </a:rPr>
              <a:t>et al</a:t>
            </a:r>
            <a:r>
              <a:rPr b="0" i="0" lang="en-US" sz="2400" u="none" cap="none" strike="noStrike">
                <a:solidFill>
                  <a:srgbClr val="3F3F3F"/>
                </a:solidFill>
                <a:latin typeface="Calibri"/>
                <a:ea typeface="Calibri"/>
                <a:cs typeface="Calibri"/>
                <a:sym typeface="Calibri"/>
              </a:rPr>
              <a:t>, 2017)</a:t>
            </a:r>
            <a:endParaRPr/>
          </a:p>
          <a:p>
            <a:pPr indent="0" lvl="0" marL="0" marR="0" rtl="0" algn="l">
              <a:lnSpc>
                <a:spcPct val="150000"/>
              </a:lnSpc>
              <a:spcBef>
                <a:spcPts val="1000"/>
              </a:spcBef>
              <a:spcAft>
                <a:spcPts val="0"/>
              </a:spcAft>
              <a:buClr>
                <a:srgbClr val="90C226"/>
              </a:buClr>
              <a:buSzPts val="1920"/>
              <a:buFont typeface="Calibri"/>
              <a:buNone/>
            </a:pPr>
            <a:r>
              <a:t/>
            </a:r>
            <a:endParaRPr b="0" i="0" sz="2400" u="none" cap="none" strike="noStrike">
              <a:solidFill>
                <a:srgbClr val="3F3F3F"/>
              </a:solidFill>
              <a:latin typeface="Calibri"/>
              <a:ea typeface="Calibri"/>
              <a:cs typeface="Calibri"/>
              <a:sym typeface="Calibri"/>
            </a:endParaRPr>
          </a:p>
          <a:p>
            <a:pPr indent="0" lvl="0" marL="0" marR="0" rtl="0" algn="l">
              <a:lnSpc>
                <a:spcPct val="150000"/>
              </a:lnSpc>
              <a:spcBef>
                <a:spcPts val="1000"/>
              </a:spcBef>
              <a:spcAft>
                <a:spcPts val="0"/>
              </a:spcAft>
              <a:buClr>
                <a:srgbClr val="90C226"/>
              </a:buClr>
              <a:buSzPts val="1920"/>
              <a:buFont typeface="Calibri"/>
              <a:buNone/>
            </a:pPr>
            <a:r>
              <a:rPr b="0" i="0" lang="en-US" sz="2400" u="none" cap="none" strike="noStrike">
                <a:solidFill>
                  <a:srgbClr val="3F3F3F"/>
                </a:solidFill>
                <a:latin typeface="Calibri"/>
                <a:ea typeface="Calibri"/>
                <a:cs typeface="Calibri"/>
                <a:sym typeface="Calibri"/>
              </a:rPr>
              <a:t>In this situation where a 12-year-old Mary has been diagnosed with mumps, Immediate  health education intervention is very important to prevent further transmission of mumps in the school ,because of the high risk of school environment where pupil had prolonged close interaction , shared facilities, and social mixing</a:t>
            </a:r>
            <a:endParaRPr/>
          </a:p>
          <a:p>
            <a:pPr indent="0" lvl="0" marL="0" marR="0" rtl="0" algn="l">
              <a:lnSpc>
                <a:spcPct val="150000"/>
              </a:lnSpc>
              <a:spcBef>
                <a:spcPts val="1000"/>
              </a:spcBef>
              <a:spcAft>
                <a:spcPts val="0"/>
              </a:spcAft>
              <a:buClr>
                <a:srgbClr val="90C226"/>
              </a:buClr>
              <a:buSzPts val="1920"/>
              <a:buFont typeface="Calibri"/>
              <a:buNone/>
            </a:pPr>
            <a:r>
              <a:t/>
            </a:r>
            <a:endParaRPr b="0" i="0" sz="2400" u="none" cap="none" strike="noStrike">
              <a:solidFill>
                <a:srgbClr val="3F3F3F"/>
              </a:solidFill>
              <a:latin typeface="Calibri"/>
              <a:ea typeface="Calibri"/>
              <a:cs typeface="Calibri"/>
              <a:sym typeface="Calibri"/>
            </a:endParaRPr>
          </a:p>
          <a:p>
            <a:pPr indent="0" lvl="0" marL="0" marR="0" rtl="0" algn="l">
              <a:lnSpc>
                <a:spcPct val="150000"/>
              </a:lnSpc>
              <a:spcBef>
                <a:spcPts val="1000"/>
              </a:spcBef>
              <a:spcAft>
                <a:spcPts val="0"/>
              </a:spcAft>
              <a:buClr>
                <a:srgbClr val="90C226"/>
              </a:buClr>
              <a:buSzPts val="1920"/>
              <a:buFont typeface="Calibri"/>
              <a:buNone/>
            </a:pPr>
            <a:r>
              <a:rPr b="0" i="0" lang="en-US" sz="2400" u="none" cap="none" strike="noStrike">
                <a:solidFill>
                  <a:srgbClr val="3F3F3F"/>
                </a:solidFill>
                <a:latin typeface="Calibri"/>
                <a:ea typeface="Calibri"/>
                <a:cs typeface="Calibri"/>
                <a:sym typeface="Calibri"/>
              </a:rPr>
              <a:t>Mumps takes approximately 16 -18days incubation period and is most infectious from two days before to five days after the onset of the parotid gland swelling(CDC2023).</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78" name="Shape 178"/>
        <p:cNvGrpSpPr/>
        <p:nvPr/>
      </p:nvGrpSpPr>
      <p:grpSpPr>
        <a:xfrm>
          <a:off x="0" y="0"/>
          <a:ext cx="0" cy="0"/>
          <a:chOff x="0" y="0"/>
          <a:chExt cx="0" cy="0"/>
        </a:xfrm>
      </p:grpSpPr>
      <p:sp>
        <p:nvSpPr>
          <p:cNvPr id="179" name="Google Shape;179;p9"/>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80" name="Google Shape;180;p9"/>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81" name="Google Shape;181;p9"/>
          <p:cNvSpPr txBox="1"/>
          <p:nvPr/>
        </p:nvSpPr>
        <p:spPr>
          <a:xfrm>
            <a:off x="469054" y="4843682"/>
            <a:ext cx="15135577" cy="5262979"/>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1" lang="en-US" sz="2800">
                <a:solidFill>
                  <a:schemeClr val="dk1"/>
                </a:solidFill>
                <a:latin typeface="Calibri"/>
                <a:ea typeface="Calibri"/>
                <a:cs typeface="Calibri"/>
                <a:sym typeface="Calibri"/>
              </a:rPr>
              <a:t>ACTION TO BE TAKEN</a:t>
            </a:r>
            <a:endParaRPr/>
          </a:p>
          <a:p>
            <a:pPr indent="0" lvl="0" marL="0" marR="0" rtl="0" algn="just">
              <a:spcBef>
                <a:spcPts val="0"/>
              </a:spcBef>
              <a:spcAft>
                <a:spcPts val="0"/>
              </a:spcAft>
              <a:buNone/>
            </a:pPr>
            <a:r>
              <a:t/>
            </a:r>
            <a:endParaRPr sz="2800">
              <a:solidFill>
                <a:schemeClr val="dk1"/>
              </a:solidFill>
              <a:latin typeface="Calibri"/>
              <a:ea typeface="Calibri"/>
              <a:cs typeface="Calibri"/>
              <a:sym typeface="Calibri"/>
            </a:endParaRPr>
          </a:p>
          <a:p>
            <a:pPr indent="-285750" lvl="0" marL="285750" marR="0" rtl="0" algn="just">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Promotion of Measles-mumps-rubella (MMR)</a:t>
            </a:r>
            <a:endParaRPr/>
          </a:p>
          <a:p>
            <a:pPr indent="-285750" lvl="0" marL="285750" marR="0" rtl="0" algn="just">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Reinforcement of Hand Hygiene and Respiratory Etiquette</a:t>
            </a:r>
            <a:endParaRPr/>
          </a:p>
          <a:p>
            <a:pPr indent="-285750" lvl="0" marL="285750" marR="0" rtl="0" algn="just">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Early Identification and Exclusion of Symptomatic Pupil</a:t>
            </a:r>
            <a:endParaRPr/>
          </a:p>
          <a:p>
            <a:pPr indent="-285750" lvl="0" marL="285750" marR="0" rtl="0" algn="just">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Effective Communication and Community Engagement</a:t>
            </a:r>
            <a:endParaRPr/>
          </a:p>
          <a:p>
            <a:pPr indent="-285750" lvl="0" marL="285750" marR="0" rtl="0" algn="just">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Environmental Cleaning and Supportive Measures</a:t>
            </a:r>
            <a:endParaRPr/>
          </a:p>
          <a:p>
            <a:pPr indent="-107950" lvl="0" marL="285750" marR="0" rtl="0" algn="just">
              <a:lnSpc>
                <a:spcPct val="150000"/>
              </a:lnSpc>
              <a:spcBef>
                <a:spcPts val="0"/>
              </a:spcBef>
              <a:spcAft>
                <a:spcPts val="0"/>
              </a:spcAft>
              <a:buClr>
                <a:schemeClr val="dk1"/>
              </a:buClr>
              <a:buSzPts val="2800"/>
              <a:buFont typeface="Noto Sans Symbols"/>
              <a:buNone/>
            </a:pPr>
            <a:r>
              <a:t/>
            </a:r>
            <a:endParaRPr sz="2800">
              <a:solidFill>
                <a:schemeClr val="dk1"/>
              </a:solidFill>
              <a:latin typeface="Calibri"/>
              <a:ea typeface="Calibri"/>
              <a:cs typeface="Calibri"/>
              <a:sym typeface="Calibri"/>
            </a:endParaRPr>
          </a:p>
          <a:p>
            <a:pPr indent="0" lvl="0" marL="0" marR="0" rtl="0" algn="just">
              <a:spcBef>
                <a:spcPts val="0"/>
              </a:spcBef>
              <a:spcAft>
                <a:spcPts val="0"/>
              </a:spcAft>
              <a:buNone/>
            </a:pPr>
            <a:r>
              <a:t/>
            </a:r>
            <a:endParaRPr sz="2800">
              <a:solidFill>
                <a:schemeClr val="dk1"/>
              </a:solidFill>
              <a:latin typeface="Calibri"/>
              <a:ea typeface="Calibri"/>
              <a:cs typeface="Calibri"/>
              <a:sym typeface="Calibri"/>
            </a:endParaRPr>
          </a:p>
        </p:txBody>
      </p:sp>
      <p:sp>
        <p:nvSpPr>
          <p:cNvPr id="182" name="Google Shape;182;p9"/>
          <p:cNvSpPr txBox="1"/>
          <p:nvPr/>
        </p:nvSpPr>
        <p:spPr>
          <a:xfrm>
            <a:off x="506435" y="1202811"/>
            <a:ext cx="11892000" cy="282628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US" sz="2800">
                <a:solidFill>
                  <a:schemeClr val="dk1"/>
                </a:solidFill>
                <a:latin typeface="Calibri"/>
                <a:ea typeface="Calibri"/>
                <a:cs typeface="Calibri"/>
                <a:sym typeface="Calibri"/>
              </a:rPr>
              <a:t>KEY POINT</a:t>
            </a:r>
            <a:endParaRPr/>
          </a:p>
          <a:p>
            <a:pPr indent="0" lvl="0" marL="0" marR="0" rtl="0" algn="just">
              <a:spcBef>
                <a:spcPts val="0"/>
              </a:spcBef>
              <a:spcAft>
                <a:spcPts val="0"/>
              </a:spcAft>
              <a:buNone/>
            </a:pPr>
            <a:r>
              <a:t/>
            </a:r>
            <a:endParaRPr sz="2800">
              <a:solidFill>
                <a:schemeClr val="dk1"/>
              </a:solidFill>
              <a:latin typeface="Calibri"/>
              <a:ea typeface="Calibri"/>
              <a:cs typeface="Calibri"/>
              <a:sym typeface="Calibri"/>
            </a:endParaRPr>
          </a:p>
          <a:p>
            <a:pPr indent="-285750" lvl="0" marL="285750" marR="0" rtl="0" algn="l">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MUMPS IS A CONTAGIOUS VIRA INFECTION.</a:t>
            </a:r>
            <a:endParaRPr/>
          </a:p>
          <a:p>
            <a:pPr indent="-285750" lvl="0" marL="285750" marR="0" rtl="0" algn="l">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SPREAD THROUGH RESPIRATORY DROPLETS AND SALIVA.</a:t>
            </a:r>
            <a:endParaRPr/>
          </a:p>
          <a:p>
            <a:pPr indent="-285750" lvl="0" marL="285750" marR="0" rtl="0" algn="l">
              <a:lnSpc>
                <a:spcPct val="150000"/>
              </a:lnSpc>
              <a:spcBef>
                <a:spcPts val="0"/>
              </a:spcBef>
              <a:spcAft>
                <a:spcPts val="0"/>
              </a:spcAft>
              <a:buClr>
                <a:schemeClr val="dk1"/>
              </a:buClr>
              <a:buSzPts val="2800"/>
              <a:buFont typeface="Noto Sans Symbols"/>
              <a:buChar char="❖"/>
            </a:pPr>
            <a:r>
              <a:rPr lang="en-US" sz="2800">
                <a:solidFill>
                  <a:schemeClr val="dk1"/>
                </a:solidFill>
                <a:latin typeface="Calibri"/>
                <a:ea typeface="Calibri"/>
                <a:cs typeface="Calibri"/>
                <a:sym typeface="Calibri"/>
              </a:rPr>
              <a:t>COMMON IN SHOOL ENVIRONMENTS DUE TO CLOSE CONTACT.</a:t>
            </a:r>
            <a:endParaRPr/>
          </a:p>
        </p:txBody>
      </p:sp>
      <p:pic>
        <p:nvPicPr>
          <p:cNvPr id="183" name="Google Shape;183;p9"/>
          <p:cNvPicPr preferRelativeResize="0"/>
          <p:nvPr/>
        </p:nvPicPr>
        <p:blipFill rotWithShape="1">
          <a:blip r:embed="rId4">
            <a:alphaModFix/>
          </a:blip>
          <a:srcRect b="0" l="0" r="0" t="0"/>
          <a:stretch/>
        </p:blipFill>
        <p:spPr>
          <a:xfrm>
            <a:off x="10972800" y="993312"/>
            <a:ext cx="5681974" cy="2840988"/>
          </a:xfrm>
          <a:prstGeom prst="rect">
            <a:avLst/>
          </a:prstGeom>
          <a:noFill/>
          <a:ln>
            <a:noFill/>
          </a:ln>
        </p:spPr>
      </p:pic>
      <p:pic>
        <p:nvPicPr>
          <p:cNvPr descr="Mumps cases hit decade high in England" id="184" name="Google Shape;184;p9"/>
          <p:cNvPicPr preferRelativeResize="0"/>
          <p:nvPr/>
        </p:nvPicPr>
        <p:blipFill rotWithShape="1">
          <a:blip r:embed="rId5">
            <a:alphaModFix/>
          </a:blip>
          <a:srcRect b="0" l="0" r="0" t="0"/>
          <a:stretch/>
        </p:blipFill>
        <p:spPr>
          <a:xfrm>
            <a:off x="10972800" y="4381500"/>
            <a:ext cx="5681974" cy="324421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88" name="Shape 188"/>
        <p:cNvGrpSpPr/>
        <p:nvPr/>
      </p:nvGrpSpPr>
      <p:grpSpPr>
        <a:xfrm>
          <a:off x="0" y="0"/>
          <a:ext cx="0" cy="0"/>
          <a:chOff x="0" y="0"/>
          <a:chExt cx="0" cy="0"/>
        </a:xfrm>
      </p:grpSpPr>
      <p:sp>
        <p:nvSpPr>
          <p:cNvPr id="189" name="Google Shape;189;p10"/>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90" name="Google Shape;190;p10"/>
          <p:cNvSpPr/>
          <p:nvPr/>
        </p:nvSpPr>
        <p:spPr>
          <a:xfrm>
            <a:off x="-685800" y="926724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191" name="Google Shape;191;p10"/>
          <p:cNvSpPr txBox="1"/>
          <p:nvPr/>
        </p:nvSpPr>
        <p:spPr>
          <a:xfrm>
            <a:off x="541866" y="711200"/>
            <a:ext cx="14545734" cy="4118948"/>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None/>
            </a:pPr>
            <a:r>
              <a:rPr b="1" i="0" lang="en-US" sz="2800" u="none" cap="none" strike="noStrike">
                <a:solidFill>
                  <a:srgbClr val="000000"/>
                </a:solidFill>
                <a:latin typeface="Calibri"/>
                <a:ea typeface="Calibri"/>
                <a:cs typeface="Calibri"/>
                <a:sym typeface="Calibri"/>
              </a:rPr>
              <a:t>Promotion of Measles-mumps-rubella (MMR)</a:t>
            </a:r>
            <a:endParaRPr/>
          </a:p>
          <a:p>
            <a:pPr indent="0" lvl="0" marL="0" marR="0" rtl="0" algn="just">
              <a:lnSpc>
                <a:spcPct val="100000"/>
              </a:lnSpc>
              <a:spcBef>
                <a:spcPts val="0"/>
              </a:spcBef>
              <a:spcAft>
                <a:spcPts val="0"/>
              </a:spcAft>
              <a:buNone/>
            </a:pPr>
            <a:r>
              <a:t/>
            </a:r>
            <a:endParaRPr b="0" i="0" sz="2800" u="none" cap="none" strike="noStrike">
              <a:solidFill>
                <a:srgbClr val="000000"/>
              </a:solidFill>
              <a:latin typeface="Calibri"/>
              <a:ea typeface="Calibri"/>
              <a:cs typeface="Calibri"/>
              <a:sym typeface="Calibri"/>
            </a:endParaRPr>
          </a:p>
          <a:p>
            <a:pPr indent="-285750" lvl="0" marL="285750" marR="0" rtl="0" algn="just">
              <a:lnSpc>
                <a:spcPct val="15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MMR vaccine is the most effective prevention</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Two dose</a:t>
            </a:r>
            <a:r>
              <a:rPr lang="en-US" sz="2800">
                <a:solidFill>
                  <a:srgbClr val="000000"/>
                </a:solidFill>
                <a:latin typeface="Calibri"/>
                <a:ea typeface="Calibri"/>
                <a:cs typeface="Calibri"/>
                <a:sym typeface="Calibri"/>
              </a:rPr>
              <a:t>s recommended.</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School should encourage  parents to check immunisation records.</a:t>
            </a:r>
            <a:endParaRPr/>
          </a:p>
          <a:p>
            <a:pPr indent="-285750" lvl="0" marL="285750" marR="0" rtl="0" algn="just">
              <a:lnSpc>
                <a:spcPct val="15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Catch-up vaccination programmes may be necessary. </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(PHE, 2019)</a:t>
            </a:r>
            <a:endParaRPr/>
          </a:p>
        </p:txBody>
      </p:sp>
      <p:sp>
        <p:nvSpPr>
          <p:cNvPr id="192" name="Google Shape;192;p10"/>
          <p:cNvSpPr txBox="1"/>
          <p:nvPr/>
        </p:nvSpPr>
        <p:spPr>
          <a:xfrm>
            <a:off x="541866" y="4830148"/>
            <a:ext cx="11421534" cy="4549835"/>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None/>
            </a:pPr>
            <a:r>
              <a:t/>
            </a:r>
            <a:endParaRPr b="0" i="0" sz="2800" u="none" cap="none" strike="noStrike">
              <a:solidFill>
                <a:srgbClr val="000000"/>
              </a:solidFill>
              <a:latin typeface="Calibri"/>
              <a:ea typeface="Calibri"/>
              <a:cs typeface="Calibri"/>
              <a:sym typeface="Calibri"/>
            </a:endParaRPr>
          </a:p>
          <a:p>
            <a:pPr indent="0" lvl="0" marL="0" marR="0" rtl="0" algn="just">
              <a:lnSpc>
                <a:spcPct val="100000"/>
              </a:lnSpc>
              <a:spcBef>
                <a:spcPts val="0"/>
              </a:spcBef>
              <a:spcAft>
                <a:spcPts val="0"/>
              </a:spcAft>
              <a:buNone/>
            </a:pPr>
            <a:r>
              <a:rPr b="1" i="0" lang="en-US" sz="2800" u="none" cap="none" strike="noStrike">
                <a:solidFill>
                  <a:srgbClr val="000000"/>
                </a:solidFill>
                <a:latin typeface="Calibri"/>
                <a:ea typeface="Calibri"/>
                <a:cs typeface="Calibri"/>
                <a:sym typeface="Calibri"/>
              </a:rPr>
              <a:t>Reinforcement of Hand Hygiene and Respiratory Etiquette</a:t>
            </a:r>
            <a:endParaRPr/>
          </a:p>
          <a:p>
            <a:pPr indent="0" lvl="0" marL="0" marR="0" rtl="0" algn="just">
              <a:lnSpc>
                <a:spcPct val="100000"/>
              </a:lnSpc>
              <a:spcBef>
                <a:spcPts val="0"/>
              </a:spcBef>
              <a:spcAft>
                <a:spcPts val="0"/>
              </a:spcAft>
              <a:buNone/>
            </a:pPr>
            <a:r>
              <a:t/>
            </a:r>
            <a:endParaRPr b="0" i="0" sz="2800" u="none" cap="none" strike="noStrike">
              <a:solidFill>
                <a:srgbClr val="000000"/>
              </a:solidFill>
              <a:latin typeface="Calibri"/>
              <a:ea typeface="Calibri"/>
              <a:cs typeface="Calibri"/>
              <a:sym typeface="Calibri"/>
            </a:endParaRPr>
          </a:p>
          <a:p>
            <a:pPr indent="-285750" lvl="0" marL="285750" marR="0" rtl="0" algn="just">
              <a:lnSpc>
                <a:spcPct val="15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Poper hand washing for 20 seconds</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Use of hand sanitiser</a:t>
            </a:r>
            <a:endParaRPr/>
          </a:p>
          <a:p>
            <a:pPr indent="-285750" lvl="0" marL="285750" marR="0" rtl="0" algn="just">
              <a:lnSpc>
                <a:spcPct val="15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Cover coughs and sneezes</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Avoid sharing drinks </a:t>
            </a:r>
            <a:r>
              <a:rPr lang="en-US" sz="2800">
                <a:solidFill>
                  <a:srgbClr val="000000"/>
                </a:solidFill>
                <a:latin typeface="Calibri"/>
                <a:ea typeface="Calibri"/>
                <a:cs typeface="Calibri"/>
                <a:sym typeface="Calibri"/>
              </a:rPr>
              <a:t>or utensils.</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a:t>
            </a:r>
            <a:r>
              <a:rPr lang="en-US" sz="2800">
                <a:solidFill>
                  <a:srgbClr val="000000"/>
                </a:solidFill>
                <a:latin typeface="Calibri"/>
                <a:ea typeface="Calibri"/>
                <a:cs typeface="Calibri"/>
                <a:sym typeface="Calibri"/>
              </a:rPr>
              <a:t>BMC Public Health, 2023)</a:t>
            </a:r>
            <a:endParaRPr b="0" i="0" sz="2800" u="none" cap="none" strike="noStrike">
              <a:solidFill>
                <a:srgbClr val="000000"/>
              </a:solidFill>
              <a:latin typeface="Calibri"/>
              <a:ea typeface="Calibri"/>
              <a:cs typeface="Calibri"/>
              <a:sym typeface="Calibri"/>
            </a:endParaRPr>
          </a:p>
        </p:txBody>
      </p:sp>
      <p:pic>
        <p:nvPicPr>
          <p:cNvPr id="193" name="Google Shape;193;p10"/>
          <p:cNvPicPr preferRelativeResize="0"/>
          <p:nvPr/>
        </p:nvPicPr>
        <p:blipFill rotWithShape="1">
          <a:blip r:embed="rId4">
            <a:alphaModFix/>
          </a:blip>
          <a:srcRect b="0" l="0" r="0" t="0"/>
          <a:stretch/>
        </p:blipFill>
        <p:spPr>
          <a:xfrm>
            <a:off x="6629400" y="6003858"/>
            <a:ext cx="7391400" cy="3907299"/>
          </a:xfrm>
          <a:prstGeom prst="rect">
            <a:avLst/>
          </a:prstGeom>
          <a:noFill/>
          <a:ln>
            <a:noFill/>
          </a:ln>
        </p:spPr>
      </p:pic>
      <p:pic>
        <p:nvPicPr>
          <p:cNvPr descr="Close-up of doctor vaccinating patient against coronavirus at medical clinic. (provided by Getty Images)" id="194" name="Google Shape;194;p10"/>
          <p:cNvPicPr preferRelativeResize="0"/>
          <p:nvPr/>
        </p:nvPicPr>
        <p:blipFill>
          <a:blip r:embed="rId5">
            <a:alphaModFix/>
          </a:blip>
          <a:stretch>
            <a:fillRect/>
          </a:stretch>
        </p:blipFill>
        <p:spPr>
          <a:xfrm>
            <a:off x="13761725" y="1006148"/>
            <a:ext cx="4373873" cy="291520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198" name="Shape 198"/>
        <p:cNvGrpSpPr/>
        <p:nvPr/>
      </p:nvGrpSpPr>
      <p:grpSpPr>
        <a:xfrm>
          <a:off x="0" y="0"/>
          <a:ext cx="0" cy="0"/>
          <a:chOff x="0" y="0"/>
          <a:chExt cx="0" cy="0"/>
        </a:xfrm>
      </p:grpSpPr>
      <p:sp>
        <p:nvSpPr>
          <p:cNvPr id="199" name="Google Shape;199;p11"/>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00" name="Google Shape;200;p11"/>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01" name="Google Shape;201;p11"/>
          <p:cNvSpPr txBox="1"/>
          <p:nvPr/>
        </p:nvSpPr>
        <p:spPr>
          <a:xfrm>
            <a:off x="2813450" y="722489"/>
            <a:ext cx="473206" cy="880369"/>
          </a:xfrm>
          <a:prstGeom prst="rect">
            <a:avLst/>
          </a:prstGeom>
          <a:noFill/>
          <a:ln>
            <a:noFill/>
          </a:ln>
        </p:spPr>
        <p:txBody>
          <a:bodyPr anchorCtr="0" anchor="t" bIns="45700" lIns="91425" spcFirstLastPara="1" rIns="91425" wrap="square" tIns="45700">
            <a:spAutoFit/>
          </a:bodyPr>
          <a:lstStyle/>
          <a:p>
            <a:pPr indent="-171450" lvl="0" marL="285750" marR="0" rtl="0" algn="just">
              <a:lnSpc>
                <a:spcPct val="150000"/>
              </a:lnSpc>
              <a:spcBef>
                <a:spcPts val="0"/>
              </a:spcBef>
              <a:spcAft>
                <a:spcPts val="0"/>
              </a:spcAft>
              <a:buClr>
                <a:schemeClr val="dk1"/>
              </a:buClr>
              <a:buSzPts val="1800"/>
              <a:buFont typeface="Noto Sans Symbols"/>
              <a:buNone/>
            </a:pPr>
            <a:r>
              <a:t/>
            </a:r>
            <a:endParaRPr b="0" i="0" sz="1800" u="none" cap="none" strike="noStrike">
              <a:solidFill>
                <a:srgbClr val="000000"/>
              </a:solidFill>
              <a:latin typeface="Calibri"/>
              <a:ea typeface="Calibri"/>
              <a:cs typeface="Calibri"/>
              <a:sym typeface="Calibri"/>
            </a:endParaRPr>
          </a:p>
          <a:p>
            <a:pPr indent="-171450" lvl="0" marL="285750" marR="0" rtl="0" algn="just">
              <a:lnSpc>
                <a:spcPct val="150000"/>
              </a:lnSpc>
              <a:spcBef>
                <a:spcPts val="0"/>
              </a:spcBef>
              <a:spcAft>
                <a:spcPts val="0"/>
              </a:spcAft>
              <a:buClr>
                <a:schemeClr val="dk1"/>
              </a:buClr>
              <a:buSzPts val="1800"/>
              <a:buFont typeface="Noto Sans Symbols"/>
              <a:buNone/>
            </a:pPr>
            <a:r>
              <a:t/>
            </a:r>
            <a:endParaRPr b="0" i="0" sz="1800" u="none" cap="none" strike="noStrike">
              <a:solidFill>
                <a:srgbClr val="000000"/>
              </a:solidFill>
              <a:latin typeface="Calibri"/>
              <a:ea typeface="Calibri"/>
              <a:cs typeface="Calibri"/>
              <a:sym typeface="Calibri"/>
            </a:endParaRPr>
          </a:p>
        </p:txBody>
      </p:sp>
      <p:sp>
        <p:nvSpPr>
          <p:cNvPr id="202" name="Google Shape;202;p11"/>
          <p:cNvSpPr txBox="1"/>
          <p:nvPr/>
        </p:nvSpPr>
        <p:spPr>
          <a:xfrm>
            <a:off x="699910" y="520467"/>
            <a:ext cx="13625690" cy="3257174"/>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1" i="0" lang="en-US" sz="2800" u="none" cap="none" strike="noStrike">
                <a:solidFill>
                  <a:srgbClr val="000000"/>
                </a:solidFill>
                <a:latin typeface="Calibri"/>
                <a:ea typeface="Calibri"/>
                <a:cs typeface="Calibri"/>
                <a:sym typeface="Calibri"/>
              </a:rPr>
              <a:t>Early Identification and Exclusion of Symptomatic </a:t>
            </a:r>
            <a:r>
              <a:rPr b="1" lang="en-US" sz="2800">
                <a:solidFill>
                  <a:srgbClr val="000000"/>
                </a:solidFill>
                <a:latin typeface="Calibri"/>
                <a:ea typeface="Calibri"/>
                <a:cs typeface="Calibri"/>
                <a:sym typeface="Calibri"/>
              </a:rPr>
              <a:t>Students/</a:t>
            </a:r>
            <a:r>
              <a:rPr b="1" i="0" lang="en-US" sz="2800" u="none" cap="none" strike="noStrike">
                <a:solidFill>
                  <a:srgbClr val="000000"/>
                </a:solidFill>
                <a:latin typeface="Calibri"/>
                <a:ea typeface="Calibri"/>
                <a:cs typeface="Calibri"/>
                <a:sym typeface="Calibri"/>
              </a:rPr>
              <a:t>Pupil</a:t>
            </a:r>
            <a:endParaRPr/>
          </a:p>
          <a:p>
            <a:pPr indent="-285750" lvl="0" marL="285750" marR="0" rtl="0" algn="just">
              <a:lnSpc>
                <a:spcPct val="15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Identify symptoms early.</a:t>
            </a:r>
            <a:endParaRPr/>
          </a:p>
          <a:p>
            <a:pPr indent="-285750" lvl="0" marL="285750" marR="0" rtl="0" algn="just">
              <a:lnSpc>
                <a:spcPct val="15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Students/Pupil should stay home for five days</a:t>
            </a:r>
            <a:endParaRPr/>
          </a:p>
          <a:p>
            <a:pPr indent="-285750" lvl="0" marL="285750" marR="0" rtl="0" algn="just">
              <a:lnSpc>
                <a:spcPct val="15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Report suspected cases to health authority</a:t>
            </a:r>
            <a:endParaRPr/>
          </a:p>
          <a:p>
            <a:pPr indent="0" lvl="0" marL="0" marR="0" rtl="0" algn="just">
              <a:lnSpc>
                <a:spcPct val="150000"/>
              </a:lnSpc>
              <a:spcBef>
                <a:spcPts val="0"/>
              </a:spcBef>
              <a:spcAft>
                <a:spcPts val="0"/>
              </a:spcAft>
              <a:buNone/>
            </a:pPr>
            <a:r>
              <a:rPr lang="en-US" sz="2800">
                <a:solidFill>
                  <a:srgbClr val="000000"/>
                </a:solidFill>
                <a:latin typeface="Calibri"/>
                <a:ea typeface="Calibri"/>
                <a:cs typeface="Calibri"/>
                <a:sym typeface="Calibri"/>
              </a:rPr>
              <a:t>(CDC,2023)</a:t>
            </a:r>
            <a:endParaRPr b="0" i="0" sz="2800" u="none" cap="none" strike="noStrike">
              <a:solidFill>
                <a:srgbClr val="000000"/>
              </a:solidFill>
              <a:latin typeface="Calibri"/>
              <a:ea typeface="Calibri"/>
              <a:cs typeface="Calibri"/>
              <a:sym typeface="Calibri"/>
            </a:endParaRPr>
          </a:p>
        </p:txBody>
      </p:sp>
      <p:sp>
        <p:nvSpPr>
          <p:cNvPr id="203" name="Google Shape;203;p11"/>
          <p:cNvSpPr txBox="1"/>
          <p:nvPr/>
        </p:nvSpPr>
        <p:spPr>
          <a:xfrm>
            <a:off x="674031" y="4934484"/>
            <a:ext cx="13625690" cy="3539430"/>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None/>
            </a:pPr>
            <a:r>
              <a:rPr b="1" i="0" lang="en-US" sz="2800" u="none" cap="none" strike="noStrike">
                <a:solidFill>
                  <a:srgbClr val="000000"/>
                </a:solidFill>
                <a:latin typeface="Calibri"/>
                <a:ea typeface="Calibri"/>
                <a:cs typeface="Calibri"/>
                <a:sym typeface="Calibri"/>
              </a:rPr>
              <a:t>Effective Communication and Community Engagement</a:t>
            </a:r>
            <a:endParaRPr/>
          </a:p>
          <a:p>
            <a:pPr indent="0" lvl="0" marL="0" marR="0" rtl="0" algn="just">
              <a:lnSpc>
                <a:spcPct val="100000"/>
              </a:lnSpc>
              <a:spcBef>
                <a:spcPts val="0"/>
              </a:spcBef>
              <a:spcAft>
                <a:spcPts val="0"/>
              </a:spcAft>
              <a:buNone/>
            </a:pPr>
            <a:r>
              <a:t/>
            </a:r>
            <a:endParaRPr b="0" i="0" sz="2800" u="none" cap="none" strike="noStrike">
              <a:solidFill>
                <a:srgbClr val="000000"/>
              </a:solidFill>
              <a:latin typeface="Calibri"/>
              <a:ea typeface="Calibri"/>
              <a:cs typeface="Calibri"/>
              <a:sym typeface="Calibri"/>
            </a:endParaRPr>
          </a:p>
          <a:p>
            <a:pPr indent="-285750" lvl="0" marL="285750" marR="0" rtl="0" algn="just">
              <a:lnSpc>
                <a:spcPct val="10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Provide clear information to parents and staff.</a:t>
            </a:r>
            <a:endParaRPr/>
          </a:p>
          <a:p>
            <a:pPr indent="-285750" lvl="0" marL="285750" marR="0" rtl="0" algn="just">
              <a:lnSpc>
                <a:spcPct val="10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Use newsletters, emails and messages.</a:t>
            </a:r>
            <a:endParaRPr/>
          </a:p>
          <a:p>
            <a:pPr indent="-285750" lvl="0" marL="285750" marR="0" rtl="0" algn="just">
              <a:lnSpc>
                <a:spcPct val="10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Promote awareness about prevention and vaccination</a:t>
            </a:r>
            <a:endParaRPr/>
          </a:p>
          <a:p>
            <a:pPr indent="0" lvl="0" marL="0" marR="0" rtl="0" algn="just">
              <a:lnSpc>
                <a:spcPct val="100000"/>
              </a:lnSpc>
              <a:spcBef>
                <a:spcPts val="0"/>
              </a:spcBef>
              <a:spcAft>
                <a:spcPts val="0"/>
              </a:spcAft>
              <a:buNone/>
            </a:pPr>
            <a:r>
              <a:t/>
            </a:r>
            <a:endParaRPr sz="2800">
              <a:solidFill>
                <a:srgbClr val="000000"/>
              </a:solidFill>
              <a:latin typeface="Calibri"/>
              <a:ea typeface="Calibri"/>
              <a:cs typeface="Calibri"/>
              <a:sym typeface="Calibri"/>
            </a:endParaRPr>
          </a:p>
          <a:p>
            <a:pPr indent="0" lvl="0" marL="0" marR="0" rtl="0" algn="just">
              <a:lnSpc>
                <a:spcPct val="100000"/>
              </a:lnSpc>
              <a:spcBef>
                <a:spcPts val="0"/>
              </a:spcBef>
              <a:spcAft>
                <a:spcPts val="0"/>
              </a:spcAft>
              <a:buNone/>
            </a:pPr>
            <a:r>
              <a:rPr b="0" i="0" lang="en-US" sz="2800" u="none" cap="none" strike="noStrike">
                <a:solidFill>
                  <a:srgbClr val="000000"/>
                </a:solidFill>
                <a:latin typeface="Calibri"/>
                <a:ea typeface="Calibri"/>
                <a:cs typeface="Calibri"/>
                <a:sym typeface="Calibri"/>
              </a:rPr>
              <a:t>(PHE,2019)</a:t>
            </a:r>
            <a:endParaRPr/>
          </a:p>
          <a:p>
            <a:pPr indent="-107950" lvl="0" marL="285750" marR="0" rtl="0" algn="just">
              <a:lnSpc>
                <a:spcPct val="100000"/>
              </a:lnSpc>
              <a:spcBef>
                <a:spcPts val="0"/>
              </a:spcBef>
              <a:spcAft>
                <a:spcPts val="0"/>
              </a:spcAft>
              <a:buClr>
                <a:schemeClr val="dk1"/>
              </a:buClr>
              <a:buSzPts val="2800"/>
              <a:buFont typeface="Noto Sans Symbols"/>
              <a:buNone/>
            </a:pPr>
            <a:r>
              <a:t/>
            </a:r>
            <a:endParaRPr b="0" i="0" sz="2800" u="none" cap="none" strike="noStrike">
              <a:solidFill>
                <a:srgbClr val="000000"/>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207" name="Shape 207"/>
        <p:cNvGrpSpPr/>
        <p:nvPr/>
      </p:nvGrpSpPr>
      <p:grpSpPr>
        <a:xfrm>
          <a:off x="0" y="0"/>
          <a:ext cx="0" cy="0"/>
          <a:chOff x="0" y="0"/>
          <a:chExt cx="0" cy="0"/>
        </a:xfrm>
      </p:grpSpPr>
      <p:sp>
        <p:nvSpPr>
          <p:cNvPr id="208" name="Google Shape;208;p12"/>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09" name="Google Shape;209;p12"/>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id="210" name="Google Shape;210;p12"/>
          <p:cNvPicPr preferRelativeResize="0"/>
          <p:nvPr/>
        </p:nvPicPr>
        <p:blipFill rotWithShape="1">
          <a:blip r:embed="rId4">
            <a:alphaModFix/>
          </a:blip>
          <a:srcRect b="0" l="0" r="0" t="0"/>
          <a:stretch/>
        </p:blipFill>
        <p:spPr>
          <a:xfrm>
            <a:off x="12594094" y="5737936"/>
            <a:ext cx="5444211" cy="3634011"/>
          </a:xfrm>
          <a:prstGeom prst="rect">
            <a:avLst/>
          </a:prstGeom>
          <a:noFill/>
          <a:ln>
            <a:noFill/>
          </a:ln>
        </p:spPr>
      </p:pic>
      <p:sp>
        <p:nvSpPr>
          <p:cNvPr id="211" name="Google Shape;211;p12"/>
          <p:cNvSpPr txBox="1"/>
          <p:nvPr/>
        </p:nvSpPr>
        <p:spPr>
          <a:xfrm>
            <a:off x="530578" y="801511"/>
            <a:ext cx="12880622" cy="3418756"/>
          </a:xfrm>
          <a:prstGeom prst="rect">
            <a:avLst/>
          </a:prstGeom>
          <a:noFill/>
          <a:ln>
            <a:noFill/>
          </a:ln>
        </p:spPr>
        <p:txBody>
          <a:bodyPr anchorCtr="0" anchor="t" bIns="45700" lIns="91425" spcFirstLastPara="1" rIns="91425" wrap="square" tIns="45700">
            <a:spAutoFit/>
          </a:bodyPr>
          <a:lstStyle/>
          <a:p>
            <a:pPr indent="0" lvl="0" marL="0" marR="0" rtl="0" algn="just">
              <a:lnSpc>
                <a:spcPct val="100000"/>
              </a:lnSpc>
              <a:spcBef>
                <a:spcPts val="0"/>
              </a:spcBef>
              <a:spcAft>
                <a:spcPts val="0"/>
              </a:spcAft>
              <a:buNone/>
            </a:pPr>
            <a:r>
              <a:rPr b="1" i="0" lang="en-US" sz="2800" u="none" cap="none" strike="noStrike">
                <a:solidFill>
                  <a:srgbClr val="000000"/>
                </a:solidFill>
                <a:latin typeface="Calibri"/>
                <a:ea typeface="Calibri"/>
                <a:cs typeface="Calibri"/>
                <a:sym typeface="Calibri"/>
              </a:rPr>
              <a:t>Environmental Cleaning and Supportive Measures</a:t>
            </a:r>
            <a:endParaRPr/>
          </a:p>
          <a:p>
            <a:pPr indent="0" lvl="0" marL="0" marR="0" rtl="0" algn="just">
              <a:lnSpc>
                <a:spcPct val="100000"/>
              </a:lnSpc>
              <a:spcBef>
                <a:spcPts val="0"/>
              </a:spcBef>
              <a:spcAft>
                <a:spcPts val="0"/>
              </a:spcAft>
              <a:buNone/>
            </a:pPr>
            <a:r>
              <a:t/>
            </a:r>
            <a:endParaRPr b="0" i="0" sz="2800" u="none" cap="none" strike="noStrike">
              <a:solidFill>
                <a:srgbClr val="000000"/>
              </a:solidFill>
              <a:latin typeface="Calibri"/>
              <a:ea typeface="Calibri"/>
              <a:cs typeface="Calibri"/>
              <a:sym typeface="Calibri"/>
            </a:endParaRPr>
          </a:p>
          <a:p>
            <a:pPr indent="-285750" lvl="0" marL="285750" marR="0" rtl="0" algn="just">
              <a:lnSpc>
                <a:spcPct val="20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Regular cleaning of frequently touched surfaces.</a:t>
            </a:r>
            <a:endParaRPr/>
          </a:p>
          <a:p>
            <a:pPr indent="-285750" lvl="0" marL="285750" marR="0" rtl="0" algn="just">
              <a:lnSpc>
                <a:spcPct val="200000"/>
              </a:lnSpc>
              <a:spcBef>
                <a:spcPts val="0"/>
              </a:spcBef>
              <a:spcAft>
                <a:spcPts val="0"/>
              </a:spcAft>
              <a:buClr>
                <a:srgbClr val="000000"/>
              </a:buClr>
              <a:buSzPts val="2800"/>
              <a:buFont typeface="Noto Sans Symbols"/>
              <a:buChar char="✔"/>
            </a:pPr>
            <a:r>
              <a:rPr b="0" i="0" lang="en-US" sz="2800" u="none" cap="none" strike="noStrike">
                <a:solidFill>
                  <a:srgbClr val="000000"/>
                </a:solidFill>
                <a:latin typeface="Calibri"/>
                <a:ea typeface="Calibri"/>
                <a:cs typeface="Calibri"/>
                <a:sym typeface="Calibri"/>
              </a:rPr>
              <a:t>Availability of soap and hand sanitiser in strategic places</a:t>
            </a:r>
            <a:endParaRPr/>
          </a:p>
          <a:p>
            <a:pPr indent="-285750" lvl="0" marL="285750" marR="0" rtl="0" algn="just">
              <a:lnSpc>
                <a:spcPct val="200000"/>
              </a:lnSpc>
              <a:spcBef>
                <a:spcPts val="0"/>
              </a:spcBef>
              <a:spcAft>
                <a:spcPts val="0"/>
              </a:spcAft>
              <a:buClr>
                <a:srgbClr val="000000"/>
              </a:buClr>
              <a:buSzPts val="2800"/>
              <a:buFont typeface="Noto Sans Symbols"/>
              <a:buChar char="✔"/>
            </a:pPr>
            <a:r>
              <a:rPr lang="en-US" sz="2800">
                <a:solidFill>
                  <a:srgbClr val="000000"/>
                </a:solidFill>
                <a:latin typeface="Calibri"/>
                <a:ea typeface="Calibri"/>
                <a:cs typeface="Calibri"/>
                <a:sym typeface="Calibri"/>
              </a:rPr>
              <a:t>Encourage healthy school environment.</a:t>
            </a:r>
            <a:endParaRPr b="0" i="0" sz="2800" u="none" cap="none" strike="noStrike">
              <a:solidFill>
                <a:srgbClr val="000000"/>
              </a:solidFill>
              <a:latin typeface="Calibri"/>
              <a:ea typeface="Calibri"/>
              <a:cs typeface="Calibri"/>
              <a:sym typeface="Calibri"/>
            </a:endParaRPr>
          </a:p>
        </p:txBody>
      </p:sp>
      <p:pic>
        <p:nvPicPr>
          <p:cNvPr id="212" name="Google Shape;212;p12"/>
          <p:cNvPicPr preferRelativeResize="0"/>
          <p:nvPr/>
        </p:nvPicPr>
        <p:blipFill rotWithShape="1">
          <a:blip r:embed="rId5">
            <a:alphaModFix/>
          </a:blip>
          <a:srcRect b="0" l="0" r="0" t="0"/>
          <a:stretch/>
        </p:blipFill>
        <p:spPr>
          <a:xfrm>
            <a:off x="9372600" y="915053"/>
            <a:ext cx="5943600" cy="422844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216" name="Shape 216"/>
        <p:cNvGrpSpPr/>
        <p:nvPr/>
      </p:nvGrpSpPr>
      <p:grpSpPr>
        <a:xfrm>
          <a:off x="0" y="0"/>
          <a:ext cx="0" cy="0"/>
          <a:chOff x="0" y="0"/>
          <a:chExt cx="0" cy="0"/>
        </a:xfrm>
      </p:grpSpPr>
      <p:sp>
        <p:nvSpPr>
          <p:cNvPr id="217" name="Google Shape;217;p13"/>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8" name="Google Shape;218;p13"/>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19" name="Google Shape;219;p13"/>
          <p:cNvSpPr txBox="1"/>
          <p:nvPr/>
        </p:nvSpPr>
        <p:spPr>
          <a:xfrm>
            <a:off x="7209366" y="548122"/>
            <a:ext cx="3869267" cy="58477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3200">
                <a:solidFill>
                  <a:schemeClr val="dk1"/>
                </a:solidFill>
                <a:latin typeface="Calibri"/>
                <a:ea typeface="Calibri"/>
                <a:cs typeface="Calibri"/>
                <a:sym typeface="Calibri"/>
              </a:rPr>
              <a:t>CONCLUSION</a:t>
            </a:r>
            <a:endParaRPr/>
          </a:p>
        </p:txBody>
      </p:sp>
      <p:sp>
        <p:nvSpPr>
          <p:cNvPr id="220" name="Google Shape;220;p13"/>
          <p:cNvSpPr txBox="1"/>
          <p:nvPr/>
        </p:nvSpPr>
        <p:spPr>
          <a:xfrm>
            <a:off x="705554" y="1120676"/>
            <a:ext cx="15906046" cy="5842497"/>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US" sz="2800">
                <a:solidFill>
                  <a:schemeClr val="dk1"/>
                </a:solidFill>
                <a:latin typeface="Calibri"/>
                <a:ea typeface="Calibri"/>
                <a:cs typeface="Calibri"/>
                <a:sym typeface="Calibri"/>
              </a:rPr>
              <a:t>Finalliy the occurrence of mumps in a 12-year -old pupil presents a significant risk of outbreak within the school environment. Evidence based health education plays vital role in preventing further transmission . Focus should be  promoting MMR vaccination uptake, reinforcing hand washing hygiene and respiratory etiquette,(catch it kill it bin it. Early identification and isolating the affected pupil, maintaining effective communication and supporting environmental hygiene measures.  </a:t>
            </a:r>
            <a:endParaRPr/>
          </a:p>
          <a:p>
            <a:pPr indent="0" lvl="0" marL="0" marR="0" rtl="0" algn="just">
              <a:lnSpc>
                <a:spcPct val="150000"/>
              </a:lnSpc>
              <a:spcBef>
                <a:spcPts val="0"/>
              </a:spcBef>
              <a:spcAft>
                <a:spcPts val="0"/>
              </a:spcAft>
              <a:buNone/>
            </a:pPr>
            <a:r>
              <a:t/>
            </a:r>
            <a:endParaRPr sz="2800">
              <a:solidFill>
                <a:schemeClr val="dk1"/>
              </a:solidFill>
              <a:latin typeface="Calibri"/>
              <a:ea typeface="Calibri"/>
              <a:cs typeface="Calibri"/>
              <a:sym typeface="Calibri"/>
            </a:endParaRPr>
          </a:p>
          <a:p>
            <a:pPr indent="0" lvl="0" marL="0" marR="0" rtl="0" algn="just">
              <a:lnSpc>
                <a:spcPct val="150000"/>
              </a:lnSpc>
              <a:spcBef>
                <a:spcPts val="0"/>
              </a:spcBef>
              <a:spcAft>
                <a:spcPts val="0"/>
              </a:spcAft>
              <a:buNone/>
            </a:pPr>
            <a:r>
              <a:rPr lang="en-US" sz="2800">
                <a:solidFill>
                  <a:schemeClr val="dk1"/>
                </a:solidFill>
                <a:latin typeface="Calibri"/>
                <a:ea typeface="Calibri"/>
                <a:cs typeface="Calibri"/>
                <a:sym typeface="Calibri"/>
              </a:rPr>
              <a:t>By implementing comprehensive health education interventions  supported by public health guidance , Mary’s school can effectively minimise the risk ofa mumps outbreak and protectthe health of pupils and staffs.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2EDEC"/>
        </a:solidFill>
      </p:bgPr>
    </p:bg>
    <p:spTree>
      <p:nvGrpSpPr>
        <p:cNvPr id="224" name="Shape 224"/>
        <p:cNvGrpSpPr/>
        <p:nvPr/>
      </p:nvGrpSpPr>
      <p:grpSpPr>
        <a:xfrm>
          <a:off x="0" y="0"/>
          <a:ext cx="0" cy="0"/>
          <a:chOff x="0" y="0"/>
          <a:chExt cx="0" cy="0"/>
        </a:xfrm>
      </p:grpSpPr>
      <p:sp>
        <p:nvSpPr>
          <p:cNvPr id="225" name="Google Shape;225;p14"/>
          <p:cNvSpPr/>
          <p:nvPr/>
        </p:nvSpPr>
        <p:spPr>
          <a:xfrm>
            <a:off x="16889812" y="-383476"/>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26" name="Google Shape;226;p14"/>
          <p:cNvSpPr/>
          <p:nvPr/>
        </p:nvSpPr>
        <p:spPr>
          <a:xfrm>
            <a:off x="-488022" y="8878982"/>
            <a:ext cx="1988915" cy="1993900"/>
          </a:xfrm>
          <a:custGeom>
            <a:rect b="b" l="l" r="r" t="t"/>
            <a:pathLst>
              <a:path extrusionOk="0" h="1993900" w="1988915">
                <a:moveTo>
                  <a:pt x="0" y="0"/>
                </a:moveTo>
                <a:lnTo>
                  <a:pt x="1988915" y="0"/>
                </a:lnTo>
                <a:lnTo>
                  <a:pt x="1988915" y="1993900"/>
                </a:lnTo>
                <a:lnTo>
                  <a:pt x="0" y="1993900"/>
                </a:lnTo>
                <a:lnTo>
                  <a:pt x="0" y="0"/>
                </a:lnTo>
                <a:close/>
              </a:path>
            </a:pathLst>
          </a:custGeom>
          <a:blipFill rotWithShape="1">
            <a:blip r:embed="rId3">
              <a:alphaModFix/>
            </a:blip>
            <a:stretch>
              <a:fillRect b="0" l="0" r="0" t="0"/>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227" name="Google Shape;227;p14"/>
          <p:cNvSpPr txBox="1"/>
          <p:nvPr/>
        </p:nvSpPr>
        <p:spPr>
          <a:xfrm>
            <a:off x="7209366" y="548122"/>
            <a:ext cx="3869267" cy="58477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3200">
                <a:solidFill>
                  <a:schemeClr val="dk1"/>
                </a:solidFill>
                <a:latin typeface="Calibri"/>
                <a:ea typeface="Calibri"/>
                <a:cs typeface="Calibri"/>
                <a:sym typeface="Calibri"/>
              </a:rPr>
              <a:t>REFERENCES</a:t>
            </a:r>
            <a:endParaRPr/>
          </a:p>
        </p:txBody>
      </p:sp>
      <p:sp>
        <p:nvSpPr>
          <p:cNvPr id="228" name="Google Shape;228;p14"/>
          <p:cNvSpPr txBox="1"/>
          <p:nvPr/>
        </p:nvSpPr>
        <p:spPr>
          <a:xfrm>
            <a:off x="1190976" y="1360477"/>
            <a:ext cx="15906046" cy="756604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800">
                <a:solidFill>
                  <a:schemeClr val="dk1"/>
                </a:solidFill>
                <a:latin typeface="Calibri"/>
                <a:ea typeface="Calibri"/>
                <a:cs typeface="Calibri"/>
                <a:sym typeface="Calibri"/>
              </a:rPr>
              <a:t>BMC Public Health (2023 ‘Effectiveness of school-based health education interventions on infectious disease prevention’, </a:t>
            </a:r>
            <a:r>
              <a:rPr i="1" lang="en-US" sz="2800">
                <a:solidFill>
                  <a:schemeClr val="dk1"/>
                </a:solidFill>
                <a:latin typeface="Calibri"/>
                <a:ea typeface="Calibri"/>
                <a:cs typeface="Calibri"/>
                <a:sym typeface="Calibri"/>
              </a:rPr>
              <a:t>BMC Public Health</a:t>
            </a:r>
            <a:r>
              <a:rPr lang="en-US" sz="2800">
                <a:solidFill>
                  <a:schemeClr val="dk1"/>
                </a:solidFill>
                <a:latin typeface="Calibri"/>
                <a:ea typeface="Calibri"/>
                <a:cs typeface="Calibri"/>
                <a:sym typeface="Calibri"/>
              </a:rPr>
              <a:t>,23, Article 1600</a:t>
            </a:r>
            <a:endParaRPr/>
          </a:p>
          <a:p>
            <a:pPr indent="0" lvl="0" marL="0" marR="0" rtl="0" algn="l">
              <a:spcBef>
                <a:spcPts val="0"/>
              </a:spcBef>
              <a:spcAft>
                <a:spcPts val="0"/>
              </a:spcAft>
              <a:buNone/>
            </a:pPr>
            <a:r>
              <a:rPr lang="en-US" sz="2800" u="sng">
                <a:solidFill>
                  <a:schemeClr val="dk1"/>
                </a:solidFill>
                <a:latin typeface="Calibri"/>
                <a:ea typeface="Calibri"/>
                <a:cs typeface="Calibri"/>
                <a:sym typeface="Calibri"/>
              </a:rPr>
              <a:t>https://bmcpublichealth.biomedcentral.com/articles/10.1186/s12889-023-1600-3</a:t>
            </a:r>
            <a:r>
              <a:rPr lang="en-US" sz="2800">
                <a:solidFill>
                  <a:schemeClr val="dk1"/>
                </a:solidFill>
                <a:latin typeface="Calibri"/>
                <a:ea typeface="Calibri"/>
                <a:cs typeface="Calibri"/>
                <a:sym typeface="Calibri"/>
              </a:rPr>
              <a:t> (Accessed : 1 March 2026)</a:t>
            </a:r>
            <a:endParaRPr/>
          </a:p>
          <a:p>
            <a:pPr indent="0" lvl="0" marL="0" marR="0" rtl="0" algn="l">
              <a:spcBef>
                <a:spcPts val="0"/>
              </a:spcBef>
              <a:spcAft>
                <a:spcPts val="0"/>
              </a:spcAft>
              <a:buNone/>
            </a:pPr>
            <a:r>
              <a:t/>
            </a:r>
            <a:endParaRPr sz="2800">
              <a:solidFill>
                <a:schemeClr val="dk1"/>
              </a:solidFill>
              <a:latin typeface="Calibri"/>
              <a:ea typeface="Calibri"/>
              <a:cs typeface="Calibri"/>
              <a:sym typeface="Calibri"/>
            </a:endParaRPr>
          </a:p>
          <a:p>
            <a:pPr indent="0" lvl="0" marL="0" marR="0" rtl="0" algn="l">
              <a:spcBef>
                <a:spcPts val="0"/>
              </a:spcBef>
              <a:spcAft>
                <a:spcPts val="0"/>
              </a:spcAft>
              <a:buNone/>
            </a:pPr>
            <a:r>
              <a:rPr lang="en-US" sz="2800">
                <a:solidFill>
                  <a:schemeClr val="dk1"/>
                </a:solidFill>
                <a:latin typeface="Calibri"/>
                <a:ea typeface="Calibri"/>
                <a:cs typeface="Calibri"/>
                <a:sym typeface="Calibri"/>
              </a:rPr>
              <a:t>Centers for Disease Control and Prevention (CDC) (2023) Mumps: </a:t>
            </a:r>
            <a:r>
              <a:rPr i="1" lang="en-US" sz="2800">
                <a:solidFill>
                  <a:schemeClr val="dk1"/>
                </a:solidFill>
                <a:latin typeface="Calibri"/>
                <a:ea typeface="Calibri"/>
                <a:cs typeface="Calibri"/>
                <a:sym typeface="Calibri"/>
              </a:rPr>
              <a:t>Public health strategy for mumps outbreaks. </a:t>
            </a:r>
            <a:r>
              <a:rPr lang="en-US" sz="2800">
                <a:solidFill>
                  <a:schemeClr val="dk1"/>
                </a:solidFill>
                <a:latin typeface="Calibri"/>
                <a:ea typeface="Calibri"/>
                <a:cs typeface="Calibri"/>
                <a:sym typeface="Calibri"/>
              </a:rPr>
              <a:t>Available at:</a:t>
            </a:r>
            <a:endParaRPr/>
          </a:p>
          <a:p>
            <a:pPr indent="0" lvl="0" marL="0" marR="0" rtl="0" algn="l">
              <a:spcBef>
                <a:spcPts val="0"/>
              </a:spcBef>
              <a:spcAft>
                <a:spcPts val="0"/>
              </a:spcAft>
              <a:buNone/>
            </a:pPr>
            <a:r>
              <a:rPr lang="en-US" sz="2800">
                <a:solidFill>
                  <a:schemeClr val="dk1"/>
                </a:solidFill>
                <a:latin typeface="Calibri"/>
                <a:ea typeface="Calibri"/>
                <a:cs typeface="Calibri"/>
                <a:sym typeface="Calibri"/>
              </a:rPr>
              <a:t> </a:t>
            </a:r>
            <a:r>
              <a:rPr lang="en-US" sz="2800" u="sng">
                <a:solidFill>
                  <a:schemeClr val="dk1"/>
                </a:solidFill>
                <a:latin typeface="Calibri"/>
                <a:ea typeface="Calibri"/>
                <a:cs typeface="Calibri"/>
                <a:sym typeface="Calibri"/>
              </a:rPr>
              <a:t>http://www.cdc.gov/mumps/php/public-health-strategy/index.html</a:t>
            </a:r>
            <a:endParaRPr/>
          </a:p>
          <a:p>
            <a:pPr indent="0" lvl="0" marL="0" marR="0" rtl="0" algn="l">
              <a:spcBef>
                <a:spcPts val="0"/>
              </a:spcBef>
              <a:spcAft>
                <a:spcPts val="0"/>
              </a:spcAft>
              <a:buNone/>
            </a:pPr>
            <a:r>
              <a:rPr lang="en-US" sz="2800">
                <a:solidFill>
                  <a:schemeClr val="dk1"/>
                </a:solidFill>
                <a:latin typeface="Calibri"/>
                <a:ea typeface="Calibri"/>
                <a:cs typeface="Calibri"/>
                <a:sym typeface="Calibri"/>
              </a:rPr>
              <a:t>(Accessed:1 March2026)</a:t>
            </a:r>
            <a:endParaRPr/>
          </a:p>
          <a:p>
            <a:pPr indent="0" lvl="0" marL="0" marR="0" rtl="0" algn="l">
              <a:spcBef>
                <a:spcPts val="0"/>
              </a:spcBef>
              <a:spcAft>
                <a:spcPts val="0"/>
              </a:spcAft>
              <a:buNone/>
            </a:pPr>
            <a:r>
              <a:t/>
            </a:r>
            <a:endParaRPr sz="2800">
              <a:solidFill>
                <a:schemeClr val="dk1"/>
              </a:solidFill>
              <a:latin typeface="Calibri"/>
              <a:ea typeface="Calibri"/>
              <a:cs typeface="Calibri"/>
              <a:sym typeface="Calibri"/>
            </a:endParaRPr>
          </a:p>
          <a:p>
            <a:pPr indent="0" lvl="0" marL="0" marR="0" rtl="0" algn="l">
              <a:spcBef>
                <a:spcPts val="0"/>
              </a:spcBef>
              <a:spcAft>
                <a:spcPts val="0"/>
              </a:spcAft>
              <a:buNone/>
            </a:pPr>
            <a:r>
              <a:rPr lang="en-US" sz="2800">
                <a:solidFill>
                  <a:schemeClr val="dk1"/>
                </a:solidFill>
                <a:latin typeface="Calibri"/>
                <a:ea typeface="Calibri"/>
                <a:cs typeface="Calibri"/>
                <a:sym typeface="Calibri"/>
              </a:rPr>
              <a:t>Clemmons, N. s. et al. (2017) ‘Mumps: epidemiology and outbreak response, Current Epidemiology Reports, 4(2),pp. 95-103.</a:t>
            </a:r>
            <a:endParaRPr/>
          </a:p>
          <a:p>
            <a:pPr indent="0" lvl="0" marL="0" marR="0" rtl="0" algn="l">
              <a:spcBef>
                <a:spcPts val="0"/>
              </a:spcBef>
              <a:spcAft>
                <a:spcPts val="0"/>
              </a:spcAft>
              <a:buNone/>
            </a:pPr>
            <a:r>
              <a:rPr lang="en-US" sz="2800">
                <a:solidFill>
                  <a:schemeClr val="dk1"/>
                </a:solidFill>
                <a:latin typeface="Calibri"/>
                <a:ea typeface="Calibri"/>
                <a:cs typeface="Calibri"/>
                <a:sym typeface="Calibri"/>
              </a:rPr>
              <a:t> </a:t>
            </a:r>
            <a:endParaRPr/>
          </a:p>
          <a:p>
            <a:pPr indent="0" lvl="0" marL="0" marR="0" rtl="0" algn="l">
              <a:spcBef>
                <a:spcPts val="0"/>
              </a:spcBef>
              <a:spcAft>
                <a:spcPts val="0"/>
              </a:spcAft>
              <a:buNone/>
            </a:pPr>
            <a:r>
              <a:rPr lang="en-US" sz="2800">
                <a:solidFill>
                  <a:schemeClr val="dk1"/>
                </a:solidFill>
                <a:latin typeface="Calibri"/>
                <a:ea typeface="Calibri"/>
                <a:cs typeface="Calibri"/>
                <a:sym typeface="Calibri"/>
              </a:rPr>
              <a:t>Public Health England (PHE) (2019) </a:t>
            </a:r>
            <a:r>
              <a:rPr i="1" lang="en-US" sz="2800">
                <a:solidFill>
                  <a:schemeClr val="dk1"/>
                </a:solidFill>
                <a:latin typeface="Calibri"/>
                <a:ea typeface="Calibri"/>
                <a:cs typeface="Calibri"/>
                <a:sym typeface="Calibri"/>
              </a:rPr>
              <a:t>Health protection in schools and other childcare facilities.</a:t>
            </a:r>
            <a:r>
              <a:rPr lang="en-US" sz="2800">
                <a:solidFill>
                  <a:schemeClr val="dk1"/>
                </a:solidFill>
                <a:latin typeface="Calibri"/>
                <a:ea typeface="Calibri"/>
                <a:cs typeface="Calibri"/>
                <a:sym typeface="Calibri"/>
              </a:rPr>
              <a:t> London: PHE. Available at : </a:t>
            </a:r>
            <a:r>
              <a:rPr lang="en-US" sz="2800" u="sng">
                <a:solidFill>
                  <a:schemeClr val="dk1"/>
                </a:solidFill>
                <a:latin typeface="Calibri"/>
                <a:ea typeface="Calibri"/>
                <a:cs typeface="Calibri"/>
                <a:sym typeface="Calibri"/>
                <a:hlinkClick r:id="rId4">
                  <a:extLst>
                    <a:ext uri="{A12FA001-AC4F-418D-AE19-62706E023703}">
                      <ahyp:hlinkClr val="tx"/>
                    </a:ext>
                  </a:extLst>
                </a:hlinkClick>
              </a:rPr>
              <a:t>www.gov.uk/government/publications/health-protection-in-schools-and-other-childcare-facilities</a:t>
            </a:r>
            <a:r>
              <a:rPr lang="en-US" sz="2800">
                <a:solidFill>
                  <a:schemeClr val="dk1"/>
                </a:solidFill>
                <a:latin typeface="Calibri"/>
                <a:ea typeface="Calibri"/>
                <a:cs typeface="Calibri"/>
                <a:sym typeface="Calibri"/>
              </a:rPr>
              <a:t> (Accessed:1March2026)</a:t>
            </a:r>
            <a:endParaRPr/>
          </a:p>
          <a:p>
            <a:pPr indent="0" lvl="0" marL="0" marR="0" rtl="0" algn="just">
              <a:lnSpc>
                <a:spcPct val="150000"/>
              </a:lnSpc>
              <a:spcBef>
                <a:spcPts val="0"/>
              </a:spcBef>
              <a:spcAft>
                <a:spcPts val="0"/>
              </a:spcAft>
              <a:buNone/>
            </a:pPr>
            <a:r>
              <a:t/>
            </a:r>
            <a:endParaRPr sz="28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