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entation.xml" ContentType="application/vnd.openxmlformats-officedocument.presentationml.presentation.main+xml"/>
  <Override PartName="/ppt/slideLayouts/slideLayout3.xml" ContentType="application/vnd.openxmlformats-officedocument.presentationml.slideLayout+xml"/>
  <Override PartName="/ppt/notesSlides/notesSlide9.xml" ContentType="application/vnd.openxmlformats-officedocument.presentationml.notesSlide+xml"/>
  <Override PartName="/ppt/notesSlides/notesSlide8.xml" ContentType="application/vnd.openxmlformats-officedocument.presentationml.notesSlide+xml"/>
  <Override PartName="/ppt/notesSlides/notesSlide7.xml" ContentType="application/vnd.openxmlformats-officedocument.presentationml.notesSlide+xml"/>
  <Override PartName="/ppt/notesSlides/notesSlide6.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notesMasters/notesMaster1.xml" ContentType="application/vnd.openxmlformats-officedocument.presentationml.notesMaster+xml"/>
  <Override PartName="/ppt/commentAuthors.xml" ContentType="application/vnd.openxmlformats-officedocument.presentationml.commentAuthors+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35"/>
  </p:notesMasterIdLst>
  <p:sldIdLst>
    <p:sldId id="777" r:id="rId2"/>
    <p:sldId id="778" r:id="rId3"/>
    <p:sldId id="583" r:id="rId4"/>
    <p:sldId id="421" r:id="rId5"/>
    <p:sldId id="759" r:id="rId6"/>
    <p:sldId id="760" r:id="rId7"/>
    <p:sldId id="416" r:id="rId8"/>
    <p:sldId id="761" r:id="rId9"/>
    <p:sldId id="762" r:id="rId10"/>
    <p:sldId id="763" r:id="rId11"/>
    <p:sldId id="425" r:id="rId12"/>
    <p:sldId id="433" r:id="rId13"/>
    <p:sldId id="432" r:id="rId14"/>
    <p:sldId id="764" r:id="rId15"/>
    <p:sldId id="765" r:id="rId16"/>
    <p:sldId id="766" r:id="rId17"/>
    <p:sldId id="427" r:id="rId18"/>
    <p:sldId id="588" r:id="rId19"/>
    <p:sldId id="558" r:id="rId20"/>
    <p:sldId id="559" r:id="rId21"/>
    <p:sldId id="560" r:id="rId22"/>
    <p:sldId id="561" r:id="rId23"/>
    <p:sldId id="562" r:id="rId24"/>
    <p:sldId id="563" r:id="rId25"/>
    <p:sldId id="564" r:id="rId26"/>
    <p:sldId id="565" r:id="rId27"/>
    <p:sldId id="566" r:id="rId28"/>
    <p:sldId id="567" r:id="rId29"/>
    <p:sldId id="568" r:id="rId30"/>
    <p:sldId id="768" r:id="rId31"/>
    <p:sldId id="582" r:id="rId32"/>
    <p:sldId id="436" r:id="rId33"/>
    <p:sldId id="77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61"/>
    <p:restoredTop sz="95238"/>
  </p:normalViewPr>
  <p:slideViewPr>
    <p:cSldViewPr snapToGrid="0" snapToObjects="1">
      <p:cViewPr varScale="1">
        <p:scale>
          <a:sx n="122" d="100"/>
          <a:sy n="122" d="100"/>
        </p:scale>
        <p:origin x="992" y="192"/>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customXml" Target="../customXml/item3.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10/13/20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dirty="0"/>
          </a:p>
        </p:txBody>
      </p:sp>
    </p:spTree>
    <p:extLst>
      <p:ext uri="{BB962C8B-B14F-4D97-AF65-F5344CB8AC3E}">
        <p14:creationId xmlns:p14="http://schemas.microsoft.com/office/powerpoint/2010/main" val="258210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5</a:t>
            </a:fld>
            <a:endParaRPr lang="en-GB" altLang="en-US" dirty="0"/>
          </a:p>
        </p:txBody>
      </p:sp>
    </p:spTree>
    <p:extLst>
      <p:ext uri="{BB962C8B-B14F-4D97-AF65-F5344CB8AC3E}">
        <p14:creationId xmlns:p14="http://schemas.microsoft.com/office/powerpoint/2010/main" val="3703333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6</a:t>
            </a:fld>
            <a:endParaRPr lang="en-GB" altLang="en-US" dirty="0"/>
          </a:p>
        </p:txBody>
      </p:sp>
    </p:spTree>
    <p:extLst>
      <p:ext uri="{BB962C8B-B14F-4D97-AF65-F5344CB8AC3E}">
        <p14:creationId xmlns:p14="http://schemas.microsoft.com/office/powerpoint/2010/main" val="2766727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7</a:t>
            </a:fld>
            <a:endParaRPr lang="en-GB" altLang="en-US" dirty="0"/>
          </a:p>
        </p:txBody>
      </p:sp>
    </p:spTree>
    <p:extLst>
      <p:ext uri="{BB962C8B-B14F-4D97-AF65-F5344CB8AC3E}">
        <p14:creationId xmlns:p14="http://schemas.microsoft.com/office/powerpoint/2010/main" val="6136567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8</a:t>
            </a:fld>
            <a:endParaRPr lang="en-GB" altLang="en-US" dirty="0"/>
          </a:p>
        </p:txBody>
      </p:sp>
    </p:spTree>
    <p:extLst>
      <p:ext uri="{BB962C8B-B14F-4D97-AF65-F5344CB8AC3E}">
        <p14:creationId xmlns:p14="http://schemas.microsoft.com/office/powerpoint/2010/main" val="316575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9</a:t>
            </a:fld>
            <a:endParaRPr lang="en-GB" altLang="en-US" dirty="0"/>
          </a:p>
        </p:txBody>
      </p:sp>
    </p:spTree>
    <p:extLst>
      <p:ext uri="{BB962C8B-B14F-4D97-AF65-F5344CB8AC3E}">
        <p14:creationId xmlns:p14="http://schemas.microsoft.com/office/powerpoint/2010/main" val="1336270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10</a:t>
            </a:fld>
            <a:endParaRPr lang="en-GB" altLang="en-US" dirty="0"/>
          </a:p>
        </p:txBody>
      </p:sp>
    </p:spTree>
    <p:extLst>
      <p:ext uri="{BB962C8B-B14F-4D97-AF65-F5344CB8AC3E}">
        <p14:creationId xmlns:p14="http://schemas.microsoft.com/office/powerpoint/2010/main" val="2087942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Start page for students to begin creating their own Linkedin profile with support from tutors and each other.</a:t>
            </a: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30</a:t>
            </a:fld>
            <a:endParaRPr lang="en-GB" altLang="en-US"/>
          </a:p>
        </p:txBody>
      </p:sp>
    </p:spTree>
    <p:extLst>
      <p:ext uri="{BB962C8B-B14F-4D97-AF65-F5344CB8AC3E}">
        <p14:creationId xmlns:p14="http://schemas.microsoft.com/office/powerpoint/2010/main" val="13248157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4478"/>
            <a:fld id="{D2284729-FB86-476B-8245-F0774E3D5E7B}" type="slidenum">
              <a:rPr lang="en-US" smtClean="0"/>
              <a:pPr defTabSz="964478"/>
              <a:t>33</a:t>
            </a:fld>
            <a:endParaRPr lang="en-US"/>
          </a:p>
        </p:txBody>
      </p:sp>
      <p:sp>
        <p:nvSpPr>
          <p:cNvPr id="2560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GB"/>
              <a:t>	Once discussed the first part of other considerations</a:t>
            </a:r>
          </a:p>
          <a:p>
            <a:pPr eaLnBrk="1" hangingPunct="1"/>
            <a:r>
              <a:rPr lang="en-GB"/>
              <a:t>	We may have numerous individual learning needs combined within a single group of learners. As a teacher this can 	be hard to cater for. We need to see what are the learners experiences (knowledge, skills and competences), carry out 	a comparison, form a plan and plan a programme of tuition.</a:t>
            </a:r>
          </a:p>
          <a:p>
            <a:pPr eaLnBrk="1" hangingPunct="1"/>
            <a:endParaRPr lang="en-GB"/>
          </a:p>
          <a:p>
            <a:pPr eaLnBrk="1" hangingPunct="1"/>
            <a:r>
              <a:rPr lang="en-GB"/>
              <a:t>	During tuition:</a:t>
            </a:r>
          </a:p>
          <a:p>
            <a:pPr eaLnBrk="1" hangingPunct="1"/>
            <a:r>
              <a:rPr lang="en-GB"/>
              <a:t>	Have a back up management strategy plan.</a:t>
            </a:r>
          </a:p>
          <a:p>
            <a:pPr eaLnBrk="1" hangingPunct="1"/>
            <a:r>
              <a:rPr lang="en-GB"/>
              <a:t>	Leader could work in your favour or disrupt and divert teaching. </a:t>
            </a:r>
          </a:p>
        </p:txBody>
      </p:sp>
    </p:spTree>
    <p:extLst>
      <p:ext uri="{BB962C8B-B14F-4D97-AF65-F5344CB8AC3E}">
        <p14:creationId xmlns:p14="http://schemas.microsoft.com/office/powerpoint/2010/main" val="20853918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13/10/2020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13/10/2020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13/10/2020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13/10/2020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13/10/2020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13/10/2020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13/10/2020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13/10/2020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13/10/2020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13/10/2020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channel/UCK9YBwKHiLW1O-GYIOX2zFg" TargetMode="External"/><Relationship Id="rId2" Type="http://schemas.openxmlformats.org/officeDocument/2006/relationships/hyperlink" Target="https://youtu.be/uLG9jwgAio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lifewire.com/what-is-linkedin-3486382"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lifewire.com/what-is-linkedin-3486382"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lifewire.com/what-is-linkedin-3486382"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thebalance.com/tips-to-make-a-better-linkedin-profile-2062332"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linkedin.com/"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a:xfrm>
            <a:off x="914400" y="1643360"/>
            <a:ext cx="10363200" cy="1470025"/>
          </a:xfrm>
        </p:spPr>
        <p:txBody>
          <a:bodyPr/>
          <a:lstStyle/>
          <a:p>
            <a:r>
              <a:rPr lang="en-US" b="1" dirty="0">
                <a:latin typeface="Arial" panose="020B0604020202020204" pitchFamily="34" charset="0"/>
                <a:cs typeface="Arial" panose="020B0604020202020204" pitchFamily="34" charset="0"/>
              </a:rPr>
              <a:t>BA Management Skills for the Workplace</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BMSK4007</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5"/>
            <a:ext cx="11372850" cy="1627485"/>
          </a:xfrm>
        </p:spPr>
        <p:txBody>
          <a:bodyPr>
            <a:normAutofit lnSpcReduction="10000"/>
          </a:bodyPr>
          <a:lstStyle/>
          <a:p>
            <a:r>
              <a:rPr lang="en-GB" sz="4000" dirty="0">
                <a:latin typeface="Arial" panose="020B0604020202020204" pitchFamily="34" charset="0"/>
                <a:cs typeface="Arial" panose="020B0604020202020204" pitchFamily="34" charset="0"/>
              </a:rPr>
              <a:t>Digital Skills and Personal Branding </a:t>
            </a:r>
          </a:p>
          <a:p>
            <a:r>
              <a:rPr lang="en-GB" b="1" dirty="0"/>
              <a:t>Online Session 4</a:t>
            </a:r>
          </a:p>
          <a:p>
            <a:r>
              <a:rPr lang="en-GB" sz="3200" b="1" dirty="0">
                <a:latin typeface="Arial" panose="020B0604020202020204" pitchFamily="34" charset="0"/>
                <a:cs typeface="Arial" panose="020B0604020202020204" pitchFamily="34" charset="0"/>
              </a:rPr>
              <a:t>Appropriate use of social media</a:t>
            </a:r>
          </a:p>
          <a:p>
            <a:endParaRPr lang="en-US" dirty="0"/>
          </a:p>
        </p:txBody>
      </p:sp>
    </p:spTree>
    <p:extLst>
      <p:ext uri="{BB962C8B-B14F-4D97-AF65-F5344CB8AC3E}">
        <p14:creationId xmlns:p14="http://schemas.microsoft.com/office/powerpoint/2010/main" val="630568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380995" y="306002"/>
            <a:ext cx="11696699" cy="757688"/>
          </a:xfrm>
        </p:spPr>
        <p:txBody>
          <a:bodyPr>
            <a:normAutofit fontScale="90000"/>
          </a:bodyPr>
          <a:lstStyle/>
          <a:p>
            <a:r>
              <a:rPr lang="en-GB" sz="3200" b="1" dirty="0">
                <a:latin typeface="Arial" panose="020B0604020202020204" pitchFamily="34" charset="0"/>
                <a:cs typeface="Arial" panose="020B0604020202020204" pitchFamily="34" charset="0"/>
              </a:rPr>
              <a:t>Developing Relationships and Workplace Achievement </a:t>
            </a:r>
            <a:br>
              <a:rPr lang="en-GB" sz="3200" b="1" dirty="0">
                <a:latin typeface="Arial" panose="020B0604020202020204" pitchFamily="34" charset="0"/>
                <a:cs typeface="Arial" panose="020B0604020202020204" pitchFamily="34" charset="0"/>
              </a:rPr>
            </a:br>
            <a:endParaRPr lang="en-US"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9" y="774716"/>
            <a:ext cx="5473691" cy="5131370"/>
          </a:xfrm>
        </p:spPr>
        <p:txBody>
          <a:bodyPr>
            <a:normAutofit fontScale="85000" lnSpcReduction="20000"/>
          </a:bodyPr>
          <a:lstStyle/>
          <a:p>
            <a:pPr marL="0" indent="0">
              <a:buNone/>
            </a:pPr>
            <a:r>
              <a:rPr lang="en-GB" b="1" dirty="0">
                <a:latin typeface="Arial" panose="020B0604020202020204" pitchFamily="34" charset="0"/>
                <a:cs typeface="Arial" panose="020B0604020202020204" pitchFamily="34" charset="0"/>
              </a:rPr>
              <a:t>1</a:t>
            </a:r>
            <a:r>
              <a:rPr lang="en-GB" dirty="0">
                <a:latin typeface="Arial" panose="020B0604020202020204" pitchFamily="34" charset="0"/>
                <a:cs typeface="Arial" panose="020B0604020202020204" pitchFamily="34" charset="0"/>
              </a:rPr>
              <a:t>. Demonstrate the ability to evaluate the appropriate use of modern technology to improve workplace efficiency and employability, supported by criteria leading to an evaluation</a:t>
            </a:r>
            <a:r>
              <a:rPr lang="en-US" sz="2400" dirty="0">
                <a:latin typeface="Arial" panose="020B0604020202020204" pitchFamily="34" charset="0"/>
                <a:cs typeface="Arial" panose="020B0604020202020204" pitchFamily="34" charset="0"/>
              </a:rPr>
              <a:t>                                                 </a:t>
            </a:r>
            <a:endParaRPr lang="en-GB" altLang="en-US" sz="2400" b="1" dirty="0">
              <a:latin typeface="Arial" panose="020B0604020202020204" pitchFamily="34" charset="0"/>
              <a:cs typeface="Arial" panose="020B0604020202020204" pitchFamily="34" charset="0"/>
            </a:endParaRPr>
          </a:p>
          <a:p>
            <a:pPr marL="457200" indent="-457200">
              <a:buFont typeface="+mj-lt"/>
              <a:buAutoNum type="arabicPeriod"/>
            </a:pPr>
            <a:endParaRPr lang="en-GB" sz="900" dirty="0">
              <a:latin typeface="Arial" panose="020B0604020202020204" pitchFamily="34" charset="0"/>
              <a:cs typeface="Arial" panose="020B0604020202020204" pitchFamily="34" charset="0"/>
            </a:endParaRPr>
          </a:p>
          <a:p>
            <a:pPr marL="0" lvl="0" indent="0">
              <a:buNone/>
            </a:pPr>
            <a:r>
              <a:rPr lang="en-GB" b="1" dirty="0">
                <a:latin typeface="Arial" panose="020B0604020202020204" pitchFamily="34" charset="0"/>
                <a:cs typeface="Arial" panose="020B0604020202020204" pitchFamily="34" charset="0"/>
              </a:rPr>
              <a:t>2</a:t>
            </a:r>
            <a:r>
              <a:rPr lang="en-GB" dirty="0">
                <a:latin typeface="Arial" panose="020B0604020202020204" pitchFamily="34" charset="0"/>
                <a:cs typeface="Arial" panose="020B0604020202020204" pitchFamily="34" charset="0"/>
              </a:rPr>
              <a:t>. Demonstrate appropriate use of social media for creation of own personal brand (and its applications in the workplace), through the creation of own professional online presence on LinkedIn, supported by evidence</a:t>
            </a:r>
          </a:p>
          <a:p>
            <a:pPr marL="457200" indent="-457200">
              <a:buFont typeface="+mj-lt"/>
              <a:buAutoNum type="arabicPeriod"/>
            </a:pPr>
            <a:endParaRPr lang="en-GB" sz="900"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3</a:t>
            </a:r>
            <a:r>
              <a:rPr lang="en-GB" dirty="0">
                <a:latin typeface="Arial" panose="020B0604020202020204" pitchFamily="34" charset="0"/>
                <a:cs typeface="Arial" panose="020B0604020202020204" pitchFamily="34" charset="0"/>
              </a:rPr>
              <a:t>. Explore the impact of personal branding on own employability</a:t>
            </a:r>
            <a:endParaRPr lang="en-GB" sz="900"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4</a:t>
            </a:r>
            <a:r>
              <a:rPr lang="en-GB" dirty="0">
                <a:latin typeface="Arial" panose="020B0604020202020204" pitchFamily="34" charset="0"/>
                <a:cs typeface="Arial" panose="020B0604020202020204" pitchFamily="34" charset="0"/>
              </a:rPr>
              <a:t>. Discuss personal and professional security and safety online</a:t>
            </a:r>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p:txBody>
          <a:bodyPr/>
          <a:lstStyle/>
          <a:p>
            <a:fld id="{3D165440-4880-415F-9146-4793BDD623F8}" type="slidenum">
              <a:rPr lang="en-GB" smtClean="0"/>
              <a:t>2</a:t>
            </a:fld>
            <a:endParaRPr lang="en-GB" dirty="0"/>
          </a:p>
        </p:txBody>
      </p:sp>
      <p:sp>
        <p:nvSpPr>
          <p:cNvPr id="6" name="TextBox 5">
            <a:extLst>
              <a:ext uri="{FF2B5EF4-FFF2-40B4-BE49-F238E27FC236}">
                <a16:creationId xmlns:a16="http://schemas.microsoft.com/office/drawing/2014/main" id="{889B092D-2163-6043-AB71-488A8A713124}"/>
              </a:ext>
            </a:extLst>
          </p:cNvPr>
          <p:cNvSpPr txBox="1"/>
          <p:nvPr/>
        </p:nvSpPr>
        <p:spPr>
          <a:xfrm>
            <a:off x="5974080" y="997266"/>
            <a:ext cx="6766549" cy="4302716"/>
          </a:xfrm>
          <a:prstGeom prst="rect">
            <a:avLst/>
          </a:prstGeom>
          <a:noFill/>
        </p:spPr>
        <p:txBody>
          <a:bodyPr wrap="square" rtlCol="0">
            <a:spAutoFit/>
          </a:bodyPr>
          <a:lstStyle/>
          <a:p>
            <a:pPr>
              <a:lnSpc>
                <a:spcPct val="170000"/>
              </a:lnSpc>
            </a:pPr>
            <a:r>
              <a:rPr lang="en-GB" sz="2400" b="1" dirty="0">
                <a:latin typeface="Arial" panose="020B0604020202020204" pitchFamily="34" charset="0"/>
                <a:cs typeface="Arial" panose="020B0604020202020204" pitchFamily="34" charset="0"/>
              </a:rPr>
              <a:t>Common Assessment Criteria</a:t>
            </a:r>
          </a:p>
          <a:p>
            <a:pPr>
              <a:lnSpc>
                <a:spcPct val="170000"/>
              </a:lnSpc>
            </a:pPr>
            <a:r>
              <a:rPr lang="en-GB" sz="2400" dirty="0">
                <a:latin typeface="Arial" panose="020B0604020202020204" pitchFamily="34" charset="0"/>
                <a:cs typeface="Arial" panose="020B0604020202020204" pitchFamily="34" charset="0"/>
              </a:rPr>
              <a:t>Engagement with Literature Skills   </a:t>
            </a:r>
            <a:r>
              <a:rPr lang="en-GB" sz="2400" b="1" dirty="0">
                <a:latin typeface="Arial" panose="020B0604020202020204" pitchFamily="34" charset="0"/>
                <a:cs typeface="Arial" panose="020B0604020202020204" pitchFamily="34" charset="0"/>
              </a:rPr>
              <a:t>10</a:t>
            </a:r>
          </a:p>
          <a:p>
            <a:pPr>
              <a:lnSpc>
                <a:spcPct val="170000"/>
              </a:lnSpc>
            </a:pPr>
            <a:r>
              <a:rPr lang="en-GB" sz="2400" dirty="0">
                <a:latin typeface="Arial" panose="020B0604020202020204" pitchFamily="34" charset="0"/>
                <a:cs typeface="Arial" panose="020B0604020202020204" pitchFamily="34" charset="0"/>
              </a:rPr>
              <a:t>Knowledge and Understanding Skills  </a:t>
            </a:r>
            <a:r>
              <a:rPr lang="en-GB" sz="2400" b="1" dirty="0">
                <a:latin typeface="Arial" panose="020B0604020202020204" pitchFamily="34" charset="0"/>
                <a:cs typeface="Arial" panose="020B0604020202020204" pitchFamily="34" charset="0"/>
              </a:rPr>
              <a:t>30</a:t>
            </a:r>
          </a:p>
          <a:p>
            <a:pPr>
              <a:lnSpc>
                <a:spcPct val="170000"/>
              </a:lnSpc>
            </a:pPr>
            <a:r>
              <a:rPr lang="en-GB" sz="2400" dirty="0">
                <a:latin typeface="Arial" panose="020B0604020202020204" pitchFamily="34" charset="0"/>
                <a:cs typeface="Arial" panose="020B0604020202020204" pitchFamily="34" charset="0"/>
              </a:rPr>
              <a:t>Cognitive and Intellectual Skills	 </a:t>
            </a:r>
            <a:r>
              <a:rPr lang="en-GB" sz="2400" b="1" dirty="0">
                <a:latin typeface="Arial" panose="020B0604020202020204" pitchFamily="34" charset="0"/>
                <a:cs typeface="Arial" panose="020B0604020202020204" pitchFamily="34" charset="0"/>
              </a:rPr>
              <a:t>20</a:t>
            </a:r>
          </a:p>
          <a:p>
            <a:pPr>
              <a:lnSpc>
                <a:spcPct val="170000"/>
              </a:lnSpc>
            </a:pPr>
            <a:r>
              <a:rPr lang="en-GB" sz="2400" dirty="0">
                <a:latin typeface="Arial" panose="020B0604020202020204" pitchFamily="34" charset="0"/>
                <a:cs typeface="Arial" panose="020B0604020202020204" pitchFamily="34" charset="0"/>
              </a:rPr>
              <a:t>Practical Application Skills   </a:t>
            </a:r>
            <a:r>
              <a:rPr lang="en-GB" sz="2400" b="1" dirty="0">
                <a:latin typeface="Arial" panose="020B0604020202020204" pitchFamily="34" charset="0"/>
                <a:cs typeface="Arial" panose="020B0604020202020204" pitchFamily="34" charset="0"/>
              </a:rPr>
              <a:t>30</a:t>
            </a:r>
          </a:p>
          <a:p>
            <a:pPr>
              <a:lnSpc>
                <a:spcPct val="170000"/>
              </a:lnSpc>
            </a:pPr>
            <a:endParaRPr lang="en-GB" sz="7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Transferable Skills for Life and            Professional Practice  	</a:t>
            </a:r>
            <a:r>
              <a:rPr lang="en-GB" sz="2400" b="1" dirty="0">
                <a:latin typeface="Arial" panose="020B0604020202020204" pitchFamily="34" charset="0"/>
                <a:cs typeface="Arial" panose="020B0604020202020204" pitchFamily="34" charset="0"/>
              </a:rPr>
              <a:t>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883401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Content Placeholder 2">
            <a:extLst>
              <a:ext uri="{FF2B5EF4-FFF2-40B4-BE49-F238E27FC236}">
                <a16:creationId xmlns:a16="http://schemas.microsoft.com/office/drawing/2014/main" id="{3F5AF3C7-027E-D243-93A6-26B2AD156D3B}"/>
              </a:ext>
            </a:extLst>
          </p:cNvPr>
          <p:cNvSpPr>
            <a:spLocks noGrp="1"/>
          </p:cNvSpPr>
          <p:nvPr>
            <p:ph idx="1"/>
          </p:nvPr>
        </p:nvSpPr>
        <p:spPr>
          <a:xfrm>
            <a:off x="2327276" y="1535114"/>
            <a:ext cx="7559675" cy="5184775"/>
          </a:xfrm>
        </p:spPr>
        <p:txBody>
          <a:bodyPr/>
          <a:lstStyle/>
          <a:p>
            <a:pPr marL="0" indent="0" algn="ctr">
              <a:buNone/>
            </a:pPr>
            <a:endParaRPr lang="en-GB" altLang="en-US" dirty="0">
              <a:latin typeface="Arial" panose="020B0604020202020204" pitchFamily="34" charset="0"/>
              <a:cs typeface="Arial" panose="020B0604020202020204" pitchFamily="34" charset="0"/>
            </a:endParaRPr>
          </a:p>
          <a:p>
            <a:pPr marL="0" indent="0" algn="ctr">
              <a:buNone/>
            </a:pPr>
            <a:endParaRPr lang="en-GB" altLang="en-US" dirty="0">
              <a:latin typeface="Arial" panose="020B0604020202020204" pitchFamily="34" charset="0"/>
              <a:cs typeface="Arial" panose="020B0604020202020204" pitchFamily="34" charset="0"/>
            </a:endParaRPr>
          </a:p>
          <a:p>
            <a:pPr marL="0" indent="0" algn="ctr">
              <a:buNone/>
            </a:pPr>
            <a:endParaRPr lang="en-GB" altLang="en-US" dirty="0">
              <a:latin typeface="Arial" panose="020B0604020202020204" pitchFamily="34" charset="0"/>
              <a:cs typeface="Arial" panose="020B0604020202020204" pitchFamily="34" charset="0"/>
            </a:endParaRPr>
          </a:p>
          <a:p>
            <a:pPr marL="0" indent="0" algn="ctr">
              <a:buNone/>
            </a:pPr>
            <a:r>
              <a:rPr lang="en-GB" altLang="en-US" dirty="0">
                <a:latin typeface="Arial" panose="020B0604020202020204" pitchFamily="34" charset="0"/>
                <a:cs typeface="Arial" panose="020B0604020202020204" pitchFamily="34" charset="0"/>
                <a:hlinkClick r:id="rId2"/>
              </a:rPr>
              <a:t>https://youtu.be/uLG9jwgAios</a:t>
            </a:r>
            <a:endParaRPr lang="en-GB" altLang="en-US" dirty="0">
              <a:latin typeface="Arial" panose="020B0604020202020204" pitchFamily="34" charset="0"/>
              <a:cs typeface="Arial" panose="020B0604020202020204" pitchFamily="34" charset="0"/>
            </a:endParaRPr>
          </a:p>
          <a:p>
            <a:pPr marL="0" indent="0" algn="ctr">
              <a:buNone/>
            </a:pPr>
            <a:endParaRPr lang="en-GB" altLang="en-US" dirty="0">
              <a:latin typeface="Arial" panose="020B0604020202020204" pitchFamily="34" charset="0"/>
              <a:cs typeface="Arial" panose="020B0604020202020204" pitchFamily="34" charset="0"/>
            </a:endParaRPr>
          </a:p>
          <a:p>
            <a:pPr marL="0" indent="0" algn="ctr">
              <a:buNone/>
            </a:pPr>
            <a:endParaRPr lang="en-GB" altLang="en-US" sz="800" dirty="0">
              <a:latin typeface="Arial" panose="020B0604020202020204" pitchFamily="34" charset="0"/>
              <a:cs typeface="Arial" panose="020B0604020202020204" pitchFamily="34" charset="0"/>
            </a:endParaRPr>
          </a:p>
          <a:p>
            <a:pPr marL="0" indent="0" algn="ctr">
              <a:buNone/>
            </a:pPr>
            <a:r>
              <a:rPr lang="en-GB" altLang="en-US" dirty="0">
                <a:latin typeface="Arial" panose="020B0604020202020204" pitchFamily="34" charset="0"/>
                <a:cs typeface="Arial" panose="020B0604020202020204" pitchFamily="34" charset="0"/>
              </a:rPr>
              <a:t>Take notes for a group discussion         after the video</a:t>
            </a:r>
          </a:p>
        </p:txBody>
      </p:sp>
      <p:sp>
        <p:nvSpPr>
          <p:cNvPr id="6" name="Title 1">
            <a:extLst>
              <a:ext uri="{FF2B5EF4-FFF2-40B4-BE49-F238E27FC236}">
                <a16:creationId xmlns:a16="http://schemas.microsoft.com/office/drawing/2014/main" id="{87154D41-2417-AE45-B680-6C9EF33D14E1}"/>
              </a:ext>
            </a:extLst>
          </p:cNvPr>
          <p:cNvSpPr>
            <a:spLocks noGrp="1"/>
          </p:cNvSpPr>
          <p:nvPr>
            <p:ph type="title"/>
          </p:nvPr>
        </p:nvSpPr>
        <p:spPr>
          <a:xfrm>
            <a:off x="1992313" y="1125538"/>
            <a:ext cx="8229600" cy="1143000"/>
          </a:xfrm>
        </p:spPr>
        <p:txBody>
          <a:bodyPr/>
          <a:lstStyle/>
          <a:p>
            <a:pPr>
              <a:defRPr/>
            </a:pPr>
            <a:r>
              <a:rPr lang="en-GB" sz="3600" b="1" dirty="0">
                <a:latin typeface="Arial" panose="020B0604020202020204" pitchFamily="34" charset="0"/>
                <a:cs typeface="Arial" panose="020B0604020202020204" pitchFamily="34" charset="0"/>
              </a:rPr>
              <a:t>Social Media in the Workplace: Legal, Policy and Productivity Issues</a:t>
            </a:r>
            <a:r>
              <a:rPr lang="en-GB" sz="2000" dirty="0">
                <a:latin typeface="Arial" panose="020B0604020202020204" pitchFamily="34" charset="0"/>
                <a:cs typeface="Arial" panose="020B0604020202020204" pitchFamily="34" charset="0"/>
              </a:rPr>
              <a:t> by </a:t>
            </a:r>
            <a:r>
              <a:rPr lang="en-GB" sz="2400" u="sng" dirty="0">
                <a:hlinkClick r:id="rId3"/>
              </a:rPr>
              <a:t>WorldatWorkTV</a:t>
            </a:r>
            <a:br>
              <a:rPr lang="en-GB" sz="3600" dirty="0"/>
            </a:br>
            <a:br>
              <a:rPr lang="en-GB" sz="3600" b="1" dirty="0">
                <a:latin typeface="Arial" panose="020B0604020202020204" pitchFamily="34" charset="0"/>
                <a:cs typeface="Arial" panose="020B0604020202020204" pitchFamily="34" charset="0"/>
              </a:rPr>
            </a:br>
            <a:endPar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2700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6000" y="128432"/>
            <a:ext cx="9194800" cy="1143000"/>
          </a:xfrm>
        </p:spPr>
        <p:txBody>
          <a:bodyPr>
            <a:normAutofit/>
          </a:bodyPr>
          <a:lstStyle/>
          <a:p>
            <a:r>
              <a:rPr lang="en-US" sz="3600" b="1" dirty="0">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Twitter</a:t>
            </a: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4</a:t>
            </a:fld>
            <a:endParaRPr lang="en-GB" altLang="en-US" dirty="0"/>
          </a:p>
        </p:txBody>
      </p:sp>
      <p:pic>
        <p:nvPicPr>
          <p:cNvPr id="7" name="Picture 6" descr="A picture containing screen, television, monitor, electronics&#10;&#10;Description generated with high confidence">
            <a:extLst>
              <a:ext uri="{FF2B5EF4-FFF2-40B4-BE49-F238E27FC236}">
                <a16:creationId xmlns:a16="http://schemas.microsoft.com/office/drawing/2014/main" id="{F6022D2F-860D-4466-A376-AE1D334B738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15999" y="1284972"/>
            <a:ext cx="9194799" cy="4091940"/>
          </a:xfrm>
          <a:prstGeom prst="rect">
            <a:avLst/>
          </a:prstGeom>
        </p:spPr>
      </p:pic>
      <p:sp>
        <p:nvSpPr>
          <p:cNvPr id="5" name="Rectangle: Rounded Corners 4">
            <a:extLst>
              <a:ext uri="{FF2B5EF4-FFF2-40B4-BE49-F238E27FC236}">
                <a16:creationId xmlns:a16="http://schemas.microsoft.com/office/drawing/2014/main" id="{CED7008F-4052-4A57-A07F-6279BD03FA18}"/>
              </a:ext>
            </a:extLst>
          </p:cNvPr>
          <p:cNvSpPr/>
          <p:nvPr/>
        </p:nvSpPr>
        <p:spPr>
          <a:xfrm rot="1341778">
            <a:off x="7043515" y="3282274"/>
            <a:ext cx="2168540" cy="1840028"/>
          </a:xfrm>
          <a:prstGeom prst="roundRect">
            <a:avLst/>
          </a:prstGeom>
          <a:noFill/>
          <a:ln w="98425">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Arrow: Right 5">
            <a:extLst>
              <a:ext uri="{FF2B5EF4-FFF2-40B4-BE49-F238E27FC236}">
                <a16:creationId xmlns:a16="http://schemas.microsoft.com/office/drawing/2014/main" id="{1D2FE9E9-9629-4787-8F57-032D0FF222D5}"/>
              </a:ext>
            </a:extLst>
          </p:cNvPr>
          <p:cNvSpPr/>
          <p:nvPr/>
        </p:nvSpPr>
        <p:spPr>
          <a:xfrm rot="19440065">
            <a:off x="6130419" y="4420677"/>
            <a:ext cx="946568" cy="626205"/>
          </a:xfrm>
          <a:prstGeom prst="rightArrow">
            <a:avLst/>
          </a:prstGeom>
          <a:solidFill>
            <a:schemeClr val="bg1"/>
          </a:solidFill>
          <a:ln>
            <a:solidFill>
              <a:schemeClr val="tx1"/>
            </a:solid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8D81DBBC-D0D6-4D42-B7F0-AF2EF28FAB10}"/>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dirty="0"/>
              <a:t>2</a:t>
            </a:r>
          </a:p>
        </p:txBody>
      </p:sp>
    </p:spTree>
    <p:extLst>
      <p:ext uri="{BB962C8B-B14F-4D97-AF65-F5344CB8AC3E}">
        <p14:creationId xmlns:p14="http://schemas.microsoft.com/office/powerpoint/2010/main" val="4041469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5040" y="212271"/>
            <a:ext cx="9225280" cy="908917"/>
          </a:xfrm>
        </p:spPr>
        <p:txBody>
          <a:bodyPr>
            <a:normAutofit/>
          </a:bodyPr>
          <a:lstStyle/>
          <a:p>
            <a:r>
              <a:rPr lang="en-US" sz="3600" b="1" dirty="0">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Using Twitter</a:t>
            </a:r>
          </a:p>
        </p:txBody>
      </p:sp>
      <p:sp>
        <p:nvSpPr>
          <p:cNvPr id="3" name="Content Placeholder 2"/>
          <p:cNvSpPr>
            <a:spLocks noGrp="1"/>
          </p:cNvSpPr>
          <p:nvPr>
            <p:ph idx="1"/>
          </p:nvPr>
        </p:nvSpPr>
        <p:spPr>
          <a:xfrm>
            <a:off x="955040" y="1121188"/>
            <a:ext cx="10099040" cy="3352668"/>
          </a:xfrm>
        </p:spPr>
        <p:txBody>
          <a:bodyPr>
            <a:normAutofit/>
          </a:bodyPr>
          <a:lstStyle/>
          <a:p>
            <a:pPr marL="0" indent="0">
              <a:buNone/>
            </a:pPr>
            <a:r>
              <a:rPr lang="en-GB" sz="3200" dirty="0">
                <a:latin typeface="Arial" panose="020B0604020202020204" pitchFamily="34" charset="0"/>
                <a:cs typeface="Arial" panose="020B0604020202020204" pitchFamily="34" charset="0"/>
              </a:rPr>
              <a:t>Twitter can be a useful marketing channel for businesses that have customers who are Twitter users. </a:t>
            </a:r>
          </a:p>
          <a:p>
            <a:pPr marL="0" indent="0">
              <a:buNone/>
            </a:pPr>
            <a:endParaRPr lang="en-GB" sz="9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It can be used to promote products, converse with customers, monitor feedback and trends and provide customer service.</a:t>
            </a:r>
          </a:p>
          <a:p>
            <a:pPr lvl="4"/>
            <a:endParaRPr lang="en-US" sz="2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5</a:t>
            </a:fld>
            <a:endParaRPr lang="en-GB" altLang="en-US" dirty="0"/>
          </a:p>
        </p:txBody>
      </p:sp>
      <p:sp>
        <p:nvSpPr>
          <p:cNvPr id="7" name="TextBox 6">
            <a:extLst>
              <a:ext uri="{FF2B5EF4-FFF2-40B4-BE49-F238E27FC236}">
                <a16:creationId xmlns:a16="http://schemas.microsoft.com/office/drawing/2014/main" id="{F4A6C542-A979-43B8-9198-8A8423F8AE85}"/>
              </a:ext>
            </a:extLst>
          </p:cNvPr>
          <p:cNvSpPr txBox="1"/>
          <p:nvPr/>
        </p:nvSpPr>
        <p:spPr>
          <a:xfrm>
            <a:off x="955040" y="4767924"/>
            <a:ext cx="10393317" cy="523220"/>
          </a:xfrm>
          <a:prstGeom prst="rect">
            <a:avLst/>
          </a:prstGeom>
          <a:noFill/>
        </p:spPr>
        <p:txBody>
          <a:bodyPr wrap="square" rtlCol="0">
            <a:spAutoFit/>
          </a:bodyPr>
          <a:lstStyle/>
          <a:p>
            <a:r>
              <a:rPr lang="en-GB" sz="1400" dirty="0"/>
              <a:t>Business Queensland (2018) </a:t>
            </a:r>
            <a:r>
              <a:rPr lang="en-GB" sz="1400" i="1" dirty="0"/>
              <a:t>Using twitter to market your business,</a:t>
            </a:r>
            <a:r>
              <a:rPr lang="en-GB" sz="1400" dirty="0"/>
              <a:t> [online] available at  </a:t>
            </a:r>
            <a:r>
              <a:rPr lang="en-GB" sz="1400" dirty="0">
                <a:hlinkClick r:id="rId3"/>
              </a:rPr>
              <a:t>https://www.business.qld.gov.au/running-business/marketing-sales/marketing-promotion/online-marketing/twitter</a:t>
            </a:r>
            <a:r>
              <a:rPr lang="en-GB" sz="1400" dirty="0"/>
              <a:t> accessed Mar 2018</a:t>
            </a:r>
          </a:p>
        </p:txBody>
      </p:sp>
      <p:sp>
        <p:nvSpPr>
          <p:cNvPr id="6" name="TextBox 5">
            <a:extLst>
              <a:ext uri="{FF2B5EF4-FFF2-40B4-BE49-F238E27FC236}">
                <a16:creationId xmlns:a16="http://schemas.microsoft.com/office/drawing/2014/main" id="{DB101F77-3E36-B043-A21D-3EBB88726477}"/>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dirty="0"/>
              <a:t>2</a:t>
            </a:r>
          </a:p>
        </p:txBody>
      </p:sp>
    </p:spTree>
    <p:extLst>
      <p:ext uri="{BB962C8B-B14F-4D97-AF65-F5344CB8AC3E}">
        <p14:creationId xmlns:p14="http://schemas.microsoft.com/office/powerpoint/2010/main" val="4043681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7441" y="230037"/>
            <a:ext cx="9103360" cy="908917"/>
          </a:xfrm>
        </p:spPr>
        <p:txBody>
          <a:bodyPr>
            <a:normAutofit/>
          </a:bodyPr>
          <a:lstStyle/>
          <a:p>
            <a:r>
              <a:rPr lang="en-US" sz="3600" b="1" dirty="0">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Using Twitter</a:t>
            </a:r>
          </a:p>
        </p:txBody>
      </p:sp>
      <p:sp>
        <p:nvSpPr>
          <p:cNvPr id="3" name="Content Placeholder 2"/>
          <p:cNvSpPr>
            <a:spLocks noGrp="1"/>
          </p:cNvSpPr>
          <p:nvPr>
            <p:ph idx="1"/>
          </p:nvPr>
        </p:nvSpPr>
        <p:spPr>
          <a:xfrm>
            <a:off x="1107441" y="1138954"/>
            <a:ext cx="10159999" cy="3948282"/>
          </a:xfrm>
        </p:spPr>
        <p:txBody>
          <a:bodyPr>
            <a:normAutofit/>
          </a:bodyPr>
          <a:lstStyle/>
          <a:p>
            <a:pPr marL="0" indent="0">
              <a:buNone/>
            </a:pPr>
            <a:r>
              <a:rPr lang="en-GB" sz="3200" dirty="0">
                <a:latin typeface="Arial" panose="020B0604020202020204" pitchFamily="34" charset="0"/>
                <a:cs typeface="Arial" panose="020B0604020202020204" pitchFamily="34" charset="0"/>
              </a:rPr>
              <a:t>Twitter is an example of a 'micro-blogging' service which allows people to 'follow' individuals or businesses they are interested in to receive and share information. </a:t>
            </a:r>
          </a:p>
          <a:p>
            <a:pPr marL="0" indent="0">
              <a:buNone/>
            </a:pPr>
            <a:br>
              <a:rPr lang="en-GB" sz="8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Businesses and individuals can also use Twitter to send short, private Direct Messages (DMs) to their followers.</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6</a:t>
            </a:fld>
            <a:endParaRPr lang="en-GB" altLang="en-US" dirty="0"/>
          </a:p>
        </p:txBody>
      </p:sp>
      <p:sp>
        <p:nvSpPr>
          <p:cNvPr id="6" name="TextBox 5">
            <a:extLst>
              <a:ext uri="{FF2B5EF4-FFF2-40B4-BE49-F238E27FC236}">
                <a16:creationId xmlns:a16="http://schemas.microsoft.com/office/drawing/2014/main" id="{9D25B4FB-9795-49AD-A00F-5E207ABE899F}"/>
              </a:ext>
            </a:extLst>
          </p:cNvPr>
          <p:cNvSpPr txBox="1"/>
          <p:nvPr/>
        </p:nvSpPr>
        <p:spPr>
          <a:xfrm>
            <a:off x="1107440" y="5087236"/>
            <a:ext cx="10159999" cy="800219"/>
          </a:xfrm>
          <a:prstGeom prst="rect">
            <a:avLst/>
          </a:prstGeom>
          <a:noFill/>
        </p:spPr>
        <p:txBody>
          <a:bodyPr wrap="square" rtlCol="0">
            <a:spAutoFit/>
          </a:bodyPr>
          <a:lstStyle/>
          <a:p>
            <a:r>
              <a:rPr lang="en-GB" sz="1400" dirty="0"/>
              <a:t>Business Queensland (2018) </a:t>
            </a:r>
            <a:r>
              <a:rPr lang="en-GB" sz="1400" i="1" dirty="0"/>
              <a:t>Using twitter to market your business,</a:t>
            </a:r>
            <a:r>
              <a:rPr lang="en-GB" sz="1400" dirty="0"/>
              <a:t> [online] available at  </a:t>
            </a:r>
            <a:r>
              <a:rPr lang="en-GB" sz="1400" dirty="0">
                <a:hlinkClick r:id="rId3"/>
              </a:rPr>
              <a:t>https://www.business.qld.gov.au/running-business/marketing-sales/marketing-promotion/online-marketing/twitter</a:t>
            </a:r>
            <a:r>
              <a:rPr lang="en-GB" sz="1400" dirty="0"/>
              <a:t> accessed Mar 2018</a:t>
            </a:r>
          </a:p>
          <a:p>
            <a:endParaRPr lang="en-GB" dirty="0"/>
          </a:p>
        </p:txBody>
      </p:sp>
      <p:sp>
        <p:nvSpPr>
          <p:cNvPr id="7" name="TextBox 6">
            <a:extLst>
              <a:ext uri="{FF2B5EF4-FFF2-40B4-BE49-F238E27FC236}">
                <a16:creationId xmlns:a16="http://schemas.microsoft.com/office/drawing/2014/main" id="{DC93BC4C-1966-044E-AB03-1382EFC84271}"/>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dirty="0"/>
              <a:t>2</a:t>
            </a:r>
          </a:p>
        </p:txBody>
      </p:sp>
    </p:spTree>
    <p:extLst>
      <p:ext uri="{BB962C8B-B14F-4D97-AF65-F5344CB8AC3E}">
        <p14:creationId xmlns:p14="http://schemas.microsoft.com/office/powerpoint/2010/main" val="3053236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12271"/>
            <a:ext cx="9093200" cy="908917"/>
          </a:xfrm>
        </p:spPr>
        <p:txBody>
          <a:bodyPr>
            <a:normAutofit/>
          </a:bodyPr>
          <a:lstStyle/>
          <a:p>
            <a:r>
              <a:rPr lang="en-US" sz="3600" b="1" dirty="0">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Using Twitter</a:t>
            </a:r>
          </a:p>
        </p:txBody>
      </p:sp>
      <p:sp>
        <p:nvSpPr>
          <p:cNvPr id="3" name="Content Placeholder 2"/>
          <p:cNvSpPr>
            <a:spLocks noGrp="1"/>
          </p:cNvSpPr>
          <p:nvPr>
            <p:ph idx="1"/>
          </p:nvPr>
        </p:nvSpPr>
        <p:spPr>
          <a:xfrm>
            <a:off x="1097279" y="1037349"/>
            <a:ext cx="10251077" cy="3862655"/>
          </a:xfrm>
        </p:spPr>
        <p:txBody>
          <a:bodyPr>
            <a:normAutofit lnSpcReduction="10000"/>
          </a:bodyPr>
          <a:lstStyle/>
          <a:p>
            <a:pPr marL="0" indent="0">
              <a:buNone/>
            </a:pPr>
            <a:r>
              <a:rPr lang="en-GB" sz="3200" b="1" dirty="0">
                <a:latin typeface="Arial" panose="020B0604020202020204" pitchFamily="34" charset="0"/>
                <a:cs typeface="Arial" panose="020B0604020202020204" pitchFamily="34" charset="0"/>
              </a:rPr>
              <a:t>Twitter profiles</a:t>
            </a:r>
          </a:p>
          <a:p>
            <a:pPr marL="0" indent="0">
              <a:buNone/>
            </a:pPr>
            <a:r>
              <a:rPr lang="en-GB" sz="3200" dirty="0">
                <a:latin typeface="Arial" panose="020B0604020202020204" pitchFamily="34" charset="0"/>
                <a:cs typeface="Arial" panose="020B0604020202020204" pitchFamily="34" charset="0"/>
              </a:rPr>
              <a:t>When a business registers as a Twitter user, they create a profile - a summary description of their business along with an image and a link to their website. </a:t>
            </a:r>
          </a:p>
          <a:p>
            <a:pPr marL="0" indent="0">
              <a:buNone/>
            </a:pPr>
            <a:br>
              <a:rPr lang="en-GB" sz="8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This profile shows how many people follow the business and how many it is following, as well as the number of tweets generated.</a:t>
            </a:r>
          </a:p>
          <a:p>
            <a:pPr marL="1828800" lvl="4" indent="0">
              <a:buNone/>
            </a:pPr>
            <a:endParaRPr lang="en-US" sz="2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7</a:t>
            </a:fld>
            <a:endParaRPr lang="en-GB" altLang="en-US" dirty="0"/>
          </a:p>
        </p:txBody>
      </p:sp>
      <p:sp>
        <p:nvSpPr>
          <p:cNvPr id="7" name="TextBox 6">
            <a:extLst>
              <a:ext uri="{FF2B5EF4-FFF2-40B4-BE49-F238E27FC236}">
                <a16:creationId xmlns:a16="http://schemas.microsoft.com/office/drawing/2014/main" id="{F4A6C542-A979-43B8-9198-8A8423F8AE85}"/>
              </a:ext>
            </a:extLst>
          </p:cNvPr>
          <p:cNvSpPr txBox="1"/>
          <p:nvPr/>
        </p:nvSpPr>
        <p:spPr>
          <a:xfrm>
            <a:off x="1097279" y="5011764"/>
            <a:ext cx="10251077" cy="523220"/>
          </a:xfrm>
          <a:prstGeom prst="rect">
            <a:avLst/>
          </a:prstGeom>
          <a:noFill/>
        </p:spPr>
        <p:txBody>
          <a:bodyPr wrap="square" rtlCol="0">
            <a:spAutoFit/>
          </a:bodyPr>
          <a:lstStyle/>
          <a:p>
            <a:r>
              <a:rPr lang="en-GB" sz="1400" dirty="0"/>
              <a:t>Business Queensland (2018) </a:t>
            </a:r>
            <a:r>
              <a:rPr lang="en-GB" sz="1400" i="1" dirty="0"/>
              <a:t>Using twitter to market your business,</a:t>
            </a:r>
            <a:r>
              <a:rPr lang="en-GB" sz="1400" dirty="0"/>
              <a:t> [online] available at  </a:t>
            </a:r>
            <a:r>
              <a:rPr lang="en-GB" sz="1400" dirty="0">
                <a:hlinkClick r:id="rId3"/>
              </a:rPr>
              <a:t>https://www.business.qld.gov.au/running-business/marketing-sales/marketing-promotion/online-marketing/twitter</a:t>
            </a:r>
            <a:r>
              <a:rPr lang="en-GB" sz="1400" dirty="0"/>
              <a:t> accessed Mar 2018</a:t>
            </a:r>
          </a:p>
        </p:txBody>
      </p:sp>
      <p:sp>
        <p:nvSpPr>
          <p:cNvPr id="6" name="TextBox 5">
            <a:extLst>
              <a:ext uri="{FF2B5EF4-FFF2-40B4-BE49-F238E27FC236}">
                <a16:creationId xmlns:a16="http://schemas.microsoft.com/office/drawing/2014/main" id="{E26C0DB3-D465-9447-B67A-9DC073C3B4B1}"/>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dirty="0"/>
              <a:t>2</a:t>
            </a:r>
          </a:p>
        </p:txBody>
      </p:sp>
    </p:spTree>
    <p:extLst>
      <p:ext uri="{BB962C8B-B14F-4D97-AF65-F5344CB8AC3E}">
        <p14:creationId xmlns:p14="http://schemas.microsoft.com/office/powerpoint/2010/main" val="739654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4570" y="224677"/>
            <a:ext cx="9204960" cy="908917"/>
          </a:xfrm>
        </p:spPr>
        <p:txBody>
          <a:bodyPr>
            <a:normAutofit/>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Using Twitter</a:t>
            </a:r>
          </a:p>
        </p:txBody>
      </p:sp>
      <p:sp>
        <p:nvSpPr>
          <p:cNvPr id="3" name="Content Placeholder 2"/>
          <p:cNvSpPr>
            <a:spLocks noGrp="1"/>
          </p:cNvSpPr>
          <p:nvPr>
            <p:ph idx="1"/>
          </p:nvPr>
        </p:nvSpPr>
        <p:spPr>
          <a:xfrm>
            <a:off x="1004570" y="1031994"/>
            <a:ext cx="10343787" cy="3879142"/>
          </a:xfrm>
        </p:spPr>
        <p:txBody>
          <a:bodyPr>
            <a:noAutofit/>
          </a:bodyPr>
          <a:lstStyle/>
          <a:p>
            <a:pPr marL="0" indent="0">
              <a:buNone/>
            </a:pPr>
            <a:r>
              <a:rPr lang="en-GB" sz="3200" b="1" dirty="0">
                <a:latin typeface="Arial" panose="020B0604020202020204" pitchFamily="34" charset="0"/>
                <a:cs typeface="Arial" panose="020B0604020202020204" pitchFamily="34" charset="0"/>
              </a:rPr>
              <a:t>A Tweet </a:t>
            </a:r>
            <a:r>
              <a:rPr lang="en-GB" sz="3200" dirty="0">
                <a:latin typeface="Arial" panose="020B0604020202020204" pitchFamily="34" charset="0"/>
                <a:cs typeface="Arial" panose="020B0604020202020204" pitchFamily="34" charset="0"/>
              </a:rPr>
              <a:t>can include:</a:t>
            </a:r>
          </a:p>
          <a:p>
            <a:pPr marL="0" indent="0">
              <a:buNone/>
            </a:pPr>
            <a:r>
              <a:rPr lang="en-GB" sz="3200" b="1" dirty="0">
                <a:latin typeface="Arial" panose="020B0604020202020204" pitchFamily="34" charset="0"/>
                <a:cs typeface="Arial" panose="020B0604020202020204" pitchFamily="34" charset="0"/>
              </a:rPr>
              <a:t>a hashtag</a:t>
            </a:r>
            <a:r>
              <a:rPr lang="en-GB" sz="3200" dirty="0">
                <a:latin typeface="Arial" panose="020B0604020202020204" pitchFamily="34" charset="0"/>
                <a:cs typeface="Arial" panose="020B0604020202020204" pitchFamily="34" charset="0"/>
              </a:rPr>
              <a:t> - a word beginning with the # sign. If a user clicks on these words, they will go to a list of search results for the term. </a:t>
            </a:r>
          </a:p>
          <a:p>
            <a:pPr marL="0" indent="0">
              <a:buNone/>
            </a:pPr>
            <a:br>
              <a:rPr lang="en-GB" sz="4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Conversely, someone searching for that term may see that tweet on the list of results</a:t>
            </a:r>
          </a:p>
          <a:p>
            <a:pPr marL="0" indent="0">
              <a:buNone/>
            </a:pPr>
            <a:endParaRPr lang="en-GB" sz="400" dirty="0">
              <a:latin typeface="Arial" panose="020B0604020202020204" pitchFamily="34" charset="0"/>
              <a:cs typeface="Arial" panose="020B0604020202020204" pitchFamily="34" charset="0"/>
            </a:endParaRPr>
          </a:p>
          <a:p>
            <a:pPr marL="0" indent="0">
              <a:buNone/>
            </a:pPr>
            <a:r>
              <a:rPr lang="en-GB" sz="3200" b="1" dirty="0">
                <a:latin typeface="Arial" panose="020B0604020202020204" pitchFamily="34" charset="0"/>
                <a:cs typeface="Arial" panose="020B0604020202020204" pitchFamily="34" charset="0"/>
              </a:rPr>
              <a:t>a 'mention'</a:t>
            </a:r>
            <a:r>
              <a:rPr lang="en-GB" sz="3200" dirty="0">
                <a:latin typeface="Arial" panose="020B0604020202020204" pitchFamily="34" charset="0"/>
                <a:cs typeface="Arial" panose="020B0604020202020204" pitchFamily="34" charset="0"/>
              </a:rPr>
              <a:t> - the Twitter username of a business or individual. If a user clicks on a mention it takes them to that business or person's Twitter profile</a:t>
            </a:r>
          </a:p>
          <a:p>
            <a:pPr marL="1828800" lvl="4" indent="0">
              <a:buNone/>
            </a:pPr>
            <a:endParaRPr lang="en-US" sz="3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8</a:t>
            </a:fld>
            <a:endParaRPr lang="en-GB" altLang="en-US" dirty="0"/>
          </a:p>
        </p:txBody>
      </p:sp>
      <p:sp>
        <p:nvSpPr>
          <p:cNvPr id="7" name="TextBox 6">
            <a:extLst>
              <a:ext uri="{FF2B5EF4-FFF2-40B4-BE49-F238E27FC236}">
                <a16:creationId xmlns:a16="http://schemas.microsoft.com/office/drawing/2014/main" id="{F4A6C542-A979-43B8-9198-8A8423F8AE85}"/>
              </a:ext>
            </a:extLst>
          </p:cNvPr>
          <p:cNvSpPr txBox="1"/>
          <p:nvPr/>
        </p:nvSpPr>
        <p:spPr>
          <a:xfrm>
            <a:off x="3927533" y="5724406"/>
            <a:ext cx="6464877" cy="738664"/>
          </a:xfrm>
          <a:prstGeom prst="rect">
            <a:avLst/>
          </a:prstGeom>
          <a:noFill/>
        </p:spPr>
        <p:txBody>
          <a:bodyPr wrap="square" rtlCol="0">
            <a:spAutoFit/>
          </a:bodyPr>
          <a:lstStyle/>
          <a:p>
            <a:r>
              <a:rPr lang="en-GB" sz="1400" dirty="0">
                <a:solidFill>
                  <a:srgbClr val="FFFF00"/>
                </a:solidFill>
              </a:rPr>
              <a:t>Business Queensland (2018) </a:t>
            </a:r>
            <a:r>
              <a:rPr lang="en-GB" sz="1400" i="1" dirty="0">
                <a:solidFill>
                  <a:srgbClr val="FFFF00"/>
                </a:solidFill>
              </a:rPr>
              <a:t>Using twitter to market your business,</a:t>
            </a:r>
            <a:r>
              <a:rPr lang="en-GB" sz="1400" dirty="0">
                <a:solidFill>
                  <a:srgbClr val="FFFF00"/>
                </a:solidFill>
              </a:rPr>
              <a:t> [online] available at  </a:t>
            </a:r>
            <a:r>
              <a:rPr lang="en-GB" sz="1400" dirty="0">
                <a:solidFill>
                  <a:srgbClr val="FFFF00"/>
                </a:solidFill>
                <a:hlinkClick r:id="rId3">
                  <a:extLst>
                    <a:ext uri="{A12FA001-AC4F-418D-AE19-62706E023703}">
                      <ahyp:hlinkClr xmlns:ahyp="http://schemas.microsoft.com/office/drawing/2018/hyperlinkcolor" val="tx"/>
                    </a:ext>
                  </a:extLst>
                </a:hlinkClick>
              </a:rPr>
              <a:t>https://www.business.qld.gov.au/running-business/marketing-sales/marketing-promotion/online-marketing/twitter</a:t>
            </a:r>
            <a:r>
              <a:rPr lang="en-GB" sz="1400" dirty="0">
                <a:solidFill>
                  <a:srgbClr val="FFFF00"/>
                </a:solidFill>
              </a:rPr>
              <a:t> accessed Mar 2018</a:t>
            </a:r>
          </a:p>
        </p:txBody>
      </p:sp>
      <p:sp>
        <p:nvSpPr>
          <p:cNvPr id="6" name="TextBox 5">
            <a:extLst>
              <a:ext uri="{FF2B5EF4-FFF2-40B4-BE49-F238E27FC236}">
                <a16:creationId xmlns:a16="http://schemas.microsoft.com/office/drawing/2014/main" id="{A98B5668-6BA3-F142-98CB-4AE82A1A835A}"/>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dirty="0"/>
              <a:t>2</a:t>
            </a:r>
          </a:p>
        </p:txBody>
      </p:sp>
    </p:spTree>
    <p:extLst>
      <p:ext uri="{BB962C8B-B14F-4D97-AF65-F5344CB8AC3E}">
        <p14:creationId xmlns:p14="http://schemas.microsoft.com/office/powerpoint/2010/main" val="2949916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3645" y="210775"/>
            <a:ext cx="9123680" cy="908917"/>
          </a:xfrm>
        </p:spPr>
        <p:txBody>
          <a:bodyPr>
            <a:normAutofit/>
          </a:bodyPr>
          <a:lstStyle/>
          <a:p>
            <a:r>
              <a:rPr lang="en-US" sz="3600" b="1" dirty="0">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Using Twitter</a:t>
            </a:r>
          </a:p>
        </p:txBody>
      </p:sp>
      <p:sp>
        <p:nvSpPr>
          <p:cNvPr id="3" name="Content Placeholder 2"/>
          <p:cNvSpPr>
            <a:spLocks noGrp="1"/>
          </p:cNvSpPr>
          <p:nvPr>
            <p:ph idx="1"/>
          </p:nvPr>
        </p:nvSpPr>
        <p:spPr>
          <a:xfrm>
            <a:off x="843645" y="772694"/>
            <a:ext cx="10850516" cy="4450080"/>
          </a:xfrm>
        </p:spPr>
        <p:txBody>
          <a:bodyPr>
            <a:noAutofit/>
          </a:bodyPr>
          <a:lstStyle/>
          <a:p>
            <a:pPr marL="0" indent="0">
              <a:buNone/>
            </a:pPr>
            <a:r>
              <a:rPr lang="en-GB" sz="3200" b="1" dirty="0">
                <a:latin typeface="Arial" panose="020B0604020202020204" pitchFamily="34" charset="0"/>
                <a:cs typeface="Arial" panose="020B0604020202020204" pitchFamily="34" charset="0"/>
              </a:rPr>
              <a:t>A Tweet </a:t>
            </a:r>
            <a:r>
              <a:rPr lang="en-GB" sz="3200" dirty="0">
                <a:latin typeface="Arial" panose="020B0604020202020204" pitchFamily="34" charset="0"/>
                <a:cs typeface="Arial" panose="020B0604020202020204" pitchFamily="34" charset="0"/>
              </a:rPr>
              <a:t>can include:</a:t>
            </a:r>
          </a:p>
          <a:p>
            <a:pPr marL="0" indent="0">
              <a:buNone/>
            </a:pPr>
            <a:r>
              <a:rPr lang="en-GB" sz="3200" b="1" dirty="0">
                <a:latin typeface="Arial" panose="020B0604020202020204" pitchFamily="34" charset="0"/>
                <a:cs typeface="Arial" panose="020B0604020202020204" pitchFamily="34" charset="0"/>
              </a:rPr>
              <a:t>links to web sources</a:t>
            </a:r>
            <a:r>
              <a:rPr lang="en-GB" sz="3200" dirty="0">
                <a:latin typeface="Arial" panose="020B0604020202020204" pitchFamily="34" charset="0"/>
                <a:cs typeface="Arial" panose="020B0604020202020204" pitchFamily="34" charset="0"/>
              </a:rPr>
              <a:t> - Twitter automatically shortens links so they can fit in the character limit for a tweet</a:t>
            </a:r>
          </a:p>
          <a:p>
            <a:pPr marL="0" indent="0">
              <a:buNone/>
            </a:pPr>
            <a:r>
              <a:rPr lang="en-GB" sz="3200" b="1" dirty="0">
                <a:latin typeface="Arial" panose="020B0604020202020204" pitchFamily="34" charset="0"/>
                <a:cs typeface="Arial" panose="020B0604020202020204" pitchFamily="34" charset="0"/>
              </a:rPr>
              <a:t>a photo or video</a:t>
            </a:r>
            <a:r>
              <a:rPr lang="en-GB" sz="3200" dirty="0">
                <a:latin typeface="Arial" panose="020B0604020202020204" pitchFamily="34" charset="0"/>
                <a:cs typeface="Arial" panose="020B0604020202020204" pitchFamily="34" charset="0"/>
              </a:rPr>
              <a:t> - attach a photo or link to an online video to increase sharing.</a:t>
            </a:r>
          </a:p>
          <a:p>
            <a:pPr marL="0" indent="0">
              <a:buNone/>
            </a:pPr>
            <a:r>
              <a:rPr lang="en-GB" sz="3200" dirty="0">
                <a:latin typeface="Arial" panose="020B0604020202020204" pitchFamily="34" charset="0"/>
                <a:cs typeface="Arial" panose="020B0604020202020204" pitchFamily="34" charset="0"/>
              </a:rPr>
              <a:t>Twitter followers can reply to any tweet sent by the business/person. </a:t>
            </a:r>
          </a:p>
          <a:p>
            <a:pPr marL="0" indent="0">
              <a:buNone/>
            </a:pPr>
            <a:r>
              <a:rPr lang="en-GB" sz="3200" dirty="0">
                <a:latin typeface="Arial" panose="020B0604020202020204" pitchFamily="34" charset="0"/>
                <a:cs typeface="Arial" panose="020B0604020202020204" pitchFamily="34" charset="0"/>
              </a:rPr>
              <a:t>They can also 'retweet' - pass the tweet along to their own followers.</a:t>
            </a:r>
          </a:p>
          <a:p>
            <a:pPr lvl="4"/>
            <a:endParaRPr lang="en-US" sz="3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9</a:t>
            </a:fld>
            <a:endParaRPr lang="en-GB" altLang="en-US" dirty="0"/>
          </a:p>
        </p:txBody>
      </p:sp>
      <p:sp>
        <p:nvSpPr>
          <p:cNvPr id="7" name="TextBox 6">
            <a:extLst>
              <a:ext uri="{FF2B5EF4-FFF2-40B4-BE49-F238E27FC236}">
                <a16:creationId xmlns:a16="http://schemas.microsoft.com/office/drawing/2014/main" id="{F4A6C542-A979-43B8-9198-8A8423F8AE85}"/>
              </a:ext>
            </a:extLst>
          </p:cNvPr>
          <p:cNvSpPr txBox="1"/>
          <p:nvPr/>
        </p:nvSpPr>
        <p:spPr>
          <a:xfrm>
            <a:off x="2523376" y="5222774"/>
            <a:ext cx="10338820" cy="523220"/>
          </a:xfrm>
          <a:prstGeom prst="rect">
            <a:avLst/>
          </a:prstGeom>
          <a:noFill/>
        </p:spPr>
        <p:txBody>
          <a:bodyPr wrap="square" rtlCol="0">
            <a:spAutoFit/>
          </a:bodyPr>
          <a:lstStyle/>
          <a:p>
            <a:r>
              <a:rPr lang="en-GB" sz="1400" dirty="0"/>
              <a:t>Business Queensland (2018) </a:t>
            </a:r>
            <a:r>
              <a:rPr lang="en-GB" sz="1400" i="1" dirty="0"/>
              <a:t>Using twitter to market your business,</a:t>
            </a:r>
            <a:r>
              <a:rPr lang="en-GB" sz="1400" dirty="0"/>
              <a:t> [online] available at  </a:t>
            </a:r>
            <a:r>
              <a:rPr lang="en-GB" sz="1400" dirty="0">
                <a:hlinkClick r:id="rId3"/>
              </a:rPr>
              <a:t>https://www.business.qld.gov.au/running-business/marketing-sales/marketing-promotion/online-marketing/twitter</a:t>
            </a:r>
            <a:r>
              <a:rPr lang="en-GB" sz="1400" dirty="0"/>
              <a:t> accessed Mar 2018</a:t>
            </a:r>
          </a:p>
        </p:txBody>
      </p:sp>
      <p:sp>
        <p:nvSpPr>
          <p:cNvPr id="6" name="TextBox 5">
            <a:extLst>
              <a:ext uri="{FF2B5EF4-FFF2-40B4-BE49-F238E27FC236}">
                <a16:creationId xmlns:a16="http://schemas.microsoft.com/office/drawing/2014/main" id="{BFC76FCF-E6E2-6B4A-9838-A6F245569800}"/>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dirty="0"/>
              <a:t>2</a:t>
            </a:r>
          </a:p>
        </p:txBody>
      </p:sp>
    </p:spTree>
    <p:extLst>
      <p:ext uri="{BB962C8B-B14F-4D97-AF65-F5344CB8AC3E}">
        <p14:creationId xmlns:p14="http://schemas.microsoft.com/office/powerpoint/2010/main" val="477521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4080" y="212271"/>
            <a:ext cx="9316720" cy="908917"/>
          </a:xfrm>
        </p:spPr>
        <p:txBody>
          <a:bodyPr>
            <a:normAutofit/>
          </a:bodyPr>
          <a:lstStyle/>
          <a:p>
            <a:r>
              <a:rPr lang="en-US" sz="3600" b="1" dirty="0">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Using Twitter</a:t>
            </a:r>
          </a:p>
        </p:txBody>
      </p:sp>
      <p:sp>
        <p:nvSpPr>
          <p:cNvPr id="3" name="Content Placeholder 2"/>
          <p:cNvSpPr>
            <a:spLocks noGrp="1"/>
          </p:cNvSpPr>
          <p:nvPr>
            <p:ph idx="1"/>
          </p:nvPr>
        </p:nvSpPr>
        <p:spPr>
          <a:xfrm>
            <a:off x="894080" y="984814"/>
            <a:ext cx="10139680" cy="4034226"/>
          </a:xfrm>
        </p:spPr>
        <p:txBody>
          <a:bodyPr>
            <a:normAutofit lnSpcReduction="10000"/>
          </a:bodyPr>
          <a:lstStyle/>
          <a:p>
            <a:pPr marL="0" indent="0">
              <a:buNone/>
            </a:pPr>
            <a:r>
              <a:rPr lang="en-GB" sz="3200" b="1" dirty="0">
                <a:latin typeface="Arial" panose="020B0604020202020204" pitchFamily="34" charset="0"/>
                <a:cs typeface="Arial" panose="020B0604020202020204" pitchFamily="34" charset="0"/>
              </a:rPr>
              <a:t>Twitter advertising</a:t>
            </a:r>
          </a:p>
          <a:p>
            <a:pPr marL="0" indent="0">
              <a:buNone/>
            </a:pPr>
            <a:r>
              <a:rPr lang="en-GB" sz="3200" dirty="0">
                <a:latin typeface="Arial" panose="020B0604020202020204" pitchFamily="34" charset="0"/>
                <a:cs typeface="Arial" panose="020B0604020202020204" pitchFamily="34" charset="0"/>
              </a:rPr>
              <a:t>Twitter offers a range of advertising services to help businesses promote themselves, including:</a:t>
            </a:r>
          </a:p>
          <a:p>
            <a:pPr marL="0" indent="0">
              <a:buNone/>
            </a:pPr>
            <a:endParaRPr lang="en-GB" sz="9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promoted tweets - advertising with targeting options to reach people who fit the target market</a:t>
            </a:r>
          </a:p>
          <a:p>
            <a:pPr marL="0" indent="0">
              <a:buNone/>
            </a:pPr>
            <a:endParaRPr lang="en-GB" sz="9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promoted accounts - designed to increase the base of followers.</a:t>
            </a:r>
          </a:p>
          <a:p>
            <a:pPr marL="1828800" lvl="4" indent="0">
              <a:buNone/>
            </a:pPr>
            <a:endParaRPr lang="en-US" sz="2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10</a:t>
            </a:fld>
            <a:endParaRPr lang="en-GB" altLang="en-US" dirty="0"/>
          </a:p>
        </p:txBody>
      </p:sp>
      <p:sp>
        <p:nvSpPr>
          <p:cNvPr id="7" name="TextBox 6">
            <a:extLst>
              <a:ext uri="{FF2B5EF4-FFF2-40B4-BE49-F238E27FC236}">
                <a16:creationId xmlns:a16="http://schemas.microsoft.com/office/drawing/2014/main" id="{F4A6C542-A979-43B8-9198-8A8423F8AE85}"/>
              </a:ext>
            </a:extLst>
          </p:cNvPr>
          <p:cNvSpPr txBox="1"/>
          <p:nvPr/>
        </p:nvSpPr>
        <p:spPr>
          <a:xfrm>
            <a:off x="3976256" y="4900004"/>
            <a:ext cx="6464877" cy="738664"/>
          </a:xfrm>
          <a:prstGeom prst="rect">
            <a:avLst/>
          </a:prstGeom>
          <a:noFill/>
        </p:spPr>
        <p:txBody>
          <a:bodyPr wrap="square" rtlCol="0">
            <a:spAutoFit/>
          </a:bodyPr>
          <a:lstStyle/>
          <a:p>
            <a:r>
              <a:rPr lang="en-GB" sz="1400" dirty="0"/>
              <a:t>Business Queensland (2018) </a:t>
            </a:r>
            <a:r>
              <a:rPr lang="en-GB" sz="1400" i="1" dirty="0"/>
              <a:t>Using twitter to market your business,</a:t>
            </a:r>
            <a:r>
              <a:rPr lang="en-GB" sz="1400" dirty="0"/>
              <a:t> [online] available at  </a:t>
            </a:r>
            <a:r>
              <a:rPr lang="en-GB" sz="1400" dirty="0">
                <a:hlinkClick r:id="rId3"/>
              </a:rPr>
              <a:t>https://www.business.qld.gov.au/running-business/marketing-sales/marketing-promotion/online-marketing/twitter</a:t>
            </a:r>
            <a:r>
              <a:rPr lang="en-GB" sz="1400" dirty="0"/>
              <a:t> accessed Mar 2018</a:t>
            </a:r>
          </a:p>
        </p:txBody>
      </p:sp>
      <p:sp>
        <p:nvSpPr>
          <p:cNvPr id="6" name="TextBox 5">
            <a:extLst>
              <a:ext uri="{FF2B5EF4-FFF2-40B4-BE49-F238E27FC236}">
                <a16:creationId xmlns:a16="http://schemas.microsoft.com/office/drawing/2014/main" id="{9D2F7A5D-0EC4-7743-A337-AA64AE627FE5}"/>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dirty="0"/>
              <a:t>2</a:t>
            </a:r>
          </a:p>
        </p:txBody>
      </p:sp>
    </p:spTree>
    <p:extLst>
      <p:ext uri="{BB962C8B-B14F-4D97-AF65-F5344CB8AC3E}">
        <p14:creationId xmlns:p14="http://schemas.microsoft.com/office/powerpoint/2010/main" val="1123439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840" y="128432"/>
            <a:ext cx="8950960" cy="1143000"/>
          </a:xfrm>
        </p:spPr>
        <p:txBody>
          <a:bodyPr>
            <a:normAutofit/>
          </a:bodyPr>
          <a:lstStyle/>
          <a:p>
            <a:r>
              <a:rPr lang="en-US" sz="3600" b="1" dirty="0">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LinkedIn</a:t>
            </a: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11</a:t>
            </a:fld>
            <a:endParaRPr lang="en-GB" altLang="en-US" dirty="0"/>
          </a:p>
        </p:txBody>
      </p:sp>
      <p:pic>
        <p:nvPicPr>
          <p:cNvPr id="7" name="Picture 6" descr="A picture containing screen, television, monitor, electronics&#10;&#10;Description generated with high confidence">
            <a:extLst>
              <a:ext uri="{FF2B5EF4-FFF2-40B4-BE49-F238E27FC236}">
                <a16:creationId xmlns:a16="http://schemas.microsoft.com/office/drawing/2014/main" id="{F6022D2F-860D-4466-A376-AE1D334B738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79253" y="975392"/>
            <a:ext cx="8712133" cy="4091940"/>
          </a:xfrm>
          <a:prstGeom prst="rect">
            <a:avLst/>
          </a:prstGeom>
        </p:spPr>
      </p:pic>
      <p:sp>
        <p:nvSpPr>
          <p:cNvPr id="5" name="Rectangle: Rounded Corners 4">
            <a:extLst>
              <a:ext uri="{FF2B5EF4-FFF2-40B4-BE49-F238E27FC236}">
                <a16:creationId xmlns:a16="http://schemas.microsoft.com/office/drawing/2014/main" id="{CED7008F-4052-4A57-A07F-6279BD03FA18}"/>
              </a:ext>
            </a:extLst>
          </p:cNvPr>
          <p:cNvSpPr/>
          <p:nvPr/>
        </p:nvSpPr>
        <p:spPr>
          <a:xfrm rot="1341778">
            <a:off x="3208731" y="1909738"/>
            <a:ext cx="2168540" cy="1840028"/>
          </a:xfrm>
          <a:prstGeom prst="roundRect">
            <a:avLst/>
          </a:prstGeom>
          <a:noFill/>
          <a:ln w="98425">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Arrow: Right 5">
            <a:extLst>
              <a:ext uri="{FF2B5EF4-FFF2-40B4-BE49-F238E27FC236}">
                <a16:creationId xmlns:a16="http://schemas.microsoft.com/office/drawing/2014/main" id="{1D2FE9E9-9629-4787-8F57-032D0FF222D5}"/>
              </a:ext>
            </a:extLst>
          </p:cNvPr>
          <p:cNvSpPr/>
          <p:nvPr/>
        </p:nvSpPr>
        <p:spPr>
          <a:xfrm rot="20748127">
            <a:off x="1931329" y="2936271"/>
            <a:ext cx="946568" cy="626205"/>
          </a:xfrm>
          <a:prstGeom prst="rightArrow">
            <a:avLst/>
          </a:prstGeom>
          <a:solidFill>
            <a:schemeClr val="bg1"/>
          </a:solidFill>
          <a:ln>
            <a:solidFill>
              <a:schemeClr val="tx1"/>
            </a:solid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0EF7E7AE-50FC-9746-8112-78B7BEC92F62}"/>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dirty="0"/>
              <a:t>2</a:t>
            </a:r>
          </a:p>
        </p:txBody>
      </p:sp>
    </p:spTree>
    <p:extLst>
      <p:ext uri="{BB962C8B-B14F-4D97-AF65-F5344CB8AC3E}">
        <p14:creationId xmlns:p14="http://schemas.microsoft.com/office/powerpoint/2010/main" val="2521859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2939" y="178218"/>
            <a:ext cx="8911893" cy="761593"/>
          </a:xfrm>
        </p:spPr>
        <p:txBody>
          <a:bodyPr>
            <a:normAutofit/>
          </a:bodyPr>
          <a:lstStyle/>
          <a:p>
            <a:r>
              <a:rPr lang="en-US" sz="3600" b="1" dirty="0">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LinkedIn</a:t>
            </a: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12</a:t>
            </a:fld>
            <a:endParaRPr lang="en-GB" altLang="en-US" dirty="0"/>
          </a:p>
        </p:txBody>
      </p:sp>
      <p:sp>
        <p:nvSpPr>
          <p:cNvPr id="8" name="TextBox 7">
            <a:extLst>
              <a:ext uri="{FF2B5EF4-FFF2-40B4-BE49-F238E27FC236}">
                <a16:creationId xmlns:a16="http://schemas.microsoft.com/office/drawing/2014/main" id="{756AA3EA-DF9F-4B2A-BBD8-0FE2799E763A}"/>
              </a:ext>
            </a:extLst>
          </p:cNvPr>
          <p:cNvSpPr txBox="1"/>
          <p:nvPr/>
        </p:nvSpPr>
        <p:spPr>
          <a:xfrm>
            <a:off x="4439920" y="6077248"/>
            <a:ext cx="5669280" cy="461665"/>
          </a:xfrm>
          <a:prstGeom prst="rect">
            <a:avLst/>
          </a:prstGeom>
          <a:noFill/>
        </p:spPr>
        <p:txBody>
          <a:bodyPr wrap="square" rtlCol="0">
            <a:spAutoFit/>
          </a:bodyPr>
          <a:lstStyle/>
          <a:p>
            <a:r>
              <a:rPr lang="en-GB" sz="1200" dirty="0">
                <a:solidFill>
                  <a:srgbClr val="FFFF00"/>
                </a:solidFill>
                <a:latin typeface="Calibri" panose="020F0502020204030204" pitchFamily="34" charset="0"/>
                <a:cs typeface="Calibri" panose="020F0502020204030204" pitchFamily="34" charset="0"/>
              </a:rPr>
              <a:t>Nations, D. (2017) </a:t>
            </a:r>
            <a:r>
              <a:rPr lang="en-GB" sz="1200" i="1" dirty="0">
                <a:solidFill>
                  <a:srgbClr val="FFFF00"/>
                </a:solidFill>
                <a:latin typeface="Calibri" panose="020F0502020204030204" pitchFamily="34" charset="0"/>
                <a:cs typeface="Calibri" panose="020F0502020204030204" pitchFamily="34" charset="0"/>
              </a:rPr>
              <a:t>What is LinkedIn and why should you be on it?</a:t>
            </a:r>
            <a:r>
              <a:rPr lang="en-GB" sz="1200" dirty="0">
                <a:solidFill>
                  <a:srgbClr val="FFFF00"/>
                </a:solidFill>
                <a:latin typeface="Calibri" panose="020F0502020204030204" pitchFamily="34" charset="0"/>
                <a:cs typeface="Calibri" panose="020F0502020204030204" pitchFamily="34" charset="0"/>
              </a:rPr>
              <a:t>, [online] available at </a:t>
            </a:r>
            <a:r>
              <a:rPr lang="en-GB" sz="1200" dirty="0">
                <a:solidFill>
                  <a:srgbClr val="FFFF00"/>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https://www.lifewire.com/what-is-linkedin-3486382</a:t>
            </a:r>
            <a:r>
              <a:rPr lang="en-GB" sz="1200" dirty="0">
                <a:solidFill>
                  <a:srgbClr val="FFFF00"/>
                </a:solidFill>
                <a:latin typeface="Calibri" panose="020F0502020204030204" pitchFamily="34" charset="0"/>
                <a:cs typeface="Calibri" panose="020F0502020204030204" pitchFamily="34" charset="0"/>
              </a:rPr>
              <a:t> accessed Mar 2018  </a:t>
            </a:r>
          </a:p>
        </p:txBody>
      </p:sp>
      <p:sp>
        <p:nvSpPr>
          <p:cNvPr id="5" name="TextBox 4">
            <a:extLst>
              <a:ext uri="{FF2B5EF4-FFF2-40B4-BE49-F238E27FC236}">
                <a16:creationId xmlns:a16="http://schemas.microsoft.com/office/drawing/2014/main" id="{8E3AAE99-4045-4CFB-940F-30D435345119}"/>
              </a:ext>
            </a:extLst>
          </p:cNvPr>
          <p:cNvSpPr txBox="1"/>
          <p:nvPr/>
        </p:nvSpPr>
        <p:spPr>
          <a:xfrm>
            <a:off x="662939" y="609033"/>
            <a:ext cx="11199767" cy="5078313"/>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LinkedIn is a social network for professionals. It is similar to a traditional networking event where you go and meet other professionals in person, talk a little bit about what you do and exchange business cards.</a:t>
            </a:r>
          </a:p>
          <a:p>
            <a:r>
              <a:rPr lang="en-GB" sz="400" dirty="0">
                <a:latin typeface="Arial" panose="020B0604020202020204" pitchFamily="34" charset="0"/>
                <a:cs typeface="Arial" panose="020B0604020202020204" pitchFamily="34" charset="0"/>
              </a:rPr>
              <a:t> </a:t>
            </a:r>
          </a:p>
          <a:p>
            <a:r>
              <a:rPr lang="en-GB" sz="3200" dirty="0">
                <a:latin typeface="Arial" panose="020B0604020202020204" pitchFamily="34" charset="0"/>
                <a:cs typeface="Arial" panose="020B0604020202020204" pitchFamily="34" charset="0"/>
              </a:rPr>
              <a:t>Whether you are a marketing executive at a major company, a business owner who runs a small local shop or a student looking to explore future career options, LinkedIn is for anybody and everybody who is interested in taking their professional lives seriously by finding new opportunities to grow their careers and to connect with other professionals.</a:t>
            </a:r>
          </a:p>
        </p:txBody>
      </p:sp>
      <p:sp>
        <p:nvSpPr>
          <p:cNvPr id="7" name="TextBox 6">
            <a:extLst>
              <a:ext uri="{FF2B5EF4-FFF2-40B4-BE49-F238E27FC236}">
                <a16:creationId xmlns:a16="http://schemas.microsoft.com/office/drawing/2014/main" id="{FCA9C23A-213A-9647-B472-F26354CB3BA2}"/>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dirty="0"/>
              <a:t>2</a:t>
            </a:r>
          </a:p>
        </p:txBody>
      </p:sp>
    </p:spTree>
    <p:extLst>
      <p:ext uri="{BB962C8B-B14F-4D97-AF65-F5344CB8AC3E}">
        <p14:creationId xmlns:p14="http://schemas.microsoft.com/office/powerpoint/2010/main" val="2590005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0240" y="145595"/>
            <a:ext cx="8229600" cy="761593"/>
          </a:xfrm>
        </p:spPr>
        <p:txBody>
          <a:bodyPr>
            <a:normAutofit/>
          </a:bodyPr>
          <a:lstStyle/>
          <a:p>
            <a:r>
              <a:rPr lang="en-US" sz="3600" b="1" dirty="0">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LinkedIn</a:t>
            </a: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13</a:t>
            </a:fld>
            <a:endParaRPr lang="en-GB" altLang="en-US" dirty="0"/>
          </a:p>
        </p:txBody>
      </p:sp>
      <p:sp>
        <p:nvSpPr>
          <p:cNvPr id="8" name="TextBox 7">
            <a:extLst>
              <a:ext uri="{FF2B5EF4-FFF2-40B4-BE49-F238E27FC236}">
                <a16:creationId xmlns:a16="http://schemas.microsoft.com/office/drawing/2014/main" id="{756AA3EA-DF9F-4B2A-BBD8-0FE2799E763A}"/>
              </a:ext>
            </a:extLst>
          </p:cNvPr>
          <p:cNvSpPr txBox="1"/>
          <p:nvPr/>
        </p:nvSpPr>
        <p:spPr>
          <a:xfrm>
            <a:off x="4907280" y="6058492"/>
            <a:ext cx="5669280" cy="461665"/>
          </a:xfrm>
          <a:prstGeom prst="rect">
            <a:avLst/>
          </a:prstGeom>
          <a:noFill/>
        </p:spPr>
        <p:txBody>
          <a:bodyPr wrap="square" rtlCol="0">
            <a:spAutoFit/>
          </a:bodyPr>
          <a:lstStyle/>
          <a:p>
            <a:r>
              <a:rPr lang="en-GB" sz="1200" dirty="0">
                <a:solidFill>
                  <a:srgbClr val="FFFF00"/>
                </a:solidFill>
                <a:latin typeface="Calibri" panose="020F0502020204030204" pitchFamily="34" charset="0"/>
                <a:cs typeface="Calibri" panose="020F0502020204030204" pitchFamily="34" charset="0"/>
              </a:rPr>
              <a:t>Nations, D. (2017) </a:t>
            </a:r>
            <a:r>
              <a:rPr lang="en-GB" sz="1200" i="1" dirty="0">
                <a:solidFill>
                  <a:srgbClr val="FFFF00"/>
                </a:solidFill>
                <a:latin typeface="Calibri" panose="020F0502020204030204" pitchFamily="34" charset="0"/>
                <a:cs typeface="Calibri" panose="020F0502020204030204" pitchFamily="34" charset="0"/>
              </a:rPr>
              <a:t>What is LinkedIn and why should you be on it?</a:t>
            </a:r>
            <a:r>
              <a:rPr lang="en-GB" sz="1200" dirty="0">
                <a:solidFill>
                  <a:srgbClr val="FFFF00"/>
                </a:solidFill>
                <a:latin typeface="Calibri" panose="020F0502020204030204" pitchFamily="34" charset="0"/>
                <a:cs typeface="Calibri" panose="020F0502020204030204" pitchFamily="34" charset="0"/>
              </a:rPr>
              <a:t>, [online] available at </a:t>
            </a:r>
            <a:r>
              <a:rPr lang="en-GB" sz="1200" dirty="0">
                <a:solidFill>
                  <a:srgbClr val="FFFF00"/>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https://www.lifewire.com/what-is-linkedin-3486382</a:t>
            </a:r>
            <a:r>
              <a:rPr lang="en-GB" sz="1200" dirty="0">
                <a:solidFill>
                  <a:srgbClr val="FFFF00"/>
                </a:solidFill>
                <a:latin typeface="Calibri" panose="020F0502020204030204" pitchFamily="34" charset="0"/>
                <a:cs typeface="Calibri" panose="020F0502020204030204" pitchFamily="34" charset="0"/>
              </a:rPr>
              <a:t> accessed Mar 2018  </a:t>
            </a:r>
          </a:p>
        </p:txBody>
      </p:sp>
      <p:sp>
        <p:nvSpPr>
          <p:cNvPr id="5" name="TextBox 4">
            <a:extLst>
              <a:ext uri="{FF2B5EF4-FFF2-40B4-BE49-F238E27FC236}">
                <a16:creationId xmlns:a16="http://schemas.microsoft.com/office/drawing/2014/main" id="{8E3AAE99-4045-4CFB-940F-30D435345119}"/>
              </a:ext>
            </a:extLst>
          </p:cNvPr>
          <p:cNvSpPr txBox="1"/>
          <p:nvPr/>
        </p:nvSpPr>
        <p:spPr>
          <a:xfrm>
            <a:off x="650240" y="678128"/>
            <a:ext cx="11212467" cy="4985980"/>
          </a:xfrm>
          <a:prstGeom prst="rect">
            <a:avLst/>
          </a:prstGeom>
          <a:noFill/>
        </p:spPr>
        <p:txBody>
          <a:bodyPr wrap="square" rtlCol="0">
            <a:spAutoFit/>
          </a:bodyPr>
          <a:lstStyle/>
          <a:p>
            <a:r>
              <a:rPr lang="en-GB" sz="3100" dirty="0">
                <a:latin typeface="Arial" panose="020B0604020202020204" pitchFamily="34" charset="0"/>
                <a:cs typeface="Arial" panose="020B0604020202020204" pitchFamily="34" charset="0"/>
              </a:rPr>
              <a:t>On LinkedIn you add "connections" in the same way as making a friend request on Facebook, you converse via private message (or available contact information) and you have all of your professional experience and achievements laid out in a neatly organised profile to show off to other users.</a:t>
            </a:r>
          </a:p>
          <a:p>
            <a:endParaRPr lang="en-GB" sz="8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LinkedIn is very similar to Facebook in terms of its broad feature offering. These features are more specialised because they cater to professionals, but in general, if you know how to use Facebook or any other similar social network, LinkedIn is not that different.</a:t>
            </a:r>
          </a:p>
        </p:txBody>
      </p:sp>
      <p:sp>
        <p:nvSpPr>
          <p:cNvPr id="7" name="TextBox 6">
            <a:extLst>
              <a:ext uri="{FF2B5EF4-FFF2-40B4-BE49-F238E27FC236}">
                <a16:creationId xmlns:a16="http://schemas.microsoft.com/office/drawing/2014/main" id="{ADF20D3E-D43B-D94B-BDFB-D74FC71524E1}"/>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dirty="0"/>
              <a:t>2</a:t>
            </a:r>
          </a:p>
        </p:txBody>
      </p:sp>
    </p:spTree>
    <p:extLst>
      <p:ext uri="{BB962C8B-B14F-4D97-AF65-F5344CB8AC3E}">
        <p14:creationId xmlns:p14="http://schemas.microsoft.com/office/powerpoint/2010/main" val="201910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52912"/>
            <a:ext cx="9155733" cy="761593"/>
          </a:xfrm>
        </p:spPr>
        <p:txBody>
          <a:bodyPr>
            <a:normAutofit/>
          </a:bodyPr>
          <a:lstStyle/>
          <a:p>
            <a:r>
              <a:rPr lang="en-US" sz="3600" b="1" dirty="0">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LinkedIn</a:t>
            </a: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14</a:t>
            </a:fld>
            <a:endParaRPr lang="en-GB" altLang="en-US" dirty="0"/>
          </a:p>
        </p:txBody>
      </p:sp>
      <p:sp>
        <p:nvSpPr>
          <p:cNvPr id="8" name="TextBox 7">
            <a:extLst>
              <a:ext uri="{FF2B5EF4-FFF2-40B4-BE49-F238E27FC236}">
                <a16:creationId xmlns:a16="http://schemas.microsoft.com/office/drawing/2014/main" id="{756AA3EA-DF9F-4B2A-BBD8-0FE2799E763A}"/>
              </a:ext>
            </a:extLst>
          </p:cNvPr>
          <p:cNvSpPr txBox="1"/>
          <p:nvPr/>
        </p:nvSpPr>
        <p:spPr>
          <a:xfrm>
            <a:off x="914400" y="5111363"/>
            <a:ext cx="10231120" cy="276999"/>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Nations, D. (2017) </a:t>
            </a:r>
            <a:r>
              <a:rPr lang="en-GB" sz="1200" i="1" dirty="0">
                <a:latin typeface="Calibri" panose="020F0502020204030204" pitchFamily="34" charset="0"/>
                <a:cs typeface="Calibri" panose="020F0502020204030204" pitchFamily="34" charset="0"/>
              </a:rPr>
              <a:t>What is LinkedIn and why should you be on it?</a:t>
            </a:r>
            <a:r>
              <a:rPr lang="en-GB" sz="1200" dirty="0">
                <a:latin typeface="Calibri" panose="020F0502020204030204" pitchFamily="34" charset="0"/>
                <a:cs typeface="Calibri" panose="020F0502020204030204" pitchFamily="34" charset="0"/>
              </a:rPr>
              <a:t>, [online] available at </a:t>
            </a:r>
            <a:r>
              <a:rPr lang="en-GB" sz="1200" dirty="0">
                <a:latin typeface="Calibri" panose="020F0502020204030204" pitchFamily="34" charset="0"/>
                <a:cs typeface="Calibri" panose="020F0502020204030204" pitchFamily="34" charset="0"/>
                <a:hlinkClick r:id="rId2"/>
              </a:rPr>
              <a:t>https://www.lifewire.com/what-is-linkedin-3486382</a:t>
            </a:r>
            <a:r>
              <a:rPr lang="en-GB" sz="1200" dirty="0">
                <a:latin typeface="Calibri" panose="020F0502020204030204" pitchFamily="34" charset="0"/>
                <a:cs typeface="Calibri" panose="020F0502020204030204" pitchFamily="34" charset="0"/>
              </a:rPr>
              <a:t> accessed Mar 2018  </a:t>
            </a:r>
          </a:p>
        </p:txBody>
      </p:sp>
      <p:pic>
        <p:nvPicPr>
          <p:cNvPr id="6" name="Picture 5" descr="A screenshot of a social media post&#10;&#10;Description generated with very high confidence">
            <a:hlinkClick r:id="rId2"/>
            <a:extLst>
              <a:ext uri="{FF2B5EF4-FFF2-40B4-BE49-F238E27FC236}">
                <a16:creationId xmlns:a16="http://schemas.microsoft.com/office/drawing/2014/main" id="{9DF42215-593C-4199-B2F1-4FC66E4A5F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7894" y="896930"/>
            <a:ext cx="9975546" cy="4025507"/>
          </a:xfrm>
          <a:prstGeom prst="rect">
            <a:avLst/>
          </a:prstGeom>
        </p:spPr>
      </p:pic>
      <p:sp>
        <p:nvSpPr>
          <p:cNvPr id="7" name="TextBox 6">
            <a:extLst>
              <a:ext uri="{FF2B5EF4-FFF2-40B4-BE49-F238E27FC236}">
                <a16:creationId xmlns:a16="http://schemas.microsoft.com/office/drawing/2014/main" id="{A64ADA93-3F43-2F4D-B61E-7F1BF57DA580}"/>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dirty="0"/>
              <a:t>2</a:t>
            </a:r>
          </a:p>
        </p:txBody>
      </p:sp>
    </p:spTree>
    <p:extLst>
      <p:ext uri="{BB962C8B-B14F-4D97-AF65-F5344CB8AC3E}">
        <p14:creationId xmlns:p14="http://schemas.microsoft.com/office/powerpoint/2010/main" val="8720490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5840" y="274121"/>
            <a:ext cx="9013493" cy="1143000"/>
          </a:xfrm>
        </p:spPr>
        <p:txBody>
          <a:bodyPr>
            <a:normAutofit/>
          </a:bodyPr>
          <a:lstStyle/>
          <a:p>
            <a:r>
              <a:rPr lang="en-US" sz="3600" b="1" dirty="0">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LinkedIn</a:t>
            </a: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15</a:t>
            </a:fld>
            <a:endParaRPr lang="en-GB" altLang="en-US" dirty="0"/>
          </a:p>
        </p:txBody>
      </p:sp>
      <p:pic>
        <p:nvPicPr>
          <p:cNvPr id="7" name="Picture 6" descr="A screenshot of a cell phone&#10;&#10;Description generated with high confidence">
            <a:hlinkClick r:id="rId2"/>
            <a:extLst>
              <a:ext uri="{FF2B5EF4-FFF2-40B4-BE49-F238E27FC236}">
                <a16:creationId xmlns:a16="http://schemas.microsoft.com/office/drawing/2014/main" id="{F8355B52-2109-4796-89B5-7DA8804A89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7166" y="1355209"/>
            <a:ext cx="10515600" cy="2579479"/>
          </a:xfrm>
          <a:prstGeom prst="rect">
            <a:avLst/>
          </a:prstGeom>
        </p:spPr>
      </p:pic>
      <p:sp>
        <p:nvSpPr>
          <p:cNvPr id="8" name="TextBox 7">
            <a:extLst>
              <a:ext uri="{FF2B5EF4-FFF2-40B4-BE49-F238E27FC236}">
                <a16:creationId xmlns:a16="http://schemas.microsoft.com/office/drawing/2014/main" id="{756AA3EA-DF9F-4B2A-BBD8-0FE2799E763A}"/>
              </a:ext>
            </a:extLst>
          </p:cNvPr>
          <p:cNvSpPr txBox="1"/>
          <p:nvPr/>
        </p:nvSpPr>
        <p:spPr>
          <a:xfrm>
            <a:off x="1005840" y="5080883"/>
            <a:ext cx="9834880" cy="461665"/>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Doyle, A. (2017) </a:t>
            </a:r>
            <a:r>
              <a:rPr lang="en-GB" sz="1200" i="1" dirty="0">
                <a:latin typeface="Calibri" panose="020F0502020204030204" pitchFamily="34" charset="0"/>
                <a:cs typeface="Calibri" panose="020F0502020204030204" pitchFamily="34" charset="0"/>
              </a:rPr>
              <a:t>Learn how to make a better LinkedIn Profile</a:t>
            </a:r>
            <a:r>
              <a:rPr lang="en-GB" sz="1200" dirty="0">
                <a:latin typeface="Calibri" panose="020F0502020204030204" pitchFamily="34" charset="0"/>
                <a:cs typeface="Calibri" panose="020F0502020204030204" pitchFamily="34" charset="0"/>
              </a:rPr>
              <a:t>, [online] available at https://</a:t>
            </a:r>
            <a:r>
              <a:rPr lang="en-GB" sz="1200" dirty="0" err="1">
                <a:latin typeface="Calibri" panose="020F0502020204030204" pitchFamily="34" charset="0"/>
                <a:cs typeface="Calibri" panose="020F0502020204030204" pitchFamily="34" charset="0"/>
              </a:rPr>
              <a:t>www.thebalance.com</a:t>
            </a:r>
            <a:r>
              <a:rPr lang="en-GB" sz="1200" dirty="0">
                <a:latin typeface="Calibri" panose="020F0502020204030204" pitchFamily="34" charset="0"/>
                <a:cs typeface="Calibri" panose="020F0502020204030204" pitchFamily="34" charset="0"/>
              </a:rPr>
              <a:t>/tips-to-make-a-better-linkedin-profile-2062332 accessed Mar 2018  </a:t>
            </a:r>
          </a:p>
        </p:txBody>
      </p:sp>
      <p:sp>
        <p:nvSpPr>
          <p:cNvPr id="9" name="TextBox 8">
            <a:extLst>
              <a:ext uri="{FF2B5EF4-FFF2-40B4-BE49-F238E27FC236}">
                <a16:creationId xmlns:a16="http://schemas.microsoft.com/office/drawing/2014/main" id="{480FF8D4-25E3-E54C-BC2B-C5565A23EF09}"/>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2</a:t>
            </a:r>
          </a:p>
        </p:txBody>
      </p:sp>
    </p:spTree>
    <p:extLst>
      <p:ext uri="{BB962C8B-B14F-4D97-AF65-F5344CB8AC3E}">
        <p14:creationId xmlns:p14="http://schemas.microsoft.com/office/powerpoint/2010/main" val="3138409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8080" y="187424"/>
            <a:ext cx="8995343" cy="1143000"/>
          </a:xfrm>
        </p:spPr>
        <p:txBody>
          <a:bodyPr>
            <a:norm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LinkedIn</a:t>
            </a: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16</a:t>
            </a:fld>
            <a:endParaRPr lang="en-GB" altLang="en-US"/>
          </a:p>
        </p:txBody>
      </p:sp>
      <p:sp>
        <p:nvSpPr>
          <p:cNvPr id="5" name="TextBox 4">
            <a:extLst>
              <a:ext uri="{FF2B5EF4-FFF2-40B4-BE49-F238E27FC236}">
                <a16:creationId xmlns:a16="http://schemas.microsoft.com/office/drawing/2014/main" id="{9554556C-F6AA-4778-8402-9AEA06C87F22}"/>
              </a:ext>
            </a:extLst>
          </p:cNvPr>
          <p:cNvSpPr txBox="1"/>
          <p:nvPr/>
        </p:nvSpPr>
        <p:spPr>
          <a:xfrm>
            <a:off x="1148080" y="1284972"/>
            <a:ext cx="10078720" cy="3539430"/>
          </a:xfrm>
          <a:prstGeom prst="rect">
            <a:avLst/>
          </a:prstGeom>
          <a:noFill/>
        </p:spPr>
        <p:txBody>
          <a:bodyPr wrap="square" rtlCol="0">
            <a:spAutoFit/>
          </a:bodyPr>
          <a:lstStyle/>
          <a:p>
            <a:r>
              <a:rPr lang="en-GB" sz="3200">
                <a:latin typeface="Arial" panose="020B0604020202020204" pitchFamily="34" charset="0"/>
                <a:cs typeface="Arial" panose="020B0604020202020204" pitchFamily="34" charset="0"/>
              </a:rPr>
              <a:t>All your Tutors have active LinkedIn profiles so let’s begin with taking a quick look at some of them. </a:t>
            </a:r>
            <a:br>
              <a:rPr lang="en-GB" sz="3200">
                <a:latin typeface="Arial" panose="020B0604020202020204" pitchFamily="34" charset="0"/>
                <a:cs typeface="Arial" panose="020B0604020202020204" pitchFamily="34" charset="0"/>
              </a:rPr>
            </a:br>
            <a:endParaRPr lang="en-GB" sz="32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Once you have created your profile you can download a pdf file of it to share with others via email or online message service.</a:t>
            </a:r>
          </a:p>
          <a:p>
            <a:endParaRPr lang="en-GB" sz="32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A0FE5A4-6D10-2346-9153-989A8C5E325C}"/>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2</a:t>
            </a:r>
          </a:p>
        </p:txBody>
      </p:sp>
    </p:spTree>
    <p:extLst>
      <p:ext uri="{BB962C8B-B14F-4D97-AF65-F5344CB8AC3E}">
        <p14:creationId xmlns:p14="http://schemas.microsoft.com/office/powerpoint/2010/main" val="2043943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4560" y="212271"/>
            <a:ext cx="9183604" cy="727206"/>
          </a:xfrm>
        </p:spPr>
        <p:txBody>
          <a:bodyPr>
            <a:norm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LinkedIn</a:t>
            </a: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17</a:t>
            </a:fld>
            <a:endParaRPr lang="en-GB" altLang="en-US"/>
          </a:p>
        </p:txBody>
      </p:sp>
      <p:pic>
        <p:nvPicPr>
          <p:cNvPr id="5" name="Picture 4">
            <a:extLst>
              <a:ext uri="{FF2B5EF4-FFF2-40B4-BE49-F238E27FC236}">
                <a16:creationId xmlns:a16="http://schemas.microsoft.com/office/drawing/2014/main" id="{4CC7B8E4-7E03-4C95-8F5E-608E1EB9F1CD}"/>
              </a:ext>
            </a:extLst>
          </p:cNvPr>
          <p:cNvPicPr>
            <a:picLocks noChangeAspect="1"/>
          </p:cNvPicPr>
          <p:nvPr/>
        </p:nvPicPr>
        <p:blipFill>
          <a:blip r:embed="rId2"/>
          <a:stretch>
            <a:fillRect/>
          </a:stretch>
        </p:blipFill>
        <p:spPr>
          <a:xfrm>
            <a:off x="1016001" y="810849"/>
            <a:ext cx="9763759" cy="4762179"/>
          </a:xfrm>
          <a:prstGeom prst="rect">
            <a:avLst/>
          </a:prstGeom>
        </p:spPr>
      </p:pic>
      <p:sp>
        <p:nvSpPr>
          <p:cNvPr id="6" name="TextBox 5">
            <a:extLst>
              <a:ext uri="{FF2B5EF4-FFF2-40B4-BE49-F238E27FC236}">
                <a16:creationId xmlns:a16="http://schemas.microsoft.com/office/drawing/2014/main" id="{DF26A61C-231E-534C-B464-5E75325D2C16}"/>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2</a:t>
            </a:r>
          </a:p>
        </p:txBody>
      </p:sp>
    </p:spTree>
    <p:extLst>
      <p:ext uri="{BB962C8B-B14F-4D97-AF65-F5344CB8AC3E}">
        <p14:creationId xmlns:p14="http://schemas.microsoft.com/office/powerpoint/2010/main" val="2418202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E694604-7BBE-3443-A2D1-A313CBEEB3AB}"/>
              </a:ext>
            </a:extLst>
          </p:cNvPr>
          <p:cNvSpPr>
            <a:spLocks noGrp="1"/>
          </p:cNvSpPr>
          <p:nvPr>
            <p:ph type="title"/>
          </p:nvPr>
        </p:nvSpPr>
        <p:spPr/>
        <p:txBody>
          <a:bodyPr/>
          <a:lstStyle/>
          <a:p>
            <a:pPr>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Job </a:t>
            </a:r>
            <a:r>
              <a:rPr lang="en-GB" sz="3600" b="1"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Oportunities</a:t>
            </a:r>
            <a:endPar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3" name="Picture 2" descr="A close up of a flower&#10;&#10;Description automatically generated">
            <a:extLst>
              <a:ext uri="{FF2B5EF4-FFF2-40B4-BE49-F238E27FC236}">
                <a16:creationId xmlns:a16="http://schemas.microsoft.com/office/drawing/2014/main" id="{EBF21687-359D-E240-88EB-15E86CD760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5051" y="1989139"/>
            <a:ext cx="5584825" cy="3671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AAAA2B8B-ACD6-4647-B96D-46392148B098}"/>
              </a:ext>
            </a:extLst>
          </p:cNvPr>
          <p:cNvSpPr txBox="1">
            <a:spLocks noChangeArrowheads="1"/>
          </p:cNvSpPr>
          <p:nvPr/>
        </p:nvSpPr>
        <p:spPr bwMode="auto">
          <a:xfrm>
            <a:off x="2495550" y="6021389"/>
            <a:ext cx="72009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2800">
                <a:latin typeface="Arial" panose="020B0604020202020204" pitchFamily="34" charset="0"/>
              </a:rPr>
              <a:t>So is LinkedIn worth using or not and why?</a:t>
            </a:r>
          </a:p>
        </p:txBody>
      </p:sp>
    </p:spTree>
    <p:extLst>
      <p:ext uri="{BB962C8B-B14F-4D97-AF65-F5344CB8AC3E}">
        <p14:creationId xmlns:p14="http://schemas.microsoft.com/office/powerpoint/2010/main" val="11225459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877CC5-3E02-0F40-B4C4-0387FDDECAE4}"/>
              </a:ext>
            </a:extLst>
          </p:cNvPr>
          <p:cNvSpPr>
            <a:spLocks noGrp="1"/>
          </p:cNvSpPr>
          <p:nvPr>
            <p:ph idx="1"/>
          </p:nvPr>
        </p:nvSpPr>
        <p:spPr>
          <a:xfrm>
            <a:off x="604007" y="748210"/>
            <a:ext cx="11241248" cy="5516562"/>
          </a:xfrm>
        </p:spPr>
        <p:txBody>
          <a:bodyPr>
            <a:normAutofit/>
          </a:bodyPr>
          <a:lstStyle/>
          <a:p>
            <a:pPr marL="0" indent="0">
              <a:buNone/>
              <a:defRPr/>
            </a:pPr>
            <a:r>
              <a:rPr lang="en-GB" sz="3200" dirty="0">
                <a:latin typeface="Arial" panose="020B0604020202020204" pitchFamily="34" charset="0"/>
                <a:cs typeface="Arial" panose="020B0604020202020204" pitchFamily="34" charset="0"/>
              </a:rPr>
              <a:t>The platform is designed to connect people and companies with like interests </a:t>
            </a:r>
          </a:p>
          <a:p>
            <a:pPr marL="0" indent="0">
              <a:buNone/>
              <a:defRPr/>
            </a:pPr>
            <a:endParaRPr lang="en-GB" sz="400" dirty="0">
              <a:latin typeface="Arial" panose="020B0604020202020204" pitchFamily="34" charset="0"/>
              <a:cs typeface="Arial" panose="020B0604020202020204" pitchFamily="34" charset="0"/>
            </a:endParaRPr>
          </a:p>
          <a:p>
            <a:pPr marL="0" indent="0">
              <a:buNone/>
              <a:defRPr/>
            </a:pPr>
            <a:r>
              <a:rPr lang="en-GB" sz="3200" dirty="0">
                <a:latin typeface="Arial" panose="020B0604020202020204" pitchFamily="34" charset="0"/>
                <a:cs typeface="Arial" panose="020B0604020202020204" pitchFamily="34" charset="0"/>
              </a:rPr>
              <a:t>Rather than combing through a phone book and comparison price shopping for days </a:t>
            </a:r>
          </a:p>
          <a:p>
            <a:pPr marL="0" indent="0">
              <a:buNone/>
              <a:defRPr/>
            </a:pPr>
            <a:endParaRPr lang="en-GB" sz="400" dirty="0">
              <a:latin typeface="Arial" panose="020B0604020202020204" pitchFamily="34" charset="0"/>
              <a:cs typeface="Arial" panose="020B0604020202020204" pitchFamily="34" charset="0"/>
            </a:endParaRPr>
          </a:p>
          <a:p>
            <a:pPr marL="0" indent="0">
              <a:buNone/>
              <a:defRPr/>
            </a:pPr>
            <a:r>
              <a:rPr lang="en-GB" sz="3200" dirty="0">
                <a:latin typeface="Arial" panose="020B0604020202020204" pitchFamily="34" charset="0"/>
                <a:cs typeface="Arial" panose="020B0604020202020204" pitchFamily="34" charset="0"/>
              </a:rPr>
              <a:t>In addition, seeing the vendor’s online presence gives a more complete picture of a company than just speaking to someone on the phone might</a:t>
            </a:r>
          </a:p>
          <a:p>
            <a:pPr marL="0" indent="0">
              <a:buNone/>
              <a:defRPr/>
            </a:pPr>
            <a:endParaRPr lang="en-GB" sz="400" dirty="0">
              <a:latin typeface="Arial" panose="020B0604020202020204" pitchFamily="34" charset="0"/>
              <a:cs typeface="Arial" panose="020B0604020202020204" pitchFamily="34" charset="0"/>
            </a:endParaRPr>
          </a:p>
          <a:p>
            <a:pPr marL="0" indent="0">
              <a:buNone/>
              <a:defRPr/>
            </a:pPr>
            <a:r>
              <a:rPr lang="en-GB" sz="3200" dirty="0">
                <a:latin typeface="Arial" panose="020B0604020202020204" pitchFamily="34" charset="0"/>
                <a:cs typeface="Arial" panose="020B0604020202020204" pitchFamily="34" charset="0"/>
              </a:rPr>
              <a:t>You can see if other businesses have had good experiences working with the vendor.</a:t>
            </a:r>
          </a:p>
        </p:txBody>
      </p:sp>
      <p:sp>
        <p:nvSpPr>
          <p:cNvPr id="48130" name="Title 1">
            <a:extLst>
              <a:ext uri="{FF2B5EF4-FFF2-40B4-BE49-F238E27FC236}">
                <a16:creationId xmlns:a16="http://schemas.microsoft.com/office/drawing/2014/main" id="{86FC53C1-5C93-9D43-BBC6-52F6E8620923}"/>
              </a:ext>
            </a:extLst>
          </p:cNvPr>
          <p:cNvSpPr>
            <a:spLocks noGrp="1"/>
          </p:cNvSpPr>
          <p:nvPr>
            <p:ph type="title"/>
          </p:nvPr>
        </p:nvSpPr>
        <p:spPr>
          <a:xfrm>
            <a:off x="922789" y="111125"/>
            <a:ext cx="10603684" cy="1143000"/>
          </a:xfrm>
        </p:spPr>
        <p:txBody>
          <a:bodyPr/>
          <a:lstStyle/>
          <a:p>
            <a:r>
              <a:rPr lang="en-GB" altLang="en-US" sz="3600" b="1">
                <a:latin typeface="Arial" panose="020B0604020202020204" pitchFamily="34" charset="0"/>
                <a:cs typeface="Arial" panose="020B0604020202020204" pitchFamily="34" charset="0"/>
              </a:rPr>
              <a:t>B2B Networking – Plus </a:t>
            </a:r>
            <a:r>
              <a:rPr lang="en-GB" altLang="en-US" sz="3200">
                <a:latin typeface="Arial" panose="020B0604020202020204" pitchFamily="34" charset="0"/>
                <a:cs typeface="Arial" panose="020B0604020202020204" pitchFamily="34" charset="0"/>
              </a:rPr>
              <a:t>(Business to Business)</a:t>
            </a:r>
            <a:endParaRPr lang="en-GB" altLang="en-US" sz="3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61738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17B115-8AF9-A641-9CA4-FD2333FE043C}"/>
              </a:ext>
            </a:extLst>
          </p:cNvPr>
          <p:cNvSpPr>
            <a:spLocks noGrp="1"/>
          </p:cNvSpPr>
          <p:nvPr>
            <p:ph idx="1"/>
          </p:nvPr>
        </p:nvSpPr>
        <p:spPr>
          <a:xfrm>
            <a:off x="838200" y="1556536"/>
            <a:ext cx="10677041" cy="4897437"/>
          </a:xfrm>
        </p:spPr>
        <p:txBody>
          <a:bodyPr>
            <a:normAutofit/>
          </a:bodyPr>
          <a:lstStyle/>
          <a:p>
            <a:pPr marL="0" indent="0">
              <a:buNone/>
              <a:defRPr/>
            </a:pPr>
            <a:r>
              <a:rPr lang="en-GB" dirty="0">
                <a:latin typeface="Arial" panose="020B0604020202020204" pitchFamily="34" charset="0"/>
                <a:cs typeface="Arial" panose="020B0604020202020204" pitchFamily="34" charset="0"/>
              </a:rPr>
              <a:t>Brand building is a vital part of any business plan, and a well-managed LinkedIn profile can serve as a flagship for your brand</a:t>
            </a:r>
          </a:p>
          <a:p>
            <a:pPr marL="0" indent="0">
              <a:buNone/>
              <a:defRPr/>
            </a:pPr>
            <a:endParaRPr lang="en-GB" sz="9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LinkedIn can be a great avenue to promote new products and services without resorting to traditional advertising campaigns</a:t>
            </a:r>
          </a:p>
          <a:p>
            <a:pPr marL="0" indent="0">
              <a:buNone/>
              <a:defRPr/>
            </a:pPr>
            <a:endParaRPr lang="en-GB" sz="9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 By contrast to an expensive ad campaign, generating buzz on the social network is affordable, flexible, and totally in your control.</a:t>
            </a:r>
          </a:p>
        </p:txBody>
      </p:sp>
      <p:sp>
        <p:nvSpPr>
          <p:cNvPr id="2" name="Title 1">
            <a:extLst>
              <a:ext uri="{FF2B5EF4-FFF2-40B4-BE49-F238E27FC236}">
                <a16:creationId xmlns:a16="http://schemas.microsoft.com/office/drawing/2014/main" id="{01638114-9ACF-FE45-9992-CAE76D0B8E8E}"/>
              </a:ext>
            </a:extLst>
          </p:cNvPr>
          <p:cNvSpPr>
            <a:spLocks noGrp="1"/>
          </p:cNvSpPr>
          <p:nvPr>
            <p:ph type="title"/>
          </p:nvPr>
        </p:nvSpPr>
        <p:spPr/>
        <p:txBody>
          <a:bodyPr/>
          <a:lstStyle/>
          <a:p>
            <a:pPr>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B2C Networking – Plus</a:t>
            </a:r>
            <a:b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800">
                <a:effectLst>
                  <a:outerShdw blurRad="38100" dist="38100" dir="2700000" algn="tl">
                    <a:srgbClr val="000000">
                      <a:alpha val="43137"/>
                    </a:srgbClr>
                  </a:outerShdw>
                </a:effectLst>
                <a:latin typeface="Arial" panose="020B0604020202020204" pitchFamily="34" charset="0"/>
                <a:cs typeface="Arial" panose="020B0604020202020204" pitchFamily="34" charset="0"/>
              </a:rPr>
              <a:t>(Business to Consumer)</a:t>
            </a:r>
            <a:endParaRPr lang="en-GB" sz="36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28334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A0B270-BBC8-714C-A84F-FCB9FAA7FB85}"/>
              </a:ext>
            </a:extLst>
          </p:cNvPr>
          <p:cNvSpPr>
            <a:spLocks noGrp="1"/>
          </p:cNvSpPr>
          <p:nvPr>
            <p:ph idx="1"/>
          </p:nvPr>
        </p:nvSpPr>
        <p:spPr>
          <a:xfrm>
            <a:off x="968644" y="1183316"/>
            <a:ext cx="9934414" cy="4924425"/>
          </a:xfrm>
        </p:spPr>
        <p:txBody>
          <a:bodyPr>
            <a:normAutofit/>
          </a:bodyPr>
          <a:lstStyle/>
          <a:p>
            <a:pPr marL="0" indent="0">
              <a:buNone/>
              <a:defRPr/>
            </a:pPr>
            <a:r>
              <a:rPr lang="en-GB" dirty="0">
                <a:latin typeface="Arial" panose="020B0604020202020204" pitchFamily="34" charset="0"/>
                <a:cs typeface="Arial" panose="020B0604020202020204" pitchFamily="34" charset="0"/>
              </a:rPr>
              <a:t>A direct result of continuing to build a more coherent and focused brand is the generation of new leads that will come about organically as people find you on LinkedIn and like what they see</a:t>
            </a:r>
          </a:p>
          <a:p>
            <a:pPr marL="0" indent="0">
              <a:buNone/>
              <a:defRPr/>
            </a:pPr>
            <a:endParaRPr lang="en-GB" sz="13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This method combines all the best aspects of traditional word-of-mouth lead generation with the control of showing customers your best side by choosing what to include in your profile.</a:t>
            </a:r>
          </a:p>
        </p:txBody>
      </p:sp>
      <p:sp>
        <p:nvSpPr>
          <p:cNvPr id="50178" name="Title 1">
            <a:extLst>
              <a:ext uri="{FF2B5EF4-FFF2-40B4-BE49-F238E27FC236}">
                <a16:creationId xmlns:a16="http://schemas.microsoft.com/office/drawing/2014/main" id="{5A8A7D31-7F20-D845-B911-ADC6E9C88999}"/>
              </a:ext>
            </a:extLst>
          </p:cNvPr>
          <p:cNvSpPr>
            <a:spLocks noGrp="1"/>
          </p:cNvSpPr>
          <p:nvPr>
            <p:ph type="title"/>
          </p:nvPr>
        </p:nvSpPr>
        <p:spPr>
          <a:xfrm>
            <a:off x="968644" y="241794"/>
            <a:ext cx="9242156" cy="1143000"/>
          </a:xfrm>
        </p:spPr>
        <p:txBody>
          <a:bodyPr/>
          <a:lstStyle/>
          <a:p>
            <a:r>
              <a:rPr lang="en-GB" altLang="en-US" sz="3600" b="1">
                <a:latin typeface="Arial" panose="020B0604020202020204" pitchFamily="34" charset="0"/>
                <a:cs typeface="Arial" panose="020B0604020202020204" pitchFamily="34" charset="0"/>
              </a:rPr>
              <a:t>Lead Generation - Plus</a:t>
            </a:r>
            <a:endParaRPr lang="en-GB" altLang="en-US" sz="3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91868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993AB1-869B-684F-8A2B-C3C4A4CD9678}"/>
              </a:ext>
            </a:extLst>
          </p:cNvPr>
          <p:cNvSpPr>
            <a:spLocks noGrp="1"/>
          </p:cNvSpPr>
          <p:nvPr>
            <p:ph idx="1"/>
          </p:nvPr>
        </p:nvSpPr>
        <p:spPr>
          <a:xfrm>
            <a:off x="976393" y="949271"/>
            <a:ext cx="10166888" cy="5516562"/>
          </a:xfrm>
        </p:spPr>
        <p:txBody>
          <a:bodyPr/>
          <a:lstStyle/>
          <a:p>
            <a:pPr marL="0" indent="0">
              <a:spcBef>
                <a:spcPct val="0"/>
              </a:spcBef>
              <a:buNone/>
            </a:pPr>
            <a:r>
              <a:rPr lang="en-GB" altLang="en-US" dirty="0">
                <a:latin typeface="Arial" panose="020B0604020202020204" pitchFamily="34" charset="0"/>
                <a:cs typeface="Arial" panose="020B0604020202020204" pitchFamily="34" charset="0"/>
              </a:rPr>
              <a:t>Your dynamic and consistently relevant LinkedIn profile is sure to attract enquiries and applications from top talent who are using the network to find great job opportunities</a:t>
            </a:r>
          </a:p>
          <a:p>
            <a:pPr marL="0" indent="0">
              <a:spcBef>
                <a:spcPct val="0"/>
              </a:spcBef>
              <a:buNone/>
            </a:pPr>
            <a:endParaRPr lang="en-GB" altLang="en-US" sz="1100" dirty="0">
              <a:latin typeface="Arial" panose="020B0604020202020204" pitchFamily="34" charset="0"/>
              <a:cs typeface="Arial" panose="020B0604020202020204" pitchFamily="34" charset="0"/>
            </a:endParaRPr>
          </a:p>
          <a:p>
            <a:pPr marL="0" indent="0">
              <a:spcBef>
                <a:spcPct val="0"/>
              </a:spcBef>
              <a:buNone/>
            </a:pPr>
            <a:r>
              <a:rPr lang="en-GB" altLang="en-US" dirty="0">
                <a:latin typeface="Arial" panose="020B0604020202020204" pitchFamily="34" charset="0"/>
                <a:cs typeface="Arial" panose="020B0604020202020204" pitchFamily="34" charset="0"/>
              </a:rPr>
              <a:t>Take advantage of this by keeping an active list of open jobs and positions attached to your own company page</a:t>
            </a:r>
          </a:p>
          <a:p>
            <a:pPr marL="0" indent="0">
              <a:spcBef>
                <a:spcPct val="0"/>
              </a:spcBef>
              <a:buNone/>
            </a:pPr>
            <a:endParaRPr lang="en-GB" altLang="en-US" sz="1100" dirty="0">
              <a:latin typeface="Arial" panose="020B0604020202020204" pitchFamily="34" charset="0"/>
              <a:cs typeface="Arial" panose="020B0604020202020204" pitchFamily="34" charset="0"/>
            </a:endParaRPr>
          </a:p>
          <a:p>
            <a:pPr marL="0" indent="0">
              <a:spcBef>
                <a:spcPct val="0"/>
              </a:spcBef>
              <a:buNone/>
            </a:pPr>
            <a:r>
              <a:rPr lang="en-GB" altLang="en-US" dirty="0">
                <a:latin typeface="Arial" panose="020B0604020202020204" pitchFamily="34" charset="0"/>
                <a:cs typeface="Arial" panose="020B0604020202020204" pitchFamily="34" charset="0"/>
              </a:rPr>
              <a:t>Since LinkedIn is the social network of choice for business networking and career advancement, top tier talent is likely to come your way based on the quality of your company profile alone.</a:t>
            </a:r>
          </a:p>
        </p:txBody>
      </p:sp>
      <p:sp>
        <p:nvSpPr>
          <p:cNvPr id="2" name="Title 1">
            <a:extLst>
              <a:ext uri="{FF2B5EF4-FFF2-40B4-BE49-F238E27FC236}">
                <a16:creationId xmlns:a16="http://schemas.microsoft.com/office/drawing/2014/main" id="{C78866AE-6496-034A-B594-A833F33488D2}"/>
              </a:ext>
            </a:extLst>
          </p:cNvPr>
          <p:cNvSpPr>
            <a:spLocks noGrp="1"/>
          </p:cNvSpPr>
          <p:nvPr>
            <p:ph type="title"/>
          </p:nvPr>
        </p:nvSpPr>
        <p:spPr>
          <a:xfrm>
            <a:off x="976393" y="69742"/>
            <a:ext cx="9156915" cy="1143000"/>
          </a:xfrm>
        </p:spPr>
        <p:txBody>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Staffing - Plus</a:t>
            </a:r>
            <a:endParaRPr lang="en-GB" sz="3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14006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6AFC14-0C28-AC41-A0B7-EF4C9168F887}"/>
              </a:ext>
            </a:extLst>
          </p:cNvPr>
          <p:cNvSpPr>
            <a:spLocks noGrp="1"/>
          </p:cNvSpPr>
          <p:nvPr>
            <p:ph idx="1"/>
          </p:nvPr>
        </p:nvSpPr>
        <p:spPr>
          <a:xfrm>
            <a:off x="838200" y="1484314"/>
            <a:ext cx="10351575" cy="4105275"/>
          </a:xfrm>
        </p:spPr>
        <p:txBody>
          <a:bodyPr/>
          <a:lstStyle/>
          <a:p>
            <a:pPr marL="0" indent="0">
              <a:buNone/>
            </a:pPr>
            <a:r>
              <a:rPr lang="en-GB" altLang="en-US" sz="3000" dirty="0">
                <a:latin typeface="Arial" panose="020B0604020202020204" pitchFamily="34" charset="0"/>
                <a:cs typeface="Arial" panose="020B0604020202020204" pitchFamily="34" charset="0"/>
              </a:rPr>
              <a:t>LinkedIn offers a perfect avenue through which to interact with your customer base, with surveys, messaging and comments</a:t>
            </a:r>
          </a:p>
          <a:p>
            <a:pPr marL="0" indent="0">
              <a:buNone/>
            </a:pPr>
            <a:endParaRPr lang="en-GB" altLang="en-US" sz="1200" dirty="0">
              <a:latin typeface="Arial" panose="020B0604020202020204" pitchFamily="34" charset="0"/>
              <a:cs typeface="Arial" panose="020B0604020202020204" pitchFamily="34" charset="0"/>
            </a:endParaRPr>
          </a:p>
          <a:p>
            <a:pPr marL="0" indent="0">
              <a:buNone/>
            </a:pPr>
            <a:r>
              <a:rPr lang="en-GB" altLang="en-US" sz="3000" dirty="0">
                <a:latin typeface="Arial" panose="020B0604020202020204" pitchFamily="34" charset="0"/>
                <a:cs typeface="Arial" panose="020B0604020202020204" pitchFamily="34" charset="0"/>
              </a:rPr>
              <a:t>Customers truly appreciate feeling like their voice is heard, so interacting with customers via the public and private messaging options on the social network is a great way to resolve any issues and show that you are listening to your customers, as well.</a:t>
            </a:r>
          </a:p>
        </p:txBody>
      </p:sp>
      <p:sp>
        <p:nvSpPr>
          <p:cNvPr id="2" name="Title 1">
            <a:extLst>
              <a:ext uri="{FF2B5EF4-FFF2-40B4-BE49-F238E27FC236}">
                <a16:creationId xmlns:a16="http://schemas.microsoft.com/office/drawing/2014/main" id="{A7792125-8AC9-F54B-9024-7CEEA62E108C}"/>
              </a:ext>
            </a:extLst>
          </p:cNvPr>
          <p:cNvSpPr>
            <a:spLocks noGrp="1"/>
          </p:cNvSpPr>
          <p:nvPr>
            <p:ph type="title"/>
          </p:nvPr>
        </p:nvSpPr>
        <p:spPr/>
        <p:txBody>
          <a:bodyPr/>
          <a:lstStyle/>
          <a:p>
            <a:pPr>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Customer Satisfaction - Plus</a:t>
            </a:r>
            <a:endParaRPr lang="en-GB" sz="36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42320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393A59-63AC-8448-80E2-D5BA184D631A}"/>
              </a:ext>
            </a:extLst>
          </p:cNvPr>
          <p:cNvSpPr>
            <a:spLocks noGrp="1"/>
          </p:cNvSpPr>
          <p:nvPr>
            <p:ph idx="1"/>
          </p:nvPr>
        </p:nvSpPr>
        <p:spPr>
          <a:xfrm>
            <a:off x="838200" y="1600201"/>
            <a:ext cx="10421319" cy="4924425"/>
          </a:xfrm>
        </p:spPr>
        <p:txBody>
          <a:bodyPr/>
          <a:lstStyle/>
          <a:p>
            <a:pPr marL="0" indent="0">
              <a:buNone/>
            </a:pPr>
            <a:r>
              <a:rPr lang="en-GB" altLang="en-US" dirty="0">
                <a:latin typeface="Arial" panose="020B0604020202020204" pitchFamily="34" charset="0"/>
                <a:cs typeface="Arial" panose="020B0604020202020204" pitchFamily="34" charset="0"/>
              </a:rPr>
              <a:t>While LinkedIn is a great social</a:t>
            </a:r>
            <a:r>
              <a:rPr lang="en-GB" altLang="en-US" u="sng" dirty="0">
                <a:latin typeface="Arial" panose="020B0604020202020204" pitchFamily="34" charset="0"/>
                <a:cs typeface="Arial" panose="020B0604020202020204" pitchFamily="34" charset="0"/>
              </a:rPr>
              <a:t> </a:t>
            </a:r>
            <a:r>
              <a:rPr lang="en-GB" altLang="en-US" dirty="0">
                <a:latin typeface="Arial" panose="020B0604020202020204" pitchFamily="34" charset="0"/>
                <a:cs typeface="Arial" panose="020B0604020202020204" pitchFamily="34" charset="0"/>
              </a:rPr>
              <a:t>media networking tool, and arguably the most professional of such tools available, it is not without its disadvantages</a:t>
            </a:r>
          </a:p>
          <a:p>
            <a:pPr marL="0" indent="0">
              <a:buNone/>
            </a:pPr>
            <a:endParaRPr lang="en-GB" altLang="en-US" sz="14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These include the potential of a profile or activity causing harm to your professional reputation as well as causing you to overlook professional contacts who are not actively engaged on LinkedIn. </a:t>
            </a:r>
          </a:p>
        </p:txBody>
      </p:sp>
      <p:sp>
        <p:nvSpPr>
          <p:cNvPr id="2" name="Title 1">
            <a:extLst>
              <a:ext uri="{FF2B5EF4-FFF2-40B4-BE49-F238E27FC236}">
                <a16:creationId xmlns:a16="http://schemas.microsoft.com/office/drawing/2014/main" id="{C64FEBBD-1E9E-8D48-8CBC-8D402293CC55}"/>
              </a:ext>
            </a:extLst>
          </p:cNvPr>
          <p:cNvSpPr>
            <a:spLocks noGrp="1"/>
          </p:cNvSpPr>
          <p:nvPr>
            <p:ph type="title"/>
          </p:nvPr>
        </p:nvSpPr>
        <p:spPr/>
        <p:txBody>
          <a:bodyPr/>
          <a:lstStyle/>
          <a:p>
            <a:pPr>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LinkedIn </a:t>
            </a:r>
            <a:r>
              <a:rPr lang="en-GB" sz="3600" b="1">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Delta</a:t>
            </a:r>
          </a:p>
        </p:txBody>
      </p:sp>
    </p:spTree>
    <p:extLst>
      <p:ext uri="{BB962C8B-B14F-4D97-AF65-F5344CB8AC3E}">
        <p14:creationId xmlns:p14="http://schemas.microsoft.com/office/powerpoint/2010/main" val="37397202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366C81-739F-3343-AD32-E7575FD50869}"/>
              </a:ext>
            </a:extLst>
          </p:cNvPr>
          <p:cNvSpPr>
            <a:spLocks noGrp="1"/>
          </p:cNvSpPr>
          <p:nvPr>
            <p:ph idx="1"/>
          </p:nvPr>
        </p:nvSpPr>
        <p:spPr>
          <a:xfrm>
            <a:off x="838200" y="1600201"/>
            <a:ext cx="10515600" cy="4525963"/>
          </a:xfrm>
        </p:spPr>
        <p:txBody>
          <a:bodyPr/>
          <a:lstStyle/>
          <a:p>
            <a:pPr marL="0" indent="0">
              <a:buNone/>
            </a:pPr>
            <a:r>
              <a:rPr lang="en-GB" altLang="en-US" b="1" dirty="0">
                <a:latin typeface="Arial" panose="020B0604020202020204" pitchFamily="34" charset="0"/>
                <a:cs typeface="Arial" panose="020B0604020202020204" pitchFamily="34" charset="0"/>
              </a:rPr>
              <a:t>The Required Investment of Time</a:t>
            </a:r>
          </a:p>
          <a:p>
            <a:pPr marL="0" indent="0">
              <a:buNone/>
            </a:pPr>
            <a:endParaRPr lang="en-GB" altLang="en-US" sz="800" b="1"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While setting up a profile is relatively easy and does not require design expertise, the robust nature of the site means that there are many resources to navigate through, from Groups to Answers to making connections with others, which also makes it very time-consuming.</a:t>
            </a:r>
          </a:p>
        </p:txBody>
      </p:sp>
      <p:sp>
        <p:nvSpPr>
          <p:cNvPr id="6" name="Title 1">
            <a:extLst>
              <a:ext uri="{FF2B5EF4-FFF2-40B4-BE49-F238E27FC236}">
                <a16:creationId xmlns:a16="http://schemas.microsoft.com/office/drawing/2014/main" id="{D870BEA4-62F6-7F47-95CD-EA3028DC85DB}"/>
              </a:ext>
            </a:extLst>
          </p:cNvPr>
          <p:cNvSpPr>
            <a:spLocks noGrp="1"/>
          </p:cNvSpPr>
          <p:nvPr>
            <p:ph type="title"/>
          </p:nvPr>
        </p:nvSpPr>
        <p:spPr/>
        <p:txBody>
          <a:bodyPr/>
          <a:lstStyle/>
          <a:p>
            <a:pPr>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LinkedIn </a:t>
            </a:r>
            <a:r>
              <a:rPr lang="en-GB" sz="3600" b="1">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Delta</a:t>
            </a:r>
          </a:p>
        </p:txBody>
      </p:sp>
    </p:spTree>
    <p:extLst>
      <p:ext uri="{BB962C8B-B14F-4D97-AF65-F5344CB8AC3E}">
        <p14:creationId xmlns:p14="http://schemas.microsoft.com/office/powerpoint/2010/main" val="26105909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8F1793-8095-654A-A1A6-853034DEB5A1}"/>
              </a:ext>
            </a:extLst>
          </p:cNvPr>
          <p:cNvSpPr>
            <a:spLocks noGrp="1"/>
          </p:cNvSpPr>
          <p:nvPr>
            <p:ph idx="1"/>
          </p:nvPr>
        </p:nvSpPr>
        <p:spPr>
          <a:xfrm>
            <a:off x="838200" y="1600201"/>
            <a:ext cx="10515600" cy="4525963"/>
          </a:xfrm>
        </p:spPr>
        <p:txBody>
          <a:bodyPr/>
          <a:lstStyle/>
          <a:p>
            <a:pPr marL="0" indent="0">
              <a:buNone/>
            </a:pPr>
            <a:r>
              <a:rPr lang="en-GB" altLang="en-US" sz="3000" b="1">
                <a:latin typeface="Arial" panose="020B0604020202020204" pitchFamily="34" charset="0"/>
                <a:cs typeface="Arial" panose="020B0604020202020204" pitchFamily="34" charset="0"/>
              </a:rPr>
              <a:t>Not Everybody is Actively Engaged in LinkedIn</a:t>
            </a:r>
          </a:p>
          <a:p>
            <a:pPr marL="0" indent="0">
              <a:buNone/>
            </a:pPr>
            <a:endParaRPr lang="en-GB" altLang="en-US" sz="800" b="1">
              <a:latin typeface="Arial" panose="020B0604020202020204" pitchFamily="34" charset="0"/>
              <a:cs typeface="Arial" panose="020B0604020202020204" pitchFamily="34" charset="0"/>
            </a:endParaRPr>
          </a:p>
          <a:p>
            <a:pPr marL="0" indent="0">
              <a:buNone/>
            </a:pPr>
            <a:r>
              <a:rPr lang="en-GB" altLang="en-US" sz="3000">
                <a:latin typeface="Arial" panose="020B0604020202020204" pitchFamily="34" charset="0"/>
                <a:cs typeface="Arial" panose="020B0604020202020204" pitchFamily="34" charset="0"/>
              </a:rPr>
              <a:t>LinkedIn has more than 100 million users </a:t>
            </a:r>
            <a:r>
              <a:rPr lang="en-GB" altLang="en-US" sz="3000" b="1">
                <a:latin typeface="Arial" panose="020B0604020202020204" pitchFamily="34" charset="0"/>
                <a:cs typeface="Arial" panose="020B0604020202020204" pitchFamily="34" charset="0"/>
              </a:rPr>
              <a:t>but </a:t>
            </a:r>
            <a:r>
              <a:rPr lang="en-GB" altLang="en-US" sz="3000">
                <a:latin typeface="Arial" panose="020B0604020202020204" pitchFamily="34" charset="0"/>
                <a:cs typeface="Arial" panose="020B0604020202020204" pitchFamily="34" charset="0"/>
              </a:rPr>
              <a:t>users who have created a profile may not be actively participating, and may not check it on a regular basis, making  contacts online can cause you to less actively seek out direct connections with key business contacts</a:t>
            </a:r>
          </a:p>
        </p:txBody>
      </p:sp>
      <p:sp>
        <p:nvSpPr>
          <p:cNvPr id="6" name="Title 1">
            <a:extLst>
              <a:ext uri="{FF2B5EF4-FFF2-40B4-BE49-F238E27FC236}">
                <a16:creationId xmlns:a16="http://schemas.microsoft.com/office/drawing/2014/main" id="{1DE22C11-7378-FF43-8957-6F6E20F4467C}"/>
              </a:ext>
            </a:extLst>
          </p:cNvPr>
          <p:cNvSpPr>
            <a:spLocks noGrp="1"/>
          </p:cNvSpPr>
          <p:nvPr>
            <p:ph type="title"/>
          </p:nvPr>
        </p:nvSpPr>
        <p:spPr/>
        <p:txBody>
          <a:bodyPr/>
          <a:lstStyle/>
          <a:p>
            <a:pPr>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LinkedIn </a:t>
            </a:r>
            <a:r>
              <a:rPr lang="en-GB" sz="3600" b="1">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Delta</a:t>
            </a:r>
          </a:p>
        </p:txBody>
      </p:sp>
    </p:spTree>
    <p:extLst>
      <p:ext uri="{BB962C8B-B14F-4D97-AF65-F5344CB8AC3E}">
        <p14:creationId xmlns:p14="http://schemas.microsoft.com/office/powerpoint/2010/main" val="12883695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953D22-6341-B34E-B7CB-D6CA8124BA65}"/>
              </a:ext>
            </a:extLst>
          </p:cNvPr>
          <p:cNvSpPr>
            <a:spLocks noGrp="1"/>
          </p:cNvSpPr>
          <p:nvPr>
            <p:ph idx="1"/>
          </p:nvPr>
        </p:nvSpPr>
        <p:spPr>
          <a:xfrm>
            <a:off x="838200" y="1412876"/>
            <a:ext cx="10515600" cy="5256213"/>
          </a:xfrm>
        </p:spPr>
        <p:txBody>
          <a:bodyPr>
            <a:normAutofit/>
          </a:bodyPr>
          <a:lstStyle/>
          <a:p>
            <a:pPr marL="0" indent="0">
              <a:buNone/>
              <a:defRPr/>
            </a:pPr>
            <a:r>
              <a:rPr lang="en-GB" b="1" dirty="0">
                <a:latin typeface="Arial" panose="020B0604020202020204" pitchFamily="34" charset="0"/>
                <a:cs typeface="Arial" panose="020B0604020202020204" pitchFamily="34" charset="0"/>
              </a:rPr>
              <a:t>Privacy Concerns</a:t>
            </a:r>
          </a:p>
          <a:p>
            <a:pPr marL="0" indent="0">
              <a:buNone/>
              <a:defRPr/>
            </a:pPr>
            <a:endParaRPr lang="en-GB" sz="900" b="1"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LinkedIn provides the opportunity for you to adjust your settings to control who can see your activity broadcasts or activity feed, who can see when you've viewed their profile, who can see your connections and who can see your profile photo and visibility</a:t>
            </a:r>
          </a:p>
          <a:p>
            <a:pPr marL="0" indent="0">
              <a:buNone/>
              <a:defRPr/>
            </a:pPr>
            <a:endParaRPr lang="en-GB" sz="9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Your decisions about how to manage your privacy settings will be based on your objectives in using the site and the levels of privacy you are personally comfortable with.</a:t>
            </a:r>
          </a:p>
        </p:txBody>
      </p:sp>
      <p:sp>
        <p:nvSpPr>
          <p:cNvPr id="6" name="Title 1">
            <a:extLst>
              <a:ext uri="{FF2B5EF4-FFF2-40B4-BE49-F238E27FC236}">
                <a16:creationId xmlns:a16="http://schemas.microsoft.com/office/drawing/2014/main" id="{AE9DD23E-27D7-D64A-BED8-E05EDB979247}"/>
              </a:ext>
            </a:extLst>
          </p:cNvPr>
          <p:cNvSpPr>
            <a:spLocks noGrp="1"/>
          </p:cNvSpPr>
          <p:nvPr>
            <p:ph type="title"/>
          </p:nvPr>
        </p:nvSpPr>
        <p:spPr/>
        <p:txBody>
          <a:bodyPr/>
          <a:lstStyle/>
          <a:p>
            <a:pPr>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LinkedIn </a:t>
            </a:r>
            <a:r>
              <a:rPr lang="en-GB" sz="3600" b="1">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Delta</a:t>
            </a:r>
          </a:p>
        </p:txBody>
      </p:sp>
    </p:spTree>
    <p:extLst>
      <p:ext uri="{BB962C8B-B14F-4D97-AF65-F5344CB8AC3E}">
        <p14:creationId xmlns:p14="http://schemas.microsoft.com/office/powerpoint/2010/main" val="2522829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001BCF-DB1A-904C-A443-DABA00768B74}"/>
              </a:ext>
            </a:extLst>
          </p:cNvPr>
          <p:cNvSpPr>
            <a:spLocks noGrp="1"/>
          </p:cNvSpPr>
          <p:nvPr>
            <p:ph idx="1"/>
          </p:nvPr>
        </p:nvSpPr>
        <p:spPr>
          <a:xfrm>
            <a:off x="838200" y="1600201"/>
            <a:ext cx="10351576" cy="4525963"/>
          </a:xfrm>
        </p:spPr>
        <p:txBody>
          <a:bodyPr/>
          <a:lstStyle/>
          <a:p>
            <a:pPr marL="0" indent="0">
              <a:buNone/>
            </a:pPr>
            <a:r>
              <a:rPr lang="en-GB" altLang="en-US" b="1" dirty="0">
                <a:latin typeface="Arial" panose="020B0604020202020204" pitchFamily="34" charset="0"/>
                <a:cs typeface="Arial" panose="020B0604020202020204" pitchFamily="34" charset="0"/>
              </a:rPr>
              <a:t>Your Reputation</a:t>
            </a:r>
          </a:p>
          <a:p>
            <a:pPr marL="0" indent="0">
              <a:buNone/>
            </a:pPr>
            <a:endParaRPr lang="en-GB" altLang="en-US" sz="800" b="1"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Managing and protecting your reputation online is important because what goes online stays online-and can be readily shared with others</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without exercising caution both in the writing and content, it has the potential to be damaging</a:t>
            </a:r>
          </a:p>
        </p:txBody>
      </p:sp>
      <p:sp>
        <p:nvSpPr>
          <p:cNvPr id="6" name="Title 1">
            <a:extLst>
              <a:ext uri="{FF2B5EF4-FFF2-40B4-BE49-F238E27FC236}">
                <a16:creationId xmlns:a16="http://schemas.microsoft.com/office/drawing/2014/main" id="{6D64DA10-567C-D244-8FAB-D4F91F374C54}"/>
              </a:ext>
            </a:extLst>
          </p:cNvPr>
          <p:cNvSpPr>
            <a:spLocks noGrp="1"/>
          </p:cNvSpPr>
          <p:nvPr>
            <p:ph type="title"/>
          </p:nvPr>
        </p:nvSpPr>
        <p:spPr/>
        <p:txBody>
          <a:bodyPr/>
          <a:lstStyle/>
          <a:p>
            <a:pPr>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LinkedIn </a:t>
            </a:r>
            <a:r>
              <a:rPr lang="en-GB" sz="3600" b="1">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Delta</a:t>
            </a:r>
          </a:p>
        </p:txBody>
      </p:sp>
    </p:spTree>
    <p:extLst>
      <p:ext uri="{BB962C8B-B14F-4D97-AF65-F5344CB8AC3E}">
        <p14:creationId xmlns:p14="http://schemas.microsoft.com/office/powerpoint/2010/main" val="19912595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3A5D7A-825D-ED4C-A053-CC1E8A644679}"/>
              </a:ext>
            </a:extLst>
          </p:cNvPr>
          <p:cNvSpPr>
            <a:spLocks noGrp="1"/>
          </p:cNvSpPr>
          <p:nvPr>
            <p:ph idx="1"/>
          </p:nvPr>
        </p:nvSpPr>
        <p:spPr>
          <a:xfrm>
            <a:off x="838200" y="1027907"/>
            <a:ext cx="10460064" cy="5184775"/>
          </a:xfrm>
        </p:spPr>
        <p:txBody>
          <a:bodyPr>
            <a:normAutofit/>
          </a:bodyPr>
          <a:lstStyle/>
          <a:p>
            <a:pPr marL="0" indent="0">
              <a:buNone/>
              <a:defRPr/>
            </a:pPr>
            <a:r>
              <a:rPr lang="en-GB" dirty="0">
                <a:latin typeface="Arial" panose="020B0604020202020204" pitchFamily="34" charset="0"/>
                <a:cs typeface="Arial" panose="020B0604020202020204" pitchFamily="34" charset="0"/>
              </a:rPr>
              <a:t>It is important to be aware that what you are doing is public and to think carefully about the reputation you are establishing through your profile and contacts</a:t>
            </a:r>
          </a:p>
          <a:p>
            <a:pPr marL="0" indent="0">
              <a:buNone/>
              <a:defRPr/>
            </a:pPr>
            <a:endParaRPr lang="en-GB" sz="9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A profile that lists a past employer as current, might send a sloppy message to others</a:t>
            </a:r>
          </a:p>
          <a:p>
            <a:pPr marL="0" indent="0">
              <a:buNone/>
              <a:defRPr/>
            </a:pPr>
            <a:endParaRPr lang="en-GB" sz="9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Out-dated references call into question whether you have done anything of note lately</a:t>
            </a:r>
          </a:p>
          <a:p>
            <a:pPr marL="0" indent="0">
              <a:buNone/>
              <a:defRPr/>
            </a:pPr>
            <a:endParaRPr lang="en-GB" sz="9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Think of your LinkedIn profile as your face to the world, but it won't be useful unless it's accurate, relevant and kept up-to-date.</a:t>
            </a:r>
          </a:p>
        </p:txBody>
      </p:sp>
      <p:sp>
        <p:nvSpPr>
          <p:cNvPr id="6" name="Title 1">
            <a:extLst>
              <a:ext uri="{FF2B5EF4-FFF2-40B4-BE49-F238E27FC236}">
                <a16:creationId xmlns:a16="http://schemas.microsoft.com/office/drawing/2014/main" id="{B48F3473-5A0F-D04D-84F8-D7D0225E3E94}"/>
              </a:ext>
            </a:extLst>
          </p:cNvPr>
          <p:cNvSpPr>
            <a:spLocks noGrp="1"/>
          </p:cNvSpPr>
          <p:nvPr>
            <p:ph type="title"/>
          </p:nvPr>
        </p:nvSpPr>
        <p:spPr/>
        <p:txBody>
          <a:bodyPr/>
          <a:lstStyle/>
          <a:p>
            <a:pPr>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LinkedIn </a:t>
            </a:r>
            <a:r>
              <a:rPr lang="en-GB" sz="3600" b="1">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Delta</a:t>
            </a:r>
          </a:p>
        </p:txBody>
      </p:sp>
    </p:spTree>
    <p:extLst>
      <p:ext uri="{BB962C8B-B14F-4D97-AF65-F5344CB8AC3E}">
        <p14:creationId xmlns:p14="http://schemas.microsoft.com/office/powerpoint/2010/main" val="37073031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600" y="193166"/>
            <a:ext cx="9083040" cy="1143000"/>
          </a:xfrm>
        </p:spPr>
        <p:txBody>
          <a:bodyPr>
            <a:normAutofit/>
          </a:bodyPr>
          <a:lstStyle/>
          <a:p>
            <a:r>
              <a:rPr lang="en-US" sz="40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LinkedIn</a:t>
            </a: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30</a:t>
            </a:fld>
            <a:endParaRPr lang="en-GB" altLang="en-US"/>
          </a:p>
        </p:txBody>
      </p:sp>
      <p:pic>
        <p:nvPicPr>
          <p:cNvPr id="7" name="Picture 6" descr="A screenshot of a person&#10;&#10;Description generated with very high confidence">
            <a:hlinkClick r:id="rId3"/>
            <a:extLst>
              <a:ext uri="{FF2B5EF4-FFF2-40B4-BE49-F238E27FC236}">
                <a16:creationId xmlns:a16="http://schemas.microsoft.com/office/drawing/2014/main" id="{FA10DE92-ED6A-4C4B-9422-2EEE26207B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7600" y="1167591"/>
            <a:ext cx="8854373" cy="4298052"/>
          </a:xfrm>
          <a:prstGeom prst="rect">
            <a:avLst/>
          </a:prstGeom>
        </p:spPr>
      </p:pic>
      <p:sp>
        <p:nvSpPr>
          <p:cNvPr id="6" name="TextBox 5">
            <a:extLst>
              <a:ext uri="{FF2B5EF4-FFF2-40B4-BE49-F238E27FC236}">
                <a16:creationId xmlns:a16="http://schemas.microsoft.com/office/drawing/2014/main" id="{50F20427-5C6D-EA4B-A883-15AA951A9F87}"/>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2</a:t>
            </a:r>
          </a:p>
        </p:txBody>
      </p:sp>
    </p:spTree>
    <p:extLst>
      <p:ext uri="{BB962C8B-B14F-4D97-AF65-F5344CB8AC3E}">
        <p14:creationId xmlns:p14="http://schemas.microsoft.com/office/powerpoint/2010/main" val="22206043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3E99C0-ECCF-614D-B176-C90939E3D0B7}"/>
              </a:ext>
            </a:extLst>
          </p:cNvPr>
          <p:cNvSpPr>
            <a:spLocks noGrp="1"/>
          </p:cNvSpPr>
          <p:nvPr>
            <p:ph idx="1"/>
          </p:nvPr>
        </p:nvSpPr>
        <p:spPr>
          <a:xfrm>
            <a:off x="838200" y="1484314"/>
            <a:ext cx="10415016" cy="5184775"/>
          </a:xfrm>
        </p:spPr>
        <p:txBody>
          <a:bodyPr/>
          <a:lstStyle/>
          <a:p>
            <a:pPr marL="0" indent="0">
              <a:buNone/>
            </a:pPr>
            <a:endParaRPr lang="en-GB" altLang="en-US" sz="3200">
              <a:latin typeface="Arial" panose="020B0604020202020204" pitchFamily="34" charset="0"/>
              <a:cs typeface="Arial" panose="020B0604020202020204" pitchFamily="34" charset="0"/>
            </a:endParaRPr>
          </a:p>
          <a:p>
            <a:pPr marL="0" indent="0">
              <a:buNone/>
            </a:pPr>
            <a:endParaRPr lang="en-GB" altLang="en-US" sz="3200">
              <a:latin typeface="Arial" panose="020B0604020202020204" pitchFamily="34" charset="0"/>
              <a:cs typeface="Arial" panose="020B0604020202020204" pitchFamily="34" charset="0"/>
            </a:endParaRPr>
          </a:p>
          <a:p>
            <a:pPr marL="0" indent="0">
              <a:buNone/>
            </a:pPr>
            <a:r>
              <a:rPr lang="en-GB" altLang="en-US" sz="3200">
                <a:latin typeface="Arial" panose="020B0604020202020204" pitchFamily="34" charset="0"/>
                <a:cs typeface="Arial" panose="020B0604020202020204" pitchFamily="34" charset="0"/>
              </a:rPr>
              <a:t>Write down as many Plus &amp; Delta aspects of social media in the workplace and own and list all the various social media sites.</a:t>
            </a:r>
          </a:p>
        </p:txBody>
      </p:sp>
      <p:sp>
        <p:nvSpPr>
          <p:cNvPr id="6" name="Title 1">
            <a:extLst>
              <a:ext uri="{FF2B5EF4-FFF2-40B4-BE49-F238E27FC236}">
                <a16:creationId xmlns:a16="http://schemas.microsoft.com/office/drawing/2014/main" id="{BAC509BA-2B01-D748-9813-961F9F476FB8}"/>
              </a:ext>
            </a:extLst>
          </p:cNvPr>
          <p:cNvSpPr>
            <a:spLocks noGrp="1"/>
          </p:cNvSpPr>
          <p:nvPr>
            <p:ph type="title"/>
          </p:nvPr>
        </p:nvSpPr>
        <p:spPr/>
        <p:txBody>
          <a:bodyPr/>
          <a:lstStyle/>
          <a:p>
            <a:pPr>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Social Media Plus &amp; Delta</a:t>
            </a:r>
          </a:p>
        </p:txBody>
      </p:sp>
    </p:spTree>
    <p:extLst>
      <p:ext uri="{BB962C8B-B14F-4D97-AF65-F5344CB8AC3E}">
        <p14:creationId xmlns:p14="http://schemas.microsoft.com/office/powerpoint/2010/main" val="38927863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FDE50-4CCA-46AB-95FB-5958B7DBB7F6}"/>
              </a:ext>
            </a:extLst>
          </p:cNvPr>
          <p:cNvSpPr>
            <a:spLocks noGrp="1"/>
          </p:cNvSpPr>
          <p:nvPr>
            <p:ph type="title"/>
          </p:nvPr>
        </p:nvSpPr>
        <p:spPr/>
        <p:txBody>
          <a:bodyPr/>
          <a:lstStyle/>
          <a:p>
            <a:r>
              <a:rPr lang="en-GB" sz="3600" b="1">
                <a:latin typeface="Arial" panose="020B0604020202020204" pitchFamily="34" charset="0"/>
                <a:cs typeface="Arial" panose="020B0604020202020204" pitchFamily="34" charset="0"/>
              </a:rPr>
              <a:t>Further Research</a:t>
            </a:r>
            <a:r>
              <a:rPr lang="en-GB"/>
              <a:t> </a:t>
            </a:r>
          </a:p>
        </p:txBody>
      </p:sp>
      <p:sp>
        <p:nvSpPr>
          <p:cNvPr id="3" name="Content Placeholder 2">
            <a:extLst>
              <a:ext uri="{FF2B5EF4-FFF2-40B4-BE49-F238E27FC236}">
                <a16:creationId xmlns:a16="http://schemas.microsoft.com/office/drawing/2014/main" id="{3CB6A6FF-B633-4AD9-8A8C-C9BF3F63443B}"/>
              </a:ext>
            </a:extLst>
          </p:cNvPr>
          <p:cNvSpPr>
            <a:spLocks noGrp="1"/>
          </p:cNvSpPr>
          <p:nvPr>
            <p:ph idx="1"/>
          </p:nvPr>
        </p:nvSpPr>
        <p:spPr>
          <a:xfrm>
            <a:off x="838200" y="1578929"/>
            <a:ext cx="10515600" cy="4351338"/>
          </a:xfrm>
        </p:spPr>
        <p:txBody>
          <a:bodyPr/>
          <a:lstStyle/>
          <a:p>
            <a:pPr marL="0" indent="0">
              <a:buNone/>
            </a:pPr>
            <a:r>
              <a:rPr lang="en-GB" sz="3200">
                <a:latin typeface="Arial" panose="020B0604020202020204" pitchFamily="34" charset="0"/>
                <a:cs typeface="Arial" panose="020B0604020202020204" pitchFamily="34" charset="0"/>
              </a:rPr>
              <a:t>Design own LinkedIn page to reflect all you have learned about how to market yourself.</a:t>
            </a:r>
          </a:p>
        </p:txBody>
      </p:sp>
      <p:sp>
        <p:nvSpPr>
          <p:cNvPr id="4" name="Slide Number Placeholder 3">
            <a:extLst>
              <a:ext uri="{FF2B5EF4-FFF2-40B4-BE49-F238E27FC236}">
                <a16:creationId xmlns:a16="http://schemas.microsoft.com/office/drawing/2014/main" id="{8BB85FAC-BC42-49A9-8DAC-3B61DC9BB3D3}"/>
              </a:ext>
            </a:extLst>
          </p:cNvPr>
          <p:cNvSpPr>
            <a:spLocks noGrp="1"/>
          </p:cNvSpPr>
          <p:nvPr>
            <p:ph type="sldNum" sz="quarter" idx="12"/>
          </p:nvPr>
        </p:nvSpPr>
        <p:spPr/>
        <p:txBody>
          <a:bodyPr/>
          <a:lstStyle/>
          <a:p>
            <a:pPr>
              <a:defRPr/>
            </a:pPr>
            <a:fld id="{198FFD23-A562-4633-A2B6-B3E5DF7E1AF8}" type="slidenum">
              <a:rPr lang="en-GB" smtClean="0"/>
              <a:pPr>
                <a:defRPr/>
              </a:pPr>
              <a:t>32</a:t>
            </a:fld>
            <a:endParaRPr lang="en-GB"/>
          </a:p>
        </p:txBody>
      </p:sp>
      <p:sp>
        <p:nvSpPr>
          <p:cNvPr id="5" name="TextBox 4">
            <a:extLst>
              <a:ext uri="{FF2B5EF4-FFF2-40B4-BE49-F238E27FC236}">
                <a16:creationId xmlns:a16="http://schemas.microsoft.com/office/drawing/2014/main" id="{A36E3F6E-FB03-8F4B-96F6-B6AD2EA6B5EC}"/>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2</a:t>
            </a:r>
          </a:p>
        </p:txBody>
      </p:sp>
    </p:spTree>
    <p:extLst>
      <p:ext uri="{BB962C8B-B14F-4D97-AF65-F5344CB8AC3E}">
        <p14:creationId xmlns:p14="http://schemas.microsoft.com/office/powerpoint/2010/main" val="7871830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900" name="Slide Number Placeholder 5"/>
          <p:cNvSpPr txBox="1">
            <a:spLocks noGrp="1"/>
          </p:cNvSpPr>
          <p:nvPr/>
        </p:nvSpPr>
        <p:spPr bwMode="auto">
          <a:xfrm>
            <a:off x="5838826" y="6462713"/>
            <a:ext cx="493713" cy="341312"/>
          </a:xfrm>
          <a:prstGeom prst="rect">
            <a:avLst/>
          </a:prstGeom>
          <a:noFill/>
          <a:ln w="9525">
            <a:noFill/>
            <a:miter lim="800000"/>
            <a:headEnd/>
            <a:tailEnd/>
          </a:ln>
        </p:spPr>
        <p:txBody>
          <a:bodyPr/>
          <a:lstStyle/>
          <a:p>
            <a:pPr algn="ctr"/>
            <a:fld id="{FA9E1092-61FD-42CD-828E-2014E51682E2}" type="slidenum">
              <a:rPr lang="en-US" sz="1400" b="1">
                <a:solidFill>
                  <a:schemeClr val="bg1"/>
                </a:solidFill>
              </a:rPr>
              <a:pPr algn="ctr"/>
              <a:t>33</a:t>
            </a:fld>
            <a:endParaRPr lang="en-US" sz="1400" b="1">
              <a:solidFill>
                <a:schemeClr val="bg1"/>
              </a:solidFill>
            </a:endParaRPr>
          </a:p>
        </p:txBody>
      </p:sp>
      <p:sp>
        <p:nvSpPr>
          <p:cNvPr id="10" name="Rectangle 6"/>
          <p:cNvSpPr>
            <a:spLocks noGrp="1" noChangeArrowheads="1"/>
          </p:cNvSpPr>
          <p:nvPr>
            <p:ph type="title"/>
          </p:nvPr>
        </p:nvSpPr>
        <p:spPr>
          <a:xfrm>
            <a:off x="1524000" y="476672"/>
            <a:ext cx="8748464" cy="868958"/>
          </a:xfrm>
        </p:spPr>
        <p:txBody>
          <a:bodyPr>
            <a:normAutofit/>
          </a:bodyPr>
          <a:lstStyle/>
          <a:p>
            <a:pPr eaLnBrk="1" hangingPunct="1">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Any Questions</a:t>
            </a:r>
          </a:p>
        </p:txBody>
      </p:sp>
      <p:pic>
        <p:nvPicPr>
          <p:cNvPr id="7170" name="Picture 2" descr="http://www.rightfit.ie/wp-content/uploads/2012/03/killing_questio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129189"/>
            <a:ext cx="4154011" cy="4154011"/>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http://sd.keepcalm-o-matic.co.uk/i/thank-you-for-your-attention-any-questions-12.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210800" y="3429000"/>
            <a:ext cx="1826568" cy="2130996"/>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4"/>
          <p:cNvSpPr>
            <a:spLocks noGrp="1"/>
          </p:cNvSpPr>
          <p:nvPr>
            <p:ph type="sldNum" sz="quarter" idx="12"/>
          </p:nvPr>
        </p:nvSpPr>
        <p:spPr>
          <a:xfrm>
            <a:off x="8077200" y="6356351"/>
            <a:ext cx="2133600" cy="365125"/>
          </a:xfrm>
        </p:spPr>
        <p:txBody>
          <a:bodyPr/>
          <a:lstStyle/>
          <a:p>
            <a:pPr>
              <a:defRPr/>
            </a:pPr>
            <a:fld id="{ADFB361A-1845-43A6-8108-80CCE0361D76}" type="slidenum">
              <a:rPr lang="en-GB" smtClean="0"/>
              <a:pPr>
                <a:defRPr/>
              </a:pPr>
              <a:t>33</a:t>
            </a:fld>
            <a:endParaRPr lang="en-GB"/>
          </a:p>
        </p:txBody>
      </p:sp>
      <p:sp>
        <p:nvSpPr>
          <p:cNvPr id="2" name="TextBox 1">
            <a:extLst>
              <a:ext uri="{FF2B5EF4-FFF2-40B4-BE49-F238E27FC236}">
                <a16:creationId xmlns:a16="http://schemas.microsoft.com/office/drawing/2014/main" id="{682E7A38-53FA-514A-95D3-3CF08889BB88}"/>
              </a:ext>
            </a:extLst>
          </p:cNvPr>
          <p:cNvSpPr txBox="1"/>
          <p:nvPr/>
        </p:nvSpPr>
        <p:spPr>
          <a:xfrm>
            <a:off x="6118453" y="1053242"/>
            <a:ext cx="4154011" cy="3539430"/>
          </a:xfrm>
          <a:prstGeom prst="rect">
            <a:avLst/>
          </a:prstGeom>
          <a:noFill/>
        </p:spPr>
        <p:txBody>
          <a:bodyPr wrap="square" rtlCol="0">
            <a:spAutoFit/>
          </a:bodyPr>
          <a:lstStyle/>
          <a:p>
            <a:r>
              <a:rPr lang="en-US" sz="3200" dirty="0">
                <a:latin typeface="Arial" panose="020B0604020202020204" pitchFamily="34" charset="0"/>
              </a:rPr>
              <a:t>Submission:</a:t>
            </a:r>
          </a:p>
          <a:p>
            <a:endParaRPr lang="en-US" sz="3200" dirty="0">
              <a:latin typeface="Arial" panose="020B0604020202020204" pitchFamily="34" charset="0"/>
            </a:endParaRPr>
          </a:p>
          <a:p>
            <a:r>
              <a:rPr lang="en-US" sz="3200" dirty="0">
                <a:latin typeface="Arial" panose="020B0604020202020204" pitchFamily="34" charset="0"/>
              </a:rPr>
              <a:t>By next session:</a:t>
            </a:r>
          </a:p>
          <a:p>
            <a:endParaRPr lang="en-US" sz="3200" dirty="0">
              <a:latin typeface="Arial" panose="020B0604020202020204" pitchFamily="34" charset="0"/>
            </a:endParaRPr>
          </a:p>
          <a:p>
            <a:r>
              <a:rPr lang="en-US" sz="3200" i="1" dirty="0">
                <a:latin typeface="Arial" panose="020B0604020202020204" pitchFamily="34" charset="0"/>
              </a:rPr>
              <a:t>Produce your own professional LinkedIn page</a:t>
            </a:r>
          </a:p>
        </p:txBody>
      </p:sp>
    </p:spTree>
    <p:extLst>
      <p:ext uri="{BB962C8B-B14F-4D97-AF65-F5344CB8AC3E}">
        <p14:creationId xmlns:p14="http://schemas.microsoft.com/office/powerpoint/2010/main" val="802423487"/>
      </p:ext>
    </p:extLst>
  </p:cSld>
  <p:clrMapOvr>
    <a:masterClrMapping/>
  </p:clrMapOvr>
  <p:transition/>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3" ma:contentTypeDescription="Create a new document." ma:contentTypeScope="" ma:versionID="e4740ae64b083be1496ce12f50bc7e47">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d541d57eb43a115be17f8c812b6ab38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939EF7D-F4E5-43C7-9208-F8A1D7D8313E}"/>
</file>

<file path=customXml/itemProps2.xml><?xml version="1.0" encoding="utf-8"?>
<ds:datastoreItem xmlns:ds="http://schemas.openxmlformats.org/officeDocument/2006/customXml" ds:itemID="{5CA01E17-2FF4-401A-A603-022556E1F315}"/>
</file>

<file path=customXml/itemProps3.xml><?xml version="1.0" encoding="utf-8"?>
<ds:datastoreItem xmlns:ds="http://schemas.openxmlformats.org/officeDocument/2006/customXml" ds:itemID="{EDE325E7-2E03-47E3-8FAE-9CBFDA546235}"/>
</file>

<file path=docProps/app.xml><?xml version="1.0" encoding="utf-8"?>
<Properties xmlns="http://schemas.openxmlformats.org/officeDocument/2006/extended-properties" xmlns:vt="http://schemas.openxmlformats.org/officeDocument/2006/docPropsVTypes">
  <Template/>
  <TotalTime>28885</TotalTime>
  <Words>2160</Words>
  <Application>Microsoft Macintosh PowerPoint</Application>
  <PresentationFormat>Widescreen</PresentationFormat>
  <Paragraphs>208</Paragraphs>
  <Slides>33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Arial Rounded MT Bold</vt:lpstr>
      <vt:lpstr>Calibri</vt:lpstr>
      <vt:lpstr>Calibri Light</vt:lpstr>
      <vt:lpstr>Custom Design</vt:lpstr>
      <vt:lpstr>BA Management Skills for the Workplace BMSK4007</vt:lpstr>
      <vt:lpstr>Developing Relationships and Workplace Achievement  </vt:lpstr>
      <vt:lpstr>Social Media in the Workplace: Legal, Policy and Productivity Issues by WorldatWorkTV  </vt:lpstr>
      <vt:lpstr>Twitter</vt:lpstr>
      <vt:lpstr>Using Twitter</vt:lpstr>
      <vt:lpstr>Using Twitter</vt:lpstr>
      <vt:lpstr>Using Twitter</vt:lpstr>
      <vt:lpstr>Using Twitter</vt:lpstr>
      <vt:lpstr>Using Twitter</vt:lpstr>
      <vt:lpstr>Using Twitter</vt:lpstr>
      <vt:lpstr>LinkedIn</vt:lpstr>
      <vt:lpstr>LinkedIn</vt:lpstr>
      <vt:lpstr>LinkedIn</vt:lpstr>
      <vt:lpstr>LinkedIn</vt:lpstr>
      <vt:lpstr>LinkedIn</vt:lpstr>
      <vt:lpstr>LinkedIn</vt:lpstr>
      <vt:lpstr>LinkedIn</vt:lpstr>
      <vt:lpstr>Job Oportunities</vt:lpstr>
      <vt:lpstr>B2B Networking – Plus (Business to Business)</vt:lpstr>
      <vt:lpstr>B2C Networking – Plus (Business to Consumer)</vt:lpstr>
      <vt:lpstr>Lead Generation - Plus</vt:lpstr>
      <vt:lpstr>Staffing - Plus</vt:lpstr>
      <vt:lpstr>Customer Satisfaction - Plus</vt:lpstr>
      <vt:lpstr>LinkedIn Delta</vt:lpstr>
      <vt:lpstr>LinkedIn Delta</vt:lpstr>
      <vt:lpstr>LinkedIn Delta</vt:lpstr>
      <vt:lpstr>LinkedIn Delta</vt:lpstr>
      <vt:lpstr>LinkedIn Delta</vt:lpstr>
      <vt:lpstr>LinkedIn Delta</vt:lpstr>
      <vt:lpstr>LinkedIn</vt:lpstr>
      <vt:lpstr>Social Media Plus &amp; Delta</vt:lpstr>
      <vt:lpstr>Further Research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Bob Wilson</cp:lastModifiedBy>
  <cp:revision>197</cp:revision>
  <dcterms:created xsi:type="dcterms:W3CDTF">2020-06-08T16:11:31Z</dcterms:created>
  <dcterms:modified xsi:type="dcterms:W3CDTF">2020-10-13T15:29:10Z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