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7" r:id="rId2"/>
    <p:sldId id="258" r:id="rId3"/>
    <p:sldId id="342" r:id="rId4"/>
    <p:sldId id="370" r:id="rId5"/>
    <p:sldId id="371" r:id="rId6"/>
    <p:sldId id="372" r:id="rId7"/>
    <p:sldId id="373" r:id="rId8"/>
    <p:sldId id="374" r:id="rId9"/>
    <p:sldId id="368" r:id="rId10"/>
    <p:sldId id="375" r:id="rId11"/>
    <p:sldId id="369" r:id="rId12"/>
    <p:sldId id="339" r:id="rId13"/>
    <p:sldId id="341" r:id="rId14"/>
    <p:sldId id="358" r:id="rId15"/>
    <p:sldId id="359" r:id="rId16"/>
    <p:sldId id="360" r:id="rId17"/>
    <p:sldId id="343" r:id="rId18"/>
    <p:sldId id="344" r:id="rId19"/>
    <p:sldId id="259" r:id="rId20"/>
    <p:sldId id="261" r:id="rId21"/>
    <p:sldId id="262" r:id="rId22"/>
    <p:sldId id="268" r:id="rId23"/>
    <p:sldId id="265" r:id="rId24"/>
    <p:sldId id="266" r:id="rId25"/>
    <p:sldId id="260" r:id="rId26"/>
    <p:sldId id="335" r:id="rId27"/>
    <p:sldId id="336" r:id="rId28"/>
    <p:sldId id="337" r:id="rId29"/>
    <p:sldId id="338" r:id="rId30"/>
    <p:sldId id="345" r:id="rId31"/>
    <p:sldId id="347" r:id="rId32"/>
    <p:sldId id="348" r:id="rId33"/>
    <p:sldId id="322" r:id="rId34"/>
    <p:sldId id="353" r:id="rId35"/>
    <p:sldId id="354" r:id="rId36"/>
    <p:sldId id="355" r:id="rId37"/>
    <p:sldId id="356" r:id="rId38"/>
    <p:sldId id="363" r:id="rId39"/>
    <p:sldId id="364" r:id="rId40"/>
    <p:sldId id="365" r:id="rId41"/>
    <p:sldId id="301" r:id="rId42"/>
    <p:sldId id="305" r:id="rId43"/>
    <p:sldId id="306" r:id="rId44"/>
    <p:sldId id="309" r:id="rId45"/>
    <p:sldId id="36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FE2376E9-C9BC-415D-BAC8-44FD8807F989}"/>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2D230AC1-0F8D-4BF9-BE6F-437F62282963}" type="slidenum">
              <a:rPr lang="en-GB" altLang="en-US" sz="1200" smtClean="0">
                <a:solidFill>
                  <a:srgbClr val="000000"/>
                </a:solidFill>
                <a:cs typeface="+mn-cs"/>
              </a:rPr>
              <a:pPr eaLnBrk="0" hangingPunct="0">
                <a:defRPr/>
              </a:pPr>
              <a:t>14</a:t>
            </a:fld>
            <a:endParaRPr lang="en-GB" altLang="en-US" sz="1200">
              <a:solidFill>
                <a:srgbClr val="000000"/>
              </a:solidFill>
              <a:cs typeface="+mn-cs"/>
            </a:endParaRPr>
          </a:p>
        </p:txBody>
      </p:sp>
      <p:sp>
        <p:nvSpPr>
          <p:cNvPr id="41987" name="Rectangle 2">
            <a:extLst>
              <a:ext uri="{FF2B5EF4-FFF2-40B4-BE49-F238E27FC236}">
                <a16:creationId xmlns:a16="http://schemas.microsoft.com/office/drawing/2014/main" id="{198716F8-48E6-4327-A9E1-5A5AEF059646}"/>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1988" name="Rectangle 3">
            <a:extLst>
              <a:ext uri="{FF2B5EF4-FFF2-40B4-BE49-F238E27FC236}">
                <a16:creationId xmlns:a16="http://schemas.microsoft.com/office/drawing/2014/main" id="{EC9ED1E9-5553-4B6A-9620-71076A1BBE4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6629" name="Rectangle 4">
            <a:extLst>
              <a:ext uri="{FF2B5EF4-FFF2-40B4-BE49-F238E27FC236}">
                <a16:creationId xmlns:a16="http://schemas.microsoft.com/office/drawing/2014/main" id="{F87E3301-19E3-4B65-9797-399FEB0AF6CA}"/>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281454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586B5D4-DA47-47E2-8983-A8BE24CDA301}"/>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5A7222FE-D6E8-4781-A275-6640FE3F67EE}" type="slidenum">
              <a:rPr lang="en-GB" altLang="en-US" sz="1200" smtClean="0">
                <a:solidFill>
                  <a:srgbClr val="000000"/>
                </a:solidFill>
                <a:cs typeface="+mn-cs"/>
              </a:rPr>
              <a:pPr eaLnBrk="0" hangingPunct="0">
                <a:defRPr/>
              </a:pPr>
              <a:t>15</a:t>
            </a:fld>
            <a:endParaRPr lang="en-GB" altLang="en-US" sz="1200">
              <a:solidFill>
                <a:srgbClr val="000000"/>
              </a:solidFill>
              <a:cs typeface="+mn-cs"/>
            </a:endParaRPr>
          </a:p>
        </p:txBody>
      </p:sp>
      <p:sp>
        <p:nvSpPr>
          <p:cNvPr id="44035" name="Rectangle 2">
            <a:extLst>
              <a:ext uri="{FF2B5EF4-FFF2-40B4-BE49-F238E27FC236}">
                <a16:creationId xmlns:a16="http://schemas.microsoft.com/office/drawing/2014/main" id="{DB013A90-4870-45CD-BE38-290D718A0F52}"/>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4036" name="Rectangle 3">
            <a:extLst>
              <a:ext uri="{FF2B5EF4-FFF2-40B4-BE49-F238E27FC236}">
                <a16:creationId xmlns:a16="http://schemas.microsoft.com/office/drawing/2014/main" id="{F2933891-52B9-4269-BEE3-5219354A5CD8}"/>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7653" name="Rectangle 4">
            <a:extLst>
              <a:ext uri="{FF2B5EF4-FFF2-40B4-BE49-F238E27FC236}">
                <a16:creationId xmlns:a16="http://schemas.microsoft.com/office/drawing/2014/main" id="{3E882DF6-420A-4C22-A27C-547EFBD1E060}"/>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284506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39E66A7-F463-472C-9C83-114813CABEFC}"/>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BF03408A-242D-4472-A615-10EFC6089ED0}" type="slidenum">
              <a:rPr lang="en-GB" altLang="en-US" sz="1200" smtClean="0">
                <a:solidFill>
                  <a:srgbClr val="000000"/>
                </a:solidFill>
                <a:cs typeface="+mn-cs"/>
              </a:rPr>
              <a:pPr eaLnBrk="0" hangingPunct="0">
                <a:defRPr/>
              </a:pPr>
              <a:t>16</a:t>
            </a:fld>
            <a:endParaRPr lang="en-GB" altLang="en-US" sz="1200">
              <a:solidFill>
                <a:srgbClr val="000000"/>
              </a:solidFill>
              <a:cs typeface="+mn-cs"/>
            </a:endParaRPr>
          </a:p>
        </p:txBody>
      </p:sp>
      <p:sp>
        <p:nvSpPr>
          <p:cNvPr id="46083" name="Rectangle 2">
            <a:extLst>
              <a:ext uri="{FF2B5EF4-FFF2-40B4-BE49-F238E27FC236}">
                <a16:creationId xmlns:a16="http://schemas.microsoft.com/office/drawing/2014/main" id="{32F5224D-7E07-49DA-8A61-6555D3904E81}"/>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6084" name="Rectangle 3">
            <a:extLst>
              <a:ext uri="{FF2B5EF4-FFF2-40B4-BE49-F238E27FC236}">
                <a16:creationId xmlns:a16="http://schemas.microsoft.com/office/drawing/2014/main" id="{15666B41-D01B-4DC5-A02D-EAB191D0066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8677" name="Rectangle 4">
            <a:extLst>
              <a:ext uri="{FF2B5EF4-FFF2-40B4-BE49-F238E27FC236}">
                <a16:creationId xmlns:a16="http://schemas.microsoft.com/office/drawing/2014/main" id="{529ABE2E-9E72-4AE8-A86D-CC31990D6561}"/>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extLst>
      <p:ext uri="{BB962C8B-B14F-4D97-AF65-F5344CB8AC3E}">
        <p14:creationId xmlns:p14="http://schemas.microsoft.com/office/powerpoint/2010/main" val="4016658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C2CD8F4A-A244-42D2-8851-2C8ED8AB758B}"/>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07BFF4C7-9704-44A9-91C2-6CD192B8E4FA}" type="slidenum">
              <a:rPr lang="en-GB" altLang="en-US" sz="1200" smtClean="0">
                <a:solidFill>
                  <a:srgbClr val="000000"/>
                </a:solidFill>
                <a:cs typeface="+mn-cs"/>
              </a:rPr>
              <a:pPr eaLnBrk="0" hangingPunct="0">
                <a:defRPr/>
              </a:pPr>
              <a:t>26</a:t>
            </a:fld>
            <a:endParaRPr lang="en-GB" altLang="en-US" sz="1200">
              <a:solidFill>
                <a:srgbClr val="000000"/>
              </a:solidFill>
              <a:cs typeface="+mn-cs"/>
            </a:endParaRPr>
          </a:p>
        </p:txBody>
      </p:sp>
      <p:sp>
        <p:nvSpPr>
          <p:cNvPr id="48131" name="Rectangle 2">
            <a:extLst>
              <a:ext uri="{FF2B5EF4-FFF2-40B4-BE49-F238E27FC236}">
                <a16:creationId xmlns:a16="http://schemas.microsoft.com/office/drawing/2014/main" id="{E6D1B47A-1203-4F21-B0E6-DC34FB668963}"/>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48132" name="Rectangle 3">
            <a:extLst>
              <a:ext uri="{FF2B5EF4-FFF2-40B4-BE49-F238E27FC236}">
                <a16:creationId xmlns:a16="http://schemas.microsoft.com/office/drawing/2014/main" id="{25626354-A18B-461B-A769-924E23AEB9E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29701" name="Rectangle 4">
            <a:extLst>
              <a:ext uri="{FF2B5EF4-FFF2-40B4-BE49-F238E27FC236}">
                <a16:creationId xmlns:a16="http://schemas.microsoft.com/office/drawing/2014/main" id="{31362E48-72AD-4A08-A78A-39782448F99A}"/>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84FB471-16AE-45CC-AB36-7E1E3C61DBD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8D8C3202-2770-4098-8A83-C788DD202D1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0724" name="Slide Number Placeholder 3">
            <a:extLst>
              <a:ext uri="{FF2B5EF4-FFF2-40B4-BE49-F238E27FC236}">
                <a16:creationId xmlns:a16="http://schemas.microsoft.com/office/drawing/2014/main" id="{4113460C-7118-4E9C-9AFE-BA3081BC700E}"/>
              </a:ext>
            </a:extLst>
          </p:cNvPr>
          <p:cNvSpPr>
            <a:spLocks noGrp="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8675F16B-6C31-4E80-A596-98A2DAC1771D}" type="slidenum">
              <a:rPr lang="en-GB" altLang="en-US" sz="1200" smtClean="0">
                <a:solidFill>
                  <a:srgbClr val="000000"/>
                </a:solidFill>
                <a:cs typeface="+mn-cs"/>
              </a:rPr>
              <a:pPr eaLnBrk="0" hangingPunct="0">
                <a:defRPr/>
              </a:pPr>
              <a:t>30</a:t>
            </a:fld>
            <a:endParaRPr lang="en-GB" altLang="en-US" sz="1200">
              <a:solidFill>
                <a:srgbClr val="000000"/>
              </a:solidFill>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88D20B4-14CB-4C6A-97C1-B65AAC5C2940}"/>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B46D0255-D90B-484F-8C11-D74061B0BE28}" type="slidenum">
              <a:rPr lang="en-GB" altLang="en-US" sz="1200" smtClean="0">
                <a:solidFill>
                  <a:srgbClr val="000000"/>
                </a:solidFill>
                <a:cs typeface="+mn-cs"/>
              </a:rPr>
              <a:pPr eaLnBrk="0" hangingPunct="0">
                <a:defRPr/>
              </a:pPr>
              <a:t>31</a:t>
            </a:fld>
            <a:endParaRPr lang="en-GB" altLang="en-US" sz="1200">
              <a:solidFill>
                <a:srgbClr val="000000"/>
              </a:solidFill>
              <a:cs typeface="+mn-cs"/>
            </a:endParaRPr>
          </a:p>
        </p:txBody>
      </p:sp>
      <p:sp>
        <p:nvSpPr>
          <p:cNvPr id="56323" name="Rectangle 2">
            <a:extLst>
              <a:ext uri="{FF2B5EF4-FFF2-40B4-BE49-F238E27FC236}">
                <a16:creationId xmlns:a16="http://schemas.microsoft.com/office/drawing/2014/main" id="{724DC8B0-9EED-4C7F-B52D-AAF7A6125055}"/>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56324" name="Rectangle 3">
            <a:extLst>
              <a:ext uri="{FF2B5EF4-FFF2-40B4-BE49-F238E27FC236}">
                <a16:creationId xmlns:a16="http://schemas.microsoft.com/office/drawing/2014/main" id="{E34BCCE0-DBED-4814-A9FB-2F1BE1B2425B}"/>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1749" name="Rectangle 4">
            <a:extLst>
              <a:ext uri="{FF2B5EF4-FFF2-40B4-BE49-F238E27FC236}">
                <a16:creationId xmlns:a16="http://schemas.microsoft.com/office/drawing/2014/main" id="{F96DB99A-9292-4155-A207-12DE8D0F5192}"/>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DDB742FB-0C43-4350-958D-772E885B6EB2}"/>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66DB7FD0-54E2-45AE-89D9-7257EBE391B3}" type="slidenum">
              <a:rPr lang="en-GB" altLang="en-US" sz="1200" smtClean="0">
                <a:solidFill>
                  <a:srgbClr val="000000"/>
                </a:solidFill>
                <a:cs typeface="+mn-cs"/>
              </a:rPr>
              <a:pPr eaLnBrk="0" hangingPunct="0">
                <a:defRPr/>
              </a:pPr>
              <a:t>32</a:t>
            </a:fld>
            <a:endParaRPr lang="en-GB" altLang="en-US" sz="1200">
              <a:solidFill>
                <a:srgbClr val="000000"/>
              </a:solidFill>
              <a:cs typeface="+mn-cs"/>
            </a:endParaRPr>
          </a:p>
        </p:txBody>
      </p:sp>
      <p:sp>
        <p:nvSpPr>
          <p:cNvPr id="58371" name="Rectangle 2">
            <a:extLst>
              <a:ext uri="{FF2B5EF4-FFF2-40B4-BE49-F238E27FC236}">
                <a16:creationId xmlns:a16="http://schemas.microsoft.com/office/drawing/2014/main" id="{782385EB-7B01-4705-859C-289B8ACC1A0F}"/>
              </a:ext>
            </a:extLst>
          </p:cNvPr>
          <p:cNvSpPr>
            <a:spLocks noGrp="1" noRot="1" noChangeAspect="1" noChangeArrowheads="1" noTextEdit="1"/>
          </p:cNvSpPr>
          <p:nvPr>
            <p:ph type="sldImg"/>
          </p:nvPr>
        </p:nvSpPr>
        <p:spPr>
          <a:xfrm>
            <a:off x="314325" y="868363"/>
            <a:ext cx="6153150" cy="3462337"/>
          </a:xfrm>
          <a:ln w="12700" cap="flat">
            <a:solidFill>
              <a:schemeClr val="tx1"/>
            </a:solidFill>
          </a:ln>
        </p:spPr>
      </p:sp>
      <p:sp>
        <p:nvSpPr>
          <p:cNvPr id="58372" name="Rectangle 3">
            <a:extLst>
              <a:ext uri="{FF2B5EF4-FFF2-40B4-BE49-F238E27FC236}">
                <a16:creationId xmlns:a16="http://schemas.microsoft.com/office/drawing/2014/main" id="{68F6FF18-7796-495B-8437-8D74C75E9176}"/>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2773" name="Rectangle 4">
            <a:extLst>
              <a:ext uri="{FF2B5EF4-FFF2-40B4-BE49-F238E27FC236}">
                <a16:creationId xmlns:a16="http://schemas.microsoft.com/office/drawing/2014/main" id="{C4C701D2-1A67-4DC5-93AA-64DDACD865CD}"/>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FB364792-32B4-4489-B3C0-1535BCFC329F}"/>
              </a:ext>
            </a:extLst>
          </p:cNvPr>
          <p:cNvSpPr>
            <a:spLocks noGrp="1" noChangeArrowheads="1"/>
          </p:cNvSpPr>
          <p:nvPr>
            <p:ph type="sldNum" sz="quarter" idx="5"/>
          </p:nvPr>
        </p:nvSpPr>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0" hangingPunct="0">
              <a:defRPr/>
            </a:pPr>
            <a:fld id="{42E8FDE5-2582-43A7-8412-3A034963E3E9}" type="slidenum">
              <a:rPr lang="en-GB" altLang="en-US" sz="1200" smtClean="0">
                <a:solidFill>
                  <a:srgbClr val="000000"/>
                </a:solidFill>
                <a:cs typeface="+mn-cs"/>
              </a:rPr>
              <a:pPr eaLnBrk="0" hangingPunct="0">
                <a:defRPr/>
              </a:pPr>
              <a:t>33</a:t>
            </a:fld>
            <a:endParaRPr lang="en-GB" altLang="en-US" sz="1200">
              <a:solidFill>
                <a:srgbClr val="000000"/>
              </a:solidFill>
              <a:cs typeface="+mn-cs"/>
            </a:endParaRPr>
          </a:p>
        </p:txBody>
      </p:sp>
      <p:sp>
        <p:nvSpPr>
          <p:cNvPr id="63491" name="Rectangle 2">
            <a:extLst>
              <a:ext uri="{FF2B5EF4-FFF2-40B4-BE49-F238E27FC236}">
                <a16:creationId xmlns:a16="http://schemas.microsoft.com/office/drawing/2014/main" id="{B811C8BF-0393-4854-8ECE-738BF49EEA03}"/>
              </a:ext>
            </a:extLst>
          </p:cNvPr>
          <p:cNvSpPr>
            <a:spLocks noGrp="1" noRot="1" noChangeAspect="1" noChangeArrowheads="1" noTextEdit="1"/>
          </p:cNvSpPr>
          <p:nvPr>
            <p:ph type="sldImg"/>
          </p:nvPr>
        </p:nvSpPr>
        <p:spPr>
          <a:xfrm>
            <a:off x="1082675" y="868363"/>
            <a:ext cx="4616450" cy="3462337"/>
          </a:xfrm>
          <a:ln w="12700" cap="flat">
            <a:solidFill>
              <a:schemeClr val="tx1"/>
            </a:solidFill>
          </a:ln>
        </p:spPr>
      </p:sp>
      <p:sp>
        <p:nvSpPr>
          <p:cNvPr id="63492" name="Rectangle 3">
            <a:extLst>
              <a:ext uri="{FF2B5EF4-FFF2-40B4-BE49-F238E27FC236}">
                <a16:creationId xmlns:a16="http://schemas.microsoft.com/office/drawing/2014/main" id="{7AC0E449-53F5-4D0F-86A9-759D8271892A}"/>
              </a:ext>
            </a:extLst>
          </p:cNvPr>
          <p:cNvSpPr>
            <a:spLocks noGrp="1" noChangeArrowheads="1"/>
          </p:cNvSpPr>
          <p:nvPr>
            <p:ph type="body" idx="1"/>
          </p:nvPr>
        </p:nvSpPr>
        <p:spPr>
          <a:xfrm>
            <a:off x="904875" y="4722813"/>
            <a:ext cx="4972050" cy="4122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GB" altLang="en-US"/>
          </a:p>
          <a:p>
            <a:pPr eaLnBrk="1" hangingPunct="1"/>
            <a:endParaRPr lang="en-GB" altLang="en-US"/>
          </a:p>
        </p:txBody>
      </p:sp>
      <p:sp>
        <p:nvSpPr>
          <p:cNvPr id="34821" name="Rectangle 4">
            <a:extLst>
              <a:ext uri="{FF2B5EF4-FFF2-40B4-BE49-F238E27FC236}">
                <a16:creationId xmlns:a16="http://schemas.microsoft.com/office/drawing/2014/main" id="{D25D49E9-14BC-4AF5-A70A-0A09346205AF}"/>
              </a:ext>
            </a:extLst>
          </p:cNvPr>
          <p:cNvSpPr>
            <a:spLocks noChangeArrowheads="1"/>
          </p:cNvSpPr>
          <p:nvPr/>
        </p:nvSpPr>
        <p:spPr bwMode="auto">
          <a:xfrm>
            <a:off x="1050925" y="4716463"/>
            <a:ext cx="4830763" cy="2406650"/>
          </a:xfrm>
          <a:prstGeom prst="rect">
            <a:avLst/>
          </a:prstGeom>
          <a:noFill/>
          <a:ln>
            <a:noFill/>
          </a:ln>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FontTx/>
              <a:buChar char="•"/>
              <a:defRPr/>
            </a:pPr>
            <a:r>
              <a:rPr lang="en-GB" altLang="en-US" sz="1200">
                <a:solidFill>
                  <a:srgbClr val="000000"/>
                </a:solidFill>
                <a:cs typeface="+mn-cs"/>
              </a:rPr>
              <a:t>Focused - helps with controlling data collection &amp; organisation</a:t>
            </a:r>
          </a:p>
          <a:p>
            <a:pPr>
              <a:spcBef>
                <a:spcPct val="50000"/>
              </a:spcBef>
              <a:buFontTx/>
              <a:buChar char="•"/>
              <a:defRPr/>
            </a:pPr>
            <a:r>
              <a:rPr lang="en-GB" altLang="en-US" sz="1200">
                <a:solidFill>
                  <a:srgbClr val="000000"/>
                </a:solidFill>
                <a:cs typeface="+mn-cs"/>
              </a:rPr>
              <a:t>Systematic</a:t>
            </a:r>
          </a:p>
          <a:p>
            <a:pPr>
              <a:spcBef>
                <a:spcPct val="50000"/>
              </a:spcBef>
              <a:buFontTx/>
              <a:buChar char="•"/>
              <a:defRPr/>
            </a:pPr>
            <a:r>
              <a:rPr lang="en-GB" altLang="en-US" sz="1200">
                <a:solidFill>
                  <a:srgbClr val="000000"/>
                </a:solidFill>
                <a:cs typeface="+mn-cs"/>
              </a:rPr>
              <a:t>Beyond - contributes to the debate / identifies the gap</a:t>
            </a:r>
          </a:p>
          <a:p>
            <a:pPr>
              <a:spcBef>
                <a:spcPct val="50000"/>
              </a:spcBef>
              <a:buFontTx/>
              <a:buChar char="•"/>
              <a:defRPr/>
            </a:pPr>
            <a:r>
              <a:rPr lang="en-GB" altLang="en-US" sz="1200">
                <a:solidFill>
                  <a:srgbClr val="000000"/>
                </a:solidFill>
                <a:cs typeface="+mn-cs"/>
              </a:rPr>
              <a:t>A basis for analysis</a:t>
            </a:r>
          </a:p>
          <a:p>
            <a:pPr>
              <a:spcBef>
                <a:spcPct val="50000"/>
              </a:spcBef>
              <a:defRPr/>
            </a:pPr>
            <a:endParaRPr lang="en-GB" altLang="en-US" sz="1200">
              <a:solidFill>
                <a:srgbClr val="000000"/>
              </a:solidFill>
              <a:cs typeface="+mn-cs"/>
            </a:endParaRPr>
          </a:p>
          <a:p>
            <a:pPr>
              <a:spcBef>
                <a:spcPct val="50000"/>
              </a:spcBef>
              <a:defRPr/>
            </a:pPr>
            <a:r>
              <a:rPr lang="en-GB" altLang="en-US" sz="1200">
                <a:solidFill>
                  <a:srgbClr val="000000"/>
                </a:solidFill>
                <a:cs typeface="+mn-cs"/>
              </a:rPr>
              <a:t>Think of one or more of your assignments so far.</a:t>
            </a:r>
          </a:p>
          <a:p>
            <a:pPr>
              <a:spcBef>
                <a:spcPct val="50000"/>
              </a:spcBef>
              <a:defRPr/>
            </a:pPr>
            <a:r>
              <a:rPr lang="en-GB" altLang="en-US" sz="1200">
                <a:solidFill>
                  <a:srgbClr val="000000"/>
                </a:solidFill>
                <a:cs typeface="+mn-cs"/>
              </a:rPr>
              <a:t>How do they measure up to this definition?</a:t>
            </a:r>
          </a:p>
          <a:p>
            <a:pPr>
              <a:spcBef>
                <a:spcPct val="50000"/>
              </a:spcBef>
              <a:defRPr/>
            </a:pPr>
            <a:r>
              <a:rPr lang="en-GB" altLang="en-US" sz="1200">
                <a:solidFill>
                  <a:srgbClr val="000000"/>
                </a:solidFill>
                <a:cs typeface="+mn-cs"/>
              </a:rPr>
              <a:t>What alterations would you now make in order for them to meet the definition?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41</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5FD8B946-8CD9-4F94-935D-9A4BAB1B3BDE}"/>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8435BF94-AF22-4902-AF20-8F2603B8D06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BC0B9156-0ED3-4EBD-B6F1-DA8380CA5BF4}"/>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03344D11-7109-49E6-813E-741A51199B45}" type="slidenum">
              <a:rPr lang="en-GB" altLang="en-US" smtClean="0">
                <a:solidFill>
                  <a:prstClr val="black"/>
                </a:solidFill>
                <a:latin typeface="Times New Roman" panose="02020603050405020304" pitchFamily="18" charset="0"/>
                <a:cs typeface="+mn-cs"/>
              </a:rPr>
              <a:pPr eaLnBrk="0" hangingPunct="0">
                <a:defRPr/>
              </a:pPr>
              <a:t>42</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0939333E-FB9C-4301-A1E8-8EE9168F5035}"/>
              </a:ext>
            </a:extLst>
          </p:cNvPr>
          <p:cNvSpPr>
            <a:spLocks noGrp="1" noRot="1" noChangeAspect="1" noTextEdit="1"/>
          </p:cNvSpPr>
          <p:nvPr>
            <p:ph type="sldImg"/>
          </p:nvPr>
        </p:nvSpPr>
        <p:spPr>
          <a:ln/>
        </p:spPr>
      </p:sp>
      <p:sp>
        <p:nvSpPr>
          <p:cNvPr id="94211" name="Notes Placeholder 2">
            <a:extLst>
              <a:ext uri="{FF2B5EF4-FFF2-40B4-BE49-F238E27FC236}">
                <a16:creationId xmlns:a16="http://schemas.microsoft.com/office/drawing/2014/main" id="{0579592C-6C3B-444D-9F43-49C1D0DC845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DDA85CFC-EC45-446F-B268-B5FE170AB4BC}"/>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A8BC388F-BD01-42FB-BCA5-B496F66F3DC0}" type="slidenum">
              <a:rPr lang="en-GB" altLang="en-US" smtClean="0">
                <a:solidFill>
                  <a:prstClr val="black"/>
                </a:solidFill>
                <a:latin typeface="Times New Roman" panose="02020603050405020304" pitchFamily="18" charset="0"/>
                <a:cs typeface="+mn-cs"/>
              </a:rPr>
              <a:pPr eaLnBrk="0" hangingPunct="0">
                <a:defRPr/>
              </a:pPr>
              <a:t>43</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EE6D47D5-93C4-42A2-8D3B-B05EDFDE87E9}"/>
              </a:ext>
            </a:extLst>
          </p:cNvPr>
          <p:cNvSpPr>
            <a:spLocks noGrp="1" noRot="1" noChangeAspect="1" noTextEdit="1"/>
          </p:cNvSpPr>
          <p:nvPr>
            <p:ph type="sldImg"/>
          </p:nvPr>
        </p:nvSpPr>
        <p:spPr>
          <a:ln/>
        </p:spPr>
      </p:sp>
      <p:sp>
        <p:nvSpPr>
          <p:cNvPr id="100355" name="Notes Placeholder 2">
            <a:extLst>
              <a:ext uri="{FF2B5EF4-FFF2-40B4-BE49-F238E27FC236}">
                <a16:creationId xmlns:a16="http://schemas.microsoft.com/office/drawing/2014/main" id="{ECC48DE4-7575-4F0C-A07A-AC1D0A9885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7A535179-A270-4978-825C-9378BB175A48}"/>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B1BAFDD1-4E73-4AD3-9AE7-53490936931A}" type="slidenum">
              <a:rPr lang="en-GB" altLang="en-US" smtClean="0">
                <a:solidFill>
                  <a:prstClr val="black"/>
                </a:solidFill>
                <a:latin typeface="Times New Roman" panose="02020603050405020304" pitchFamily="18" charset="0"/>
                <a:cs typeface="+mn-cs"/>
              </a:rPr>
              <a:pPr eaLnBrk="0" hangingPunct="0">
                <a:defRPr/>
              </a:pPr>
              <a:t>44</a:t>
            </a:fld>
            <a:endParaRPr lang="en-GB" altLang="en-US">
              <a:solidFill>
                <a:prstClr val="black"/>
              </a:solidFill>
              <a:latin typeface="Times New Roman" panose="02020603050405020304" pitchFamily="18"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fontScale="90000"/>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r>
              <a:rPr lang="en-GB" sz="6000" b="1" dirty="0">
                <a:solidFill>
                  <a:schemeClr val="accent2">
                    <a:lumMod val="40000"/>
                    <a:lumOff val="60000"/>
                  </a:schemeClr>
                </a:solidFill>
              </a:rPr>
              <a:t>Module Overview </a:t>
            </a:r>
            <a:br>
              <a:rPr lang="en-GB" sz="6000" b="1" dirty="0">
                <a:solidFill>
                  <a:schemeClr val="accent2">
                    <a:lumMod val="40000"/>
                    <a:lumOff val="60000"/>
                  </a:schemeClr>
                </a:solidFill>
              </a:rPr>
            </a:br>
            <a:r>
              <a:rPr lang="en-GB" sz="6000" b="1" dirty="0">
                <a:solidFill>
                  <a:schemeClr val="accent2">
                    <a:lumMod val="40000"/>
                    <a:lumOff val="60000"/>
                  </a:schemeClr>
                </a:solidFill>
              </a:rPr>
              <a:t>and</a:t>
            </a:r>
            <a:br>
              <a:rPr lang="en-GB" sz="6000" b="1" dirty="0">
                <a:solidFill>
                  <a:schemeClr val="accent2">
                    <a:lumMod val="40000"/>
                    <a:lumOff val="60000"/>
                  </a:schemeClr>
                </a:solidFill>
              </a:rPr>
            </a:br>
            <a:r>
              <a:rPr lang="en-GB" sz="6000" b="1" dirty="0">
                <a:solidFill>
                  <a:schemeClr val="accent2">
                    <a:lumMod val="40000"/>
                    <a:lumOff val="60000"/>
                  </a:schemeClr>
                </a:solidFill>
              </a:rPr>
              <a:t>Introduction to Research Methods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76564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Agenda </a:t>
            </a:r>
          </a:p>
        </p:txBody>
      </p:sp>
      <p:sp>
        <p:nvSpPr>
          <p:cNvPr id="3" name="Content Placeholder 2"/>
          <p:cNvSpPr>
            <a:spLocks noGrp="1"/>
          </p:cNvSpPr>
          <p:nvPr>
            <p:ph idx="1"/>
          </p:nvPr>
        </p:nvSpPr>
        <p:spPr/>
        <p:txBody>
          <a:bodyPr>
            <a:normAutofit/>
          </a:bodyPr>
          <a:lstStyle/>
          <a:p>
            <a:pPr marL="0" indent="0">
              <a:buNone/>
            </a:pPr>
            <a:r>
              <a:rPr lang="en-GB" dirty="0"/>
              <a:t>After this session you should be able to:</a:t>
            </a:r>
          </a:p>
          <a:p>
            <a:pPr algn="just"/>
            <a:r>
              <a:rPr lang="en-GB" dirty="0"/>
              <a:t>Explain the purpose of the Module </a:t>
            </a:r>
          </a:p>
          <a:p>
            <a:pPr algn="just"/>
            <a:r>
              <a:rPr lang="en-GB" dirty="0"/>
              <a:t>Be familiar with the key requirements of learners including engagement strategies</a:t>
            </a:r>
          </a:p>
          <a:p>
            <a:pPr algn="just"/>
            <a:r>
              <a:rPr lang="en-GB" dirty="0"/>
              <a:t>Understand the assessment requirements on the module </a:t>
            </a:r>
          </a:p>
        </p:txBody>
      </p:sp>
    </p:spTree>
    <p:extLst>
      <p:ext uri="{BB962C8B-B14F-4D97-AF65-F5344CB8AC3E}">
        <p14:creationId xmlns:p14="http://schemas.microsoft.com/office/powerpoint/2010/main" val="802745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CF822-93CF-4EA0-B1C0-7A11A91B4D59}"/>
              </a:ext>
            </a:extLst>
          </p:cNvPr>
          <p:cNvSpPr>
            <a:spLocks noGrp="1"/>
          </p:cNvSpPr>
          <p:nvPr>
            <p:ph type="title"/>
          </p:nvPr>
        </p:nvSpPr>
        <p:spPr/>
        <p:txBody>
          <a:bodyPr/>
          <a:lstStyle/>
          <a:p>
            <a:r>
              <a:rPr lang="en-GB" dirty="0"/>
              <a:t>Module aim </a:t>
            </a:r>
          </a:p>
        </p:txBody>
      </p:sp>
      <p:sp>
        <p:nvSpPr>
          <p:cNvPr id="3" name="Content Placeholder 2">
            <a:extLst>
              <a:ext uri="{FF2B5EF4-FFF2-40B4-BE49-F238E27FC236}">
                <a16:creationId xmlns:a16="http://schemas.microsoft.com/office/drawing/2014/main" id="{DF59D766-9645-4672-870C-CF0CED1981B2}"/>
              </a:ext>
            </a:extLst>
          </p:cNvPr>
          <p:cNvSpPr>
            <a:spLocks noGrp="1"/>
          </p:cNvSpPr>
          <p:nvPr>
            <p:ph idx="1"/>
          </p:nvPr>
        </p:nvSpPr>
        <p:spPr/>
        <p:txBody>
          <a:bodyPr/>
          <a:lstStyle/>
          <a:p>
            <a:r>
              <a:rPr lang="en-GB" dirty="0"/>
              <a:t>To develop in the student an understanding of the application of research methodologies, and an ability to frame a research proposal. </a:t>
            </a:r>
          </a:p>
          <a:p>
            <a:r>
              <a:rPr lang="en-GB" dirty="0"/>
              <a:t>To develop in the student the ability to report research results in written format to an academic and/or professional audience, and to further develop the student’s capacity for critical analysis and independent thought.</a:t>
            </a:r>
          </a:p>
          <a:p>
            <a:endParaRPr lang="en-GB" dirty="0"/>
          </a:p>
        </p:txBody>
      </p:sp>
    </p:spTree>
    <p:extLst>
      <p:ext uri="{BB962C8B-B14F-4D97-AF65-F5344CB8AC3E}">
        <p14:creationId xmlns:p14="http://schemas.microsoft.com/office/powerpoint/2010/main" val="190563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D633-E06A-47B9-B3A4-E6566ADD9ADF}"/>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73FC904B-0458-4A3E-AA5B-D42B6364850A}"/>
              </a:ext>
            </a:extLst>
          </p:cNvPr>
          <p:cNvSpPr>
            <a:spLocks noGrp="1"/>
          </p:cNvSpPr>
          <p:nvPr>
            <p:ph idx="1"/>
          </p:nvPr>
        </p:nvSpPr>
        <p:spPr/>
        <p:txBody>
          <a:bodyPr>
            <a:normAutofit fontScale="92500"/>
          </a:bodyPr>
          <a:lstStyle/>
          <a:p>
            <a:r>
              <a:rPr lang="en-GB" dirty="0"/>
              <a:t>To prepare a research/independent study proposal that provides evidence that the topic to be studied is worth addressing; </a:t>
            </a:r>
          </a:p>
          <a:p>
            <a:r>
              <a:rPr lang="en-GB" dirty="0"/>
              <a:t>To 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p:txBody>
      </p:sp>
    </p:spTree>
    <p:extLst>
      <p:ext uri="{BB962C8B-B14F-4D97-AF65-F5344CB8AC3E}">
        <p14:creationId xmlns:p14="http://schemas.microsoft.com/office/powerpoint/2010/main" val="2393452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663FB-C78E-4E51-ABF8-8D56AB7A80AF}"/>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F825BC12-8609-4B82-833D-34737E51FC64}"/>
              </a:ext>
            </a:extLst>
          </p:cNvPr>
          <p:cNvSpPr>
            <a:spLocks noGrp="1"/>
          </p:cNvSpPr>
          <p:nvPr>
            <p:ph idx="1"/>
          </p:nvPr>
        </p:nvSpPr>
        <p:spPr/>
        <p:txBody>
          <a:bodyPr>
            <a:normAutofit fontScale="92500"/>
          </a:bodyPr>
          <a:lstStyle/>
          <a:p>
            <a:r>
              <a:rPr lang="en-GB" dirty="0"/>
              <a:t>To critically evaluate the appropriateness of qualitative/quantitative methods of data collection</a:t>
            </a:r>
          </a:p>
          <a:p>
            <a:r>
              <a:rPr lang="en-GB" dirty="0"/>
              <a:t>To demonstrate the ability to conduct research under supervision in a business and management context including the ability to review published literature critically, show conceptual and theoretical understanding, identify research problems, use project management skills to budget, manage time and other resources, handle data, interpret results and disseminate findings</a:t>
            </a:r>
          </a:p>
        </p:txBody>
      </p:sp>
    </p:spTree>
    <p:extLst>
      <p:ext uri="{BB962C8B-B14F-4D97-AF65-F5344CB8AC3E}">
        <p14:creationId xmlns:p14="http://schemas.microsoft.com/office/powerpoint/2010/main" val="1292416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42D-A2E8-42C1-B153-57D143A7EADC}"/>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D31AED15-BB3B-4C7A-91CF-7B1129830701}"/>
              </a:ext>
            </a:extLst>
          </p:cNvPr>
          <p:cNvSpPr>
            <a:spLocks noGrp="1"/>
          </p:cNvSpPr>
          <p:nvPr>
            <p:ph idx="1"/>
          </p:nvPr>
        </p:nvSpPr>
        <p:spPr/>
        <p:txBody>
          <a:bodyPr/>
          <a:lstStyle/>
          <a:p>
            <a:endParaRPr lang="en-GB" dirty="0"/>
          </a:p>
          <a:p>
            <a:r>
              <a:rPr lang="en-GB" dirty="0"/>
              <a:t>To exhibit the analytical, numerical, literacy, communication and computer skills to enable critical research to be undertaken and be able to apply those transferable skills to develop research based inquiry in future employment settings.</a:t>
            </a:r>
          </a:p>
          <a:p>
            <a:endParaRPr lang="en-GB" dirty="0"/>
          </a:p>
        </p:txBody>
      </p:sp>
    </p:spTree>
    <p:extLst>
      <p:ext uri="{BB962C8B-B14F-4D97-AF65-F5344CB8AC3E}">
        <p14:creationId xmlns:p14="http://schemas.microsoft.com/office/powerpoint/2010/main" val="2653950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2540-1DF8-430E-834C-CACB905178AF}"/>
              </a:ext>
            </a:extLst>
          </p:cNvPr>
          <p:cNvSpPr>
            <a:spLocks noGrp="1"/>
          </p:cNvSpPr>
          <p:nvPr>
            <p:ph type="title"/>
          </p:nvPr>
        </p:nvSpPr>
        <p:spPr/>
        <p:txBody>
          <a:bodyPr/>
          <a:lstStyle/>
          <a:p>
            <a:r>
              <a:rPr lang="en-GB" dirty="0"/>
              <a:t>Indicative contents </a:t>
            </a:r>
          </a:p>
        </p:txBody>
      </p:sp>
      <p:sp>
        <p:nvSpPr>
          <p:cNvPr id="3" name="Content Placeholder 2">
            <a:extLst>
              <a:ext uri="{FF2B5EF4-FFF2-40B4-BE49-F238E27FC236}">
                <a16:creationId xmlns:a16="http://schemas.microsoft.com/office/drawing/2014/main" id="{439D5324-E1FD-458D-8E5B-A15888AB6EE4}"/>
              </a:ext>
            </a:extLst>
          </p:cNvPr>
          <p:cNvSpPr>
            <a:spLocks noGrp="1"/>
          </p:cNvSpPr>
          <p:nvPr>
            <p:ph idx="1"/>
          </p:nvPr>
        </p:nvSpPr>
        <p:spPr/>
        <p:txBody>
          <a:bodyPr/>
          <a:lstStyle/>
          <a:p>
            <a:r>
              <a:rPr lang="en-GB" dirty="0"/>
              <a:t>Designed to give you an overview and foundation required for research </a:t>
            </a:r>
          </a:p>
          <a:p>
            <a:endParaRPr lang="en-GB" dirty="0"/>
          </a:p>
          <a:p>
            <a:r>
              <a:rPr lang="en-GB" i="1" dirty="0"/>
              <a:t>See module for workshop details/contents</a:t>
            </a:r>
          </a:p>
          <a:p>
            <a:endParaRPr lang="en-GB" dirty="0"/>
          </a:p>
          <a:p>
            <a:r>
              <a:rPr lang="en-GB" dirty="0"/>
              <a:t>Materials released on a weekly basis </a:t>
            </a:r>
          </a:p>
        </p:txBody>
      </p:sp>
    </p:spTree>
    <p:extLst>
      <p:ext uri="{BB962C8B-B14F-4D97-AF65-F5344CB8AC3E}">
        <p14:creationId xmlns:p14="http://schemas.microsoft.com/office/powerpoint/2010/main" val="1745784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D0B6A-8B43-4F25-9AF2-5AEE3BB02FA2}"/>
              </a:ext>
            </a:extLst>
          </p:cNvPr>
          <p:cNvSpPr>
            <a:spLocks noGrp="1"/>
          </p:cNvSpPr>
          <p:nvPr>
            <p:ph type="title"/>
          </p:nvPr>
        </p:nvSpPr>
        <p:spPr/>
        <p:txBody>
          <a:bodyPr/>
          <a:lstStyle/>
          <a:p>
            <a:r>
              <a:rPr lang="en-GB" dirty="0"/>
              <a:t>Module Delivery Strategy </a:t>
            </a:r>
          </a:p>
        </p:txBody>
      </p:sp>
      <p:sp>
        <p:nvSpPr>
          <p:cNvPr id="3" name="Content Placeholder 2">
            <a:extLst>
              <a:ext uri="{FF2B5EF4-FFF2-40B4-BE49-F238E27FC236}">
                <a16:creationId xmlns:a16="http://schemas.microsoft.com/office/drawing/2014/main" id="{171D16D1-EF82-4EC5-A470-6E21AB7899AA}"/>
              </a:ext>
            </a:extLst>
          </p:cNvPr>
          <p:cNvSpPr>
            <a:spLocks noGrp="1"/>
          </p:cNvSpPr>
          <p:nvPr>
            <p:ph idx="1"/>
          </p:nvPr>
        </p:nvSpPr>
        <p:spPr/>
        <p:txBody>
          <a:bodyPr/>
          <a:lstStyle/>
          <a:p>
            <a:r>
              <a:rPr lang="en-GB" dirty="0"/>
              <a:t>Stage 1: Developing research competence and the research proposal (4 weeks)</a:t>
            </a:r>
          </a:p>
          <a:p>
            <a:endParaRPr lang="en-GB" dirty="0"/>
          </a:p>
          <a:p>
            <a:r>
              <a:rPr lang="en-GB" dirty="0"/>
              <a:t>Stage 2: The Dissertation (subsequent weeks supported by your supervisor)</a:t>
            </a:r>
          </a:p>
          <a:p>
            <a:endParaRPr lang="en-GB" dirty="0"/>
          </a:p>
        </p:txBody>
      </p:sp>
    </p:spTree>
    <p:extLst>
      <p:ext uri="{BB962C8B-B14F-4D97-AF65-F5344CB8AC3E}">
        <p14:creationId xmlns:p14="http://schemas.microsoft.com/office/powerpoint/2010/main" val="2102176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FFA3-44F5-4069-AA39-D4DC036D3805}"/>
              </a:ext>
            </a:extLst>
          </p:cNvPr>
          <p:cNvSpPr>
            <a:spLocks noGrp="1"/>
          </p:cNvSpPr>
          <p:nvPr>
            <p:ph type="title"/>
          </p:nvPr>
        </p:nvSpPr>
        <p:spPr/>
        <p:txBody>
          <a:bodyPr/>
          <a:lstStyle/>
          <a:p>
            <a:r>
              <a:rPr lang="en-GB" dirty="0"/>
              <a:t>Assessment </a:t>
            </a:r>
          </a:p>
        </p:txBody>
      </p:sp>
      <p:sp>
        <p:nvSpPr>
          <p:cNvPr id="6" name="Content Placeholder 5">
            <a:extLst>
              <a:ext uri="{FF2B5EF4-FFF2-40B4-BE49-F238E27FC236}">
                <a16:creationId xmlns:a16="http://schemas.microsoft.com/office/drawing/2014/main" id="{5333945E-E00F-4278-A694-AC5FE4D82C8F}"/>
              </a:ext>
            </a:extLst>
          </p:cNvPr>
          <p:cNvSpPr>
            <a:spLocks noGrp="1"/>
          </p:cNvSpPr>
          <p:nvPr>
            <p:ph idx="1"/>
          </p:nvPr>
        </p:nvSpPr>
        <p:spPr/>
        <p:txBody>
          <a:bodyPr/>
          <a:lstStyle/>
          <a:p>
            <a:r>
              <a:rPr lang="en-GB" dirty="0"/>
              <a:t>Formative Research Proposal (2000-word submitted week 5)</a:t>
            </a:r>
          </a:p>
          <a:p>
            <a:endParaRPr lang="en-GB" dirty="0"/>
          </a:p>
          <a:p>
            <a:r>
              <a:rPr lang="en-GB" dirty="0"/>
              <a:t>15000-word Dissertation	100% (submission week 12 details TBC)</a:t>
            </a:r>
          </a:p>
          <a:p>
            <a:endParaRPr lang="en-GB" dirty="0"/>
          </a:p>
        </p:txBody>
      </p:sp>
    </p:spTree>
    <p:extLst>
      <p:ext uri="{BB962C8B-B14F-4D97-AF65-F5344CB8AC3E}">
        <p14:creationId xmlns:p14="http://schemas.microsoft.com/office/powerpoint/2010/main" val="1268348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C92B-3EA9-4886-A95F-119A362CA901}"/>
              </a:ext>
            </a:extLst>
          </p:cNvPr>
          <p:cNvSpPr>
            <a:spLocks noGrp="1"/>
          </p:cNvSpPr>
          <p:nvPr>
            <p:ph type="title"/>
          </p:nvPr>
        </p:nvSpPr>
        <p:spPr/>
        <p:txBody>
          <a:bodyPr/>
          <a:lstStyle/>
          <a:p>
            <a:r>
              <a:rPr lang="en-GB" dirty="0"/>
              <a:t>Learning Resources </a:t>
            </a:r>
          </a:p>
        </p:txBody>
      </p:sp>
      <p:sp>
        <p:nvSpPr>
          <p:cNvPr id="3" name="Content Placeholder 2">
            <a:extLst>
              <a:ext uri="{FF2B5EF4-FFF2-40B4-BE49-F238E27FC236}">
                <a16:creationId xmlns:a16="http://schemas.microsoft.com/office/drawing/2014/main" id="{892DCF47-892F-4190-8B77-901F53EC85BA}"/>
              </a:ext>
            </a:extLst>
          </p:cNvPr>
          <p:cNvSpPr>
            <a:spLocks noGrp="1"/>
          </p:cNvSpPr>
          <p:nvPr>
            <p:ph idx="1"/>
          </p:nvPr>
        </p:nvSpPr>
        <p:spPr/>
        <p:txBody>
          <a:bodyPr/>
          <a:lstStyle/>
          <a:p>
            <a:r>
              <a:rPr lang="en-GB" dirty="0"/>
              <a:t>Reading list on Moodle </a:t>
            </a:r>
          </a:p>
          <a:p>
            <a:endParaRPr lang="en-GB" dirty="0"/>
          </a:p>
          <a:p>
            <a:r>
              <a:rPr lang="en-GB" dirty="0"/>
              <a:t>Tutor may provide additional materials </a:t>
            </a:r>
          </a:p>
          <a:p>
            <a:endParaRPr lang="en-GB" dirty="0"/>
          </a:p>
          <a:p>
            <a:r>
              <a:rPr lang="en-GB" dirty="0"/>
              <a:t>You can also source your choice of materials from the library </a:t>
            </a:r>
          </a:p>
        </p:txBody>
      </p:sp>
    </p:spTree>
    <p:extLst>
      <p:ext uri="{BB962C8B-B14F-4D97-AF65-F5344CB8AC3E}">
        <p14:creationId xmlns:p14="http://schemas.microsoft.com/office/powerpoint/2010/main" val="188228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9ACF4-ADCF-46A2-8053-6CB8FEE459BF}"/>
              </a:ext>
            </a:extLst>
          </p:cNvPr>
          <p:cNvSpPr>
            <a:spLocks noGrp="1"/>
          </p:cNvSpPr>
          <p:nvPr>
            <p:ph type="title"/>
          </p:nvPr>
        </p:nvSpPr>
        <p:spPr/>
        <p:txBody>
          <a:bodyPr/>
          <a:lstStyle/>
          <a:p>
            <a:r>
              <a:rPr lang="en-GB" dirty="0"/>
              <a:t>Support </a:t>
            </a:r>
          </a:p>
        </p:txBody>
      </p:sp>
      <p:sp>
        <p:nvSpPr>
          <p:cNvPr id="3" name="Content Placeholder 2">
            <a:extLst>
              <a:ext uri="{FF2B5EF4-FFF2-40B4-BE49-F238E27FC236}">
                <a16:creationId xmlns:a16="http://schemas.microsoft.com/office/drawing/2014/main" id="{A1EF7A85-7D05-4179-AD15-97CF9A6C15B0}"/>
              </a:ext>
            </a:extLst>
          </p:cNvPr>
          <p:cNvSpPr>
            <a:spLocks noGrp="1"/>
          </p:cNvSpPr>
          <p:nvPr>
            <p:ph idx="1"/>
          </p:nvPr>
        </p:nvSpPr>
        <p:spPr/>
        <p:txBody>
          <a:bodyPr/>
          <a:lstStyle/>
          <a:p>
            <a:r>
              <a:rPr lang="en-GB" dirty="0"/>
              <a:t>Weekly workshops (week 1-4)</a:t>
            </a:r>
          </a:p>
          <a:p>
            <a:endParaRPr lang="en-GB" dirty="0"/>
          </a:p>
          <a:p>
            <a:r>
              <a:rPr lang="en-GB" dirty="0"/>
              <a:t>Direct contact with dissertation supervisor (1 hour per student each commencing after week 4)</a:t>
            </a:r>
          </a:p>
          <a:p>
            <a:endParaRPr lang="en-GB" dirty="0"/>
          </a:p>
          <a:p>
            <a:r>
              <a:rPr lang="en-GB" dirty="0"/>
              <a:t>Emails, Teams, Classroom activities </a:t>
            </a:r>
          </a:p>
          <a:p>
            <a:endParaRPr lang="en-GB" dirty="0"/>
          </a:p>
        </p:txBody>
      </p:sp>
    </p:spTree>
    <p:extLst>
      <p:ext uri="{BB962C8B-B14F-4D97-AF65-F5344CB8AC3E}">
        <p14:creationId xmlns:p14="http://schemas.microsoft.com/office/powerpoint/2010/main" val="690515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fontScale="90000"/>
          </a:bodyPr>
          <a:lstStyle/>
          <a:p>
            <a:br>
              <a:rPr lang="en-GB" sz="2400" dirty="0">
                <a:solidFill>
                  <a:srgbClr val="FF0000"/>
                </a:solidFill>
              </a:rPr>
            </a:br>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br>
              <a:rPr lang="en-GB" sz="6000" b="1" dirty="0">
                <a:solidFill>
                  <a:schemeClr val="accent2">
                    <a:lumMod val="40000"/>
                    <a:lumOff val="60000"/>
                  </a:schemeClr>
                </a:solidFill>
              </a:rPr>
            </a:br>
            <a:r>
              <a:rPr lang="en-GB" sz="6000" b="1" dirty="0">
                <a:solidFill>
                  <a:schemeClr val="accent2">
                    <a:lumMod val="40000"/>
                    <a:lumOff val="60000"/>
                  </a:schemeClr>
                </a:solidFill>
              </a:rPr>
              <a:t>Introduction to Research Methods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1733081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046A-0DF9-4DC6-A015-B94314A9E1E5}"/>
              </a:ext>
            </a:extLst>
          </p:cNvPr>
          <p:cNvSpPr>
            <a:spLocks noGrp="1"/>
          </p:cNvSpPr>
          <p:nvPr>
            <p:ph type="title"/>
          </p:nvPr>
        </p:nvSpPr>
        <p:spPr/>
        <p:txBody>
          <a:bodyPr>
            <a:normAutofit fontScale="90000"/>
          </a:bodyPr>
          <a:lstStyle/>
          <a:p>
            <a:r>
              <a:rPr lang="en-GB" dirty="0"/>
              <a:t>Agenda </a:t>
            </a:r>
            <a:br>
              <a:rPr lang="en-GB" dirty="0"/>
            </a:br>
            <a:endParaRPr lang="en-GB" dirty="0"/>
          </a:p>
        </p:txBody>
      </p:sp>
      <p:sp>
        <p:nvSpPr>
          <p:cNvPr id="3" name="Content Placeholder 2">
            <a:extLst>
              <a:ext uri="{FF2B5EF4-FFF2-40B4-BE49-F238E27FC236}">
                <a16:creationId xmlns:a16="http://schemas.microsoft.com/office/drawing/2014/main" id="{BB9F42E2-B937-47DF-8C14-A757EF153FA9}"/>
              </a:ext>
            </a:extLst>
          </p:cNvPr>
          <p:cNvSpPr>
            <a:spLocks noGrp="1"/>
          </p:cNvSpPr>
          <p:nvPr>
            <p:ph idx="1"/>
          </p:nvPr>
        </p:nvSpPr>
        <p:spPr/>
        <p:txBody>
          <a:bodyPr>
            <a:normAutofit lnSpcReduction="10000"/>
          </a:bodyPr>
          <a:lstStyle/>
          <a:p>
            <a:pPr marL="0" indent="0">
              <a:buNone/>
            </a:pPr>
            <a:r>
              <a:rPr lang="en-GB" dirty="0"/>
              <a:t>After this session you should be able to:</a:t>
            </a:r>
          </a:p>
          <a:p>
            <a:r>
              <a:rPr lang="en-GB" dirty="0"/>
              <a:t>Critically explain what research means </a:t>
            </a:r>
          </a:p>
          <a:p>
            <a:endParaRPr lang="en-GB" dirty="0"/>
          </a:p>
          <a:p>
            <a:r>
              <a:rPr lang="en-GB" dirty="0"/>
              <a:t>To demonstrate  how research evolved </a:t>
            </a:r>
          </a:p>
          <a:p>
            <a:endParaRPr lang="en-GB" dirty="0"/>
          </a:p>
          <a:p>
            <a:r>
              <a:rPr lang="en-GB" dirty="0"/>
              <a:t>Discuss key strategies/considerations for undertaking Business/ Social research </a:t>
            </a:r>
          </a:p>
        </p:txBody>
      </p:sp>
    </p:spTree>
    <p:extLst>
      <p:ext uri="{BB962C8B-B14F-4D97-AF65-F5344CB8AC3E}">
        <p14:creationId xmlns:p14="http://schemas.microsoft.com/office/powerpoint/2010/main" val="1935046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B7C614A-A8A9-4529-8085-B3764A4A81E2}"/>
              </a:ext>
            </a:extLst>
          </p:cNvPr>
          <p:cNvSpPr>
            <a:spLocks noGrp="1" noChangeArrowheads="1"/>
          </p:cNvSpPr>
          <p:nvPr>
            <p:ph type="title"/>
          </p:nvPr>
        </p:nvSpPr>
        <p:spPr>
          <a:xfrm>
            <a:off x="1587985" y="2232301"/>
            <a:ext cx="8353425" cy="2843282"/>
          </a:xfrm>
        </p:spPr>
        <p:txBody>
          <a:bodyPr vert="horz" lIns="90488" tIns="44450" rIns="90488" bIns="44450" rtlCol="0" anchor="ctr">
            <a:normAutofit/>
          </a:bodyPr>
          <a:lstStyle/>
          <a:p>
            <a:r>
              <a:rPr lang="en-GB" altLang="en-US" dirty="0">
                <a:solidFill>
                  <a:schemeClr val="tx1"/>
                </a:solidFill>
              </a:rPr>
              <a:t>Activity </a:t>
            </a:r>
            <a:br>
              <a:rPr lang="en-GB" altLang="en-US" dirty="0"/>
            </a:br>
            <a:r>
              <a:rPr lang="en-GB" altLang="en-US" dirty="0">
                <a:solidFill>
                  <a:schemeClr val="tx1"/>
                </a:solidFill>
              </a:rPr>
              <a:t>What is research?</a:t>
            </a:r>
            <a:br>
              <a:rPr lang="en-GB" altLang="en-US" dirty="0">
                <a:solidFill>
                  <a:schemeClr val="tx1"/>
                </a:solidFill>
              </a:rPr>
            </a:br>
            <a:r>
              <a:rPr lang="en-GB" altLang="en-US" dirty="0">
                <a:solidFill>
                  <a:schemeClr val="tx1"/>
                </a:solidFill>
              </a:rPr>
              <a:t>Discussion in pairs</a:t>
            </a:r>
          </a:p>
        </p:txBody>
      </p:sp>
    </p:spTree>
    <p:extLst>
      <p:ext uri="{BB962C8B-B14F-4D97-AF65-F5344CB8AC3E}">
        <p14:creationId xmlns:p14="http://schemas.microsoft.com/office/powerpoint/2010/main" val="2685822066"/>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10C4F1F7-DF1C-4180-A449-606F2BADEDBC}"/>
              </a:ext>
            </a:extLst>
          </p:cNvPr>
          <p:cNvSpPr>
            <a:spLocks noGrp="1" noChangeArrowheads="1"/>
          </p:cNvSpPr>
          <p:nvPr>
            <p:ph type="title"/>
          </p:nvPr>
        </p:nvSpPr>
        <p:spPr/>
        <p:txBody>
          <a:bodyPr vert="horz" lIns="90488" tIns="44450" rIns="90488" bIns="44450" rtlCol="0" anchor="ctr">
            <a:normAutofit fontScale="90000"/>
          </a:bodyPr>
          <a:lstStyle/>
          <a:p>
            <a:r>
              <a:rPr lang="en-GB" altLang="en-US">
                <a:solidFill>
                  <a:schemeClr val="tx1"/>
                </a:solidFill>
              </a:rPr>
              <a:t>What is research?</a:t>
            </a:r>
            <a:br>
              <a:rPr lang="en-GB" altLang="en-US">
                <a:solidFill>
                  <a:schemeClr val="tx1"/>
                </a:solidFill>
              </a:rPr>
            </a:br>
            <a:endParaRPr lang="en-GB" altLang="en-US">
              <a:solidFill>
                <a:schemeClr val="tx1"/>
              </a:solidFill>
            </a:endParaRPr>
          </a:p>
        </p:txBody>
      </p:sp>
      <p:sp>
        <p:nvSpPr>
          <p:cNvPr id="76803" name="Rectangle 3">
            <a:extLst>
              <a:ext uri="{FF2B5EF4-FFF2-40B4-BE49-F238E27FC236}">
                <a16:creationId xmlns:a16="http://schemas.microsoft.com/office/drawing/2014/main" id="{9156CC74-5BCA-4161-8757-EB6936AF5AFD}"/>
              </a:ext>
            </a:extLst>
          </p:cNvPr>
          <p:cNvSpPr>
            <a:spLocks noGrp="1" noChangeArrowheads="1"/>
          </p:cNvSpPr>
          <p:nvPr>
            <p:ph idx="1"/>
          </p:nvPr>
        </p:nvSpPr>
        <p:spPr>
          <a:xfrm>
            <a:off x="795131" y="981076"/>
            <a:ext cx="10429460" cy="4968875"/>
          </a:xfrm>
        </p:spPr>
        <p:txBody>
          <a:bodyPr vert="horz" lIns="90488" tIns="44450" rIns="90488" bIns="44450" rtlCol="0">
            <a:normAutofit/>
          </a:bodyPr>
          <a:lstStyle/>
          <a:p>
            <a:pPr>
              <a:buFontTx/>
              <a:buNone/>
              <a:defRPr/>
            </a:pPr>
            <a:br>
              <a:rPr lang="en-GB" dirty="0"/>
            </a:br>
            <a:r>
              <a:rPr lang="en-GB" dirty="0"/>
              <a:t> </a:t>
            </a:r>
          </a:p>
          <a:p>
            <a:pPr>
              <a:lnSpc>
                <a:spcPct val="90000"/>
              </a:lnSpc>
              <a:buFontTx/>
              <a:buNone/>
              <a:defRPr/>
            </a:pPr>
            <a:r>
              <a:rPr lang="en-GB" dirty="0"/>
              <a:t>“A focused and systematic enquiry that goes beyond generally available knowledge to acquire specialised and detailed information, providing a basis for analysis and elucidating comment on the topic of the enquiry”</a:t>
            </a:r>
          </a:p>
          <a:p>
            <a:pPr>
              <a:lnSpc>
                <a:spcPct val="90000"/>
              </a:lnSpc>
              <a:buFontTx/>
              <a:buNone/>
              <a:defRPr/>
            </a:pPr>
            <a:r>
              <a:rPr lang="en-GB" dirty="0">
                <a:latin typeface="+mj-lt"/>
              </a:rPr>
              <a:t>(Johnson, 1994:3).</a:t>
            </a:r>
          </a:p>
        </p:txBody>
      </p:sp>
    </p:spTree>
    <p:extLst>
      <p:ext uri="{BB962C8B-B14F-4D97-AF65-F5344CB8AC3E}">
        <p14:creationId xmlns:p14="http://schemas.microsoft.com/office/powerpoint/2010/main" val="3434718334"/>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6AED462-D489-4EB4-A029-1E9AC2401118}"/>
              </a:ext>
            </a:extLst>
          </p:cNvPr>
          <p:cNvSpPr>
            <a:spLocks noGrp="1" noChangeArrowheads="1"/>
          </p:cNvSpPr>
          <p:nvPr>
            <p:ph type="title"/>
          </p:nvPr>
        </p:nvSpPr>
        <p:spPr/>
        <p:txBody>
          <a:bodyPr vert="horz" lIns="90488" tIns="44450" rIns="90488" bIns="44450" rtlCol="0" anchor="ctr">
            <a:normAutofit fontScale="90000"/>
          </a:bodyPr>
          <a:lstStyle/>
          <a:p>
            <a:r>
              <a:rPr lang="en-GB" altLang="en-US">
                <a:solidFill>
                  <a:schemeClr val="tx1"/>
                </a:solidFill>
              </a:rPr>
              <a:t>What is research?</a:t>
            </a:r>
            <a:br>
              <a:rPr lang="en-GB" altLang="en-US">
                <a:solidFill>
                  <a:schemeClr val="tx1"/>
                </a:solidFill>
              </a:rPr>
            </a:br>
            <a:endParaRPr lang="en-GB" altLang="en-US">
              <a:solidFill>
                <a:schemeClr val="tx1"/>
              </a:solidFill>
            </a:endParaRPr>
          </a:p>
        </p:txBody>
      </p:sp>
      <p:sp>
        <p:nvSpPr>
          <p:cNvPr id="1027" name="Rectangle 3">
            <a:extLst>
              <a:ext uri="{FF2B5EF4-FFF2-40B4-BE49-F238E27FC236}">
                <a16:creationId xmlns:a16="http://schemas.microsoft.com/office/drawing/2014/main" id="{87E5B616-576A-4FE7-9A05-2B3EB7794A75}"/>
              </a:ext>
            </a:extLst>
          </p:cNvPr>
          <p:cNvSpPr>
            <a:spLocks noGrp="1" noChangeArrowheads="1"/>
          </p:cNvSpPr>
          <p:nvPr>
            <p:ph idx="1"/>
          </p:nvPr>
        </p:nvSpPr>
        <p:spPr/>
        <p:txBody>
          <a:bodyPr vert="horz" lIns="90488" tIns="44450" rIns="90488" bIns="44450" rtlCol="0">
            <a:normAutofit/>
          </a:bodyPr>
          <a:lstStyle/>
          <a:p>
            <a:pPr>
              <a:buFontTx/>
              <a:buNone/>
              <a:defRPr/>
            </a:pPr>
            <a:r>
              <a:rPr lang="en-GB" sz="4000" dirty="0">
                <a:latin typeface="+mj-lt"/>
              </a:rPr>
              <a:t>“Research is systematic, critical and self-critical enquiry which aims to contribute towards the advancement of knowledge and wisdom”</a:t>
            </a:r>
          </a:p>
          <a:p>
            <a:pPr algn="r">
              <a:buFontTx/>
              <a:buNone/>
              <a:defRPr/>
            </a:pPr>
            <a:r>
              <a:rPr lang="en-GB" dirty="0">
                <a:latin typeface="+mj-lt"/>
              </a:rPr>
              <a:t>(Bassey, 1999:38).</a:t>
            </a:r>
            <a:endParaRPr lang="en-GB" sz="4000" dirty="0">
              <a:latin typeface="+mj-lt"/>
            </a:endParaRPr>
          </a:p>
        </p:txBody>
      </p:sp>
    </p:spTree>
    <p:extLst>
      <p:ext uri="{BB962C8B-B14F-4D97-AF65-F5344CB8AC3E}">
        <p14:creationId xmlns:p14="http://schemas.microsoft.com/office/powerpoint/2010/main" val="1083869115"/>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1971EF32-4607-4FAA-A55D-C018DD2A7EF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252D4E-261B-4760-8BF0-148852EADE1E}" type="slidenum">
              <a:rPr lang="en-GB" altLang="en-US"/>
              <a:pPr/>
              <a:t>17</a:t>
            </a:fld>
            <a:endParaRPr lang="en-GB" altLang="en-US"/>
          </a:p>
        </p:txBody>
      </p:sp>
      <p:sp>
        <p:nvSpPr>
          <p:cNvPr id="17411" name="Rectangle 2">
            <a:extLst>
              <a:ext uri="{FF2B5EF4-FFF2-40B4-BE49-F238E27FC236}">
                <a16:creationId xmlns:a16="http://schemas.microsoft.com/office/drawing/2014/main" id="{D3E85EE4-FBF8-469E-8BE9-98185C6E162C}"/>
              </a:ext>
            </a:extLst>
          </p:cNvPr>
          <p:cNvSpPr>
            <a:spLocks noGrp="1" noChangeArrowheads="1"/>
          </p:cNvSpPr>
          <p:nvPr>
            <p:ph type="title"/>
          </p:nvPr>
        </p:nvSpPr>
        <p:spPr/>
        <p:txBody>
          <a:bodyPr/>
          <a:lstStyle/>
          <a:p>
            <a:pPr eaLnBrk="1" hangingPunct="1"/>
            <a:r>
              <a:rPr lang="en-GB" altLang="en-US" dirty="0"/>
              <a:t>What is research?</a:t>
            </a:r>
          </a:p>
        </p:txBody>
      </p:sp>
      <p:sp>
        <p:nvSpPr>
          <p:cNvPr id="17412" name="Rectangle 3">
            <a:extLst>
              <a:ext uri="{FF2B5EF4-FFF2-40B4-BE49-F238E27FC236}">
                <a16:creationId xmlns:a16="http://schemas.microsoft.com/office/drawing/2014/main" id="{AF498E51-0AE9-4717-AD29-0E2BBA5EA73E}"/>
              </a:ext>
            </a:extLst>
          </p:cNvPr>
          <p:cNvSpPr>
            <a:spLocks noGrp="1" noChangeArrowheads="1"/>
          </p:cNvSpPr>
          <p:nvPr>
            <p:ph type="body" idx="1"/>
          </p:nvPr>
        </p:nvSpPr>
        <p:spPr>
          <a:xfrm>
            <a:off x="2063751" y="1628776"/>
            <a:ext cx="7921625" cy="4525963"/>
          </a:xfrm>
        </p:spPr>
        <p:txBody>
          <a:bodyPr/>
          <a:lstStyle/>
          <a:p>
            <a:pPr eaLnBrk="1" hangingPunct="1"/>
            <a:r>
              <a:rPr lang="en-GB" altLang="en-US" dirty="0"/>
              <a:t> the systematic investigation into and study of materials, sources, etc, in order to establish facts and reach new conclusions.</a:t>
            </a:r>
          </a:p>
          <a:p>
            <a:pPr eaLnBrk="1" hangingPunct="1"/>
            <a:r>
              <a:rPr lang="en-GB" altLang="en-US" dirty="0"/>
              <a:t> an endeavour to discover new or collate old facts etc by the scientific study of a subject or by a course of critical investigation. [Oxford Concise Dictionary]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CECFC627-F7E5-4D45-A211-238B8506011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DA92A7-95F4-4047-8AF7-36C812B0D238}" type="slidenum">
              <a:rPr lang="en-GB" altLang="en-US"/>
              <a:pPr/>
              <a:t>18</a:t>
            </a:fld>
            <a:endParaRPr lang="en-GB" altLang="en-US"/>
          </a:p>
        </p:txBody>
      </p:sp>
      <p:sp>
        <p:nvSpPr>
          <p:cNvPr id="18435" name="Rectangle 2">
            <a:extLst>
              <a:ext uri="{FF2B5EF4-FFF2-40B4-BE49-F238E27FC236}">
                <a16:creationId xmlns:a16="http://schemas.microsoft.com/office/drawing/2014/main" id="{9D5F739C-3AF9-40A7-A1A1-AF27E408CD26}"/>
              </a:ext>
            </a:extLst>
          </p:cNvPr>
          <p:cNvSpPr>
            <a:spLocks noGrp="1" noChangeArrowheads="1"/>
          </p:cNvSpPr>
          <p:nvPr>
            <p:ph type="title"/>
          </p:nvPr>
        </p:nvSpPr>
        <p:spPr/>
        <p:txBody>
          <a:bodyPr/>
          <a:lstStyle/>
          <a:p>
            <a:pPr eaLnBrk="1" hangingPunct="1"/>
            <a:r>
              <a:rPr lang="en-GB" altLang="en-US"/>
              <a:t>What is research?</a:t>
            </a:r>
          </a:p>
        </p:txBody>
      </p:sp>
      <p:sp>
        <p:nvSpPr>
          <p:cNvPr id="18436" name="Rectangle 3">
            <a:extLst>
              <a:ext uri="{FF2B5EF4-FFF2-40B4-BE49-F238E27FC236}">
                <a16:creationId xmlns:a16="http://schemas.microsoft.com/office/drawing/2014/main" id="{3819380B-39FF-4BE8-B5F0-604B2CF9032C}"/>
              </a:ext>
            </a:extLst>
          </p:cNvPr>
          <p:cNvSpPr>
            <a:spLocks noGrp="1" noChangeArrowheads="1"/>
          </p:cNvSpPr>
          <p:nvPr>
            <p:ph type="body" idx="1"/>
          </p:nvPr>
        </p:nvSpPr>
        <p:spPr/>
        <p:txBody>
          <a:bodyPr/>
          <a:lstStyle/>
          <a:p>
            <a:pPr eaLnBrk="1" hangingPunct="1">
              <a:lnSpc>
                <a:spcPct val="90000"/>
              </a:lnSpc>
            </a:pPr>
            <a:r>
              <a:rPr lang="en-GB" altLang="en-US" sz="2800" dirty="0"/>
              <a:t>Research is what we do when we have a question or a problem we want to resolve</a:t>
            </a:r>
          </a:p>
          <a:p>
            <a:pPr eaLnBrk="1" hangingPunct="1">
              <a:lnSpc>
                <a:spcPct val="90000"/>
              </a:lnSpc>
            </a:pPr>
            <a:r>
              <a:rPr lang="en-GB" altLang="en-US" sz="2800" dirty="0"/>
              <a:t>We may already think we know the answer to our question already</a:t>
            </a:r>
          </a:p>
          <a:p>
            <a:pPr eaLnBrk="1" hangingPunct="1">
              <a:lnSpc>
                <a:spcPct val="90000"/>
              </a:lnSpc>
            </a:pPr>
            <a:r>
              <a:rPr lang="en-GB" altLang="en-US" sz="2800" dirty="0"/>
              <a:t>We may think the answer is obvious, common sense even</a:t>
            </a:r>
          </a:p>
          <a:p>
            <a:pPr eaLnBrk="1" hangingPunct="1">
              <a:lnSpc>
                <a:spcPct val="90000"/>
              </a:lnSpc>
            </a:pPr>
            <a:r>
              <a:rPr lang="en-GB" altLang="en-US" sz="2800" dirty="0"/>
              <a:t>But until we have subjected our problem to </a:t>
            </a:r>
            <a:r>
              <a:rPr lang="en-GB" altLang="en-US" sz="2800" u="sng" dirty="0"/>
              <a:t>rigorous scientific scrutiny</a:t>
            </a:r>
            <a:r>
              <a:rPr lang="en-GB" altLang="en-US" sz="2800" dirty="0"/>
              <a:t>, our 'knowledge' remains little more than guesswork or at best, intuition.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37443297-A1F7-49EA-8CF1-82D38EA76902}"/>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29DD45B-50DD-47A4-ACD1-D833B0474A24}" type="slidenum">
              <a:rPr lang="en-GB" altLang="en-US"/>
              <a:pPr/>
              <a:t>19</a:t>
            </a:fld>
            <a:endParaRPr lang="en-GB" altLang="en-US"/>
          </a:p>
        </p:txBody>
      </p:sp>
      <p:sp>
        <p:nvSpPr>
          <p:cNvPr id="19459" name="Rectangle 2">
            <a:extLst>
              <a:ext uri="{FF2B5EF4-FFF2-40B4-BE49-F238E27FC236}">
                <a16:creationId xmlns:a16="http://schemas.microsoft.com/office/drawing/2014/main" id="{F7ECE03B-8674-46CC-8EC0-702D9B9C4296}"/>
              </a:ext>
            </a:extLst>
          </p:cNvPr>
          <p:cNvSpPr>
            <a:spLocks noGrp="1" noChangeArrowheads="1"/>
          </p:cNvSpPr>
          <p:nvPr>
            <p:ph type="title"/>
          </p:nvPr>
        </p:nvSpPr>
        <p:spPr/>
        <p:txBody>
          <a:bodyPr/>
          <a:lstStyle/>
          <a:p>
            <a:pPr eaLnBrk="1" hangingPunct="1"/>
            <a:r>
              <a:rPr lang="en-GB" altLang="en-US"/>
              <a:t>What is research?</a:t>
            </a:r>
          </a:p>
        </p:txBody>
      </p:sp>
      <p:sp>
        <p:nvSpPr>
          <p:cNvPr id="19460" name="Rectangle 3">
            <a:extLst>
              <a:ext uri="{FF2B5EF4-FFF2-40B4-BE49-F238E27FC236}">
                <a16:creationId xmlns:a16="http://schemas.microsoft.com/office/drawing/2014/main" id="{64E41E81-9D1D-400B-A06F-E033C1A7F73C}"/>
              </a:ext>
            </a:extLst>
          </p:cNvPr>
          <p:cNvSpPr>
            <a:spLocks noGrp="1" noChangeArrowheads="1"/>
          </p:cNvSpPr>
          <p:nvPr>
            <p:ph type="body" idx="1"/>
          </p:nvPr>
        </p:nvSpPr>
        <p:spPr/>
        <p:txBody>
          <a:bodyPr/>
          <a:lstStyle/>
          <a:p>
            <a:pPr eaLnBrk="1" hangingPunct="1">
              <a:lnSpc>
                <a:spcPct val="90000"/>
              </a:lnSpc>
            </a:pPr>
            <a:r>
              <a:rPr lang="en-GB" altLang="en-US" dirty="0"/>
              <a:t>First priority is to formulate your question</a:t>
            </a:r>
          </a:p>
          <a:p>
            <a:pPr eaLnBrk="1" hangingPunct="1">
              <a:lnSpc>
                <a:spcPct val="90000"/>
              </a:lnSpc>
            </a:pPr>
            <a:r>
              <a:rPr lang="en-GB" altLang="en-US" dirty="0"/>
              <a:t>Then figure out how you are going to answer it</a:t>
            </a:r>
          </a:p>
          <a:p>
            <a:pPr lvl="1" eaLnBrk="1" hangingPunct="1">
              <a:lnSpc>
                <a:spcPct val="90000"/>
              </a:lnSpc>
            </a:pPr>
            <a:r>
              <a:rPr lang="en-GB" altLang="en-US" dirty="0"/>
              <a:t>How have others answered it?</a:t>
            </a:r>
          </a:p>
          <a:p>
            <a:pPr lvl="1" eaLnBrk="1" hangingPunct="1">
              <a:lnSpc>
                <a:spcPct val="90000"/>
              </a:lnSpc>
            </a:pPr>
            <a:r>
              <a:rPr lang="en-GB" altLang="en-US" dirty="0"/>
              <a:t>How does your proposal fit in with what others have done?</a:t>
            </a:r>
          </a:p>
          <a:p>
            <a:pPr lvl="1" eaLnBrk="1" hangingPunct="1">
              <a:lnSpc>
                <a:spcPct val="90000"/>
              </a:lnSpc>
            </a:pPr>
            <a:r>
              <a:rPr lang="en-GB" altLang="en-US" dirty="0"/>
              <a:t>How will you know when you have answered it?</a:t>
            </a:r>
          </a:p>
          <a:p>
            <a:pPr eaLnBrk="1" hangingPunct="1">
              <a:lnSpc>
                <a:spcPct val="90000"/>
              </a:lnSpc>
            </a:pPr>
            <a:r>
              <a:rPr lang="en-GB" altLang="en-US" dirty="0"/>
              <a:t>Then you can present your answer</a:t>
            </a:r>
          </a:p>
          <a:p>
            <a:pPr lvl="1" eaLnBrk="1" hangingPunct="1">
              <a:lnSpc>
                <a:spcPct val="90000"/>
              </a:lnSpc>
            </a:pPr>
            <a:endParaRPr lang="en-GB" altLang="en-US" dirty="0"/>
          </a:p>
          <a:p>
            <a:pPr lvl="1" eaLnBrk="1" hangingPunct="1">
              <a:lnSpc>
                <a:spcPct val="90000"/>
              </a:lnSpc>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a:extLst>
              <a:ext uri="{FF2B5EF4-FFF2-40B4-BE49-F238E27FC236}">
                <a16:creationId xmlns:a16="http://schemas.microsoft.com/office/drawing/2014/main" id="{518744E5-BD1A-4495-B7F5-7944D4CCD9F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423BB3-D1D4-4267-AD77-D603C3C77408}" type="slidenum">
              <a:rPr lang="en-GB" altLang="en-US"/>
              <a:pPr/>
              <a:t>20</a:t>
            </a:fld>
            <a:endParaRPr lang="en-GB" altLang="en-US"/>
          </a:p>
        </p:txBody>
      </p:sp>
      <p:sp>
        <p:nvSpPr>
          <p:cNvPr id="20483" name="Rectangle 2">
            <a:extLst>
              <a:ext uri="{FF2B5EF4-FFF2-40B4-BE49-F238E27FC236}">
                <a16:creationId xmlns:a16="http://schemas.microsoft.com/office/drawing/2014/main" id="{D760CCBF-C5BC-4129-9BEC-904DC1CD7415}"/>
              </a:ext>
            </a:extLst>
          </p:cNvPr>
          <p:cNvSpPr>
            <a:spLocks noGrp="1" noChangeArrowheads="1"/>
          </p:cNvSpPr>
          <p:nvPr>
            <p:ph type="title"/>
          </p:nvPr>
        </p:nvSpPr>
        <p:spPr/>
        <p:txBody>
          <a:bodyPr/>
          <a:lstStyle/>
          <a:p>
            <a:pPr eaLnBrk="1" hangingPunct="1"/>
            <a:r>
              <a:rPr lang="en-GB" altLang="en-US"/>
              <a:t>Classical scientific method</a:t>
            </a:r>
          </a:p>
        </p:txBody>
      </p:sp>
      <p:sp>
        <p:nvSpPr>
          <p:cNvPr id="20484" name="Rectangle 3">
            <a:extLst>
              <a:ext uri="{FF2B5EF4-FFF2-40B4-BE49-F238E27FC236}">
                <a16:creationId xmlns:a16="http://schemas.microsoft.com/office/drawing/2014/main" id="{2BD1B6B2-ABB0-4BF8-A9F8-7FA516F40A23}"/>
              </a:ext>
            </a:extLst>
          </p:cNvPr>
          <p:cNvSpPr>
            <a:spLocks noGrp="1" noChangeArrowheads="1"/>
          </p:cNvSpPr>
          <p:nvPr>
            <p:ph type="body" idx="1"/>
          </p:nvPr>
        </p:nvSpPr>
        <p:spPr/>
        <p:txBody>
          <a:bodyPr/>
          <a:lstStyle/>
          <a:p>
            <a:pPr eaLnBrk="1" hangingPunct="1"/>
            <a:r>
              <a:rPr lang="en-GB" altLang="en-US" dirty="0"/>
              <a:t>Observation of some phenomenon</a:t>
            </a:r>
          </a:p>
          <a:p>
            <a:pPr lvl="1" eaLnBrk="1" hangingPunct="1"/>
            <a:r>
              <a:rPr lang="en-GB" altLang="en-US" dirty="0"/>
              <a:t>Maybe systematic, occasional or accidental</a:t>
            </a:r>
          </a:p>
          <a:p>
            <a:pPr eaLnBrk="1" hangingPunct="1"/>
            <a:r>
              <a:rPr lang="en-GB" altLang="en-US" dirty="0"/>
              <a:t>Some idea of an explanation (hypothesis)</a:t>
            </a:r>
          </a:p>
          <a:p>
            <a:pPr lvl="1" eaLnBrk="1" hangingPunct="1"/>
            <a:r>
              <a:rPr lang="en-GB" altLang="en-US" dirty="0"/>
              <a:t>Induction, conjecture, intuition, guesswork</a:t>
            </a:r>
          </a:p>
          <a:p>
            <a:pPr lvl="1" eaLnBrk="1" hangingPunct="1"/>
            <a:r>
              <a:rPr lang="en-GB" altLang="en-US" dirty="0"/>
              <a:t>Usually informed by related work</a:t>
            </a:r>
          </a:p>
          <a:p>
            <a:pPr eaLnBrk="1" hangingPunct="1"/>
            <a:r>
              <a:rPr lang="en-GB" altLang="en-US" dirty="0"/>
              <a:t>Testing of the hypothesis</a:t>
            </a:r>
          </a:p>
          <a:p>
            <a:pPr lvl="1" eaLnBrk="1" hangingPunct="1"/>
            <a:r>
              <a:rPr lang="en-GB" altLang="en-US" dirty="0"/>
              <a:t>Test and revision cycle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a:extLst>
              <a:ext uri="{FF2B5EF4-FFF2-40B4-BE49-F238E27FC236}">
                <a16:creationId xmlns:a16="http://schemas.microsoft.com/office/drawing/2014/main" id="{65CAF4B4-DBFB-498D-97AC-55A81E3707CC}"/>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00F044-051E-4297-A2AD-2D0AEBD13794}" type="slidenum">
              <a:rPr lang="en-GB" altLang="en-US"/>
              <a:pPr/>
              <a:t>21</a:t>
            </a:fld>
            <a:endParaRPr lang="en-GB" altLang="en-US"/>
          </a:p>
        </p:txBody>
      </p:sp>
      <p:sp>
        <p:nvSpPr>
          <p:cNvPr id="21507" name="Rectangle 2">
            <a:extLst>
              <a:ext uri="{FF2B5EF4-FFF2-40B4-BE49-F238E27FC236}">
                <a16:creationId xmlns:a16="http://schemas.microsoft.com/office/drawing/2014/main" id="{08A9C656-82DA-4D31-A2C5-7B72D618011F}"/>
              </a:ext>
            </a:extLst>
          </p:cNvPr>
          <p:cNvSpPr>
            <a:spLocks noGrp="1" noChangeArrowheads="1"/>
          </p:cNvSpPr>
          <p:nvPr>
            <p:ph type="title"/>
          </p:nvPr>
        </p:nvSpPr>
        <p:spPr/>
        <p:txBody>
          <a:bodyPr/>
          <a:lstStyle/>
          <a:p>
            <a:pPr eaLnBrk="1" hangingPunct="1"/>
            <a:r>
              <a:rPr lang="en-GB" altLang="en-US"/>
              <a:t>Hypothesis</a:t>
            </a:r>
          </a:p>
        </p:txBody>
      </p:sp>
      <p:sp>
        <p:nvSpPr>
          <p:cNvPr id="21508" name="Rectangle 3">
            <a:extLst>
              <a:ext uri="{FF2B5EF4-FFF2-40B4-BE49-F238E27FC236}">
                <a16:creationId xmlns:a16="http://schemas.microsoft.com/office/drawing/2014/main" id="{D5FA24A0-B6B1-455A-BFDA-C943066D3B09}"/>
              </a:ext>
            </a:extLst>
          </p:cNvPr>
          <p:cNvSpPr>
            <a:spLocks noGrp="1" noChangeArrowheads="1"/>
          </p:cNvSpPr>
          <p:nvPr>
            <p:ph type="body" idx="1"/>
          </p:nvPr>
        </p:nvSpPr>
        <p:spPr/>
        <p:txBody>
          <a:bodyPr/>
          <a:lstStyle/>
          <a:p>
            <a:pPr eaLnBrk="1" hangingPunct="1"/>
            <a:r>
              <a:rPr lang="en-GB" altLang="en-US" sz="2800"/>
              <a:t>Probability of research</a:t>
            </a:r>
          </a:p>
          <a:p>
            <a:pPr lvl="1" eaLnBrk="1" hangingPunct="1"/>
            <a:r>
              <a:rPr lang="en-GB" altLang="en-US" sz="2400"/>
              <a:t>Nothing is certain </a:t>
            </a:r>
          </a:p>
          <a:p>
            <a:pPr lvl="1" eaLnBrk="1" hangingPunct="1"/>
            <a:r>
              <a:rPr lang="en-GB" altLang="en-US" sz="2400" i="1"/>
              <a:t>The exception that “proves” the rule</a:t>
            </a:r>
          </a:p>
          <a:p>
            <a:pPr lvl="1" eaLnBrk="1" hangingPunct="1"/>
            <a:r>
              <a:rPr lang="en-GB" altLang="en-US" sz="2400"/>
              <a:t>Scientific “truth” is actually usually a statement of what is most probable given the currently known data ...</a:t>
            </a:r>
          </a:p>
          <a:p>
            <a:pPr lvl="1" eaLnBrk="1" hangingPunct="1"/>
            <a:r>
              <a:rPr lang="en-GB" altLang="en-US" sz="2400"/>
              <a:t>... within the given framework</a:t>
            </a:r>
          </a:p>
          <a:p>
            <a:pPr eaLnBrk="1" hangingPunct="1"/>
            <a:r>
              <a:rPr lang="en-GB" altLang="en-US" sz="2800"/>
              <a:t>Statistical techniques try to help us show extent to which our results really do support the hypothesis</a:t>
            </a:r>
          </a:p>
          <a:p>
            <a:pPr lvl="1" eaLnBrk="1" hangingPunct="1"/>
            <a:endParaRPr lang="en-GB" altLang="en-US"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a:extLst>
              <a:ext uri="{FF2B5EF4-FFF2-40B4-BE49-F238E27FC236}">
                <a16:creationId xmlns:a16="http://schemas.microsoft.com/office/drawing/2014/main" id="{BDD986C9-8743-49A0-9CB4-862FEFE2383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2C217B-0563-4935-A66D-EBD8F5FE1D03}" type="slidenum">
              <a:rPr lang="en-GB" altLang="en-US"/>
              <a:pPr/>
              <a:t>22</a:t>
            </a:fld>
            <a:endParaRPr lang="en-GB" altLang="en-US"/>
          </a:p>
        </p:txBody>
      </p:sp>
      <p:sp>
        <p:nvSpPr>
          <p:cNvPr id="23555" name="Rectangle 2">
            <a:extLst>
              <a:ext uri="{FF2B5EF4-FFF2-40B4-BE49-F238E27FC236}">
                <a16:creationId xmlns:a16="http://schemas.microsoft.com/office/drawing/2014/main" id="{9D0DDEBD-2DE6-4513-9E57-620A868EE148}"/>
              </a:ext>
            </a:extLst>
          </p:cNvPr>
          <p:cNvSpPr>
            <a:spLocks noGrp="1" noChangeArrowheads="1"/>
          </p:cNvSpPr>
          <p:nvPr>
            <p:ph type="title"/>
          </p:nvPr>
        </p:nvSpPr>
        <p:spPr/>
        <p:txBody>
          <a:bodyPr/>
          <a:lstStyle/>
          <a:p>
            <a:pPr eaLnBrk="1" hangingPunct="1"/>
            <a:r>
              <a:rPr lang="en-GB" altLang="en-US"/>
              <a:t>Experiment</a:t>
            </a:r>
          </a:p>
        </p:txBody>
      </p:sp>
      <p:sp>
        <p:nvSpPr>
          <p:cNvPr id="23556" name="Rectangle 3">
            <a:extLst>
              <a:ext uri="{FF2B5EF4-FFF2-40B4-BE49-F238E27FC236}">
                <a16:creationId xmlns:a16="http://schemas.microsoft.com/office/drawing/2014/main" id="{8E2A4CEA-D954-49D8-A708-9B660C11FA9E}"/>
              </a:ext>
            </a:extLst>
          </p:cNvPr>
          <p:cNvSpPr>
            <a:spLocks noGrp="1" noChangeArrowheads="1"/>
          </p:cNvSpPr>
          <p:nvPr>
            <p:ph type="body" idx="1"/>
          </p:nvPr>
        </p:nvSpPr>
        <p:spPr/>
        <p:txBody>
          <a:bodyPr/>
          <a:lstStyle/>
          <a:p>
            <a:pPr eaLnBrk="1" hangingPunct="1"/>
            <a:r>
              <a:rPr lang="en-GB" altLang="en-US"/>
              <a:t>If the experiment works, the hypothesis is shown to be probably correct</a:t>
            </a:r>
          </a:p>
          <a:p>
            <a:pPr lvl="1" eaLnBrk="1" hangingPunct="1"/>
            <a:r>
              <a:rPr lang="en-GB" altLang="en-US"/>
              <a:t>Can’t prove 100% truth</a:t>
            </a:r>
          </a:p>
          <a:p>
            <a:pPr eaLnBrk="1" hangingPunct="1"/>
            <a:r>
              <a:rPr lang="en-GB" altLang="en-US"/>
              <a:t>If it fails, it could be because</a:t>
            </a:r>
          </a:p>
          <a:p>
            <a:pPr lvl="1" eaLnBrk="1" hangingPunct="1"/>
            <a:r>
              <a:rPr lang="en-GB" altLang="en-US"/>
              <a:t>The hypothesis is wrong</a:t>
            </a:r>
          </a:p>
          <a:p>
            <a:pPr lvl="1" eaLnBrk="1" hangingPunct="1"/>
            <a:r>
              <a:rPr lang="en-GB" altLang="en-US"/>
              <a:t>The experimental design is faulty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a:extLst>
              <a:ext uri="{FF2B5EF4-FFF2-40B4-BE49-F238E27FC236}">
                <a16:creationId xmlns:a16="http://schemas.microsoft.com/office/drawing/2014/main" id="{7164AF7E-5B77-456F-B8EE-6DE795C710C0}"/>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220711-5CDA-42BF-9BC1-DA6976472C6B}" type="slidenum">
              <a:rPr lang="en-GB" altLang="en-US"/>
              <a:pPr/>
              <a:t>23</a:t>
            </a:fld>
            <a:endParaRPr lang="en-GB" altLang="en-US"/>
          </a:p>
        </p:txBody>
      </p:sp>
      <p:sp>
        <p:nvSpPr>
          <p:cNvPr id="25603" name="Rectangle 2">
            <a:extLst>
              <a:ext uri="{FF2B5EF4-FFF2-40B4-BE49-F238E27FC236}">
                <a16:creationId xmlns:a16="http://schemas.microsoft.com/office/drawing/2014/main" id="{B7108C8E-5B68-402F-BFFB-028BC3225BAF}"/>
              </a:ext>
            </a:extLst>
          </p:cNvPr>
          <p:cNvSpPr>
            <a:spLocks noGrp="1" noChangeArrowheads="1"/>
          </p:cNvSpPr>
          <p:nvPr>
            <p:ph type="title"/>
          </p:nvPr>
        </p:nvSpPr>
        <p:spPr/>
        <p:txBody>
          <a:bodyPr/>
          <a:lstStyle/>
          <a:p>
            <a:pPr eaLnBrk="1" hangingPunct="1"/>
            <a:r>
              <a:rPr lang="en-GB" altLang="en-US" sz="4000"/>
              <a:t>Where do hypotheses come from?</a:t>
            </a:r>
          </a:p>
        </p:txBody>
      </p:sp>
      <p:sp>
        <p:nvSpPr>
          <p:cNvPr id="25604" name="Rectangle 3">
            <a:extLst>
              <a:ext uri="{FF2B5EF4-FFF2-40B4-BE49-F238E27FC236}">
                <a16:creationId xmlns:a16="http://schemas.microsoft.com/office/drawing/2014/main" id="{E272BE94-D9A7-4E66-9ABA-A4B1B1CBB6FC}"/>
              </a:ext>
            </a:extLst>
          </p:cNvPr>
          <p:cNvSpPr>
            <a:spLocks noGrp="1" noChangeArrowheads="1"/>
          </p:cNvSpPr>
          <p:nvPr>
            <p:ph type="body" idx="1"/>
          </p:nvPr>
        </p:nvSpPr>
        <p:spPr/>
        <p:txBody>
          <a:bodyPr/>
          <a:lstStyle/>
          <a:p>
            <a:pPr eaLnBrk="1" hangingPunct="1"/>
            <a:r>
              <a:rPr lang="en-GB" altLang="en-US"/>
              <a:t>Not usually thin air</a:t>
            </a:r>
          </a:p>
          <a:p>
            <a:pPr eaLnBrk="1" hangingPunct="1"/>
            <a:r>
              <a:rPr lang="en-GB" altLang="en-US"/>
              <a:t>From within a </a:t>
            </a:r>
            <a:r>
              <a:rPr lang="en-GB" altLang="en-US" b="1"/>
              <a:t>framework</a:t>
            </a:r>
          </a:p>
          <a:p>
            <a:pPr lvl="1" eaLnBrk="1" hangingPunct="1"/>
            <a:r>
              <a:rPr lang="en-GB" altLang="en-US"/>
              <a:t>Some phenomenon is not well explained by current thinking</a:t>
            </a:r>
          </a:p>
          <a:p>
            <a:pPr lvl="1" eaLnBrk="1" hangingPunct="1"/>
            <a:r>
              <a:rPr lang="en-GB" altLang="en-US"/>
              <a:t>“New” hypothesis is often just an adaptation of an existing hypothesis</a:t>
            </a:r>
          </a:p>
          <a:p>
            <a:pPr eaLnBrk="1" hangingPunct="1"/>
            <a:r>
              <a:rPr lang="en-GB" altLang="en-US"/>
              <a:t>thesis ~ antithesis ~ synthesis</a:t>
            </a:r>
          </a:p>
          <a:p>
            <a:pPr lvl="1" eaLnBrk="1" hangingPunct="1"/>
            <a:endParaRPr lang="en-GB" altLang="en-US"/>
          </a:p>
          <a:p>
            <a:pPr lvl="1" eaLnBrk="1" hangingPunct="1"/>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a:extLst>
              <a:ext uri="{FF2B5EF4-FFF2-40B4-BE49-F238E27FC236}">
                <a16:creationId xmlns:a16="http://schemas.microsoft.com/office/drawing/2014/main" id="{A72552A2-5E63-479A-9BF7-4EF104013AEE}"/>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39102C-6F50-4109-94E2-44593B82C508}" type="slidenum">
              <a:rPr lang="en-GB" altLang="en-US"/>
              <a:pPr/>
              <a:t>24</a:t>
            </a:fld>
            <a:endParaRPr lang="en-GB" altLang="en-US"/>
          </a:p>
        </p:txBody>
      </p:sp>
      <p:sp>
        <p:nvSpPr>
          <p:cNvPr id="26627" name="Rectangle 2">
            <a:extLst>
              <a:ext uri="{FF2B5EF4-FFF2-40B4-BE49-F238E27FC236}">
                <a16:creationId xmlns:a16="http://schemas.microsoft.com/office/drawing/2014/main" id="{19C27E55-FDC4-4931-8646-C7CCB7FA7B44}"/>
              </a:ext>
            </a:extLst>
          </p:cNvPr>
          <p:cNvSpPr>
            <a:spLocks noGrp="1" noChangeArrowheads="1"/>
          </p:cNvSpPr>
          <p:nvPr>
            <p:ph type="title"/>
          </p:nvPr>
        </p:nvSpPr>
        <p:spPr/>
        <p:txBody>
          <a:bodyPr/>
          <a:lstStyle/>
          <a:p>
            <a:pPr eaLnBrk="1" hangingPunct="1"/>
            <a:r>
              <a:rPr lang="en-GB" altLang="en-US"/>
              <a:t>thesis ~ antithesis ~ synthesis</a:t>
            </a:r>
          </a:p>
        </p:txBody>
      </p:sp>
      <p:sp>
        <p:nvSpPr>
          <p:cNvPr id="26628" name="Rectangle 3">
            <a:extLst>
              <a:ext uri="{FF2B5EF4-FFF2-40B4-BE49-F238E27FC236}">
                <a16:creationId xmlns:a16="http://schemas.microsoft.com/office/drawing/2014/main" id="{6F978D52-6DD0-4ED9-B9B9-430849340926}"/>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a:t>Thesis</a:t>
            </a:r>
          </a:p>
          <a:p>
            <a:pPr lvl="1" eaLnBrk="1" hangingPunct="1">
              <a:lnSpc>
                <a:spcPct val="90000"/>
              </a:lnSpc>
            </a:pPr>
            <a:r>
              <a:rPr lang="en-GB" altLang="en-US"/>
              <a:t>the original statement of an idea</a:t>
            </a:r>
          </a:p>
          <a:p>
            <a:pPr eaLnBrk="1" hangingPunct="1">
              <a:lnSpc>
                <a:spcPct val="90000"/>
              </a:lnSpc>
            </a:pPr>
            <a:r>
              <a:rPr lang="en-GB" altLang="en-US"/>
              <a:t>Antithesis</a:t>
            </a:r>
          </a:p>
          <a:p>
            <a:pPr lvl="1" eaLnBrk="1" hangingPunct="1">
              <a:lnSpc>
                <a:spcPct val="90000"/>
              </a:lnSpc>
            </a:pPr>
            <a:r>
              <a:rPr lang="en-GB" altLang="en-US"/>
              <a:t>an argument to challenge a previous thesis</a:t>
            </a:r>
          </a:p>
          <a:p>
            <a:pPr lvl="1" eaLnBrk="1" hangingPunct="1">
              <a:lnSpc>
                <a:spcPct val="90000"/>
              </a:lnSpc>
            </a:pPr>
            <a:r>
              <a:rPr lang="en-GB" altLang="en-US"/>
              <a:t>often draws on new data</a:t>
            </a:r>
          </a:p>
          <a:p>
            <a:pPr eaLnBrk="1" hangingPunct="1">
              <a:lnSpc>
                <a:spcPct val="90000"/>
              </a:lnSpc>
            </a:pPr>
            <a:r>
              <a:rPr lang="en-GB" altLang="en-US"/>
              <a:t>Synthesis</a:t>
            </a:r>
          </a:p>
          <a:p>
            <a:pPr lvl="1" eaLnBrk="1" hangingPunct="1">
              <a:lnSpc>
                <a:spcPct val="90000"/>
              </a:lnSpc>
            </a:pPr>
            <a:r>
              <a:rPr lang="en-GB" altLang="en-US"/>
              <a:t>a new argument from existing sources</a:t>
            </a:r>
          </a:p>
          <a:p>
            <a:pPr lvl="1" eaLnBrk="1" hangingPunct="1">
              <a:lnSpc>
                <a:spcPct val="90000"/>
              </a:lnSpc>
            </a:pPr>
            <a:r>
              <a:rPr lang="en-GB" altLang="en-US"/>
              <a:t>typically, resolves the </a:t>
            </a:r>
            <a:r>
              <a:rPr lang="en-GB" altLang="en-US" i="1"/>
              <a:t>apparent</a:t>
            </a:r>
            <a:r>
              <a:rPr lang="en-GB" altLang="en-US"/>
              <a:t> contradiction between a thesis and an antithesis </a:t>
            </a:r>
          </a:p>
          <a:p>
            <a:pPr lvl="1" eaLnBrk="1" hangingPunct="1">
              <a:lnSpc>
                <a:spcPct val="90000"/>
              </a:lnSpc>
            </a:pPr>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a:extLst>
              <a:ext uri="{FF2B5EF4-FFF2-40B4-BE49-F238E27FC236}">
                <a16:creationId xmlns:a16="http://schemas.microsoft.com/office/drawing/2014/main" id="{BD071CFF-924A-42C9-ADB9-AB99CD3FD6E2}"/>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2D7A6C-564F-4538-B49A-2EDB88C6BE61}" type="slidenum">
              <a:rPr lang="en-GB" altLang="en-US"/>
              <a:pPr/>
              <a:t>25</a:t>
            </a:fld>
            <a:endParaRPr lang="en-GB" altLang="en-US"/>
          </a:p>
        </p:txBody>
      </p:sp>
      <p:sp>
        <p:nvSpPr>
          <p:cNvPr id="31747" name="Rectangle 2">
            <a:extLst>
              <a:ext uri="{FF2B5EF4-FFF2-40B4-BE49-F238E27FC236}">
                <a16:creationId xmlns:a16="http://schemas.microsoft.com/office/drawing/2014/main" id="{AADA3516-1A62-4D21-BAA0-22C5A9FEAE52}"/>
              </a:ext>
            </a:extLst>
          </p:cNvPr>
          <p:cNvSpPr>
            <a:spLocks noGrp="1" noChangeArrowheads="1"/>
          </p:cNvSpPr>
          <p:nvPr>
            <p:ph type="title"/>
          </p:nvPr>
        </p:nvSpPr>
        <p:spPr/>
        <p:txBody>
          <a:bodyPr/>
          <a:lstStyle/>
          <a:p>
            <a:pPr eaLnBrk="1" hangingPunct="1"/>
            <a:r>
              <a:rPr lang="en-GB" altLang="en-US"/>
              <a:t>Quantitative vs qualitative</a:t>
            </a:r>
          </a:p>
        </p:txBody>
      </p:sp>
      <p:sp>
        <p:nvSpPr>
          <p:cNvPr id="31748" name="Rectangle 3">
            <a:extLst>
              <a:ext uri="{FF2B5EF4-FFF2-40B4-BE49-F238E27FC236}">
                <a16:creationId xmlns:a16="http://schemas.microsoft.com/office/drawing/2014/main" id="{25406ED3-C073-404D-875D-C39F6D832A75}"/>
              </a:ext>
            </a:extLst>
          </p:cNvPr>
          <p:cNvSpPr>
            <a:spLocks noGrp="1" noChangeArrowheads="1"/>
          </p:cNvSpPr>
          <p:nvPr>
            <p:ph type="body" idx="1"/>
          </p:nvPr>
        </p:nvSpPr>
        <p:spPr/>
        <p:txBody>
          <a:bodyPr/>
          <a:lstStyle/>
          <a:p>
            <a:pPr eaLnBrk="1" hangingPunct="1"/>
            <a:r>
              <a:rPr lang="en-GB" altLang="en-US"/>
              <a:t>Quantitative research</a:t>
            </a:r>
          </a:p>
          <a:p>
            <a:pPr lvl="1" eaLnBrk="1" hangingPunct="1"/>
            <a:r>
              <a:rPr lang="en-GB" altLang="en-US"/>
              <a:t>systematically observe changes in the phenomena of interest while manipulating what are believed to be causal influences </a:t>
            </a:r>
          </a:p>
          <a:p>
            <a:pPr eaLnBrk="1" hangingPunct="1"/>
            <a:r>
              <a:rPr lang="en-GB" altLang="en-US"/>
              <a:t>Qualitative research</a:t>
            </a:r>
          </a:p>
          <a:p>
            <a:pPr lvl="1" eaLnBrk="1" hangingPunct="1"/>
            <a:r>
              <a:rPr lang="en-GB" altLang="en-US"/>
              <a:t>may be more concerned with the individual’s personal experiences of the problem under study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3" name="Rectangle 3">
            <a:extLst>
              <a:ext uri="{FF2B5EF4-FFF2-40B4-BE49-F238E27FC236}">
                <a16:creationId xmlns:a16="http://schemas.microsoft.com/office/drawing/2014/main" id="{4321FF82-3F80-4070-8662-FB4E485C09EC}"/>
              </a:ext>
            </a:extLst>
          </p:cNvPr>
          <p:cNvSpPr>
            <a:spLocks noGrp="1" noChangeArrowheads="1"/>
          </p:cNvSpPr>
          <p:nvPr>
            <p:ph idx="1"/>
          </p:nvPr>
        </p:nvSpPr>
        <p:spPr>
          <a:xfrm>
            <a:off x="1847851" y="1785939"/>
            <a:ext cx="8424863" cy="3946525"/>
          </a:xfrm>
        </p:spPr>
        <p:txBody>
          <a:bodyPr vert="horz" lIns="90488" tIns="44450" rIns="90488" bIns="44450" rtlCol="0">
            <a:normAutofit/>
          </a:bodyPr>
          <a:lstStyle/>
          <a:p>
            <a:pPr>
              <a:buClr>
                <a:schemeClr val="accent6"/>
              </a:buClr>
              <a:defRPr/>
            </a:pPr>
            <a:r>
              <a:rPr lang="en-GB" sz="3600" dirty="0">
                <a:latin typeface="+mj-lt"/>
              </a:rPr>
              <a:t>Your answer to the “What is research?” question depends on your answers to two more fundamental questions: </a:t>
            </a:r>
            <a:br>
              <a:rPr lang="en-GB" sz="3600" dirty="0">
                <a:latin typeface="+mj-lt"/>
              </a:rPr>
            </a:br>
            <a:endParaRPr lang="en-GB" sz="3600" dirty="0">
              <a:latin typeface="+mj-lt"/>
            </a:endParaRPr>
          </a:p>
          <a:p>
            <a:pPr>
              <a:buClr>
                <a:schemeClr val="accent6"/>
              </a:buClr>
              <a:defRPr/>
            </a:pPr>
            <a:r>
              <a:rPr lang="en-GB" sz="3600" dirty="0">
                <a:latin typeface="+mj-lt"/>
              </a:rPr>
              <a:t>What is reality? (Ontology)</a:t>
            </a:r>
          </a:p>
          <a:p>
            <a:pPr>
              <a:buClr>
                <a:schemeClr val="accent6"/>
              </a:buClr>
              <a:defRPr/>
            </a:pPr>
            <a:r>
              <a:rPr lang="en-GB" sz="3600" dirty="0">
                <a:latin typeface="+mj-lt"/>
              </a:rPr>
              <a:t>What is knowledge? (Epistemology)</a:t>
            </a:r>
          </a:p>
          <a:p>
            <a:pPr algn="ctr">
              <a:buClr>
                <a:schemeClr val="accent6"/>
              </a:buClr>
              <a:defRPr/>
            </a:pPr>
            <a:endParaRPr lang="en-GB" sz="4000" b="1" dirty="0">
              <a:latin typeface="+mj-lt"/>
            </a:endParaRPr>
          </a:p>
        </p:txBody>
      </p:sp>
      <p:sp>
        <p:nvSpPr>
          <p:cNvPr id="47107" name="Title 3">
            <a:extLst>
              <a:ext uri="{FF2B5EF4-FFF2-40B4-BE49-F238E27FC236}">
                <a16:creationId xmlns:a16="http://schemas.microsoft.com/office/drawing/2014/main" id="{53FC4432-87E6-4410-9A7F-F9B3818581C9}"/>
              </a:ext>
            </a:extLst>
          </p:cNvPr>
          <p:cNvSpPr>
            <a:spLocks noGrp="1" noChangeArrowheads="1"/>
          </p:cNvSpPr>
          <p:nvPr>
            <p:ph type="title"/>
          </p:nvPr>
        </p:nvSpPr>
        <p:spPr/>
        <p:txBody>
          <a:bodyPr/>
          <a:lstStyle/>
          <a:p>
            <a:endParaRPr lang="en-US" altLang="en-US"/>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18C1E85-53AB-4D63-8590-110898CF97A5}"/>
              </a:ext>
            </a:extLst>
          </p:cNvPr>
          <p:cNvSpPr>
            <a:spLocks noGrp="1" noChangeArrowheads="1"/>
          </p:cNvSpPr>
          <p:nvPr>
            <p:ph type="title"/>
          </p:nvPr>
        </p:nvSpPr>
        <p:spPr>
          <a:xfrm>
            <a:off x="1981200" y="274638"/>
            <a:ext cx="8229600" cy="654050"/>
          </a:xfrm>
        </p:spPr>
        <p:txBody>
          <a:bodyPr>
            <a:normAutofit fontScale="90000"/>
          </a:bodyPr>
          <a:lstStyle/>
          <a:p>
            <a:pPr eaLnBrk="1" hangingPunct="1"/>
            <a:r>
              <a:rPr lang="en-GB" altLang="en-US"/>
              <a:t>Ontology</a:t>
            </a:r>
            <a:endParaRPr lang="en-US" altLang="en-US"/>
          </a:p>
        </p:txBody>
      </p:sp>
      <p:sp>
        <p:nvSpPr>
          <p:cNvPr id="49155" name="Rectangle 3">
            <a:extLst>
              <a:ext uri="{FF2B5EF4-FFF2-40B4-BE49-F238E27FC236}">
                <a16:creationId xmlns:a16="http://schemas.microsoft.com/office/drawing/2014/main" id="{4D9FCCA7-E548-4CFD-984D-A99DFB9E7ECE}"/>
              </a:ext>
            </a:extLst>
          </p:cNvPr>
          <p:cNvSpPr>
            <a:spLocks noGrp="1" noChangeArrowheads="1"/>
          </p:cNvSpPr>
          <p:nvPr>
            <p:ph type="body" idx="1"/>
          </p:nvPr>
        </p:nvSpPr>
        <p:spPr>
          <a:xfrm>
            <a:off x="1981200" y="1071563"/>
            <a:ext cx="8229600" cy="5054600"/>
          </a:xfrm>
        </p:spPr>
        <p:txBody>
          <a:bodyPr/>
          <a:lstStyle/>
          <a:p>
            <a:pPr eaLnBrk="1" hangingPunct="1"/>
            <a:r>
              <a:rPr lang="en-GB" altLang="en-US"/>
              <a:t>from the Greek </a:t>
            </a:r>
            <a:r>
              <a:rPr lang="en-GB" altLang="en-US" i="1"/>
              <a:t>on</a:t>
            </a:r>
            <a:r>
              <a:rPr lang="en-GB" altLang="en-US"/>
              <a:t> (being) &amp; </a:t>
            </a:r>
            <a:r>
              <a:rPr lang="en-GB" altLang="en-US" i="1"/>
              <a:t>logos </a:t>
            </a:r>
            <a:r>
              <a:rPr lang="en-GB" altLang="en-US"/>
              <a:t>(theory)</a:t>
            </a:r>
          </a:p>
          <a:p>
            <a:pPr eaLnBrk="1" hangingPunct="1">
              <a:buFontTx/>
              <a:buNone/>
            </a:pPr>
            <a:r>
              <a:rPr lang="en-GB" altLang="en-US"/>
              <a:t>	So literally “theory of being”.</a:t>
            </a:r>
            <a:br>
              <a:rPr lang="en-GB" altLang="en-US"/>
            </a:br>
            <a:endParaRPr lang="en-GB" altLang="en-US"/>
          </a:p>
          <a:p>
            <a:pPr eaLnBrk="1" hangingPunct="1"/>
            <a:r>
              <a:rPr lang="en-GB" altLang="en-US"/>
              <a:t>What is the nature of being? What is the nature of the reality we seek to explain? Does it exist out there waiting to be discovered, or only in the human mind?</a:t>
            </a:r>
          </a:p>
          <a:p>
            <a:pPr eaLnBrk="1" hangingPunct="1">
              <a:buFontTx/>
              <a:buNone/>
            </a:pPr>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A25F30C-1983-4EB3-B81C-24AE8A7E56BA}"/>
              </a:ext>
            </a:extLst>
          </p:cNvPr>
          <p:cNvSpPr>
            <a:spLocks noGrp="1" noChangeArrowheads="1"/>
          </p:cNvSpPr>
          <p:nvPr>
            <p:ph type="title"/>
          </p:nvPr>
        </p:nvSpPr>
        <p:spPr>
          <a:xfrm>
            <a:off x="1992313" y="188913"/>
            <a:ext cx="8229600" cy="654050"/>
          </a:xfrm>
        </p:spPr>
        <p:txBody>
          <a:bodyPr>
            <a:normAutofit fontScale="90000"/>
          </a:bodyPr>
          <a:lstStyle/>
          <a:p>
            <a:pPr eaLnBrk="1" hangingPunct="1"/>
            <a:r>
              <a:rPr lang="en-GB" altLang="en-US"/>
              <a:t>Epistemology</a:t>
            </a:r>
            <a:endParaRPr lang="en-US" altLang="en-US"/>
          </a:p>
        </p:txBody>
      </p:sp>
      <p:sp>
        <p:nvSpPr>
          <p:cNvPr id="50179" name="Rectangle 3">
            <a:extLst>
              <a:ext uri="{FF2B5EF4-FFF2-40B4-BE49-F238E27FC236}">
                <a16:creationId xmlns:a16="http://schemas.microsoft.com/office/drawing/2014/main" id="{74B2821D-9ACD-4BD0-9C8B-54635721ED1F}"/>
              </a:ext>
            </a:extLst>
          </p:cNvPr>
          <p:cNvSpPr>
            <a:spLocks noGrp="1" noChangeArrowheads="1"/>
          </p:cNvSpPr>
          <p:nvPr>
            <p:ph type="body" idx="1"/>
          </p:nvPr>
        </p:nvSpPr>
        <p:spPr>
          <a:xfrm>
            <a:off x="1981200" y="964406"/>
            <a:ext cx="8229600" cy="4929188"/>
          </a:xfrm>
        </p:spPr>
        <p:txBody>
          <a:bodyPr>
            <a:normAutofit lnSpcReduction="10000"/>
          </a:bodyPr>
          <a:lstStyle/>
          <a:p>
            <a:pPr eaLnBrk="1" hangingPunct="1"/>
            <a:r>
              <a:rPr lang="en-GB" altLang="en-US" dirty="0"/>
              <a:t>From the Greek </a:t>
            </a:r>
            <a:r>
              <a:rPr lang="en-GB" altLang="en-US" i="1" dirty="0"/>
              <a:t>episteme</a:t>
            </a:r>
            <a:r>
              <a:rPr lang="en-GB" altLang="en-US" dirty="0"/>
              <a:t> (knowledge) and </a:t>
            </a:r>
            <a:r>
              <a:rPr lang="en-GB" altLang="en-US" i="1" dirty="0"/>
              <a:t>logos</a:t>
            </a:r>
            <a:r>
              <a:rPr lang="en-GB" altLang="en-US" dirty="0"/>
              <a:t> (theory) - so literally “theory of knowledge”</a:t>
            </a:r>
          </a:p>
          <a:p>
            <a:pPr eaLnBrk="1" hangingPunct="1"/>
            <a:r>
              <a:rPr lang="en-GB" altLang="en-US" dirty="0"/>
              <a:t>What constitutes knowledge, how can it be acquired and communicated?</a:t>
            </a:r>
          </a:p>
          <a:p>
            <a:pPr eaLnBrk="1" hangingPunct="1"/>
            <a:r>
              <a:rPr lang="en-GB" altLang="en-US" dirty="0"/>
              <a:t>Realist view suggests observer role, determine laws, natural science methods (positivism)</a:t>
            </a:r>
          </a:p>
          <a:p>
            <a:pPr eaLnBrk="1" hangingPunct="1"/>
            <a:r>
              <a:rPr lang="en-GB" altLang="en-US" dirty="0"/>
              <a:t>Nominalist view suggests any number of different social worlds</a:t>
            </a: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B4E7417-7782-4DCE-9889-59F78F5AFF94}"/>
              </a:ext>
            </a:extLst>
          </p:cNvPr>
          <p:cNvSpPr>
            <a:spLocks noGrp="1" noChangeArrowheads="1"/>
          </p:cNvSpPr>
          <p:nvPr>
            <p:ph type="title"/>
          </p:nvPr>
        </p:nvSpPr>
        <p:spPr>
          <a:xfrm>
            <a:off x="1981200" y="260350"/>
            <a:ext cx="8229600" cy="647700"/>
          </a:xfrm>
        </p:spPr>
        <p:txBody>
          <a:bodyPr>
            <a:normAutofit fontScale="90000"/>
          </a:bodyPr>
          <a:lstStyle/>
          <a:p>
            <a:pPr eaLnBrk="1" hangingPunct="1"/>
            <a:r>
              <a:rPr lang="en-GB" altLang="en-US"/>
              <a:t>Methodology</a:t>
            </a:r>
            <a:endParaRPr lang="en-US" altLang="en-US"/>
          </a:p>
        </p:txBody>
      </p:sp>
      <p:sp>
        <p:nvSpPr>
          <p:cNvPr id="51203" name="Rectangle 3">
            <a:extLst>
              <a:ext uri="{FF2B5EF4-FFF2-40B4-BE49-F238E27FC236}">
                <a16:creationId xmlns:a16="http://schemas.microsoft.com/office/drawing/2014/main" id="{14A73987-5703-4D36-A364-CF5AB01CF256}"/>
              </a:ext>
            </a:extLst>
          </p:cNvPr>
          <p:cNvSpPr>
            <a:spLocks noGrp="1" noChangeArrowheads="1"/>
          </p:cNvSpPr>
          <p:nvPr>
            <p:ph type="body" idx="1"/>
          </p:nvPr>
        </p:nvSpPr>
        <p:spPr>
          <a:xfrm>
            <a:off x="1643270" y="908051"/>
            <a:ext cx="9303026" cy="5218113"/>
          </a:xfrm>
        </p:spPr>
        <p:txBody>
          <a:bodyPr/>
          <a:lstStyle/>
          <a:p>
            <a:pPr eaLnBrk="1" hangingPunct="1"/>
            <a:r>
              <a:rPr lang="en-GB" altLang="en-US" dirty="0"/>
              <a:t>From the Greek </a:t>
            </a:r>
            <a:r>
              <a:rPr lang="en-GB" altLang="en-US" i="1" dirty="0" err="1"/>
              <a:t>methodos</a:t>
            </a:r>
            <a:r>
              <a:rPr lang="en-GB" altLang="en-US" i="1" dirty="0"/>
              <a:t> </a:t>
            </a:r>
            <a:r>
              <a:rPr lang="en-GB" altLang="en-US" dirty="0"/>
              <a:t>(procedure for the attainment of a goal, in this case the acquisition of knowledge) and </a:t>
            </a:r>
            <a:r>
              <a:rPr lang="en-GB" altLang="en-US" i="1" dirty="0"/>
              <a:t>logos </a:t>
            </a:r>
            <a:r>
              <a:rPr lang="en-GB" altLang="en-US" dirty="0"/>
              <a:t>(theory) – so literally “theory of the way in which knowledge is acquired”</a:t>
            </a:r>
          </a:p>
          <a:p>
            <a:pPr eaLnBrk="1" hangingPunct="1"/>
            <a:r>
              <a:rPr lang="en-GB" altLang="en-US" dirty="0"/>
              <a:t>How should knowledge be produced?</a:t>
            </a:r>
          </a:p>
          <a:p>
            <a:pPr eaLnBrk="1" hangingPunct="1"/>
            <a:r>
              <a:rPr lang="en-GB" altLang="en-US" dirty="0"/>
              <a:t>Ontology &amp; epistemological views lead to distinct approaches to methodology – e.g.,  scientific method, collecting quantitative data, notions of control etc.</a:t>
            </a:r>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a:extLst>
              <a:ext uri="{FF2B5EF4-FFF2-40B4-BE49-F238E27FC236}">
                <a16:creationId xmlns:a16="http://schemas.microsoft.com/office/drawing/2014/main" id="{C916556A-E693-456C-910F-AC41B9F9390D}"/>
              </a:ext>
            </a:extLst>
          </p:cNvPr>
          <p:cNvSpPr>
            <a:spLocks noGrp="1" noChangeArrowheads="1"/>
          </p:cNvSpPr>
          <p:nvPr>
            <p:ph idx="1"/>
          </p:nvPr>
        </p:nvSpPr>
        <p:spPr>
          <a:xfrm>
            <a:off x="1774826" y="1371601"/>
            <a:ext cx="8678863" cy="4721225"/>
          </a:xfrm>
        </p:spPr>
        <p:txBody>
          <a:bodyPr/>
          <a:lstStyle/>
          <a:p>
            <a:r>
              <a:rPr lang="en-GB" altLang="en-US" dirty="0"/>
              <a:t>Paradigm means belief, assumption, tradition – ‘a network of coherent ideas’ (Bassey 1999)</a:t>
            </a:r>
            <a:br>
              <a:rPr lang="en-GB" altLang="en-US" dirty="0"/>
            </a:br>
            <a:endParaRPr lang="en-GB" altLang="en-US" dirty="0"/>
          </a:p>
          <a:p>
            <a:r>
              <a:rPr lang="en-GB" altLang="en-US" dirty="0"/>
              <a:t>A paradigm is an underlying structure for belief. </a:t>
            </a:r>
          </a:p>
          <a:p>
            <a:pPr>
              <a:buFontTx/>
              <a:buNone/>
            </a:pPr>
            <a:r>
              <a:rPr lang="en-GB" altLang="en-US" dirty="0"/>
              <a:t>  </a:t>
            </a:r>
          </a:p>
          <a:p>
            <a:r>
              <a:rPr lang="en-GB" altLang="en-US" dirty="0"/>
              <a:t>A lens through which to view </a:t>
            </a:r>
            <a:br>
              <a:rPr lang="en-GB" altLang="en-US" dirty="0"/>
            </a:br>
            <a:r>
              <a:rPr lang="en-GB" altLang="en-US" dirty="0"/>
              <a:t>the world.</a:t>
            </a:r>
          </a:p>
          <a:p>
            <a:endParaRPr lang="en-GB" altLang="en-US" b="1" dirty="0"/>
          </a:p>
        </p:txBody>
      </p:sp>
      <p:sp>
        <p:nvSpPr>
          <p:cNvPr id="52227" name="Title 1">
            <a:extLst>
              <a:ext uri="{FF2B5EF4-FFF2-40B4-BE49-F238E27FC236}">
                <a16:creationId xmlns:a16="http://schemas.microsoft.com/office/drawing/2014/main" id="{060162BA-2CBD-4DD4-8FFC-16AD791C32E3}"/>
              </a:ext>
            </a:extLst>
          </p:cNvPr>
          <p:cNvSpPr>
            <a:spLocks noGrp="1" noChangeArrowheads="1"/>
          </p:cNvSpPr>
          <p:nvPr>
            <p:ph type="title"/>
          </p:nvPr>
        </p:nvSpPr>
        <p:spPr/>
        <p:txBody>
          <a:bodyPr/>
          <a:lstStyle/>
          <a:p>
            <a:r>
              <a:rPr lang="en-GB" altLang="en-US"/>
              <a:t>Research paradigms</a:t>
            </a:r>
          </a:p>
        </p:txBody>
      </p:sp>
      <p:pic>
        <p:nvPicPr>
          <p:cNvPr id="52228" name="Picture 3">
            <a:extLst>
              <a:ext uri="{FF2B5EF4-FFF2-40B4-BE49-F238E27FC236}">
                <a16:creationId xmlns:a16="http://schemas.microsoft.com/office/drawing/2014/main" id="{D45A1DC1-37FC-4264-B4D6-ACD283FD73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814" y="3714750"/>
            <a:ext cx="2327275"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8292EC00-4947-4403-AE37-581828D838B1}"/>
              </a:ext>
            </a:extLst>
          </p:cNvPr>
          <p:cNvSpPr>
            <a:spLocks noGrp="1" noChangeArrowheads="1"/>
          </p:cNvSpPr>
          <p:nvPr>
            <p:ph type="title"/>
          </p:nvPr>
        </p:nvSpPr>
        <p:spPr>
          <a:xfrm>
            <a:off x="1992314" y="228600"/>
            <a:ext cx="7989887" cy="1066800"/>
          </a:xfrm>
        </p:spPr>
        <p:txBody>
          <a:bodyPr vert="horz" lIns="90488" tIns="44450" rIns="90488" bIns="44450" rtlCol="0" anchor="ctr">
            <a:normAutofit fontScale="90000"/>
          </a:bodyPr>
          <a:lstStyle/>
          <a:p>
            <a:r>
              <a:rPr lang="en-GB" altLang="en-US" sz="3600"/>
              <a:t>Three Over-arching Paradigms</a:t>
            </a:r>
            <a:br>
              <a:rPr lang="en-GB" altLang="en-US" sz="3600"/>
            </a:br>
            <a:r>
              <a:rPr lang="en-GB" altLang="en-US" sz="3600"/>
              <a:t>Positivist / Interpretivist / Critical </a:t>
            </a:r>
          </a:p>
        </p:txBody>
      </p:sp>
      <p:sp>
        <p:nvSpPr>
          <p:cNvPr id="211971" name="Rectangle 3">
            <a:extLst>
              <a:ext uri="{FF2B5EF4-FFF2-40B4-BE49-F238E27FC236}">
                <a16:creationId xmlns:a16="http://schemas.microsoft.com/office/drawing/2014/main" id="{0C7273C9-EC8B-447F-8F7A-57E671364F5D}"/>
              </a:ext>
            </a:extLst>
          </p:cNvPr>
          <p:cNvSpPr>
            <a:spLocks noGrp="1" noChangeArrowheads="1"/>
          </p:cNvSpPr>
          <p:nvPr>
            <p:ph idx="1"/>
          </p:nvPr>
        </p:nvSpPr>
        <p:spPr>
          <a:xfrm>
            <a:off x="1919288" y="1557338"/>
            <a:ext cx="8062912" cy="4248150"/>
          </a:xfrm>
        </p:spPr>
        <p:txBody>
          <a:bodyPr vert="horz" lIns="90488" tIns="44450" rIns="90488" bIns="44450" rtlCol="0">
            <a:normAutofit/>
          </a:bodyPr>
          <a:lstStyle/>
          <a:p>
            <a:pPr>
              <a:buClr>
                <a:schemeClr val="accent2"/>
              </a:buClr>
              <a:defRPr/>
            </a:pPr>
            <a:r>
              <a:rPr lang="en-GB" sz="3600" dirty="0">
                <a:latin typeface="+mj-lt"/>
              </a:rPr>
              <a:t>“This is the way it is.” </a:t>
            </a:r>
            <a:br>
              <a:rPr lang="en-GB" sz="3600" dirty="0">
                <a:latin typeface="+mj-lt"/>
              </a:rPr>
            </a:br>
            <a:r>
              <a:rPr lang="en-GB" sz="3600" dirty="0">
                <a:latin typeface="+mj-lt"/>
              </a:rPr>
              <a:t>‘Naïve realism’ (Eisner, 1993)</a:t>
            </a:r>
          </a:p>
          <a:p>
            <a:pPr>
              <a:buClr>
                <a:schemeClr val="accent2"/>
              </a:buClr>
              <a:defRPr/>
            </a:pPr>
            <a:r>
              <a:rPr lang="en-GB" sz="3600" dirty="0">
                <a:latin typeface="+mj-lt"/>
              </a:rPr>
              <a:t>“This is the way we think it is.”</a:t>
            </a:r>
            <a:br>
              <a:rPr lang="en-GB" sz="3600" dirty="0">
                <a:latin typeface="+mj-lt"/>
              </a:rPr>
            </a:br>
            <a:r>
              <a:rPr lang="en-GB" sz="3600" dirty="0">
                <a:latin typeface="+mj-lt"/>
              </a:rPr>
              <a:t>‘Extreme relativism’ (Phillips, 1993)</a:t>
            </a:r>
          </a:p>
          <a:p>
            <a:pPr>
              <a:buClr>
                <a:schemeClr val="accent2"/>
              </a:buClr>
              <a:defRPr/>
            </a:pPr>
            <a:r>
              <a:rPr lang="en-GB" sz="3600" dirty="0">
                <a:latin typeface="+mj-lt"/>
              </a:rPr>
              <a:t>“This is the way we think it ought to be.” Education = ideological </a:t>
            </a:r>
            <a:r>
              <a:rPr lang="en-GB" sz="3600" b="1" dirty="0">
                <a:latin typeface="+mj-lt"/>
              </a:rPr>
              <a:t>                                                    </a:t>
            </a:r>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026">
            <a:extLst>
              <a:ext uri="{FF2B5EF4-FFF2-40B4-BE49-F238E27FC236}">
                <a16:creationId xmlns:a16="http://schemas.microsoft.com/office/drawing/2014/main" id="{E4556233-8524-4488-8A1B-33C1201FE678}"/>
              </a:ext>
            </a:extLst>
          </p:cNvPr>
          <p:cNvSpPr>
            <a:spLocks noGrp="1" noChangeArrowheads="1"/>
          </p:cNvSpPr>
          <p:nvPr>
            <p:ph type="title"/>
          </p:nvPr>
        </p:nvSpPr>
        <p:spPr>
          <a:xfrm>
            <a:off x="2063751" y="228600"/>
            <a:ext cx="8208963" cy="1066800"/>
          </a:xfrm>
        </p:spPr>
        <p:txBody>
          <a:bodyPr vert="horz" lIns="90488" tIns="44450" rIns="90488" bIns="44450" rtlCol="0" anchor="ctr">
            <a:normAutofit fontScale="90000"/>
          </a:bodyPr>
          <a:lstStyle/>
          <a:p>
            <a:r>
              <a:rPr lang="en-GB" altLang="en-US">
                <a:solidFill>
                  <a:schemeClr val="tx1"/>
                </a:solidFill>
              </a:rPr>
              <a:t>The purpose of research is to …</a:t>
            </a:r>
            <a:br>
              <a:rPr lang="en-GB" altLang="en-US">
                <a:solidFill>
                  <a:schemeClr val="tx1"/>
                </a:solidFill>
              </a:rPr>
            </a:br>
            <a:endParaRPr lang="en-GB" altLang="en-US">
              <a:solidFill>
                <a:schemeClr val="tx1"/>
              </a:solidFill>
            </a:endParaRPr>
          </a:p>
        </p:txBody>
      </p:sp>
      <p:sp>
        <p:nvSpPr>
          <p:cNvPr id="218115" name="Rectangle 1027">
            <a:extLst>
              <a:ext uri="{FF2B5EF4-FFF2-40B4-BE49-F238E27FC236}">
                <a16:creationId xmlns:a16="http://schemas.microsoft.com/office/drawing/2014/main" id="{B3DAAC8C-BF93-4189-BDEC-055F9BCEF93E}"/>
              </a:ext>
            </a:extLst>
          </p:cNvPr>
          <p:cNvSpPr>
            <a:spLocks noGrp="1" noChangeArrowheads="1"/>
          </p:cNvSpPr>
          <p:nvPr>
            <p:ph idx="1"/>
          </p:nvPr>
        </p:nvSpPr>
        <p:spPr>
          <a:xfrm>
            <a:off x="1847851" y="1196976"/>
            <a:ext cx="8640763" cy="4289425"/>
          </a:xfrm>
        </p:spPr>
        <p:txBody>
          <a:bodyPr vert="horz" lIns="90488" tIns="44450" rIns="90488" bIns="44450" rtlCol="0">
            <a:normAutofit/>
          </a:bodyPr>
          <a:lstStyle/>
          <a:p>
            <a:pPr>
              <a:buClr>
                <a:schemeClr val="accent2"/>
              </a:buClr>
              <a:defRPr/>
            </a:pPr>
            <a:r>
              <a:rPr lang="en-GB" sz="3600" dirty="0">
                <a:latin typeface="+mj-lt"/>
              </a:rPr>
              <a:t>Uncover timeless truths; test hypotheses. </a:t>
            </a:r>
            <a:br>
              <a:rPr lang="en-GB" sz="3600" dirty="0">
                <a:latin typeface="+mj-lt"/>
              </a:rPr>
            </a:br>
            <a:endParaRPr lang="en-GB" sz="3600" dirty="0">
              <a:latin typeface="+mj-lt"/>
            </a:endParaRPr>
          </a:p>
          <a:p>
            <a:pPr>
              <a:buClr>
                <a:schemeClr val="accent2"/>
              </a:buClr>
              <a:defRPr/>
            </a:pPr>
            <a:r>
              <a:rPr lang="en-GB" sz="3600" dirty="0">
                <a:latin typeface="+mj-lt"/>
              </a:rPr>
              <a:t>Investigate perceptions; jointly construct reality.</a:t>
            </a:r>
            <a:br>
              <a:rPr lang="en-GB" sz="3600" dirty="0">
                <a:latin typeface="+mj-lt"/>
              </a:rPr>
            </a:br>
            <a:endParaRPr lang="en-GB" sz="3600" dirty="0">
              <a:latin typeface="+mj-lt"/>
            </a:endParaRPr>
          </a:p>
          <a:p>
            <a:pPr>
              <a:buClr>
                <a:schemeClr val="accent2"/>
              </a:buClr>
              <a:defRPr/>
            </a:pPr>
            <a:r>
              <a:rPr lang="en-GB" sz="3600" dirty="0">
                <a:latin typeface="+mj-lt"/>
              </a:rPr>
              <a:t>Change the world; bring about social justice.</a:t>
            </a:r>
            <a:endParaRPr lang="en-GB" sz="4000" dirty="0">
              <a:latin typeface="+mj-lt"/>
            </a:endParaRPr>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7731F458-4EF6-45C1-84A3-AAFE69229BEC}"/>
              </a:ext>
            </a:extLst>
          </p:cNvPr>
          <p:cNvSpPr>
            <a:spLocks noGrp="1" noChangeArrowheads="1"/>
          </p:cNvSpPr>
          <p:nvPr>
            <p:ph type="title"/>
          </p:nvPr>
        </p:nvSpPr>
        <p:spPr>
          <a:xfrm>
            <a:off x="1847850" y="228600"/>
            <a:ext cx="8134350" cy="1905000"/>
          </a:xfrm>
          <a:noFill/>
        </p:spPr>
        <p:txBody>
          <a:bodyPr vert="horz" lIns="90488" tIns="44450" rIns="90488" bIns="44450" rtlCol="0" anchor="ctr">
            <a:normAutofit/>
          </a:bodyPr>
          <a:lstStyle/>
          <a:p>
            <a:r>
              <a:rPr lang="en-GB" altLang="en-US" sz="3600" dirty="0"/>
              <a:t>Activity</a:t>
            </a:r>
          </a:p>
        </p:txBody>
      </p:sp>
      <p:sp>
        <p:nvSpPr>
          <p:cNvPr id="216067" name="Rectangle 3">
            <a:extLst>
              <a:ext uri="{FF2B5EF4-FFF2-40B4-BE49-F238E27FC236}">
                <a16:creationId xmlns:a16="http://schemas.microsoft.com/office/drawing/2014/main" id="{C5167AF8-1953-4072-A674-AA9BA42B6BC5}"/>
              </a:ext>
            </a:extLst>
          </p:cNvPr>
          <p:cNvSpPr>
            <a:spLocks noGrp="1" noChangeArrowheads="1"/>
          </p:cNvSpPr>
          <p:nvPr>
            <p:ph idx="1"/>
          </p:nvPr>
        </p:nvSpPr>
        <p:spPr>
          <a:xfrm>
            <a:off x="1774826" y="2060576"/>
            <a:ext cx="8207375" cy="3425825"/>
          </a:xfrm>
        </p:spPr>
        <p:txBody>
          <a:bodyPr vert="horz" lIns="90488" tIns="44450" rIns="90488" bIns="44450" rtlCol="0">
            <a:normAutofit/>
          </a:bodyPr>
          <a:lstStyle/>
          <a:p>
            <a:pPr>
              <a:buClr>
                <a:schemeClr val="accent2"/>
              </a:buClr>
              <a:defRPr/>
            </a:pPr>
            <a:r>
              <a:rPr lang="en-GB" altLang="en-US" sz="3600" dirty="0"/>
              <a:t>What are the features of “good” business  research? </a:t>
            </a:r>
          </a:p>
          <a:p>
            <a:pPr>
              <a:buClr>
                <a:schemeClr val="accent2"/>
              </a:buClr>
              <a:defRPr/>
            </a:pPr>
            <a:r>
              <a:rPr lang="en-GB" sz="3600" dirty="0">
                <a:latin typeface="+mj-lt"/>
              </a:rPr>
              <a:t>Brainstorm in pairs and then try to complete the grid from Denscombe (2002). </a:t>
            </a:r>
            <a:endParaRPr lang="en-GB" sz="4000" dirty="0">
              <a:latin typeface="+mj-lt"/>
            </a:endParaRPr>
          </a:p>
        </p:txBody>
      </p:sp>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8ED38743-539B-4B87-8846-A6050DCD4197}"/>
              </a:ext>
            </a:extLst>
          </p:cNvPr>
          <p:cNvSpPr>
            <a:spLocks noGrp="1" noChangeArrowheads="1"/>
          </p:cNvSpPr>
          <p:nvPr>
            <p:ph type="title"/>
          </p:nvPr>
        </p:nvSpPr>
        <p:spPr/>
        <p:txBody>
          <a:bodyPr/>
          <a:lstStyle/>
          <a:p>
            <a:pPr eaLnBrk="1" hangingPunct="1"/>
            <a:r>
              <a:rPr lang="en-US" altLang="en-US"/>
              <a:t>Identify &amp; Refine your Topic</a:t>
            </a:r>
          </a:p>
        </p:txBody>
      </p:sp>
      <p:sp>
        <p:nvSpPr>
          <p:cNvPr id="7172" name="Text Box 4">
            <a:extLst>
              <a:ext uri="{FF2B5EF4-FFF2-40B4-BE49-F238E27FC236}">
                <a16:creationId xmlns:a16="http://schemas.microsoft.com/office/drawing/2014/main" id="{6C5F37E2-2C31-41E7-A6F2-C35F6373AF27}"/>
              </a:ext>
            </a:extLst>
          </p:cNvPr>
          <p:cNvSpPr txBox="1">
            <a:spLocks noChangeArrowheads="1"/>
          </p:cNvSpPr>
          <p:nvPr/>
        </p:nvSpPr>
        <p:spPr bwMode="auto">
          <a:xfrm>
            <a:off x="2667000" y="2698750"/>
            <a:ext cx="6629400" cy="738664"/>
          </a:xfrm>
          <a:prstGeom prst="rect">
            <a:avLst/>
          </a:prstGeom>
          <a:noFill/>
          <a:ln>
            <a:noFill/>
          </a:ln>
          <a:effectLst/>
        </p:spPr>
        <p:txBody>
          <a:bodyPr>
            <a:spAutoFit/>
          </a:bodyPr>
          <a:lstStyle/>
          <a:p>
            <a:pPr eaLnBrk="1" hangingPunct="1">
              <a:defRPr/>
            </a:pPr>
            <a:r>
              <a:rPr lang="en-US" altLang="en-US" sz="1400" dirty="0">
                <a:solidFill>
                  <a:srgbClr val="000000"/>
                </a:solidFill>
                <a:latin typeface="Verdana" panose="020B0604030504040204" pitchFamily="34" charset="0"/>
              </a:rPr>
              <a:t>Sample Assignment:</a:t>
            </a:r>
          </a:p>
          <a:p>
            <a:pPr eaLnBrk="1" hangingPunct="1">
              <a:defRPr/>
            </a:pPr>
            <a:r>
              <a:rPr lang="en-US" altLang="en-US" sz="1400" dirty="0">
                <a:solidFill>
                  <a:srgbClr val="000000"/>
                </a:solidFill>
                <a:latin typeface="Verdana" panose="020B0604030504040204" pitchFamily="34" charset="0"/>
              </a:rPr>
              <a:t>Find an area of interest and write an in-depth, research report (4-6 pages) that investigates a significant issue within that discipline.</a:t>
            </a:r>
          </a:p>
        </p:txBody>
      </p:sp>
      <p:sp>
        <p:nvSpPr>
          <p:cNvPr id="7174" name="Text Box 6">
            <a:extLst>
              <a:ext uri="{FF2B5EF4-FFF2-40B4-BE49-F238E27FC236}">
                <a16:creationId xmlns:a16="http://schemas.microsoft.com/office/drawing/2014/main" id="{54D55207-2745-4D0C-AAB2-D48E739AA45C}"/>
              </a:ext>
            </a:extLst>
          </p:cNvPr>
          <p:cNvSpPr txBox="1">
            <a:spLocks noChangeArrowheads="1"/>
          </p:cNvSpPr>
          <p:nvPr/>
        </p:nvSpPr>
        <p:spPr bwMode="auto">
          <a:xfrm>
            <a:off x="2635250" y="1447800"/>
            <a:ext cx="7423150" cy="1077218"/>
          </a:xfrm>
          <a:prstGeom prst="rect">
            <a:avLst/>
          </a:prstGeom>
          <a:solidFill>
            <a:schemeClr val="bg1"/>
          </a:solidFill>
          <a:ln w="9525">
            <a:solidFill>
              <a:schemeClr val="hlink"/>
            </a:solidFill>
            <a:miter lim="800000"/>
            <a:headEnd/>
            <a:tailEnd/>
          </a:ln>
          <a:effectLst>
            <a:outerShdw dist="107763" dir="2700000" algn="ctr" rotWithShape="0">
              <a:schemeClr val="bg2">
                <a:alpha val="50000"/>
              </a:schemeClr>
            </a:outerShdw>
          </a:effectLst>
        </p:spPr>
        <p:txBody>
          <a:bodyPr>
            <a:spAutoFit/>
          </a:bodyPr>
          <a:lstStyle/>
          <a:p>
            <a:pPr eaLnBrk="1" hangingPunct="1">
              <a:spcBef>
                <a:spcPct val="20000"/>
              </a:spcBef>
              <a:defRPr/>
            </a:pPr>
            <a:r>
              <a:rPr lang="en-US" altLang="en-US" sz="1600" b="1" dirty="0">
                <a:solidFill>
                  <a:srgbClr val="000000"/>
                </a:solidFill>
                <a:latin typeface="Verdana" panose="020B0604030504040204" pitchFamily="34" charset="0"/>
              </a:rPr>
              <a:t>Using your current knowledge from various modules and your professional life, brainstorm several interesting subjects. Refine those subjects into one topic by listing keywords, similar words or phrases, and broader and narrower words.</a:t>
            </a:r>
            <a:endParaRPr lang="en-US" altLang="en-US" sz="1600" dirty="0">
              <a:solidFill>
                <a:srgbClr val="000000"/>
              </a:solidFill>
              <a:latin typeface="Verdana" panose="020B0604030504040204" pitchFamily="34" charset="0"/>
            </a:endParaRPr>
          </a:p>
        </p:txBody>
      </p:sp>
      <p:sp>
        <p:nvSpPr>
          <p:cNvPr id="7176" name="AutoShape 8">
            <a:extLst>
              <a:ext uri="{FF2B5EF4-FFF2-40B4-BE49-F238E27FC236}">
                <a16:creationId xmlns:a16="http://schemas.microsoft.com/office/drawing/2014/main" id="{EF710CA4-18A9-452B-9EF6-9B66BE1BD469}"/>
              </a:ext>
            </a:extLst>
          </p:cNvPr>
          <p:cNvSpPr>
            <a:spLocks noChangeArrowheads="1"/>
          </p:cNvSpPr>
          <p:nvPr/>
        </p:nvSpPr>
        <p:spPr bwMode="auto">
          <a:xfrm>
            <a:off x="2878138" y="3586163"/>
            <a:ext cx="2895600" cy="958850"/>
          </a:xfrm>
          <a:prstGeom prst="flowChartAlternateProcess">
            <a:avLst/>
          </a:prstGeom>
          <a:solidFill>
            <a:schemeClr val="bg1"/>
          </a:solidFill>
          <a:ln w="9525">
            <a:solidFill>
              <a:schemeClr val="tx1"/>
            </a:solidFill>
            <a:miter lim="800000"/>
            <a:headEnd/>
            <a:tailEnd/>
          </a:ln>
          <a:effectLst/>
        </p:spPr>
        <p:txBody>
          <a:bodyPr wrap="none" anchor="ctr"/>
          <a:lstStyle/>
          <a:p>
            <a:pPr algn="ctr" eaLnBrk="1" hangingPunct="1">
              <a:defRPr/>
            </a:pPr>
            <a:r>
              <a:rPr lang="en-US" altLang="en-US" sz="1400" b="1" dirty="0">
                <a:solidFill>
                  <a:srgbClr val="000000"/>
                </a:solidFill>
                <a:latin typeface="Verdana" panose="020B0604030504040204" pitchFamily="34" charset="0"/>
              </a:rPr>
              <a:t>Sample Topic:</a:t>
            </a:r>
          </a:p>
          <a:p>
            <a:pPr algn="ctr" eaLnBrk="1" hangingPunct="1">
              <a:defRPr/>
            </a:pPr>
            <a:r>
              <a:rPr lang="en-US" altLang="en-US" sz="1400" dirty="0">
                <a:solidFill>
                  <a:srgbClr val="000000"/>
                </a:solidFill>
                <a:latin typeface="Verdana" panose="020B0604030504040204" pitchFamily="34" charset="0"/>
              </a:rPr>
              <a:t>“What effect does television </a:t>
            </a:r>
            <a:br>
              <a:rPr lang="en-US" altLang="en-US" sz="1400" dirty="0">
                <a:solidFill>
                  <a:srgbClr val="000000"/>
                </a:solidFill>
                <a:latin typeface="Verdana" panose="020B0604030504040204" pitchFamily="34" charset="0"/>
              </a:rPr>
            </a:br>
            <a:r>
              <a:rPr lang="en-US" altLang="en-US" sz="1400" dirty="0">
                <a:solidFill>
                  <a:srgbClr val="000000"/>
                </a:solidFill>
                <a:latin typeface="Verdana" panose="020B0604030504040204" pitchFamily="34" charset="0"/>
              </a:rPr>
              <a:t>have on consumer </a:t>
            </a:r>
            <a:r>
              <a:rPr lang="en-US" altLang="en-US" sz="1400" dirty="0" err="1">
                <a:solidFill>
                  <a:srgbClr val="000000"/>
                </a:solidFill>
                <a:latin typeface="Verdana" panose="020B0604030504040204" pitchFamily="34" charset="0"/>
              </a:rPr>
              <a:t>behaviour</a:t>
            </a:r>
            <a:r>
              <a:rPr lang="en-US" altLang="en-US" sz="1400" dirty="0">
                <a:solidFill>
                  <a:srgbClr val="000000"/>
                </a:solidFill>
                <a:latin typeface="Verdana" panose="020B0604030504040204" pitchFamily="34" charset="0"/>
              </a:rPr>
              <a:t> </a:t>
            </a:r>
          </a:p>
        </p:txBody>
      </p:sp>
      <p:sp>
        <p:nvSpPr>
          <p:cNvPr id="7178" name="AutoShape 10">
            <a:extLst>
              <a:ext uri="{FF2B5EF4-FFF2-40B4-BE49-F238E27FC236}">
                <a16:creationId xmlns:a16="http://schemas.microsoft.com/office/drawing/2014/main" id="{82CEF30B-C365-44D4-A139-EFF1F5016699}"/>
              </a:ext>
            </a:extLst>
          </p:cNvPr>
          <p:cNvSpPr>
            <a:spLocks noChangeArrowheads="1"/>
          </p:cNvSpPr>
          <p:nvPr/>
        </p:nvSpPr>
        <p:spPr bwMode="auto">
          <a:xfrm>
            <a:off x="2209800" y="5191126"/>
            <a:ext cx="3276600" cy="981075"/>
          </a:xfrm>
          <a:prstGeom prst="flowChartAlternateProcess">
            <a:avLst/>
          </a:prstGeom>
          <a:solidFill>
            <a:schemeClr val="bg1"/>
          </a:solidFill>
          <a:ln w="9525">
            <a:solidFill>
              <a:schemeClr val="tx1"/>
            </a:solidFill>
            <a:miter lim="800000"/>
            <a:headEnd/>
            <a:tailEnd/>
          </a:ln>
          <a:effectLst/>
        </p:spPr>
        <p:txBody>
          <a:bodyPr wrap="none" anchor="ctr"/>
          <a:lstStyle/>
          <a:p>
            <a:pPr algn="ctr" eaLnBrk="1" hangingPunct="1">
              <a:defRPr/>
            </a:pPr>
            <a:r>
              <a:rPr lang="en-US" altLang="en-US" sz="1400" b="1" dirty="0">
                <a:solidFill>
                  <a:srgbClr val="000000"/>
                </a:solidFill>
                <a:latin typeface="Verdana" panose="020B0604030504040204" pitchFamily="34" charset="0"/>
              </a:rPr>
              <a:t>Keywords &amp; Related Words:</a:t>
            </a:r>
          </a:p>
          <a:p>
            <a:pPr algn="ctr" eaLnBrk="1" hangingPunct="1">
              <a:defRPr/>
            </a:pPr>
            <a:r>
              <a:rPr lang="en-US" altLang="en-US" sz="1400" dirty="0">
                <a:solidFill>
                  <a:srgbClr val="000000"/>
                </a:solidFill>
                <a:latin typeface="Verdana" panose="020B0604030504040204" pitchFamily="34" charset="0"/>
              </a:rPr>
              <a:t>Television  </a:t>
            </a:r>
            <a:br>
              <a:rPr lang="en-US" altLang="en-US" sz="1400" dirty="0">
                <a:solidFill>
                  <a:srgbClr val="000000"/>
                </a:solidFill>
                <a:latin typeface="Verdana" panose="020B0604030504040204" pitchFamily="34" charset="0"/>
              </a:rPr>
            </a:br>
            <a:r>
              <a:rPr lang="en-US" altLang="en-US" sz="1400" dirty="0">
                <a:solidFill>
                  <a:srgbClr val="000000"/>
                </a:solidFill>
                <a:latin typeface="Verdana" panose="020B0604030504040204" pitchFamily="34" charset="0"/>
              </a:rPr>
              <a:t>consumer </a:t>
            </a:r>
            <a:r>
              <a:rPr lang="en-US" altLang="en-US" sz="1400" dirty="0" err="1">
                <a:solidFill>
                  <a:srgbClr val="000000"/>
                </a:solidFill>
                <a:latin typeface="Verdana" panose="020B0604030504040204" pitchFamily="34" charset="0"/>
              </a:rPr>
              <a:t>behaviour</a:t>
            </a:r>
            <a:r>
              <a:rPr lang="en-US" altLang="en-US" sz="1400" dirty="0">
                <a:solidFill>
                  <a:srgbClr val="000000"/>
                </a:solidFill>
                <a:latin typeface="Verdana" panose="020B0604030504040204" pitchFamily="34" charset="0"/>
              </a:rPr>
              <a:t>  </a:t>
            </a:r>
          </a:p>
        </p:txBody>
      </p:sp>
      <p:cxnSp>
        <p:nvCxnSpPr>
          <p:cNvPr id="66567" name="AutoShape 11">
            <a:extLst>
              <a:ext uri="{FF2B5EF4-FFF2-40B4-BE49-F238E27FC236}">
                <a16:creationId xmlns:a16="http://schemas.microsoft.com/office/drawing/2014/main" id="{43368D35-ED80-4F49-AB50-E32F1279D0D9}"/>
              </a:ext>
            </a:extLst>
          </p:cNvPr>
          <p:cNvCxnSpPr>
            <a:cxnSpLocks noChangeShapeType="1"/>
            <a:stCxn id="7178" idx="0"/>
            <a:endCxn id="7176" idx="2"/>
          </p:cNvCxnSpPr>
          <p:nvPr/>
        </p:nvCxnSpPr>
        <p:spPr bwMode="auto">
          <a:xfrm rot="16200000">
            <a:off x="3763963" y="4629150"/>
            <a:ext cx="646112" cy="477838"/>
          </a:xfrm>
          <a:prstGeom prst="bentConnector3">
            <a:avLst>
              <a:gd name="adj1" fmla="val 49875"/>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D82BD0AE-3AD3-4AF7-9BAF-2732C31083D0}"/>
              </a:ext>
            </a:extLst>
          </p:cNvPr>
          <p:cNvSpPr>
            <a:spLocks noGrp="1" noChangeArrowheads="1"/>
          </p:cNvSpPr>
          <p:nvPr>
            <p:ph type="title"/>
          </p:nvPr>
        </p:nvSpPr>
        <p:spPr>
          <a:xfrm>
            <a:off x="2803526" y="334962"/>
            <a:ext cx="7331075" cy="731838"/>
          </a:xfrm>
        </p:spPr>
        <p:txBody>
          <a:bodyPr>
            <a:normAutofit fontScale="90000"/>
          </a:bodyPr>
          <a:lstStyle/>
          <a:p>
            <a:pPr eaLnBrk="1" hangingPunct="1"/>
            <a:r>
              <a:rPr lang="en-US" altLang="en-US" dirty="0"/>
              <a:t>What information do you need?</a:t>
            </a:r>
          </a:p>
        </p:txBody>
      </p:sp>
      <p:sp>
        <p:nvSpPr>
          <p:cNvPr id="67587" name="Rectangle 5">
            <a:extLst>
              <a:ext uri="{FF2B5EF4-FFF2-40B4-BE49-F238E27FC236}">
                <a16:creationId xmlns:a16="http://schemas.microsoft.com/office/drawing/2014/main" id="{BAF7BC55-0FB0-4E2F-A09A-C3A6BE3515E7}"/>
              </a:ext>
            </a:extLst>
          </p:cNvPr>
          <p:cNvSpPr>
            <a:spLocks noGrp="1" noChangeArrowheads="1"/>
          </p:cNvSpPr>
          <p:nvPr>
            <p:ph type="body" idx="1"/>
          </p:nvPr>
        </p:nvSpPr>
        <p:spPr>
          <a:xfrm>
            <a:off x="2411898" y="1066800"/>
            <a:ext cx="7722703" cy="4724400"/>
          </a:xfrm>
        </p:spPr>
        <p:txBody>
          <a:bodyPr>
            <a:normAutofit fontScale="85000" lnSpcReduction="20000"/>
          </a:bodyPr>
          <a:lstStyle/>
          <a:p>
            <a:pPr eaLnBrk="1" hangingPunct="1">
              <a:buFontTx/>
              <a:buAutoNum type="arabicPeriod"/>
            </a:pPr>
            <a:r>
              <a:rPr lang="en-US" altLang="en-US" dirty="0"/>
              <a:t>Do you need facts, figures, statistics?</a:t>
            </a:r>
          </a:p>
          <a:p>
            <a:pPr eaLnBrk="1" hangingPunct="1">
              <a:buFontTx/>
              <a:buAutoNum type="arabicPeriod"/>
            </a:pPr>
            <a:r>
              <a:rPr lang="en-US" altLang="en-US" dirty="0"/>
              <a:t>Do you need a general overview of the topic?</a:t>
            </a:r>
          </a:p>
          <a:p>
            <a:pPr eaLnBrk="1" hangingPunct="1">
              <a:buFontTx/>
              <a:buAutoNum type="arabicPeriod"/>
            </a:pPr>
            <a:r>
              <a:rPr lang="en-US" altLang="en-US" dirty="0"/>
              <a:t>Does your information need to be very current?</a:t>
            </a:r>
          </a:p>
          <a:p>
            <a:pPr lvl="1" eaLnBrk="1" hangingPunct="1">
              <a:buFontTx/>
              <a:buChar char="•"/>
            </a:pPr>
            <a:r>
              <a:rPr lang="en-US" altLang="en-US" dirty="0"/>
              <a:t> Learn how to limit your searches by year</a:t>
            </a:r>
          </a:p>
          <a:p>
            <a:pPr eaLnBrk="1" hangingPunct="1">
              <a:buFontTx/>
              <a:buAutoNum type="arabicPeriod"/>
            </a:pPr>
            <a:r>
              <a:rPr lang="en-US" altLang="en-US" dirty="0"/>
              <a:t>How in-depth does your research need to be?</a:t>
            </a:r>
          </a:p>
          <a:p>
            <a:pPr lvl="1" eaLnBrk="1" hangingPunct="1">
              <a:buFontTx/>
              <a:buChar char="•"/>
            </a:pPr>
            <a:r>
              <a:rPr lang="en-US" altLang="en-US" dirty="0"/>
              <a:t>Try to use at least 1 source per page for you assignment. Example: If you are writing a 10 page paper, use 10 scholarly sources.</a:t>
            </a:r>
          </a:p>
          <a:p>
            <a:pPr lvl="1" eaLnBrk="1" hangingPunct="1">
              <a:buFontTx/>
              <a:buChar char="•"/>
            </a:pPr>
            <a:r>
              <a:rPr lang="en-US" altLang="en-US" dirty="0"/>
              <a:t>You will actually need to find </a:t>
            </a:r>
            <a:r>
              <a:rPr lang="en-US" altLang="en-US" i="1" dirty="0"/>
              <a:t>more</a:t>
            </a:r>
            <a:r>
              <a:rPr lang="en-US" altLang="en-US" dirty="0"/>
              <a:t> sources then you will end up using. If you need to use 10 sources, you should initially gather 15-20.</a:t>
            </a:r>
          </a:p>
          <a:p>
            <a:pPr eaLnBrk="1" hangingPunct="1">
              <a:buFontTx/>
              <a:buAutoNum type="arabicPeriod"/>
            </a:pPr>
            <a:r>
              <a:rPr lang="en-US" altLang="en-US" dirty="0"/>
              <a:t>Do you need to consider different or conflicting points of view?</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72F29BAC-20FC-4CB0-B866-9422CC519A03}"/>
              </a:ext>
            </a:extLst>
          </p:cNvPr>
          <p:cNvSpPr>
            <a:spLocks noGrp="1" noChangeArrowheads="1"/>
          </p:cNvSpPr>
          <p:nvPr>
            <p:ph type="title"/>
          </p:nvPr>
        </p:nvSpPr>
        <p:spPr>
          <a:xfrm>
            <a:off x="2803526" y="685800"/>
            <a:ext cx="7331075" cy="731838"/>
          </a:xfrm>
        </p:spPr>
        <p:txBody>
          <a:bodyPr>
            <a:normAutofit fontScale="90000"/>
          </a:bodyPr>
          <a:lstStyle/>
          <a:p>
            <a:pPr eaLnBrk="1" hangingPunct="1"/>
            <a:r>
              <a:rPr lang="en-US" altLang="en-US"/>
              <a:t>Search Strategies</a:t>
            </a:r>
          </a:p>
        </p:txBody>
      </p:sp>
      <p:sp>
        <p:nvSpPr>
          <p:cNvPr id="9221" name="Text Box 5">
            <a:extLst>
              <a:ext uri="{FF2B5EF4-FFF2-40B4-BE49-F238E27FC236}">
                <a16:creationId xmlns:a16="http://schemas.microsoft.com/office/drawing/2014/main" id="{953F7DB7-C274-4659-88B6-0EA9CA8C87DC}"/>
              </a:ext>
            </a:extLst>
          </p:cNvPr>
          <p:cNvSpPr txBox="1">
            <a:spLocks noChangeArrowheads="1"/>
          </p:cNvSpPr>
          <p:nvPr/>
        </p:nvSpPr>
        <p:spPr bwMode="auto">
          <a:xfrm>
            <a:off x="2504661" y="4369766"/>
            <a:ext cx="6172200" cy="1384995"/>
          </a:xfrm>
          <a:prstGeom prst="rect">
            <a:avLst/>
          </a:prstGeom>
          <a:solidFill>
            <a:schemeClr val="bg1"/>
          </a:solidFill>
          <a:ln w="9525">
            <a:solidFill>
              <a:schemeClr val="hlink"/>
            </a:solidFill>
            <a:miter lim="800000"/>
            <a:headEnd/>
            <a:tailEnd/>
          </a:ln>
          <a:effectLst>
            <a:outerShdw dist="107763" dir="2700000" algn="ctr" rotWithShape="0">
              <a:schemeClr val="bg2">
                <a:alpha val="50000"/>
              </a:schemeClr>
            </a:outerShdw>
          </a:effectLst>
        </p:spPr>
        <p:txBody>
          <a:bodyPr>
            <a:spAutoFit/>
          </a:bodyPr>
          <a:lstStyle/>
          <a:p>
            <a:pPr algn="ctr" eaLnBrk="1" hangingPunct="1">
              <a:defRPr/>
            </a:pPr>
            <a:r>
              <a:rPr lang="en-US" altLang="en-US" sz="2000" dirty="0">
                <a:solidFill>
                  <a:srgbClr val="000000"/>
                </a:solidFill>
                <a:latin typeface="Verdana" panose="020B0604030504040204" pitchFamily="34" charset="0"/>
              </a:rPr>
              <a:t>Improve your Search Results</a:t>
            </a:r>
          </a:p>
          <a:p>
            <a:pPr eaLnBrk="1" hangingPunct="1">
              <a:defRPr/>
            </a:pPr>
            <a:endParaRPr lang="en-US" altLang="en-US" sz="1600" dirty="0">
              <a:solidFill>
                <a:srgbClr val="000000"/>
              </a:solidFill>
              <a:latin typeface="Verdana" panose="020B0604030504040204" pitchFamily="34" charset="0"/>
            </a:endParaRPr>
          </a:p>
          <a:p>
            <a:pPr algn="ctr" eaLnBrk="1" hangingPunct="1">
              <a:defRPr/>
            </a:pPr>
            <a:r>
              <a:rPr lang="en-US" altLang="en-US" sz="1600" dirty="0">
                <a:solidFill>
                  <a:srgbClr val="000000"/>
                </a:solidFill>
                <a:latin typeface="Verdana" panose="020B0604030504040204" pitchFamily="34" charset="0"/>
              </a:rPr>
              <a:t>Use Boolean operators in all online databases (including Google) to improve the relevancy of your results.</a:t>
            </a:r>
          </a:p>
          <a:p>
            <a:pPr eaLnBrk="1" hangingPunct="1">
              <a:defRPr/>
            </a:pPr>
            <a:endParaRPr lang="en-US" altLang="en-US" sz="1600" dirty="0">
              <a:solidFill>
                <a:srgbClr val="000000"/>
              </a:solidFill>
              <a:latin typeface="Verdana" panose="020B0604030504040204" pitchFamily="34" charset="0"/>
            </a:endParaRPr>
          </a:p>
        </p:txBody>
      </p:sp>
      <p:sp>
        <p:nvSpPr>
          <p:cNvPr id="68612" name="Rectangle 6">
            <a:extLst>
              <a:ext uri="{FF2B5EF4-FFF2-40B4-BE49-F238E27FC236}">
                <a16:creationId xmlns:a16="http://schemas.microsoft.com/office/drawing/2014/main" id="{BE60F347-9C06-4327-A6B3-A764932173FA}"/>
              </a:ext>
            </a:extLst>
          </p:cNvPr>
          <p:cNvSpPr>
            <a:spLocks noGrp="1" noChangeArrowheads="1"/>
          </p:cNvSpPr>
          <p:nvPr>
            <p:ph type="body" idx="1"/>
          </p:nvPr>
        </p:nvSpPr>
        <p:spPr>
          <a:xfrm>
            <a:off x="2803526" y="1600200"/>
            <a:ext cx="7254875" cy="2971800"/>
          </a:xfrm>
        </p:spPr>
        <p:txBody>
          <a:bodyPr>
            <a:normAutofit fontScale="92500" lnSpcReduction="20000"/>
          </a:bodyPr>
          <a:lstStyle/>
          <a:p>
            <a:pPr eaLnBrk="1" hangingPunct="1">
              <a:buFontTx/>
              <a:buAutoNum type="arabicPeriod"/>
            </a:pPr>
            <a:r>
              <a:rPr lang="en-US" altLang="en-US" dirty="0"/>
              <a:t>Use encyclopedias, almanacs and dictionaries to find background information on your topic</a:t>
            </a:r>
          </a:p>
          <a:p>
            <a:pPr lvl="1" eaLnBrk="1" hangingPunct="1">
              <a:buFontTx/>
              <a:buNone/>
            </a:pPr>
            <a:endParaRPr lang="en-US" altLang="en-US" dirty="0"/>
          </a:p>
          <a:p>
            <a:pPr eaLnBrk="1" hangingPunct="1">
              <a:buFontTx/>
              <a:buAutoNum type="arabicPeriod"/>
            </a:pPr>
            <a:r>
              <a:rPr lang="en-US" altLang="en-US" dirty="0"/>
              <a:t>Use the library’s many databases to find in-depth </a:t>
            </a:r>
            <a:br>
              <a:rPr lang="en-US" altLang="en-US" dirty="0"/>
            </a:br>
            <a:r>
              <a:rPr lang="en-US" altLang="en-US" dirty="0"/>
              <a:t>information in books and journals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FA9F801-95E9-4A5E-88F1-CD0B9C0D9BBF}"/>
              </a:ext>
            </a:extLst>
          </p:cNvPr>
          <p:cNvSpPr>
            <a:spLocks noGrp="1" noChangeArrowheads="1"/>
          </p:cNvSpPr>
          <p:nvPr>
            <p:ph type="title"/>
          </p:nvPr>
        </p:nvSpPr>
        <p:spPr/>
        <p:txBody>
          <a:bodyPr/>
          <a:lstStyle/>
          <a:p>
            <a:pPr eaLnBrk="1" hangingPunct="1"/>
            <a:r>
              <a:rPr lang="en-US" altLang="en-US"/>
              <a:t>Evaluate your information</a:t>
            </a:r>
          </a:p>
        </p:txBody>
      </p:sp>
      <p:sp>
        <p:nvSpPr>
          <p:cNvPr id="69635" name="Rectangle 3">
            <a:extLst>
              <a:ext uri="{FF2B5EF4-FFF2-40B4-BE49-F238E27FC236}">
                <a16:creationId xmlns:a16="http://schemas.microsoft.com/office/drawing/2014/main" id="{ED40CB82-7148-4850-B31A-FE3A9ECD6ED8}"/>
              </a:ext>
            </a:extLst>
          </p:cNvPr>
          <p:cNvSpPr>
            <a:spLocks noGrp="1" noChangeArrowheads="1"/>
          </p:cNvSpPr>
          <p:nvPr>
            <p:ph type="body" idx="1"/>
          </p:nvPr>
        </p:nvSpPr>
        <p:spPr>
          <a:xfrm>
            <a:off x="2803526" y="1600200"/>
            <a:ext cx="5654675" cy="4724400"/>
          </a:xfrm>
        </p:spPr>
        <p:txBody>
          <a:bodyPr>
            <a:normAutofit fontScale="62500" lnSpcReduction="20000"/>
          </a:bodyPr>
          <a:lstStyle/>
          <a:p>
            <a:pPr eaLnBrk="1" hangingPunct="1"/>
            <a:r>
              <a:rPr lang="en-US" altLang="en-US"/>
              <a:t>Everything that is written has at least some bias or point-of-view. You need to evaluate how much that </a:t>
            </a:r>
            <a:r>
              <a:rPr lang="en-US" altLang="en-US" i="1"/>
              <a:t>bias affects the content </a:t>
            </a:r>
            <a:r>
              <a:rPr lang="en-US" altLang="en-US"/>
              <a:t>of the article or website.</a:t>
            </a:r>
          </a:p>
          <a:p>
            <a:pPr lvl="1" eaLnBrk="1" hangingPunct="1"/>
            <a:r>
              <a:rPr lang="en-US" altLang="en-US"/>
              <a:t>Who is the author?</a:t>
            </a:r>
          </a:p>
          <a:p>
            <a:pPr marL="1181100" lvl="2" indent="-266700"/>
            <a:r>
              <a:rPr lang="en-US" altLang="en-US"/>
              <a:t>Did the author have any authority in what they wrote? What credentials do they have?</a:t>
            </a:r>
          </a:p>
          <a:p>
            <a:pPr lvl="1" eaLnBrk="1" hangingPunct="1"/>
            <a:r>
              <a:rPr lang="en-US" altLang="en-US"/>
              <a:t>Why was the article written?</a:t>
            </a:r>
          </a:p>
          <a:p>
            <a:pPr marL="1181100" lvl="2" indent="-266700"/>
            <a:r>
              <a:rPr lang="en-US" altLang="en-US"/>
              <a:t>Many articles and websites were written to present specific arguments or theories. Make sure you know if the information you are using was written for a specific purpose.</a:t>
            </a:r>
          </a:p>
          <a:p>
            <a:pPr lvl="1" eaLnBrk="1" hangingPunct="1"/>
            <a:r>
              <a:rPr lang="en-US" altLang="en-US"/>
              <a:t>Where was it published?</a:t>
            </a:r>
          </a:p>
          <a:p>
            <a:pPr marL="1181100" lvl="2" indent="-266700"/>
            <a:r>
              <a:rPr lang="en-US" altLang="en-US"/>
              <a:t>Was it published in a peer-reviewed, scholarly, or otherwise authoritative journal? Or, merely on someone’s personal website?</a:t>
            </a:r>
          </a:p>
          <a:p>
            <a:pPr lvl="1" eaLnBrk="1" hangingPunct="1"/>
            <a:r>
              <a:rPr lang="en-US" altLang="en-US"/>
              <a:t>When was it published?</a:t>
            </a:r>
          </a:p>
          <a:p>
            <a:pPr marL="1181100" lvl="2" indent="-266700"/>
            <a:r>
              <a:rPr lang="en-US" altLang="en-US"/>
              <a:t>Obvious, yes. But, make sure that the website you use is not outdated.</a:t>
            </a:r>
          </a:p>
        </p:txBody>
      </p:sp>
      <p:sp>
        <p:nvSpPr>
          <p:cNvPr id="13317" name="AutoShape 5">
            <a:extLst>
              <a:ext uri="{FF2B5EF4-FFF2-40B4-BE49-F238E27FC236}">
                <a16:creationId xmlns:a16="http://schemas.microsoft.com/office/drawing/2014/main" id="{38A9C6F0-57D1-4B6C-A4FA-39F13198530E}"/>
              </a:ext>
            </a:extLst>
          </p:cNvPr>
          <p:cNvSpPr>
            <a:spLocks noChangeArrowheads="1"/>
          </p:cNvSpPr>
          <p:nvPr/>
        </p:nvSpPr>
        <p:spPr bwMode="auto">
          <a:xfrm>
            <a:off x="8054975" y="1371600"/>
            <a:ext cx="2514600" cy="2209800"/>
          </a:xfrm>
          <a:prstGeom prst="irregularSeal1">
            <a:avLst/>
          </a:prstGeom>
          <a:solidFill>
            <a:schemeClr val="accent1"/>
          </a:solidFill>
          <a:ln w="9525">
            <a:solidFill>
              <a:schemeClr val="hlink"/>
            </a:solidFill>
            <a:miter lim="800000"/>
            <a:headEnd/>
            <a:tailEnd/>
          </a:ln>
          <a:effectLst/>
        </p:spPr>
        <p:txBody>
          <a:bodyPr wrap="none" anchor="ctr"/>
          <a:lstStyle/>
          <a:p>
            <a:pPr algn="ctr" eaLnBrk="1" hangingPunct="1">
              <a:defRPr/>
            </a:pPr>
            <a:r>
              <a:rPr lang="en-US" altLang="en-US" sz="1600" b="1" dirty="0">
                <a:solidFill>
                  <a:srgbClr val="000000"/>
                </a:solidFill>
                <a:latin typeface="Verdana" panose="020B0604030504040204" pitchFamily="34" charset="0"/>
              </a:rPr>
              <a:t> Learn</a:t>
            </a:r>
            <a:r>
              <a:rPr lang="en-US" altLang="en-US" sz="1600" dirty="0">
                <a:solidFill>
                  <a:srgbClr val="000000"/>
                </a:solidFill>
                <a:latin typeface="Verdana" panose="020B0604030504040204" pitchFamily="34" charset="0"/>
              </a:rPr>
              <a:t> how to</a:t>
            </a:r>
            <a:br>
              <a:rPr lang="en-US" altLang="en-US" sz="1600" dirty="0">
                <a:solidFill>
                  <a:srgbClr val="000000"/>
                </a:solidFill>
                <a:latin typeface="Verdana" panose="020B0604030504040204" pitchFamily="34" charset="0"/>
              </a:rPr>
            </a:br>
            <a:r>
              <a:rPr lang="en-US" altLang="en-US" sz="1600" dirty="0">
                <a:solidFill>
                  <a:srgbClr val="000000"/>
                </a:solidFill>
                <a:latin typeface="Verdana" panose="020B0604030504040204" pitchFamily="34" charset="0"/>
              </a:rPr>
              <a:t>identify scholarly </a:t>
            </a:r>
            <a:br>
              <a:rPr lang="en-US" altLang="en-US" sz="1600" dirty="0">
                <a:solidFill>
                  <a:srgbClr val="000000"/>
                </a:solidFill>
                <a:latin typeface="Verdana" panose="020B0604030504040204" pitchFamily="34" charset="0"/>
              </a:rPr>
            </a:br>
            <a:r>
              <a:rPr lang="en-US" altLang="en-US" sz="1600" dirty="0">
                <a:solidFill>
                  <a:srgbClr val="000000"/>
                </a:solidFill>
                <a:latin typeface="Verdana" panose="020B0604030504040204" pitchFamily="34" charset="0"/>
              </a:rPr>
              <a:t>journals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1810A-AD6C-4149-BE7D-D00B8F2B49DB}"/>
              </a:ext>
            </a:extLst>
          </p:cNvPr>
          <p:cNvSpPr>
            <a:spLocks noGrp="1"/>
          </p:cNvSpPr>
          <p:nvPr>
            <p:ph type="title"/>
          </p:nvPr>
        </p:nvSpPr>
        <p:spPr/>
        <p:txBody>
          <a:bodyPr/>
          <a:lstStyle/>
          <a:p>
            <a:r>
              <a:rPr lang="en-GB" dirty="0"/>
              <a:t>How can I get a topic </a:t>
            </a:r>
          </a:p>
        </p:txBody>
      </p:sp>
      <p:sp>
        <p:nvSpPr>
          <p:cNvPr id="3" name="Content Placeholder 2">
            <a:extLst>
              <a:ext uri="{FF2B5EF4-FFF2-40B4-BE49-F238E27FC236}">
                <a16:creationId xmlns:a16="http://schemas.microsoft.com/office/drawing/2014/main" id="{94D14ABA-4D5D-4958-BB19-9893A9A91D58}"/>
              </a:ext>
            </a:extLst>
          </p:cNvPr>
          <p:cNvSpPr>
            <a:spLocks noGrp="1"/>
          </p:cNvSpPr>
          <p:nvPr>
            <p:ph idx="1"/>
          </p:nvPr>
        </p:nvSpPr>
        <p:spPr/>
        <p:txBody>
          <a:bodyPr>
            <a:normAutofit fontScale="92500" lnSpcReduction="20000"/>
          </a:bodyPr>
          <a:lstStyle/>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stem from social scientists’ attitudes to prevailing social theories</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follow from the researcher’s existing knowledge about the current state of phenomena</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depend on the researcher’s orientation to theory as something to be tested in research or to emerge from research</a:t>
            </a:r>
          </a:p>
          <a:p>
            <a:pPr marL="342900" indent="-342900">
              <a:buFont typeface="Arial" pitchFamily="34" charset="0"/>
              <a:buChar char="•"/>
              <a:defRPr/>
            </a:pPr>
            <a:r>
              <a:rPr lang="en-GB" sz="3200" dirty="0">
                <a:solidFill>
                  <a:srgbClr val="000000"/>
                </a:solidFill>
                <a:latin typeface="Arial"/>
                <a:ea typeface="ＭＳ Ｐゴシック" panose="020B0600070205080204" pitchFamily="34" charset="-128"/>
              </a:rPr>
              <a:t>They depend on whether research is regarded as apart from the social world studied, or as an integral part of that world</a:t>
            </a:r>
            <a:endParaRPr lang="en-GB" sz="3200" dirty="0">
              <a:solidFill>
                <a:srgbClr val="000000"/>
              </a:solidFill>
              <a:latin typeface="Arial"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96864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B0EA2-8002-4234-8B91-7691C430EBB1}"/>
              </a:ext>
            </a:extLst>
          </p:cNvPr>
          <p:cNvSpPr>
            <a:spLocks noGrp="1"/>
          </p:cNvSpPr>
          <p:nvPr>
            <p:ph type="title"/>
          </p:nvPr>
        </p:nvSpPr>
        <p:spPr/>
        <p:txBody>
          <a:bodyPr/>
          <a:lstStyle/>
          <a:p>
            <a:r>
              <a:rPr lang="en-GB" altLang="en-US" dirty="0">
                <a:ea typeface="ＭＳ Ｐゴシック" panose="020B0600070205080204" pitchFamily="34" charset="-128"/>
              </a:rPr>
              <a:t>The role of ethics and politics</a:t>
            </a:r>
            <a:endParaRPr lang="en-GB" dirty="0"/>
          </a:p>
        </p:txBody>
      </p:sp>
      <p:sp>
        <p:nvSpPr>
          <p:cNvPr id="3" name="Content Placeholder 2">
            <a:extLst>
              <a:ext uri="{FF2B5EF4-FFF2-40B4-BE49-F238E27FC236}">
                <a16:creationId xmlns:a16="http://schemas.microsoft.com/office/drawing/2014/main" id="{9CAAB617-B0D2-49D4-8391-3044EAEE64F3}"/>
              </a:ext>
            </a:extLst>
          </p:cNvPr>
          <p:cNvSpPr>
            <a:spLocks noGrp="1"/>
          </p:cNvSpPr>
          <p:nvPr>
            <p:ph idx="1"/>
          </p:nvPr>
        </p:nvSpPr>
        <p:spPr/>
        <p:txBody>
          <a:bodyPr>
            <a:normAutofit fontScale="85000" lnSpcReduction="10000"/>
          </a:bodyPr>
          <a:lstStyle/>
          <a:p>
            <a:pPr>
              <a:buFont typeface="Arial" panose="020B0604020202020204" pitchFamily="34" charset="0"/>
              <a:buChar char="•"/>
              <a:defRPr/>
            </a:pPr>
            <a:r>
              <a:rPr lang="en-GB" altLang="en-US" sz="3200" dirty="0">
                <a:solidFill>
                  <a:srgbClr val="000000"/>
                </a:solidFill>
              </a:rPr>
              <a:t>Certain kinds of research – involving children or vulnerable adults, for example – require special provision with regard to ethics, limiting what can and cannot be researched.</a:t>
            </a:r>
          </a:p>
          <a:p>
            <a:pPr>
              <a:buFont typeface="Arial" panose="020B0604020202020204" pitchFamily="34" charset="0"/>
              <a:buChar char="•"/>
              <a:defRPr/>
            </a:pPr>
            <a:endParaRPr lang="en-GB" altLang="en-US" sz="3200" dirty="0">
              <a:solidFill>
                <a:srgbClr val="000000"/>
              </a:solidFill>
            </a:endParaRPr>
          </a:p>
          <a:p>
            <a:pPr>
              <a:buFont typeface="Arial" panose="020B0604020202020204" pitchFamily="34" charset="0"/>
              <a:buChar char="•"/>
              <a:defRPr/>
            </a:pPr>
            <a:r>
              <a:rPr lang="en-GB" altLang="en-US" sz="3200" dirty="0">
                <a:solidFill>
                  <a:srgbClr val="000000"/>
                </a:solidFill>
              </a:rPr>
              <a:t>Research participants might need to be involved in the formulation of the research design.</a:t>
            </a:r>
          </a:p>
          <a:p>
            <a:pPr>
              <a:buFont typeface="Arial" panose="020B0604020202020204" pitchFamily="34" charset="0"/>
              <a:buChar char="•"/>
              <a:defRPr/>
            </a:pPr>
            <a:endParaRPr lang="en-GB" altLang="en-US" sz="3200" dirty="0">
              <a:solidFill>
                <a:srgbClr val="000000"/>
              </a:solidFill>
            </a:endParaRPr>
          </a:p>
          <a:p>
            <a:pPr>
              <a:buFont typeface="Arial" panose="020B0604020202020204" pitchFamily="34" charset="0"/>
              <a:buChar char="•"/>
              <a:defRPr/>
            </a:pPr>
            <a:r>
              <a:rPr lang="en-GB" altLang="en-US" sz="3200" dirty="0">
                <a:solidFill>
                  <a:srgbClr val="000000"/>
                </a:solidFill>
              </a:rPr>
              <a:t>Certain research topics are more likely to be funded than others, leading to a strong influence by sponsors on the issues actually researched</a:t>
            </a:r>
            <a:endParaRPr lang="en-GB" dirty="0"/>
          </a:p>
        </p:txBody>
      </p:sp>
    </p:spTree>
    <p:extLst>
      <p:ext uri="{BB962C8B-B14F-4D97-AF65-F5344CB8AC3E}">
        <p14:creationId xmlns:p14="http://schemas.microsoft.com/office/powerpoint/2010/main" val="16220861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579DB-143C-4A13-86E3-8896A346BD52}"/>
              </a:ext>
            </a:extLst>
          </p:cNvPr>
          <p:cNvSpPr>
            <a:spLocks noGrp="1"/>
          </p:cNvSpPr>
          <p:nvPr>
            <p:ph type="title"/>
          </p:nvPr>
        </p:nvSpPr>
        <p:spPr/>
        <p:txBody>
          <a:bodyPr/>
          <a:lstStyle/>
          <a:p>
            <a:r>
              <a:rPr lang="en-GB" altLang="en-US" dirty="0">
                <a:ea typeface="ＭＳ Ｐゴシック" panose="020B0600070205080204" pitchFamily="34" charset="-128"/>
              </a:rPr>
              <a:t>The role of theory in research</a:t>
            </a:r>
            <a:endParaRPr lang="en-GB" dirty="0"/>
          </a:p>
        </p:txBody>
      </p:sp>
      <p:sp>
        <p:nvSpPr>
          <p:cNvPr id="3" name="Content Placeholder 2">
            <a:extLst>
              <a:ext uri="{FF2B5EF4-FFF2-40B4-BE49-F238E27FC236}">
                <a16:creationId xmlns:a16="http://schemas.microsoft.com/office/drawing/2014/main" id="{C9ACC66C-8348-43BE-B460-25CE17374682}"/>
              </a:ext>
            </a:extLst>
          </p:cNvPr>
          <p:cNvSpPr>
            <a:spLocks noGrp="1"/>
          </p:cNvSpPr>
          <p:nvPr>
            <p:ph idx="1"/>
          </p:nvPr>
        </p:nvSpPr>
        <p:spPr/>
        <p:txBody>
          <a:bodyPr>
            <a:normAutofit lnSpcReduction="10000"/>
          </a:bodyPr>
          <a:lstStyle/>
          <a:p>
            <a:pPr algn="ctr">
              <a:buFontTx/>
              <a:buNone/>
            </a:pPr>
            <a:r>
              <a:rPr lang="en-GB" altLang="en-US" dirty="0">
                <a:ea typeface="ＭＳ Ｐゴシック" panose="020B0600070205080204" pitchFamily="34" charset="-128"/>
              </a:rPr>
              <a:t>Which comes first; theory or research?</a:t>
            </a:r>
          </a:p>
          <a:p>
            <a:pPr algn="ctr">
              <a:buFontTx/>
              <a:buNone/>
            </a:pPr>
            <a:endParaRPr lang="en-GB" altLang="en-US" sz="3200" dirty="0">
              <a:ea typeface="ＭＳ Ｐゴシック" panose="020B0600070205080204" pitchFamily="34" charset="-128"/>
            </a:endParaRPr>
          </a:p>
          <a:p>
            <a:pPr>
              <a:buFontTx/>
              <a:buNone/>
            </a:pPr>
            <a:r>
              <a:rPr lang="en-GB" altLang="en-US" sz="3200" dirty="0">
                <a:ea typeface="ＭＳ Ｐゴシック" panose="020B0600070205080204" pitchFamily="34" charset="-128"/>
              </a:rPr>
              <a:t>    </a:t>
            </a:r>
            <a:r>
              <a:rPr lang="en-GB" altLang="en-US" sz="2800" dirty="0">
                <a:ea typeface="ＭＳ Ｐゴシック" panose="020B0600070205080204" pitchFamily="34" charset="-128"/>
              </a:rPr>
              <a:t>- </a:t>
            </a:r>
            <a:r>
              <a:rPr lang="en-GB" altLang="en-US" sz="3200" dirty="0">
                <a:ea typeface="ＭＳ Ｐゴシック" panose="020B0600070205080204" pitchFamily="34" charset="-128"/>
              </a:rPr>
              <a:t>Should we examine a problem and try to work out how it’s caused and how it might be solved (inductive reasoning)?</a:t>
            </a:r>
          </a:p>
          <a:p>
            <a:pPr>
              <a:buFontTx/>
              <a:buNone/>
            </a:pPr>
            <a:endParaRPr lang="en-GB" altLang="en-US" sz="1600" dirty="0">
              <a:ea typeface="ＭＳ Ｐゴシック" panose="020B0600070205080204" pitchFamily="34" charset="-128"/>
            </a:endParaRPr>
          </a:p>
          <a:p>
            <a:pPr>
              <a:buFontTx/>
              <a:buNone/>
            </a:pPr>
            <a:r>
              <a:rPr lang="en-GB" altLang="en-US" sz="3200" dirty="0">
                <a:ea typeface="ＭＳ Ｐゴシック" panose="020B0600070205080204" pitchFamily="34" charset="-128"/>
              </a:rPr>
              <a:t>	- Or should we take a generally accepted theory of how things work and find evidence for it in the problem we examine (deductive reasoning)?</a:t>
            </a:r>
          </a:p>
          <a:p>
            <a:endParaRPr lang="en-GB" dirty="0"/>
          </a:p>
        </p:txBody>
      </p:sp>
    </p:spTree>
    <p:extLst>
      <p:ext uri="{BB962C8B-B14F-4D97-AF65-F5344CB8AC3E}">
        <p14:creationId xmlns:p14="http://schemas.microsoft.com/office/powerpoint/2010/main" val="12503100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lnSpcReduction="10000"/>
          </a:bodyPr>
          <a:lstStyle/>
          <a:p>
            <a:r>
              <a:rPr lang="en-GB" altLang="en-US">
                <a:ea typeface="ＭＳ Ｐゴシック" panose="020B0600070205080204" pitchFamily="34" charset="-128"/>
              </a:rPr>
              <a:t>Literature review</a:t>
            </a:r>
          </a:p>
          <a:p>
            <a:r>
              <a:rPr lang="en-GB" altLang="en-US">
                <a:ea typeface="ＭＳ Ｐゴシック" panose="020B0600070205080204" pitchFamily="34" charset="-128"/>
              </a:rPr>
              <a:t>Concepts and theories</a:t>
            </a:r>
          </a:p>
          <a:p>
            <a:r>
              <a:rPr lang="en-GB" altLang="en-US">
                <a:ea typeface="ＭＳ Ｐゴシック" panose="020B0600070205080204" pitchFamily="34" charset="-128"/>
              </a:rPr>
              <a:t>Research questions</a:t>
            </a:r>
          </a:p>
          <a:p>
            <a:r>
              <a:rPr lang="en-GB" altLang="en-US">
                <a:ea typeface="ＭＳ Ｐゴシック" panose="020B0600070205080204" pitchFamily="34" charset="-128"/>
              </a:rPr>
              <a:t>Sampling</a:t>
            </a:r>
          </a:p>
          <a:p>
            <a:r>
              <a:rPr lang="en-GB" altLang="en-US">
                <a:ea typeface="ＭＳ Ｐゴシック" panose="020B0600070205080204" pitchFamily="34" charset="-128"/>
              </a:rPr>
              <a:t>Data collection</a:t>
            </a:r>
          </a:p>
          <a:p>
            <a:r>
              <a:rPr lang="en-GB" altLang="en-US">
                <a:ea typeface="ＭＳ Ｐゴシック" panose="020B0600070205080204" pitchFamily="34" charset="-128"/>
              </a:rPr>
              <a:t>Data analysis</a:t>
            </a:r>
          </a:p>
          <a:p>
            <a:r>
              <a:rPr lang="en-GB" altLang="en-US">
                <a:ea typeface="ＭＳ Ｐゴシック" panose="020B0600070205080204" pitchFamily="34" charset="-128"/>
              </a:rPr>
              <a:t>Writing up the research</a:t>
            </a:r>
          </a:p>
        </p:txBody>
      </p:sp>
      <p:sp>
        <p:nvSpPr>
          <p:cNvPr id="82947" name="Title 1">
            <a:extLst>
              <a:ext uri="{FF2B5EF4-FFF2-40B4-BE49-F238E27FC236}">
                <a16:creationId xmlns:a16="http://schemas.microsoft.com/office/drawing/2014/main" id="{B2CE3809-ED43-4372-941A-1C43DBF5DEB4}"/>
              </a:ext>
            </a:extLst>
          </p:cNvPr>
          <p:cNvSpPr>
            <a:spLocks noGrp="1"/>
          </p:cNvSpPr>
          <p:nvPr>
            <p:ph type="title"/>
          </p:nvPr>
        </p:nvSpPr>
        <p:spPr bwMode="auto">
          <a:xfrm>
            <a:off x="1730376" y="233364"/>
            <a:ext cx="8570913"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a:ea typeface="ＭＳ Ｐゴシック" panose="020B0600070205080204" pitchFamily="34" charset="-128"/>
              </a:rPr>
              <a:t>Elements of the research process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D4EAC35A-8A93-42EC-8BA3-C6B22C34001D}"/>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Types of research question</a:t>
            </a:r>
            <a:endParaRPr lang="en-GB" altLang="en-US">
              <a:ea typeface="ＭＳ Ｐゴシック" panose="020B0600070205080204" pitchFamily="34" charset="-128"/>
            </a:endParaRPr>
          </a:p>
        </p:txBody>
      </p:sp>
      <p:sp>
        <p:nvSpPr>
          <p:cNvPr id="91139" name="Rectangle 3">
            <a:extLst>
              <a:ext uri="{FF2B5EF4-FFF2-40B4-BE49-F238E27FC236}">
                <a16:creationId xmlns:a16="http://schemas.microsoft.com/office/drawing/2014/main" id="{8C74C570-1B47-4FDA-BBDA-04E7AADB1EF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buFontTx/>
              <a:buNone/>
            </a:pPr>
            <a:r>
              <a:rPr lang="en-GB" altLang="en-US" sz="2000">
                <a:ea typeface="ＭＳ Ｐゴシック" panose="020B0600070205080204" pitchFamily="34" charset="-128"/>
              </a:rPr>
              <a:t>1. Predicting an outcome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happen under circumstances a and</a:t>
            </a:r>
            <a:r>
              <a:rPr lang="en-GB" altLang="en-US" sz="2000" i="1">
                <a:ea typeface="ＭＳ Ｐゴシック" panose="020B0600070205080204" pitchFamily="34" charset="-128"/>
              </a:rPr>
              <a:t> b</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2. Explaining causes and consequences of a phenomenon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affected by</a:t>
            </a:r>
            <a:r>
              <a:rPr lang="en-GB" altLang="en-US" sz="2000" i="1">
                <a:ea typeface="ＭＳ Ｐゴシック" panose="020B0600070205080204" pitchFamily="34" charset="-128"/>
              </a:rPr>
              <a:t> x </a:t>
            </a:r>
            <a:r>
              <a:rPr lang="en-GB" altLang="en-US" sz="2000">
                <a:ea typeface="ＭＳ Ｐゴシック" panose="020B0600070205080204" pitchFamily="34" charset="-128"/>
              </a:rPr>
              <a:t>or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 consequence of </a:t>
            </a:r>
            <a:r>
              <a:rPr lang="en-GB" altLang="en-US" sz="2000" i="1">
                <a:ea typeface="ＭＳ Ｐゴシック" panose="020B0600070205080204" pitchFamily="34" charset="-128"/>
              </a:rPr>
              <a:t>x</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3. Evaluating a phenomenon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exhibit the benefits that it is claimed to have?)</a:t>
            </a:r>
          </a:p>
          <a:p>
            <a:pPr>
              <a:buFontTx/>
              <a:buNone/>
            </a:pPr>
            <a:r>
              <a:rPr lang="en-GB" altLang="en-US" sz="2000">
                <a:ea typeface="ＭＳ Ｐゴシック" panose="020B0600070205080204" pitchFamily="34" charset="-128"/>
              </a:rPr>
              <a:t>4. Describing a phenomenon (what is </a:t>
            </a:r>
            <a:r>
              <a:rPr lang="en-GB" altLang="en-US" sz="2000" i="1">
                <a:ea typeface="ＭＳ Ｐゴシック" panose="020B0600070205080204" pitchFamily="34" charset="-128"/>
              </a:rPr>
              <a:t>y </a:t>
            </a:r>
            <a:r>
              <a:rPr lang="en-GB" altLang="en-US" sz="2000">
                <a:ea typeface="ＭＳ Ｐゴシック" panose="020B0600070205080204" pitchFamily="34" charset="-128"/>
              </a:rPr>
              <a:t>like or what forms does </a:t>
            </a:r>
            <a:r>
              <a:rPr lang="en-GB" altLang="en-US" sz="2000" i="1">
                <a:ea typeface="ＭＳ Ｐゴシック" panose="020B0600070205080204" pitchFamily="34" charset="-128"/>
              </a:rPr>
              <a:t>y </a:t>
            </a:r>
            <a:r>
              <a:rPr lang="en-GB" altLang="en-US" sz="2000">
                <a:ea typeface="ＭＳ Ｐゴシック" panose="020B0600070205080204" pitchFamily="34" charset="-128"/>
              </a:rPr>
              <a:t>assume?</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5. Developing good practice (how can we improve </a:t>
            </a:r>
            <a:r>
              <a:rPr lang="en-GB" altLang="en-US" sz="2000" i="1">
                <a:ea typeface="ＭＳ Ｐゴシック" panose="020B0600070205080204" pitchFamily="34" charset="-128"/>
              </a:rPr>
              <a:t>y</a:t>
            </a:r>
            <a:r>
              <a:rPr lang="en-GB" altLang="en-US" sz="2000">
                <a:ea typeface="ＭＳ Ｐゴシック" panose="020B0600070205080204" pitchFamily="34" charset="-128"/>
              </a:rPr>
              <a:t>?</a:t>
            </a:r>
            <a:r>
              <a:rPr lang="en-GB" altLang="en-US" sz="2000" i="1">
                <a:ea typeface="ＭＳ Ｐゴシック" panose="020B0600070205080204" pitchFamily="34" charset="-128"/>
              </a:rPr>
              <a:t>).</a:t>
            </a:r>
          </a:p>
          <a:p>
            <a:pPr>
              <a:buFontTx/>
              <a:buNone/>
            </a:pPr>
            <a:r>
              <a:rPr lang="en-GB" altLang="en-US" sz="2000">
                <a:ea typeface="ＭＳ Ｐゴシック" panose="020B0600070205080204" pitchFamily="34" charset="-128"/>
              </a:rPr>
              <a:t>6. Empowerment (how can we enhance the lives of those we research?)</a:t>
            </a:r>
          </a:p>
          <a:p>
            <a:pPr>
              <a:buFontTx/>
              <a:buNone/>
            </a:pPr>
            <a:r>
              <a:rPr lang="en-GB" altLang="en-US" sz="2000">
                <a:ea typeface="ＭＳ Ｐゴシック" panose="020B0600070205080204" pitchFamily="34" charset="-128"/>
              </a:rPr>
              <a:t>(Denscombe, 2010)</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3">
            <a:extLst>
              <a:ext uri="{FF2B5EF4-FFF2-40B4-BE49-F238E27FC236}">
                <a16:creationId xmlns:a16="http://schemas.microsoft.com/office/drawing/2014/main" id="{9753224E-65FD-47B3-A60E-4CD8F22EA145}"/>
              </a:ext>
            </a:extLst>
          </p:cNvPr>
          <p:cNvSpPr>
            <a:spLocks noGrp="1" noChangeArrowheads="1"/>
          </p:cNvSpPr>
          <p:nvPr>
            <p:ph type="body" idx="1"/>
          </p:nvPr>
        </p:nvSpPr>
        <p:spPr bwMode="auto">
          <a:xfrm>
            <a:off x="2135188" y="1584325"/>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dirty="0">
                <a:ea typeface="ＭＳ Ｐゴシック" panose="020B0600070205080204" pitchFamily="34" charset="-128"/>
                <a:cs typeface="Times New Roman" panose="02020603050405020304" pitchFamily="18" charset="0"/>
              </a:rPr>
              <a:t>Because a wide variety of objects can be researched, not just people, the term ‘case’ is used to denote the unit of analysis</a:t>
            </a:r>
          </a:p>
          <a:p>
            <a:r>
              <a:rPr lang="en-GB" altLang="en-US" sz="2400" dirty="0">
                <a:ea typeface="ＭＳ Ｐゴシック" panose="020B0600070205080204" pitchFamily="34" charset="-128"/>
                <a:cs typeface="Times New Roman" panose="02020603050405020304" pitchFamily="18" charset="0"/>
              </a:rPr>
              <a:t>Time and money available will constrain the number of cases we can study – we can rarely study all cases – so we have to sample</a:t>
            </a:r>
          </a:p>
          <a:p>
            <a:r>
              <a:rPr lang="en-GB" altLang="en-US" sz="2400" dirty="0">
                <a:ea typeface="ＭＳ Ｐゴシック" panose="020B0600070205080204" pitchFamily="34" charset="-128"/>
                <a:cs typeface="Times New Roman" panose="02020603050405020304" pitchFamily="18" charset="0"/>
              </a:rPr>
              <a:t>Samples can be selected for their ability to represent the entire population </a:t>
            </a:r>
          </a:p>
          <a:p>
            <a:r>
              <a:rPr lang="en-GB" altLang="en-US" sz="2400" dirty="0">
                <a:ea typeface="ＭＳ Ｐゴシック" panose="020B0600070205080204" pitchFamily="34" charset="-128"/>
                <a:cs typeface="Times New Roman" panose="02020603050405020304" pitchFamily="18" charset="0"/>
              </a:rPr>
              <a:t>Samples can be selected for their appropriateness to research questions</a:t>
            </a:r>
            <a:endParaRPr lang="en-GB" altLang="en-US" sz="2000" dirty="0">
              <a:ea typeface="ＭＳ Ｐゴシック" panose="020B0600070205080204" pitchFamily="34" charset="-128"/>
              <a:cs typeface="Times New Roman" panose="02020603050405020304" pitchFamily="18" charset="0"/>
            </a:endParaRPr>
          </a:p>
        </p:txBody>
      </p:sp>
      <p:sp>
        <p:nvSpPr>
          <p:cNvPr id="93187" name="Rectangle 2">
            <a:extLst>
              <a:ext uri="{FF2B5EF4-FFF2-40B4-BE49-F238E27FC236}">
                <a16:creationId xmlns:a16="http://schemas.microsoft.com/office/drawing/2014/main" id="{78F75761-B2BB-4038-8305-191BD38A83EE}"/>
              </a:ext>
            </a:extLst>
          </p:cNvPr>
          <p:cNvSpPr>
            <a:spLocks noGrp="1" noChangeArrowheads="1"/>
          </p:cNvSpPr>
          <p:nvPr>
            <p:ph type="title"/>
          </p:nvPr>
        </p:nvSpPr>
        <p:spPr bwMode="auto">
          <a:xfrm>
            <a:off x="2208213" y="404813"/>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Sampling</a:t>
            </a:r>
            <a:endParaRPr lang="en-GB" altLang="en-US">
              <a:solidFill>
                <a:srgbClr val="000000"/>
              </a:solidFill>
              <a:ea typeface="ＭＳ Ｐゴシック" panose="020B0600070205080204" pitchFamily="34" charset="-128"/>
              <a:cs typeface="Times New Roman" panose="02020603050405020304" pitchFamily="18"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D71263E3-315D-4F07-9E6B-4665FFB397BF}"/>
              </a:ext>
            </a:extLst>
          </p:cNvPr>
          <p:cNvSpPr>
            <a:spLocks noGrp="1" noChangeArrowheads="1"/>
          </p:cNvSpPr>
          <p:nvPr>
            <p:ph type="title"/>
          </p:nvPr>
        </p:nvSpPr>
        <p:spPr bwMode="auto">
          <a:xfrm>
            <a:off x="1855789" y="279400"/>
            <a:ext cx="8294687"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200">
                <a:ea typeface="ＭＳ Ｐゴシック" panose="020B0600070205080204" pitchFamily="34" charset="-128"/>
              </a:rPr>
              <a:t>The core ingredients in writing up research</a:t>
            </a:r>
          </a:p>
        </p:txBody>
      </p:sp>
      <p:sp>
        <p:nvSpPr>
          <p:cNvPr id="99331" name="Rectangle 3">
            <a:extLst>
              <a:ext uri="{FF2B5EF4-FFF2-40B4-BE49-F238E27FC236}">
                <a16:creationId xmlns:a16="http://schemas.microsoft.com/office/drawing/2014/main" id="{5940F90F-8F6A-474D-9ACA-2E56FD9DAD9C}"/>
              </a:ext>
            </a:extLst>
          </p:cNvPr>
          <p:cNvSpPr>
            <a:spLocks noGrp="1" noChangeArrowheads="1"/>
          </p:cNvSpPr>
          <p:nvPr>
            <p:ph type="body" idx="1"/>
          </p:nvPr>
        </p:nvSpPr>
        <p:spPr bwMode="auto">
          <a:xfrm>
            <a:off x="2001839" y="1584326"/>
            <a:ext cx="8135937" cy="4537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lnSpc>
                <a:spcPct val="90000"/>
              </a:lnSpc>
            </a:pPr>
            <a:r>
              <a:rPr lang="en-GB" altLang="en-US" sz="2200" b="1">
                <a:ea typeface="ＭＳ Ｐゴシック" panose="020B0600070205080204" pitchFamily="34" charset="-128"/>
                <a:cs typeface="Arial" panose="020B0604020202020204" pitchFamily="34" charset="0"/>
              </a:rPr>
              <a:t>Introduction: </a:t>
            </a:r>
            <a:r>
              <a:rPr lang="en-GB" altLang="en-US" sz="2200" i="1">
                <a:ea typeface="ＭＳ Ｐゴシック" panose="020B0600070205080204" pitchFamily="34" charset="-128"/>
                <a:cs typeface="Arial" panose="020B0604020202020204" pitchFamily="34" charset="0"/>
              </a:rPr>
              <a:t>An outline of the research area and its significance; the research questions and hypotheses</a:t>
            </a:r>
            <a:endParaRPr lang="en-GB" altLang="en-US" sz="1000" i="1">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Literature review: </a:t>
            </a:r>
            <a:r>
              <a:rPr lang="en-GB" altLang="en-US" sz="2200" i="1">
                <a:ea typeface="ＭＳ Ｐゴシック" panose="020B0600070205080204" pitchFamily="34" charset="-128"/>
                <a:cs typeface="Arial" panose="020B0604020202020204" pitchFamily="34" charset="0"/>
              </a:rPr>
              <a:t>A critical examination of what is currently known about the topic</a:t>
            </a:r>
            <a:endParaRPr lang="en-GB" altLang="en-US" sz="1000">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Research methods: </a:t>
            </a:r>
            <a:r>
              <a:rPr lang="en-GB" altLang="en-US" sz="2200" i="1">
                <a:ea typeface="ＭＳ Ｐゴシック" panose="020B0600070205080204" pitchFamily="34" charset="-128"/>
                <a:cs typeface="Arial" panose="020B0604020202020204" pitchFamily="34" charset="0"/>
              </a:rPr>
              <a:t>A presentation of how the sampling was done and how the data was collected and analysed.</a:t>
            </a:r>
            <a:endParaRPr lang="en-GB" altLang="en-US" sz="2200">
              <a:ea typeface="ＭＳ Ｐゴシック" panose="020B0600070205080204" pitchFamily="34" charset="-128"/>
              <a:cs typeface="Arial" panose="020B0604020202020204" pitchFamily="34" charset="0"/>
            </a:endParaRPr>
          </a:p>
          <a:p>
            <a:pPr>
              <a:lnSpc>
                <a:spcPct val="90000"/>
              </a:lnSpc>
            </a:pPr>
            <a:r>
              <a:rPr lang="en-GB" altLang="en-US" sz="2200" b="1">
                <a:ea typeface="ＭＳ Ｐゴシック" panose="020B0600070205080204" pitchFamily="34" charset="-128"/>
                <a:cs typeface="Arial" panose="020B0604020202020204" pitchFamily="34" charset="0"/>
              </a:rPr>
              <a:t>Results: </a:t>
            </a:r>
            <a:r>
              <a:rPr lang="en-GB" altLang="en-US" sz="2200" i="1">
                <a:ea typeface="ＭＳ Ｐゴシック" panose="020B0600070205080204" pitchFamily="34" charset="-128"/>
                <a:cs typeface="Arial" panose="020B0604020202020204" pitchFamily="34" charset="0"/>
              </a:rPr>
              <a:t>A presentation of the findings</a:t>
            </a:r>
          </a:p>
          <a:p>
            <a:pPr>
              <a:lnSpc>
                <a:spcPct val="90000"/>
              </a:lnSpc>
            </a:pPr>
            <a:r>
              <a:rPr lang="en-GB" altLang="en-US" sz="2200" b="1">
                <a:ea typeface="ＭＳ Ｐゴシック" panose="020B0600070205080204" pitchFamily="34" charset="-128"/>
                <a:cs typeface="Arial" panose="020B0604020202020204" pitchFamily="34" charset="0"/>
              </a:rPr>
              <a:t>Discussion:</a:t>
            </a:r>
            <a:r>
              <a:rPr lang="en-GB" altLang="en-US" sz="2200" i="1">
                <a:ea typeface="ＭＳ Ｐゴシック" panose="020B0600070205080204" pitchFamily="34" charset="-128"/>
                <a:cs typeface="Arial" panose="020B0604020202020204" pitchFamily="34" charset="0"/>
              </a:rPr>
              <a:t> Findings are discussed in relation to their implications for the literature and the research questions</a:t>
            </a:r>
          </a:p>
          <a:p>
            <a:pPr>
              <a:lnSpc>
                <a:spcPct val="90000"/>
              </a:lnSpc>
            </a:pPr>
            <a:r>
              <a:rPr lang="en-GB" altLang="en-US" sz="2200" b="1">
                <a:ea typeface="ＭＳ Ｐゴシック" panose="020B0600070205080204" pitchFamily="34" charset="-128"/>
                <a:cs typeface="Arial" panose="020B0604020202020204" pitchFamily="34" charset="0"/>
              </a:rPr>
              <a:t>Conclusion:</a:t>
            </a:r>
            <a:r>
              <a:rPr lang="en-GB" altLang="en-US" sz="2200" i="1">
                <a:ea typeface="ＭＳ Ｐゴシック" panose="020B0600070205080204" pitchFamily="34" charset="-128"/>
                <a:cs typeface="Arial" panose="020B0604020202020204" pitchFamily="34" charset="0"/>
              </a:rPr>
              <a:t> The significance of the research</a:t>
            </a:r>
            <a:endParaRPr lang="en-GB" altLang="en-US" sz="2200">
              <a:ea typeface="ＭＳ Ｐゴシック" panose="020B0600070205080204" pitchFamily="34" charset="-128"/>
              <a:cs typeface="Arial" panose="020B0604020202020204" pitchFamily="3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8C893-41D2-488B-9064-3C61BD820CD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86716D0-A5C4-4EF9-AB1E-B58F987EC677}"/>
              </a:ext>
            </a:extLst>
          </p:cNvPr>
          <p:cNvSpPr>
            <a:spLocks noGrp="1"/>
          </p:cNvSpPr>
          <p:nvPr>
            <p:ph idx="1"/>
          </p:nvPr>
        </p:nvSpPr>
        <p:spPr/>
        <p:txBody>
          <a:bodyPr>
            <a:normAutofit fontScale="62500" lnSpcReduction="20000"/>
          </a:bodyPr>
          <a:lstStyle/>
          <a:p>
            <a:pPr algn="ctr">
              <a:buFontTx/>
              <a:buNone/>
            </a:pPr>
            <a:r>
              <a:rPr lang="en-GB" altLang="en-US" sz="3400" dirty="0">
                <a:ea typeface="ＭＳ Ｐゴシック" panose="020B0600070205080204" pitchFamily="34" charset="-128"/>
              </a:rPr>
              <a:t>Research is full of false starts, blind alleys, mistakes, and enforced changes to research plans. But these are rarely written about in the final research publications.</a:t>
            </a:r>
          </a:p>
          <a:p>
            <a:pPr algn="ctr">
              <a:buFontTx/>
              <a:buNone/>
            </a:pPr>
            <a:endParaRPr lang="en-GB" altLang="en-US" sz="3400" dirty="0">
              <a:ea typeface="ＭＳ Ｐゴシック" panose="020B0600070205080204" pitchFamily="34" charset="-128"/>
            </a:endParaRPr>
          </a:p>
          <a:p>
            <a:pPr algn="ctr">
              <a:buFontTx/>
              <a:buNone/>
            </a:pPr>
            <a:r>
              <a:rPr lang="en-GB" altLang="en-US" sz="3400" dirty="0">
                <a:ea typeface="ＭＳ Ｐゴシック" panose="020B0600070205080204" pitchFamily="34" charset="-128"/>
              </a:rPr>
              <a:t>Books (no matter how well written) can only deal with generalities, so individual pieces of research may seem difficult to reconcile with the broader picture.</a:t>
            </a:r>
          </a:p>
          <a:p>
            <a:pPr algn="ctr">
              <a:buFontTx/>
              <a:buNone/>
            </a:pPr>
            <a:endParaRPr lang="en-GB" altLang="en-US" sz="3400" dirty="0">
              <a:ea typeface="ＭＳ Ｐゴシック" panose="020B0600070205080204" pitchFamily="34" charset="-128"/>
            </a:endParaRPr>
          </a:p>
          <a:p>
            <a:pPr algn="ctr">
              <a:buFontTx/>
              <a:buNone/>
            </a:pPr>
            <a:r>
              <a:rPr lang="en-GB" altLang="en-US" sz="3400" dirty="0">
                <a:ea typeface="ＭＳ Ｐゴシック" panose="020B0600070205080204" pitchFamily="34" charset="-128"/>
              </a:rPr>
              <a:t>There are plenty of things that can go wrong with a research plan, so being flexible and being willing to persevere in adverse circumstances are desirable traits in a social researcher.</a:t>
            </a:r>
          </a:p>
          <a:p>
            <a:pPr algn="ctr">
              <a:buFontTx/>
              <a:buNone/>
            </a:pPr>
            <a:r>
              <a:rPr lang="en-GB" altLang="en-US" sz="3400" dirty="0">
                <a:ea typeface="ＭＳ Ｐゴシック" panose="020B0600070205080204" pitchFamily="34" charset="-128"/>
              </a:rPr>
              <a:t>Nonetheless, the methodological principles and techniques outlined provide a road map for the research journey.</a:t>
            </a:r>
          </a:p>
          <a:p>
            <a:endParaRPr lang="en-GB" dirty="0"/>
          </a:p>
        </p:txBody>
      </p:sp>
    </p:spTree>
    <p:extLst>
      <p:ext uri="{BB962C8B-B14F-4D97-AF65-F5344CB8AC3E}">
        <p14:creationId xmlns:p14="http://schemas.microsoft.com/office/powerpoint/2010/main" val="20088130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TotalTime>
  <Words>2873</Words>
  <Application>Microsoft Office PowerPoint</Application>
  <PresentationFormat>Widescreen</PresentationFormat>
  <Paragraphs>312</Paragraphs>
  <Slides>45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Myriad Pro</vt:lpstr>
      <vt:lpstr>Times New Roman</vt:lpstr>
      <vt:lpstr>Verdana</vt:lpstr>
      <vt:lpstr>20140311PresentationUWTSDTemplate</vt:lpstr>
      <vt:lpstr>  Dissertation Module   (LCMB7020) Workshop 1 Module Overview  and Introduction to Research Methods   </vt:lpstr>
      <vt:lpstr>Agenda </vt:lpstr>
      <vt:lpstr>Module aim </vt:lpstr>
      <vt:lpstr>Learning Outcomes </vt:lpstr>
      <vt:lpstr>Learning Outcomes </vt:lpstr>
      <vt:lpstr>Learning Outcomes </vt:lpstr>
      <vt:lpstr>Indicative contents </vt:lpstr>
      <vt:lpstr>Module Delivery Strategy </vt:lpstr>
      <vt:lpstr>Assessment </vt:lpstr>
      <vt:lpstr>Learning Resources </vt:lpstr>
      <vt:lpstr>Support </vt:lpstr>
      <vt:lpstr>   Dissertation Module   (LCMB7020) Workshop 1  Introduction to Research Methods   </vt:lpstr>
      <vt:lpstr>Agenda  </vt:lpstr>
      <vt:lpstr>Activity  What is research? Discussion in pairs</vt:lpstr>
      <vt:lpstr>What is research? </vt:lpstr>
      <vt:lpstr>What is research? </vt:lpstr>
      <vt:lpstr>What is research?</vt:lpstr>
      <vt:lpstr>What is research?</vt:lpstr>
      <vt:lpstr>What is research?</vt:lpstr>
      <vt:lpstr>Classical scientific method</vt:lpstr>
      <vt:lpstr>Hypothesis</vt:lpstr>
      <vt:lpstr>Experiment</vt:lpstr>
      <vt:lpstr>Where do hypotheses come from?</vt:lpstr>
      <vt:lpstr>thesis ~ antithesis ~ synthesis</vt:lpstr>
      <vt:lpstr>Quantitative vs qualitative</vt:lpstr>
      <vt:lpstr>PowerPoint Presentation</vt:lpstr>
      <vt:lpstr>Ontology</vt:lpstr>
      <vt:lpstr>Epistemology</vt:lpstr>
      <vt:lpstr>Methodology</vt:lpstr>
      <vt:lpstr>Research paradigms</vt:lpstr>
      <vt:lpstr>Three Over-arching Paradigms Positivist / Interpretivist / Critical </vt:lpstr>
      <vt:lpstr>The purpose of research is to … </vt:lpstr>
      <vt:lpstr>Activity</vt:lpstr>
      <vt:lpstr>Identify &amp; Refine your Topic</vt:lpstr>
      <vt:lpstr>What information do you need?</vt:lpstr>
      <vt:lpstr>Search Strategies</vt:lpstr>
      <vt:lpstr>Evaluate your information</vt:lpstr>
      <vt:lpstr>How can I get a topic </vt:lpstr>
      <vt:lpstr>The role of ethics and politics</vt:lpstr>
      <vt:lpstr>The role of theory in research</vt:lpstr>
      <vt:lpstr>Elements of the research process</vt:lpstr>
      <vt:lpstr>Types of research question</vt:lpstr>
      <vt:lpstr>Sampling</vt:lpstr>
      <vt:lpstr>The core ingredients in writing up research</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Tarila Zuofa</cp:lastModifiedBy>
  <cp:revision>7</cp:revision>
  <dcterms:created xsi:type="dcterms:W3CDTF">2022-05-23T09:49:04Z</dcterms:created>
  <dcterms:modified xsi:type="dcterms:W3CDTF">2022-05-27T09:24:41Z</dcterms:modified>
</cp:coreProperties>
</file>