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embeddedFontLst>
    <p:embeddedFont>
      <p:font typeface="Roboto" panose="020000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2b8edc09858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2b8edc09858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b8edc09858_0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b8edc09858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2ba86a6b724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2ba86a6b724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2ba5bc6a3eb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2ba5bc6a3eb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ba5bc6a3eb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ba5bc6a3eb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ba5bc6a3eb_1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ba5bc6a3eb_1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b9ef2b6edc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b9ef2b6ed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b8edc0985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b8edc0985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2b8edc09858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2b8edc09858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ba86a6b72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ba86a6b72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ba86a6b724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ba86a6b72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b8edc09858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b8edc09858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ba5bc6a3eb_3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ba5bc6a3eb_3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ba5bc6a3eb_3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ba5bc6a3eb_3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2b8edc09858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2b8edc09858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b8edc09858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2b8edc09858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hyperlink" Target="https://www.semanticscholar.org/paper/b79165bfddc312c8053be3c5fcc276dfaef194b3"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3" descr="Ethics in AI"/>
          <p:cNvPicPr preferRelativeResize="0"/>
          <p:nvPr/>
        </p:nvPicPr>
        <p:blipFill>
          <a:blip r:embed="rId3">
            <a:alphaModFix/>
          </a:blip>
          <a:stretch>
            <a:fillRect/>
          </a:stretch>
        </p:blipFill>
        <p:spPr>
          <a:xfrm>
            <a:off x="3061325" y="1119800"/>
            <a:ext cx="610224" cy="610250"/>
          </a:xfrm>
          <a:prstGeom prst="rect">
            <a:avLst/>
          </a:prstGeom>
          <a:noFill/>
          <a:ln>
            <a:noFill/>
          </a:ln>
        </p:spPr>
      </p:pic>
      <p:sp>
        <p:nvSpPr>
          <p:cNvPr id="55" name="Google Shape;55;p13"/>
          <p:cNvSpPr txBox="1">
            <a:spLocks noGrp="1"/>
          </p:cNvSpPr>
          <p:nvPr>
            <p:ph type="ctrTitle"/>
          </p:nvPr>
        </p:nvSpPr>
        <p:spPr>
          <a:xfrm>
            <a:off x="311700" y="1485300"/>
            <a:ext cx="8520600" cy="9018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a:t>Ethics In AI</a:t>
            </a:r>
            <a:endParaRPr/>
          </a:p>
        </p:txBody>
      </p:sp>
      <p:sp>
        <p:nvSpPr>
          <p:cNvPr id="56" name="Google Shape;56;p13"/>
          <p:cNvSpPr txBox="1">
            <a:spLocks noGrp="1"/>
          </p:cNvSpPr>
          <p:nvPr>
            <p:ph type="subTitle" idx="1"/>
          </p:nvPr>
        </p:nvSpPr>
        <p:spPr>
          <a:xfrm>
            <a:off x="1764300" y="3413450"/>
            <a:ext cx="5615400" cy="1305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600" b="1">
                <a:solidFill>
                  <a:schemeClr val="dk1"/>
                </a:solidFill>
              </a:rPr>
              <a:t>By Luke Penhalagan, Charlie Wilkins, Kyle Hudson, Rhys Davies and Cameron Brown</a:t>
            </a:r>
            <a:endParaRPr sz="1600" b="1">
              <a:solidFill>
                <a:schemeClr val="dk1"/>
              </a:solidFill>
            </a:endParaRPr>
          </a:p>
        </p:txBody>
      </p:sp>
      <p:sp>
        <p:nvSpPr>
          <p:cNvPr id="57" name="Google Shape;57;p13"/>
          <p:cNvSpPr txBox="1"/>
          <p:nvPr/>
        </p:nvSpPr>
        <p:spPr>
          <a:xfrm>
            <a:off x="1329125" y="2387100"/>
            <a:ext cx="6496200" cy="369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a:solidFill>
                  <a:schemeClr val="dk1"/>
                </a:solidFill>
                <a:highlight>
                  <a:schemeClr val="lt1"/>
                </a:highlight>
                <a:latin typeface="Roboto"/>
                <a:ea typeface="Roboto"/>
                <a:cs typeface="Roboto"/>
                <a:sym typeface="Roboto"/>
              </a:rPr>
              <a:t>What ethics and ethical considerations should be made when designing AI systems?</a:t>
            </a:r>
            <a:endParaRPr>
              <a:solidFill>
                <a:schemeClr val="dk1"/>
              </a:solidFill>
              <a:highlight>
                <a:schemeClr val="lt1"/>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Introduction</a:t>
            </a:r>
            <a:endParaRPr b="1"/>
          </a:p>
        </p:txBody>
      </p:sp>
      <p:sp>
        <p:nvSpPr>
          <p:cNvPr id="63" name="Google Shape;63;p14"/>
          <p:cNvSpPr txBox="1">
            <a:spLocks noGrp="1"/>
          </p:cNvSpPr>
          <p:nvPr>
            <p:ph type="body" idx="1"/>
          </p:nvPr>
        </p:nvSpPr>
        <p:spPr>
          <a:xfrm>
            <a:off x="311700" y="1152475"/>
            <a:ext cx="49971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000">
                <a:solidFill>
                  <a:schemeClr val="dk1"/>
                </a:solidFill>
              </a:rPr>
              <a:t>AI is an important step forward for technological advancements and how we both communicate and interact with technology. </a:t>
            </a:r>
            <a:endParaRPr sz="1000">
              <a:solidFill>
                <a:schemeClr val="dk1"/>
              </a:solidFill>
            </a:endParaRPr>
          </a:p>
          <a:p>
            <a:pPr marL="0" lvl="0" indent="0" algn="l" rtl="0">
              <a:spcBef>
                <a:spcPts val="1200"/>
              </a:spcBef>
              <a:spcAft>
                <a:spcPts val="0"/>
              </a:spcAft>
              <a:buNone/>
            </a:pPr>
            <a:r>
              <a:rPr lang="en-GB" sz="1000">
                <a:solidFill>
                  <a:schemeClr val="dk1"/>
                </a:solidFill>
              </a:rPr>
              <a:t>Ethics in AI is vital to create a healthy relationship with technology and learning when enough is enough for when AI gets involved in a certain field.</a:t>
            </a:r>
            <a:endParaRPr sz="1000">
              <a:solidFill>
                <a:schemeClr val="dk1"/>
              </a:solidFill>
            </a:endParaRPr>
          </a:p>
          <a:p>
            <a:pPr marL="0" lvl="0" indent="0" algn="l" rtl="0">
              <a:spcBef>
                <a:spcPts val="1200"/>
              </a:spcBef>
              <a:spcAft>
                <a:spcPts val="0"/>
              </a:spcAft>
              <a:buNone/>
            </a:pPr>
            <a:r>
              <a:rPr lang="en-GB" sz="1000">
                <a:solidFill>
                  <a:schemeClr val="dk1"/>
                </a:solidFill>
              </a:rPr>
              <a:t>Due to the increasing popularity of AI (Specifically generative AI) more and more guidelines and restriction will need to be put in place to protect both the company (lawsuits) and the average user (data privacy).</a:t>
            </a:r>
            <a:endParaRPr sz="1000">
              <a:solidFill>
                <a:schemeClr val="dk1"/>
              </a:solidFill>
            </a:endParaRPr>
          </a:p>
          <a:p>
            <a:pPr marL="0" lvl="0" indent="0" algn="l" rtl="0">
              <a:spcBef>
                <a:spcPts val="1200"/>
              </a:spcBef>
              <a:spcAft>
                <a:spcPts val="1200"/>
              </a:spcAft>
              <a:buNone/>
            </a:pPr>
            <a:r>
              <a:rPr lang="en-GB" sz="1000">
                <a:solidFill>
                  <a:schemeClr val="dk1"/>
                </a:solidFill>
              </a:rPr>
              <a:t>Tools such as Chatgpt, OpenAi’s Sora and now Googles Gemini are very capable models which raise ethical considerations (especially OpenAi’s Sora) about replacing human jobs and copyright.</a:t>
            </a:r>
            <a:endParaRPr sz="1000">
              <a:solidFill>
                <a:schemeClr val="dk1"/>
              </a:solidFill>
            </a:endParaRPr>
          </a:p>
        </p:txBody>
      </p:sp>
      <p:pic>
        <p:nvPicPr>
          <p:cNvPr id="64" name="Google Shape;64;p14" descr=" AI and the importance of ethics"/>
          <p:cNvPicPr preferRelativeResize="0"/>
          <p:nvPr/>
        </p:nvPicPr>
        <p:blipFill>
          <a:blip r:embed="rId3">
            <a:alphaModFix/>
          </a:blip>
          <a:stretch>
            <a:fillRect/>
          </a:stretch>
        </p:blipFill>
        <p:spPr>
          <a:xfrm>
            <a:off x="5363799" y="82874"/>
            <a:ext cx="2378757" cy="2378775"/>
          </a:xfrm>
          <a:prstGeom prst="rect">
            <a:avLst/>
          </a:prstGeom>
          <a:noFill/>
          <a:ln>
            <a:noFill/>
          </a:ln>
        </p:spPr>
      </p:pic>
      <p:pic>
        <p:nvPicPr>
          <p:cNvPr id="65" name="Google Shape;65;p14"/>
          <p:cNvPicPr preferRelativeResize="0"/>
          <p:nvPr/>
        </p:nvPicPr>
        <p:blipFill>
          <a:blip r:embed="rId4">
            <a:alphaModFix/>
          </a:blip>
          <a:stretch>
            <a:fillRect/>
          </a:stretch>
        </p:blipFill>
        <p:spPr>
          <a:xfrm>
            <a:off x="5363800" y="2747750"/>
            <a:ext cx="3644375" cy="2041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Understanding AI Ethics</a:t>
            </a:r>
            <a:endParaRPr b="1"/>
          </a:p>
        </p:txBody>
      </p:sp>
      <p:sp>
        <p:nvSpPr>
          <p:cNvPr id="71" name="Google Shape;71;p15"/>
          <p:cNvSpPr txBox="1">
            <a:spLocks noGrp="1"/>
          </p:cNvSpPr>
          <p:nvPr>
            <p:ph type="body" idx="1"/>
          </p:nvPr>
        </p:nvSpPr>
        <p:spPr>
          <a:xfrm>
            <a:off x="311700" y="1152475"/>
            <a:ext cx="4650600" cy="3769800"/>
          </a:xfrm>
          <a:prstGeom prst="rect">
            <a:avLst/>
          </a:prstGeom>
        </p:spPr>
        <p:txBody>
          <a:bodyPr spcFirstLastPara="1" wrap="square" lIns="91425" tIns="91425" rIns="91425" bIns="91425" anchor="t" anchorCtr="0">
            <a:normAutofit fontScale="62500" lnSpcReduction="10000"/>
          </a:bodyPr>
          <a:lstStyle/>
          <a:p>
            <a:pPr marL="0" lvl="0" indent="0" algn="l" rtl="0">
              <a:spcBef>
                <a:spcPts val="0"/>
              </a:spcBef>
              <a:spcAft>
                <a:spcPts val="0"/>
              </a:spcAft>
              <a:buNone/>
            </a:pPr>
            <a:r>
              <a:rPr lang="en-GB" b="1">
                <a:solidFill>
                  <a:schemeClr val="dk1"/>
                </a:solidFill>
              </a:rPr>
              <a:t>Definition of AI Ethics</a:t>
            </a:r>
            <a:br>
              <a:rPr lang="en-GB">
                <a:solidFill>
                  <a:schemeClr val="dk1"/>
                </a:solidFill>
              </a:rPr>
            </a:br>
            <a:r>
              <a:rPr lang="en-GB" sz="1600">
                <a:solidFill>
                  <a:schemeClr val="dk1"/>
                </a:solidFill>
              </a:rPr>
              <a:t>AI ethics involves ensuring that artificial intelligence technologies are developed and used in ways that are fair, transparent, accountable, and respectful of privacy and human values. It focuses on minimizing bias, promoting safety and reliability, and considering the broader societal impact of AI applications.</a:t>
            </a:r>
            <a:endParaRPr sz="1600">
              <a:solidFill>
                <a:schemeClr val="dk1"/>
              </a:solidFill>
            </a:endParaRPr>
          </a:p>
          <a:p>
            <a:pPr marL="0" lvl="0" indent="0" algn="l" rtl="0">
              <a:spcBef>
                <a:spcPts val="1200"/>
              </a:spcBef>
              <a:spcAft>
                <a:spcPts val="0"/>
              </a:spcAft>
              <a:buNone/>
            </a:pPr>
            <a:r>
              <a:rPr lang="en-GB" b="1">
                <a:solidFill>
                  <a:schemeClr val="dk1"/>
                </a:solidFill>
              </a:rPr>
              <a:t>AI Ethics Importance</a:t>
            </a:r>
            <a:endParaRPr b="1">
              <a:solidFill>
                <a:schemeClr val="dk1"/>
              </a:solidFill>
            </a:endParaRPr>
          </a:p>
          <a:p>
            <a:pPr marL="457200" lvl="0" indent="-300037" algn="l" rtl="0">
              <a:spcBef>
                <a:spcPts val="1200"/>
              </a:spcBef>
              <a:spcAft>
                <a:spcPts val="0"/>
              </a:spcAft>
              <a:buClr>
                <a:schemeClr val="dk1"/>
              </a:buClr>
              <a:buSzPct val="100000"/>
              <a:buChar char="●"/>
            </a:pPr>
            <a:r>
              <a:rPr lang="en-GB">
                <a:solidFill>
                  <a:schemeClr val="dk1"/>
                </a:solidFill>
              </a:rPr>
              <a:t>Ensures privacy, fairness, accountability, transparency, explainability and reproducibility.</a:t>
            </a:r>
            <a:endParaRPr>
              <a:solidFill>
                <a:schemeClr val="dk1"/>
              </a:solidFill>
            </a:endParaRPr>
          </a:p>
          <a:p>
            <a:pPr marL="457200" lvl="0" indent="-300037" algn="l" rtl="0">
              <a:spcBef>
                <a:spcPts val="0"/>
              </a:spcBef>
              <a:spcAft>
                <a:spcPts val="0"/>
              </a:spcAft>
              <a:buClr>
                <a:schemeClr val="dk1"/>
              </a:buClr>
              <a:buSzPct val="100000"/>
              <a:buChar char="●"/>
            </a:pPr>
            <a:r>
              <a:rPr lang="en-GB">
                <a:solidFill>
                  <a:schemeClr val="dk1"/>
                </a:solidFill>
              </a:rPr>
              <a:t>Prevents harm, promotes sustainability.</a:t>
            </a:r>
            <a:endParaRPr>
              <a:solidFill>
                <a:schemeClr val="dk1"/>
              </a:solidFill>
            </a:endParaRPr>
          </a:p>
          <a:p>
            <a:pPr marL="457200" lvl="0" indent="-300037" algn="l" rtl="0">
              <a:spcBef>
                <a:spcPts val="0"/>
              </a:spcBef>
              <a:spcAft>
                <a:spcPts val="0"/>
              </a:spcAft>
              <a:buClr>
                <a:schemeClr val="dk1"/>
              </a:buClr>
              <a:buSzPct val="100000"/>
              <a:buChar char="●"/>
            </a:pPr>
            <a:r>
              <a:rPr lang="en-GB">
                <a:solidFill>
                  <a:schemeClr val="dk1"/>
                </a:solidFill>
              </a:rPr>
              <a:t>Ensures legal and regulatory compliance.</a:t>
            </a:r>
            <a:endParaRPr>
              <a:solidFill>
                <a:schemeClr val="dk1"/>
              </a:solidFill>
            </a:endParaRPr>
          </a:p>
          <a:p>
            <a:pPr marL="457200" lvl="0" indent="-300037" algn="l" rtl="0">
              <a:spcBef>
                <a:spcPts val="0"/>
              </a:spcBef>
              <a:spcAft>
                <a:spcPts val="0"/>
              </a:spcAft>
              <a:buClr>
                <a:schemeClr val="dk1"/>
              </a:buClr>
              <a:buSzPct val="100000"/>
              <a:buChar char="●"/>
            </a:pPr>
            <a:r>
              <a:rPr lang="en-GB">
                <a:solidFill>
                  <a:schemeClr val="dk1"/>
                </a:solidFill>
              </a:rPr>
              <a:t>Provides moral compass for AI development.</a:t>
            </a:r>
            <a:endParaRPr>
              <a:solidFill>
                <a:schemeClr val="dk1"/>
              </a:solidFill>
            </a:endParaRPr>
          </a:p>
          <a:p>
            <a:pPr marL="457200" lvl="0" indent="-300037" algn="l" rtl="0">
              <a:spcBef>
                <a:spcPts val="0"/>
              </a:spcBef>
              <a:spcAft>
                <a:spcPts val="0"/>
              </a:spcAft>
              <a:buClr>
                <a:schemeClr val="dk1"/>
              </a:buClr>
              <a:buSzPct val="100000"/>
              <a:buChar char="●"/>
            </a:pPr>
            <a:r>
              <a:rPr lang="en-GB">
                <a:solidFill>
                  <a:schemeClr val="dk1"/>
                </a:solidFill>
              </a:rPr>
              <a:t>Aims to benefit humanity while minimizing negative impacts.</a:t>
            </a:r>
            <a:endParaRPr>
              <a:solidFill>
                <a:schemeClr val="dk1"/>
              </a:solidFill>
            </a:endParaRPr>
          </a:p>
          <a:p>
            <a:pPr marL="0" lvl="0" indent="0" algn="l" rtl="0">
              <a:spcBef>
                <a:spcPts val="1200"/>
              </a:spcBef>
              <a:spcAft>
                <a:spcPts val="1200"/>
              </a:spcAft>
              <a:buNone/>
            </a:pPr>
            <a:r>
              <a:rPr lang="en-GB">
                <a:solidFill>
                  <a:schemeClr val="dk1"/>
                </a:solidFill>
              </a:rPr>
              <a:t>In conclusion, ethics in Ai involves fairness, transparency, accountability, privacy, safety, robustness, human-centered values, and social impact, guiding responsible AI development and deployment to maximize benefits while minimizing risks.</a:t>
            </a:r>
            <a:endParaRPr>
              <a:solidFill>
                <a:schemeClr val="dk1"/>
              </a:solidFill>
            </a:endParaRPr>
          </a:p>
        </p:txBody>
      </p:sp>
      <p:pic>
        <p:nvPicPr>
          <p:cNvPr id="72" name="Google Shape;72;p15"/>
          <p:cNvPicPr preferRelativeResize="0"/>
          <p:nvPr/>
        </p:nvPicPr>
        <p:blipFill>
          <a:blip r:embed="rId3">
            <a:alphaModFix/>
          </a:blip>
          <a:stretch>
            <a:fillRect/>
          </a:stretch>
        </p:blipFill>
        <p:spPr>
          <a:xfrm>
            <a:off x="5116700" y="1152475"/>
            <a:ext cx="3769725" cy="3769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Existing Systems / Solutions Related to AI Ethics</a:t>
            </a:r>
            <a:endParaRPr/>
          </a:p>
        </p:txBody>
      </p:sp>
      <p:sp>
        <p:nvSpPr>
          <p:cNvPr id="78" name="Google Shape;78;p16"/>
          <p:cNvSpPr txBox="1">
            <a:spLocks noGrp="1"/>
          </p:cNvSpPr>
          <p:nvPr>
            <p:ph type="body" idx="1"/>
          </p:nvPr>
        </p:nvSpPr>
        <p:spPr>
          <a:xfrm>
            <a:off x="311700" y="1152475"/>
            <a:ext cx="47925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000" b="1" dirty="0">
                <a:solidFill>
                  <a:schemeClr val="dk1"/>
                </a:solidFill>
              </a:rPr>
              <a:t>Bias detection</a:t>
            </a:r>
            <a:r>
              <a:rPr lang="en-GB" sz="1000" dirty="0">
                <a:solidFill>
                  <a:schemeClr val="dk1"/>
                </a:solidFill>
              </a:rPr>
              <a:t>: Companies such as OpenAI-created </a:t>
            </a:r>
            <a:r>
              <a:rPr lang="en-GB" sz="1000" dirty="0" err="1">
                <a:solidFill>
                  <a:schemeClr val="dk1"/>
                </a:solidFill>
              </a:rPr>
              <a:t>Chatgpt</a:t>
            </a:r>
            <a:r>
              <a:rPr lang="en-GB" sz="1000" dirty="0">
                <a:solidFill>
                  <a:schemeClr val="dk1"/>
                </a:solidFill>
              </a:rPr>
              <a:t> and Google-created Bard (now named Gemini) will carefully select their data to prevent or lower the chances of bias in their systems</a:t>
            </a:r>
            <a:endParaRPr sz="1000" dirty="0">
              <a:solidFill>
                <a:schemeClr val="dk1"/>
              </a:solidFill>
            </a:endParaRPr>
          </a:p>
          <a:p>
            <a:pPr marL="0" lvl="0" indent="0" algn="l" rtl="0">
              <a:spcBef>
                <a:spcPts val="1200"/>
              </a:spcBef>
              <a:spcAft>
                <a:spcPts val="0"/>
              </a:spcAft>
              <a:buNone/>
            </a:pPr>
            <a:r>
              <a:rPr lang="en-GB" sz="1000" b="1" dirty="0">
                <a:solidFill>
                  <a:schemeClr val="dk1"/>
                </a:solidFill>
              </a:rPr>
              <a:t>Diverse data</a:t>
            </a:r>
            <a:r>
              <a:rPr lang="en-GB" sz="1000" dirty="0">
                <a:solidFill>
                  <a:schemeClr val="dk1"/>
                </a:solidFill>
              </a:rPr>
              <a:t>: These companies make sure to collect and process data from a wide variety of sources such as the Google Assistant which is trained on 100’s accents so it can accommodate most people from around the world.</a:t>
            </a:r>
            <a:endParaRPr sz="1000" dirty="0">
              <a:solidFill>
                <a:schemeClr val="dk1"/>
              </a:solidFill>
            </a:endParaRPr>
          </a:p>
          <a:p>
            <a:pPr marL="0" lvl="0" indent="0" algn="l" rtl="0">
              <a:spcBef>
                <a:spcPts val="1200"/>
              </a:spcBef>
              <a:spcAft>
                <a:spcPts val="1200"/>
              </a:spcAft>
              <a:buNone/>
            </a:pPr>
            <a:r>
              <a:rPr lang="en-GB" sz="1000" b="1" dirty="0">
                <a:solidFill>
                  <a:schemeClr val="dk1"/>
                </a:solidFill>
              </a:rPr>
              <a:t>Privacy Technologies</a:t>
            </a:r>
            <a:r>
              <a:rPr lang="en-GB" sz="1000" dirty="0">
                <a:solidFill>
                  <a:schemeClr val="dk1"/>
                </a:solidFill>
              </a:rPr>
              <a:t>: Developing differential privacy and federated learning to learn from data without compromising users’ privacy, which means making their data not linked to their account or identity</a:t>
            </a:r>
            <a:endParaRPr sz="1000" dirty="0">
              <a:solidFill>
                <a:schemeClr val="dk1"/>
              </a:solidFill>
            </a:endParaRPr>
          </a:p>
        </p:txBody>
      </p:sp>
      <p:pic>
        <p:nvPicPr>
          <p:cNvPr id="79" name="Google Shape;79;p16" descr="Existing Systems / Solutions Related to AI Ethics&#10;"/>
          <p:cNvPicPr preferRelativeResize="0"/>
          <p:nvPr/>
        </p:nvPicPr>
        <p:blipFill>
          <a:blip r:embed="rId3">
            <a:alphaModFix/>
          </a:blip>
          <a:stretch>
            <a:fillRect/>
          </a:stretch>
        </p:blipFill>
        <p:spPr>
          <a:xfrm>
            <a:off x="5256600" y="1170125"/>
            <a:ext cx="3728515" cy="372851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Use of AI in the Art industry</a:t>
            </a:r>
            <a:endParaRPr/>
          </a:p>
        </p:txBody>
      </p:sp>
      <p:sp>
        <p:nvSpPr>
          <p:cNvPr id="85" name="Google Shape;85;p17"/>
          <p:cNvSpPr txBox="1">
            <a:spLocks noGrp="1"/>
          </p:cNvSpPr>
          <p:nvPr>
            <p:ph type="body" idx="1"/>
          </p:nvPr>
        </p:nvSpPr>
        <p:spPr>
          <a:xfrm>
            <a:off x="311700" y="1152475"/>
            <a:ext cx="3980100" cy="4023600"/>
          </a:xfrm>
          <a:prstGeom prst="rect">
            <a:avLst/>
          </a:prstGeom>
        </p:spPr>
        <p:txBody>
          <a:bodyPr spcFirstLastPara="1" wrap="square" lIns="91425" tIns="91425" rIns="91425" bIns="91425" anchor="t" anchorCtr="0">
            <a:normAutofit/>
          </a:bodyPr>
          <a:lstStyle/>
          <a:p>
            <a:pPr marL="457200" lvl="0" indent="-298450" algn="l" rtl="0">
              <a:spcBef>
                <a:spcPts val="0"/>
              </a:spcBef>
              <a:spcAft>
                <a:spcPts val="0"/>
              </a:spcAft>
              <a:buClr>
                <a:srgbClr val="000000"/>
              </a:buClr>
              <a:buSzPts val="1100"/>
              <a:buChar char="●"/>
            </a:pPr>
            <a:r>
              <a:rPr lang="en-GB" sz="1100">
                <a:solidFill>
                  <a:srgbClr val="000000"/>
                </a:solidFill>
              </a:rPr>
              <a:t>Recently AI has been making significant advancements in the industry.</a:t>
            </a:r>
            <a:endParaRPr sz="1100">
              <a:solidFill>
                <a:srgbClr val="000000"/>
              </a:solidFill>
            </a:endParaRPr>
          </a:p>
          <a:p>
            <a:pPr marL="457200" lvl="0" indent="-298450" algn="l" rtl="0">
              <a:spcBef>
                <a:spcPts val="0"/>
              </a:spcBef>
              <a:spcAft>
                <a:spcPts val="0"/>
              </a:spcAft>
              <a:buClr>
                <a:srgbClr val="000000"/>
              </a:buClr>
              <a:buSzPts val="1100"/>
              <a:buChar char="●"/>
            </a:pPr>
            <a:r>
              <a:rPr lang="en-GB" sz="1100">
                <a:solidFill>
                  <a:srgbClr val="000000"/>
                </a:solidFill>
              </a:rPr>
              <a:t>The most widely known use is within graphic design, allowing artists to create work from a prompt but it has also been used to push the boundaries of other fields.</a:t>
            </a:r>
            <a:endParaRPr sz="1100">
              <a:solidFill>
                <a:srgbClr val="000000"/>
              </a:solidFill>
            </a:endParaRPr>
          </a:p>
          <a:p>
            <a:pPr marL="457200" lvl="0" indent="-298450" algn="l" rtl="0">
              <a:spcBef>
                <a:spcPts val="0"/>
              </a:spcBef>
              <a:spcAft>
                <a:spcPts val="0"/>
              </a:spcAft>
              <a:buClr>
                <a:srgbClr val="000000"/>
              </a:buClr>
              <a:buSzPts val="1100"/>
              <a:buChar char="●"/>
            </a:pPr>
            <a:r>
              <a:rPr lang="en-GB" sz="1100">
                <a:solidFill>
                  <a:srgbClr val="000000"/>
                </a:solidFill>
              </a:rPr>
              <a:t>Slightly more recently been used within Music composition where AI can analyse existing compositions and patterns and then create its own based of those principals. There's been examples of people using AI to create versions of songs if they were done by other artists or even characters.</a:t>
            </a:r>
            <a:endParaRPr sz="1100">
              <a:solidFill>
                <a:srgbClr val="000000"/>
              </a:solidFill>
            </a:endParaRPr>
          </a:p>
          <a:p>
            <a:pPr marL="457200" lvl="0" indent="-298450" algn="l" rtl="0">
              <a:spcBef>
                <a:spcPts val="0"/>
              </a:spcBef>
              <a:spcAft>
                <a:spcPts val="0"/>
              </a:spcAft>
              <a:buClr>
                <a:srgbClr val="000000"/>
              </a:buClr>
              <a:buSzPts val="1100"/>
              <a:buChar char="●"/>
            </a:pPr>
            <a:r>
              <a:rPr lang="en-GB" sz="1100">
                <a:solidFill>
                  <a:srgbClr val="000000"/>
                </a:solidFill>
              </a:rPr>
              <a:t>Another example would be Photography, specifically the editing phase. </a:t>
            </a:r>
            <a:endParaRPr sz="1100">
              <a:solidFill>
                <a:srgbClr val="000000"/>
              </a:solidFill>
            </a:endParaRPr>
          </a:p>
          <a:p>
            <a:pPr marL="457200" lvl="0" indent="-298450" algn="l" rtl="0">
              <a:spcBef>
                <a:spcPts val="0"/>
              </a:spcBef>
              <a:spcAft>
                <a:spcPts val="0"/>
              </a:spcAft>
              <a:buClr>
                <a:srgbClr val="000000"/>
              </a:buClr>
              <a:buSzPts val="1100"/>
              <a:buChar char="●"/>
            </a:pPr>
            <a:r>
              <a:rPr lang="en-GB" sz="1100">
                <a:solidFill>
                  <a:srgbClr val="000000"/>
                </a:solidFill>
              </a:rPr>
              <a:t>Photoshop recently released a feature that allows users to select an area of an image, give a prompt and AI place what's requested into that gap.</a:t>
            </a:r>
            <a:endParaRPr sz="1100">
              <a:solidFill>
                <a:srgbClr val="000000"/>
              </a:solidFill>
            </a:endParaRPr>
          </a:p>
        </p:txBody>
      </p:sp>
      <p:pic>
        <p:nvPicPr>
          <p:cNvPr id="86" name="Google Shape;86;p17"/>
          <p:cNvPicPr preferRelativeResize="0"/>
          <p:nvPr/>
        </p:nvPicPr>
        <p:blipFill>
          <a:blip r:embed="rId3">
            <a:alphaModFix/>
          </a:blip>
          <a:stretch>
            <a:fillRect/>
          </a:stretch>
        </p:blipFill>
        <p:spPr>
          <a:xfrm>
            <a:off x="4355650" y="1152475"/>
            <a:ext cx="4607450" cy="30708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90375" y="446000"/>
            <a:ext cx="69081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The Ethics of using AI generated art</a:t>
            </a:r>
            <a:endParaRPr/>
          </a:p>
        </p:txBody>
      </p:sp>
      <p:sp>
        <p:nvSpPr>
          <p:cNvPr id="92" name="Google Shape;92;p18"/>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04800" algn="l" rtl="0">
              <a:spcBef>
                <a:spcPts val="0"/>
              </a:spcBef>
              <a:spcAft>
                <a:spcPts val="0"/>
              </a:spcAft>
              <a:buClr>
                <a:schemeClr val="dk1"/>
              </a:buClr>
              <a:buSzPts val="1200"/>
              <a:buChar char="●"/>
            </a:pPr>
            <a:r>
              <a:rPr lang="en-GB" sz="1200">
                <a:solidFill>
                  <a:schemeClr val="dk1"/>
                </a:solidFill>
              </a:rPr>
              <a:t>The problem with using AI generated art and music is that of originality. The images are generated through thousands of other images from the internet that are similar to the prompt given.</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Knowing this can any AI generated art or music be considered original and is being considered stealing by a lot of artists out there.</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If a generated Image or Music piece uses an existing piece then surely the artists deserve credit</a:t>
            </a:r>
            <a:endParaRPr sz="1200">
              <a:solidFill>
                <a:schemeClr val="dk1"/>
              </a:solidFill>
            </a:endParaRPr>
          </a:p>
          <a:p>
            <a:pPr marL="457200" lvl="0" indent="-304800" algn="l" rtl="0">
              <a:spcBef>
                <a:spcPts val="0"/>
              </a:spcBef>
              <a:spcAft>
                <a:spcPts val="0"/>
              </a:spcAft>
              <a:buClr>
                <a:schemeClr val="dk1"/>
              </a:buClr>
              <a:buSzPts val="1200"/>
              <a:buChar char="●"/>
            </a:pPr>
            <a:r>
              <a:rPr lang="en-GB" sz="1200">
                <a:solidFill>
                  <a:schemeClr val="dk1"/>
                </a:solidFill>
              </a:rPr>
              <a:t>Could be owed compensation or royalties if the AI generated piece is being used commercially </a:t>
            </a:r>
            <a:endParaRPr sz="1200">
              <a:solidFill>
                <a:schemeClr val="dk1"/>
              </a:solidFill>
            </a:endParaRPr>
          </a:p>
        </p:txBody>
      </p:sp>
      <p:pic>
        <p:nvPicPr>
          <p:cNvPr id="93" name="Google Shape;93;p18" descr="The Ethics of using AI generated art&#10;&#10;"/>
          <p:cNvPicPr preferRelativeResize="0"/>
          <p:nvPr/>
        </p:nvPicPr>
        <p:blipFill>
          <a:blip r:embed="rId3">
            <a:alphaModFix/>
          </a:blip>
          <a:stretch>
            <a:fillRect/>
          </a:stretch>
        </p:blipFill>
        <p:spPr>
          <a:xfrm>
            <a:off x="5160148" y="1214773"/>
            <a:ext cx="3291775" cy="3291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Recent Controversy - Actors Strike</a:t>
            </a:r>
            <a:endParaRPr/>
          </a:p>
        </p:txBody>
      </p:sp>
      <p:sp>
        <p:nvSpPr>
          <p:cNvPr id="99" name="Google Shape;99;p19"/>
          <p:cNvSpPr txBox="1">
            <a:spLocks noGrp="1"/>
          </p:cNvSpPr>
          <p:nvPr>
            <p:ph type="body" idx="1"/>
          </p:nvPr>
        </p:nvSpPr>
        <p:spPr>
          <a:xfrm>
            <a:off x="311700" y="1152475"/>
            <a:ext cx="5058900" cy="3249000"/>
          </a:xfrm>
          <a:prstGeom prst="rect">
            <a:avLst/>
          </a:prstGeom>
        </p:spPr>
        <p:txBody>
          <a:bodyPr spcFirstLastPara="1" wrap="square" lIns="91425" tIns="91425" rIns="91425" bIns="91425" anchor="t" anchorCtr="0">
            <a:normAutofit/>
          </a:bodyPr>
          <a:lstStyle/>
          <a:p>
            <a:pPr marL="457200" lvl="0" indent="-298450" algn="l" rtl="0">
              <a:spcBef>
                <a:spcPts val="0"/>
              </a:spcBef>
              <a:spcAft>
                <a:spcPts val="0"/>
              </a:spcAft>
              <a:buClr>
                <a:schemeClr val="dk1"/>
              </a:buClr>
              <a:buSzPts val="1100"/>
              <a:buChar char="●"/>
            </a:pPr>
            <a:r>
              <a:rPr lang="en-GB" sz="1100">
                <a:solidFill>
                  <a:schemeClr val="dk1"/>
                </a:solidFill>
              </a:rPr>
              <a:t>Another recent controversy surrounding AI in art is the latest actors strike. </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One of the main concerns of actors was studios plans to scan background and extras and then use AI to turn these scans into digital characters that could be used whenever needed. </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They planned to only pay these background actors for a days work and award them no royalties or compensation if their scans  would be used for other projects.</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Though these strikes have ended the studios and actors union have still not fully agreed over the studios AI pitch. The screen actor guilds original proposal to seek more protection for these scanned actors was shut down but since studios have agreed to adjust the AI language in their proposal.</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The turns of the agreement are unclear but it's safe to assume that some demands were met but certainly not all of them.</a:t>
            </a:r>
            <a:endParaRPr sz="1100">
              <a:solidFill>
                <a:schemeClr val="dk1"/>
              </a:solidFill>
            </a:endParaRPr>
          </a:p>
        </p:txBody>
      </p:sp>
      <p:pic>
        <p:nvPicPr>
          <p:cNvPr id="100" name="Google Shape;100;p19"/>
          <p:cNvPicPr preferRelativeResize="0"/>
          <p:nvPr/>
        </p:nvPicPr>
        <p:blipFill>
          <a:blip r:embed="rId3">
            <a:alphaModFix/>
          </a:blip>
          <a:stretch>
            <a:fillRect/>
          </a:stretch>
        </p:blipFill>
        <p:spPr>
          <a:xfrm>
            <a:off x="5571725" y="1152475"/>
            <a:ext cx="3260576" cy="215686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What can be done?</a:t>
            </a:r>
            <a:endParaRPr/>
          </a:p>
        </p:txBody>
      </p:sp>
      <p:sp>
        <p:nvSpPr>
          <p:cNvPr id="106" name="Google Shape;106;p20"/>
          <p:cNvSpPr txBox="1">
            <a:spLocks noGrp="1"/>
          </p:cNvSpPr>
          <p:nvPr>
            <p:ph type="body" idx="1"/>
          </p:nvPr>
        </p:nvSpPr>
        <p:spPr>
          <a:xfrm>
            <a:off x="3362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100">
                <a:solidFill>
                  <a:schemeClr val="dk1"/>
                </a:solidFill>
              </a:rPr>
              <a:t>Some steps that can be taken to make AI art more ethical.</a:t>
            </a:r>
            <a:endParaRPr sz="1100">
              <a:solidFill>
                <a:schemeClr val="dk1"/>
              </a:solidFill>
            </a:endParaRPr>
          </a:p>
          <a:p>
            <a:pPr marL="457200" lvl="0" indent="-298450" algn="l" rtl="0">
              <a:spcBef>
                <a:spcPts val="1200"/>
              </a:spcBef>
              <a:spcAft>
                <a:spcPts val="0"/>
              </a:spcAft>
              <a:buClr>
                <a:schemeClr val="dk1"/>
              </a:buClr>
              <a:buSzPts val="1100"/>
              <a:buChar char="●"/>
            </a:pPr>
            <a:r>
              <a:rPr lang="en-GB" sz="1100">
                <a:solidFill>
                  <a:schemeClr val="dk1"/>
                </a:solidFill>
              </a:rPr>
              <a:t>Respect copyright and intellectual property - </a:t>
            </a:r>
            <a:r>
              <a:rPr lang="en-GB" sz="1100">
                <a:solidFill>
                  <a:schemeClr val="dk1"/>
                </a:solidFill>
                <a:highlight>
                  <a:srgbClr val="FFFFFF"/>
                </a:highlight>
              </a:rPr>
              <a:t>AI-generated art should not infringe on existing copyrights. This means not using copyrighted work as direct input without permission</a:t>
            </a:r>
            <a:endParaRPr sz="10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Transparency - AI art should have be disclosed when used, so it cannot be passed of as original work. Every Art AI should disclose where they’ve gotten their data from and should be punished for lying about such things.</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Ethical data use - Ensure that the data used to train AI models is ethically sourced</a:t>
            </a:r>
            <a:endParaRPr sz="1100">
              <a:solidFill>
                <a:schemeClr val="dk1"/>
              </a:solidFill>
            </a:endParaRPr>
          </a:p>
          <a:p>
            <a:pPr marL="457200" lvl="0" indent="-298450" algn="l" rtl="0">
              <a:spcBef>
                <a:spcPts val="0"/>
              </a:spcBef>
              <a:spcAft>
                <a:spcPts val="0"/>
              </a:spcAft>
              <a:buClr>
                <a:schemeClr val="dk1"/>
              </a:buClr>
              <a:buSzPts val="1100"/>
              <a:buChar char="●"/>
            </a:pPr>
            <a:r>
              <a:rPr lang="en-GB" sz="1100">
                <a:solidFill>
                  <a:schemeClr val="dk1"/>
                </a:solidFill>
              </a:rPr>
              <a:t>Policies must be put in place to make these suggestions law in order to protect artist, musicians and actors being taken advantage of and losing potential earnings from the developments for AI and companies looking to exploit it.</a:t>
            </a:r>
            <a:endParaRPr sz="1100">
              <a:solidFill>
                <a:schemeClr val="dk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Generative AI</a:t>
            </a:r>
            <a:endParaRPr b="1"/>
          </a:p>
        </p:txBody>
      </p:sp>
      <p:sp>
        <p:nvSpPr>
          <p:cNvPr id="112" name="Google Shape;112;p21"/>
          <p:cNvSpPr txBox="1">
            <a:spLocks noGrp="1"/>
          </p:cNvSpPr>
          <p:nvPr>
            <p:ph type="body" idx="1"/>
          </p:nvPr>
        </p:nvSpPr>
        <p:spPr>
          <a:xfrm>
            <a:off x="60025" y="927575"/>
            <a:ext cx="4265700" cy="4105800"/>
          </a:xfrm>
          <a:prstGeom prst="rect">
            <a:avLst/>
          </a:prstGeom>
        </p:spPr>
        <p:txBody>
          <a:bodyPr spcFirstLastPara="1" wrap="square" lIns="91425" tIns="91425" rIns="91425" bIns="91425" anchor="t" anchorCtr="0">
            <a:normAutofit fontScale="92500" lnSpcReduction="20000"/>
          </a:bodyPr>
          <a:lstStyle/>
          <a:p>
            <a:pPr marL="457200" lvl="0" indent="-287337" algn="l" rtl="0">
              <a:spcBef>
                <a:spcPts val="0"/>
              </a:spcBef>
              <a:spcAft>
                <a:spcPts val="0"/>
              </a:spcAft>
              <a:buClr>
                <a:schemeClr val="dk1"/>
              </a:buClr>
              <a:buSzPct val="100000"/>
              <a:buChar char="●"/>
            </a:pPr>
            <a:r>
              <a:rPr lang="en-GB" sz="1000">
                <a:solidFill>
                  <a:schemeClr val="dk1"/>
                </a:solidFill>
              </a:rPr>
              <a:t>OpenAI-developed GPT-3 (Generative Pre-trained Transformer 3) is one of the most well-known instances of gen AI. GPT-3 is the latest advancements in AI language processing system that, given instructions, can write human-like essays, poetry, and code. Its capacity to generate content that is frequently identical to that produced by people has generated a great deal of attention and discussion across a range of disciplines, including computer science and the creative arts.</a:t>
            </a:r>
            <a:endParaRPr sz="1000">
              <a:solidFill>
                <a:schemeClr val="dk1"/>
              </a:solidFill>
            </a:endParaRPr>
          </a:p>
          <a:p>
            <a:pPr marL="457200" lvl="0" indent="0" algn="l" rtl="0">
              <a:spcBef>
                <a:spcPts val="1200"/>
              </a:spcBef>
              <a:spcAft>
                <a:spcPts val="0"/>
              </a:spcAft>
              <a:buNone/>
            </a:pPr>
            <a:endParaRPr sz="1000">
              <a:solidFill>
                <a:schemeClr val="dk1"/>
              </a:solidFill>
            </a:endParaRPr>
          </a:p>
          <a:p>
            <a:pPr marL="457200" lvl="0" indent="-287337" algn="l" rtl="0">
              <a:spcBef>
                <a:spcPts val="1200"/>
              </a:spcBef>
              <a:spcAft>
                <a:spcPts val="0"/>
              </a:spcAft>
              <a:buClr>
                <a:schemeClr val="dk1"/>
              </a:buClr>
              <a:buSzPct val="100000"/>
              <a:buChar char="●"/>
            </a:pPr>
            <a:r>
              <a:rPr lang="en-GB" sz="1000">
                <a:solidFill>
                  <a:schemeClr val="dk1"/>
                </a:solidFill>
              </a:rPr>
              <a:t>Authorship, creativity, and intellectual property are all being discussed more now that generative AI is becoming more popular. Historically, creativity has been seen as an expression of unique thought and expression and as a characteristic that is unique to humans.</a:t>
            </a:r>
            <a:endParaRPr sz="1000">
              <a:solidFill>
                <a:schemeClr val="dk1"/>
              </a:solidFill>
            </a:endParaRPr>
          </a:p>
          <a:p>
            <a:pPr marL="457200" lvl="0" indent="0" algn="l" rtl="0">
              <a:spcBef>
                <a:spcPts val="1200"/>
              </a:spcBef>
              <a:spcAft>
                <a:spcPts val="0"/>
              </a:spcAft>
              <a:buNone/>
            </a:pPr>
            <a:endParaRPr sz="1000">
              <a:solidFill>
                <a:schemeClr val="dk1"/>
              </a:solidFill>
            </a:endParaRPr>
          </a:p>
          <a:p>
            <a:pPr marL="457200" lvl="0" indent="-287337" algn="l" rtl="0">
              <a:spcBef>
                <a:spcPts val="1200"/>
              </a:spcBef>
              <a:spcAft>
                <a:spcPts val="0"/>
              </a:spcAft>
              <a:buClr>
                <a:schemeClr val="dk1"/>
              </a:buClr>
              <a:buSzPct val="100000"/>
              <a:buChar char="●"/>
            </a:pPr>
            <a:r>
              <a:rPr lang="en-GB" sz="1000">
                <a:solidFill>
                  <a:schemeClr val="dk1"/>
                </a:solidFill>
              </a:rPr>
              <a:t>The discussion of generative AI also centres on intellectual property rights. The foundation of traditional copyright laws is human authorship, which presupposes a direct, identifiable creator who is entitled to ownership of their creation. However, it gets more challenging to enforce these rules when an AI creates material. New legal frameworks that can handle the special difficulties presented by AI-generated content and ensure fair use, dissemination, and compensation have been called for as a result.</a:t>
            </a:r>
            <a:endParaRPr sz="1000">
              <a:solidFill>
                <a:schemeClr val="dk1"/>
              </a:solidFill>
            </a:endParaRPr>
          </a:p>
          <a:p>
            <a:pPr marL="0" lvl="0" indent="0" algn="l" rtl="0">
              <a:spcBef>
                <a:spcPts val="1200"/>
              </a:spcBef>
              <a:spcAft>
                <a:spcPts val="1200"/>
              </a:spcAft>
              <a:buNone/>
            </a:pPr>
            <a:endParaRPr sz="1000">
              <a:solidFill>
                <a:schemeClr val="dk1"/>
              </a:solidFill>
            </a:endParaRPr>
          </a:p>
        </p:txBody>
      </p:sp>
      <p:pic>
        <p:nvPicPr>
          <p:cNvPr id="113" name="Google Shape;113;p21" descr="Generative AI&#10;"/>
          <p:cNvPicPr preferRelativeResize="0"/>
          <p:nvPr/>
        </p:nvPicPr>
        <p:blipFill>
          <a:blip r:embed="rId3">
            <a:alphaModFix/>
          </a:blip>
          <a:stretch>
            <a:fillRect/>
          </a:stretch>
        </p:blipFill>
        <p:spPr>
          <a:xfrm>
            <a:off x="4508765" y="445015"/>
            <a:ext cx="4381500" cy="4381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AI in Video Games</a:t>
            </a:r>
            <a:endParaRPr b="1"/>
          </a:p>
        </p:txBody>
      </p:sp>
      <p:sp>
        <p:nvSpPr>
          <p:cNvPr id="119" name="Google Shape;119;p22"/>
          <p:cNvSpPr txBox="1">
            <a:spLocks noGrp="1"/>
          </p:cNvSpPr>
          <p:nvPr>
            <p:ph type="body" idx="1"/>
          </p:nvPr>
        </p:nvSpPr>
        <p:spPr>
          <a:xfrm>
            <a:off x="311700" y="1195600"/>
            <a:ext cx="4957500" cy="3780000"/>
          </a:xfrm>
          <a:prstGeom prst="rect">
            <a:avLst/>
          </a:prstGeom>
        </p:spPr>
        <p:txBody>
          <a:bodyPr spcFirstLastPara="1" wrap="square" lIns="91425" tIns="91425" rIns="91425" bIns="91425" anchor="t" anchorCtr="0">
            <a:normAutofit lnSpcReduction="20000"/>
          </a:bodyPr>
          <a:lstStyle/>
          <a:p>
            <a:pPr marL="457200" lvl="0" indent="-330200" algn="l" rtl="0">
              <a:spcBef>
                <a:spcPts val="0"/>
              </a:spcBef>
              <a:spcAft>
                <a:spcPts val="0"/>
              </a:spcAft>
              <a:buClr>
                <a:schemeClr val="dk1"/>
              </a:buClr>
              <a:buSzPts val="1600"/>
              <a:buChar char="●"/>
            </a:pPr>
            <a:r>
              <a:rPr lang="en-GB" sz="1600">
                <a:solidFill>
                  <a:schemeClr val="dk1"/>
                </a:solidFill>
              </a:rPr>
              <a:t>AI has been included in video games from the very beginning, an example of this being Pong, in which an algorithm is made to determine how the opponent acts. </a:t>
            </a:r>
            <a:endParaRPr sz="1600">
              <a:solidFill>
                <a:schemeClr val="dk1"/>
              </a:solidFill>
            </a:endParaRPr>
          </a:p>
          <a:p>
            <a:pPr marL="457200" lvl="0" indent="-330200" algn="l" rtl="0">
              <a:spcBef>
                <a:spcPts val="0"/>
              </a:spcBef>
              <a:spcAft>
                <a:spcPts val="0"/>
              </a:spcAft>
              <a:buClr>
                <a:schemeClr val="dk1"/>
              </a:buClr>
              <a:buSzPts val="1600"/>
              <a:buChar char="●"/>
            </a:pPr>
            <a:r>
              <a:rPr lang="en-GB" sz="1600">
                <a:solidFill>
                  <a:schemeClr val="dk1"/>
                </a:solidFill>
              </a:rPr>
              <a:t>AI is also used in procedurally generated content such as the worlds found in “Minecraft” and “No Man’s Sky” which provides players with unique worlds that other players wouldn’t get</a:t>
            </a:r>
            <a:endParaRPr sz="1600">
              <a:solidFill>
                <a:schemeClr val="dk1"/>
              </a:solidFill>
            </a:endParaRPr>
          </a:p>
          <a:p>
            <a:pPr marL="457200" lvl="0" indent="-330200" algn="l" rtl="0">
              <a:spcBef>
                <a:spcPts val="0"/>
              </a:spcBef>
              <a:spcAft>
                <a:spcPts val="0"/>
              </a:spcAft>
              <a:buClr>
                <a:schemeClr val="dk1"/>
              </a:buClr>
              <a:buSzPts val="1600"/>
              <a:buChar char="●"/>
            </a:pPr>
            <a:r>
              <a:rPr lang="en-GB" sz="1600">
                <a:solidFill>
                  <a:schemeClr val="dk1"/>
                </a:solidFill>
              </a:rPr>
              <a:t>The use of AI in video games has improved game quality due to having smarter and more realistic enemies and has also decreased development time due to being able to use AI to assist with coding.</a:t>
            </a:r>
            <a:endParaRPr sz="1600">
              <a:solidFill>
                <a:schemeClr val="dk1"/>
              </a:solidFill>
            </a:endParaRPr>
          </a:p>
          <a:p>
            <a:pPr marL="457200" lvl="0" indent="0" algn="l" rtl="0">
              <a:spcBef>
                <a:spcPts val="1200"/>
              </a:spcBef>
              <a:spcAft>
                <a:spcPts val="1200"/>
              </a:spcAft>
              <a:buNone/>
            </a:pPr>
            <a:endParaRPr sz="1600">
              <a:solidFill>
                <a:schemeClr val="dk1"/>
              </a:solidFill>
            </a:endParaRPr>
          </a:p>
        </p:txBody>
      </p:sp>
      <p:pic>
        <p:nvPicPr>
          <p:cNvPr id="120" name="Google Shape;120;p22"/>
          <p:cNvPicPr preferRelativeResize="0"/>
          <p:nvPr/>
        </p:nvPicPr>
        <p:blipFill rotWithShape="1">
          <a:blip r:embed="rId3">
            <a:alphaModFix/>
          </a:blip>
          <a:srcRect r="1146"/>
          <a:stretch/>
        </p:blipFill>
        <p:spPr>
          <a:xfrm>
            <a:off x="6629875" y="3379600"/>
            <a:ext cx="2202425" cy="1645326"/>
          </a:xfrm>
          <a:prstGeom prst="rect">
            <a:avLst/>
          </a:prstGeom>
          <a:noFill/>
          <a:ln>
            <a:noFill/>
          </a:ln>
        </p:spPr>
      </p:pic>
      <p:pic>
        <p:nvPicPr>
          <p:cNvPr id="121" name="Google Shape;121;p22" descr="AI in Video Games&#10;"/>
          <p:cNvPicPr preferRelativeResize="0"/>
          <p:nvPr/>
        </p:nvPicPr>
        <p:blipFill>
          <a:blip r:embed="rId4">
            <a:alphaModFix/>
          </a:blip>
          <a:stretch>
            <a:fillRect/>
          </a:stretch>
        </p:blipFill>
        <p:spPr>
          <a:xfrm>
            <a:off x="5442675" y="219400"/>
            <a:ext cx="2997250" cy="29972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Ethical use of AI in Video Games</a:t>
            </a:r>
            <a:endParaRPr/>
          </a:p>
        </p:txBody>
      </p:sp>
      <p:sp>
        <p:nvSpPr>
          <p:cNvPr id="127" name="Google Shape;127;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Clr>
                <a:schemeClr val="dk1"/>
              </a:buClr>
              <a:buSzPts val="1600"/>
              <a:buChar char="●"/>
            </a:pPr>
            <a:r>
              <a:rPr lang="en-GB" sz="1600" dirty="0">
                <a:solidFill>
                  <a:schemeClr val="dk1"/>
                </a:solidFill>
              </a:rPr>
              <a:t>An ethical concern is using </a:t>
            </a:r>
            <a:r>
              <a:rPr lang="en-GB" sz="1600" dirty="0" err="1">
                <a:solidFill>
                  <a:schemeClr val="dk1"/>
                </a:solidFill>
              </a:rPr>
              <a:t>GenAI</a:t>
            </a:r>
            <a:r>
              <a:rPr lang="en-GB" sz="1600" dirty="0">
                <a:solidFill>
                  <a:schemeClr val="dk1"/>
                </a:solidFill>
              </a:rPr>
              <a:t> to create assets, as the </a:t>
            </a:r>
            <a:r>
              <a:rPr lang="en-GB" sz="1600" dirty="0" err="1">
                <a:solidFill>
                  <a:schemeClr val="dk1"/>
                </a:solidFill>
              </a:rPr>
              <a:t>GenAI</a:t>
            </a:r>
            <a:r>
              <a:rPr lang="en-GB" sz="1600" dirty="0">
                <a:solidFill>
                  <a:schemeClr val="dk1"/>
                </a:solidFill>
              </a:rPr>
              <a:t> needs to be trained on existing content. Which risks the assets being made using copyrighted material, as shown in a lawsuit against Midjourney.</a:t>
            </a:r>
            <a:endParaRPr sz="1600" dirty="0">
              <a:solidFill>
                <a:schemeClr val="dk1"/>
              </a:solidFill>
            </a:endParaRPr>
          </a:p>
          <a:p>
            <a:pPr marL="457200" lvl="0" indent="-330200" algn="l" rtl="0">
              <a:spcBef>
                <a:spcPts val="0"/>
              </a:spcBef>
              <a:spcAft>
                <a:spcPts val="0"/>
              </a:spcAft>
              <a:buClr>
                <a:schemeClr val="dk1"/>
              </a:buClr>
              <a:buSzPts val="1600"/>
              <a:buChar char="●"/>
            </a:pPr>
            <a:r>
              <a:rPr lang="en-GB" sz="1600" dirty="0">
                <a:solidFill>
                  <a:schemeClr val="dk1"/>
                </a:solidFill>
              </a:rPr>
              <a:t>This lawsuit was about artists using their art without consent to train </a:t>
            </a:r>
            <a:r>
              <a:rPr lang="en-GB" sz="1600" dirty="0" err="1">
                <a:solidFill>
                  <a:schemeClr val="dk1"/>
                </a:solidFill>
              </a:rPr>
              <a:t>GenAI</a:t>
            </a:r>
            <a:r>
              <a:rPr lang="en-GB" sz="1600" dirty="0">
                <a:solidFill>
                  <a:schemeClr val="dk1"/>
                </a:solidFill>
              </a:rPr>
              <a:t> tools.</a:t>
            </a:r>
            <a:endParaRPr sz="1600" dirty="0">
              <a:solidFill>
                <a:schemeClr val="dk1"/>
              </a:solidFill>
            </a:endParaRPr>
          </a:p>
          <a:p>
            <a:pPr marL="457200" lvl="0" indent="-330200" algn="l" rtl="0">
              <a:spcBef>
                <a:spcPts val="0"/>
              </a:spcBef>
              <a:spcAft>
                <a:spcPts val="0"/>
              </a:spcAft>
              <a:buClr>
                <a:schemeClr val="dk1"/>
              </a:buClr>
              <a:buSzPts val="1600"/>
              <a:buChar char="●"/>
            </a:pPr>
            <a:r>
              <a:rPr lang="en-GB" sz="1600" dirty="0">
                <a:solidFill>
                  <a:schemeClr val="dk1"/>
                </a:solidFill>
              </a:rPr>
              <a:t>The possibility of creating game assets using </a:t>
            </a:r>
            <a:r>
              <a:rPr lang="en-GB" sz="1600" dirty="0" err="1">
                <a:solidFill>
                  <a:schemeClr val="dk1"/>
                </a:solidFill>
              </a:rPr>
              <a:t>GenAI</a:t>
            </a:r>
            <a:r>
              <a:rPr lang="en-GB" sz="1600" dirty="0">
                <a:solidFill>
                  <a:schemeClr val="dk1"/>
                </a:solidFill>
              </a:rPr>
              <a:t> will likely have the same issues unless a </a:t>
            </a:r>
            <a:r>
              <a:rPr lang="en-GB" sz="1600" dirty="0" err="1">
                <a:solidFill>
                  <a:schemeClr val="dk1"/>
                </a:solidFill>
              </a:rPr>
              <a:t>GenAI</a:t>
            </a:r>
            <a:r>
              <a:rPr lang="en-GB" sz="1600" dirty="0">
                <a:solidFill>
                  <a:schemeClr val="dk1"/>
                </a:solidFill>
              </a:rPr>
              <a:t> tool comes out that is only trained using materials with consent from the original creators.</a:t>
            </a:r>
            <a:endParaRPr sz="1600" dirty="0">
              <a:solidFill>
                <a:schemeClr val="dk1"/>
              </a:solidFill>
            </a:endParaRPr>
          </a:p>
        </p:txBody>
      </p:sp>
      <p:pic>
        <p:nvPicPr>
          <p:cNvPr id="128" name="Google Shape;128;p23"/>
          <p:cNvPicPr preferRelativeResize="0"/>
          <p:nvPr/>
        </p:nvPicPr>
        <p:blipFill>
          <a:blip r:embed="rId3">
            <a:alphaModFix/>
          </a:blip>
          <a:stretch>
            <a:fillRect/>
          </a:stretch>
        </p:blipFill>
        <p:spPr>
          <a:xfrm>
            <a:off x="6509900" y="657175"/>
            <a:ext cx="2514424" cy="14143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What are the solutions?</a:t>
            </a:r>
            <a:endParaRPr/>
          </a:p>
        </p:txBody>
      </p:sp>
      <p:sp>
        <p:nvSpPr>
          <p:cNvPr id="134" name="Google Shape;134;p24"/>
          <p:cNvSpPr txBox="1">
            <a:spLocks noGrp="1"/>
          </p:cNvSpPr>
          <p:nvPr>
            <p:ph type="body" idx="1"/>
          </p:nvPr>
        </p:nvSpPr>
        <p:spPr>
          <a:xfrm>
            <a:off x="311700" y="1152475"/>
            <a:ext cx="8275500" cy="2055000"/>
          </a:xfrm>
          <a:prstGeom prst="rect">
            <a:avLst/>
          </a:prstGeom>
        </p:spPr>
        <p:txBody>
          <a:bodyPr spcFirstLastPara="1" wrap="square" lIns="91425" tIns="91425" rIns="91425" bIns="91425" anchor="t" anchorCtr="0">
            <a:spAutoFit/>
          </a:bodyPr>
          <a:lstStyle/>
          <a:p>
            <a:pPr marL="457200" lvl="0" indent="-342900" algn="l" rtl="0">
              <a:spcBef>
                <a:spcPts val="0"/>
              </a:spcBef>
              <a:spcAft>
                <a:spcPts val="0"/>
              </a:spcAft>
              <a:buClr>
                <a:schemeClr val="dk1"/>
              </a:buClr>
              <a:buSzPts val="1800"/>
              <a:buChar char="●"/>
            </a:pPr>
            <a:r>
              <a:rPr lang="en-GB">
                <a:solidFill>
                  <a:schemeClr val="dk1"/>
                </a:solidFill>
              </a:rPr>
              <a:t>The use of GenAI in games should be disclosed alongside the specific model used to make sure that assets aren’t made using stolen content.</a:t>
            </a: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Using GenAI should be used for inspiration rather than copying what is outputted by the tool and using it directly in games with little to no changes.</a:t>
            </a:r>
            <a:endParaRPr>
              <a:solidFill>
                <a:schemeClr val="dk1"/>
              </a:solidFill>
            </a:endParaRPr>
          </a:p>
          <a:p>
            <a:pPr marL="457200" lvl="0" indent="-342900" algn="l" rtl="0">
              <a:spcBef>
                <a:spcPts val="0"/>
              </a:spcBef>
              <a:spcAft>
                <a:spcPts val="0"/>
              </a:spcAft>
              <a:buClr>
                <a:schemeClr val="dk1"/>
              </a:buClr>
              <a:buSzPts val="1800"/>
              <a:buChar char="●"/>
            </a:pPr>
            <a:r>
              <a:rPr lang="en-GB">
                <a:solidFill>
                  <a:schemeClr val="dk1"/>
                </a:solidFill>
              </a:rPr>
              <a:t>If GenAI is used then it should be used to assist existing workers rather than replace them entirely.</a:t>
            </a:r>
            <a:endParaRPr>
              <a:solidFill>
                <a:schemeClr val="dk1"/>
              </a:solidFill>
            </a:endParaRPr>
          </a:p>
        </p:txBody>
      </p:sp>
      <p:pic>
        <p:nvPicPr>
          <p:cNvPr id="135" name="Google Shape;135;p24"/>
          <p:cNvPicPr preferRelativeResize="0"/>
          <p:nvPr/>
        </p:nvPicPr>
        <p:blipFill rotWithShape="1">
          <a:blip r:embed="rId3">
            <a:alphaModFix/>
          </a:blip>
          <a:srcRect l="7419" r="8933"/>
          <a:stretch/>
        </p:blipFill>
        <p:spPr>
          <a:xfrm>
            <a:off x="5647475" y="2994175"/>
            <a:ext cx="3083148" cy="20250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pic>
        <p:nvPicPr>
          <p:cNvPr id="140" name="Google Shape;140;p25"/>
          <p:cNvPicPr preferRelativeResize="0"/>
          <p:nvPr/>
        </p:nvPicPr>
        <p:blipFill>
          <a:blip r:embed="rId3">
            <a:alphaModFix amt="30000"/>
          </a:blip>
          <a:stretch>
            <a:fillRect/>
          </a:stretch>
        </p:blipFill>
        <p:spPr>
          <a:xfrm>
            <a:off x="6781150" y="0"/>
            <a:ext cx="2362851" cy="1329125"/>
          </a:xfrm>
          <a:prstGeom prst="rect">
            <a:avLst/>
          </a:prstGeom>
          <a:noFill/>
          <a:ln>
            <a:noFill/>
          </a:ln>
        </p:spPr>
      </p:pic>
      <p:sp>
        <p:nvSpPr>
          <p:cNvPr id="141" name="Google Shape;141;p25"/>
          <p:cNvSpPr txBox="1">
            <a:spLocks noGrp="1"/>
          </p:cNvSpPr>
          <p:nvPr>
            <p:ph type="title"/>
          </p:nvPr>
        </p:nvSpPr>
        <p:spPr>
          <a:xfrm>
            <a:off x="0" y="445025"/>
            <a:ext cx="6471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Ethical Challenges and Societal Impact</a:t>
            </a:r>
            <a:endParaRPr/>
          </a:p>
        </p:txBody>
      </p:sp>
      <p:sp>
        <p:nvSpPr>
          <p:cNvPr id="142" name="Google Shape;142;p25"/>
          <p:cNvSpPr txBox="1">
            <a:spLocks noGrp="1"/>
          </p:cNvSpPr>
          <p:nvPr>
            <p:ph type="body" idx="1"/>
          </p:nvPr>
        </p:nvSpPr>
        <p:spPr>
          <a:xfrm>
            <a:off x="0" y="1329125"/>
            <a:ext cx="9107400" cy="3541800"/>
          </a:xfrm>
          <a:prstGeom prst="rect">
            <a:avLst/>
          </a:prstGeom>
        </p:spPr>
        <p:txBody>
          <a:bodyPr spcFirstLastPara="1" wrap="square" lIns="91425" tIns="91425" rIns="91425" bIns="91425" anchor="t" anchorCtr="0">
            <a:normAutofit fontScale="70000" lnSpcReduction="10000"/>
          </a:bodyPr>
          <a:lstStyle/>
          <a:p>
            <a:pPr marL="0" lvl="0" indent="0" algn="l" rtl="0">
              <a:spcBef>
                <a:spcPts val="0"/>
              </a:spcBef>
              <a:spcAft>
                <a:spcPts val="0"/>
              </a:spcAft>
              <a:buNone/>
            </a:pPr>
            <a:r>
              <a:rPr lang="en-GB" b="1">
                <a:solidFill>
                  <a:schemeClr val="dk1"/>
                </a:solidFill>
              </a:rPr>
              <a:t>AI Ethical Dilemmas</a:t>
            </a:r>
            <a:endParaRPr b="1">
              <a:solidFill>
                <a:schemeClr val="dk1"/>
              </a:solidFill>
            </a:endParaRPr>
          </a:p>
          <a:p>
            <a:pPr marL="457200" lvl="0" indent="-308610" algn="l" rtl="0">
              <a:spcBef>
                <a:spcPts val="1200"/>
              </a:spcBef>
              <a:spcAft>
                <a:spcPts val="0"/>
              </a:spcAft>
              <a:buClr>
                <a:schemeClr val="dk1"/>
              </a:buClr>
              <a:buSzPct val="100000"/>
              <a:buChar char="●"/>
            </a:pPr>
            <a:r>
              <a:rPr lang="en-GB" b="1">
                <a:solidFill>
                  <a:schemeClr val="dk1"/>
                </a:solidFill>
              </a:rPr>
              <a:t>Bias and Fairness: </a:t>
            </a:r>
            <a:r>
              <a:rPr lang="en-GB">
                <a:solidFill>
                  <a:schemeClr val="dk1"/>
                </a:solidFill>
              </a:rPr>
              <a:t>AI algorithms may perpetuate biases in training data, leading to unfair treatment.</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Privacy Concerns:</a:t>
            </a:r>
            <a:r>
              <a:rPr lang="en-GB">
                <a:solidFill>
                  <a:schemeClr val="dk1"/>
                </a:solidFill>
              </a:rPr>
              <a:t> AI systems rely on vast amounts of personal data, raising concerns about privacy infringement and data misuse.</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Autonomy and Control:</a:t>
            </a:r>
            <a:r>
              <a:rPr lang="en-GB">
                <a:solidFill>
                  <a:schemeClr val="dk1"/>
                </a:solidFill>
              </a:rPr>
              <a:t> Balancing autonomy with human oversight and control..</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Job Displacement and Economic Impact:</a:t>
            </a:r>
            <a:r>
              <a:rPr lang="en-GB">
                <a:solidFill>
                  <a:schemeClr val="dk1"/>
                </a:solidFill>
              </a:rPr>
              <a:t> Addressing the societal impact of AI-driven job displacement and ensuring a just transition for affected workers.</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Transparency and Accountability:</a:t>
            </a:r>
            <a:r>
              <a:rPr lang="en-GB">
                <a:solidFill>
                  <a:schemeClr val="dk1"/>
                </a:solidFill>
              </a:rPr>
              <a:t> Balancing transparency and proprietary interests in AI systems</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Dual Use and Weaponization: </a:t>
            </a:r>
            <a:r>
              <a:rPr lang="en-GB">
                <a:solidFill>
                  <a:schemeClr val="dk1"/>
                </a:solidFill>
              </a:rPr>
              <a:t>Navigating the dual-use nature of AI and preventing harmful applications.</a:t>
            </a:r>
            <a:endParaRPr>
              <a:solidFill>
                <a:schemeClr val="dk1"/>
              </a:solidFill>
            </a:endParaRPr>
          </a:p>
          <a:p>
            <a:pPr marL="457200" lvl="0" indent="-308610" algn="l" rtl="0">
              <a:spcBef>
                <a:spcPts val="0"/>
              </a:spcBef>
              <a:spcAft>
                <a:spcPts val="0"/>
              </a:spcAft>
              <a:buClr>
                <a:schemeClr val="dk1"/>
              </a:buClr>
              <a:buSzPct val="100000"/>
              <a:buChar char="●"/>
            </a:pPr>
            <a:r>
              <a:rPr lang="en-GB" b="1">
                <a:solidFill>
                  <a:schemeClr val="dk1"/>
                </a:solidFill>
              </a:rPr>
              <a:t>Existential Risk:</a:t>
            </a:r>
            <a:r>
              <a:rPr lang="en-GB">
                <a:solidFill>
                  <a:schemeClr val="dk1"/>
                </a:solidFill>
              </a:rPr>
              <a:t> Balancing technological progress with the need to mitigate existential risks</a:t>
            </a:r>
            <a:endParaRPr>
              <a:solidFill>
                <a:schemeClr val="dk1"/>
              </a:solidFill>
            </a:endParaRPr>
          </a:p>
          <a:p>
            <a:pPr marL="0" lvl="0" indent="0" algn="l" rtl="0">
              <a:spcBef>
                <a:spcPts val="1200"/>
              </a:spcBef>
              <a:spcAft>
                <a:spcPts val="0"/>
              </a:spcAft>
              <a:buNone/>
            </a:pPr>
            <a:r>
              <a:rPr lang="en-GB">
                <a:solidFill>
                  <a:schemeClr val="dk1"/>
                </a:solidFill>
              </a:rPr>
              <a:t>AI raises concerns about privacy, job security, fairness, accountability, and ethical implications. Addressing careful consideration of ethical, legal, and societal implications and proactive development and deployment.</a:t>
            </a:r>
            <a:endParaRPr>
              <a:solidFill>
                <a:schemeClr val="dk1"/>
              </a:solidFill>
            </a:endParaRPr>
          </a:p>
          <a:p>
            <a:pPr marL="0" lvl="0" indent="0" algn="l" rtl="0">
              <a:spcBef>
                <a:spcPts val="1200"/>
              </a:spcBef>
              <a:spcAft>
                <a:spcPts val="1200"/>
              </a:spcAft>
              <a:buNone/>
            </a:pPr>
            <a:r>
              <a:rPr lang="en-GB">
                <a:solidFill>
                  <a:schemeClr val="dk1"/>
                </a:solidFill>
              </a:rPr>
              <a:t>Balancing innovation and ethical considerations requires a collaborative approach involving individuals and groups from various disciplines, promoting human well-being, fairness, and societal benefit through AI technologies.</a:t>
            </a:r>
            <a:endParaRPr>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203400" y="1852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300"/>
              <a:t>AI in </a:t>
            </a:r>
            <a:r>
              <a:rPr lang="en-GB" sz="2400">
                <a:solidFill>
                  <a:srgbClr val="13343B"/>
                </a:solidFill>
                <a:latin typeface="Roboto"/>
                <a:ea typeface="Roboto"/>
                <a:cs typeface="Roboto"/>
                <a:sym typeface="Roboto"/>
              </a:rPr>
              <a:t>The Internet of Things (IoT)</a:t>
            </a:r>
            <a:endParaRPr/>
          </a:p>
        </p:txBody>
      </p:sp>
      <p:sp>
        <p:nvSpPr>
          <p:cNvPr id="148" name="Google Shape;148;p26"/>
          <p:cNvSpPr txBox="1"/>
          <p:nvPr/>
        </p:nvSpPr>
        <p:spPr>
          <a:xfrm>
            <a:off x="168225" y="757925"/>
            <a:ext cx="5604300" cy="1304100"/>
          </a:xfrm>
          <a:prstGeom prst="rect">
            <a:avLst/>
          </a:prstGeom>
          <a:noFill/>
          <a:ln>
            <a:noFill/>
          </a:ln>
        </p:spPr>
        <p:txBody>
          <a:bodyPr spcFirstLastPara="1" wrap="square" lIns="91425" tIns="91425" rIns="91425" bIns="91425" anchor="t" anchorCtr="0">
            <a:spAutoFit/>
          </a:bodyPr>
          <a:lstStyle/>
          <a:p>
            <a:pPr marL="0" lvl="0" indent="0" algn="l" rtl="0">
              <a:lnSpc>
                <a:spcPct val="125454"/>
              </a:lnSpc>
              <a:spcBef>
                <a:spcPts val="0"/>
              </a:spcBef>
              <a:spcAft>
                <a:spcPts val="0"/>
              </a:spcAft>
              <a:buNone/>
            </a:pPr>
            <a:r>
              <a:rPr lang="en-GB" sz="1000" b="1">
                <a:solidFill>
                  <a:srgbClr val="13343B"/>
                </a:solidFill>
                <a:latin typeface="Roboto"/>
                <a:ea typeface="Roboto"/>
                <a:cs typeface="Roboto"/>
                <a:sym typeface="Roboto"/>
              </a:rPr>
              <a:t>GPT 3.5</a:t>
            </a:r>
            <a:endParaRPr sz="1000" b="1">
              <a:solidFill>
                <a:srgbClr val="13343B"/>
              </a:solidFill>
              <a:latin typeface="Roboto"/>
              <a:ea typeface="Roboto"/>
              <a:cs typeface="Roboto"/>
              <a:sym typeface="Roboto"/>
            </a:endParaRPr>
          </a:p>
          <a:p>
            <a:pPr marL="0" lvl="0" indent="0" algn="l" rtl="0">
              <a:lnSpc>
                <a:spcPct val="125454"/>
              </a:lnSpc>
              <a:spcBef>
                <a:spcPts val="0"/>
              </a:spcBef>
              <a:spcAft>
                <a:spcPts val="0"/>
              </a:spcAft>
              <a:buNone/>
            </a:pPr>
            <a:r>
              <a:rPr lang="en-GB" sz="1000">
                <a:solidFill>
                  <a:srgbClr val="13343B"/>
                </a:solidFill>
                <a:latin typeface="Roboto"/>
                <a:ea typeface="Roboto"/>
                <a:cs typeface="Roboto"/>
                <a:sym typeface="Roboto"/>
              </a:rPr>
              <a:t>The Internet of Things (IoT) refers to the network of physical devices embedded with sensors, software, and other technologies to connect and exchange data with other devices and systems over the internet. </a:t>
            </a:r>
            <a:endParaRPr sz="1000">
              <a:solidFill>
                <a:srgbClr val="13343B"/>
              </a:solidFill>
              <a:latin typeface="Roboto"/>
              <a:ea typeface="Roboto"/>
              <a:cs typeface="Roboto"/>
              <a:sym typeface="Roboto"/>
            </a:endParaRPr>
          </a:p>
          <a:p>
            <a:pPr marL="0" lvl="0" indent="0" algn="l" rtl="0">
              <a:lnSpc>
                <a:spcPct val="125454"/>
              </a:lnSpc>
              <a:spcBef>
                <a:spcPts val="0"/>
              </a:spcBef>
              <a:spcAft>
                <a:spcPts val="0"/>
              </a:spcAft>
              <a:buNone/>
            </a:pPr>
            <a:r>
              <a:rPr lang="en-GB" sz="1000">
                <a:solidFill>
                  <a:srgbClr val="13343B"/>
                </a:solidFill>
                <a:latin typeface="Roboto"/>
                <a:ea typeface="Roboto"/>
                <a:cs typeface="Roboto"/>
                <a:sym typeface="Roboto"/>
              </a:rPr>
              <a:t>AI plays a crucial role in IoT by enabling devices to analyse and act on data without human intervention, leading to more efficient and intelligent decision-making.</a:t>
            </a:r>
            <a:endParaRPr sz="1000">
              <a:solidFill>
                <a:srgbClr val="13343B"/>
              </a:solidFill>
              <a:latin typeface="Roboto"/>
              <a:ea typeface="Roboto"/>
              <a:cs typeface="Roboto"/>
              <a:sym typeface="Roboto"/>
            </a:endParaRPr>
          </a:p>
        </p:txBody>
      </p:sp>
      <p:sp>
        <p:nvSpPr>
          <p:cNvPr id="149" name="Google Shape;149;p26"/>
          <p:cNvSpPr txBox="1"/>
          <p:nvPr/>
        </p:nvSpPr>
        <p:spPr>
          <a:xfrm>
            <a:off x="203400" y="2102000"/>
            <a:ext cx="5768700" cy="1494300"/>
          </a:xfrm>
          <a:prstGeom prst="rect">
            <a:avLst/>
          </a:prstGeom>
          <a:noFill/>
          <a:ln>
            <a:noFill/>
          </a:ln>
        </p:spPr>
        <p:txBody>
          <a:bodyPr spcFirstLastPara="1" wrap="square" lIns="91425" tIns="91425" rIns="91425" bIns="91425" anchor="t" anchorCtr="0">
            <a:spAutoFit/>
          </a:bodyPr>
          <a:lstStyle/>
          <a:p>
            <a:pPr marL="0" lvl="0" indent="0" algn="l" rtl="0">
              <a:lnSpc>
                <a:spcPct val="163636"/>
              </a:lnSpc>
              <a:spcBef>
                <a:spcPts val="1800"/>
              </a:spcBef>
              <a:spcAft>
                <a:spcPts val="0"/>
              </a:spcAft>
              <a:buNone/>
            </a:pPr>
            <a:r>
              <a:rPr lang="en-GB" sz="1600" b="1">
                <a:solidFill>
                  <a:srgbClr val="13343B"/>
                </a:solidFill>
                <a:latin typeface="Roboto"/>
                <a:ea typeface="Roboto"/>
                <a:cs typeface="Roboto"/>
                <a:sym typeface="Roboto"/>
              </a:rPr>
              <a:t>Impact on Agriculture</a:t>
            </a:r>
            <a:endParaRPr sz="1600" b="1">
              <a:solidFill>
                <a:srgbClr val="13343B"/>
              </a:solidFill>
              <a:latin typeface="Roboto"/>
              <a:ea typeface="Roboto"/>
              <a:cs typeface="Roboto"/>
              <a:sym typeface="Roboto"/>
            </a:endParaRPr>
          </a:p>
          <a:p>
            <a:pPr marL="0" lvl="0" indent="0" algn="l" rtl="0">
              <a:lnSpc>
                <a:spcPct val="125454"/>
              </a:lnSpc>
              <a:spcBef>
                <a:spcPts val="600"/>
              </a:spcBef>
              <a:spcAft>
                <a:spcPts val="0"/>
              </a:spcAft>
              <a:buNone/>
            </a:pPr>
            <a:r>
              <a:rPr lang="en-GB" sz="1100">
                <a:solidFill>
                  <a:srgbClr val="13343B"/>
                </a:solidFill>
                <a:latin typeface="Roboto"/>
                <a:ea typeface="Roboto"/>
                <a:cs typeface="Roboto"/>
                <a:sym typeface="Roboto"/>
              </a:rPr>
              <a:t>IoT</a:t>
            </a:r>
            <a:r>
              <a:rPr lang="en-GB" sz="1000">
                <a:solidFill>
                  <a:srgbClr val="13343B"/>
                </a:solidFill>
                <a:latin typeface="Roboto"/>
                <a:ea typeface="Roboto"/>
                <a:cs typeface="Roboto"/>
                <a:sym typeface="Roboto"/>
              </a:rPr>
              <a:t> and AI have significantly impacted agriculture by enabling precision farming, real-time monitoring of crops and livestock, and predictive analytics for better decision-making. </a:t>
            </a:r>
            <a:endParaRPr sz="1000">
              <a:solidFill>
                <a:srgbClr val="13343B"/>
              </a:solidFill>
              <a:latin typeface="Roboto"/>
              <a:ea typeface="Roboto"/>
              <a:cs typeface="Roboto"/>
              <a:sym typeface="Roboto"/>
            </a:endParaRPr>
          </a:p>
          <a:p>
            <a:pPr marL="0" lvl="0" indent="0" algn="l" rtl="0">
              <a:lnSpc>
                <a:spcPct val="125454"/>
              </a:lnSpc>
              <a:spcBef>
                <a:spcPts val="600"/>
              </a:spcBef>
              <a:spcAft>
                <a:spcPts val="0"/>
              </a:spcAft>
              <a:buNone/>
            </a:pPr>
            <a:r>
              <a:rPr lang="en-GB" sz="1000">
                <a:solidFill>
                  <a:srgbClr val="13343B"/>
                </a:solidFill>
                <a:latin typeface="Roboto"/>
                <a:ea typeface="Roboto"/>
                <a:cs typeface="Roboto"/>
                <a:sym typeface="Roboto"/>
              </a:rPr>
              <a:t>For example, the integration of mobile technology in agricultural extension services has revolutionized information dissemination and management in the agricultural sector.</a:t>
            </a:r>
            <a:endParaRPr sz="1000">
              <a:solidFill>
                <a:srgbClr val="13343B"/>
              </a:solidFill>
              <a:latin typeface="Roboto"/>
              <a:ea typeface="Roboto"/>
              <a:cs typeface="Roboto"/>
              <a:sym typeface="Roboto"/>
            </a:endParaRPr>
          </a:p>
        </p:txBody>
      </p:sp>
      <p:sp>
        <p:nvSpPr>
          <p:cNvPr id="150" name="Google Shape;150;p26"/>
          <p:cNvSpPr txBox="1"/>
          <p:nvPr/>
        </p:nvSpPr>
        <p:spPr>
          <a:xfrm>
            <a:off x="2622300" y="4116325"/>
            <a:ext cx="6101700" cy="751800"/>
          </a:xfrm>
          <a:prstGeom prst="rect">
            <a:avLst/>
          </a:prstGeom>
          <a:noFill/>
          <a:ln>
            <a:noFill/>
          </a:ln>
        </p:spPr>
        <p:txBody>
          <a:bodyPr spcFirstLastPara="1" wrap="square" lIns="91425" tIns="91425" rIns="91425" bIns="91425" anchor="t" anchorCtr="0">
            <a:spAutoFit/>
          </a:bodyPr>
          <a:lstStyle/>
          <a:p>
            <a:pPr marL="0" lvl="0" indent="0" algn="l" rtl="0">
              <a:lnSpc>
                <a:spcPct val="125454"/>
              </a:lnSpc>
              <a:spcBef>
                <a:spcPts val="0"/>
              </a:spcBef>
              <a:spcAft>
                <a:spcPts val="0"/>
              </a:spcAft>
              <a:buNone/>
            </a:pPr>
            <a:r>
              <a:rPr lang="en-GB" sz="1050">
                <a:solidFill>
                  <a:srgbClr val="13343B"/>
                </a:solidFill>
                <a:latin typeface="Roboto"/>
                <a:ea typeface="Roboto"/>
                <a:cs typeface="Roboto"/>
                <a:sym typeface="Roboto"/>
              </a:rPr>
              <a:t>Additionally, digital technologies, including IoT and AI, allow for the differentiation of land resources by productivity and the spot use of weather, phytosanitary, and veterinary indicators at the local level, leading to a flexible response of agricultural businesses to changes</a:t>
            </a:r>
            <a:r>
              <a:rPr lang="en-GB" sz="1050">
                <a:solidFill>
                  <a:srgbClr val="13343B"/>
                </a:solidFill>
                <a:latin typeface="Courier New"/>
                <a:ea typeface="Courier New"/>
                <a:cs typeface="Courier New"/>
                <a:sym typeface="Courier New"/>
              </a:rPr>
              <a:t>.</a:t>
            </a:r>
            <a:endParaRPr sz="1050">
              <a:solidFill>
                <a:srgbClr val="13343B"/>
              </a:solidFill>
              <a:latin typeface="Courier New"/>
              <a:ea typeface="Courier New"/>
              <a:cs typeface="Courier New"/>
              <a:sym typeface="Courier New"/>
            </a:endParaRPr>
          </a:p>
        </p:txBody>
      </p:sp>
      <p:pic>
        <p:nvPicPr>
          <p:cNvPr id="151" name="Google Shape;151;p26"/>
          <p:cNvPicPr preferRelativeResize="0"/>
          <p:nvPr/>
        </p:nvPicPr>
        <p:blipFill rotWithShape="1">
          <a:blip r:embed="rId3">
            <a:alphaModFix/>
          </a:blip>
          <a:srcRect t="179" b="169"/>
          <a:stretch/>
        </p:blipFill>
        <p:spPr>
          <a:xfrm>
            <a:off x="6167625" y="687550"/>
            <a:ext cx="2976375" cy="3262850"/>
          </a:xfrm>
          <a:prstGeom prst="rect">
            <a:avLst/>
          </a:prstGeom>
          <a:noFill/>
          <a:ln>
            <a:noFill/>
          </a:ln>
        </p:spPr>
      </p:pic>
      <p:pic>
        <p:nvPicPr>
          <p:cNvPr id="152" name="Google Shape;152;p26"/>
          <p:cNvPicPr preferRelativeResize="0"/>
          <p:nvPr/>
        </p:nvPicPr>
        <p:blipFill>
          <a:blip r:embed="rId4">
            <a:alphaModFix/>
          </a:blip>
          <a:stretch>
            <a:fillRect/>
          </a:stretch>
        </p:blipFill>
        <p:spPr>
          <a:xfrm>
            <a:off x="125675" y="3888059"/>
            <a:ext cx="2007925" cy="119636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sz="2300"/>
              <a:t>AI in IoT – Environment / communities</a:t>
            </a:r>
            <a:endParaRPr/>
          </a:p>
        </p:txBody>
      </p:sp>
      <p:sp>
        <p:nvSpPr>
          <p:cNvPr id="158" name="Google Shape;158;p27"/>
          <p:cNvSpPr txBox="1"/>
          <p:nvPr/>
        </p:nvSpPr>
        <p:spPr>
          <a:xfrm>
            <a:off x="492175" y="976850"/>
            <a:ext cx="4212600" cy="1975500"/>
          </a:xfrm>
          <a:prstGeom prst="rect">
            <a:avLst/>
          </a:prstGeom>
          <a:noFill/>
          <a:ln>
            <a:noFill/>
          </a:ln>
        </p:spPr>
        <p:txBody>
          <a:bodyPr spcFirstLastPara="1" wrap="square" lIns="91425" tIns="91425" rIns="91425" bIns="91425" anchor="t" anchorCtr="0">
            <a:spAutoFit/>
          </a:bodyPr>
          <a:lstStyle/>
          <a:p>
            <a:pPr marL="0" lvl="0" indent="0" algn="l" rtl="0">
              <a:lnSpc>
                <a:spcPct val="163636"/>
              </a:lnSpc>
              <a:spcBef>
                <a:spcPts val="1800"/>
              </a:spcBef>
              <a:spcAft>
                <a:spcPts val="0"/>
              </a:spcAft>
              <a:buClr>
                <a:schemeClr val="dk1"/>
              </a:buClr>
              <a:buSzPts val="1100"/>
              <a:buFont typeface="Arial"/>
              <a:buNone/>
            </a:pPr>
            <a:r>
              <a:rPr lang="en-GB" sz="800" b="1">
                <a:solidFill>
                  <a:srgbClr val="13343B"/>
                </a:solidFill>
                <a:latin typeface="Roboto"/>
                <a:ea typeface="Roboto"/>
                <a:cs typeface="Roboto"/>
                <a:sym typeface="Roboto"/>
              </a:rPr>
              <a:t>Impact on Environment</a:t>
            </a:r>
            <a:endParaRPr sz="800" b="1">
              <a:solidFill>
                <a:srgbClr val="13343B"/>
              </a:solidFill>
              <a:latin typeface="Roboto"/>
              <a:ea typeface="Roboto"/>
              <a:cs typeface="Roboto"/>
              <a:sym typeface="Roboto"/>
            </a:endParaRPr>
          </a:p>
          <a:p>
            <a:pPr marL="0" lvl="0" indent="0" algn="l" rtl="0">
              <a:lnSpc>
                <a:spcPct val="125454"/>
              </a:lnSpc>
              <a:spcBef>
                <a:spcPts val="600"/>
              </a:spcBef>
              <a:spcAft>
                <a:spcPts val="0"/>
              </a:spcAft>
              <a:buClr>
                <a:schemeClr val="dk1"/>
              </a:buClr>
              <a:buSzPts val="1100"/>
              <a:buFont typeface="Arial"/>
              <a:buNone/>
            </a:pPr>
            <a:r>
              <a:rPr lang="en-GB" sz="800">
                <a:solidFill>
                  <a:srgbClr val="13343B"/>
                </a:solidFill>
                <a:latin typeface="Roboto"/>
                <a:ea typeface="Roboto"/>
                <a:cs typeface="Roboto"/>
                <a:sym typeface="Roboto"/>
              </a:rPr>
              <a:t>IoT and AI have facilitated the development of sustainable and eco-friendly production systems. </a:t>
            </a:r>
            <a:endParaRPr sz="800">
              <a:solidFill>
                <a:srgbClr val="13343B"/>
              </a:solidFill>
              <a:latin typeface="Roboto"/>
              <a:ea typeface="Roboto"/>
              <a:cs typeface="Roboto"/>
              <a:sym typeface="Roboto"/>
            </a:endParaRPr>
          </a:p>
          <a:p>
            <a:pPr marL="0" lvl="0" indent="0" algn="l" rtl="0">
              <a:lnSpc>
                <a:spcPct val="125454"/>
              </a:lnSpc>
              <a:spcBef>
                <a:spcPts val="600"/>
              </a:spcBef>
              <a:spcAft>
                <a:spcPts val="0"/>
              </a:spcAft>
              <a:buClr>
                <a:schemeClr val="dk1"/>
              </a:buClr>
              <a:buSzPts val="1100"/>
              <a:buFont typeface="Arial"/>
              <a:buNone/>
            </a:pPr>
            <a:r>
              <a:rPr lang="en-GB" sz="800">
                <a:solidFill>
                  <a:srgbClr val="13343B"/>
                </a:solidFill>
                <a:latin typeface="Roboto"/>
                <a:ea typeface="Roboto"/>
                <a:cs typeface="Roboto"/>
                <a:sym typeface="Roboto"/>
              </a:rPr>
              <a:t>For instance, digital technologies have been used to create a virtual digital replica of aquaculture farms, allowing for better control of essential water quality variables and real-time monitoring and optimization of aquaculture processes and assets</a:t>
            </a:r>
            <a:r>
              <a:rPr lang="en-GB" sz="800" u="sng">
                <a:solidFill>
                  <a:schemeClr val="hlink"/>
                </a:solidFill>
                <a:latin typeface="Courier New"/>
                <a:ea typeface="Courier New"/>
                <a:cs typeface="Courier New"/>
                <a:sym typeface="Courier New"/>
                <a:hlinkClick r:id="rId3"/>
              </a:rPr>
              <a:t>4</a:t>
            </a:r>
            <a:r>
              <a:rPr lang="en-GB" sz="800">
                <a:solidFill>
                  <a:srgbClr val="13343B"/>
                </a:solidFill>
                <a:latin typeface="Roboto"/>
                <a:ea typeface="Roboto"/>
                <a:cs typeface="Roboto"/>
                <a:sym typeface="Roboto"/>
              </a:rPr>
              <a:t>. </a:t>
            </a:r>
            <a:endParaRPr sz="800">
              <a:solidFill>
                <a:srgbClr val="13343B"/>
              </a:solidFill>
              <a:latin typeface="Roboto"/>
              <a:ea typeface="Roboto"/>
              <a:cs typeface="Roboto"/>
              <a:sym typeface="Roboto"/>
            </a:endParaRPr>
          </a:p>
          <a:p>
            <a:pPr marL="0" lvl="0" indent="0" algn="l" rtl="0">
              <a:lnSpc>
                <a:spcPct val="125454"/>
              </a:lnSpc>
              <a:spcBef>
                <a:spcPts val="600"/>
              </a:spcBef>
              <a:spcAft>
                <a:spcPts val="0"/>
              </a:spcAft>
              <a:buClr>
                <a:schemeClr val="dk1"/>
              </a:buClr>
              <a:buSzPts val="1100"/>
              <a:buFont typeface="Arial"/>
              <a:buNone/>
            </a:pPr>
            <a:r>
              <a:rPr lang="en-GB" sz="800">
                <a:solidFill>
                  <a:srgbClr val="13343B"/>
                </a:solidFill>
                <a:latin typeface="Roboto"/>
                <a:ea typeface="Roboto"/>
                <a:cs typeface="Roboto"/>
                <a:sym typeface="Roboto"/>
              </a:rPr>
              <a:t>This has the potential to contribute to efficient, sustainable, and ecologically clean agricultural production</a:t>
            </a:r>
            <a:r>
              <a:rPr lang="en-GB" sz="800">
                <a:solidFill>
                  <a:srgbClr val="13343B"/>
                </a:solidFill>
                <a:latin typeface="Courier New"/>
                <a:ea typeface="Courier New"/>
                <a:cs typeface="Courier New"/>
                <a:sym typeface="Courier New"/>
              </a:rPr>
              <a:t>.</a:t>
            </a:r>
            <a:endParaRPr sz="800">
              <a:solidFill>
                <a:srgbClr val="13343B"/>
              </a:solidFill>
              <a:latin typeface="Courier New"/>
              <a:ea typeface="Courier New"/>
              <a:cs typeface="Courier New"/>
              <a:sym typeface="Courier New"/>
            </a:endParaRPr>
          </a:p>
          <a:p>
            <a:pPr marL="0" lvl="0" indent="0" algn="l" rtl="0">
              <a:spcBef>
                <a:spcPts val="0"/>
              </a:spcBef>
              <a:spcAft>
                <a:spcPts val="0"/>
              </a:spcAft>
              <a:buNone/>
            </a:pPr>
            <a:endParaRPr sz="1800">
              <a:solidFill>
                <a:schemeClr val="dk2"/>
              </a:solidFill>
            </a:endParaRPr>
          </a:p>
        </p:txBody>
      </p:sp>
      <p:sp>
        <p:nvSpPr>
          <p:cNvPr id="159" name="Google Shape;159;p27"/>
          <p:cNvSpPr txBox="1"/>
          <p:nvPr/>
        </p:nvSpPr>
        <p:spPr>
          <a:xfrm>
            <a:off x="4102400" y="3339125"/>
            <a:ext cx="4928400" cy="1744200"/>
          </a:xfrm>
          <a:prstGeom prst="rect">
            <a:avLst/>
          </a:prstGeom>
          <a:noFill/>
          <a:ln>
            <a:noFill/>
          </a:ln>
        </p:spPr>
        <p:txBody>
          <a:bodyPr spcFirstLastPara="1" wrap="square" lIns="91425" tIns="91425" rIns="91425" bIns="91425" anchor="t" anchorCtr="0">
            <a:spAutoFit/>
          </a:bodyPr>
          <a:lstStyle/>
          <a:p>
            <a:pPr marL="0" lvl="0" indent="0" algn="l" rtl="0">
              <a:lnSpc>
                <a:spcPct val="163636"/>
              </a:lnSpc>
              <a:spcBef>
                <a:spcPts val="1800"/>
              </a:spcBef>
              <a:spcAft>
                <a:spcPts val="0"/>
              </a:spcAft>
              <a:buClr>
                <a:schemeClr val="dk1"/>
              </a:buClr>
              <a:buSzPts val="1100"/>
              <a:buFont typeface="Arial"/>
              <a:buNone/>
            </a:pPr>
            <a:r>
              <a:rPr lang="en-GB" sz="800" b="1">
                <a:solidFill>
                  <a:srgbClr val="13343B"/>
                </a:solidFill>
                <a:latin typeface="Roboto"/>
                <a:ea typeface="Roboto"/>
                <a:cs typeface="Roboto"/>
                <a:sym typeface="Roboto"/>
              </a:rPr>
              <a:t>Impact on Local Communities</a:t>
            </a:r>
            <a:endParaRPr sz="800" b="1">
              <a:solidFill>
                <a:srgbClr val="13343B"/>
              </a:solidFill>
              <a:latin typeface="Roboto"/>
              <a:ea typeface="Roboto"/>
              <a:cs typeface="Roboto"/>
              <a:sym typeface="Roboto"/>
            </a:endParaRPr>
          </a:p>
          <a:p>
            <a:pPr marL="0" lvl="0" indent="0" algn="l" rtl="0">
              <a:lnSpc>
                <a:spcPct val="125454"/>
              </a:lnSpc>
              <a:spcBef>
                <a:spcPts val="600"/>
              </a:spcBef>
              <a:spcAft>
                <a:spcPts val="0"/>
              </a:spcAft>
              <a:buClr>
                <a:schemeClr val="dk1"/>
              </a:buClr>
              <a:buSzPts val="1100"/>
              <a:buFont typeface="Arial"/>
              <a:buNone/>
            </a:pPr>
            <a:r>
              <a:rPr lang="en-GB" sz="800">
                <a:solidFill>
                  <a:srgbClr val="13343B"/>
                </a:solidFill>
                <a:latin typeface="Roboto"/>
                <a:ea typeface="Roboto"/>
                <a:cs typeface="Roboto"/>
                <a:sym typeface="Roboto"/>
              </a:rPr>
              <a:t>In local communities, IoT and AI have contributed to enhanced adaptability to a rapidly changing environment. For example, participatory methodologies like SAMBA roleplay have been used to better understand the impact of households' paddy field endowment on land use changes and natural resource management issues in mountainous provinces. </a:t>
            </a:r>
            <a:endParaRPr sz="800">
              <a:solidFill>
                <a:srgbClr val="13343B"/>
              </a:solidFill>
              <a:latin typeface="Roboto"/>
              <a:ea typeface="Roboto"/>
              <a:cs typeface="Roboto"/>
              <a:sym typeface="Roboto"/>
            </a:endParaRPr>
          </a:p>
          <a:p>
            <a:pPr marL="0" lvl="0" indent="0" algn="l" rtl="0">
              <a:lnSpc>
                <a:spcPct val="125454"/>
              </a:lnSpc>
              <a:spcBef>
                <a:spcPts val="600"/>
              </a:spcBef>
              <a:spcAft>
                <a:spcPts val="0"/>
              </a:spcAft>
              <a:buClr>
                <a:schemeClr val="dk1"/>
              </a:buClr>
              <a:buSzPts val="1100"/>
              <a:buFont typeface="Arial"/>
              <a:buNone/>
            </a:pPr>
            <a:r>
              <a:rPr lang="en-GB" sz="800">
                <a:solidFill>
                  <a:srgbClr val="13343B"/>
                </a:solidFill>
                <a:latin typeface="Roboto"/>
                <a:ea typeface="Roboto"/>
                <a:cs typeface="Roboto"/>
                <a:sym typeface="Roboto"/>
              </a:rPr>
              <a:t>These methodologies incorporate IoT and AI-driven models to test hypotheses about the consequences of land allocation on upland resource management</a:t>
            </a:r>
            <a:r>
              <a:rPr lang="en-GB" sz="800">
                <a:solidFill>
                  <a:srgbClr val="13343B"/>
                </a:solidFill>
                <a:latin typeface="Courier New"/>
                <a:ea typeface="Courier New"/>
                <a:cs typeface="Courier New"/>
                <a:sym typeface="Courier New"/>
              </a:rPr>
              <a:t>.</a:t>
            </a:r>
            <a:endParaRPr sz="800">
              <a:solidFill>
                <a:srgbClr val="13343B"/>
              </a:solidFill>
              <a:latin typeface="Courier New"/>
              <a:ea typeface="Courier New"/>
              <a:cs typeface="Courier New"/>
              <a:sym typeface="Courier New"/>
            </a:endParaRPr>
          </a:p>
          <a:p>
            <a:pPr marL="0" lvl="0" indent="0" algn="l" rtl="0">
              <a:spcBef>
                <a:spcPts val="0"/>
              </a:spcBef>
              <a:spcAft>
                <a:spcPts val="0"/>
              </a:spcAft>
              <a:buNone/>
            </a:pPr>
            <a:endParaRPr sz="1800">
              <a:solidFill>
                <a:schemeClr val="dk2"/>
              </a:solidFill>
            </a:endParaRPr>
          </a:p>
        </p:txBody>
      </p:sp>
      <p:pic>
        <p:nvPicPr>
          <p:cNvPr id="160" name="Google Shape;160;p27"/>
          <p:cNvPicPr preferRelativeResize="0"/>
          <p:nvPr/>
        </p:nvPicPr>
        <p:blipFill rotWithShape="1">
          <a:blip r:embed="rId4">
            <a:alphaModFix/>
          </a:blip>
          <a:srcRect l="199" r="199"/>
          <a:stretch/>
        </p:blipFill>
        <p:spPr>
          <a:xfrm>
            <a:off x="288639" y="2952350"/>
            <a:ext cx="3049294" cy="2094250"/>
          </a:xfrm>
          <a:prstGeom prst="rect">
            <a:avLst/>
          </a:prstGeom>
          <a:noFill/>
          <a:ln>
            <a:noFill/>
          </a:ln>
        </p:spPr>
      </p:pic>
      <p:pic>
        <p:nvPicPr>
          <p:cNvPr id="161" name="Google Shape;161;p27"/>
          <p:cNvPicPr preferRelativeResize="0"/>
          <p:nvPr/>
        </p:nvPicPr>
        <p:blipFill>
          <a:blip r:embed="rId5">
            <a:alphaModFix/>
          </a:blip>
          <a:stretch>
            <a:fillRect/>
          </a:stretch>
        </p:blipFill>
        <p:spPr>
          <a:xfrm>
            <a:off x="4947250" y="762375"/>
            <a:ext cx="3911425" cy="24748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Conclusion</a:t>
            </a:r>
            <a:endParaRPr b="1"/>
          </a:p>
        </p:txBody>
      </p:sp>
      <p:sp>
        <p:nvSpPr>
          <p:cNvPr id="167" name="Google Shape;167;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solidFill>
                  <a:schemeClr val="dk1"/>
                </a:solidFill>
              </a:rPr>
              <a:t>Our approach to addressing the ethical concerns related to AI development and use focuses on promoting transparency, accountability, and diversity. Our method includes a more thorough stakeholder consultation process than existing approaches, which prioritise technical solutions to address issues linked to prejudice and privacy. In order to fully understand the ethical ramifications of AI technology, collaboration with ethicists, legal specialists, and representatives of affected communities is necessary.</a:t>
            </a:r>
            <a:endParaRPr>
              <a:solidFill>
                <a:schemeClr val="dk1"/>
              </a:solidFill>
            </a:endParaRPr>
          </a:p>
          <a:p>
            <a:pPr marL="0" lvl="0" indent="0" algn="l" rtl="0">
              <a:spcBef>
                <a:spcPts val="1200"/>
              </a:spcBef>
              <a:spcAft>
                <a:spcPts val="0"/>
              </a:spcAft>
              <a:buNone/>
            </a:pPr>
            <a:endParaRPr>
              <a:solidFill>
                <a:schemeClr val="dk1"/>
              </a:solidFill>
            </a:endParaRPr>
          </a:p>
          <a:p>
            <a:pPr marL="0" lvl="0" indent="0" algn="l" rtl="0">
              <a:spcBef>
                <a:spcPts val="1200"/>
              </a:spcBef>
              <a:spcAft>
                <a:spcPts val="1200"/>
              </a:spcAft>
              <a:buNone/>
            </a:pPr>
            <a:endParaRPr>
              <a:solidFill>
                <a:schemeClr val="dk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9"/>
          <p:cNvSpPr txBox="1"/>
          <p:nvPr/>
        </p:nvSpPr>
        <p:spPr>
          <a:xfrm>
            <a:off x="1933350" y="1907100"/>
            <a:ext cx="5277300" cy="13293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4000">
                <a:solidFill>
                  <a:schemeClr val="dk1"/>
                </a:solidFill>
              </a:rPr>
              <a:t>Any Questions</a:t>
            </a:r>
            <a:endParaRPr sz="4000">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2027</Words>
  <Application>Microsoft Office PowerPoint</Application>
  <PresentationFormat>On-screen Show (16:9)</PresentationFormat>
  <Paragraphs>92</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Roboto</vt:lpstr>
      <vt:lpstr>Courier New</vt:lpstr>
      <vt:lpstr>Arial</vt:lpstr>
      <vt:lpstr>Simple Light</vt:lpstr>
      <vt:lpstr>Ethics In AI</vt:lpstr>
      <vt:lpstr>Introduction</vt:lpstr>
      <vt:lpstr>Understanding AI Ethics</vt:lpstr>
      <vt:lpstr>Existing Systems / Solutions Related to AI Ethics</vt:lpstr>
      <vt:lpstr>Use of AI in the Art industry</vt:lpstr>
      <vt:lpstr>The Ethics of using AI generated art</vt:lpstr>
      <vt:lpstr>Recent Controversy - Actors Strike</vt:lpstr>
      <vt:lpstr>What can be done?</vt:lpstr>
      <vt:lpstr>Generative AI</vt:lpstr>
      <vt:lpstr>AI in Video Games</vt:lpstr>
      <vt:lpstr>Ethical use of AI in Video Games</vt:lpstr>
      <vt:lpstr>What are the solutions?</vt:lpstr>
      <vt:lpstr>Ethical Challenges and Societal Impact</vt:lpstr>
      <vt:lpstr>AI in The Internet of Things (IoT)</vt:lpstr>
      <vt:lpstr>AI in IoT – Environment / communities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In AI</dc:title>
  <cp:lastModifiedBy>Rhys Davies (2104756)</cp:lastModifiedBy>
  <cp:revision>4</cp:revision>
  <dcterms:modified xsi:type="dcterms:W3CDTF">2024-02-20T08:10:07Z</dcterms:modified>
</cp:coreProperties>
</file>