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43"/>
  </p:notesMasterIdLst>
  <p:sldIdLst>
    <p:sldId id="256" r:id="rId2"/>
    <p:sldId id="277" r:id="rId3"/>
    <p:sldId id="309" r:id="rId4"/>
    <p:sldId id="310" r:id="rId5"/>
    <p:sldId id="311" r:id="rId6"/>
    <p:sldId id="295" r:id="rId7"/>
    <p:sldId id="300" r:id="rId8"/>
    <p:sldId id="261" r:id="rId9"/>
    <p:sldId id="262" r:id="rId10"/>
    <p:sldId id="275" r:id="rId11"/>
    <p:sldId id="276" r:id="rId12"/>
    <p:sldId id="284" r:id="rId13"/>
    <p:sldId id="285" r:id="rId14"/>
    <p:sldId id="287" r:id="rId15"/>
    <p:sldId id="288" r:id="rId16"/>
    <p:sldId id="260" r:id="rId17"/>
    <p:sldId id="257" r:id="rId18"/>
    <p:sldId id="258" r:id="rId19"/>
    <p:sldId id="259" r:id="rId20"/>
    <p:sldId id="312" r:id="rId21"/>
    <p:sldId id="313" r:id="rId22"/>
    <p:sldId id="314" r:id="rId23"/>
    <p:sldId id="263" r:id="rId24"/>
    <p:sldId id="315" r:id="rId25"/>
    <p:sldId id="302" r:id="rId26"/>
    <p:sldId id="305" r:id="rId27"/>
    <p:sldId id="279" r:id="rId28"/>
    <p:sldId id="281" r:id="rId29"/>
    <p:sldId id="304" r:id="rId30"/>
    <p:sldId id="307" r:id="rId31"/>
    <p:sldId id="316" r:id="rId32"/>
    <p:sldId id="303" r:id="rId33"/>
    <p:sldId id="290" r:id="rId34"/>
    <p:sldId id="301" r:id="rId35"/>
    <p:sldId id="306" r:id="rId36"/>
    <p:sldId id="298" r:id="rId37"/>
    <p:sldId id="308" r:id="rId38"/>
    <p:sldId id="292" r:id="rId39"/>
    <p:sldId id="282" r:id="rId40"/>
    <p:sldId id="296" r:id="rId41"/>
    <p:sldId id="274" r:id="rId4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482" autoAdjust="0"/>
  </p:normalViewPr>
  <p:slideViewPr>
    <p:cSldViewPr>
      <p:cViewPr varScale="1">
        <p:scale>
          <a:sx n="101" d="100"/>
          <a:sy n="101" d="100"/>
        </p:scale>
        <p:origin x="135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473CC2-16E5-4ACE-8FED-76D8B1206BB6}" type="doc">
      <dgm:prSet loTypeId="urn:microsoft.com/office/officeart/2005/8/layout/radial4" loCatId="relationship" qsTypeId="urn:microsoft.com/office/officeart/2005/8/quickstyle/simple2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6E9071C3-A7D1-407C-8EC4-A2532D422DDD}">
      <dgm:prSet phldrT="[Text]"/>
      <dgm:spPr/>
      <dgm:t>
        <a:bodyPr/>
        <a:lstStyle/>
        <a:p>
          <a:r>
            <a:rPr lang="en-GB" dirty="0"/>
            <a:t>Psychology</a:t>
          </a:r>
        </a:p>
      </dgm:t>
    </dgm:pt>
    <dgm:pt modelId="{5DA0DFED-133A-472F-AB5A-5F7C4C7C0843}" type="parTrans" cxnId="{C7055856-C0F1-48DD-9D70-5ED2FC5C1455}">
      <dgm:prSet/>
      <dgm:spPr/>
      <dgm:t>
        <a:bodyPr/>
        <a:lstStyle/>
        <a:p>
          <a:endParaRPr lang="en-GB"/>
        </a:p>
      </dgm:t>
    </dgm:pt>
    <dgm:pt modelId="{FADD2ABB-8DF2-417B-807B-B825C79FC123}" type="sibTrans" cxnId="{C7055856-C0F1-48DD-9D70-5ED2FC5C1455}">
      <dgm:prSet/>
      <dgm:spPr/>
      <dgm:t>
        <a:bodyPr/>
        <a:lstStyle/>
        <a:p>
          <a:endParaRPr lang="en-GB"/>
        </a:p>
      </dgm:t>
    </dgm:pt>
    <dgm:pt modelId="{C1E8AEDA-5571-4460-8F4F-C6E8A570366E}">
      <dgm:prSet phldrT="[Text]"/>
      <dgm:spPr/>
      <dgm:t>
        <a:bodyPr/>
        <a:lstStyle/>
        <a:p>
          <a:r>
            <a:rPr lang="en-GB" dirty="0"/>
            <a:t>Biological approach</a:t>
          </a:r>
        </a:p>
        <a:p>
          <a:r>
            <a:rPr lang="en-GB" dirty="0"/>
            <a:t>internal</a:t>
          </a:r>
        </a:p>
      </dgm:t>
    </dgm:pt>
    <dgm:pt modelId="{AA86F325-1715-43E1-B1C5-92A572DDC311}" type="parTrans" cxnId="{067F2714-A0C5-465F-B6D6-D68D11D6EC39}">
      <dgm:prSet/>
      <dgm:spPr/>
      <dgm:t>
        <a:bodyPr/>
        <a:lstStyle/>
        <a:p>
          <a:endParaRPr lang="en-GB"/>
        </a:p>
      </dgm:t>
    </dgm:pt>
    <dgm:pt modelId="{6B47AABC-D304-46E0-9164-F592A9612AD7}" type="sibTrans" cxnId="{067F2714-A0C5-465F-B6D6-D68D11D6EC39}">
      <dgm:prSet/>
      <dgm:spPr/>
      <dgm:t>
        <a:bodyPr/>
        <a:lstStyle/>
        <a:p>
          <a:endParaRPr lang="en-GB"/>
        </a:p>
      </dgm:t>
    </dgm:pt>
    <dgm:pt modelId="{20D1BECF-E890-4820-B7B2-B2D989639221}">
      <dgm:prSet phldrT="[Text]"/>
      <dgm:spPr/>
      <dgm:t>
        <a:bodyPr/>
        <a:lstStyle/>
        <a:p>
          <a:r>
            <a:rPr lang="en-GB" dirty="0"/>
            <a:t>Cognitive approach</a:t>
          </a:r>
        </a:p>
        <a:p>
          <a:r>
            <a:rPr lang="en-GB" dirty="0"/>
            <a:t>internal</a:t>
          </a:r>
        </a:p>
      </dgm:t>
    </dgm:pt>
    <dgm:pt modelId="{BCB7BFEF-88D0-4695-AB25-F511D50E697B}" type="parTrans" cxnId="{64996888-08F5-4419-942C-CF6C79BB4818}">
      <dgm:prSet/>
      <dgm:spPr/>
      <dgm:t>
        <a:bodyPr/>
        <a:lstStyle/>
        <a:p>
          <a:endParaRPr lang="en-GB"/>
        </a:p>
      </dgm:t>
    </dgm:pt>
    <dgm:pt modelId="{1E0033C2-D334-430B-9731-E8B14FDD850F}" type="sibTrans" cxnId="{64996888-08F5-4419-942C-CF6C79BB4818}">
      <dgm:prSet/>
      <dgm:spPr/>
      <dgm:t>
        <a:bodyPr/>
        <a:lstStyle/>
        <a:p>
          <a:endParaRPr lang="en-GB"/>
        </a:p>
      </dgm:t>
    </dgm:pt>
    <dgm:pt modelId="{941FD6F8-FBB2-4CE6-8484-B167F21ECCE2}">
      <dgm:prSet phldrT="[Text]"/>
      <dgm:spPr/>
      <dgm:t>
        <a:bodyPr/>
        <a:lstStyle/>
        <a:p>
          <a:r>
            <a:rPr lang="en-GB" dirty="0"/>
            <a:t>Behavioural approach</a:t>
          </a:r>
        </a:p>
        <a:p>
          <a:r>
            <a:rPr lang="en-GB" dirty="0"/>
            <a:t>external</a:t>
          </a:r>
        </a:p>
      </dgm:t>
    </dgm:pt>
    <dgm:pt modelId="{7E739A68-D84B-4EA7-BF6A-1B680E02E56F}" type="parTrans" cxnId="{E3A059D3-8004-43D2-93CD-FB2DEF71C9BB}">
      <dgm:prSet/>
      <dgm:spPr/>
      <dgm:t>
        <a:bodyPr/>
        <a:lstStyle/>
        <a:p>
          <a:endParaRPr lang="en-GB"/>
        </a:p>
      </dgm:t>
    </dgm:pt>
    <dgm:pt modelId="{044BEE15-0F57-4A2D-BCF1-22C562841AE3}" type="sibTrans" cxnId="{E3A059D3-8004-43D2-93CD-FB2DEF71C9BB}">
      <dgm:prSet/>
      <dgm:spPr/>
      <dgm:t>
        <a:bodyPr/>
        <a:lstStyle/>
        <a:p>
          <a:endParaRPr lang="en-GB"/>
        </a:p>
      </dgm:t>
    </dgm:pt>
    <dgm:pt modelId="{E01DB929-8DF5-4CB1-9191-0DFC49A73AA8}">
      <dgm:prSet/>
      <dgm:spPr/>
      <dgm:t>
        <a:bodyPr/>
        <a:lstStyle/>
        <a:p>
          <a:r>
            <a:rPr lang="en-GB" dirty="0"/>
            <a:t>Sociocultural approach</a:t>
          </a:r>
        </a:p>
        <a:p>
          <a:r>
            <a:rPr lang="en-GB" dirty="0"/>
            <a:t>external</a:t>
          </a:r>
        </a:p>
      </dgm:t>
    </dgm:pt>
    <dgm:pt modelId="{33BA3A47-6DF8-4C26-A85D-019150466217}" type="parTrans" cxnId="{FCF14127-5FCE-4F28-BC71-7865ADFDC49C}">
      <dgm:prSet/>
      <dgm:spPr/>
      <dgm:t>
        <a:bodyPr/>
        <a:lstStyle/>
        <a:p>
          <a:endParaRPr lang="en-GB"/>
        </a:p>
      </dgm:t>
    </dgm:pt>
    <dgm:pt modelId="{74D3B794-ABA9-43E9-BDD8-ADCDBE949B8C}" type="sibTrans" cxnId="{FCF14127-5FCE-4F28-BC71-7865ADFDC49C}">
      <dgm:prSet/>
      <dgm:spPr/>
      <dgm:t>
        <a:bodyPr/>
        <a:lstStyle/>
        <a:p>
          <a:endParaRPr lang="en-GB"/>
        </a:p>
      </dgm:t>
    </dgm:pt>
    <dgm:pt modelId="{1AA56BC9-50C0-4FC9-B341-7E12B4176DC8}" type="pres">
      <dgm:prSet presAssocID="{54473CC2-16E5-4ACE-8FED-76D8B1206BB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A317232-84B1-4BBC-AF7E-4C38102D9ADB}" type="pres">
      <dgm:prSet presAssocID="{6E9071C3-A7D1-407C-8EC4-A2532D422DDD}" presName="centerShape" presStyleLbl="node0" presStyleIdx="0" presStyleCnt="1"/>
      <dgm:spPr/>
    </dgm:pt>
    <dgm:pt modelId="{9BFCED99-C004-48EB-8B85-1EFE340925DF}" type="pres">
      <dgm:prSet presAssocID="{AA86F325-1715-43E1-B1C5-92A572DDC311}" presName="parTrans" presStyleLbl="bgSibTrans2D1" presStyleIdx="0" presStyleCnt="4"/>
      <dgm:spPr/>
    </dgm:pt>
    <dgm:pt modelId="{5B77A6C4-01DA-4D20-8D3E-09F32232A76D}" type="pres">
      <dgm:prSet presAssocID="{C1E8AEDA-5571-4460-8F4F-C6E8A570366E}" presName="node" presStyleLbl="node1" presStyleIdx="0" presStyleCnt="4">
        <dgm:presLayoutVars>
          <dgm:bulletEnabled val="1"/>
        </dgm:presLayoutVars>
      </dgm:prSet>
      <dgm:spPr/>
    </dgm:pt>
    <dgm:pt modelId="{9F24F6D8-A174-47F5-B307-30D9112273FB}" type="pres">
      <dgm:prSet presAssocID="{BCB7BFEF-88D0-4695-AB25-F511D50E697B}" presName="parTrans" presStyleLbl="bgSibTrans2D1" presStyleIdx="1" presStyleCnt="4"/>
      <dgm:spPr/>
    </dgm:pt>
    <dgm:pt modelId="{67619913-10CE-4312-BC07-3B344ED2537A}" type="pres">
      <dgm:prSet presAssocID="{20D1BECF-E890-4820-B7B2-B2D989639221}" presName="node" presStyleLbl="node1" presStyleIdx="1" presStyleCnt="4">
        <dgm:presLayoutVars>
          <dgm:bulletEnabled val="1"/>
        </dgm:presLayoutVars>
      </dgm:prSet>
      <dgm:spPr/>
    </dgm:pt>
    <dgm:pt modelId="{4C8DC9A7-306E-4C4E-99D9-7BF41A7F32CE}" type="pres">
      <dgm:prSet presAssocID="{7E739A68-D84B-4EA7-BF6A-1B680E02E56F}" presName="parTrans" presStyleLbl="bgSibTrans2D1" presStyleIdx="2" presStyleCnt="4"/>
      <dgm:spPr/>
    </dgm:pt>
    <dgm:pt modelId="{B5CB235A-5E2F-4A39-89A4-B76A318E1245}" type="pres">
      <dgm:prSet presAssocID="{941FD6F8-FBB2-4CE6-8484-B167F21ECCE2}" presName="node" presStyleLbl="node1" presStyleIdx="2" presStyleCnt="4">
        <dgm:presLayoutVars>
          <dgm:bulletEnabled val="1"/>
        </dgm:presLayoutVars>
      </dgm:prSet>
      <dgm:spPr/>
    </dgm:pt>
    <dgm:pt modelId="{78F31A74-E551-456E-AACA-F45861C46CE3}" type="pres">
      <dgm:prSet presAssocID="{33BA3A47-6DF8-4C26-A85D-019150466217}" presName="parTrans" presStyleLbl="bgSibTrans2D1" presStyleIdx="3" presStyleCnt="4"/>
      <dgm:spPr/>
    </dgm:pt>
    <dgm:pt modelId="{9E4068E1-9489-4F52-BF1F-C64F0B6C2D1D}" type="pres">
      <dgm:prSet presAssocID="{E01DB929-8DF5-4CB1-9191-0DFC49A73AA8}" presName="node" presStyleLbl="node1" presStyleIdx="3" presStyleCnt="4">
        <dgm:presLayoutVars>
          <dgm:bulletEnabled val="1"/>
        </dgm:presLayoutVars>
      </dgm:prSet>
      <dgm:spPr/>
    </dgm:pt>
  </dgm:ptLst>
  <dgm:cxnLst>
    <dgm:cxn modelId="{66B5F102-0ACA-4946-91EA-11798A6B78DD}" type="presOf" srcId="{20D1BECF-E890-4820-B7B2-B2D989639221}" destId="{67619913-10CE-4312-BC07-3B344ED2537A}" srcOrd="0" destOrd="0" presId="urn:microsoft.com/office/officeart/2005/8/layout/radial4"/>
    <dgm:cxn modelId="{067F2714-A0C5-465F-B6D6-D68D11D6EC39}" srcId="{6E9071C3-A7D1-407C-8EC4-A2532D422DDD}" destId="{C1E8AEDA-5571-4460-8F4F-C6E8A570366E}" srcOrd="0" destOrd="0" parTransId="{AA86F325-1715-43E1-B1C5-92A572DDC311}" sibTransId="{6B47AABC-D304-46E0-9164-F592A9612AD7}"/>
    <dgm:cxn modelId="{FCF14127-5FCE-4F28-BC71-7865ADFDC49C}" srcId="{6E9071C3-A7D1-407C-8EC4-A2532D422DDD}" destId="{E01DB929-8DF5-4CB1-9191-0DFC49A73AA8}" srcOrd="3" destOrd="0" parTransId="{33BA3A47-6DF8-4C26-A85D-019150466217}" sibTransId="{74D3B794-ABA9-43E9-BDD8-ADCDBE949B8C}"/>
    <dgm:cxn modelId="{B768EF6D-5BF1-429F-AD41-52D4C3256534}" type="presOf" srcId="{BCB7BFEF-88D0-4695-AB25-F511D50E697B}" destId="{9F24F6D8-A174-47F5-B307-30D9112273FB}" srcOrd="0" destOrd="0" presId="urn:microsoft.com/office/officeart/2005/8/layout/radial4"/>
    <dgm:cxn modelId="{C7055856-C0F1-48DD-9D70-5ED2FC5C1455}" srcId="{54473CC2-16E5-4ACE-8FED-76D8B1206BB6}" destId="{6E9071C3-A7D1-407C-8EC4-A2532D422DDD}" srcOrd="0" destOrd="0" parTransId="{5DA0DFED-133A-472F-AB5A-5F7C4C7C0843}" sibTransId="{FADD2ABB-8DF2-417B-807B-B825C79FC123}"/>
    <dgm:cxn modelId="{5298C758-974E-4611-816C-89072C1C3561}" type="presOf" srcId="{AA86F325-1715-43E1-B1C5-92A572DDC311}" destId="{9BFCED99-C004-48EB-8B85-1EFE340925DF}" srcOrd="0" destOrd="0" presId="urn:microsoft.com/office/officeart/2005/8/layout/radial4"/>
    <dgm:cxn modelId="{63F9DE7C-6C90-4C94-BED0-AC810C3FEBA6}" type="presOf" srcId="{6E9071C3-A7D1-407C-8EC4-A2532D422DDD}" destId="{BA317232-84B1-4BBC-AF7E-4C38102D9ADB}" srcOrd="0" destOrd="0" presId="urn:microsoft.com/office/officeart/2005/8/layout/radial4"/>
    <dgm:cxn modelId="{64996888-08F5-4419-942C-CF6C79BB4818}" srcId="{6E9071C3-A7D1-407C-8EC4-A2532D422DDD}" destId="{20D1BECF-E890-4820-B7B2-B2D989639221}" srcOrd="1" destOrd="0" parTransId="{BCB7BFEF-88D0-4695-AB25-F511D50E697B}" sibTransId="{1E0033C2-D334-430B-9731-E8B14FDD850F}"/>
    <dgm:cxn modelId="{095F6CA6-1BC6-4E30-8D21-57A7057B8ACF}" type="presOf" srcId="{E01DB929-8DF5-4CB1-9191-0DFC49A73AA8}" destId="{9E4068E1-9489-4F52-BF1F-C64F0B6C2D1D}" srcOrd="0" destOrd="0" presId="urn:microsoft.com/office/officeart/2005/8/layout/radial4"/>
    <dgm:cxn modelId="{090060B0-C10E-43B2-8CC2-30C5535CA252}" type="presOf" srcId="{941FD6F8-FBB2-4CE6-8484-B167F21ECCE2}" destId="{B5CB235A-5E2F-4A39-89A4-B76A318E1245}" srcOrd="0" destOrd="0" presId="urn:microsoft.com/office/officeart/2005/8/layout/radial4"/>
    <dgm:cxn modelId="{901EA0C7-73A4-4FCE-9555-34B05501F82D}" type="presOf" srcId="{7E739A68-D84B-4EA7-BF6A-1B680E02E56F}" destId="{4C8DC9A7-306E-4C4E-99D9-7BF41A7F32CE}" srcOrd="0" destOrd="0" presId="urn:microsoft.com/office/officeart/2005/8/layout/radial4"/>
    <dgm:cxn modelId="{421ADEC9-C855-403D-B4A2-018FB244FE6B}" type="presOf" srcId="{54473CC2-16E5-4ACE-8FED-76D8B1206BB6}" destId="{1AA56BC9-50C0-4FC9-B341-7E12B4176DC8}" srcOrd="0" destOrd="0" presId="urn:microsoft.com/office/officeart/2005/8/layout/radial4"/>
    <dgm:cxn modelId="{E3A059D3-8004-43D2-93CD-FB2DEF71C9BB}" srcId="{6E9071C3-A7D1-407C-8EC4-A2532D422DDD}" destId="{941FD6F8-FBB2-4CE6-8484-B167F21ECCE2}" srcOrd="2" destOrd="0" parTransId="{7E739A68-D84B-4EA7-BF6A-1B680E02E56F}" sibTransId="{044BEE15-0F57-4A2D-BCF1-22C562841AE3}"/>
    <dgm:cxn modelId="{5D2169ED-D485-46F7-AC11-DEF16B76B931}" type="presOf" srcId="{33BA3A47-6DF8-4C26-A85D-019150466217}" destId="{78F31A74-E551-456E-AACA-F45861C46CE3}" srcOrd="0" destOrd="0" presId="urn:microsoft.com/office/officeart/2005/8/layout/radial4"/>
    <dgm:cxn modelId="{34B6E4FE-FF97-4CCD-8E18-0C55E7854FAB}" type="presOf" srcId="{C1E8AEDA-5571-4460-8F4F-C6E8A570366E}" destId="{5B77A6C4-01DA-4D20-8D3E-09F32232A76D}" srcOrd="0" destOrd="0" presId="urn:microsoft.com/office/officeart/2005/8/layout/radial4"/>
    <dgm:cxn modelId="{84394922-F340-482B-BF08-7C1B17669230}" type="presParOf" srcId="{1AA56BC9-50C0-4FC9-B341-7E12B4176DC8}" destId="{BA317232-84B1-4BBC-AF7E-4C38102D9ADB}" srcOrd="0" destOrd="0" presId="urn:microsoft.com/office/officeart/2005/8/layout/radial4"/>
    <dgm:cxn modelId="{2C1A86B0-313F-4EF8-A6BC-54C6BC664FA4}" type="presParOf" srcId="{1AA56BC9-50C0-4FC9-B341-7E12B4176DC8}" destId="{9BFCED99-C004-48EB-8B85-1EFE340925DF}" srcOrd="1" destOrd="0" presId="urn:microsoft.com/office/officeart/2005/8/layout/radial4"/>
    <dgm:cxn modelId="{8F699C5C-3A32-429D-8AAA-CDEFA4510FEA}" type="presParOf" srcId="{1AA56BC9-50C0-4FC9-B341-7E12B4176DC8}" destId="{5B77A6C4-01DA-4D20-8D3E-09F32232A76D}" srcOrd="2" destOrd="0" presId="urn:microsoft.com/office/officeart/2005/8/layout/radial4"/>
    <dgm:cxn modelId="{06009FA5-02D8-4D72-B5A4-477198747142}" type="presParOf" srcId="{1AA56BC9-50C0-4FC9-B341-7E12B4176DC8}" destId="{9F24F6D8-A174-47F5-B307-30D9112273FB}" srcOrd="3" destOrd="0" presId="urn:microsoft.com/office/officeart/2005/8/layout/radial4"/>
    <dgm:cxn modelId="{15FCD7FE-E2D7-414A-B773-61D261903467}" type="presParOf" srcId="{1AA56BC9-50C0-4FC9-B341-7E12B4176DC8}" destId="{67619913-10CE-4312-BC07-3B344ED2537A}" srcOrd="4" destOrd="0" presId="urn:microsoft.com/office/officeart/2005/8/layout/radial4"/>
    <dgm:cxn modelId="{9E564B66-6C2B-4432-ABC9-BA79F9A1DCAA}" type="presParOf" srcId="{1AA56BC9-50C0-4FC9-B341-7E12B4176DC8}" destId="{4C8DC9A7-306E-4C4E-99D9-7BF41A7F32CE}" srcOrd="5" destOrd="0" presId="urn:microsoft.com/office/officeart/2005/8/layout/radial4"/>
    <dgm:cxn modelId="{FC410CBC-E1EC-46E7-B6EA-AD70B934EDF3}" type="presParOf" srcId="{1AA56BC9-50C0-4FC9-B341-7E12B4176DC8}" destId="{B5CB235A-5E2F-4A39-89A4-B76A318E1245}" srcOrd="6" destOrd="0" presId="urn:microsoft.com/office/officeart/2005/8/layout/radial4"/>
    <dgm:cxn modelId="{15DACD9B-82A5-4FF0-88AD-D132020DDFB7}" type="presParOf" srcId="{1AA56BC9-50C0-4FC9-B341-7E12B4176DC8}" destId="{78F31A74-E551-456E-AACA-F45861C46CE3}" srcOrd="7" destOrd="0" presId="urn:microsoft.com/office/officeart/2005/8/layout/radial4"/>
    <dgm:cxn modelId="{0F6EDBD8-3077-4E79-B8F4-5F17F3B7DF35}" type="presParOf" srcId="{1AA56BC9-50C0-4FC9-B341-7E12B4176DC8}" destId="{9E4068E1-9489-4F52-BF1F-C64F0B6C2D1D}" srcOrd="8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317232-84B1-4BBC-AF7E-4C38102D9ADB}">
      <dsp:nvSpPr>
        <dsp:cNvPr id="0" name=""/>
        <dsp:cNvSpPr/>
      </dsp:nvSpPr>
      <dsp:spPr>
        <a:xfrm>
          <a:off x="2781299" y="2767003"/>
          <a:ext cx="2057400" cy="20574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Psychology</a:t>
          </a:r>
        </a:p>
      </dsp:txBody>
      <dsp:txXfrm>
        <a:off x="3082598" y="3068302"/>
        <a:ext cx="1454802" cy="1454802"/>
      </dsp:txXfrm>
    </dsp:sp>
    <dsp:sp modelId="{9BFCED99-C004-48EB-8B85-1EFE340925DF}">
      <dsp:nvSpPr>
        <dsp:cNvPr id="0" name=""/>
        <dsp:cNvSpPr/>
      </dsp:nvSpPr>
      <dsp:spPr>
        <a:xfrm rot="11700000">
          <a:off x="947912" y="2976515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77A6C4-01DA-4D20-8D3E-09F32232A76D}">
      <dsp:nvSpPr>
        <dsp:cNvPr id="0" name=""/>
        <dsp:cNvSpPr/>
      </dsp:nvSpPr>
      <dsp:spPr>
        <a:xfrm>
          <a:off x="1279" y="2255205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Biological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</a:t>
          </a:r>
        </a:p>
      </dsp:txBody>
      <dsp:txXfrm>
        <a:off x="47076" y="2301002"/>
        <a:ext cx="1862936" cy="1472030"/>
      </dsp:txXfrm>
    </dsp:sp>
    <dsp:sp modelId="{9F24F6D8-A174-47F5-B307-30D9112273FB}">
      <dsp:nvSpPr>
        <dsp:cNvPr id="0" name=""/>
        <dsp:cNvSpPr/>
      </dsp:nvSpPr>
      <dsp:spPr>
        <a:xfrm rot="14700000">
          <a:off x="2052098" y="1660596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619913-10CE-4312-BC07-3B344ED2537A}">
      <dsp:nvSpPr>
        <dsp:cNvPr id="0" name=""/>
        <dsp:cNvSpPr/>
      </dsp:nvSpPr>
      <dsp:spPr>
        <a:xfrm>
          <a:off x="1593898" y="357196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Cognitive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</a:t>
          </a:r>
        </a:p>
      </dsp:txBody>
      <dsp:txXfrm>
        <a:off x="1639695" y="402993"/>
        <a:ext cx="1862936" cy="1472030"/>
      </dsp:txXfrm>
    </dsp:sp>
    <dsp:sp modelId="{4C8DC9A7-306E-4C4E-99D9-7BF41A7F32CE}">
      <dsp:nvSpPr>
        <dsp:cNvPr id="0" name=""/>
        <dsp:cNvSpPr/>
      </dsp:nvSpPr>
      <dsp:spPr>
        <a:xfrm rot="17700000">
          <a:off x="3769908" y="1660596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CB235A-5E2F-4A39-89A4-B76A318E1245}">
      <dsp:nvSpPr>
        <dsp:cNvPr id="0" name=""/>
        <dsp:cNvSpPr/>
      </dsp:nvSpPr>
      <dsp:spPr>
        <a:xfrm>
          <a:off x="4071571" y="357196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Behavioural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external</a:t>
          </a:r>
        </a:p>
      </dsp:txBody>
      <dsp:txXfrm>
        <a:off x="4117368" y="402993"/>
        <a:ext cx="1862936" cy="1472030"/>
      </dsp:txXfrm>
    </dsp:sp>
    <dsp:sp modelId="{78F31A74-E551-456E-AACA-F45861C46CE3}">
      <dsp:nvSpPr>
        <dsp:cNvPr id="0" name=""/>
        <dsp:cNvSpPr/>
      </dsp:nvSpPr>
      <dsp:spPr>
        <a:xfrm rot="20700000">
          <a:off x="4874094" y="2976515"/>
          <a:ext cx="1797992" cy="586359"/>
        </a:xfrm>
        <a:prstGeom prst="lef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4068E1-9489-4F52-BF1F-C64F0B6C2D1D}">
      <dsp:nvSpPr>
        <dsp:cNvPr id="0" name=""/>
        <dsp:cNvSpPr/>
      </dsp:nvSpPr>
      <dsp:spPr>
        <a:xfrm>
          <a:off x="5664190" y="2255205"/>
          <a:ext cx="1954530" cy="156362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Sociocultural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external</a:t>
          </a:r>
        </a:p>
      </dsp:txBody>
      <dsp:txXfrm>
        <a:off x="5709987" y="2301002"/>
        <a:ext cx="1862936" cy="1472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647AF-685E-4E0E-917C-587FD2982AF2}" type="datetimeFigureOut">
              <a:rPr lang="en-GB" smtClean="0"/>
              <a:pPr/>
              <a:t>20/09/2023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B6B21-5B6A-49C2-A482-C05ACB32FF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646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B6B21-5B6A-49C2-A482-C05ACB32FF1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72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w 1588"/>
              <a:gd name="T1" fmla="*/ 0 h 1912"/>
              <a:gd name="T2" fmla="*/ 0 w 1588"/>
              <a:gd name="T3" fmla="*/ 2147483646 h 1912"/>
              <a:gd name="T4" fmla="*/ 0 w 1588"/>
              <a:gd name="T5" fmla="*/ 2147483646 h 1912"/>
              <a:gd name="T6" fmla="*/ 0 w 1588"/>
              <a:gd name="T7" fmla="*/ 2147483646 h 1912"/>
              <a:gd name="T8" fmla="*/ 0 w 1588"/>
              <a:gd name="T9" fmla="*/ 2147483646 h 1912"/>
              <a:gd name="T10" fmla="*/ 0 w 1588"/>
              <a:gd name="T11" fmla="*/ 2147483646 h 1912"/>
              <a:gd name="T12" fmla="*/ 0 w 1588"/>
              <a:gd name="T13" fmla="*/ 0 h 1912"/>
              <a:gd name="T14" fmla="*/ 0 w 1588"/>
              <a:gd name="T15" fmla="*/ 0 h 191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588" h="1912">
                <a:moveTo>
                  <a:pt x="0" y="0"/>
                </a:move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87EF8-4770-4BFE-9D10-7949F567A17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904358"/>
      </p:ext>
    </p:extLst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B29A62-C3B1-4A79-82F6-8ED82810E7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42439"/>
      </p:ext>
    </p:extLst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3C203-FBF8-4BFF-AB31-85D6164743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9983244"/>
      </p:ext>
    </p:extLst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C023F-CA9D-4F47-80E8-5E6E17559DE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4479340"/>
      </p:ext>
    </p:extLst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62B7DF-3A44-4F11-B91A-2D0E161E72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8706355"/>
      </p:ext>
    </p:extLst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064BA-BD27-4BE2-8AD5-9351B68BA6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2997051"/>
      </p:ext>
    </p:extLst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E23CB9-DBA8-48EB-B6BB-DC54455D0C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1780862"/>
      </p:ext>
    </p:extLst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E84D6-93E6-4C4A-B3AD-0FA0DBD5DF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7310462"/>
      </p:ext>
    </p:extLst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8D6ED0-9371-4504-AD6A-D7537C4FB76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0113320"/>
      </p:ext>
    </p:extLst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77B54-F323-4E70-ACE5-236F7B70C7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579735"/>
      </p:ext>
    </p:extLst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D84203-4759-4037-A2D3-44AC01990D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994949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378E5B7-028D-412F-A840-6A7C3EE218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867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2867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ahoma" panose="020B0604030504040204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ahoma" panose="020B0604030504040204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iep.utm.edu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g"/><Relationship Id="rId4" Type="http://schemas.openxmlformats.org/officeDocument/2006/relationships/image" Target="../media/image38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997075"/>
            <a:ext cx="7772400" cy="22701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/>
              <a:t>2. Introduction </a:t>
            </a:r>
            <a:r>
              <a:rPr lang="en-GB" altLang="en-US" sz="6000" dirty="0"/>
              <a:t>to Psychology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876800"/>
            <a:ext cx="64008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BMPS 4011 Behavioural Dynamics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987EF8-4770-4BFE-9D10-7949F567A17C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670920"/>
          </a:xfrm>
        </p:spPr>
        <p:txBody>
          <a:bodyPr/>
          <a:lstStyle/>
          <a:p>
            <a:r>
              <a:rPr lang="en-GB" sz="4000" dirty="0"/>
              <a:t>The nature of people</a:t>
            </a:r>
          </a:p>
          <a:p>
            <a:r>
              <a:rPr lang="en-GB" sz="4000" dirty="0"/>
              <a:t>Definition</a:t>
            </a:r>
          </a:p>
          <a:p>
            <a:r>
              <a:rPr lang="en-GB" sz="4000" dirty="0"/>
              <a:t>Background</a:t>
            </a:r>
          </a:p>
          <a:p>
            <a:r>
              <a:rPr lang="en-GB" sz="4000" dirty="0"/>
              <a:t>Psychological perspectives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9710145"/>
      </p:ext>
    </p:extLst>
  </p:cSld>
  <p:clrMapOvr>
    <a:masterClrMapping/>
  </p:clrMapOvr>
  <p:transition>
    <p:cover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1A14A-398D-17DC-E8AD-7C6977131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90BEC-A30A-4F09-63A9-430C966B6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earth was at the centre of the universe until the 16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The scientific revolution saw the rise of science and the demise of religious explanations for the nature of people and the world we live in</a:t>
            </a:r>
          </a:p>
          <a:p>
            <a:r>
              <a:rPr lang="en-GB" dirty="0"/>
              <a:t>Observation, measurement and repeatable experiments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745E79-4A16-D1DE-3CD8-C47AC8A8C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09987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C19AC-87B0-03B7-B9F0-D6658984C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Renaissance to the Age of Reason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74C20-E752-A757-004A-7C7D50BDC0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Art, literature, culture, travel, discovery</a:t>
            </a:r>
          </a:p>
          <a:p>
            <a:r>
              <a:rPr lang="en-GB" sz="2800" dirty="0"/>
              <a:t>Copernicus (1543) disproved geocentric theory in favour of heliocentric science (sun is the centre)</a:t>
            </a:r>
          </a:p>
          <a:p>
            <a:r>
              <a:rPr lang="en-GB" sz="2800" dirty="0"/>
              <a:t>Galileo (early 1600s) took on the Church and mocked the Pope – scripture was wrong</a:t>
            </a:r>
          </a:p>
          <a:p>
            <a:r>
              <a:rPr lang="en-GB" sz="2800" dirty="0"/>
              <a:t>Herbert Spencer (1820-1903) “survival of the fittest” and Charles Darwin (1809-1882) Origin of the Species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8302-02CC-EB67-FE63-E33DE5F8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6666848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C3399-8687-F7E4-6843-7F02C2450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75491-0313-6315-D5C8-BFDF49885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2"/>
            <a:ext cx="7787208" cy="4102968"/>
          </a:xfrm>
        </p:spPr>
        <p:txBody>
          <a:bodyPr/>
          <a:lstStyle/>
          <a:p>
            <a:r>
              <a:rPr lang="en-GB" dirty="0"/>
              <a:t>Most common and advanced primate (homo sapiens)</a:t>
            </a:r>
          </a:p>
          <a:p>
            <a:r>
              <a:rPr lang="en-GB" dirty="0"/>
              <a:t>Special beings created by God?</a:t>
            </a:r>
          </a:p>
          <a:p>
            <a:r>
              <a:rPr lang="en-GB" dirty="0"/>
              <a:t>Complex animals evolved over time?</a:t>
            </a:r>
          </a:p>
          <a:p>
            <a:r>
              <a:rPr lang="en-GB" dirty="0"/>
              <a:t>Intelligent and adaptive?</a:t>
            </a:r>
          </a:p>
          <a:p>
            <a:r>
              <a:rPr lang="en-GB" dirty="0"/>
              <a:t>Social beings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20F0E-1015-0A8F-7A91-5C5AEBD90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8260667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90740" y="1600200"/>
            <a:ext cx="5715000" cy="3505200"/>
          </a:xfrm>
        </p:spPr>
        <p:txBody>
          <a:bodyPr/>
          <a:lstStyle/>
          <a:p>
            <a:pPr algn="ctr"/>
            <a:r>
              <a:rPr lang="en-GB" sz="8000" dirty="0"/>
              <a:t>What is psychology?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22" y="1215164"/>
            <a:ext cx="3157537" cy="4744933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179819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064" y="620688"/>
            <a:ext cx="8229600" cy="10033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 dirty="0"/>
              <a:t>Definition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2990" y="2348880"/>
            <a:ext cx="5715000" cy="3280916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“Psychology is the science of behaviour and mental processes.”</a:t>
            </a:r>
            <a:endParaRPr lang="el-GR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Griggs (2014:1)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9178" y="4559071"/>
            <a:ext cx="878463" cy="9144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7" name="Picture 6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B6423DB5-FCCE-43D9-A1BD-1B1DD21132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5550" y="3345421"/>
            <a:ext cx="2626577" cy="33417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3CA0631-A901-4364-9E73-56DDA49465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5678" y="0"/>
            <a:ext cx="2636450" cy="3280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46788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6000" dirty="0"/>
              <a:t>Definition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2204864"/>
            <a:ext cx="5715000" cy="4361036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sz="4000" dirty="0"/>
              <a:t>“Psychology can be defined as the scientific study of behaviour and mental processes.”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4000" dirty="0"/>
              <a:t> </a:t>
            </a:r>
            <a:endParaRPr lang="en-GB" altLang="en-US" dirty="0"/>
          </a:p>
          <a:p>
            <a:pPr marL="0" indent="0" eaLnBrk="1" hangingPunct="1">
              <a:buFontTx/>
              <a:buNone/>
              <a:defRPr/>
            </a:pPr>
            <a:r>
              <a:rPr lang="en-GB" altLang="en-US" sz="2800" dirty="0"/>
              <a:t>Nolen-</a:t>
            </a:r>
            <a:r>
              <a:rPr lang="en-GB" altLang="en-US" sz="2800" dirty="0" err="1"/>
              <a:t>Hoeksma</a:t>
            </a:r>
            <a:r>
              <a:rPr lang="en-GB" altLang="en-US" sz="2800" dirty="0"/>
              <a:t> et al (2014: p6)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763" y="3649663"/>
            <a:ext cx="2376487" cy="3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0" y="152400"/>
            <a:ext cx="2466975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/>
              <a:t>Earliest Days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0"/>
            <a:ext cx="5770984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Long process of evolution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From 6th century BC: ancient Greek philosophy, Plato, Socrates, Aristotle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Rene Descartes (1596 – 1650) and Cartesian Doubt. Father of modern philosophy.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800" dirty="0"/>
              <a:t>Steady evolution of ideas until psychology branched out on its own as a separate discipline in the late 1800s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2D94E3-B5FF-5E74-76CD-6FB528D36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5217" y="1844824"/>
            <a:ext cx="2242592" cy="3762738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28600"/>
            <a:ext cx="6629400" cy="5715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Socrates (469-399 BC) inspired Plato. Shaped Western intellectual thought. ‘The unexamined life is not worth living’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Plato (427-347 BC) student of Socrates. Wrote about Socrates and recorded his own thoughts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/>
              <a:t>Aristotle (384—322 BC) student of Plato. Logic, metaphysics, mathematics, physics, biology, botany, ethics, politics, agriculture, medicine, dance and theatre </a:t>
            </a:r>
            <a:r>
              <a:rPr lang="en-GB" altLang="en-US" sz="2000" dirty="0"/>
              <a:t>(IEP 2023 -  </a:t>
            </a:r>
            <a:r>
              <a:rPr lang="en-GB" altLang="en-US" sz="2000" dirty="0">
                <a:hlinkClick r:id="rId2"/>
              </a:rPr>
              <a:t>http://www.iep.utm.edu</a:t>
            </a:r>
            <a:r>
              <a:rPr lang="en-GB" altLang="en-US" sz="2000" dirty="0"/>
              <a:t> 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</p:txBody>
      </p:sp>
      <p:pic>
        <p:nvPicPr>
          <p:cNvPr id="614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2514600"/>
            <a:ext cx="1541463" cy="215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76200"/>
            <a:ext cx="1541463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4724400"/>
            <a:ext cx="1509713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1000" y="292100"/>
            <a:ext cx="8458200" cy="698500"/>
          </a:xfrm>
        </p:spPr>
        <p:txBody>
          <a:bodyPr/>
          <a:lstStyle/>
          <a:p>
            <a:pPr>
              <a:defRPr/>
            </a:pPr>
            <a:r>
              <a:rPr lang="en-GB" sz="4000" dirty="0"/>
              <a:t>2,500 years of evolution in thought</a:t>
            </a:r>
          </a:p>
        </p:txBody>
      </p:sp>
      <p:pic>
        <p:nvPicPr>
          <p:cNvPr id="7171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1909535"/>
            <a:ext cx="5183188" cy="335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57" y="1295400"/>
            <a:ext cx="3048000" cy="4581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bizlifes.net/img/2015/06/1433875047_soul-leaving-body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3152">
            <a:off x="643463" y="3890379"/>
            <a:ext cx="3972137" cy="280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0670">
            <a:off x="5463126" y="532603"/>
            <a:ext cx="3093720" cy="2209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5900" y="2971800"/>
            <a:ext cx="2938463" cy="3669424"/>
          </a:xfrm>
          <a:prstGeom prst="rect">
            <a:avLst/>
          </a:prstGeom>
        </p:spPr>
      </p:pic>
      <p:pic>
        <p:nvPicPr>
          <p:cNvPr id="37896" name="Picture 8" descr="http://static1.squarespace.com/static/54c71ee5e4b0f27c607d51d7/54c872e5e4b07306f654f75c/54c872e6e4b0e22f556a8250/1422422760679/1.jpg?format=500w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"/>
            <a:ext cx="4762500" cy="367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0382632"/>
      </p:ext>
    </p:extLst>
  </p:cSld>
  <p:clrMapOvr>
    <a:masterClrMapping/>
  </p:clrMapOvr>
  <p:transition>
    <p:cover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363" y="0"/>
            <a:ext cx="8229600" cy="1384300"/>
          </a:xfrm>
        </p:spPr>
        <p:txBody>
          <a:bodyPr/>
          <a:lstStyle/>
          <a:p>
            <a:r>
              <a:rPr lang="en-GB" sz="6000" dirty="0"/>
              <a:t>Nature v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5410200" cy="41910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nativist</a:t>
            </a:r>
            <a:r>
              <a:rPr lang="en-GB" dirty="0"/>
              <a:t> view is that we are born with some knowledge and understanding of reality. Descartes (1596-1650) (pron. Day-cart) said mathematic principles and God were two such ideas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7400" y="1014887"/>
            <a:ext cx="3181350" cy="20713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3983316"/>
            <a:ext cx="3105150" cy="2066336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0309095"/>
      </p:ext>
    </p:extLst>
  </p:cSld>
  <p:clrMapOvr>
    <a:masterClrMapping/>
  </p:clrMapOvr>
  <p:transition>
    <p:cover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 nurture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5720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empiricist</a:t>
            </a:r>
            <a:r>
              <a:rPr lang="en-GB" dirty="0"/>
              <a:t> holds that knowledge is acquired through experience and interactions with the world</a:t>
            </a:r>
          </a:p>
          <a:p>
            <a:r>
              <a:rPr lang="en-GB" dirty="0"/>
              <a:t>John Locke (1632-1704) thought human were born with a blank slate (tabula rasa) upon which experience writes all knowledge and understanding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321" y="597408"/>
            <a:ext cx="4955357" cy="538625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0670293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927100"/>
          </a:xfrm>
        </p:spPr>
        <p:txBody>
          <a:bodyPr/>
          <a:lstStyle/>
          <a:p>
            <a:r>
              <a:rPr lang="en-GB" dirty="0"/>
              <a:t>Origins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382000" cy="5181600"/>
          </a:xfrm>
        </p:spPr>
        <p:txBody>
          <a:bodyPr/>
          <a:lstStyle/>
          <a:p>
            <a:r>
              <a:rPr lang="en-GB" sz="2800" dirty="0"/>
              <a:t>Germany with Wundt</a:t>
            </a:r>
          </a:p>
          <a:p>
            <a:r>
              <a:rPr lang="en-GB" sz="2800" dirty="0"/>
              <a:t>England with Sir Francis Galton, Darwin and evolution</a:t>
            </a:r>
          </a:p>
          <a:p>
            <a:r>
              <a:rPr lang="en-GB" sz="2800" dirty="0"/>
              <a:t>Medicine and the treatment of mental illness e.g. hypnotism and Anton Mesmer (late 1700s)</a:t>
            </a:r>
          </a:p>
          <a:p>
            <a:r>
              <a:rPr lang="en-GB" sz="2800" dirty="0"/>
              <a:t>1875 – William James set up a small demonstration laboratory at Harvard</a:t>
            </a:r>
          </a:p>
          <a:p>
            <a:r>
              <a:rPr lang="en-GB" sz="2800" dirty="0"/>
              <a:t>1883 – first formal psychology laboratory in America by G Stanley Hall who studied under Wundt</a:t>
            </a:r>
          </a:p>
          <a:p>
            <a:r>
              <a:rPr lang="en-GB" sz="2800" dirty="0"/>
              <a:t>Sigmund Freud and psychoanalysis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4475235"/>
      </p:ext>
    </p:extLst>
  </p:cSld>
  <p:clrMapOvr>
    <a:masterClrMapping/>
  </p:clrMapOvr>
  <p:transition>
    <p:cover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/>
              <a:t>The Founder of Psychology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086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err="1"/>
              <a:t>Willhelm</a:t>
            </a:r>
            <a:r>
              <a:rPr lang="en-GB" altLang="en-US" dirty="0"/>
              <a:t> Wundt founded psychology in </a:t>
            </a:r>
            <a:r>
              <a:rPr lang="en-GB" altLang="en-US" b="1" dirty="0"/>
              <a:t>1879</a:t>
            </a:r>
            <a:r>
              <a:rPr lang="en-GB" altLang="en-US" dirty="0"/>
              <a:t> in Leipzig, Germany. Studied vision, attention, emotion and memory.</a:t>
            </a:r>
          </a:p>
          <a:p>
            <a:pPr eaLnBrk="1" hangingPunct="1">
              <a:defRPr/>
            </a:pPr>
            <a:r>
              <a:rPr lang="en-GB" altLang="en-US" dirty="0"/>
              <a:t>Introspection was the method of studying mental processes and this was mixed with experimentation including reaction time study.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763" y="2347912"/>
            <a:ext cx="1743075" cy="26193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FBCEB3-7023-8867-0891-679DD5358E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034" b="9395"/>
          <a:stretch/>
        </p:blipFill>
        <p:spPr>
          <a:xfrm>
            <a:off x="15" y="858211"/>
            <a:ext cx="9143985" cy="51425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D66D15-9B1D-ED57-CA5B-AD731C26D68E}"/>
              </a:ext>
            </a:extLst>
          </p:cNvPr>
          <p:cNvSpPr txBox="1"/>
          <p:nvPr/>
        </p:nvSpPr>
        <p:spPr>
          <a:xfrm>
            <a:off x="323528" y="774427"/>
            <a:ext cx="3528392" cy="530914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2100" dirty="0"/>
              <a:t>Wundt (1832 to 1920)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1862 Contributions to the Theory of Sensory Perception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Advocate of the distinction between natural and social sciences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1873 Principles of Physiological Psychology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Physiology – external senses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Psychology – introspection</a:t>
            </a:r>
          </a:p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sz="2000" dirty="0"/>
              <a:t>Keen to explore how the unreliable and subjective could be based on a scientific foundation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65694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BC7BEB-385A-F41E-ED7F-96EC4B0E43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823" r="1" b="136"/>
          <a:stretch/>
        </p:blipFill>
        <p:spPr>
          <a:xfrm>
            <a:off x="1" y="857257"/>
            <a:ext cx="7252232" cy="51434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45A67D-0514-241E-91BB-2B3D0B12D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679" y="857253"/>
            <a:ext cx="2880320" cy="5143493"/>
          </a:xfrm>
          <a:solidFill>
            <a:schemeClr val="bg2">
              <a:lumMod val="60000"/>
              <a:lumOff val="40000"/>
            </a:schemeClr>
          </a:solidFill>
        </p:spPr>
        <p:txBody>
          <a:bodyPr vert="horz" wrap="square" lIns="68580" tIns="34290" rIns="68580" bIns="34290" numCol="1" rtlCol="0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sz="2700" dirty="0">
                <a:solidFill>
                  <a:schemeClr val="tx1"/>
                </a:solidFill>
                <a:effectLst/>
              </a:rPr>
              <a:t>Internal and External Observation</a:t>
            </a:r>
            <a:br>
              <a:rPr lang="en-US" sz="2700" dirty="0">
                <a:solidFill>
                  <a:schemeClr val="tx1"/>
                </a:solidFill>
                <a:effectLst/>
              </a:rPr>
            </a:br>
            <a:br>
              <a:rPr lang="en-US" sz="2700" dirty="0">
                <a:solidFill>
                  <a:schemeClr val="tx1"/>
                </a:solidFill>
                <a:effectLst/>
              </a:rPr>
            </a:br>
            <a:r>
              <a:rPr lang="en-US" sz="2700" dirty="0">
                <a:solidFill>
                  <a:schemeClr val="tx1"/>
                </a:solidFill>
                <a:effectLst/>
              </a:rPr>
              <a:t>Objective and subjective Data</a:t>
            </a:r>
            <a:br>
              <a:rPr lang="en-US" sz="2700" dirty="0">
                <a:solidFill>
                  <a:schemeClr val="tx1"/>
                </a:solidFill>
                <a:effectLst/>
              </a:rPr>
            </a:br>
            <a:br>
              <a:rPr lang="en-US" sz="2700" dirty="0">
                <a:solidFill>
                  <a:schemeClr val="tx1"/>
                </a:solidFill>
                <a:effectLst/>
              </a:rPr>
            </a:br>
            <a:r>
              <a:rPr lang="en-US" sz="2700" dirty="0">
                <a:solidFill>
                  <a:schemeClr val="tx1"/>
                </a:solidFill>
                <a:effectLst/>
              </a:rPr>
              <a:t>From </a:t>
            </a:r>
            <a:r>
              <a:rPr lang="en-GB" sz="2700" dirty="0">
                <a:solidFill>
                  <a:schemeClr val="tx1"/>
                </a:solidFill>
                <a:effectLst/>
              </a:rPr>
              <a:t>1900: people in context (social, cultural and communal)</a:t>
            </a:r>
            <a:br>
              <a:rPr lang="en-GB" sz="2700" dirty="0">
                <a:solidFill>
                  <a:schemeClr val="tx1"/>
                </a:solidFill>
                <a:effectLst/>
              </a:rPr>
            </a:br>
            <a:endParaRPr lang="en-US" sz="27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6166460"/>
      </p:ext>
    </p:extLst>
  </p:cSld>
  <p:clrMapOvr>
    <a:masterClrMapping/>
  </p:clrMapOvr>
  <p:transition>
    <p:cover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B040-27D7-859A-538F-1B22641FC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952" y="358714"/>
            <a:ext cx="4842408" cy="1528757"/>
          </a:xfrm>
        </p:spPr>
        <p:txBody>
          <a:bodyPr anchor="t">
            <a:noAutofit/>
          </a:bodyPr>
          <a:lstStyle/>
          <a:p>
            <a:r>
              <a:rPr lang="en-GB" sz="4000" dirty="0">
                <a:effectLst/>
              </a:rPr>
              <a:t>William James (1842- 1910)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C69650-96AB-C07A-CF5D-7CFEC527BD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816"/>
          <a:stretch/>
        </p:blipFill>
        <p:spPr>
          <a:xfrm>
            <a:off x="161640" y="1099850"/>
            <a:ext cx="3863384" cy="51434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E71D3-D763-77F1-E893-054C1285A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6519" y="1772816"/>
            <a:ext cx="4880508" cy="4493857"/>
          </a:xfrm>
        </p:spPr>
        <p:txBody>
          <a:bodyPr>
            <a:noAutofit/>
          </a:bodyPr>
          <a:lstStyle/>
          <a:p>
            <a:r>
              <a:rPr lang="en-GB" sz="2000" dirty="0">
                <a:effectLst/>
              </a:rPr>
              <a:t>Pushing the boundaries in America as Wundt walls in Europe</a:t>
            </a:r>
          </a:p>
          <a:p>
            <a:r>
              <a:rPr lang="en-GB" sz="2000" dirty="0">
                <a:effectLst/>
              </a:rPr>
              <a:t>Principles of psychology 1890: he emphasised the continuous the changing nature of mental life and the stream of consciousness</a:t>
            </a:r>
          </a:p>
          <a:p>
            <a:r>
              <a:rPr lang="en-GB" sz="2000" dirty="0">
                <a:effectLst/>
              </a:rPr>
              <a:t>People had choice as they adapted to their environments</a:t>
            </a:r>
          </a:p>
          <a:p>
            <a:r>
              <a:rPr lang="en-GB" sz="2000" dirty="0">
                <a:effectLst/>
              </a:rPr>
              <a:t>He is considered a classic pragmatist: psychology hat to have a practical function</a:t>
            </a:r>
          </a:p>
          <a:p>
            <a:r>
              <a:rPr lang="en-GB" sz="2000" dirty="0">
                <a:effectLst/>
              </a:rPr>
              <a:t>Education and learning were fundamental, especially in rectifying abnormal psychology</a:t>
            </a:r>
          </a:p>
        </p:txBody>
      </p:sp>
    </p:spTree>
    <p:extLst>
      <p:ext uri="{BB962C8B-B14F-4D97-AF65-F5344CB8AC3E}">
        <p14:creationId xmlns:p14="http://schemas.microsoft.com/office/powerpoint/2010/main" val="426341261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60A61-91B4-678C-52CF-C56C8FBF1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892" y="417060"/>
            <a:ext cx="4392488" cy="1415945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effectLst/>
              </a:rPr>
              <a:t>JB Watson 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(1878-1958)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6BD0FA-0A32-15F4-26F0-1C6C532B81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48"/>
          <a:stretch/>
        </p:blipFill>
        <p:spPr>
          <a:xfrm>
            <a:off x="0" y="857257"/>
            <a:ext cx="3863384" cy="51434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36AA8-DE22-B818-6D4B-03EE55799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2322" y="1974245"/>
            <a:ext cx="4457948" cy="2026855"/>
          </a:xfrm>
        </p:spPr>
        <p:txBody>
          <a:bodyPr>
            <a:noAutofit/>
          </a:bodyPr>
          <a:lstStyle/>
          <a:p>
            <a:r>
              <a:rPr lang="en-GB" sz="2000" dirty="0">
                <a:effectLst/>
              </a:rPr>
              <a:t>1913 ‘Psychology as the behaviourist views it’</a:t>
            </a:r>
          </a:p>
          <a:p>
            <a:r>
              <a:rPr lang="en-GB" sz="2000" dirty="0">
                <a:effectLst/>
              </a:rPr>
              <a:t>An objective branch of natural science, “the behaviourist recognises no dividing line between man and brute”.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74BEC2-0D2C-217D-C5D2-B8C99AED7E91}"/>
              </a:ext>
            </a:extLst>
          </p:cNvPr>
          <p:cNvSpPr txBox="1"/>
          <p:nvPr/>
        </p:nvSpPr>
        <p:spPr>
          <a:xfrm>
            <a:off x="4112341" y="4177727"/>
            <a:ext cx="4661440" cy="193899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dirty="0"/>
              <a:t>“Psychology as the </a:t>
            </a:r>
            <a:r>
              <a:rPr lang="en-US" sz="2000" dirty="0" err="1"/>
              <a:t>behaviourist</a:t>
            </a:r>
            <a:r>
              <a:rPr lang="en-US" sz="2000" dirty="0"/>
              <a:t> views it is a purely objective branch of natural science … goal is the prediction and control of </a:t>
            </a:r>
            <a:r>
              <a:rPr lang="en-US" sz="2000" dirty="0" err="1"/>
              <a:t>behaviour</a:t>
            </a:r>
            <a:r>
              <a:rPr lang="en-US" sz="2000" dirty="0"/>
              <a:t>” </a:t>
            </a:r>
          </a:p>
          <a:p>
            <a:endParaRPr lang="en-US" sz="2000" dirty="0"/>
          </a:p>
          <a:p>
            <a:r>
              <a:rPr lang="en-US" sz="2000" dirty="0"/>
              <a:t>Watson (1913: 158)</a:t>
            </a:r>
          </a:p>
        </p:txBody>
      </p:sp>
    </p:spTree>
    <p:extLst>
      <p:ext uri="{BB962C8B-B14F-4D97-AF65-F5344CB8AC3E}">
        <p14:creationId xmlns:p14="http://schemas.microsoft.com/office/powerpoint/2010/main" val="3281275882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A1111-E4E8-CD58-6A7F-01AF05CA7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Behaviourism makes sense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CA0610-E123-357C-B050-AD6CE3571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3284"/>
            <a:ext cx="7067128" cy="4631531"/>
          </a:xfrm>
        </p:spPr>
        <p:txBody>
          <a:bodyPr/>
          <a:lstStyle/>
          <a:p>
            <a:r>
              <a:rPr lang="en-GB" sz="2400" dirty="0">
                <a:effectLst/>
              </a:rPr>
              <a:t>Ivan Pavlov (1849-1936): Nobel Prize for salivating dogs (classical conditioning)</a:t>
            </a:r>
          </a:p>
          <a:p>
            <a:r>
              <a:rPr lang="en-GB" sz="2400" dirty="0">
                <a:effectLst/>
              </a:rPr>
              <a:t>Edward Thorndike (1874-1949): animal experimentation through puzzle box experiments. Animals trained to produce specific behavioural responses (operant conditioning).</a:t>
            </a:r>
          </a:p>
          <a:p>
            <a:r>
              <a:rPr lang="en-GB" sz="2400" dirty="0">
                <a:effectLst/>
              </a:rPr>
              <a:t>BF Skinner (1904- 1990) enables behaviourism to reach its zenith between 1930 and 1950 (operant or instrumental conditioning).</a:t>
            </a:r>
          </a:p>
          <a:p>
            <a:endParaRPr lang="en-GB" sz="2400" dirty="0"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2278FB-E947-A12B-CA39-7C8B7A5DE744}"/>
              </a:ext>
            </a:extLst>
          </p:cNvPr>
          <p:cNvSpPr txBox="1"/>
          <p:nvPr/>
        </p:nvSpPr>
        <p:spPr>
          <a:xfrm>
            <a:off x="899592" y="5348412"/>
            <a:ext cx="6402908" cy="1169551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“Skinner shared Watson’s radical behaviourism: he stressed the determining influence of external influences on behaviour, while excluding all reference to mental states” </a:t>
            </a:r>
          </a:p>
          <a:p>
            <a:pPr algn="ctr"/>
            <a:r>
              <a:rPr lang="en-GB" sz="1600" dirty="0"/>
              <a:t>(</a:t>
            </a:r>
            <a:r>
              <a:rPr lang="en-GB" sz="1600" dirty="0" err="1"/>
              <a:t>Hergenhahn</a:t>
            </a:r>
            <a:r>
              <a:rPr lang="en-GB" sz="1600" dirty="0"/>
              <a:t> 2005 as cited in Banyard et al 2019: 42)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F056D1-08CB-3721-214F-1C338B11D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4328" y="285379"/>
            <a:ext cx="1408124" cy="18116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F87935-407D-3379-48D0-6EF4B15A6E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328" y="2151116"/>
            <a:ext cx="1408124" cy="17779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17CC85-8505-775E-F85F-B324E6CE8B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4328" y="4037281"/>
            <a:ext cx="1408124" cy="166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61261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D6A2F-FBE8-4FFB-D0DB-352329297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186" y="46892"/>
            <a:ext cx="8229600" cy="1384300"/>
          </a:xfrm>
        </p:spPr>
        <p:txBody>
          <a:bodyPr/>
          <a:lstStyle/>
          <a:p>
            <a:r>
              <a:rPr lang="en-GB" dirty="0"/>
              <a:t>Behaviourism’s Demise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59DE6-2BC8-A5E7-772E-9A5F57073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31192"/>
            <a:ext cx="4493198" cy="4968552"/>
          </a:xfrm>
        </p:spPr>
        <p:txBody>
          <a:bodyPr/>
          <a:lstStyle/>
          <a:p>
            <a:r>
              <a:rPr lang="en-GB" sz="2400" dirty="0">
                <a:effectLst/>
              </a:rPr>
              <a:t>Science but not psychology as mental processes were not relevant</a:t>
            </a:r>
          </a:p>
          <a:p>
            <a:r>
              <a:rPr lang="en-GB" sz="2400" dirty="0">
                <a:effectLst/>
              </a:rPr>
              <a:t>Can we draw conclusions for humans based on animal experiments?</a:t>
            </a:r>
          </a:p>
          <a:p>
            <a:r>
              <a:rPr lang="en-GB" sz="2400" dirty="0">
                <a:effectLst/>
              </a:rPr>
              <a:t>Humans as powerless pawns in a complex environment seemed negative</a:t>
            </a:r>
          </a:p>
          <a:p>
            <a:r>
              <a:rPr lang="en-GB" sz="2400" dirty="0">
                <a:effectLst/>
              </a:rPr>
              <a:t>Are we nothing more than puppets reacting to our environments</a:t>
            </a:r>
            <a:r>
              <a:rPr lang="en-GB" sz="2800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929F0-54E5-1EBA-101C-D5E510BE4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971" y="2030137"/>
            <a:ext cx="4202717" cy="3155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80947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4E564-24F3-A28E-FED8-99C57159D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Science and Humanism (1960s)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4D35-73B2-8372-7E7D-1FA23E6AE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368" y="1988840"/>
            <a:ext cx="8229600" cy="4544093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</a:rPr>
              <a:t>Cognitive science is the study of mental processes</a:t>
            </a:r>
          </a:p>
          <a:p>
            <a:r>
              <a:rPr lang="en-GB" sz="2800" dirty="0">
                <a:effectLst/>
              </a:rPr>
              <a:t>Humanism is about free-will, conscious experience and human nature</a:t>
            </a:r>
          </a:p>
          <a:p>
            <a:r>
              <a:rPr lang="en-GB" sz="2800" dirty="0">
                <a:effectLst/>
              </a:rPr>
              <a:t>Humanism, with Abraham Maslow (1908-1970) and Carl Rogers (1902-1987), is the foundation of how we motivate people</a:t>
            </a:r>
          </a:p>
          <a:p>
            <a:r>
              <a:rPr lang="en-GB" sz="2800" dirty="0">
                <a:effectLst/>
              </a:rPr>
              <a:t>Work, education, sport, health and therapy</a:t>
            </a:r>
          </a:p>
        </p:txBody>
      </p:sp>
    </p:spTree>
    <p:extLst>
      <p:ext uri="{BB962C8B-B14F-4D97-AF65-F5344CB8AC3E}">
        <p14:creationId xmlns:p14="http://schemas.microsoft.com/office/powerpoint/2010/main" val="3620440646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4E564-24F3-A28E-FED8-99C57159D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4D35-73B2-8372-7E7D-1FA23E6AE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628800"/>
            <a:ext cx="6575623" cy="4904133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</a:rPr>
              <a:t>For Rogers, psychological health entails: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800" dirty="0">
                <a:effectLst/>
              </a:rPr>
              <a:t>Openness to experiences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800" dirty="0">
                <a:effectLst/>
              </a:rPr>
              <a:t>The ability to live fully in every minute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800" dirty="0">
                <a:effectLst/>
              </a:rPr>
              <a:t>The will to follow your instincts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800" dirty="0">
                <a:effectLst/>
              </a:rPr>
              <a:t>Spontaneity and flexibility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800" dirty="0">
                <a:effectLst/>
              </a:rPr>
              <a:t>Creativity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64195D-8440-28CF-CC35-B106C8ED77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2132856"/>
            <a:ext cx="2142128" cy="284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125297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136525"/>
            <a:ext cx="9067800" cy="1384300"/>
          </a:xfrm>
        </p:spPr>
        <p:txBody>
          <a:bodyPr/>
          <a:lstStyle/>
          <a:p>
            <a:r>
              <a:rPr lang="en-GB" dirty="0"/>
              <a:t>The Four Major Research Perspectives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39227980"/>
              </p:ext>
            </p:extLst>
          </p:nvPr>
        </p:nvGraphicFramePr>
        <p:xfrm>
          <a:off x="838200" y="1295400"/>
          <a:ext cx="7620000" cy="518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25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551694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BA317232-84B1-4BBC-AF7E-4C38102D9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9BFCED99-C004-48EB-8B85-1EFE34092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5B77A6C4-01DA-4D20-8D3E-09F32232A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9F24F6D8-A174-47F5-B307-30D91122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67619913-10CE-4312-BC07-3B344ED253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4C8DC9A7-306E-4C4E-99D9-7BF41A7F3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B5CB235A-5E2F-4A39-89A4-B76A318E12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78F31A74-E551-456E-AACA-F45861C46C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graphicEl>
                                              <a:dgm id="{9E4068E1-9489-4F52-BF1F-C64F0B6C2D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Biological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Physiological hardware</a:t>
            </a:r>
          </a:p>
          <a:p>
            <a:r>
              <a:rPr lang="en-GB" dirty="0"/>
              <a:t>Brain and nervous system as the major determinants of behaviour and mental processing</a:t>
            </a:r>
          </a:p>
          <a:p>
            <a:r>
              <a:rPr lang="en-GB" dirty="0"/>
              <a:t>Genetic inheritance and evolution</a:t>
            </a:r>
          </a:p>
          <a:p>
            <a:r>
              <a:rPr lang="en-GB" dirty="0"/>
              <a:t>Our thoughts and actions are functions of our underlying biology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26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084551"/>
      </p:ext>
    </p:extLst>
  </p:cSld>
  <p:clrMapOvr>
    <a:masterClrMapping/>
  </p:clrMapOvr>
  <p:transition>
    <p:cover dir="d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934200" cy="4419600"/>
          </a:xfrm>
        </p:spPr>
        <p:txBody>
          <a:bodyPr/>
          <a:lstStyle/>
          <a:p>
            <a:r>
              <a:rPr lang="en-GB" dirty="0"/>
              <a:t>What is the most complex organism in the known universe?</a:t>
            </a:r>
          </a:p>
          <a:p>
            <a:r>
              <a:rPr lang="en-GB" dirty="0"/>
              <a:t>Our brains have over 100 billion nerve cells, or neurons</a:t>
            </a:r>
          </a:p>
          <a:p>
            <a:r>
              <a:rPr lang="en-GB" dirty="0"/>
              <a:t>Almost infinite number of interconnections in the brain and nervous system </a:t>
            </a:r>
          </a:p>
          <a:p>
            <a:r>
              <a:rPr lang="en-GB" dirty="0"/>
              <a:t>Relating overt behaviour to electrical and chemical events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AB8A8-4B82-63E2-C991-ABC630ADB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6512" y="29210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921236"/>
      </p:ext>
    </p:extLst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Cognitive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7364"/>
            <a:ext cx="8686800" cy="4162436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Encompasses complex human processes like reasoning, planning, decision-making and communication</a:t>
            </a:r>
          </a:p>
          <a:p>
            <a:r>
              <a:rPr lang="en-GB" dirty="0"/>
              <a:t>Only by studying mental processes can we fully understand behaviour</a:t>
            </a:r>
          </a:p>
          <a:p>
            <a:r>
              <a:rPr lang="en-GB" dirty="0"/>
              <a:t>Analogy between the mind and a computer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9670" y="116632"/>
            <a:ext cx="2497130" cy="230504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4104380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Cognitive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how mental processes work</a:t>
            </a:r>
          </a:p>
          <a:p>
            <a:r>
              <a:rPr lang="en-GB" dirty="0"/>
              <a:t>The software which enables perception, memory and problem solving</a:t>
            </a:r>
          </a:p>
          <a:p>
            <a:r>
              <a:rPr lang="en-GB" dirty="0"/>
              <a:t>Quick test:</a:t>
            </a:r>
          </a:p>
          <a:p>
            <a:pPr lvl="1"/>
            <a:r>
              <a:rPr lang="en-GB" dirty="0"/>
              <a:t>On the next screen I will flash a word. </a:t>
            </a:r>
          </a:p>
          <a:p>
            <a:pPr lvl="1"/>
            <a:r>
              <a:rPr lang="en-GB" dirty="0"/>
              <a:t>Write down what comes to mind without thinking about your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7263774"/>
      </p:ext>
    </p:extLst>
  </p:cSld>
  <p:clrMapOvr>
    <a:masterClrMapping/>
  </p:clrMapOvr>
  <p:transition>
    <p:cover dir="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1"/>
            <a:ext cx="4418374" cy="4688433"/>
          </a:xfrm>
        </p:spPr>
        <p:txBody>
          <a:bodyPr/>
          <a:lstStyle/>
          <a:p>
            <a:pPr marL="0" indent="0">
              <a:buNone/>
            </a:pPr>
            <a:r>
              <a:rPr lang="en-GB" sz="8000" dirty="0">
                <a:solidFill>
                  <a:srgbClr val="FF0000"/>
                </a:solidFill>
              </a:rPr>
              <a:t>FRUIT</a:t>
            </a:r>
          </a:p>
          <a:p>
            <a:pPr marL="0" indent="0">
              <a:buNone/>
            </a:pPr>
            <a:endParaRPr lang="en-GB" sz="5400" dirty="0"/>
          </a:p>
          <a:p>
            <a:pPr marL="0" indent="0">
              <a:buNone/>
            </a:pPr>
            <a:r>
              <a:rPr lang="en-GB" sz="6000" dirty="0">
                <a:solidFill>
                  <a:srgbClr val="FF0000"/>
                </a:solidFill>
              </a:rPr>
              <a:t>PIECE OF FURNITURE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69894" y="914636"/>
            <a:ext cx="4038600" cy="5399112"/>
          </a:xfrm>
        </p:spPr>
        <p:txBody>
          <a:bodyPr/>
          <a:lstStyle/>
          <a:p>
            <a:r>
              <a:rPr lang="en-GB" dirty="0"/>
              <a:t>Most common responses: apple, orange, chair or sofa?</a:t>
            </a:r>
          </a:p>
          <a:p>
            <a:r>
              <a:rPr lang="en-GB" dirty="0"/>
              <a:t>How do we categorise information so that certain responses come to mind over other possibilities</a:t>
            </a:r>
          </a:p>
          <a:p>
            <a:r>
              <a:rPr lang="en-GB" dirty="0"/>
              <a:t>Prototypes or examples of the most typical answers</a:t>
            </a:r>
          </a:p>
          <a:p>
            <a:pPr marL="0" indent="0">
              <a:buNone/>
            </a:pPr>
            <a:r>
              <a:rPr lang="en-GB" dirty="0" err="1"/>
              <a:t>Rosch</a:t>
            </a:r>
            <a:r>
              <a:rPr lang="en-GB" dirty="0"/>
              <a:t> (1973)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9833911"/>
      </p:ext>
    </p:extLst>
  </p:cSld>
  <p:clrMapOvr>
    <a:masterClrMapping/>
  </p:clrMapOvr>
  <p:transition>
    <p:cover dir="d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2796C62A-34DA-9D60-D4B2-040F97861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Chihuahua or Muffins?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794418B-8B6F-D1A1-81FF-DFA0C1070F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5736" y="1453332"/>
            <a:ext cx="5112568" cy="511256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2162F-9549-C29F-B7A7-D5F2822EA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b">
            <a:normAutofit/>
          </a:bodyPr>
          <a:lstStyle/>
          <a:p>
            <a:pPr>
              <a:spcAft>
                <a:spcPts val="600"/>
              </a:spcAft>
              <a:defRPr/>
            </a:pPr>
            <a:fld id="{3AFC023F-CA9D-4F47-80E8-5E6E17559DEF}" type="slidenum">
              <a:rPr lang="en-GB" altLang="en-US" smtClean="0"/>
              <a:pPr>
                <a:spcAft>
                  <a:spcPts val="600"/>
                </a:spcAft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3739864"/>
      </p:ext>
    </p:extLst>
  </p:cSld>
  <p:clrMapOvr>
    <a:masterClrMapping/>
  </p:clrMapOvr>
  <p:transition>
    <p:cover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Behavioural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534400" cy="4476328"/>
          </a:xfrm>
        </p:spPr>
        <p:txBody>
          <a:bodyPr/>
          <a:lstStyle/>
          <a:p>
            <a:r>
              <a:rPr lang="en-GB" dirty="0"/>
              <a:t>We all behave as we do because we have been conditioned to think and act by past experience</a:t>
            </a:r>
          </a:p>
          <a:p>
            <a:r>
              <a:rPr lang="en-GB" dirty="0"/>
              <a:t>We are all shaped by the environments we grow up in</a:t>
            </a:r>
          </a:p>
          <a:p>
            <a:r>
              <a:rPr lang="en-GB" dirty="0"/>
              <a:t>The study of behaviour </a:t>
            </a:r>
          </a:p>
          <a:p>
            <a:r>
              <a:rPr lang="en-GB" dirty="0"/>
              <a:t>JB Watson: introspection is private, but behaviour is public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9800" y="0"/>
            <a:ext cx="2971800" cy="1970433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32</a:t>
            </a:fld>
            <a:endParaRPr lang="en-GB" alt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650587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724400"/>
          </a:xfrm>
        </p:spPr>
        <p:txBody>
          <a:bodyPr/>
          <a:lstStyle/>
          <a:p>
            <a:r>
              <a:rPr lang="en-GB" sz="3000" dirty="0"/>
              <a:t>JB Watson was hugely influential in proposing an approach to psychology without introspection</a:t>
            </a:r>
          </a:p>
          <a:p>
            <a:r>
              <a:rPr lang="en-GB" sz="3000" dirty="0"/>
              <a:t>Studied animals and children, and saw patterns which could explain adult psychology</a:t>
            </a:r>
          </a:p>
          <a:p>
            <a:r>
              <a:rPr lang="en-GB" sz="3000" dirty="0"/>
              <a:t>Almost all behaviour is a result of conditioning – we are all shaped by environmental influences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780313"/>
      </p:ext>
    </p:extLst>
  </p:cSld>
  <p:clrMapOvr>
    <a:masterClrMapping/>
  </p:clrMapOvr>
  <p:transition>
    <p:cover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9552" y="1676400"/>
            <a:ext cx="8229600" cy="41148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 algn="ctr">
              <a:buNone/>
            </a:pPr>
            <a:endParaRPr lang="en-GB" sz="3600" dirty="0">
              <a:solidFill>
                <a:srgbClr val="000099"/>
              </a:solidFill>
              <a:effectLst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rgbClr val="000099"/>
                </a:solidFill>
                <a:effectLst/>
              </a:rPr>
              <a:t>“Watson maintained that only by studying what people do – their behaviour – is an objective science of psychology possible”</a:t>
            </a:r>
          </a:p>
          <a:p>
            <a:pPr algn="ctr"/>
            <a:endParaRPr lang="nl-NL" dirty="0">
              <a:solidFill>
                <a:srgbClr val="000099"/>
              </a:solidFill>
              <a:effectLst/>
            </a:endParaRPr>
          </a:p>
          <a:p>
            <a:pPr marL="0" indent="0" algn="ctr">
              <a:buNone/>
            </a:pPr>
            <a:r>
              <a:rPr lang="nl-NL" dirty="0">
                <a:solidFill>
                  <a:srgbClr val="000099"/>
                </a:solidFill>
                <a:effectLst/>
              </a:rPr>
              <a:t>Nolen-Hoeksma et al (2014: p12)</a:t>
            </a:r>
          </a:p>
          <a:p>
            <a:pPr algn="ctr"/>
            <a:endParaRPr lang="en-GB" dirty="0">
              <a:solidFill>
                <a:srgbClr val="000099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524718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dirty="0"/>
              <a:t>Sociocultural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83246"/>
            <a:ext cx="5338936" cy="4848944"/>
          </a:xfrm>
        </p:spPr>
        <p:txBody>
          <a:bodyPr/>
          <a:lstStyle/>
          <a:p>
            <a:r>
              <a:rPr lang="en-GB" dirty="0"/>
              <a:t>The impact of other people</a:t>
            </a:r>
          </a:p>
          <a:p>
            <a:r>
              <a:rPr lang="en-GB" dirty="0"/>
              <a:t>Individuals, groups and culture</a:t>
            </a:r>
          </a:p>
          <a:p>
            <a:r>
              <a:rPr lang="en-GB" dirty="0"/>
              <a:t>Beliefs, norms and values</a:t>
            </a:r>
          </a:p>
          <a:p>
            <a:r>
              <a:rPr lang="en-GB" dirty="0"/>
              <a:t>The Genovese Syndrome, or bystander effect</a:t>
            </a:r>
          </a:p>
          <a:p>
            <a:pPr marL="0" indent="0">
              <a:buNone/>
            </a:pPr>
            <a:r>
              <a:rPr lang="en-GB" sz="2800" dirty="0" err="1"/>
              <a:t>Latane</a:t>
            </a:r>
            <a:r>
              <a:rPr lang="en-GB" sz="2800" dirty="0"/>
              <a:t> and Darley (1970)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35</a:t>
            </a:fld>
            <a:endParaRPr lang="en-GB" altLang="en-US">
              <a:solidFill>
                <a:srgbClr val="FFFFFF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1683246"/>
            <a:ext cx="3665008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7947"/>
      </p:ext>
    </p:extLst>
  </p:cSld>
  <p:clrMapOvr>
    <a:masterClrMapping/>
  </p:clrMapOvr>
  <p:transition>
    <p:cover dir="d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" y="76200"/>
            <a:ext cx="9067800" cy="1384300"/>
          </a:xfrm>
        </p:spPr>
        <p:txBody>
          <a:bodyPr/>
          <a:lstStyle/>
          <a:p>
            <a:r>
              <a:rPr lang="en-GB" dirty="0"/>
              <a:t>Four perspectives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F064BA-BD27-4BE2-8AD5-9351B68BA66A}" type="slidenum">
              <a:rPr lang="en-GB" altLang="en-US" smtClean="0">
                <a:solidFill>
                  <a:srgbClr val="FFFFFF"/>
                </a:solidFill>
              </a:rPr>
              <a:pPr>
                <a:defRPr/>
              </a:pPr>
              <a:t>36</a:t>
            </a:fld>
            <a:endParaRPr lang="en-GB" altLang="en-US">
              <a:solidFill>
                <a:srgbClr val="FFFFFF"/>
              </a:solidFill>
            </a:endParaRPr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AE2A30AF-2058-429F-A26C-36382687DB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1613280"/>
              </p:ext>
            </p:extLst>
          </p:nvPr>
        </p:nvGraphicFramePr>
        <p:xfrm>
          <a:off x="103312" y="1204985"/>
          <a:ext cx="8964488" cy="5492106"/>
        </p:xfrm>
        <a:graphic>
          <a:graphicData uri="http://schemas.openxmlformats.org/drawingml/2006/table">
            <a:tbl>
              <a:tblPr firstRow="1" bandRow="1"/>
              <a:tblGrid>
                <a:gridCol w="18316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00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228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3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2000" b="1" spc="4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Table</a:t>
                      </a:r>
                      <a:r>
                        <a:rPr lang="en-US" sz="2000" b="1" spc="5" baseline="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8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1.1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6400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61594" marR="328295" algn="l">
                        <a:lnSpc>
                          <a:spcPct val="100000"/>
                        </a:lnSpc>
                        <a:spcBef>
                          <a:spcPts val="390"/>
                        </a:spcBef>
                        <a:spcAft>
                          <a:spcPts val="0"/>
                        </a:spcAft>
                      </a:pPr>
                      <a:r>
                        <a:rPr sz="2000" b="1" spc="5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The </a:t>
                      </a:r>
                      <a:r>
                        <a:rPr sz="2000" b="1" spc="3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Four </a:t>
                      </a:r>
                      <a:r>
                        <a:rPr sz="2000" b="1" spc="6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Major </a:t>
                      </a:r>
                      <a:r>
                        <a:rPr sz="2000" b="1" spc="3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Research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Perspectives</a:t>
                      </a:r>
                      <a:r>
                        <a:rPr lang="en-US"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5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in</a:t>
                      </a:r>
                      <a:r>
                        <a:rPr sz="2000" b="1" spc="-30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45" dirty="0">
                          <a:solidFill>
                            <a:srgbClr val="FFFFFF"/>
                          </a:solidFill>
                          <a:latin typeface="Univers 55"/>
                          <a:cs typeface="Univers 55"/>
                        </a:rPr>
                        <a:t>Psychology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64008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D6EA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545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</a:pPr>
                      <a:r>
                        <a:rPr sz="2000" b="1" spc="4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Research</a:t>
                      </a:r>
                      <a:r>
                        <a:rPr sz="2000" b="1" spc="1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5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Perspective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125641" marB="0" anchor="ctr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algn="l">
                        <a:lnSpc>
                          <a:spcPct val="100000"/>
                        </a:lnSpc>
                      </a:pPr>
                      <a:r>
                        <a:rPr sz="2000" b="1" spc="7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Major </a:t>
                      </a:r>
                      <a:r>
                        <a:rPr sz="2000" b="1" spc="5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Explanatory</a:t>
                      </a:r>
                      <a:r>
                        <a:rPr sz="2000" b="1" spc="35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b="1" spc="40" dirty="0">
                          <a:solidFill>
                            <a:srgbClr val="00518A"/>
                          </a:solidFill>
                          <a:latin typeface="Univers 55"/>
                          <a:cs typeface="Univers 55"/>
                        </a:rPr>
                        <a:t>Focus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125641" marB="0" anchor="ctr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08446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Biological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40335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our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physiology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(especially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the</a:t>
                      </a:r>
                      <a:r>
                        <a:rPr lang="en-US"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brain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nervous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system)</a:t>
                      </a:r>
                      <a:r>
                        <a:rPr sz="2000" spc="-6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produces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5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genetics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evolution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have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impacted</a:t>
                      </a:r>
                      <a:br>
                        <a:rPr lang="en-US"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</a:b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</a:t>
                      </a:r>
                      <a:r>
                        <a:rPr sz="200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physiology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762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Cognitive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93675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our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processes,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such</a:t>
                      </a:r>
                      <a:r>
                        <a:rPr sz="2000" spc="-5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as 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perception,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memory,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problem 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solving,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work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</a:t>
                      </a:r>
                      <a:r>
                        <a:rPr sz="2000" spc="5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they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</a:t>
                      </a:r>
                      <a:r>
                        <a:rPr sz="2000" spc="-4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5976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187960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external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environmental</a:t>
                      </a:r>
                      <a:r>
                        <a:rPr sz="2000" spc="-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2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events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condition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observable</a:t>
                      </a:r>
                      <a:r>
                        <a:rPr sz="2000" spc="-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0E0C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6444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76200" algn="l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Sociocultural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>
                      <a:noFill/>
                    </a:lnL>
                    <a:lnR w="12700">
                      <a:solidFill>
                        <a:srgbClr val="939598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120650" marR="255904" algn="l">
                        <a:lnSpc>
                          <a:spcPct val="104200"/>
                        </a:lnSpc>
                        <a:spcBef>
                          <a:spcPts val="160"/>
                        </a:spcBef>
                      </a:pP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How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other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people and the</a:t>
                      </a:r>
                      <a:r>
                        <a:rPr sz="2000" spc="-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cultural  context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impact </a:t>
                      </a:r>
                      <a:r>
                        <a:rPr sz="2000" spc="4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our </a:t>
                      </a:r>
                      <a:r>
                        <a:rPr sz="2000" spc="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behavior </a:t>
                      </a:r>
                      <a:r>
                        <a:rPr sz="2000" spc="2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and  </a:t>
                      </a:r>
                      <a:r>
                        <a:rPr sz="2000" spc="35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mental</a:t>
                      </a:r>
                      <a:r>
                        <a:rPr sz="2000" spc="-3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 </a:t>
                      </a:r>
                      <a:r>
                        <a:rPr sz="2000" spc="10" dirty="0">
                          <a:solidFill>
                            <a:srgbClr val="231F20"/>
                          </a:solidFill>
                          <a:latin typeface="Univers 55"/>
                          <a:cs typeface="Univers 55"/>
                        </a:rPr>
                        <a:t>processes</a:t>
                      </a:r>
                      <a:endParaRPr sz="2000" dirty="0">
                        <a:latin typeface="Univers 55"/>
                        <a:cs typeface="Univers 55"/>
                      </a:endParaRPr>
                    </a:p>
                  </a:txBody>
                  <a:tcPr marL="0" marR="0" marT="37692" marB="0">
                    <a:lnL w="12700">
                      <a:solidFill>
                        <a:srgbClr val="939598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C239823-DF7F-444B-BF8D-0A6DC9A22CC2}"/>
              </a:ext>
            </a:extLst>
          </p:cNvPr>
          <p:cNvSpPr/>
          <p:nvPr/>
        </p:nvSpPr>
        <p:spPr>
          <a:xfrm>
            <a:off x="103312" y="4077072"/>
            <a:ext cx="896448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F2503B-BE8F-4368-A369-C705B245B5F6}"/>
              </a:ext>
            </a:extLst>
          </p:cNvPr>
          <p:cNvSpPr/>
          <p:nvPr/>
        </p:nvSpPr>
        <p:spPr>
          <a:xfrm>
            <a:off x="103312" y="5237349"/>
            <a:ext cx="8964488" cy="6399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659F62-AD2B-46A2-9113-4556F6B77DC2}"/>
              </a:ext>
            </a:extLst>
          </p:cNvPr>
          <p:cNvSpPr/>
          <p:nvPr/>
        </p:nvSpPr>
        <p:spPr>
          <a:xfrm>
            <a:off x="103312" y="5907286"/>
            <a:ext cx="8964488" cy="950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094855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9792" y="3222377"/>
            <a:ext cx="6203032" cy="3022848"/>
          </a:xfrm>
        </p:spPr>
        <p:txBody>
          <a:bodyPr/>
          <a:lstStyle/>
          <a:p>
            <a:pPr marL="0" indent="0">
              <a:buNone/>
            </a:pPr>
            <a:r>
              <a:rPr lang="en-GB" sz="5400" dirty="0"/>
              <a:t>What is the most influential aspect of psychology?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071035"/>
      </p:ext>
    </p:extLst>
  </p:cSld>
  <p:clrMapOvr>
    <a:masterClrMapping/>
  </p:clrMapOvr>
  <p:transition>
    <p:cover dir="d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84300"/>
          </a:xfrm>
        </p:spPr>
        <p:txBody>
          <a:bodyPr/>
          <a:lstStyle/>
          <a:p>
            <a:r>
              <a:rPr lang="en-GB" sz="6000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610600" cy="4648200"/>
          </a:xfrm>
        </p:spPr>
        <p:txBody>
          <a:bodyPr/>
          <a:lstStyle/>
          <a:p>
            <a:r>
              <a:rPr lang="en-GB" dirty="0"/>
              <a:t>Sigmund Freud introduced psychoanalytic psychology in 1909</a:t>
            </a:r>
          </a:p>
          <a:p>
            <a:r>
              <a:rPr lang="en-GB" dirty="0"/>
              <a:t>The unacceptable wishes of childhood are driven out of awareness and into the unconscious mind where they remain influential</a:t>
            </a:r>
          </a:p>
          <a:p>
            <a:r>
              <a:rPr lang="en-GB" dirty="0"/>
              <a:t>The unconscious finds expression in dreams, slips of speech and unconscious mannerisms</a:t>
            </a:r>
          </a:p>
          <a:p>
            <a:r>
              <a:rPr lang="en-GB" dirty="0"/>
              <a:t>Free association helps the patient to grapple with unconscious sexual wishes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6202576"/>
      </p:ext>
    </p:extLst>
  </p:cSld>
  <p:clrMapOvr>
    <a:masterClrMapping/>
  </p:clrMapOvr>
  <p:transition>
    <p:cover dir="d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71612"/>
            <a:ext cx="4329114" cy="4905388"/>
          </a:xfrm>
        </p:spPr>
        <p:txBody>
          <a:bodyPr/>
          <a:lstStyle/>
          <a:p>
            <a:pPr>
              <a:buNone/>
            </a:pPr>
            <a:r>
              <a:rPr lang="en-GB" sz="4000" dirty="0"/>
              <a:t>	There are unconscious processes (beliefs, fears and desires) which influence our behaviour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4848" y="292100"/>
            <a:ext cx="3743325" cy="56959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932" y="476672"/>
            <a:ext cx="3481921" cy="59350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830637"/>
            <a:ext cx="4144602" cy="5526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078" y="1125436"/>
            <a:ext cx="3410297" cy="5064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6176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003300"/>
          </a:xfrm>
        </p:spPr>
        <p:txBody>
          <a:bodyPr/>
          <a:lstStyle/>
          <a:p>
            <a:r>
              <a:rPr lang="en-GB" sz="6000" dirty="0"/>
              <a:t>Psychoanalysis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4296" y="1412776"/>
            <a:ext cx="5257808" cy="3357586"/>
          </a:xfrm>
        </p:spPr>
        <p:txBody>
          <a:bodyPr/>
          <a:lstStyle/>
          <a:p>
            <a:pPr>
              <a:buNone/>
            </a:pPr>
            <a:r>
              <a:rPr lang="en-GB" dirty="0"/>
              <a:t>	We have strong, pervasive instincts which are forbidden in childhood and punished by parents and society, forced into our unconscious mind</a:t>
            </a:r>
          </a:p>
          <a:p>
            <a:pPr>
              <a:buNone/>
            </a:pPr>
            <a:r>
              <a:rPr lang="en-GB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  <p:sp>
        <p:nvSpPr>
          <p:cNvPr id="5" name="Rectangle 4"/>
          <p:cNvSpPr/>
          <p:nvPr/>
        </p:nvSpPr>
        <p:spPr>
          <a:xfrm>
            <a:off x="214282" y="3857628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/>
              <a:t>They influence our dreams, speech, mannerisms and manifest themselves as emotional problems</a:t>
            </a:r>
          </a:p>
        </p:txBody>
      </p:sp>
    </p:spTree>
    <p:extLst>
      <p:ext uri="{BB962C8B-B14F-4D97-AF65-F5344CB8AC3E}">
        <p14:creationId xmlns:p14="http://schemas.microsoft.com/office/powerpoint/2010/main" val="1875761761"/>
      </p:ext>
    </p:extLst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589215"/>
            <a:ext cx="8229600" cy="1384300"/>
          </a:xfrm>
        </p:spPr>
        <p:txBody>
          <a:bodyPr/>
          <a:lstStyle/>
          <a:p>
            <a:pPr>
              <a:defRPr/>
            </a:pPr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96952"/>
            <a:ext cx="8610600" cy="332764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/>
              <a:t>Griggs RA (2017) </a:t>
            </a:r>
            <a:r>
              <a:rPr lang="en-GB" sz="2400" i="1" dirty="0">
                <a:effectLst/>
              </a:rPr>
              <a:t>Psychology: a concise introduction 5</a:t>
            </a:r>
            <a:r>
              <a:rPr lang="en-GB" sz="2400" i="1" baseline="30000" dirty="0">
                <a:effectLst/>
              </a:rPr>
              <a:t>th</a:t>
            </a:r>
            <a:r>
              <a:rPr lang="en-GB" sz="2400" i="1" dirty="0">
                <a:effectLst/>
              </a:rPr>
              <a:t>  edition. </a:t>
            </a:r>
            <a:r>
              <a:rPr lang="en-GB" sz="2400" dirty="0"/>
              <a:t>New York: Worth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400" dirty="0"/>
              <a:t>Nolen-</a:t>
            </a:r>
            <a:r>
              <a:rPr lang="en-GB" sz="2400" dirty="0" err="1"/>
              <a:t>Hoeksma</a:t>
            </a:r>
            <a:r>
              <a:rPr lang="en-GB" sz="2400" dirty="0"/>
              <a:t> SN, Fredrickson BL, Loftus GR, Lutz C (2014) </a:t>
            </a:r>
            <a:r>
              <a:rPr lang="en-GB" sz="2400" i="1" dirty="0" err="1">
                <a:effectLst/>
              </a:rPr>
              <a:t>Hilgard</a:t>
            </a:r>
            <a:r>
              <a:rPr lang="en-GB" sz="2400" i="1" dirty="0">
                <a:effectLst/>
              </a:rPr>
              <a:t> and Atkinson’s Introduction to Psychology 16</a:t>
            </a:r>
            <a:r>
              <a:rPr lang="en-GB" sz="2400" i="1" baseline="30000" dirty="0">
                <a:effectLst/>
              </a:rPr>
              <a:t>th</a:t>
            </a:r>
            <a:r>
              <a:rPr lang="en-GB" sz="2400" i="1" dirty="0">
                <a:effectLst/>
              </a:rPr>
              <a:t> edition. </a:t>
            </a:r>
            <a:r>
              <a:rPr lang="en-GB" sz="2400" dirty="0"/>
              <a:t>Andover: Cengage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B29A62-C3B1-4A79-82F6-8ED82810E70A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Ocean">
  <a:themeElements>
    <a:clrScheme name="Ocea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a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a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848</TotalTime>
  <Words>1627</Words>
  <Application>Microsoft Office PowerPoint</Application>
  <PresentationFormat>On-screen Show (4:3)</PresentationFormat>
  <Paragraphs>218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Tahoma</vt:lpstr>
      <vt:lpstr>Univers 55</vt:lpstr>
      <vt:lpstr>Wingdings</vt:lpstr>
      <vt:lpstr>Ocean</vt:lpstr>
      <vt:lpstr>2. Introduction to Psychology</vt:lpstr>
      <vt:lpstr>Aims</vt:lpstr>
      <vt:lpstr>What are we?</vt:lpstr>
      <vt:lpstr>The Renaissance to the Age of Reason</vt:lpstr>
      <vt:lpstr>What are we?</vt:lpstr>
      <vt:lpstr>What is psychology?</vt:lpstr>
      <vt:lpstr>Definition</vt:lpstr>
      <vt:lpstr>Definition</vt:lpstr>
      <vt:lpstr>Earliest Days</vt:lpstr>
      <vt:lpstr>PowerPoint Presentation</vt:lpstr>
      <vt:lpstr>2,500 years of evolution in thought</vt:lpstr>
      <vt:lpstr>PowerPoint Presentation</vt:lpstr>
      <vt:lpstr>Nature v nurture</vt:lpstr>
      <vt:lpstr>Nature v nurture</vt:lpstr>
      <vt:lpstr>Origins</vt:lpstr>
      <vt:lpstr>The Founder of Psychology</vt:lpstr>
      <vt:lpstr>PowerPoint Presentation</vt:lpstr>
      <vt:lpstr>Internal and External Observation  Objective and subjective Data  From 1900: people in context (social, cultural and communal) </vt:lpstr>
      <vt:lpstr>William James (1842- 1910)</vt:lpstr>
      <vt:lpstr>JB Watson  (1878-1958)</vt:lpstr>
      <vt:lpstr>Behaviourism makes sense</vt:lpstr>
      <vt:lpstr>Behaviourism’s Demise</vt:lpstr>
      <vt:lpstr>Cognitive Science and Humanism (1960s)</vt:lpstr>
      <vt:lpstr>Humanism </vt:lpstr>
      <vt:lpstr>The Four Major Research Perspectives</vt:lpstr>
      <vt:lpstr>Biological</vt:lpstr>
      <vt:lpstr>Biological</vt:lpstr>
      <vt:lpstr>Cognitive</vt:lpstr>
      <vt:lpstr>Cognitive</vt:lpstr>
      <vt:lpstr>PowerPoint Presentation</vt:lpstr>
      <vt:lpstr>Chihuahua or Muffins?</vt:lpstr>
      <vt:lpstr>Behavioural</vt:lpstr>
      <vt:lpstr>Behaviourism</vt:lpstr>
      <vt:lpstr>PowerPoint Presentation</vt:lpstr>
      <vt:lpstr>Sociocultural</vt:lpstr>
      <vt:lpstr>Four perspectives</vt:lpstr>
      <vt:lpstr>PowerPoint Presentation</vt:lpstr>
      <vt:lpstr>Psychoanalysis</vt:lpstr>
      <vt:lpstr>Psychoanalysis</vt:lpstr>
      <vt:lpstr>Psychoanalysis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</dc:creator>
  <cp:lastModifiedBy>Mike Durke</cp:lastModifiedBy>
  <cp:revision>76</cp:revision>
  <cp:lastPrinted>1601-01-01T00:00:00Z</cp:lastPrinted>
  <dcterms:created xsi:type="dcterms:W3CDTF">1601-01-01T00:00:00Z</dcterms:created>
  <dcterms:modified xsi:type="dcterms:W3CDTF">2023-09-20T09:52:08Z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