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3"/>
  </p:notesMasterIdLst>
  <p:sldIdLst>
    <p:sldId id="256" r:id="rId2"/>
    <p:sldId id="267" r:id="rId3"/>
    <p:sldId id="257" r:id="rId4"/>
    <p:sldId id="258" r:id="rId5"/>
    <p:sldId id="263" r:id="rId6"/>
    <p:sldId id="264" r:id="rId7"/>
    <p:sldId id="259" r:id="rId8"/>
    <p:sldId id="265" r:id="rId9"/>
    <p:sldId id="260" r:id="rId10"/>
    <p:sldId id="266" r:id="rId11"/>
    <p:sldId id="261" r:id="rId12"/>
  </p:sldIdLst>
  <p:sldSz cx="18288000" cy="10287000"/>
  <p:notesSz cx="6858000" cy="9144000"/>
  <p:embeddedFontLst>
    <p:embeddedFont>
      <p:font typeface="David Libre" panose="020B0604020202020204" charset="-79"/>
      <p:bold r:id="rId14"/>
    </p:embeddedFont>
    <p:embeddedFont>
      <p:font typeface="David Libre Medium" panose="020B0604020202020204" charset="-79"/>
      <p:regular r:id="rId15"/>
      <p:bold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1A6F8D-23DF-95B6-47A9-A2F9CA685F87}" v="37" dt="2026-03-05T15:10:24.307"/>
  </p1510:revLst>
</p1510:revInfo>
</file>

<file path=ppt/tableStyles.xml><?xml version="1.0" encoding="utf-8"?>
<a:tblStyleLst xmlns:a="http://schemas.openxmlformats.org/drawingml/2006/main" def="{A4B74BA8-A46E-4750-A6C6-94CE4793C7E2}">
  <a:tblStyle styleId="{A4B74BA8-A46E-4750-A6C6-94CE4793C7E2}"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950" autoAdjust="0"/>
  </p:normalViewPr>
  <p:slideViewPr>
    <p:cSldViewPr snapToGrid="0">
      <p:cViewPr>
        <p:scale>
          <a:sx n="50" d="100"/>
          <a:sy n="50" d="100"/>
        </p:scale>
        <p:origin x="516" y="3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a:extLst>
            <a:ext uri="{FF2B5EF4-FFF2-40B4-BE49-F238E27FC236}">
              <a16:creationId xmlns:a16="http://schemas.microsoft.com/office/drawing/2014/main" id="{7F1EE025-4C68-BFC2-90F5-60AD33628DEC}"/>
            </a:ext>
          </a:extLst>
        </p:cNvPr>
        <p:cNvGrpSpPr/>
        <p:nvPr/>
      </p:nvGrpSpPr>
      <p:grpSpPr>
        <a:xfrm>
          <a:off x="0" y="0"/>
          <a:ext cx="0" cy="0"/>
          <a:chOff x="0" y="0"/>
          <a:chExt cx="0" cy="0"/>
        </a:xfrm>
      </p:grpSpPr>
      <p:sp>
        <p:nvSpPr>
          <p:cNvPr id="81" name="Google Shape;81;p1:notes">
            <a:extLst>
              <a:ext uri="{FF2B5EF4-FFF2-40B4-BE49-F238E27FC236}">
                <a16:creationId xmlns:a16="http://schemas.microsoft.com/office/drawing/2014/main" id="{EBE10A66-D977-B8FF-D459-D13A06465E7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business idea is based on the affordable celebration styling instead of high end only event designing. It already possesses real world evidence of demand in terms of repeated bookings and fulfilling events hence the model is based on factual customer interaction as opposed to a mere assumption. The integrated service model is business wise appealing since a single booking would yield income on the decor, accessories, trays and make-up. According to Hitched (2026), the average UK wedding is currently £21,990, and this fact justifies a lower-cost service that is at the forefront of the customers desiring to have attractive events but are not willing to pay premium supplier prices.</a:t>
            </a:r>
            <a:endParaRPr dirty="0"/>
          </a:p>
        </p:txBody>
      </p:sp>
      <p:sp>
        <p:nvSpPr>
          <p:cNvPr id="82" name="Google Shape;82;p1:notes">
            <a:extLst>
              <a:ext uri="{FF2B5EF4-FFF2-40B4-BE49-F238E27FC236}">
                <a16:creationId xmlns:a16="http://schemas.microsoft.com/office/drawing/2014/main" id="{C056842D-81D3-1215-8C51-B194D8988CA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2119613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7" name="Google Shape;97;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 partnership is the most suitable legal structure because the business is already operated by two active founders who share </a:t>
            </a:r>
            <a:r>
              <a:rPr lang="en-US" dirty="0" err="1"/>
              <a:t>labour</a:t>
            </a:r>
            <a:r>
              <a:rPr lang="en-US" dirty="0"/>
              <a:t>, planning and customer delivery. According to HMRC (2024), partnerships are required to be registered, which is why the Self-Assessment is a manageable and well-known path towards a small jointly operated business. The most significant advantage is that it is easy and involves collective liability, and the most significant is that it has no limits to liability. The most effective location is in St Helen Road since it provides visibility within the city </a:t>
            </a:r>
            <a:r>
              <a:rPr lang="en-US" dirty="0" err="1"/>
              <a:t>centre</a:t>
            </a:r>
            <a:r>
              <a:rPr lang="en-US" dirty="0"/>
              <a:t> without having to incur the pressure of the high price of a bigger prestige unit. Swansea Council (2024) reveals that there are still local foot traffic regeneration investment and development of the city-</a:t>
            </a:r>
            <a:r>
              <a:rPr lang="en-US" dirty="0" err="1"/>
              <a:t>centre</a:t>
            </a:r>
            <a:r>
              <a:rPr lang="en-US" dirty="0"/>
              <a:t> that is in favor of an appointment-based small premise model.</a:t>
            </a:r>
            <a:endParaRPr dirty="0"/>
          </a:p>
        </p:txBody>
      </p:sp>
      <p:sp>
        <p:nvSpPr>
          <p:cNvPr id="125" name="Google Shape;12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a:extLst>
            <a:ext uri="{FF2B5EF4-FFF2-40B4-BE49-F238E27FC236}">
              <a16:creationId xmlns:a16="http://schemas.microsoft.com/office/drawing/2014/main" id="{CB4FF549-3D59-405E-BBC3-681BE3A8E1CD}"/>
            </a:ext>
          </a:extLst>
        </p:cNvPr>
        <p:cNvGrpSpPr/>
        <p:nvPr/>
      </p:nvGrpSpPr>
      <p:grpSpPr>
        <a:xfrm>
          <a:off x="0" y="0"/>
          <a:ext cx="0" cy="0"/>
          <a:chOff x="0" y="0"/>
          <a:chExt cx="0" cy="0"/>
        </a:xfrm>
      </p:grpSpPr>
      <p:sp>
        <p:nvSpPr>
          <p:cNvPr id="81" name="Google Shape;81;p1:notes">
            <a:extLst>
              <a:ext uri="{FF2B5EF4-FFF2-40B4-BE49-F238E27FC236}">
                <a16:creationId xmlns:a16="http://schemas.microsoft.com/office/drawing/2014/main" id="{1E87BB9D-F9DC-A197-EDCF-B080BE9E5F7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HR structure is lean-based specifically to ensure that expenses are kept down at the initial stage. The two founders will be in charge of creative direction, operations and customer relations, a part-time assistant will be in charge of booking and digital communication, and only casual stylists are employed when the demand of the event becomes high. This makes payroll flexible and safeguards the working capital. The model is also realistic in financial aspects since the business is not starting out of the business but is expanding out of the existing trading activity. The relevance of finance access to Welsh SMEs is emphasized in British Business Bank (2025) as the access facilitates small-business lending as well as family finance and reinvested earnings.</a:t>
            </a:r>
            <a:endParaRPr dirty="0"/>
          </a:p>
        </p:txBody>
      </p:sp>
      <p:sp>
        <p:nvSpPr>
          <p:cNvPr id="82" name="Google Shape;82;p1:notes">
            <a:extLst>
              <a:ext uri="{FF2B5EF4-FFF2-40B4-BE49-F238E27FC236}">
                <a16:creationId xmlns:a16="http://schemas.microsoft.com/office/drawing/2014/main" id="{68A3EF41-D5BD-88AC-AD7E-9458A6A9A1C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336538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a:extLst>
            <a:ext uri="{FF2B5EF4-FFF2-40B4-BE49-F238E27FC236}">
              <a16:creationId xmlns:a16="http://schemas.microsoft.com/office/drawing/2014/main" id="{7790039D-68BF-AA18-EEB6-3C3427460D9C}"/>
            </a:ext>
          </a:extLst>
        </p:cNvPr>
        <p:cNvGrpSpPr/>
        <p:nvPr/>
      </p:nvGrpSpPr>
      <p:grpSpPr>
        <a:xfrm>
          <a:off x="0" y="0"/>
          <a:ext cx="0" cy="0"/>
          <a:chOff x="0" y="0"/>
          <a:chExt cx="0" cy="0"/>
        </a:xfrm>
      </p:grpSpPr>
      <p:sp>
        <p:nvSpPr>
          <p:cNvPr id="124" name="Google Shape;124;p3:notes">
            <a:extLst>
              <a:ext uri="{FF2B5EF4-FFF2-40B4-BE49-F238E27FC236}">
                <a16:creationId xmlns:a16="http://schemas.microsoft.com/office/drawing/2014/main" id="{785A8B41-FDE8-CE99-0C37-87D50549C72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market study integrates real trading facts and the existing secondary information. Primary evidence will consist of review forms, repeat customers and first-hand feedbacks after the previous events, which will confirm the interest in the affordable and </a:t>
            </a:r>
            <a:r>
              <a:rPr lang="en-US" dirty="0" err="1"/>
              <a:t>personalised</a:t>
            </a:r>
            <a:r>
              <a:rPr lang="en-US" dirty="0"/>
              <a:t> decoration. According to Swansea Council (2025), at the mid of 2024, the city had 251,300 residents, which means that the local customer base is diverse enough to cover more than one community segment. According to </a:t>
            </a:r>
            <a:r>
              <a:rPr lang="en-US" dirty="0" err="1"/>
              <a:t>DataReportal</a:t>
            </a:r>
            <a:r>
              <a:rPr lang="en-US" dirty="0"/>
              <a:t> (2025), in January 2025, there were 54.8 million active identities of social media users in the UK, which justifies the emphasis of the business on TikTok, Facebook and Instagram promotion. The conclusion of the SWOT analysis is still optimistic since the business already possesses experience, low-fixed-cost discipline and differentiated service package, but the competition and capital pressure still require close control.</a:t>
            </a:r>
            <a:endParaRPr dirty="0"/>
          </a:p>
        </p:txBody>
      </p:sp>
      <p:sp>
        <p:nvSpPr>
          <p:cNvPr id="125" name="Google Shape;125;p3:notes">
            <a:extLst>
              <a:ext uri="{FF2B5EF4-FFF2-40B4-BE49-F238E27FC236}">
                <a16:creationId xmlns:a16="http://schemas.microsoft.com/office/drawing/2014/main" id="{FE7BAD5D-21A1-259D-5B60-6FCF6CE5FD3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25281825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first and second months will be devoted to the regular branding of the entire package of the given print and digital products to ensure that all the printed and digital materials have the identical logo, </a:t>
            </a:r>
            <a:r>
              <a:rPr lang="en-US" dirty="0" err="1"/>
              <a:t>colours</a:t>
            </a:r>
            <a:r>
              <a:rPr lang="en-US" dirty="0"/>
              <a:t>, tone, as well as contact information. Months 3 to 4 must establish visual credibility with photo-driven Facebook posts, brief Instagram reconstruction and Tik Tok live events of set up and final events outcomes. Months 5-6 will involve conversion once awareness is initiated because it will facilitate referrals, gather reviews and distribute specific flyers within local communities. This is a commercially appropriate strategy since the UK accommodated 54.8 million social media identities of social media users in 2025, and these comprise high reach to a visual oriented local service (</a:t>
            </a:r>
            <a:r>
              <a:rPr lang="en-US" dirty="0" err="1"/>
              <a:t>DataReportal</a:t>
            </a:r>
            <a:r>
              <a:rPr lang="en-US" dirty="0"/>
              <a:t>, 2025).</a:t>
            </a:r>
            <a:endParaRPr dirty="0"/>
          </a:p>
        </p:txBody>
      </p:sp>
      <p:sp>
        <p:nvSpPr>
          <p:cNvPr id="154" name="Google Shape;15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a:extLst>
            <a:ext uri="{FF2B5EF4-FFF2-40B4-BE49-F238E27FC236}">
              <a16:creationId xmlns:a16="http://schemas.microsoft.com/office/drawing/2014/main" id="{9DE65B13-6E64-E8E0-F2BF-D4700046B949}"/>
            </a:ext>
          </a:extLst>
        </p:cNvPr>
        <p:cNvGrpSpPr/>
        <p:nvPr/>
      </p:nvGrpSpPr>
      <p:grpSpPr>
        <a:xfrm>
          <a:off x="0" y="0"/>
          <a:ext cx="0" cy="0"/>
          <a:chOff x="0" y="0"/>
          <a:chExt cx="0" cy="0"/>
        </a:xfrm>
      </p:grpSpPr>
      <p:sp>
        <p:nvSpPr>
          <p:cNvPr id="153" name="Google Shape;153;p4:notes">
            <a:extLst>
              <a:ext uri="{FF2B5EF4-FFF2-40B4-BE49-F238E27FC236}">
                <a16:creationId xmlns:a16="http://schemas.microsoft.com/office/drawing/2014/main" id="{723814CF-4DBA-CC46-7752-E535E7440E2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focus of months 7 to 8 is on the peak wedding demand by using wedding reels, transformation clips and package-based posts. The eighth and ninth months should continue with the same tempo of testimonials graphics, repeat-booking offers and direct follow-ups via WhatsApp to former customers. The months 11-12 are supposed to extend the offer to birthdays, anniversaries and indoor family celebrations to ensure the demand is active even after the wedding cycle. This mixed-method is reasonable since online adults spent 4 hours 30 minutes on the internet each day in 2025, with smartphones becoming the most important online course of action, but door-drop marketing was also generating action in 2024 (Ofcom, 2025; JICMAIL, 2025).</a:t>
            </a:r>
            <a:endParaRPr dirty="0"/>
          </a:p>
        </p:txBody>
      </p:sp>
      <p:sp>
        <p:nvSpPr>
          <p:cNvPr id="154" name="Google Shape;154;p4:notes">
            <a:extLst>
              <a:ext uri="{FF2B5EF4-FFF2-40B4-BE49-F238E27FC236}">
                <a16:creationId xmlns:a16="http://schemas.microsoft.com/office/drawing/2014/main" id="{90D90CFF-7D6A-0F3F-DF07-C92A40BE8C3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42816656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8" name="Google Shape;168;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a:extLst>
            <a:ext uri="{FF2B5EF4-FFF2-40B4-BE49-F238E27FC236}">
              <a16:creationId xmlns:a16="http://schemas.microsoft.com/office/drawing/2014/main" id="{9FDACA65-5610-6E37-83A7-4F01CEFA7004}"/>
            </a:ext>
          </a:extLst>
        </p:cNvPr>
        <p:cNvGrpSpPr/>
        <p:nvPr/>
      </p:nvGrpSpPr>
      <p:grpSpPr>
        <a:xfrm>
          <a:off x="0" y="0"/>
          <a:ext cx="0" cy="0"/>
          <a:chOff x="0" y="0"/>
          <a:chExt cx="0" cy="0"/>
        </a:xfrm>
      </p:grpSpPr>
      <p:sp>
        <p:nvSpPr>
          <p:cNvPr id="167" name="Google Shape;167;p5:notes">
            <a:extLst>
              <a:ext uri="{FF2B5EF4-FFF2-40B4-BE49-F238E27FC236}">
                <a16:creationId xmlns:a16="http://schemas.microsoft.com/office/drawing/2014/main" id="{4C0932D7-10CF-9CA1-CF00-D7A4B3C562B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8" name="Google Shape;168;p5:notes">
            <a:extLst>
              <a:ext uri="{FF2B5EF4-FFF2-40B4-BE49-F238E27FC236}">
                <a16:creationId xmlns:a16="http://schemas.microsoft.com/office/drawing/2014/main" id="{53F608AB-6FB7-2CD7-0456-56D905C5084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17607968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9" name="Google Shape;219;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txBody>
          <a:bodyPr/>
          <a:lstStyle/>
          <a:p>
            <a:endParaRPr lang="en-US"/>
          </a:p>
        </p:txBody>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D5BA"/>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cid:image001.png@01D0EA4A.2BD679A0"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D5BA"/>
        </a:solidFill>
        <a:effectLst/>
      </p:bgPr>
    </p:bg>
    <p:spTree>
      <p:nvGrpSpPr>
        <p:cNvPr id="1" name="Shape 83"/>
        <p:cNvGrpSpPr/>
        <p:nvPr/>
      </p:nvGrpSpPr>
      <p:grpSpPr>
        <a:xfrm>
          <a:off x="0" y="0"/>
          <a:ext cx="0" cy="0"/>
          <a:chOff x="0" y="0"/>
          <a:chExt cx="0" cy="0"/>
        </a:xfrm>
      </p:grpSpPr>
      <p:pic>
        <p:nvPicPr>
          <p:cNvPr id="84" name="Google Shape;84;p13"/>
          <p:cNvPicPr preferRelativeResize="0"/>
          <p:nvPr/>
        </p:nvPicPr>
        <p:blipFill>
          <a:blip r:embed="rId3">
            <a:alphaModFix/>
          </a:blip>
          <a:stretch>
            <a:fillRect/>
          </a:stretch>
        </p:blipFill>
        <p:spPr>
          <a:xfrm>
            <a:off x="12024141" y="2578797"/>
            <a:ext cx="6561352" cy="4591780"/>
          </a:xfrm>
          <a:prstGeom prst="rect">
            <a:avLst/>
          </a:prstGeom>
          <a:noFill/>
          <a:ln>
            <a:noFill/>
          </a:ln>
        </p:spPr>
      </p:pic>
      <p:sp>
        <p:nvSpPr>
          <p:cNvPr id="91" name="Google Shape;91;p13"/>
          <p:cNvSpPr txBox="1"/>
          <p:nvPr/>
        </p:nvSpPr>
        <p:spPr>
          <a:xfrm>
            <a:off x="4862766" y="3894030"/>
            <a:ext cx="7985157" cy="2708434"/>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4400" b="1" i="0" u="none" strike="noStrike" cap="none" dirty="0">
                <a:solidFill>
                  <a:schemeClr val="tx1"/>
                </a:solidFill>
                <a:latin typeface="David Libre"/>
                <a:ea typeface="David Libre"/>
                <a:cs typeface="David Libre"/>
                <a:sym typeface="David Libre"/>
              </a:rPr>
              <a:t>BMSW4011 Managing Enterprise</a:t>
            </a:r>
          </a:p>
          <a:p>
            <a:pPr algn="ctr"/>
            <a:r>
              <a:rPr lang="en-US" sz="4400" b="1" i="0" u="none" strike="noStrike" cap="none" dirty="0">
                <a:solidFill>
                  <a:schemeClr val="tx1"/>
                </a:solidFill>
                <a:latin typeface="David Libre"/>
                <a:ea typeface="David Libre"/>
                <a:cs typeface="David Libre"/>
                <a:sym typeface="David Libre"/>
              </a:rPr>
              <a:t>Student </a:t>
            </a:r>
            <a:r>
              <a:rPr lang="en-US" sz="4400" b="1" i="0" u="none" strike="noStrike" cap="none" dirty="0" err="1">
                <a:solidFill>
                  <a:schemeClr val="tx1"/>
                </a:solidFill>
                <a:latin typeface="David Libre"/>
                <a:ea typeface="David Libre"/>
                <a:cs typeface="David Libre"/>
                <a:sym typeface="David Libre"/>
              </a:rPr>
              <a:t>Name:</a:t>
            </a:r>
            <a:r>
              <a:rPr lang="en-US" sz="4400" b="1" dirty="0" err="1">
                <a:solidFill>
                  <a:schemeClr val="tx1"/>
                </a:solidFill>
                <a:latin typeface="David Libre"/>
                <a:ea typeface="David Libre"/>
                <a:cs typeface="David Libre"/>
                <a:sym typeface="David Libre"/>
              </a:rPr>
              <a:t>Rumi</a:t>
            </a:r>
            <a:r>
              <a:rPr lang="en-US" sz="4400" b="1" dirty="0">
                <a:solidFill>
                  <a:schemeClr val="tx1"/>
                </a:solidFill>
                <a:latin typeface="David Libre"/>
                <a:ea typeface="David Libre"/>
                <a:cs typeface="David Libre"/>
                <a:sym typeface="David Libre"/>
              </a:rPr>
              <a:t> Begum</a:t>
            </a:r>
            <a:endParaRPr lang="en-US" sz="4400" b="1" i="0" u="none" strike="noStrike" cap="none" dirty="0">
              <a:solidFill>
                <a:schemeClr val="tx1"/>
              </a:solidFill>
              <a:latin typeface="David Libre"/>
              <a:ea typeface="David Libre"/>
              <a:cs typeface="David Libre"/>
            </a:endParaRPr>
          </a:p>
          <a:p>
            <a:pPr marL="0" marR="0" lvl="0" indent="0" algn="ctr" rtl="0">
              <a:lnSpc>
                <a:spcPct val="100000"/>
              </a:lnSpc>
              <a:spcBef>
                <a:spcPts val="0"/>
              </a:spcBef>
              <a:spcAft>
                <a:spcPts val="0"/>
              </a:spcAft>
              <a:buNone/>
            </a:pPr>
            <a:r>
              <a:rPr lang="en-US" sz="4400" b="1" i="0" u="none" strike="noStrike" cap="none">
                <a:solidFill>
                  <a:schemeClr val="tx1"/>
                </a:solidFill>
                <a:latin typeface="David Libre"/>
                <a:ea typeface="David Libre"/>
                <a:cs typeface="David Libre"/>
                <a:sym typeface="David Libre"/>
              </a:rPr>
              <a:t>Student ID:</a:t>
            </a:r>
            <a:r>
              <a:rPr lang="en-US" sz="4400" b="1">
                <a:solidFill>
                  <a:schemeClr val="tx1"/>
                </a:solidFill>
                <a:latin typeface="David Libre"/>
                <a:ea typeface="David Libre"/>
                <a:cs typeface="David Libre"/>
                <a:sym typeface="David Libre"/>
              </a:rPr>
              <a:t>2216573</a:t>
            </a:r>
          </a:p>
          <a:p>
            <a:pPr algn="ctr"/>
            <a:endParaRPr lang="en-US" sz="4400" b="1" dirty="0">
              <a:solidFill>
                <a:schemeClr val="tx1"/>
              </a:solidFill>
              <a:latin typeface="David Libre"/>
              <a:ea typeface="David Libre"/>
              <a:cs typeface="David Libre"/>
            </a:endParaRPr>
          </a:p>
        </p:txBody>
      </p:sp>
      <p:pic>
        <p:nvPicPr>
          <p:cNvPr id="2" name="Picture 1" descr="Discover University of Wales Trinity Saint David">
            <a:extLst>
              <a:ext uri="{FF2B5EF4-FFF2-40B4-BE49-F238E27FC236}">
                <a16:creationId xmlns:a16="http://schemas.microsoft.com/office/drawing/2014/main" id="{9471C070-1253-6FD0-27AB-5BA5CF423EE2}"/>
              </a:ext>
            </a:extLst>
          </p:cNvPr>
          <p:cNvPicPr>
            <a:picLocks noChangeAspect="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6172200" y="228600"/>
            <a:ext cx="4857750" cy="19431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D5BA"/>
        </a:solidFill>
        <a:effectLst/>
      </p:bgPr>
    </p:bg>
    <p:spTree>
      <p:nvGrpSpPr>
        <p:cNvPr id="1" name="Shape 83">
          <a:extLst>
            <a:ext uri="{FF2B5EF4-FFF2-40B4-BE49-F238E27FC236}">
              <a16:creationId xmlns:a16="http://schemas.microsoft.com/office/drawing/2014/main" id="{120A732D-E032-6593-148F-9E85254610C5}"/>
            </a:ext>
          </a:extLst>
        </p:cNvPr>
        <p:cNvGrpSpPr/>
        <p:nvPr/>
      </p:nvGrpSpPr>
      <p:grpSpPr>
        <a:xfrm>
          <a:off x="0" y="0"/>
          <a:ext cx="0" cy="0"/>
          <a:chOff x="0" y="0"/>
          <a:chExt cx="0" cy="0"/>
        </a:xfrm>
      </p:grpSpPr>
      <p:pic>
        <p:nvPicPr>
          <p:cNvPr id="84" name="Google Shape;84;p13">
            <a:extLst>
              <a:ext uri="{FF2B5EF4-FFF2-40B4-BE49-F238E27FC236}">
                <a16:creationId xmlns:a16="http://schemas.microsoft.com/office/drawing/2014/main" id="{A71EE55D-6CEA-00E1-2EBB-5668046A0B03}"/>
              </a:ext>
            </a:extLst>
          </p:cNvPr>
          <p:cNvPicPr preferRelativeResize="0"/>
          <p:nvPr/>
        </p:nvPicPr>
        <p:blipFill>
          <a:blip r:embed="rId3">
            <a:alphaModFix/>
          </a:blip>
          <a:stretch>
            <a:fillRect/>
          </a:stretch>
        </p:blipFill>
        <p:spPr>
          <a:xfrm>
            <a:off x="31675" y="2417113"/>
            <a:ext cx="8682327" cy="6575217"/>
          </a:xfrm>
          <a:prstGeom prst="rect">
            <a:avLst/>
          </a:prstGeom>
          <a:noFill/>
          <a:ln>
            <a:noFill/>
          </a:ln>
        </p:spPr>
      </p:pic>
      <p:grpSp>
        <p:nvGrpSpPr>
          <p:cNvPr id="85" name="Google Shape;85;p13">
            <a:extLst>
              <a:ext uri="{FF2B5EF4-FFF2-40B4-BE49-F238E27FC236}">
                <a16:creationId xmlns:a16="http://schemas.microsoft.com/office/drawing/2014/main" id="{E689848F-00E4-63B2-CBE5-15A839496D46}"/>
              </a:ext>
            </a:extLst>
          </p:cNvPr>
          <p:cNvGrpSpPr/>
          <p:nvPr/>
        </p:nvGrpSpPr>
        <p:grpSpPr>
          <a:xfrm>
            <a:off x="9144000" y="-72330"/>
            <a:ext cx="9144000" cy="10359330"/>
            <a:chOff x="0" y="-19050"/>
            <a:chExt cx="2408296" cy="2728383"/>
          </a:xfrm>
        </p:grpSpPr>
        <p:sp>
          <p:nvSpPr>
            <p:cNvPr id="86" name="Google Shape;86;p13">
              <a:extLst>
                <a:ext uri="{FF2B5EF4-FFF2-40B4-BE49-F238E27FC236}">
                  <a16:creationId xmlns:a16="http://schemas.microsoft.com/office/drawing/2014/main" id="{06E72267-23EC-B3E2-645C-6209E09AA095}"/>
                </a:ext>
              </a:extLst>
            </p:cNvPr>
            <p:cNvSpPr/>
            <p:nvPr/>
          </p:nvSpPr>
          <p:spPr>
            <a:xfrm>
              <a:off x="0" y="0"/>
              <a:ext cx="2408296" cy="2709333"/>
            </a:xfrm>
            <a:custGeom>
              <a:avLst/>
              <a:gdLst/>
              <a:ahLst/>
              <a:cxnLst/>
              <a:rect l="l" t="t" r="r" b="b"/>
              <a:pathLst>
                <a:path w="2408296" h="2709333" extrusionOk="0">
                  <a:moveTo>
                    <a:pt x="0" y="0"/>
                  </a:moveTo>
                  <a:lnTo>
                    <a:pt x="2408296" y="0"/>
                  </a:lnTo>
                  <a:lnTo>
                    <a:pt x="2408296" y="2709333"/>
                  </a:lnTo>
                  <a:lnTo>
                    <a:pt x="0" y="2709333"/>
                  </a:lnTo>
                  <a:close/>
                </a:path>
              </a:pathLst>
            </a:custGeom>
            <a:solidFill>
              <a:srgbClr val="9B5647"/>
            </a:solidFill>
            <a:ln>
              <a:noFill/>
            </a:ln>
          </p:spPr>
          <p:txBody>
            <a:bodyPr/>
            <a:lstStyle/>
            <a:p>
              <a:endParaRPr lang="en-US"/>
            </a:p>
          </p:txBody>
        </p:sp>
        <p:sp>
          <p:nvSpPr>
            <p:cNvPr id="87" name="Google Shape;87;p13">
              <a:extLst>
                <a:ext uri="{FF2B5EF4-FFF2-40B4-BE49-F238E27FC236}">
                  <a16:creationId xmlns:a16="http://schemas.microsoft.com/office/drawing/2014/main" id="{260D401B-80E3-88A4-3ED2-7B42667746FE}"/>
                </a:ext>
              </a:extLst>
            </p:cNvPr>
            <p:cNvSpPr txBox="1"/>
            <p:nvPr/>
          </p:nvSpPr>
          <p:spPr>
            <a:xfrm>
              <a:off x="0" y="-19050"/>
              <a:ext cx="2408296" cy="2728383"/>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b="0" i="0" u="none" strike="noStrike" cap="none">
                <a:solidFill>
                  <a:schemeClr val="dk1"/>
                </a:solidFill>
                <a:latin typeface="Calibri"/>
                <a:ea typeface="Calibri"/>
                <a:cs typeface="Calibri"/>
                <a:sym typeface="Calibri"/>
              </a:endParaRPr>
            </a:p>
          </p:txBody>
        </p:sp>
      </p:grpSp>
      <p:grpSp>
        <p:nvGrpSpPr>
          <p:cNvPr id="88" name="Google Shape;88;p13">
            <a:extLst>
              <a:ext uri="{FF2B5EF4-FFF2-40B4-BE49-F238E27FC236}">
                <a16:creationId xmlns:a16="http://schemas.microsoft.com/office/drawing/2014/main" id="{9F801C47-6D71-AB7A-ECCE-BE64C98C4E67}"/>
              </a:ext>
            </a:extLst>
          </p:cNvPr>
          <p:cNvGrpSpPr/>
          <p:nvPr/>
        </p:nvGrpSpPr>
        <p:grpSpPr>
          <a:xfrm rot="5400000">
            <a:off x="7364732" y="1703720"/>
            <a:ext cx="2472196" cy="2163172"/>
            <a:chOff x="0" y="0"/>
            <a:chExt cx="812800" cy="711200"/>
          </a:xfrm>
        </p:grpSpPr>
        <p:sp>
          <p:nvSpPr>
            <p:cNvPr id="89" name="Google Shape;89;p13">
              <a:extLst>
                <a:ext uri="{FF2B5EF4-FFF2-40B4-BE49-F238E27FC236}">
                  <a16:creationId xmlns:a16="http://schemas.microsoft.com/office/drawing/2014/main" id="{180124AD-154C-ECFE-5F09-4DEE4113CFC9}"/>
                </a:ext>
              </a:extLst>
            </p:cNvPr>
            <p:cNvSpPr/>
            <p:nvPr/>
          </p:nvSpPr>
          <p:spPr>
            <a:xfrm>
              <a:off x="0" y="0"/>
              <a:ext cx="812800" cy="711200"/>
            </a:xfrm>
            <a:custGeom>
              <a:avLst/>
              <a:gdLst/>
              <a:ahLst/>
              <a:cxnLst/>
              <a:rect l="l" t="t" r="r" b="b"/>
              <a:pathLst>
                <a:path w="812800" h="711200" extrusionOk="0">
                  <a:moveTo>
                    <a:pt x="406400" y="711200"/>
                  </a:moveTo>
                  <a:lnTo>
                    <a:pt x="812800" y="0"/>
                  </a:lnTo>
                  <a:lnTo>
                    <a:pt x="0" y="0"/>
                  </a:lnTo>
                  <a:lnTo>
                    <a:pt x="406400" y="711200"/>
                  </a:lnTo>
                  <a:close/>
                </a:path>
              </a:pathLst>
            </a:custGeom>
            <a:solidFill>
              <a:srgbClr val="9B5647"/>
            </a:solidFill>
            <a:ln>
              <a:noFill/>
            </a:ln>
          </p:spPr>
          <p:txBody>
            <a:bodyPr/>
            <a:lstStyle/>
            <a:p>
              <a:endParaRPr lang="en-US"/>
            </a:p>
          </p:txBody>
        </p:sp>
        <p:sp>
          <p:nvSpPr>
            <p:cNvPr id="90" name="Google Shape;90;p13">
              <a:extLst>
                <a:ext uri="{FF2B5EF4-FFF2-40B4-BE49-F238E27FC236}">
                  <a16:creationId xmlns:a16="http://schemas.microsoft.com/office/drawing/2014/main" id="{8AF3EE17-FAC5-90C7-4C64-6A4F55ED776C}"/>
                </a:ext>
              </a:extLst>
            </p:cNvPr>
            <p:cNvSpPr txBox="1"/>
            <p:nvPr/>
          </p:nvSpPr>
          <p:spPr>
            <a:xfrm>
              <a:off x="127000" y="31750"/>
              <a:ext cx="558800" cy="349250"/>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91" name="Google Shape;91;p13">
            <a:extLst>
              <a:ext uri="{FF2B5EF4-FFF2-40B4-BE49-F238E27FC236}">
                <a16:creationId xmlns:a16="http://schemas.microsoft.com/office/drawing/2014/main" id="{5D1799A7-C3BC-922F-A64D-4A1C2B5D2AAD}"/>
              </a:ext>
            </a:extLst>
          </p:cNvPr>
          <p:cNvSpPr txBox="1"/>
          <p:nvPr/>
        </p:nvSpPr>
        <p:spPr>
          <a:xfrm>
            <a:off x="9682416" y="3608280"/>
            <a:ext cx="7985157" cy="3447098"/>
          </a:xfrm>
          <a:prstGeom prst="rect">
            <a:avLst/>
          </a:prstGeom>
          <a:noFill/>
          <a:ln>
            <a:noFill/>
          </a:ln>
        </p:spPr>
        <p:txBody>
          <a:bodyPr spcFirstLastPara="1" wrap="square" lIns="0" tIns="0" rIns="0" bIns="0" anchor="t" anchorCtr="0">
            <a:spAutoFit/>
          </a:bodyPr>
          <a:lstStyle/>
          <a:p>
            <a:pPr marL="0" marR="0" lvl="0" indent="0" algn="just" rtl="0">
              <a:lnSpc>
                <a:spcPct val="100000"/>
              </a:lnSpc>
              <a:spcBef>
                <a:spcPts val="0"/>
              </a:spcBef>
              <a:spcAft>
                <a:spcPts val="0"/>
              </a:spcAft>
              <a:buNone/>
            </a:pPr>
            <a:r>
              <a:rPr lang="en-US" sz="3200" b="1" i="0" u="none" strike="noStrike" cap="none" dirty="0">
                <a:solidFill>
                  <a:schemeClr val="tx1"/>
                </a:solidFill>
                <a:latin typeface="David Libre"/>
                <a:ea typeface="David Libre"/>
                <a:cs typeface="David Libre"/>
                <a:sym typeface="David Libre"/>
              </a:rPr>
              <a:t>Two Sisters Door to Door Home Decoration Service offers affordable, customised décor for weddings, birthdays and home functions in Swansea. The business combines event styling, handmade accessories, decorated trays and party make-up in one value-led service for budget-conscious customers.</a:t>
            </a:r>
            <a:endParaRPr sz="400" dirty="0">
              <a:solidFill>
                <a:schemeClr val="tx1"/>
              </a:solidFill>
            </a:endParaRPr>
          </a:p>
        </p:txBody>
      </p:sp>
      <p:sp>
        <p:nvSpPr>
          <p:cNvPr id="92" name="Google Shape;92;p13">
            <a:extLst>
              <a:ext uri="{FF2B5EF4-FFF2-40B4-BE49-F238E27FC236}">
                <a16:creationId xmlns:a16="http://schemas.microsoft.com/office/drawing/2014/main" id="{BD108E24-E7C9-0EF4-8601-5DC1A1A3F656}"/>
              </a:ext>
            </a:extLst>
          </p:cNvPr>
          <p:cNvSpPr txBox="1"/>
          <p:nvPr/>
        </p:nvSpPr>
        <p:spPr>
          <a:xfrm>
            <a:off x="10371446" y="878746"/>
            <a:ext cx="6689108" cy="1107996"/>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3600" b="1" i="0" u="none" strike="noStrike" cap="none" dirty="0">
                <a:solidFill>
                  <a:schemeClr val="tx1"/>
                </a:solidFill>
                <a:latin typeface="David Libre Medium"/>
                <a:ea typeface="David Libre Medium"/>
                <a:cs typeface="David Libre Medium"/>
                <a:sym typeface="David Libre Medium"/>
              </a:rPr>
              <a:t>Business Proposition and Service Offer</a:t>
            </a:r>
            <a:endParaRPr b="1" dirty="0">
              <a:solidFill>
                <a:schemeClr val="tx1"/>
              </a:solidFill>
            </a:endParaRPr>
          </a:p>
        </p:txBody>
      </p:sp>
    </p:spTree>
    <p:extLst>
      <p:ext uri="{BB962C8B-B14F-4D97-AF65-F5344CB8AC3E}">
        <p14:creationId xmlns:p14="http://schemas.microsoft.com/office/powerpoint/2010/main" val="3146804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D5BA"/>
        </a:solidFill>
        <a:effectLst/>
      </p:bgPr>
    </p:bg>
    <p:spTree>
      <p:nvGrpSpPr>
        <p:cNvPr id="1" name="Shape 98"/>
        <p:cNvGrpSpPr/>
        <p:nvPr/>
      </p:nvGrpSpPr>
      <p:grpSpPr>
        <a:xfrm>
          <a:off x="0" y="0"/>
          <a:ext cx="0" cy="0"/>
          <a:chOff x="0" y="0"/>
          <a:chExt cx="0" cy="0"/>
        </a:xfrm>
      </p:grpSpPr>
      <p:pic>
        <p:nvPicPr>
          <p:cNvPr id="99" name="Google Shape;99;p14"/>
          <p:cNvPicPr preferRelativeResize="0"/>
          <p:nvPr/>
        </p:nvPicPr>
        <p:blipFill>
          <a:blip r:embed="rId3">
            <a:alphaModFix/>
          </a:blip>
          <a:stretch>
            <a:fillRect/>
          </a:stretch>
        </p:blipFill>
        <p:spPr>
          <a:xfrm>
            <a:off x="874875" y="5820600"/>
            <a:ext cx="6158345" cy="4466400"/>
          </a:xfrm>
          <a:prstGeom prst="rect">
            <a:avLst/>
          </a:prstGeom>
          <a:noFill/>
          <a:ln>
            <a:noFill/>
          </a:ln>
        </p:spPr>
      </p:pic>
      <p:grpSp>
        <p:nvGrpSpPr>
          <p:cNvPr id="100" name="Google Shape;100;p14"/>
          <p:cNvGrpSpPr/>
          <p:nvPr/>
        </p:nvGrpSpPr>
        <p:grpSpPr>
          <a:xfrm>
            <a:off x="7924800" y="-72330"/>
            <a:ext cx="10363200" cy="5021866"/>
            <a:chOff x="0" y="-19050"/>
            <a:chExt cx="2729402" cy="1322632"/>
          </a:xfrm>
        </p:grpSpPr>
        <p:sp>
          <p:nvSpPr>
            <p:cNvPr id="101" name="Google Shape;101;p14"/>
            <p:cNvSpPr/>
            <p:nvPr/>
          </p:nvSpPr>
          <p:spPr>
            <a:xfrm>
              <a:off x="0" y="0"/>
              <a:ext cx="2729402" cy="1303582"/>
            </a:xfrm>
            <a:custGeom>
              <a:avLst/>
              <a:gdLst/>
              <a:ahLst/>
              <a:cxnLst/>
              <a:rect l="l" t="t" r="r" b="b"/>
              <a:pathLst>
                <a:path w="2729402" h="1303582" extrusionOk="0">
                  <a:moveTo>
                    <a:pt x="0" y="0"/>
                  </a:moveTo>
                  <a:lnTo>
                    <a:pt x="2729402" y="0"/>
                  </a:lnTo>
                  <a:lnTo>
                    <a:pt x="2729402" y="1303582"/>
                  </a:lnTo>
                  <a:lnTo>
                    <a:pt x="0" y="1303582"/>
                  </a:lnTo>
                  <a:close/>
                </a:path>
              </a:pathLst>
            </a:custGeom>
            <a:solidFill>
              <a:srgbClr val="9B5647"/>
            </a:solidFill>
            <a:ln>
              <a:noFill/>
            </a:ln>
          </p:spPr>
          <p:txBody>
            <a:bodyPr/>
            <a:lstStyle/>
            <a:p>
              <a:endParaRPr lang="en-US"/>
            </a:p>
          </p:txBody>
        </p:sp>
        <p:sp>
          <p:nvSpPr>
            <p:cNvPr id="102" name="Google Shape;102;p14"/>
            <p:cNvSpPr txBox="1"/>
            <p:nvPr/>
          </p:nvSpPr>
          <p:spPr>
            <a:xfrm>
              <a:off x="0" y="-19050"/>
              <a:ext cx="2729402" cy="1322632"/>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03" name="Google Shape;103;p14"/>
          <p:cNvGrpSpPr/>
          <p:nvPr/>
        </p:nvGrpSpPr>
        <p:grpSpPr>
          <a:xfrm>
            <a:off x="7924800" y="4877206"/>
            <a:ext cx="5181600" cy="5409794"/>
            <a:chOff x="0" y="-19050"/>
            <a:chExt cx="1364701" cy="1424802"/>
          </a:xfrm>
        </p:grpSpPr>
        <p:sp>
          <p:nvSpPr>
            <p:cNvPr id="104" name="Google Shape;104;p14"/>
            <p:cNvSpPr/>
            <p:nvPr/>
          </p:nvSpPr>
          <p:spPr>
            <a:xfrm>
              <a:off x="0" y="0"/>
              <a:ext cx="1364701" cy="1405752"/>
            </a:xfrm>
            <a:custGeom>
              <a:avLst/>
              <a:gdLst/>
              <a:ahLst/>
              <a:cxnLst/>
              <a:rect l="l" t="t" r="r" b="b"/>
              <a:pathLst>
                <a:path w="1364701" h="1405752" extrusionOk="0">
                  <a:moveTo>
                    <a:pt x="0" y="0"/>
                  </a:moveTo>
                  <a:lnTo>
                    <a:pt x="1364701" y="0"/>
                  </a:lnTo>
                  <a:lnTo>
                    <a:pt x="1364701" y="1405752"/>
                  </a:lnTo>
                  <a:lnTo>
                    <a:pt x="0" y="1405752"/>
                  </a:lnTo>
                  <a:close/>
                </a:path>
              </a:pathLst>
            </a:custGeom>
            <a:solidFill>
              <a:srgbClr val="FF985F"/>
            </a:solidFill>
            <a:ln>
              <a:noFill/>
            </a:ln>
          </p:spPr>
          <p:txBody>
            <a:bodyPr/>
            <a:lstStyle/>
            <a:p>
              <a:endParaRPr lang="en-US"/>
            </a:p>
          </p:txBody>
        </p:sp>
        <p:sp>
          <p:nvSpPr>
            <p:cNvPr id="105" name="Google Shape;105;p14"/>
            <p:cNvSpPr txBox="1"/>
            <p:nvPr/>
          </p:nvSpPr>
          <p:spPr>
            <a:xfrm>
              <a:off x="0" y="-19050"/>
              <a:ext cx="1364701" cy="1424802"/>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06" name="Google Shape;106;p14"/>
          <p:cNvGrpSpPr/>
          <p:nvPr/>
        </p:nvGrpSpPr>
        <p:grpSpPr>
          <a:xfrm rot="-5400000">
            <a:off x="6845668" y="475825"/>
            <a:ext cx="2658448" cy="2326142"/>
            <a:chOff x="0" y="0"/>
            <a:chExt cx="812800" cy="711200"/>
          </a:xfrm>
        </p:grpSpPr>
        <p:sp>
          <p:nvSpPr>
            <p:cNvPr id="107" name="Google Shape;107;p14"/>
            <p:cNvSpPr/>
            <p:nvPr/>
          </p:nvSpPr>
          <p:spPr>
            <a:xfrm>
              <a:off x="0" y="0"/>
              <a:ext cx="812800" cy="711200"/>
            </a:xfrm>
            <a:custGeom>
              <a:avLst/>
              <a:gdLst/>
              <a:ahLst/>
              <a:cxnLst/>
              <a:rect l="l" t="t" r="r" b="b"/>
              <a:pathLst>
                <a:path w="812800" h="711200" extrusionOk="0">
                  <a:moveTo>
                    <a:pt x="406400" y="711200"/>
                  </a:moveTo>
                  <a:lnTo>
                    <a:pt x="812800" y="0"/>
                  </a:lnTo>
                  <a:lnTo>
                    <a:pt x="0" y="0"/>
                  </a:lnTo>
                  <a:lnTo>
                    <a:pt x="406400" y="711200"/>
                  </a:lnTo>
                  <a:close/>
                </a:path>
              </a:pathLst>
            </a:custGeom>
            <a:solidFill>
              <a:srgbClr val="FFD5BA"/>
            </a:solidFill>
            <a:ln>
              <a:noFill/>
            </a:ln>
          </p:spPr>
          <p:txBody>
            <a:bodyPr/>
            <a:lstStyle/>
            <a:p>
              <a:endParaRPr lang="en-US"/>
            </a:p>
          </p:txBody>
        </p:sp>
        <p:sp>
          <p:nvSpPr>
            <p:cNvPr id="108" name="Google Shape;108;p14"/>
            <p:cNvSpPr txBox="1"/>
            <p:nvPr/>
          </p:nvSpPr>
          <p:spPr>
            <a:xfrm>
              <a:off x="127000" y="31750"/>
              <a:ext cx="558800" cy="349250"/>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09" name="Google Shape;109;p14"/>
          <p:cNvGrpSpPr/>
          <p:nvPr/>
        </p:nvGrpSpPr>
        <p:grpSpPr>
          <a:xfrm rot="-5400000">
            <a:off x="11941061" y="6811180"/>
            <a:ext cx="2002258" cy="2042921"/>
            <a:chOff x="0" y="0"/>
            <a:chExt cx="697044" cy="711200"/>
          </a:xfrm>
        </p:grpSpPr>
        <p:sp>
          <p:nvSpPr>
            <p:cNvPr id="110" name="Google Shape;110;p14"/>
            <p:cNvSpPr/>
            <p:nvPr/>
          </p:nvSpPr>
          <p:spPr>
            <a:xfrm>
              <a:off x="0" y="0"/>
              <a:ext cx="697044" cy="711200"/>
            </a:xfrm>
            <a:custGeom>
              <a:avLst/>
              <a:gdLst/>
              <a:ahLst/>
              <a:cxnLst/>
              <a:rect l="l" t="t" r="r" b="b"/>
              <a:pathLst>
                <a:path w="697044" h="711200" extrusionOk="0">
                  <a:moveTo>
                    <a:pt x="348522" y="711200"/>
                  </a:moveTo>
                  <a:lnTo>
                    <a:pt x="697044" y="0"/>
                  </a:lnTo>
                  <a:lnTo>
                    <a:pt x="0" y="0"/>
                  </a:lnTo>
                  <a:lnTo>
                    <a:pt x="348522" y="711200"/>
                  </a:lnTo>
                  <a:close/>
                </a:path>
              </a:pathLst>
            </a:custGeom>
            <a:solidFill>
              <a:srgbClr val="FF985F"/>
            </a:solidFill>
            <a:ln>
              <a:noFill/>
            </a:ln>
          </p:spPr>
          <p:txBody>
            <a:bodyPr/>
            <a:lstStyle/>
            <a:p>
              <a:endParaRPr lang="en-US"/>
            </a:p>
          </p:txBody>
        </p:sp>
        <p:sp>
          <p:nvSpPr>
            <p:cNvPr id="111" name="Google Shape;111;p14"/>
            <p:cNvSpPr txBox="1"/>
            <p:nvPr/>
          </p:nvSpPr>
          <p:spPr>
            <a:xfrm>
              <a:off x="108913" y="31750"/>
              <a:ext cx="479218" cy="349250"/>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pic>
        <p:nvPicPr>
          <p:cNvPr id="114" name="Google Shape;114;p14"/>
          <p:cNvPicPr preferRelativeResize="0"/>
          <p:nvPr/>
        </p:nvPicPr>
        <p:blipFill rotWithShape="1">
          <a:blip r:embed="rId4">
            <a:alphaModFix/>
          </a:blip>
          <a:srcRect/>
          <a:stretch/>
        </p:blipFill>
        <p:spPr>
          <a:xfrm>
            <a:off x="8772525" y="218343"/>
            <a:ext cx="9258300" cy="2855586"/>
          </a:xfrm>
          <a:prstGeom prst="rect">
            <a:avLst/>
          </a:prstGeom>
          <a:noFill/>
          <a:ln>
            <a:noFill/>
          </a:ln>
        </p:spPr>
      </p:pic>
      <p:sp>
        <p:nvSpPr>
          <p:cNvPr id="115" name="Google Shape;115;p14"/>
          <p:cNvSpPr txBox="1"/>
          <p:nvPr/>
        </p:nvSpPr>
        <p:spPr>
          <a:xfrm>
            <a:off x="1615076" y="336338"/>
            <a:ext cx="4998900" cy="2215991"/>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4800" b="1" i="0" u="none" strike="noStrike" cap="none" dirty="0">
                <a:solidFill>
                  <a:schemeClr val="tx1"/>
                </a:solidFill>
                <a:latin typeface="David Libre"/>
                <a:ea typeface="David Libre"/>
                <a:cs typeface="David Libre"/>
                <a:sym typeface="David Libre"/>
              </a:rPr>
              <a:t>Mission, Aim, Objectives and USP</a:t>
            </a:r>
            <a:endParaRPr lang="en-US" sz="1000" dirty="0">
              <a:solidFill>
                <a:schemeClr val="tx1"/>
              </a:solidFill>
            </a:endParaRPr>
          </a:p>
        </p:txBody>
      </p:sp>
      <p:sp>
        <p:nvSpPr>
          <p:cNvPr id="116" name="Google Shape;116;p14"/>
          <p:cNvSpPr txBox="1"/>
          <p:nvPr/>
        </p:nvSpPr>
        <p:spPr>
          <a:xfrm>
            <a:off x="1234595" y="3127670"/>
            <a:ext cx="5951100" cy="2265236"/>
          </a:xfrm>
          <a:prstGeom prst="rect">
            <a:avLst/>
          </a:prstGeom>
          <a:noFill/>
          <a:ln>
            <a:noFill/>
          </a:ln>
        </p:spPr>
        <p:txBody>
          <a:bodyPr spcFirstLastPara="1" wrap="square" lIns="0" tIns="0" rIns="0" bIns="0" anchor="t" anchorCtr="0">
            <a:spAutoFit/>
          </a:bodyPr>
          <a:lstStyle/>
          <a:p>
            <a:pPr marL="0" marR="0" lvl="0" indent="0" algn="ctr" rtl="0">
              <a:lnSpc>
                <a:spcPct val="115000"/>
              </a:lnSpc>
              <a:spcBef>
                <a:spcPts val="0"/>
              </a:spcBef>
              <a:spcAft>
                <a:spcPts val="0"/>
              </a:spcAft>
              <a:buNone/>
            </a:pPr>
            <a:r>
              <a:rPr lang="en-US" sz="3200" b="0" i="0" u="none" strike="noStrike" cap="none" dirty="0">
                <a:solidFill>
                  <a:srgbClr val="1D2226"/>
                </a:solidFill>
                <a:latin typeface="David Libre"/>
                <a:ea typeface="David Libre"/>
                <a:cs typeface="David Libre"/>
                <a:sym typeface="David Libre"/>
              </a:rPr>
              <a:t>The mission is to make stylish celebrations accessible, personal and affordable for Swansea families. </a:t>
            </a:r>
            <a:endParaRPr sz="2000" dirty="0"/>
          </a:p>
        </p:txBody>
      </p:sp>
      <p:sp>
        <p:nvSpPr>
          <p:cNvPr id="118" name="Google Shape;118;p14"/>
          <p:cNvSpPr txBox="1"/>
          <p:nvPr/>
        </p:nvSpPr>
        <p:spPr>
          <a:xfrm>
            <a:off x="8375374" y="5317587"/>
            <a:ext cx="3940661" cy="4459682"/>
          </a:xfrm>
          <a:prstGeom prst="rect">
            <a:avLst/>
          </a:prstGeom>
          <a:noFill/>
          <a:ln>
            <a:noFill/>
          </a:ln>
        </p:spPr>
        <p:txBody>
          <a:bodyPr spcFirstLastPara="1" wrap="square" lIns="0" tIns="0" rIns="0" bIns="0" anchor="t" anchorCtr="0">
            <a:spAutoFit/>
          </a:bodyPr>
          <a:lstStyle/>
          <a:p>
            <a:pPr marL="0" marR="0" lvl="0" indent="0" algn="ctr" rtl="0">
              <a:lnSpc>
                <a:spcPct val="115000"/>
              </a:lnSpc>
              <a:spcBef>
                <a:spcPts val="0"/>
              </a:spcBef>
              <a:spcAft>
                <a:spcPts val="0"/>
              </a:spcAft>
              <a:buNone/>
            </a:pPr>
            <a:r>
              <a:rPr lang="en-US" sz="2800" b="1" i="0" u="none" strike="noStrike" cap="none" dirty="0">
                <a:solidFill>
                  <a:schemeClr val="tx1"/>
                </a:solidFill>
                <a:latin typeface="David Libre"/>
                <a:ea typeface="David Libre"/>
                <a:cs typeface="David Libre"/>
                <a:sym typeface="David Libre"/>
              </a:rPr>
              <a:t>Objectives</a:t>
            </a:r>
          </a:p>
          <a:p>
            <a:pPr marL="457200" marR="0" lvl="0" indent="-457200" algn="just" rtl="0">
              <a:lnSpc>
                <a:spcPct val="115000"/>
              </a:lnSpc>
              <a:spcBef>
                <a:spcPts val="0"/>
              </a:spcBef>
              <a:spcAft>
                <a:spcPts val="0"/>
              </a:spcAft>
              <a:buFont typeface="Arial" panose="020B0604020202020204" pitchFamily="34" charset="0"/>
              <a:buChar char="•"/>
            </a:pPr>
            <a:r>
              <a:rPr lang="en-US" sz="2800" b="0" i="0" u="none" strike="noStrike" cap="none" dirty="0">
                <a:solidFill>
                  <a:schemeClr val="tx1"/>
                </a:solidFill>
                <a:latin typeface="David Libre"/>
                <a:ea typeface="David Libre"/>
                <a:cs typeface="David Libre"/>
                <a:sym typeface="David Libre"/>
              </a:rPr>
              <a:t>Open a shop in St Helen’s Road, Swansea.</a:t>
            </a:r>
          </a:p>
          <a:p>
            <a:pPr marL="457200" marR="0" lvl="0" indent="-457200" algn="just" rtl="0">
              <a:lnSpc>
                <a:spcPct val="115000"/>
              </a:lnSpc>
              <a:spcBef>
                <a:spcPts val="0"/>
              </a:spcBef>
              <a:spcAft>
                <a:spcPts val="0"/>
              </a:spcAft>
              <a:buFont typeface="Arial" panose="020B0604020202020204" pitchFamily="34" charset="0"/>
              <a:buChar char="•"/>
            </a:pPr>
            <a:r>
              <a:rPr lang="en-US" sz="2800" b="0" i="0" u="none" strike="noStrike" cap="none" dirty="0">
                <a:solidFill>
                  <a:schemeClr val="tx1"/>
                </a:solidFill>
                <a:latin typeface="David Libre"/>
                <a:ea typeface="David Libre"/>
                <a:cs typeface="David Libre"/>
                <a:sym typeface="David Libre"/>
              </a:rPr>
              <a:t>Deliver 36 events in year one.</a:t>
            </a:r>
          </a:p>
          <a:p>
            <a:pPr marL="457200" marR="0" lvl="0" indent="-457200" algn="just" rtl="0">
              <a:lnSpc>
                <a:spcPct val="115000"/>
              </a:lnSpc>
              <a:spcBef>
                <a:spcPts val="0"/>
              </a:spcBef>
              <a:spcAft>
                <a:spcPts val="0"/>
              </a:spcAft>
              <a:buFont typeface="Arial" panose="020B0604020202020204" pitchFamily="34" charset="0"/>
              <a:buChar char="•"/>
            </a:pPr>
            <a:r>
              <a:rPr lang="en-US" sz="2800" b="0" i="0" u="none" strike="noStrike" cap="none" dirty="0">
                <a:solidFill>
                  <a:schemeClr val="tx1"/>
                </a:solidFill>
                <a:latin typeface="David Libre"/>
                <a:ea typeface="David Libre"/>
                <a:cs typeface="David Libre"/>
                <a:sym typeface="David Libre"/>
              </a:rPr>
              <a:t>Reach £45,000 sales.</a:t>
            </a:r>
          </a:p>
          <a:p>
            <a:pPr marL="457200" marR="0" lvl="0" indent="-457200" algn="just" rtl="0">
              <a:lnSpc>
                <a:spcPct val="115000"/>
              </a:lnSpc>
              <a:spcBef>
                <a:spcPts val="0"/>
              </a:spcBef>
              <a:spcAft>
                <a:spcPts val="0"/>
              </a:spcAft>
              <a:buFont typeface="Arial" panose="020B0604020202020204" pitchFamily="34" charset="0"/>
              <a:buChar char="•"/>
            </a:pPr>
            <a:r>
              <a:rPr lang="en-US" sz="2800" b="0" i="0" u="none" strike="noStrike" cap="none" dirty="0" err="1">
                <a:solidFill>
                  <a:schemeClr val="tx1"/>
                </a:solidFill>
                <a:latin typeface="David Libre"/>
                <a:ea typeface="David Libre"/>
                <a:cs typeface="David Libre"/>
                <a:sym typeface="David Libre"/>
              </a:rPr>
              <a:t>Maint.ain</a:t>
            </a:r>
            <a:r>
              <a:rPr lang="en-US" sz="2800" b="0" i="0" u="none" strike="noStrike" cap="none" dirty="0">
                <a:solidFill>
                  <a:schemeClr val="tx1"/>
                </a:solidFill>
                <a:latin typeface="David Libre"/>
                <a:ea typeface="David Libre"/>
                <a:cs typeface="David Libre"/>
                <a:sym typeface="David Libre"/>
              </a:rPr>
              <a:t> 4.7 out of 5 reviews.</a:t>
            </a:r>
          </a:p>
        </p:txBody>
      </p:sp>
      <p:sp>
        <p:nvSpPr>
          <p:cNvPr id="119" name="Google Shape;119;p14"/>
          <p:cNvSpPr txBox="1"/>
          <p:nvPr/>
        </p:nvSpPr>
        <p:spPr>
          <a:xfrm>
            <a:off x="14508280" y="5389508"/>
            <a:ext cx="2377839" cy="553998"/>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3600" b="1" i="0" u="none" strike="noStrike" cap="none" dirty="0">
                <a:solidFill>
                  <a:schemeClr val="tx1"/>
                </a:solidFill>
                <a:latin typeface="David Libre"/>
                <a:ea typeface="David Libre"/>
                <a:cs typeface="David Libre"/>
                <a:sym typeface="David Libre"/>
              </a:rPr>
              <a:t>USP</a:t>
            </a:r>
          </a:p>
        </p:txBody>
      </p:sp>
      <p:sp>
        <p:nvSpPr>
          <p:cNvPr id="120" name="Google Shape;120;p14"/>
          <p:cNvSpPr txBox="1"/>
          <p:nvPr/>
        </p:nvSpPr>
        <p:spPr>
          <a:xfrm>
            <a:off x="14278606" y="6346079"/>
            <a:ext cx="3230400" cy="2973122"/>
          </a:xfrm>
          <a:prstGeom prst="rect">
            <a:avLst/>
          </a:prstGeom>
          <a:noFill/>
          <a:ln>
            <a:noFill/>
          </a:ln>
        </p:spPr>
        <p:txBody>
          <a:bodyPr spcFirstLastPara="1" wrap="square" lIns="0" tIns="0" rIns="0" bIns="0" anchor="t" anchorCtr="0">
            <a:spAutoFit/>
          </a:bodyPr>
          <a:lstStyle/>
          <a:p>
            <a:pPr marL="0" marR="0" lvl="0" indent="0" algn="ctr" rtl="0">
              <a:lnSpc>
                <a:spcPct val="115000"/>
              </a:lnSpc>
              <a:spcBef>
                <a:spcPts val="0"/>
              </a:spcBef>
              <a:spcAft>
                <a:spcPts val="0"/>
              </a:spcAft>
              <a:buNone/>
            </a:pPr>
            <a:r>
              <a:rPr lang="en-US" sz="2800" b="0" i="0" u="none" strike="noStrike" cap="none" dirty="0">
                <a:solidFill>
                  <a:schemeClr val="tx1"/>
                </a:solidFill>
                <a:latin typeface="David Libre"/>
                <a:ea typeface="David Libre"/>
                <a:cs typeface="David Libre"/>
                <a:sym typeface="David Libre"/>
              </a:rPr>
              <a:t>Affordable door-to-door décor with handmade accessories and make-up in one package.</a:t>
            </a:r>
          </a:p>
        </p:txBody>
      </p:sp>
      <p:sp>
        <p:nvSpPr>
          <p:cNvPr id="122" name="Google Shape;122;p14"/>
          <p:cNvSpPr txBox="1"/>
          <p:nvPr/>
        </p:nvSpPr>
        <p:spPr>
          <a:xfrm>
            <a:off x="9518026" y="2816235"/>
            <a:ext cx="8512799" cy="1486561"/>
          </a:xfrm>
          <a:prstGeom prst="rect">
            <a:avLst/>
          </a:prstGeom>
          <a:noFill/>
          <a:ln>
            <a:noFill/>
          </a:ln>
        </p:spPr>
        <p:txBody>
          <a:bodyPr spcFirstLastPara="1" wrap="square" lIns="0" tIns="0" rIns="0" bIns="0" anchor="t" anchorCtr="0">
            <a:spAutoFit/>
          </a:bodyPr>
          <a:lstStyle/>
          <a:p>
            <a:pPr marL="0" marR="0" lvl="0" indent="0" algn="l" rtl="0">
              <a:lnSpc>
                <a:spcPct val="115000"/>
              </a:lnSpc>
              <a:spcBef>
                <a:spcPts val="0"/>
              </a:spcBef>
              <a:spcAft>
                <a:spcPts val="0"/>
              </a:spcAft>
              <a:buNone/>
            </a:pPr>
            <a:r>
              <a:rPr lang="en-US" sz="2800" b="0" i="0" u="none" strike="noStrike" cap="none" dirty="0">
                <a:solidFill>
                  <a:schemeClr val="tx1"/>
                </a:solidFill>
                <a:latin typeface="David Libre"/>
                <a:ea typeface="David Libre"/>
                <a:cs typeface="David Libre"/>
                <a:sym typeface="David Libre"/>
              </a:rPr>
              <a:t>The aim is to become the most trusted low-budget bespoke home-event decorator in Swansea within twelve months. </a:t>
            </a:r>
            <a:endParaRPr sz="1800" dirty="0">
              <a:solidFill>
                <a:schemeClr val="tx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D5BA"/>
        </a:solidFill>
        <a:effectLst/>
      </p:bgPr>
    </p:bg>
    <p:spTree>
      <p:nvGrpSpPr>
        <p:cNvPr id="1" name="Shape 126"/>
        <p:cNvGrpSpPr/>
        <p:nvPr/>
      </p:nvGrpSpPr>
      <p:grpSpPr>
        <a:xfrm>
          <a:off x="0" y="0"/>
          <a:ext cx="0" cy="0"/>
          <a:chOff x="0" y="0"/>
          <a:chExt cx="0" cy="0"/>
        </a:xfrm>
      </p:grpSpPr>
      <p:grpSp>
        <p:nvGrpSpPr>
          <p:cNvPr id="127" name="Google Shape;127;p15"/>
          <p:cNvGrpSpPr/>
          <p:nvPr/>
        </p:nvGrpSpPr>
        <p:grpSpPr>
          <a:xfrm>
            <a:off x="6456218" y="-72330"/>
            <a:ext cx="11831782" cy="5215830"/>
            <a:chOff x="0" y="-19050"/>
            <a:chExt cx="3116189" cy="1373717"/>
          </a:xfrm>
        </p:grpSpPr>
        <p:sp>
          <p:nvSpPr>
            <p:cNvPr id="128" name="Google Shape;128;p15"/>
            <p:cNvSpPr/>
            <p:nvPr/>
          </p:nvSpPr>
          <p:spPr>
            <a:xfrm>
              <a:off x="0" y="0"/>
              <a:ext cx="3116189" cy="1354667"/>
            </a:xfrm>
            <a:custGeom>
              <a:avLst/>
              <a:gdLst/>
              <a:ahLst/>
              <a:cxnLst/>
              <a:rect l="l" t="t" r="r" b="b"/>
              <a:pathLst>
                <a:path w="3116189" h="1354667" extrusionOk="0">
                  <a:moveTo>
                    <a:pt x="0" y="0"/>
                  </a:moveTo>
                  <a:lnTo>
                    <a:pt x="3116189" y="0"/>
                  </a:lnTo>
                  <a:lnTo>
                    <a:pt x="3116189" y="1354667"/>
                  </a:lnTo>
                  <a:lnTo>
                    <a:pt x="0" y="1354667"/>
                  </a:lnTo>
                  <a:close/>
                </a:path>
              </a:pathLst>
            </a:custGeom>
            <a:solidFill>
              <a:srgbClr val="9B5647"/>
            </a:solidFill>
            <a:ln>
              <a:noFill/>
            </a:ln>
          </p:spPr>
          <p:txBody>
            <a:bodyPr/>
            <a:lstStyle/>
            <a:p>
              <a:endParaRPr lang="en-US"/>
            </a:p>
          </p:txBody>
        </p:sp>
        <p:sp>
          <p:nvSpPr>
            <p:cNvPr id="129" name="Google Shape;129;p15"/>
            <p:cNvSpPr txBox="1"/>
            <p:nvPr/>
          </p:nvSpPr>
          <p:spPr>
            <a:xfrm>
              <a:off x="0" y="-19050"/>
              <a:ext cx="3116189" cy="1373717"/>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30" name="Google Shape;130;p15"/>
          <p:cNvGrpSpPr/>
          <p:nvPr/>
        </p:nvGrpSpPr>
        <p:grpSpPr>
          <a:xfrm>
            <a:off x="0" y="5071170"/>
            <a:ext cx="6456218" cy="5215830"/>
            <a:chOff x="0" y="-19050"/>
            <a:chExt cx="1700403" cy="1373717"/>
          </a:xfrm>
        </p:grpSpPr>
        <p:sp>
          <p:nvSpPr>
            <p:cNvPr id="131" name="Google Shape;131;p15"/>
            <p:cNvSpPr/>
            <p:nvPr/>
          </p:nvSpPr>
          <p:spPr>
            <a:xfrm>
              <a:off x="0" y="0"/>
              <a:ext cx="1700403" cy="1354667"/>
            </a:xfrm>
            <a:custGeom>
              <a:avLst/>
              <a:gdLst/>
              <a:ahLst/>
              <a:cxnLst/>
              <a:rect l="l" t="t" r="r" b="b"/>
              <a:pathLst>
                <a:path w="1700403" h="1354667" extrusionOk="0">
                  <a:moveTo>
                    <a:pt x="0" y="0"/>
                  </a:moveTo>
                  <a:lnTo>
                    <a:pt x="1700403" y="0"/>
                  </a:lnTo>
                  <a:lnTo>
                    <a:pt x="1700403" y="1354667"/>
                  </a:lnTo>
                  <a:lnTo>
                    <a:pt x="0" y="1354667"/>
                  </a:lnTo>
                  <a:close/>
                </a:path>
              </a:pathLst>
            </a:custGeom>
            <a:solidFill>
              <a:srgbClr val="9B5647"/>
            </a:solidFill>
            <a:ln>
              <a:noFill/>
            </a:ln>
          </p:spPr>
          <p:txBody>
            <a:bodyPr/>
            <a:lstStyle/>
            <a:p>
              <a:endParaRPr lang="en-US"/>
            </a:p>
          </p:txBody>
        </p:sp>
        <p:sp>
          <p:nvSpPr>
            <p:cNvPr id="132" name="Google Shape;132;p15"/>
            <p:cNvSpPr txBox="1"/>
            <p:nvPr/>
          </p:nvSpPr>
          <p:spPr>
            <a:xfrm>
              <a:off x="0" y="-19050"/>
              <a:ext cx="1700403" cy="1373717"/>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33" name="Google Shape;133;p15"/>
          <p:cNvGrpSpPr/>
          <p:nvPr/>
        </p:nvGrpSpPr>
        <p:grpSpPr>
          <a:xfrm rot="5400000">
            <a:off x="5126994" y="6017975"/>
            <a:ext cx="2658448" cy="2326142"/>
            <a:chOff x="0" y="0"/>
            <a:chExt cx="812800" cy="711200"/>
          </a:xfrm>
        </p:grpSpPr>
        <p:sp>
          <p:nvSpPr>
            <p:cNvPr id="134" name="Google Shape;134;p15"/>
            <p:cNvSpPr/>
            <p:nvPr/>
          </p:nvSpPr>
          <p:spPr>
            <a:xfrm>
              <a:off x="0" y="0"/>
              <a:ext cx="812800" cy="711200"/>
            </a:xfrm>
            <a:custGeom>
              <a:avLst/>
              <a:gdLst/>
              <a:ahLst/>
              <a:cxnLst/>
              <a:rect l="l" t="t" r="r" b="b"/>
              <a:pathLst>
                <a:path w="812800" h="711200" extrusionOk="0">
                  <a:moveTo>
                    <a:pt x="406400" y="711200"/>
                  </a:moveTo>
                  <a:lnTo>
                    <a:pt x="812800" y="0"/>
                  </a:lnTo>
                  <a:lnTo>
                    <a:pt x="0" y="0"/>
                  </a:lnTo>
                  <a:lnTo>
                    <a:pt x="406400" y="711200"/>
                  </a:lnTo>
                  <a:close/>
                </a:path>
              </a:pathLst>
            </a:custGeom>
            <a:solidFill>
              <a:srgbClr val="FFD5BA"/>
            </a:solidFill>
            <a:ln>
              <a:noFill/>
            </a:ln>
          </p:spPr>
          <p:txBody>
            <a:bodyPr/>
            <a:lstStyle/>
            <a:p>
              <a:endParaRPr lang="en-US"/>
            </a:p>
          </p:txBody>
        </p:sp>
        <p:sp>
          <p:nvSpPr>
            <p:cNvPr id="135" name="Google Shape;135;p15"/>
            <p:cNvSpPr txBox="1"/>
            <p:nvPr/>
          </p:nvSpPr>
          <p:spPr>
            <a:xfrm>
              <a:off x="127000" y="31750"/>
              <a:ext cx="558800" cy="349250"/>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45" name="Google Shape;145;p15"/>
          <p:cNvSpPr txBox="1"/>
          <p:nvPr/>
        </p:nvSpPr>
        <p:spPr>
          <a:xfrm>
            <a:off x="313248" y="708496"/>
            <a:ext cx="6142970" cy="2769989"/>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6000" b="1" i="0" u="none" strike="noStrike" cap="none" dirty="0">
                <a:solidFill>
                  <a:schemeClr val="tx1"/>
                </a:solidFill>
                <a:latin typeface="David Libre"/>
                <a:ea typeface="David Libre"/>
                <a:cs typeface="David Libre"/>
                <a:sym typeface="David Libre"/>
              </a:rPr>
              <a:t>Legal Structure and Proposed Location</a:t>
            </a:r>
            <a:endParaRPr sz="1100" dirty="0">
              <a:solidFill>
                <a:schemeClr val="tx1"/>
              </a:solidFill>
            </a:endParaRPr>
          </a:p>
        </p:txBody>
      </p:sp>
      <p:grpSp>
        <p:nvGrpSpPr>
          <p:cNvPr id="148" name="Google Shape;148;p15"/>
          <p:cNvGrpSpPr/>
          <p:nvPr/>
        </p:nvGrpSpPr>
        <p:grpSpPr>
          <a:xfrm rot="-5400000">
            <a:off x="5612211" y="699527"/>
            <a:ext cx="2141642" cy="1873936"/>
            <a:chOff x="0" y="0"/>
            <a:chExt cx="812800" cy="711200"/>
          </a:xfrm>
        </p:grpSpPr>
        <p:sp>
          <p:nvSpPr>
            <p:cNvPr id="149" name="Google Shape;149;p15"/>
            <p:cNvSpPr/>
            <p:nvPr/>
          </p:nvSpPr>
          <p:spPr>
            <a:xfrm>
              <a:off x="0" y="0"/>
              <a:ext cx="812800" cy="711200"/>
            </a:xfrm>
            <a:custGeom>
              <a:avLst/>
              <a:gdLst/>
              <a:ahLst/>
              <a:cxnLst/>
              <a:rect l="l" t="t" r="r" b="b"/>
              <a:pathLst>
                <a:path w="812800" h="711200" extrusionOk="0">
                  <a:moveTo>
                    <a:pt x="406400" y="711200"/>
                  </a:moveTo>
                  <a:lnTo>
                    <a:pt x="812800" y="0"/>
                  </a:lnTo>
                  <a:lnTo>
                    <a:pt x="0" y="0"/>
                  </a:lnTo>
                  <a:lnTo>
                    <a:pt x="406400" y="711200"/>
                  </a:lnTo>
                  <a:close/>
                </a:path>
              </a:pathLst>
            </a:custGeom>
            <a:solidFill>
              <a:srgbClr val="FFD5BA"/>
            </a:solidFill>
            <a:ln>
              <a:noFill/>
            </a:ln>
          </p:spPr>
          <p:txBody>
            <a:bodyPr/>
            <a:lstStyle/>
            <a:p>
              <a:endParaRPr lang="en-US"/>
            </a:p>
          </p:txBody>
        </p:sp>
        <p:sp>
          <p:nvSpPr>
            <p:cNvPr id="150" name="Google Shape;150;p15"/>
            <p:cNvSpPr txBox="1"/>
            <p:nvPr/>
          </p:nvSpPr>
          <p:spPr>
            <a:xfrm>
              <a:off x="127000" y="31750"/>
              <a:ext cx="558800" cy="349250"/>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pic>
        <p:nvPicPr>
          <p:cNvPr id="151" name="Google Shape;151;p15"/>
          <p:cNvPicPr preferRelativeResize="0"/>
          <p:nvPr/>
        </p:nvPicPr>
        <p:blipFill>
          <a:blip r:embed="rId3">
            <a:alphaModFix/>
          </a:blip>
          <a:stretch>
            <a:fillRect/>
          </a:stretch>
        </p:blipFill>
        <p:spPr>
          <a:xfrm>
            <a:off x="1042025" y="5735475"/>
            <a:ext cx="4760096" cy="5215850"/>
          </a:xfrm>
          <a:prstGeom prst="rect">
            <a:avLst/>
          </a:prstGeom>
          <a:noFill/>
          <a:ln>
            <a:noFill/>
          </a:ln>
        </p:spPr>
      </p:pic>
      <p:sp>
        <p:nvSpPr>
          <p:cNvPr id="3" name="TextBox 2">
            <a:extLst>
              <a:ext uri="{FF2B5EF4-FFF2-40B4-BE49-F238E27FC236}">
                <a16:creationId xmlns:a16="http://schemas.microsoft.com/office/drawing/2014/main" id="{6E9A914F-E6F4-4C96-F950-DA2679F349A2}"/>
              </a:ext>
            </a:extLst>
          </p:cNvPr>
          <p:cNvSpPr txBox="1"/>
          <p:nvPr/>
        </p:nvSpPr>
        <p:spPr>
          <a:xfrm>
            <a:off x="7912888" y="489233"/>
            <a:ext cx="9923230" cy="4524315"/>
          </a:xfrm>
          <a:prstGeom prst="rect">
            <a:avLst/>
          </a:prstGeom>
          <a:noFill/>
        </p:spPr>
        <p:txBody>
          <a:bodyPr wrap="square">
            <a:spAutoFit/>
          </a:bodyPr>
          <a:lstStyle/>
          <a:p>
            <a:pPr marL="342900" indent="-342900">
              <a:buFont typeface="Arial" panose="020B0604020202020204" pitchFamily="34" charset="0"/>
              <a:buChar char="•"/>
            </a:pPr>
            <a:r>
              <a:rPr lang="en-US" sz="3200" dirty="0"/>
              <a:t>The proposed legal form is a partnership because two founders already share management and delivery.</a:t>
            </a:r>
          </a:p>
          <a:p>
            <a:r>
              <a:rPr lang="en-US" sz="3200" dirty="0"/>
              <a:t> </a:t>
            </a:r>
          </a:p>
          <a:p>
            <a:pPr marL="342900" indent="-342900">
              <a:buFont typeface="Arial" panose="020B0604020202020204" pitchFamily="34" charset="0"/>
              <a:buChar char="•"/>
            </a:pPr>
            <a:r>
              <a:rPr lang="en-US" sz="3200" dirty="0"/>
              <a:t>The preferred base is St Helen’s Road, Swansea, where city-</a:t>
            </a:r>
            <a:r>
              <a:rPr lang="en-US" sz="3200" dirty="0" err="1"/>
              <a:t>centre</a:t>
            </a:r>
            <a:r>
              <a:rPr lang="en-US" sz="3200" dirty="0"/>
              <a:t> visibility, access and surrounding trading activity can support bookings, consultations and brand awareness (HMRC, 2024; Swansea Council, 2024).</a:t>
            </a:r>
          </a:p>
        </p:txBody>
      </p:sp>
      <p:pic>
        <p:nvPicPr>
          <p:cNvPr id="4" name="Picture 3">
            <a:extLst>
              <a:ext uri="{FF2B5EF4-FFF2-40B4-BE49-F238E27FC236}">
                <a16:creationId xmlns:a16="http://schemas.microsoft.com/office/drawing/2014/main" id="{2041B544-1046-7A30-7733-905015E80EEB}"/>
              </a:ext>
            </a:extLst>
          </p:cNvPr>
          <p:cNvPicPr>
            <a:picLocks noChangeAspect="1"/>
          </p:cNvPicPr>
          <p:nvPr/>
        </p:nvPicPr>
        <p:blipFill>
          <a:blip r:embed="rId4"/>
          <a:stretch>
            <a:fillRect/>
          </a:stretch>
        </p:blipFill>
        <p:spPr>
          <a:xfrm>
            <a:off x="6683033" y="5478132"/>
            <a:ext cx="5795194" cy="4764655"/>
          </a:xfrm>
          <a:prstGeom prst="rect">
            <a:avLst/>
          </a:prstGeom>
        </p:spPr>
      </p:pic>
      <p:pic>
        <p:nvPicPr>
          <p:cNvPr id="5" name="Picture 4">
            <a:extLst>
              <a:ext uri="{FF2B5EF4-FFF2-40B4-BE49-F238E27FC236}">
                <a16:creationId xmlns:a16="http://schemas.microsoft.com/office/drawing/2014/main" id="{CEA4EFD2-D1F8-7AA5-2ED8-C7FAB375D099}"/>
              </a:ext>
            </a:extLst>
          </p:cNvPr>
          <p:cNvPicPr>
            <a:picLocks noChangeAspect="1"/>
          </p:cNvPicPr>
          <p:nvPr/>
        </p:nvPicPr>
        <p:blipFill>
          <a:blip r:embed="rId5"/>
          <a:stretch>
            <a:fillRect/>
          </a:stretch>
        </p:blipFill>
        <p:spPr>
          <a:xfrm>
            <a:off x="12705042" y="5502781"/>
            <a:ext cx="5321311" cy="474000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D5BA"/>
        </a:solidFill>
        <a:effectLst/>
      </p:bgPr>
    </p:bg>
    <p:spTree>
      <p:nvGrpSpPr>
        <p:cNvPr id="1" name="Shape 83">
          <a:extLst>
            <a:ext uri="{FF2B5EF4-FFF2-40B4-BE49-F238E27FC236}">
              <a16:creationId xmlns:a16="http://schemas.microsoft.com/office/drawing/2014/main" id="{242921B2-086C-868A-4869-F7A192003732}"/>
            </a:ext>
          </a:extLst>
        </p:cNvPr>
        <p:cNvGrpSpPr/>
        <p:nvPr/>
      </p:nvGrpSpPr>
      <p:grpSpPr>
        <a:xfrm>
          <a:off x="0" y="0"/>
          <a:ext cx="0" cy="0"/>
          <a:chOff x="0" y="0"/>
          <a:chExt cx="0" cy="0"/>
        </a:xfrm>
      </p:grpSpPr>
      <p:sp>
        <p:nvSpPr>
          <p:cNvPr id="91" name="Google Shape;91;p13">
            <a:extLst>
              <a:ext uri="{FF2B5EF4-FFF2-40B4-BE49-F238E27FC236}">
                <a16:creationId xmlns:a16="http://schemas.microsoft.com/office/drawing/2014/main" id="{76749073-BD4B-9350-4685-ACD7B7E11B91}"/>
              </a:ext>
            </a:extLst>
          </p:cNvPr>
          <p:cNvSpPr txBox="1"/>
          <p:nvPr/>
        </p:nvSpPr>
        <p:spPr>
          <a:xfrm>
            <a:off x="535389" y="3129005"/>
            <a:ext cx="7985157" cy="3447098"/>
          </a:xfrm>
          <a:prstGeom prst="rect">
            <a:avLst/>
          </a:prstGeom>
          <a:noFill/>
          <a:ln>
            <a:noFill/>
          </a:ln>
        </p:spPr>
        <p:txBody>
          <a:bodyPr spcFirstLastPara="1" wrap="square" lIns="0" tIns="0" rIns="0" bIns="0" anchor="t" anchorCtr="0">
            <a:spAutoFit/>
          </a:bodyPr>
          <a:lstStyle/>
          <a:p>
            <a:pPr marL="0" marR="0" lvl="0" indent="0" algn="just" rtl="0">
              <a:lnSpc>
                <a:spcPct val="100000"/>
              </a:lnSpc>
              <a:spcBef>
                <a:spcPts val="0"/>
              </a:spcBef>
              <a:spcAft>
                <a:spcPts val="0"/>
              </a:spcAft>
              <a:buNone/>
            </a:pPr>
            <a:r>
              <a:rPr lang="en-US" sz="3200" b="1" i="0" u="none" strike="noStrike" cap="none" dirty="0">
                <a:solidFill>
                  <a:schemeClr val="tx1"/>
                </a:solidFill>
                <a:latin typeface="David Libre"/>
                <a:ea typeface="David Libre"/>
                <a:cs typeface="David Libre"/>
                <a:sym typeface="David Libre"/>
              </a:rPr>
              <a:t>The business will start with five roles, namely two founder-partners, one part-time admin and social media assistant, and two casual event stylists. Early finance combines family funding, reinvested profit and SME lending support in a cash-positive first-year model (British Business Bank, 2025).</a:t>
            </a:r>
            <a:endParaRPr sz="400" dirty="0">
              <a:solidFill>
                <a:schemeClr val="tx1"/>
              </a:solidFill>
            </a:endParaRPr>
          </a:p>
        </p:txBody>
      </p:sp>
      <p:sp>
        <p:nvSpPr>
          <p:cNvPr id="92" name="Google Shape;92;p13">
            <a:extLst>
              <a:ext uri="{FF2B5EF4-FFF2-40B4-BE49-F238E27FC236}">
                <a16:creationId xmlns:a16="http://schemas.microsoft.com/office/drawing/2014/main" id="{BB34FB68-BE00-A9F0-813E-AAC3C3B4CE84}"/>
              </a:ext>
            </a:extLst>
          </p:cNvPr>
          <p:cNvSpPr txBox="1"/>
          <p:nvPr/>
        </p:nvSpPr>
        <p:spPr>
          <a:xfrm>
            <a:off x="4527967" y="351472"/>
            <a:ext cx="8186718" cy="1477328"/>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4800" b="1" i="0" u="none" strike="noStrike" cap="none" dirty="0">
                <a:solidFill>
                  <a:schemeClr val="tx1"/>
                </a:solidFill>
                <a:latin typeface="David Libre Medium"/>
                <a:ea typeface="David Libre Medium"/>
                <a:cs typeface="David Libre Medium"/>
                <a:sym typeface="David Libre Medium"/>
              </a:rPr>
              <a:t>HR Strategy and Financial Snapshot</a:t>
            </a:r>
            <a:endParaRPr sz="2000" b="1" dirty="0">
              <a:solidFill>
                <a:schemeClr val="tx1"/>
              </a:solidFill>
            </a:endParaRPr>
          </a:p>
        </p:txBody>
      </p:sp>
      <p:pic>
        <p:nvPicPr>
          <p:cNvPr id="2" name="Picture 1">
            <a:extLst>
              <a:ext uri="{FF2B5EF4-FFF2-40B4-BE49-F238E27FC236}">
                <a16:creationId xmlns:a16="http://schemas.microsoft.com/office/drawing/2014/main" id="{AD6596BD-A53A-3D48-5501-994B09A8337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31036" y="2332296"/>
            <a:ext cx="8936182" cy="6125904"/>
          </a:xfrm>
          <a:prstGeom prst="rect">
            <a:avLst/>
          </a:prstGeom>
        </p:spPr>
      </p:pic>
    </p:spTree>
    <p:extLst>
      <p:ext uri="{BB962C8B-B14F-4D97-AF65-F5344CB8AC3E}">
        <p14:creationId xmlns:p14="http://schemas.microsoft.com/office/powerpoint/2010/main" val="761781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D5BA"/>
        </a:solidFill>
        <a:effectLst/>
      </p:bgPr>
    </p:bg>
    <p:spTree>
      <p:nvGrpSpPr>
        <p:cNvPr id="1" name="Shape 126">
          <a:extLst>
            <a:ext uri="{FF2B5EF4-FFF2-40B4-BE49-F238E27FC236}">
              <a16:creationId xmlns:a16="http://schemas.microsoft.com/office/drawing/2014/main" id="{B4AD2FEC-F333-87AB-F6F5-C6B69428D669}"/>
            </a:ext>
          </a:extLst>
        </p:cNvPr>
        <p:cNvGrpSpPr/>
        <p:nvPr/>
      </p:nvGrpSpPr>
      <p:grpSpPr>
        <a:xfrm>
          <a:off x="0" y="0"/>
          <a:ext cx="0" cy="0"/>
          <a:chOff x="0" y="0"/>
          <a:chExt cx="0" cy="0"/>
        </a:xfrm>
      </p:grpSpPr>
      <p:grpSp>
        <p:nvGrpSpPr>
          <p:cNvPr id="127" name="Google Shape;127;p15">
            <a:extLst>
              <a:ext uri="{FF2B5EF4-FFF2-40B4-BE49-F238E27FC236}">
                <a16:creationId xmlns:a16="http://schemas.microsoft.com/office/drawing/2014/main" id="{A518C0B0-5FED-F361-70B3-90EE0ED44022}"/>
              </a:ext>
            </a:extLst>
          </p:cNvPr>
          <p:cNvGrpSpPr/>
          <p:nvPr/>
        </p:nvGrpSpPr>
        <p:grpSpPr>
          <a:xfrm>
            <a:off x="6456218" y="-72330"/>
            <a:ext cx="11831782" cy="5215830"/>
            <a:chOff x="0" y="-19050"/>
            <a:chExt cx="3116189" cy="1373717"/>
          </a:xfrm>
        </p:grpSpPr>
        <p:sp>
          <p:nvSpPr>
            <p:cNvPr id="128" name="Google Shape;128;p15">
              <a:extLst>
                <a:ext uri="{FF2B5EF4-FFF2-40B4-BE49-F238E27FC236}">
                  <a16:creationId xmlns:a16="http://schemas.microsoft.com/office/drawing/2014/main" id="{714C6785-38F6-C51A-E155-EABCD84DDD83}"/>
                </a:ext>
              </a:extLst>
            </p:cNvPr>
            <p:cNvSpPr/>
            <p:nvPr/>
          </p:nvSpPr>
          <p:spPr>
            <a:xfrm>
              <a:off x="0" y="0"/>
              <a:ext cx="3116189" cy="1354667"/>
            </a:xfrm>
            <a:custGeom>
              <a:avLst/>
              <a:gdLst/>
              <a:ahLst/>
              <a:cxnLst/>
              <a:rect l="l" t="t" r="r" b="b"/>
              <a:pathLst>
                <a:path w="3116189" h="1354667" extrusionOk="0">
                  <a:moveTo>
                    <a:pt x="0" y="0"/>
                  </a:moveTo>
                  <a:lnTo>
                    <a:pt x="3116189" y="0"/>
                  </a:lnTo>
                  <a:lnTo>
                    <a:pt x="3116189" y="1354667"/>
                  </a:lnTo>
                  <a:lnTo>
                    <a:pt x="0" y="1354667"/>
                  </a:lnTo>
                  <a:close/>
                </a:path>
              </a:pathLst>
            </a:custGeom>
            <a:solidFill>
              <a:srgbClr val="9B5647"/>
            </a:solidFill>
            <a:ln>
              <a:noFill/>
            </a:ln>
          </p:spPr>
          <p:txBody>
            <a:bodyPr/>
            <a:lstStyle/>
            <a:p>
              <a:endParaRPr lang="en-US"/>
            </a:p>
          </p:txBody>
        </p:sp>
        <p:sp>
          <p:nvSpPr>
            <p:cNvPr id="129" name="Google Shape;129;p15">
              <a:extLst>
                <a:ext uri="{FF2B5EF4-FFF2-40B4-BE49-F238E27FC236}">
                  <a16:creationId xmlns:a16="http://schemas.microsoft.com/office/drawing/2014/main" id="{996FE9ED-75BE-8A38-AD59-30982D378135}"/>
                </a:ext>
              </a:extLst>
            </p:cNvPr>
            <p:cNvSpPr txBox="1"/>
            <p:nvPr/>
          </p:nvSpPr>
          <p:spPr>
            <a:xfrm>
              <a:off x="0" y="-19050"/>
              <a:ext cx="3116189" cy="1373717"/>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30" name="Google Shape;130;p15">
            <a:extLst>
              <a:ext uri="{FF2B5EF4-FFF2-40B4-BE49-F238E27FC236}">
                <a16:creationId xmlns:a16="http://schemas.microsoft.com/office/drawing/2014/main" id="{6B38E1FF-AEBC-3C98-AE63-AE7E22D195D0}"/>
              </a:ext>
            </a:extLst>
          </p:cNvPr>
          <p:cNvGrpSpPr/>
          <p:nvPr/>
        </p:nvGrpSpPr>
        <p:grpSpPr>
          <a:xfrm>
            <a:off x="0" y="5071170"/>
            <a:ext cx="6456218" cy="5215830"/>
            <a:chOff x="0" y="-19050"/>
            <a:chExt cx="1700403" cy="1373717"/>
          </a:xfrm>
        </p:grpSpPr>
        <p:sp>
          <p:nvSpPr>
            <p:cNvPr id="131" name="Google Shape;131;p15">
              <a:extLst>
                <a:ext uri="{FF2B5EF4-FFF2-40B4-BE49-F238E27FC236}">
                  <a16:creationId xmlns:a16="http://schemas.microsoft.com/office/drawing/2014/main" id="{384A881A-634C-C761-675F-C5070F148658}"/>
                </a:ext>
              </a:extLst>
            </p:cNvPr>
            <p:cNvSpPr/>
            <p:nvPr/>
          </p:nvSpPr>
          <p:spPr>
            <a:xfrm>
              <a:off x="0" y="0"/>
              <a:ext cx="1700403" cy="1354667"/>
            </a:xfrm>
            <a:custGeom>
              <a:avLst/>
              <a:gdLst/>
              <a:ahLst/>
              <a:cxnLst/>
              <a:rect l="l" t="t" r="r" b="b"/>
              <a:pathLst>
                <a:path w="1700403" h="1354667" extrusionOk="0">
                  <a:moveTo>
                    <a:pt x="0" y="0"/>
                  </a:moveTo>
                  <a:lnTo>
                    <a:pt x="1700403" y="0"/>
                  </a:lnTo>
                  <a:lnTo>
                    <a:pt x="1700403" y="1354667"/>
                  </a:lnTo>
                  <a:lnTo>
                    <a:pt x="0" y="1354667"/>
                  </a:lnTo>
                  <a:close/>
                </a:path>
              </a:pathLst>
            </a:custGeom>
            <a:solidFill>
              <a:srgbClr val="9B5647"/>
            </a:solidFill>
            <a:ln>
              <a:noFill/>
            </a:ln>
          </p:spPr>
          <p:txBody>
            <a:bodyPr/>
            <a:lstStyle/>
            <a:p>
              <a:endParaRPr lang="en-US"/>
            </a:p>
          </p:txBody>
        </p:sp>
        <p:sp>
          <p:nvSpPr>
            <p:cNvPr id="132" name="Google Shape;132;p15">
              <a:extLst>
                <a:ext uri="{FF2B5EF4-FFF2-40B4-BE49-F238E27FC236}">
                  <a16:creationId xmlns:a16="http://schemas.microsoft.com/office/drawing/2014/main" id="{D9D7F3E4-3E3A-F239-C611-4D18AF9B66D5}"/>
                </a:ext>
              </a:extLst>
            </p:cNvPr>
            <p:cNvSpPr txBox="1"/>
            <p:nvPr/>
          </p:nvSpPr>
          <p:spPr>
            <a:xfrm>
              <a:off x="0" y="-19050"/>
              <a:ext cx="1700403" cy="1373717"/>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33" name="Google Shape;133;p15">
            <a:extLst>
              <a:ext uri="{FF2B5EF4-FFF2-40B4-BE49-F238E27FC236}">
                <a16:creationId xmlns:a16="http://schemas.microsoft.com/office/drawing/2014/main" id="{94CB8AE8-000F-0AC6-1DAE-F6658214459E}"/>
              </a:ext>
            </a:extLst>
          </p:cNvPr>
          <p:cNvGrpSpPr/>
          <p:nvPr/>
        </p:nvGrpSpPr>
        <p:grpSpPr>
          <a:xfrm rot="5400000">
            <a:off x="5126994" y="6017975"/>
            <a:ext cx="2658448" cy="2326142"/>
            <a:chOff x="0" y="0"/>
            <a:chExt cx="812800" cy="711200"/>
          </a:xfrm>
        </p:grpSpPr>
        <p:sp>
          <p:nvSpPr>
            <p:cNvPr id="134" name="Google Shape;134;p15">
              <a:extLst>
                <a:ext uri="{FF2B5EF4-FFF2-40B4-BE49-F238E27FC236}">
                  <a16:creationId xmlns:a16="http://schemas.microsoft.com/office/drawing/2014/main" id="{BA3BFD82-B16A-B81B-8D92-9A4799A71373}"/>
                </a:ext>
              </a:extLst>
            </p:cNvPr>
            <p:cNvSpPr/>
            <p:nvPr/>
          </p:nvSpPr>
          <p:spPr>
            <a:xfrm>
              <a:off x="0" y="0"/>
              <a:ext cx="812800" cy="711200"/>
            </a:xfrm>
            <a:custGeom>
              <a:avLst/>
              <a:gdLst/>
              <a:ahLst/>
              <a:cxnLst/>
              <a:rect l="l" t="t" r="r" b="b"/>
              <a:pathLst>
                <a:path w="812800" h="711200" extrusionOk="0">
                  <a:moveTo>
                    <a:pt x="406400" y="711200"/>
                  </a:moveTo>
                  <a:lnTo>
                    <a:pt x="812800" y="0"/>
                  </a:lnTo>
                  <a:lnTo>
                    <a:pt x="0" y="0"/>
                  </a:lnTo>
                  <a:lnTo>
                    <a:pt x="406400" y="711200"/>
                  </a:lnTo>
                  <a:close/>
                </a:path>
              </a:pathLst>
            </a:custGeom>
            <a:solidFill>
              <a:srgbClr val="FFD5BA"/>
            </a:solidFill>
            <a:ln>
              <a:noFill/>
            </a:ln>
          </p:spPr>
          <p:txBody>
            <a:bodyPr/>
            <a:lstStyle/>
            <a:p>
              <a:endParaRPr lang="en-US"/>
            </a:p>
          </p:txBody>
        </p:sp>
        <p:sp>
          <p:nvSpPr>
            <p:cNvPr id="135" name="Google Shape;135;p15">
              <a:extLst>
                <a:ext uri="{FF2B5EF4-FFF2-40B4-BE49-F238E27FC236}">
                  <a16:creationId xmlns:a16="http://schemas.microsoft.com/office/drawing/2014/main" id="{6AB28DB5-0653-4DF6-D9A7-CD0845E32E2D}"/>
                </a:ext>
              </a:extLst>
            </p:cNvPr>
            <p:cNvSpPr txBox="1"/>
            <p:nvPr/>
          </p:nvSpPr>
          <p:spPr>
            <a:xfrm>
              <a:off x="127000" y="31750"/>
              <a:ext cx="558800" cy="349250"/>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45" name="Google Shape;145;p15">
            <a:extLst>
              <a:ext uri="{FF2B5EF4-FFF2-40B4-BE49-F238E27FC236}">
                <a16:creationId xmlns:a16="http://schemas.microsoft.com/office/drawing/2014/main" id="{06EB74CE-4EFB-942B-8470-671492D6A684}"/>
              </a:ext>
            </a:extLst>
          </p:cNvPr>
          <p:cNvSpPr txBox="1"/>
          <p:nvPr/>
        </p:nvSpPr>
        <p:spPr>
          <a:xfrm>
            <a:off x="154254" y="1155419"/>
            <a:ext cx="5850082" cy="1846659"/>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6000" b="1" i="0" u="none" strike="noStrike" cap="none" dirty="0">
                <a:solidFill>
                  <a:schemeClr val="tx1"/>
                </a:solidFill>
                <a:latin typeface="David Libre"/>
                <a:ea typeface="David Libre"/>
                <a:cs typeface="David Libre"/>
                <a:sym typeface="David Libre"/>
              </a:rPr>
              <a:t>Market Research and SWOT</a:t>
            </a:r>
            <a:endParaRPr sz="1100" dirty="0">
              <a:solidFill>
                <a:schemeClr val="tx1"/>
              </a:solidFill>
            </a:endParaRPr>
          </a:p>
        </p:txBody>
      </p:sp>
      <p:grpSp>
        <p:nvGrpSpPr>
          <p:cNvPr id="148" name="Google Shape;148;p15">
            <a:extLst>
              <a:ext uri="{FF2B5EF4-FFF2-40B4-BE49-F238E27FC236}">
                <a16:creationId xmlns:a16="http://schemas.microsoft.com/office/drawing/2014/main" id="{2683391C-C9D5-6F2C-3B00-7307149A16AD}"/>
              </a:ext>
            </a:extLst>
          </p:cNvPr>
          <p:cNvGrpSpPr/>
          <p:nvPr/>
        </p:nvGrpSpPr>
        <p:grpSpPr>
          <a:xfrm rot="-5400000">
            <a:off x="5612211" y="699527"/>
            <a:ext cx="2141642" cy="1873936"/>
            <a:chOff x="0" y="0"/>
            <a:chExt cx="812800" cy="711200"/>
          </a:xfrm>
        </p:grpSpPr>
        <p:sp>
          <p:nvSpPr>
            <p:cNvPr id="149" name="Google Shape;149;p15">
              <a:extLst>
                <a:ext uri="{FF2B5EF4-FFF2-40B4-BE49-F238E27FC236}">
                  <a16:creationId xmlns:a16="http://schemas.microsoft.com/office/drawing/2014/main" id="{B4AED648-D036-1D66-D748-4E1F9F1E9945}"/>
                </a:ext>
              </a:extLst>
            </p:cNvPr>
            <p:cNvSpPr/>
            <p:nvPr/>
          </p:nvSpPr>
          <p:spPr>
            <a:xfrm>
              <a:off x="0" y="0"/>
              <a:ext cx="812800" cy="711200"/>
            </a:xfrm>
            <a:custGeom>
              <a:avLst/>
              <a:gdLst/>
              <a:ahLst/>
              <a:cxnLst/>
              <a:rect l="l" t="t" r="r" b="b"/>
              <a:pathLst>
                <a:path w="812800" h="711200" extrusionOk="0">
                  <a:moveTo>
                    <a:pt x="406400" y="711200"/>
                  </a:moveTo>
                  <a:lnTo>
                    <a:pt x="812800" y="0"/>
                  </a:lnTo>
                  <a:lnTo>
                    <a:pt x="0" y="0"/>
                  </a:lnTo>
                  <a:lnTo>
                    <a:pt x="406400" y="711200"/>
                  </a:lnTo>
                  <a:close/>
                </a:path>
              </a:pathLst>
            </a:custGeom>
            <a:solidFill>
              <a:srgbClr val="FFD5BA"/>
            </a:solidFill>
            <a:ln>
              <a:noFill/>
            </a:ln>
          </p:spPr>
          <p:txBody>
            <a:bodyPr/>
            <a:lstStyle/>
            <a:p>
              <a:endParaRPr lang="en-US"/>
            </a:p>
          </p:txBody>
        </p:sp>
        <p:sp>
          <p:nvSpPr>
            <p:cNvPr id="150" name="Google Shape;150;p15">
              <a:extLst>
                <a:ext uri="{FF2B5EF4-FFF2-40B4-BE49-F238E27FC236}">
                  <a16:creationId xmlns:a16="http://schemas.microsoft.com/office/drawing/2014/main" id="{6452C9BD-BE1F-DC3A-3097-3B5EDC2747CB}"/>
                </a:ext>
              </a:extLst>
            </p:cNvPr>
            <p:cNvSpPr txBox="1"/>
            <p:nvPr/>
          </p:nvSpPr>
          <p:spPr>
            <a:xfrm>
              <a:off x="127000" y="31750"/>
              <a:ext cx="558800" cy="349250"/>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pic>
        <p:nvPicPr>
          <p:cNvPr id="151" name="Google Shape;151;p15">
            <a:extLst>
              <a:ext uri="{FF2B5EF4-FFF2-40B4-BE49-F238E27FC236}">
                <a16:creationId xmlns:a16="http://schemas.microsoft.com/office/drawing/2014/main" id="{DB7C1314-D043-D86F-0ED5-85A9CC21FBF3}"/>
              </a:ext>
            </a:extLst>
          </p:cNvPr>
          <p:cNvPicPr preferRelativeResize="0"/>
          <p:nvPr/>
        </p:nvPicPr>
        <p:blipFill>
          <a:blip r:embed="rId3">
            <a:alphaModFix/>
          </a:blip>
          <a:stretch>
            <a:fillRect/>
          </a:stretch>
        </p:blipFill>
        <p:spPr>
          <a:xfrm>
            <a:off x="1042025" y="5735475"/>
            <a:ext cx="4760096" cy="5215850"/>
          </a:xfrm>
          <a:prstGeom prst="rect">
            <a:avLst/>
          </a:prstGeom>
          <a:noFill/>
          <a:ln>
            <a:noFill/>
          </a:ln>
        </p:spPr>
      </p:pic>
      <p:sp>
        <p:nvSpPr>
          <p:cNvPr id="3" name="TextBox 2">
            <a:extLst>
              <a:ext uri="{FF2B5EF4-FFF2-40B4-BE49-F238E27FC236}">
                <a16:creationId xmlns:a16="http://schemas.microsoft.com/office/drawing/2014/main" id="{7C75B002-5C5B-EE63-060C-63BA220082EC}"/>
              </a:ext>
            </a:extLst>
          </p:cNvPr>
          <p:cNvSpPr txBox="1"/>
          <p:nvPr/>
        </p:nvSpPr>
        <p:spPr>
          <a:xfrm>
            <a:off x="7912888" y="489233"/>
            <a:ext cx="9923230" cy="4031873"/>
          </a:xfrm>
          <a:prstGeom prst="rect">
            <a:avLst/>
          </a:prstGeom>
          <a:noFill/>
        </p:spPr>
        <p:txBody>
          <a:bodyPr wrap="square">
            <a:spAutoFit/>
          </a:bodyPr>
          <a:lstStyle/>
          <a:p>
            <a:pPr marL="342900" indent="-342900">
              <a:buFont typeface="Arial" panose="020B0604020202020204" pitchFamily="34" charset="0"/>
              <a:buChar char="•"/>
            </a:pPr>
            <a:r>
              <a:rPr lang="en-US" sz="3200" dirty="0"/>
              <a:t>Primary research includes customer feedback, reviews and completed bookings.</a:t>
            </a:r>
          </a:p>
          <a:p>
            <a:pPr marL="342900" indent="-342900">
              <a:buFont typeface="Arial" panose="020B0604020202020204" pitchFamily="34" charset="0"/>
              <a:buChar char="•"/>
            </a:pPr>
            <a:endParaRPr lang="en-US" sz="3200" dirty="0"/>
          </a:p>
          <a:p>
            <a:pPr marL="342900" indent="-342900">
              <a:buFont typeface="Arial" panose="020B0604020202020204" pitchFamily="34" charset="0"/>
              <a:buChar char="•"/>
            </a:pPr>
            <a:r>
              <a:rPr lang="en-US" sz="3200" dirty="0"/>
              <a:t>Secondary research shows Swansea’s 2024 population was 251,300 and confirms strong UK social media reach, supporting local demand and digital promotion (Swansea Council, 2025; </a:t>
            </a:r>
            <a:r>
              <a:rPr lang="en-US" sz="3200" dirty="0" err="1"/>
              <a:t>DataReportal</a:t>
            </a:r>
            <a:r>
              <a:rPr lang="en-US" sz="3200" dirty="0"/>
              <a:t>, 2025). </a:t>
            </a:r>
          </a:p>
        </p:txBody>
      </p:sp>
      <p:graphicFrame>
        <p:nvGraphicFramePr>
          <p:cNvPr id="7" name="Table 6">
            <a:extLst>
              <a:ext uri="{FF2B5EF4-FFF2-40B4-BE49-F238E27FC236}">
                <a16:creationId xmlns:a16="http://schemas.microsoft.com/office/drawing/2014/main" id="{FCDBEFB1-5E4F-4CC4-9D16-F45D46221B6C}"/>
              </a:ext>
            </a:extLst>
          </p:cNvPr>
          <p:cNvGraphicFramePr>
            <a:graphicFrameLocks noGrp="1"/>
          </p:cNvGraphicFramePr>
          <p:nvPr>
            <p:extLst>
              <p:ext uri="{D42A27DB-BD31-4B8C-83A1-F6EECF244321}">
                <p14:modId xmlns:p14="http://schemas.microsoft.com/office/powerpoint/2010/main" val="3150330240"/>
              </p:ext>
            </p:extLst>
          </p:nvPr>
        </p:nvGraphicFramePr>
        <p:xfrm>
          <a:off x="8802775" y="5345556"/>
          <a:ext cx="7801898" cy="4739388"/>
        </p:xfrm>
        <a:graphic>
          <a:graphicData uri="http://schemas.openxmlformats.org/drawingml/2006/table">
            <a:tbl>
              <a:tblPr firstRow="1" firstCol="1" bandRow="1">
                <a:tableStyleId>{A4B74BA8-A46E-4750-A6C6-94CE4793C7E2}</a:tableStyleId>
              </a:tblPr>
              <a:tblGrid>
                <a:gridCol w="3900949">
                  <a:extLst>
                    <a:ext uri="{9D8B030D-6E8A-4147-A177-3AD203B41FA5}">
                      <a16:colId xmlns:a16="http://schemas.microsoft.com/office/drawing/2014/main" val="2932479880"/>
                    </a:ext>
                  </a:extLst>
                </a:gridCol>
                <a:gridCol w="3900949">
                  <a:extLst>
                    <a:ext uri="{9D8B030D-6E8A-4147-A177-3AD203B41FA5}">
                      <a16:colId xmlns:a16="http://schemas.microsoft.com/office/drawing/2014/main" val="549257156"/>
                    </a:ext>
                  </a:extLst>
                </a:gridCol>
              </a:tblGrid>
              <a:tr h="0">
                <a:tc>
                  <a:txBody>
                    <a:bodyPr/>
                    <a:lstStyle/>
                    <a:p>
                      <a:pPr marL="0" marR="0" algn="just">
                        <a:lnSpc>
                          <a:spcPct val="150000"/>
                        </a:lnSpc>
                        <a:spcAft>
                          <a:spcPts val="800"/>
                        </a:spcAft>
                        <a:buNone/>
                      </a:pPr>
                      <a:r>
                        <a:rPr lang="en-US" sz="1800" b="1" dirty="0">
                          <a:effectLst/>
                        </a:rPr>
                        <a:t>Strengths</a:t>
                      </a:r>
                      <a:endParaRPr lang="en-US" sz="1800" b="1"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0" marR="0" algn="just">
                        <a:lnSpc>
                          <a:spcPct val="150000"/>
                        </a:lnSpc>
                        <a:spcAft>
                          <a:spcPts val="800"/>
                        </a:spcAft>
                        <a:buNone/>
                      </a:pPr>
                      <a:r>
                        <a:rPr lang="en-US" sz="1800" b="1" dirty="0">
                          <a:effectLst/>
                        </a:rPr>
                        <a:t>Weaknesses</a:t>
                      </a:r>
                      <a:endParaRPr lang="en-US" sz="1800" b="1"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1668032670"/>
                  </a:ext>
                </a:extLst>
              </a:tr>
              <a:tr h="1296670">
                <a:tc>
                  <a:txBody>
                    <a:bodyPr/>
                    <a:lstStyle/>
                    <a:p>
                      <a:pPr marL="342900" marR="0" lvl="0" indent="-342900" algn="just">
                        <a:lnSpc>
                          <a:spcPct val="150000"/>
                        </a:lnSpc>
                        <a:buFont typeface="Symbol" panose="05050102010706020507" pitchFamily="18" charset="2"/>
                        <a:buChar char=""/>
                      </a:pPr>
                      <a:r>
                        <a:rPr lang="en-US" sz="1800" dirty="0">
                          <a:effectLst/>
                        </a:rPr>
                        <a:t>Existing event experience</a:t>
                      </a:r>
                    </a:p>
                    <a:p>
                      <a:pPr marL="342900" marR="0" lvl="0" indent="-342900" algn="just">
                        <a:lnSpc>
                          <a:spcPct val="150000"/>
                        </a:lnSpc>
                        <a:buFont typeface="Symbol" panose="05050102010706020507" pitchFamily="18" charset="2"/>
                        <a:buChar char=""/>
                      </a:pPr>
                      <a:r>
                        <a:rPr lang="en-US" sz="1800" dirty="0">
                          <a:effectLst/>
                        </a:rPr>
                        <a:t>Creative customised service</a:t>
                      </a:r>
                    </a:p>
                    <a:p>
                      <a:pPr marL="342900" marR="0" lvl="0" indent="-342900" algn="just">
                        <a:lnSpc>
                          <a:spcPct val="150000"/>
                        </a:lnSpc>
                        <a:buFont typeface="Symbol" panose="05050102010706020507" pitchFamily="18" charset="2"/>
                        <a:buChar char=""/>
                      </a:pPr>
                      <a:r>
                        <a:rPr lang="en-US" sz="1800" dirty="0">
                          <a:effectLst/>
                        </a:rPr>
                        <a:t>Low-cost service model</a:t>
                      </a:r>
                    </a:p>
                    <a:p>
                      <a:pPr marL="342900" marR="0" lvl="0" indent="-342900" algn="just">
                        <a:lnSpc>
                          <a:spcPct val="150000"/>
                        </a:lnSpc>
                        <a:buFont typeface="Symbol" panose="05050102010706020507" pitchFamily="18" charset="2"/>
                        <a:buChar char=""/>
                      </a:pPr>
                      <a:r>
                        <a:rPr lang="en-US" sz="1800" dirty="0">
                          <a:effectLst/>
                        </a:rPr>
                        <a:t>Strong word-of-mouth in community</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accent2">
                        <a:lumMod val="60000"/>
                        <a:lumOff val="40000"/>
                      </a:schemeClr>
                    </a:solidFill>
                  </a:tcPr>
                </a:tc>
                <a:tc>
                  <a:txBody>
                    <a:bodyPr/>
                    <a:lstStyle/>
                    <a:p>
                      <a:pPr marL="342900" marR="0" lvl="0" indent="-342900" algn="just">
                        <a:lnSpc>
                          <a:spcPct val="150000"/>
                        </a:lnSpc>
                        <a:buFont typeface="Symbol" panose="05050102010706020507" pitchFamily="18" charset="2"/>
                        <a:buChar char=""/>
                      </a:pPr>
                      <a:r>
                        <a:rPr lang="en-US" sz="1800" dirty="0">
                          <a:effectLst/>
                        </a:rPr>
                        <a:t>Limited capital</a:t>
                      </a:r>
                    </a:p>
                    <a:p>
                      <a:pPr marL="342900" marR="0" lvl="0" indent="-342900" algn="just">
                        <a:lnSpc>
                          <a:spcPct val="150000"/>
                        </a:lnSpc>
                        <a:buFont typeface="Symbol" panose="05050102010706020507" pitchFamily="18" charset="2"/>
                        <a:buChar char=""/>
                      </a:pPr>
                      <a:r>
                        <a:rPr lang="en-US" sz="1800" dirty="0">
                          <a:effectLst/>
                        </a:rPr>
                        <a:t>Small team dependence</a:t>
                      </a:r>
                    </a:p>
                    <a:p>
                      <a:pPr marL="342900" marR="0" lvl="0" indent="-342900" algn="just">
                        <a:lnSpc>
                          <a:spcPct val="150000"/>
                        </a:lnSpc>
                        <a:buFont typeface="Symbol" panose="05050102010706020507" pitchFamily="18" charset="2"/>
                        <a:buChar char=""/>
                      </a:pPr>
                      <a:r>
                        <a:rPr lang="en-US" sz="1800" dirty="0">
                          <a:effectLst/>
                        </a:rPr>
                        <a:t>Limited wider market reach</a:t>
                      </a:r>
                    </a:p>
                    <a:p>
                      <a:pPr marL="342900" marR="0" lvl="0" indent="-342900" algn="just">
                        <a:lnSpc>
                          <a:spcPct val="150000"/>
                        </a:lnSpc>
                        <a:spcAft>
                          <a:spcPts val="800"/>
                        </a:spcAft>
                        <a:buFont typeface="Symbol" panose="05050102010706020507" pitchFamily="18" charset="2"/>
                        <a:buChar char=""/>
                      </a:pPr>
                      <a:r>
                        <a:rPr lang="en-US" sz="1800" dirty="0">
                          <a:effectLst/>
                        </a:rPr>
                        <a:t>Limited formal systems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accent4">
                        <a:lumMod val="60000"/>
                        <a:lumOff val="40000"/>
                      </a:schemeClr>
                    </a:solidFill>
                  </a:tcPr>
                </a:tc>
                <a:extLst>
                  <a:ext uri="{0D108BD9-81ED-4DB2-BD59-A6C34878D82A}">
                    <a16:rowId xmlns:a16="http://schemas.microsoft.com/office/drawing/2014/main" val="957214909"/>
                  </a:ext>
                </a:extLst>
              </a:tr>
              <a:tr h="0">
                <a:tc>
                  <a:txBody>
                    <a:bodyPr/>
                    <a:lstStyle/>
                    <a:p>
                      <a:pPr marL="0" marR="0" algn="ctr">
                        <a:lnSpc>
                          <a:spcPct val="150000"/>
                        </a:lnSpc>
                        <a:spcAft>
                          <a:spcPts val="800"/>
                        </a:spcAft>
                        <a:buNone/>
                      </a:pPr>
                      <a:r>
                        <a:rPr lang="en-US" sz="1800" b="1" dirty="0">
                          <a:effectLst/>
                        </a:rPr>
                        <a:t>Opportunities</a:t>
                      </a:r>
                      <a:endParaRPr lang="en-US" sz="1800" b="1"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tc>
                  <a:txBody>
                    <a:bodyPr/>
                    <a:lstStyle/>
                    <a:p>
                      <a:pPr marL="0" marR="0" algn="ctr">
                        <a:lnSpc>
                          <a:spcPct val="150000"/>
                        </a:lnSpc>
                        <a:spcAft>
                          <a:spcPts val="800"/>
                        </a:spcAft>
                        <a:buNone/>
                      </a:pPr>
                      <a:r>
                        <a:rPr lang="en-US" sz="1800" b="1" dirty="0">
                          <a:effectLst/>
                        </a:rPr>
                        <a:t>Threats</a:t>
                      </a:r>
                      <a:endParaRPr lang="en-US" sz="1800" b="1"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tc>
                <a:extLst>
                  <a:ext uri="{0D108BD9-81ED-4DB2-BD59-A6C34878D82A}">
                    <a16:rowId xmlns:a16="http://schemas.microsoft.com/office/drawing/2014/main" val="613468533"/>
                  </a:ext>
                </a:extLst>
              </a:tr>
              <a:tr h="1114425">
                <a:tc>
                  <a:txBody>
                    <a:bodyPr/>
                    <a:lstStyle/>
                    <a:p>
                      <a:pPr marL="342900" marR="0" lvl="0" indent="-342900" algn="just">
                        <a:lnSpc>
                          <a:spcPct val="150000"/>
                        </a:lnSpc>
                        <a:buFont typeface="Symbol" panose="05050102010706020507" pitchFamily="18" charset="2"/>
                        <a:buChar char=""/>
                      </a:pPr>
                      <a:r>
                        <a:rPr lang="en-US" sz="1800" dirty="0">
                          <a:effectLst/>
                        </a:rPr>
                        <a:t>Expand beyond Bengali community</a:t>
                      </a:r>
                    </a:p>
                    <a:p>
                      <a:pPr marL="342900" marR="0" lvl="0" indent="-342900" algn="just">
                        <a:lnSpc>
                          <a:spcPct val="150000"/>
                        </a:lnSpc>
                        <a:buFont typeface="Symbol" panose="05050102010706020507" pitchFamily="18" charset="2"/>
                        <a:buChar char=""/>
                      </a:pPr>
                      <a:r>
                        <a:rPr lang="en-US" sz="1800" dirty="0">
                          <a:effectLst/>
                        </a:rPr>
                        <a:t>Open a Swansea shop unit</a:t>
                      </a:r>
                    </a:p>
                    <a:p>
                      <a:pPr marL="342900" marR="0" lvl="0" indent="-342900" algn="just">
                        <a:lnSpc>
                          <a:spcPct val="150000"/>
                        </a:lnSpc>
                        <a:buFont typeface="Symbol" panose="05050102010706020507" pitchFamily="18" charset="2"/>
                        <a:buChar char=""/>
                      </a:pPr>
                      <a:r>
                        <a:rPr lang="en-US" sz="1800" dirty="0">
                          <a:effectLst/>
                        </a:rPr>
                        <a:t>Grow through social media</a:t>
                      </a:r>
                    </a:p>
                    <a:p>
                      <a:pPr marL="342900" marR="0" lvl="0" indent="-342900" algn="just">
                        <a:lnSpc>
                          <a:spcPct val="150000"/>
                        </a:lnSpc>
                        <a:buFont typeface="Symbol" panose="05050102010706020507" pitchFamily="18" charset="2"/>
                        <a:buChar char=""/>
                      </a:pPr>
                      <a:r>
                        <a:rPr lang="en-US" sz="1800" dirty="0">
                          <a:effectLst/>
                        </a:rPr>
                        <a:t>Use council and community links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accent5">
                        <a:lumMod val="60000"/>
                        <a:lumOff val="40000"/>
                      </a:schemeClr>
                    </a:solidFill>
                  </a:tcPr>
                </a:tc>
                <a:tc>
                  <a:txBody>
                    <a:bodyPr/>
                    <a:lstStyle/>
                    <a:p>
                      <a:pPr marL="342900" marR="0" lvl="0" indent="-342900" algn="just">
                        <a:lnSpc>
                          <a:spcPct val="150000"/>
                        </a:lnSpc>
                        <a:buFont typeface="Symbol" panose="05050102010706020507" pitchFamily="18" charset="2"/>
                        <a:buChar char=""/>
                      </a:pPr>
                      <a:r>
                        <a:rPr lang="en-US" sz="1800" dirty="0">
                          <a:effectLst/>
                        </a:rPr>
                        <a:t>Local competition</a:t>
                      </a:r>
                    </a:p>
                    <a:p>
                      <a:pPr marL="342900" marR="0" lvl="0" indent="-342900" algn="just">
                        <a:lnSpc>
                          <a:spcPct val="150000"/>
                        </a:lnSpc>
                        <a:buFont typeface="Symbol" panose="05050102010706020507" pitchFamily="18" charset="2"/>
                        <a:buChar char=""/>
                      </a:pPr>
                      <a:r>
                        <a:rPr lang="en-US" sz="1800" dirty="0">
                          <a:effectLst/>
                        </a:rPr>
                        <a:t>Rising material and rent costs</a:t>
                      </a:r>
                    </a:p>
                    <a:p>
                      <a:pPr marL="342900" marR="0" lvl="0" indent="-342900" algn="just">
                        <a:lnSpc>
                          <a:spcPct val="150000"/>
                        </a:lnSpc>
                        <a:buFont typeface="Symbol" panose="05050102010706020507" pitchFamily="18" charset="2"/>
                        <a:buChar char=""/>
                      </a:pPr>
                      <a:r>
                        <a:rPr lang="en-US" sz="1800" dirty="0">
                          <a:effectLst/>
                        </a:rPr>
                        <a:t>Seasonal demand changes</a:t>
                      </a:r>
                    </a:p>
                    <a:p>
                      <a:pPr marL="342900" marR="0" lvl="0" indent="-342900" algn="just">
                        <a:lnSpc>
                          <a:spcPct val="150000"/>
                        </a:lnSpc>
                        <a:spcAft>
                          <a:spcPts val="800"/>
                        </a:spcAft>
                        <a:buFont typeface="Symbol" panose="05050102010706020507" pitchFamily="18" charset="2"/>
                        <a:buChar char=""/>
                      </a:pPr>
                      <a:r>
                        <a:rPr lang="en-US" sz="1800" dirty="0">
                          <a:effectLst/>
                        </a:rPr>
                        <a:t>Reputation risk from poor reviews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accent6">
                        <a:lumMod val="60000"/>
                        <a:lumOff val="40000"/>
                      </a:schemeClr>
                    </a:solidFill>
                  </a:tcPr>
                </a:tc>
                <a:extLst>
                  <a:ext uri="{0D108BD9-81ED-4DB2-BD59-A6C34878D82A}">
                    <a16:rowId xmlns:a16="http://schemas.microsoft.com/office/drawing/2014/main" val="3552143509"/>
                  </a:ext>
                </a:extLst>
              </a:tr>
            </a:tbl>
          </a:graphicData>
        </a:graphic>
      </p:graphicFrame>
    </p:spTree>
    <p:extLst>
      <p:ext uri="{BB962C8B-B14F-4D97-AF65-F5344CB8AC3E}">
        <p14:creationId xmlns:p14="http://schemas.microsoft.com/office/powerpoint/2010/main" val="1786229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D5BA"/>
        </a:solidFill>
        <a:effectLst/>
      </p:bgPr>
    </p:bg>
    <p:spTree>
      <p:nvGrpSpPr>
        <p:cNvPr id="1" name="Shape 155"/>
        <p:cNvGrpSpPr/>
        <p:nvPr/>
      </p:nvGrpSpPr>
      <p:grpSpPr>
        <a:xfrm>
          <a:off x="0" y="0"/>
          <a:ext cx="0" cy="0"/>
          <a:chOff x="0" y="0"/>
          <a:chExt cx="0" cy="0"/>
        </a:xfrm>
      </p:grpSpPr>
      <p:grpSp>
        <p:nvGrpSpPr>
          <p:cNvPr id="156" name="Google Shape;156;p16"/>
          <p:cNvGrpSpPr/>
          <p:nvPr/>
        </p:nvGrpSpPr>
        <p:grpSpPr>
          <a:xfrm>
            <a:off x="0" y="3548743"/>
            <a:ext cx="18288000" cy="6738257"/>
            <a:chOff x="0" y="-19050"/>
            <a:chExt cx="4816593" cy="1497780"/>
          </a:xfrm>
        </p:grpSpPr>
        <p:sp>
          <p:nvSpPr>
            <p:cNvPr id="157" name="Google Shape;157;p16"/>
            <p:cNvSpPr/>
            <p:nvPr/>
          </p:nvSpPr>
          <p:spPr>
            <a:xfrm>
              <a:off x="0" y="0"/>
              <a:ext cx="4816592" cy="1478730"/>
            </a:xfrm>
            <a:custGeom>
              <a:avLst/>
              <a:gdLst/>
              <a:ahLst/>
              <a:cxnLst/>
              <a:rect l="l" t="t" r="r" b="b"/>
              <a:pathLst>
                <a:path w="4816592" h="1478730" extrusionOk="0">
                  <a:moveTo>
                    <a:pt x="0" y="0"/>
                  </a:moveTo>
                  <a:lnTo>
                    <a:pt x="4816592" y="0"/>
                  </a:lnTo>
                  <a:lnTo>
                    <a:pt x="4816592" y="1478730"/>
                  </a:lnTo>
                  <a:lnTo>
                    <a:pt x="0" y="1478730"/>
                  </a:lnTo>
                  <a:close/>
                </a:path>
              </a:pathLst>
            </a:custGeom>
            <a:solidFill>
              <a:srgbClr val="FF985F"/>
            </a:solidFill>
            <a:ln>
              <a:noFill/>
            </a:ln>
          </p:spPr>
          <p:txBody>
            <a:bodyPr/>
            <a:lstStyle/>
            <a:p>
              <a:endParaRPr lang="en-US"/>
            </a:p>
          </p:txBody>
        </p:sp>
        <p:sp>
          <p:nvSpPr>
            <p:cNvPr id="158" name="Google Shape;158;p16"/>
            <p:cNvSpPr txBox="1"/>
            <p:nvPr/>
          </p:nvSpPr>
          <p:spPr>
            <a:xfrm>
              <a:off x="0" y="-19050"/>
              <a:ext cx="4816593" cy="1497780"/>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59" name="Google Shape;159;p16"/>
          <p:cNvGrpSpPr/>
          <p:nvPr/>
        </p:nvGrpSpPr>
        <p:grpSpPr>
          <a:xfrm rot="10800000">
            <a:off x="14832488" y="1860003"/>
            <a:ext cx="1837691" cy="1875012"/>
            <a:chOff x="0" y="0"/>
            <a:chExt cx="697044" cy="711200"/>
          </a:xfrm>
        </p:grpSpPr>
        <p:sp>
          <p:nvSpPr>
            <p:cNvPr id="160" name="Google Shape;160;p16"/>
            <p:cNvSpPr/>
            <p:nvPr/>
          </p:nvSpPr>
          <p:spPr>
            <a:xfrm>
              <a:off x="0" y="0"/>
              <a:ext cx="697044" cy="711200"/>
            </a:xfrm>
            <a:custGeom>
              <a:avLst/>
              <a:gdLst/>
              <a:ahLst/>
              <a:cxnLst/>
              <a:rect l="l" t="t" r="r" b="b"/>
              <a:pathLst>
                <a:path w="697044" h="711200" extrusionOk="0">
                  <a:moveTo>
                    <a:pt x="348522" y="711200"/>
                  </a:moveTo>
                  <a:lnTo>
                    <a:pt x="697044" y="0"/>
                  </a:lnTo>
                  <a:lnTo>
                    <a:pt x="0" y="0"/>
                  </a:lnTo>
                  <a:lnTo>
                    <a:pt x="348522" y="711200"/>
                  </a:lnTo>
                  <a:close/>
                </a:path>
              </a:pathLst>
            </a:custGeom>
            <a:solidFill>
              <a:srgbClr val="FF985F"/>
            </a:solidFill>
            <a:ln>
              <a:noFill/>
            </a:ln>
          </p:spPr>
          <p:txBody>
            <a:bodyPr/>
            <a:lstStyle/>
            <a:p>
              <a:endParaRPr lang="en-US"/>
            </a:p>
          </p:txBody>
        </p:sp>
        <p:sp>
          <p:nvSpPr>
            <p:cNvPr id="161" name="Google Shape;161;p16"/>
            <p:cNvSpPr txBox="1"/>
            <p:nvPr/>
          </p:nvSpPr>
          <p:spPr>
            <a:xfrm>
              <a:off x="108913" y="31750"/>
              <a:ext cx="479218" cy="349250"/>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63" name="Google Shape;163;p16"/>
          <p:cNvSpPr txBox="1"/>
          <p:nvPr/>
        </p:nvSpPr>
        <p:spPr>
          <a:xfrm>
            <a:off x="4321333" y="199038"/>
            <a:ext cx="11430000" cy="2031325"/>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6600" b="1" i="0" u="none" strike="noStrike" cap="none" dirty="0">
                <a:solidFill>
                  <a:schemeClr val="tx1"/>
                </a:solidFill>
                <a:latin typeface="David Libre"/>
                <a:ea typeface="David Libre"/>
                <a:cs typeface="David Libre"/>
                <a:sym typeface="David Libre"/>
              </a:rPr>
              <a:t>Months 1 to 6 Marketing Strategy and Branding</a:t>
            </a:r>
            <a:endParaRPr sz="1200" dirty="0">
              <a:solidFill>
                <a:schemeClr val="tx1"/>
              </a:solidFill>
            </a:endParaRPr>
          </a:p>
        </p:txBody>
      </p:sp>
      <p:pic>
        <p:nvPicPr>
          <p:cNvPr id="165" name="Google Shape;165;p16"/>
          <p:cNvPicPr preferRelativeResize="0"/>
          <p:nvPr/>
        </p:nvPicPr>
        <p:blipFill>
          <a:blip r:embed="rId3">
            <a:alphaModFix/>
          </a:blip>
          <a:stretch>
            <a:fillRect/>
          </a:stretch>
        </p:blipFill>
        <p:spPr>
          <a:xfrm>
            <a:off x="11916409" y="4869655"/>
            <a:ext cx="6371587" cy="4917164"/>
          </a:xfrm>
          <a:prstGeom prst="rect">
            <a:avLst/>
          </a:prstGeom>
          <a:noFill/>
          <a:ln>
            <a:noFill/>
          </a:ln>
        </p:spPr>
      </p:pic>
      <p:graphicFrame>
        <p:nvGraphicFramePr>
          <p:cNvPr id="2" name="Table 1">
            <a:extLst>
              <a:ext uri="{FF2B5EF4-FFF2-40B4-BE49-F238E27FC236}">
                <a16:creationId xmlns:a16="http://schemas.microsoft.com/office/drawing/2014/main" id="{D2CFBE05-9FAD-D080-AE83-1BB2364E9DCD}"/>
              </a:ext>
            </a:extLst>
          </p:cNvPr>
          <p:cNvGraphicFramePr>
            <a:graphicFrameLocks noGrp="1"/>
          </p:cNvGraphicFramePr>
          <p:nvPr>
            <p:extLst>
              <p:ext uri="{D42A27DB-BD31-4B8C-83A1-F6EECF244321}">
                <p14:modId xmlns:p14="http://schemas.microsoft.com/office/powerpoint/2010/main" val="2628401284"/>
              </p:ext>
            </p:extLst>
          </p:nvPr>
        </p:nvGraphicFramePr>
        <p:xfrm>
          <a:off x="427966" y="4009638"/>
          <a:ext cx="10994572" cy="5902169"/>
        </p:xfrm>
        <a:graphic>
          <a:graphicData uri="http://schemas.openxmlformats.org/drawingml/2006/table">
            <a:tbl>
              <a:tblPr firstRow="1" firstCol="1" bandRow="1">
                <a:tableStyleId>{A4B74BA8-A46E-4750-A6C6-94CE4793C7E2}</a:tableStyleId>
              </a:tblPr>
              <a:tblGrid>
                <a:gridCol w="2748643">
                  <a:extLst>
                    <a:ext uri="{9D8B030D-6E8A-4147-A177-3AD203B41FA5}">
                      <a16:colId xmlns:a16="http://schemas.microsoft.com/office/drawing/2014/main" val="3826961679"/>
                    </a:ext>
                  </a:extLst>
                </a:gridCol>
                <a:gridCol w="2748643">
                  <a:extLst>
                    <a:ext uri="{9D8B030D-6E8A-4147-A177-3AD203B41FA5}">
                      <a16:colId xmlns:a16="http://schemas.microsoft.com/office/drawing/2014/main" val="1787533246"/>
                    </a:ext>
                  </a:extLst>
                </a:gridCol>
                <a:gridCol w="2748643">
                  <a:extLst>
                    <a:ext uri="{9D8B030D-6E8A-4147-A177-3AD203B41FA5}">
                      <a16:colId xmlns:a16="http://schemas.microsoft.com/office/drawing/2014/main" val="437655226"/>
                    </a:ext>
                  </a:extLst>
                </a:gridCol>
                <a:gridCol w="2748643">
                  <a:extLst>
                    <a:ext uri="{9D8B030D-6E8A-4147-A177-3AD203B41FA5}">
                      <a16:colId xmlns:a16="http://schemas.microsoft.com/office/drawing/2014/main" val="1881228096"/>
                    </a:ext>
                  </a:extLst>
                </a:gridCol>
              </a:tblGrid>
              <a:tr h="499940">
                <a:tc>
                  <a:txBody>
                    <a:bodyPr/>
                    <a:lstStyle/>
                    <a:p>
                      <a:pPr marL="0" marR="0" algn="just">
                        <a:lnSpc>
                          <a:spcPct val="150000"/>
                        </a:lnSpc>
                        <a:spcAft>
                          <a:spcPts val="800"/>
                        </a:spcAft>
                        <a:buNone/>
                      </a:pPr>
                      <a:r>
                        <a:rPr lang="en-US" sz="2400" dirty="0">
                          <a:effectLst/>
                        </a:rPr>
                        <a:t>Period</a:t>
                      </a:r>
                      <a:endParaRPr lang="en-US" sz="24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accent2">
                        <a:lumMod val="60000"/>
                        <a:lumOff val="40000"/>
                      </a:schemeClr>
                    </a:solidFill>
                  </a:tcPr>
                </a:tc>
                <a:tc>
                  <a:txBody>
                    <a:bodyPr/>
                    <a:lstStyle/>
                    <a:p>
                      <a:pPr marL="0" marR="0" algn="just">
                        <a:lnSpc>
                          <a:spcPct val="150000"/>
                        </a:lnSpc>
                        <a:spcAft>
                          <a:spcPts val="800"/>
                        </a:spcAft>
                        <a:buNone/>
                      </a:pPr>
                      <a:r>
                        <a:rPr lang="en-US" sz="2400" dirty="0">
                          <a:effectLst/>
                        </a:rPr>
                        <a:t>Branding Focus</a:t>
                      </a:r>
                      <a:endParaRPr lang="en-US" sz="24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tx2">
                        <a:lumMod val="75000"/>
                      </a:schemeClr>
                    </a:solidFill>
                  </a:tcPr>
                </a:tc>
                <a:tc>
                  <a:txBody>
                    <a:bodyPr/>
                    <a:lstStyle/>
                    <a:p>
                      <a:pPr marL="0" marR="0" algn="just">
                        <a:lnSpc>
                          <a:spcPct val="150000"/>
                        </a:lnSpc>
                        <a:spcAft>
                          <a:spcPts val="800"/>
                        </a:spcAft>
                        <a:buNone/>
                      </a:pPr>
                      <a:r>
                        <a:rPr lang="en-US" sz="2400" dirty="0">
                          <a:effectLst/>
                        </a:rPr>
                        <a:t>Marketing Activity</a:t>
                      </a:r>
                      <a:endParaRPr lang="en-US" sz="24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accent5">
                        <a:lumMod val="40000"/>
                        <a:lumOff val="60000"/>
                      </a:schemeClr>
                    </a:solidFill>
                  </a:tcPr>
                </a:tc>
                <a:tc>
                  <a:txBody>
                    <a:bodyPr/>
                    <a:lstStyle/>
                    <a:p>
                      <a:pPr marL="0" marR="0" algn="just">
                        <a:lnSpc>
                          <a:spcPct val="150000"/>
                        </a:lnSpc>
                        <a:spcAft>
                          <a:spcPts val="800"/>
                        </a:spcAft>
                        <a:buNone/>
                      </a:pPr>
                      <a:r>
                        <a:rPr lang="en-US" sz="2400" dirty="0">
                          <a:effectLst/>
                        </a:rPr>
                        <a:t>Actual Example</a:t>
                      </a:r>
                      <a:endParaRPr lang="en-US" sz="24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accent4">
                        <a:lumMod val="60000"/>
                        <a:lumOff val="40000"/>
                      </a:schemeClr>
                    </a:solidFill>
                  </a:tcPr>
                </a:tc>
                <a:extLst>
                  <a:ext uri="{0D108BD9-81ED-4DB2-BD59-A6C34878D82A}">
                    <a16:rowId xmlns:a16="http://schemas.microsoft.com/office/drawing/2014/main" val="507241130"/>
                  </a:ext>
                </a:extLst>
              </a:tr>
              <a:tr h="1636886">
                <a:tc>
                  <a:txBody>
                    <a:bodyPr/>
                    <a:lstStyle/>
                    <a:p>
                      <a:pPr marL="0" marR="0" algn="just">
                        <a:lnSpc>
                          <a:spcPct val="150000"/>
                        </a:lnSpc>
                        <a:spcAft>
                          <a:spcPts val="800"/>
                        </a:spcAft>
                        <a:buNone/>
                      </a:pPr>
                      <a:r>
                        <a:rPr lang="en-US" sz="2400" dirty="0">
                          <a:effectLst/>
                        </a:rPr>
                        <a:t>Months 1 to 2</a:t>
                      </a:r>
                      <a:endParaRPr lang="en-US" sz="24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accent2">
                        <a:lumMod val="60000"/>
                        <a:lumOff val="40000"/>
                      </a:schemeClr>
                    </a:solidFill>
                  </a:tcPr>
                </a:tc>
                <a:tc>
                  <a:txBody>
                    <a:bodyPr/>
                    <a:lstStyle/>
                    <a:p>
                      <a:pPr marL="0" marR="0" algn="just">
                        <a:lnSpc>
                          <a:spcPct val="150000"/>
                        </a:lnSpc>
                        <a:spcAft>
                          <a:spcPts val="800"/>
                        </a:spcAft>
                        <a:buNone/>
                      </a:pPr>
                      <a:r>
                        <a:rPr lang="en-US" sz="2400" dirty="0">
                          <a:effectLst/>
                        </a:rPr>
                        <a:t>Brand consistency</a:t>
                      </a:r>
                      <a:endParaRPr lang="en-US" sz="24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tx2">
                        <a:lumMod val="75000"/>
                      </a:schemeClr>
                    </a:solidFill>
                  </a:tcPr>
                </a:tc>
                <a:tc>
                  <a:txBody>
                    <a:bodyPr/>
                    <a:lstStyle/>
                    <a:p>
                      <a:pPr marL="0" marR="0" algn="just">
                        <a:lnSpc>
                          <a:spcPct val="150000"/>
                        </a:lnSpc>
                        <a:spcAft>
                          <a:spcPts val="800"/>
                        </a:spcAft>
                        <a:buNone/>
                      </a:pPr>
                      <a:r>
                        <a:rPr lang="en-US" sz="2400" dirty="0">
                          <a:effectLst/>
                        </a:rPr>
                        <a:t>Launch logo-led business cards, flyers, review cards</a:t>
                      </a:r>
                      <a:endParaRPr lang="en-US" sz="24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accent5">
                        <a:lumMod val="40000"/>
                        <a:lumOff val="60000"/>
                      </a:schemeClr>
                    </a:solidFill>
                  </a:tcPr>
                </a:tc>
                <a:tc>
                  <a:txBody>
                    <a:bodyPr/>
                    <a:lstStyle/>
                    <a:p>
                      <a:pPr marL="0" marR="0" algn="just">
                        <a:lnSpc>
                          <a:spcPct val="150000"/>
                        </a:lnSpc>
                        <a:spcAft>
                          <a:spcPts val="800"/>
                        </a:spcAft>
                        <a:buNone/>
                      </a:pPr>
                      <a:r>
                        <a:rPr lang="en-US" sz="2400" dirty="0">
                          <a:effectLst/>
                        </a:rPr>
                        <a:t>Printed card with logo, phone, WhatsApp</a:t>
                      </a:r>
                      <a:endParaRPr lang="en-US" sz="24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accent4">
                        <a:lumMod val="60000"/>
                        <a:lumOff val="40000"/>
                      </a:schemeClr>
                    </a:solidFill>
                  </a:tcPr>
                </a:tc>
                <a:extLst>
                  <a:ext uri="{0D108BD9-81ED-4DB2-BD59-A6C34878D82A}">
                    <a16:rowId xmlns:a16="http://schemas.microsoft.com/office/drawing/2014/main" val="1807551980"/>
                  </a:ext>
                </a:extLst>
              </a:tr>
              <a:tr h="1636886">
                <a:tc>
                  <a:txBody>
                    <a:bodyPr/>
                    <a:lstStyle/>
                    <a:p>
                      <a:pPr marL="0" marR="0" algn="just">
                        <a:lnSpc>
                          <a:spcPct val="150000"/>
                        </a:lnSpc>
                        <a:spcAft>
                          <a:spcPts val="800"/>
                        </a:spcAft>
                        <a:buNone/>
                      </a:pPr>
                      <a:r>
                        <a:rPr lang="en-US" sz="2400" dirty="0">
                          <a:effectLst/>
                        </a:rPr>
                        <a:t>Months 3 to 4</a:t>
                      </a:r>
                      <a:endParaRPr lang="en-US" sz="24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accent2">
                        <a:lumMod val="60000"/>
                        <a:lumOff val="40000"/>
                      </a:schemeClr>
                    </a:solidFill>
                  </a:tcPr>
                </a:tc>
                <a:tc>
                  <a:txBody>
                    <a:bodyPr/>
                    <a:lstStyle/>
                    <a:p>
                      <a:pPr marL="0" marR="0" algn="just">
                        <a:lnSpc>
                          <a:spcPct val="150000"/>
                        </a:lnSpc>
                        <a:spcAft>
                          <a:spcPts val="800"/>
                        </a:spcAft>
                        <a:buNone/>
                      </a:pPr>
                      <a:r>
                        <a:rPr lang="en-US" sz="2400" dirty="0">
                          <a:effectLst/>
                        </a:rPr>
                        <a:t>Visual trust-building</a:t>
                      </a:r>
                      <a:endParaRPr lang="en-US" sz="24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tx2">
                        <a:lumMod val="75000"/>
                      </a:schemeClr>
                    </a:solidFill>
                  </a:tcPr>
                </a:tc>
                <a:tc>
                  <a:txBody>
                    <a:bodyPr/>
                    <a:lstStyle/>
                    <a:p>
                      <a:pPr marL="0" marR="0" algn="just">
                        <a:lnSpc>
                          <a:spcPct val="150000"/>
                        </a:lnSpc>
                        <a:spcAft>
                          <a:spcPts val="800"/>
                        </a:spcAft>
                        <a:buNone/>
                      </a:pPr>
                      <a:r>
                        <a:rPr lang="en-US" sz="2400" dirty="0">
                          <a:effectLst/>
                        </a:rPr>
                        <a:t>Facebook posts, Instagram reels, TikTok live videos</a:t>
                      </a:r>
                      <a:endParaRPr lang="en-US" sz="24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accent5">
                        <a:lumMod val="40000"/>
                        <a:lumOff val="60000"/>
                      </a:schemeClr>
                    </a:solidFill>
                  </a:tcPr>
                </a:tc>
                <a:tc>
                  <a:txBody>
                    <a:bodyPr/>
                    <a:lstStyle/>
                    <a:p>
                      <a:pPr marL="0" marR="0" algn="just">
                        <a:lnSpc>
                          <a:spcPct val="150000"/>
                        </a:lnSpc>
                        <a:spcAft>
                          <a:spcPts val="800"/>
                        </a:spcAft>
                        <a:buNone/>
                      </a:pPr>
                      <a:r>
                        <a:rPr lang="en-US" sz="2400" dirty="0">
                          <a:effectLst/>
                        </a:rPr>
                        <a:t>Before-and-after décor post</a:t>
                      </a:r>
                      <a:endParaRPr lang="en-US" sz="24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accent4">
                        <a:lumMod val="60000"/>
                        <a:lumOff val="40000"/>
                      </a:schemeClr>
                    </a:solidFill>
                  </a:tcPr>
                </a:tc>
                <a:extLst>
                  <a:ext uri="{0D108BD9-81ED-4DB2-BD59-A6C34878D82A}">
                    <a16:rowId xmlns:a16="http://schemas.microsoft.com/office/drawing/2014/main" val="3870528077"/>
                  </a:ext>
                </a:extLst>
              </a:tr>
              <a:tr h="1636886">
                <a:tc>
                  <a:txBody>
                    <a:bodyPr/>
                    <a:lstStyle/>
                    <a:p>
                      <a:pPr marL="0" marR="0" algn="just">
                        <a:lnSpc>
                          <a:spcPct val="150000"/>
                        </a:lnSpc>
                        <a:spcAft>
                          <a:spcPts val="800"/>
                        </a:spcAft>
                        <a:buNone/>
                      </a:pPr>
                      <a:r>
                        <a:rPr lang="en-US" sz="2400" dirty="0">
                          <a:effectLst/>
                        </a:rPr>
                        <a:t>Months 5 to 6</a:t>
                      </a:r>
                      <a:endParaRPr lang="en-US" sz="24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accent2">
                        <a:lumMod val="60000"/>
                        <a:lumOff val="40000"/>
                      </a:schemeClr>
                    </a:solidFill>
                  </a:tcPr>
                </a:tc>
                <a:tc>
                  <a:txBody>
                    <a:bodyPr/>
                    <a:lstStyle/>
                    <a:p>
                      <a:pPr marL="0" marR="0" algn="just">
                        <a:lnSpc>
                          <a:spcPct val="150000"/>
                        </a:lnSpc>
                        <a:spcAft>
                          <a:spcPts val="800"/>
                        </a:spcAft>
                        <a:buNone/>
                      </a:pPr>
                      <a:r>
                        <a:rPr lang="en-US" sz="2400" dirty="0">
                          <a:effectLst/>
                        </a:rPr>
                        <a:t>Early customer conversion</a:t>
                      </a:r>
                      <a:endParaRPr lang="en-US" sz="24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tx2">
                        <a:lumMod val="75000"/>
                      </a:schemeClr>
                    </a:solidFill>
                  </a:tcPr>
                </a:tc>
                <a:tc>
                  <a:txBody>
                    <a:bodyPr/>
                    <a:lstStyle/>
                    <a:p>
                      <a:pPr marL="0" marR="0" algn="just">
                        <a:lnSpc>
                          <a:spcPct val="150000"/>
                        </a:lnSpc>
                        <a:spcAft>
                          <a:spcPts val="800"/>
                        </a:spcAft>
                        <a:buNone/>
                      </a:pPr>
                      <a:r>
                        <a:rPr lang="en-US" sz="2400" dirty="0">
                          <a:effectLst/>
                        </a:rPr>
                        <a:t>Referral cards, review QR codes, local flyer distribution</a:t>
                      </a:r>
                      <a:endParaRPr lang="en-US" sz="24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accent5">
                        <a:lumMod val="40000"/>
                        <a:lumOff val="60000"/>
                      </a:schemeClr>
                    </a:solidFill>
                  </a:tcPr>
                </a:tc>
                <a:tc>
                  <a:txBody>
                    <a:bodyPr/>
                    <a:lstStyle/>
                    <a:p>
                      <a:pPr marL="0" marR="0" algn="just">
                        <a:lnSpc>
                          <a:spcPct val="150000"/>
                        </a:lnSpc>
                        <a:spcAft>
                          <a:spcPts val="800"/>
                        </a:spcAft>
                        <a:buNone/>
                      </a:pPr>
                      <a:r>
                        <a:rPr lang="en-US" sz="2400" dirty="0">
                          <a:effectLst/>
                        </a:rPr>
                        <a:t>Discount flyer for birthdays and weddings</a:t>
                      </a:r>
                      <a:endParaRPr lang="en-US" sz="24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accent4">
                        <a:lumMod val="60000"/>
                        <a:lumOff val="40000"/>
                      </a:schemeClr>
                    </a:solidFill>
                  </a:tcPr>
                </a:tc>
                <a:extLst>
                  <a:ext uri="{0D108BD9-81ED-4DB2-BD59-A6C34878D82A}">
                    <a16:rowId xmlns:a16="http://schemas.microsoft.com/office/drawing/2014/main" val="2711423871"/>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D5BA"/>
        </a:solidFill>
        <a:effectLst/>
      </p:bgPr>
    </p:bg>
    <p:spTree>
      <p:nvGrpSpPr>
        <p:cNvPr id="1" name="Shape 155">
          <a:extLst>
            <a:ext uri="{FF2B5EF4-FFF2-40B4-BE49-F238E27FC236}">
              <a16:creationId xmlns:a16="http://schemas.microsoft.com/office/drawing/2014/main" id="{F17DE0A1-90BA-C05C-EF9A-A9D974BD1A6C}"/>
            </a:ext>
          </a:extLst>
        </p:cNvPr>
        <p:cNvGrpSpPr/>
        <p:nvPr/>
      </p:nvGrpSpPr>
      <p:grpSpPr>
        <a:xfrm>
          <a:off x="0" y="0"/>
          <a:ext cx="0" cy="0"/>
          <a:chOff x="0" y="0"/>
          <a:chExt cx="0" cy="0"/>
        </a:xfrm>
      </p:grpSpPr>
      <p:grpSp>
        <p:nvGrpSpPr>
          <p:cNvPr id="156" name="Google Shape;156;p16">
            <a:extLst>
              <a:ext uri="{FF2B5EF4-FFF2-40B4-BE49-F238E27FC236}">
                <a16:creationId xmlns:a16="http://schemas.microsoft.com/office/drawing/2014/main" id="{D685BDFB-F7BD-0AEF-1D71-B095AC573F64}"/>
              </a:ext>
            </a:extLst>
          </p:cNvPr>
          <p:cNvGrpSpPr/>
          <p:nvPr/>
        </p:nvGrpSpPr>
        <p:grpSpPr>
          <a:xfrm>
            <a:off x="0" y="3548743"/>
            <a:ext cx="18288000" cy="6738257"/>
            <a:chOff x="0" y="-19050"/>
            <a:chExt cx="4816593" cy="1497780"/>
          </a:xfrm>
        </p:grpSpPr>
        <p:sp>
          <p:nvSpPr>
            <p:cNvPr id="157" name="Google Shape;157;p16">
              <a:extLst>
                <a:ext uri="{FF2B5EF4-FFF2-40B4-BE49-F238E27FC236}">
                  <a16:creationId xmlns:a16="http://schemas.microsoft.com/office/drawing/2014/main" id="{6047200A-8267-6205-23D8-63B807252F50}"/>
                </a:ext>
              </a:extLst>
            </p:cNvPr>
            <p:cNvSpPr/>
            <p:nvPr/>
          </p:nvSpPr>
          <p:spPr>
            <a:xfrm>
              <a:off x="0" y="0"/>
              <a:ext cx="4816592" cy="1478730"/>
            </a:xfrm>
            <a:custGeom>
              <a:avLst/>
              <a:gdLst/>
              <a:ahLst/>
              <a:cxnLst/>
              <a:rect l="l" t="t" r="r" b="b"/>
              <a:pathLst>
                <a:path w="4816592" h="1478730" extrusionOk="0">
                  <a:moveTo>
                    <a:pt x="0" y="0"/>
                  </a:moveTo>
                  <a:lnTo>
                    <a:pt x="4816592" y="0"/>
                  </a:lnTo>
                  <a:lnTo>
                    <a:pt x="4816592" y="1478730"/>
                  </a:lnTo>
                  <a:lnTo>
                    <a:pt x="0" y="1478730"/>
                  </a:lnTo>
                  <a:close/>
                </a:path>
              </a:pathLst>
            </a:custGeom>
            <a:solidFill>
              <a:srgbClr val="FF985F"/>
            </a:solidFill>
            <a:ln>
              <a:noFill/>
            </a:ln>
          </p:spPr>
          <p:txBody>
            <a:bodyPr/>
            <a:lstStyle/>
            <a:p>
              <a:endParaRPr lang="en-US"/>
            </a:p>
          </p:txBody>
        </p:sp>
        <p:sp>
          <p:nvSpPr>
            <p:cNvPr id="158" name="Google Shape;158;p16">
              <a:extLst>
                <a:ext uri="{FF2B5EF4-FFF2-40B4-BE49-F238E27FC236}">
                  <a16:creationId xmlns:a16="http://schemas.microsoft.com/office/drawing/2014/main" id="{FBC4AA9A-637F-57A1-FCF5-B3D415E1AFF9}"/>
                </a:ext>
              </a:extLst>
            </p:cNvPr>
            <p:cNvSpPr txBox="1"/>
            <p:nvPr/>
          </p:nvSpPr>
          <p:spPr>
            <a:xfrm>
              <a:off x="0" y="-19050"/>
              <a:ext cx="4816593" cy="1497780"/>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59" name="Google Shape;159;p16">
            <a:extLst>
              <a:ext uri="{FF2B5EF4-FFF2-40B4-BE49-F238E27FC236}">
                <a16:creationId xmlns:a16="http://schemas.microsoft.com/office/drawing/2014/main" id="{83CC7329-5A11-C18B-50B5-A9DBD633FE28}"/>
              </a:ext>
            </a:extLst>
          </p:cNvPr>
          <p:cNvGrpSpPr/>
          <p:nvPr/>
        </p:nvGrpSpPr>
        <p:grpSpPr>
          <a:xfrm rot="10800000">
            <a:off x="14832488" y="1860003"/>
            <a:ext cx="1837691" cy="1875012"/>
            <a:chOff x="0" y="0"/>
            <a:chExt cx="697044" cy="711200"/>
          </a:xfrm>
        </p:grpSpPr>
        <p:sp>
          <p:nvSpPr>
            <p:cNvPr id="160" name="Google Shape;160;p16">
              <a:extLst>
                <a:ext uri="{FF2B5EF4-FFF2-40B4-BE49-F238E27FC236}">
                  <a16:creationId xmlns:a16="http://schemas.microsoft.com/office/drawing/2014/main" id="{4FF976DE-8901-219E-FF0A-A801289E84D8}"/>
                </a:ext>
              </a:extLst>
            </p:cNvPr>
            <p:cNvSpPr/>
            <p:nvPr/>
          </p:nvSpPr>
          <p:spPr>
            <a:xfrm>
              <a:off x="0" y="0"/>
              <a:ext cx="697044" cy="711200"/>
            </a:xfrm>
            <a:custGeom>
              <a:avLst/>
              <a:gdLst/>
              <a:ahLst/>
              <a:cxnLst/>
              <a:rect l="l" t="t" r="r" b="b"/>
              <a:pathLst>
                <a:path w="697044" h="711200" extrusionOk="0">
                  <a:moveTo>
                    <a:pt x="348522" y="711200"/>
                  </a:moveTo>
                  <a:lnTo>
                    <a:pt x="697044" y="0"/>
                  </a:lnTo>
                  <a:lnTo>
                    <a:pt x="0" y="0"/>
                  </a:lnTo>
                  <a:lnTo>
                    <a:pt x="348522" y="711200"/>
                  </a:lnTo>
                  <a:close/>
                </a:path>
              </a:pathLst>
            </a:custGeom>
            <a:solidFill>
              <a:srgbClr val="FF985F"/>
            </a:solidFill>
            <a:ln>
              <a:noFill/>
            </a:ln>
          </p:spPr>
          <p:txBody>
            <a:bodyPr/>
            <a:lstStyle/>
            <a:p>
              <a:endParaRPr lang="en-US"/>
            </a:p>
          </p:txBody>
        </p:sp>
        <p:sp>
          <p:nvSpPr>
            <p:cNvPr id="161" name="Google Shape;161;p16">
              <a:extLst>
                <a:ext uri="{FF2B5EF4-FFF2-40B4-BE49-F238E27FC236}">
                  <a16:creationId xmlns:a16="http://schemas.microsoft.com/office/drawing/2014/main" id="{29807FDD-C2A8-966D-4F61-6E48A34006C7}"/>
                </a:ext>
              </a:extLst>
            </p:cNvPr>
            <p:cNvSpPr txBox="1"/>
            <p:nvPr/>
          </p:nvSpPr>
          <p:spPr>
            <a:xfrm>
              <a:off x="108913" y="31750"/>
              <a:ext cx="479218" cy="349250"/>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63" name="Google Shape;163;p16">
            <a:extLst>
              <a:ext uri="{FF2B5EF4-FFF2-40B4-BE49-F238E27FC236}">
                <a16:creationId xmlns:a16="http://schemas.microsoft.com/office/drawing/2014/main" id="{2EC1B73F-C556-EDA3-7F45-E8DA290C8998}"/>
              </a:ext>
            </a:extLst>
          </p:cNvPr>
          <p:cNvSpPr txBox="1"/>
          <p:nvPr/>
        </p:nvSpPr>
        <p:spPr>
          <a:xfrm>
            <a:off x="4321333" y="199038"/>
            <a:ext cx="11430000" cy="2031325"/>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6600" b="1" i="0" u="none" strike="noStrike" cap="none" dirty="0">
                <a:solidFill>
                  <a:schemeClr val="tx1"/>
                </a:solidFill>
                <a:latin typeface="David Libre"/>
                <a:ea typeface="David Libre"/>
                <a:cs typeface="David Libre"/>
                <a:sym typeface="David Libre"/>
              </a:rPr>
              <a:t>Months 7 to 12 Marketing Strategy and Branding</a:t>
            </a:r>
            <a:endParaRPr sz="1200" dirty="0">
              <a:solidFill>
                <a:schemeClr val="tx1"/>
              </a:solidFill>
            </a:endParaRPr>
          </a:p>
        </p:txBody>
      </p:sp>
      <p:pic>
        <p:nvPicPr>
          <p:cNvPr id="165" name="Google Shape;165;p16">
            <a:extLst>
              <a:ext uri="{FF2B5EF4-FFF2-40B4-BE49-F238E27FC236}">
                <a16:creationId xmlns:a16="http://schemas.microsoft.com/office/drawing/2014/main" id="{C7E78EDA-FEE7-244B-CFDA-0E1448913F63}"/>
              </a:ext>
            </a:extLst>
          </p:cNvPr>
          <p:cNvPicPr preferRelativeResize="0"/>
          <p:nvPr/>
        </p:nvPicPr>
        <p:blipFill>
          <a:blip r:embed="rId3">
            <a:alphaModFix/>
          </a:blip>
          <a:stretch>
            <a:fillRect/>
          </a:stretch>
        </p:blipFill>
        <p:spPr>
          <a:xfrm>
            <a:off x="11916409" y="4869655"/>
            <a:ext cx="6371587" cy="4917164"/>
          </a:xfrm>
          <a:prstGeom prst="rect">
            <a:avLst/>
          </a:prstGeom>
          <a:noFill/>
          <a:ln>
            <a:noFill/>
          </a:ln>
        </p:spPr>
      </p:pic>
      <p:graphicFrame>
        <p:nvGraphicFramePr>
          <p:cNvPr id="2" name="Table 1">
            <a:extLst>
              <a:ext uri="{FF2B5EF4-FFF2-40B4-BE49-F238E27FC236}">
                <a16:creationId xmlns:a16="http://schemas.microsoft.com/office/drawing/2014/main" id="{B70347AB-704F-1653-3D3A-95FA40316CD7}"/>
              </a:ext>
            </a:extLst>
          </p:cNvPr>
          <p:cNvGraphicFramePr>
            <a:graphicFrameLocks noGrp="1"/>
          </p:cNvGraphicFramePr>
          <p:nvPr>
            <p:extLst>
              <p:ext uri="{D42A27DB-BD31-4B8C-83A1-F6EECF244321}">
                <p14:modId xmlns:p14="http://schemas.microsoft.com/office/powerpoint/2010/main" val="3823835819"/>
              </p:ext>
            </p:extLst>
          </p:nvPr>
        </p:nvGraphicFramePr>
        <p:xfrm>
          <a:off x="228600" y="3919102"/>
          <a:ext cx="11449052" cy="6168858"/>
        </p:xfrm>
        <a:graphic>
          <a:graphicData uri="http://schemas.openxmlformats.org/drawingml/2006/table">
            <a:tbl>
              <a:tblPr firstRow="1" firstCol="1" bandRow="1">
                <a:tableStyleId>{A4B74BA8-A46E-4750-A6C6-94CE4793C7E2}</a:tableStyleId>
              </a:tblPr>
              <a:tblGrid>
                <a:gridCol w="2862263">
                  <a:extLst>
                    <a:ext uri="{9D8B030D-6E8A-4147-A177-3AD203B41FA5}">
                      <a16:colId xmlns:a16="http://schemas.microsoft.com/office/drawing/2014/main" val="3826961679"/>
                    </a:ext>
                  </a:extLst>
                </a:gridCol>
                <a:gridCol w="2862263">
                  <a:extLst>
                    <a:ext uri="{9D8B030D-6E8A-4147-A177-3AD203B41FA5}">
                      <a16:colId xmlns:a16="http://schemas.microsoft.com/office/drawing/2014/main" val="1787533246"/>
                    </a:ext>
                  </a:extLst>
                </a:gridCol>
                <a:gridCol w="2862263">
                  <a:extLst>
                    <a:ext uri="{9D8B030D-6E8A-4147-A177-3AD203B41FA5}">
                      <a16:colId xmlns:a16="http://schemas.microsoft.com/office/drawing/2014/main" val="437655226"/>
                    </a:ext>
                  </a:extLst>
                </a:gridCol>
                <a:gridCol w="2862263">
                  <a:extLst>
                    <a:ext uri="{9D8B030D-6E8A-4147-A177-3AD203B41FA5}">
                      <a16:colId xmlns:a16="http://schemas.microsoft.com/office/drawing/2014/main" val="1881228096"/>
                    </a:ext>
                  </a:extLst>
                </a:gridCol>
              </a:tblGrid>
              <a:tr h="570003">
                <a:tc>
                  <a:txBody>
                    <a:bodyPr/>
                    <a:lstStyle/>
                    <a:p>
                      <a:pPr marL="0" marR="0" algn="just">
                        <a:lnSpc>
                          <a:spcPct val="150000"/>
                        </a:lnSpc>
                        <a:spcAft>
                          <a:spcPts val="800"/>
                        </a:spcAft>
                        <a:buNone/>
                      </a:pPr>
                      <a:r>
                        <a:rPr lang="en-US" sz="2000" dirty="0">
                          <a:effectLst/>
                        </a:rPr>
                        <a:t>Period</a:t>
                      </a:r>
                      <a:endParaRPr lang="en-US" sz="20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accent2">
                        <a:lumMod val="60000"/>
                        <a:lumOff val="40000"/>
                      </a:schemeClr>
                    </a:solidFill>
                  </a:tcPr>
                </a:tc>
                <a:tc>
                  <a:txBody>
                    <a:bodyPr/>
                    <a:lstStyle/>
                    <a:p>
                      <a:pPr marL="0" marR="0" algn="just">
                        <a:lnSpc>
                          <a:spcPct val="150000"/>
                        </a:lnSpc>
                        <a:spcAft>
                          <a:spcPts val="800"/>
                        </a:spcAft>
                        <a:buNone/>
                      </a:pPr>
                      <a:r>
                        <a:rPr lang="en-US" sz="2000" dirty="0">
                          <a:effectLst/>
                        </a:rPr>
                        <a:t>Branding Focus</a:t>
                      </a:r>
                      <a:endParaRPr lang="en-US" sz="20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tx2">
                        <a:lumMod val="75000"/>
                      </a:schemeClr>
                    </a:solidFill>
                  </a:tcPr>
                </a:tc>
                <a:tc>
                  <a:txBody>
                    <a:bodyPr/>
                    <a:lstStyle/>
                    <a:p>
                      <a:pPr marL="0" marR="0" algn="just">
                        <a:lnSpc>
                          <a:spcPct val="150000"/>
                        </a:lnSpc>
                        <a:spcAft>
                          <a:spcPts val="800"/>
                        </a:spcAft>
                        <a:buNone/>
                      </a:pPr>
                      <a:r>
                        <a:rPr lang="en-US" sz="2000" dirty="0">
                          <a:effectLst/>
                        </a:rPr>
                        <a:t>Marketing Activity</a:t>
                      </a:r>
                      <a:endParaRPr lang="en-US" sz="20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accent5">
                        <a:lumMod val="40000"/>
                        <a:lumOff val="60000"/>
                      </a:schemeClr>
                    </a:solidFill>
                  </a:tcPr>
                </a:tc>
                <a:tc>
                  <a:txBody>
                    <a:bodyPr/>
                    <a:lstStyle/>
                    <a:p>
                      <a:pPr marL="0" marR="0" algn="just">
                        <a:lnSpc>
                          <a:spcPct val="150000"/>
                        </a:lnSpc>
                        <a:spcAft>
                          <a:spcPts val="800"/>
                        </a:spcAft>
                        <a:buNone/>
                      </a:pPr>
                      <a:r>
                        <a:rPr lang="en-US" sz="2000" dirty="0">
                          <a:effectLst/>
                        </a:rPr>
                        <a:t>Actual Example</a:t>
                      </a:r>
                      <a:endParaRPr lang="en-US" sz="2000" dirty="0">
                        <a:effectLst/>
                        <a:latin typeface="Times New Roman" panose="02020603050405020304" pitchFamily="18" charset="0"/>
                        <a:ea typeface="Calibri" panose="020F0502020204030204" pitchFamily="34" charset="0"/>
                        <a:cs typeface="Vrinda" panose="020B0502040204020203" pitchFamily="34" charset="0"/>
                      </a:endParaRPr>
                    </a:p>
                  </a:txBody>
                  <a:tcPr marL="68580" marR="68580" marT="0" marB="0">
                    <a:solidFill>
                      <a:schemeClr val="accent4">
                        <a:lumMod val="60000"/>
                        <a:lumOff val="40000"/>
                      </a:schemeClr>
                    </a:solidFill>
                  </a:tcPr>
                </a:tc>
                <a:extLst>
                  <a:ext uri="{0D108BD9-81ED-4DB2-BD59-A6C34878D82A}">
                    <a16:rowId xmlns:a16="http://schemas.microsoft.com/office/drawing/2014/main" val="507241130"/>
                  </a:ext>
                </a:extLst>
              </a:tr>
              <a:tr h="1866285">
                <a:tc>
                  <a:txBody>
                    <a:bodyPr/>
                    <a:lstStyle/>
                    <a:p>
                      <a:pPr marL="0" marR="0" algn="just">
                        <a:lnSpc>
                          <a:spcPct val="150000"/>
                        </a:lnSpc>
                        <a:spcAft>
                          <a:spcPts val="800"/>
                        </a:spcAft>
                        <a:buNone/>
                      </a:pPr>
                      <a:r>
                        <a:rPr lang="en-US" sz="2000" dirty="0">
                          <a:effectLst/>
                          <a:latin typeface="+mj-lt"/>
                          <a:ea typeface="Calibri" panose="020F0502020204030204" pitchFamily="34" charset="0"/>
                          <a:cs typeface="Vrinda" panose="020B0502040204020203" pitchFamily="34" charset="0"/>
                        </a:rPr>
                        <a:t>Months 7 to 8</a:t>
                      </a:r>
                    </a:p>
                  </a:txBody>
                  <a:tcPr marL="68580" marR="68580" marT="0" marB="0">
                    <a:solidFill>
                      <a:schemeClr val="accent2">
                        <a:lumMod val="60000"/>
                        <a:lumOff val="40000"/>
                      </a:schemeClr>
                    </a:solidFill>
                  </a:tcPr>
                </a:tc>
                <a:tc>
                  <a:txBody>
                    <a:bodyPr/>
                    <a:lstStyle/>
                    <a:p>
                      <a:pPr marL="0" marR="0" algn="just">
                        <a:lnSpc>
                          <a:spcPct val="150000"/>
                        </a:lnSpc>
                        <a:spcAft>
                          <a:spcPts val="800"/>
                        </a:spcAft>
                        <a:buNone/>
                      </a:pPr>
                      <a:r>
                        <a:rPr lang="en-US" sz="2000">
                          <a:effectLst/>
                          <a:latin typeface="+mj-lt"/>
                          <a:ea typeface="Calibri" panose="020F0502020204030204" pitchFamily="34" charset="0"/>
                          <a:cs typeface="Vrinda" panose="020B0502040204020203" pitchFamily="34" charset="0"/>
                        </a:rPr>
                        <a:t>Peak-season visibility</a:t>
                      </a:r>
                    </a:p>
                  </a:txBody>
                  <a:tcPr marL="68580" marR="68580" marT="0" marB="0">
                    <a:solidFill>
                      <a:schemeClr val="tx2">
                        <a:lumMod val="75000"/>
                      </a:schemeClr>
                    </a:solidFill>
                  </a:tcPr>
                </a:tc>
                <a:tc>
                  <a:txBody>
                    <a:bodyPr/>
                    <a:lstStyle/>
                    <a:p>
                      <a:pPr marL="0" marR="0" algn="just">
                        <a:lnSpc>
                          <a:spcPct val="150000"/>
                        </a:lnSpc>
                        <a:spcAft>
                          <a:spcPts val="800"/>
                        </a:spcAft>
                        <a:buNone/>
                      </a:pPr>
                      <a:r>
                        <a:rPr lang="en-US" sz="2000">
                          <a:effectLst/>
                          <a:latin typeface="+mj-lt"/>
                          <a:ea typeface="Calibri" panose="020F0502020204030204" pitchFamily="34" charset="0"/>
                          <a:cs typeface="Vrinda" panose="020B0502040204020203" pitchFamily="34" charset="0"/>
                        </a:rPr>
                        <a:t>Wedding reels, bridal package posts, boosted local content</a:t>
                      </a:r>
                    </a:p>
                  </a:txBody>
                  <a:tcPr marL="68580" marR="68580" marT="0" marB="0">
                    <a:solidFill>
                      <a:schemeClr val="accent5">
                        <a:lumMod val="40000"/>
                        <a:lumOff val="60000"/>
                      </a:schemeClr>
                    </a:solidFill>
                  </a:tcPr>
                </a:tc>
                <a:tc>
                  <a:txBody>
                    <a:bodyPr/>
                    <a:lstStyle/>
                    <a:p>
                      <a:pPr marL="0" marR="0" algn="just">
                        <a:lnSpc>
                          <a:spcPct val="150000"/>
                        </a:lnSpc>
                        <a:spcAft>
                          <a:spcPts val="800"/>
                        </a:spcAft>
                        <a:buNone/>
                      </a:pPr>
                      <a:r>
                        <a:rPr lang="en-US" sz="2000">
                          <a:effectLst/>
                          <a:latin typeface="+mj-lt"/>
                          <a:ea typeface="Calibri" panose="020F0502020204030204" pitchFamily="34" charset="0"/>
                          <a:cs typeface="Vrinda" panose="020B0502040204020203" pitchFamily="34" charset="0"/>
                        </a:rPr>
                        <a:t>15-second TikTok transformation advert</a:t>
                      </a:r>
                    </a:p>
                  </a:txBody>
                  <a:tcPr marL="68580" marR="68580" marT="0" marB="0">
                    <a:solidFill>
                      <a:schemeClr val="accent4">
                        <a:lumMod val="60000"/>
                        <a:lumOff val="40000"/>
                      </a:schemeClr>
                    </a:solidFill>
                  </a:tcPr>
                </a:tc>
                <a:extLst>
                  <a:ext uri="{0D108BD9-81ED-4DB2-BD59-A6C34878D82A}">
                    <a16:rowId xmlns:a16="http://schemas.microsoft.com/office/drawing/2014/main" val="1807551980"/>
                  </a:ext>
                </a:extLst>
              </a:tr>
              <a:tr h="1866285">
                <a:tc>
                  <a:txBody>
                    <a:bodyPr/>
                    <a:lstStyle/>
                    <a:p>
                      <a:pPr marL="0" marR="0" algn="just">
                        <a:lnSpc>
                          <a:spcPct val="150000"/>
                        </a:lnSpc>
                        <a:spcAft>
                          <a:spcPts val="800"/>
                        </a:spcAft>
                        <a:buNone/>
                      </a:pPr>
                      <a:r>
                        <a:rPr lang="en-US" sz="2000">
                          <a:effectLst/>
                          <a:latin typeface="+mj-lt"/>
                          <a:ea typeface="Calibri" panose="020F0502020204030204" pitchFamily="34" charset="0"/>
                          <a:cs typeface="Vrinda" panose="020B0502040204020203" pitchFamily="34" charset="0"/>
                        </a:rPr>
                        <a:t>Months 9 to 10</a:t>
                      </a:r>
                    </a:p>
                  </a:txBody>
                  <a:tcPr marL="68580" marR="68580" marT="0" marB="0">
                    <a:solidFill>
                      <a:schemeClr val="accent2">
                        <a:lumMod val="60000"/>
                        <a:lumOff val="40000"/>
                      </a:schemeClr>
                    </a:solidFill>
                  </a:tcPr>
                </a:tc>
                <a:tc>
                  <a:txBody>
                    <a:bodyPr/>
                    <a:lstStyle/>
                    <a:p>
                      <a:pPr marL="0" marR="0" algn="just">
                        <a:lnSpc>
                          <a:spcPct val="150000"/>
                        </a:lnSpc>
                        <a:spcAft>
                          <a:spcPts val="800"/>
                        </a:spcAft>
                        <a:buNone/>
                      </a:pPr>
                      <a:r>
                        <a:rPr lang="en-US" sz="2000">
                          <a:effectLst/>
                          <a:latin typeface="+mj-lt"/>
                          <a:ea typeface="Calibri" panose="020F0502020204030204" pitchFamily="34" charset="0"/>
                          <a:cs typeface="Vrinda" panose="020B0502040204020203" pitchFamily="34" charset="0"/>
                        </a:rPr>
                        <a:t>Retention and repeat bookings</a:t>
                      </a:r>
                    </a:p>
                  </a:txBody>
                  <a:tcPr marL="68580" marR="68580" marT="0" marB="0">
                    <a:solidFill>
                      <a:schemeClr val="tx2">
                        <a:lumMod val="75000"/>
                      </a:schemeClr>
                    </a:solidFill>
                  </a:tcPr>
                </a:tc>
                <a:tc>
                  <a:txBody>
                    <a:bodyPr/>
                    <a:lstStyle/>
                    <a:p>
                      <a:pPr marL="0" marR="0" algn="just">
                        <a:lnSpc>
                          <a:spcPct val="150000"/>
                        </a:lnSpc>
                        <a:spcAft>
                          <a:spcPts val="800"/>
                        </a:spcAft>
                        <a:buNone/>
                      </a:pPr>
                      <a:r>
                        <a:rPr lang="en-US" sz="2000">
                          <a:effectLst/>
                          <a:latin typeface="+mj-lt"/>
                          <a:ea typeface="Calibri" panose="020F0502020204030204" pitchFamily="34" charset="0"/>
                          <a:cs typeface="Vrinda" panose="020B0502040204020203" pitchFamily="34" charset="0"/>
                        </a:rPr>
                        <a:t>Customer testimonials, repeat-offer posts, WhatsApp follow-up</a:t>
                      </a:r>
                    </a:p>
                  </a:txBody>
                  <a:tcPr marL="68580" marR="68580" marT="0" marB="0">
                    <a:solidFill>
                      <a:schemeClr val="accent5">
                        <a:lumMod val="40000"/>
                        <a:lumOff val="60000"/>
                      </a:schemeClr>
                    </a:solidFill>
                  </a:tcPr>
                </a:tc>
                <a:tc>
                  <a:txBody>
                    <a:bodyPr/>
                    <a:lstStyle/>
                    <a:p>
                      <a:pPr marL="0" marR="0" algn="just">
                        <a:lnSpc>
                          <a:spcPct val="150000"/>
                        </a:lnSpc>
                        <a:spcAft>
                          <a:spcPts val="800"/>
                        </a:spcAft>
                        <a:buNone/>
                      </a:pPr>
                      <a:r>
                        <a:rPr lang="en-US" sz="2000">
                          <a:effectLst/>
                          <a:latin typeface="+mj-lt"/>
                          <a:ea typeface="Calibri" panose="020F0502020204030204" pitchFamily="34" charset="0"/>
                          <a:cs typeface="Vrinda" panose="020B0502040204020203" pitchFamily="34" charset="0"/>
                        </a:rPr>
                        <a:t>Facebook review graphic</a:t>
                      </a:r>
                    </a:p>
                  </a:txBody>
                  <a:tcPr marL="68580" marR="68580" marT="0" marB="0">
                    <a:solidFill>
                      <a:schemeClr val="accent4">
                        <a:lumMod val="60000"/>
                        <a:lumOff val="40000"/>
                      </a:schemeClr>
                    </a:solidFill>
                  </a:tcPr>
                </a:tc>
                <a:extLst>
                  <a:ext uri="{0D108BD9-81ED-4DB2-BD59-A6C34878D82A}">
                    <a16:rowId xmlns:a16="http://schemas.microsoft.com/office/drawing/2014/main" val="3870528077"/>
                  </a:ext>
                </a:extLst>
              </a:tr>
              <a:tr h="1866285">
                <a:tc>
                  <a:txBody>
                    <a:bodyPr/>
                    <a:lstStyle/>
                    <a:p>
                      <a:pPr marL="0" marR="0" algn="just">
                        <a:lnSpc>
                          <a:spcPct val="150000"/>
                        </a:lnSpc>
                        <a:spcAft>
                          <a:spcPts val="800"/>
                        </a:spcAft>
                        <a:buNone/>
                      </a:pPr>
                      <a:r>
                        <a:rPr lang="en-US" sz="2000">
                          <a:effectLst/>
                          <a:latin typeface="+mj-lt"/>
                          <a:ea typeface="Calibri" panose="020F0502020204030204" pitchFamily="34" charset="0"/>
                          <a:cs typeface="Vrinda" panose="020B0502040204020203" pitchFamily="34" charset="0"/>
                        </a:rPr>
                        <a:t>Months 11 to 12</a:t>
                      </a:r>
                    </a:p>
                  </a:txBody>
                  <a:tcPr marL="68580" marR="68580" marT="0" marB="0">
                    <a:solidFill>
                      <a:schemeClr val="accent2">
                        <a:lumMod val="60000"/>
                        <a:lumOff val="40000"/>
                      </a:schemeClr>
                    </a:solidFill>
                  </a:tcPr>
                </a:tc>
                <a:tc>
                  <a:txBody>
                    <a:bodyPr/>
                    <a:lstStyle/>
                    <a:p>
                      <a:pPr marL="0" marR="0" algn="just">
                        <a:lnSpc>
                          <a:spcPct val="150000"/>
                        </a:lnSpc>
                        <a:spcAft>
                          <a:spcPts val="800"/>
                        </a:spcAft>
                        <a:buNone/>
                      </a:pPr>
                      <a:r>
                        <a:rPr lang="en-US" sz="2000">
                          <a:effectLst/>
                          <a:latin typeface="+mj-lt"/>
                          <a:ea typeface="Calibri" panose="020F0502020204030204" pitchFamily="34" charset="0"/>
                          <a:cs typeface="Vrinda" panose="020B0502040204020203" pitchFamily="34" charset="0"/>
                        </a:rPr>
                        <a:t>Seasonal diversification</a:t>
                      </a:r>
                    </a:p>
                  </a:txBody>
                  <a:tcPr marL="68580" marR="68580" marT="0" marB="0">
                    <a:solidFill>
                      <a:schemeClr val="tx2">
                        <a:lumMod val="75000"/>
                      </a:schemeClr>
                    </a:solidFill>
                  </a:tcPr>
                </a:tc>
                <a:tc>
                  <a:txBody>
                    <a:bodyPr/>
                    <a:lstStyle/>
                    <a:p>
                      <a:pPr marL="0" marR="0" algn="just">
                        <a:lnSpc>
                          <a:spcPct val="150000"/>
                        </a:lnSpc>
                        <a:spcAft>
                          <a:spcPts val="800"/>
                        </a:spcAft>
                        <a:buNone/>
                      </a:pPr>
                      <a:r>
                        <a:rPr lang="en-US" sz="2000">
                          <a:effectLst/>
                          <a:latin typeface="+mj-lt"/>
                          <a:ea typeface="Calibri" panose="020F0502020204030204" pitchFamily="34" charset="0"/>
                          <a:cs typeface="Vrinda" panose="020B0502040204020203" pitchFamily="34" charset="0"/>
                        </a:rPr>
                        <a:t>Birthday, anniversary and indoor event campaigns</a:t>
                      </a:r>
                    </a:p>
                  </a:txBody>
                  <a:tcPr marL="68580" marR="68580" marT="0" marB="0">
                    <a:solidFill>
                      <a:schemeClr val="accent5">
                        <a:lumMod val="40000"/>
                        <a:lumOff val="60000"/>
                      </a:schemeClr>
                    </a:solidFill>
                  </a:tcPr>
                </a:tc>
                <a:tc>
                  <a:txBody>
                    <a:bodyPr/>
                    <a:lstStyle/>
                    <a:p>
                      <a:pPr marL="0" marR="0" algn="just">
                        <a:lnSpc>
                          <a:spcPct val="150000"/>
                        </a:lnSpc>
                        <a:spcAft>
                          <a:spcPts val="800"/>
                        </a:spcAft>
                        <a:buNone/>
                      </a:pPr>
                      <a:r>
                        <a:rPr lang="en-US" sz="2000" dirty="0">
                          <a:effectLst/>
                          <a:latin typeface="+mj-lt"/>
                          <a:ea typeface="Calibri" panose="020F0502020204030204" pitchFamily="34" charset="0"/>
                          <a:cs typeface="Vrinda" panose="020B0502040204020203" pitchFamily="34" charset="0"/>
                        </a:rPr>
                        <a:t>Winter family-event flyer</a:t>
                      </a:r>
                    </a:p>
                  </a:txBody>
                  <a:tcPr marL="68580" marR="68580" marT="0" marB="0">
                    <a:solidFill>
                      <a:schemeClr val="accent4">
                        <a:lumMod val="60000"/>
                        <a:lumOff val="40000"/>
                      </a:schemeClr>
                    </a:solidFill>
                  </a:tcPr>
                </a:tc>
                <a:extLst>
                  <a:ext uri="{0D108BD9-81ED-4DB2-BD59-A6C34878D82A}">
                    <a16:rowId xmlns:a16="http://schemas.microsoft.com/office/drawing/2014/main" val="2711423871"/>
                  </a:ext>
                </a:extLst>
              </a:tr>
            </a:tbl>
          </a:graphicData>
        </a:graphic>
      </p:graphicFrame>
    </p:spTree>
    <p:extLst>
      <p:ext uri="{BB962C8B-B14F-4D97-AF65-F5344CB8AC3E}">
        <p14:creationId xmlns:p14="http://schemas.microsoft.com/office/powerpoint/2010/main" val="14819326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D5BA"/>
        </a:solidFill>
        <a:effectLst/>
      </p:bgPr>
    </p:bg>
    <p:spTree>
      <p:nvGrpSpPr>
        <p:cNvPr id="1" name="Shape 169"/>
        <p:cNvGrpSpPr/>
        <p:nvPr/>
      </p:nvGrpSpPr>
      <p:grpSpPr>
        <a:xfrm>
          <a:off x="0" y="0"/>
          <a:ext cx="0" cy="0"/>
          <a:chOff x="0" y="0"/>
          <a:chExt cx="0" cy="0"/>
        </a:xfrm>
      </p:grpSpPr>
      <p:grpSp>
        <p:nvGrpSpPr>
          <p:cNvPr id="173" name="Google Shape;173;p17"/>
          <p:cNvGrpSpPr/>
          <p:nvPr/>
        </p:nvGrpSpPr>
        <p:grpSpPr>
          <a:xfrm>
            <a:off x="-3751" y="-171450"/>
            <a:ext cx="4194751" cy="10248899"/>
            <a:chOff x="0" y="-19050"/>
            <a:chExt cx="1423084" cy="1526972"/>
          </a:xfrm>
        </p:grpSpPr>
        <p:sp>
          <p:nvSpPr>
            <p:cNvPr id="174" name="Google Shape;174;p17"/>
            <p:cNvSpPr/>
            <p:nvPr/>
          </p:nvSpPr>
          <p:spPr>
            <a:xfrm>
              <a:off x="0" y="0"/>
              <a:ext cx="1423084" cy="1507922"/>
            </a:xfrm>
            <a:custGeom>
              <a:avLst/>
              <a:gdLst/>
              <a:ahLst/>
              <a:cxnLst/>
              <a:rect l="l" t="t" r="r" b="b"/>
              <a:pathLst>
                <a:path w="1423084" h="1507922" extrusionOk="0">
                  <a:moveTo>
                    <a:pt x="0" y="0"/>
                  </a:moveTo>
                  <a:lnTo>
                    <a:pt x="1423084" y="0"/>
                  </a:lnTo>
                  <a:lnTo>
                    <a:pt x="1423084" y="1507922"/>
                  </a:lnTo>
                  <a:lnTo>
                    <a:pt x="0" y="1507922"/>
                  </a:lnTo>
                  <a:close/>
                </a:path>
              </a:pathLst>
            </a:custGeom>
            <a:solidFill>
              <a:srgbClr val="FF985F"/>
            </a:solidFill>
            <a:ln>
              <a:noFill/>
            </a:ln>
          </p:spPr>
          <p:txBody>
            <a:bodyPr/>
            <a:lstStyle/>
            <a:p>
              <a:endParaRPr lang="en-US"/>
            </a:p>
          </p:txBody>
        </p:sp>
        <p:sp>
          <p:nvSpPr>
            <p:cNvPr id="175" name="Google Shape;175;p17"/>
            <p:cNvSpPr txBox="1"/>
            <p:nvPr/>
          </p:nvSpPr>
          <p:spPr>
            <a:xfrm>
              <a:off x="0" y="-19050"/>
              <a:ext cx="1423084" cy="1526972"/>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76" name="Google Shape;176;p17"/>
          <p:cNvGrpSpPr/>
          <p:nvPr/>
        </p:nvGrpSpPr>
        <p:grpSpPr>
          <a:xfrm rot="16200000">
            <a:off x="3924173" y="4123043"/>
            <a:ext cx="1763535" cy="1229880"/>
            <a:chOff x="0" y="0"/>
            <a:chExt cx="697044" cy="711200"/>
          </a:xfrm>
        </p:grpSpPr>
        <p:sp>
          <p:nvSpPr>
            <p:cNvPr id="177" name="Google Shape;177;p17"/>
            <p:cNvSpPr/>
            <p:nvPr/>
          </p:nvSpPr>
          <p:spPr>
            <a:xfrm>
              <a:off x="0" y="0"/>
              <a:ext cx="697044" cy="711200"/>
            </a:xfrm>
            <a:custGeom>
              <a:avLst/>
              <a:gdLst/>
              <a:ahLst/>
              <a:cxnLst/>
              <a:rect l="l" t="t" r="r" b="b"/>
              <a:pathLst>
                <a:path w="697044" h="711200" extrusionOk="0">
                  <a:moveTo>
                    <a:pt x="348522" y="711200"/>
                  </a:moveTo>
                  <a:lnTo>
                    <a:pt x="697044" y="0"/>
                  </a:lnTo>
                  <a:lnTo>
                    <a:pt x="0" y="0"/>
                  </a:lnTo>
                  <a:lnTo>
                    <a:pt x="348522" y="711200"/>
                  </a:lnTo>
                  <a:close/>
                </a:path>
              </a:pathLst>
            </a:custGeom>
            <a:solidFill>
              <a:srgbClr val="FF985F"/>
            </a:solidFill>
            <a:ln>
              <a:noFill/>
            </a:ln>
          </p:spPr>
          <p:txBody>
            <a:bodyPr/>
            <a:lstStyle/>
            <a:p>
              <a:endParaRPr lang="en-US"/>
            </a:p>
          </p:txBody>
        </p:sp>
        <p:sp>
          <p:nvSpPr>
            <p:cNvPr id="178" name="Google Shape;178;p17"/>
            <p:cNvSpPr txBox="1"/>
            <p:nvPr/>
          </p:nvSpPr>
          <p:spPr>
            <a:xfrm>
              <a:off x="108913" y="31750"/>
              <a:ext cx="479218" cy="349250"/>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99" name="Google Shape;199;p17"/>
          <p:cNvSpPr txBox="1"/>
          <p:nvPr/>
        </p:nvSpPr>
        <p:spPr>
          <a:xfrm>
            <a:off x="184715" y="1967994"/>
            <a:ext cx="3817819" cy="5539978"/>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000" b="1" i="0" u="none" strike="noStrike" cap="none" dirty="0">
                <a:solidFill>
                  <a:schemeClr val="tx1"/>
                </a:solidFill>
                <a:latin typeface="David Libre"/>
                <a:ea typeface="David Libre"/>
                <a:cs typeface="David Libre"/>
                <a:sym typeface="David Libre"/>
              </a:rPr>
              <a:t>Action Plan for £100,000 Investment, Months 12 to 17</a:t>
            </a:r>
            <a:endParaRPr sz="1100" dirty="0">
              <a:solidFill>
                <a:schemeClr val="tx1"/>
              </a:solidFill>
            </a:endParaRPr>
          </a:p>
        </p:txBody>
      </p:sp>
      <p:graphicFrame>
        <p:nvGraphicFramePr>
          <p:cNvPr id="2" name="Table 1">
            <a:extLst>
              <a:ext uri="{FF2B5EF4-FFF2-40B4-BE49-F238E27FC236}">
                <a16:creationId xmlns:a16="http://schemas.microsoft.com/office/drawing/2014/main" id="{65AEAF40-6FBC-4EEB-D347-CB5BADF8FC93}"/>
              </a:ext>
            </a:extLst>
          </p:cNvPr>
          <p:cNvGraphicFramePr>
            <a:graphicFrameLocks noGrp="1"/>
          </p:cNvGraphicFramePr>
          <p:nvPr>
            <p:extLst>
              <p:ext uri="{D42A27DB-BD31-4B8C-83A1-F6EECF244321}">
                <p14:modId xmlns:p14="http://schemas.microsoft.com/office/powerpoint/2010/main" val="2687619482"/>
              </p:ext>
            </p:extLst>
          </p:nvPr>
        </p:nvGraphicFramePr>
        <p:xfrm>
          <a:off x="5646173" y="152400"/>
          <a:ext cx="12539590" cy="9982200"/>
        </p:xfrm>
        <a:graphic>
          <a:graphicData uri="http://schemas.openxmlformats.org/drawingml/2006/table">
            <a:tbl>
              <a:tblPr firstRow="1" firstCol="1" bandRow="1"/>
              <a:tblGrid>
                <a:gridCol w="2507918">
                  <a:extLst>
                    <a:ext uri="{9D8B030D-6E8A-4147-A177-3AD203B41FA5}">
                      <a16:colId xmlns:a16="http://schemas.microsoft.com/office/drawing/2014/main" val="2399112835"/>
                    </a:ext>
                  </a:extLst>
                </a:gridCol>
                <a:gridCol w="2507918">
                  <a:extLst>
                    <a:ext uri="{9D8B030D-6E8A-4147-A177-3AD203B41FA5}">
                      <a16:colId xmlns:a16="http://schemas.microsoft.com/office/drawing/2014/main" val="3004553230"/>
                    </a:ext>
                  </a:extLst>
                </a:gridCol>
                <a:gridCol w="2507918">
                  <a:extLst>
                    <a:ext uri="{9D8B030D-6E8A-4147-A177-3AD203B41FA5}">
                      <a16:colId xmlns:a16="http://schemas.microsoft.com/office/drawing/2014/main" val="157381971"/>
                    </a:ext>
                  </a:extLst>
                </a:gridCol>
                <a:gridCol w="2507918">
                  <a:extLst>
                    <a:ext uri="{9D8B030D-6E8A-4147-A177-3AD203B41FA5}">
                      <a16:colId xmlns:a16="http://schemas.microsoft.com/office/drawing/2014/main" val="3151213540"/>
                    </a:ext>
                  </a:extLst>
                </a:gridCol>
                <a:gridCol w="2507918">
                  <a:extLst>
                    <a:ext uri="{9D8B030D-6E8A-4147-A177-3AD203B41FA5}">
                      <a16:colId xmlns:a16="http://schemas.microsoft.com/office/drawing/2014/main" val="1534942001"/>
                    </a:ext>
                  </a:extLst>
                </a:gridCol>
              </a:tblGrid>
              <a:tr h="399775">
                <a:tc>
                  <a:txBody>
                    <a:bodyPr/>
                    <a:lstStyle/>
                    <a:p>
                      <a:pPr marL="0" marR="0" algn="just">
                        <a:lnSpc>
                          <a:spcPct val="150000"/>
                        </a:lnSpc>
                        <a:spcAft>
                          <a:spcPts val="800"/>
                        </a:spcAft>
                        <a:buNone/>
                      </a:pPr>
                      <a:r>
                        <a:rPr lang="en-US" sz="1800" b="1">
                          <a:effectLst/>
                          <a:latin typeface="+mj-lt"/>
                          <a:ea typeface="Calibri" panose="020F0502020204030204" pitchFamily="34" charset="0"/>
                          <a:cs typeface="Vrinda" panose="020B0502040204020203" pitchFamily="34" charset="0"/>
                        </a:rPr>
                        <a:t>Investment Area</a:t>
                      </a:r>
                      <a:endParaRPr lang="en-US" sz="1800">
                        <a:effectLst/>
                        <a:latin typeface="+mj-lt"/>
                        <a:ea typeface="Calibri" panose="020F0502020204030204" pitchFamily="34" charset="0"/>
                        <a:cs typeface="Vrinda" panose="020B0502040204020203" pitchFamily="34" charset="0"/>
                      </a:endParaRP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b="1">
                          <a:effectLst/>
                          <a:latin typeface="+mj-lt"/>
                          <a:ea typeface="Calibri" panose="020F0502020204030204" pitchFamily="34" charset="0"/>
                          <a:cs typeface="Vrinda" panose="020B0502040204020203" pitchFamily="34" charset="0"/>
                        </a:rPr>
                        <a:t>Timing</a:t>
                      </a:r>
                      <a:endParaRPr lang="en-US" sz="1800">
                        <a:effectLst/>
                        <a:latin typeface="+mj-lt"/>
                        <a:ea typeface="Calibri" panose="020F0502020204030204" pitchFamily="34" charset="0"/>
                        <a:cs typeface="Vrinda" panose="020B0502040204020203" pitchFamily="34" charset="0"/>
                      </a:endParaRP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b="1">
                          <a:effectLst/>
                          <a:latin typeface="+mj-lt"/>
                          <a:ea typeface="Calibri" panose="020F0502020204030204" pitchFamily="34" charset="0"/>
                          <a:cs typeface="Vrinda" panose="020B0502040204020203" pitchFamily="34" charset="0"/>
                        </a:rPr>
                        <a:t>Amount (£)</a:t>
                      </a:r>
                      <a:endParaRPr lang="en-US" sz="1800">
                        <a:effectLst/>
                        <a:latin typeface="+mj-lt"/>
                        <a:ea typeface="Calibri" panose="020F0502020204030204" pitchFamily="34" charset="0"/>
                        <a:cs typeface="Vrinda" panose="020B0502040204020203" pitchFamily="34" charset="0"/>
                      </a:endParaRP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b="1">
                          <a:effectLst/>
                          <a:latin typeface="+mj-lt"/>
                          <a:ea typeface="Calibri" panose="020F0502020204030204" pitchFamily="34" charset="0"/>
                          <a:cs typeface="Vrinda" panose="020B0502040204020203" pitchFamily="34" charset="0"/>
                        </a:rPr>
                        <a:t>How the Money Will Be Used</a:t>
                      </a:r>
                      <a:endParaRPr lang="en-US" sz="1800">
                        <a:effectLst/>
                        <a:latin typeface="+mj-lt"/>
                        <a:ea typeface="Calibri" panose="020F0502020204030204" pitchFamily="34" charset="0"/>
                        <a:cs typeface="Vrinda" panose="020B0502040204020203" pitchFamily="34" charset="0"/>
                      </a:endParaRP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b="1">
                          <a:effectLst/>
                          <a:latin typeface="+mj-lt"/>
                          <a:ea typeface="Calibri" panose="020F0502020204030204" pitchFamily="34" charset="0"/>
                          <a:cs typeface="Vrinda" panose="020B0502040204020203" pitchFamily="34" charset="0"/>
                        </a:rPr>
                        <a:t>Expected Outcome</a:t>
                      </a:r>
                      <a:endParaRPr lang="en-US" sz="1800">
                        <a:effectLst/>
                        <a:latin typeface="+mj-lt"/>
                        <a:ea typeface="Calibri" panose="020F0502020204030204" pitchFamily="34" charset="0"/>
                        <a:cs typeface="Vrinda" panose="020B0502040204020203" pitchFamily="34" charset="0"/>
                      </a:endParaRP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67920778"/>
                  </a:ext>
                </a:extLst>
              </a:tr>
              <a:tr h="909663">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Swansea studio and showroom deposit, rent buffer, fit-out</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Months 12 to 14</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22,000</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Secure a visible small unit in Swansea, complete signage, shelving, consultation area and storage setup</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Stronger credibility, walk-in enquiries, better client meetings</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11634505"/>
                  </a:ext>
                </a:extLst>
              </a:tr>
              <a:tr h="818223">
                <a:tc>
                  <a:txBody>
                    <a:bodyPr/>
                    <a:lstStyle/>
                    <a:p>
                      <a:pPr marL="0" marR="0" algn="just">
                        <a:lnSpc>
                          <a:spcPct val="150000"/>
                        </a:lnSpc>
                        <a:spcAft>
                          <a:spcPts val="800"/>
                        </a:spcAft>
                        <a:buNone/>
                      </a:pPr>
                      <a:r>
                        <a:rPr lang="en-US" sz="1800" dirty="0">
                          <a:effectLst/>
                          <a:latin typeface="+mj-lt"/>
                          <a:ea typeface="Calibri" panose="020F0502020204030204" pitchFamily="34" charset="0"/>
                          <a:cs typeface="Vrinda" panose="020B0502040204020203" pitchFamily="34" charset="0"/>
                        </a:rPr>
                        <a:t>Expanded décor stock and premium inventory</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Months 12 to 15</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12,000</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Buy backdrops, artificial flowers, table décor, lighting pieces, tray materials and reusable styling items</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Wider service range, higher-value packages, less last-minute purchasing</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03596887"/>
                  </a:ext>
                </a:extLst>
              </a:tr>
              <a:tr h="723260">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Branded vehicle and transport equipment</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Months 13 to 15</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16,000</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Purchase a used van, branding wrap, loading equipment and storage crates</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Faster delivery, safer transport, ability to manage larger events</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11187931"/>
                  </a:ext>
                </a:extLst>
              </a:tr>
              <a:tr h="723260">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Website upgrade and booking system</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Months 12 to 14</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6,000</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Add online booking, service gallery, enquiry forms, payment option and CRM functions</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Better customer conversion and smoother booking management</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04631981"/>
                  </a:ext>
                </a:extLst>
              </a:tr>
              <a:tr h="909663">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Recruitment and staff training</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Months 14 to 17</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8,000</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a:effectLst/>
                          <a:latin typeface="+mj-lt"/>
                          <a:ea typeface="Calibri" panose="020F0502020204030204" pitchFamily="34" charset="0"/>
                          <a:cs typeface="Vrinda" panose="020B0502040204020203" pitchFamily="34" charset="0"/>
                        </a:rPr>
                        <a:t>Recruit part-time stylists, admin support and provide customer service, setup and styling training</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just">
                        <a:lnSpc>
                          <a:spcPct val="150000"/>
                        </a:lnSpc>
                        <a:spcAft>
                          <a:spcPts val="800"/>
                        </a:spcAft>
                        <a:buNone/>
                      </a:pPr>
                      <a:r>
                        <a:rPr lang="en-US" sz="1800" dirty="0">
                          <a:effectLst/>
                          <a:latin typeface="+mj-lt"/>
                          <a:ea typeface="Calibri" panose="020F0502020204030204" pitchFamily="34" charset="0"/>
                          <a:cs typeface="Vrinda" panose="020B0502040204020203" pitchFamily="34" charset="0"/>
                        </a:rPr>
                        <a:t>More capacity, less founder pressure, better service consistency</a:t>
                      </a:r>
                    </a:p>
                  </a:txBody>
                  <a:tcPr marL="46601" marR="4660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30279319"/>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D5BA"/>
        </a:solidFill>
        <a:effectLst/>
      </p:bgPr>
    </p:bg>
    <p:spTree>
      <p:nvGrpSpPr>
        <p:cNvPr id="1" name="Shape 169">
          <a:extLst>
            <a:ext uri="{FF2B5EF4-FFF2-40B4-BE49-F238E27FC236}">
              <a16:creationId xmlns:a16="http://schemas.microsoft.com/office/drawing/2014/main" id="{FCBCA34F-A32E-0DFC-1EDB-CC3745F1F5A4}"/>
            </a:ext>
          </a:extLst>
        </p:cNvPr>
        <p:cNvGrpSpPr/>
        <p:nvPr/>
      </p:nvGrpSpPr>
      <p:grpSpPr>
        <a:xfrm>
          <a:off x="0" y="0"/>
          <a:ext cx="0" cy="0"/>
          <a:chOff x="0" y="0"/>
          <a:chExt cx="0" cy="0"/>
        </a:xfrm>
      </p:grpSpPr>
      <p:grpSp>
        <p:nvGrpSpPr>
          <p:cNvPr id="173" name="Google Shape;173;p17">
            <a:extLst>
              <a:ext uri="{FF2B5EF4-FFF2-40B4-BE49-F238E27FC236}">
                <a16:creationId xmlns:a16="http://schemas.microsoft.com/office/drawing/2014/main" id="{367C22E3-0832-9A7D-B9AC-80D0B02ABA63}"/>
              </a:ext>
            </a:extLst>
          </p:cNvPr>
          <p:cNvGrpSpPr/>
          <p:nvPr/>
        </p:nvGrpSpPr>
        <p:grpSpPr>
          <a:xfrm>
            <a:off x="-3751" y="-171450"/>
            <a:ext cx="4194751" cy="10248899"/>
            <a:chOff x="0" y="-19050"/>
            <a:chExt cx="1423084" cy="1526972"/>
          </a:xfrm>
        </p:grpSpPr>
        <p:sp>
          <p:nvSpPr>
            <p:cNvPr id="174" name="Google Shape;174;p17">
              <a:extLst>
                <a:ext uri="{FF2B5EF4-FFF2-40B4-BE49-F238E27FC236}">
                  <a16:creationId xmlns:a16="http://schemas.microsoft.com/office/drawing/2014/main" id="{1F7BACBA-88A6-2D0C-3AFB-1E7549988550}"/>
                </a:ext>
              </a:extLst>
            </p:cNvPr>
            <p:cNvSpPr/>
            <p:nvPr/>
          </p:nvSpPr>
          <p:spPr>
            <a:xfrm>
              <a:off x="0" y="0"/>
              <a:ext cx="1423084" cy="1507922"/>
            </a:xfrm>
            <a:custGeom>
              <a:avLst/>
              <a:gdLst/>
              <a:ahLst/>
              <a:cxnLst/>
              <a:rect l="l" t="t" r="r" b="b"/>
              <a:pathLst>
                <a:path w="1423084" h="1507922" extrusionOk="0">
                  <a:moveTo>
                    <a:pt x="0" y="0"/>
                  </a:moveTo>
                  <a:lnTo>
                    <a:pt x="1423084" y="0"/>
                  </a:lnTo>
                  <a:lnTo>
                    <a:pt x="1423084" y="1507922"/>
                  </a:lnTo>
                  <a:lnTo>
                    <a:pt x="0" y="1507922"/>
                  </a:lnTo>
                  <a:close/>
                </a:path>
              </a:pathLst>
            </a:custGeom>
            <a:solidFill>
              <a:srgbClr val="FF985F"/>
            </a:solidFill>
            <a:ln>
              <a:noFill/>
            </a:ln>
          </p:spPr>
          <p:txBody>
            <a:bodyPr/>
            <a:lstStyle/>
            <a:p>
              <a:endParaRPr lang="en-US"/>
            </a:p>
          </p:txBody>
        </p:sp>
        <p:sp>
          <p:nvSpPr>
            <p:cNvPr id="175" name="Google Shape;175;p17">
              <a:extLst>
                <a:ext uri="{FF2B5EF4-FFF2-40B4-BE49-F238E27FC236}">
                  <a16:creationId xmlns:a16="http://schemas.microsoft.com/office/drawing/2014/main" id="{0AD25063-25EE-AF1B-48BE-C03024CB0DF3}"/>
                </a:ext>
              </a:extLst>
            </p:cNvPr>
            <p:cNvSpPr txBox="1"/>
            <p:nvPr/>
          </p:nvSpPr>
          <p:spPr>
            <a:xfrm>
              <a:off x="0" y="-19050"/>
              <a:ext cx="1423084" cy="1526972"/>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76" name="Google Shape;176;p17">
            <a:extLst>
              <a:ext uri="{FF2B5EF4-FFF2-40B4-BE49-F238E27FC236}">
                <a16:creationId xmlns:a16="http://schemas.microsoft.com/office/drawing/2014/main" id="{2948246E-8D02-BEF8-4E1D-109C191096E5}"/>
              </a:ext>
            </a:extLst>
          </p:cNvPr>
          <p:cNvGrpSpPr/>
          <p:nvPr/>
        </p:nvGrpSpPr>
        <p:grpSpPr>
          <a:xfrm rot="16200000">
            <a:off x="3924173" y="4123043"/>
            <a:ext cx="1763535" cy="1229880"/>
            <a:chOff x="0" y="0"/>
            <a:chExt cx="697044" cy="711200"/>
          </a:xfrm>
        </p:grpSpPr>
        <p:sp>
          <p:nvSpPr>
            <p:cNvPr id="177" name="Google Shape;177;p17">
              <a:extLst>
                <a:ext uri="{FF2B5EF4-FFF2-40B4-BE49-F238E27FC236}">
                  <a16:creationId xmlns:a16="http://schemas.microsoft.com/office/drawing/2014/main" id="{BAD41FFC-A014-19F6-6CD6-CAC881CC4C6D}"/>
                </a:ext>
              </a:extLst>
            </p:cNvPr>
            <p:cNvSpPr/>
            <p:nvPr/>
          </p:nvSpPr>
          <p:spPr>
            <a:xfrm>
              <a:off x="0" y="0"/>
              <a:ext cx="697044" cy="711200"/>
            </a:xfrm>
            <a:custGeom>
              <a:avLst/>
              <a:gdLst/>
              <a:ahLst/>
              <a:cxnLst/>
              <a:rect l="l" t="t" r="r" b="b"/>
              <a:pathLst>
                <a:path w="697044" h="711200" extrusionOk="0">
                  <a:moveTo>
                    <a:pt x="348522" y="711200"/>
                  </a:moveTo>
                  <a:lnTo>
                    <a:pt x="697044" y="0"/>
                  </a:lnTo>
                  <a:lnTo>
                    <a:pt x="0" y="0"/>
                  </a:lnTo>
                  <a:lnTo>
                    <a:pt x="348522" y="711200"/>
                  </a:lnTo>
                  <a:close/>
                </a:path>
              </a:pathLst>
            </a:custGeom>
            <a:solidFill>
              <a:srgbClr val="FF985F"/>
            </a:solidFill>
            <a:ln>
              <a:noFill/>
            </a:ln>
          </p:spPr>
          <p:txBody>
            <a:bodyPr/>
            <a:lstStyle/>
            <a:p>
              <a:endParaRPr lang="en-US"/>
            </a:p>
          </p:txBody>
        </p:sp>
        <p:sp>
          <p:nvSpPr>
            <p:cNvPr id="178" name="Google Shape;178;p17">
              <a:extLst>
                <a:ext uri="{FF2B5EF4-FFF2-40B4-BE49-F238E27FC236}">
                  <a16:creationId xmlns:a16="http://schemas.microsoft.com/office/drawing/2014/main" id="{DF405C70-C1F6-9226-4918-A9AD8326FB5B}"/>
                </a:ext>
              </a:extLst>
            </p:cNvPr>
            <p:cNvSpPr txBox="1"/>
            <p:nvPr/>
          </p:nvSpPr>
          <p:spPr>
            <a:xfrm>
              <a:off x="108913" y="31750"/>
              <a:ext cx="479218" cy="349250"/>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99" name="Google Shape;199;p17">
            <a:extLst>
              <a:ext uri="{FF2B5EF4-FFF2-40B4-BE49-F238E27FC236}">
                <a16:creationId xmlns:a16="http://schemas.microsoft.com/office/drawing/2014/main" id="{142DC1A5-4839-54C5-18CB-AA783228F574}"/>
              </a:ext>
            </a:extLst>
          </p:cNvPr>
          <p:cNvSpPr txBox="1"/>
          <p:nvPr/>
        </p:nvSpPr>
        <p:spPr>
          <a:xfrm>
            <a:off x="184715" y="1967994"/>
            <a:ext cx="3817819" cy="5539978"/>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000" b="1" i="0" u="none" strike="noStrike" cap="none" dirty="0">
                <a:solidFill>
                  <a:schemeClr val="tx1"/>
                </a:solidFill>
                <a:latin typeface="David Libre"/>
                <a:ea typeface="David Libre"/>
                <a:cs typeface="David Libre"/>
                <a:sym typeface="David Libre"/>
              </a:rPr>
              <a:t>Action Plan for £100,000 Investment, Months 18 to 24</a:t>
            </a:r>
            <a:endParaRPr sz="1100" dirty="0">
              <a:solidFill>
                <a:schemeClr val="tx1"/>
              </a:solidFill>
            </a:endParaRPr>
          </a:p>
        </p:txBody>
      </p:sp>
      <p:graphicFrame>
        <p:nvGraphicFramePr>
          <p:cNvPr id="3" name="Table 2">
            <a:extLst>
              <a:ext uri="{FF2B5EF4-FFF2-40B4-BE49-F238E27FC236}">
                <a16:creationId xmlns:a16="http://schemas.microsoft.com/office/drawing/2014/main" id="{90E4BFF9-23BC-8867-7D9D-FB431E91C84D}"/>
              </a:ext>
            </a:extLst>
          </p:cNvPr>
          <p:cNvGraphicFramePr>
            <a:graphicFrameLocks noGrp="1"/>
          </p:cNvGraphicFramePr>
          <p:nvPr>
            <p:extLst>
              <p:ext uri="{D42A27DB-BD31-4B8C-83A1-F6EECF244321}">
                <p14:modId xmlns:p14="http://schemas.microsoft.com/office/powerpoint/2010/main" val="3591932641"/>
              </p:ext>
            </p:extLst>
          </p:nvPr>
        </p:nvGraphicFramePr>
        <p:xfrm>
          <a:off x="5420880" y="63631"/>
          <a:ext cx="12682405" cy="9906597"/>
        </p:xfrm>
        <a:graphic>
          <a:graphicData uri="http://schemas.openxmlformats.org/drawingml/2006/table">
            <a:tbl>
              <a:tblPr firstRow="1" firstCol="1" bandRow="1">
                <a:tableStyleId>{A4B74BA8-A46E-4750-A6C6-94CE4793C7E2}</a:tableStyleId>
              </a:tblPr>
              <a:tblGrid>
                <a:gridCol w="2536481">
                  <a:extLst>
                    <a:ext uri="{9D8B030D-6E8A-4147-A177-3AD203B41FA5}">
                      <a16:colId xmlns:a16="http://schemas.microsoft.com/office/drawing/2014/main" val="3622872551"/>
                    </a:ext>
                  </a:extLst>
                </a:gridCol>
                <a:gridCol w="2536481">
                  <a:extLst>
                    <a:ext uri="{9D8B030D-6E8A-4147-A177-3AD203B41FA5}">
                      <a16:colId xmlns:a16="http://schemas.microsoft.com/office/drawing/2014/main" val="1666974434"/>
                    </a:ext>
                  </a:extLst>
                </a:gridCol>
                <a:gridCol w="2536481">
                  <a:extLst>
                    <a:ext uri="{9D8B030D-6E8A-4147-A177-3AD203B41FA5}">
                      <a16:colId xmlns:a16="http://schemas.microsoft.com/office/drawing/2014/main" val="2733649146"/>
                    </a:ext>
                  </a:extLst>
                </a:gridCol>
                <a:gridCol w="2536481">
                  <a:extLst>
                    <a:ext uri="{9D8B030D-6E8A-4147-A177-3AD203B41FA5}">
                      <a16:colId xmlns:a16="http://schemas.microsoft.com/office/drawing/2014/main" val="1019373190"/>
                    </a:ext>
                  </a:extLst>
                </a:gridCol>
                <a:gridCol w="2536481">
                  <a:extLst>
                    <a:ext uri="{9D8B030D-6E8A-4147-A177-3AD203B41FA5}">
                      <a16:colId xmlns:a16="http://schemas.microsoft.com/office/drawing/2014/main" val="3943089647"/>
                    </a:ext>
                  </a:extLst>
                </a:gridCol>
              </a:tblGrid>
              <a:tr h="881294">
                <a:tc>
                  <a:txBody>
                    <a:bodyPr/>
                    <a:lstStyle/>
                    <a:p>
                      <a:pPr marL="0" marR="0" algn="just">
                        <a:lnSpc>
                          <a:spcPct val="150000"/>
                        </a:lnSpc>
                        <a:spcAft>
                          <a:spcPts val="800"/>
                        </a:spcAft>
                        <a:buNone/>
                      </a:pPr>
                      <a:r>
                        <a:rPr lang="en-US" sz="2000" b="1" dirty="0">
                          <a:effectLst/>
                        </a:rPr>
                        <a:t>Investment Area</a:t>
                      </a:r>
                      <a:endParaRPr lang="en-US" sz="2000" b="1" dirty="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b="1" dirty="0">
                          <a:effectLst/>
                        </a:rPr>
                        <a:t>Timing</a:t>
                      </a:r>
                      <a:endParaRPr lang="en-US" sz="2000" b="1" dirty="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b="1" dirty="0">
                          <a:effectLst/>
                        </a:rPr>
                        <a:t>Amount (£)</a:t>
                      </a:r>
                      <a:endParaRPr lang="en-US" sz="2000" b="1" dirty="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b="1" dirty="0">
                          <a:effectLst/>
                        </a:rPr>
                        <a:t>How the Money Will Be Used</a:t>
                      </a:r>
                      <a:endParaRPr lang="en-US" sz="2000" b="1" dirty="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b="1" dirty="0">
                          <a:effectLst/>
                        </a:rPr>
                        <a:t>Expected Outcome</a:t>
                      </a:r>
                      <a:endParaRPr lang="en-US" sz="2000" b="1" dirty="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extLst>
                  <a:ext uri="{0D108BD9-81ED-4DB2-BD59-A6C34878D82A}">
                    <a16:rowId xmlns:a16="http://schemas.microsoft.com/office/drawing/2014/main" val="932941075"/>
                  </a:ext>
                </a:extLst>
              </a:tr>
              <a:tr h="2287544">
                <a:tc>
                  <a:txBody>
                    <a:bodyPr/>
                    <a:lstStyle/>
                    <a:p>
                      <a:pPr marL="0" marR="0" algn="just">
                        <a:lnSpc>
                          <a:spcPct val="150000"/>
                        </a:lnSpc>
                        <a:spcAft>
                          <a:spcPts val="800"/>
                        </a:spcAft>
                        <a:buNone/>
                      </a:pPr>
                      <a:r>
                        <a:rPr lang="en-US" sz="2000" b="1">
                          <a:effectLst/>
                        </a:rPr>
                        <a:t>Digital marketing and professional content creation</a:t>
                      </a:r>
                      <a:endParaRPr lang="en-US" sz="2000" b="1">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dirty="0">
                          <a:effectLst/>
                        </a:rPr>
                        <a:t>Months 18 to 24</a:t>
                      </a:r>
                      <a:endParaRPr lang="en-US" sz="2000" dirty="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dirty="0">
                          <a:effectLst/>
                        </a:rPr>
                        <a:t>10,000</a:t>
                      </a:r>
                      <a:endParaRPr lang="en-US" sz="2000" dirty="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a:effectLst/>
                        </a:rPr>
                        <a:t>Run local paid adverts, create branded reels, photography, TikTok and Facebook campaign content</a:t>
                      </a:r>
                      <a:endParaRPr lang="en-US" sz="200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a:effectLst/>
                        </a:rPr>
                        <a:t>Stronger reach, more enquiries, improved brand recognition</a:t>
                      </a:r>
                      <a:endParaRPr lang="en-US" sz="200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extLst>
                  <a:ext uri="{0D108BD9-81ED-4DB2-BD59-A6C34878D82A}">
                    <a16:rowId xmlns:a16="http://schemas.microsoft.com/office/drawing/2014/main" val="3728537961"/>
                  </a:ext>
                </a:extLst>
              </a:tr>
              <a:tr h="2287544">
                <a:tc>
                  <a:txBody>
                    <a:bodyPr/>
                    <a:lstStyle/>
                    <a:p>
                      <a:pPr marL="0" marR="0" algn="just">
                        <a:lnSpc>
                          <a:spcPct val="150000"/>
                        </a:lnSpc>
                        <a:spcAft>
                          <a:spcPts val="800"/>
                        </a:spcAft>
                        <a:buNone/>
                      </a:pPr>
                      <a:r>
                        <a:rPr lang="en-US" sz="2000" b="1">
                          <a:effectLst/>
                        </a:rPr>
                        <a:t>Wedding fairs, pop-up displays and partnership development</a:t>
                      </a:r>
                      <a:endParaRPr lang="en-US" sz="2000" b="1">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a:effectLst/>
                        </a:rPr>
                        <a:t>Months 18 to 22</a:t>
                      </a:r>
                      <a:endParaRPr lang="en-US" sz="200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a:effectLst/>
                        </a:rPr>
                        <a:t>8,000</a:t>
                      </a:r>
                      <a:endParaRPr lang="en-US" sz="200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a:effectLst/>
                        </a:rPr>
                        <a:t>Attend bridal fairs, sponsor local community events and create sample display stands</a:t>
                      </a:r>
                      <a:endParaRPr lang="en-US" sz="200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a:effectLst/>
                        </a:rPr>
                        <a:t>Access to new customers, stronger referral pipeline</a:t>
                      </a:r>
                      <a:endParaRPr lang="en-US" sz="200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extLst>
                  <a:ext uri="{0D108BD9-81ED-4DB2-BD59-A6C34878D82A}">
                    <a16:rowId xmlns:a16="http://schemas.microsoft.com/office/drawing/2014/main" val="349322151"/>
                  </a:ext>
                </a:extLst>
              </a:tr>
              <a:tr h="1818795">
                <a:tc>
                  <a:txBody>
                    <a:bodyPr/>
                    <a:lstStyle/>
                    <a:p>
                      <a:pPr marL="0" marR="0" algn="just">
                        <a:lnSpc>
                          <a:spcPct val="150000"/>
                        </a:lnSpc>
                        <a:spcAft>
                          <a:spcPts val="800"/>
                        </a:spcAft>
                        <a:buNone/>
                      </a:pPr>
                      <a:r>
                        <a:rPr lang="en-US" sz="2000" b="1">
                          <a:effectLst/>
                        </a:rPr>
                        <a:t>Expansion into Cardiff and Birmingham event routes</a:t>
                      </a:r>
                      <a:endParaRPr lang="en-US" sz="2000" b="1">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a:effectLst/>
                        </a:rPr>
                        <a:t>Months 19 to 24</a:t>
                      </a:r>
                      <a:endParaRPr lang="en-US" sz="200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a:effectLst/>
                        </a:rPr>
                        <a:t>7,000</a:t>
                      </a:r>
                      <a:endParaRPr lang="en-US" sz="200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a:effectLst/>
                        </a:rPr>
                        <a:t>Cover trial logistics, travel, promotional sampling and regional lead generation</a:t>
                      </a:r>
                      <a:endParaRPr lang="en-US" sz="200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a:effectLst/>
                        </a:rPr>
                        <a:t>Controlled growth beyond Swansea without opening a second site</a:t>
                      </a:r>
                      <a:endParaRPr lang="en-US" sz="200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extLst>
                  <a:ext uri="{0D108BD9-81ED-4DB2-BD59-A6C34878D82A}">
                    <a16:rowId xmlns:a16="http://schemas.microsoft.com/office/drawing/2014/main" val="2814531606"/>
                  </a:ext>
                </a:extLst>
              </a:tr>
              <a:tr h="1818795">
                <a:tc>
                  <a:txBody>
                    <a:bodyPr/>
                    <a:lstStyle/>
                    <a:p>
                      <a:pPr marL="0" marR="0" algn="just">
                        <a:lnSpc>
                          <a:spcPct val="150000"/>
                        </a:lnSpc>
                        <a:spcAft>
                          <a:spcPts val="800"/>
                        </a:spcAft>
                        <a:buNone/>
                      </a:pPr>
                      <a:r>
                        <a:rPr lang="en-US" sz="2000" b="1" dirty="0">
                          <a:effectLst/>
                        </a:rPr>
                        <a:t>Working capital and seasonal cash reserve</a:t>
                      </a:r>
                      <a:endParaRPr lang="en-US" sz="2000" b="1" dirty="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a:effectLst/>
                        </a:rPr>
                        <a:t>Months 18 to 24</a:t>
                      </a:r>
                      <a:endParaRPr lang="en-US" sz="200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a:effectLst/>
                        </a:rPr>
                        <a:t>11,000</a:t>
                      </a:r>
                      <a:endParaRPr lang="en-US" sz="200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a:effectLst/>
                        </a:rPr>
                        <a:t>Hold reserve for materials, casual labour, transport and demand fluctuations</a:t>
                      </a:r>
                      <a:endParaRPr lang="en-US" sz="200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tc>
                  <a:txBody>
                    <a:bodyPr/>
                    <a:lstStyle/>
                    <a:p>
                      <a:pPr marL="0" marR="0" algn="just">
                        <a:lnSpc>
                          <a:spcPct val="150000"/>
                        </a:lnSpc>
                        <a:spcAft>
                          <a:spcPts val="800"/>
                        </a:spcAft>
                        <a:buNone/>
                      </a:pPr>
                      <a:r>
                        <a:rPr lang="en-US" sz="2000" dirty="0">
                          <a:effectLst/>
                        </a:rPr>
                        <a:t>Better financial stability, lower risk during slower months</a:t>
                      </a:r>
                      <a:endParaRPr lang="en-US" sz="2000" dirty="0">
                        <a:effectLst/>
                        <a:latin typeface="Times New Roman" panose="02020603050405020304" pitchFamily="18" charset="0"/>
                        <a:ea typeface="Calibri" panose="020F0502020204030204" pitchFamily="34" charset="0"/>
                        <a:cs typeface="Vrinda" panose="020B0502040204020203" pitchFamily="34" charset="0"/>
                      </a:endParaRPr>
                    </a:p>
                  </a:txBody>
                  <a:tcPr marL="58323" marR="58323" marT="0" marB="0"/>
                </a:tc>
                <a:extLst>
                  <a:ext uri="{0D108BD9-81ED-4DB2-BD59-A6C34878D82A}">
                    <a16:rowId xmlns:a16="http://schemas.microsoft.com/office/drawing/2014/main" val="2295652929"/>
                  </a:ext>
                </a:extLst>
              </a:tr>
            </a:tbl>
          </a:graphicData>
        </a:graphic>
      </p:graphicFrame>
    </p:spTree>
    <p:extLst>
      <p:ext uri="{BB962C8B-B14F-4D97-AF65-F5344CB8AC3E}">
        <p14:creationId xmlns:p14="http://schemas.microsoft.com/office/powerpoint/2010/main" val="1104264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D5BA"/>
        </a:solidFill>
        <a:effectLst/>
      </p:bgPr>
    </p:bg>
    <p:spTree>
      <p:nvGrpSpPr>
        <p:cNvPr id="1" name="Shape 220"/>
        <p:cNvGrpSpPr/>
        <p:nvPr/>
      </p:nvGrpSpPr>
      <p:grpSpPr>
        <a:xfrm>
          <a:off x="0" y="0"/>
          <a:ext cx="0" cy="0"/>
          <a:chOff x="0" y="0"/>
          <a:chExt cx="0" cy="0"/>
        </a:xfrm>
      </p:grpSpPr>
      <p:sp>
        <p:nvSpPr>
          <p:cNvPr id="260" name="Google Shape;260;p18"/>
          <p:cNvSpPr txBox="1"/>
          <p:nvPr/>
        </p:nvSpPr>
        <p:spPr>
          <a:xfrm>
            <a:off x="5241373" y="162899"/>
            <a:ext cx="7348200" cy="87840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5706" b="1" i="0" u="none" strike="noStrike" cap="none" dirty="0">
                <a:solidFill>
                  <a:srgbClr val="9B5647"/>
                </a:solidFill>
              </a:rPr>
              <a:t>References</a:t>
            </a:r>
            <a:endParaRPr b="1" dirty="0"/>
          </a:p>
        </p:txBody>
      </p:sp>
      <p:sp>
        <p:nvSpPr>
          <p:cNvPr id="3" name="TextBox 2">
            <a:extLst>
              <a:ext uri="{FF2B5EF4-FFF2-40B4-BE49-F238E27FC236}">
                <a16:creationId xmlns:a16="http://schemas.microsoft.com/office/drawing/2014/main" id="{95142342-3ABF-2DAA-6F58-9F92B352BA40}"/>
              </a:ext>
            </a:extLst>
          </p:cNvPr>
          <p:cNvSpPr txBox="1"/>
          <p:nvPr/>
        </p:nvSpPr>
        <p:spPr>
          <a:xfrm>
            <a:off x="104848" y="855473"/>
            <a:ext cx="17621250" cy="9268628"/>
          </a:xfrm>
          <a:prstGeom prst="rect">
            <a:avLst/>
          </a:prstGeom>
          <a:noFill/>
        </p:spPr>
        <p:txBody>
          <a:bodyPr wrap="square">
            <a:spAutoFit/>
          </a:bodyPr>
          <a:lstStyle/>
          <a:p>
            <a:pPr marL="342900" marR="0" lvl="0" indent="-342900" algn="just">
              <a:lnSpc>
                <a:spcPct val="150000"/>
              </a:lnSpc>
              <a:buFont typeface="+mj-lt"/>
              <a:buAutoNum type="arabicPeriod"/>
            </a:pPr>
            <a:r>
              <a:rPr lang="en-US" sz="2000" dirty="0">
                <a:effectLst/>
                <a:latin typeface="+mj-lt"/>
                <a:ea typeface="Calibri" panose="020F0502020204030204" pitchFamily="34" charset="0"/>
                <a:cs typeface="Vrinda" panose="020B0502040204020203" pitchFamily="34" charset="0"/>
              </a:rPr>
              <a:t>Barakeh, R. (2026) </a:t>
            </a:r>
            <a:r>
              <a:rPr lang="en-US" sz="2000" i="1" dirty="0">
                <a:effectLst/>
                <a:latin typeface="+mj-lt"/>
                <a:ea typeface="Calibri" panose="020F0502020204030204" pitchFamily="34" charset="0"/>
                <a:cs typeface="Vrinda" panose="020B0502040204020203" pitchFamily="34" charset="0"/>
              </a:rPr>
              <a:t>How Much Does a Wedding Cost in 2026? Average UK Wedding Now Costs £21,990</a:t>
            </a:r>
            <a:r>
              <a:rPr lang="en-US" sz="2000" dirty="0">
                <a:effectLst/>
                <a:latin typeface="+mj-lt"/>
                <a:ea typeface="Calibri" panose="020F0502020204030204" pitchFamily="34" charset="0"/>
                <a:cs typeface="Vrinda" panose="020B0502040204020203" pitchFamily="34" charset="0"/>
              </a:rPr>
              <a:t>. Hitched. Available at: https://www.hitched.co.uk/wedding-planning/organising-and-planning/the-average-wedding-cost-in-the-uk-revealed/ (Accessed: 5 March 2026). </a:t>
            </a:r>
          </a:p>
          <a:p>
            <a:pPr marL="342900" marR="0" lvl="0" indent="-342900" algn="just">
              <a:lnSpc>
                <a:spcPct val="150000"/>
              </a:lnSpc>
              <a:buFont typeface="+mj-lt"/>
              <a:buAutoNum type="arabicPeriod"/>
            </a:pPr>
            <a:r>
              <a:rPr lang="en-US" sz="2000" dirty="0">
                <a:effectLst/>
                <a:latin typeface="+mj-lt"/>
                <a:ea typeface="Calibri" panose="020F0502020204030204" pitchFamily="34" charset="0"/>
                <a:cs typeface="Vrinda" panose="020B0502040204020203" pitchFamily="34" charset="0"/>
              </a:rPr>
              <a:t>British Business Bank (2025) </a:t>
            </a:r>
            <a:r>
              <a:rPr lang="en-US" sz="2000" i="1" dirty="0">
                <a:effectLst/>
                <a:latin typeface="+mj-lt"/>
                <a:ea typeface="Calibri" panose="020F0502020204030204" pitchFamily="34" charset="0"/>
                <a:cs typeface="Vrinda" panose="020B0502040204020203" pitchFamily="34" charset="0"/>
              </a:rPr>
              <a:t>Wales SME Access to Finance Report 2025</a:t>
            </a:r>
            <a:r>
              <a:rPr lang="en-US" sz="2000" dirty="0">
                <a:effectLst/>
                <a:latin typeface="+mj-lt"/>
                <a:ea typeface="Calibri" panose="020F0502020204030204" pitchFamily="34" charset="0"/>
                <a:cs typeface="Vrinda" panose="020B0502040204020203" pitchFamily="34" charset="0"/>
              </a:rPr>
              <a:t>. Available at: https://www.british-business-bank.co.uk/about/research-and-publications/wales-sme-access-finance-report-2025 (Accessed: 5 March 2026). </a:t>
            </a:r>
          </a:p>
          <a:p>
            <a:pPr marL="342900" marR="0" lvl="0" indent="-342900" algn="just">
              <a:lnSpc>
                <a:spcPct val="150000"/>
              </a:lnSpc>
              <a:buFont typeface="+mj-lt"/>
              <a:buAutoNum type="arabicPeriod"/>
            </a:pPr>
            <a:r>
              <a:rPr lang="en-US" sz="2000" dirty="0">
                <a:effectLst/>
                <a:latin typeface="+mj-lt"/>
                <a:ea typeface="Calibri" panose="020F0502020204030204" pitchFamily="34" charset="0"/>
                <a:cs typeface="Vrinda" panose="020B0502040204020203" pitchFamily="34" charset="0"/>
              </a:rPr>
              <a:t>HM Revenue &amp; Customs (2024) </a:t>
            </a:r>
            <a:r>
              <a:rPr lang="en-US" sz="2000" i="1" dirty="0">
                <a:effectLst/>
                <a:latin typeface="+mj-lt"/>
                <a:ea typeface="Calibri" panose="020F0502020204030204" pitchFamily="34" charset="0"/>
                <a:cs typeface="Vrinda" panose="020B0502040204020203" pitchFamily="34" charset="0"/>
              </a:rPr>
              <a:t>Register a Partnership for Self Assessment</a:t>
            </a:r>
            <a:r>
              <a:rPr lang="en-US" sz="2000" dirty="0">
                <a:effectLst/>
                <a:latin typeface="+mj-lt"/>
                <a:ea typeface="Calibri" panose="020F0502020204030204" pitchFamily="34" charset="0"/>
                <a:cs typeface="Vrinda" panose="020B0502040204020203" pitchFamily="34" charset="0"/>
              </a:rPr>
              <a:t>. GOV.UK. Available at: https://www.gov.uk/guidance/register-a-partnership-for-self-assessment (Accessed: 5 March 2026). </a:t>
            </a:r>
          </a:p>
          <a:p>
            <a:pPr marL="342900" marR="0" lvl="0" indent="-342900" algn="just">
              <a:lnSpc>
                <a:spcPct val="150000"/>
              </a:lnSpc>
              <a:buFont typeface="+mj-lt"/>
              <a:buAutoNum type="arabicPeriod"/>
            </a:pPr>
            <a:r>
              <a:rPr lang="en-US" sz="2000" dirty="0">
                <a:effectLst/>
                <a:latin typeface="+mj-lt"/>
                <a:ea typeface="Calibri" panose="020F0502020204030204" pitchFamily="34" charset="0"/>
                <a:cs typeface="Vrinda" panose="020B0502040204020203" pitchFamily="34" charset="0"/>
              </a:rPr>
              <a:t>JICMAIL (2025) </a:t>
            </a:r>
            <a:r>
              <a:rPr lang="en-US" sz="2000" i="1" dirty="0">
                <a:effectLst/>
                <a:latin typeface="+mj-lt"/>
                <a:ea typeface="Calibri" panose="020F0502020204030204" pitchFamily="34" charset="0"/>
                <a:cs typeface="Vrinda" panose="020B0502040204020203" pitchFamily="34" charset="0"/>
              </a:rPr>
              <a:t>DMA/JICMAIL Door Drop Report 2025</a:t>
            </a:r>
            <a:r>
              <a:rPr lang="en-US" sz="2000" dirty="0">
                <a:effectLst/>
                <a:latin typeface="+mj-lt"/>
                <a:ea typeface="Calibri" panose="020F0502020204030204" pitchFamily="34" charset="0"/>
                <a:cs typeface="Vrinda" panose="020B0502040204020203" pitchFamily="34" charset="0"/>
              </a:rPr>
              <a:t>. Available at: https://www.jicmail.org.uk/media/3311/dma-jicmail-door-drop-report-2025-final.pdf (Accessed: 5 March 2026). </a:t>
            </a:r>
          </a:p>
          <a:p>
            <a:pPr marL="342900" marR="0" lvl="0" indent="-342900" algn="just">
              <a:lnSpc>
                <a:spcPct val="150000"/>
              </a:lnSpc>
              <a:buFont typeface="+mj-lt"/>
              <a:buAutoNum type="arabicPeriod"/>
            </a:pPr>
            <a:r>
              <a:rPr lang="en-US" sz="2000" dirty="0">
                <a:effectLst/>
                <a:latin typeface="+mj-lt"/>
                <a:ea typeface="Calibri" panose="020F0502020204030204" pitchFamily="34" charset="0"/>
                <a:cs typeface="Vrinda" panose="020B0502040204020203" pitchFamily="34" charset="0"/>
              </a:rPr>
              <a:t>Kemp, S. (2025) </a:t>
            </a:r>
            <a:r>
              <a:rPr lang="en-US" sz="2000" i="1" dirty="0">
                <a:effectLst/>
                <a:latin typeface="+mj-lt"/>
                <a:ea typeface="Calibri" panose="020F0502020204030204" pitchFamily="34" charset="0"/>
                <a:cs typeface="Vrinda" panose="020B0502040204020203" pitchFamily="34" charset="0"/>
              </a:rPr>
              <a:t>Digital 2025: The United Kingdom</a:t>
            </a:r>
            <a:r>
              <a:rPr lang="en-US" sz="2000" dirty="0">
                <a:effectLst/>
                <a:latin typeface="+mj-lt"/>
                <a:ea typeface="Calibri" panose="020F0502020204030204" pitchFamily="34" charset="0"/>
                <a:cs typeface="Vrinda" panose="020B0502040204020203" pitchFamily="34" charset="0"/>
              </a:rPr>
              <a:t>. </a:t>
            </a:r>
            <a:r>
              <a:rPr lang="en-US" sz="2000" dirty="0" err="1">
                <a:effectLst/>
                <a:latin typeface="+mj-lt"/>
                <a:ea typeface="Calibri" panose="020F0502020204030204" pitchFamily="34" charset="0"/>
                <a:cs typeface="Vrinda" panose="020B0502040204020203" pitchFamily="34" charset="0"/>
              </a:rPr>
              <a:t>DataReportal</a:t>
            </a:r>
            <a:r>
              <a:rPr lang="en-US" sz="2000" dirty="0">
                <a:effectLst/>
                <a:latin typeface="+mj-lt"/>
                <a:ea typeface="Calibri" panose="020F0502020204030204" pitchFamily="34" charset="0"/>
                <a:cs typeface="Vrinda" panose="020B0502040204020203" pitchFamily="34" charset="0"/>
              </a:rPr>
              <a:t>. Available at: https://datareportal.com/reports/digital-2025-united-kingdom (Accessed: 5 March 2026). </a:t>
            </a:r>
          </a:p>
          <a:p>
            <a:pPr marL="342900" marR="0" lvl="0" indent="-342900" algn="just">
              <a:lnSpc>
                <a:spcPct val="150000"/>
              </a:lnSpc>
              <a:buFont typeface="+mj-lt"/>
              <a:buAutoNum type="arabicPeriod"/>
            </a:pPr>
            <a:r>
              <a:rPr lang="en-US" sz="2000" dirty="0">
                <a:effectLst/>
                <a:latin typeface="+mj-lt"/>
                <a:ea typeface="Calibri" panose="020F0502020204030204" pitchFamily="34" charset="0"/>
                <a:cs typeface="Vrinda" panose="020B0502040204020203" pitchFamily="34" charset="0"/>
              </a:rPr>
              <a:t>Ofcom (2025a) </a:t>
            </a:r>
            <a:r>
              <a:rPr lang="en-US" sz="2000" i="1" dirty="0">
                <a:effectLst/>
                <a:latin typeface="+mj-lt"/>
                <a:ea typeface="Calibri" panose="020F0502020204030204" pitchFamily="34" charset="0"/>
                <a:cs typeface="Vrinda" panose="020B0502040204020203" pitchFamily="34" charset="0"/>
              </a:rPr>
              <a:t>From Apps to AI Search: How the UK Goes Online in 2025</a:t>
            </a:r>
            <a:r>
              <a:rPr lang="en-US" sz="2000" dirty="0">
                <a:effectLst/>
                <a:latin typeface="+mj-lt"/>
                <a:ea typeface="Calibri" panose="020F0502020204030204" pitchFamily="34" charset="0"/>
                <a:cs typeface="Vrinda" panose="020B0502040204020203" pitchFamily="34" charset="0"/>
              </a:rPr>
              <a:t>. Available at: https://www.ofcom.org.uk/media-use-and-attitudes/online-habits/from-apps-to-ai-search-how-the-uk-goes-online-in-2025 (Accessed: 5 March 2026). </a:t>
            </a:r>
          </a:p>
          <a:p>
            <a:pPr marL="342900" marR="0" lvl="0" indent="-342900" algn="just">
              <a:lnSpc>
                <a:spcPct val="150000"/>
              </a:lnSpc>
              <a:buFont typeface="+mj-lt"/>
              <a:buAutoNum type="arabicPeriod"/>
            </a:pPr>
            <a:r>
              <a:rPr lang="en-US" sz="2000" dirty="0">
                <a:effectLst/>
                <a:latin typeface="+mj-lt"/>
                <a:ea typeface="Calibri" panose="020F0502020204030204" pitchFamily="34" charset="0"/>
                <a:cs typeface="Vrinda" panose="020B0502040204020203" pitchFamily="34" charset="0"/>
              </a:rPr>
              <a:t>Ofcom (2025b) </a:t>
            </a:r>
            <a:r>
              <a:rPr lang="en-US" sz="2000" i="1" dirty="0">
                <a:effectLst/>
                <a:latin typeface="+mj-lt"/>
                <a:ea typeface="Calibri" panose="020F0502020204030204" pitchFamily="34" charset="0"/>
                <a:cs typeface="Vrinda" panose="020B0502040204020203" pitchFamily="34" charset="0"/>
              </a:rPr>
              <a:t>Online Nation Report 2025</a:t>
            </a:r>
            <a:r>
              <a:rPr lang="en-US" sz="2000" dirty="0">
                <a:effectLst/>
                <a:latin typeface="+mj-lt"/>
                <a:ea typeface="Calibri" panose="020F0502020204030204" pitchFamily="34" charset="0"/>
                <a:cs typeface="Vrinda" panose="020B0502040204020203" pitchFamily="34" charset="0"/>
              </a:rPr>
              <a:t>. Available at: https://www.ofcom.org.uk/siteassets/resources/documents/research-and-data/online-research/online-nation/2025/online-nations-report-2025.pdf?v=409837 (Accessed: 5 March 2026). </a:t>
            </a:r>
          </a:p>
          <a:p>
            <a:pPr marL="342900" marR="0" lvl="0" indent="-342900" algn="just">
              <a:lnSpc>
                <a:spcPct val="150000"/>
              </a:lnSpc>
              <a:buFont typeface="+mj-lt"/>
              <a:buAutoNum type="arabicPeriod"/>
            </a:pPr>
            <a:r>
              <a:rPr lang="en-US" sz="2000" dirty="0">
                <a:effectLst/>
                <a:latin typeface="+mj-lt"/>
                <a:ea typeface="Calibri" panose="020F0502020204030204" pitchFamily="34" charset="0"/>
                <a:cs typeface="Vrinda" panose="020B0502040204020203" pitchFamily="34" charset="0"/>
              </a:rPr>
              <a:t>Royal Mail Group Ltd (2025) </a:t>
            </a:r>
            <a:r>
              <a:rPr lang="en-US" sz="2000" i="1" dirty="0">
                <a:effectLst/>
                <a:latin typeface="+mj-lt"/>
                <a:ea typeface="Calibri" panose="020F0502020204030204" pitchFamily="34" charset="0"/>
                <a:cs typeface="Vrinda" panose="020B0502040204020203" pitchFamily="34" charset="0"/>
              </a:rPr>
              <a:t>Royal Mail Door to Door®: Cost-effective Door Drop Marketing</a:t>
            </a:r>
            <a:r>
              <a:rPr lang="en-US" sz="2000" dirty="0">
                <a:effectLst/>
                <a:latin typeface="+mj-lt"/>
                <a:ea typeface="Calibri" panose="020F0502020204030204" pitchFamily="34" charset="0"/>
                <a:cs typeface="Vrinda" panose="020B0502040204020203" pitchFamily="34" charset="0"/>
              </a:rPr>
              <a:t>. Available at: https://www.royalmail.com/business/marketing/mail/door-to-door (Accessed: 5 March 2026). </a:t>
            </a:r>
          </a:p>
          <a:p>
            <a:pPr marL="342900" marR="0" lvl="0" indent="-342900" algn="just">
              <a:lnSpc>
                <a:spcPct val="150000"/>
              </a:lnSpc>
              <a:buFont typeface="+mj-lt"/>
              <a:buAutoNum type="arabicPeriod"/>
            </a:pPr>
            <a:r>
              <a:rPr lang="en-US" sz="2000" dirty="0">
                <a:effectLst/>
                <a:latin typeface="+mj-lt"/>
                <a:ea typeface="Calibri" panose="020F0502020204030204" pitchFamily="34" charset="0"/>
                <a:cs typeface="Vrinda" panose="020B0502040204020203" pitchFamily="34" charset="0"/>
              </a:rPr>
              <a:t>Swansea Council (2024) </a:t>
            </a:r>
            <a:r>
              <a:rPr lang="en-US" sz="2000" i="1" dirty="0">
                <a:effectLst/>
                <a:latin typeface="+mj-lt"/>
                <a:ea typeface="Calibri" panose="020F0502020204030204" pitchFamily="34" charset="0"/>
                <a:cs typeface="Vrinda" panose="020B0502040204020203" pitchFamily="34" charset="0"/>
              </a:rPr>
              <a:t>City Centre Retail</a:t>
            </a:r>
            <a:r>
              <a:rPr lang="en-US" sz="2000" dirty="0">
                <a:effectLst/>
                <a:latin typeface="+mj-lt"/>
                <a:ea typeface="Calibri" panose="020F0502020204030204" pitchFamily="34" charset="0"/>
                <a:cs typeface="Vrinda" panose="020B0502040204020203" pitchFamily="34" charset="0"/>
              </a:rPr>
              <a:t>. Available at: https://democracy.swansea.gov.uk/documents/s104128/9%20-%20Retail%20report%20Revised%20July%2024.pdf?LLL=1 (Accessed: 5 March 2026). </a:t>
            </a:r>
          </a:p>
          <a:p>
            <a:pPr marL="342900" marR="0" lvl="0" indent="-342900" algn="just">
              <a:lnSpc>
                <a:spcPct val="150000"/>
              </a:lnSpc>
              <a:spcAft>
                <a:spcPts val="800"/>
              </a:spcAft>
              <a:buFont typeface="+mj-lt"/>
              <a:buAutoNum type="arabicPeriod"/>
            </a:pPr>
            <a:r>
              <a:rPr lang="en-US" sz="2000" dirty="0">
                <a:effectLst/>
                <a:latin typeface="+mj-lt"/>
                <a:ea typeface="Calibri" panose="020F0502020204030204" pitchFamily="34" charset="0"/>
                <a:cs typeface="Vrinda" panose="020B0502040204020203" pitchFamily="34" charset="0"/>
              </a:rPr>
              <a:t>Swansea Council (2025) </a:t>
            </a:r>
            <a:r>
              <a:rPr lang="en-US" sz="2000" i="1" dirty="0">
                <a:effectLst/>
                <a:latin typeface="+mj-lt"/>
                <a:ea typeface="Calibri" panose="020F0502020204030204" pitchFamily="34" charset="0"/>
                <a:cs typeface="Vrinda" panose="020B0502040204020203" pitchFamily="34" charset="0"/>
              </a:rPr>
              <a:t>Latest Population Estimates</a:t>
            </a:r>
            <a:r>
              <a:rPr lang="en-US" sz="2000" dirty="0">
                <a:effectLst/>
                <a:latin typeface="+mj-lt"/>
                <a:ea typeface="Calibri" panose="020F0502020204030204" pitchFamily="34" charset="0"/>
                <a:cs typeface="Vrinda" panose="020B0502040204020203" pitchFamily="34" charset="0"/>
              </a:rPr>
              <a:t>. Available at: https://www.swansea.gov.uk/article/40500/Latest-population-estimates (Accessed: 5 March 2026). </a:t>
            </a: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0</TotalTime>
  <Words>2125</Words>
  <Application>Microsoft Office PowerPoint</Application>
  <PresentationFormat>Custom</PresentationFormat>
  <Paragraphs>153</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DESKTOP-CR7Q432</cp:lastModifiedBy>
  <cp:revision>9</cp:revision>
  <dcterms:modified xsi:type="dcterms:W3CDTF">2026-03-05T15:11:22Z</dcterms:modified>
</cp:coreProperties>
</file>