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82" r:id="rId2"/>
    <p:sldId id="283" r:id="rId3"/>
    <p:sldId id="256" r:id="rId4"/>
    <p:sldId id="284" r:id="rId5"/>
    <p:sldId id="260" r:id="rId6"/>
    <p:sldId id="259" r:id="rId7"/>
    <p:sldId id="258" r:id="rId8"/>
    <p:sldId id="262" r:id="rId9"/>
    <p:sldId id="261"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7" r:id="rId24"/>
    <p:sldId id="278" r:id="rId25"/>
    <p:sldId id="279" r:id="rId26"/>
    <p:sldId id="280" r:id="rId27"/>
    <p:sldId id="276" r:id="rId28"/>
    <p:sldId id="281"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5" d="100"/>
          <a:sy n="75" d="100"/>
        </p:scale>
        <p:origin x="72"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BAD10-904C-4032-BB6F-3B839692F80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0007E8B-E461-48B5-AE47-F120D0817C8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754C492-56F9-4EA0-B9CC-F545046C577B}"/>
              </a:ext>
            </a:extLst>
          </p:cNvPr>
          <p:cNvSpPr>
            <a:spLocks noGrp="1"/>
          </p:cNvSpPr>
          <p:nvPr>
            <p:ph type="dt" sz="half" idx="10"/>
          </p:nvPr>
        </p:nvSpPr>
        <p:spPr/>
        <p:txBody>
          <a:bodyPr/>
          <a:lstStyle/>
          <a:p>
            <a:fld id="{AA30443C-C37F-44E2-86A8-47E5E95542E6}" type="datetimeFigureOut">
              <a:rPr lang="en-GB" smtClean="0"/>
              <a:t>03/12/2024</a:t>
            </a:fld>
            <a:endParaRPr lang="en-GB"/>
          </a:p>
        </p:txBody>
      </p:sp>
      <p:sp>
        <p:nvSpPr>
          <p:cNvPr id="5" name="Footer Placeholder 4">
            <a:extLst>
              <a:ext uri="{FF2B5EF4-FFF2-40B4-BE49-F238E27FC236}">
                <a16:creationId xmlns:a16="http://schemas.microsoft.com/office/drawing/2014/main" id="{FA2806E4-2ABB-47A3-8B4D-0CB3CC5597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ACB582-7933-4DF0-A811-327E673B5486}"/>
              </a:ext>
            </a:extLst>
          </p:cNvPr>
          <p:cNvSpPr>
            <a:spLocks noGrp="1"/>
          </p:cNvSpPr>
          <p:nvPr>
            <p:ph type="sldNum" sz="quarter" idx="12"/>
          </p:nvPr>
        </p:nvSpPr>
        <p:spPr/>
        <p:txBody>
          <a:bodyPr/>
          <a:lstStyle/>
          <a:p>
            <a:fld id="{BF84E902-A3A6-4465-9555-2C5D6B21850F}" type="slidenum">
              <a:rPr lang="en-GB" smtClean="0"/>
              <a:t>‹#›</a:t>
            </a:fld>
            <a:endParaRPr lang="en-GB"/>
          </a:p>
        </p:txBody>
      </p:sp>
    </p:spTree>
    <p:extLst>
      <p:ext uri="{BB962C8B-B14F-4D97-AF65-F5344CB8AC3E}">
        <p14:creationId xmlns:p14="http://schemas.microsoft.com/office/powerpoint/2010/main" val="4029814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10666-2A0A-4E4D-95C9-A03E4A573D1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C3BD24E-4139-46F4-A790-448FE4AD8B05}"/>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739FA8-ED6A-4A45-855A-D015D7E4B13B}"/>
              </a:ext>
            </a:extLst>
          </p:cNvPr>
          <p:cNvSpPr>
            <a:spLocks noGrp="1"/>
          </p:cNvSpPr>
          <p:nvPr>
            <p:ph type="dt" sz="half" idx="10"/>
          </p:nvPr>
        </p:nvSpPr>
        <p:spPr/>
        <p:txBody>
          <a:bodyPr/>
          <a:lstStyle/>
          <a:p>
            <a:fld id="{AA30443C-C37F-44E2-86A8-47E5E95542E6}" type="datetimeFigureOut">
              <a:rPr lang="en-GB" smtClean="0"/>
              <a:t>03/12/2024</a:t>
            </a:fld>
            <a:endParaRPr lang="en-GB"/>
          </a:p>
        </p:txBody>
      </p:sp>
      <p:sp>
        <p:nvSpPr>
          <p:cNvPr id="5" name="Footer Placeholder 4">
            <a:extLst>
              <a:ext uri="{FF2B5EF4-FFF2-40B4-BE49-F238E27FC236}">
                <a16:creationId xmlns:a16="http://schemas.microsoft.com/office/drawing/2014/main" id="{718EF50C-FB5A-4445-B3EA-52F52F2C56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5C5B92-055C-409C-A69E-1382D8747DB2}"/>
              </a:ext>
            </a:extLst>
          </p:cNvPr>
          <p:cNvSpPr>
            <a:spLocks noGrp="1"/>
          </p:cNvSpPr>
          <p:nvPr>
            <p:ph type="sldNum" sz="quarter" idx="12"/>
          </p:nvPr>
        </p:nvSpPr>
        <p:spPr/>
        <p:txBody>
          <a:bodyPr/>
          <a:lstStyle/>
          <a:p>
            <a:fld id="{BF84E902-A3A6-4465-9555-2C5D6B21850F}" type="slidenum">
              <a:rPr lang="en-GB" smtClean="0"/>
              <a:t>‹#›</a:t>
            </a:fld>
            <a:endParaRPr lang="en-GB"/>
          </a:p>
        </p:txBody>
      </p:sp>
    </p:spTree>
    <p:extLst>
      <p:ext uri="{BB962C8B-B14F-4D97-AF65-F5344CB8AC3E}">
        <p14:creationId xmlns:p14="http://schemas.microsoft.com/office/powerpoint/2010/main" val="32517895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AE2FB-D344-4B6F-A424-9B8E4250FEC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8D17214-93BB-4627-A428-278060BE8C7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B0BA0E44-DA2E-4519-8CC1-84ED820E3616}"/>
              </a:ext>
            </a:extLst>
          </p:cNvPr>
          <p:cNvSpPr>
            <a:spLocks noGrp="1"/>
          </p:cNvSpPr>
          <p:nvPr>
            <p:ph type="dt" sz="half" idx="10"/>
          </p:nvPr>
        </p:nvSpPr>
        <p:spPr/>
        <p:txBody>
          <a:bodyPr/>
          <a:lstStyle/>
          <a:p>
            <a:fld id="{AA30443C-C37F-44E2-86A8-47E5E95542E6}" type="datetimeFigureOut">
              <a:rPr lang="en-GB" smtClean="0"/>
              <a:t>03/12/2024</a:t>
            </a:fld>
            <a:endParaRPr lang="en-GB"/>
          </a:p>
        </p:txBody>
      </p:sp>
      <p:sp>
        <p:nvSpPr>
          <p:cNvPr id="5" name="Footer Placeholder 4">
            <a:extLst>
              <a:ext uri="{FF2B5EF4-FFF2-40B4-BE49-F238E27FC236}">
                <a16:creationId xmlns:a16="http://schemas.microsoft.com/office/drawing/2014/main" id="{64626E52-713D-4FC5-9873-D5094B1D6A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6BD2C5-E32B-479D-86C9-00DD5CB9693A}"/>
              </a:ext>
            </a:extLst>
          </p:cNvPr>
          <p:cNvSpPr>
            <a:spLocks noGrp="1"/>
          </p:cNvSpPr>
          <p:nvPr>
            <p:ph type="sldNum" sz="quarter" idx="12"/>
          </p:nvPr>
        </p:nvSpPr>
        <p:spPr/>
        <p:txBody>
          <a:bodyPr/>
          <a:lstStyle/>
          <a:p>
            <a:fld id="{BF84E902-A3A6-4465-9555-2C5D6B21850F}" type="slidenum">
              <a:rPr lang="en-GB" smtClean="0"/>
              <a:t>‹#›</a:t>
            </a:fld>
            <a:endParaRPr lang="en-GB"/>
          </a:p>
        </p:txBody>
      </p:sp>
    </p:spTree>
    <p:extLst>
      <p:ext uri="{BB962C8B-B14F-4D97-AF65-F5344CB8AC3E}">
        <p14:creationId xmlns:p14="http://schemas.microsoft.com/office/powerpoint/2010/main" val="16371591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85C08-D06C-4267-8BDE-931EF3164DC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1A8043E-5D39-43AD-86A0-EFC5E94BB640}"/>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D327C7A-A420-4C8B-92E9-9F40D92CECE8}"/>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D01C345-09FA-46A5-84EF-EA392F98C87B}"/>
              </a:ext>
            </a:extLst>
          </p:cNvPr>
          <p:cNvSpPr>
            <a:spLocks noGrp="1"/>
          </p:cNvSpPr>
          <p:nvPr>
            <p:ph type="dt" sz="half" idx="10"/>
          </p:nvPr>
        </p:nvSpPr>
        <p:spPr/>
        <p:txBody>
          <a:bodyPr/>
          <a:lstStyle/>
          <a:p>
            <a:fld id="{AA30443C-C37F-44E2-86A8-47E5E95542E6}" type="datetimeFigureOut">
              <a:rPr lang="en-GB" smtClean="0"/>
              <a:t>03/12/2024</a:t>
            </a:fld>
            <a:endParaRPr lang="en-GB"/>
          </a:p>
        </p:txBody>
      </p:sp>
      <p:sp>
        <p:nvSpPr>
          <p:cNvPr id="6" name="Footer Placeholder 5">
            <a:extLst>
              <a:ext uri="{FF2B5EF4-FFF2-40B4-BE49-F238E27FC236}">
                <a16:creationId xmlns:a16="http://schemas.microsoft.com/office/drawing/2014/main" id="{1C21F9C5-8BD2-49B8-A3DF-485F525784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568F7FC-FB38-4EE3-A1D1-762E98E3507A}"/>
              </a:ext>
            </a:extLst>
          </p:cNvPr>
          <p:cNvSpPr>
            <a:spLocks noGrp="1"/>
          </p:cNvSpPr>
          <p:nvPr>
            <p:ph type="sldNum" sz="quarter" idx="12"/>
          </p:nvPr>
        </p:nvSpPr>
        <p:spPr/>
        <p:txBody>
          <a:bodyPr/>
          <a:lstStyle/>
          <a:p>
            <a:fld id="{BF84E902-A3A6-4465-9555-2C5D6B21850F}" type="slidenum">
              <a:rPr lang="en-GB" smtClean="0"/>
              <a:t>‹#›</a:t>
            </a:fld>
            <a:endParaRPr lang="en-GB"/>
          </a:p>
        </p:txBody>
      </p:sp>
    </p:spTree>
    <p:extLst>
      <p:ext uri="{BB962C8B-B14F-4D97-AF65-F5344CB8AC3E}">
        <p14:creationId xmlns:p14="http://schemas.microsoft.com/office/powerpoint/2010/main" val="34780741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72FE6E-3144-4866-958C-2ED8AE34861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B084EDD-BD20-4DD0-90EE-7EFB518E18C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56A3C9CE-A835-4C46-B7FE-30969F74EDA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7D43079-BA78-4C2A-AEEC-4DEFDCA60D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3350E1A-FE24-44D5-837A-EACFD5913F08}"/>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68085F8-3E36-4318-B791-A78257675F0D}"/>
              </a:ext>
            </a:extLst>
          </p:cNvPr>
          <p:cNvSpPr>
            <a:spLocks noGrp="1"/>
          </p:cNvSpPr>
          <p:nvPr>
            <p:ph type="dt" sz="half" idx="10"/>
          </p:nvPr>
        </p:nvSpPr>
        <p:spPr/>
        <p:txBody>
          <a:bodyPr/>
          <a:lstStyle/>
          <a:p>
            <a:fld id="{AA30443C-C37F-44E2-86A8-47E5E95542E6}" type="datetimeFigureOut">
              <a:rPr lang="en-GB" smtClean="0"/>
              <a:t>03/12/2024</a:t>
            </a:fld>
            <a:endParaRPr lang="en-GB"/>
          </a:p>
        </p:txBody>
      </p:sp>
      <p:sp>
        <p:nvSpPr>
          <p:cNvPr id="8" name="Footer Placeholder 7">
            <a:extLst>
              <a:ext uri="{FF2B5EF4-FFF2-40B4-BE49-F238E27FC236}">
                <a16:creationId xmlns:a16="http://schemas.microsoft.com/office/drawing/2014/main" id="{458F2867-CD1B-4503-B730-CABC17FA791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16257E1-74C0-4E35-9D56-F7ECF28F234E}"/>
              </a:ext>
            </a:extLst>
          </p:cNvPr>
          <p:cNvSpPr>
            <a:spLocks noGrp="1"/>
          </p:cNvSpPr>
          <p:nvPr>
            <p:ph type="sldNum" sz="quarter" idx="12"/>
          </p:nvPr>
        </p:nvSpPr>
        <p:spPr/>
        <p:txBody>
          <a:bodyPr/>
          <a:lstStyle/>
          <a:p>
            <a:fld id="{BF84E902-A3A6-4465-9555-2C5D6B21850F}" type="slidenum">
              <a:rPr lang="en-GB" smtClean="0"/>
              <a:t>‹#›</a:t>
            </a:fld>
            <a:endParaRPr lang="en-GB"/>
          </a:p>
        </p:txBody>
      </p:sp>
    </p:spTree>
    <p:extLst>
      <p:ext uri="{BB962C8B-B14F-4D97-AF65-F5344CB8AC3E}">
        <p14:creationId xmlns:p14="http://schemas.microsoft.com/office/powerpoint/2010/main" val="36850579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E34B1-D472-44A8-BF33-F0C4EBCCD1A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65CBBF1-89C3-4A9F-9D9A-EE5E4C50AC6A}"/>
              </a:ext>
            </a:extLst>
          </p:cNvPr>
          <p:cNvSpPr>
            <a:spLocks noGrp="1"/>
          </p:cNvSpPr>
          <p:nvPr>
            <p:ph type="dt" sz="half" idx="10"/>
          </p:nvPr>
        </p:nvSpPr>
        <p:spPr/>
        <p:txBody>
          <a:bodyPr/>
          <a:lstStyle/>
          <a:p>
            <a:fld id="{AA30443C-C37F-44E2-86A8-47E5E95542E6}" type="datetimeFigureOut">
              <a:rPr lang="en-GB" smtClean="0"/>
              <a:t>03/12/2024</a:t>
            </a:fld>
            <a:endParaRPr lang="en-GB"/>
          </a:p>
        </p:txBody>
      </p:sp>
      <p:sp>
        <p:nvSpPr>
          <p:cNvPr id="4" name="Footer Placeholder 3">
            <a:extLst>
              <a:ext uri="{FF2B5EF4-FFF2-40B4-BE49-F238E27FC236}">
                <a16:creationId xmlns:a16="http://schemas.microsoft.com/office/drawing/2014/main" id="{34AA1E10-031F-4EBD-9396-2C694EF4079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E43599-0951-4B85-A846-D03ACB691564}"/>
              </a:ext>
            </a:extLst>
          </p:cNvPr>
          <p:cNvSpPr>
            <a:spLocks noGrp="1"/>
          </p:cNvSpPr>
          <p:nvPr>
            <p:ph type="sldNum" sz="quarter" idx="12"/>
          </p:nvPr>
        </p:nvSpPr>
        <p:spPr/>
        <p:txBody>
          <a:bodyPr/>
          <a:lstStyle/>
          <a:p>
            <a:fld id="{BF84E902-A3A6-4465-9555-2C5D6B21850F}" type="slidenum">
              <a:rPr lang="en-GB" smtClean="0"/>
              <a:t>‹#›</a:t>
            </a:fld>
            <a:endParaRPr lang="en-GB"/>
          </a:p>
        </p:txBody>
      </p:sp>
    </p:spTree>
    <p:extLst>
      <p:ext uri="{BB962C8B-B14F-4D97-AF65-F5344CB8AC3E}">
        <p14:creationId xmlns:p14="http://schemas.microsoft.com/office/powerpoint/2010/main" val="1247826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001B69-D59E-4E1A-B000-B52F09F53723}"/>
              </a:ext>
            </a:extLst>
          </p:cNvPr>
          <p:cNvSpPr>
            <a:spLocks noGrp="1"/>
          </p:cNvSpPr>
          <p:nvPr>
            <p:ph type="dt" sz="half" idx="10"/>
          </p:nvPr>
        </p:nvSpPr>
        <p:spPr/>
        <p:txBody>
          <a:bodyPr/>
          <a:lstStyle/>
          <a:p>
            <a:fld id="{AA30443C-C37F-44E2-86A8-47E5E95542E6}" type="datetimeFigureOut">
              <a:rPr lang="en-GB" smtClean="0"/>
              <a:t>03/12/2024</a:t>
            </a:fld>
            <a:endParaRPr lang="en-GB"/>
          </a:p>
        </p:txBody>
      </p:sp>
      <p:sp>
        <p:nvSpPr>
          <p:cNvPr id="3" name="Footer Placeholder 2">
            <a:extLst>
              <a:ext uri="{FF2B5EF4-FFF2-40B4-BE49-F238E27FC236}">
                <a16:creationId xmlns:a16="http://schemas.microsoft.com/office/drawing/2014/main" id="{6DDE2985-EFE3-4F13-AC5B-3DF0928DADE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1F8752D-F5E0-4B30-A9D8-C25C66DD1368}"/>
              </a:ext>
            </a:extLst>
          </p:cNvPr>
          <p:cNvSpPr>
            <a:spLocks noGrp="1"/>
          </p:cNvSpPr>
          <p:nvPr>
            <p:ph type="sldNum" sz="quarter" idx="12"/>
          </p:nvPr>
        </p:nvSpPr>
        <p:spPr/>
        <p:txBody>
          <a:bodyPr/>
          <a:lstStyle/>
          <a:p>
            <a:fld id="{BF84E902-A3A6-4465-9555-2C5D6B21850F}" type="slidenum">
              <a:rPr lang="en-GB" smtClean="0"/>
              <a:t>‹#›</a:t>
            </a:fld>
            <a:endParaRPr lang="en-GB"/>
          </a:p>
        </p:txBody>
      </p:sp>
    </p:spTree>
    <p:extLst>
      <p:ext uri="{BB962C8B-B14F-4D97-AF65-F5344CB8AC3E}">
        <p14:creationId xmlns:p14="http://schemas.microsoft.com/office/powerpoint/2010/main" val="18748289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71B89-30FB-45FF-95BF-68ED074AD6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DFC4A51-70DF-4707-A087-90607DDA8E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BB5A99E-B12C-4519-BB3C-94232D37AE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F8BFD4D-7AC3-4EB7-B12B-409ECA544B6C}"/>
              </a:ext>
            </a:extLst>
          </p:cNvPr>
          <p:cNvSpPr>
            <a:spLocks noGrp="1"/>
          </p:cNvSpPr>
          <p:nvPr>
            <p:ph type="dt" sz="half" idx="10"/>
          </p:nvPr>
        </p:nvSpPr>
        <p:spPr/>
        <p:txBody>
          <a:bodyPr/>
          <a:lstStyle/>
          <a:p>
            <a:fld id="{AA30443C-C37F-44E2-86A8-47E5E95542E6}" type="datetimeFigureOut">
              <a:rPr lang="en-GB" smtClean="0"/>
              <a:t>03/12/2024</a:t>
            </a:fld>
            <a:endParaRPr lang="en-GB"/>
          </a:p>
        </p:txBody>
      </p:sp>
      <p:sp>
        <p:nvSpPr>
          <p:cNvPr id="6" name="Footer Placeholder 5">
            <a:extLst>
              <a:ext uri="{FF2B5EF4-FFF2-40B4-BE49-F238E27FC236}">
                <a16:creationId xmlns:a16="http://schemas.microsoft.com/office/drawing/2014/main" id="{919DE7BD-3376-40A9-A4C6-6EBFD5D67C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69E4F1F-5CE5-4DDC-8AC8-2ED244B5C0B7}"/>
              </a:ext>
            </a:extLst>
          </p:cNvPr>
          <p:cNvSpPr>
            <a:spLocks noGrp="1"/>
          </p:cNvSpPr>
          <p:nvPr>
            <p:ph type="sldNum" sz="quarter" idx="12"/>
          </p:nvPr>
        </p:nvSpPr>
        <p:spPr/>
        <p:txBody>
          <a:bodyPr/>
          <a:lstStyle/>
          <a:p>
            <a:fld id="{BF84E902-A3A6-4465-9555-2C5D6B21850F}" type="slidenum">
              <a:rPr lang="en-GB" smtClean="0"/>
              <a:t>‹#›</a:t>
            </a:fld>
            <a:endParaRPr lang="en-GB"/>
          </a:p>
        </p:txBody>
      </p:sp>
    </p:spTree>
    <p:extLst>
      <p:ext uri="{BB962C8B-B14F-4D97-AF65-F5344CB8AC3E}">
        <p14:creationId xmlns:p14="http://schemas.microsoft.com/office/powerpoint/2010/main" val="37173078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B1BE5-44A7-471C-867B-4A43F97A317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28BFF40-B81B-477E-9847-1525079E30F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B8BE54-125E-44F3-B8E8-6E9443D553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BABABB6-2EA6-433B-9C62-4B4225BB68E9}"/>
              </a:ext>
            </a:extLst>
          </p:cNvPr>
          <p:cNvSpPr>
            <a:spLocks noGrp="1"/>
          </p:cNvSpPr>
          <p:nvPr>
            <p:ph type="dt" sz="half" idx="10"/>
          </p:nvPr>
        </p:nvSpPr>
        <p:spPr/>
        <p:txBody>
          <a:bodyPr/>
          <a:lstStyle/>
          <a:p>
            <a:fld id="{AA30443C-C37F-44E2-86A8-47E5E95542E6}" type="datetimeFigureOut">
              <a:rPr lang="en-GB" smtClean="0"/>
              <a:t>03/12/2024</a:t>
            </a:fld>
            <a:endParaRPr lang="en-GB"/>
          </a:p>
        </p:txBody>
      </p:sp>
      <p:sp>
        <p:nvSpPr>
          <p:cNvPr id="6" name="Footer Placeholder 5">
            <a:extLst>
              <a:ext uri="{FF2B5EF4-FFF2-40B4-BE49-F238E27FC236}">
                <a16:creationId xmlns:a16="http://schemas.microsoft.com/office/drawing/2014/main" id="{A7223450-123A-474F-B762-9453FC7500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CCC4FC0-5631-4D6F-8FC8-A848D122AD0F}"/>
              </a:ext>
            </a:extLst>
          </p:cNvPr>
          <p:cNvSpPr>
            <a:spLocks noGrp="1"/>
          </p:cNvSpPr>
          <p:nvPr>
            <p:ph type="sldNum" sz="quarter" idx="12"/>
          </p:nvPr>
        </p:nvSpPr>
        <p:spPr/>
        <p:txBody>
          <a:bodyPr/>
          <a:lstStyle/>
          <a:p>
            <a:fld id="{BF84E902-A3A6-4465-9555-2C5D6B21850F}" type="slidenum">
              <a:rPr lang="en-GB" smtClean="0"/>
              <a:t>‹#›</a:t>
            </a:fld>
            <a:endParaRPr lang="en-GB"/>
          </a:p>
        </p:txBody>
      </p:sp>
    </p:spTree>
    <p:extLst>
      <p:ext uri="{BB962C8B-B14F-4D97-AF65-F5344CB8AC3E}">
        <p14:creationId xmlns:p14="http://schemas.microsoft.com/office/powerpoint/2010/main" val="21946728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50CF0-5D0A-483B-A27C-53E0CE836AD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3DEE043-8E16-4791-AB35-F35F31581C64}"/>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15953A-DC4C-4151-BA2C-E9A881A12361}"/>
              </a:ext>
            </a:extLst>
          </p:cNvPr>
          <p:cNvSpPr>
            <a:spLocks noGrp="1"/>
          </p:cNvSpPr>
          <p:nvPr>
            <p:ph type="dt" sz="half" idx="10"/>
          </p:nvPr>
        </p:nvSpPr>
        <p:spPr/>
        <p:txBody>
          <a:bodyPr/>
          <a:lstStyle/>
          <a:p>
            <a:fld id="{AA30443C-C37F-44E2-86A8-47E5E95542E6}" type="datetimeFigureOut">
              <a:rPr lang="en-GB" smtClean="0"/>
              <a:t>03/12/2024</a:t>
            </a:fld>
            <a:endParaRPr lang="en-GB"/>
          </a:p>
        </p:txBody>
      </p:sp>
      <p:sp>
        <p:nvSpPr>
          <p:cNvPr id="5" name="Footer Placeholder 4">
            <a:extLst>
              <a:ext uri="{FF2B5EF4-FFF2-40B4-BE49-F238E27FC236}">
                <a16:creationId xmlns:a16="http://schemas.microsoft.com/office/drawing/2014/main" id="{E1F4D2E1-B94F-494C-A573-B25CE6F0E8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F2B6B7-5FDF-40E4-83A5-E56FFDD9F769}"/>
              </a:ext>
            </a:extLst>
          </p:cNvPr>
          <p:cNvSpPr>
            <a:spLocks noGrp="1"/>
          </p:cNvSpPr>
          <p:nvPr>
            <p:ph type="sldNum" sz="quarter" idx="12"/>
          </p:nvPr>
        </p:nvSpPr>
        <p:spPr/>
        <p:txBody>
          <a:bodyPr/>
          <a:lstStyle/>
          <a:p>
            <a:fld id="{BF84E902-A3A6-4465-9555-2C5D6B21850F}" type="slidenum">
              <a:rPr lang="en-GB" smtClean="0"/>
              <a:t>‹#›</a:t>
            </a:fld>
            <a:endParaRPr lang="en-GB"/>
          </a:p>
        </p:txBody>
      </p:sp>
    </p:spTree>
    <p:extLst>
      <p:ext uri="{BB962C8B-B14F-4D97-AF65-F5344CB8AC3E}">
        <p14:creationId xmlns:p14="http://schemas.microsoft.com/office/powerpoint/2010/main" val="36899908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2D8437-419C-4C2C-B977-468DA4EE532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37AC376-7A86-4ED9-9A1C-2ECA40355AA6}"/>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AE107C-6DCC-431C-AF7A-5B92D409FDA3}"/>
              </a:ext>
            </a:extLst>
          </p:cNvPr>
          <p:cNvSpPr>
            <a:spLocks noGrp="1"/>
          </p:cNvSpPr>
          <p:nvPr>
            <p:ph type="dt" sz="half" idx="10"/>
          </p:nvPr>
        </p:nvSpPr>
        <p:spPr/>
        <p:txBody>
          <a:bodyPr/>
          <a:lstStyle/>
          <a:p>
            <a:fld id="{AA30443C-C37F-44E2-86A8-47E5E95542E6}" type="datetimeFigureOut">
              <a:rPr lang="en-GB" smtClean="0"/>
              <a:t>03/12/2024</a:t>
            </a:fld>
            <a:endParaRPr lang="en-GB"/>
          </a:p>
        </p:txBody>
      </p:sp>
      <p:sp>
        <p:nvSpPr>
          <p:cNvPr id="5" name="Footer Placeholder 4">
            <a:extLst>
              <a:ext uri="{FF2B5EF4-FFF2-40B4-BE49-F238E27FC236}">
                <a16:creationId xmlns:a16="http://schemas.microsoft.com/office/drawing/2014/main" id="{D545E4F7-7670-411E-944D-B82302D9F0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D37B19-B459-49D8-B183-F9CC67417E95}"/>
              </a:ext>
            </a:extLst>
          </p:cNvPr>
          <p:cNvSpPr>
            <a:spLocks noGrp="1"/>
          </p:cNvSpPr>
          <p:nvPr>
            <p:ph type="sldNum" sz="quarter" idx="12"/>
          </p:nvPr>
        </p:nvSpPr>
        <p:spPr/>
        <p:txBody>
          <a:bodyPr/>
          <a:lstStyle/>
          <a:p>
            <a:fld id="{BF84E902-A3A6-4465-9555-2C5D6B21850F}" type="slidenum">
              <a:rPr lang="en-GB" smtClean="0"/>
              <a:t>‹#›</a:t>
            </a:fld>
            <a:endParaRPr lang="en-GB"/>
          </a:p>
        </p:txBody>
      </p:sp>
    </p:spTree>
    <p:extLst>
      <p:ext uri="{BB962C8B-B14F-4D97-AF65-F5344CB8AC3E}">
        <p14:creationId xmlns:p14="http://schemas.microsoft.com/office/powerpoint/2010/main" val="1673838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9BB2760-0B03-4F89-AC34-465AD479E36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58909D7-6ADA-4307-9226-267249B2136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F23BFF-6908-491E-AD63-CD4592442E8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A30443C-C37F-44E2-86A8-47E5E95542E6}" type="datetimeFigureOut">
              <a:rPr lang="en-GB" smtClean="0"/>
              <a:t>03/12/2024</a:t>
            </a:fld>
            <a:endParaRPr lang="en-GB"/>
          </a:p>
        </p:txBody>
      </p:sp>
      <p:sp>
        <p:nvSpPr>
          <p:cNvPr id="5" name="Footer Placeholder 4">
            <a:extLst>
              <a:ext uri="{FF2B5EF4-FFF2-40B4-BE49-F238E27FC236}">
                <a16:creationId xmlns:a16="http://schemas.microsoft.com/office/drawing/2014/main" id="{D0FB2D90-3D83-4E43-9E19-507BE30C7A4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8790653-FA48-4E50-B486-9F6D3123E8C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F84E902-A3A6-4465-9555-2C5D6B21850F}" type="slidenum">
              <a:rPr lang="en-GB" smtClean="0"/>
              <a:t>‹#›</a:t>
            </a:fld>
            <a:endParaRPr lang="en-GB"/>
          </a:p>
        </p:txBody>
      </p:sp>
    </p:spTree>
    <p:extLst>
      <p:ext uri="{BB962C8B-B14F-4D97-AF65-F5344CB8AC3E}">
        <p14:creationId xmlns:p14="http://schemas.microsoft.com/office/powerpoint/2010/main" val="9381832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labour.org.uk/change/mission-driven-government/" TargetMode="Externa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hyperlink" Target="https://www.gov.uk/government/uploads/system/uploads/attachment_data/file/5951/1793908.pdf" TargetMode="External"/><Relationship Id="rId2" Type="http://schemas.openxmlformats.org/officeDocument/2006/relationships/image" Target="../media/image23.png"/><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gov.wales/written-statement-general-power-competence-commercial-purpose-conditions-wales-amendment" TargetMode="External"/><Relationship Id="rId2" Type="http://schemas.openxmlformats.org/officeDocument/2006/relationships/hyperlink" Target="https://locality.org.uk/wp-content/uploads/2018/03/LOCALITY-LOCALISM-REPORT-1.pdf" TargetMode="External"/><Relationship Id="rId1" Type="http://schemas.openxmlformats.org/officeDocument/2006/relationships/slideLayout" Target="../slideLayouts/slideLayout2.xml"/><Relationship Id="rId4" Type="http://schemas.openxmlformats.org/officeDocument/2006/relationships/hyperlink" Target="https://www.wlga.wales/wlga-manifesto-for-localism"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in a suit&#10;&#10;Description automatically generated">
            <a:extLst>
              <a:ext uri="{FF2B5EF4-FFF2-40B4-BE49-F238E27FC236}">
                <a16:creationId xmlns:a16="http://schemas.microsoft.com/office/drawing/2014/main" id="{0313CB2F-BA7F-FFFD-F642-BB7F52D0CB42}"/>
              </a:ext>
            </a:extLst>
          </p:cNvPr>
          <p:cNvPicPr>
            <a:picLocks noChangeAspect="1"/>
          </p:cNvPicPr>
          <p:nvPr/>
        </p:nvPicPr>
        <p:blipFill>
          <a:blip r:embed="rId2"/>
          <a:srcRect l="4759" r="34627" b="9092"/>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CE6FB9C-D85D-10F6-4F55-5025766AAACD}"/>
              </a:ext>
            </a:extLst>
          </p:cNvPr>
          <p:cNvSpPr>
            <a:spLocks noGrp="1"/>
          </p:cNvSpPr>
          <p:nvPr>
            <p:ph type="ctrTitle"/>
          </p:nvPr>
        </p:nvSpPr>
        <p:spPr>
          <a:xfrm>
            <a:off x="477981" y="1122363"/>
            <a:ext cx="4023360" cy="3204134"/>
          </a:xfrm>
        </p:spPr>
        <p:txBody>
          <a:bodyPr anchor="b">
            <a:normAutofit/>
          </a:bodyPr>
          <a:lstStyle/>
          <a:p>
            <a:pPr algn="l"/>
            <a:r>
              <a:rPr lang="en-GB" sz="4800">
                <a:solidFill>
                  <a:schemeClr val="bg1"/>
                </a:solidFill>
              </a:rPr>
              <a:t>The Transformation Mission?</a:t>
            </a:r>
          </a:p>
        </p:txBody>
      </p:sp>
      <p:sp>
        <p:nvSpPr>
          <p:cNvPr id="3" name="Subtitle 2">
            <a:extLst>
              <a:ext uri="{FF2B5EF4-FFF2-40B4-BE49-F238E27FC236}">
                <a16:creationId xmlns:a16="http://schemas.microsoft.com/office/drawing/2014/main" id="{AD116C26-2B98-D02D-B360-064191C64CC6}"/>
              </a:ext>
            </a:extLst>
          </p:cNvPr>
          <p:cNvSpPr>
            <a:spLocks noGrp="1"/>
          </p:cNvSpPr>
          <p:nvPr>
            <p:ph type="subTitle" idx="1"/>
          </p:nvPr>
        </p:nvSpPr>
        <p:spPr>
          <a:xfrm>
            <a:off x="477980" y="4872922"/>
            <a:ext cx="4023359" cy="1208141"/>
          </a:xfrm>
        </p:spPr>
        <p:txBody>
          <a:bodyPr>
            <a:normAutofit/>
          </a:bodyPr>
          <a:lstStyle/>
          <a:p>
            <a:pPr algn="l"/>
            <a:r>
              <a:rPr lang="en-GB" sz="2000">
                <a:solidFill>
                  <a:schemeClr val="bg1"/>
                </a:solidFill>
              </a:rPr>
              <a:t>Mission-Driven Government and the Localism Possibilities</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675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88A574-85F6-6CBA-4F25-AAFEB2666A01}"/>
              </a:ext>
            </a:extLst>
          </p:cNvPr>
          <p:cNvSpPr>
            <a:spLocks noGrp="1"/>
          </p:cNvSpPr>
          <p:nvPr>
            <p:ph type="title"/>
          </p:nvPr>
        </p:nvSpPr>
        <p:spPr>
          <a:xfrm>
            <a:off x="5297762" y="329184"/>
            <a:ext cx="6251110" cy="1783080"/>
          </a:xfrm>
        </p:spPr>
        <p:txBody>
          <a:bodyPr anchor="b">
            <a:normAutofit/>
          </a:bodyPr>
          <a:lstStyle/>
          <a:p>
            <a:r>
              <a:rPr lang="en-GB" sz="6000" dirty="0"/>
              <a:t>Content</a:t>
            </a:r>
          </a:p>
        </p:txBody>
      </p:sp>
      <p:pic>
        <p:nvPicPr>
          <p:cNvPr id="4" name="Picture 3">
            <a:extLst>
              <a:ext uri="{FF2B5EF4-FFF2-40B4-BE49-F238E27FC236}">
                <a16:creationId xmlns:a16="http://schemas.microsoft.com/office/drawing/2014/main" id="{DB8EEACE-3085-C114-9AB2-1540A4A5A05D}"/>
              </a:ext>
            </a:extLst>
          </p:cNvPr>
          <p:cNvPicPr>
            <a:picLocks noChangeAspect="1"/>
          </p:cNvPicPr>
          <p:nvPr/>
        </p:nvPicPr>
        <p:blipFill>
          <a:blip r:embed="rId2"/>
          <a:srcRect l="7604"/>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DA478EC-9F2D-2FB7-E729-2F2D5D94F0DC}"/>
              </a:ext>
            </a:extLst>
          </p:cNvPr>
          <p:cNvSpPr>
            <a:spLocks noGrp="1"/>
          </p:cNvSpPr>
          <p:nvPr>
            <p:ph idx="1"/>
          </p:nvPr>
        </p:nvSpPr>
        <p:spPr>
          <a:xfrm>
            <a:off x="5297762" y="2706624"/>
            <a:ext cx="6251110" cy="3483864"/>
          </a:xfrm>
        </p:spPr>
        <p:txBody>
          <a:bodyPr>
            <a:normAutofit/>
          </a:bodyPr>
          <a:lstStyle/>
          <a:p>
            <a:r>
              <a:rPr lang="en-GB" sz="3200" dirty="0"/>
              <a:t>The Labour Government’s Mission</a:t>
            </a:r>
          </a:p>
          <a:p>
            <a:r>
              <a:rPr lang="en-GB" sz="3200" dirty="0"/>
              <a:t>People Power: the Commission on the Future of Localism</a:t>
            </a:r>
          </a:p>
        </p:txBody>
      </p:sp>
    </p:spTree>
    <p:extLst>
      <p:ext uri="{BB962C8B-B14F-4D97-AF65-F5344CB8AC3E}">
        <p14:creationId xmlns:p14="http://schemas.microsoft.com/office/powerpoint/2010/main" val="17236211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hlinkClick r:id="rId2"/>
            <a:extLst>
              <a:ext uri="{FF2B5EF4-FFF2-40B4-BE49-F238E27FC236}">
                <a16:creationId xmlns:a16="http://schemas.microsoft.com/office/drawing/2014/main" id="{BF27E812-CB92-B3C0-AA1A-16A198D5ACC4}"/>
              </a:ext>
            </a:extLst>
          </p:cNvPr>
          <p:cNvPicPr>
            <a:picLocks noChangeAspect="1"/>
          </p:cNvPicPr>
          <p:nvPr/>
        </p:nvPicPr>
        <p:blipFill>
          <a:blip r:embed="rId3"/>
          <a:stretch>
            <a:fillRect/>
          </a:stretch>
        </p:blipFill>
        <p:spPr>
          <a:xfrm>
            <a:off x="457200" y="595503"/>
            <a:ext cx="11277600" cy="5666993"/>
          </a:xfrm>
          <a:prstGeom prst="rect">
            <a:avLst/>
          </a:prstGeom>
        </p:spPr>
      </p:pic>
    </p:spTree>
    <p:extLst>
      <p:ext uri="{BB962C8B-B14F-4D97-AF65-F5344CB8AC3E}">
        <p14:creationId xmlns:p14="http://schemas.microsoft.com/office/powerpoint/2010/main" val="20838775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191E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5FCBA015-E544-A14F-8AA7-0DDA1746AD3B}"/>
              </a:ext>
            </a:extLst>
          </p:cNvPr>
          <p:cNvPicPr>
            <a:picLocks noGrp="1" noChangeAspect="1"/>
          </p:cNvPicPr>
          <p:nvPr>
            <p:ph idx="1"/>
          </p:nvPr>
        </p:nvPicPr>
        <p:blipFill>
          <a:blip r:embed="rId2"/>
          <a:stretch>
            <a:fillRect/>
          </a:stretch>
        </p:blipFill>
        <p:spPr>
          <a:xfrm>
            <a:off x="643467" y="975361"/>
            <a:ext cx="10905066" cy="4907278"/>
          </a:xfrm>
          <a:prstGeom prst="rect">
            <a:avLst/>
          </a:prstGeom>
        </p:spPr>
      </p:pic>
    </p:spTree>
    <p:extLst>
      <p:ext uri="{BB962C8B-B14F-4D97-AF65-F5344CB8AC3E}">
        <p14:creationId xmlns:p14="http://schemas.microsoft.com/office/powerpoint/2010/main" val="5985789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99D2C73-08B0-4F6B-A8E9-4651E6BDBE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68DB88C-7EF2-487C-85D1-848F61F13E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9E8D5537-051F-A502-8C04-19272AD980D9}"/>
              </a:ext>
            </a:extLst>
          </p:cNvPr>
          <p:cNvPicPr>
            <a:picLocks noChangeAspect="1"/>
          </p:cNvPicPr>
          <p:nvPr/>
        </p:nvPicPr>
        <p:blipFill>
          <a:blip r:embed="rId2"/>
          <a:srcRect t="11889" r="-2" b="11887"/>
          <a:stretch/>
        </p:blipFill>
        <p:spPr>
          <a:xfrm>
            <a:off x="643467" y="643467"/>
            <a:ext cx="5372099" cy="5571066"/>
          </a:xfrm>
          <a:prstGeom prst="rect">
            <a:avLst/>
          </a:prstGeom>
        </p:spPr>
      </p:pic>
      <p:pic>
        <p:nvPicPr>
          <p:cNvPr id="2" name="Picture 1">
            <a:extLst>
              <a:ext uri="{FF2B5EF4-FFF2-40B4-BE49-F238E27FC236}">
                <a16:creationId xmlns:a16="http://schemas.microsoft.com/office/drawing/2014/main" id="{8738307C-6A6F-49DD-9BE5-5DA328705AD8}"/>
              </a:ext>
            </a:extLst>
          </p:cNvPr>
          <p:cNvPicPr>
            <a:picLocks noChangeAspect="1"/>
          </p:cNvPicPr>
          <p:nvPr/>
        </p:nvPicPr>
        <p:blipFill>
          <a:blip r:embed="rId3"/>
          <a:srcRect l="7034" r="4012" b="2"/>
          <a:stretch/>
        </p:blipFill>
        <p:spPr>
          <a:xfrm>
            <a:off x="6176432" y="643467"/>
            <a:ext cx="5372100" cy="5571066"/>
          </a:xfrm>
          <a:prstGeom prst="rect">
            <a:avLst/>
          </a:prstGeom>
        </p:spPr>
      </p:pic>
    </p:spTree>
    <p:extLst>
      <p:ext uri="{BB962C8B-B14F-4D97-AF65-F5344CB8AC3E}">
        <p14:creationId xmlns:p14="http://schemas.microsoft.com/office/powerpoint/2010/main" val="5203996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F9EAE78-6C6D-4C19-B662-750CF8AD7E52}"/>
              </a:ext>
            </a:extLst>
          </p:cNvPr>
          <p:cNvPicPr>
            <a:picLocks noChangeAspect="1"/>
          </p:cNvPicPr>
          <p:nvPr/>
        </p:nvPicPr>
        <p:blipFill>
          <a:blip r:embed="rId2"/>
          <a:stretch>
            <a:fillRect/>
          </a:stretch>
        </p:blipFill>
        <p:spPr>
          <a:xfrm>
            <a:off x="3662362" y="376237"/>
            <a:ext cx="4867275" cy="6105525"/>
          </a:xfrm>
          <a:prstGeom prst="rect">
            <a:avLst/>
          </a:prstGeom>
        </p:spPr>
      </p:pic>
    </p:spTree>
    <p:extLst>
      <p:ext uri="{BB962C8B-B14F-4D97-AF65-F5344CB8AC3E}">
        <p14:creationId xmlns:p14="http://schemas.microsoft.com/office/powerpoint/2010/main" val="3700042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44A6B0D-7663-48E2-A2FC-F68EC64B40C1}"/>
              </a:ext>
            </a:extLst>
          </p:cNvPr>
          <p:cNvPicPr>
            <a:picLocks noChangeAspect="1"/>
          </p:cNvPicPr>
          <p:nvPr/>
        </p:nvPicPr>
        <p:blipFill>
          <a:blip r:embed="rId2"/>
          <a:stretch>
            <a:fillRect/>
          </a:stretch>
        </p:blipFill>
        <p:spPr>
          <a:xfrm>
            <a:off x="1719262" y="161925"/>
            <a:ext cx="8753475" cy="6534150"/>
          </a:xfrm>
          <a:prstGeom prst="rect">
            <a:avLst/>
          </a:prstGeom>
        </p:spPr>
      </p:pic>
    </p:spTree>
    <p:extLst>
      <p:ext uri="{BB962C8B-B14F-4D97-AF65-F5344CB8AC3E}">
        <p14:creationId xmlns:p14="http://schemas.microsoft.com/office/powerpoint/2010/main" val="12802264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54C0218-2438-4146-983F-B841554B0047}"/>
              </a:ext>
            </a:extLst>
          </p:cNvPr>
          <p:cNvPicPr>
            <a:picLocks noChangeAspect="1"/>
          </p:cNvPicPr>
          <p:nvPr/>
        </p:nvPicPr>
        <p:blipFill>
          <a:blip r:embed="rId2"/>
          <a:stretch>
            <a:fillRect/>
          </a:stretch>
        </p:blipFill>
        <p:spPr>
          <a:xfrm rot="21392143">
            <a:off x="52064" y="1307131"/>
            <a:ext cx="5584954" cy="1892099"/>
          </a:xfrm>
          <a:prstGeom prst="rect">
            <a:avLst/>
          </a:prstGeom>
        </p:spPr>
      </p:pic>
      <p:sp>
        <p:nvSpPr>
          <p:cNvPr id="3" name="Rectangle 2">
            <a:extLst>
              <a:ext uri="{FF2B5EF4-FFF2-40B4-BE49-F238E27FC236}">
                <a16:creationId xmlns:a16="http://schemas.microsoft.com/office/drawing/2014/main" id="{4333C224-ED61-4D46-8992-82EE5A72102A}"/>
              </a:ext>
            </a:extLst>
          </p:cNvPr>
          <p:cNvSpPr/>
          <p:nvPr/>
        </p:nvSpPr>
        <p:spPr>
          <a:xfrm>
            <a:off x="5794625" y="433617"/>
            <a:ext cx="5684201" cy="2554545"/>
          </a:xfrm>
          <a:prstGeom prst="rect">
            <a:avLst/>
          </a:prstGeom>
          <a:ln w="76200">
            <a:solidFill>
              <a:schemeClr val="tx1"/>
            </a:solidFill>
          </a:ln>
        </p:spPr>
        <p:txBody>
          <a:bodyPr wrap="square">
            <a:spAutoFit/>
          </a:bodyPr>
          <a:lstStyle/>
          <a:p>
            <a:r>
              <a:rPr lang="en-US" sz="2000" dirty="0"/>
              <a:t>There is growing political consensus on the need to </a:t>
            </a:r>
            <a:r>
              <a:rPr lang="en-US" sz="2000" dirty="0" err="1"/>
              <a:t>decentralise</a:t>
            </a:r>
            <a:r>
              <a:rPr lang="en-US" sz="2000" dirty="0"/>
              <a:t>. It is clear that the scale and complexity of our social challenges is so great, they are unlikely to be effectively addressed from Westminster. But while successive pieces of legislation and various </a:t>
            </a:r>
            <a:r>
              <a:rPr lang="en-US" sz="2000" dirty="0" err="1"/>
              <a:t>programmes</a:t>
            </a:r>
            <a:r>
              <a:rPr lang="en-US" sz="2000" dirty="0"/>
              <a:t> have sought to achieve this, our Commission finds that we have not yet secured a radical rebalancing of power to people. [7]</a:t>
            </a:r>
            <a:endParaRPr lang="en-GB" sz="2000" dirty="0"/>
          </a:p>
        </p:txBody>
      </p:sp>
      <p:sp>
        <p:nvSpPr>
          <p:cNvPr id="4" name="Rectangle 3">
            <a:extLst>
              <a:ext uri="{FF2B5EF4-FFF2-40B4-BE49-F238E27FC236}">
                <a16:creationId xmlns:a16="http://schemas.microsoft.com/office/drawing/2014/main" id="{D12429A0-B8A2-4304-A411-5AE11D58F6BE}"/>
              </a:ext>
            </a:extLst>
          </p:cNvPr>
          <p:cNvSpPr/>
          <p:nvPr/>
        </p:nvSpPr>
        <p:spPr>
          <a:xfrm>
            <a:off x="2363057" y="3869838"/>
            <a:ext cx="8417127" cy="2554545"/>
          </a:xfrm>
          <a:prstGeom prst="rect">
            <a:avLst/>
          </a:prstGeom>
          <a:ln w="57150">
            <a:solidFill>
              <a:schemeClr val="tx1"/>
            </a:solidFill>
          </a:ln>
        </p:spPr>
        <p:txBody>
          <a:bodyPr wrap="square">
            <a:spAutoFit/>
          </a:bodyPr>
          <a:lstStyle/>
          <a:p>
            <a:r>
              <a:rPr lang="en-US" sz="2000" dirty="0"/>
              <a:t>Localism must be about giving voice, choice and control to communities who are seldom heard by our political and economic institutions. Localism should enable local solutions through partnership and collaboration around place, and provide the conditions for social action to thrive. Localism is about more than local governance structures or </a:t>
            </a:r>
            <a:r>
              <a:rPr lang="en-US" sz="2000" dirty="0" err="1"/>
              <a:t>decentralising</a:t>
            </a:r>
            <a:r>
              <a:rPr lang="en-US" sz="2000" dirty="0"/>
              <a:t> decision-making. It is about the connections and feelings of belonging that unite people within their communities. It is about how people perceive their own power and ability to make change in their local area alongside their </a:t>
            </a:r>
            <a:r>
              <a:rPr lang="en-US" sz="2000" dirty="0" err="1"/>
              <a:t>neighbours</a:t>
            </a:r>
            <a:r>
              <a:rPr lang="en-US" sz="2000" dirty="0"/>
              <a:t> [7]</a:t>
            </a:r>
            <a:endParaRPr lang="en-GB" sz="2000" dirty="0"/>
          </a:p>
        </p:txBody>
      </p:sp>
    </p:spTree>
    <p:extLst>
      <p:ext uri="{BB962C8B-B14F-4D97-AF65-F5344CB8AC3E}">
        <p14:creationId xmlns:p14="http://schemas.microsoft.com/office/powerpoint/2010/main" val="4726201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6E7AD0B-0758-4E40-A71D-7F5F60F994D0}"/>
              </a:ext>
            </a:extLst>
          </p:cNvPr>
          <p:cNvPicPr>
            <a:picLocks noChangeAspect="1"/>
          </p:cNvPicPr>
          <p:nvPr/>
        </p:nvPicPr>
        <p:blipFill>
          <a:blip r:embed="rId2"/>
          <a:stretch>
            <a:fillRect/>
          </a:stretch>
        </p:blipFill>
        <p:spPr>
          <a:xfrm>
            <a:off x="629042" y="690465"/>
            <a:ext cx="5337593" cy="3226545"/>
          </a:xfrm>
          <a:prstGeom prst="rect">
            <a:avLst/>
          </a:prstGeom>
          <a:ln w="88900" cap="sq" cmpd="thickThin">
            <a:solidFill>
              <a:srgbClr val="000000"/>
            </a:solidFill>
            <a:prstDash val="solid"/>
            <a:miter lim="800000"/>
          </a:ln>
          <a:effectLst>
            <a:innerShdw blurRad="76200">
              <a:srgbClr val="000000"/>
            </a:innerShdw>
          </a:effectLst>
        </p:spPr>
      </p:pic>
      <p:pic>
        <p:nvPicPr>
          <p:cNvPr id="3" name="Picture 2">
            <a:extLst>
              <a:ext uri="{FF2B5EF4-FFF2-40B4-BE49-F238E27FC236}">
                <a16:creationId xmlns:a16="http://schemas.microsoft.com/office/drawing/2014/main" id="{B21FFE84-C687-48D2-9241-7B130C0232F6}"/>
              </a:ext>
            </a:extLst>
          </p:cNvPr>
          <p:cNvPicPr>
            <a:picLocks noChangeAspect="1"/>
          </p:cNvPicPr>
          <p:nvPr/>
        </p:nvPicPr>
        <p:blipFill>
          <a:blip r:embed="rId3"/>
          <a:stretch>
            <a:fillRect/>
          </a:stretch>
        </p:blipFill>
        <p:spPr>
          <a:xfrm>
            <a:off x="6225366" y="3598991"/>
            <a:ext cx="5337592" cy="2731151"/>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34411126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906967E-D9EF-4A7F-9669-6C42F25398CC}"/>
              </a:ext>
            </a:extLst>
          </p:cNvPr>
          <p:cNvPicPr>
            <a:picLocks noChangeAspect="1"/>
          </p:cNvPicPr>
          <p:nvPr/>
        </p:nvPicPr>
        <p:blipFill>
          <a:blip r:embed="rId2"/>
          <a:stretch>
            <a:fillRect/>
          </a:stretch>
        </p:blipFill>
        <p:spPr>
          <a:xfrm>
            <a:off x="1543050" y="23812"/>
            <a:ext cx="9105900" cy="6810375"/>
          </a:xfrm>
          <a:prstGeom prst="rect">
            <a:avLst/>
          </a:prstGeom>
        </p:spPr>
      </p:pic>
      <p:sp>
        <p:nvSpPr>
          <p:cNvPr id="3" name="Rectangle 2">
            <a:extLst>
              <a:ext uri="{FF2B5EF4-FFF2-40B4-BE49-F238E27FC236}">
                <a16:creationId xmlns:a16="http://schemas.microsoft.com/office/drawing/2014/main" id="{FE9ECE43-F6EA-979B-0E7A-E34AD49677EA}"/>
              </a:ext>
            </a:extLst>
          </p:cNvPr>
          <p:cNvSpPr/>
          <p:nvPr/>
        </p:nvSpPr>
        <p:spPr>
          <a:xfrm>
            <a:off x="1726058" y="636998"/>
            <a:ext cx="4284324" cy="279200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6AC6A717-FCFB-392C-1548-BDC97919777F}"/>
              </a:ext>
            </a:extLst>
          </p:cNvPr>
          <p:cNvSpPr/>
          <p:nvPr/>
        </p:nvSpPr>
        <p:spPr>
          <a:xfrm>
            <a:off x="6111304" y="636998"/>
            <a:ext cx="4284324" cy="279200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4">
            <a:extLst>
              <a:ext uri="{FF2B5EF4-FFF2-40B4-BE49-F238E27FC236}">
                <a16:creationId xmlns:a16="http://schemas.microsoft.com/office/drawing/2014/main" id="{28BBE711-D54C-C1A4-D930-1C08AE2F4C6C}"/>
              </a:ext>
            </a:extLst>
          </p:cNvPr>
          <p:cNvSpPr/>
          <p:nvPr/>
        </p:nvSpPr>
        <p:spPr>
          <a:xfrm>
            <a:off x="1726058" y="3900756"/>
            <a:ext cx="4284324" cy="279200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AACA181F-1E20-AEC9-27D1-F18EED25ABC8}"/>
              </a:ext>
            </a:extLst>
          </p:cNvPr>
          <p:cNvSpPr/>
          <p:nvPr/>
        </p:nvSpPr>
        <p:spPr>
          <a:xfrm>
            <a:off x="6111304" y="3900756"/>
            <a:ext cx="4284324" cy="279200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3758589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4"/>
                                        </p:tgtEl>
                                      </p:cBhvr>
                                    </p:animEffect>
                                    <p:set>
                                      <p:cBhvr>
                                        <p:cTn id="12" dur="1" fill="hold">
                                          <p:stCondLst>
                                            <p:cond delay="499"/>
                                          </p:stCondLst>
                                        </p:cTn>
                                        <p:tgtEl>
                                          <p:spTgt spid="4"/>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5"/>
                                        </p:tgtEl>
                                      </p:cBhvr>
                                    </p:animEffect>
                                    <p:set>
                                      <p:cBhvr>
                                        <p:cTn id="17" dur="1" fill="hold">
                                          <p:stCondLst>
                                            <p:cond delay="499"/>
                                          </p:stCondLst>
                                        </p:cTn>
                                        <p:tgtEl>
                                          <p:spTgt spid="5"/>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grpId="0" nodeType="clickEffect">
                                  <p:stCondLst>
                                    <p:cond delay="0"/>
                                  </p:stCondLst>
                                  <p:childTnLst>
                                    <p:animEffect transition="out" filter="fade">
                                      <p:cBhvr>
                                        <p:cTn id="21" dur="500"/>
                                        <p:tgtEl>
                                          <p:spTgt spid="6"/>
                                        </p:tgtEl>
                                      </p:cBhvr>
                                    </p:animEffect>
                                    <p:set>
                                      <p:cBhvr>
                                        <p:cTn id="22" dur="1" fill="hold">
                                          <p:stCondLst>
                                            <p:cond delay="4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18615A1-62B2-44C6-9143-58F3637A03C6}"/>
              </a:ext>
            </a:extLst>
          </p:cNvPr>
          <p:cNvPicPr>
            <a:picLocks noChangeAspect="1"/>
          </p:cNvPicPr>
          <p:nvPr/>
        </p:nvPicPr>
        <p:blipFill>
          <a:blip r:embed="rId2"/>
          <a:stretch>
            <a:fillRect/>
          </a:stretch>
        </p:blipFill>
        <p:spPr>
          <a:xfrm>
            <a:off x="388381" y="0"/>
            <a:ext cx="7326123" cy="6858000"/>
          </a:xfrm>
          <a:prstGeom prst="rect">
            <a:avLst/>
          </a:prstGeom>
        </p:spPr>
      </p:pic>
      <p:sp>
        <p:nvSpPr>
          <p:cNvPr id="3" name="TextBox 2">
            <a:extLst>
              <a:ext uri="{FF2B5EF4-FFF2-40B4-BE49-F238E27FC236}">
                <a16:creationId xmlns:a16="http://schemas.microsoft.com/office/drawing/2014/main" id="{1B9F46BC-3797-F027-67FC-5F8823A544A9}"/>
              </a:ext>
            </a:extLst>
          </p:cNvPr>
          <p:cNvSpPr txBox="1"/>
          <p:nvPr/>
        </p:nvSpPr>
        <p:spPr>
          <a:xfrm>
            <a:off x="7911100" y="688369"/>
            <a:ext cx="3996648" cy="5693866"/>
          </a:xfrm>
          <a:prstGeom prst="rect">
            <a:avLst/>
          </a:prstGeom>
          <a:solidFill>
            <a:srgbClr val="7030A0"/>
          </a:solidFill>
        </p:spPr>
        <p:txBody>
          <a:bodyPr wrap="square" rtlCol="0">
            <a:spAutoFit/>
          </a:bodyPr>
          <a:lstStyle/>
          <a:p>
            <a:pPr marL="342900" indent="-342900">
              <a:buAutoNum type="arabicPeriod"/>
            </a:pPr>
            <a:r>
              <a:rPr lang="en-GB" sz="2800" dirty="0">
                <a:solidFill>
                  <a:schemeClr val="bg1"/>
                </a:solidFill>
              </a:rPr>
              <a:t>People are the end goal</a:t>
            </a:r>
          </a:p>
          <a:p>
            <a:pPr marL="342900" indent="-342900">
              <a:buAutoNum type="arabicPeriod"/>
            </a:pPr>
            <a:r>
              <a:rPr lang="en-GB" sz="2800" dirty="0">
                <a:solidFill>
                  <a:schemeClr val="bg1"/>
                </a:solidFill>
              </a:rPr>
              <a:t>Equality in local participation</a:t>
            </a:r>
          </a:p>
          <a:p>
            <a:pPr marL="342900" indent="-342900">
              <a:buAutoNum type="arabicPeriod"/>
            </a:pPr>
            <a:r>
              <a:rPr lang="en-GB" sz="2800" dirty="0">
                <a:solidFill>
                  <a:schemeClr val="bg1"/>
                </a:solidFill>
              </a:rPr>
              <a:t>Dynamic local accountability</a:t>
            </a:r>
          </a:p>
          <a:p>
            <a:pPr marL="342900" indent="-342900">
              <a:buAutoNum type="arabicPeriod"/>
            </a:pPr>
            <a:r>
              <a:rPr lang="en-GB" sz="2800" dirty="0">
                <a:solidFill>
                  <a:schemeClr val="bg1"/>
                </a:solidFill>
              </a:rPr>
              <a:t>Local leadership is built around place</a:t>
            </a:r>
          </a:p>
          <a:p>
            <a:pPr marL="342900" indent="-342900">
              <a:buAutoNum type="arabicPeriod"/>
            </a:pPr>
            <a:r>
              <a:rPr lang="en-GB" sz="2800" dirty="0">
                <a:solidFill>
                  <a:schemeClr val="bg1"/>
                </a:solidFill>
              </a:rPr>
              <a:t>Localism requires meaningful powers and integrated structures</a:t>
            </a:r>
          </a:p>
          <a:p>
            <a:pPr marL="342900" indent="-342900">
              <a:buAutoNum type="arabicPeriod"/>
            </a:pPr>
            <a:r>
              <a:rPr lang="en-GB" sz="2800" dirty="0">
                <a:solidFill>
                  <a:schemeClr val="bg1"/>
                </a:solidFill>
              </a:rPr>
              <a:t>Economic power must support community responsibility</a:t>
            </a:r>
          </a:p>
        </p:txBody>
      </p:sp>
    </p:spTree>
    <p:extLst>
      <p:ext uri="{BB962C8B-B14F-4D97-AF65-F5344CB8AC3E}">
        <p14:creationId xmlns:p14="http://schemas.microsoft.com/office/powerpoint/2010/main" val="593076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44330D-EA18-4254-AA95-EB49948539B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cell phone&#10;&#10;Description generated with very high confidence">
            <a:extLst>
              <a:ext uri="{FF2B5EF4-FFF2-40B4-BE49-F238E27FC236}">
                <a16:creationId xmlns:a16="http://schemas.microsoft.com/office/drawing/2014/main" id="{433A491E-9697-4590-A163-B39FF1157C47}"/>
              </a:ext>
            </a:extLst>
          </p:cNvPr>
          <p:cNvPicPr>
            <a:picLocks noChangeAspect="1"/>
          </p:cNvPicPr>
          <p:nvPr/>
        </p:nvPicPr>
        <p:blipFill>
          <a:blip r:embed="rId2"/>
          <a:stretch>
            <a:fillRect/>
          </a:stretch>
        </p:blipFill>
        <p:spPr>
          <a:xfrm>
            <a:off x="1810565" y="643467"/>
            <a:ext cx="8570870" cy="5571066"/>
          </a:xfrm>
          <a:prstGeom prst="rect">
            <a:avLst/>
          </a:prstGeom>
        </p:spPr>
      </p:pic>
    </p:spTree>
    <p:extLst>
      <p:ext uri="{BB962C8B-B14F-4D97-AF65-F5344CB8AC3E}">
        <p14:creationId xmlns:p14="http://schemas.microsoft.com/office/powerpoint/2010/main" val="4233607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B6935AF-69A8-4BD4-847A-350A88883FDB}"/>
              </a:ext>
            </a:extLst>
          </p:cNvPr>
          <p:cNvPicPr>
            <a:picLocks noChangeAspect="1"/>
          </p:cNvPicPr>
          <p:nvPr/>
        </p:nvPicPr>
        <p:blipFill>
          <a:blip r:embed="rId2"/>
          <a:stretch>
            <a:fillRect/>
          </a:stretch>
        </p:blipFill>
        <p:spPr>
          <a:xfrm>
            <a:off x="3530612" y="198258"/>
            <a:ext cx="5048250" cy="1057275"/>
          </a:xfrm>
          <a:prstGeom prst="rect">
            <a:avLst/>
          </a:prstGeom>
          <a:ln w="57150">
            <a:solidFill>
              <a:schemeClr val="tx1"/>
            </a:solidFill>
          </a:ln>
        </p:spPr>
      </p:pic>
      <p:pic>
        <p:nvPicPr>
          <p:cNvPr id="3" name="Picture 2">
            <a:extLst>
              <a:ext uri="{FF2B5EF4-FFF2-40B4-BE49-F238E27FC236}">
                <a16:creationId xmlns:a16="http://schemas.microsoft.com/office/drawing/2014/main" id="{7C9A1E71-5C0A-4FF9-8B9F-C1F035CF124C}"/>
              </a:ext>
            </a:extLst>
          </p:cNvPr>
          <p:cNvPicPr>
            <a:picLocks noChangeAspect="1"/>
          </p:cNvPicPr>
          <p:nvPr/>
        </p:nvPicPr>
        <p:blipFill>
          <a:blip r:embed="rId3"/>
          <a:stretch>
            <a:fillRect/>
          </a:stretch>
        </p:blipFill>
        <p:spPr>
          <a:xfrm>
            <a:off x="2707202" y="1514878"/>
            <a:ext cx="6777595" cy="5144864"/>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37211981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9692027-6D08-4CFF-A876-AE9E1A5DA6D8}"/>
              </a:ext>
            </a:extLst>
          </p:cNvPr>
          <p:cNvPicPr>
            <a:picLocks noChangeAspect="1"/>
          </p:cNvPicPr>
          <p:nvPr/>
        </p:nvPicPr>
        <p:blipFill>
          <a:blip r:embed="rId2"/>
          <a:stretch>
            <a:fillRect/>
          </a:stretch>
        </p:blipFill>
        <p:spPr>
          <a:xfrm>
            <a:off x="331184" y="1138334"/>
            <a:ext cx="11529632" cy="4346899"/>
          </a:xfrm>
          <a:prstGeom prst="rect">
            <a:avLst/>
          </a:prstGeom>
        </p:spPr>
      </p:pic>
    </p:spTree>
    <p:extLst>
      <p:ext uri="{BB962C8B-B14F-4D97-AF65-F5344CB8AC3E}">
        <p14:creationId xmlns:p14="http://schemas.microsoft.com/office/powerpoint/2010/main" val="15981488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F7A7330-3853-4FE3-933D-6B40166E7AB9}"/>
              </a:ext>
            </a:extLst>
          </p:cNvPr>
          <p:cNvPicPr>
            <a:picLocks noChangeAspect="1"/>
          </p:cNvPicPr>
          <p:nvPr/>
        </p:nvPicPr>
        <p:blipFill>
          <a:blip r:embed="rId2"/>
          <a:stretch>
            <a:fillRect/>
          </a:stretch>
        </p:blipFill>
        <p:spPr>
          <a:xfrm>
            <a:off x="333633" y="1287625"/>
            <a:ext cx="11524733" cy="4001200"/>
          </a:xfrm>
          <a:prstGeom prst="rect">
            <a:avLst/>
          </a:prstGeom>
        </p:spPr>
      </p:pic>
    </p:spTree>
    <p:extLst>
      <p:ext uri="{BB962C8B-B14F-4D97-AF65-F5344CB8AC3E}">
        <p14:creationId xmlns:p14="http://schemas.microsoft.com/office/powerpoint/2010/main" val="23492142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C4CC9FF-7AE5-4244-9B7F-5A8FA14C5781}"/>
              </a:ext>
            </a:extLst>
          </p:cNvPr>
          <p:cNvPicPr>
            <a:picLocks noChangeAspect="1"/>
          </p:cNvPicPr>
          <p:nvPr/>
        </p:nvPicPr>
        <p:blipFill>
          <a:blip r:embed="rId2"/>
          <a:stretch>
            <a:fillRect/>
          </a:stretch>
        </p:blipFill>
        <p:spPr>
          <a:xfrm>
            <a:off x="693201" y="1091682"/>
            <a:ext cx="11021479" cy="4430097"/>
          </a:xfrm>
          <a:prstGeom prst="rect">
            <a:avLst/>
          </a:prstGeom>
        </p:spPr>
      </p:pic>
    </p:spTree>
    <p:extLst>
      <p:ext uri="{BB962C8B-B14F-4D97-AF65-F5344CB8AC3E}">
        <p14:creationId xmlns:p14="http://schemas.microsoft.com/office/powerpoint/2010/main" val="5793897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C20690A-ABDA-4C30-A120-B4A9E6A2CD0B}"/>
              </a:ext>
            </a:extLst>
          </p:cNvPr>
          <p:cNvPicPr>
            <a:picLocks noChangeAspect="1"/>
          </p:cNvPicPr>
          <p:nvPr/>
        </p:nvPicPr>
        <p:blipFill>
          <a:blip r:embed="rId2"/>
          <a:stretch>
            <a:fillRect/>
          </a:stretch>
        </p:blipFill>
        <p:spPr>
          <a:xfrm>
            <a:off x="838200" y="2257425"/>
            <a:ext cx="10515600" cy="2343150"/>
          </a:xfrm>
          <a:prstGeom prst="rect">
            <a:avLst/>
          </a:prstGeom>
        </p:spPr>
      </p:pic>
    </p:spTree>
    <p:extLst>
      <p:ext uri="{BB962C8B-B14F-4D97-AF65-F5344CB8AC3E}">
        <p14:creationId xmlns:p14="http://schemas.microsoft.com/office/powerpoint/2010/main" val="14104289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F463754-978E-4D02-9EB0-18EFB064B0BB}"/>
              </a:ext>
            </a:extLst>
          </p:cNvPr>
          <p:cNvPicPr>
            <a:picLocks noChangeAspect="1"/>
          </p:cNvPicPr>
          <p:nvPr/>
        </p:nvPicPr>
        <p:blipFill>
          <a:blip r:embed="rId2"/>
          <a:stretch>
            <a:fillRect/>
          </a:stretch>
        </p:blipFill>
        <p:spPr>
          <a:xfrm>
            <a:off x="709612" y="2224087"/>
            <a:ext cx="10772775" cy="2409825"/>
          </a:xfrm>
          <a:prstGeom prst="rect">
            <a:avLst/>
          </a:prstGeom>
        </p:spPr>
      </p:pic>
    </p:spTree>
    <p:extLst>
      <p:ext uri="{BB962C8B-B14F-4D97-AF65-F5344CB8AC3E}">
        <p14:creationId xmlns:p14="http://schemas.microsoft.com/office/powerpoint/2010/main" val="20319449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9685248-AD1E-4D79-A100-BF1B36E19C07}"/>
              </a:ext>
            </a:extLst>
          </p:cNvPr>
          <p:cNvPicPr>
            <a:picLocks noChangeAspect="1"/>
          </p:cNvPicPr>
          <p:nvPr/>
        </p:nvPicPr>
        <p:blipFill>
          <a:blip r:embed="rId2"/>
          <a:stretch>
            <a:fillRect/>
          </a:stretch>
        </p:blipFill>
        <p:spPr>
          <a:xfrm>
            <a:off x="1181100" y="2062162"/>
            <a:ext cx="9829800" cy="2733675"/>
          </a:xfrm>
          <a:prstGeom prst="rect">
            <a:avLst/>
          </a:prstGeom>
        </p:spPr>
      </p:pic>
    </p:spTree>
    <p:extLst>
      <p:ext uri="{BB962C8B-B14F-4D97-AF65-F5344CB8AC3E}">
        <p14:creationId xmlns:p14="http://schemas.microsoft.com/office/powerpoint/2010/main" val="3329315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C845D74-9CDA-4A65-AC28-88F09426CC2B}"/>
              </a:ext>
            </a:extLst>
          </p:cNvPr>
          <p:cNvPicPr>
            <a:picLocks noChangeAspect="1"/>
          </p:cNvPicPr>
          <p:nvPr/>
        </p:nvPicPr>
        <p:blipFill>
          <a:blip r:embed="rId2"/>
          <a:stretch>
            <a:fillRect/>
          </a:stretch>
        </p:blipFill>
        <p:spPr>
          <a:xfrm>
            <a:off x="876300" y="1890712"/>
            <a:ext cx="10439400" cy="3076575"/>
          </a:xfrm>
          <a:prstGeom prst="rect">
            <a:avLst/>
          </a:prstGeom>
        </p:spPr>
      </p:pic>
    </p:spTree>
    <p:extLst>
      <p:ext uri="{BB962C8B-B14F-4D97-AF65-F5344CB8AC3E}">
        <p14:creationId xmlns:p14="http://schemas.microsoft.com/office/powerpoint/2010/main" val="23828061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EF935C2-558C-472E-8AF9-CDA4CF1635BE}"/>
              </a:ext>
            </a:extLst>
          </p:cNvPr>
          <p:cNvPicPr>
            <a:picLocks noChangeAspect="1"/>
          </p:cNvPicPr>
          <p:nvPr/>
        </p:nvPicPr>
        <p:blipFill>
          <a:blip r:embed="rId2"/>
          <a:stretch>
            <a:fillRect/>
          </a:stretch>
        </p:blipFill>
        <p:spPr>
          <a:xfrm>
            <a:off x="4686430" y="0"/>
            <a:ext cx="7505570" cy="6858000"/>
          </a:xfrm>
          <a:prstGeom prst="rect">
            <a:avLst/>
          </a:prstGeom>
        </p:spPr>
      </p:pic>
      <p:sp>
        <p:nvSpPr>
          <p:cNvPr id="3" name="Rectangle 2">
            <a:extLst>
              <a:ext uri="{FF2B5EF4-FFF2-40B4-BE49-F238E27FC236}">
                <a16:creationId xmlns:a16="http://schemas.microsoft.com/office/drawing/2014/main" id="{4BEC845D-9DED-4974-97EE-F064F1172B48}"/>
              </a:ext>
            </a:extLst>
          </p:cNvPr>
          <p:cNvSpPr/>
          <p:nvPr/>
        </p:nvSpPr>
        <p:spPr>
          <a:xfrm>
            <a:off x="1152943" y="5424006"/>
            <a:ext cx="2261118" cy="553998"/>
          </a:xfrm>
          <a:prstGeom prst="rect">
            <a:avLst/>
          </a:prstGeom>
        </p:spPr>
        <p:txBody>
          <a:bodyPr wrap="square">
            <a:spAutoFit/>
          </a:bodyPr>
          <a:lstStyle/>
          <a:p>
            <a:r>
              <a:rPr lang="en-GB" sz="1000" dirty="0">
                <a:hlinkClick r:id="rId3"/>
              </a:rPr>
              <a:t>https://www.gov.uk/government/uploads/system/uploads/attachment_data/file/5951/1793908.pdf</a:t>
            </a:r>
            <a:r>
              <a:rPr lang="en-GB" sz="1000" dirty="0"/>
              <a:t> </a:t>
            </a:r>
          </a:p>
        </p:txBody>
      </p:sp>
      <p:pic>
        <p:nvPicPr>
          <p:cNvPr id="4" name="Picture 3">
            <a:extLst>
              <a:ext uri="{FF2B5EF4-FFF2-40B4-BE49-F238E27FC236}">
                <a16:creationId xmlns:a16="http://schemas.microsoft.com/office/drawing/2014/main" id="{746D0E83-6010-4CDB-9CC7-871ECC7C3C0D}"/>
              </a:ext>
            </a:extLst>
          </p:cNvPr>
          <p:cNvPicPr>
            <a:picLocks noChangeAspect="1"/>
          </p:cNvPicPr>
          <p:nvPr/>
        </p:nvPicPr>
        <p:blipFill>
          <a:blip r:embed="rId4"/>
          <a:stretch>
            <a:fillRect/>
          </a:stretch>
        </p:blipFill>
        <p:spPr>
          <a:xfrm>
            <a:off x="904480" y="1156995"/>
            <a:ext cx="3188963" cy="3704253"/>
          </a:xfrm>
          <a:prstGeom prst="rect">
            <a:avLst/>
          </a:prstGeom>
          <a:ln w="25400">
            <a:solidFill>
              <a:schemeClr val="accent1"/>
            </a:solidFill>
          </a:ln>
        </p:spPr>
      </p:pic>
    </p:spTree>
    <p:extLst>
      <p:ext uri="{BB962C8B-B14F-4D97-AF65-F5344CB8AC3E}">
        <p14:creationId xmlns:p14="http://schemas.microsoft.com/office/powerpoint/2010/main" val="36883326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sp>
        <p:nvSpPr>
          <p:cNvPr id="11" name="Freeform: Shape 10">
            <a:extLst>
              <a:ext uri="{FF2B5EF4-FFF2-40B4-BE49-F238E27FC236}">
                <a16:creationId xmlns:a16="http://schemas.microsoft.com/office/drawing/2014/main" id="{0ACBD85E-A404-45CB-B532-1039E479D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167675" y="-3167677"/>
            <a:ext cx="5856341" cy="12191695"/>
          </a:xfrm>
          <a:custGeom>
            <a:avLst/>
            <a:gdLst>
              <a:gd name="connsiteX0" fmla="*/ 0 w 5856341"/>
              <a:gd name="connsiteY0" fmla="*/ 12191695 h 12191695"/>
              <a:gd name="connsiteX1" fmla="*/ 0 w 5856341"/>
              <a:gd name="connsiteY1" fmla="*/ 0 h 12191695"/>
              <a:gd name="connsiteX2" fmla="*/ 243849 w 5856341"/>
              <a:gd name="connsiteY2" fmla="*/ 0 h 12191695"/>
              <a:gd name="connsiteX3" fmla="*/ 505121 w 5856341"/>
              <a:gd name="connsiteY3" fmla="*/ 0 h 12191695"/>
              <a:gd name="connsiteX4" fmla="*/ 723207 w 5856341"/>
              <a:gd name="connsiteY4" fmla="*/ 0 h 12191695"/>
              <a:gd name="connsiteX5" fmla="*/ 755828 w 5856341"/>
              <a:gd name="connsiteY5" fmla="*/ 0 h 12191695"/>
              <a:gd name="connsiteX6" fmla="*/ 1411868 w 5856341"/>
              <a:gd name="connsiteY6" fmla="*/ 0 h 12191695"/>
              <a:gd name="connsiteX7" fmla="*/ 1421034 w 5856341"/>
              <a:gd name="connsiteY7" fmla="*/ 0 h 12191695"/>
              <a:gd name="connsiteX8" fmla="*/ 1515206 w 5856341"/>
              <a:gd name="connsiteY8" fmla="*/ 0 h 12191695"/>
              <a:gd name="connsiteX9" fmla="*/ 2636151 w 5856341"/>
              <a:gd name="connsiteY9" fmla="*/ 0 h 12191695"/>
              <a:gd name="connsiteX10" fmla="*/ 4637890 w 5856341"/>
              <a:gd name="connsiteY10" fmla="*/ 0 h 12191695"/>
              <a:gd name="connsiteX11" fmla="*/ 4654499 w 5856341"/>
              <a:gd name="connsiteY11" fmla="*/ 26661 h 12191695"/>
              <a:gd name="connsiteX12" fmla="*/ 5856341 w 5856341"/>
              <a:gd name="connsiteY12" fmla="*/ 6438338 h 12191695"/>
              <a:gd name="connsiteX13" fmla="*/ 4449211 w 5856341"/>
              <a:gd name="connsiteY13" fmla="*/ 11332719 h 12191695"/>
              <a:gd name="connsiteX14" fmla="*/ 4061349 w 5856341"/>
              <a:gd name="connsiteY14" fmla="*/ 12054097 h 12191695"/>
              <a:gd name="connsiteX15" fmla="*/ 3977450 w 5856341"/>
              <a:gd name="connsiteY15" fmla="*/ 12191695 h 12191695"/>
              <a:gd name="connsiteX16" fmla="*/ 2636151 w 5856341"/>
              <a:gd name="connsiteY16" fmla="*/ 12191695 h 12191695"/>
              <a:gd name="connsiteX17" fmla="*/ 1421034 w 5856341"/>
              <a:gd name="connsiteY17" fmla="*/ 12191695 h 12191695"/>
              <a:gd name="connsiteX18" fmla="*/ 1411868 w 5856341"/>
              <a:gd name="connsiteY18" fmla="*/ 12191695 h 12191695"/>
              <a:gd name="connsiteX19" fmla="*/ 1283685 w 5856341"/>
              <a:gd name="connsiteY19" fmla="*/ 12191695 h 12191695"/>
              <a:gd name="connsiteX20" fmla="*/ 755828 w 5856341"/>
              <a:gd name="connsiteY20" fmla="*/ 12191695 h 12191695"/>
              <a:gd name="connsiteX21" fmla="*/ 723207 w 5856341"/>
              <a:gd name="connsiteY21" fmla="*/ 12191695 h 12191695"/>
              <a:gd name="connsiteX22" fmla="*/ 505121 w 5856341"/>
              <a:gd name="connsiteY22" fmla="*/ 12191695 h 12191695"/>
              <a:gd name="connsiteX23" fmla="*/ 243849 w 5856341"/>
              <a:gd name="connsiteY2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56341" h="12191695">
                <a:moveTo>
                  <a:pt x="0" y="12191695"/>
                </a:moveTo>
                <a:lnTo>
                  <a:pt x="0" y="0"/>
                </a:lnTo>
                <a:lnTo>
                  <a:pt x="243849" y="0"/>
                </a:lnTo>
                <a:lnTo>
                  <a:pt x="505121" y="0"/>
                </a:lnTo>
                <a:lnTo>
                  <a:pt x="723207" y="0"/>
                </a:lnTo>
                <a:lnTo>
                  <a:pt x="755828" y="0"/>
                </a:lnTo>
                <a:lnTo>
                  <a:pt x="1411868" y="0"/>
                </a:lnTo>
                <a:lnTo>
                  <a:pt x="1421034" y="0"/>
                </a:lnTo>
                <a:lnTo>
                  <a:pt x="1515206" y="0"/>
                </a:lnTo>
                <a:lnTo>
                  <a:pt x="2636151" y="0"/>
                </a:lnTo>
                <a:lnTo>
                  <a:pt x="4637890" y="0"/>
                </a:lnTo>
                <a:lnTo>
                  <a:pt x="4654499" y="26661"/>
                </a:lnTo>
                <a:cubicBezTo>
                  <a:pt x="5425621" y="1341551"/>
                  <a:pt x="5856341" y="3721137"/>
                  <a:pt x="5856341" y="6438338"/>
                </a:cubicBezTo>
                <a:cubicBezTo>
                  <a:pt x="5856341" y="8833790"/>
                  <a:pt x="5159120" y="9960353"/>
                  <a:pt x="4449211" y="11332719"/>
                </a:cubicBezTo>
                <a:cubicBezTo>
                  <a:pt x="4319934" y="11582638"/>
                  <a:pt x="4191839" y="11827452"/>
                  <a:pt x="4061349" y="12054097"/>
                </a:cubicBezTo>
                <a:lnTo>
                  <a:pt x="3977450" y="12191695"/>
                </a:lnTo>
                <a:lnTo>
                  <a:pt x="2636151" y="12191695"/>
                </a:lnTo>
                <a:lnTo>
                  <a:pt x="1421034" y="12191695"/>
                </a:lnTo>
                <a:lnTo>
                  <a:pt x="1411868" y="12191695"/>
                </a:lnTo>
                <a:lnTo>
                  <a:pt x="1283685" y="12191695"/>
                </a:lnTo>
                <a:lnTo>
                  <a:pt x="755828" y="12191695"/>
                </a:lnTo>
                <a:lnTo>
                  <a:pt x="723207" y="12191695"/>
                </a:lnTo>
                <a:lnTo>
                  <a:pt x="505121" y="12191695"/>
                </a:lnTo>
                <a:lnTo>
                  <a:pt x="243849" y="12191695"/>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DB1626B1-BAC7-4893-A5AC-620597685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D64E9910-51FE-45BF-973D-9D2401FD3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3">
            <a:extLst>
              <a:ext uri="{FF2B5EF4-FFF2-40B4-BE49-F238E27FC236}">
                <a16:creationId xmlns:a16="http://schemas.microsoft.com/office/drawing/2014/main" id="{E70210F0-6F69-5303-F048-E7AAF54E4A41}"/>
              </a:ext>
            </a:extLst>
          </p:cNvPr>
          <p:cNvPicPr>
            <a:picLocks noChangeAspect="1"/>
          </p:cNvPicPr>
          <p:nvPr/>
        </p:nvPicPr>
        <p:blipFill>
          <a:blip r:embed="rId2"/>
          <a:stretch>
            <a:fillRect/>
          </a:stretch>
        </p:blipFill>
        <p:spPr>
          <a:xfrm>
            <a:off x="626724" y="155442"/>
            <a:ext cx="4746659" cy="6547116"/>
          </a:xfrm>
          <a:prstGeom prst="rect">
            <a:avLst/>
          </a:prstGeom>
        </p:spPr>
      </p:pic>
      <p:pic>
        <p:nvPicPr>
          <p:cNvPr id="2" name="Picture 1">
            <a:extLst>
              <a:ext uri="{FF2B5EF4-FFF2-40B4-BE49-F238E27FC236}">
                <a16:creationId xmlns:a16="http://schemas.microsoft.com/office/drawing/2014/main" id="{A04CCC84-C35B-4991-A23E-9DA68F5FD450}"/>
              </a:ext>
            </a:extLst>
          </p:cNvPr>
          <p:cNvPicPr>
            <a:picLocks noChangeAspect="1"/>
          </p:cNvPicPr>
          <p:nvPr/>
        </p:nvPicPr>
        <p:blipFill>
          <a:blip r:embed="rId3"/>
          <a:stretch>
            <a:fillRect/>
          </a:stretch>
        </p:blipFill>
        <p:spPr>
          <a:xfrm>
            <a:off x="5917820" y="2495380"/>
            <a:ext cx="5802708" cy="1450677"/>
          </a:xfrm>
          <a:prstGeom prst="rect">
            <a:avLst/>
          </a:prstGeom>
          <a:solidFill>
            <a:srgbClr val="000000">
              <a:shade val="95000"/>
            </a:srgbClr>
          </a:solidFill>
        </p:spPr>
      </p:pic>
    </p:spTree>
    <p:extLst>
      <p:ext uri="{BB962C8B-B14F-4D97-AF65-F5344CB8AC3E}">
        <p14:creationId xmlns:p14="http://schemas.microsoft.com/office/powerpoint/2010/main" val="35883077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3B33245-64A8-45E0-27D6-94B3D507CB55}"/>
              </a:ext>
            </a:extLst>
          </p:cNvPr>
          <p:cNvPicPr>
            <a:picLocks noChangeAspect="1"/>
          </p:cNvPicPr>
          <p:nvPr/>
        </p:nvPicPr>
        <p:blipFill>
          <a:blip r:embed="rId2"/>
          <a:stretch>
            <a:fillRect/>
          </a:stretch>
        </p:blipFill>
        <p:spPr>
          <a:xfrm>
            <a:off x="545601" y="342900"/>
            <a:ext cx="4381500" cy="6172200"/>
          </a:xfrm>
          <a:prstGeom prst="rect">
            <a:avLst/>
          </a:prstGeom>
        </p:spPr>
      </p:pic>
      <p:sp>
        <p:nvSpPr>
          <p:cNvPr id="7" name="Rectangle: Rounded Corners 6">
            <a:extLst>
              <a:ext uri="{FF2B5EF4-FFF2-40B4-BE49-F238E27FC236}">
                <a16:creationId xmlns:a16="http://schemas.microsoft.com/office/drawing/2014/main" id="{375C2809-A6F0-E042-649A-31AFCB8B13E4}"/>
              </a:ext>
            </a:extLst>
          </p:cNvPr>
          <p:cNvSpPr/>
          <p:nvPr/>
        </p:nvSpPr>
        <p:spPr>
          <a:xfrm>
            <a:off x="5332288" y="821933"/>
            <a:ext cx="6143946" cy="1684961"/>
          </a:xfrm>
          <a:prstGeom prst="round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Why the Welsh Government and the Senedd should empower councils to reinvigorate and rebuild public services, communities and the economy</a:t>
            </a:r>
          </a:p>
        </p:txBody>
      </p:sp>
      <p:sp>
        <p:nvSpPr>
          <p:cNvPr id="8" name="Rectangle: Rounded Corners 7">
            <a:extLst>
              <a:ext uri="{FF2B5EF4-FFF2-40B4-BE49-F238E27FC236}">
                <a16:creationId xmlns:a16="http://schemas.microsoft.com/office/drawing/2014/main" id="{FF3256F9-D3E0-4E96-B5F7-88FAB0396998}"/>
              </a:ext>
            </a:extLst>
          </p:cNvPr>
          <p:cNvSpPr/>
          <p:nvPr/>
        </p:nvSpPr>
        <p:spPr>
          <a:xfrm>
            <a:off x="5332288" y="3162729"/>
            <a:ext cx="6143946" cy="2477783"/>
          </a:xfrm>
          <a:prstGeom prst="round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a:t>The pandemic has demonstrated that with freedom and flexibility and a relationship</a:t>
            </a:r>
          </a:p>
          <a:p>
            <a:pPr algn="ctr"/>
            <a:r>
              <a:rPr lang="en-US" sz="2400"/>
              <a:t>based on trust and mutual respect, councils can innovate and can deliver under the</a:t>
            </a:r>
          </a:p>
          <a:p>
            <a:pPr algn="ctr"/>
            <a:r>
              <a:rPr lang="en-US" sz="2400"/>
              <a:t>most challenging of circumstances.</a:t>
            </a:r>
            <a:endParaRPr lang="en-GB" sz="2400" dirty="0"/>
          </a:p>
        </p:txBody>
      </p:sp>
    </p:spTree>
    <p:extLst>
      <p:ext uri="{BB962C8B-B14F-4D97-AF65-F5344CB8AC3E}">
        <p14:creationId xmlns:p14="http://schemas.microsoft.com/office/powerpoint/2010/main" val="22012271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FA109033-8525-D35B-ACCA-49B01A3F8C09}"/>
              </a:ext>
            </a:extLst>
          </p:cNvPr>
          <p:cNvSpPr/>
          <p:nvPr/>
        </p:nvSpPr>
        <p:spPr>
          <a:xfrm>
            <a:off x="1375025" y="407541"/>
            <a:ext cx="9441950" cy="6280935"/>
          </a:xfrm>
          <a:prstGeom prst="round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800" dirty="0"/>
              <a:t>Councils:</a:t>
            </a:r>
          </a:p>
          <a:p>
            <a:pPr marL="457200" indent="-457200" algn="ctr">
              <a:buFont typeface="Arial" panose="020B0604020202020204" pitchFamily="34" charset="0"/>
              <a:buChar char="•"/>
            </a:pPr>
            <a:r>
              <a:rPr lang="en-US" sz="3200" dirty="0"/>
              <a:t>Uniquely place in the heart of communities</a:t>
            </a:r>
          </a:p>
          <a:p>
            <a:pPr marL="457200" indent="-457200" algn="ctr">
              <a:buFont typeface="Arial" panose="020B0604020202020204" pitchFamily="34" charset="0"/>
              <a:buChar char="•"/>
            </a:pPr>
            <a:r>
              <a:rPr lang="en-US" sz="3200" dirty="0"/>
              <a:t>Play a critical enabling role</a:t>
            </a:r>
          </a:p>
          <a:p>
            <a:pPr marL="457200" indent="-457200" algn="ctr">
              <a:buFont typeface="Arial" panose="020B0604020202020204" pitchFamily="34" charset="0"/>
              <a:buChar char="•"/>
            </a:pPr>
            <a:r>
              <a:rPr lang="en-US" sz="3200" dirty="0"/>
              <a:t>Key covid-recovery role</a:t>
            </a:r>
          </a:p>
          <a:p>
            <a:pPr marL="457200" indent="-457200" algn="ctr">
              <a:buFont typeface="Arial" panose="020B0604020202020204" pitchFamily="34" charset="0"/>
              <a:buChar char="•"/>
            </a:pPr>
            <a:r>
              <a:rPr lang="en-US" sz="3200" dirty="0"/>
              <a:t>Key to enable delivery of Welsh Government priorities</a:t>
            </a:r>
          </a:p>
          <a:p>
            <a:pPr marL="457200" indent="-457200" algn="ctr">
              <a:buFont typeface="Arial" panose="020B0604020202020204" pitchFamily="34" charset="0"/>
              <a:buChar char="•"/>
            </a:pPr>
            <a:r>
              <a:rPr lang="en-US" sz="3200" dirty="0" err="1"/>
              <a:t>Councillors</a:t>
            </a:r>
            <a:r>
              <a:rPr lang="en-US" sz="3200" dirty="0"/>
              <a:t> share an equal democratic mandate with Members of the Senedd</a:t>
            </a:r>
          </a:p>
          <a:p>
            <a:pPr marL="457200" indent="-457200" algn="ctr">
              <a:buFont typeface="Arial" panose="020B0604020202020204" pitchFamily="34" charset="0"/>
              <a:buChar char="•"/>
            </a:pPr>
            <a:r>
              <a:rPr lang="en-US" sz="3200" dirty="0" err="1"/>
              <a:t>Councillors</a:t>
            </a:r>
            <a:r>
              <a:rPr lang="en-US" sz="3200" dirty="0"/>
              <a:t> are committed to reform, continuous improvement and partnership</a:t>
            </a:r>
          </a:p>
          <a:p>
            <a:pPr algn="ctr"/>
            <a:endParaRPr lang="en-US" sz="2400" dirty="0"/>
          </a:p>
          <a:p>
            <a:pPr algn="ctr"/>
            <a:endParaRPr lang="en-GB" sz="2400" dirty="0"/>
          </a:p>
        </p:txBody>
      </p:sp>
    </p:spTree>
    <p:extLst>
      <p:ext uri="{BB962C8B-B14F-4D97-AF65-F5344CB8AC3E}">
        <p14:creationId xmlns:p14="http://schemas.microsoft.com/office/powerpoint/2010/main" val="24290895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674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E0CE794C-1074-41F5-F9EB-ACBDEABC456E}"/>
              </a:ext>
            </a:extLst>
          </p:cNvPr>
          <p:cNvPicPr>
            <a:picLocks noChangeAspect="1"/>
          </p:cNvPicPr>
          <p:nvPr/>
        </p:nvPicPr>
        <p:blipFill>
          <a:blip r:embed="rId2"/>
          <a:stretch>
            <a:fillRect/>
          </a:stretch>
        </p:blipFill>
        <p:spPr>
          <a:xfrm>
            <a:off x="643467" y="839046"/>
            <a:ext cx="10905066" cy="5179907"/>
          </a:xfrm>
          <a:prstGeom prst="rect">
            <a:avLst/>
          </a:prstGeom>
        </p:spPr>
      </p:pic>
    </p:spTree>
    <p:extLst>
      <p:ext uri="{BB962C8B-B14F-4D97-AF65-F5344CB8AC3E}">
        <p14:creationId xmlns:p14="http://schemas.microsoft.com/office/powerpoint/2010/main" val="39437999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0DDE4-62AC-3635-EC6F-EB8790E7DBEF}"/>
              </a:ext>
            </a:extLst>
          </p:cNvPr>
          <p:cNvSpPr>
            <a:spLocks noGrp="1"/>
          </p:cNvSpPr>
          <p:nvPr>
            <p:ph type="title"/>
          </p:nvPr>
        </p:nvSpPr>
        <p:spPr>
          <a:xfrm>
            <a:off x="4965430" y="629268"/>
            <a:ext cx="6586491" cy="1286160"/>
          </a:xfrm>
        </p:spPr>
        <p:txBody>
          <a:bodyPr anchor="b">
            <a:normAutofit/>
          </a:bodyPr>
          <a:lstStyle/>
          <a:p>
            <a:r>
              <a:rPr lang="en-GB"/>
              <a:t>Major new power to trade</a:t>
            </a:r>
            <a:endParaRPr lang="en-GB" dirty="0"/>
          </a:p>
        </p:txBody>
      </p:sp>
      <p:sp>
        <p:nvSpPr>
          <p:cNvPr id="3" name="Content Placeholder 2">
            <a:extLst>
              <a:ext uri="{FF2B5EF4-FFF2-40B4-BE49-F238E27FC236}">
                <a16:creationId xmlns:a16="http://schemas.microsoft.com/office/drawing/2014/main" id="{AB13A5C4-EA71-3EB1-03B4-ED8A0081AEE0}"/>
              </a:ext>
            </a:extLst>
          </p:cNvPr>
          <p:cNvSpPr>
            <a:spLocks noGrp="1"/>
          </p:cNvSpPr>
          <p:nvPr>
            <p:ph idx="1"/>
          </p:nvPr>
        </p:nvSpPr>
        <p:spPr>
          <a:xfrm>
            <a:off x="4965431" y="2438400"/>
            <a:ext cx="6586489" cy="3785419"/>
          </a:xfrm>
        </p:spPr>
        <p:txBody>
          <a:bodyPr>
            <a:normAutofit/>
          </a:bodyPr>
          <a:lstStyle/>
          <a:p>
            <a:r>
              <a:rPr lang="en-GB" sz="2000"/>
              <a:t>Under the Local Government and Elections (Wales) Act 2021 (“the Act”), qualifying local authorities may exercise the general power of competence. </a:t>
            </a:r>
          </a:p>
          <a:p>
            <a:r>
              <a:rPr lang="en-GB" sz="2000"/>
              <a:t>As of 1 November 2021, this only applies to principal councils. From 5 May 2022, this will also apply to eligible community councils. </a:t>
            </a:r>
          </a:p>
          <a:p>
            <a:r>
              <a:rPr lang="en-GB" sz="2000"/>
              <a:t>The conditions for their eligibility are specified under section 30 of the Act.</a:t>
            </a:r>
          </a:p>
        </p:txBody>
      </p:sp>
      <p:pic>
        <p:nvPicPr>
          <p:cNvPr id="7" name="Picture 6">
            <a:extLst>
              <a:ext uri="{FF2B5EF4-FFF2-40B4-BE49-F238E27FC236}">
                <a16:creationId xmlns:a16="http://schemas.microsoft.com/office/drawing/2014/main" id="{0A266461-E7B3-FDB5-EB69-22C689AE11FA}"/>
              </a:ext>
            </a:extLst>
          </p:cNvPr>
          <p:cNvPicPr>
            <a:picLocks noChangeAspect="1"/>
          </p:cNvPicPr>
          <p:nvPr/>
        </p:nvPicPr>
        <p:blipFill rotWithShape="1">
          <a:blip r:embed="rId2"/>
          <a:srcRect l="8434" r="5184"/>
          <a:stretch/>
        </p:blipFill>
        <p:spPr>
          <a:xfrm>
            <a:off x="20" y="10"/>
            <a:ext cx="4635571" cy="6857990"/>
          </a:xfrm>
          <a:prstGeom prst="rect">
            <a:avLst/>
          </a:prstGeom>
          <a:effectLst/>
        </p:spPr>
      </p:pic>
      <p:cxnSp>
        <p:nvCxnSpPr>
          <p:cNvPr id="22" name="Straight Connector 11">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BB5F8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321714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995AD-D1A6-42A1-B653-8FC3202708F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1D4A5AF-EBDA-4585-A2C5-3DE6F78648E3}"/>
              </a:ext>
            </a:extLst>
          </p:cNvPr>
          <p:cNvSpPr>
            <a:spLocks noGrp="1"/>
          </p:cNvSpPr>
          <p:nvPr>
            <p:ph idx="1"/>
          </p:nvPr>
        </p:nvSpPr>
        <p:spPr/>
        <p:txBody>
          <a:bodyPr/>
          <a:lstStyle/>
          <a:p>
            <a:r>
              <a:rPr lang="en-GB" dirty="0"/>
              <a:t>Locality (2017) People Power: findings from the Commission on the Future of Localism, available at </a:t>
            </a:r>
            <a:r>
              <a:rPr lang="en-GB" dirty="0">
                <a:hlinkClick r:id="rId2"/>
              </a:rPr>
              <a:t>https://locality.org.uk/wp-content/uploads/2018/03/LOCALITY-LOCALISM-REPORT-1.pdf</a:t>
            </a:r>
            <a:r>
              <a:rPr lang="en-GB" dirty="0"/>
              <a:t>  </a:t>
            </a:r>
          </a:p>
          <a:p>
            <a:r>
              <a:rPr lang="en-GB" dirty="0"/>
              <a:t>Welsh Government (2022) Cabinet Statement on the General Power of Competence, available at </a:t>
            </a:r>
            <a:r>
              <a:rPr lang="en-GB" dirty="0">
                <a:hlinkClick r:id="rId3"/>
              </a:rPr>
              <a:t>https://gov.wales/written-statement-general-power-competence-commercial-purpose-conditions-wales-amendment</a:t>
            </a:r>
            <a:r>
              <a:rPr lang="en-GB" dirty="0"/>
              <a:t> </a:t>
            </a:r>
          </a:p>
          <a:p>
            <a:r>
              <a:rPr lang="en-GB" dirty="0"/>
              <a:t>Welsh Local Government Association (WLGA) (2020) Manifesto for Localism 2021-2026, available at </a:t>
            </a:r>
            <a:r>
              <a:rPr lang="en-GB" dirty="0">
                <a:hlinkClick r:id="rId4"/>
              </a:rPr>
              <a:t>https://www.wlga.wales/wlga-manifesto-for-localism</a:t>
            </a:r>
            <a:r>
              <a:rPr lang="en-GB" dirty="0"/>
              <a:t> </a:t>
            </a:r>
          </a:p>
          <a:p>
            <a:endParaRPr lang="en-GB" dirty="0"/>
          </a:p>
          <a:p>
            <a:endParaRPr lang="en-GB" dirty="0"/>
          </a:p>
        </p:txBody>
      </p:sp>
    </p:spTree>
    <p:extLst>
      <p:ext uri="{BB962C8B-B14F-4D97-AF65-F5344CB8AC3E}">
        <p14:creationId xmlns:p14="http://schemas.microsoft.com/office/powerpoint/2010/main" val="27793319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303A0-2B88-90D6-F788-D546B46CD90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74EA303-4096-509A-99C0-F03F799D0051}"/>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6819250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260</TotalTime>
  <Words>506</Words>
  <Application>Microsoft Office PowerPoint</Application>
  <PresentationFormat>Widescreen</PresentationFormat>
  <Paragraphs>32</Paragraphs>
  <Slides>28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Meiryo</vt:lpstr>
      <vt:lpstr>Arial</vt:lpstr>
      <vt:lpstr>Calibri</vt:lpstr>
      <vt:lpstr>Calibri Light</vt:lpstr>
      <vt:lpstr>Office Theme</vt:lpstr>
      <vt:lpstr>The Transformation Mission?</vt:lpstr>
      <vt:lpstr>Content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Major new power to trade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Mike Durke</dc:creator>
  <cp:lastModifiedBy>Mike Durke</cp:lastModifiedBy>
  <cp:revision>12</cp:revision>
  <dcterms:created xsi:type="dcterms:W3CDTF">2018-01-25T09:08:13Z</dcterms:created>
  <dcterms:modified xsi:type="dcterms:W3CDTF">2024-12-03T17:15:12Z</dcterms:modified>
</cp:coreProperties>
</file>