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25"/>
  </p:handoutMasterIdLst>
  <p:sldIdLst>
    <p:sldId id="355" r:id="rId2"/>
    <p:sldId id="256" r:id="rId3"/>
    <p:sldId id="286" r:id="rId4"/>
    <p:sldId id="338" r:id="rId5"/>
    <p:sldId id="257" r:id="rId6"/>
    <p:sldId id="258" r:id="rId7"/>
    <p:sldId id="313" r:id="rId8"/>
    <p:sldId id="314" r:id="rId9"/>
    <p:sldId id="315" r:id="rId10"/>
    <p:sldId id="334" r:id="rId11"/>
    <p:sldId id="335" r:id="rId12"/>
    <p:sldId id="336" r:id="rId13"/>
    <p:sldId id="339" r:id="rId14"/>
    <p:sldId id="341" r:id="rId15"/>
    <p:sldId id="343" r:id="rId16"/>
    <p:sldId id="345" r:id="rId17"/>
    <p:sldId id="346" r:id="rId18"/>
    <p:sldId id="347" r:id="rId19"/>
    <p:sldId id="352" r:id="rId20"/>
    <p:sldId id="348" r:id="rId21"/>
    <p:sldId id="354" r:id="rId22"/>
    <p:sldId id="349" r:id="rId23"/>
    <p:sldId id="350" r:id="rId24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showAnimation="0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90CAA16-0FF2-4754-9A02-D896A8D142E8}" type="datetimeFigureOut">
              <a:rPr lang="en-GB" smtClean="0"/>
              <a:pPr/>
              <a:t>19/10/2017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43B306-B2A1-4873-8C51-5B1F326BDBF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246243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BDB5A0-DF44-4E0B-9297-BA0BF7029DFF}" type="datetimeFigureOut">
              <a:rPr lang="en-GB" smtClean="0"/>
              <a:pPr/>
              <a:t>19/10/2017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DB9B6-E12C-4E25-9735-6715765F1A9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BDB5A0-DF44-4E0B-9297-BA0BF7029DFF}" type="datetimeFigureOut">
              <a:rPr lang="en-GB" smtClean="0"/>
              <a:pPr/>
              <a:t>19/10/2017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DB9B6-E12C-4E25-9735-6715765F1A9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BDB5A0-DF44-4E0B-9297-BA0BF7029DFF}" type="datetimeFigureOut">
              <a:rPr lang="en-GB" smtClean="0"/>
              <a:pPr/>
              <a:t>19/10/2017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DB9B6-E12C-4E25-9735-6715765F1A9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BDB5A0-DF44-4E0B-9297-BA0BF7029DFF}" type="datetimeFigureOut">
              <a:rPr lang="en-GB" smtClean="0"/>
              <a:pPr/>
              <a:t>19/10/2017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DB9B6-E12C-4E25-9735-6715765F1A9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BDB5A0-DF44-4E0B-9297-BA0BF7029DFF}" type="datetimeFigureOut">
              <a:rPr lang="en-GB" smtClean="0"/>
              <a:pPr/>
              <a:t>19/10/2017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DB9B6-E12C-4E25-9735-6715765F1A9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BDB5A0-DF44-4E0B-9297-BA0BF7029DFF}" type="datetimeFigureOut">
              <a:rPr lang="en-GB" smtClean="0"/>
              <a:pPr/>
              <a:t>19/10/2017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DB9B6-E12C-4E25-9735-6715765F1A9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BDB5A0-DF44-4E0B-9297-BA0BF7029DFF}" type="datetimeFigureOut">
              <a:rPr lang="en-GB" smtClean="0"/>
              <a:pPr/>
              <a:t>19/10/2017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DB9B6-E12C-4E25-9735-6715765F1A9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BDB5A0-DF44-4E0B-9297-BA0BF7029DFF}" type="datetimeFigureOut">
              <a:rPr lang="en-GB" smtClean="0"/>
              <a:pPr/>
              <a:t>19/10/2017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DB9B6-E12C-4E25-9735-6715765F1A9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BDB5A0-DF44-4E0B-9297-BA0BF7029DFF}" type="datetimeFigureOut">
              <a:rPr lang="en-GB" smtClean="0"/>
              <a:pPr/>
              <a:t>19/10/2017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DB9B6-E12C-4E25-9735-6715765F1A9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BDB5A0-DF44-4E0B-9297-BA0BF7029DFF}" type="datetimeFigureOut">
              <a:rPr lang="en-GB" smtClean="0"/>
              <a:pPr/>
              <a:t>19/10/2017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DB9B6-E12C-4E25-9735-6715765F1A9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BDB5A0-DF44-4E0B-9297-BA0BF7029DFF}" type="datetimeFigureOut">
              <a:rPr lang="en-GB" smtClean="0"/>
              <a:pPr/>
              <a:t>19/10/2017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DB9B6-E12C-4E25-9735-6715765F1A9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BDB5A0-DF44-4E0B-9297-BA0BF7029DFF}" type="datetimeFigureOut">
              <a:rPr lang="en-GB" smtClean="0"/>
              <a:pPr/>
              <a:t>19/10/2017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FDB9B6-E12C-4E25-9735-6715765F1A95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2435" name="Rectangle 3"/>
          <p:cNvSpPr>
            <a:spLocks noGrp="1" noChangeArrowheads="1"/>
          </p:cNvSpPr>
          <p:nvPr>
            <p:ph type="ctrTitle"/>
          </p:nvPr>
        </p:nvSpPr>
        <p:spPr>
          <a:xfrm>
            <a:off x="565212" y="2276872"/>
            <a:ext cx="8229600" cy="1828800"/>
          </a:xfrm>
        </p:spPr>
        <p:txBody>
          <a:bodyPr/>
          <a:lstStyle/>
          <a:p>
            <a:pPr>
              <a:defRPr/>
            </a:pPr>
            <a:r>
              <a:rPr lang="en-GB" dirty="0" smtClean="0">
                <a:solidFill>
                  <a:schemeClr val="hlink"/>
                </a:solidFill>
              </a:rPr>
              <a:t>Session 2: Applied research Design:</a:t>
            </a:r>
            <a:br>
              <a:rPr lang="en-GB" dirty="0" smtClean="0">
                <a:solidFill>
                  <a:schemeClr val="hlink"/>
                </a:solidFill>
              </a:rPr>
            </a:br>
            <a:r>
              <a:rPr lang="en-GB" dirty="0" smtClean="0">
                <a:solidFill>
                  <a:schemeClr val="hlink"/>
                </a:solidFill>
              </a:rPr>
              <a:t>Research Ethics </a:t>
            </a:r>
          </a:p>
        </p:txBody>
      </p:sp>
      <p:sp>
        <p:nvSpPr>
          <p:cNvPr id="3076" name="Text Box 4"/>
          <p:cNvSpPr txBox="1">
            <a:spLocks noChangeArrowheads="1"/>
          </p:cNvSpPr>
          <p:nvPr/>
        </p:nvSpPr>
        <p:spPr bwMode="auto">
          <a:xfrm>
            <a:off x="3707904" y="4725144"/>
            <a:ext cx="1944216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400" dirty="0"/>
              <a:t>Dr Ceri Phelps </a:t>
            </a:r>
            <a:endParaRPr lang="en-US" sz="2400" dirty="0"/>
          </a:p>
        </p:txBody>
      </p:sp>
      <p:sp>
        <p:nvSpPr>
          <p:cNvPr id="4" name="Title 1"/>
          <p:cNvSpPr>
            <a:spLocks noGrp="1"/>
          </p:cNvSpPr>
          <p:nvPr/>
        </p:nvSpPr>
        <p:spPr>
          <a:xfrm>
            <a:off x="899592" y="692696"/>
            <a:ext cx="7416824" cy="11521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400" b="1" dirty="0" smtClean="0"/>
              <a:t>MSc Applied Social &amp; Health Psychology</a:t>
            </a:r>
          </a:p>
          <a:p>
            <a:r>
              <a:rPr lang="en-GB" sz="2400" dirty="0" smtClean="0"/>
              <a:t> </a:t>
            </a:r>
          </a:p>
          <a:p>
            <a:r>
              <a:rPr lang="en-GB" sz="2400" dirty="0" smtClean="0"/>
              <a:t>Applied Research, Ethics &amp; Analysis 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8204121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>
                <a:latin typeface="Arial" pitchFamily="34" charset="0"/>
                <a:cs typeface="Arial" pitchFamily="34" charset="0"/>
              </a:rPr>
              <a:t>Research Ethics..... Why? </a:t>
            </a:r>
            <a:endParaRPr lang="en-GB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AutoShape 2" descr="data:image/jpeg;base64,/9j/4AAQSkZJRgABAQAAAQABAAD/2wCEAAkGBhQSEBUUExQVFBQWFxcYGRgYGBYcFxoXHRwXHRgXGBkcHCYeHBokHB0YIS8gJCcpLCwsFx8xNTAqNScrLCkBCQoKBQUFDQUFDSkYEhgpKSkpKSkpKSkpKSkpKSkpKSkpKSkpKSkpKSkpKSkpKSkpKSkpKSkpKSkpKSkpKSkpKf/AABEIAMEBBQMBIgACEQEDEQH/xAAcAAACAgMBAQAAAAAAAAAAAAAABQYHAwQIAQL/xABZEAACAQMBBAQHCQkNBgUFAQABAgMABBESBQYhMRMiQVEHCBQyYXGzIzNyc3SBkbGyJCU1QlJigqHRFRYmNDZDU4SSlKLBw1RjZHWjwoOTtNLwRKTT4eMX/8QAFAEBAAAAAAAAAAAAAAAAAAAAAP/EABQRAQAAAAAAAAAAAAAAAAAAAAD/2gAMAwEAAhEDEQA/ALc27tprcw6YmlMshQqpGsARSyFlB4Mep5uRnPDjgHb2dtOOeMSRMGU5HaCCOBVlOCrA8CpAIPAgUs2i3S39tGv8wHuHPcGWSGIeti0pHxLeis+0NhZcywOYJzjLAZR8chNHkBxjA1cHA4BhQNqKjke+kUc6214UtrhhlQzgxSDJGYpOGeIxpYK2ew8zI6AooooE28m3FgjYAv0mnUNCM2kZxqYhSEGe1sDge44c0p2tslJHGXkjMi9E2jTh1AdgralOAOvgjB6x76bUBRRRQFFFFAUUUUBWG7u1iRnc6VUEk8eXqHEn0DiazVrbQsVmjaNsgHHEYyCCCrDIIyGAIyDxFBj2ZtVJw+kOpRtDB0ZGDaVbkwBxhlOa3aVbu2wEZkEkkpnIkLSCMN5iKBhFVQMKP18aa0BRRRQFFFFAUUUUGhd7W0SdGsckraQzBNHVUkgEl2UcSGwBk9U8K36WbQtEMyEtIjyDo+ocBlUO4DHmMdbBXB6x48aZ0BRRRQFFYbu8SJC8jrGi82YgKPWTwqvB4Wo7zaMVhYsR0hcPclPN0o7ERIw4nq41OMD8lqCcbU22kJVADJM/mQpjW3e3EgKg7XYhRyzkgHzd3ajXFuJHQRvrlRlViwBjkeM4YgZ83ngVk2bsiO3DaAdTYLyMdUjkfjO54n0DkOQAHCtDcg5sY3/pWlmHwZZZJFPzq4Pz0D2iiigQ3g07UtyBxkt7hG9IR4GQnv0lnA+MNPqRXfW2nAB/N29wx/TeBUHqOlz+iKe0HPXjI/x62+IP22q2d2tiyJZW7287IWgiJjkzLCSUXJAJDp6kcL+aaq3xlIvum0bvikH0MP21cu5jZ2dZk/7NB7NKDwbamj/jFs+O2SDMyf2ABN8wRgO+sthvXaTcI7mFmzgrrUODx6rITqB4HgRnhTWubdz7VW3tkR1VlNxfAqwBUjE/Ag8McqDom5jJeMgcA5J9A0OPrIrZpBPujbBk6PVbZY8IJJYQ3VbhpjdVz+NyPm1E/Cdtq62RaRz29zJJqnWPROsTrpKSNwYIsmcqObGgsuiolu5tPaFxZwXGbRumjSQromjxqAONWuTPrwPVW9tHbVzbwSTS28RSJHkYRzsW0qCxwHhQZwDwzQP6Khm63hI/dCFprezuHRXKHr24OoBWIAaUZ4MvH004feKRQS1jdgDiT9yt9m4JoHdFRHYXhPtLwMbdbmQJjVpgkOCc4BwDx4Gmg3rj7Yrsf1S6P1RmgdUVGdm+EayuC4geWYxkBxHbXTFSc4DYi4Zw30Gt870RfkXX9zvP/wANBs7Dt2jtokcYZUUEcOBx6K3qiewd+rSSFRC9xcKnULpa3bDUoGQSIjg4I4Z7RW3db828SNJIt0iKCWZrO7CgDmSTFgCgkNFRnZ/hCtbiPpIBczR5I1R2tyy5HMZ6Osl5vtFFE0rQ3YRFZmY28qhVUZJOoDsBoJFRUW2Hv4LyHpra0uZYySA33MgJHMYecNz9Fbdzt64RHc2bKqKWOqaHOAMnGktx50D6ioLudv8Az7VheW2t4o1SToz00zk50q2dKRYx1h+N2U9Nlft51zbx9/R27FvmZ5iP8FBubRgJntiASFdyTjgAY3Az3cSBW9LKFBLEKBzJOB9JqofBrt272ncXKXd3JogkRFRCsOsEXGRmIK5bKK3BuStzqy4N07RDq6CNmH47jpH/ALb5b9dAq214Utm2vB7pGbsWLMjE93UyB85Fb3T3s3mxx2icetIRLN80aHo1PpMj/BqlvGNGL+2xw+5/9R8V0KvKgU2W7UaOJJGe4mByJJiGKn/dqAI4/wBBV+eudvBV/KSH4y59lPXUFcybhLp3qUDgBc3Q+bTOMUHR22oy1tMASCYpACvnAlTxHprFu04NlbEAAGCIgLyA0LwHopiaR7lHFlHGePQGS3z2kQSPEpPpKoD89A9ooooEW0V6PaFtIOUqyW793BTLH6iNEg7jqOeOKe0l3v1C0eVRloCs4H5XREOyZ7NSBlz+d3U4R8gEciM0FDeMr7/Z/Fy/aSri3L/Btn8mt/ZpVPeMr7/Z/Fy/aSrj3QXGz7Qd1tB7NKBvXOO5bfwwfPbdX32biujq5v3R/li3yu9+zcUHQl958Hxh9lLVceMWudlRei6jP/TnH+dT3ae8cELhXuII9Le6B5Y1KqUYqSGYEZbT9NQLw+XaSbIUxurjyiI5UhhgrJjkaCXeDR87Isvk8Y+gYrc30Gdm3nyW49m9aHgx/A9l8Qlb++Z+9t58muPZvQQPxcvwXN8qf2UFWhd+9v8ABb6jVYeLn+CpflUns4Ks+6PUb4J+qgprxavebz4cP2ZKukiqY8Woe43h4efF6/Nf/wCfNV0Ggpnxf/4ztT4yL7VzVykVTXi/fxnanxkX2rmrlNBV/i9fg2f5ZL7OGpX4SvwRe/J5PqqLeL6B+51xjiPLJcerRDipT4S/wPe/J5PqoI14v5zsj1Ty/wDZUt39/BV98luPZvUQ8Xz8EH5RL9UdS/f38FX3yW49m9BGfAN+Bo/jZvtVM9uuDZzkHI6GXl8Bqg/gOukj2JGXZUHTSDLEAZL4Aye0ngBTnZ1+/kjwuihTDdMjB9RKoxU60KjTnWCMFu0HBxkIp4t5+99x8o/046ts1Ufi3n7guPlH+mlW2aChfAjJm/uiO25Q/N0d/V91Rni/l/Kr7SAVMkWs9y4usEcfytI+erzoOefGNOdo2w/4cfrkkroUVzv4xp++Vv8AJh7SWuhoXyoPeAfpoPuuY9y2xvUPldz+vpq6crmPcw/wqHyu5/1qDpykW5hzal/6Se6f0jVcTEA+kDA+antJN2E0eUxDzY7qXT6BIEmI+ZpWHoxigd0UUUCbesa7foc48odIT8Bj7rj09EJKc0n3hHWtT2C5TPoysgH6yB8+O2nFBQnjK+/2fxcv2kq5t1f4ha/J4fZrVLeMoPum04fzUnH9If8Az56undQ/cFr8nh9mtA1rliOznk3juY7Vwk7XF6EYnH9PqGewldSg8MEg5HMdT1zVusrfvtkC8G8pvtOfytNxp/Xig31jttMWZowJDggtOzMpidAJfJ4dCykHS2ku+WOpm4mtCS2ihnaZTb5UujtcW/TWUkkhR1VZI4F0yKGOrUiFMBQCM1KLPd0RRMt1spmnjhDzP5e69LqWdmYLESvW0TdXhz9NZtv2lpb2Wq72XfxWxdWIW9EketuT6fKTxOeZFBGTs8Ro4+4pNLdIHjUkzcdfR2ji1x0eRoMerHEpqAJxnmkXJGmyfpAQI/KSttGe0OqzxiJmzxzq1aTgDBzLdhbTj8ljaztttrblfc+ieF1wCQcB5Wxxz2Vk2jtvVBKsybfWFo3DkwWhXoypD5IUkDTnj2d9BBNjbQ6K2h4W8ChihW3uwnTHzA8wF/G3nDVqGMBQc6eAZS7xTokhE0uI2zI4vNWhCAxiRTtCVZQVOAwRmXVwyy4phuXtS0hgZdnHbLxGQsxS0tpgHKqCpboWIOkLwz9dO220pU632knAjMmy04A88aIOGcmgiuxre5sppI7W3ntDNGjrEtzDKx06gZi3QSAqNSDo+qT2ZzwZQ7zbQPRssl26SLlNOvMzdUh42/cxtKgBjoI5HOcDraO6keybdJRBemZGKlxNs6SYAgHSciPC8zTaXauzOOq42bk9smyZFP061OfnoI1uld3Vikxjhu7eZ5VFw8keUkyXMaQqbbqzHpFwGIDahwOoASCTwj36atRkyhB0m3TKR5B+6gdJjYrqIIwpAHHma0NibC2bE0rHauz7jpSp+6InGjTnHRnylSvMf2FxjFY96NnWhhZ4dobPDojnTAZRLMdJ0xsWuJDICeGkjjnHKgybq70jZytDatMsEuJ0a6tYw7sw0sQTdQr0QCxnUMjrNxGBTDa3hHN5bNbSzW6LNE6zMsUj9ATgaR0cz9LkkjWoAGB34rO2wlgW2aBblVIMIN3ezQx5aMyB43jbpFGI9JAVFbIGAQMZJN1W6ArE+qVdTW5G0CYIZNJAKRPnqcWBDFyQ7Dt4BHPB94QRs2xMUfQXIEsjEKbpZVUsFEjL5OyhcANjVnBHbwp5t3wrNcWN1E0Vuge3dRiacsweNsvGDahXC5II1Dij4JHGvNgbj3HRA3sU80yySOjwTWXRrqznSkmBnrPwwV63IHltX25BWNzDZXpmBeSPWux2QzkHS0hB1mPUeKZ0gcgMDAK9x954dnW8UDLa3TRl3W4SeNUAkJzHG0yKek4DUuRwK5PHAer4RbMxOsVqIHuVZVIk2erFirEGcCcNGck56QcCceccHQstyba5vFW4S4WVklSYMyR4uI0tpNcYgcxhWjl5DPmjt1Ev7jwJ2bAgSXKggjAkQrx/NZCD6+fpoIh4KdsjZEE0V0h1yTqB0ctrINWhcKcTZGe/GnvIqef/AOs2Q1a+mj6PHSZiZuj5EaimociOK5HGq03f3ZaaEC6tRD0eYwYrC6kjnUADpJTbypqcFTg8OZPHPDbbwfQCNV8omj0ggP8AudtQMMgjmZdAx5w0gcVGcjIIavgxum2bPObuG5i6SaJ1HQTksnR3oHBUP4xXge4/knF1bD3nt7wN5PIH0Y1DS6sNQypKuA2CORxg4OOVUJZ3EMaRiSzkSQM3VS0jIGBgM3lCzSOpXBAOgDJwOGqrL8Fu7qH7uCiPUskUaIpRDGHAMrR9LIodujUdU6cIMcxgK58Y78JQfJh7SWuhbX3tfgj6hXPfjHj74wfJh7SWuhLQ+5p8FfqFBlrmLcwfwqX5Xcf61dO1zLuTw3rGf9ruvqnoOmqSbp8YZJO2W4uG+YSuif4ET9dO6RblfxQfHXP0+UTZ/XQPaKKKBNvL/wDTDkPKocnsGNRH0kBfWwpzSXfE4spH/ojHN2fzUiSYGe06MU6oKF8ZY+7Wfxcv2kq4dy/wbZ/Jrf2SVUPjLn3Sy+DP9cVW9uX+DbP5Nb+ySgcmub92/wCWLfLLv6pq6Qrm3ds/wwb5bd/61BcW8crdPcqp861jDDhxGjaRAyeXWVfopL4Yxnd4nu8mP+JP20826V8quSxIPksWkAczp2lkf2dR+ak3hdT+Dj+hbb7cQoGXgbP3jtPgye1kpttCyKbLmjfBIgnzjOOKue3j20o8C5+8dp6pfbS1Jd5B9x3HxMv2GoK28XAfe64+Un2cVWrd+9v8FvqNUx4EptGw9oMM5VpW4c+ECkY48+FWnPeyyo6oogdeLCUB+oQ2CojfBJII4twIPAjGQqrxajhL7PfB9U1W+21VaPXCDcAnSOjZCCRnPWZguBjBOfpql/F12XHMt50qBwrQYVslOUvEp5rHuJBx2Yqe7R39leS+hs4owbCMtK8xbSSFdlWONPOB0kZLrjuNBX/ge2V0t/tKPWUUNxwqMxHSSgAM4IX16c92Kmm+O5Vuk1lJHHDrM3RZnWR1yVaUTMRIrMymIgAtg68HkCIX4CNm+WSX80kkyEtGWEMjRhtZmYglcPgEcMMKgm8YJ25LGzNIq3rIBIzP1RLpCkuSSMcOJoL12LG+0JkjvmtrqKG3hn0iLqvJN0igyKzuuqMJJy59KDgYxWXfjcawTZt5IlnbI6W8zKyxICrBGIIIHAg1EfDJsS2t9j28ttFFG/TQgSpGkcjKY5DksoDccAkd9YvB7ZSXmwLqSa6uiw8pT35mUxiJToKSalxxPEAHjzoPvwHbm2d3s2SS4topXFw66mXJ0hIiBnuyT9NSnevwZ7OisLuSO1RHS3mdWVpBhljYqQNWOBANRLwBbxtFavEYsxeUoDIHGpZJgqoChAymVAyCSM8sZItXfb8GXvyW49k9BXXgqM0sMVzbWdskcayRBPKJFJmbo+mmbMLnLCOJQNXABuJzwnl5tTaCoxWzgyAcfdRxnHAkdAOHz1GPF/8AwOPjpf8Atqwto+8yfAf6jQUn4EtmtfwXBnubwGN0C9HczxgBgxPBWA5+irJbwfL+LfbSX+tyH7WagHi0+9Xvw4fsyVdVBzxuztW9uBel9oXgFuzqmJOeIbuQFiRx4wrw4ZBNX1sbZS20EcKFisa4BY5Y9pZiAMsTknh21Ru4UCn92stgq8pUY849FtBSCezqkn5qv4UHPXjIfx+3+T/6j1fuzPeY/gJ9kVz94xx++UHyYe0lroHZnvEfwE+yKDZrmXdb+Vn9dufrmrpquZN1/wCVn9dufrmoOm6RbktmyRuWt55Md2uaVyp9I1Y+amu0LwRQyStkiNGcgc8KCTj08K092bUx2kKtgsUDMRyLv13I/SY0DSiiigRb0N0oS0UHNySGI/EhTSZXJ7Dgqg/OkU8gae0l2r1b2zfsbp4v0mQSD5sQt+qnVBQ3jLL7rZH8yb646uDcv8G2fya39klU/wCMs3u1mPzJvtR/sq4Ny/wbZ/Jrf2SUDaeYIrMxwqgknuAGSfornbY+z7iLeFr821x5L5VPIJDGyKUfpQrAyaRx1A8SK6C2qmYJR3xuP8Jqs94ESTae74YB1aKXIYAg+5RkZB9ODQbe1N7BLrmS3YpcwJFG8ktmgBCXZ19afIGJQOXIsOeAUG9u+wvtltatGtorxwMJLh5OMepGSRVihkDKxQr5w48OfCpbt/dy3E9yywQDFujtiOME+57QGeXE50f2fRS/wjbDt4N3bjoYYodUdsW6NETURLERq0gZwSefeaDa8EF40OzrS2kiYBlleOYFDFIpdpMDra1bDcmUeaeNTXbozaz/ABUn2WqFeD18bP2P6RKv/Tmb/tqcbXXNvKO+N/smgqfxerRJdm3ccihkeUoynkVaJQwPoIJFWpHs2OGKQRrpBDE8SSTjHEkkngAB3AACqx8W/wDiNz8ePZpVsXXvbfBb6jQUv4tPmX3wrf6pqY7GX7r3l+APZXFLvFo8y++Fb/VNTrd9gb/eL1R+ymzQI/Fo8y+9dv8AVNVc7wDO8E//ADB/bmrG8Wjzb712/wBU1Vxt4/wgm/5g/tzQW14dpg+w7dgoUNNAQo5AGKU4HoFY/A//ACbuvXdeyWsnh3h0bDt1JB0zQDI4jhFKOB7q+PBB/Ju69d17JaCOeBU4s5z/AMds/wDXKo/zq6N9fwZefJbj2T1TXgT/AIjc/Ldne3jq5d8/wbeY5+Sz+zegh/i//gcfHS/9tWHfj3J/gN9RqvPF+/A4+Pl/7asO+HuT/Ab6jQU54tXvV78OH7MlXVVK+LV71e/Dh+zJVtQbwWzsUS4hZgcFVkQsCOBBAOc57KCkNwZFB2yrIGLPKFJ/FPRX5JHrGV/Sq/hXP+4sJJ21Jw0xvKzZOOBjvl4cO8jPozV5PtuNYkdifdMaVALOxIyVVVyWI45xywSeAoKE8Y4/fKD5KvtJq6B2b7zH8BPsiudvGDuBJtG3dc6Ws4mGQQcGScjIPEcK6J2Z7xH8BPsig2a5l3XH8LP69c/XNXTVcy7sfytPy65+uag6WuItSMuAdQIweXEY4jupZui+bC2znIhiU55hlUKwPpDAim9I9zj9yn0T3Y+i5nH+VA8ooooE+87aY4pO1Lm2we7pJUhb/BIw+enFJt7D7gnyqy/9VBTgUFEeMsnutke9Jh9Bi/bVu7kNnZlkf+Ft/ZJVT+MxzsfVcf6FTDWq7I2Z0k/RK8NtHpIJDlokPBVILOFVtKkMpJ4o3DASveHbaxRuie6TlDoiVWdiTkKWRAWCZ5sRjANR+23Xs1EBkjvXktk0xys18WHVCsVCsdOoDkABTXZNq0cYjs7dLeL8ubVrY9r9EMO2eHGR1b0U7skkC+6sjtnmiMgxwxwZ2OefbQRqTYdncaGWaZ+kJiytxK2cRzZRsscEK0ncQW9NbG1txo7m3a3lnuWhYKCmtMYUgrx0auBA7a+trW2No2bovnGYSFRzCxHoy57lJYAnlrx+NWO529dzxObK2HWDiKaWVFQnrBZQihmKZAYAgahjlmg0N3LJYbfZ8S50w3NzEueeEW9UZPbwWpfejMbjvVgPnBqA7M2dMNn2UKOFlW7uELM7Ny8uDEuoRmJwesApOc9XsbruOze+m0Ynm3kmuQ+t5ppCeznQQ7xbm+4rkf78H6Y1/ZVtXK5Rh3qR+qodD4KbdXLLPcx6sFkgdbeNiO0pCqjPp51kurC32dLA5mlRXMiM01zO6n3NmAxI5UHK8MAH6aCBeLQ/C+Hptz+qanewV07Q3iU/kxt6OMUx/wA6i/gD2gtmbs3Cyp0gg0+4zMWK9LnARDyyPpqS7sXSS7R2+6atDRQEaldD7zJnKuoYdvMemgS+LVIAt/ngB5Ocnlyn7arreXq7fnPdfuf+sTVjeLQOF/8A1f8A16rnfA/f64+Wt7Sgtvw7lTsOApnR00BGeenopcZ9OMVj8DY1bu3KjnquR85iX9te+HCMrsG2VgQwlgBB5giKXNHgQ/AFz8ZceyjoI54En+47od15s0/TcIP8quvetSdn3QHM28wHr6Nqo7wMS6bK9bSzabnZh0qMscXAOFHaTVu7Z3mD200Yt7zW0UiqPJZiCxUgDKqRzoI14vMmdkMPybiQf4Yz/nVl3C5Rh3qfqqqvA3cnZ9g8N5FcQSG4dwGtrkjSUiGdSxlcZU9vZU7bfexIObqFDg8JHEZ+h8GgrHxaX9zvR3NAfpEv7Kmt3BG1lDEViMjySRKXjidsRmVpCgdSpbRG2CQQCwJB5GA+LZcqpvgzKpPk+ASAT7/nAzxqaWmw4NoXLrMDLFAZk0DIUSNLIzhnBB6yMg0A8dJ1DGnIQuC22bFBEjiKWR5IJHkgdVaaKQMZFcBwI+jIOoZVQhB6uohbE2NulZh3EKXFrMANaieYPpOdJyJGRlODxUniuDxGBpby+DlGlt3t2lSRTIil3llSMGNyCNZZo+sqDKkDswc4Opu3eyJEekAjltFZwufMVG0XlsO+HAiljHYJogOCCgp7wr3nSXMIzkwRyWx5Z9xublFzgAe99Gfnrp/ZMmq3iPfGh+lRXMHhZ2V0d30gHVme7J7BrW7uUbh8ER/TXTewf4rB8VH9haDfNczbDOne45/2+4HD0tL+2umDXNGz/wCV5+Xy/aeg6YpHuaPuZh3XN6PourindJN2IijXcWcql1Iy+qVY52H9uV/ooHlFFFAk3yRvIpHXi8Om4Ud5hZZdP6QQr+lTeCYOqsvFWAIPoIyP1Vh2oyCCUynEYjfWc4wmk6jns4Z41q7qq4sLUSAiQW8IcEYIbo11AjsOc8KCofGZ52H9Y/0Kk8U8bWOzlm0GCC2s5JVkClHMyrCiMp4MBGZ2x39GaS+HDYsu0ri0gsl6eSLpulCEYi1dFp6Vs6UzpbAYgnHKpH4ONls8UXS4KwxpnByjSmFI0A4DKpaiP0Frh+1aB7Z7nhYmVZZICS+jyd5kVIyTpURO7x6gvMhRx5AYzW5+6yQjolka6nycIGiMp+FpCqqj8pseskgHJ+9a2/oVx+Tx0Y7tGdOPRjFb9tZpGumNFRe5VCj6BwoI1t60mCBzKBcSt0KBc6UWRWXTH2tpJEzMcFugzgBVAk1rbLGiog0oihVHcoGAPmFR/aVwZNpWyAnRCxLY5NJJDcaQfgorHH+9WpLQQ/ZfFbX/AJhe/XtAVMKh+yo+ra+jaF8fpbaH7amFAUm2z/GrL4yX2MlOaT7XXN1Z+h5T/wBGQf50Diqv2T+Fd4R/uoPYPVoVV+xzja28BxnEUHsX/ZQIPFo82+9dv9U9Vvvg339ue37tf2lWR4tHm33rt/qmqs95j9/Lj5dL7ZqC3/DsuNh24L9J7tB1851+5S9fPbnn89fPgR/AFz8ZceyjrF4af5PWfxlt7CWtjwKD+D8/w7n2aUEV8ChxaXfyzZQ/+5SuhAK598DP8Rue/wAu2X/6mL/910EKD2vMV7RQI94tnRzaYehid5M9aSNHEaDGp8MCCeKgDvYEggGs2zYbe0WO0hXTgZCIucAk5kfAwuTnrHGTnGaw3F8I57mUgsIookAHMyEyOY1/OYNCMd7LWDY5a3mlik1SySILgsq8S+NMiZPDAKroBPAOF5Lmgc3QOuLDBRqbIJwW6j4AHbx4/o1X20ZT+600YDFZWEb45AONlByx7AUGn0lhjtqU7U2urC2lQMSJpAqEEOZRFOnRYPJtWQewYJ5AmkKEwWzBWilvHvEErSOqs+iUBC+MsFCqigBThWBweJIRLwl7oS3lnB5OhklW/wBoIFBUEh5rh24kgfzXLnxxVlbD3ngWOGCRjBNoRRHOrxsWCgEIXVVk5fiE1qbr7vz6zNdlAFlmkgijcuimV3dpWbSup8OVXgAq6jzc4lF3ZpKhSRFkRuauoZT6weBoMprmjZ/8rz8vl+09Xy26nR8bSeS2PYmekt/UYXOFX0RmP11T0u5N7Z7ejvrpE8na6MjzRnMSBycl89aNRnm3Ad5oOgKQQP0e1JE46Z7dZcdgeJ+jdv0leIf+HT5GBAI4g9tIbRc7VnYcQtrbpnuYyXLFR6Sugn9Ggf0UUUCPfNQbQoThZJbeNvgNPEsgPo0Fs+jNYYmkvssGeG0Pm6crNOPy9fnRRHsxh255UcD9732olW3iYZR7qLWDyKrqkwe8FkUEduaf0EX3sZbPZ5hto1RpStvDGgC5eU6eGORC62LfmkmnWxdmC3gSIYOkcSBjU5JLtjsyxJx2ZxWvtrYbTyQypKYpIC5Tqq6EuukllPHIXIBBBw7d9YS9+hPVtbgegywN9BEoP0igeVjnnVFZmIVVBZieQAGST6AKS/vpKe/2l1F+cI+mT6bcyED4QFK95N8LKWFIRcxYmlVHXV1hGMvKrR+f10Qx4xzkFAy2LE4jhkZMvcStNISpzGHik0D0FUEUWfX31IKil7vQ8jw+T21zIOkPF06BG9yl4e7FXI5HIQjq9+KYBb+Tmba3Hcoknb+0eiUH9Fh66BTskdS2/wCY332toVI7/blvAQJpooyeQd1Vj6gTk/NSWDcGMgCee5nAd5Apk6NA8jOzkLCEzku/nE8GI5VsWe762WtrcRLH1mZeiRXxgnSskYX0eeGPDnQfcu9Oo4t7a5uD3hOjj9fSTFAw+Bqos7a6lnjluFhhSPUVjR3kcsw09ZyqKABngFPrpfujvo926Ky2xDw9Nm3nMpj4xgRzAxroY6zjic9G/dUtoCqu2SfvpvD8VB7B6tGortvdl0lnubREaS4jEc8LEKJlUMFZJMdSUBiMnKsMA484BXfi0ebfeu3+qaqy3gAbbs/cb+T25q0vARC1jJeW94PJpWMJRJSEZ8dKCUz54HDiuedVbvB1duT47L+TH/nmguDw/N95rfICk3EPVAwB7jNkAdmO6vfAnx2BOPz7gf8ATSsPh2YtsO0LEljNCST2kwzZJ9P7aweBjbsEOxZUmkCs08ypGvGV8pFwjjGWdsk8FBoEPgaf7iuByzfbLxxHE+UxkgfMCa6EFVX4HvBhLZoJ7s4cnWkHZG2kqJJO+TSzKByUO3aeFq0BS7be2kto9TEajwRSQNTcO3sUEjLcgDTGtR9kQmYTmNDKFChyAWVQScKT5vEnljNAp2TYtJpLhtCOZCzjSZpz+P0Z6yxp+KG48F4YQFt7Gm9+HB7N/wD+v1UzpRtOYx3EchSRkEcqkohcgs8BAIXLclJ4Ds9VAn2JIGv5yqCTEzAPkt0a6XV108o2MkfE8SwcZ4AVKTZRl9ehdf5WkauWOeM8sj56jWx45Y2iQtIY+nk0a10MyGOVjlcKdIbTjUM5DHiNJqV0ES3sjFpbstqsiTXLLCiwknTnJllii1BFdYxI+RpyVGTTPc7az3FnG0oKzrmOZSAGWVODZXszwYDucVvy7MRp0mOS8aOi8eqA5QscfldRRnuz3mvLTZaRyzSLqzMys4z1dSqE1AdhKqoPwRQbleEV7RQR65i8g90jz5Jk9LHxIiB/novyUB89PNC5ZcFSHy7rMX8plP8AOXUwHwYiIB7In1k07YcKjng/shDZdCudEVxdxrnidK3MwXJ7Tjhn0UEkooooNDbdg00DKjBZAVdCeQkRg6au3TqUA47Ca+tk7UE8erBR1JSSM41RyDGpGxw7QQRwYMrDIINbtKdp7IYv09uwjnAAOc9HKoziOUDj2nDjrLntBKsDailez9vq79DIphuMZMT4yR2tGw6sijvU8MjUFJxTSgK8xXtFBo7QZRJBqUkmUhSDjS3RTHUR2jSGGPzgeyt6kO9m1CkEsao7uYJnOkqNChSNRLMOOTwA48DT4UBWG7iLRuo5srAZ7yCKzUUGjsOxMNtDE2C0cUaEjOCVVVJGezhW9RRQFFFFBiubRJFKSIrqeasAyn1g8DUdu/BlsyQ5aygB70Xo+P6BWpPXhoIhYeD7Z81vEWhaVCiMomlmkxlRjgzlQcdwx81SHZewLe2GLeCKHPPo0Vc+sgcfnrNs2YvDGzDDMiEjGMEqCRg8uPZWzQFFFFAUUUUBRRRQaF86ia3DBtRd9OOQPRvnV82fnrfpBtm5YXAVpJ449ClOhj1a5NTalY6H5DRhTpBDOTkKdL+gKKKKAoopFNvEZWMdkFncHDSEnyeM/nOPPcf0aZP5RTINBt7a2v0KqqDpJ5CVijzgs3aSeyNebN2DvJAP3sLZfk9vHFq1lR1nxjW7EtI+OzU5ZsemseyNhLCS7MZZ3HXmbzj26VHJIweSLwHM5JJLOgKKKKAooooNXaOy4p00SorrnIzzB7GU81YdhGCKXGxuoPeZBcRj+bnJDgfmTgEn1SKxP5Yp3RQJRvVGnC4WS1PfMuI//OUtF82vPoptBcK6hkYMp4hlIII7wRwNfZFKZd0rUsWEQjYnJaFnhYnvZoipY+ug2dpbFhuMdKgfAYcyOq2NSnBGVOBlTwOB3VvUm/e86+93dyg7i0cg+maN3/xV6tneLyuYW+Hbtn6UmUfqoHFFJBLfqfe7SQd/SzRn6Oik+uvf3Sux51op+BcKfo1olA6opP8Au1N/sNx8z2n6szig7ekHOyuh/dz9UxoHFFJv3yf8Ld/+UP8A3V628gHOC6+aBz9WaBxS/bqyGBui1aspkIQHKa16QISRhjHrAORxI4jnWsd51/oLv+7y/so/fOv9Bd/3eT9lB9bso4ibWJVHSOUEzapBGT1ctqY+rJJAwDxpvSP99a/7Pef3ab/20NvYg/mLz+7TH6loHlFI23tT+gvD/VZ/80r6O9A7La7P/gMPtYFA6opN+7svZY3X9q0H13Ga+f3Vu282y0/GTxL7PpKB3RSUzX55RWqeuaV/1dCn1175LfHncW6fBt5CfmLT4/w0DmvGbHE8qSjd6Rvfby5cdoXoYh8xjjEg/t16u5tpnLwiY987PMR6umZsfNQfc29tqpIEySODgpFmWTPxcQZv1VgG2Lqb3i1Ma/0ly2getYl1SH1N0frp1BbqihUVVUcgoAH0DhWSgRLuyZON3M9x3xgdHb+rolPXHokZ6dRQqqhVAVQMAAAADuAHIV90UBRRRQFFFFAUlvtsyR3DqI9USRLISAc5JkBQHOCchDy5E5xkZz7YFzlfJ9GNMmrV+Vp9zxwPJuJ9FakVte+6EvHqMemPidIbh1mXTgnmSeR4DAoGGztqCUHqshBxhgQeSn9WrB7iCOysUO2M2olK4fo1Ypx4OyghOIB5kD5607xb4nEZjU9FHktxTpcv0mnq6jjq8+GPSeHykF+W6zwhTq83OVJzp5jrafTjOM8OVBjj33TQpMUmSFyFAOGKIxTnnV1iAPxijY5VsDexNOropsA4PVGQc/k5yRjjwz3c61ZLK94OeiZgQ2FwOv0TLxJUagHKjJAOlMjjwpldR3WsdG0ZUIoOrhl8nUSAOWMcAfo50Gud6cEBoJckZ6q5/GVTzwTgnu/FOM1kudvmNnDRO3WITQOwKp6xJxzJ48gMZr4Fve5B6SLGVyMZOMtkcFHYI+PaWkwBha+JrK6a2K68Sky8Q5GMo+jDYBADlTgDgB20GxebxCN2VopOoAS2F08VLc88uGM8i3DsrAN7FJwIpM8M5GAOMYYHGTlQxJ4fiEVm8gm6KRA7MWAAZmXILM5cqcHzVYBQw/EGc8Sd7ZsbrEqyYLKqgsCTqOkam48R1s8CTwA40Cd98kTSHRwS4QHAC5ODni3AAHme5u6tu43g0SsnQynSQNQHVOVzn4I4gnspsVB58a9oEa7yHIzFIAcjGk5HE6ck4wSMdUA8WAzWUbxL0cbmOQa5BHjTxUnkzfm8vppvRQIrXebpHQCKQAo7kEdbq4wq4JBJ414+9YGCYJsHtCgjGktnIPHlgY5nI7KfUUCCLewHnBOgBAy6qBxOAfO5Hv5cx2V8nfBePuE/BAx6q94BUcclh28OHzipAy558a9oFQ22dAboXOZmiwOOMMyq5zjqnAOeQ1DuJrRh3wGgFoZc6ck6MAtoV8Aaj34xnmPpkdFAgTeCRonkETDEqKqFG1lCkbuMZ4vkugIIGQO45wT72uV6lvKraowC65TrFM40HJ6pJB5cCewipNRQR+33qJ0hrebUQmcKQuSSDxPLHp7Tj01kj285t0k6NtWsqy6GzhVZmKqTnrBerk/jr6qeUUCYbxExSyCCUiMqAuOs5IU9Udw1Dj219DeHgT0M3CTRwRs4yw14xnGFz+kvfTeigRPvDIOPk8gAUNjSxY9WcleAwG9zXhx4uB2g18S7zsrkGF1VeBDDizExhQhBxnrHq8zwx2ipBRQJrneEpKUMEpx+MoJXzNXPHzZrC28rnBW3mx1c5Q8dSKw5csagCcHiCO/D+igQ2e9QmjmZEZTEVUh+GC3MsOYVeOT+a3aDjPZbaZ5ShjIHSMo55MejUspz2Fgy49K8s02xXtAUUUUBRRRQFFFFAUUUUBRRRQFFFFAUUUUBRRRQFFFFAUUUUBRRRQFFFFAUUUUBRRRQFFFFAUUUUBRRRQFFFFB//9k="/>
          <p:cNvSpPr>
            <a:spLocks noChangeAspect="1" noChangeArrowheads="1"/>
          </p:cNvSpPr>
          <p:nvPr/>
        </p:nvSpPr>
        <p:spPr bwMode="auto">
          <a:xfrm>
            <a:off x="0" y="-887413"/>
            <a:ext cx="2486025" cy="1838326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028" name="AutoShape 4" descr="data:image/jpeg;base64,/9j/4AAQSkZJRgABAQAAAQABAAD/2wCEAAkGBhQSEBUUExQVFBQWFxcYGRgYGBYcFxoXHRwXHRgXGBkcHCYeHBokHB0YIS8gJCcpLCwsFx8xNTAqNScrLCkBCQoKBQUFDQUFDSkYEhgpKSkpKSkpKSkpKSkpKSkpKSkpKSkpKSkpKSkpKSkpKSkpKSkpKSkpKSkpKSkpKSkpKf/AABEIAMEBBQMBIgACEQEDEQH/xAAcAAACAgMBAQAAAAAAAAAAAAAABQYHAwQIAQL/xABZEAACAQMBBAQHCQkNBgUFAQABAgMABBESBQYhMRMiQVEHCBQyYXGzIzNyc3SBkbGyJCU1QlJigqHRFRYmNDZDU4SSlKLBw1RjZHWjwoOTtNLwRKTT4eMX/8QAFAEBAAAAAAAAAAAAAAAAAAAAAP/EABQRAQAAAAAAAAAAAAAAAAAAAAD/2gAMAwEAAhEDEQA/ALc27tprcw6YmlMshQqpGsARSyFlB4Mep5uRnPDjgHb2dtOOeMSRMGU5HaCCOBVlOCrA8CpAIPAgUs2i3S39tGv8wHuHPcGWSGIeti0pHxLeis+0NhZcywOYJzjLAZR8chNHkBxjA1cHA4BhQNqKjke+kUc6214UtrhhlQzgxSDJGYpOGeIxpYK2ew8zI6AooooE28m3FgjYAv0mnUNCM2kZxqYhSEGe1sDge44c0p2tslJHGXkjMi9E2jTh1AdgralOAOvgjB6x76bUBRRRQFFFFAUUUUBWG7u1iRnc6VUEk8eXqHEn0DiazVrbQsVmjaNsgHHEYyCCCrDIIyGAIyDxFBj2ZtVJw+kOpRtDB0ZGDaVbkwBxhlOa3aVbu2wEZkEkkpnIkLSCMN5iKBhFVQMKP18aa0BRRRQFFFFAUUUUGhd7W0SdGsckraQzBNHVUkgEl2UcSGwBk9U8K36WbQtEMyEtIjyDo+ocBlUO4DHmMdbBXB6x48aZ0BRRRQFFYbu8SJC8jrGi82YgKPWTwqvB4Wo7zaMVhYsR0hcPclPN0o7ERIw4nq41OMD8lqCcbU22kJVADJM/mQpjW3e3EgKg7XYhRyzkgHzd3ajXFuJHQRvrlRlViwBjkeM4YgZ83ngVk2bsiO3DaAdTYLyMdUjkfjO54n0DkOQAHCtDcg5sY3/pWlmHwZZZJFPzq4Pz0D2iiigQ3g07UtyBxkt7hG9IR4GQnv0lnA+MNPqRXfW2nAB/N29wx/TeBUHqOlz+iKe0HPXjI/x62+IP22q2d2tiyJZW7287IWgiJjkzLCSUXJAJDp6kcL+aaq3xlIvum0bvikH0MP21cu5jZ2dZk/7NB7NKDwbamj/jFs+O2SDMyf2ABN8wRgO+sthvXaTcI7mFmzgrrUODx6rITqB4HgRnhTWubdz7VW3tkR1VlNxfAqwBUjE/Ag8McqDom5jJeMgcA5J9A0OPrIrZpBPujbBk6PVbZY8IJJYQ3VbhpjdVz+NyPm1E/Cdtq62RaRz29zJJqnWPROsTrpKSNwYIsmcqObGgsuiolu5tPaFxZwXGbRumjSQromjxqAONWuTPrwPVW9tHbVzbwSTS28RSJHkYRzsW0qCxwHhQZwDwzQP6Khm63hI/dCFprezuHRXKHr24OoBWIAaUZ4MvH004feKRQS1jdgDiT9yt9m4JoHdFRHYXhPtLwMbdbmQJjVpgkOCc4BwDx4Gmg3rj7Yrsf1S6P1RmgdUVGdm+EayuC4geWYxkBxHbXTFSc4DYi4Zw30Gt870RfkXX9zvP/wANBs7Dt2jtokcYZUUEcOBx6K3qiewd+rSSFRC9xcKnULpa3bDUoGQSIjg4I4Z7RW3db828SNJIt0iKCWZrO7CgDmSTFgCgkNFRnZ/hCtbiPpIBczR5I1R2tyy5HMZ6Osl5vtFFE0rQ3YRFZmY28qhVUZJOoDsBoJFRUW2Hv4LyHpra0uZYySA33MgJHMYecNz9Fbdzt64RHc2bKqKWOqaHOAMnGktx50D6ioLudv8Az7VheW2t4o1SToz00zk50q2dKRYx1h+N2U9Nlft51zbx9/R27FvmZ5iP8FBubRgJntiASFdyTjgAY3Az3cSBW9LKFBLEKBzJOB9JqofBrt272ncXKXd3JogkRFRCsOsEXGRmIK5bKK3BuStzqy4N07RDq6CNmH47jpH/ALb5b9dAq214Utm2vB7pGbsWLMjE93UyB85Fb3T3s3mxx2icetIRLN80aHo1PpMj/BqlvGNGL+2xw+5/9R8V0KvKgU2W7UaOJJGe4mByJJiGKn/dqAI4/wBBV+eudvBV/KSH4y59lPXUFcybhLp3qUDgBc3Q+bTOMUHR22oy1tMASCYpACvnAlTxHprFu04NlbEAAGCIgLyA0LwHopiaR7lHFlHGePQGS3z2kQSPEpPpKoD89A9ooooEW0V6PaFtIOUqyW793BTLH6iNEg7jqOeOKe0l3v1C0eVRloCs4H5XREOyZ7NSBlz+d3U4R8gEciM0FDeMr7/Z/Fy/aSri3L/Btn8mt/ZpVPeMr7/Z/Fy/aSrj3QXGz7Qd1tB7NKBvXOO5bfwwfPbdX32biujq5v3R/li3yu9+zcUHQl958Hxh9lLVceMWudlRei6jP/TnH+dT3ae8cELhXuII9Le6B5Y1KqUYqSGYEZbT9NQLw+XaSbIUxurjyiI5UhhgrJjkaCXeDR87Isvk8Y+gYrc30Gdm3nyW49m9aHgx/A9l8Qlb++Z+9t58muPZvQQPxcvwXN8qf2UFWhd+9v8ABb6jVYeLn+CpflUns4Ks+6PUb4J+qgprxavebz4cP2ZKukiqY8Woe43h4efF6/Nf/wCfNV0Ggpnxf/4ztT4yL7VzVykVTXi/fxnanxkX2rmrlNBV/i9fg2f5ZL7OGpX4SvwRe/J5PqqLeL6B+51xjiPLJcerRDipT4S/wPe/J5PqoI14v5zsj1Ty/wDZUt39/BV98luPZvUQ8Xz8EH5RL9UdS/f38FX3yW49m9BGfAN+Bo/jZvtVM9uuDZzkHI6GXl8Bqg/gOukj2JGXZUHTSDLEAZL4Aye0ngBTnZ1+/kjwuihTDdMjB9RKoxU60KjTnWCMFu0HBxkIp4t5+99x8o/046ts1Ufi3n7guPlH+mlW2aChfAjJm/uiO25Q/N0d/V91Rni/l/Kr7SAVMkWs9y4usEcfytI+erzoOefGNOdo2w/4cfrkkroUVzv4xp++Vv8AJh7SWuhoXyoPeAfpoPuuY9y2xvUPldz+vpq6crmPcw/wqHyu5/1qDpykW5hzal/6Se6f0jVcTEA+kDA+antJN2E0eUxDzY7qXT6BIEmI+ZpWHoxigd0UUUCbesa7foc48odIT8Bj7rj09EJKc0n3hHWtT2C5TPoysgH6yB8+O2nFBQnjK+/2fxcv2kq5t1f4ha/J4fZrVLeMoPum04fzUnH9If8Az56undQ/cFr8nh9mtA1rliOznk3juY7Vwk7XF6EYnH9PqGewldSg8MEg5HMdT1zVusrfvtkC8G8pvtOfytNxp/Xig31jttMWZowJDggtOzMpidAJfJ4dCykHS2ku+WOpm4mtCS2ihnaZTb5UujtcW/TWUkkhR1VZI4F0yKGOrUiFMBQCM1KLPd0RRMt1spmnjhDzP5e69LqWdmYLESvW0TdXhz9NZtv2lpb2Wq72XfxWxdWIW9EketuT6fKTxOeZFBGTs8Ro4+4pNLdIHjUkzcdfR2ji1x0eRoMerHEpqAJxnmkXJGmyfpAQI/KSttGe0OqzxiJmzxzq1aTgDBzLdhbTj8ljaztttrblfc+ieF1wCQcB5Wxxz2Vk2jtvVBKsybfWFo3DkwWhXoypD5IUkDTnj2d9BBNjbQ6K2h4W8ChihW3uwnTHzA8wF/G3nDVqGMBQc6eAZS7xTokhE0uI2zI4vNWhCAxiRTtCVZQVOAwRmXVwyy4phuXtS0hgZdnHbLxGQsxS0tpgHKqCpboWIOkLwz9dO220pU632knAjMmy04A88aIOGcmgiuxre5sppI7W3ntDNGjrEtzDKx06gZi3QSAqNSDo+qT2ZzwZQ7zbQPRssl26SLlNOvMzdUh42/cxtKgBjoI5HOcDraO6keybdJRBemZGKlxNs6SYAgHSciPC8zTaXauzOOq42bk9smyZFP061OfnoI1uld3Vikxjhu7eZ5VFw8keUkyXMaQqbbqzHpFwGIDahwOoASCTwj36atRkyhB0m3TKR5B+6gdJjYrqIIwpAHHma0NibC2bE0rHauz7jpSp+6InGjTnHRnylSvMf2FxjFY96NnWhhZ4dobPDojnTAZRLMdJ0xsWuJDICeGkjjnHKgybq70jZytDatMsEuJ0a6tYw7sw0sQTdQr0QCxnUMjrNxGBTDa3hHN5bNbSzW6LNE6zMsUj9ATgaR0cz9LkkjWoAGB34rO2wlgW2aBblVIMIN3ezQx5aMyB43jbpFGI9JAVFbIGAQMZJN1W6ArE+qVdTW5G0CYIZNJAKRPnqcWBDFyQ7Dt4BHPB94QRs2xMUfQXIEsjEKbpZVUsFEjL5OyhcANjVnBHbwp5t3wrNcWN1E0Vuge3dRiacsweNsvGDahXC5II1Dij4JHGvNgbj3HRA3sU80yySOjwTWXRrqznSkmBnrPwwV63IHltX25BWNzDZXpmBeSPWux2QzkHS0hB1mPUeKZ0gcgMDAK9x954dnW8UDLa3TRl3W4SeNUAkJzHG0yKek4DUuRwK5PHAer4RbMxOsVqIHuVZVIk2erFirEGcCcNGck56QcCceccHQstyba5vFW4S4WVklSYMyR4uI0tpNcYgcxhWjl5DPmjt1Ev7jwJ2bAgSXKggjAkQrx/NZCD6+fpoIh4KdsjZEE0V0h1yTqB0ctrINWhcKcTZGe/GnvIqef/AOs2Q1a+mj6PHSZiZuj5EaimociOK5HGq03f3ZaaEC6tRD0eYwYrC6kjnUADpJTbypqcFTg8OZPHPDbbwfQCNV8omj0ggP8AudtQMMgjmZdAx5w0gcVGcjIIavgxum2bPObuG5i6SaJ1HQTksnR3oHBUP4xXge4/knF1bD3nt7wN5PIH0Y1DS6sNQypKuA2CORxg4OOVUJZ3EMaRiSzkSQM3VS0jIGBgM3lCzSOpXBAOgDJwOGqrL8Fu7qH7uCiPUskUaIpRDGHAMrR9LIodujUdU6cIMcxgK58Y78JQfJh7SWuhbX3tfgj6hXPfjHj74wfJh7SWuhLQ+5p8FfqFBlrmLcwfwqX5Xcf61dO1zLuTw3rGf9ruvqnoOmqSbp8YZJO2W4uG+YSuif4ET9dO6RblfxQfHXP0+UTZ/XQPaKKKBNvL/wDTDkPKocnsGNRH0kBfWwpzSXfE4spH/ojHN2fzUiSYGe06MU6oKF8ZY+7Wfxcv2kq4dy/wbZ/Jrf2SVUPjLn3Sy+DP9cVW9uX+DbP5Nb+ySgcmub92/wCWLfLLv6pq6Qrm3ds/wwb5bd/61BcW8crdPcqp861jDDhxGjaRAyeXWVfopL4Yxnd4nu8mP+JP20826V8quSxIPksWkAczp2lkf2dR+ak3hdT+Dj+hbb7cQoGXgbP3jtPgye1kpttCyKbLmjfBIgnzjOOKue3j20o8C5+8dp6pfbS1Jd5B9x3HxMv2GoK28XAfe64+Un2cVWrd+9v8FvqNUx4EptGw9oMM5VpW4c+ECkY48+FWnPeyyo6oogdeLCUB+oQ2CojfBJII4twIPAjGQqrxajhL7PfB9U1W+21VaPXCDcAnSOjZCCRnPWZguBjBOfpql/F12XHMt50qBwrQYVslOUvEp5rHuJBx2Yqe7R39leS+hs4owbCMtK8xbSSFdlWONPOB0kZLrjuNBX/ge2V0t/tKPWUUNxwqMxHSSgAM4IX16c92Kmm+O5Vuk1lJHHDrM3RZnWR1yVaUTMRIrMymIgAtg68HkCIX4CNm+WSX80kkyEtGWEMjRhtZmYglcPgEcMMKgm8YJ25LGzNIq3rIBIzP1RLpCkuSSMcOJoL12LG+0JkjvmtrqKG3hn0iLqvJN0igyKzuuqMJJy59KDgYxWXfjcawTZt5IlnbI6W8zKyxICrBGIIIHAg1EfDJsS2t9j28ttFFG/TQgSpGkcjKY5DksoDccAkd9YvB7ZSXmwLqSa6uiw8pT35mUxiJToKSalxxPEAHjzoPvwHbm2d3s2SS4topXFw66mXJ0hIiBnuyT9NSnevwZ7OisLuSO1RHS3mdWVpBhljYqQNWOBANRLwBbxtFavEYsxeUoDIHGpZJgqoChAymVAyCSM8sZItXfb8GXvyW49k9BXXgqM0sMVzbWdskcayRBPKJFJmbo+mmbMLnLCOJQNXABuJzwnl5tTaCoxWzgyAcfdRxnHAkdAOHz1GPF/8AwOPjpf8Atqwto+8yfAf6jQUn4EtmtfwXBnubwGN0C9HczxgBgxPBWA5+irJbwfL+LfbSX+tyH7WagHi0+9Xvw4fsyVdVBzxuztW9uBel9oXgFuzqmJOeIbuQFiRx4wrw4ZBNX1sbZS20EcKFisa4BY5Y9pZiAMsTknh21Ru4UCn92stgq8pUY849FtBSCezqkn5qv4UHPXjIfx+3+T/6j1fuzPeY/gJ9kVz94xx++UHyYe0lroHZnvEfwE+yKDZrmXdb+Vn9dufrmrpquZN1/wCVn9dufrmoOm6RbktmyRuWt55Md2uaVyp9I1Y+amu0LwRQyStkiNGcgc8KCTj08K092bUx2kKtgsUDMRyLv13I/SY0DSiiigRb0N0oS0UHNySGI/EhTSZXJ7Dgqg/OkU8gae0l2r1b2zfsbp4v0mQSD5sQt+qnVBQ3jLL7rZH8yb646uDcv8G2fya39klU/wCMs3u1mPzJvtR/sq4Ny/wbZ/Jrf2SUDaeYIrMxwqgknuAGSfornbY+z7iLeFr821x5L5VPIJDGyKUfpQrAyaRx1A8SK6C2qmYJR3xuP8Jqs94ESTae74YB1aKXIYAg+5RkZB9ODQbe1N7BLrmS3YpcwJFG8ktmgBCXZ19afIGJQOXIsOeAUG9u+wvtltatGtorxwMJLh5OMepGSRVihkDKxQr5w48OfCpbt/dy3E9yywQDFujtiOME+57QGeXE50f2fRS/wjbDt4N3bjoYYodUdsW6NETURLERq0gZwSefeaDa8EF40OzrS2kiYBlleOYFDFIpdpMDra1bDcmUeaeNTXbozaz/ABUn2WqFeD18bP2P6RKv/Tmb/tqcbXXNvKO+N/smgqfxerRJdm3ccihkeUoynkVaJQwPoIJFWpHs2OGKQRrpBDE8SSTjHEkkngAB3AACqx8W/wDiNz8ePZpVsXXvbfBb6jQUv4tPmX3wrf6pqY7GX7r3l+APZXFLvFo8y++Fb/VNTrd9gb/eL1R+ymzQI/Fo8y+9dv8AVNVc7wDO8E//ADB/bmrG8Wjzb712/wBU1Vxt4/wgm/5g/tzQW14dpg+w7dgoUNNAQo5AGKU4HoFY/A//ACbuvXdeyWsnh3h0bDt1JB0zQDI4jhFKOB7q+PBB/Ju69d17JaCOeBU4s5z/AMds/wDXKo/zq6N9fwZefJbj2T1TXgT/AIjc/Ldne3jq5d8/wbeY5+Sz+zegh/i//gcfHS/9tWHfj3J/gN9RqvPF+/A4+Pl/7asO+HuT/Ab6jQU54tXvV78OH7MlXVVK+LV71e/Dh+zJVtQbwWzsUS4hZgcFVkQsCOBBAOc57KCkNwZFB2yrIGLPKFJ/FPRX5JHrGV/Sq/hXP+4sJJ21Jw0xvKzZOOBjvl4cO8jPozV5PtuNYkdifdMaVALOxIyVVVyWI45xywSeAoKE8Y4/fKD5KvtJq6B2b7zH8BPsiudvGDuBJtG3dc6Ws4mGQQcGScjIPEcK6J2Z7xH8BPsig2a5l3XH8LP69c/XNXTVcy7sfytPy65+uag6WuItSMuAdQIweXEY4jupZui+bC2znIhiU55hlUKwPpDAim9I9zj9yn0T3Y+i5nH+VA8ooooE+87aY4pO1Lm2we7pJUhb/BIw+enFJt7D7gnyqy/9VBTgUFEeMsnutke9Jh9Bi/bVu7kNnZlkf+Ft/ZJVT+MxzsfVcf6FTDWq7I2Z0k/RK8NtHpIJDlokPBVILOFVtKkMpJ4o3DASveHbaxRuie6TlDoiVWdiTkKWRAWCZ5sRjANR+23Xs1EBkjvXktk0xys18WHVCsVCsdOoDkABTXZNq0cYjs7dLeL8ubVrY9r9EMO2eHGR1b0U7skkC+6sjtnmiMgxwxwZ2OefbQRqTYdncaGWaZ+kJiytxK2cRzZRsscEK0ncQW9NbG1txo7m3a3lnuWhYKCmtMYUgrx0auBA7a+trW2No2bovnGYSFRzCxHoy57lJYAnlrx+NWO529dzxObK2HWDiKaWVFQnrBZQihmKZAYAgahjlmg0N3LJYbfZ8S50w3NzEueeEW9UZPbwWpfejMbjvVgPnBqA7M2dMNn2UKOFlW7uELM7Ny8uDEuoRmJwesApOc9XsbruOze+m0Ynm3kmuQ+t5ppCeznQQ7xbm+4rkf78H6Y1/ZVtXK5Rh3qR+qodD4KbdXLLPcx6sFkgdbeNiO0pCqjPp51kurC32dLA5mlRXMiM01zO6n3NmAxI5UHK8MAH6aCBeLQ/C+Hptz+qanewV07Q3iU/kxt6OMUx/wA6i/gD2gtmbs3Cyp0gg0+4zMWK9LnARDyyPpqS7sXSS7R2+6atDRQEaldD7zJnKuoYdvMemgS+LVIAt/ngB5Ocnlyn7arreXq7fnPdfuf+sTVjeLQOF/8A1f8A16rnfA/f64+Wt7Sgtvw7lTsOApnR00BGeenopcZ9OMVj8DY1bu3KjnquR85iX9te+HCMrsG2VgQwlgBB5giKXNHgQ/AFz8ZceyjoI54En+47od15s0/TcIP8quvetSdn3QHM28wHr6Nqo7wMS6bK9bSzabnZh0qMscXAOFHaTVu7Z3mD200Yt7zW0UiqPJZiCxUgDKqRzoI14vMmdkMPybiQf4Yz/nVl3C5Rh3qfqqqvA3cnZ9g8N5FcQSG4dwGtrkjSUiGdSxlcZU9vZU7bfexIObqFDg8JHEZ+h8GgrHxaX9zvR3NAfpEv7Kmt3BG1lDEViMjySRKXjidsRmVpCgdSpbRG2CQQCwJB5GA+LZcqpvgzKpPk+ASAT7/nAzxqaWmw4NoXLrMDLFAZk0DIUSNLIzhnBB6yMg0A8dJ1DGnIQuC22bFBEjiKWR5IJHkgdVaaKQMZFcBwI+jIOoZVQhB6uohbE2NulZh3EKXFrMANaieYPpOdJyJGRlODxUniuDxGBpby+DlGlt3t2lSRTIil3llSMGNyCNZZo+sqDKkDswc4Opu3eyJEekAjltFZwufMVG0XlsO+HAiljHYJogOCCgp7wr3nSXMIzkwRyWx5Z9xublFzgAe99Gfnrp/ZMmq3iPfGh+lRXMHhZ2V0d30gHVme7J7BrW7uUbh8ER/TXTewf4rB8VH9haDfNczbDOne45/2+4HD0tL+2umDXNGz/wCV5+Xy/aeg6YpHuaPuZh3XN6PourindJN2IijXcWcql1Iy+qVY52H9uV/ooHlFFFAk3yRvIpHXi8Om4Ud5hZZdP6QQr+lTeCYOqsvFWAIPoIyP1Vh2oyCCUynEYjfWc4wmk6jns4Z41q7qq4sLUSAiQW8IcEYIbo11AjsOc8KCofGZ52H9Y/0Kk8U8bWOzlm0GCC2s5JVkClHMyrCiMp4MBGZ2x39GaS+HDYsu0ri0gsl6eSLpulCEYi1dFp6Vs6UzpbAYgnHKpH4ONls8UXS4KwxpnByjSmFI0A4DKpaiP0Frh+1aB7Z7nhYmVZZICS+jyd5kVIyTpURO7x6gvMhRx5AYzW5+6yQjolka6nycIGiMp+FpCqqj8pseskgHJ+9a2/oVx+Tx0Y7tGdOPRjFb9tZpGumNFRe5VCj6BwoI1t60mCBzKBcSt0KBc6UWRWXTH2tpJEzMcFugzgBVAk1rbLGiog0oihVHcoGAPmFR/aVwZNpWyAnRCxLY5NJJDcaQfgorHH+9WpLQQ/ZfFbX/AJhe/XtAVMKh+yo+ra+jaF8fpbaH7amFAUm2z/GrL4yX2MlOaT7XXN1Z+h5T/wBGQf50Diqv2T+Fd4R/uoPYPVoVV+xzja28BxnEUHsX/ZQIPFo82+9dv9U9Vvvg339ue37tf2lWR4tHm33rt/qmqs95j9/Lj5dL7ZqC3/DsuNh24L9J7tB1851+5S9fPbnn89fPgR/AFz8ZceyjrF4af5PWfxlt7CWtjwKD+D8/w7n2aUEV8ChxaXfyzZQ/+5SuhAK598DP8Rue/wAu2X/6mL/910EKD2vMV7RQI94tnRzaYehid5M9aSNHEaDGp8MCCeKgDvYEggGs2zYbe0WO0hXTgZCIucAk5kfAwuTnrHGTnGaw3F8I57mUgsIookAHMyEyOY1/OYNCMd7LWDY5a3mlik1SySILgsq8S+NMiZPDAKroBPAOF5Lmgc3QOuLDBRqbIJwW6j4AHbx4/o1X20ZT+600YDFZWEb45AONlByx7AUGn0lhjtqU7U2urC2lQMSJpAqEEOZRFOnRYPJtWQewYJ5AmkKEwWzBWilvHvEErSOqs+iUBC+MsFCqigBThWBweJIRLwl7oS3lnB5OhklW/wBoIFBUEh5rh24kgfzXLnxxVlbD3ngWOGCRjBNoRRHOrxsWCgEIXVVk5fiE1qbr7vz6zNdlAFlmkgijcuimV3dpWbSup8OVXgAq6jzc4lF3ZpKhSRFkRuauoZT6weBoMprmjZ/8rz8vl+09Xy26nR8bSeS2PYmekt/UYXOFX0RmP11T0u5N7Z7ejvrpE8na6MjzRnMSBycl89aNRnm3Ad5oOgKQQP0e1JE46Z7dZcdgeJ+jdv0leIf+HT5GBAI4g9tIbRc7VnYcQtrbpnuYyXLFR6Sugn9Ggf0UUUCPfNQbQoThZJbeNvgNPEsgPo0Fs+jNYYmkvssGeG0Pm6crNOPy9fnRRHsxh255UcD9732olW3iYZR7qLWDyKrqkwe8FkUEduaf0EX3sZbPZ5hto1RpStvDGgC5eU6eGORC62LfmkmnWxdmC3gSIYOkcSBjU5JLtjsyxJx2ZxWvtrYbTyQypKYpIC5Tqq6EuukllPHIXIBBBw7d9YS9+hPVtbgegywN9BEoP0igeVjnnVFZmIVVBZieQAGST6AKS/vpKe/2l1F+cI+mT6bcyED4QFK95N8LKWFIRcxYmlVHXV1hGMvKrR+f10Qx4xzkFAy2LE4jhkZMvcStNISpzGHik0D0FUEUWfX31IKil7vQ8jw+T21zIOkPF06BG9yl4e7FXI5HIQjq9+KYBb+Tmba3Hcoknb+0eiUH9Fh66BTskdS2/wCY332toVI7/blvAQJpooyeQd1Vj6gTk/NSWDcGMgCee5nAd5Apk6NA8jOzkLCEzku/nE8GI5VsWe762WtrcRLH1mZeiRXxgnSskYX0eeGPDnQfcu9Oo4t7a5uD3hOjj9fSTFAw+Bqos7a6lnjluFhhSPUVjR3kcsw09ZyqKABngFPrpfujvo926Ky2xDw9Nm3nMpj4xgRzAxroY6zjic9G/dUtoCqu2SfvpvD8VB7B6tGortvdl0lnubREaS4jEc8LEKJlUMFZJMdSUBiMnKsMA484BXfi0ebfeu3+qaqy3gAbbs/cb+T25q0vARC1jJeW94PJpWMJRJSEZ8dKCUz54HDiuedVbvB1duT47L+TH/nmguDw/N95rfICk3EPVAwB7jNkAdmO6vfAnx2BOPz7gf8ATSsPh2YtsO0LEljNCST2kwzZJ9P7aweBjbsEOxZUmkCs08ypGvGV8pFwjjGWdsk8FBoEPgaf7iuByzfbLxxHE+UxkgfMCa6EFVX4HvBhLZoJ7s4cnWkHZG2kqJJO+TSzKByUO3aeFq0BS7be2kto9TEajwRSQNTcO3sUEjLcgDTGtR9kQmYTmNDKFChyAWVQScKT5vEnljNAp2TYtJpLhtCOZCzjSZpz+P0Z6yxp+KG48F4YQFt7Gm9+HB7N/wD+v1UzpRtOYx3EchSRkEcqkohcgs8BAIXLclJ4Ds9VAn2JIGv5yqCTEzAPkt0a6XV108o2MkfE8SwcZ4AVKTZRl9ehdf5WkauWOeM8sj56jWx45Y2iQtIY+nk0a10MyGOVjlcKdIbTjUM5DHiNJqV0ES3sjFpbstqsiTXLLCiwknTnJllii1BFdYxI+RpyVGTTPc7az3FnG0oKzrmOZSAGWVODZXszwYDucVvy7MRp0mOS8aOi8eqA5QscfldRRnuz3mvLTZaRyzSLqzMys4z1dSqE1AdhKqoPwRQbleEV7RQR65i8g90jz5Jk9LHxIiB/novyUB89PNC5ZcFSHy7rMX8plP8AOXUwHwYiIB7In1k07YcKjng/shDZdCudEVxdxrnidK3MwXJ7Tjhn0UEkooooNDbdg00DKjBZAVdCeQkRg6au3TqUA47Ca+tk7UE8erBR1JSSM41RyDGpGxw7QQRwYMrDIINbtKdp7IYv09uwjnAAOc9HKoziOUDj2nDjrLntBKsDailez9vq79DIphuMZMT4yR2tGw6sijvU8MjUFJxTSgK8xXtFBo7QZRJBqUkmUhSDjS3RTHUR2jSGGPzgeyt6kO9m1CkEsao7uYJnOkqNChSNRLMOOTwA48DT4UBWG7iLRuo5srAZ7yCKzUUGjsOxMNtDE2C0cUaEjOCVVVJGezhW9RRQFFFFBiubRJFKSIrqeasAyn1g8DUdu/BlsyQ5aygB70Xo+P6BWpPXhoIhYeD7Z81vEWhaVCiMomlmkxlRjgzlQcdwx81SHZewLe2GLeCKHPPo0Vc+sgcfnrNs2YvDGzDDMiEjGMEqCRg8uPZWzQFFFFAUUUUBRRRQaF86ia3DBtRd9OOQPRvnV82fnrfpBtm5YXAVpJ449ClOhj1a5NTalY6H5DRhTpBDOTkKdL+gKKKKAoopFNvEZWMdkFncHDSEnyeM/nOPPcf0aZP5RTINBt7a2v0KqqDpJ5CVijzgs3aSeyNebN2DvJAP3sLZfk9vHFq1lR1nxjW7EtI+OzU5ZsemseyNhLCS7MZZ3HXmbzj26VHJIweSLwHM5JJLOgKKKKAooooNXaOy4p00SorrnIzzB7GU81YdhGCKXGxuoPeZBcRj+bnJDgfmTgEn1SKxP5Yp3RQJRvVGnC4WS1PfMuI//OUtF82vPoptBcK6hkYMp4hlIII7wRwNfZFKZd0rUsWEQjYnJaFnhYnvZoipY+ug2dpbFhuMdKgfAYcyOq2NSnBGVOBlTwOB3VvUm/e86+93dyg7i0cg+maN3/xV6tneLyuYW+Hbtn6UmUfqoHFFJBLfqfe7SQd/SzRn6Oik+uvf3Sux51op+BcKfo1olA6opP8Au1N/sNx8z2n6szig7ekHOyuh/dz9UxoHFFJv3yf8Ld/+UP8A3V628gHOC6+aBz9WaBxS/bqyGBui1aspkIQHKa16QISRhjHrAORxI4jnWsd51/oLv+7y/so/fOv9Bd/3eT9lB9bso4ibWJVHSOUEzapBGT1ctqY+rJJAwDxpvSP99a/7Pef3ab/20NvYg/mLz+7TH6loHlFI23tT+gvD/VZ/80r6O9A7La7P/gMPtYFA6opN+7svZY3X9q0H13Ga+f3Vu282y0/GTxL7PpKB3RSUzX55RWqeuaV/1dCn1175LfHncW6fBt5CfmLT4/w0DmvGbHE8qSjd6Rvfby5cdoXoYh8xjjEg/t16u5tpnLwiY987PMR6umZsfNQfc29tqpIEySODgpFmWTPxcQZv1VgG2Lqb3i1Ma/0ly2getYl1SH1N0frp1BbqihUVVUcgoAH0DhWSgRLuyZON3M9x3xgdHb+rolPXHokZ6dRQqqhVAVQMAAAADuAHIV90UBRRRQFFFFAUlvtsyR3DqI9USRLISAc5JkBQHOCchDy5E5xkZz7YFzlfJ9GNMmrV+Vp9zxwPJuJ9FakVte+6EvHqMemPidIbh1mXTgnmSeR4DAoGGztqCUHqshBxhgQeSn9WrB7iCOysUO2M2olK4fo1Ypx4OyghOIB5kD5607xb4nEZjU9FHktxTpcv0mnq6jjq8+GPSeHykF+W6zwhTq83OVJzp5jrafTjOM8OVBjj33TQpMUmSFyFAOGKIxTnnV1iAPxijY5VsDexNOropsA4PVGQc/k5yRjjwz3c61ZLK94OeiZgQ2FwOv0TLxJUagHKjJAOlMjjwpldR3WsdG0ZUIoOrhl8nUSAOWMcAfo50Gud6cEBoJckZ6q5/GVTzwTgnu/FOM1kudvmNnDRO3WITQOwKp6xJxzJ48gMZr4Fve5B6SLGVyMZOMtkcFHYI+PaWkwBha+JrK6a2K68Sky8Q5GMo+jDYBADlTgDgB20GxebxCN2VopOoAS2F08VLc88uGM8i3DsrAN7FJwIpM8M5GAOMYYHGTlQxJ4fiEVm8gm6KRA7MWAAZmXILM5cqcHzVYBQw/EGc8Sd7ZsbrEqyYLKqgsCTqOkam48R1s8CTwA40Cd98kTSHRwS4QHAC5ODni3AAHme5u6tu43g0SsnQynSQNQHVOVzn4I4gnspsVB58a9oEa7yHIzFIAcjGk5HE6ck4wSMdUA8WAzWUbxL0cbmOQa5BHjTxUnkzfm8vppvRQIrXebpHQCKQAo7kEdbq4wq4JBJ414+9YGCYJsHtCgjGktnIPHlgY5nI7KfUUCCLewHnBOgBAy6qBxOAfO5Hv5cx2V8nfBePuE/BAx6q94BUcclh28OHzipAy558a9oFQ22dAboXOZmiwOOMMyq5zjqnAOeQ1DuJrRh3wGgFoZc6ck6MAtoV8Aaj34xnmPpkdFAgTeCRonkETDEqKqFG1lCkbuMZ4vkugIIGQO45wT72uV6lvKraowC65TrFM40HJ6pJB5cCewipNRQR+33qJ0hrebUQmcKQuSSDxPLHp7Tj01kj285t0k6NtWsqy6GzhVZmKqTnrBerk/jr6qeUUCYbxExSyCCUiMqAuOs5IU9Udw1Dj219DeHgT0M3CTRwRs4yw14xnGFz+kvfTeigRPvDIOPk8gAUNjSxY9WcleAwG9zXhx4uB2g18S7zsrkGF1VeBDDizExhQhBxnrHq8zwx2ipBRQJrneEpKUMEpx+MoJXzNXPHzZrC28rnBW3mx1c5Q8dSKw5csagCcHiCO/D+igQ2e9QmjmZEZTEVUh+GC3MsOYVeOT+a3aDjPZbaZ5ShjIHSMo55MejUspz2Fgy49K8s02xXtAUUUUBRRRQFFFFAUUUUBRRRQFFFFAUUUUBRRRQFFFFAUUUUBRRRQFFFFAUUUUBRRRQFFFFAUUUUBRRRQFFFFB//9k="/>
          <p:cNvSpPr>
            <a:spLocks noChangeAspect="1" noChangeArrowheads="1"/>
          </p:cNvSpPr>
          <p:nvPr/>
        </p:nvSpPr>
        <p:spPr bwMode="auto">
          <a:xfrm>
            <a:off x="0" y="-887413"/>
            <a:ext cx="2486025" cy="1838326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6" name="Picture 4" descr="http://blog.lib.umn.edu/nich0185/myblog2/url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79712" y="476672"/>
            <a:ext cx="4278858" cy="579234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AutoShape 2" descr="data:image/jpeg;base64,/9j/4AAQSkZJRgABAQAAAQABAAD/2wCEAAkGBhQSEBUUExQVFBQWFxcYGRgYGBYcFxoXHRwXHRgXGBkcHCYeHBokHB0YIS8gJCcpLCwsFx8xNTAqNScrLCkBCQoKBQUFDQUFDSkYEhgpKSkpKSkpKSkpKSkpKSkpKSkpKSkpKSkpKSkpKSkpKSkpKSkpKSkpKSkpKSkpKSkpKf/AABEIAMEBBQMBIgACEQEDEQH/xAAcAAACAgMBAQAAAAAAAAAAAAAABQYHAwQIAQL/xABZEAACAQMBBAQHCQkNBgUFAQABAgMABBESBQYhMRMiQVEHCBQyYXGzIzNyc3SBkbGyJCU1QlJigqHRFRYmNDZDU4SSlKLBw1RjZHWjwoOTtNLwRKTT4eMX/8QAFAEBAAAAAAAAAAAAAAAAAAAAAP/EABQRAQAAAAAAAAAAAAAAAAAAAAD/2gAMAwEAAhEDEQA/ALc27tprcw6YmlMshQqpGsARSyFlB4Mep5uRnPDjgHb2dtOOeMSRMGU5HaCCOBVlOCrA8CpAIPAgUs2i3S39tGv8wHuHPcGWSGIeti0pHxLeis+0NhZcywOYJzjLAZR8chNHkBxjA1cHA4BhQNqKjke+kUc6214UtrhhlQzgxSDJGYpOGeIxpYK2ew8zI6AooooE28m3FgjYAv0mnUNCM2kZxqYhSEGe1sDge44c0p2tslJHGXkjMi9E2jTh1AdgralOAOvgjB6x76bUBRRRQFFFFAUUUUBWG7u1iRnc6VUEk8eXqHEn0DiazVrbQsVmjaNsgHHEYyCCCrDIIyGAIyDxFBj2ZtVJw+kOpRtDB0ZGDaVbkwBxhlOa3aVbu2wEZkEkkpnIkLSCMN5iKBhFVQMKP18aa0BRRRQFFFFAUUUUGhd7W0SdGsckraQzBNHVUkgEl2UcSGwBk9U8K36WbQtEMyEtIjyDo+ocBlUO4DHmMdbBXB6x48aZ0BRRRQFFYbu8SJC8jrGi82YgKPWTwqvB4Wo7zaMVhYsR0hcPclPN0o7ERIw4nq41OMD8lqCcbU22kJVADJM/mQpjW3e3EgKg7XYhRyzkgHzd3ajXFuJHQRvrlRlViwBjkeM4YgZ83ngVk2bsiO3DaAdTYLyMdUjkfjO54n0DkOQAHCtDcg5sY3/pWlmHwZZZJFPzq4Pz0D2iiigQ3g07UtyBxkt7hG9IR4GQnv0lnA+MNPqRXfW2nAB/N29wx/TeBUHqOlz+iKe0HPXjI/x62+IP22q2d2tiyJZW7287IWgiJjkzLCSUXJAJDp6kcL+aaq3xlIvum0bvikH0MP21cu5jZ2dZk/7NB7NKDwbamj/jFs+O2SDMyf2ABN8wRgO+sthvXaTcI7mFmzgrrUODx6rITqB4HgRnhTWubdz7VW3tkR1VlNxfAqwBUjE/Ag8McqDom5jJeMgcA5J9A0OPrIrZpBPujbBk6PVbZY8IJJYQ3VbhpjdVz+NyPm1E/Cdtq62RaRz29zJJqnWPROsTrpKSNwYIsmcqObGgsuiolu5tPaFxZwXGbRumjSQromjxqAONWuTPrwPVW9tHbVzbwSTS28RSJHkYRzsW0qCxwHhQZwDwzQP6Khm63hI/dCFprezuHRXKHr24OoBWIAaUZ4MvH004feKRQS1jdgDiT9yt9m4JoHdFRHYXhPtLwMbdbmQJjVpgkOCc4BwDx4Gmg3rj7Yrsf1S6P1RmgdUVGdm+EayuC4geWYxkBxHbXTFSc4DYi4Zw30Gt870RfkXX9zvP/wANBs7Dt2jtokcYZUUEcOBx6K3qiewd+rSSFRC9xcKnULpa3bDUoGQSIjg4I4Z7RW3db828SNJIt0iKCWZrO7CgDmSTFgCgkNFRnZ/hCtbiPpIBczR5I1R2tyy5HMZ6Osl5vtFFE0rQ3YRFZmY28qhVUZJOoDsBoJFRUW2Hv4LyHpra0uZYySA33MgJHMYecNz9Fbdzt64RHc2bKqKWOqaHOAMnGktx50D6ioLudv8Az7VheW2t4o1SToz00zk50q2dKRYx1h+N2U9Nlft51zbx9/R27FvmZ5iP8FBubRgJntiASFdyTjgAY3Az3cSBW9LKFBLEKBzJOB9JqofBrt272ncXKXd3JogkRFRCsOsEXGRmIK5bKK3BuStzqy4N07RDq6CNmH47jpH/ALb5b9dAq214Utm2vB7pGbsWLMjE93UyB85Fb3T3s3mxx2icetIRLN80aHo1PpMj/BqlvGNGL+2xw+5/9R8V0KvKgU2W7UaOJJGe4mByJJiGKn/dqAI4/wBBV+eudvBV/KSH4y59lPXUFcybhLp3qUDgBc3Q+bTOMUHR22oy1tMASCYpACvnAlTxHprFu04NlbEAAGCIgLyA0LwHopiaR7lHFlHGePQGS3z2kQSPEpPpKoD89A9ooooEW0V6PaFtIOUqyW793BTLH6iNEg7jqOeOKe0l3v1C0eVRloCs4H5XREOyZ7NSBlz+d3U4R8gEciM0FDeMr7/Z/Fy/aSri3L/Btn8mt/ZpVPeMr7/Z/Fy/aSrj3QXGz7Qd1tB7NKBvXOO5bfwwfPbdX32biujq5v3R/li3yu9+zcUHQl958Hxh9lLVceMWudlRei6jP/TnH+dT3ae8cELhXuII9Le6B5Y1KqUYqSGYEZbT9NQLw+XaSbIUxurjyiI5UhhgrJjkaCXeDR87Isvk8Y+gYrc30Gdm3nyW49m9aHgx/A9l8Qlb++Z+9t58muPZvQQPxcvwXN8qf2UFWhd+9v8ABb6jVYeLn+CpflUns4Ks+6PUb4J+qgprxavebz4cP2ZKukiqY8Woe43h4efF6/Nf/wCfNV0Ggpnxf/4ztT4yL7VzVykVTXi/fxnanxkX2rmrlNBV/i9fg2f5ZL7OGpX4SvwRe/J5PqqLeL6B+51xjiPLJcerRDipT4S/wPe/J5PqoI14v5zsj1Ty/wDZUt39/BV98luPZvUQ8Xz8EH5RL9UdS/f38FX3yW49m9BGfAN+Bo/jZvtVM9uuDZzkHI6GXl8Bqg/gOukj2JGXZUHTSDLEAZL4Aye0ngBTnZ1+/kjwuihTDdMjB9RKoxU60KjTnWCMFu0HBxkIp4t5+99x8o/046ts1Ufi3n7guPlH+mlW2aChfAjJm/uiO25Q/N0d/V91Rni/l/Kr7SAVMkWs9y4usEcfytI+erzoOefGNOdo2w/4cfrkkroUVzv4xp++Vv8AJh7SWuhoXyoPeAfpoPuuY9y2xvUPldz+vpq6crmPcw/wqHyu5/1qDpykW5hzal/6Se6f0jVcTEA+kDA+antJN2E0eUxDzY7qXT6BIEmI+ZpWHoxigd0UUUCbesa7foc48odIT8Bj7rj09EJKc0n3hHWtT2C5TPoysgH6yB8+O2nFBQnjK+/2fxcv2kq5t1f4ha/J4fZrVLeMoPum04fzUnH9If8Az56undQ/cFr8nh9mtA1rliOznk3juY7Vwk7XF6EYnH9PqGewldSg8MEg5HMdT1zVusrfvtkC8G8pvtOfytNxp/Xig31jttMWZowJDggtOzMpidAJfJ4dCykHS2ku+WOpm4mtCS2ihnaZTb5UujtcW/TWUkkhR1VZI4F0yKGOrUiFMBQCM1KLPd0RRMt1spmnjhDzP5e69LqWdmYLESvW0TdXhz9NZtv2lpb2Wq72XfxWxdWIW9EketuT6fKTxOeZFBGTs8Ro4+4pNLdIHjUkzcdfR2ji1x0eRoMerHEpqAJxnmkXJGmyfpAQI/KSttGe0OqzxiJmzxzq1aTgDBzLdhbTj8ljaztttrblfc+ieF1wCQcB5Wxxz2Vk2jtvVBKsybfWFo3DkwWhXoypD5IUkDTnj2d9BBNjbQ6K2h4W8ChihW3uwnTHzA8wF/G3nDVqGMBQc6eAZS7xTokhE0uI2zI4vNWhCAxiRTtCVZQVOAwRmXVwyy4phuXtS0hgZdnHbLxGQsxS0tpgHKqCpboWIOkLwz9dO220pU632knAjMmy04A88aIOGcmgiuxre5sppI7W3ntDNGjrEtzDKx06gZi3QSAqNSDo+qT2ZzwZQ7zbQPRssl26SLlNOvMzdUh42/cxtKgBjoI5HOcDraO6keybdJRBemZGKlxNs6SYAgHSciPC8zTaXauzOOq42bk9smyZFP061OfnoI1uld3Vikxjhu7eZ5VFw8keUkyXMaQqbbqzHpFwGIDahwOoASCTwj36atRkyhB0m3TKR5B+6gdJjYrqIIwpAHHma0NibC2bE0rHauz7jpSp+6InGjTnHRnylSvMf2FxjFY96NnWhhZ4dobPDojnTAZRLMdJ0xsWuJDICeGkjjnHKgybq70jZytDatMsEuJ0a6tYw7sw0sQTdQr0QCxnUMjrNxGBTDa3hHN5bNbSzW6LNE6zMsUj9ATgaR0cz9LkkjWoAGB34rO2wlgW2aBblVIMIN3ezQx5aMyB43jbpFGI9JAVFbIGAQMZJN1W6ArE+qVdTW5G0CYIZNJAKRPnqcWBDFyQ7Dt4BHPB94QRs2xMUfQXIEsjEKbpZVUsFEjL5OyhcANjVnBHbwp5t3wrNcWN1E0Vuge3dRiacsweNsvGDahXC5II1Dij4JHGvNgbj3HRA3sU80yySOjwTWXRrqznSkmBnrPwwV63IHltX25BWNzDZXpmBeSPWux2QzkHS0hB1mPUeKZ0gcgMDAK9x954dnW8UDLa3TRl3W4SeNUAkJzHG0yKek4DUuRwK5PHAer4RbMxOsVqIHuVZVIk2erFirEGcCcNGck56QcCceccHQstyba5vFW4S4WVklSYMyR4uI0tpNcYgcxhWjl5DPmjt1Ev7jwJ2bAgSXKggjAkQrx/NZCD6+fpoIh4KdsjZEE0V0h1yTqB0ctrINWhcKcTZGe/GnvIqef/AOs2Q1a+mj6PHSZiZuj5EaimociOK5HGq03f3ZaaEC6tRD0eYwYrC6kjnUADpJTbypqcFTg8OZPHPDbbwfQCNV8omj0ggP8AudtQMMgjmZdAx5w0gcVGcjIIavgxum2bPObuG5i6SaJ1HQTksnR3oHBUP4xXge4/knF1bD3nt7wN5PIH0Y1DS6sNQypKuA2CORxg4OOVUJZ3EMaRiSzkSQM3VS0jIGBgM3lCzSOpXBAOgDJwOGqrL8Fu7qH7uCiPUskUaIpRDGHAMrR9LIodujUdU6cIMcxgK58Y78JQfJh7SWuhbX3tfgj6hXPfjHj74wfJh7SWuhLQ+5p8FfqFBlrmLcwfwqX5Xcf61dO1zLuTw3rGf9ruvqnoOmqSbp8YZJO2W4uG+YSuif4ET9dO6RblfxQfHXP0+UTZ/XQPaKKKBNvL/wDTDkPKocnsGNRH0kBfWwpzSXfE4spH/ojHN2fzUiSYGe06MU6oKF8ZY+7Wfxcv2kq4dy/wbZ/Jrf2SVUPjLn3Sy+DP9cVW9uX+DbP5Nb+ySgcmub92/wCWLfLLv6pq6Qrm3ds/wwb5bd/61BcW8crdPcqp861jDDhxGjaRAyeXWVfopL4Yxnd4nu8mP+JP20826V8quSxIPksWkAczp2lkf2dR+ak3hdT+Dj+hbb7cQoGXgbP3jtPgye1kpttCyKbLmjfBIgnzjOOKue3j20o8C5+8dp6pfbS1Jd5B9x3HxMv2GoK28XAfe64+Un2cVWrd+9v8FvqNUx4EptGw9oMM5VpW4c+ECkY48+FWnPeyyo6oogdeLCUB+oQ2CojfBJII4twIPAjGQqrxajhL7PfB9U1W+21VaPXCDcAnSOjZCCRnPWZguBjBOfpql/F12XHMt50qBwrQYVslOUvEp5rHuJBx2Yqe7R39leS+hs4owbCMtK8xbSSFdlWONPOB0kZLrjuNBX/ge2V0t/tKPWUUNxwqMxHSSgAM4IX16c92Kmm+O5Vuk1lJHHDrM3RZnWR1yVaUTMRIrMymIgAtg68HkCIX4CNm+WSX80kkyEtGWEMjRhtZmYglcPgEcMMKgm8YJ25LGzNIq3rIBIzP1RLpCkuSSMcOJoL12LG+0JkjvmtrqKG3hn0iLqvJN0igyKzuuqMJJy59KDgYxWXfjcawTZt5IlnbI6W8zKyxICrBGIIIHAg1EfDJsS2t9j28ttFFG/TQgSpGkcjKY5DksoDccAkd9YvB7ZSXmwLqSa6uiw8pT35mUxiJToKSalxxPEAHjzoPvwHbm2d3s2SS4topXFw66mXJ0hIiBnuyT9NSnevwZ7OisLuSO1RHS3mdWVpBhljYqQNWOBANRLwBbxtFavEYsxeUoDIHGpZJgqoChAymVAyCSM8sZItXfb8GXvyW49k9BXXgqM0sMVzbWdskcayRBPKJFJmbo+mmbMLnLCOJQNXABuJzwnl5tTaCoxWzgyAcfdRxnHAkdAOHz1GPF/8AwOPjpf8Atqwto+8yfAf6jQUn4EtmtfwXBnubwGN0C9HczxgBgxPBWA5+irJbwfL+LfbSX+tyH7WagHi0+9Xvw4fsyVdVBzxuztW9uBel9oXgFuzqmJOeIbuQFiRx4wrw4ZBNX1sbZS20EcKFisa4BY5Y9pZiAMsTknh21Ru4UCn92stgq8pUY849FtBSCezqkn5qv4UHPXjIfx+3+T/6j1fuzPeY/gJ9kVz94xx++UHyYe0lroHZnvEfwE+yKDZrmXdb+Vn9dufrmrpquZN1/wCVn9dufrmoOm6RbktmyRuWt55Md2uaVyp9I1Y+amu0LwRQyStkiNGcgc8KCTj08K092bUx2kKtgsUDMRyLv13I/SY0DSiiigRb0N0oS0UHNySGI/EhTSZXJ7Dgqg/OkU8gae0l2r1b2zfsbp4v0mQSD5sQt+qnVBQ3jLL7rZH8yb646uDcv8G2fya39klU/wCMs3u1mPzJvtR/sq4Ny/wbZ/Jrf2SUDaeYIrMxwqgknuAGSfornbY+z7iLeFr821x5L5VPIJDGyKUfpQrAyaRx1A8SK6C2qmYJR3xuP8Jqs94ESTae74YB1aKXIYAg+5RkZB9ODQbe1N7BLrmS3YpcwJFG8ktmgBCXZ19afIGJQOXIsOeAUG9u+wvtltatGtorxwMJLh5OMepGSRVihkDKxQr5w48OfCpbt/dy3E9yywQDFujtiOME+57QGeXE50f2fRS/wjbDt4N3bjoYYodUdsW6NETURLERq0gZwSefeaDa8EF40OzrS2kiYBlleOYFDFIpdpMDra1bDcmUeaeNTXbozaz/ABUn2WqFeD18bP2P6RKv/Tmb/tqcbXXNvKO+N/smgqfxerRJdm3ccihkeUoynkVaJQwPoIJFWpHs2OGKQRrpBDE8SSTjHEkkngAB3AACqx8W/wDiNz8ePZpVsXXvbfBb6jQUv4tPmX3wrf6pqY7GX7r3l+APZXFLvFo8y++Fb/VNTrd9gb/eL1R+ymzQI/Fo8y+9dv8AVNVc7wDO8E//ADB/bmrG8Wjzb712/wBU1Vxt4/wgm/5g/tzQW14dpg+w7dgoUNNAQo5AGKU4HoFY/A//ACbuvXdeyWsnh3h0bDt1JB0zQDI4jhFKOB7q+PBB/Ju69d17JaCOeBU4s5z/AMds/wDXKo/zq6N9fwZefJbj2T1TXgT/AIjc/Ldne3jq5d8/wbeY5+Sz+zegh/i//gcfHS/9tWHfj3J/gN9RqvPF+/A4+Pl/7asO+HuT/Ab6jQU54tXvV78OH7MlXVVK+LV71e/Dh+zJVtQbwWzsUS4hZgcFVkQsCOBBAOc57KCkNwZFB2yrIGLPKFJ/FPRX5JHrGV/Sq/hXP+4sJJ21Jw0xvKzZOOBjvl4cO8jPozV5PtuNYkdifdMaVALOxIyVVVyWI45xywSeAoKE8Y4/fKD5KvtJq6B2b7zH8BPsiudvGDuBJtG3dc6Ws4mGQQcGScjIPEcK6J2Z7xH8BPsig2a5l3XH8LP69c/XNXTVcy7sfytPy65+uag6WuItSMuAdQIweXEY4jupZui+bC2znIhiU55hlUKwPpDAim9I9zj9yn0T3Y+i5nH+VA8ooooE+87aY4pO1Lm2we7pJUhb/BIw+enFJt7D7gnyqy/9VBTgUFEeMsnutke9Jh9Bi/bVu7kNnZlkf+Ft/ZJVT+MxzsfVcf6FTDWq7I2Z0k/RK8NtHpIJDlokPBVILOFVtKkMpJ4o3DASveHbaxRuie6TlDoiVWdiTkKWRAWCZ5sRjANR+23Xs1EBkjvXktk0xys18WHVCsVCsdOoDkABTXZNq0cYjs7dLeL8ubVrY9r9EMO2eHGR1b0U7skkC+6sjtnmiMgxwxwZ2OefbQRqTYdncaGWaZ+kJiytxK2cRzZRsscEK0ncQW9NbG1txo7m3a3lnuWhYKCmtMYUgrx0auBA7a+trW2No2bovnGYSFRzCxHoy57lJYAnlrx+NWO529dzxObK2HWDiKaWVFQnrBZQihmKZAYAgahjlmg0N3LJYbfZ8S50w3NzEueeEW9UZPbwWpfejMbjvVgPnBqA7M2dMNn2UKOFlW7uELM7Ny8uDEuoRmJwesApOc9XsbruOze+m0Ynm3kmuQ+t5ppCeznQQ7xbm+4rkf78H6Y1/ZVtXK5Rh3qR+qodD4KbdXLLPcx6sFkgdbeNiO0pCqjPp51kurC32dLA5mlRXMiM01zO6n3NmAxI5UHK8MAH6aCBeLQ/C+Hptz+qanewV07Q3iU/kxt6OMUx/wA6i/gD2gtmbs3Cyp0gg0+4zMWK9LnARDyyPpqS7sXSS7R2+6atDRQEaldD7zJnKuoYdvMemgS+LVIAt/ngB5Ocnlyn7arreXq7fnPdfuf+sTVjeLQOF/8A1f8A16rnfA/f64+Wt7Sgtvw7lTsOApnR00BGeenopcZ9OMVj8DY1bu3KjnquR85iX9te+HCMrsG2VgQwlgBB5giKXNHgQ/AFz8ZceyjoI54En+47od15s0/TcIP8quvetSdn3QHM28wHr6Nqo7wMS6bK9bSzabnZh0qMscXAOFHaTVu7Z3mD200Yt7zW0UiqPJZiCxUgDKqRzoI14vMmdkMPybiQf4Yz/nVl3C5Rh3qfqqqvA3cnZ9g8N5FcQSG4dwGtrkjSUiGdSxlcZU9vZU7bfexIObqFDg8JHEZ+h8GgrHxaX9zvR3NAfpEv7Kmt3BG1lDEViMjySRKXjidsRmVpCgdSpbRG2CQQCwJB5GA+LZcqpvgzKpPk+ASAT7/nAzxqaWmw4NoXLrMDLFAZk0DIUSNLIzhnBB6yMg0A8dJ1DGnIQuC22bFBEjiKWR5IJHkgdVaaKQMZFcBwI+jIOoZVQhB6uohbE2NulZh3EKXFrMANaieYPpOdJyJGRlODxUniuDxGBpby+DlGlt3t2lSRTIil3llSMGNyCNZZo+sqDKkDswc4Opu3eyJEekAjltFZwufMVG0XlsO+HAiljHYJogOCCgp7wr3nSXMIzkwRyWx5Z9xublFzgAe99Gfnrp/ZMmq3iPfGh+lRXMHhZ2V0d30gHVme7J7BrW7uUbh8ER/TXTewf4rB8VH9haDfNczbDOne45/2+4HD0tL+2umDXNGz/wCV5+Xy/aeg6YpHuaPuZh3XN6PourindJN2IijXcWcql1Iy+qVY52H9uV/ooHlFFFAk3yRvIpHXi8Om4Ud5hZZdP6QQr+lTeCYOqsvFWAIPoIyP1Vh2oyCCUynEYjfWc4wmk6jns4Z41q7qq4sLUSAiQW8IcEYIbo11AjsOc8KCofGZ52H9Y/0Kk8U8bWOzlm0GCC2s5JVkClHMyrCiMp4MBGZ2x39GaS+HDYsu0ri0gsl6eSLpulCEYi1dFp6Vs6UzpbAYgnHKpH4ONls8UXS4KwxpnByjSmFI0A4DKpaiP0Frh+1aB7Z7nhYmVZZICS+jyd5kVIyTpURO7x6gvMhRx5AYzW5+6yQjolka6nycIGiMp+FpCqqj8pseskgHJ+9a2/oVx+Tx0Y7tGdOPRjFb9tZpGumNFRe5VCj6BwoI1t60mCBzKBcSt0KBc6UWRWXTH2tpJEzMcFugzgBVAk1rbLGiog0oihVHcoGAPmFR/aVwZNpWyAnRCxLY5NJJDcaQfgorHH+9WpLQQ/ZfFbX/AJhe/XtAVMKh+yo+ra+jaF8fpbaH7amFAUm2z/GrL4yX2MlOaT7XXN1Z+h5T/wBGQf50Diqv2T+Fd4R/uoPYPVoVV+xzja28BxnEUHsX/ZQIPFo82+9dv9U9Vvvg339ue37tf2lWR4tHm33rt/qmqs95j9/Lj5dL7ZqC3/DsuNh24L9J7tB1851+5S9fPbnn89fPgR/AFz8ZceyjrF4af5PWfxlt7CWtjwKD+D8/w7n2aUEV8ChxaXfyzZQ/+5SuhAK598DP8Rue/wAu2X/6mL/910EKD2vMV7RQI94tnRzaYehid5M9aSNHEaDGp8MCCeKgDvYEggGs2zYbe0WO0hXTgZCIucAk5kfAwuTnrHGTnGaw3F8I57mUgsIookAHMyEyOY1/OYNCMd7LWDY5a3mlik1SySILgsq8S+NMiZPDAKroBPAOF5Lmgc3QOuLDBRqbIJwW6j4AHbx4/o1X20ZT+600YDFZWEb45AONlByx7AUGn0lhjtqU7U2urC2lQMSJpAqEEOZRFOnRYPJtWQewYJ5AmkKEwWzBWilvHvEErSOqs+iUBC+MsFCqigBThWBweJIRLwl7oS3lnB5OhklW/wBoIFBUEh5rh24kgfzXLnxxVlbD3ngWOGCRjBNoRRHOrxsWCgEIXVVk5fiE1qbr7vz6zNdlAFlmkgijcuimV3dpWbSup8OVXgAq6jzc4lF3ZpKhSRFkRuauoZT6weBoMprmjZ/8rz8vl+09Xy26nR8bSeS2PYmekt/UYXOFX0RmP11T0u5N7Z7ejvrpE8na6MjzRnMSBycl89aNRnm3Ad5oOgKQQP0e1JE46Z7dZcdgeJ+jdv0leIf+HT5GBAI4g9tIbRc7VnYcQtrbpnuYyXLFR6Sugn9Ggf0UUUCPfNQbQoThZJbeNvgNPEsgPo0Fs+jNYYmkvssGeG0Pm6crNOPy9fnRRHsxh255UcD9732olW3iYZR7qLWDyKrqkwe8FkUEduaf0EX3sZbPZ5hto1RpStvDGgC5eU6eGORC62LfmkmnWxdmC3gSIYOkcSBjU5JLtjsyxJx2ZxWvtrYbTyQypKYpIC5Tqq6EuukllPHIXIBBBw7d9YS9+hPVtbgegywN9BEoP0igeVjnnVFZmIVVBZieQAGST6AKS/vpKe/2l1F+cI+mT6bcyED4QFK95N8LKWFIRcxYmlVHXV1hGMvKrR+f10Qx4xzkFAy2LE4jhkZMvcStNISpzGHik0D0FUEUWfX31IKil7vQ8jw+T21zIOkPF06BG9yl4e7FXI5HIQjq9+KYBb+Tmba3Hcoknb+0eiUH9Fh66BTskdS2/wCY332toVI7/blvAQJpooyeQd1Vj6gTk/NSWDcGMgCee5nAd5Apk6NA8jOzkLCEzku/nE8GI5VsWe762WtrcRLH1mZeiRXxgnSskYX0eeGPDnQfcu9Oo4t7a5uD3hOjj9fSTFAw+Bqos7a6lnjluFhhSPUVjR3kcsw09ZyqKABngFPrpfujvo926Ky2xDw9Nm3nMpj4xgRzAxroY6zjic9G/dUtoCqu2SfvpvD8VB7B6tGortvdl0lnubREaS4jEc8LEKJlUMFZJMdSUBiMnKsMA484BXfi0ebfeu3+qaqy3gAbbs/cb+T25q0vARC1jJeW94PJpWMJRJSEZ8dKCUz54HDiuedVbvB1duT47L+TH/nmguDw/N95rfICk3EPVAwB7jNkAdmO6vfAnx2BOPz7gf8ATSsPh2YtsO0LEljNCST2kwzZJ9P7aweBjbsEOxZUmkCs08ypGvGV8pFwjjGWdsk8FBoEPgaf7iuByzfbLxxHE+UxkgfMCa6EFVX4HvBhLZoJ7s4cnWkHZG2kqJJO+TSzKByUO3aeFq0BS7be2kto9TEajwRSQNTcO3sUEjLcgDTGtR9kQmYTmNDKFChyAWVQScKT5vEnljNAp2TYtJpLhtCOZCzjSZpz+P0Z6yxp+KG48F4YQFt7Gm9+HB7N/wD+v1UzpRtOYx3EchSRkEcqkohcgs8BAIXLclJ4Ds9VAn2JIGv5yqCTEzAPkt0a6XV108o2MkfE8SwcZ4AVKTZRl9ehdf5WkauWOeM8sj56jWx45Y2iQtIY+nk0a10MyGOVjlcKdIbTjUM5DHiNJqV0ES3sjFpbstqsiTXLLCiwknTnJllii1BFdYxI+RpyVGTTPc7az3FnG0oKzrmOZSAGWVODZXszwYDucVvy7MRp0mOS8aOi8eqA5QscfldRRnuz3mvLTZaRyzSLqzMys4z1dSqE1AdhKqoPwRQbleEV7RQR65i8g90jz5Jk9LHxIiB/novyUB89PNC5ZcFSHy7rMX8plP8AOXUwHwYiIB7In1k07YcKjng/shDZdCudEVxdxrnidK3MwXJ7Tjhn0UEkooooNDbdg00DKjBZAVdCeQkRg6au3TqUA47Ca+tk7UE8erBR1JSSM41RyDGpGxw7QQRwYMrDIINbtKdp7IYv09uwjnAAOc9HKoziOUDj2nDjrLntBKsDailez9vq79DIphuMZMT4yR2tGw6sijvU8MjUFJxTSgK8xXtFBo7QZRJBqUkmUhSDjS3RTHUR2jSGGPzgeyt6kO9m1CkEsao7uYJnOkqNChSNRLMOOTwA48DT4UBWG7iLRuo5srAZ7yCKzUUGjsOxMNtDE2C0cUaEjOCVVVJGezhW9RRQFFFFBiubRJFKSIrqeasAyn1g8DUdu/BlsyQ5aygB70Xo+P6BWpPXhoIhYeD7Z81vEWhaVCiMomlmkxlRjgzlQcdwx81SHZewLe2GLeCKHPPo0Vc+sgcfnrNs2YvDGzDDMiEjGMEqCRg8uPZWzQFFFFAUUUUBRRRQaF86ia3DBtRd9OOQPRvnV82fnrfpBtm5YXAVpJ449ClOhj1a5NTalY6H5DRhTpBDOTkKdL+gKKKKAoopFNvEZWMdkFncHDSEnyeM/nOPPcf0aZP5RTINBt7a2v0KqqDpJ5CVijzgs3aSeyNebN2DvJAP3sLZfk9vHFq1lR1nxjW7EtI+OzU5ZsemseyNhLCS7MZZ3HXmbzj26VHJIweSLwHM5JJLOgKKKKAooooNXaOy4p00SorrnIzzB7GU81YdhGCKXGxuoPeZBcRj+bnJDgfmTgEn1SKxP5Yp3RQJRvVGnC4WS1PfMuI//OUtF82vPoptBcK6hkYMp4hlIII7wRwNfZFKZd0rUsWEQjYnJaFnhYnvZoipY+ug2dpbFhuMdKgfAYcyOq2NSnBGVOBlTwOB3VvUm/e86+93dyg7i0cg+maN3/xV6tneLyuYW+Hbtn6UmUfqoHFFJBLfqfe7SQd/SzRn6Oik+uvf3Sux51op+BcKfo1olA6opP8Au1N/sNx8z2n6szig7ekHOyuh/dz9UxoHFFJv3yf8Ld/+UP8A3V628gHOC6+aBz9WaBxS/bqyGBui1aspkIQHKa16QISRhjHrAORxI4jnWsd51/oLv+7y/so/fOv9Bd/3eT9lB9bso4ibWJVHSOUEzapBGT1ctqY+rJJAwDxpvSP99a/7Pef3ab/20NvYg/mLz+7TH6loHlFI23tT+gvD/VZ/80r6O9A7La7P/gMPtYFA6opN+7svZY3X9q0H13Ga+f3Vu282y0/GTxL7PpKB3RSUzX55RWqeuaV/1dCn1175LfHncW6fBt5CfmLT4/w0DmvGbHE8qSjd6Rvfby5cdoXoYh8xjjEg/t16u5tpnLwiY987PMR6umZsfNQfc29tqpIEySODgpFmWTPxcQZv1VgG2Lqb3i1Ma/0ly2getYl1SH1N0frp1BbqihUVVUcgoAH0DhWSgRLuyZON3M9x3xgdHb+rolPXHokZ6dRQqqhVAVQMAAAADuAHIV90UBRRRQFFFFAUlvtsyR3DqI9USRLISAc5JkBQHOCchDy5E5xkZz7YFzlfJ9GNMmrV+Vp9zxwPJuJ9FakVte+6EvHqMemPidIbh1mXTgnmSeR4DAoGGztqCUHqshBxhgQeSn9WrB7iCOysUO2M2olK4fo1Ypx4OyghOIB5kD5607xb4nEZjU9FHktxTpcv0mnq6jjq8+GPSeHykF+W6zwhTq83OVJzp5jrafTjOM8OVBjj33TQpMUmSFyFAOGKIxTnnV1iAPxijY5VsDexNOropsA4PVGQc/k5yRjjwz3c61ZLK94OeiZgQ2FwOv0TLxJUagHKjJAOlMjjwpldR3WsdG0ZUIoOrhl8nUSAOWMcAfo50Gud6cEBoJckZ6q5/GVTzwTgnu/FOM1kudvmNnDRO3WITQOwKp6xJxzJ48gMZr4Fve5B6SLGVyMZOMtkcFHYI+PaWkwBha+JrK6a2K68Sky8Q5GMo+jDYBADlTgDgB20GxebxCN2VopOoAS2F08VLc88uGM8i3DsrAN7FJwIpM8M5GAOMYYHGTlQxJ4fiEVm8gm6KRA7MWAAZmXILM5cqcHzVYBQw/EGc8Sd7ZsbrEqyYLKqgsCTqOkam48R1s8CTwA40Cd98kTSHRwS4QHAC5ODni3AAHme5u6tu43g0SsnQynSQNQHVOVzn4I4gnspsVB58a9oEa7yHIzFIAcjGk5HE6ck4wSMdUA8WAzWUbxL0cbmOQa5BHjTxUnkzfm8vppvRQIrXebpHQCKQAo7kEdbq4wq4JBJ414+9YGCYJsHtCgjGktnIPHlgY5nI7KfUUCCLewHnBOgBAy6qBxOAfO5Hv5cx2V8nfBePuE/BAx6q94BUcclh28OHzipAy558a9oFQ22dAboXOZmiwOOMMyq5zjqnAOeQ1DuJrRh3wGgFoZc6ck6MAtoV8Aaj34xnmPpkdFAgTeCRonkETDEqKqFG1lCkbuMZ4vkugIIGQO45wT72uV6lvKraowC65TrFM40HJ6pJB5cCewipNRQR+33qJ0hrebUQmcKQuSSDxPLHp7Tj01kj285t0k6NtWsqy6GzhVZmKqTnrBerk/jr6qeUUCYbxExSyCCUiMqAuOs5IU9Udw1Dj219DeHgT0M3CTRwRs4yw14xnGFz+kvfTeigRPvDIOPk8gAUNjSxY9WcleAwG9zXhx4uB2g18S7zsrkGF1VeBDDizExhQhBxnrHq8zwx2ipBRQJrneEpKUMEpx+MoJXzNXPHzZrC28rnBW3mx1c5Q8dSKw5csagCcHiCO/D+igQ2e9QmjmZEZTEVUh+GC3MsOYVeOT+a3aDjPZbaZ5ShjIHSMo55MejUspz2Fgy49K8s02xXtAUUUUBRRRQFFFFAUUUUBRRRQFFFFAUUUUBRRRQFFFFAUUUUBRRRQFFFFAUUUUBRRRQFFFFAUUUUBRRRQFFFFB//9k="/>
          <p:cNvSpPr>
            <a:spLocks noChangeAspect="1" noChangeArrowheads="1"/>
          </p:cNvSpPr>
          <p:nvPr/>
        </p:nvSpPr>
        <p:spPr bwMode="auto">
          <a:xfrm>
            <a:off x="0" y="-887413"/>
            <a:ext cx="2486025" cy="1838326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028" name="AutoShape 4" descr="data:image/jpeg;base64,/9j/4AAQSkZJRgABAQAAAQABAAD/2wCEAAkGBhQSEBUUExQVFBQWFxcYGRgYGBYcFxoXHRwXHRgXGBkcHCYeHBokHB0YIS8gJCcpLCwsFx8xNTAqNScrLCkBCQoKBQUFDQUFDSkYEhgpKSkpKSkpKSkpKSkpKSkpKSkpKSkpKSkpKSkpKSkpKSkpKSkpKSkpKSkpKSkpKSkpKf/AABEIAMEBBQMBIgACEQEDEQH/xAAcAAACAgMBAQAAAAAAAAAAAAAABQYHAwQIAQL/xABZEAACAQMBBAQHCQkNBgUFAQABAgMABBESBQYhMRMiQVEHCBQyYXGzIzNyc3SBkbGyJCU1QlJigqHRFRYmNDZDU4SSlKLBw1RjZHWjwoOTtNLwRKTT4eMX/8QAFAEBAAAAAAAAAAAAAAAAAAAAAP/EABQRAQAAAAAAAAAAAAAAAAAAAAD/2gAMAwEAAhEDEQA/ALc27tprcw6YmlMshQqpGsARSyFlB4Mep5uRnPDjgHb2dtOOeMSRMGU5HaCCOBVlOCrA8CpAIPAgUs2i3S39tGv8wHuHPcGWSGIeti0pHxLeis+0NhZcywOYJzjLAZR8chNHkBxjA1cHA4BhQNqKjke+kUc6214UtrhhlQzgxSDJGYpOGeIxpYK2ew8zI6AooooE28m3FgjYAv0mnUNCM2kZxqYhSEGe1sDge44c0p2tslJHGXkjMi9E2jTh1AdgralOAOvgjB6x76bUBRRRQFFFFAUUUUBWG7u1iRnc6VUEk8eXqHEn0DiazVrbQsVmjaNsgHHEYyCCCrDIIyGAIyDxFBj2ZtVJw+kOpRtDB0ZGDaVbkwBxhlOa3aVbu2wEZkEkkpnIkLSCMN5iKBhFVQMKP18aa0BRRRQFFFFAUUUUGhd7W0SdGsckraQzBNHVUkgEl2UcSGwBk9U8K36WbQtEMyEtIjyDo+ocBlUO4DHmMdbBXB6x48aZ0BRRRQFFYbu8SJC8jrGi82YgKPWTwqvB4Wo7zaMVhYsR0hcPclPN0o7ERIw4nq41OMD8lqCcbU22kJVADJM/mQpjW3e3EgKg7XYhRyzkgHzd3ajXFuJHQRvrlRlViwBjkeM4YgZ83ngVk2bsiO3DaAdTYLyMdUjkfjO54n0DkOQAHCtDcg5sY3/pWlmHwZZZJFPzq4Pz0D2iiigQ3g07UtyBxkt7hG9IR4GQnv0lnA+MNPqRXfW2nAB/N29wx/TeBUHqOlz+iKe0HPXjI/x62+IP22q2d2tiyJZW7287IWgiJjkzLCSUXJAJDp6kcL+aaq3xlIvum0bvikH0MP21cu5jZ2dZk/7NB7NKDwbamj/jFs+O2SDMyf2ABN8wRgO+sthvXaTcI7mFmzgrrUODx6rITqB4HgRnhTWubdz7VW3tkR1VlNxfAqwBUjE/Ag8McqDom5jJeMgcA5J9A0OPrIrZpBPujbBk6PVbZY8IJJYQ3VbhpjdVz+NyPm1E/Cdtq62RaRz29zJJqnWPROsTrpKSNwYIsmcqObGgsuiolu5tPaFxZwXGbRumjSQromjxqAONWuTPrwPVW9tHbVzbwSTS28RSJHkYRzsW0qCxwHhQZwDwzQP6Khm63hI/dCFprezuHRXKHr24OoBWIAaUZ4MvH004feKRQS1jdgDiT9yt9m4JoHdFRHYXhPtLwMbdbmQJjVpgkOCc4BwDx4Gmg3rj7Yrsf1S6P1RmgdUVGdm+EayuC4geWYxkBxHbXTFSc4DYi4Zw30Gt870RfkXX9zvP/wANBs7Dt2jtokcYZUUEcOBx6K3qiewd+rSSFRC9xcKnULpa3bDUoGQSIjg4I4Z7RW3db828SNJIt0iKCWZrO7CgDmSTFgCgkNFRnZ/hCtbiPpIBczR5I1R2tyy5HMZ6Osl5vtFFE0rQ3YRFZmY28qhVUZJOoDsBoJFRUW2Hv4LyHpra0uZYySA33MgJHMYecNz9Fbdzt64RHc2bKqKWOqaHOAMnGktx50D6ioLudv8Az7VheW2t4o1SToz00zk50q2dKRYx1h+N2U9Nlft51zbx9/R27FvmZ5iP8FBubRgJntiASFdyTjgAY3Az3cSBW9LKFBLEKBzJOB9JqofBrt272ncXKXd3JogkRFRCsOsEXGRmIK5bKK3BuStzqy4N07RDq6CNmH47jpH/ALb5b9dAq214Utm2vB7pGbsWLMjE93UyB85Fb3T3s3mxx2icetIRLN80aHo1PpMj/BqlvGNGL+2xw+5/9R8V0KvKgU2W7UaOJJGe4mByJJiGKn/dqAI4/wBBV+eudvBV/KSH4y59lPXUFcybhLp3qUDgBc3Q+bTOMUHR22oy1tMASCYpACvnAlTxHprFu04NlbEAAGCIgLyA0LwHopiaR7lHFlHGePQGS3z2kQSPEpPpKoD89A9ooooEW0V6PaFtIOUqyW793BTLH6iNEg7jqOeOKe0l3v1C0eVRloCs4H5XREOyZ7NSBlz+d3U4R8gEciM0FDeMr7/Z/Fy/aSri3L/Btn8mt/ZpVPeMr7/Z/Fy/aSrj3QXGz7Qd1tB7NKBvXOO5bfwwfPbdX32biujq5v3R/li3yu9+zcUHQl958Hxh9lLVceMWudlRei6jP/TnH+dT3ae8cELhXuII9Le6B5Y1KqUYqSGYEZbT9NQLw+XaSbIUxurjyiI5UhhgrJjkaCXeDR87Isvk8Y+gYrc30Gdm3nyW49m9aHgx/A9l8Qlb++Z+9t58muPZvQQPxcvwXN8qf2UFWhd+9v8ABb6jVYeLn+CpflUns4Ks+6PUb4J+qgprxavebz4cP2ZKukiqY8Woe43h4efF6/Nf/wCfNV0Ggpnxf/4ztT4yL7VzVykVTXi/fxnanxkX2rmrlNBV/i9fg2f5ZL7OGpX4SvwRe/J5PqqLeL6B+51xjiPLJcerRDipT4S/wPe/J5PqoI14v5zsj1Ty/wDZUt39/BV98luPZvUQ8Xz8EH5RL9UdS/f38FX3yW49m9BGfAN+Bo/jZvtVM9uuDZzkHI6GXl8Bqg/gOukj2JGXZUHTSDLEAZL4Aye0ngBTnZ1+/kjwuihTDdMjB9RKoxU60KjTnWCMFu0HBxkIp4t5+99x8o/046ts1Ufi3n7guPlH+mlW2aChfAjJm/uiO25Q/N0d/V91Rni/l/Kr7SAVMkWs9y4usEcfytI+erzoOefGNOdo2w/4cfrkkroUVzv4xp++Vv8AJh7SWuhoXyoPeAfpoPuuY9y2xvUPldz+vpq6crmPcw/wqHyu5/1qDpykW5hzal/6Se6f0jVcTEA+kDA+antJN2E0eUxDzY7qXT6BIEmI+ZpWHoxigd0UUUCbesa7foc48odIT8Bj7rj09EJKc0n3hHWtT2C5TPoysgH6yB8+O2nFBQnjK+/2fxcv2kq5t1f4ha/J4fZrVLeMoPum04fzUnH9If8Az56undQ/cFr8nh9mtA1rliOznk3juY7Vwk7XF6EYnH9PqGewldSg8MEg5HMdT1zVusrfvtkC8G8pvtOfytNxp/Xig31jttMWZowJDggtOzMpidAJfJ4dCykHS2ku+WOpm4mtCS2ihnaZTb5UujtcW/TWUkkhR1VZI4F0yKGOrUiFMBQCM1KLPd0RRMt1spmnjhDzP5e69LqWdmYLESvW0TdXhz9NZtv2lpb2Wq72XfxWxdWIW9EketuT6fKTxOeZFBGTs8Ro4+4pNLdIHjUkzcdfR2ji1x0eRoMerHEpqAJxnmkXJGmyfpAQI/KSttGe0OqzxiJmzxzq1aTgDBzLdhbTj8ljaztttrblfc+ieF1wCQcB5Wxxz2Vk2jtvVBKsybfWFo3DkwWhXoypD5IUkDTnj2d9BBNjbQ6K2h4W8ChihW3uwnTHzA8wF/G3nDVqGMBQc6eAZS7xTokhE0uI2zI4vNWhCAxiRTtCVZQVOAwRmXVwyy4phuXtS0hgZdnHbLxGQsxS0tpgHKqCpboWIOkLwz9dO220pU632knAjMmy04A88aIOGcmgiuxre5sppI7W3ntDNGjrEtzDKx06gZi3QSAqNSDo+qT2ZzwZQ7zbQPRssl26SLlNOvMzdUh42/cxtKgBjoI5HOcDraO6keybdJRBemZGKlxNs6SYAgHSciPC8zTaXauzOOq42bk9smyZFP061OfnoI1uld3Vikxjhu7eZ5VFw8keUkyXMaQqbbqzHpFwGIDahwOoASCTwj36atRkyhB0m3TKR5B+6gdJjYrqIIwpAHHma0NibC2bE0rHauz7jpSp+6InGjTnHRnylSvMf2FxjFY96NnWhhZ4dobPDojnTAZRLMdJ0xsWuJDICeGkjjnHKgybq70jZytDatMsEuJ0a6tYw7sw0sQTdQr0QCxnUMjrNxGBTDa3hHN5bNbSzW6LNE6zMsUj9ATgaR0cz9LkkjWoAGB34rO2wlgW2aBblVIMIN3ezQx5aMyB43jbpFGI9JAVFbIGAQMZJN1W6ArE+qVdTW5G0CYIZNJAKRPnqcWBDFyQ7Dt4BHPB94QRs2xMUfQXIEsjEKbpZVUsFEjL5OyhcANjVnBHbwp5t3wrNcWN1E0Vuge3dRiacsweNsvGDahXC5II1Dij4JHGvNgbj3HRA3sU80yySOjwTWXRrqznSkmBnrPwwV63IHltX25BWNzDZXpmBeSPWux2QzkHS0hB1mPUeKZ0gcgMDAK9x954dnW8UDLa3TRl3W4SeNUAkJzHG0yKek4DUuRwK5PHAer4RbMxOsVqIHuVZVIk2erFirEGcCcNGck56QcCceccHQstyba5vFW4S4WVklSYMyR4uI0tpNcYgcxhWjl5DPmjt1Ev7jwJ2bAgSXKggjAkQrx/NZCD6+fpoIh4KdsjZEE0V0h1yTqB0ctrINWhcKcTZGe/GnvIqef/AOs2Q1a+mj6PHSZiZuj5EaimociOK5HGq03f3ZaaEC6tRD0eYwYrC6kjnUADpJTbypqcFTg8OZPHPDbbwfQCNV8omj0ggP8AudtQMMgjmZdAx5w0gcVGcjIIavgxum2bPObuG5i6SaJ1HQTksnR3oHBUP4xXge4/knF1bD3nt7wN5PIH0Y1DS6sNQypKuA2CORxg4OOVUJZ3EMaRiSzkSQM3VS0jIGBgM3lCzSOpXBAOgDJwOGqrL8Fu7qH7uCiPUskUaIpRDGHAMrR9LIodujUdU6cIMcxgK58Y78JQfJh7SWuhbX3tfgj6hXPfjHj74wfJh7SWuhLQ+5p8FfqFBlrmLcwfwqX5Xcf61dO1zLuTw3rGf9ruvqnoOmqSbp8YZJO2W4uG+YSuif4ET9dO6RblfxQfHXP0+UTZ/XQPaKKKBNvL/wDTDkPKocnsGNRH0kBfWwpzSXfE4spH/ojHN2fzUiSYGe06MU6oKF8ZY+7Wfxcv2kq4dy/wbZ/Jrf2SVUPjLn3Sy+DP9cVW9uX+DbP5Nb+ySgcmub92/wCWLfLLv6pq6Qrm3ds/wwb5bd/61BcW8crdPcqp861jDDhxGjaRAyeXWVfopL4Yxnd4nu8mP+JP20826V8quSxIPksWkAczp2lkf2dR+ak3hdT+Dj+hbb7cQoGXgbP3jtPgye1kpttCyKbLmjfBIgnzjOOKue3j20o8C5+8dp6pfbS1Jd5B9x3HxMv2GoK28XAfe64+Un2cVWrd+9v8FvqNUx4EptGw9oMM5VpW4c+ECkY48+FWnPeyyo6oogdeLCUB+oQ2CojfBJII4twIPAjGQqrxajhL7PfB9U1W+21VaPXCDcAnSOjZCCRnPWZguBjBOfpql/F12XHMt50qBwrQYVslOUvEp5rHuJBx2Yqe7R39leS+hs4owbCMtK8xbSSFdlWONPOB0kZLrjuNBX/ge2V0t/tKPWUUNxwqMxHSSgAM4IX16c92Kmm+O5Vuk1lJHHDrM3RZnWR1yVaUTMRIrMymIgAtg68HkCIX4CNm+WSX80kkyEtGWEMjRhtZmYglcPgEcMMKgm8YJ25LGzNIq3rIBIzP1RLpCkuSSMcOJoL12LG+0JkjvmtrqKG3hn0iLqvJN0igyKzuuqMJJy59KDgYxWXfjcawTZt5IlnbI6W8zKyxICrBGIIIHAg1EfDJsS2t9j28ttFFG/TQgSpGkcjKY5DksoDccAkd9YvB7ZSXmwLqSa6uiw8pT35mUxiJToKSalxxPEAHjzoPvwHbm2d3s2SS4topXFw66mXJ0hIiBnuyT9NSnevwZ7OisLuSO1RHS3mdWVpBhljYqQNWOBANRLwBbxtFavEYsxeUoDIHGpZJgqoChAymVAyCSM8sZItXfb8GXvyW49k9BXXgqM0sMVzbWdskcayRBPKJFJmbo+mmbMLnLCOJQNXABuJzwnl5tTaCoxWzgyAcfdRxnHAkdAOHz1GPF/8AwOPjpf8Atqwto+8yfAf6jQUn4EtmtfwXBnubwGN0C9HczxgBgxPBWA5+irJbwfL+LfbSX+tyH7WagHi0+9Xvw4fsyVdVBzxuztW9uBel9oXgFuzqmJOeIbuQFiRx4wrw4ZBNX1sbZS20EcKFisa4BY5Y9pZiAMsTknh21Ru4UCn92stgq8pUY849FtBSCezqkn5qv4UHPXjIfx+3+T/6j1fuzPeY/gJ9kVz94xx++UHyYe0lroHZnvEfwE+yKDZrmXdb+Vn9dufrmrpquZN1/wCVn9dufrmoOm6RbktmyRuWt55Md2uaVyp9I1Y+amu0LwRQyStkiNGcgc8KCTj08K092bUx2kKtgsUDMRyLv13I/SY0DSiiigRb0N0oS0UHNySGI/EhTSZXJ7Dgqg/OkU8gae0l2r1b2zfsbp4v0mQSD5sQt+qnVBQ3jLL7rZH8yb646uDcv8G2fya39klU/wCMs3u1mPzJvtR/sq4Ny/wbZ/Jrf2SUDaeYIrMxwqgknuAGSfornbY+z7iLeFr821x5L5VPIJDGyKUfpQrAyaRx1A8SK6C2qmYJR3xuP8Jqs94ESTae74YB1aKXIYAg+5RkZB9ODQbe1N7BLrmS3YpcwJFG8ktmgBCXZ19afIGJQOXIsOeAUG9u+wvtltatGtorxwMJLh5OMepGSRVihkDKxQr5w48OfCpbt/dy3E9yywQDFujtiOME+57QGeXE50f2fRS/wjbDt4N3bjoYYodUdsW6NETURLERq0gZwSefeaDa8EF40OzrS2kiYBlleOYFDFIpdpMDra1bDcmUeaeNTXbozaz/ABUn2WqFeD18bP2P6RKv/Tmb/tqcbXXNvKO+N/smgqfxerRJdm3ccihkeUoynkVaJQwPoIJFWpHs2OGKQRrpBDE8SSTjHEkkngAB3AACqx8W/wDiNz8ePZpVsXXvbfBb6jQUv4tPmX3wrf6pqY7GX7r3l+APZXFLvFo8y++Fb/VNTrd9gb/eL1R+ymzQI/Fo8y+9dv8AVNVc7wDO8E//ADB/bmrG8Wjzb712/wBU1Vxt4/wgm/5g/tzQW14dpg+w7dgoUNNAQo5AGKU4HoFY/A//ACbuvXdeyWsnh3h0bDt1JB0zQDI4jhFKOB7q+PBB/Ju69d17JaCOeBU4s5z/AMds/wDXKo/zq6N9fwZefJbj2T1TXgT/AIjc/Ldne3jq5d8/wbeY5+Sz+zegh/i//gcfHS/9tWHfj3J/gN9RqvPF+/A4+Pl/7asO+HuT/Ab6jQU54tXvV78OH7MlXVVK+LV71e/Dh+zJVtQbwWzsUS4hZgcFVkQsCOBBAOc57KCkNwZFB2yrIGLPKFJ/FPRX5JHrGV/Sq/hXP+4sJJ21Jw0xvKzZOOBjvl4cO8jPozV5PtuNYkdifdMaVALOxIyVVVyWI45xywSeAoKE8Y4/fKD5KvtJq6B2b7zH8BPsiudvGDuBJtG3dc6Ws4mGQQcGScjIPEcK6J2Z7xH8BPsig2a5l3XH8LP69c/XNXTVcy7sfytPy65+uag6WuItSMuAdQIweXEY4jupZui+bC2znIhiU55hlUKwPpDAim9I9zj9yn0T3Y+i5nH+VA8ooooE+87aY4pO1Lm2we7pJUhb/BIw+enFJt7D7gnyqy/9VBTgUFEeMsnutke9Jh9Bi/bVu7kNnZlkf+Ft/ZJVT+MxzsfVcf6FTDWq7I2Z0k/RK8NtHpIJDlokPBVILOFVtKkMpJ4o3DASveHbaxRuie6TlDoiVWdiTkKWRAWCZ5sRjANR+23Xs1EBkjvXktk0xys18WHVCsVCsdOoDkABTXZNq0cYjs7dLeL8ubVrY9r9EMO2eHGR1b0U7skkC+6sjtnmiMgxwxwZ2OefbQRqTYdncaGWaZ+kJiytxK2cRzZRsscEK0ncQW9NbG1txo7m3a3lnuWhYKCmtMYUgrx0auBA7a+trW2No2bovnGYSFRzCxHoy57lJYAnlrx+NWO529dzxObK2HWDiKaWVFQnrBZQihmKZAYAgahjlmg0N3LJYbfZ8S50w3NzEueeEW9UZPbwWpfejMbjvVgPnBqA7M2dMNn2UKOFlW7uELM7Ny8uDEuoRmJwesApOc9XsbruOze+m0Ynm3kmuQ+t5ppCeznQQ7xbm+4rkf78H6Y1/ZVtXK5Rh3qR+qodD4KbdXLLPcx6sFkgdbeNiO0pCqjPp51kurC32dLA5mlRXMiM01zO6n3NmAxI5UHK8MAH6aCBeLQ/C+Hptz+qanewV07Q3iU/kxt6OMUx/wA6i/gD2gtmbs3Cyp0gg0+4zMWK9LnARDyyPpqS7sXSS7R2+6atDRQEaldD7zJnKuoYdvMemgS+LVIAt/ngB5Ocnlyn7arreXq7fnPdfuf+sTVjeLQOF/8A1f8A16rnfA/f64+Wt7Sgtvw7lTsOApnR00BGeenopcZ9OMVj8DY1bu3KjnquR85iX9te+HCMrsG2VgQwlgBB5giKXNHgQ/AFz8ZceyjoI54En+47od15s0/TcIP8quvetSdn3QHM28wHr6Nqo7wMS6bK9bSzabnZh0qMscXAOFHaTVu7Z3mD200Yt7zW0UiqPJZiCxUgDKqRzoI14vMmdkMPybiQf4Yz/nVl3C5Rh3qfqqqvA3cnZ9g8N5FcQSG4dwGtrkjSUiGdSxlcZU9vZU7bfexIObqFDg8JHEZ+h8GgrHxaX9zvR3NAfpEv7Kmt3BG1lDEViMjySRKXjidsRmVpCgdSpbRG2CQQCwJB5GA+LZcqpvgzKpPk+ASAT7/nAzxqaWmw4NoXLrMDLFAZk0DIUSNLIzhnBB6yMg0A8dJ1DGnIQuC22bFBEjiKWR5IJHkgdVaaKQMZFcBwI+jIOoZVQhB6uohbE2NulZh3EKXFrMANaieYPpOdJyJGRlODxUniuDxGBpby+DlGlt3t2lSRTIil3llSMGNyCNZZo+sqDKkDswc4Opu3eyJEekAjltFZwufMVG0XlsO+HAiljHYJogOCCgp7wr3nSXMIzkwRyWx5Z9xublFzgAe99Gfnrp/ZMmq3iPfGh+lRXMHhZ2V0d30gHVme7J7BrW7uUbh8ER/TXTewf4rB8VH9haDfNczbDOne45/2+4HD0tL+2umDXNGz/wCV5+Xy/aeg6YpHuaPuZh3XN6PourindJN2IijXcWcql1Iy+qVY52H9uV/ooHlFFFAk3yRvIpHXi8Om4Ud5hZZdP6QQr+lTeCYOqsvFWAIPoIyP1Vh2oyCCUynEYjfWc4wmk6jns4Z41q7qq4sLUSAiQW8IcEYIbo11AjsOc8KCofGZ52H9Y/0Kk8U8bWOzlm0GCC2s5JVkClHMyrCiMp4MBGZ2x39GaS+HDYsu0ri0gsl6eSLpulCEYi1dFp6Vs6UzpbAYgnHKpH4ONls8UXS4KwxpnByjSmFI0A4DKpaiP0Frh+1aB7Z7nhYmVZZICS+jyd5kVIyTpURO7x6gvMhRx5AYzW5+6yQjolka6nycIGiMp+FpCqqj8pseskgHJ+9a2/oVx+Tx0Y7tGdOPRjFb9tZpGumNFRe5VCj6BwoI1t60mCBzKBcSt0KBc6UWRWXTH2tpJEzMcFugzgBVAk1rbLGiog0oihVHcoGAPmFR/aVwZNpWyAnRCxLY5NJJDcaQfgorHH+9WpLQQ/ZfFbX/AJhe/XtAVMKh+yo+ra+jaF8fpbaH7amFAUm2z/GrL4yX2MlOaT7XXN1Z+h5T/wBGQf50Diqv2T+Fd4R/uoPYPVoVV+xzja28BxnEUHsX/ZQIPFo82+9dv9U9Vvvg339ue37tf2lWR4tHm33rt/qmqs95j9/Lj5dL7ZqC3/DsuNh24L9J7tB1851+5S9fPbnn89fPgR/AFz8ZceyjrF4af5PWfxlt7CWtjwKD+D8/w7n2aUEV8ChxaXfyzZQ/+5SuhAK598DP8Rue/wAu2X/6mL/910EKD2vMV7RQI94tnRzaYehid5M9aSNHEaDGp8MCCeKgDvYEggGs2zYbe0WO0hXTgZCIucAk5kfAwuTnrHGTnGaw3F8I57mUgsIookAHMyEyOY1/OYNCMd7LWDY5a3mlik1SySILgsq8S+NMiZPDAKroBPAOF5Lmgc3QOuLDBRqbIJwW6j4AHbx4/o1X20ZT+600YDFZWEb45AONlByx7AUGn0lhjtqU7U2urC2lQMSJpAqEEOZRFOnRYPJtWQewYJ5AmkKEwWzBWilvHvEErSOqs+iUBC+MsFCqigBThWBweJIRLwl7oS3lnB5OhklW/wBoIFBUEh5rh24kgfzXLnxxVlbD3ngWOGCRjBNoRRHOrxsWCgEIXVVk5fiE1qbr7vz6zNdlAFlmkgijcuimV3dpWbSup8OVXgAq6jzc4lF3ZpKhSRFkRuauoZT6weBoMprmjZ/8rz8vl+09Xy26nR8bSeS2PYmekt/UYXOFX0RmP11T0u5N7Z7ejvrpE8na6MjzRnMSBycl89aNRnm3Ad5oOgKQQP0e1JE46Z7dZcdgeJ+jdv0leIf+HT5GBAI4g9tIbRc7VnYcQtrbpnuYyXLFR6Sugn9Ggf0UUUCPfNQbQoThZJbeNvgNPEsgPo0Fs+jNYYmkvssGeG0Pm6crNOPy9fnRRHsxh255UcD9732olW3iYZR7qLWDyKrqkwe8FkUEduaf0EX3sZbPZ5hto1RpStvDGgC5eU6eGORC62LfmkmnWxdmC3gSIYOkcSBjU5JLtjsyxJx2ZxWvtrYbTyQypKYpIC5Tqq6EuukllPHIXIBBBw7d9YS9+hPVtbgegywN9BEoP0igeVjnnVFZmIVVBZieQAGST6AKS/vpKe/2l1F+cI+mT6bcyED4QFK95N8LKWFIRcxYmlVHXV1hGMvKrR+f10Qx4xzkFAy2LE4jhkZMvcStNISpzGHik0D0FUEUWfX31IKil7vQ8jw+T21zIOkPF06BG9yl4e7FXI5HIQjq9+KYBb+Tmba3Hcoknb+0eiUH9Fh66BTskdS2/wCY332toVI7/blvAQJpooyeQd1Vj6gTk/NSWDcGMgCee5nAd5Apk6NA8jOzkLCEzku/nE8GI5VsWe762WtrcRLH1mZeiRXxgnSskYX0eeGPDnQfcu9Oo4t7a5uD3hOjj9fSTFAw+Bqos7a6lnjluFhhSPUVjR3kcsw09ZyqKABngFPrpfujvo926Ky2xDw9Nm3nMpj4xgRzAxroY6zjic9G/dUtoCqu2SfvpvD8VB7B6tGortvdl0lnubREaS4jEc8LEKJlUMFZJMdSUBiMnKsMA484BXfi0ebfeu3+qaqy3gAbbs/cb+T25q0vARC1jJeW94PJpWMJRJSEZ8dKCUz54HDiuedVbvB1duT47L+TH/nmguDw/N95rfICk3EPVAwB7jNkAdmO6vfAnx2BOPz7gf8ATSsPh2YtsO0LEljNCST2kwzZJ9P7aweBjbsEOxZUmkCs08ypGvGV8pFwjjGWdsk8FBoEPgaf7iuByzfbLxxHE+UxkgfMCa6EFVX4HvBhLZoJ7s4cnWkHZG2kqJJO+TSzKByUO3aeFq0BS7be2kto9TEajwRSQNTcO3sUEjLcgDTGtR9kQmYTmNDKFChyAWVQScKT5vEnljNAp2TYtJpLhtCOZCzjSZpz+P0Z6yxp+KG48F4YQFt7Gm9+HB7N/wD+v1UzpRtOYx3EchSRkEcqkohcgs8BAIXLclJ4Ds9VAn2JIGv5yqCTEzAPkt0a6XV108o2MkfE8SwcZ4AVKTZRl9ehdf5WkauWOeM8sj56jWx45Y2iQtIY+nk0a10MyGOVjlcKdIbTjUM5DHiNJqV0ES3sjFpbstqsiTXLLCiwknTnJllii1BFdYxI+RpyVGTTPc7az3FnG0oKzrmOZSAGWVODZXszwYDucVvy7MRp0mOS8aOi8eqA5QscfldRRnuz3mvLTZaRyzSLqzMys4z1dSqE1AdhKqoPwRQbleEV7RQR65i8g90jz5Jk9LHxIiB/novyUB89PNC5ZcFSHy7rMX8plP8AOXUwHwYiIB7In1k07YcKjng/shDZdCudEVxdxrnidK3MwXJ7Tjhn0UEkooooNDbdg00DKjBZAVdCeQkRg6au3TqUA47Ca+tk7UE8erBR1JSSM41RyDGpGxw7QQRwYMrDIINbtKdp7IYv09uwjnAAOc9HKoziOUDj2nDjrLntBKsDailez9vq79DIphuMZMT4yR2tGw6sijvU8MjUFJxTSgK8xXtFBo7QZRJBqUkmUhSDjS3RTHUR2jSGGPzgeyt6kO9m1CkEsao7uYJnOkqNChSNRLMOOTwA48DT4UBWG7iLRuo5srAZ7yCKzUUGjsOxMNtDE2C0cUaEjOCVVVJGezhW9RRQFFFFBiubRJFKSIrqeasAyn1g8DUdu/BlsyQ5aygB70Xo+P6BWpPXhoIhYeD7Z81vEWhaVCiMomlmkxlRjgzlQcdwx81SHZewLe2GLeCKHPPo0Vc+sgcfnrNs2YvDGzDDMiEjGMEqCRg8uPZWzQFFFFAUUUUBRRRQaF86ia3DBtRd9OOQPRvnV82fnrfpBtm5YXAVpJ449ClOhj1a5NTalY6H5DRhTpBDOTkKdL+gKKKKAoopFNvEZWMdkFncHDSEnyeM/nOPPcf0aZP5RTINBt7a2v0KqqDpJ5CVijzgs3aSeyNebN2DvJAP3sLZfk9vHFq1lR1nxjW7EtI+OzU5ZsemseyNhLCS7MZZ3HXmbzj26VHJIweSLwHM5JJLOgKKKKAooooNXaOy4p00SorrnIzzB7GU81YdhGCKXGxuoPeZBcRj+bnJDgfmTgEn1SKxP5Yp3RQJRvVGnC4WS1PfMuI//OUtF82vPoptBcK6hkYMp4hlIII7wRwNfZFKZd0rUsWEQjYnJaFnhYnvZoipY+ug2dpbFhuMdKgfAYcyOq2NSnBGVOBlTwOB3VvUm/e86+93dyg7i0cg+maN3/xV6tneLyuYW+Hbtn6UmUfqoHFFJBLfqfe7SQd/SzRn6Oik+uvf3Sux51op+BcKfo1olA6opP8Au1N/sNx8z2n6szig7ekHOyuh/dz9UxoHFFJv3yf8Ld/+UP8A3V628gHOC6+aBz9WaBxS/bqyGBui1aspkIQHKa16QISRhjHrAORxI4jnWsd51/oLv+7y/so/fOv9Bd/3eT9lB9bso4ibWJVHSOUEzapBGT1ctqY+rJJAwDxpvSP99a/7Pef3ab/20NvYg/mLz+7TH6loHlFI23tT+gvD/VZ/80r6O9A7La7P/gMPtYFA6opN+7svZY3X9q0H13Ga+f3Vu282y0/GTxL7PpKB3RSUzX55RWqeuaV/1dCn1175LfHncW6fBt5CfmLT4/w0DmvGbHE8qSjd6Rvfby5cdoXoYh8xjjEg/t16u5tpnLwiY987PMR6umZsfNQfc29tqpIEySODgpFmWTPxcQZv1VgG2Lqb3i1Ma/0ly2getYl1SH1N0frp1BbqihUVVUcgoAH0DhWSgRLuyZON3M9x3xgdHb+rolPXHokZ6dRQqqhVAVQMAAAADuAHIV90UBRRRQFFFFAUlvtsyR3DqI9USRLISAc5JkBQHOCchDy5E5xkZz7YFzlfJ9GNMmrV+Vp9zxwPJuJ9FakVte+6EvHqMemPidIbh1mXTgnmSeR4DAoGGztqCUHqshBxhgQeSn9WrB7iCOysUO2M2olK4fo1Ypx4OyghOIB5kD5607xb4nEZjU9FHktxTpcv0mnq6jjq8+GPSeHykF+W6zwhTq83OVJzp5jrafTjOM8OVBjj33TQpMUmSFyFAOGKIxTnnV1iAPxijY5VsDexNOropsA4PVGQc/k5yRjjwz3c61ZLK94OeiZgQ2FwOv0TLxJUagHKjJAOlMjjwpldR3WsdG0ZUIoOrhl8nUSAOWMcAfo50Gud6cEBoJckZ6q5/GVTzwTgnu/FOM1kudvmNnDRO3WITQOwKp6xJxzJ48gMZr4Fve5B6SLGVyMZOMtkcFHYI+PaWkwBha+JrK6a2K68Sky8Q5GMo+jDYBADlTgDgB20GxebxCN2VopOoAS2F08VLc88uGM8i3DsrAN7FJwIpM8M5GAOMYYHGTlQxJ4fiEVm8gm6KRA7MWAAZmXILM5cqcHzVYBQw/EGc8Sd7ZsbrEqyYLKqgsCTqOkam48R1s8CTwA40Cd98kTSHRwS4QHAC5ODni3AAHme5u6tu43g0SsnQynSQNQHVOVzn4I4gnspsVB58a9oEa7yHIzFIAcjGk5HE6ck4wSMdUA8WAzWUbxL0cbmOQa5BHjTxUnkzfm8vppvRQIrXebpHQCKQAo7kEdbq4wq4JBJ414+9YGCYJsHtCgjGktnIPHlgY5nI7KfUUCCLewHnBOgBAy6qBxOAfO5Hv5cx2V8nfBePuE/BAx6q94BUcclh28OHzipAy558a9oFQ22dAboXOZmiwOOMMyq5zjqnAOeQ1DuJrRh3wGgFoZc6ck6MAtoV8Aaj34xnmPpkdFAgTeCRonkETDEqKqFG1lCkbuMZ4vkugIIGQO45wT72uV6lvKraowC65TrFM40HJ6pJB5cCewipNRQR+33qJ0hrebUQmcKQuSSDxPLHp7Tj01kj285t0k6NtWsqy6GzhVZmKqTnrBerk/jr6qeUUCYbxExSyCCUiMqAuOs5IU9Udw1Dj219DeHgT0M3CTRwRs4yw14xnGFz+kvfTeigRPvDIOPk8gAUNjSxY9WcleAwG9zXhx4uB2g18S7zsrkGF1VeBDDizExhQhBxnrHq8zwx2ipBRQJrneEpKUMEpx+MoJXzNXPHzZrC28rnBW3mx1c5Q8dSKw5csagCcHiCO/D+igQ2e9QmjmZEZTEVUh+GC3MsOYVeOT+a3aDjPZbaZ5ShjIHSMo55MejUspz2Fgy49K8s02xXtAUUUUBRRRQFFFFAUUUUBRRRQFFFFAUUUUBRRRQFFFFAUUUUBRRRQFFFFAUUUUBRRRQFFFFAUUUUBRRRQFFFFB//9k="/>
          <p:cNvSpPr>
            <a:spLocks noChangeAspect="1" noChangeArrowheads="1"/>
          </p:cNvSpPr>
          <p:nvPr/>
        </p:nvSpPr>
        <p:spPr bwMode="auto">
          <a:xfrm>
            <a:off x="0" y="-887413"/>
            <a:ext cx="2486025" cy="1838326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6" name="Picture 4" descr="http://blog.lib.umn.edu/nich0185/myblog2/url.jp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-70000"/>
                    </a14:imgEffect>
                    <a14:imgEffect>
                      <a14:brightnessContrast bright="37000" contrast="2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p:blipFill>
        <p:spPr bwMode="auto">
          <a:xfrm>
            <a:off x="2133346" y="424677"/>
            <a:ext cx="4278858" cy="5792342"/>
          </a:xfrm>
          <a:prstGeom prst="rect">
            <a:avLst/>
          </a:prstGeom>
          <a:noFill/>
        </p:spPr>
      </p:pic>
      <p:sp>
        <p:nvSpPr>
          <p:cNvPr id="3" name="Rounded Rectangular Callout 2"/>
          <p:cNvSpPr/>
          <p:nvPr/>
        </p:nvSpPr>
        <p:spPr>
          <a:xfrm>
            <a:off x="5130282" y="374849"/>
            <a:ext cx="3816424" cy="1368152"/>
          </a:xfrm>
          <a:prstGeom prst="wedgeRoundRectCallout">
            <a:avLst>
              <a:gd name="adj1" fmla="val -3149"/>
              <a:gd name="adj2" fmla="val 98304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/>
              <a:t>“I wasn’t worried until I completed your questionnaire”</a:t>
            </a:r>
            <a:endParaRPr lang="en-GB" sz="2400" dirty="0"/>
          </a:p>
        </p:txBody>
      </p:sp>
      <p:sp>
        <p:nvSpPr>
          <p:cNvPr id="7" name="Rounded Rectangular Callout 6"/>
          <p:cNvSpPr/>
          <p:nvPr/>
        </p:nvSpPr>
        <p:spPr>
          <a:xfrm>
            <a:off x="305914" y="374849"/>
            <a:ext cx="3564396" cy="1152128"/>
          </a:xfrm>
          <a:prstGeom prst="wedgeRoundRectCallout">
            <a:avLst>
              <a:gd name="adj1" fmla="val -43367"/>
              <a:gd name="adj2" fmla="val 121378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/>
              <a:t>“I felt that I couldn’t say no”</a:t>
            </a:r>
            <a:endParaRPr lang="en-GB" sz="2400" dirty="0"/>
          </a:p>
        </p:txBody>
      </p:sp>
      <p:sp>
        <p:nvSpPr>
          <p:cNvPr id="8" name="Rounded Rectangular Callout 7"/>
          <p:cNvSpPr/>
          <p:nvPr/>
        </p:nvSpPr>
        <p:spPr>
          <a:xfrm>
            <a:off x="4912568" y="2862747"/>
            <a:ext cx="3816424" cy="1368152"/>
          </a:xfrm>
          <a:prstGeom prst="wedgeRoundRectCallout">
            <a:avLst>
              <a:gd name="adj1" fmla="val -39088"/>
              <a:gd name="adj2" fmla="val -85492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/>
              <a:t>“I wouldn’t have wanted my child to have done that”</a:t>
            </a:r>
            <a:endParaRPr lang="en-GB" sz="2400" dirty="0"/>
          </a:p>
        </p:txBody>
      </p:sp>
      <p:sp>
        <p:nvSpPr>
          <p:cNvPr id="9" name="Rounded Rectangular Callout 8"/>
          <p:cNvSpPr/>
          <p:nvPr/>
        </p:nvSpPr>
        <p:spPr>
          <a:xfrm>
            <a:off x="683568" y="3282270"/>
            <a:ext cx="3816424" cy="1368152"/>
          </a:xfrm>
          <a:prstGeom prst="wedgeRoundRectCallout">
            <a:avLst>
              <a:gd name="adj1" fmla="val 39066"/>
              <a:gd name="adj2" fmla="val -104588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/>
              <a:t>“I didn’t really understand what I was being asked to do ”</a:t>
            </a:r>
            <a:endParaRPr lang="en-GB" sz="2400" dirty="0"/>
          </a:p>
        </p:txBody>
      </p:sp>
      <p:sp>
        <p:nvSpPr>
          <p:cNvPr id="10" name="Rounded Rectangular Callout 9"/>
          <p:cNvSpPr/>
          <p:nvPr/>
        </p:nvSpPr>
        <p:spPr>
          <a:xfrm>
            <a:off x="340127" y="5178829"/>
            <a:ext cx="3816424" cy="1368152"/>
          </a:xfrm>
          <a:prstGeom prst="wedgeRoundRectCallout">
            <a:avLst>
              <a:gd name="adj1" fmla="val -5145"/>
              <a:gd name="adj2" fmla="val -71171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/>
              <a:t>“I don’t want my words used in your research”</a:t>
            </a:r>
            <a:endParaRPr lang="en-GB" sz="2400" dirty="0"/>
          </a:p>
        </p:txBody>
      </p:sp>
      <p:sp>
        <p:nvSpPr>
          <p:cNvPr id="11" name="Rounded Rectangular Callout 10"/>
          <p:cNvSpPr/>
          <p:nvPr/>
        </p:nvSpPr>
        <p:spPr>
          <a:xfrm>
            <a:off x="4860302" y="4848867"/>
            <a:ext cx="3816424" cy="1368152"/>
          </a:xfrm>
          <a:prstGeom prst="wedgeRoundRectCallout">
            <a:avLst>
              <a:gd name="adj1" fmla="val -43652"/>
              <a:gd name="adj2" fmla="val -82309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/>
              <a:t>“I didn’t know it would be recorded”</a:t>
            </a:r>
            <a:endParaRPr lang="en-GB" sz="2400" dirty="0"/>
          </a:p>
        </p:txBody>
      </p:sp>
      <p:sp>
        <p:nvSpPr>
          <p:cNvPr id="12" name="Rounded Rectangular Callout 11"/>
          <p:cNvSpPr/>
          <p:nvPr/>
        </p:nvSpPr>
        <p:spPr>
          <a:xfrm>
            <a:off x="1369872" y="1758621"/>
            <a:ext cx="3816424" cy="1094052"/>
          </a:xfrm>
          <a:prstGeom prst="wedgeRoundRectCallout">
            <a:avLst>
              <a:gd name="adj1" fmla="val 48764"/>
              <a:gd name="adj2" fmla="val -80742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/>
              <a:t>“Now I feel stupid”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5192324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40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ctr" eaLnBrk="1" hangingPunct="1">
              <a:buFont typeface="Wingdings" pitchFamily="2" charset="2"/>
              <a:buNone/>
              <a:defRPr/>
            </a:pPr>
            <a:endParaRPr lang="en-GB" dirty="0" smtClean="0">
              <a:latin typeface="Arial" pitchFamily="34" charset="0"/>
              <a:cs typeface="Arial" pitchFamily="34" charset="0"/>
            </a:endParaRPr>
          </a:p>
          <a:p>
            <a:pPr algn="ctr" eaLnBrk="1" hangingPunct="1">
              <a:buFont typeface="Wingdings" pitchFamily="2" charset="2"/>
              <a:buNone/>
              <a:defRPr/>
            </a:pPr>
            <a:r>
              <a:rPr lang="en-GB" sz="3600" b="1" dirty="0" smtClean="0">
                <a:latin typeface="Arial" pitchFamily="34" charset="0"/>
                <a:cs typeface="Arial" pitchFamily="34" charset="0"/>
              </a:rPr>
              <a:t>The moral principles by which we conduct ourselves as researchers</a:t>
            </a:r>
            <a:endParaRPr lang="en-US" sz="3600" b="1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50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536" y="836712"/>
            <a:ext cx="8229600" cy="5400600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sz="2400" b="1" dirty="0" smtClean="0">
                <a:latin typeface="Arial" pitchFamily="34" charset="0"/>
                <a:cs typeface="Arial" pitchFamily="34" charset="0"/>
              </a:rPr>
              <a:t>As researchers we have we have a moral obligation</a:t>
            </a:r>
          </a:p>
          <a:p>
            <a:pPr lvl="1" eaLnBrk="1" hangingPunct="1">
              <a:defRPr/>
            </a:pPr>
            <a:endParaRPr lang="en-GB" sz="2000" b="1" dirty="0" smtClean="0">
              <a:latin typeface="Arial" pitchFamily="34" charset="0"/>
              <a:cs typeface="Arial" pitchFamily="34" charset="0"/>
            </a:endParaRPr>
          </a:p>
          <a:p>
            <a:pPr lvl="1" eaLnBrk="1" hangingPunct="1">
              <a:defRPr/>
            </a:pPr>
            <a:r>
              <a:rPr lang="en-GB" sz="2000" b="1" dirty="0" smtClean="0">
                <a:latin typeface="Arial" pitchFamily="34" charset="0"/>
                <a:cs typeface="Arial" pitchFamily="34" charset="0"/>
              </a:rPr>
              <a:t>To our participants</a:t>
            </a:r>
          </a:p>
          <a:p>
            <a:pPr lvl="1" eaLnBrk="1" hangingPunct="1">
              <a:defRPr/>
            </a:pPr>
            <a:endParaRPr lang="en-GB" sz="2000" b="1" dirty="0" smtClean="0">
              <a:latin typeface="Arial" pitchFamily="34" charset="0"/>
              <a:cs typeface="Arial" pitchFamily="34" charset="0"/>
            </a:endParaRPr>
          </a:p>
          <a:p>
            <a:pPr lvl="1" eaLnBrk="1" hangingPunct="1">
              <a:defRPr/>
            </a:pPr>
            <a:r>
              <a:rPr lang="en-GB" sz="2000" b="1" dirty="0" smtClean="0">
                <a:latin typeface="Arial" pitchFamily="34" charset="0"/>
                <a:cs typeface="Arial" pitchFamily="34" charset="0"/>
              </a:rPr>
              <a:t>To the academic/professional field</a:t>
            </a:r>
          </a:p>
          <a:p>
            <a:pPr lvl="1" eaLnBrk="1" hangingPunct="1">
              <a:defRPr/>
            </a:pPr>
            <a:endParaRPr lang="en-GB" sz="2000" b="1" dirty="0" smtClean="0">
              <a:latin typeface="Arial" pitchFamily="34" charset="0"/>
              <a:cs typeface="Arial" pitchFamily="34" charset="0"/>
            </a:endParaRPr>
          </a:p>
          <a:p>
            <a:pPr lvl="1" eaLnBrk="1" hangingPunct="1">
              <a:defRPr/>
            </a:pPr>
            <a:r>
              <a:rPr lang="en-GB" sz="2000" b="1" dirty="0" smtClean="0">
                <a:latin typeface="Arial" pitchFamily="34" charset="0"/>
                <a:cs typeface="Arial" pitchFamily="34" charset="0"/>
              </a:rPr>
              <a:t>To our employers/funding body</a:t>
            </a:r>
          </a:p>
          <a:p>
            <a:pPr lvl="1" eaLnBrk="1" hangingPunct="1">
              <a:defRPr/>
            </a:pPr>
            <a:endParaRPr lang="en-GB" sz="2000" b="1" dirty="0" smtClean="0">
              <a:latin typeface="Arial" pitchFamily="34" charset="0"/>
              <a:cs typeface="Arial" pitchFamily="34" charset="0"/>
            </a:endParaRPr>
          </a:p>
          <a:p>
            <a:pPr lvl="1" eaLnBrk="1" hangingPunct="1">
              <a:defRPr/>
            </a:pPr>
            <a:r>
              <a:rPr lang="en-GB" sz="2000" b="1" dirty="0" smtClean="0">
                <a:latin typeface="Arial" pitchFamily="34" charset="0"/>
                <a:cs typeface="Arial" pitchFamily="34" charset="0"/>
              </a:rPr>
              <a:t>To ourselves</a:t>
            </a:r>
          </a:p>
          <a:p>
            <a:pPr lvl="1" eaLnBrk="1" hangingPunct="1">
              <a:defRPr/>
            </a:pPr>
            <a:endParaRPr lang="en-GB" sz="2000" b="1" dirty="0" smtClean="0">
              <a:latin typeface="Arial" pitchFamily="34" charset="0"/>
              <a:cs typeface="Arial" pitchFamily="34" charset="0"/>
            </a:endParaRPr>
          </a:p>
          <a:p>
            <a:pPr lvl="1" eaLnBrk="1" hangingPunct="1">
              <a:defRPr/>
            </a:pPr>
            <a:endParaRPr lang="en-GB" sz="2000" b="1" dirty="0">
              <a:latin typeface="Arial" pitchFamily="34" charset="0"/>
              <a:cs typeface="Arial" pitchFamily="34" charset="0"/>
            </a:endParaRPr>
          </a:p>
          <a:p>
            <a:pPr>
              <a:defRPr/>
            </a:pPr>
            <a:r>
              <a:rPr lang="en-GB" sz="2400" b="1" dirty="0">
                <a:latin typeface="Arial" pitchFamily="34" charset="0"/>
                <a:cs typeface="Arial" pitchFamily="34" charset="0"/>
              </a:rPr>
              <a:t>Students and professionals alike have this obligation</a:t>
            </a:r>
          </a:p>
          <a:p>
            <a:pPr>
              <a:defRPr/>
            </a:pPr>
            <a:endParaRPr lang="en-US" sz="2400" b="1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50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50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50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505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505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505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5059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0178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-171400"/>
            <a:ext cx="8229600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GB" sz="2800" dirty="0" smtClean="0">
                <a:solidFill>
                  <a:schemeClr val="hlink"/>
                </a:solidFill>
              </a:rPr>
              <a:t>Why do we need it?</a:t>
            </a:r>
            <a:endParaRPr lang="en-US" sz="2800" dirty="0" smtClean="0">
              <a:solidFill>
                <a:schemeClr val="hlink"/>
              </a:solidFill>
            </a:endParaRPr>
          </a:p>
        </p:txBody>
      </p:sp>
      <p:sp>
        <p:nvSpPr>
          <p:cNvPr id="69017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7544" y="1196752"/>
            <a:ext cx="8229600" cy="5472608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Ensure no undue harm is caused to participants</a:t>
            </a:r>
          </a:p>
          <a:p>
            <a:pPr eaLnBrk="1" hangingPunct="1">
              <a:defRPr/>
            </a:pPr>
            <a:endParaRPr lang="en-GB" sz="2400" dirty="0" smtClean="0">
              <a:latin typeface="Arial" pitchFamily="34" charset="0"/>
              <a:cs typeface="Arial" pitchFamily="34" charset="0"/>
            </a:endParaRPr>
          </a:p>
          <a:p>
            <a:pPr eaLnBrk="1" hangingPunct="1">
              <a:defRPr/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Counteract power issues</a:t>
            </a:r>
            <a:endParaRPr lang="en-GB" sz="2000" dirty="0" smtClean="0">
              <a:latin typeface="Arial" pitchFamily="34" charset="0"/>
              <a:cs typeface="Arial" pitchFamily="34" charset="0"/>
            </a:endParaRPr>
          </a:p>
          <a:p>
            <a:pPr lvl="1" eaLnBrk="1" hangingPunct="1">
              <a:defRPr/>
            </a:pPr>
            <a:endParaRPr lang="en-GB" sz="2000" dirty="0" smtClean="0">
              <a:latin typeface="Arial" pitchFamily="34" charset="0"/>
              <a:cs typeface="Arial" pitchFamily="34" charset="0"/>
            </a:endParaRPr>
          </a:p>
          <a:p>
            <a:pPr lvl="1" eaLnBrk="1" hangingPunct="1">
              <a:defRPr/>
            </a:pPr>
            <a:endParaRPr lang="en-GB" sz="2000" dirty="0">
              <a:latin typeface="Arial" pitchFamily="34" charset="0"/>
              <a:cs typeface="Arial" pitchFamily="34" charset="0"/>
            </a:endParaRPr>
          </a:p>
          <a:p>
            <a:pPr>
              <a:defRPr/>
            </a:pPr>
            <a:r>
              <a:rPr lang="en-GB" sz="2400" dirty="0" smtClean="0">
                <a:latin typeface="Arial" pitchFamily="34" charset="0"/>
                <a:cs typeface="Arial" pitchFamily="34" charset="0"/>
              </a:rPr>
              <a:t>Protect ourselves as researchers</a:t>
            </a:r>
            <a:endParaRPr lang="en-GB" sz="2400" dirty="0">
              <a:latin typeface="Arial" pitchFamily="34" charset="0"/>
              <a:cs typeface="Arial" pitchFamily="34" charset="0"/>
            </a:endParaRPr>
          </a:p>
          <a:p>
            <a:pPr lvl="1" eaLnBrk="1" hangingPunct="1">
              <a:defRPr/>
            </a:pPr>
            <a:endParaRPr lang="en-US" sz="2000" dirty="0" smtClean="0">
              <a:latin typeface="Arial" pitchFamily="34" charset="0"/>
              <a:cs typeface="Arial" pitchFamily="34" charset="0"/>
            </a:endParaRPr>
          </a:p>
          <a:p>
            <a:pPr lvl="1" eaLnBrk="1" hangingPunct="1">
              <a:defRPr/>
            </a:pPr>
            <a:endParaRPr lang="en-US" sz="2000" dirty="0" smtClean="0">
              <a:latin typeface="Arial" pitchFamily="34" charset="0"/>
              <a:cs typeface="Arial" pitchFamily="34" charset="0"/>
            </a:endParaRPr>
          </a:p>
          <a:p>
            <a:pPr>
              <a:defRPr/>
            </a:pPr>
            <a:r>
              <a:rPr lang="en-US" sz="2400" dirty="0" smtClean="0">
                <a:latin typeface="Arial" pitchFamily="34" charset="0"/>
                <a:cs typeface="Arial" pitchFamily="34" charset="0"/>
              </a:rPr>
              <a:t>Demonstrate awareness of appreciation and importance of ethical standards in research </a:t>
            </a:r>
          </a:p>
          <a:p>
            <a:pPr lvl="1">
              <a:defRPr/>
            </a:pPr>
            <a:r>
              <a:rPr lang="en-US" sz="2000" dirty="0" smtClean="0">
                <a:latin typeface="Arial" pitchFamily="34" charset="0"/>
                <a:cs typeface="Arial" pitchFamily="34" charset="0"/>
              </a:rPr>
              <a:t>Should be part of learning outcomes in student research!</a:t>
            </a:r>
          </a:p>
        </p:txBody>
      </p:sp>
    </p:spTree>
    <p:extLst>
      <p:ext uri="{BB962C8B-B14F-4D97-AF65-F5344CB8AC3E}">
        <p14:creationId xmlns:p14="http://schemas.microsoft.com/office/powerpoint/2010/main" val="207528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7106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-171400"/>
            <a:ext cx="8229600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GB" sz="2800" dirty="0" smtClean="0">
                <a:solidFill>
                  <a:schemeClr val="hlink"/>
                </a:solidFill>
              </a:rPr>
              <a:t>The main issues</a:t>
            </a:r>
            <a:endParaRPr lang="en-US" sz="2800" dirty="0" smtClean="0">
              <a:solidFill>
                <a:schemeClr val="hlink"/>
              </a:solidFill>
            </a:endParaRPr>
          </a:p>
        </p:txBody>
      </p:sp>
      <p:sp>
        <p:nvSpPr>
          <p:cNvPr id="68710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7544" y="980728"/>
            <a:ext cx="8229600" cy="5400600"/>
          </a:xfrm>
        </p:spPr>
        <p:txBody>
          <a:bodyPr>
            <a:noAutofit/>
          </a:bodyPr>
          <a:lstStyle/>
          <a:p>
            <a:pPr eaLnBrk="1" hangingPunct="1">
              <a:defRPr/>
            </a:pPr>
            <a:r>
              <a:rPr lang="en-GB" sz="2000" b="1" dirty="0" smtClean="0">
                <a:latin typeface="Arial" pitchFamily="34" charset="0"/>
                <a:cs typeface="Arial" pitchFamily="34" charset="0"/>
              </a:rPr>
              <a:t>Beneficence and </a:t>
            </a:r>
            <a:r>
              <a:rPr lang="en-GB" sz="2000" b="1" dirty="0" err="1" smtClean="0">
                <a:latin typeface="Arial" pitchFamily="34" charset="0"/>
                <a:cs typeface="Arial" pitchFamily="34" charset="0"/>
              </a:rPr>
              <a:t>Nonmaleficence</a:t>
            </a:r>
            <a:endParaRPr lang="en-GB" sz="2000" b="1" dirty="0" smtClean="0">
              <a:latin typeface="Arial" pitchFamily="34" charset="0"/>
              <a:cs typeface="Arial" pitchFamily="34" charset="0"/>
            </a:endParaRPr>
          </a:p>
          <a:p>
            <a:pPr eaLnBrk="1" hangingPunct="1">
              <a:defRPr/>
            </a:pPr>
            <a:endParaRPr lang="en-GB" sz="2000" dirty="0" smtClean="0">
              <a:latin typeface="Arial" pitchFamily="34" charset="0"/>
              <a:cs typeface="Arial" pitchFamily="34" charset="0"/>
            </a:endParaRPr>
          </a:p>
          <a:p>
            <a:pPr lvl="1" eaLnBrk="1" hangingPunct="1">
              <a:buFont typeface="Wingdings" panose="05000000000000000000" pitchFamily="2" charset="2"/>
              <a:buChar char="q"/>
              <a:defRPr/>
            </a:pPr>
            <a:r>
              <a:rPr lang="en-GB" sz="2000" dirty="0" smtClean="0">
                <a:latin typeface="Arial" pitchFamily="34" charset="0"/>
                <a:cs typeface="Arial" pitchFamily="34" charset="0"/>
              </a:rPr>
              <a:t>The benefits of research versus the harm that can be caused by the research</a:t>
            </a:r>
          </a:p>
          <a:p>
            <a:pPr lvl="1" eaLnBrk="1" hangingPunct="1">
              <a:buFont typeface="Wingdings" panose="05000000000000000000" pitchFamily="2" charset="2"/>
              <a:buChar char="q"/>
              <a:defRPr/>
            </a:pPr>
            <a:r>
              <a:rPr lang="en-GB" sz="2000" dirty="0" smtClean="0">
                <a:latin typeface="Arial" pitchFamily="34" charset="0"/>
                <a:cs typeface="Arial" pitchFamily="34" charset="0"/>
              </a:rPr>
              <a:t>In human research we aim for no harm…</a:t>
            </a:r>
          </a:p>
          <a:p>
            <a:pPr lvl="1" eaLnBrk="1" hangingPunct="1">
              <a:buFont typeface="Wingdings" panose="05000000000000000000" pitchFamily="2" charset="2"/>
              <a:buChar char="q"/>
              <a:defRPr/>
            </a:pPr>
            <a:r>
              <a:rPr lang="en-GB" sz="2000" dirty="0" smtClean="0">
                <a:latin typeface="Arial" pitchFamily="34" charset="0"/>
                <a:cs typeface="Arial" pitchFamily="34" charset="0"/>
              </a:rPr>
              <a:t>Is temporary discomfort harmful? What if the research is highly significant?</a:t>
            </a:r>
          </a:p>
          <a:p>
            <a:pPr lvl="1" eaLnBrk="1" hangingPunct="1">
              <a:defRPr/>
            </a:pPr>
            <a:endParaRPr lang="en-GB" sz="1600" dirty="0" smtClean="0">
              <a:latin typeface="Arial" pitchFamily="34" charset="0"/>
              <a:cs typeface="Arial" pitchFamily="34" charset="0"/>
            </a:endParaRPr>
          </a:p>
          <a:p>
            <a:pPr marL="457200" lvl="1" indent="0" eaLnBrk="1" hangingPunct="1">
              <a:buNone/>
              <a:defRPr/>
            </a:pPr>
            <a:endParaRPr lang="en-GB" sz="1600" dirty="0" smtClean="0">
              <a:latin typeface="Arial" pitchFamily="34" charset="0"/>
              <a:cs typeface="Arial" pitchFamily="34" charset="0"/>
            </a:endParaRPr>
          </a:p>
          <a:p>
            <a:pPr eaLnBrk="1" hangingPunct="1">
              <a:defRPr/>
            </a:pPr>
            <a:r>
              <a:rPr lang="en-GB" sz="2000" b="1" dirty="0" smtClean="0">
                <a:latin typeface="Arial" pitchFamily="34" charset="0"/>
                <a:cs typeface="Arial" pitchFamily="34" charset="0"/>
              </a:rPr>
              <a:t>Responsibility</a:t>
            </a:r>
          </a:p>
          <a:p>
            <a:pPr marL="0" indent="0" eaLnBrk="1" hangingPunct="1">
              <a:buNone/>
              <a:defRPr/>
            </a:pPr>
            <a:endParaRPr lang="en-GB" sz="2000" b="1" dirty="0" smtClean="0">
              <a:latin typeface="Arial" pitchFamily="34" charset="0"/>
              <a:cs typeface="Arial" pitchFamily="34" charset="0"/>
            </a:endParaRPr>
          </a:p>
          <a:p>
            <a:pPr lvl="1">
              <a:buFont typeface="Wingdings" panose="05000000000000000000" pitchFamily="2" charset="2"/>
              <a:buChar char="q"/>
              <a:defRPr/>
            </a:pPr>
            <a:r>
              <a:rPr lang="en-GB" sz="2000" dirty="0" smtClean="0">
                <a:latin typeface="Arial" pitchFamily="34" charset="0"/>
                <a:cs typeface="Arial" pitchFamily="34" charset="0"/>
              </a:rPr>
              <a:t>We are in positions of trust</a:t>
            </a:r>
          </a:p>
          <a:p>
            <a:pPr lvl="1">
              <a:buFont typeface="Wingdings" panose="05000000000000000000" pitchFamily="2" charset="2"/>
              <a:buChar char="q"/>
              <a:defRPr/>
            </a:pPr>
            <a:r>
              <a:rPr lang="en-GB" sz="2000" dirty="0" smtClean="0">
                <a:latin typeface="Arial" pitchFamily="34" charset="0"/>
                <a:cs typeface="Arial" pitchFamily="34" charset="0"/>
              </a:rPr>
              <a:t>Must not abuse this</a:t>
            </a:r>
          </a:p>
          <a:p>
            <a:pPr marL="457200" lvl="1" indent="0" eaLnBrk="1" hangingPunct="1">
              <a:buNone/>
              <a:defRPr/>
            </a:pPr>
            <a:endParaRPr lang="en-GB" sz="2000" dirty="0" smtClean="0">
              <a:latin typeface="Arial" pitchFamily="34" charset="0"/>
              <a:cs typeface="Arial" pitchFamily="34" charset="0"/>
            </a:endParaRPr>
          </a:p>
          <a:p>
            <a:pPr lvl="1" eaLnBrk="1" hangingPunct="1">
              <a:defRPr/>
            </a:pPr>
            <a:endParaRPr lang="en-GB" sz="1600" dirty="0" smtClean="0">
              <a:latin typeface="Arial" pitchFamily="34" charset="0"/>
              <a:cs typeface="Arial" pitchFamily="34" charset="0"/>
            </a:endParaRPr>
          </a:p>
          <a:p>
            <a:pPr lvl="1" eaLnBrk="1" hangingPunct="1">
              <a:defRPr/>
            </a:pPr>
            <a:endParaRPr lang="en-US" sz="1600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432293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71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71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71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71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710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710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710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7107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7106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-171400"/>
            <a:ext cx="8229600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GB" sz="2800" dirty="0" smtClean="0">
                <a:solidFill>
                  <a:schemeClr val="hlink"/>
                </a:solidFill>
              </a:rPr>
              <a:t>The main issues</a:t>
            </a:r>
            <a:endParaRPr lang="en-US" sz="2800" dirty="0" smtClean="0">
              <a:solidFill>
                <a:schemeClr val="hlink"/>
              </a:solidFill>
            </a:endParaRPr>
          </a:p>
        </p:txBody>
      </p:sp>
      <p:sp>
        <p:nvSpPr>
          <p:cNvPr id="68710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7544" y="836712"/>
            <a:ext cx="8229600" cy="5400600"/>
          </a:xfrm>
        </p:spPr>
        <p:txBody>
          <a:bodyPr>
            <a:noAutofit/>
          </a:bodyPr>
          <a:lstStyle/>
          <a:p>
            <a:pPr marL="914400" lvl="2" indent="0">
              <a:buNone/>
              <a:defRPr/>
            </a:pPr>
            <a:endParaRPr lang="en-GB" sz="2000" dirty="0">
              <a:latin typeface="Arial" pitchFamily="34" charset="0"/>
              <a:cs typeface="Arial" pitchFamily="34" charset="0"/>
            </a:endParaRPr>
          </a:p>
          <a:p>
            <a:pPr>
              <a:defRPr/>
            </a:pPr>
            <a:r>
              <a:rPr lang="en-GB" sz="2000" b="1" dirty="0">
                <a:latin typeface="Arial" pitchFamily="34" charset="0"/>
                <a:cs typeface="Arial" pitchFamily="34" charset="0"/>
              </a:rPr>
              <a:t>Respect for our </a:t>
            </a:r>
            <a:r>
              <a:rPr lang="en-GB" sz="2000" b="1" dirty="0" smtClean="0">
                <a:latin typeface="Arial" pitchFamily="34" charset="0"/>
                <a:cs typeface="Arial" pitchFamily="34" charset="0"/>
              </a:rPr>
              <a:t>participants</a:t>
            </a:r>
          </a:p>
          <a:p>
            <a:pPr>
              <a:defRPr/>
            </a:pPr>
            <a:endParaRPr lang="en-GB" sz="2000" b="1" dirty="0" smtClean="0">
              <a:latin typeface="Arial" pitchFamily="34" charset="0"/>
              <a:cs typeface="Arial" pitchFamily="34" charset="0"/>
            </a:endParaRPr>
          </a:p>
          <a:p>
            <a:pPr lvl="1">
              <a:buFont typeface="Wingdings" panose="05000000000000000000" pitchFamily="2" charset="2"/>
              <a:buChar char="q"/>
              <a:defRPr/>
            </a:pPr>
            <a:r>
              <a:rPr lang="en-GB" sz="2000" dirty="0" smtClean="0">
                <a:latin typeface="Arial" pitchFamily="34" charset="0"/>
                <a:cs typeface="Arial" pitchFamily="34" charset="0"/>
              </a:rPr>
              <a:t>The </a:t>
            </a:r>
            <a:r>
              <a:rPr lang="en-GB" sz="2000" dirty="0">
                <a:latin typeface="Arial" pitchFamily="34" charset="0"/>
                <a:cs typeface="Arial" pitchFamily="34" charset="0"/>
              </a:rPr>
              <a:t>right to informed consent</a:t>
            </a:r>
          </a:p>
          <a:p>
            <a:pPr lvl="1">
              <a:buFont typeface="Wingdings" panose="05000000000000000000" pitchFamily="2" charset="2"/>
              <a:buChar char="q"/>
              <a:defRPr/>
            </a:pPr>
            <a:r>
              <a:rPr lang="en-GB" sz="2000" dirty="0">
                <a:latin typeface="Arial" pitchFamily="34" charset="0"/>
                <a:cs typeface="Arial" pitchFamily="34" charset="0"/>
              </a:rPr>
              <a:t>The right to withdraw from studies/treatment</a:t>
            </a:r>
          </a:p>
          <a:p>
            <a:pPr lvl="1">
              <a:buFont typeface="Wingdings" panose="05000000000000000000" pitchFamily="2" charset="2"/>
              <a:buChar char="q"/>
              <a:defRPr/>
            </a:pPr>
            <a:r>
              <a:rPr lang="en-GB" sz="2000" dirty="0">
                <a:latin typeface="Arial" pitchFamily="34" charset="0"/>
                <a:cs typeface="Arial" pitchFamily="34" charset="0"/>
              </a:rPr>
              <a:t>The right to be fully informed of the study they are taking part </a:t>
            </a:r>
            <a:r>
              <a:rPr lang="en-GB" sz="2000" dirty="0" smtClean="0">
                <a:latin typeface="Arial" pitchFamily="34" charset="0"/>
                <a:cs typeface="Arial" pitchFamily="34" charset="0"/>
              </a:rPr>
              <a:t>in</a:t>
            </a:r>
            <a:endParaRPr lang="en-US" sz="2000" dirty="0" smtClean="0">
              <a:latin typeface="Arial" pitchFamily="34" charset="0"/>
              <a:cs typeface="Arial" pitchFamily="34" charset="0"/>
            </a:endParaRPr>
          </a:p>
          <a:p>
            <a:pPr>
              <a:defRPr/>
            </a:pPr>
            <a:endParaRPr lang="en-US" sz="2000" b="1" dirty="0" smtClean="0">
              <a:latin typeface="Arial" pitchFamily="34" charset="0"/>
              <a:cs typeface="Arial" pitchFamily="34" charset="0"/>
            </a:endParaRPr>
          </a:p>
          <a:p>
            <a:pPr>
              <a:defRPr/>
            </a:pPr>
            <a:endParaRPr lang="en-US" sz="2000" b="1" dirty="0">
              <a:latin typeface="Arial" pitchFamily="34" charset="0"/>
              <a:cs typeface="Arial" pitchFamily="34" charset="0"/>
            </a:endParaRPr>
          </a:p>
          <a:p>
            <a:pPr>
              <a:defRPr/>
            </a:pPr>
            <a:endParaRPr lang="en-US" sz="2000" b="1" dirty="0">
              <a:latin typeface="Arial" pitchFamily="34" charset="0"/>
              <a:cs typeface="Arial" pitchFamily="34" charset="0"/>
            </a:endParaRPr>
          </a:p>
          <a:p>
            <a:pPr>
              <a:defRPr/>
            </a:pPr>
            <a:r>
              <a:rPr lang="en-GB" sz="2000" b="1" dirty="0" smtClean="0">
                <a:latin typeface="Arial" pitchFamily="34" charset="0"/>
                <a:cs typeface="Arial" pitchFamily="34" charset="0"/>
              </a:rPr>
              <a:t>Integrity</a:t>
            </a:r>
            <a:endParaRPr lang="en-GB" sz="2000" b="1" dirty="0">
              <a:latin typeface="Arial" pitchFamily="34" charset="0"/>
              <a:cs typeface="Arial" pitchFamily="34" charset="0"/>
            </a:endParaRPr>
          </a:p>
          <a:p>
            <a:pPr lvl="1">
              <a:buFont typeface="Wingdings" panose="05000000000000000000" pitchFamily="2" charset="2"/>
              <a:buChar char="q"/>
              <a:defRPr/>
            </a:pPr>
            <a:r>
              <a:rPr lang="en-GB" sz="2000" dirty="0">
                <a:latin typeface="Arial" pitchFamily="34" charset="0"/>
                <a:cs typeface="Arial" pitchFamily="34" charset="0"/>
              </a:rPr>
              <a:t>We report our findings truthfully and honestly – even if they aren’t what we wanted to see!</a:t>
            </a:r>
          </a:p>
          <a:p>
            <a:pPr lvl="1">
              <a:buFont typeface="Wingdings" panose="05000000000000000000" pitchFamily="2" charset="2"/>
              <a:buChar char="q"/>
              <a:defRPr/>
            </a:pPr>
            <a:r>
              <a:rPr lang="en-GB" sz="2000" dirty="0">
                <a:latin typeface="Arial" pitchFamily="34" charset="0"/>
                <a:cs typeface="Arial" pitchFamily="34" charset="0"/>
              </a:rPr>
              <a:t>We respect the work of others, even if we disagree with it</a:t>
            </a:r>
          </a:p>
        </p:txBody>
      </p:sp>
    </p:spTree>
    <p:extLst>
      <p:ext uri="{BB962C8B-B14F-4D97-AF65-F5344CB8AC3E}">
        <p14:creationId xmlns:p14="http://schemas.microsoft.com/office/powerpoint/2010/main" val="32256961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71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71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71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710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710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7107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0"/>
            <a:ext cx="8640960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Key ethical considerations in any project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124744"/>
            <a:ext cx="8229600" cy="5433467"/>
          </a:xfrm>
        </p:spPr>
        <p:txBody>
          <a:bodyPr>
            <a:normAutofit/>
          </a:bodyPr>
          <a:lstStyle/>
          <a:p>
            <a:r>
              <a:rPr lang="en-GB" sz="2000" dirty="0" smtClean="0">
                <a:latin typeface="Arial" pitchFamily="34" charset="0"/>
                <a:cs typeface="Arial" pitchFamily="34" charset="0"/>
              </a:rPr>
              <a:t>Written </a:t>
            </a:r>
            <a:r>
              <a:rPr lang="en-GB" sz="2000" b="1" u="sng" dirty="0" smtClean="0">
                <a:latin typeface="Arial" pitchFamily="34" charset="0"/>
                <a:cs typeface="Arial" pitchFamily="34" charset="0"/>
              </a:rPr>
              <a:t>informed</a:t>
            </a:r>
            <a:r>
              <a:rPr lang="en-GB" sz="2000" dirty="0" smtClean="0">
                <a:latin typeface="Arial" pitchFamily="34" charset="0"/>
                <a:cs typeface="Arial" pitchFamily="34" charset="0"/>
              </a:rPr>
              <a:t> consent – at appropriate levels</a:t>
            </a:r>
          </a:p>
          <a:p>
            <a:endParaRPr lang="en-GB" sz="2000" dirty="0" smtClean="0">
              <a:latin typeface="Arial" pitchFamily="34" charset="0"/>
              <a:cs typeface="Arial" pitchFamily="34" charset="0"/>
            </a:endParaRPr>
          </a:p>
          <a:p>
            <a:r>
              <a:rPr lang="en-GB" sz="2000" dirty="0" smtClean="0">
                <a:latin typeface="Arial" pitchFamily="34" charset="0"/>
                <a:cs typeface="Arial" pitchFamily="34" charset="0"/>
              </a:rPr>
              <a:t>Clarity and comprehension of research materials </a:t>
            </a:r>
          </a:p>
          <a:p>
            <a:pPr lvl="1"/>
            <a:r>
              <a:rPr lang="en-GB" sz="1600" dirty="0" smtClean="0">
                <a:latin typeface="Arial" pitchFamily="34" charset="0"/>
                <a:cs typeface="Arial" pitchFamily="34" charset="0"/>
              </a:rPr>
              <a:t>Appropriate for target audience?</a:t>
            </a:r>
          </a:p>
          <a:p>
            <a:endParaRPr lang="en-GB" sz="2000" dirty="0" smtClean="0">
              <a:latin typeface="Arial" pitchFamily="34" charset="0"/>
              <a:cs typeface="Arial" pitchFamily="34" charset="0"/>
            </a:endParaRPr>
          </a:p>
          <a:p>
            <a:r>
              <a:rPr lang="en-GB" sz="2000" dirty="0" smtClean="0">
                <a:latin typeface="Arial" pitchFamily="34" charset="0"/>
                <a:cs typeface="Arial" pitchFamily="34" charset="0"/>
              </a:rPr>
              <a:t>No potential coercion</a:t>
            </a:r>
          </a:p>
          <a:p>
            <a:endParaRPr lang="en-GB" sz="2000" dirty="0" smtClean="0">
              <a:latin typeface="Arial" pitchFamily="34" charset="0"/>
              <a:cs typeface="Arial" pitchFamily="34" charset="0"/>
            </a:endParaRPr>
          </a:p>
          <a:p>
            <a:r>
              <a:rPr lang="en-GB" sz="2000" dirty="0" smtClean="0">
                <a:latin typeface="Arial" pitchFamily="34" charset="0"/>
                <a:cs typeface="Arial" pitchFamily="34" charset="0"/>
              </a:rPr>
              <a:t>Right to withdraw</a:t>
            </a:r>
          </a:p>
          <a:p>
            <a:endParaRPr lang="en-GB" sz="2000" dirty="0" smtClean="0">
              <a:latin typeface="Arial" pitchFamily="34" charset="0"/>
              <a:cs typeface="Arial" pitchFamily="34" charset="0"/>
            </a:endParaRPr>
          </a:p>
          <a:p>
            <a:r>
              <a:rPr lang="en-GB" sz="2000" dirty="0" smtClean="0">
                <a:latin typeface="Arial" pitchFamily="34" charset="0"/>
                <a:cs typeface="Arial" pitchFamily="34" charset="0"/>
              </a:rPr>
              <a:t>Debriefing </a:t>
            </a:r>
          </a:p>
          <a:p>
            <a:endParaRPr lang="en-GB" sz="2000" dirty="0">
              <a:latin typeface="Arial" pitchFamily="34" charset="0"/>
              <a:cs typeface="Arial" pitchFamily="34" charset="0"/>
            </a:endParaRPr>
          </a:p>
          <a:p>
            <a:r>
              <a:rPr lang="en-GB" sz="2000" dirty="0" smtClean="0">
                <a:latin typeface="Arial" pitchFamily="34" charset="0"/>
                <a:cs typeface="Arial" pitchFamily="34" charset="0"/>
              </a:rPr>
              <a:t>Potential for harm/discomfort/distress</a:t>
            </a:r>
          </a:p>
          <a:p>
            <a:endParaRPr lang="en-GB" sz="2000" dirty="0">
              <a:latin typeface="Arial" pitchFamily="34" charset="0"/>
              <a:cs typeface="Arial" pitchFamily="34" charset="0"/>
            </a:endParaRPr>
          </a:p>
          <a:p>
            <a:r>
              <a:rPr lang="en-GB" sz="2000" dirty="0" smtClean="0">
                <a:latin typeface="Arial" pitchFamily="34" charset="0"/>
                <a:cs typeface="Arial" pitchFamily="34" charset="0"/>
              </a:rPr>
              <a:t>Confidentiality/Data Protection </a:t>
            </a:r>
            <a:endParaRPr lang="en-GB" sz="20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193585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0"/>
            <a:ext cx="8640960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Key ethical considerations in any project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844824"/>
            <a:ext cx="8229600" cy="4857403"/>
          </a:xfrm>
        </p:spPr>
        <p:txBody>
          <a:bodyPr>
            <a:normAutofit/>
          </a:bodyPr>
          <a:lstStyle/>
          <a:p>
            <a:r>
              <a:rPr lang="en-GB" sz="2000" dirty="0" smtClean="0">
                <a:latin typeface="Arial" pitchFamily="34" charset="0"/>
                <a:cs typeface="Arial" pitchFamily="34" charset="0"/>
              </a:rPr>
              <a:t>Written </a:t>
            </a:r>
            <a:r>
              <a:rPr lang="en-GB" sz="2000" b="1" u="sng" dirty="0" smtClean="0">
                <a:latin typeface="Arial" pitchFamily="34" charset="0"/>
                <a:cs typeface="Arial" pitchFamily="34" charset="0"/>
              </a:rPr>
              <a:t>informed</a:t>
            </a:r>
            <a:r>
              <a:rPr lang="en-GB" sz="2000" dirty="0" smtClean="0">
                <a:latin typeface="Arial" pitchFamily="34" charset="0"/>
                <a:cs typeface="Arial" pitchFamily="34" charset="0"/>
              </a:rPr>
              <a:t> consent</a:t>
            </a:r>
          </a:p>
          <a:p>
            <a:endParaRPr lang="en-GB" sz="2000" dirty="0" smtClean="0">
              <a:latin typeface="Arial" pitchFamily="34" charset="0"/>
              <a:cs typeface="Arial" pitchFamily="34" charset="0"/>
            </a:endParaRPr>
          </a:p>
          <a:p>
            <a:r>
              <a:rPr lang="en-GB" sz="2000" dirty="0" smtClean="0">
                <a:latin typeface="Arial" pitchFamily="34" charset="0"/>
                <a:cs typeface="Arial" pitchFamily="34" charset="0"/>
              </a:rPr>
              <a:t>Right to withdraw</a:t>
            </a:r>
          </a:p>
          <a:p>
            <a:endParaRPr lang="en-GB" sz="2000" dirty="0" smtClean="0">
              <a:latin typeface="Arial" pitchFamily="34" charset="0"/>
              <a:cs typeface="Arial" pitchFamily="34" charset="0"/>
            </a:endParaRPr>
          </a:p>
          <a:p>
            <a:r>
              <a:rPr lang="en-GB" sz="2000" dirty="0" smtClean="0">
                <a:latin typeface="Arial" pitchFamily="34" charset="0"/>
                <a:cs typeface="Arial" pitchFamily="34" charset="0"/>
              </a:rPr>
              <a:t>Debriefing </a:t>
            </a:r>
          </a:p>
          <a:p>
            <a:endParaRPr lang="en-GB" sz="2000" dirty="0">
              <a:latin typeface="Arial" pitchFamily="34" charset="0"/>
              <a:cs typeface="Arial" pitchFamily="34" charset="0"/>
            </a:endParaRPr>
          </a:p>
          <a:p>
            <a:r>
              <a:rPr lang="en-GB" sz="2000" dirty="0" smtClean="0">
                <a:latin typeface="Arial" pitchFamily="34" charset="0"/>
                <a:cs typeface="Arial" pitchFamily="34" charset="0"/>
              </a:rPr>
              <a:t>Potential for harm/discomfort/distress</a:t>
            </a:r>
          </a:p>
          <a:p>
            <a:endParaRPr lang="en-GB" sz="2000" dirty="0">
              <a:latin typeface="Arial" pitchFamily="34" charset="0"/>
              <a:cs typeface="Arial" pitchFamily="34" charset="0"/>
            </a:endParaRPr>
          </a:p>
          <a:p>
            <a:r>
              <a:rPr lang="en-GB" sz="2000" dirty="0" smtClean="0">
                <a:latin typeface="Arial" pitchFamily="34" charset="0"/>
                <a:cs typeface="Arial" pitchFamily="34" charset="0"/>
              </a:rPr>
              <a:t>Confidentiality/Data Protection </a:t>
            </a:r>
            <a:endParaRPr lang="en-GB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Oval 3"/>
          <p:cNvSpPr/>
          <p:nvPr/>
        </p:nvSpPr>
        <p:spPr>
          <a:xfrm>
            <a:off x="683568" y="1556792"/>
            <a:ext cx="7848872" cy="46805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400" dirty="0" smtClean="0"/>
              <a:t>“There are no ethical issues with this research”</a:t>
            </a:r>
            <a:endParaRPr lang="en-GB" sz="4400" dirty="0"/>
          </a:p>
        </p:txBody>
      </p:sp>
    </p:spTree>
    <p:extLst>
      <p:ext uri="{BB962C8B-B14F-4D97-AF65-F5344CB8AC3E}">
        <p14:creationId xmlns:p14="http://schemas.microsoft.com/office/powerpoint/2010/main" val="21724534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0"/>
            <a:ext cx="8640960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Key ethical considerations in any project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844824"/>
            <a:ext cx="8229600" cy="4857403"/>
          </a:xfrm>
        </p:spPr>
        <p:txBody>
          <a:bodyPr>
            <a:normAutofit/>
          </a:bodyPr>
          <a:lstStyle/>
          <a:p>
            <a:r>
              <a:rPr lang="en-GB" sz="2000" dirty="0" smtClean="0">
                <a:latin typeface="Arial" pitchFamily="34" charset="0"/>
                <a:cs typeface="Arial" pitchFamily="34" charset="0"/>
              </a:rPr>
              <a:t>Written </a:t>
            </a:r>
            <a:r>
              <a:rPr lang="en-GB" sz="2000" b="1" u="sng" dirty="0" smtClean="0">
                <a:latin typeface="Arial" pitchFamily="34" charset="0"/>
                <a:cs typeface="Arial" pitchFamily="34" charset="0"/>
              </a:rPr>
              <a:t>informed</a:t>
            </a:r>
            <a:r>
              <a:rPr lang="en-GB" sz="2000" dirty="0" smtClean="0">
                <a:latin typeface="Arial" pitchFamily="34" charset="0"/>
                <a:cs typeface="Arial" pitchFamily="34" charset="0"/>
              </a:rPr>
              <a:t> consent</a:t>
            </a:r>
          </a:p>
          <a:p>
            <a:endParaRPr lang="en-GB" sz="2000" dirty="0" smtClean="0">
              <a:latin typeface="Arial" pitchFamily="34" charset="0"/>
              <a:cs typeface="Arial" pitchFamily="34" charset="0"/>
            </a:endParaRPr>
          </a:p>
          <a:p>
            <a:r>
              <a:rPr lang="en-GB" sz="2000" dirty="0" smtClean="0">
                <a:latin typeface="Arial" pitchFamily="34" charset="0"/>
                <a:cs typeface="Arial" pitchFamily="34" charset="0"/>
              </a:rPr>
              <a:t>Right to withdraw</a:t>
            </a:r>
          </a:p>
          <a:p>
            <a:endParaRPr lang="en-GB" sz="2000" dirty="0" smtClean="0">
              <a:latin typeface="Arial" pitchFamily="34" charset="0"/>
              <a:cs typeface="Arial" pitchFamily="34" charset="0"/>
            </a:endParaRPr>
          </a:p>
          <a:p>
            <a:r>
              <a:rPr lang="en-GB" sz="2000" dirty="0" smtClean="0">
                <a:latin typeface="Arial" pitchFamily="34" charset="0"/>
                <a:cs typeface="Arial" pitchFamily="34" charset="0"/>
              </a:rPr>
              <a:t>Debriefing </a:t>
            </a:r>
          </a:p>
          <a:p>
            <a:endParaRPr lang="en-GB" sz="2000" dirty="0">
              <a:latin typeface="Arial" pitchFamily="34" charset="0"/>
              <a:cs typeface="Arial" pitchFamily="34" charset="0"/>
            </a:endParaRPr>
          </a:p>
          <a:p>
            <a:r>
              <a:rPr lang="en-GB" sz="2000" dirty="0" smtClean="0">
                <a:latin typeface="Arial" pitchFamily="34" charset="0"/>
                <a:cs typeface="Arial" pitchFamily="34" charset="0"/>
              </a:rPr>
              <a:t>Potential for harm/discomfort/distress</a:t>
            </a:r>
          </a:p>
          <a:p>
            <a:endParaRPr lang="en-GB" sz="2000" dirty="0">
              <a:latin typeface="Arial" pitchFamily="34" charset="0"/>
              <a:cs typeface="Arial" pitchFamily="34" charset="0"/>
            </a:endParaRPr>
          </a:p>
          <a:p>
            <a:r>
              <a:rPr lang="en-GB" sz="2000" dirty="0" smtClean="0">
                <a:latin typeface="Arial" pitchFamily="34" charset="0"/>
                <a:cs typeface="Arial" pitchFamily="34" charset="0"/>
              </a:rPr>
              <a:t>Confidentiality/Data Protection </a:t>
            </a:r>
            <a:endParaRPr lang="en-GB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Oval 3"/>
          <p:cNvSpPr/>
          <p:nvPr/>
        </p:nvSpPr>
        <p:spPr>
          <a:xfrm>
            <a:off x="683568" y="1556792"/>
            <a:ext cx="7848872" cy="46805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400" dirty="0" smtClean="0"/>
              <a:t>“There are no ethical issues with this research”</a:t>
            </a:r>
            <a:endParaRPr lang="en-GB" sz="4400" dirty="0"/>
          </a:p>
        </p:txBody>
      </p:sp>
      <p:sp>
        <p:nvSpPr>
          <p:cNvPr id="5" name="Multiply 4"/>
          <p:cNvSpPr/>
          <p:nvPr/>
        </p:nvSpPr>
        <p:spPr>
          <a:xfrm>
            <a:off x="1331640" y="980728"/>
            <a:ext cx="5760640" cy="5472608"/>
          </a:xfrm>
          <a:prstGeom prst="mathMultiply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55729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91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2800" smtClean="0">
                <a:solidFill>
                  <a:schemeClr val="hlink"/>
                </a:solidFill>
              </a:rPr>
              <a:t>Informed consent</a:t>
            </a:r>
            <a:endParaRPr lang="en-US" sz="2800" smtClean="0">
              <a:solidFill>
                <a:schemeClr val="hlink"/>
              </a:solidFill>
            </a:endParaRPr>
          </a:p>
        </p:txBody>
      </p:sp>
      <p:sp>
        <p:nvSpPr>
          <p:cNvPr id="68915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7544" y="1340768"/>
            <a:ext cx="8229600" cy="4525963"/>
          </a:xfrm>
        </p:spPr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en-GB" sz="2400" dirty="0" smtClean="0"/>
              <a:t>Giving the participant a reasonable idea of what will be expected of them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sz="2000" dirty="0" smtClean="0"/>
              <a:t>Filling in questionnaires about attitudes and beliefs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sz="2000" dirty="0" smtClean="0"/>
              <a:t>Being observed for research purposes</a:t>
            </a:r>
            <a:endParaRPr lang="en-GB" sz="2000" dirty="0"/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sz="2000" dirty="0" smtClean="0"/>
              <a:t>Viewing images on a computer screen</a:t>
            </a:r>
          </a:p>
          <a:p>
            <a:pPr lvl="1" eaLnBrk="1" hangingPunct="1">
              <a:lnSpc>
                <a:spcPct val="90000"/>
              </a:lnSpc>
              <a:defRPr/>
            </a:pPr>
            <a:endParaRPr lang="en-GB" sz="2000" dirty="0" smtClean="0"/>
          </a:p>
          <a:p>
            <a:pPr eaLnBrk="1" hangingPunct="1">
              <a:lnSpc>
                <a:spcPct val="90000"/>
              </a:lnSpc>
              <a:defRPr/>
            </a:pPr>
            <a:r>
              <a:rPr lang="en-GB" sz="2400" dirty="0" smtClean="0"/>
              <a:t>It may be necessary to withhold certain information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sz="2000" dirty="0" smtClean="0"/>
              <a:t>If it would inform the participant what the study is about and influence their responses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sz="2000" dirty="0" smtClean="0"/>
              <a:t>If there is no other way to carry out the study</a:t>
            </a:r>
          </a:p>
          <a:p>
            <a:pPr lvl="1" eaLnBrk="1" hangingPunct="1">
              <a:lnSpc>
                <a:spcPct val="90000"/>
              </a:lnSpc>
              <a:defRPr/>
            </a:pPr>
            <a:endParaRPr lang="en-GB" sz="2000" dirty="0" smtClean="0"/>
          </a:p>
          <a:p>
            <a:pPr eaLnBrk="1" hangingPunct="1">
              <a:lnSpc>
                <a:spcPct val="90000"/>
              </a:lnSpc>
              <a:defRPr/>
            </a:pPr>
            <a:r>
              <a:rPr lang="en-GB" sz="2400" dirty="0" smtClean="0"/>
              <a:t>In that case, a full explanation of the nature of the study must be supplied in a debrief at the end of the study</a:t>
            </a:r>
            <a:endParaRPr lang="en-US" sz="2400" dirty="0" smtClean="0"/>
          </a:p>
        </p:txBody>
      </p:sp>
    </p:spTree>
    <p:extLst>
      <p:ext uri="{BB962C8B-B14F-4D97-AF65-F5344CB8AC3E}">
        <p14:creationId xmlns:p14="http://schemas.microsoft.com/office/powerpoint/2010/main" val="15515712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91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91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91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91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915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915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915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915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9155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12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2800" dirty="0" smtClean="0">
                <a:solidFill>
                  <a:schemeClr val="hlink"/>
                </a:solidFill>
              </a:rPr>
              <a:t>Right to withdraw</a:t>
            </a:r>
            <a:endParaRPr lang="en-US" sz="2800" dirty="0" smtClean="0">
              <a:solidFill>
                <a:schemeClr val="hlink"/>
              </a:solidFill>
            </a:endParaRPr>
          </a:p>
        </p:txBody>
      </p:sp>
      <p:sp>
        <p:nvSpPr>
          <p:cNvPr id="6912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2400" dirty="0" smtClean="0"/>
              <a:t>Acts as a failsafe for informed consent</a:t>
            </a:r>
          </a:p>
          <a:p>
            <a:pPr lvl="1" eaLnBrk="1" hangingPunct="1">
              <a:defRPr/>
            </a:pPr>
            <a:r>
              <a:rPr lang="en-GB" sz="2000" dirty="0" smtClean="0"/>
              <a:t>The right to withdraw at any time, without fear of penalty</a:t>
            </a:r>
          </a:p>
          <a:p>
            <a:pPr lvl="1" eaLnBrk="1" hangingPunct="1">
              <a:defRPr/>
            </a:pPr>
            <a:endParaRPr lang="en-GB" sz="2000" dirty="0" smtClean="0"/>
          </a:p>
          <a:p>
            <a:pPr>
              <a:defRPr/>
            </a:pPr>
            <a:r>
              <a:rPr lang="en-GB" sz="2400" dirty="0" smtClean="0"/>
              <a:t>Following deception - can also choose to withdraw their data immediately following study participation if they are uncomfortable following the debrief</a:t>
            </a:r>
            <a:endParaRPr lang="en-US" sz="2400" dirty="0" smtClean="0"/>
          </a:p>
        </p:txBody>
      </p:sp>
    </p:spTree>
    <p:extLst>
      <p:ext uri="{BB962C8B-B14F-4D97-AF65-F5344CB8AC3E}">
        <p14:creationId xmlns:p14="http://schemas.microsoft.com/office/powerpoint/2010/main" val="17327383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332656"/>
            <a:ext cx="8229600" cy="5904656"/>
          </a:xfrm>
        </p:spPr>
        <p:txBody>
          <a:bodyPr>
            <a:normAutofit fontScale="85000" lnSpcReduction="20000"/>
          </a:bodyPr>
          <a:lstStyle/>
          <a:p>
            <a:pPr marL="0" indent="0" eaLnBrk="1" hangingPunct="1">
              <a:buNone/>
              <a:defRPr/>
            </a:pPr>
            <a:r>
              <a:rPr lang="en-GB" b="1" dirty="0" smtClean="0"/>
              <a:t>Debriefing</a:t>
            </a:r>
            <a:r>
              <a:rPr lang="en-GB" dirty="0" smtClean="0"/>
              <a:t> </a:t>
            </a:r>
          </a:p>
          <a:p>
            <a:pPr marL="0" indent="0" eaLnBrk="1" hangingPunct="1">
              <a:buNone/>
              <a:defRPr/>
            </a:pPr>
            <a:endParaRPr lang="en-GB" dirty="0" smtClean="0"/>
          </a:p>
          <a:p>
            <a:pPr>
              <a:defRPr/>
            </a:pPr>
            <a:r>
              <a:rPr lang="en-GB" dirty="0"/>
              <a:t>Full disclosure of the nature of the study</a:t>
            </a:r>
          </a:p>
          <a:p>
            <a:pPr eaLnBrk="1" hangingPunct="1">
              <a:defRPr/>
            </a:pPr>
            <a:endParaRPr lang="en-GB" dirty="0"/>
          </a:p>
          <a:p>
            <a:pPr eaLnBrk="1" hangingPunct="1">
              <a:defRPr/>
            </a:pPr>
            <a:r>
              <a:rPr lang="en-GB" dirty="0" smtClean="0"/>
              <a:t>Following the research, especially where any deception or withholding of information had taken place, the importance of appropriate debriefing</a:t>
            </a:r>
            <a:r>
              <a:rPr lang="en-GB" dirty="0"/>
              <a:t> </a:t>
            </a:r>
            <a:r>
              <a:rPr lang="en-GB" dirty="0" smtClean="0"/>
              <a:t>is key</a:t>
            </a:r>
          </a:p>
          <a:p>
            <a:pPr eaLnBrk="1" hangingPunct="1">
              <a:defRPr/>
            </a:pPr>
            <a:endParaRPr lang="en-GB" dirty="0" smtClean="0"/>
          </a:p>
          <a:p>
            <a:pPr eaLnBrk="1" hangingPunct="1">
              <a:defRPr/>
            </a:pPr>
            <a:r>
              <a:rPr lang="en-GB" dirty="0" smtClean="0"/>
              <a:t>In some circumstances, </a:t>
            </a:r>
            <a:r>
              <a:rPr lang="en-GB" b="1" dirty="0" smtClean="0"/>
              <a:t>the verbal description of the nature of the investigation may not be sufficient to eliminate all possibility of harmful after-effects</a:t>
            </a:r>
            <a:r>
              <a:rPr lang="en-GB" dirty="0" smtClean="0"/>
              <a:t>. </a:t>
            </a:r>
          </a:p>
          <a:p>
            <a:pPr eaLnBrk="1" hangingPunct="1">
              <a:defRPr/>
            </a:pPr>
            <a:endParaRPr lang="en-GB" dirty="0" smtClean="0"/>
          </a:p>
          <a:p>
            <a:pPr eaLnBrk="1" hangingPunct="1">
              <a:defRPr/>
            </a:pPr>
            <a:r>
              <a:rPr lang="en-GB" dirty="0" smtClean="0"/>
              <a:t>For example, </a:t>
            </a:r>
            <a:r>
              <a:rPr lang="en-GB" b="1" dirty="0" smtClean="0"/>
              <a:t>a study in which negative mood was induced requires the induction of a happy mood state before the participant leaves the study setting. </a:t>
            </a:r>
          </a:p>
          <a:p>
            <a:pPr eaLnBrk="1" hangingPunct="1"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934951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endParaRPr lang="en-GB" dirty="0" smtClean="0"/>
          </a:p>
          <a:p>
            <a:pPr eaLnBrk="1" hangingPunct="1">
              <a:defRPr/>
            </a:pPr>
            <a:endParaRPr lang="en-GB" dirty="0" smtClean="0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500063" y="500063"/>
            <a:ext cx="8229600" cy="654050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dirty="0" smtClean="0"/>
              <a:t>Anonymity/Confidentiality 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17412" name="TextBox 5"/>
          <p:cNvSpPr txBox="1">
            <a:spLocks noChangeArrowheads="1"/>
          </p:cNvSpPr>
          <p:nvPr/>
        </p:nvSpPr>
        <p:spPr bwMode="auto">
          <a:xfrm>
            <a:off x="357188" y="1268760"/>
            <a:ext cx="8286750" cy="563231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2400" dirty="0"/>
              <a:t>Is your </a:t>
            </a:r>
            <a:r>
              <a:rPr lang="en-GB" sz="2400" dirty="0" smtClean="0"/>
              <a:t>data</a:t>
            </a:r>
          </a:p>
          <a:p>
            <a:pPr lvl="1"/>
            <a:r>
              <a:rPr lang="en-GB" sz="2400" dirty="0" smtClean="0"/>
              <a:t> </a:t>
            </a:r>
            <a:r>
              <a:rPr lang="en-GB" sz="2400" dirty="0"/>
              <a:t>a) confidential?  </a:t>
            </a:r>
            <a:endParaRPr lang="en-GB" sz="2400" dirty="0" smtClean="0"/>
          </a:p>
          <a:p>
            <a:pPr lvl="1"/>
            <a:endParaRPr lang="en-GB" sz="2400" dirty="0"/>
          </a:p>
          <a:p>
            <a:pPr lvl="1"/>
            <a:r>
              <a:rPr lang="en-GB" sz="2400" dirty="0"/>
              <a:t>b) anonymous?</a:t>
            </a:r>
          </a:p>
          <a:p>
            <a:endParaRPr lang="en-GB" sz="2400" dirty="0"/>
          </a:p>
          <a:p>
            <a:r>
              <a:rPr lang="en-GB" sz="2400" dirty="0"/>
              <a:t>Confidentiality: </a:t>
            </a:r>
          </a:p>
          <a:p>
            <a:endParaRPr lang="en-GB" sz="2400" dirty="0"/>
          </a:p>
          <a:p>
            <a:pPr>
              <a:buFont typeface="Arial" charset="0"/>
              <a:buChar char="•"/>
            </a:pPr>
            <a:r>
              <a:rPr lang="en-GB" sz="2400" dirty="0"/>
              <a:t> How are you going to make sure that any hard copies or electronic data is stored confidentially?</a:t>
            </a:r>
          </a:p>
          <a:p>
            <a:pPr>
              <a:buFont typeface="Arial" charset="0"/>
              <a:buChar char="•"/>
            </a:pPr>
            <a:endParaRPr lang="en-GB" sz="2400" dirty="0"/>
          </a:p>
          <a:p>
            <a:pPr>
              <a:buFont typeface="Arial" charset="0"/>
              <a:buChar char="•"/>
            </a:pPr>
            <a:r>
              <a:rPr lang="en-GB" sz="2400" dirty="0"/>
              <a:t> Locked filing cabinets, password-protected files etc</a:t>
            </a:r>
          </a:p>
          <a:p>
            <a:pPr>
              <a:buFont typeface="Arial" charset="0"/>
              <a:buChar char="•"/>
            </a:pPr>
            <a:endParaRPr lang="en-GB" sz="2400" dirty="0"/>
          </a:p>
          <a:p>
            <a:pPr>
              <a:buFont typeface="Arial" charset="0"/>
              <a:buChar char="•"/>
            </a:pPr>
            <a:endParaRPr lang="en-GB" sz="2400" dirty="0"/>
          </a:p>
          <a:p>
            <a:endParaRPr lang="en-GB" sz="2400" dirty="0"/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1055862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endParaRPr lang="en-GB" dirty="0" smtClean="0"/>
          </a:p>
          <a:p>
            <a:pPr eaLnBrk="1" hangingPunct="1">
              <a:defRPr/>
            </a:pPr>
            <a:endParaRPr lang="en-GB" dirty="0" smtClean="0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500063" y="500063"/>
            <a:ext cx="8229600" cy="654050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dirty="0" smtClean="0"/>
              <a:t>Anonymity/Confidentiality 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18436" name="TextBox 5"/>
          <p:cNvSpPr txBox="1">
            <a:spLocks noChangeArrowheads="1"/>
          </p:cNvSpPr>
          <p:nvPr/>
        </p:nvSpPr>
        <p:spPr bwMode="auto">
          <a:xfrm>
            <a:off x="428625" y="1000125"/>
            <a:ext cx="8286750" cy="6002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 sz="2400"/>
          </a:p>
          <a:p>
            <a:pPr>
              <a:buFont typeface="Arial" charset="0"/>
              <a:buChar char="•"/>
            </a:pPr>
            <a:r>
              <a:rPr lang="en-GB" sz="2400"/>
              <a:t>Anonymity: </a:t>
            </a:r>
          </a:p>
          <a:p>
            <a:pPr>
              <a:buFont typeface="Arial" charset="0"/>
              <a:buChar char="•"/>
            </a:pPr>
            <a:endParaRPr lang="en-GB" sz="2400"/>
          </a:p>
          <a:p>
            <a:pPr>
              <a:buFont typeface="Arial" charset="0"/>
              <a:buChar char="•"/>
            </a:pPr>
            <a:r>
              <a:rPr lang="en-GB" sz="2400"/>
              <a:t> you should remove any identifiable information from any questionnaires or transcripts, allocate a unique ID number and store consent forms and other identifiable information separately from the main data.</a:t>
            </a:r>
          </a:p>
          <a:p>
            <a:pPr>
              <a:buFont typeface="Arial" charset="0"/>
              <a:buChar char="•"/>
            </a:pPr>
            <a:endParaRPr lang="en-GB" sz="2400"/>
          </a:p>
          <a:p>
            <a:pPr>
              <a:buFont typeface="Arial" charset="0"/>
              <a:buChar char="•"/>
            </a:pPr>
            <a:r>
              <a:rPr lang="en-GB" sz="2400"/>
              <a:t> If collecting qualitative data use pseudonyms or ID numbers in place of real names.</a:t>
            </a:r>
          </a:p>
          <a:p>
            <a:pPr>
              <a:buFont typeface="Arial" charset="0"/>
              <a:buChar char="•"/>
            </a:pPr>
            <a:endParaRPr lang="en-GB" sz="2400"/>
          </a:p>
          <a:p>
            <a:pPr>
              <a:buFont typeface="Arial" charset="0"/>
              <a:buChar char="•"/>
            </a:pPr>
            <a:r>
              <a:rPr lang="en-GB" sz="2400"/>
              <a:t>Be wary of information relating to context/specific stories!</a:t>
            </a:r>
          </a:p>
          <a:p>
            <a:pPr>
              <a:buFont typeface="Arial" charset="0"/>
              <a:buChar char="•"/>
            </a:pPr>
            <a:endParaRPr lang="en-GB" sz="2400"/>
          </a:p>
          <a:p>
            <a:pPr>
              <a:buFont typeface="Arial" charset="0"/>
              <a:buChar char="•"/>
            </a:pPr>
            <a:endParaRPr lang="en-GB" sz="2400"/>
          </a:p>
          <a:p>
            <a:endParaRPr lang="en-GB" sz="2400"/>
          </a:p>
          <a:p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32470260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 smtClean="0"/>
              <a:t>Consent for children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196752"/>
            <a:ext cx="8229600" cy="4525963"/>
          </a:xfrm>
        </p:spPr>
        <p:txBody>
          <a:bodyPr>
            <a:normAutofit lnSpcReduction="10000"/>
          </a:bodyPr>
          <a:lstStyle/>
          <a:p>
            <a:pPr eaLnBrk="1" hangingPunct="1">
              <a:defRPr/>
            </a:pPr>
            <a:r>
              <a:rPr lang="en-GB" sz="2400" dirty="0" smtClean="0"/>
              <a:t>You need to be very careful if using children under the age of 18 for your research.</a:t>
            </a:r>
          </a:p>
          <a:p>
            <a:pPr lvl="1">
              <a:defRPr/>
            </a:pPr>
            <a:r>
              <a:rPr lang="en-GB" sz="2000" dirty="0" smtClean="0"/>
              <a:t>Parental consent </a:t>
            </a:r>
          </a:p>
          <a:p>
            <a:pPr lvl="1">
              <a:defRPr/>
            </a:pPr>
            <a:r>
              <a:rPr lang="en-GB" sz="2000" dirty="0" smtClean="0"/>
              <a:t>Other consent e.g., School?</a:t>
            </a:r>
          </a:p>
          <a:p>
            <a:pPr eaLnBrk="1" hangingPunct="1">
              <a:defRPr/>
            </a:pPr>
            <a:endParaRPr lang="en-GB" sz="2400" dirty="0" smtClean="0"/>
          </a:p>
          <a:p>
            <a:pPr eaLnBrk="1" hangingPunct="1">
              <a:defRPr/>
            </a:pPr>
            <a:endParaRPr lang="en-GB" sz="2400" dirty="0" smtClean="0"/>
          </a:p>
          <a:p>
            <a:pPr eaLnBrk="1" hangingPunct="1">
              <a:defRPr/>
            </a:pPr>
            <a:r>
              <a:rPr lang="en-GB" sz="2400" dirty="0" smtClean="0"/>
              <a:t>Children aged 16 upwards sometimes judged competent to give consent themselves</a:t>
            </a:r>
          </a:p>
          <a:p>
            <a:pPr eaLnBrk="1" hangingPunct="1">
              <a:defRPr/>
            </a:pPr>
            <a:endParaRPr lang="en-GB" sz="2400" dirty="0" smtClean="0"/>
          </a:p>
          <a:p>
            <a:pPr eaLnBrk="1" hangingPunct="1">
              <a:defRPr/>
            </a:pPr>
            <a:endParaRPr lang="en-GB" sz="2400" dirty="0"/>
          </a:p>
          <a:p>
            <a:pPr eaLnBrk="1" hangingPunct="1">
              <a:defRPr/>
            </a:pPr>
            <a:r>
              <a:rPr lang="en-GB" sz="2400" dirty="0" smtClean="0"/>
              <a:t>Specific guidelines depending on professional body/type of research 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725753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548680"/>
            <a:ext cx="8229600" cy="5145435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b="1" dirty="0"/>
              <a:t>For consent to be considered both legal and ethical it must be: </a:t>
            </a:r>
            <a:endParaRPr lang="en-GB" b="1" dirty="0" smtClean="0"/>
          </a:p>
          <a:p>
            <a:pPr marL="0" indent="0">
              <a:buNone/>
            </a:pPr>
            <a:endParaRPr lang="en-GB" dirty="0"/>
          </a:p>
          <a:p>
            <a:r>
              <a:rPr lang="en-GB" dirty="0" smtClean="0"/>
              <a:t>Given </a:t>
            </a:r>
            <a:r>
              <a:rPr lang="en-GB" dirty="0"/>
              <a:t>by a person with capacity; 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/>
              <a:t>Voluntarily </a:t>
            </a:r>
            <a:r>
              <a:rPr lang="en-GB" dirty="0"/>
              <a:t>given, with no undue influence; 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/>
              <a:t> </a:t>
            </a:r>
            <a:r>
              <a:rPr lang="en-GB" dirty="0"/>
              <a:t>Given by someone who has been adequately informed; 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/>
              <a:t>A </a:t>
            </a:r>
            <a:r>
              <a:rPr lang="en-GB" dirty="0"/>
              <a:t>fair choice. </a:t>
            </a:r>
          </a:p>
          <a:p>
            <a:endParaRPr lang="en-GB" dirty="0" smtClean="0"/>
          </a:p>
          <a:p>
            <a:r>
              <a:rPr lang="en-GB" dirty="0" smtClean="0"/>
              <a:t>Consent V Assent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31411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988840"/>
            <a:ext cx="8229600" cy="4983163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dirty="0" smtClean="0"/>
              <a:t>“I wasn't worried until I completed this questionnaire”</a:t>
            </a:r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395536" y="332656"/>
            <a:ext cx="8229600" cy="1143000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dirty="0" smtClean="0"/>
              <a:t>Potential for discomfort, distress &amp; anxiety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129780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 Summary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2348880"/>
            <a:ext cx="8229600" cy="1324744"/>
          </a:xfrm>
        </p:spPr>
        <p:txBody>
          <a:bodyPr>
            <a:normAutofit fontScale="85000" lnSpcReduction="20000"/>
          </a:bodyPr>
          <a:lstStyle/>
          <a:p>
            <a:r>
              <a:rPr lang="en-GB" dirty="0" smtClean="0"/>
              <a:t>Good ethics should underpin good research!</a:t>
            </a:r>
          </a:p>
          <a:p>
            <a:endParaRPr lang="en-GB" dirty="0"/>
          </a:p>
          <a:p>
            <a:r>
              <a:rPr lang="en-GB" dirty="0" smtClean="0"/>
              <a:t>Not just a paper exercise!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698295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785813"/>
            <a:ext cx="8229600" cy="5340350"/>
          </a:xfrm>
        </p:spPr>
        <p:txBody>
          <a:bodyPr>
            <a:normAutofit lnSpcReduction="10000"/>
          </a:bodyPr>
          <a:lstStyle/>
          <a:p>
            <a:pPr eaLnBrk="1" hangingPunct="1">
              <a:defRPr/>
            </a:pPr>
            <a:r>
              <a:rPr lang="en-GB" dirty="0" smtClean="0"/>
              <a:t>Does your research have any potential for making people more anxious, worried or distressed?</a:t>
            </a:r>
          </a:p>
          <a:p>
            <a:pPr eaLnBrk="1" hangingPunct="1">
              <a:defRPr/>
            </a:pPr>
            <a:endParaRPr lang="en-GB" dirty="0" smtClean="0"/>
          </a:p>
          <a:p>
            <a:pPr eaLnBrk="1" hangingPunct="1">
              <a:defRPr/>
            </a:pPr>
            <a:r>
              <a:rPr lang="en-GB" dirty="0" smtClean="0"/>
              <a:t>If so, what efforts are you making to minimise this risk?</a:t>
            </a:r>
          </a:p>
          <a:p>
            <a:pPr eaLnBrk="1" hangingPunct="1">
              <a:defRPr/>
            </a:pPr>
            <a:endParaRPr lang="en-GB" dirty="0" smtClean="0"/>
          </a:p>
          <a:p>
            <a:pPr eaLnBrk="1" hangingPunct="1">
              <a:defRPr/>
            </a:pPr>
            <a:r>
              <a:rPr lang="en-GB" dirty="0" smtClean="0"/>
              <a:t>What will you do if someone does report distress as a result of taking part in your research?  </a:t>
            </a:r>
          </a:p>
        </p:txBody>
      </p:sp>
    </p:spTree>
    <p:extLst>
      <p:ext uri="{BB962C8B-B14F-4D97-AF65-F5344CB8AC3E}">
        <p14:creationId xmlns:p14="http://schemas.microsoft.com/office/powerpoint/2010/main" val="15880697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7188" y="142875"/>
            <a:ext cx="8229600" cy="1143000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dirty="0" smtClean="0"/>
              <a:t>E.G. Ethics and the NHS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0063" y="1357313"/>
            <a:ext cx="8229600" cy="4530725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dirty="0" smtClean="0"/>
              <a:t>National Patient Safety Agency/National Research Ethics Service (NRES)</a:t>
            </a:r>
          </a:p>
          <a:p>
            <a:pPr eaLnBrk="1" hangingPunct="1">
              <a:defRPr/>
            </a:pPr>
            <a:endParaRPr lang="en-GB" dirty="0"/>
          </a:p>
          <a:p>
            <a:pPr eaLnBrk="1" hangingPunct="1">
              <a:defRPr/>
            </a:pPr>
            <a:r>
              <a:rPr lang="en-GB" dirty="0" smtClean="0"/>
              <a:t>Useful guidance on preparing materials for research with adults and children</a:t>
            </a:r>
          </a:p>
        </p:txBody>
      </p:sp>
    </p:spTree>
    <p:extLst>
      <p:ext uri="{BB962C8B-B14F-4D97-AF65-F5344CB8AC3E}">
        <p14:creationId xmlns:p14="http://schemas.microsoft.com/office/powerpoint/2010/main" val="18318443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690</TotalTime>
  <Words>909</Words>
  <Application>Microsoft Office PowerPoint</Application>
  <PresentationFormat>On-screen Show (4:3)</PresentationFormat>
  <Paragraphs>186</Paragraphs>
  <Slides>23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7" baseType="lpstr">
      <vt:lpstr>Arial</vt:lpstr>
      <vt:lpstr>Calibri</vt:lpstr>
      <vt:lpstr>Wingdings</vt:lpstr>
      <vt:lpstr>Office Theme</vt:lpstr>
      <vt:lpstr>Session 2: Applied research Design: Research Ethics </vt:lpstr>
      <vt:lpstr>Research Ethics..... Why? </vt:lpstr>
      <vt:lpstr>PowerPoint Presentation</vt:lpstr>
      <vt:lpstr>PowerPoint Presentation</vt:lpstr>
      <vt:lpstr>PowerPoint Presentation</vt:lpstr>
      <vt:lpstr>PowerPoint Presentation</vt:lpstr>
      <vt:lpstr>Why do we need it?</vt:lpstr>
      <vt:lpstr>The main issues</vt:lpstr>
      <vt:lpstr>The main issues</vt:lpstr>
      <vt:lpstr>Key ethical considerations in any project</vt:lpstr>
      <vt:lpstr>Key ethical considerations in any project</vt:lpstr>
      <vt:lpstr>Key ethical considerations in any project</vt:lpstr>
      <vt:lpstr>Informed consent</vt:lpstr>
      <vt:lpstr>Right to withdraw</vt:lpstr>
      <vt:lpstr>PowerPoint Presentation</vt:lpstr>
      <vt:lpstr>Anonymity/Confidentiality  </vt:lpstr>
      <vt:lpstr>Anonymity/Confidentiality  </vt:lpstr>
      <vt:lpstr>Consent for children </vt:lpstr>
      <vt:lpstr>PowerPoint Presentation</vt:lpstr>
      <vt:lpstr>Potential for discomfort, distress &amp; anxiety </vt:lpstr>
      <vt:lpstr>In Summary </vt:lpstr>
      <vt:lpstr>PowerPoint Presentation</vt:lpstr>
      <vt:lpstr>E.G. Ethics and the NHS</vt:lpstr>
    </vt:vector>
  </TitlesOfParts>
  <Company>Swansea Metropolitan University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 Ethics</dc:title>
  <dc:creator>edu-cp</dc:creator>
  <cp:lastModifiedBy>Ceri Phelps</cp:lastModifiedBy>
  <cp:revision>101</cp:revision>
  <cp:lastPrinted>2015-10-01T11:29:58Z</cp:lastPrinted>
  <dcterms:created xsi:type="dcterms:W3CDTF">2012-07-13T06:34:37Z</dcterms:created>
  <dcterms:modified xsi:type="dcterms:W3CDTF">2017-10-19T11:42:51Z</dcterms:modified>
</cp:coreProperties>
</file>