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23"/>
  </p:notesMasterIdLst>
  <p:handoutMasterIdLst>
    <p:handoutMasterId r:id="rId24"/>
  </p:handoutMasterIdLst>
  <p:sldIdLst>
    <p:sldId id="257" r:id="rId5"/>
    <p:sldId id="273" r:id="rId6"/>
    <p:sldId id="272" r:id="rId7"/>
    <p:sldId id="258" r:id="rId8"/>
    <p:sldId id="259" r:id="rId9"/>
    <p:sldId id="260" r:id="rId10"/>
    <p:sldId id="261" r:id="rId11"/>
    <p:sldId id="262" r:id="rId12"/>
    <p:sldId id="263" r:id="rId13"/>
    <p:sldId id="264" r:id="rId14"/>
    <p:sldId id="265" r:id="rId15"/>
    <p:sldId id="267" r:id="rId16"/>
    <p:sldId id="266" r:id="rId17"/>
    <p:sldId id="268" r:id="rId18"/>
    <p:sldId id="269" r:id="rId19"/>
    <p:sldId id="270" r:id="rId20"/>
    <p:sldId id="271"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9" autoAdjust="0"/>
    <p:restoredTop sz="61724" autoAdjust="0"/>
  </p:normalViewPr>
  <p:slideViewPr>
    <p:cSldViewPr snapToGrid="0">
      <p:cViewPr varScale="1">
        <p:scale>
          <a:sx n="70" d="100"/>
          <a:sy n="70" d="100"/>
        </p:scale>
        <p:origin x="861" y="51"/>
      </p:cViewPr>
      <p:guideLst/>
    </p:cSldViewPr>
  </p:slideViewPr>
  <p:notesTextViewPr>
    <p:cViewPr>
      <p:scale>
        <a:sx n="3" d="2"/>
        <a:sy n="3" d="2"/>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3AD2F77A-71EC-4395-8F2D-97BE89BCED35}"/>
    <pc:docChg chg="modSld">
      <pc:chgData name="Michael Goodfellow-Smith" userId="e113a12a-32d2-447a-af79-9adf142d0e5a" providerId="ADAL" clId="{3AD2F77A-71EC-4395-8F2D-97BE89BCED35}" dt="2023-01-09T16:25:53.657" v="131" actId="20577"/>
      <pc:docMkLst>
        <pc:docMk/>
      </pc:docMkLst>
      <pc:sldChg chg="modNotesTx">
        <pc:chgData name="Michael Goodfellow-Smith" userId="e113a12a-32d2-447a-af79-9adf142d0e5a" providerId="ADAL" clId="{3AD2F77A-71EC-4395-8F2D-97BE89BCED35}" dt="2023-01-09T16:25:38.606" v="75" actId="20577"/>
        <pc:sldMkLst>
          <pc:docMk/>
          <pc:sldMk cId="3851634472" sldId="259"/>
        </pc:sldMkLst>
      </pc:sldChg>
      <pc:sldChg chg="modNotesTx">
        <pc:chgData name="Michael Goodfellow-Smith" userId="e113a12a-32d2-447a-af79-9adf142d0e5a" providerId="ADAL" clId="{3AD2F77A-71EC-4395-8F2D-97BE89BCED35}" dt="2023-01-09T16:25:53.657" v="131" actId="20577"/>
        <pc:sldMkLst>
          <pc:docMk/>
          <pc:sldMk cId="586360133" sldId="260"/>
        </pc:sldMkLst>
      </pc:sldChg>
      <pc:sldChg chg="modSp mod modNotesTx">
        <pc:chgData name="Michael Goodfellow-Smith" userId="e113a12a-32d2-447a-af79-9adf142d0e5a" providerId="ADAL" clId="{3AD2F77A-71EC-4395-8F2D-97BE89BCED35}" dt="2023-01-09T16:19:04.029" v="17" actId="20577"/>
        <pc:sldMkLst>
          <pc:docMk/>
          <pc:sldMk cId="3268116863" sldId="262"/>
        </pc:sldMkLst>
        <pc:spChg chg="mod">
          <ac:chgData name="Michael Goodfellow-Smith" userId="e113a12a-32d2-447a-af79-9adf142d0e5a" providerId="ADAL" clId="{3AD2F77A-71EC-4395-8F2D-97BE89BCED35}" dt="2023-01-09T16:18:37.849" v="8" actId="20577"/>
          <ac:spMkLst>
            <pc:docMk/>
            <pc:sldMk cId="3268116863" sldId="262"/>
            <ac:spMk id="3" creationId="{7BACE9D8-EB04-4FAE-9C03-B869C5C05CBD}"/>
          </ac:spMkLst>
        </pc:spChg>
      </pc:sldChg>
      <pc:sldChg chg="modSp mod">
        <pc:chgData name="Michael Goodfellow-Smith" userId="e113a12a-32d2-447a-af79-9adf142d0e5a" providerId="ADAL" clId="{3AD2F77A-71EC-4395-8F2D-97BE89BCED35}" dt="2023-01-09T16:20:52.652" v="35" actId="20577"/>
        <pc:sldMkLst>
          <pc:docMk/>
          <pc:sldMk cId="990267098" sldId="266"/>
        </pc:sldMkLst>
        <pc:spChg chg="mod">
          <ac:chgData name="Michael Goodfellow-Smith" userId="e113a12a-32d2-447a-af79-9adf142d0e5a" providerId="ADAL" clId="{3AD2F77A-71EC-4395-8F2D-97BE89BCED35}" dt="2023-01-09T16:20:52.652" v="35" actId="20577"/>
          <ac:spMkLst>
            <pc:docMk/>
            <pc:sldMk cId="990267098" sldId="266"/>
            <ac:spMk id="3" creationId="{1B915E80-3C38-4084-B487-8E1D27C15D01}"/>
          </ac:spMkLst>
        </pc:spChg>
      </pc:sldChg>
      <pc:sldChg chg="modNotesTx">
        <pc:chgData name="Michael Goodfellow-Smith" userId="e113a12a-32d2-447a-af79-9adf142d0e5a" providerId="ADAL" clId="{3AD2F77A-71EC-4395-8F2D-97BE89BCED35}" dt="2023-01-09T16:22:21.113" v="45" actId="20577"/>
        <pc:sldMkLst>
          <pc:docMk/>
          <pc:sldMk cId="1653396408"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1/9/2023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Renewable Energy in Europe. EU.</a:t>
            </a:r>
          </a:p>
        </p:txBody>
      </p:sp>
      <p:sp>
        <p:nvSpPr>
          <p:cNvPr id="4" name="Slide Number Placeholder 3"/>
          <p:cNvSpPr>
            <a:spLocks noGrp="1"/>
          </p:cNvSpPr>
          <p:nvPr>
            <p:ph type="sldNum" sz="quarter" idx="5"/>
          </p:nvPr>
        </p:nvSpPr>
        <p:spPr/>
        <p:txBody>
          <a:bodyPr/>
          <a:lstStyle/>
          <a:p>
            <a:fld id="{4BD6FFF6-EFF5-46FA-B62C-F141E1274D59}" type="slidenum">
              <a:rPr lang="en-US" smtClean="0"/>
              <a:t>3</a:t>
            </a:fld>
            <a:endParaRPr lang="en-US"/>
          </a:p>
        </p:txBody>
      </p:sp>
    </p:spTree>
    <p:extLst>
      <p:ext uri="{BB962C8B-B14F-4D97-AF65-F5344CB8AC3E}">
        <p14:creationId xmlns:p14="http://schemas.microsoft.com/office/powerpoint/2010/main" val="2544627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Renewable Energy Sources, Twidwell J. and Weir T. 2015.</a:t>
            </a:r>
          </a:p>
          <a:p>
            <a:endParaRPr lang="en-GB" dirty="0"/>
          </a:p>
          <a:p>
            <a:r>
              <a:rPr lang="en-GB" dirty="0"/>
              <a:t>Solar flux reaching earth’s surface is equivalent to 20MW/person - enough to supply energy needs of 50 000 people.</a:t>
            </a:r>
          </a:p>
          <a:p>
            <a:endParaRPr lang="en-GB" dirty="0"/>
          </a:p>
          <a:p>
            <a:r>
              <a:rPr lang="en-GB" dirty="0"/>
              <a:t>Maximum solar flux density (irradiance) perpendicular to the solar beam is about 1 kW/m</a:t>
            </a:r>
            <a:r>
              <a:rPr lang="en-GB" baseline="30000" dirty="0"/>
              <a:t>2</a:t>
            </a:r>
          </a:p>
          <a:p>
            <a:endParaRPr lang="en-GB" baseline="30000" dirty="0"/>
          </a:p>
          <a:p>
            <a:r>
              <a:rPr lang="en-GB" baseline="0" dirty="0"/>
              <a:t>But because of local variations have such different environmental conditions, harnessing solar influx may not be the best environmental energy option. Denmark – wind, Norway – hydro. Selection of the right energy source remains a critical engineer skill.</a:t>
            </a:r>
          </a:p>
        </p:txBody>
      </p:sp>
      <p:sp>
        <p:nvSpPr>
          <p:cNvPr id="4" name="Slide Number Placeholder 3"/>
          <p:cNvSpPr>
            <a:spLocks noGrp="1"/>
          </p:cNvSpPr>
          <p:nvPr>
            <p:ph type="sldNum" sz="quarter" idx="5"/>
          </p:nvPr>
        </p:nvSpPr>
        <p:spPr/>
        <p:txBody>
          <a:bodyPr/>
          <a:lstStyle/>
          <a:p>
            <a:fld id="{4BD6FFF6-EFF5-46FA-B62C-F141E1274D59}" type="slidenum">
              <a:rPr lang="en-US" smtClean="0"/>
              <a:t>4</a:t>
            </a:fld>
            <a:endParaRPr lang="en-US"/>
          </a:p>
        </p:txBody>
      </p:sp>
    </p:spTree>
    <p:extLst>
      <p:ext uri="{BB962C8B-B14F-4D97-AF65-F5344CB8AC3E}">
        <p14:creationId xmlns:p14="http://schemas.microsoft.com/office/powerpoint/2010/main" val="2837950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Sankey diagrams often used to illustrate energy flows. These for the UK.</a:t>
            </a:r>
          </a:p>
          <a:p>
            <a:endParaRPr lang="en-GB" dirty="0"/>
          </a:p>
          <a:p>
            <a:r>
              <a:rPr lang="en-GB" dirty="0"/>
              <a:t>2009</a:t>
            </a:r>
          </a:p>
          <a:p>
            <a:endParaRPr lang="en-GB" dirty="0"/>
          </a:p>
          <a:p>
            <a:r>
              <a:rPr lang="en-GB" dirty="0"/>
              <a:t>Task: Review and summarise</a:t>
            </a:r>
          </a:p>
        </p:txBody>
      </p:sp>
      <p:sp>
        <p:nvSpPr>
          <p:cNvPr id="4" name="Slide Number Placeholder 3"/>
          <p:cNvSpPr>
            <a:spLocks noGrp="1"/>
          </p:cNvSpPr>
          <p:nvPr>
            <p:ph type="sldNum" sz="quarter" idx="5"/>
          </p:nvPr>
        </p:nvSpPr>
        <p:spPr/>
        <p:txBody>
          <a:bodyPr/>
          <a:lstStyle/>
          <a:p>
            <a:fld id="{4BD6FFF6-EFF5-46FA-B62C-F141E1274D59}" type="slidenum">
              <a:rPr lang="en-US" smtClean="0"/>
              <a:t>5</a:t>
            </a:fld>
            <a:endParaRPr lang="en-US"/>
          </a:p>
        </p:txBody>
      </p:sp>
    </p:spTree>
    <p:extLst>
      <p:ext uri="{BB962C8B-B14F-4D97-AF65-F5344CB8AC3E}">
        <p14:creationId xmlns:p14="http://schemas.microsoft.com/office/powerpoint/2010/main" val="227844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2010</a:t>
            </a:r>
          </a:p>
          <a:p>
            <a:endParaRPr lang="en-GB" dirty="0"/>
          </a:p>
          <a:p>
            <a:r>
              <a:rPr lang="en-GB" dirty="0"/>
              <a:t>Task: Review and add features to your previous summary</a:t>
            </a:r>
          </a:p>
        </p:txBody>
      </p:sp>
      <p:sp>
        <p:nvSpPr>
          <p:cNvPr id="4" name="Slide Number Placeholder 3"/>
          <p:cNvSpPr>
            <a:spLocks noGrp="1"/>
          </p:cNvSpPr>
          <p:nvPr>
            <p:ph type="sldNum" sz="quarter" idx="5"/>
          </p:nvPr>
        </p:nvSpPr>
        <p:spPr/>
        <p:txBody>
          <a:bodyPr/>
          <a:lstStyle/>
          <a:p>
            <a:fld id="{4BD6FFF6-EFF5-46FA-B62C-F141E1274D59}" type="slidenum">
              <a:rPr lang="en-US" smtClean="0"/>
              <a:t>6</a:t>
            </a:fld>
            <a:endParaRPr lang="en-US"/>
          </a:p>
        </p:txBody>
      </p:sp>
    </p:spTree>
    <p:extLst>
      <p:ext uri="{BB962C8B-B14F-4D97-AF65-F5344CB8AC3E}">
        <p14:creationId xmlns:p14="http://schemas.microsoft.com/office/powerpoint/2010/main" val="2212718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 75% loss is produced by distant electrical generation from a fuel, majority of energy wasted in thermal emission from the boiler/turbine and on site cooling, distributed through transmission lines and then convert and dissipate through heat in a home. Direct heat production and local distribution, using perhaps combined heat and power, would be a far more efficient combination.</a:t>
            </a:r>
          </a:p>
          <a:p>
            <a:pPr marL="228600" indent="-228600">
              <a:buAutoNum type="arabicPeriod"/>
            </a:pPr>
            <a:r>
              <a:rPr lang="en-GB" dirty="0"/>
              <a:t>Efficiency is the ratio of useful energy output from a process to the total energy input.</a:t>
            </a:r>
          </a:p>
          <a:p>
            <a:pPr marL="0" indent="0">
              <a:buNone/>
            </a:pPr>
            <a:endParaRPr lang="en-GB" dirty="0"/>
          </a:p>
          <a:p>
            <a:pPr marL="0" indent="0">
              <a:buNone/>
            </a:pPr>
            <a:r>
              <a:rPr lang="en-GB" dirty="0"/>
              <a:t>Successive energy efficiencies: Electrical generation – 30%; distribution – 80%; incandescent lamp – 5%. Total efficiency 1.5%</a:t>
            </a:r>
          </a:p>
          <a:p>
            <a:pPr marL="0" indent="0">
              <a:buNone/>
            </a:pPr>
            <a:r>
              <a:rPr lang="en-GB" dirty="0"/>
              <a:t>CHP - 85%; distribution – 90%; compact fluorescent lamp (CFL) – 22% or light emitting (LED) – 80%. </a:t>
            </a:r>
          </a:p>
          <a:p>
            <a:pPr marL="0" indent="0">
              <a:buNone/>
            </a:pPr>
            <a:r>
              <a:rPr lang="en-GB" dirty="0"/>
              <a:t>Total energy efficiency now 60%.</a:t>
            </a:r>
          </a:p>
          <a:p>
            <a:pPr marL="0" indent="0">
              <a:buNone/>
            </a:pPr>
            <a:endParaRPr lang="en-GB" dirty="0"/>
          </a:p>
          <a:p>
            <a:pPr marL="0" indent="0">
              <a:buNone/>
            </a:pPr>
            <a:r>
              <a:rPr lang="en-GB" dirty="0"/>
              <a:t>Clearly need a huge rethink of the UK energy system.</a:t>
            </a:r>
          </a:p>
          <a:p>
            <a:pPr marL="0" indent="0">
              <a:buNone/>
            </a:pPr>
            <a:endParaRPr lang="en-GB" dirty="0"/>
          </a:p>
          <a:p>
            <a:pPr marL="0" indent="0">
              <a:buNone/>
            </a:pPr>
            <a:r>
              <a:rPr lang="en-GB" dirty="0"/>
              <a:t>3. Matching appropriate generation to need; appropriate distributed generation; technology and techniques to maximise efficiency, pricing.</a:t>
            </a:r>
          </a:p>
        </p:txBody>
      </p:sp>
      <p:sp>
        <p:nvSpPr>
          <p:cNvPr id="4" name="Slide Number Placeholder 3"/>
          <p:cNvSpPr>
            <a:spLocks noGrp="1"/>
          </p:cNvSpPr>
          <p:nvPr>
            <p:ph type="sldNum" sz="quarter" idx="5"/>
          </p:nvPr>
        </p:nvSpPr>
        <p:spPr/>
        <p:txBody>
          <a:bodyPr/>
          <a:lstStyle/>
          <a:p>
            <a:fld id="{4BD6FFF6-EFF5-46FA-B62C-F141E1274D59}" type="slidenum">
              <a:rPr lang="en-US" smtClean="0"/>
              <a:t>7</a:t>
            </a:fld>
            <a:endParaRPr lang="en-US"/>
          </a:p>
        </p:txBody>
      </p:sp>
    </p:spTree>
    <p:extLst>
      <p:ext uri="{BB962C8B-B14F-4D97-AF65-F5344CB8AC3E}">
        <p14:creationId xmlns:p14="http://schemas.microsoft.com/office/powerpoint/2010/main" val="17143602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Location - What sources of renewable energy are available, what flows – wind speeds, solar irradiance, wastes, biomass, ground, water? Recommended that a year of data is required or accurate past data (Met records for example).</a:t>
            </a:r>
          </a:p>
          <a:p>
            <a:endParaRPr lang="en-GB" dirty="0"/>
          </a:p>
          <a:p>
            <a:r>
              <a:rPr lang="en-GB" dirty="0"/>
              <a:t>Characteristics – end use requirements for energy vary with time. Fuel with embodied calorific value is easier to switch on and off than wind or solar, or just about any other renewable resource at present. It is also easier to go from low output to high output – just burn more.</a:t>
            </a:r>
          </a:p>
          <a:p>
            <a:endParaRPr lang="en-GB" dirty="0"/>
          </a:p>
          <a:p>
            <a:r>
              <a:rPr lang="en-GB" dirty="0"/>
              <a:t>Quality of supply:</a:t>
            </a:r>
          </a:p>
          <a:p>
            <a:r>
              <a:rPr lang="en-GB" dirty="0"/>
              <a:t>Mechanical – hydro, wind, wave, tidal. Mechanical source of power transforms at relatively high levels dependent on variability in availability – wind 35%; hydro 80%; wave 30%; tidal 60%.</a:t>
            </a:r>
          </a:p>
          <a:p>
            <a:r>
              <a:rPr lang="en-GB" dirty="0"/>
              <a:t>Heat – biomass combustion, solar collectors. Provide heat at high levels of efficiency.</a:t>
            </a:r>
          </a:p>
          <a:p>
            <a:r>
              <a:rPr lang="en-GB" dirty="0"/>
              <a:t>Photon – photosynthesis, photovoltaic conversion. 25%.</a:t>
            </a:r>
          </a:p>
          <a:p>
            <a:endParaRPr lang="en-GB" dirty="0"/>
          </a:p>
          <a:p>
            <a:r>
              <a:rPr lang="en-GB" dirty="0"/>
              <a:t>Dispersed / centralised – energy flux density of 1kW/m2; boiler tubes of 100kW/m2, nuclear several MW/m2. But in transferring energy to point of use, both generally are similar in end use loads. </a:t>
            </a:r>
          </a:p>
          <a:p>
            <a:endParaRPr lang="en-GB" dirty="0"/>
          </a:p>
          <a:p>
            <a:r>
              <a:rPr lang="en-GB" dirty="0"/>
              <a:t>Renewable energy is therefore generally developed in disperse configurations and local distributed energy systems. These smaller installations are bringing multi-benefits to less developed and rural areas. Solar in Africa (slide 9), air source heat pumps in rural / oil supplied UK systems.</a:t>
            </a:r>
          </a:p>
        </p:txBody>
      </p:sp>
      <p:sp>
        <p:nvSpPr>
          <p:cNvPr id="4" name="Slide Number Placeholder 3"/>
          <p:cNvSpPr>
            <a:spLocks noGrp="1"/>
          </p:cNvSpPr>
          <p:nvPr>
            <p:ph type="sldNum" sz="quarter" idx="5"/>
          </p:nvPr>
        </p:nvSpPr>
        <p:spPr/>
        <p:txBody>
          <a:bodyPr/>
          <a:lstStyle/>
          <a:p>
            <a:fld id="{4BD6FFF6-EFF5-46FA-B62C-F141E1274D59}" type="slidenum">
              <a:rPr lang="en-US" smtClean="0"/>
              <a:t>8</a:t>
            </a:fld>
            <a:endParaRPr lang="en-US"/>
          </a:p>
        </p:txBody>
      </p:sp>
    </p:spTree>
    <p:extLst>
      <p:ext uri="{BB962C8B-B14F-4D97-AF65-F5344CB8AC3E}">
        <p14:creationId xmlns:p14="http://schemas.microsoft.com/office/powerpoint/2010/main" val="957523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Renewable Energy Resources, Twidwell &amp; Weir, 2015.</a:t>
            </a:r>
          </a:p>
        </p:txBody>
      </p:sp>
      <p:sp>
        <p:nvSpPr>
          <p:cNvPr id="4" name="Slide Number Placeholder 3"/>
          <p:cNvSpPr>
            <a:spLocks noGrp="1"/>
          </p:cNvSpPr>
          <p:nvPr>
            <p:ph type="sldNum" sz="quarter" idx="5"/>
          </p:nvPr>
        </p:nvSpPr>
        <p:spPr/>
        <p:txBody>
          <a:bodyPr/>
          <a:lstStyle/>
          <a:p>
            <a:fld id="{4BD6FFF6-EFF5-46FA-B62C-F141E1274D59}" type="slidenum">
              <a:rPr lang="en-US" smtClean="0"/>
              <a:t>9</a:t>
            </a:fld>
            <a:endParaRPr lang="en-US"/>
          </a:p>
        </p:txBody>
      </p:sp>
    </p:spTree>
    <p:extLst>
      <p:ext uri="{BB962C8B-B14F-4D97-AF65-F5344CB8AC3E}">
        <p14:creationId xmlns:p14="http://schemas.microsoft.com/office/powerpoint/2010/main" val="56992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Report on conversion efficiency of biomass BASIS – Biomass Availability and Sustainability Information System</a:t>
            </a:r>
          </a:p>
          <a:p>
            <a:r>
              <a:rPr lang="en-GB" dirty="0"/>
              <a:t>Version #2 – July 2015. EU.</a:t>
            </a:r>
          </a:p>
        </p:txBody>
      </p:sp>
      <p:sp>
        <p:nvSpPr>
          <p:cNvPr id="4" name="Slide Number Placeholder 3"/>
          <p:cNvSpPr>
            <a:spLocks noGrp="1"/>
          </p:cNvSpPr>
          <p:nvPr>
            <p:ph type="sldNum" sz="quarter" idx="5"/>
          </p:nvPr>
        </p:nvSpPr>
        <p:spPr/>
        <p:txBody>
          <a:bodyPr/>
          <a:lstStyle/>
          <a:p>
            <a:fld id="{4BD6FFF6-EFF5-46FA-B62C-F141E1274D59}" type="slidenum">
              <a:rPr lang="en-US" smtClean="0"/>
              <a:t>10</a:t>
            </a:fld>
            <a:endParaRPr lang="en-US"/>
          </a:p>
        </p:txBody>
      </p:sp>
    </p:spTree>
    <p:extLst>
      <p:ext uri="{BB962C8B-B14F-4D97-AF65-F5344CB8AC3E}">
        <p14:creationId xmlns:p14="http://schemas.microsoft.com/office/powerpoint/2010/main" val="52992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Prospecting for biomass, wastes, geothermal may not have been done in an area before. Need an understanding of many factors to foresee the most beneficial balance of renewables for end use in a specific area. Application of PESTLE.</a:t>
            </a:r>
          </a:p>
          <a:p>
            <a:endParaRPr lang="en-GB" dirty="0"/>
          </a:p>
          <a:p>
            <a:r>
              <a:rPr lang="en-GB" dirty="0"/>
              <a:t>End use – requirement referred to as load or demand. Maximising efficiency usually gives better long-term benefits than increasing generation, diversifying supply or new distribution.</a:t>
            </a:r>
          </a:p>
          <a:p>
            <a:endParaRPr lang="en-GB" dirty="0"/>
          </a:p>
          <a:p>
            <a:r>
              <a:rPr lang="en-GB" dirty="0"/>
              <a:t>Match supply/demand – SMART technology is being rapidly developed and deployed to match a variable supply/demand ratio with integrated diverse energy sources.</a:t>
            </a:r>
          </a:p>
        </p:txBody>
      </p:sp>
      <p:sp>
        <p:nvSpPr>
          <p:cNvPr id="4" name="Slide Number Placeholder 3"/>
          <p:cNvSpPr>
            <a:spLocks noGrp="1"/>
          </p:cNvSpPr>
          <p:nvPr>
            <p:ph type="sldNum" sz="quarter" idx="5"/>
          </p:nvPr>
        </p:nvSpPr>
        <p:spPr/>
        <p:txBody>
          <a:bodyPr/>
          <a:lstStyle/>
          <a:p>
            <a:fld id="{4BD6FFF6-EFF5-46FA-B62C-F141E1274D59}" type="slidenum">
              <a:rPr lang="en-US" smtClean="0"/>
              <a:t>13</a:t>
            </a:fld>
            <a:endParaRPr lang="en-US"/>
          </a:p>
        </p:txBody>
      </p:sp>
    </p:spTree>
    <p:extLst>
      <p:ext uri="{BB962C8B-B14F-4D97-AF65-F5344CB8AC3E}">
        <p14:creationId xmlns:p14="http://schemas.microsoft.com/office/powerpoint/2010/main" val="3167621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https://openremote.io/5-ways-to-optimise-microgrid-with-iot-energy-management/</a:t>
            </a:r>
          </a:p>
        </p:txBody>
      </p:sp>
      <p:sp>
        <p:nvSpPr>
          <p:cNvPr id="4" name="Slide Number Placeholder 3"/>
          <p:cNvSpPr>
            <a:spLocks noGrp="1"/>
          </p:cNvSpPr>
          <p:nvPr>
            <p:ph type="sldNum" sz="quarter" idx="5"/>
          </p:nvPr>
        </p:nvSpPr>
        <p:spPr/>
        <p:txBody>
          <a:bodyPr/>
          <a:lstStyle/>
          <a:p>
            <a:fld id="{4BD6FFF6-EFF5-46FA-B62C-F141E1274D59}" type="slidenum">
              <a:rPr lang="en-US" smtClean="0"/>
              <a:t>14</a:t>
            </a:fld>
            <a:endParaRPr lang="en-US"/>
          </a:p>
        </p:txBody>
      </p:sp>
    </p:spTree>
    <p:extLst>
      <p:ext uri="{BB962C8B-B14F-4D97-AF65-F5344CB8AC3E}">
        <p14:creationId xmlns:p14="http://schemas.microsoft.com/office/powerpoint/2010/main" val="3917406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Hydro (continuous) Z = 99%. Wind (moderate) Z = 18%; (windy) Z = 45%. PV (tracking, clear) Z = 40%; (fixed, cloudy) Z = 10%. Biomass 90%; Tidal 25%; wave 30%; ocean thermal 90%.</a:t>
            </a:r>
          </a:p>
        </p:txBody>
      </p:sp>
      <p:sp>
        <p:nvSpPr>
          <p:cNvPr id="4" name="Slide Number Placeholder 3"/>
          <p:cNvSpPr>
            <a:spLocks noGrp="1"/>
          </p:cNvSpPr>
          <p:nvPr>
            <p:ph type="sldNum" sz="quarter" idx="5"/>
          </p:nvPr>
        </p:nvSpPr>
        <p:spPr/>
        <p:txBody>
          <a:bodyPr/>
          <a:lstStyle/>
          <a:p>
            <a:fld id="{4BD6FFF6-EFF5-46FA-B62C-F141E1274D59}" type="slidenum">
              <a:rPr lang="en-US" smtClean="0"/>
              <a:t>16</a:t>
            </a:fld>
            <a:endParaRPr lang="en-US"/>
          </a:p>
        </p:txBody>
      </p:sp>
    </p:spTree>
    <p:extLst>
      <p:ext uri="{BB962C8B-B14F-4D97-AF65-F5344CB8AC3E}">
        <p14:creationId xmlns:p14="http://schemas.microsoft.com/office/powerpoint/2010/main" val="1611472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Factors influencing capacity</a:t>
            </a:r>
          </a:p>
          <a:p>
            <a:r>
              <a:rPr lang="en-GB" dirty="0"/>
              <a:t>Solar water heater – orientation, night time, shade, cloud, temperature required, use</a:t>
            </a:r>
          </a:p>
          <a:p>
            <a:r>
              <a:rPr lang="en-GB" dirty="0"/>
              <a:t>Solar electricity – as above</a:t>
            </a:r>
          </a:p>
          <a:p>
            <a:r>
              <a:rPr lang="en-GB" dirty="0"/>
              <a:t>Hydroelectricity – water, drop head, volume</a:t>
            </a:r>
          </a:p>
          <a:p>
            <a:r>
              <a:rPr lang="en-GB" dirty="0"/>
              <a:t>Pumped hydro storage – as above, frictional loss in pipework</a:t>
            </a:r>
          </a:p>
          <a:p>
            <a:r>
              <a:rPr lang="en-GB" dirty="0"/>
              <a:t>Wind turbine – wind speed, variations in topology</a:t>
            </a:r>
          </a:p>
          <a:p>
            <a:r>
              <a:rPr lang="en-GB" dirty="0"/>
              <a:t>Biomass – supply, water content, drying, particulate capture</a:t>
            </a:r>
          </a:p>
          <a:p>
            <a:r>
              <a:rPr lang="en-GB" dirty="0"/>
              <a:t>Biogas – quality and stable volume</a:t>
            </a:r>
          </a:p>
          <a:p>
            <a:r>
              <a:rPr lang="en-GB" dirty="0"/>
              <a:t>Wave – waves</a:t>
            </a:r>
          </a:p>
          <a:p>
            <a:r>
              <a:rPr lang="en-GB" dirty="0"/>
              <a:t>Tidal – wave period, height, turbine efficiency</a:t>
            </a:r>
          </a:p>
          <a:p>
            <a:r>
              <a:rPr lang="en-GB" dirty="0"/>
              <a:t>Tidal stream – as above</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17</a:t>
            </a:fld>
            <a:endParaRPr lang="en-US"/>
          </a:p>
        </p:txBody>
      </p:sp>
    </p:spTree>
    <p:extLst>
      <p:ext uri="{BB962C8B-B14F-4D97-AF65-F5344CB8AC3E}">
        <p14:creationId xmlns:p14="http://schemas.microsoft.com/office/powerpoint/2010/main" val="12397973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reel for the autonomous house.</a:t>
            </a:r>
          </a:p>
          <a:p>
            <a:endParaRPr lang="en-GB" dirty="0"/>
          </a:p>
          <a:p>
            <a:r>
              <a:rPr lang="en-GB" dirty="0"/>
              <a:t>Would you use any other forms for energy for this build?</a:t>
            </a:r>
          </a:p>
          <a:p>
            <a:endParaRPr lang="en-GB" dirty="0"/>
          </a:p>
          <a:p>
            <a:r>
              <a:rPr lang="en-GB" dirty="0"/>
              <a:t>2 minute presentation on key features and your proposed improvements.</a:t>
            </a:r>
          </a:p>
        </p:txBody>
      </p:sp>
      <p:sp>
        <p:nvSpPr>
          <p:cNvPr id="4" name="Slide Number Placeholder 3"/>
          <p:cNvSpPr>
            <a:spLocks noGrp="1"/>
          </p:cNvSpPr>
          <p:nvPr>
            <p:ph type="sldNum" sz="quarter" idx="5"/>
          </p:nvPr>
        </p:nvSpPr>
        <p:spPr/>
        <p:txBody>
          <a:bodyPr/>
          <a:lstStyle/>
          <a:p>
            <a:fld id="{4BD6FFF6-EFF5-46FA-B62C-F141E1274D59}" type="slidenum">
              <a:rPr lang="en-US" smtClean="0"/>
              <a:t>18</a:t>
            </a:fld>
            <a:endParaRPr lang="en-US"/>
          </a:p>
        </p:txBody>
      </p:sp>
    </p:spTree>
    <p:extLst>
      <p:ext uri="{BB962C8B-B14F-4D97-AF65-F5344CB8AC3E}">
        <p14:creationId xmlns:p14="http://schemas.microsoft.com/office/powerpoint/2010/main" val="25060449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lumMod val="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22ED8DFF-AC58-4CE1-95FC-5B760807040E}" type="datetime1">
              <a:rPr lang="en-US" smtClean="0"/>
              <a:t>1/9/2023</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83E6289-67AB-48EA-B8F2-7F8C3C839FC8}" type="datetime1">
              <a:rPr lang="en-US" smtClean="0"/>
              <a:t>1/9/2023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D27007B-A0CB-4CB0-A72F-D015643D8A50}" type="datetime1">
              <a:rPr lang="en-US" smtClean="0"/>
              <a:t>1/9/2023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7AF78760-02B0-4343-9B36-9B01060F90A6}" type="datetime1">
              <a:rPr lang="en-US" smtClean="0"/>
              <a:t>1/9/2023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D6103C8C-96CC-4988-9A76-A97C68B37C96}" type="datetime1">
              <a:rPr lang="en-US" smtClean="0"/>
              <a:t>1/9/2023</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19A6AA83-E69F-4B8F-8330-2B08940C21DF}" type="datetime1">
              <a:rPr lang="en-US" smtClean="0"/>
              <a:t>1/9/2023</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0C32B54B-DAC7-463C-B2D9-3A5324E66E07}" type="datetime1">
              <a:rPr lang="en-US" smtClean="0"/>
              <a:t>1/9/2023</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FABC3EB9-8141-418F-8EFF-9A68D158E203}" type="datetime1">
              <a:rPr lang="en-US" smtClean="0"/>
              <a:t>1/9/2023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Rectangle 1"/>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2"/>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EE203F9F-5B53-4206-BA20-257056A7933C}" type="datetime1">
              <a:rPr lang="en-US" smtClean="0"/>
              <a:t>1/9/2023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AA3D4F3E-03CF-4020-A455-976DE93B6CFF}" type="datetime1">
              <a:rPr lang="en-US" smtClean="0"/>
              <a:t>1/9/2023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3AB81425-5192-475F-8F5F-48429B4F668B}" type="datetime1">
              <a:rPr lang="en-US" smtClean="0"/>
              <a:t>1/9/2023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100">
                <a:solidFill>
                  <a:schemeClr val="tx2"/>
                </a:solidFill>
              </a:defRPr>
            </a:lvl1pPr>
            <a:extLst/>
          </a:lstStyle>
          <a:p>
            <a:fld id="{B051F468-2565-4472-9079-46A542F179AB}" type="datetime1">
              <a:rPr lang="en-US" smtClean="0"/>
              <a:pPr/>
              <a:t>1/9/2023</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100">
                <a:solidFill>
                  <a:schemeClr val="tx2"/>
                </a:solidFill>
                <a:effectLst/>
              </a:defRPr>
            </a:lvl1pPr>
            <a:extLst/>
          </a:lstStyle>
          <a:p>
            <a:r>
              <a:rPr lang="en-US"/>
              <a:t>Add a footer</a:t>
            </a:r>
            <a:endParaRPr lang="en-US" dirty="0"/>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100">
                <a:solidFill>
                  <a:schemeClr val="tx2"/>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lumMod val="50000"/>
          </a:schemeClr>
        </a:buClr>
        <a:buSzPct val="80000"/>
        <a:buFont typeface="Wingdings 2"/>
        <a:buChar char=""/>
        <a:defRPr kumimoji="0" sz="3200" kern="1200">
          <a:solidFill>
            <a:schemeClr val="tx2">
              <a:lumMod val="75000"/>
            </a:schemeClr>
          </a:solidFill>
          <a:latin typeface="+mn-lt"/>
          <a:ea typeface="+mn-ea"/>
          <a:cs typeface="+mn-cs"/>
        </a:defRPr>
      </a:lvl1pPr>
      <a:lvl2pPr marL="640080" indent="-237744" algn="l" rtl="0" eaLnBrk="1" latinLnBrk="0" hangingPunct="1">
        <a:lnSpc>
          <a:spcPct val="100000"/>
        </a:lnSpc>
        <a:spcBef>
          <a:spcPts val="550"/>
        </a:spcBef>
        <a:buClr>
          <a:schemeClr val="accent1">
            <a:lumMod val="50000"/>
          </a:schemeClr>
        </a:buClr>
        <a:buFont typeface="Verdana"/>
        <a:buChar char="◦"/>
        <a:defRPr kumimoji="0" sz="2800" kern="1200">
          <a:solidFill>
            <a:schemeClr val="tx2">
              <a:lumMod val="75000"/>
            </a:schemeClr>
          </a:solidFill>
          <a:latin typeface="+mn-lt"/>
          <a:ea typeface="+mn-ea"/>
          <a:cs typeface="+mn-cs"/>
        </a:defRPr>
      </a:lvl2pPr>
      <a:lvl3pPr marL="886968" indent="-228600" algn="l" rtl="0" eaLnBrk="1" latinLnBrk="0" hangingPunct="1">
        <a:lnSpc>
          <a:spcPct val="100000"/>
        </a:lnSpc>
        <a:spcBef>
          <a:spcPct val="20000"/>
        </a:spcBef>
        <a:buClr>
          <a:schemeClr val="accent2">
            <a:lumMod val="75000"/>
          </a:schemeClr>
        </a:buClr>
        <a:buFont typeface="Wingdings 2"/>
        <a:buChar char=""/>
        <a:defRPr kumimoji="0" sz="2400" kern="1200">
          <a:solidFill>
            <a:schemeClr val="tx2">
              <a:lumMod val="75000"/>
            </a:schemeClr>
          </a:solidFill>
          <a:latin typeface="+mn-lt"/>
          <a:ea typeface="+mn-ea"/>
          <a:cs typeface="+mn-cs"/>
        </a:defRPr>
      </a:lvl3pPr>
      <a:lvl4pPr marL="1097280" indent="-173736" algn="l" rtl="0" eaLnBrk="1" latinLnBrk="0" hangingPunct="1">
        <a:lnSpc>
          <a:spcPct val="100000"/>
        </a:lnSpc>
        <a:spcBef>
          <a:spcPct val="20000"/>
        </a:spcBef>
        <a:buClr>
          <a:schemeClr val="accent3">
            <a:lumMod val="75000"/>
          </a:schemeClr>
        </a:buClr>
        <a:buFont typeface="Wingdings 2"/>
        <a:buChar char=""/>
        <a:defRPr kumimoji="0" sz="2000" kern="1200">
          <a:solidFill>
            <a:schemeClr val="tx2">
              <a:lumMod val="75000"/>
            </a:schemeClr>
          </a:solidFill>
          <a:latin typeface="+mn-lt"/>
          <a:ea typeface="+mn-ea"/>
          <a:cs typeface="+mn-cs"/>
        </a:defRPr>
      </a:lvl4pPr>
      <a:lvl5pPr marL="1298448" indent="-182880" algn="l" rtl="0" eaLnBrk="1" latinLnBrk="0" hangingPunct="1">
        <a:lnSpc>
          <a:spcPct val="100000"/>
        </a:lnSpc>
        <a:spcBef>
          <a:spcPct val="20000"/>
        </a:spcBef>
        <a:buClr>
          <a:schemeClr val="accent4">
            <a:lumMod val="75000"/>
          </a:schemeClr>
        </a:buClr>
        <a:buFont typeface="Wingdings 2"/>
        <a:buChar char=""/>
        <a:defRPr kumimoji="0" sz="2000" kern="1200">
          <a:solidFill>
            <a:schemeClr val="tx2">
              <a:lumMod val="75000"/>
            </a:schemeClr>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B8WuEyL-YNY?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sij_ptynLaU?feature=oembed" TargetMode="Externa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Principles of Environmental Energy</a:t>
            </a:r>
          </a:p>
        </p:txBody>
      </p:sp>
      <p:sp>
        <p:nvSpPr>
          <p:cNvPr id="3" name="Subtitle 2"/>
          <p:cNvSpPr>
            <a:spLocks noGrp="1"/>
          </p:cNvSpPr>
          <p:nvPr>
            <p:ph type="subTitle" idx="1"/>
          </p:nvPr>
        </p:nvSpPr>
        <p:spPr/>
        <p:txBody>
          <a:bodyPr/>
          <a:lstStyle/>
          <a:p>
            <a:endParaRPr lang="en-US"/>
          </a:p>
          <a:p>
            <a:endParaRPr lang="en-US"/>
          </a:p>
          <a:p>
            <a:r>
              <a:rPr lang="en-US"/>
              <a:t>Dr. Mike Goodfellow-Smith</a:t>
            </a:r>
            <a:endParaRPr lang="en-US" dirty="0"/>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Renewable Energy">
            <a:hlinkClick r:id="" action="ppaction://media"/>
            <a:extLst>
              <a:ext uri="{FF2B5EF4-FFF2-40B4-BE49-F238E27FC236}">
                <a16:creationId xmlns:a16="http://schemas.microsoft.com/office/drawing/2014/main" id="{E2459E82-2439-42D0-B31A-D375B2B61C74}"/>
              </a:ext>
            </a:extLst>
          </p:cNvPr>
          <p:cNvPicPr>
            <a:picLocks noRot="1" noChangeAspect="1"/>
          </p:cNvPicPr>
          <p:nvPr>
            <a:videoFile r:link="rId1"/>
          </p:nvPr>
        </p:nvPicPr>
        <p:blipFill>
          <a:blip r:embed="rId3"/>
          <a:stretch>
            <a:fillRect/>
          </a:stretch>
        </p:blipFill>
        <p:spPr>
          <a:xfrm>
            <a:off x="1992182" y="1110343"/>
            <a:ext cx="9627229" cy="5181066"/>
          </a:xfrm>
          <a:prstGeom prst="rect">
            <a:avLst/>
          </a:prstGeom>
        </p:spPr>
      </p:pic>
    </p:spTree>
    <p:extLst>
      <p:ext uri="{BB962C8B-B14F-4D97-AF65-F5344CB8AC3E}">
        <p14:creationId xmlns:p14="http://schemas.microsoft.com/office/powerpoint/2010/main" val="417805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0A4E466-82B3-4741-A571-F3703D799BE1}"/>
              </a:ext>
            </a:extLst>
          </p:cNvPr>
          <p:cNvPicPr>
            <a:picLocks noGrp="1" noChangeAspect="1"/>
          </p:cNvPicPr>
          <p:nvPr>
            <p:ph idx="1"/>
          </p:nvPr>
        </p:nvPicPr>
        <p:blipFill>
          <a:blip r:embed="rId3"/>
          <a:stretch>
            <a:fillRect/>
          </a:stretch>
        </p:blipFill>
        <p:spPr>
          <a:xfrm>
            <a:off x="2834641" y="413857"/>
            <a:ext cx="8693331" cy="6030285"/>
          </a:xfrm>
          <a:prstGeom prst="rect">
            <a:avLst/>
          </a:prstGeom>
          <a:noFill/>
        </p:spPr>
      </p:pic>
    </p:spTree>
    <p:extLst>
      <p:ext uri="{BB962C8B-B14F-4D97-AF65-F5344CB8AC3E}">
        <p14:creationId xmlns:p14="http://schemas.microsoft.com/office/powerpoint/2010/main" val="904773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914144" y="274638"/>
            <a:ext cx="9997440" cy="1143000"/>
          </a:xfrm>
        </p:spPr>
        <p:txBody>
          <a:bodyPr anchor="ctr">
            <a:normAutofit/>
          </a:bodyPr>
          <a:lstStyle/>
          <a:p>
            <a:r>
              <a:rPr lang="en-US" dirty="0"/>
              <a:t>Environmental Energy</a:t>
            </a:r>
          </a:p>
        </p:txBody>
      </p:sp>
      <p:pic>
        <p:nvPicPr>
          <p:cNvPr id="2" name="Content Placeholder 1">
            <a:extLst>
              <a:ext uri="{FF2B5EF4-FFF2-40B4-BE49-F238E27FC236}">
                <a16:creationId xmlns:a16="http://schemas.microsoft.com/office/drawing/2014/main" id="{F9717C2D-9D0B-4FEF-BB20-5E6E98E2228E}"/>
              </a:ext>
            </a:extLst>
          </p:cNvPr>
          <p:cNvPicPr>
            <a:picLocks noGrp="1" noChangeAspect="1"/>
          </p:cNvPicPr>
          <p:nvPr>
            <p:ph idx="1"/>
          </p:nvPr>
        </p:nvPicPr>
        <p:blipFill>
          <a:blip r:embed="rId3"/>
          <a:stretch>
            <a:fillRect/>
          </a:stretch>
        </p:blipFill>
        <p:spPr>
          <a:xfrm>
            <a:off x="2434107" y="1447800"/>
            <a:ext cx="8416343" cy="4800600"/>
          </a:xfrm>
          <a:prstGeom prst="rect">
            <a:avLst/>
          </a:prstGeom>
          <a:noFill/>
        </p:spPr>
      </p:pic>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ergy Flow Charts UK 2009 – Sankey Diagrams">
            <a:extLst>
              <a:ext uri="{FF2B5EF4-FFF2-40B4-BE49-F238E27FC236}">
                <a16:creationId xmlns:a16="http://schemas.microsoft.com/office/drawing/2014/main" id="{894F6A06-FC11-4A05-8C2B-F1BB00C04A8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46702" y="248079"/>
            <a:ext cx="9479306" cy="6068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634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C4DC3-95F9-40A5-BC38-ABB8C42A776C}"/>
              </a:ext>
            </a:extLst>
          </p:cNvPr>
          <p:cNvSpPr>
            <a:spLocks noGrp="1"/>
          </p:cNvSpPr>
          <p:nvPr>
            <p:ph type="title"/>
          </p:nvPr>
        </p:nvSpPr>
        <p:spPr/>
        <p:txBody>
          <a:bodyPr/>
          <a:lstStyle/>
          <a:p>
            <a:endParaRPr lang="en-GB"/>
          </a:p>
        </p:txBody>
      </p:sp>
      <p:pic>
        <p:nvPicPr>
          <p:cNvPr id="2050" name="Picture 2">
            <a:extLst>
              <a:ext uri="{FF2B5EF4-FFF2-40B4-BE49-F238E27FC236}">
                <a16:creationId xmlns:a16="http://schemas.microsoft.com/office/drawing/2014/main" id="{E3EBC5E4-7449-4FE0-A920-8982999A17C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61997" y="328411"/>
            <a:ext cx="9949587" cy="64061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360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309C0-F5BE-4426-BE44-479F78811F6E}"/>
              </a:ext>
            </a:extLst>
          </p:cNvPr>
          <p:cNvSpPr>
            <a:spLocks noGrp="1"/>
          </p:cNvSpPr>
          <p:nvPr>
            <p:ph type="title"/>
          </p:nvPr>
        </p:nvSpPr>
        <p:spPr/>
        <p:txBody>
          <a:bodyPr/>
          <a:lstStyle/>
          <a:p>
            <a:r>
              <a:rPr lang="en-GB" dirty="0"/>
              <a:t>ENERGY PLANNING</a:t>
            </a:r>
          </a:p>
        </p:txBody>
      </p:sp>
      <p:sp>
        <p:nvSpPr>
          <p:cNvPr id="3" name="Content Placeholder 2">
            <a:extLst>
              <a:ext uri="{FF2B5EF4-FFF2-40B4-BE49-F238E27FC236}">
                <a16:creationId xmlns:a16="http://schemas.microsoft.com/office/drawing/2014/main" id="{138DC278-6C78-40FC-AEE5-586A93C47D1B}"/>
              </a:ext>
            </a:extLst>
          </p:cNvPr>
          <p:cNvSpPr>
            <a:spLocks noGrp="1"/>
          </p:cNvSpPr>
          <p:nvPr>
            <p:ph idx="1"/>
          </p:nvPr>
        </p:nvSpPr>
        <p:spPr/>
        <p:txBody>
          <a:bodyPr/>
          <a:lstStyle/>
          <a:p>
            <a:pPr marL="82296" indent="0">
              <a:buNone/>
            </a:pPr>
            <a:r>
              <a:rPr lang="en-GB" dirty="0"/>
              <a:t>1. Analyse complete system to match supply and required end use.</a:t>
            </a:r>
          </a:p>
          <a:p>
            <a:pPr marL="82296" indent="0">
              <a:buNone/>
            </a:pPr>
            <a:endParaRPr lang="en-GB" dirty="0"/>
          </a:p>
          <a:p>
            <a:pPr marL="82296" indent="0">
              <a:buNone/>
            </a:pPr>
            <a:r>
              <a:rPr lang="en-GB" dirty="0"/>
              <a:t>2. System efficiency calculations</a:t>
            </a:r>
          </a:p>
          <a:p>
            <a:pPr marL="82296" indent="0">
              <a:buNone/>
            </a:pPr>
            <a:endParaRPr lang="en-GB" dirty="0"/>
          </a:p>
          <a:p>
            <a:pPr marL="82296" indent="0">
              <a:buNone/>
            </a:pPr>
            <a:r>
              <a:rPr lang="en-GB" dirty="0"/>
              <a:t>3. Energy management</a:t>
            </a:r>
          </a:p>
        </p:txBody>
      </p:sp>
    </p:spTree>
    <p:extLst>
      <p:ext uri="{BB962C8B-B14F-4D97-AF65-F5344CB8AC3E}">
        <p14:creationId xmlns:p14="http://schemas.microsoft.com/office/powerpoint/2010/main" val="146910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5B39C-3DF6-4A29-9754-82618C42A37C}"/>
              </a:ext>
            </a:extLst>
          </p:cNvPr>
          <p:cNvSpPr>
            <a:spLocks noGrp="1"/>
          </p:cNvSpPr>
          <p:nvPr>
            <p:ph type="title"/>
          </p:nvPr>
        </p:nvSpPr>
        <p:spPr/>
        <p:txBody>
          <a:bodyPr/>
          <a:lstStyle/>
          <a:p>
            <a:r>
              <a:rPr lang="en-GB" dirty="0"/>
              <a:t>PRINCIPLES</a:t>
            </a:r>
          </a:p>
        </p:txBody>
      </p:sp>
      <p:sp>
        <p:nvSpPr>
          <p:cNvPr id="3" name="Content Placeholder 2">
            <a:extLst>
              <a:ext uri="{FF2B5EF4-FFF2-40B4-BE49-F238E27FC236}">
                <a16:creationId xmlns:a16="http://schemas.microsoft.com/office/drawing/2014/main" id="{7BACE9D8-EB04-4FAE-9C03-B869C5C05CBD}"/>
              </a:ext>
            </a:extLst>
          </p:cNvPr>
          <p:cNvSpPr>
            <a:spLocks noGrp="1"/>
          </p:cNvSpPr>
          <p:nvPr>
            <p:ph idx="1"/>
          </p:nvPr>
        </p:nvSpPr>
        <p:spPr/>
        <p:txBody>
          <a:bodyPr>
            <a:normAutofit fontScale="70000" lnSpcReduction="20000"/>
          </a:bodyPr>
          <a:lstStyle/>
          <a:p>
            <a:r>
              <a:rPr lang="en-GB" dirty="0"/>
              <a:t>Know your location</a:t>
            </a:r>
          </a:p>
          <a:p>
            <a:pPr marL="82296" indent="0">
              <a:buNone/>
            </a:pPr>
            <a:endParaRPr lang="en-GB" dirty="0"/>
          </a:p>
          <a:p>
            <a:r>
              <a:rPr lang="en-GB" dirty="0"/>
              <a:t>Dynamic characteristics </a:t>
            </a:r>
          </a:p>
          <a:p>
            <a:pPr marL="82296" indent="0">
              <a:buNone/>
            </a:pPr>
            <a:endParaRPr lang="en-GB" dirty="0"/>
          </a:p>
          <a:p>
            <a:r>
              <a:rPr lang="en-GB" dirty="0"/>
              <a:t>“Quality of Supply” – the proportion of and energy source that can be converted to mechanical work. Mechanical, heat, photon.</a:t>
            </a:r>
          </a:p>
          <a:p>
            <a:pPr marL="82296" indent="0">
              <a:buNone/>
            </a:pPr>
            <a:endParaRPr lang="en-GB" dirty="0"/>
          </a:p>
          <a:p>
            <a:r>
              <a:rPr lang="en-GB" dirty="0"/>
              <a:t>Dispersed / Centralised Energy – energy flux density.</a:t>
            </a:r>
          </a:p>
          <a:p>
            <a:pPr marL="82296" indent="0">
              <a:buNone/>
            </a:pPr>
            <a:endParaRPr lang="en-GB" dirty="0"/>
          </a:p>
          <a:p>
            <a:r>
              <a:rPr lang="en-GB" dirty="0"/>
              <a:t>Complex Systems – interdisciplinary skills required</a:t>
            </a:r>
          </a:p>
          <a:p>
            <a:pPr marL="82296" indent="0">
              <a:buNone/>
            </a:pPr>
            <a:endParaRPr lang="en-GB" dirty="0"/>
          </a:p>
          <a:p>
            <a:r>
              <a:rPr lang="en-GB" dirty="0"/>
              <a:t>Situation dependence – prospecting for renewables is easier and cheaper but more site specific</a:t>
            </a:r>
          </a:p>
        </p:txBody>
      </p:sp>
    </p:spTree>
    <p:extLst>
      <p:ext uri="{BB962C8B-B14F-4D97-AF65-F5344CB8AC3E}">
        <p14:creationId xmlns:p14="http://schemas.microsoft.com/office/powerpoint/2010/main" val="3268116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86FF82-FFAD-4CE4-B54F-AFC64599EBF8}"/>
              </a:ext>
            </a:extLst>
          </p:cNvPr>
          <p:cNvPicPr>
            <a:picLocks noChangeAspect="1"/>
          </p:cNvPicPr>
          <p:nvPr/>
        </p:nvPicPr>
        <p:blipFill>
          <a:blip r:embed="rId3"/>
          <a:stretch>
            <a:fillRect/>
          </a:stretch>
        </p:blipFill>
        <p:spPr>
          <a:xfrm>
            <a:off x="2068982" y="0"/>
            <a:ext cx="9119355" cy="6858000"/>
          </a:xfrm>
          <a:prstGeom prst="rect">
            <a:avLst/>
          </a:prstGeom>
        </p:spPr>
      </p:pic>
    </p:spTree>
    <p:extLst>
      <p:ext uri="{BB962C8B-B14F-4D97-AF65-F5344CB8AC3E}">
        <p14:creationId xmlns:p14="http://schemas.microsoft.com/office/powerpoint/2010/main" val="933253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7EC19F7-7880-4C25-82E2-EDFEDAA9614F}"/>
              </a:ext>
            </a:extLst>
          </p:cNvPr>
          <p:cNvPicPr>
            <a:picLocks noGrp="1" noChangeAspect="1"/>
          </p:cNvPicPr>
          <p:nvPr>
            <p:ph idx="1"/>
          </p:nvPr>
        </p:nvPicPr>
        <p:blipFill>
          <a:blip r:embed="rId3"/>
          <a:stretch>
            <a:fillRect/>
          </a:stretch>
        </p:blipFill>
        <p:spPr>
          <a:xfrm>
            <a:off x="1914525" y="391886"/>
            <a:ext cx="9996488" cy="5773783"/>
          </a:xfrm>
        </p:spPr>
      </p:pic>
    </p:spTree>
    <p:extLst>
      <p:ext uri="{BB962C8B-B14F-4D97-AF65-F5344CB8AC3E}">
        <p14:creationId xmlns:p14="http://schemas.microsoft.com/office/powerpoint/2010/main" val="3560536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EC7A341-0968-4EE8-A44E-DA98024A32FF}"/>
              </a:ext>
            </a:extLst>
          </p:cNvPr>
          <p:cNvPicPr>
            <a:picLocks noGrp="1" noChangeAspect="1"/>
          </p:cNvPicPr>
          <p:nvPr>
            <p:ph idx="1"/>
          </p:nvPr>
        </p:nvPicPr>
        <p:blipFill rotWithShape="1">
          <a:blip r:embed="rId2"/>
          <a:srcRect t="3128" r="2" b="11508"/>
          <a:stretch/>
        </p:blipFill>
        <p:spPr>
          <a:xfrm>
            <a:off x="1914144" y="1447800"/>
            <a:ext cx="9997440" cy="4800600"/>
          </a:xfrm>
          <a:prstGeom prst="rect">
            <a:avLst/>
          </a:prstGeom>
          <a:noFill/>
        </p:spPr>
      </p:pic>
    </p:spTree>
    <p:extLst>
      <p:ext uri="{BB962C8B-B14F-4D97-AF65-F5344CB8AC3E}">
        <p14:creationId xmlns:p14="http://schemas.microsoft.com/office/powerpoint/2010/main" val="2260480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6AAE3-C483-4491-AD99-F34CDAEF8553}"/>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D3694B09-9A2A-45F0-828D-B9CE57346E2C}"/>
              </a:ext>
            </a:extLst>
          </p:cNvPr>
          <p:cNvSpPr>
            <a:spLocks noGrp="1"/>
          </p:cNvSpPr>
          <p:nvPr>
            <p:ph idx="1"/>
          </p:nvPr>
        </p:nvSpPr>
        <p:spPr/>
        <p:txBody>
          <a:bodyPr/>
          <a:lstStyle/>
          <a:p>
            <a:r>
              <a:rPr lang="en-GB" dirty="0"/>
              <a:t>Compare per capita energy consumption for the Wales with at least 2 other countries.</a:t>
            </a:r>
          </a:p>
          <a:p>
            <a:endParaRPr lang="en-GB" dirty="0"/>
          </a:p>
          <a:p>
            <a:r>
              <a:rPr lang="en-GB" dirty="0"/>
              <a:t>What renewable energy resources does Wales have? One other country?</a:t>
            </a:r>
          </a:p>
        </p:txBody>
      </p:sp>
    </p:spTree>
    <p:extLst>
      <p:ext uri="{BB962C8B-B14F-4D97-AF65-F5344CB8AC3E}">
        <p14:creationId xmlns:p14="http://schemas.microsoft.com/office/powerpoint/2010/main" val="117672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DE269-D55C-4BF0-AE74-3E170AFFC15E}"/>
              </a:ext>
            </a:extLst>
          </p:cNvPr>
          <p:cNvSpPr>
            <a:spLocks noGrp="1"/>
          </p:cNvSpPr>
          <p:nvPr>
            <p:ph type="title"/>
          </p:nvPr>
        </p:nvSpPr>
        <p:spPr/>
        <p:txBody>
          <a:bodyPr/>
          <a:lstStyle/>
          <a:p>
            <a:r>
              <a:rPr lang="en-GB" dirty="0"/>
              <a:t>TECHNICAL IMPLICATIONS</a:t>
            </a:r>
          </a:p>
        </p:txBody>
      </p:sp>
      <p:sp>
        <p:nvSpPr>
          <p:cNvPr id="3" name="Content Placeholder 2">
            <a:extLst>
              <a:ext uri="{FF2B5EF4-FFF2-40B4-BE49-F238E27FC236}">
                <a16:creationId xmlns:a16="http://schemas.microsoft.com/office/drawing/2014/main" id="{1B915E80-3C38-4084-B487-8E1D27C15D01}"/>
              </a:ext>
            </a:extLst>
          </p:cNvPr>
          <p:cNvSpPr>
            <a:spLocks noGrp="1"/>
          </p:cNvSpPr>
          <p:nvPr>
            <p:ph idx="1"/>
          </p:nvPr>
        </p:nvSpPr>
        <p:spPr/>
        <p:txBody>
          <a:bodyPr/>
          <a:lstStyle/>
          <a:p>
            <a:r>
              <a:rPr lang="en-GB" dirty="0"/>
              <a:t>Prospecting will take at least a year. The larger the project the more data required for accuracy because of RE seasonal/daily variations.</a:t>
            </a:r>
          </a:p>
          <a:p>
            <a:r>
              <a:rPr lang="en-GB" dirty="0"/>
              <a:t>End-use requirements and efficiency</a:t>
            </a:r>
          </a:p>
          <a:p>
            <a:r>
              <a:rPr lang="en-GB" dirty="0"/>
              <a:t>Matching supply and demand. </a:t>
            </a:r>
          </a:p>
          <a:p>
            <a:r>
              <a:rPr lang="en-GB" dirty="0"/>
              <a:t>Efficiency, capacity, potential. </a:t>
            </a:r>
          </a:p>
          <a:p>
            <a:r>
              <a:rPr lang="en-GB" dirty="0"/>
              <a:t>Resource Potential. Slide </a:t>
            </a:r>
          </a:p>
        </p:txBody>
      </p:sp>
    </p:spTree>
    <p:extLst>
      <p:ext uri="{BB962C8B-B14F-4D97-AF65-F5344CB8AC3E}">
        <p14:creationId xmlns:p14="http://schemas.microsoft.com/office/powerpoint/2010/main" val="990267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A8F1F-F413-4A8B-8820-26E7F7F120C6}"/>
              </a:ext>
            </a:extLst>
          </p:cNvPr>
          <p:cNvSpPr>
            <a:spLocks noGrp="1"/>
          </p:cNvSpPr>
          <p:nvPr>
            <p:ph type="title"/>
          </p:nvPr>
        </p:nvSpPr>
        <p:spPr/>
        <p:txBody>
          <a:bodyPr/>
          <a:lstStyle/>
          <a:p>
            <a:r>
              <a:rPr lang="en-GB" dirty="0"/>
              <a:t>MATCH SUPPLY TO DEMAND</a:t>
            </a:r>
          </a:p>
        </p:txBody>
      </p:sp>
      <p:pic>
        <p:nvPicPr>
          <p:cNvPr id="1026" name="Picture 2" descr="Microgrid optimization with IoT | OpenRemote">
            <a:extLst>
              <a:ext uri="{FF2B5EF4-FFF2-40B4-BE49-F238E27FC236}">
                <a16:creationId xmlns:a16="http://schemas.microsoft.com/office/drawing/2014/main" id="{23F08946-4C30-4538-9F76-C3EFE89177A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75410" y="1447800"/>
            <a:ext cx="8837023" cy="5207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9603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5403F-5B92-4773-A897-8D9FCFD1EE90}"/>
              </a:ext>
            </a:extLst>
          </p:cNvPr>
          <p:cNvSpPr>
            <a:spLocks noGrp="1"/>
          </p:cNvSpPr>
          <p:nvPr>
            <p:ph type="title"/>
          </p:nvPr>
        </p:nvSpPr>
        <p:spPr/>
        <p:txBody>
          <a:bodyPr/>
          <a:lstStyle/>
          <a:p>
            <a:r>
              <a:rPr lang="en-GB" dirty="0"/>
              <a:t>Efficiency, capacity, potential</a:t>
            </a:r>
          </a:p>
        </p:txBody>
      </p:sp>
      <p:sp>
        <p:nvSpPr>
          <p:cNvPr id="3" name="Content Placeholder 2">
            <a:extLst>
              <a:ext uri="{FF2B5EF4-FFF2-40B4-BE49-F238E27FC236}">
                <a16:creationId xmlns:a16="http://schemas.microsoft.com/office/drawing/2014/main" id="{C5D14A7D-AC8A-4D7D-88E6-043DBAC30DF1}"/>
              </a:ext>
            </a:extLst>
          </p:cNvPr>
          <p:cNvSpPr>
            <a:spLocks noGrp="1"/>
          </p:cNvSpPr>
          <p:nvPr>
            <p:ph idx="1"/>
          </p:nvPr>
        </p:nvSpPr>
        <p:spPr/>
        <p:txBody>
          <a:bodyPr/>
          <a:lstStyle/>
          <a:p>
            <a:r>
              <a:rPr lang="en-GB" dirty="0"/>
              <a:t>Efficiency – technical – useful energy supplied as a fraction of energy inputted to the conversion process. Nuclear – 30%; coal and oil – 35%; gas – 45%. Cars – 10%. Cyclist (food) – 7%; Cycle – 85%. Hydro – 90%. Wind turbine – 45%. Solar thermal – 60%; solar </a:t>
            </a:r>
            <a:r>
              <a:rPr lang="en-GB" dirty="0" err="1"/>
              <a:t>pv</a:t>
            </a:r>
            <a:r>
              <a:rPr lang="en-GB" dirty="0"/>
              <a:t> – 17%. Wood stove – 85%.</a:t>
            </a:r>
          </a:p>
          <a:p>
            <a:r>
              <a:rPr lang="en-GB" dirty="0"/>
              <a:t>With renewables the efficiency factor - capacity</a:t>
            </a:r>
          </a:p>
        </p:txBody>
      </p:sp>
    </p:spTree>
    <p:extLst>
      <p:ext uri="{BB962C8B-B14F-4D97-AF65-F5344CB8AC3E}">
        <p14:creationId xmlns:p14="http://schemas.microsoft.com/office/powerpoint/2010/main" val="1012954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D3114-5F04-4A38-9260-E7D771AD9B9E}"/>
              </a:ext>
            </a:extLst>
          </p:cNvPr>
          <p:cNvSpPr>
            <a:spLocks noGrp="1"/>
          </p:cNvSpPr>
          <p:nvPr>
            <p:ph type="title"/>
          </p:nvPr>
        </p:nvSpPr>
        <p:spPr/>
        <p:txBody>
          <a:bodyPr/>
          <a:lstStyle/>
          <a:p>
            <a:r>
              <a:rPr lang="en-GB" dirty="0"/>
              <a:t>Capacity</a:t>
            </a:r>
          </a:p>
        </p:txBody>
      </p:sp>
      <p:sp>
        <p:nvSpPr>
          <p:cNvPr id="3" name="Content Placeholder 2">
            <a:extLst>
              <a:ext uri="{FF2B5EF4-FFF2-40B4-BE49-F238E27FC236}">
                <a16:creationId xmlns:a16="http://schemas.microsoft.com/office/drawing/2014/main" id="{780BDE64-44DA-4E49-B80A-097C39AEAF58}"/>
              </a:ext>
            </a:extLst>
          </p:cNvPr>
          <p:cNvSpPr>
            <a:spLocks noGrp="1"/>
          </p:cNvSpPr>
          <p:nvPr>
            <p:ph idx="1"/>
          </p:nvPr>
        </p:nvSpPr>
        <p:spPr/>
        <p:txBody>
          <a:bodyPr>
            <a:normAutofit fontScale="92500" lnSpcReduction="20000"/>
          </a:bodyPr>
          <a:lstStyle/>
          <a:p>
            <a:endParaRPr lang="en-GB" dirty="0"/>
          </a:p>
          <a:p>
            <a:pPr marL="82296" indent="0">
              <a:buNone/>
            </a:pPr>
            <a:endParaRPr lang="en-GB" dirty="0"/>
          </a:p>
          <a:p>
            <a:pPr marL="82296" indent="0">
              <a:buNone/>
            </a:pPr>
            <a:r>
              <a:rPr lang="en-GB" dirty="0"/>
              <a:t>Capacity factor = </a:t>
            </a:r>
          </a:p>
          <a:p>
            <a:pPr marL="82296" indent="0">
              <a:buNone/>
            </a:pPr>
            <a:r>
              <a:rPr lang="en-GB" dirty="0"/>
              <a:t>energy delivered at t </a:t>
            </a:r>
          </a:p>
          <a:p>
            <a:pPr marL="82296" indent="0">
              <a:buNone/>
            </a:pPr>
            <a:r>
              <a:rPr lang="en-GB" dirty="0"/>
              <a:t>energy delivered at full capacity at t </a:t>
            </a:r>
          </a:p>
          <a:p>
            <a:pPr marL="82296" indent="0">
              <a:buNone/>
            </a:pPr>
            <a:r>
              <a:rPr lang="en-GB" dirty="0"/>
              <a:t>(mainly t=365 days)</a:t>
            </a:r>
          </a:p>
          <a:p>
            <a:pPr marL="82296" indent="0">
              <a:buNone/>
            </a:pPr>
            <a:endParaRPr lang="en-GB" dirty="0"/>
          </a:p>
          <a:p>
            <a:pPr marL="82296" indent="0">
              <a:buNone/>
            </a:pPr>
            <a:r>
              <a:rPr lang="en-GB" dirty="0"/>
              <a:t>Annual capacity factor </a:t>
            </a:r>
            <a:r>
              <a:rPr lang="en-GB" b="1" dirty="0"/>
              <a:t>Z </a:t>
            </a:r>
            <a:r>
              <a:rPr lang="en-GB" dirty="0"/>
              <a:t>= </a:t>
            </a:r>
          </a:p>
          <a:p>
            <a:pPr marL="82296" indent="0">
              <a:buNone/>
            </a:pPr>
            <a:r>
              <a:rPr lang="en-GB" dirty="0"/>
              <a:t>energy delivered per year</a:t>
            </a:r>
          </a:p>
          <a:p>
            <a:pPr marL="82296" indent="0">
              <a:buNone/>
            </a:pPr>
            <a:r>
              <a:rPr lang="en-GB" dirty="0"/>
              <a:t>energy delivered at max capacity per year</a:t>
            </a:r>
          </a:p>
        </p:txBody>
      </p:sp>
      <p:sp>
        <p:nvSpPr>
          <p:cNvPr id="13" name="Conector recto 12">
            <a:extLst>
              <a:ext uri="{FF2B5EF4-FFF2-40B4-BE49-F238E27FC236}">
                <a16:creationId xmlns:a16="http://schemas.microsoft.com/office/drawing/2014/main" id="{F6FC51F6-22AD-455C-BC02-8481C421FBDD}"/>
              </a:ext>
            </a:extLst>
          </p:cNvPr>
          <p:cNvSpPr/>
          <p:nvPr/>
        </p:nvSpPr>
        <p:spPr>
          <a:xfrm>
            <a:off x="1843731" y="3205954"/>
            <a:ext cx="4754880" cy="0"/>
          </a:xfrm>
          <a:prstGeom prst="line">
            <a:avLst/>
          </a:prstGeom>
          <a:solidFill>
            <a:srgbClr val="E71224">
              <a:alpha val="5000"/>
            </a:srgbClr>
          </a:solidFill>
          <a:ln w="36000">
            <a:solidFill>
              <a:srgbClr val="E71224"/>
            </a:solidFill>
          </a:ln>
        </p:spPr>
        <p:style>
          <a:lnRef idx="1">
            <a:schemeClr val="accent1"/>
          </a:lnRef>
          <a:fillRef idx="0">
            <a:schemeClr val="accent1"/>
          </a:fillRef>
          <a:effectRef idx="0">
            <a:schemeClr val="accent1"/>
          </a:effectRef>
          <a:fontRef idx="minor">
            <a:schemeClr val="tx1"/>
          </a:fontRef>
        </p:style>
        <p:txBody>
          <a:bodyPr wrap="none" rtlCol="0" anchor="ctr" anchorCtr="1"/>
          <a:lstStyle/>
          <a:p>
            <a:endParaRPr lang="en-US">
              <a:solidFill>
                <a:srgbClr val="E71224"/>
              </a:solidFill>
            </a:endParaRPr>
          </a:p>
        </p:txBody>
      </p:sp>
      <p:sp>
        <p:nvSpPr>
          <p:cNvPr id="14" name="Conector recto 13">
            <a:extLst>
              <a:ext uri="{FF2B5EF4-FFF2-40B4-BE49-F238E27FC236}">
                <a16:creationId xmlns:a16="http://schemas.microsoft.com/office/drawing/2014/main" id="{DEDBEEAB-91E6-4049-8AF7-1325940AD22C}"/>
              </a:ext>
            </a:extLst>
          </p:cNvPr>
          <p:cNvSpPr/>
          <p:nvPr/>
        </p:nvSpPr>
        <p:spPr>
          <a:xfrm>
            <a:off x="1843731" y="5409386"/>
            <a:ext cx="5303520" cy="0"/>
          </a:xfrm>
          <a:prstGeom prst="line">
            <a:avLst/>
          </a:prstGeom>
          <a:solidFill>
            <a:srgbClr val="E71224">
              <a:alpha val="5000"/>
            </a:srgbClr>
          </a:solidFill>
          <a:ln w="36000">
            <a:solidFill>
              <a:srgbClr val="E71224"/>
            </a:solidFill>
          </a:ln>
        </p:spPr>
        <p:style>
          <a:lnRef idx="1">
            <a:schemeClr val="accent1"/>
          </a:lnRef>
          <a:fillRef idx="0">
            <a:schemeClr val="accent1"/>
          </a:fillRef>
          <a:effectRef idx="0">
            <a:schemeClr val="accent1"/>
          </a:effectRef>
          <a:fontRef idx="minor">
            <a:schemeClr val="tx1"/>
          </a:fontRef>
        </p:style>
        <p:txBody>
          <a:bodyPr wrap="none" rtlCol="0" anchor="ctr" anchorCtr="1"/>
          <a:lstStyle/>
          <a:p>
            <a:endParaRPr lang="en-US">
              <a:solidFill>
                <a:srgbClr val="E71224"/>
              </a:solidFill>
            </a:endParaRPr>
          </a:p>
        </p:txBody>
      </p:sp>
    </p:spTree>
    <p:extLst>
      <p:ext uri="{BB962C8B-B14F-4D97-AF65-F5344CB8AC3E}">
        <p14:creationId xmlns:p14="http://schemas.microsoft.com/office/powerpoint/2010/main" val="3948474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3788-86C8-491F-945F-4D10D40A016E}"/>
              </a:ext>
            </a:extLst>
          </p:cNvPr>
          <p:cNvSpPr>
            <a:spLocks noGrp="1"/>
          </p:cNvSpPr>
          <p:nvPr>
            <p:ph type="title"/>
          </p:nvPr>
        </p:nvSpPr>
        <p:spPr/>
        <p:txBody>
          <a:bodyPr/>
          <a:lstStyle/>
          <a:p>
            <a:r>
              <a:rPr lang="en-GB" dirty="0"/>
              <a:t>Resource Potential</a:t>
            </a:r>
          </a:p>
        </p:txBody>
      </p:sp>
      <p:sp>
        <p:nvSpPr>
          <p:cNvPr id="3" name="Content Placeholder 2">
            <a:extLst>
              <a:ext uri="{FF2B5EF4-FFF2-40B4-BE49-F238E27FC236}">
                <a16:creationId xmlns:a16="http://schemas.microsoft.com/office/drawing/2014/main" id="{18CE26CB-E3EE-473F-97D7-DB27FBF72DB1}"/>
              </a:ext>
            </a:extLst>
          </p:cNvPr>
          <p:cNvSpPr>
            <a:spLocks noGrp="1"/>
          </p:cNvSpPr>
          <p:nvPr>
            <p:ph idx="1"/>
          </p:nvPr>
        </p:nvSpPr>
        <p:spPr/>
        <p:txBody>
          <a:bodyPr/>
          <a:lstStyle/>
          <a:p>
            <a:r>
              <a:rPr lang="en-GB" dirty="0"/>
              <a:t>The energy a renewable device can supply/year</a:t>
            </a:r>
          </a:p>
          <a:p>
            <a:r>
              <a:rPr lang="en-GB" dirty="0"/>
              <a:t>Theoretical potential – derived from natural and climatic parameters</a:t>
            </a:r>
          </a:p>
          <a:p>
            <a:r>
              <a:rPr lang="en-GB" dirty="0"/>
              <a:t>Technical potential – takes into account constraints, such as environmental sites, food production requirements, cost limits. </a:t>
            </a:r>
          </a:p>
        </p:txBody>
      </p:sp>
    </p:spTree>
    <p:extLst>
      <p:ext uri="{BB962C8B-B14F-4D97-AF65-F5344CB8AC3E}">
        <p14:creationId xmlns:p14="http://schemas.microsoft.com/office/powerpoint/2010/main" val="1940749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413E9-5E79-4FA1-82E6-B661B323C363}"/>
              </a:ext>
            </a:extLst>
          </p:cNvPr>
          <p:cNvSpPr>
            <a:spLocks noGrp="1"/>
          </p:cNvSpPr>
          <p:nvPr>
            <p:ph type="title"/>
          </p:nvPr>
        </p:nvSpPr>
        <p:spPr/>
        <p:txBody>
          <a:bodyPr/>
          <a:lstStyle/>
          <a:p>
            <a:r>
              <a:rPr lang="en-GB" dirty="0"/>
              <a:t>TASK FOR NEXT LECTURE</a:t>
            </a:r>
          </a:p>
        </p:txBody>
      </p:sp>
      <p:pic>
        <p:nvPicPr>
          <p:cNvPr id="4" name="Online Media 2" title="The Benefits of an Autonomous House">
            <a:hlinkClick r:id="" action="ppaction://media"/>
            <a:extLst>
              <a:ext uri="{FF2B5EF4-FFF2-40B4-BE49-F238E27FC236}">
                <a16:creationId xmlns:a16="http://schemas.microsoft.com/office/drawing/2014/main" id="{F318F2AB-4A54-4CB4-B739-14969537FD65}"/>
              </a:ext>
            </a:extLst>
          </p:cNvPr>
          <p:cNvPicPr>
            <a:picLocks noRot="1" noChangeAspect="1"/>
          </p:cNvPicPr>
          <p:nvPr>
            <a:videoFile r:link="rId1"/>
          </p:nvPr>
        </p:nvPicPr>
        <p:blipFill rotWithShape="1">
          <a:blip r:embed="rId4"/>
          <a:srcRect l="11445" r="13556"/>
          <a:stretch/>
        </p:blipFill>
        <p:spPr>
          <a:xfrm>
            <a:off x="3670663" y="1590400"/>
            <a:ext cx="7023462" cy="5267600"/>
          </a:xfrm>
          <a:prstGeom prst="rect">
            <a:avLst/>
          </a:prstGeom>
          <a:noFill/>
        </p:spPr>
      </p:pic>
    </p:spTree>
    <p:extLst>
      <p:ext uri="{BB962C8B-B14F-4D97-AF65-F5344CB8AC3E}">
        <p14:creationId xmlns:p14="http://schemas.microsoft.com/office/powerpoint/2010/main" val="1653396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slides.potx" id="{52E147E3-7E0E-44E0-9BD6-25CC694BF887}" vid="{C1468303-3FD2-4BA9-848D-643974E470D9}"/>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FED04C-AD43-4E06-AD63-36D8B5E83787}">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0262f94-9f35-4ac3-9a90-690165a166b7"/>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B0710C29-A897-44AD-9F83-BE5F874C2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EB5BEE-6806-4BF1-A9A7-4B4A72C0C6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1236</Words>
  <Application>Microsoft Office PowerPoint</Application>
  <PresentationFormat>Widescreen</PresentationFormat>
  <Paragraphs>131</Paragraphs>
  <Slides>18</Slides>
  <Notes>14</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Century Gothic</vt:lpstr>
      <vt:lpstr>Verdana</vt:lpstr>
      <vt:lpstr>Wingdings 2</vt:lpstr>
      <vt:lpstr>Pressed Leaves design template</vt:lpstr>
      <vt:lpstr>Principles of Environmental Energy</vt:lpstr>
      <vt:lpstr>PowerPoint Presentation</vt:lpstr>
      <vt:lpstr>PowerPoint Presentation</vt:lpstr>
      <vt:lpstr>Environmental Energy</vt:lpstr>
      <vt:lpstr>PowerPoint Presentation</vt:lpstr>
      <vt:lpstr>PowerPoint Presentation</vt:lpstr>
      <vt:lpstr>ENERGY PLANNING</vt:lpstr>
      <vt:lpstr>PRINCIPLES</vt:lpstr>
      <vt:lpstr>PowerPoint Presentation</vt:lpstr>
      <vt:lpstr>PowerPoint Presentation</vt:lpstr>
      <vt:lpstr>PowerPoint Presentation</vt:lpstr>
      <vt:lpstr>TASK</vt:lpstr>
      <vt:lpstr>TECHNICAL IMPLICATIONS</vt:lpstr>
      <vt:lpstr>MATCH SUPPLY TO DEMAND</vt:lpstr>
      <vt:lpstr>Efficiency, capacity, potential</vt:lpstr>
      <vt:lpstr>Capacity</vt:lpstr>
      <vt:lpstr>Resource Potential</vt:lpstr>
      <vt:lpstr>TASK FOR NEXT LECTURE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Environmental Energy</dc:title>
  <dc:creator>Michael Goodfellow-Smith</dc:creator>
  <cp:lastModifiedBy>Michael Goodfellow-Smith</cp:lastModifiedBy>
  <cp:revision>2</cp:revision>
  <dcterms:created xsi:type="dcterms:W3CDTF">2022-02-26T14:31:09Z</dcterms:created>
  <dcterms:modified xsi:type="dcterms:W3CDTF">2023-01-09T16:25:59Z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74065700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