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6" r:id="rId1"/>
  </p:sldMasterIdLst>
  <p:sldIdLst>
    <p:sldId id="256" r:id="rId2"/>
    <p:sldId id="270" r:id="rId3"/>
    <p:sldId id="259" r:id="rId4"/>
    <p:sldId id="268" r:id="rId5"/>
    <p:sldId id="269" r:id="rId6"/>
    <p:sldId id="271" r:id="rId7"/>
    <p:sldId id="272" r:id="rId8"/>
    <p:sldId id="260" r:id="rId9"/>
    <p:sldId id="263" r:id="rId10"/>
    <p:sldId id="275" r:id="rId11"/>
    <p:sldId id="262" r:id="rId12"/>
    <p:sldId id="267" r:id="rId13"/>
    <p:sldId id="273" r:id="rId14"/>
    <p:sldId id="264" r:id="rId15"/>
    <p:sldId id="258" r:id="rId16"/>
    <p:sldId id="266" r:id="rId17"/>
    <p:sldId id="274" r:id="rId18"/>
    <p:sldId id="26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45"/>
    <p:restoredTop sz="94681"/>
  </p:normalViewPr>
  <p:slideViewPr>
    <p:cSldViewPr snapToGrid="0" snapToObjects="1">
      <p:cViewPr>
        <p:scale>
          <a:sx n="100" d="100"/>
          <a:sy n="100" d="100"/>
        </p:scale>
        <p:origin x="448" y="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4A0CE1-669F-584C-9656-10B0BB03B0D0}" type="datetimeFigureOut">
              <a:rPr lang="en-US" smtClean="0"/>
              <a:t>1/28/20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1288501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A0CE1-669F-584C-9656-10B0BB03B0D0}" type="datetimeFigureOut">
              <a:rPr lang="en-US" smtClean="0"/>
              <a:t>1/28/20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1772028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A0CE1-669F-584C-9656-10B0BB03B0D0}" type="datetimeFigureOut">
              <a:rPr lang="en-US" smtClean="0"/>
              <a:t>1/28/20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238909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4A0CE1-669F-584C-9656-10B0BB03B0D0}" type="datetimeFigureOut">
              <a:rPr lang="en-US" smtClean="0"/>
              <a:t>1/28/20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3396874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4A0CE1-669F-584C-9656-10B0BB03B0D0}" type="datetimeFigureOut">
              <a:rPr lang="en-US" smtClean="0"/>
              <a:t>1/28/20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1209339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4A0CE1-669F-584C-9656-10B0BB03B0D0}" type="datetimeFigureOut">
              <a:rPr lang="en-US" smtClean="0"/>
              <a:t>1/28/20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1663362595"/>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4A0CE1-669F-584C-9656-10B0BB03B0D0}" type="datetimeFigureOut">
              <a:rPr lang="en-US" smtClean="0"/>
              <a:t>1/28/20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189326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54A0CE1-669F-584C-9656-10B0BB03B0D0}" type="datetimeFigureOut">
              <a:rPr lang="en-US" smtClean="0"/>
              <a:t>1/28/20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3707590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399212" y="5883275"/>
            <a:ext cx="914400" cy="365125"/>
          </a:xfrm>
        </p:spPr>
        <p:txBody>
          <a:bodyPr/>
          <a:lstStyle/>
          <a:p>
            <a:fld id="{254A0CE1-669F-584C-9656-10B0BB03B0D0}" type="datetimeFigureOut">
              <a:rPr lang="en-US" smtClean="0"/>
              <a:t>1/28/20</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3202138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54A0CE1-669F-584C-9656-10B0BB03B0D0}" type="datetimeFigureOut">
              <a:rPr lang="en-US" smtClean="0"/>
              <a:t>1/28/20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567714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A0CE1-669F-584C-9656-10B0BB03B0D0}" type="datetimeFigureOut">
              <a:rPr lang="en-US" smtClean="0"/>
              <a:t>1/28/20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2735739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A0CE1-669F-584C-9656-10B0BB03B0D0}" type="datetimeFigureOut">
              <a:rPr lang="en-US" smtClean="0"/>
              <a:t>1/28/20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1046664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A0CE1-669F-584C-9656-10B0BB03B0D0}" type="datetimeFigureOut">
              <a:rPr lang="en-US" smtClean="0"/>
              <a:t>1/28/20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4220401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A0CE1-669F-584C-9656-10B0BB03B0D0}" type="datetimeFigureOut">
              <a:rPr lang="en-US" smtClean="0"/>
              <a:t>1/28/20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30933252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solidFill>
                  <a:schemeClr val="tx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A0CE1-669F-584C-9656-10B0BB03B0D0}" type="datetimeFigureOut">
              <a:rPr lang="en-US" smtClean="0"/>
              <a:t>1/28/20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30258508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A0CE1-669F-584C-9656-10B0BB03B0D0}" type="datetimeFigureOut">
              <a:rPr lang="en-US" smtClean="0"/>
              <a:t>1/28/20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32199638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A0CE1-669F-584C-9656-10B0BB03B0D0}" type="datetimeFigureOut">
              <a:rPr lang="en-US" smtClean="0"/>
              <a:t>1/28/20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4AFC0-68CA-2A41-B2E3-469B4CBE605B}" type="slidenum">
              <a:rPr lang="en-US" smtClean="0"/>
              <a:t>‹#›</a:t>
            </a:fld>
            <a:endParaRPr lang="en-US"/>
          </a:p>
        </p:txBody>
      </p:sp>
    </p:spTree>
    <p:extLst>
      <p:ext uri="{BB962C8B-B14F-4D97-AF65-F5344CB8AC3E}">
        <p14:creationId xmlns:p14="http://schemas.microsoft.com/office/powerpoint/2010/main" val="1166659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254A0CE1-669F-584C-9656-10B0BB03B0D0}" type="datetimeFigureOut">
              <a:rPr lang="en-US" smtClean="0"/>
              <a:t>1/28/20</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5A24AFC0-68CA-2A41-B2E3-469B4CBE605B}" type="slidenum">
              <a:rPr lang="en-US" smtClean="0"/>
              <a:t>‹#›</a:t>
            </a:fld>
            <a:endParaRPr lang="en-US"/>
          </a:p>
        </p:txBody>
      </p:sp>
    </p:spTree>
    <p:extLst>
      <p:ext uri="{BB962C8B-B14F-4D97-AF65-F5344CB8AC3E}">
        <p14:creationId xmlns:p14="http://schemas.microsoft.com/office/powerpoint/2010/main" val="2132390436"/>
      </p:ext>
    </p:extLst>
  </p:cSld>
  <p:clrMap bg1="dk1" tx1="lt1" bg2="dk2" tx2="lt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 id="2147483803" r:id="rId17"/>
  </p:sldLayoutIdLst>
  <p:txStyles>
    <p:title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00000"/>
        <a:buFont typeface="Arial"/>
        <a:buChar char="•"/>
        <a:defRPr sz="20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 Id="rId5" Type="http://schemas.openxmlformats.org/officeDocument/2006/relationships/image" Target="../media/image8.jpg"/><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A666B-E979-A045-AC5E-BC181A4F4F6A}"/>
              </a:ext>
            </a:extLst>
          </p:cNvPr>
          <p:cNvSpPr>
            <a:spLocks noGrp="1"/>
          </p:cNvSpPr>
          <p:nvPr>
            <p:ph type="ctrTitle"/>
          </p:nvPr>
        </p:nvSpPr>
        <p:spPr/>
        <p:txBody>
          <a:bodyPr>
            <a:normAutofit fontScale="90000"/>
          </a:bodyPr>
          <a:lstStyle/>
          <a:p>
            <a:r>
              <a:rPr lang="en-US" dirty="0"/>
              <a:t>An analysis of the extent to which Euripides’ characters Electra and Helen have been perceived as ‘masculine’</a:t>
            </a:r>
          </a:p>
        </p:txBody>
      </p:sp>
      <p:sp>
        <p:nvSpPr>
          <p:cNvPr id="3" name="Subtitle 2">
            <a:extLst>
              <a:ext uri="{FF2B5EF4-FFF2-40B4-BE49-F238E27FC236}">
                <a16:creationId xmlns:a16="http://schemas.microsoft.com/office/drawing/2014/main" id="{4E21E240-3961-0C43-9C1B-78FA2C2A82A2}"/>
              </a:ext>
            </a:extLst>
          </p:cNvPr>
          <p:cNvSpPr>
            <a:spLocks noGrp="1"/>
          </p:cNvSpPr>
          <p:nvPr>
            <p:ph type="subTitle" idx="1"/>
          </p:nvPr>
        </p:nvSpPr>
        <p:spPr/>
        <p:txBody>
          <a:bodyPr/>
          <a:lstStyle/>
          <a:p>
            <a:r>
              <a:rPr lang="en-US" dirty="0"/>
              <a:t>Dissertation Presentation</a:t>
            </a:r>
          </a:p>
          <a:p>
            <a:r>
              <a:rPr lang="en-US" dirty="0"/>
              <a:t>Elizabeth Alice Ann Cawdell</a:t>
            </a:r>
          </a:p>
          <a:p>
            <a:r>
              <a:rPr lang="en-US" dirty="0"/>
              <a:t>1602192</a:t>
            </a:r>
          </a:p>
        </p:txBody>
      </p:sp>
    </p:spTree>
    <p:extLst>
      <p:ext uri="{BB962C8B-B14F-4D97-AF65-F5344CB8AC3E}">
        <p14:creationId xmlns:p14="http://schemas.microsoft.com/office/powerpoint/2010/main" val="13838868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93AD0-2339-9242-89E4-F789E51C59F9}"/>
              </a:ext>
            </a:extLst>
          </p:cNvPr>
          <p:cNvSpPr>
            <a:spLocks noGrp="1"/>
          </p:cNvSpPr>
          <p:nvPr>
            <p:ph type="title"/>
          </p:nvPr>
        </p:nvSpPr>
        <p:spPr/>
        <p:txBody>
          <a:bodyPr/>
          <a:lstStyle/>
          <a:p>
            <a:r>
              <a:rPr lang="en-US" dirty="0"/>
              <a:t>Chapter One</a:t>
            </a:r>
          </a:p>
        </p:txBody>
      </p:sp>
      <p:sp>
        <p:nvSpPr>
          <p:cNvPr id="3" name="Content Placeholder 2">
            <a:extLst>
              <a:ext uri="{FF2B5EF4-FFF2-40B4-BE49-F238E27FC236}">
                <a16:creationId xmlns:a16="http://schemas.microsoft.com/office/drawing/2014/main" id="{AE5A72A0-2E65-124F-B3BB-A25C5E870BEF}"/>
              </a:ext>
            </a:extLst>
          </p:cNvPr>
          <p:cNvSpPr>
            <a:spLocks noGrp="1"/>
          </p:cNvSpPr>
          <p:nvPr>
            <p:ph idx="1"/>
          </p:nvPr>
        </p:nvSpPr>
        <p:spPr/>
        <p:txBody>
          <a:bodyPr/>
          <a:lstStyle/>
          <a:p>
            <a:r>
              <a:rPr lang="en-US" dirty="0"/>
              <a:t>This presentation will be focusing on the first chapter of the dissertation: ‘The Athenian Woman and Theory’.</a:t>
            </a:r>
          </a:p>
          <a:p>
            <a:r>
              <a:rPr lang="en-US" dirty="0"/>
              <a:t>This is the point of research that has been reached so far.</a:t>
            </a:r>
          </a:p>
          <a:p>
            <a:r>
              <a:rPr lang="en-US" dirty="0"/>
              <a:t>This chapter focuses on the theoretical approach of the research and defining the terms ‘masculine’ and ‘feminine’ within a 5th century </a:t>
            </a:r>
            <a:r>
              <a:rPr lang="en-US" dirty="0" err="1"/>
              <a:t>bc</a:t>
            </a:r>
            <a:r>
              <a:rPr lang="en-US" dirty="0"/>
              <a:t> context.</a:t>
            </a:r>
          </a:p>
          <a:p>
            <a:r>
              <a:rPr lang="en-US" dirty="0"/>
              <a:t>This chapter will also give a description of a traditional Athenian woman.</a:t>
            </a:r>
          </a:p>
        </p:txBody>
      </p:sp>
    </p:spTree>
    <p:extLst>
      <p:ext uri="{BB962C8B-B14F-4D97-AF65-F5344CB8AC3E}">
        <p14:creationId xmlns:p14="http://schemas.microsoft.com/office/powerpoint/2010/main" val="3455505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F03A7-4D45-B842-B976-99C2BB025745}"/>
              </a:ext>
            </a:extLst>
          </p:cNvPr>
          <p:cNvSpPr>
            <a:spLocks noGrp="1"/>
          </p:cNvSpPr>
          <p:nvPr>
            <p:ph type="title"/>
          </p:nvPr>
        </p:nvSpPr>
        <p:spPr/>
        <p:txBody>
          <a:bodyPr/>
          <a:lstStyle/>
          <a:p>
            <a:r>
              <a:rPr lang="en-US" dirty="0"/>
              <a:t>How does this fit into the wider dissertation?</a:t>
            </a:r>
          </a:p>
        </p:txBody>
      </p:sp>
      <p:sp>
        <p:nvSpPr>
          <p:cNvPr id="3" name="Content Placeholder 2">
            <a:extLst>
              <a:ext uri="{FF2B5EF4-FFF2-40B4-BE49-F238E27FC236}">
                <a16:creationId xmlns:a16="http://schemas.microsoft.com/office/drawing/2014/main" id="{E1E6568A-5053-8644-9A57-E1F3EC92068E}"/>
              </a:ext>
            </a:extLst>
          </p:cNvPr>
          <p:cNvSpPr>
            <a:spLocks noGrp="1"/>
          </p:cNvSpPr>
          <p:nvPr>
            <p:ph idx="1"/>
          </p:nvPr>
        </p:nvSpPr>
        <p:spPr/>
        <p:txBody>
          <a:bodyPr/>
          <a:lstStyle/>
          <a:p>
            <a:r>
              <a:rPr lang="en-US" dirty="0"/>
              <a:t>This is the opening chapter of the dissertation.</a:t>
            </a:r>
          </a:p>
          <a:p>
            <a:r>
              <a:rPr lang="en-US" dirty="0"/>
              <a:t>Before it is possible to focus on Helen and Electra in a close reading of the texts, there needs to be an explanation of what is meant by describing them as ’masculine’ and ‘feminine’.</a:t>
            </a:r>
          </a:p>
          <a:p>
            <a:endParaRPr lang="en-US" dirty="0"/>
          </a:p>
        </p:txBody>
      </p:sp>
    </p:spTree>
    <p:extLst>
      <p:ext uri="{BB962C8B-B14F-4D97-AF65-F5344CB8AC3E}">
        <p14:creationId xmlns:p14="http://schemas.microsoft.com/office/powerpoint/2010/main" val="3193824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58832-3B62-D345-B2FD-876841D8FF3E}"/>
              </a:ext>
            </a:extLst>
          </p:cNvPr>
          <p:cNvSpPr>
            <a:spLocks noGrp="1"/>
          </p:cNvSpPr>
          <p:nvPr>
            <p:ph type="title"/>
          </p:nvPr>
        </p:nvSpPr>
        <p:spPr/>
        <p:txBody>
          <a:bodyPr/>
          <a:lstStyle/>
          <a:p>
            <a:r>
              <a:rPr lang="en-US" dirty="0"/>
              <a:t>The life of a 5</a:t>
            </a:r>
            <a:r>
              <a:rPr lang="en-US" baseline="30000" dirty="0"/>
              <a:t>th</a:t>
            </a:r>
            <a:r>
              <a:rPr lang="en-US" dirty="0"/>
              <a:t> century BC Athenian woman</a:t>
            </a:r>
          </a:p>
        </p:txBody>
      </p:sp>
      <p:sp>
        <p:nvSpPr>
          <p:cNvPr id="3" name="Content Placeholder 2">
            <a:extLst>
              <a:ext uri="{FF2B5EF4-FFF2-40B4-BE49-F238E27FC236}">
                <a16:creationId xmlns:a16="http://schemas.microsoft.com/office/drawing/2014/main" id="{5D76BD2F-602D-FB41-BB72-5A6343E4483B}"/>
              </a:ext>
            </a:extLst>
          </p:cNvPr>
          <p:cNvSpPr>
            <a:spLocks noGrp="1"/>
          </p:cNvSpPr>
          <p:nvPr>
            <p:ph idx="1"/>
          </p:nvPr>
        </p:nvSpPr>
        <p:spPr/>
        <p:txBody>
          <a:bodyPr/>
          <a:lstStyle/>
          <a:p>
            <a:r>
              <a:rPr lang="en-US" dirty="0"/>
              <a:t>“The effect of urbanization [within the 5</a:t>
            </a:r>
            <a:r>
              <a:rPr lang="en-US" baseline="30000" dirty="0"/>
              <a:t>th</a:t>
            </a:r>
            <a:r>
              <a:rPr lang="en-US" dirty="0"/>
              <a:t> century] upon women was to have their activities moved indoors and to make their labor less visible and hence less valued.” – Pomeroy. 1975: 71</a:t>
            </a:r>
          </a:p>
          <a:p>
            <a:r>
              <a:rPr lang="en-US" dirty="0"/>
              <a:t>”They concerned themselves with the care of young children, the nursing of sick slaves, the fabrication of clothing, and the preparation of food” – Pomeroy. 1975: 72</a:t>
            </a:r>
          </a:p>
          <a:p>
            <a:r>
              <a:rPr lang="en-US" dirty="0"/>
              <a:t>Wealthier women would take on a more managerial role within the household, and according to Xenophon, “the wise husband will teach this science to his young bride” – Pomeroy. 1975: 72; Xenophon. </a:t>
            </a:r>
            <a:r>
              <a:rPr lang="en-US" i="1" dirty="0" err="1"/>
              <a:t>Oeconomicus</a:t>
            </a:r>
            <a:r>
              <a:rPr lang="en-US" dirty="0"/>
              <a:t>. 9-10.1; 7.35-6</a:t>
            </a:r>
          </a:p>
        </p:txBody>
      </p:sp>
    </p:spTree>
    <p:extLst>
      <p:ext uri="{BB962C8B-B14F-4D97-AF65-F5344CB8AC3E}">
        <p14:creationId xmlns:p14="http://schemas.microsoft.com/office/powerpoint/2010/main" val="3473030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0A249CB-31A1-3B49-B86F-322CC4BC4F27}"/>
              </a:ext>
            </a:extLst>
          </p:cNvPr>
          <p:cNvPicPr>
            <a:picLocks noChangeAspect="1"/>
          </p:cNvPicPr>
          <p:nvPr/>
        </p:nvPicPr>
        <p:blipFill rotWithShape="1">
          <a:blip r:embed="rId2"/>
          <a:srcRect l="25145" t="8889" r="10942" b="77585"/>
          <a:stretch/>
        </p:blipFill>
        <p:spPr>
          <a:xfrm>
            <a:off x="4019074" y="3743325"/>
            <a:ext cx="8023856" cy="2400300"/>
          </a:xfrm>
          <a:prstGeom prst="rect">
            <a:avLst/>
          </a:prstGeom>
        </p:spPr>
      </p:pic>
      <p:pic>
        <p:nvPicPr>
          <p:cNvPr id="7" name="Picture 6">
            <a:extLst>
              <a:ext uri="{FF2B5EF4-FFF2-40B4-BE49-F238E27FC236}">
                <a16:creationId xmlns:a16="http://schemas.microsoft.com/office/drawing/2014/main" id="{5CCE82A3-EAA4-EE4B-9BB7-A54580BB524E}"/>
              </a:ext>
            </a:extLst>
          </p:cNvPr>
          <p:cNvPicPr>
            <a:picLocks noChangeAspect="1"/>
          </p:cNvPicPr>
          <p:nvPr/>
        </p:nvPicPr>
        <p:blipFill rotWithShape="1">
          <a:blip r:embed="rId3"/>
          <a:srcRect l="25145" t="8889" r="9577" b="74493"/>
          <a:stretch/>
        </p:blipFill>
        <p:spPr>
          <a:xfrm>
            <a:off x="3999304" y="414338"/>
            <a:ext cx="8043626" cy="2894358"/>
          </a:xfrm>
          <a:prstGeom prst="rect">
            <a:avLst/>
          </a:prstGeom>
        </p:spPr>
      </p:pic>
      <p:pic>
        <p:nvPicPr>
          <p:cNvPr id="18" name="Picture 17">
            <a:extLst>
              <a:ext uri="{FF2B5EF4-FFF2-40B4-BE49-F238E27FC236}">
                <a16:creationId xmlns:a16="http://schemas.microsoft.com/office/drawing/2014/main" id="{B9C59474-C8A1-584E-9A31-489F2F51D8D0}"/>
              </a:ext>
            </a:extLst>
          </p:cNvPr>
          <p:cNvPicPr>
            <a:picLocks noChangeAspect="1"/>
          </p:cNvPicPr>
          <p:nvPr/>
        </p:nvPicPr>
        <p:blipFill rotWithShape="1">
          <a:blip r:embed="rId4"/>
          <a:srcRect l="28602" t="9375" r="5732" b="35834"/>
          <a:stretch/>
        </p:blipFill>
        <p:spPr>
          <a:xfrm>
            <a:off x="185739" y="1457325"/>
            <a:ext cx="3610122" cy="4257676"/>
          </a:xfrm>
          <a:prstGeom prst="rect">
            <a:avLst/>
          </a:prstGeom>
        </p:spPr>
      </p:pic>
    </p:spTree>
    <p:extLst>
      <p:ext uri="{BB962C8B-B14F-4D97-AF65-F5344CB8AC3E}">
        <p14:creationId xmlns:p14="http://schemas.microsoft.com/office/powerpoint/2010/main" val="2988500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024CB5E-62BD-2B40-8F49-0563BD625292}"/>
              </a:ext>
            </a:extLst>
          </p:cNvPr>
          <p:cNvPicPr>
            <a:picLocks noChangeAspect="1"/>
          </p:cNvPicPr>
          <p:nvPr/>
        </p:nvPicPr>
        <p:blipFill rotWithShape="1">
          <a:blip r:embed="rId2"/>
          <a:srcRect l="23842" t="59710" r="11762" b="22899"/>
          <a:stretch/>
        </p:blipFill>
        <p:spPr>
          <a:xfrm>
            <a:off x="5030075" y="254078"/>
            <a:ext cx="6999151" cy="2671763"/>
          </a:xfrm>
          <a:prstGeom prst="rect">
            <a:avLst/>
          </a:prstGeom>
        </p:spPr>
      </p:pic>
      <p:pic>
        <p:nvPicPr>
          <p:cNvPr id="6" name="Picture 5">
            <a:extLst>
              <a:ext uri="{FF2B5EF4-FFF2-40B4-BE49-F238E27FC236}">
                <a16:creationId xmlns:a16="http://schemas.microsoft.com/office/drawing/2014/main" id="{8C7982B9-543A-CD4F-8144-B022F8288E5D}"/>
              </a:ext>
            </a:extLst>
          </p:cNvPr>
          <p:cNvPicPr>
            <a:picLocks noChangeAspect="1"/>
          </p:cNvPicPr>
          <p:nvPr/>
        </p:nvPicPr>
        <p:blipFill rotWithShape="1">
          <a:blip r:embed="rId3">
            <a:clrChange>
              <a:clrFrom>
                <a:srgbClr val="FFFFFF"/>
              </a:clrFrom>
              <a:clrTo>
                <a:srgbClr val="FFFFFF">
                  <a:alpha val="0"/>
                </a:srgbClr>
              </a:clrTo>
            </a:clrChange>
          </a:blip>
          <a:srcRect l="28150" t="10241" r="5753" b="53817"/>
          <a:stretch/>
        </p:blipFill>
        <p:spPr>
          <a:xfrm rot="192778">
            <a:off x="619506" y="351040"/>
            <a:ext cx="3536208" cy="2717912"/>
          </a:xfrm>
          <a:prstGeom prst="rect">
            <a:avLst/>
          </a:prstGeom>
        </p:spPr>
      </p:pic>
      <p:pic>
        <p:nvPicPr>
          <p:cNvPr id="7" name="Picture 6">
            <a:extLst>
              <a:ext uri="{FF2B5EF4-FFF2-40B4-BE49-F238E27FC236}">
                <a16:creationId xmlns:a16="http://schemas.microsoft.com/office/drawing/2014/main" id="{F8E7313F-3564-944C-9D6F-3A67D18BE333}"/>
              </a:ext>
            </a:extLst>
          </p:cNvPr>
          <p:cNvPicPr>
            <a:picLocks noChangeAspect="1"/>
          </p:cNvPicPr>
          <p:nvPr/>
        </p:nvPicPr>
        <p:blipFill rotWithShape="1">
          <a:blip r:embed="rId4"/>
          <a:srcRect l="26541" t="9167" r="11327" b="53541"/>
          <a:stretch/>
        </p:blipFill>
        <p:spPr>
          <a:xfrm>
            <a:off x="208950" y="3272050"/>
            <a:ext cx="4020150" cy="3410461"/>
          </a:xfrm>
          <a:prstGeom prst="rect">
            <a:avLst/>
          </a:prstGeom>
        </p:spPr>
      </p:pic>
      <p:pic>
        <p:nvPicPr>
          <p:cNvPr id="9" name="Picture 8">
            <a:extLst>
              <a:ext uri="{FF2B5EF4-FFF2-40B4-BE49-F238E27FC236}">
                <a16:creationId xmlns:a16="http://schemas.microsoft.com/office/drawing/2014/main" id="{7D5ED0D5-CAD3-9F4F-8DFA-AE910A694E41}"/>
              </a:ext>
            </a:extLst>
          </p:cNvPr>
          <p:cNvPicPr>
            <a:picLocks noChangeAspect="1"/>
          </p:cNvPicPr>
          <p:nvPr/>
        </p:nvPicPr>
        <p:blipFill rotWithShape="1">
          <a:blip r:embed="rId5"/>
          <a:srcRect l="24381" t="12847" r="4063" b="25903"/>
          <a:stretch/>
        </p:blipFill>
        <p:spPr>
          <a:xfrm rot="5400000">
            <a:off x="6764546" y="2795461"/>
            <a:ext cx="3530207" cy="4271113"/>
          </a:xfrm>
          <a:prstGeom prst="rect">
            <a:avLst/>
          </a:prstGeom>
        </p:spPr>
      </p:pic>
    </p:spTree>
    <p:extLst>
      <p:ext uri="{BB962C8B-B14F-4D97-AF65-F5344CB8AC3E}">
        <p14:creationId xmlns:p14="http://schemas.microsoft.com/office/powerpoint/2010/main" val="2937286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E6CF1E7-82BA-B94F-B29B-7C5BF5B99E3B}"/>
              </a:ext>
            </a:extLst>
          </p:cNvPr>
          <p:cNvPicPr>
            <a:picLocks noChangeAspect="1"/>
          </p:cNvPicPr>
          <p:nvPr/>
        </p:nvPicPr>
        <p:blipFill rotWithShape="1">
          <a:blip r:embed="rId2">
            <a:clrChange>
              <a:clrFrom>
                <a:srgbClr val="FFFFFF"/>
              </a:clrFrom>
              <a:clrTo>
                <a:srgbClr val="FFFFFF">
                  <a:alpha val="0"/>
                </a:srgbClr>
              </a:clrTo>
            </a:clrChange>
          </a:blip>
          <a:srcRect l="33608" t="41458" r="38123" b="21014"/>
          <a:stretch/>
        </p:blipFill>
        <p:spPr>
          <a:xfrm rot="254333">
            <a:off x="230585" y="376613"/>
            <a:ext cx="3392064" cy="6364729"/>
          </a:xfrm>
          <a:prstGeom prst="rect">
            <a:avLst/>
          </a:prstGeom>
        </p:spPr>
      </p:pic>
      <p:pic>
        <p:nvPicPr>
          <p:cNvPr id="7" name="Picture 6">
            <a:extLst>
              <a:ext uri="{FF2B5EF4-FFF2-40B4-BE49-F238E27FC236}">
                <a16:creationId xmlns:a16="http://schemas.microsoft.com/office/drawing/2014/main" id="{8C955743-B0BA-1841-A010-5AFE4F0DA032}"/>
              </a:ext>
            </a:extLst>
          </p:cNvPr>
          <p:cNvPicPr>
            <a:picLocks noChangeAspect="1"/>
          </p:cNvPicPr>
          <p:nvPr/>
        </p:nvPicPr>
        <p:blipFill rotWithShape="1">
          <a:blip r:embed="rId3"/>
          <a:srcRect l="24925" t="10833" r="43004" b="54583"/>
          <a:stretch/>
        </p:blipFill>
        <p:spPr>
          <a:xfrm>
            <a:off x="4857750" y="685801"/>
            <a:ext cx="6967502" cy="5329980"/>
          </a:xfrm>
          <a:prstGeom prst="rect">
            <a:avLst/>
          </a:prstGeom>
        </p:spPr>
      </p:pic>
    </p:spTree>
    <p:extLst>
      <p:ext uri="{BB962C8B-B14F-4D97-AF65-F5344CB8AC3E}">
        <p14:creationId xmlns:p14="http://schemas.microsoft.com/office/powerpoint/2010/main" val="4112164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AC010-251E-F24A-813B-7F4931721B2A}"/>
              </a:ext>
            </a:extLst>
          </p:cNvPr>
          <p:cNvSpPr>
            <a:spLocks noGrp="1"/>
          </p:cNvSpPr>
          <p:nvPr>
            <p:ph type="title"/>
          </p:nvPr>
        </p:nvSpPr>
        <p:spPr/>
        <p:txBody>
          <a:bodyPr/>
          <a:lstStyle/>
          <a:p>
            <a:r>
              <a:rPr lang="en-US" dirty="0"/>
              <a:t>Theoretical Approach and how it is applied to a 5</a:t>
            </a:r>
            <a:r>
              <a:rPr lang="en-US" baseline="30000" dirty="0"/>
              <a:t>th</a:t>
            </a:r>
            <a:r>
              <a:rPr lang="en-US" dirty="0"/>
              <a:t> century BC context</a:t>
            </a:r>
          </a:p>
        </p:txBody>
      </p:sp>
      <p:sp>
        <p:nvSpPr>
          <p:cNvPr id="3" name="Content Placeholder 2">
            <a:extLst>
              <a:ext uri="{FF2B5EF4-FFF2-40B4-BE49-F238E27FC236}">
                <a16:creationId xmlns:a16="http://schemas.microsoft.com/office/drawing/2014/main" id="{C7279FCF-C854-8944-99A5-7FB70F64CC97}"/>
              </a:ext>
            </a:extLst>
          </p:cNvPr>
          <p:cNvSpPr>
            <a:spLocks noGrp="1"/>
          </p:cNvSpPr>
          <p:nvPr>
            <p:ph idx="1"/>
          </p:nvPr>
        </p:nvSpPr>
        <p:spPr/>
        <p:txBody>
          <a:bodyPr/>
          <a:lstStyle/>
          <a:p>
            <a:r>
              <a:rPr lang="en-US" dirty="0"/>
              <a:t>The theories that will be used throughout this research will be gender theory, feminist theory and performance theory.</a:t>
            </a:r>
          </a:p>
          <a:p>
            <a:r>
              <a:rPr lang="en-US" dirty="0"/>
              <a:t>Using contemporary theories such as feminism, gender and performance raise difficulties in the sense that they have not existed until more recently, and would not have been thought about within the ancient world.</a:t>
            </a:r>
          </a:p>
          <a:p>
            <a:r>
              <a:rPr lang="en-US" dirty="0"/>
              <a:t>Justification of using these theories whilst researching and </a:t>
            </a:r>
            <a:r>
              <a:rPr lang="en-US" dirty="0" err="1"/>
              <a:t>analysing</a:t>
            </a:r>
            <a:r>
              <a:rPr lang="en-US" dirty="0"/>
              <a:t>.</a:t>
            </a:r>
          </a:p>
        </p:txBody>
      </p:sp>
    </p:spTree>
    <p:extLst>
      <p:ext uri="{BB962C8B-B14F-4D97-AF65-F5344CB8AC3E}">
        <p14:creationId xmlns:p14="http://schemas.microsoft.com/office/powerpoint/2010/main" val="1468234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63C51-9F3E-BE4A-BE3C-0417BDCD9EA1}"/>
              </a:ext>
            </a:extLst>
          </p:cNvPr>
          <p:cNvSpPr>
            <a:spLocks noGrp="1"/>
          </p:cNvSpPr>
          <p:nvPr>
            <p:ph type="title"/>
          </p:nvPr>
        </p:nvSpPr>
        <p:spPr/>
        <p:txBody>
          <a:bodyPr/>
          <a:lstStyle/>
          <a:p>
            <a:r>
              <a:rPr lang="en-US" dirty="0"/>
              <a:t>Performance Theory</a:t>
            </a:r>
          </a:p>
        </p:txBody>
      </p:sp>
      <p:sp>
        <p:nvSpPr>
          <p:cNvPr id="3" name="Content Placeholder 2">
            <a:extLst>
              <a:ext uri="{FF2B5EF4-FFF2-40B4-BE49-F238E27FC236}">
                <a16:creationId xmlns:a16="http://schemas.microsoft.com/office/drawing/2014/main" id="{6EB05999-9D11-FF49-89C1-60560BF68513}"/>
              </a:ext>
            </a:extLst>
          </p:cNvPr>
          <p:cNvSpPr>
            <a:spLocks noGrp="1"/>
          </p:cNvSpPr>
          <p:nvPr>
            <p:ph idx="1"/>
          </p:nvPr>
        </p:nvSpPr>
        <p:spPr/>
        <p:txBody>
          <a:bodyPr>
            <a:normAutofit lnSpcReduction="10000"/>
          </a:bodyPr>
          <a:lstStyle/>
          <a:p>
            <a:r>
              <a:rPr lang="en-US" dirty="0"/>
              <a:t>This is being used as a result of both texts studied being plays.</a:t>
            </a:r>
          </a:p>
          <a:p>
            <a:r>
              <a:rPr lang="en-US" dirty="0"/>
              <a:t>The female characters in these tragedies would originally have been performed by male actors.</a:t>
            </a:r>
          </a:p>
          <a:p>
            <a:r>
              <a:rPr lang="en-US" dirty="0"/>
              <a:t>The plays were written by a man. (so the female perspective was actually a male view on the female perspective)</a:t>
            </a:r>
          </a:p>
          <a:p>
            <a:r>
              <a:rPr lang="en-US" dirty="0"/>
              <a:t>Performed to men. Women were not present at the productions. – Henderson. 1991</a:t>
            </a:r>
          </a:p>
          <a:p>
            <a:r>
              <a:rPr lang="en-US" dirty="0"/>
              <a:t>Study of plays, therefore not completely comparable to Athenian women described earlier.</a:t>
            </a:r>
          </a:p>
        </p:txBody>
      </p:sp>
    </p:spTree>
    <p:extLst>
      <p:ext uri="{BB962C8B-B14F-4D97-AF65-F5344CB8AC3E}">
        <p14:creationId xmlns:p14="http://schemas.microsoft.com/office/powerpoint/2010/main" val="317975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E31A7-4B4D-E24F-A1BD-491DF9CA71DB}"/>
              </a:ext>
            </a:extLst>
          </p:cNvPr>
          <p:cNvSpPr>
            <a:spLocks noGrp="1"/>
          </p:cNvSpPr>
          <p:nvPr>
            <p:ph type="title"/>
          </p:nvPr>
        </p:nvSpPr>
        <p:spPr/>
        <p:txBody>
          <a:bodyPr/>
          <a:lstStyle/>
          <a:p>
            <a:r>
              <a:rPr lang="en-US" dirty="0"/>
              <a:t>Feminist Theory</a:t>
            </a:r>
          </a:p>
        </p:txBody>
      </p:sp>
      <p:sp>
        <p:nvSpPr>
          <p:cNvPr id="3" name="Content Placeholder 2">
            <a:extLst>
              <a:ext uri="{FF2B5EF4-FFF2-40B4-BE49-F238E27FC236}">
                <a16:creationId xmlns:a16="http://schemas.microsoft.com/office/drawing/2014/main" id="{F22EBC5A-92D0-1842-8FDF-46CEC2F5E850}"/>
              </a:ext>
            </a:extLst>
          </p:cNvPr>
          <p:cNvSpPr>
            <a:spLocks noGrp="1"/>
          </p:cNvSpPr>
          <p:nvPr>
            <p:ph idx="1"/>
          </p:nvPr>
        </p:nvSpPr>
        <p:spPr/>
        <p:txBody>
          <a:bodyPr>
            <a:normAutofit/>
          </a:bodyPr>
          <a:lstStyle/>
          <a:p>
            <a:r>
              <a:rPr lang="en-US" dirty="0"/>
              <a:t>This is being used as a result of the in-depth analysis of the female characters within the plays.</a:t>
            </a:r>
          </a:p>
          <a:p>
            <a:r>
              <a:rPr lang="en-US" dirty="0"/>
              <a:t>“The feminine may be defined in terms of the absence of masculine characteristics” – Morley. 2004: 95</a:t>
            </a:r>
          </a:p>
          <a:p>
            <a:r>
              <a:rPr lang="en-US" dirty="0"/>
              <a:t>Difficulties: texts mainly focus on elite women, and most of the information available on women in ancient antiquity is written from an elite man’s perspective. – Morley. 2004: 90)</a:t>
            </a:r>
          </a:p>
          <a:p>
            <a:r>
              <a:rPr lang="en-US" dirty="0"/>
              <a:t>Feminist readings have the risk of containing prejudices and bias from the writer</a:t>
            </a:r>
          </a:p>
        </p:txBody>
      </p:sp>
    </p:spTree>
    <p:extLst>
      <p:ext uri="{BB962C8B-B14F-4D97-AF65-F5344CB8AC3E}">
        <p14:creationId xmlns:p14="http://schemas.microsoft.com/office/powerpoint/2010/main" val="2442689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6F91B-D48C-4748-BB3E-797F98CD7F81}"/>
              </a:ext>
            </a:extLst>
          </p:cNvPr>
          <p:cNvSpPr>
            <a:spLocks noGrp="1"/>
          </p:cNvSpPr>
          <p:nvPr>
            <p:ph type="title"/>
          </p:nvPr>
        </p:nvSpPr>
        <p:spPr/>
        <p:txBody>
          <a:bodyPr/>
          <a:lstStyle/>
          <a:p>
            <a:r>
              <a:rPr lang="en-US" dirty="0"/>
              <a:t>Gender Theory</a:t>
            </a:r>
          </a:p>
        </p:txBody>
      </p:sp>
      <p:sp>
        <p:nvSpPr>
          <p:cNvPr id="3" name="Content Placeholder 2">
            <a:extLst>
              <a:ext uri="{FF2B5EF4-FFF2-40B4-BE49-F238E27FC236}">
                <a16:creationId xmlns:a16="http://schemas.microsoft.com/office/drawing/2014/main" id="{22B36919-DBCD-7448-B1D3-18E40F85CC66}"/>
              </a:ext>
            </a:extLst>
          </p:cNvPr>
          <p:cNvSpPr>
            <a:spLocks noGrp="1"/>
          </p:cNvSpPr>
          <p:nvPr>
            <p:ph idx="1"/>
          </p:nvPr>
        </p:nvSpPr>
        <p:spPr/>
        <p:txBody>
          <a:bodyPr/>
          <a:lstStyle/>
          <a:p>
            <a:r>
              <a:rPr lang="en-US" dirty="0"/>
              <a:t>This is being used because of the close analysis of what is masculine and feminine.</a:t>
            </a:r>
          </a:p>
          <a:p>
            <a:r>
              <a:rPr lang="en-US" dirty="0"/>
              <a:t>“Male gender identity was fragile since masculinity was not founded on the possession of a male body, but on the aggressive performance of masculinity in everyday life.” – </a:t>
            </a:r>
            <a:r>
              <a:rPr lang="en-US" dirty="0" err="1"/>
              <a:t>Mottier</a:t>
            </a:r>
            <a:r>
              <a:rPr lang="en-US" dirty="0"/>
              <a:t>. 2008: 7</a:t>
            </a:r>
          </a:p>
          <a:p>
            <a:r>
              <a:rPr lang="en-US" dirty="0"/>
              <a:t>“’Masculinity’ is not a stable identity founded on a physical reality, but a role, a performance, something that is constantly shifting and negotiated.” – Morley. 2004: 98</a:t>
            </a:r>
          </a:p>
        </p:txBody>
      </p:sp>
    </p:spTree>
    <p:extLst>
      <p:ext uri="{BB962C8B-B14F-4D97-AF65-F5344CB8AC3E}">
        <p14:creationId xmlns:p14="http://schemas.microsoft.com/office/powerpoint/2010/main" val="2686777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3E6C7-659C-B949-B0E0-7C2619F3F164}"/>
              </a:ext>
            </a:extLst>
          </p:cNvPr>
          <p:cNvSpPr>
            <a:spLocks noGrp="1"/>
          </p:cNvSpPr>
          <p:nvPr>
            <p:ph type="title"/>
          </p:nvPr>
        </p:nvSpPr>
        <p:spPr/>
        <p:txBody>
          <a:bodyPr/>
          <a:lstStyle/>
          <a:p>
            <a:r>
              <a:rPr lang="en-US" dirty="0"/>
              <a:t>What is meant by ‘Masculine’?</a:t>
            </a:r>
          </a:p>
        </p:txBody>
      </p:sp>
      <p:sp>
        <p:nvSpPr>
          <p:cNvPr id="3" name="Content Placeholder 2">
            <a:extLst>
              <a:ext uri="{FF2B5EF4-FFF2-40B4-BE49-F238E27FC236}">
                <a16:creationId xmlns:a16="http://schemas.microsoft.com/office/drawing/2014/main" id="{F0DA02A5-15A4-2D45-95CD-89A581D081A9}"/>
              </a:ext>
            </a:extLst>
          </p:cNvPr>
          <p:cNvSpPr>
            <a:spLocks noGrp="1"/>
          </p:cNvSpPr>
          <p:nvPr>
            <p:ph idx="1"/>
          </p:nvPr>
        </p:nvSpPr>
        <p:spPr/>
        <p:txBody>
          <a:bodyPr/>
          <a:lstStyle/>
          <a:p>
            <a:r>
              <a:rPr lang="en-US" dirty="0"/>
              <a:t>Dictionary definition: “having qualities or appearance traditionally associated with men”</a:t>
            </a:r>
          </a:p>
          <a:p>
            <a:r>
              <a:rPr lang="en-US" dirty="0" err="1"/>
              <a:t>Mottier</a:t>
            </a:r>
            <a:r>
              <a:rPr lang="en-US" dirty="0"/>
              <a:t>: based on actions rather than the possession of a male body.</a:t>
            </a:r>
          </a:p>
          <a:p>
            <a:r>
              <a:rPr lang="en-US" dirty="0"/>
              <a:t>Actions were dominant in all social and private roles, aggressive.</a:t>
            </a:r>
          </a:p>
          <a:p>
            <a:endParaRPr lang="en-US" dirty="0"/>
          </a:p>
        </p:txBody>
      </p:sp>
    </p:spTree>
    <p:extLst>
      <p:ext uri="{BB962C8B-B14F-4D97-AF65-F5344CB8AC3E}">
        <p14:creationId xmlns:p14="http://schemas.microsoft.com/office/powerpoint/2010/main" val="1112471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F105D-0CF1-634A-9FBF-C2613C6B28F0}"/>
              </a:ext>
            </a:extLst>
          </p:cNvPr>
          <p:cNvSpPr>
            <a:spLocks noGrp="1"/>
          </p:cNvSpPr>
          <p:nvPr>
            <p:ph type="title"/>
          </p:nvPr>
        </p:nvSpPr>
        <p:spPr/>
        <p:txBody>
          <a:bodyPr/>
          <a:lstStyle/>
          <a:p>
            <a:r>
              <a:rPr lang="en-US" dirty="0"/>
              <a:t>What is meant by ‘Feminine’?</a:t>
            </a:r>
          </a:p>
        </p:txBody>
      </p:sp>
      <p:sp>
        <p:nvSpPr>
          <p:cNvPr id="3" name="Content Placeholder 2">
            <a:extLst>
              <a:ext uri="{FF2B5EF4-FFF2-40B4-BE49-F238E27FC236}">
                <a16:creationId xmlns:a16="http://schemas.microsoft.com/office/drawing/2014/main" id="{F2AE54F6-247D-A14F-9260-F5F5DD9BD35C}"/>
              </a:ext>
            </a:extLst>
          </p:cNvPr>
          <p:cNvSpPr>
            <a:spLocks noGrp="1"/>
          </p:cNvSpPr>
          <p:nvPr>
            <p:ph idx="1"/>
          </p:nvPr>
        </p:nvSpPr>
        <p:spPr/>
        <p:txBody>
          <a:bodyPr/>
          <a:lstStyle/>
          <a:p>
            <a:r>
              <a:rPr lang="en-US" dirty="0"/>
              <a:t>Dictionary definition: “having qualities or an appearance  traditionally associated with women, especially delicacy and prettiness”</a:t>
            </a:r>
          </a:p>
          <a:p>
            <a:r>
              <a:rPr lang="en-US" dirty="0"/>
              <a:t>Opposite to masculine.</a:t>
            </a:r>
          </a:p>
          <a:p>
            <a:r>
              <a:rPr lang="en-US" dirty="0"/>
              <a:t>Actions were passive, and domesticated.</a:t>
            </a:r>
          </a:p>
          <a:p>
            <a:r>
              <a:rPr lang="en-US" dirty="0"/>
              <a:t>Women were seen passive within society despite their active role in managing the household.</a:t>
            </a:r>
          </a:p>
          <a:p>
            <a:endParaRPr lang="en-US" dirty="0"/>
          </a:p>
        </p:txBody>
      </p:sp>
    </p:spTree>
    <p:extLst>
      <p:ext uri="{BB962C8B-B14F-4D97-AF65-F5344CB8AC3E}">
        <p14:creationId xmlns:p14="http://schemas.microsoft.com/office/powerpoint/2010/main" val="2328036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7CCBD-E2F5-5549-A808-71C52B7E72D8}"/>
              </a:ext>
            </a:extLst>
          </p:cNvPr>
          <p:cNvSpPr>
            <a:spLocks noGrp="1"/>
          </p:cNvSpPr>
          <p:nvPr>
            <p:ph type="title"/>
          </p:nvPr>
        </p:nvSpPr>
        <p:spPr/>
        <p:txBody>
          <a:bodyPr/>
          <a:lstStyle/>
          <a:p>
            <a:r>
              <a:rPr lang="en-US"/>
              <a:t>What are the next steps?</a:t>
            </a:r>
          </a:p>
        </p:txBody>
      </p:sp>
      <p:sp>
        <p:nvSpPr>
          <p:cNvPr id="3" name="Content Placeholder 2">
            <a:extLst>
              <a:ext uri="{FF2B5EF4-FFF2-40B4-BE49-F238E27FC236}">
                <a16:creationId xmlns:a16="http://schemas.microsoft.com/office/drawing/2014/main" id="{6FB03E9C-AC02-D343-A6BD-4E0215E9DC28}"/>
              </a:ext>
            </a:extLst>
          </p:cNvPr>
          <p:cNvSpPr>
            <a:spLocks noGrp="1"/>
          </p:cNvSpPr>
          <p:nvPr>
            <p:ph idx="1"/>
          </p:nvPr>
        </p:nvSpPr>
        <p:spPr/>
        <p:txBody>
          <a:bodyPr/>
          <a:lstStyle/>
          <a:p>
            <a:r>
              <a:rPr lang="en-US" dirty="0"/>
              <a:t>From this a closer more targeted reading of the translated texts of </a:t>
            </a:r>
            <a:r>
              <a:rPr lang="en-US" i="1" dirty="0"/>
              <a:t>Electra</a:t>
            </a:r>
            <a:r>
              <a:rPr lang="en-US" dirty="0"/>
              <a:t> and </a:t>
            </a:r>
            <a:r>
              <a:rPr lang="en-US" i="1" dirty="0"/>
              <a:t>Helen</a:t>
            </a:r>
            <a:r>
              <a:rPr lang="en-US" dirty="0"/>
              <a:t> by Euripides will take place so a discussion of the behavior of the women and how they can be perceived as masculine can take place.</a:t>
            </a:r>
          </a:p>
          <a:p>
            <a:r>
              <a:rPr lang="en-US" dirty="0"/>
              <a:t>More than one translation of each text will be looked at, the times in which they were translated will be examined and whether this has any effect on the language used.</a:t>
            </a:r>
          </a:p>
        </p:txBody>
      </p:sp>
    </p:spTree>
    <p:extLst>
      <p:ext uri="{BB962C8B-B14F-4D97-AF65-F5344CB8AC3E}">
        <p14:creationId xmlns:p14="http://schemas.microsoft.com/office/powerpoint/2010/main" val="27647371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215BF-7E70-DF4B-BACB-E66FB1992B64}"/>
              </a:ext>
            </a:extLst>
          </p:cNvPr>
          <p:cNvSpPr>
            <a:spLocks noGrp="1"/>
          </p:cNvSpPr>
          <p:nvPr>
            <p:ph type="title"/>
          </p:nvPr>
        </p:nvSpPr>
        <p:spPr/>
        <p:txBody>
          <a:bodyPr/>
          <a:lstStyle/>
          <a:p>
            <a:r>
              <a:rPr lang="en-US"/>
              <a:t>What is the purpose of this research and why is it relevant?</a:t>
            </a:r>
          </a:p>
        </p:txBody>
      </p:sp>
      <p:sp>
        <p:nvSpPr>
          <p:cNvPr id="3" name="Content Placeholder 2">
            <a:extLst>
              <a:ext uri="{FF2B5EF4-FFF2-40B4-BE49-F238E27FC236}">
                <a16:creationId xmlns:a16="http://schemas.microsoft.com/office/drawing/2014/main" id="{7899F45B-68F2-E64E-993C-06B99231DF5F}"/>
              </a:ext>
            </a:extLst>
          </p:cNvPr>
          <p:cNvSpPr>
            <a:spLocks noGrp="1"/>
          </p:cNvSpPr>
          <p:nvPr>
            <p:ph idx="1"/>
          </p:nvPr>
        </p:nvSpPr>
        <p:spPr/>
        <p:txBody>
          <a:bodyPr/>
          <a:lstStyle/>
          <a:p>
            <a:r>
              <a:rPr lang="en-US" dirty="0"/>
              <a:t>The purpose of this research is to provide an insight </a:t>
            </a:r>
            <a:r>
              <a:rPr lang="en-US"/>
              <a:t>into Euripidean</a:t>
            </a:r>
            <a:r>
              <a:rPr lang="en-US" dirty="0"/>
              <a:t> Greek tragedy.</a:t>
            </a:r>
          </a:p>
          <a:p>
            <a:r>
              <a:rPr lang="en-US" dirty="0"/>
              <a:t>It is relevant for those interested in Greek tragedy as a genre.</a:t>
            </a:r>
          </a:p>
          <a:p>
            <a:r>
              <a:rPr lang="en-US" dirty="0"/>
              <a:t>Produces a new outlook and viewpoint of the characters studied.</a:t>
            </a:r>
          </a:p>
          <a:p>
            <a:r>
              <a:rPr lang="en-US" dirty="0"/>
              <a:t>Gives an insight into lesser known and studied tragedies.</a:t>
            </a:r>
          </a:p>
          <a:p>
            <a:r>
              <a:rPr lang="en-US" dirty="0"/>
              <a:t>To apply gender, feminist and performance theory to these plays in order to further analyse and discuss.</a:t>
            </a:r>
          </a:p>
        </p:txBody>
      </p:sp>
    </p:spTree>
    <p:extLst>
      <p:ext uri="{BB962C8B-B14F-4D97-AF65-F5344CB8AC3E}">
        <p14:creationId xmlns:p14="http://schemas.microsoft.com/office/powerpoint/2010/main" val="27870891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31F1D-5992-B448-A3B8-5B86935A45F7}"/>
              </a:ext>
            </a:extLst>
          </p:cNvPr>
          <p:cNvSpPr>
            <a:spLocks noGrp="1"/>
          </p:cNvSpPr>
          <p:nvPr>
            <p:ph type="title"/>
          </p:nvPr>
        </p:nvSpPr>
        <p:spPr/>
        <p:txBody>
          <a:bodyPr/>
          <a:lstStyle/>
          <a:p>
            <a:r>
              <a:rPr lang="en-US"/>
              <a:t>bibliography</a:t>
            </a:r>
          </a:p>
        </p:txBody>
      </p:sp>
      <p:sp>
        <p:nvSpPr>
          <p:cNvPr id="3" name="Content Placeholder 2">
            <a:extLst>
              <a:ext uri="{FF2B5EF4-FFF2-40B4-BE49-F238E27FC236}">
                <a16:creationId xmlns:a16="http://schemas.microsoft.com/office/drawing/2014/main" id="{A969D4AD-6067-B142-8B02-551E1708FDD7}"/>
              </a:ext>
            </a:extLst>
          </p:cNvPr>
          <p:cNvSpPr>
            <a:spLocks noGrp="1"/>
          </p:cNvSpPr>
          <p:nvPr>
            <p:ph idx="1"/>
          </p:nvPr>
        </p:nvSpPr>
        <p:spPr/>
        <p:txBody>
          <a:bodyPr>
            <a:normAutofit fontScale="70000" lnSpcReduction="20000"/>
          </a:bodyPr>
          <a:lstStyle/>
          <a:p>
            <a:r>
              <a:rPr lang="en-US" dirty="0"/>
              <a:t>Ancient:</a:t>
            </a:r>
          </a:p>
          <a:p>
            <a:pPr lvl="1"/>
            <a:r>
              <a:rPr lang="en-GB" dirty="0">
                <a:effectLst/>
              </a:rPr>
              <a:t>Xenophon, </a:t>
            </a:r>
            <a:r>
              <a:rPr lang="en-GB" i="1" dirty="0" err="1">
                <a:effectLst/>
              </a:rPr>
              <a:t>Oeconomicus</a:t>
            </a:r>
            <a:r>
              <a:rPr lang="en-GB" dirty="0">
                <a:effectLst/>
              </a:rPr>
              <a:t>. E. C. Marchant (trans.). 1923. Cambridge: Harvard University Press</a:t>
            </a:r>
            <a:endParaRPr lang="en-US" dirty="0"/>
          </a:p>
          <a:p>
            <a:r>
              <a:rPr lang="en-US" dirty="0"/>
              <a:t>Modern:</a:t>
            </a:r>
          </a:p>
          <a:p>
            <a:pPr lvl="1"/>
            <a:r>
              <a:rPr lang="en-GB" dirty="0">
                <a:effectLst/>
              </a:rPr>
              <a:t>Beard, M. 1993. ‘The Classical Woman’, </a:t>
            </a:r>
            <a:r>
              <a:rPr lang="en-GB" i="1" dirty="0">
                <a:effectLst/>
              </a:rPr>
              <a:t>History</a:t>
            </a:r>
            <a:r>
              <a:rPr lang="en-GB" dirty="0">
                <a:effectLst/>
              </a:rPr>
              <a:t> </a:t>
            </a:r>
            <a:r>
              <a:rPr lang="en-GB" i="1" dirty="0">
                <a:effectLst/>
              </a:rPr>
              <a:t>Today</a:t>
            </a:r>
            <a:r>
              <a:rPr lang="en-GB" dirty="0">
                <a:effectLst/>
              </a:rPr>
              <a:t>. 43, pp. 29-36</a:t>
            </a:r>
          </a:p>
          <a:p>
            <a:pPr lvl="1"/>
            <a:r>
              <a:rPr lang="en-GB" dirty="0" err="1">
                <a:effectLst/>
              </a:rPr>
              <a:t>Cawthorn</a:t>
            </a:r>
            <a:r>
              <a:rPr lang="en-GB" dirty="0">
                <a:effectLst/>
              </a:rPr>
              <a:t>, K. 2008. </a:t>
            </a:r>
            <a:r>
              <a:rPr lang="en-GB" i="1" dirty="0">
                <a:effectLst/>
              </a:rPr>
              <a:t>Becoming Female: The Male Body in Greek Tragedy</a:t>
            </a:r>
            <a:r>
              <a:rPr lang="en-GB" dirty="0">
                <a:effectLst/>
              </a:rPr>
              <a:t>. London: Bloomsbury</a:t>
            </a:r>
          </a:p>
          <a:p>
            <a:pPr lvl="1"/>
            <a:r>
              <a:rPr lang="en-GB" dirty="0">
                <a:effectLst/>
              </a:rPr>
              <a:t>Henderson, J. 1991. ‘Women and the Athenian Dramatic Festivals’, in </a:t>
            </a:r>
            <a:r>
              <a:rPr lang="en-GB" i="1" dirty="0">
                <a:effectLst/>
              </a:rPr>
              <a:t>Transactions of the American Philological Association.</a:t>
            </a:r>
            <a:r>
              <a:rPr lang="en-GB" dirty="0">
                <a:effectLst/>
              </a:rPr>
              <a:t> 121, pp. 133-147</a:t>
            </a:r>
          </a:p>
          <a:p>
            <a:pPr lvl="1"/>
            <a:r>
              <a:rPr lang="en-GB" dirty="0" err="1">
                <a:effectLst/>
              </a:rPr>
              <a:t>McHardy</a:t>
            </a:r>
            <a:r>
              <a:rPr lang="en-GB" dirty="0">
                <a:effectLst/>
              </a:rPr>
              <a:t>, F., and Marshall, E. 2004. </a:t>
            </a:r>
            <a:r>
              <a:rPr lang="en-GB" i="1" dirty="0">
                <a:effectLst/>
              </a:rPr>
              <a:t>Women’s Influence on Classical Civilisation</a:t>
            </a:r>
            <a:r>
              <a:rPr lang="en-GB" dirty="0">
                <a:effectLst/>
              </a:rPr>
              <a:t>. London: Routledge</a:t>
            </a:r>
          </a:p>
          <a:p>
            <a:pPr lvl="1"/>
            <a:r>
              <a:rPr lang="en-GB" dirty="0" err="1">
                <a:effectLst/>
              </a:rPr>
              <a:t>Mottier</a:t>
            </a:r>
            <a:r>
              <a:rPr lang="en-GB" dirty="0">
                <a:effectLst/>
              </a:rPr>
              <a:t>, V. 2008. </a:t>
            </a:r>
            <a:r>
              <a:rPr lang="en-GB" i="1" dirty="0">
                <a:effectLst/>
              </a:rPr>
              <a:t>Sexuality: A Very Short Introduction</a:t>
            </a:r>
            <a:r>
              <a:rPr lang="en-GB" dirty="0">
                <a:effectLst/>
              </a:rPr>
              <a:t>. Oxford: Oxford University Press</a:t>
            </a:r>
          </a:p>
          <a:p>
            <a:pPr lvl="1"/>
            <a:r>
              <a:rPr lang="en-GB" dirty="0">
                <a:effectLst/>
              </a:rPr>
              <a:t>Morley, N. 2004. </a:t>
            </a:r>
            <a:r>
              <a:rPr lang="en-GB" i="1" dirty="0">
                <a:effectLst/>
              </a:rPr>
              <a:t>Theories, Models and Concepts in Ancient History</a:t>
            </a:r>
            <a:r>
              <a:rPr lang="en-GB" dirty="0">
                <a:effectLst/>
              </a:rPr>
              <a:t>. Oxon: Routledge</a:t>
            </a:r>
          </a:p>
          <a:p>
            <a:pPr lvl="1"/>
            <a:r>
              <a:rPr lang="en-GB" dirty="0">
                <a:effectLst/>
              </a:rPr>
              <a:t>Pomeroy, S. B. 1975. </a:t>
            </a:r>
            <a:r>
              <a:rPr lang="en-GB" i="1" dirty="0">
                <a:effectLst/>
              </a:rPr>
              <a:t>Goddesses, Whores, Wives and Slaves</a:t>
            </a:r>
            <a:r>
              <a:rPr lang="en-GB" dirty="0">
                <a:effectLst/>
              </a:rPr>
              <a:t>. New York: </a:t>
            </a:r>
            <a:r>
              <a:rPr lang="en-GB" dirty="0" err="1">
                <a:effectLst/>
              </a:rPr>
              <a:t>Schocken</a:t>
            </a:r>
            <a:r>
              <a:rPr lang="en-GB" dirty="0">
                <a:effectLst/>
              </a:rPr>
              <a:t> Books</a:t>
            </a:r>
          </a:p>
          <a:p>
            <a:pPr lvl="1"/>
            <a:endParaRPr lang="en-GB" dirty="0">
              <a:effectLst/>
            </a:endParaRPr>
          </a:p>
          <a:p>
            <a:pPr lvl="1"/>
            <a:endParaRPr lang="en-US" dirty="0"/>
          </a:p>
        </p:txBody>
      </p:sp>
    </p:spTree>
    <p:extLst>
      <p:ext uri="{BB962C8B-B14F-4D97-AF65-F5344CB8AC3E}">
        <p14:creationId xmlns:p14="http://schemas.microsoft.com/office/powerpoint/2010/main" val="27302847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F29AA-4D5D-3742-BA8C-D2077F6EF56D}"/>
              </a:ext>
            </a:extLst>
          </p:cNvPr>
          <p:cNvSpPr>
            <a:spLocks noGrp="1"/>
          </p:cNvSpPr>
          <p:nvPr>
            <p:ph type="title"/>
          </p:nvPr>
        </p:nvSpPr>
        <p:spPr/>
        <p:txBody>
          <a:bodyPr/>
          <a:lstStyle/>
          <a:p>
            <a:r>
              <a:rPr lang="en-US" dirty="0"/>
              <a:t>Images</a:t>
            </a:r>
          </a:p>
        </p:txBody>
      </p:sp>
      <p:sp>
        <p:nvSpPr>
          <p:cNvPr id="3" name="Content Placeholder 2">
            <a:extLst>
              <a:ext uri="{FF2B5EF4-FFF2-40B4-BE49-F238E27FC236}">
                <a16:creationId xmlns:a16="http://schemas.microsoft.com/office/drawing/2014/main" id="{8F60C99E-314B-A044-B4D8-815ACEB50E93}"/>
              </a:ext>
            </a:extLst>
          </p:cNvPr>
          <p:cNvSpPr>
            <a:spLocks noGrp="1"/>
          </p:cNvSpPr>
          <p:nvPr>
            <p:ph idx="1"/>
          </p:nvPr>
        </p:nvSpPr>
        <p:spPr/>
        <p:txBody>
          <a:bodyPr>
            <a:normAutofit fontScale="85000" lnSpcReduction="20000"/>
          </a:bodyPr>
          <a:lstStyle/>
          <a:p>
            <a:r>
              <a:rPr lang="en-US" dirty="0"/>
              <a:t>Lewis, S. 2002. </a:t>
            </a:r>
            <a:r>
              <a:rPr lang="en-US" i="1" dirty="0"/>
              <a:t>The Athenian Woman: An Iconographic Handbook</a:t>
            </a:r>
            <a:r>
              <a:rPr lang="en-US" dirty="0"/>
              <a:t>. London: Routledge</a:t>
            </a:r>
          </a:p>
          <a:p>
            <a:pPr lvl="1"/>
            <a:r>
              <a:rPr lang="en-US" dirty="0"/>
              <a:t>Fig. 2.1, p.63 – Attic red-figure pyxis, c. 450 BC (drawing)</a:t>
            </a:r>
          </a:p>
          <a:p>
            <a:pPr lvl="1"/>
            <a:r>
              <a:rPr lang="en-US" dirty="0"/>
              <a:t>Fig. 2.2, p.64 – Attic red-figure hydria, 460-70 BC</a:t>
            </a:r>
          </a:p>
          <a:p>
            <a:pPr lvl="1"/>
            <a:r>
              <a:rPr lang="en-US" dirty="0"/>
              <a:t>Fig. 2.3, p. 65 – Attic red-figure pyxis, c. 460 BC</a:t>
            </a:r>
          </a:p>
          <a:p>
            <a:pPr lvl="1"/>
            <a:r>
              <a:rPr lang="en-US" dirty="0"/>
              <a:t>Fig. 2.15, p. 73 – Attic black-figure hydria, c. 530 BC</a:t>
            </a:r>
          </a:p>
          <a:p>
            <a:pPr lvl="1"/>
            <a:r>
              <a:rPr lang="en-US" dirty="0"/>
              <a:t>Fig. 2.25, p. 81 – Attic red-figure pyxis, c. 470 BC (drawing)</a:t>
            </a:r>
          </a:p>
          <a:p>
            <a:pPr lvl="1"/>
            <a:r>
              <a:rPr lang="en-US" dirty="0"/>
              <a:t>Fig. 2.31, p. 88 – Attic red-figure hydria, c. 420 BC</a:t>
            </a:r>
          </a:p>
          <a:p>
            <a:pPr lvl="1"/>
            <a:r>
              <a:rPr lang="en-US" dirty="0"/>
              <a:t>Fig. 3.2, p. 92 – Attic black-figure </a:t>
            </a:r>
            <a:r>
              <a:rPr lang="en-US" dirty="0" err="1"/>
              <a:t>pelike</a:t>
            </a:r>
            <a:r>
              <a:rPr lang="en-US" dirty="0"/>
              <a:t>, c. 510 BC</a:t>
            </a:r>
          </a:p>
          <a:p>
            <a:pPr lvl="1"/>
            <a:r>
              <a:rPr lang="en-US" dirty="0"/>
              <a:t>Fig 3.4, p. 94 – Attic red-figure cup, c. 480 BC</a:t>
            </a:r>
          </a:p>
          <a:p>
            <a:pPr lvl="1"/>
            <a:r>
              <a:rPr lang="en-US" dirty="0"/>
              <a:t>Fig 4.1, p. 131 – Attic red-figure hydra, c. 440 BC</a:t>
            </a:r>
          </a:p>
          <a:p>
            <a:pPr lvl="1"/>
            <a:endParaRPr lang="en-US" dirty="0"/>
          </a:p>
        </p:txBody>
      </p:sp>
    </p:spTree>
    <p:extLst>
      <p:ext uri="{BB962C8B-B14F-4D97-AF65-F5344CB8AC3E}">
        <p14:creationId xmlns:p14="http://schemas.microsoft.com/office/powerpoint/2010/main" val="13098570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A68B2-9306-6F45-B067-B8AB5FAEA5B9}"/>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B74DD84C-5406-EC47-80B1-04477128473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4977814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0F262FD6-3409-4039-A531-64BD4D2F99E4}"/>
    </a:ext>
  </a:extLst>
</a:theme>
</file>

<file path=docProps/app.xml><?xml version="1.0" encoding="utf-8"?>
<Properties xmlns="http://schemas.openxmlformats.org/officeDocument/2006/extended-properties" xmlns:vt="http://schemas.openxmlformats.org/officeDocument/2006/docPropsVTypes">
  <Template>{FB9F42F5-3344-9B47-8279-A455431E57F4}tf10001063</Template>
  <TotalTime>9135</TotalTime>
  <Words>1218</Words>
  <Application>Microsoft Macintosh PowerPoint</Application>
  <PresentationFormat>Widescreen</PresentationFormat>
  <Paragraphs>76</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Century Gothic</vt:lpstr>
      <vt:lpstr>Mesh</vt:lpstr>
      <vt:lpstr>An analysis of the extent to which Euripides’ characters Electra and Helen have been perceived as ‘masculine’</vt:lpstr>
      <vt:lpstr>Chapter One</vt:lpstr>
      <vt:lpstr>How does this fit into the wider dissertation?</vt:lpstr>
      <vt:lpstr>The life of a 5th century BC Athenian woman</vt:lpstr>
      <vt:lpstr>PowerPoint Presentation</vt:lpstr>
      <vt:lpstr>PowerPoint Presentation</vt:lpstr>
      <vt:lpstr>PowerPoint Presentation</vt:lpstr>
      <vt:lpstr>Theoretical Approach and how it is applied to a 5th century BC context</vt:lpstr>
      <vt:lpstr>Performance Theory</vt:lpstr>
      <vt:lpstr>Feminist Theory</vt:lpstr>
      <vt:lpstr>Gender Theory</vt:lpstr>
      <vt:lpstr>What is meant by ‘Masculine’?</vt:lpstr>
      <vt:lpstr>What is meant by ‘Feminine’?</vt:lpstr>
      <vt:lpstr>What are the next steps?</vt:lpstr>
      <vt:lpstr>What is the purpose of this research and why is it relevant?</vt:lpstr>
      <vt:lpstr>bibliography</vt:lpstr>
      <vt:lpstr>Images</vt:lpstr>
      <vt:lpstr>Questions?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Cawdell</dc:creator>
  <cp:lastModifiedBy>Elizabeth Cawdell</cp:lastModifiedBy>
  <cp:revision>60</cp:revision>
  <dcterms:created xsi:type="dcterms:W3CDTF">2020-01-28T15:10:04Z</dcterms:created>
  <dcterms:modified xsi:type="dcterms:W3CDTF">2020-02-03T23:25:07Z</dcterms:modified>
</cp:coreProperties>
</file>