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2" r:id="rId4"/>
    <p:sldMasterId id="2147483935" r:id="rId5"/>
  </p:sldMasterIdLst>
  <p:notesMasterIdLst>
    <p:notesMasterId r:id="rId43"/>
  </p:notesMasterIdLst>
  <p:handoutMasterIdLst>
    <p:handoutMasterId r:id="rId44"/>
  </p:handoutMasterIdLst>
  <p:sldIdLst>
    <p:sldId id="342" r:id="rId6"/>
    <p:sldId id="258" r:id="rId7"/>
    <p:sldId id="343" r:id="rId8"/>
    <p:sldId id="344" r:id="rId9"/>
    <p:sldId id="345" r:id="rId10"/>
    <p:sldId id="392" r:id="rId11"/>
    <p:sldId id="346" r:id="rId12"/>
    <p:sldId id="348" r:id="rId13"/>
    <p:sldId id="349" r:id="rId14"/>
    <p:sldId id="394" r:id="rId15"/>
    <p:sldId id="350" r:id="rId16"/>
    <p:sldId id="352" r:id="rId17"/>
    <p:sldId id="353" r:id="rId18"/>
    <p:sldId id="354" r:id="rId19"/>
    <p:sldId id="356" r:id="rId20"/>
    <p:sldId id="355" r:id="rId21"/>
    <p:sldId id="395" r:id="rId22"/>
    <p:sldId id="357" r:id="rId23"/>
    <p:sldId id="359" r:id="rId24"/>
    <p:sldId id="360" r:id="rId25"/>
    <p:sldId id="361" r:id="rId26"/>
    <p:sldId id="362" r:id="rId27"/>
    <p:sldId id="363" r:id="rId28"/>
    <p:sldId id="365" r:id="rId29"/>
    <p:sldId id="367" r:id="rId30"/>
    <p:sldId id="369" r:id="rId31"/>
    <p:sldId id="370" r:id="rId32"/>
    <p:sldId id="396" r:id="rId33"/>
    <p:sldId id="372" r:id="rId34"/>
    <p:sldId id="373" r:id="rId35"/>
    <p:sldId id="378" r:id="rId36"/>
    <p:sldId id="374" r:id="rId37"/>
    <p:sldId id="375" r:id="rId38"/>
    <p:sldId id="379" r:id="rId39"/>
    <p:sldId id="376" r:id="rId40"/>
    <p:sldId id="377" r:id="rId41"/>
    <p:sldId id="393" r:id="rId42"/>
  </p:sldIdLst>
  <p:sldSz cx="9144000" cy="6858000" type="screen4x3"/>
  <p:notesSz cx="6669088" cy="97536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71" autoAdjust="0"/>
    <p:restoredTop sz="86395" autoAdjust="0"/>
  </p:normalViewPr>
  <p:slideViewPr>
    <p:cSldViewPr>
      <p:cViewPr varScale="1">
        <p:scale>
          <a:sx n="99" d="100"/>
          <a:sy n="99" d="100"/>
        </p:scale>
        <p:origin x="1926" y="90"/>
      </p:cViewPr>
      <p:guideLst>
        <p:guide orient="horz" pos="2160"/>
        <p:guide pos="2880"/>
      </p:guideLst>
    </p:cSldViewPr>
  </p:slideViewPr>
  <p:outlineViewPr>
    <p:cViewPr>
      <p:scale>
        <a:sx n="33" d="100"/>
        <a:sy n="33" d="100"/>
      </p:scale>
      <p:origin x="0" y="-5862"/>
    </p:cViewPr>
  </p:outlineViewPr>
  <p:notesTextViewPr>
    <p:cViewPr>
      <p:scale>
        <a:sx n="100" d="100"/>
        <a:sy n="100" d="100"/>
      </p:scale>
      <p:origin x="0" y="0"/>
    </p:cViewPr>
  </p:notesTextViewPr>
  <p:notesViewPr>
    <p:cSldViewPr>
      <p:cViewPr varScale="1">
        <p:scale>
          <a:sx n="66" d="100"/>
          <a:sy n="66" d="100"/>
        </p:scale>
        <p:origin x="2676" y="51"/>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notesMaster" Target="notesMasters/notesMaster1.xml"/><Relationship Id="rId48"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90" name="Rectangle 2"/>
          <p:cNvSpPr>
            <a:spLocks noGrp="1" noChangeArrowheads="1"/>
          </p:cNvSpPr>
          <p:nvPr>
            <p:ph type="hdr" sz="quarter"/>
          </p:nvPr>
        </p:nvSpPr>
        <p:spPr bwMode="auto">
          <a:xfrm>
            <a:off x="0"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12291" name="Rectangle 3"/>
          <p:cNvSpPr>
            <a:spLocks noGrp="1" noChangeArrowheads="1"/>
          </p:cNvSpPr>
          <p:nvPr>
            <p:ph type="dt" sz="quarter" idx="1"/>
          </p:nvPr>
        </p:nvSpPr>
        <p:spPr bwMode="auto">
          <a:xfrm>
            <a:off x="3777607"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ltLang="cy-GB"/>
          </a:p>
        </p:txBody>
      </p:sp>
      <p:sp>
        <p:nvSpPr>
          <p:cNvPr id="12292" name="Rectangle 4"/>
          <p:cNvSpPr>
            <a:spLocks noGrp="1" noChangeArrowheads="1"/>
          </p:cNvSpPr>
          <p:nvPr>
            <p:ph type="ftr" sz="quarter" idx="2"/>
          </p:nvPr>
        </p:nvSpPr>
        <p:spPr bwMode="auto">
          <a:xfrm>
            <a:off x="0"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12293" name="Rectangle 5"/>
          <p:cNvSpPr>
            <a:spLocks noGrp="1" noChangeArrowheads="1"/>
          </p:cNvSpPr>
          <p:nvPr>
            <p:ph type="sldNum" sz="quarter" idx="3"/>
          </p:nvPr>
        </p:nvSpPr>
        <p:spPr bwMode="auto">
          <a:xfrm>
            <a:off x="3777607"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0B712D0-103B-444A-8106-412CE57F1A53}" type="slidenum">
              <a:rPr lang="en-GB" altLang="cy-GB"/>
              <a:pPr>
                <a:defRPr/>
              </a:pPr>
              <a:t>‹#›</a:t>
            </a:fld>
            <a:endParaRPr lang="en-GB" altLang="cy-GB"/>
          </a:p>
        </p:txBody>
      </p:sp>
    </p:spTree>
    <p:extLst>
      <p:ext uri="{BB962C8B-B14F-4D97-AF65-F5344CB8AC3E}">
        <p14:creationId xmlns:p14="http://schemas.microsoft.com/office/powerpoint/2010/main" val="38062431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17411" name="Rectangle 3"/>
          <p:cNvSpPr>
            <a:spLocks noGrp="1" noChangeArrowheads="1"/>
          </p:cNvSpPr>
          <p:nvPr>
            <p:ph type="dt" idx="1"/>
          </p:nvPr>
        </p:nvSpPr>
        <p:spPr bwMode="auto">
          <a:xfrm>
            <a:off x="3777607" y="0"/>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ltLang="cy-GB"/>
          </a:p>
        </p:txBody>
      </p:sp>
      <p:sp>
        <p:nvSpPr>
          <p:cNvPr id="13316" name="Rectangle 4"/>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7413" name="Rectangle 5"/>
          <p:cNvSpPr>
            <a:spLocks noGrp="1" noChangeArrowheads="1"/>
          </p:cNvSpPr>
          <p:nvPr>
            <p:ph type="body" sz="quarter" idx="3"/>
          </p:nvPr>
        </p:nvSpPr>
        <p:spPr bwMode="auto">
          <a:xfrm>
            <a:off x="666909" y="4632960"/>
            <a:ext cx="5335270" cy="43891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cy-GB" noProof="0"/>
              <a:t>Click to edit Master text styles</a:t>
            </a:r>
          </a:p>
          <a:p>
            <a:pPr lvl="1"/>
            <a:r>
              <a:rPr lang="en-GB" altLang="cy-GB" noProof="0"/>
              <a:t>Second level</a:t>
            </a:r>
          </a:p>
          <a:p>
            <a:pPr lvl="2"/>
            <a:r>
              <a:rPr lang="en-GB" altLang="cy-GB" noProof="0"/>
              <a:t>Third level</a:t>
            </a:r>
          </a:p>
          <a:p>
            <a:pPr lvl="3"/>
            <a:r>
              <a:rPr lang="en-GB" altLang="cy-GB" noProof="0"/>
              <a:t>Fourth level</a:t>
            </a:r>
          </a:p>
          <a:p>
            <a:pPr lvl="4"/>
            <a:r>
              <a:rPr lang="en-GB" altLang="cy-GB" noProof="0"/>
              <a:t>Fifth level</a:t>
            </a:r>
          </a:p>
        </p:txBody>
      </p:sp>
      <p:sp>
        <p:nvSpPr>
          <p:cNvPr id="17414" name="Rectangle 6"/>
          <p:cNvSpPr>
            <a:spLocks noGrp="1" noChangeArrowheads="1"/>
          </p:cNvSpPr>
          <p:nvPr>
            <p:ph type="ftr" sz="quarter" idx="4"/>
          </p:nvPr>
        </p:nvSpPr>
        <p:spPr bwMode="auto">
          <a:xfrm>
            <a:off x="0"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17415" name="Rectangle 7"/>
          <p:cNvSpPr>
            <a:spLocks noGrp="1" noChangeArrowheads="1"/>
          </p:cNvSpPr>
          <p:nvPr>
            <p:ph type="sldNum" sz="quarter" idx="5"/>
          </p:nvPr>
        </p:nvSpPr>
        <p:spPr bwMode="auto">
          <a:xfrm>
            <a:off x="3777607" y="9264227"/>
            <a:ext cx="2889938" cy="487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5C22DE99-E6D4-4469-86B6-550F0AA9348C}" type="slidenum">
              <a:rPr lang="en-GB" altLang="cy-GB"/>
              <a:pPr>
                <a:defRPr/>
              </a:pPr>
              <a:t>‹#›</a:t>
            </a:fld>
            <a:endParaRPr lang="en-GB" altLang="cy-GB"/>
          </a:p>
        </p:txBody>
      </p:sp>
    </p:spTree>
    <p:extLst>
      <p:ext uri="{BB962C8B-B14F-4D97-AF65-F5344CB8AC3E}">
        <p14:creationId xmlns:p14="http://schemas.microsoft.com/office/powerpoint/2010/main" val="980794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cy-GB" altLang="cy-GB" dirty="0">
                <a:latin typeface="Arial" panose="020B0604020202020204" pitchFamily="34" charset="0"/>
              </a:rPr>
              <a:t>Try and do as </a:t>
            </a:r>
            <a:r>
              <a:rPr lang="cy-GB" altLang="cy-GB" dirty="0" err="1">
                <a:latin typeface="Arial" panose="020B0604020202020204" pitchFamily="34" charset="0"/>
              </a:rPr>
              <a:t>much</a:t>
            </a:r>
            <a:r>
              <a:rPr lang="cy-GB" altLang="cy-GB" dirty="0">
                <a:latin typeface="Arial" panose="020B0604020202020204" pitchFamily="34" charset="0"/>
              </a:rPr>
              <a:t> as </a:t>
            </a:r>
            <a:r>
              <a:rPr lang="cy-GB" altLang="cy-GB" dirty="0" err="1">
                <a:latin typeface="Arial" panose="020B0604020202020204" pitchFamily="34" charset="0"/>
              </a:rPr>
              <a:t>you</a:t>
            </a:r>
            <a:r>
              <a:rPr lang="cy-GB" altLang="cy-GB" dirty="0">
                <a:latin typeface="Arial" panose="020B0604020202020204" pitchFamily="34" charset="0"/>
              </a:rPr>
              <a:t> can of </a:t>
            </a:r>
            <a:r>
              <a:rPr lang="cy-GB" altLang="cy-GB" dirty="0" err="1">
                <a:latin typeface="Arial" panose="020B0604020202020204" pitchFamily="34" charset="0"/>
              </a:rPr>
              <a:t>this</a:t>
            </a:r>
            <a:r>
              <a:rPr lang="cy-GB" altLang="cy-GB" dirty="0">
                <a:latin typeface="Arial" panose="020B0604020202020204" pitchFamily="34" charset="0"/>
              </a:rPr>
              <a:t> PP; </a:t>
            </a:r>
            <a:r>
              <a:rPr lang="cy-GB" altLang="cy-GB" dirty="0" err="1">
                <a:latin typeface="Arial" panose="020B0604020202020204" pitchFamily="34" charset="0"/>
              </a:rPr>
              <a:t>if</a:t>
            </a:r>
            <a:r>
              <a:rPr lang="cy-GB" altLang="cy-GB" dirty="0">
                <a:latin typeface="Arial" panose="020B0604020202020204" pitchFamily="34" charset="0"/>
              </a:rPr>
              <a:t> </a:t>
            </a:r>
            <a:r>
              <a:rPr lang="cy-GB" altLang="cy-GB" dirty="0" err="1">
                <a:latin typeface="Arial" panose="020B0604020202020204" pitchFamily="34" charset="0"/>
              </a:rPr>
              <a:t>you</a:t>
            </a:r>
            <a:r>
              <a:rPr lang="cy-GB" altLang="cy-GB" dirty="0">
                <a:latin typeface="Arial" panose="020B0604020202020204" pitchFamily="34" charset="0"/>
              </a:rPr>
              <a:t> </a:t>
            </a:r>
            <a:r>
              <a:rPr lang="cy-GB" altLang="cy-GB" dirty="0" err="1">
                <a:latin typeface="Arial" panose="020B0604020202020204" pitchFamily="34" charset="0"/>
              </a:rPr>
              <a:t>can’t</a:t>
            </a:r>
            <a:r>
              <a:rPr lang="cy-GB" altLang="cy-GB" dirty="0">
                <a:latin typeface="Arial" panose="020B0604020202020204" pitchFamily="34" charset="0"/>
              </a:rPr>
              <a:t> </a:t>
            </a:r>
            <a:r>
              <a:rPr lang="cy-GB" altLang="cy-GB" dirty="0" err="1">
                <a:latin typeface="Arial" panose="020B0604020202020204" pitchFamily="34" charset="0"/>
              </a:rPr>
              <a:t>get</a:t>
            </a:r>
            <a:r>
              <a:rPr lang="cy-GB" altLang="cy-GB" dirty="0">
                <a:latin typeface="Arial" panose="020B0604020202020204" pitchFamily="34" charset="0"/>
              </a:rPr>
              <a:t> to the </a:t>
            </a:r>
            <a:r>
              <a:rPr lang="cy-GB" altLang="cy-GB" dirty="0" err="1">
                <a:latin typeface="Arial" panose="020B0604020202020204" pitchFamily="34" charset="0"/>
              </a:rPr>
              <a:t>end</a:t>
            </a:r>
            <a:r>
              <a:rPr lang="cy-GB" altLang="cy-GB" dirty="0">
                <a:latin typeface="Arial" panose="020B0604020202020204" pitchFamily="34" charset="0"/>
              </a:rPr>
              <a:t> of it, </a:t>
            </a:r>
            <a:r>
              <a:rPr lang="cy-GB" altLang="cy-GB" dirty="0" err="1">
                <a:latin typeface="Arial" panose="020B0604020202020204" pitchFamily="34" charset="0"/>
              </a:rPr>
              <a:t>jump</a:t>
            </a:r>
            <a:r>
              <a:rPr lang="cy-GB" altLang="cy-GB" dirty="0">
                <a:latin typeface="Arial" panose="020B0604020202020204" pitchFamily="34" charset="0"/>
              </a:rPr>
              <a:t> to the </a:t>
            </a:r>
            <a:r>
              <a:rPr lang="cy-GB" altLang="cy-GB" dirty="0" err="1">
                <a:latin typeface="Arial" panose="020B0604020202020204" pitchFamily="34" charset="0"/>
              </a:rPr>
              <a:t>research</a:t>
            </a:r>
            <a:r>
              <a:rPr lang="cy-GB" altLang="cy-GB" dirty="0">
                <a:latin typeface="Arial" panose="020B0604020202020204" pitchFamily="34" charset="0"/>
              </a:rPr>
              <a:t> </a:t>
            </a:r>
            <a:r>
              <a:rPr lang="cy-GB" altLang="cy-GB" dirty="0" err="1">
                <a:latin typeface="Arial" panose="020B0604020202020204" pitchFamily="34" charset="0"/>
              </a:rPr>
              <a:t>task</a:t>
            </a:r>
            <a:r>
              <a:rPr lang="cy-GB" altLang="cy-GB" dirty="0">
                <a:latin typeface="Arial" panose="020B0604020202020204" pitchFamily="34" charset="0"/>
              </a:rPr>
              <a:t> at the </a:t>
            </a:r>
            <a:r>
              <a:rPr lang="cy-GB" altLang="cy-GB" dirty="0" err="1">
                <a:latin typeface="Arial" panose="020B0604020202020204" pitchFamily="34" charset="0"/>
              </a:rPr>
              <a:t>end</a:t>
            </a:r>
            <a:r>
              <a:rPr lang="cy-GB" altLang="cy-GB" dirty="0">
                <a:latin typeface="Arial" panose="020B0604020202020204" pitchFamily="34" charset="0"/>
              </a:rPr>
              <a:t> </a:t>
            </a:r>
            <a:r>
              <a:rPr lang="cy-GB" altLang="cy-GB" dirty="0" err="1">
                <a:latin typeface="Arial" panose="020B0604020202020204" pitchFamily="34" charset="0"/>
              </a:rPr>
              <a:t>so</a:t>
            </a:r>
            <a:r>
              <a:rPr lang="cy-GB" altLang="cy-GB" dirty="0">
                <a:latin typeface="Arial" panose="020B0604020202020204" pitchFamily="34" charset="0"/>
              </a:rPr>
              <a:t> </a:t>
            </a:r>
            <a:r>
              <a:rPr lang="cy-GB" altLang="cy-GB" dirty="0" err="1">
                <a:latin typeface="Arial" panose="020B0604020202020204" pitchFamily="34" charset="0"/>
              </a:rPr>
              <a:t>that</a:t>
            </a:r>
            <a:r>
              <a:rPr lang="cy-GB" altLang="cy-GB" dirty="0">
                <a:latin typeface="Arial" panose="020B0604020202020204" pitchFamily="34" charset="0"/>
              </a:rPr>
              <a:t> </a:t>
            </a:r>
            <a:r>
              <a:rPr lang="cy-GB" altLang="cy-GB" dirty="0" err="1">
                <a:latin typeface="Arial" panose="020B0604020202020204" pitchFamily="34" charset="0"/>
              </a:rPr>
              <a:t>they</a:t>
            </a:r>
            <a:r>
              <a:rPr lang="cy-GB" altLang="cy-GB" dirty="0">
                <a:latin typeface="Arial" panose="020B0604020202020204" pitchFamily="34" charset="0"/>
              </a:rPr>
              <a:t> </a:t>
            </a:r>
            <a:r>
              <a:rPr lang="cy-GB" altLang="cy-GB" dirty="0" err="1">
                <a:latin typeface="Arial" panose="020B0604020202020204" pitchFamily="34" charset="0"/>
              </a:rPr>
              <a:t>have</a:t>
            </a:r>
            <a:r>
              <a:rPr lang="cy-GB" altLang="cy-GB" dirty="0">
                <a:latin typeface="Arial" panose="020B0604020202020204" pitchFamily="34" charset="0"/>
              </a:rPr>
              <a:t> </a:t>
            </a:r>
            <a:r>
              <a:rPr lang="cy-GB" altLang="cy-GB" dirty="0" err="1">
                <a:latin typeface="Arial" panose="020B0604020202020204" pitchFamily="34" charset="0"/>
              </a:rPr>
              <a:t>plenty</a:t>
            </a:r>
            <a:r>
              <a:rPr lang="cy-GB" altLang="cy-GB" dirty="0">
                <a:latin typeface="Arial" panose="020B0604020202020204" pitchFamily="34" charset="0"/>
              </a:rPr>
              <a:t> of </a:t>
            </a:r>
            <a:r>
              <a:rPr lang="cy-GB" altLang="cy-GB" dirty="0" err="1">
                <a:latin typeface="Arial" panose="020B0604020202020204" pitchFamily="34" charset="0"/>
              </a:rPr>
              <a:t>time</a:t>
            </a:r>
            <a:r>
              <a:rPr lang="cy-GB" altLang="cy-GB" dirty="0">
                <a:latin typeface="Arial" panose="020B0604020202020204" pitchFamily="34" charset="0"/>
              </a:rPr>
              <a:t> to do the </a:t>
            </a:r>
            <a:r>
              <a:rPr lang="cy-GB" altLang="cy-GB" dirty="0" err="1">
                <a:latin typeface="Arial" panose="020B0604020202020204" pitchFamily="34" charset="0"/>
              </a:rPr>
              <a:t>task</a:t>
            </a:r>
            <a:r>
              <a:rPr lang="cy-GB" altLang="cy-GB" dirty="0">
                <a:latin typeface="Arial" panose="020B0604020202020204" pitchFamily="34" charset="0"/>
              </a:rPr>
              <a:t>.</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5139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5348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cy-GB" dirty="0">
                <a:latin typeface="Arial" panose="020B0604020202020204" pitchFamily="34" charset="0"/>
              </a:rPr>
              <a:t>Students may share their </a:t>
            </a:r>
            <a:r>
              <a:rPr lang="en-GB" altLang="cy-GB" dirty="0" smtClean="0">
                <a:latin typeface="Arial" panose="020B0604020202020204" pitchFamily="34" charset="0"/>
              </a:rPr>
              <a:t>experiences</a:t>
            </a:r>
            <a:endParaRPr lang="en-GB" altLang="cy-GB" dirty="0">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a:defRPr/>
            </a:pPr>
            <a:fld id="{5C22DE99-E6D4-4469-86B6-550F0AA9348C}" type="slidenum">
              <a:rPr lang="en-GB" altLang="cy-GB" smtClean="0"/>
              <a:pPr>
                <a:defRPr/>
              </a:pPr>
              <a:t>7</a:t>
            </a:fld>
            <a:endParaRPr lang="en-GB" altLang="cy-GB"/>
          </a:p>
        </p:txBody>
      </p:sp>
    </p:spTree>
    <p:extLst>
      <p:ext uri="{BB962C8B-B14F-4D97-AF65-F5344CB8AC3E}">
        <p14:creationId xmlns:p14="http://schemas.microsoft.com/office/powerpoint/2010/main" val="26579255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5C22DE99-E6D4-4469-86B6-550F0AA9348C}" type="slidenum">
              <a:rPr lang="en-GB" altLang="cy-GB" smtClean="0"/>
              <a:pPr>
                <a:defRPr/>
              </a:pPr>
              <a:t>9</a:t>
            </a:fld>
            <a:endParaRPr lang="en-GB" altLang="cy-GB"/>
          </a:p>
        </p:txBody>
      </p:sp>
    </p:spTree>
    <p:extLst>
      <p:ext uri="{BB962C8B-B14F-4D97-AF65-F5344CB8AC3E}">
        <p14:creationId xmlns:p14="http://schemas.microsoft.com/office/powerpoint/2010/main" val="39286616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5C22DE99-E6D4-4469-86B6-550F0AA9348C}" type="slidenum">
              <a:rPr lang="en-GB" altLang="cy-GB" smtClean="0"/>
              <a:pPr>
                <a:defRPr/>
              </a:pPr>
              <a:t>10</a:t>
            </a:fld>
            <a:endParaRPr lang="en-GB" altLang="cy-GB"/>
          </a:p>
        </p:txBody>
      </p:sp>
    </p:spTree>
    <p:extLst>
      <p:ext uri="{BB962C8B-B14F-4D97-AF65-F5344CB8AC3E}">
        <p14:creationId xmlns:p14="http://schemas.microsoft.com/office/powerpoint/2010/main" val="2537399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Discuss…</a:t>
            </a:r>
          </a:p>
          <a:p>
            <a:endParaRPr lang="en-GB" dirty="0"/>
          </a:p>
        </p:txBody>
      </p:sp>
      <p:sp>
        <p:nvSpPr>
          <p:cNvPr id="4" name="Slide Number Placeholder 3"/>
          <p:cNvSpPr>
            <a:spLocks noGrp="1"/>
          </p:cNvSpPr>
          <p:nvPr>
            <p:ph type="sldNum" sz="quarter" idx="5"/>
          </p:nvPr>
        </p:nvSpPr>
        <p:spPr/>
        <p:txBody>
          <a:bodyPr/>
          <a:lstStyle/>
          <a:p>
            <a:pPr>
              <a:defRPr/>
            </a:pPr>
            <a:fld id="{5C22DE99-E6D4-4469-86B6-550F0AA9348C}" type="slidenum">
              <a:rPr lang="en-GB" altLang="cy-GB" smtClean="0"/>
              <a:pPr>
                <a:defRPr/>
              </a:pPr>
              <a:t>11</a:t>
            </a:fld>
            <a:endParaRPr lang="en-GB" altLang="cy-GB"/>
          </a:p>
        </p:txBody>
      </p:sp>
    </p:spTree>
    <p:extLst>
      <p:ext uri="{BB962C8B-B14F-4D97-AF65-F5344CB8AC3E}">
        <p14:creationId xmlns:p14="http://schemas.microsoft.com/office/powerpoint/2010/main" val="8537954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5C22DE99-E6D4-4469-86B6-550F0AA9348C}" type="slidenum">
              <a:rPr lang="en-GB" altLang="cy-GB" smtClean="0"/>
              <a:pPr>
                <a:defRPr/>
              </a:pPr>
              <a:t>12</a:t>
            </a:fld>
            <a:endParaRPr lang="en-GB" altLang="cy-GB"/>
          </a:p>
        </p:txBody>
      </p:sp>
    </p:spTree>
    <p:extLst>
      <p:ext uri="{BB962C8B-B14F-4D97-AF65-F5344CB8AC3E}">
        <p14:creationId xmlns:p14="http://schemas.microsoft.com/office/powerpoint/2010/main" val="7952277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Useful clip to watch together and discuss after (around 17 minutes long)</a:t>
            </a:r>
          </a:p>
          <a:p>
            <a:endParaRPr lang="en-GB" dirty="0"/>
          </a:p>
        </p:txBody>
      </p:sp>
      <p:sp>
        <p:nvSpPr>
          <p:cNvPr id="4" name="Slide Number Placeholder 3"/>
          <p:cNvSpPr>
            <a:spLocks noGrp="1"/>
          </p:cNvSpPr>
          <p:nvPr>
            <p:ph type="sldNum" sz="quarter" idx="5"/>
          </p:nvPr>
        </p:nvSpPr>
        <p:spPr/>
        <p:txBody>
          <a:bodyPr/>
          <a:lstStyle/>
          <a:p>
            <a:pPr>
              <a:defRPr/>
            </a:pPr>
            <a:fld id="{5C22DE99-E6D4-4469-86B6-550F0AA9348C}" type="slidenum">
              <a:rPr lang="en-GB" altLang="cy-GB" smtClean="0"/>
              <a:pPr>
                <a:defRPr/>
              </a:pPr>
              <a:t>18</a:t>
            </a:fld>
            <a:endParaRPr lang="en-GB" altLang="cy-GB"/>
          </a:p>
        </p:txBody>
      </p:sp>
    </p:spTree>
    <p:extLst>
      <p:ext uri="{BB962C8B-B14F-4D97-AF65-F5344CB8AC3E}">
        <p14:creationId xmlns:p14="http://schemas.microsoft.com/office/powerpoint/2010/main" val="27273240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cy-GB" dirty="0">
                <a:latin typeface="Arial" panose="020B0604020202020204" pitchFamily="34" charset="0"/>
              </a:rPr>
              <a:t>Ask a student to be ‘B’ </a:t>
            </a:r>
          </a:p>
          <a:p>
            <a:r>
              <a:rPr lang="en-US" altLang="cy-GB" dirty="0">
                <a:latin typeface="Arial" panose="020B0604020202020204" pitchFamily="34" charset="0"/>
              </a:rPr>
              <a:t>Explain that you are going to ask the same question twice.</a:t>
            </a:r>
          </a:p>
          <a:p>
            <a:r>
              <a:rPr lang="en-US" altLang="cy-GB" dirty="0">
                <a:latin typeface="Arial" panose="020B0604020202020204" pitchFamily="34" charset="0"/>
              </a:rPr>
              <a:t>For the first time, the student needs to answer ‘Yes’ – take note of where you place emphasis in your response</a:t>
            </a:r>
          </a:p>
          <a:p>
            <a:r>
              <a:rPr lang="en-US" altLang="cy-GB" dirty="0">
                <a:latin typeface="Arial" panose="020B0604020202020204" pitchFamily="34" charset="0"/>
              </a:rPr>
              <a:t>For the second time, the student needs to answer ‘No’ – again, take note of the emphasis in your response</a:t>
            </a:r>
            <a:endParaRPr lang="en-GB" dirty="0"/>
          </a:p>
        </p:txBody>
      </p:sp>
      <p:sp>
        <p:nvSpPr>
          <p:cNvPr id="4" name="Slide Number Placeholder 3"/>
          <p:cNvSpPr>
            <a:spLocks noGrp="1"/>
          </p:cNvSpPr>
          <p:nvPr>
            <p:ph type="sldNum" sz="quarter" idx="5"/>
          </p:nvPr>
        </p:nvSpPr>
        <p:spPr/>
        <p:txBody>
          <a:bodyPr/>
          <a:lstStyle/>
          <a:p>
            <a:pPr>
              <a:defRPr/>
            </a:pPr>
            <a:fld id="{5C22DE99-E6D4-4469-86B6-550F0AA9348C}" type="slidenum">
              <a:rPr lang="en-GB" altLang="cy-GB" smtClean="0"/>
              <a:pPr>
                <a:defRPr/>
              </a:pPr>
              <a:t>19</a:t>
            </a:fld>
            <a:endParaRPr lang="en-GB" altLang="cy-GB"/>
          </a:p>
        </p:txBody>
      </p:sp>
    </p:spTree>
    <p:extLst>
      <p:ext uri="{BB962C8B-B14F-4D97-AF65-F5344CB8AC3E}">
        <p14:creationId xmlns:p14="http://schemas.microsoft.com/office/powerpoint/2010/main" val="3891670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Again, worth a watch for students (around 13 minutes long)</a:t>
            </a:r>
          </a:p>
          <a:p>
            <a:endParaRPr lang="en-GB" dirty="0"/>
          </a:p>
        </p:txBody>
      </p:sp>
      <p:sp>
        <p:nvSpPr>
          <p:cNvPr id="4" name="Slide Number Placeholder 3"/>
          <p:cNvSpPr>
            <a:spLocks noGrp="1"/>
          </p:cNvSpPr>
          <p:nvPr>
            <p:ph type="sldNum" sz="quarter" idx="5"/>
          </p:nvPr>
        </p:nvSpPr>
        <p:spPr/>
        <p:txBody>
          <a:bodyPr/>
          <a:lstStyle/>
          <a:p>
            <a:pPr>
              <a:defRPr/>
            </a:pPr>
            <a:fld id="{5C22DE99-E6D4-4469-86B6-550F0AA9348C}" type="slidenum">
              <a:rPr lang="en-GB" altLang="cy-GB" smtClean="0"/>
              <a:pPr>
                <a:defRPr/>
              </a:pPr>
              <a:t>22</a:t>
            </a:fld>
            <a:endParaRPr lang="en-GB" altLang="cy-GB"/>
          </a:p>
        </p:txBody>
      </p:sp>
    </p:spTree>
    <p:extLst>
      <p:ext uri="{BB962C8B-B14F-4D97-AF65-F5344CB8AC3E}">
        <p14:creationId xmlns:p14="http://schemas.microsoft.com/office/powerpoint/2010/main" val="34355481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5C22DE99-E6D4-4469-86B6-550F0AA9348C}" type="slidenum">
              <a:rPr lang="en-GB" altLang="cy-GB" smtClean="0"/>
              <a:pPr>
                <a:defRPr/>
              </a:pPr>
              <a:t>24</a:t>
            </a:fld>
            <a:endParaRPr lang="en-GB" altLang="cy-GB"/>
          </a:p>
        </p:txBody>
      </p:sp>
    </p:spTree>
    <p:extLst>
      <p:ext uri="{BB962C8B-B14F-4D97-AF65-F5344CB8AC3E}">
        <p14:creationId xmlns:p14="http://schemas.microsoft.com/office/powerpoint/2010/main" val="19613378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5C22DE99-E6D4-4469-86B6-550F0AA9348C}" type="slidenum">
              <a:rPr lang="en-GB" altLang="cy-GB" smtClean="0"/>
              <a:pPr>
                <a:defRPr/>
              </a:pPr>
              <a:t>25</a:t>
            </a:fld>
            <a:endParaRPr lang="en-GB" altLang="cy-GB"/>
          </a:p>
        </p:txBody>
      </p:sp>
    </p:spTree>
    <p:extLst>
      <p:ext uri="{BB962C8B-B14F-4D97-AF65-F5344CB8AC3E}">
        <p14:creationId xmlns:p14="http://schemas.microsoft.com/office/powerpoint/2010/main" val="29117177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5C22DE99-E6D4-4469-86B6-550F0AA9348C}" type="slidenum">
              <a:rPr lang="en-GB" altLang="cy-GB" smtClean="0"/>
              <a:pPr>
                <a:defRPr/>
              </a:pPr>
              <a:t>27</a:t>
            </a:fld>
            <a:endParaRPr lang="en-GB" altLang="cy-GB"/>
          </a:p>
        </p:txBody>
      </p:sp>
    </p:spTree>
    <p:extLst>
      <p:ext uri="{BB962C8B-B14F-4D97-AF65-F5344CB8AC3E}">
        <p14:creationId xmlns:p14="http://schemas.microsoft.com/office/powerpoint/2010/main" val="39865830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5C22DE99-E6D4-4469-86B6-550F0AA9348C}" type="slidenum">
              <a:rPr lang="en-GB" altLang="cy-GB" smtClean="0"/>
              <a:pPr>
                <a:defRPr/>
              </a:pPr>
              <a:t>28</a:t>
            </a:fld>
            <a:endParaRPr lang="en-GB" altLang="cy-GB"/>
          </a:p>
        </p:txBody>
      </p:sp>
    </p:spTree>
    <p:extLst>
      <p:ext uri="{BB962C8B-B14F-4D97-AF65-F5344CB8AC3E}">
        <p14:creationId xmlns:p14="http://schemas.microsoft.com/office/powerpoint/2010/main" val="26694210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5C22DE99-E6D4-4469-86B6-550F0AA9348C}" type="slidenum">
              <a:rPr lang="en-GB" altLang="cy-GB" smtClean="0"/>
              <a:pPr>
                <a:defRPr/>
              </a:pPr>
              <a:t>29</a:t>
            </a:fld>
            <a:endParaRPr lang="en-GB" altLang="cy-GB"/>
          </a:p>
        </p:txBody>
      </p:sp>
    </p:spTree>
    <p:extLst>
      <p:ext uri="{BB962C8B-B14F-4D97-AF65-F5344CB8AC3E}">
        <p14:creationId xmlns:p14="http://schemas.microsoft.com/office/powerpoint/2010/main" val="38182352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dirty="0"/>
              <a:t>Worth watching in the lecture (around 12 minutes) very upsetting…</a:t>
            </a:r>
          </a:p>
          <a:p>
            <a:endParaRPr lang="en-GB" dirty="0"/>
          </a:p>
        </p:txBody>
      </p:sp>
      <p:sp>
        <p:nvSpPr>
          <p:cNvPr id="4" name="Slide Number Placeholder 3"/>
          <p:cNvSpPr>
            <a:spLocks noGrp="1"/>
          </p:cNvSpPr>
          <p:nvPr>
            <p:ph type="sldNum" sz="quarter" idx="5"/>
          </p:nvPr>
        </p:nvSpPr>
        <p:spPr/>
        <p:txBody>
          <a:bodyPr/>
          <a:lstStyle/>
          <a:p>
            <a:pPr>
              <a:defRPr/>
            </a:pPr>
            <a:fld id="{5C22DE99-E6D4-4469-86B6-550F0AA9348C}" type="slidenum">
              <a:rPr lang="en-GB" altLang="cy-GB" smtClean="0"/>
              <a:pPr>
                <a:defRPr/>
              </a:pPr>
              <a:t>31</a:t>
            </a:fld>
            <a:endParaRPr lang="en-GB" altLang="cy-GB"/>
          </a:p>
        </p:txBody>
      </p:sp>
    </p:spTree>
    <p:extLst>
      <p:ext uri="{BB962C8B-B14F-4D97-AF65-F5344CB8AC3E}">
        <p14:creationId xmlns:p14="http://schemas.microsoft.com/office/powerpoint/2010/main" val="32250177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5C22DE99-E6D4-4469-86B6-550F0AA9348C}" type="slidenum">
              <a:rPr lang="en-GB" altLang="cy-GB" smtClean="0"/>
              <a:pPr>
                <a:defRPr/>
              </a:pPr>
              <a:t>32</a:t>
            </a:fld>
            <a:endParaRPr lang="en-GB" altLang="cy-GB"/>
          </a:p>
        </p:txBody>
      </p:sp>
    </p:spTree>
    <p:extLst>
      <p:ext uri="{BB962C8B-B14F-4D97-AF65-F5344CB8AC3E}">
        <p14:creationId xmlns:p14="http://schemas.microsoft.com/office/powerpoint/2010/main" val="29924056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cy-GB" b="0" dirty="0">
                <a:latin typeface="Arial" panose="020B0604020202020204" pitchFamily="34" charset="0"/>
              </a:rPr>
              <a:t>Again, worth a watch (around 6:30 minutes), but this is also upsetting viewing.</a:t>
            </a:r>
          </a:p>
          <a:p>
            <a:endParaRPr lang="en-GB" dirty="0"/>
          </a:p>
        </p:txBody>
      </p:sp>
      <p:sp>
        <p:nvSpPr>
          <p:cNvPr id="4" name="Slide Number Placeholder 3"/>
          <p:cNvSpPr>
            <a:spLocks noGrp="1"/>
          </p:cNvSpPr>
          <p:nvPr>
            <p:ph type="sldNum" sz="quarter" idx="5"/>
          </p:nvPr>
        </p:nvSpPr>
        <p:spPr/>
        <p:txBody>
          <a:bodyPr/>
          <a:lstStyle/>
          <a:p>
            <a:pPr>
              <a:defRPr/>
            </a:pPr>
            <a:fld id="{5C22DE99-E6D4-4469-86B6-550F0AA9348C}" type="slidenum">
              <a:rPr lang="en-GB" altLang="cy-GB" smtClean="0"/>
              <a:pPr>
                <a:defRPr/>
              </a:pPr>
              <a:t>34</a:t>
            </a:fld>
            <a:endParaRPr lang="en-GB" altLang="cy-GB"/>
          </a:p>
        </p:txBody>
      </p:sp>
    </p:spTree>
    <p:extLst>
      <p:ext uri="{BB962C8B-B14F-4D97-AF65-F5344CB8AC3E}">
        <p14:creationId xmlns:p14="http://schemas.microsoft.com/office/powerpoint/2010/main" val="835736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cy-GB" altLang="cy-GB" dirty="0">
                <a:latin typeface="Arial" panose="020B0604020202020204" pitchFamily="34" charset="0"/>
              </a:rPr>
              <a:t>Up to </a:t>
            </a:r>
            <a:r>
              <a:rPr lang="cy-GB" altLang="cy-GB" dirty="0" err="1">
                <a:latin typeface="Arial" panose="020B0604020202020204" pitchFamily="34" charset="0"/>
              </a:rPr>
              <a:t>you</a:t>
            </a:r>
            <a:r>
              <a:rPr lang="cy-GB" altLang="cy-GB" dirty="0">
                <a:latin typeface="Arial" panose="020B0604020202020204" pitchFamily="34" charset="0"/>
              </a:rPr>
              <a:t> – </a:t>
            </a:r>
            <a:r>
              <a:rPr lang="cy-GB" altLang="cy-GB" dirty="0" err="1">
                <a:latin typeface="Arial" panose="020B0604020202020204" pitchFamily="34" charset="0"/>
              </a:rPr>
              <a:t>students</a:t>
            </a:r>
            <a:r>
              <a:rPr lang="cy-GB" altLang="cy-GB" dirty="0">
                <a:latin typeface="Arial" panose="020B0604020202020204" pitchFamily="34" charset="0"/>
              </a:rPr>
              <a:t> can </a:t>
            </a:r>
            <a:r>
              <a:rPr lang="cy-GB" altLang="cy-GB" dirty="0" err="1">
                <a:latin typeface="Arial" panose="020B0604020202020204" pitchFamily="34" charset="0"/>
              </a:rPr>
              <a:t>either</a:t>
            </a:r>
            <a:r>
              <a:rPr lang="cy-GB" altLang="cy-GB" dirty="0">
                <a:latin typeface="Arial" panose="020B0604020202020204" pitchFamily="34" charset="0"/>
              </a:rPr>
              <a:t> </a:t>
            </a:r>
            <a:r>
              <a:rPr lang="cy-GB" altLang="cy-GB" dirty="0" err="1">
                <a:latin typeface="Arial" panose="020B0604020202020204" pitchFamily="34" charset="0"/>
              </a:rPr>
              <a:t>work</a:t>
            </a:r>
            <a:r>
              <a:rPr lang="cy-GB" altLang="cy-GB" dirty="0">
                <a:latin typeface="Arial" panose="020B0604020202020204" pitchFamily="34" charset="0"/>
              </a:rPr>
              <a:t> </a:t>
            </a:r>
            <a:r>
              <a:rPr lang="cy-GB" altLang="cy-GB" dirty="0" err="1">
                <a:latin typeface="Arial" panose="020B0604020202020204" pitchFamily="34" charset="0"/>
              </a:rPr>
              <a:t>independently</a:t>
            </a:r>
            <a:r>
              <a:rPr lang="cy-GB" altLang="cy-GB" dirty="0">
                <a:latin typeface="Arial" panose="020B0604020202020204" pitchFamily="34" charset="0"/>
              </a:rPr>
              <a:t> or </a:t>
            </a:r>
            <a:r>
              <a:rPr lang="cy-GB" altLang="cy-GB" dirty="0" err="1">
                <a:latin typeface="Arial" panose="020B0604020202020204" pitchFamily="34" charset="0"/>
              </a:rPr>
              <a:t>in</a:t>
            </a:r>
            <a:r>
              <a:rPr lang="cy-GB" altLang="cy-GB" dirty="0">
                <a:latin typeface="Arial" panose="020B0604020202020204" pitchFamily="34" charset="0"/>
              </a:rPr>
              <a:t> </a:t>
            </a:r>
            <a:r>
              <a:rPr lang="cy-GB" altLang="cy-GB" dirty="0" err="1">
                <a:latin typeface="Arial" panose="020B0604020202020204" pitchFamily="34" charset="0"/>
              </a:rPr>
              <a:t>pairs</a:t>
            </a:r>
            <a:r>
              <a:rPr lang="cy-GB" altLang="cy-GB" dirty="0">
                <a:latin typeface="Arial" panose="020B0604020202020204" pitchFamily="34" charset="0"/>
              </a:rPr>
              <a:t>/</a:t>
            </a:r>
            <a:r>
              <a:rPr lang="cy-GB" altLang="cy-GB" dirty="0" err="1">
                <a:latin typeface="Arial" panose="020B0604020202020204" pitchFamily="34" charset="0"/>
              </a:rPr>
              <a:t>small</a:t>
            </a:r>
            <a:r>
              <a:rPr lang="cy-GB" altLang="cy-GB" dirty="0">
                <a:latin typeface="Arial" panose="020B0604020202020204" pitchFamily="34" charset="0"/>
              </a:rPr>
              <a:t> </a:t>
            </a:r>
            <a:r>
              <a:rPr lang="cy-GB" altLang="cy-GB" dirty="0" err="1">
                <a:latin typeface="Arial" panose="020B0604020202020204" pitchFamily="34" charset="0"/>
              </a:rPr>
              <a:t>groups</a:t>
            </a:r>
            <a:r>
              <a:rPr lang="cy-GB" altLang="cy-GB" dirty="0">
                <a:latin typeface="Arial" panose="020B0604020202020204" pitchFamily="34" charset="0"/>
              </a:rPr>
              <a:t> for the </a:t>
            </a:r>
            <a:r>
              <a:rPr lang="cy-GB" altLang="cy-GB" dirty="0" err="1">
                <a:latin typeface="Arial" panose="020B0604020202020204" pitchFamily="34" charset="0"/>
              </a:rPr>
              <a:t>task</a:t>
            </a:r>
            <a:endParaRPr lang="cy-GB" altLang="cy-GB" dirty="0">
              <a:latin typeface="Arial" panose="020B0604020202020204" pitchFamily="34" charset="0"/>
            </a:endParaRPr>
          </a:p>
          <a:p>
            <a:pPr eaLnBrk="1" hangingPunct="1"/>
            <a:endParaRPr lang="cy-GB" altLang="cy-GB" dirty="0">
              <a:latin typeface="Arial" panose="020B0604020202020204" pitchFamily="34" charset="0"/>
            </a:endParaRPr>
          </a:p>
          <a:p>
            <a:pPr eaLnBrk="1" hangingPunct="1"/>
            <a:r>
              <a:rPr lang="cy-GB" altLang="cy-GB" dirty="0" err="1">
                <a:latin typeface="Arial" panose="020B0604020202020204" pitchFamily="34" charset="0"/>
              </a:rPr>
              <a:t>They</a:t>
            </a:r>
            <a:r>
              <a:rPr lang="cy-GB" altLang="cy-GB" dirty="0">
                <a:latin typeface="Arial" panose="020B0604020202020204" pitchFamily="34" charset="0"/>
              </a:rPr>
              <a:t> </a:t>
            </a:r>
            <a:r>
              <a:rPr lang="cy-GB" altLang="cy-GB" dirty="0" err="1">
                <a:latin typeface="Arial" panose="020B0604020202020204" pitchFamily="34" charset="0"/>
              </a:rPr>
              <a:t>need</a:t>
            </a:r>
            <a:r>
              <a:rPr lang="cy-GB" altLang="cy-GB" dirty="0">
                <a:latin typeface="Arial" panose="020B0604020202020204" pitchFamily="34" charset="0"/>
              </a:rPr>
              <a:t> to </a:t>
            </a:r>
            <a:r>
              <a:rPr lang="cy-GB" altLang="cy-GB" dirty="0" err="1">
                <a:latin typeface="Arial" panose="020B0604020202020204" pitchFamily="34" charset="0"/>
              </a:rPr>
              <a:t>prepare</a:t>
            </a:r>
            <a:r>
              <a:rPr lang="cy-GB" altLang="cy-GB" dirty="0">
                <a:latin typeface="Arial" panose="020B0604020202020204" pitchFamily="34" charset="0"/>
              </a:rPr>
              <a:t> a </a:t>
            </a:r>
            <a:r>
              <a:rPr lang="cy-GB" altLang="cy-GB" dirty="0" err="1">
                <a:latin typeface="Arial" panose="020B0604020202020204" pitchFamily="34" charset="0"/>
              </a:rPr>
              <a:t>brief</a:t>
            </a:r>
            <a:r>
              <a:rPr lang="cy-GB" altLang="cy-GB" dirty="0">
                <a:latin typeface="Arial" panose="020B0604020202020204" pitchFamily="34" charset="0"/>
              </a:rPr>
              <a:t> </a:t>
            </a:r>
            <a:r>
              <a:rPr lang="cy-GB" altLang="cy-GB" dirty="0" err="1">
                <a:latin typeface="Arial" panose="020B0604020202020204" pitchFamily="34" charset="0"/>
              </a:rPr>
              <a:t>overview</a:t>
            </a:r>
            <a:r>
              <a:rPr lang="cy-GB" altLang="cy-GB" dirty="0">
                <a:latin typeface="Arial" panose="020B0604020202020204" pitchFamily="34" charset="0"/>
              </a:rPr>
              <a:t> of </a:t>
            </a:r>
            <a:r>
              <a:rPr lang="cy-GB" altLang="cy-GB" dirty="0" err="1">
                <a:latin typeface="Arial" panose="020B0604020202020204" pitchFamily="34" charset="0"/>
              </a:rPr>
              <a:t>their</a:t>
            </a:r>
            <a:r>
              <a:rPr lang="cy-GB" altLang="cy-GB" dirty="0">
                <a:latin typeface="Arial" panose="020B0604020202020204" pitchFamily="34" charset="0"/>
              </a:rPr>
              <a:t> </a:t>
            </a:r>
            <a:r>
              <a:rPr lang="cy-GB" altLang="cy-GB" dirty="0" err="1">
                <a:latin typeface="Arial" panose="020B0604020202020204" pitchFamily="34" charset="0"/>
              </a:rPr>
              <a:t>theories</a:t>
            </a:r>
            <a:r>
              <a:rPr lang="cy-GB" altLang="cy-GB" dirty="0">
                <a:latin typeface="Arial" panose="020B0604020202020204" pitchFamily="34" charset="0"/>
              </a:rPr>
              <a:t> to </a:t>
            </a:r>
            <a:r>
              <a:rPr lang="cy-GB" altLang="cy-GB" dirty="0" err="1">
                <a:latin typeface="Arial" panose="020B0604020202020204" pitchFamily="34" charset="0"/>
              </a:rPr>
              <a:t>feed</a:t>
            </a:r>
            <a:r>
              <a:rPr lang="cy-GB" altLang="cy-GB" dirty="0">
                <a:latin typeface="Arial" panose="020B0604020202020204" pitchFamily="34" charset="0"/>
              </a:rPr>
              <a:t> </a:t>
            </a:r>
            <a:r>
              <a:rPr lang="cy-GB" altLang="cy-GB" dirty="0" err="1">
                <a:latin typeface="Arial" panose="020B0604020202020204" pitchFamily="34" charset="0"/>
              </a:rPr>
              <a:t>back</a:t>
            </a:r>
            <a:r>
              <a:rPr lang="cy-GB" altLang="cy-GB" dirty="0">
                <a:latin typeface="Arial" panose="020B0604020202020204" pitchFamily="34" charset="0"/>
              </a:rPr>
              <a:t> to </a:t>
            </a:r>
            <a:r>
              <a:rPr lang="cy-GB" altLang="cy-GB" dirty="0" err="1">
                <a:latin typeface="Arial" panose="020B0604020202020204" pitchFamily="34" charset="0"/>
              </a:rPr>
              <a:t>their</a:t>
            </a:r>
            <a:r>
              <a:rPr lang="cy-GB" altLang="cy-GB" dirty="0">
                <a:latin typeface="Arial" panose="020B0604020202020204" pitchFamily="34" charset="0"/>
              </a:rPr>
              <a:t> </a:t>
            </a:r>
            <a:r>
              <a:rPr lang="cy-GB" altLang="cy-GB" dirty="0" err="1">
                <a:latin typeface="Arial" panose="020B0604020202020204" pitchFamily="34" charset="0"/>
              </a:rPr>
              <a:t>group</a:t>
            </a:r>
            <a:r>
              <a:rPr lang="cy-GB" altLang="cy-GB" dirty="0">
                <a:latin typeface="Arial" panose="020B0604020202020204" pitchFamily="34" charset="0"/>
              </a:rPr>
              <a:t> </a:t>
            </a:r>
            <a:r>
              <a:rPr lang="cy-GB" altLang="cy-GB" dirty="0" err="1">
                <a:latin typeface="Arial" panose="020B0604020202020204" pitchFamily="34" charset="0"/>
              </a:rPr>
              <a:t>next</a:t>
            </a:r>
            <a:r>
              <a:rPr lang="cy-GB" altLang="cy-GB" dirty="0">
                <a:latin typeface="Arial" panose="020B0604020202020204" pitchFamily="34" charset="0"/>
              </a:rPr>
              <a:t> </a:t>
            </a:r>
            <a:r>
              <a:rPr lang="cy-GB" altLang="cy-GB" dirty="0" err="1">
                <a:latin typeface="Arial" panose="020B0604020202020204" pitchFamily="34" charset="0"/>
              </a:rPr>
              <a:t>week</a:t>
            </a:r>
            <a:r>
              <a:rPr lang="cy-GB" altLang="cy-GB" dirty="0">
                <a:latin typeface="Arial" panose="020B0604020202020204" pitchFamily="34" charset="0"/>
              </a:rPr>
              <a:t>.</a:t>
            </a:r>
          </a:p>
          <a:p>
            <a:endParaRPr lang="en-GB" dirty="0"/>
          </a:p>
        </p:txBody>
      </p:sp>
      <p:sp>
        <p:nvSpPr>
          <p:cNvPr id="4" name="Slide Number Placeholder 3"/>
          <p:cNvSpPr>
            <a:spLocks noGrp="1"/>
          </p:cNvSpPr>
          <p:nvPr>
            <p:ph type="sldNum" sz="quarter" idx="5"/>
          </p:nvPr>
        </p:nvSpPr>
        <p:spPr/>
        <p:txBody>
          <a:bodyPr/>
          <a:lstStyle/>
          <a:p>
            <a:pPr>
              <a:defRPr/>
            </a:pPr>
            <a:fld id="{5C22DE99-E6D4-4469-86B6-550F0AA9348C}" type="slidenum">
              <a:rPr lang="en-GB" altLang="cy-GB" smtClean="0"/>
              <a:pPr>
                <a:defRPr/>
              </a:pPr>
              <a:t>35</a:t>
            </a:fld>
            <a:endParaRPr lang="en-GB" altLang="cy-GB"/>
          </a:p>
        </p:txBody>
      </p:sp>
    </p:spTree>
    <p:extLst>
      <p:ext uri="{BB962C8B-B14F-4D97-AF65-F5344CB8AC3E}">
        <p14:creationId xmlns:p14="http://schemas.microsoft.com/office/powerpoint/2010/main" val="4851172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5381998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35416451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1119992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68843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3581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4288928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1718170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40132199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5.xml"/><Relationship Id="rId7" Type="http://schemas.openxmlformats.org/officeDocument/2006/relationships/theme" Target="../theme/theme2.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810859291"/>
      </p:ext>
    </p:extLst>
  </p:cSld>
  <p:clrMap bg1="lt1" tx1="dk1" bg2="lt2" tx2="dk2" accent1="accent1" accent2="accent2" accent3="accent3" accent4="accent4" accent5="accent5" accent6="accent6" hlink="hlink" folHlink="folHlink"/>
  <p:sldLayoutIdLst>
    <p:sldLayoutId id="2147483933" r:id="rId1"/>
    <p:sldLayoutId id="214748393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9/17/2024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329007071"/>
      </p:ext>
    </p:extLst>
  </p:cSld>
  <p:clrMap bg1="lt1" tx1="dk1" bg2="lt2" tx2="dk2" accent1="accent1" accent2="accent2" accent3="accent3" accent4="accent4" accent5="accent5" accent6="accent6" hlink="hlink" folHlink="folHlink"/>
  <p:sldLayoutIdLst>
    <p:sldLayoutId id="2147483936" r:id="rId1"/>
    <p:sldLayoutId id="2147483937" r:id="rId2"/>
    <p:sldLayoutId id="2147483938" r:id="rId3"/>
    <p:sldLayoutId id="2147483939" r:id="rId4"/>
    <p:sldLayoutId id="2147483940" r:id="rId5"/>
    <p:sldLayoutId id="214748394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5.xml"/><Relationship Id="rId1" Type="http://schemas.openxmlformats.org/officeDocument/2006/relationships/video" Target="https://www.youtube.com/embed/CQwWI5-rzH8?feature=oembed" TargetMode="External"/><Relationship Id="rId5" Type="http://schemas.openxmlformats.org/officeDocument/2006/relationships/image" Target="../media/image12.jpeg"/><Relationship Id="rId4" Type="http://schemas.openxmlformats.org/officeDocument/2006/relationships/hyperlink" Target="https://www.youtube.com/watch?v=CQwWI5-rzH8"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5.xml"/><Relationship Id="rId1" Type="http://schemas.openxmlformats.org/officeDocument/2006/relationships/video" Target="https://www.youtube.com/embed/wOx50owZLyA?feature=oembed" TargetMode="External"/><Relationship Id="rId5" Type="http://schemas.openxmlformats.org/officeDocument/2006/relationships/image" Target="../media/image13.jpeg"/><Relationship Id="rId4" Type="http://schemas.openxmlformats.org/officeDocument/2006/relationships/hyperlink" Target="https://www.youtube.com/watch?v=wOx50owZLyA"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5.xml"/><Relationship Id="rId1" Type="http://schemas.openxmlformats.org/officeDocument/2006/relationships/video" Target="https://www.youtube.com/embed/VjZolHCrC8E?feature=oembed" TargetMode="External"/><Relationship Id="rId5" Type="http://schemas.openxmlformats.org/officeDocument/2006/relationships/image" Target="../media/image18.jpeg"/><Relationship Id="rId4" Type="http://schemas.openxmlformats.org/officeDocument/2006/relationships/hyperlink" Target="https://www.youtube.com/watch?v=VjZolHCrC8E" TargetMode="Externa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5.xml"/><Relationship Id="rId1" Type="http://schemas.openxmlformats.org/officeDocument/2006/relationships/video" Target="https://www.youtube.com/embed/w1A2jqNwhkA?feature=oembed" TargetMode="External"/><Relationship Id="rId5" Type="http://schemas.openxmlformats.org/officeDocument/2006/relationships/image" Target="../media/image19.jpeg"/><Relationship Id="rId4" Type="http://schemas.openxmlformats.org/officeDocument/2006/relationships/hyperlink" Target="https://www.youtube.com/watch?v=w1A2jqNwhkA" TargetMode="Externa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hyperlink" Target="https://liberalarts.stou.ac.th/wp-content/uploads/2021/08/2-Genie-and-language-development-2.docx.pdf" TargetMode="External"/><Relationship Id="rId2" Type="http://schemas.openxmlformats.org/officeDocument/2006/relationships/hyperlink" Target="https://linguistics.ucla.edu/people/curtiss/1974%20-%20The%20development%20of%20language%20in%20Genie.pdf" TargetMode="Externa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hyperlink" Target="https://doi.org/10.1016/j.dr.2018.05.002" TargetMode="External"/><Relationship Id="rId2" Type="http://schemas.openxmlformats.org/officeDocument/2006/relationships/hyperlink" Target="https://doi.org/10.1016/j.cogdev.2015.09.004" TargetMode="Externa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ADC0A30-BE25-DB7F-6367-EEDD0CD07380}"/>
              </a:ext>
            </a:extLst>
          </p:cNvPr>
          <p:cNvSpPr>
            <a:spLocks noGrp="1"/>
          </p:cNvSpPr>
          <p:nvPr>
            <p:ph type="body" sz="quarter" idx="10"/>
          </p:nvPr>
        </p:nvSpPr>
        <p:spPr>
          <a:xfrm>
            <a:off x="539552" y="1385455"/>
            <a:ext cx="8361993" cy="3738995"/>
          </a:xfrm>
        </p:spPr>
        <p:txBody>
          <a:bodyPr/>
          <a:lstStyle/>
          <a:p>
            <a:pPr marL="0" lvl="0" indent="0" eaLnBrk="0" fontAlgn="base" hangingPunct="0">
              <a:spcAft>
                <a:spcPct val="0"/>
              </a:spcAft>
              <a:buNone/>
              <a:defRPr/>
            </a:pPr>
            <a:r>
              <a:rPr lang="en-GB" sz="3600" b="1" kern="0" dirty="0">
                <a:solidFill>
                  <a:schemeClr val="accent4">
                    <a:lumMod val="20000"/>
                    <a:lumOff val="80000"/>
                  </a:schemeClr>
                </a:solidFill>
                <a:latin typeface="Arial" panose="020B0604020202020204" pitchFamily="34" charset="0"/>
                <a:ea typeface="ＭＳ Ｐゴシック" charset="-128"/>
              </a:rPr>
              <a:t>ECEY5004</a:t>
            </a:r>
          </a:p>
          <a:p>
            <a:pPr marL="0" lvl="0" indent="0" eaLnBrk="0" fontAlgn="base" hangingPunct="0">
              <a:spcAft>
                <a:spcPct val="0"/>
              </a:spcAft>
              <a:buNone/>
              <a:defRPr/>
            </a:pPr>
            <a:r>
              <a:rPr lang="en-GB" sz="3600" kern="0" dirty="0">
                <a:solidFill>
                  <a:schemeClr val="accent4">
                    <a:lumMod val="20000"/>
                    <a:lumOff val="80000"/>
                  </a:schemeClr>
                </a:solidFill>
                <a:latin typeface="Arial" panose="020B0604020202020204" pitchFamily="34" charset="0"/>
                <a:ea typeface="ＭＳ Ｐゴシック" charset="-128"/>
              </a:rPr>
              <a:t>Language and Literacy in the Digital Age</a:t>
            </a:r>
          </a:p>
          <a:p>
            <a:pPr marL="0" lvl="0" indent="0" eaLnBrk="0" fontAlgn="base" hangingPunct="0">
              <a:spcAft>
                <a:spcPct val="0"/>
              </a:spcAft>
              <a:buNone/>
              <a:defRPr/>
            </a:pPr>
            <a:endParaRPr lang="en-GB" sz="3600" kern="0" dirty="0">
              <a:solidFill>
                <a:schemeClr val="accent4">
                  <a:lumMod val="20000"/>
                  <a:lumOff val="80000"/>
                </a:schemeClr>
              </a:solidFill>
              <a:ea typeface="ＭＳ Ｐゴシック" charset="-128"/>
            </a:endParaRPr>
          </a:p>
          <a:p>
            <a:pPr marL="0" lvl="0" indent="0" eaLnBrk="0" fontAlgn="base" hangingPunct="0">
              <a:spcAft>
                <a:spcPct val="0"/>
              </a:spcAft>
              <a:buNone/>
              <a:defRPr/>
            </a:pPr>
            <a:r>
              <a:rPr lang="en-GB" sz="3600" kern="0" dirty="0">
                <a:solidFill>
                  <a:schemeClr val="accent4">
                    <a:lumMod val="20000"/>
                    <a:lumOff val="80000"/>
                  </a:schemeClr>
                </a:solidFill>
                <a:latin typeface="Arial" panose="020B0604020202020204" pitchFamily="34" charset="0"/>
                <a:ea typeface="ＭＳ Ｐゴシック" charset="-128"/>
              </a:rPr>
              <a:t>Language development 3-7 years</a:t>
            </a:r>
          </a:p>
          <a:p>
            <a:endParaRPr lang="en-GB" dirty="0"/>
          </a:p>
        </p:txBody>
      </p:sp>
    </p:spTree>
    <p:extLst>
      <p:ext uri="{BB962C8B-B14F-4D97-AF65-F5344CB8AC3E}">
        <p14:creationId xmlns:p14="http://schemas.microsoft.com/office/powerpoint/2010/main" val="3917524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normAutofit/>
          </a:bodyPr>
          <a:lstStyle/>
          <a:p>
            <a:pPr algn="ctr"/>
            <a:r>
              <a:rPr lang="cy-GB" b="1" dirty="0" err="1">
                <a:latin typeface="Arial" panose="020B0604020202020204" pitchFamily="34" charset="0"/>
                <a:cs typeface="Arial" panose="020B0604020202020204" pitchFamily="34" charset="0"/>
              </a:rPr>
              <a:t>Contents</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0A7315-B909-41F8-CDDC-A839B65EC7CB}"/>
              </a:ext>
            </a:extLst>
          </p:cNvPr>
          <p:cNvSpPr>
            <a:spLocks noGrp="1"/>
          </p:cNvSpPr>
          <p:nvPr>
            <p:ph sz="half" idx="1"/>
          </p:nvPr>
        </p:nvSpPr>
        <p:spPr/>
        <p:txBody>
          <a:bodyPr/>
          <a:lstStyle/>
          <a:p>
            <a:pPr eaLnBrk="1" hangingPunct="1">
              <a:lnSpc>
                <a:spcPct val="150000"/>
              </a:lnSpc>
            </a:pPr>
            <a:r>
              <a:rPr lang="en-GB" altLang="cy-GB" dirty="0">
                <a:solidFill>
                  <a:srgbClr val="000000"/>
                </a:solidFill>
                <a:latin typeface="Arial" panose="020B0604020202020204" pitchFamily="34" charset="0"/>
              </a:rPr>
              <a:t>Questioning;</a:t>
            </a:r>
          </a:p>
          <a:p>
            <a:pPr eaLnBrk="1" hangingPunct="1">
              <a:lnSpc>
                <a:spcPct val="150000"/>
              </a:lnSpc>
            </a:pPr>
            <a:r>
              <a:rPr lang="en-GB" altLang="cy-GB" dirty="0">
                <a:solidFill>
                  <a:srgbClr val="000000"/>
                </a:solidFill>
                <a:latin typeface="Arial" panose="020B0604020202020204" pitchFamily="34" charset="0"/>
              </a:rPr>
              <a:t>Discourse analysis;</a:t>
            </a:r>
          </a:p>
          <a:p>
            <a:pPr eaLnBrk="1" hangingPunct="1">
              <a:lnSpc>
                <a:spcPct val="150000"/>
              </a:lnSpc>
            </a:pPr>
            <a:r>
              <a:rPr lang="en-GB" altLang="cy-GB" dirty="0">
                <a:solidFill>
                  <a:srgbClr val="000000"/>
                </a:solidFill>
                <a:latin typeface="Arial" panose="020B0604020202020204" pitchFamily="34" charset="0"/>
              </a:rPr>
              <a:t>Poverty of the stimulus;</a:t>
            </a:r>
          </a:p>
          <a:p>
            <a:pPr eaLnBrk="1" hangingPunct="1">
              <a:lnSpc>
                <a:spcPct val="150000"/>
              </a:lnSpc>
            </a:pPr>
            <a:r>
              <a:rPr lang="en-GB" altLang="cy-GB" dirty="0">
                <a:solidFill>
                  <a:srgbClr val="000000"/>
                </a:solidFill>
                <a:latin typeface="Arial" panose="020B0604020202020204" pitchFamily="34" charset="0"/>
              </a:rPr>
              <a:t>Feral children.</a:t>
            </a:r>
          </a:p>
          <a:p>
            <a:pPr marL="0" indent="0">
              <a:buNone/>
            </a:pPr>
            <a:endParaRPr lang="en-GB" dirty="0"/>
          </a:p>
        </p:txBody>
      </p:sp>
      <p:pic>
        <p:nvPicPr>
          <p:cNvPr id="8" name="Picture 7"/>
          <p:cNvPicPr>
            <a:picLocks noChangeAspect="1"/>
          </p:cNvPicPr>
          <p:nvPr/>
        </p:nvPicPr>
        <p:blipFill>
          <a:blip r:embed="rId3"/>
          <a:stretch>
            <a:fillRect/>
          </a:stretch>
        </p:blipFill>
        <p:spPr>
          <a:xfrm>
            <a:off x="4427984" y="1988840"/>
            <a:ext cx="4208845" cy="2800795"/>
          </a:xfrm>
          <a:prstGeom prst="rect">
            <a:avLst/>
          </a:prstGeom>
        </p:spPr>
      </p:pic>
    </p:spTree>
    <p:extLst>
      <p:ext uri="{BB962C8B-B14F-4D97-AF65-F5344CB8AC3E}">
        <p14:creationId xmlns:p14="http://schemas.microsoft.com/office/powerpoint/2010/main" val="891992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ACCE0-8976-086F-66A7-1BCADAC579B6}"/>
              </a:ext>
            </a:extLst>
          </p:cNvPr>
          <p:cNvSpPr>
            <a:spLocks noGrp="1"/>
          </p:cNvSpPr>
          <p:nvPr>
            <p:ph type="title"/>
          </p:nvPr>
        </p:nvSpPr>
        <p:spPr>
          <a:xfrm>
            <a:off x="251520" y="365125"/>
            <a:ext cx="8640960" cy="1325563"/>
          </a:xfrm>
        </p:spPr>
        <p:txBody>
          <a:bodyPr>
            <a:noAutofit/>
          </a:bodyPr>
          <a:lstStyle/>
          <a:p>
            <a:pPr algn="ctr"/>
            <a:r>
              <a:rPr lang="en-GB" sz="3600" b="1" dirty="0">
                <a:latin typeface="Arial" panose="020B0604020202020204" pitchFamily="34" charset="0"/>
              </a:rPr>
              <a:t>Employability/Transferable Skills</a:t>
            </a:r>
            <a:endParaRPr lang="en-GB" sz="3600" b="1" dirty="0"/>
          </a:p>
        </p:txBody>
      </p:sp>
      <p:sp>
        <p:nvSpPr>
          <p:cNvPr id="3" name="Content Placeholder 2">
            <a:extLst>
              <a:ext uri="{FF2B5EF4-FFF2-40B4-BE49-F238E27FC236}">
                <a16:creationId xmlns:a16="http://schemas.microsoft.com/office/drawing/2014/main" id="{E126CD06-6C83-06F5-7BFC-6F6436EBA72C}"/>
              </a:ext>
            </a:extLst>
          </p:cNvPr>
          <p:cNvSpPr>
            <a:spLocks noGrp="1"/>
          </p:cNvSpPr>
          <p:nvPr>
            <p:ph sz="half" idx="1"/>
          </p:nvPr>
        </p:nvSpPr>
        <p:spPr/>
        <p:txBody>
          <a:bodyPr/>
          <a:lstStyle/>
          <a:p>
            <a:pPr>
              <a:lnSpc>
                <a:spcPct val="150000"/>
              </a:lnSpc>
            </a:pPr>
            <a:r>
              <a:rPr lang="en-GB" dirty="0">
                <a:latin typeface="Arial" panose="020B0604020202020204" pitchFamily="34" charset="0"/>
              </a:rPr>
              <a:t>Organisation;</a:t>
            </a:r>
          </a:p>
          <a:p>
            <a:pPr>
              <a:lnSpc>
                <a:spcPct val="150000"/>
              </a:lnSpc>
            </a:pPr>
            <a:r>
              <a:rPr lang="en-GB" dirty="0">
                <a:latin typeface="Arial" panose="020B0604020202020204" pitchFamily="34" charset="0"/>
              </a:rPr>
              <a:t>Planning;</a:t>
            </a:r>
          </a:p>
          <a:p>
            <a:pPr>
              <a:lnSpc>
                <a:spcPct val="150000"/>
              </a:lnSpc>
            </a:pPr>
            <a:r>
              <a:rPr lang="en-GB" dirty="0">
                <a:latin typeface="Arial" panose="020B0604020202020204" pitchFamily="34" charset="0"/>
              </a:rPr>
              <a:t>Researching;</a:t>
            </a:r>
          </a:p>
          <a:p>
            <a:pPr>
              <a:lnSpc>
                <a:spcPct val="150000"/>
              </a:lnSpc>
            </a:pPr>
            <a:r>
              <a:rPr lang="en-GB" dirty="0">
                <a:latin typeface="Arial" panose="020B0604020202020204" pitchFamily="34" charset="0"/>
              </a:rPr>
              <a:t>Note taking.</a:t>
            </a:r>
          </a:p>
          <a:p>
            <a:pPr marL="0" indent="0">
              <a:buNone/>
            </a:pPr>
            <a:endParaRPr lang="en-GB" dirty="0"/>
          </a:p>
        </p:txBody>
      </p:sp>
      <p:pic>
        <p:nvPicPr>
          <p:cNvPr id="4" name="Picture 3"/>
          <p:cNvPicPr>
            <a:picLocks noChangeAspect="1"/>
          </p:cNvPicPr>
          <p:nvPr/>
        </p:nvPicPr>
        <p:blipFill>
          <a:blip r:embed="rId2"/>
          <a:stretch>
            <a:fillRect/>
          </a:stretch>
        </p:blipFill>
        <p:spPr>
          <a:xfrm>
            <a:off x="4067944" y="1988840"/>
            <a:ext cx="4500500" cy="2520280"/>
          </a:xfrm>
          <a:prstGeom prst="rect">
            <a:avLst/>
          </a:prstGeom>
        </p:spPr>
      </p:pic>
    </p:spTree>
    <p:extLst>
      <p:ext uri="{BB962C8B-B14F-4D97-AF65-F5344CB8AC3E}">
        <p14:creationId xmlns:p14="http://schemas.microsoft.com/office/powerpoint/2010/main" val="28989035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75B59-9627-FA96-166B-052F379C8F8B}"/>
              </a:ext>
            </a:extLst>
          </p:cNvPr>
          <p:cNvSpPr>
            <a:spLocks noGrp="1"/>
          </p:cNvSpPr>
          <p:nvPr>
            <p:ph type="title"/>
          </p:nvPr>
        </p:nvSpPr>
        <p:spPr/>
        <p:txBody>
          <a:bodyPr/>
          <a:lstStyle/>
          <a:p>
            <a:pPr algn="ctr"/>
            <a:r>
              <a:rPr lang="en-GB" b="1" dirty="0">
                <a:latin typeface="Arial" panose="020B0604020202020204" pitchFamily="34" charset="0"/>
              </a:rPr>
              <a:t>Resources</a:t>
            </a:r>
            <a:endParaRPr lang="en-GB" b="1" dirty="0"/>
          </a:p>
        </p:txBody>
      </p:sp>
      <p:sp>
        <p:nvSpPr>
          <p:cNvPr id="3" name="Content Placeholder 2">
            <a:extLst>
              <a:ext uri="{FF2B5EF4-FFF2-40B4-BE49-F238E27FC236}">
                <a16:creationId xmlns:a16="http://schemas.microsoft.com/office/drawing/2014/main" id="{81BCC28C-9382-1198-0C4E-CA7A29D47F4B}"/>
              </a:ext>
            </a:extLst>
          </p:cNvPr>
          <p:cNvSpPr>
            <a:spLocks noGrp="1"/>
          </p:cNvSpPr>
          <p:nvPr>
            <p:ph sz="half" idx="1"/>
          </p:nvPr>
        </p:nvSpPr>
        <p:spPr/>
        <p:txBody>
          <a:bodyPr/>
          <a:lstStyle/>
          <a:p>
            <a:pPr>
              <a:lnSpc>
                <a:spcPct val="150000"/>
              </a:lnSpc>
            </a:pPr>
            <a:r>
              <a:rPr lang="en-GB" dirty="0">
                <a:latin typeface="Arial" panose="020B0604020202020204" pitchFamily="34" charset="0"/>
              </a:rPr>
              <a:t>PP presentation;</a:t>
            </a:r>
          </a:p>
          <a:p>
            <a:pPr>
              <a:lnSpc>
                <a:spcPct val="150000"/>
              </a:lnSpc>
            </a:pPr>
            <a:r>
              <a:rPr lang="en-GB" dirty="0">
                <a:latin typeface="Arial" panose="020B0604020202020204" pitchFamily="34" charset="0"/>
              </a:rPr>
              <a:t>Video clips;</a:t>
            </a:r>
          </a:p>
          <a:p>
            <a:pPr>
              <a:lnSpc>
                <a:spcPct val="150000"/>
              </a:lnSpc>
            </a:pPr>
            <a:r>
              <a:rPr lang="en-GB" dirty="0">
                <a:latin typeface="Arial" panose="020B0604020202020204" pitchFamily="34" charset="0"/>
              </a:rPr>
              <a:t>Articles/Research;</a:t>
            </a:r>
          </a:p>
          <a:p>
            <a:pPr>
              <a:lnSpc>
                <a:spcPct val="150000"/>
              </a:lnSpc>
            </a:pPr>
            <a:r>
              <a:rPr lang="en-GB" dirty="0">
                <a:latin typeface="Arial" panose="020B0604020202020204" pitchFamily="34" charset="0"/>
              </a:rPr>
              <a:t>Case studies.</a:t>
            </a:r>
          </a:p>
        </p:txBody>
      </p:sp>
      <p:pic>
        <p:nvPicPr>
          <p:cNvPr id="3074" name="Picture 2" descr="White papers, working papers, preprints: What's the differe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39952" y="2204864"/>
            <a:ext cx="4553700" cy="24674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14835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6F725-12A8-ED7F-CCB3-0D06FA016513}"/>
              </a:ext>
            </a:extLst>
          </p:cNvPr>
          <p:cNvSpPr>
            <a:spLocks noGrp="1"/>
          </p:cNvSpPr>
          <p:nvPr>
            <p:ph type="title"/>
          </p:nvPr>
        </p:nvSpPr>
        <p:spPr/>
        <p:txBody>
          <a:bodyPr/>
          <a:lstStyle/>
          <a:p>
            <a:pPr algn="ctr"/>
            <a:r>
              <a:rPr lang="en-GB" b="1" dirty="0">
                <a:latin typeface="Arial" panose="020B0604020202020204" pitchFamily="34" charset="0"/>
              </a:rPr>
              <a:t>EYPS Programme</a:t>
            </a:r>
            <a:endParaRPr lang="en-GB" b="1" dirty="0"/>
          </a:p>
        </p:txBody>
      </p:sp>
      <p:sp>
        <p:nvSpPr>
          <p:cNvPr id="3" name="Content Placeholder 2">
            <a:extLst>
              <a:ext uri="{FF2B5EF4-FFF2-40B4-BE49-F238E27FC236}">
                <a16:creationId xmlns:a16="http://schemas.microsoft.com/office/drawing/2014/main" id="{4DFCCCD6-6295-C56B-B132-CCABB974807D}"/>
              </a:ext>
            </a:extLst>
          </p:cNvPr>
          <p:cNvSpPr>
            <a:spLocks noGrp="1"/>
          </p:cNvSpPr>
          <p:nvPr>
            <p:ph sz="half" idx="1"/>
          </p:nvPr>
        </p:nvSpPr>
        <p:spPr>
          <a:xfrm>
            <a:off x="628650" y="1825625"/>
            <a:ext cx="7975798" cy="3809862"/>
          </a:xfrm>
        </p:spPr>
        <p:txBody>
          <a:bodyPr/>
          <a:lstStyle/>
          <a:p>
            <a:pPr>
              <a:lnSpc>
                <a:spcPct val="150000"/>
              </a:lnSpc>
            </a:pPr>
            <a:r>
              <a:rPr lang="en-GB" dirty="0">
                <a:latin typeface="Arial" panose="020B0604020202020204" pitchFamily="34" charset="0"/>
              </a:rPr>
              <a:t>The NOS criteria met in this lecture:</a:t>
            </a:r>
          </a:p>
          <a:p>
            <a:pPr>
              <a:lnSpc>
                <a:spcPct val="150000"/>
              </a:lnSpc>
            </a:pPr>
            <a:endParaRPr lang="en-GB" dirty="0">
              <a:latin typeface="Arial" panose="020B0604020202020204" pitchFamily="34" charset="0"/>
            </a:endParaRPr>
          </a:p>
          <a:p>
            <a:pPr>
              <a:lnSpc>
                <a:spcPct val="150000"/>
              </a:lnSpc>
            </a:pPr>
            <a:r>
              <a:rPr lang="en-GB" dirty="0">
                <a:latin typeface="Arial" panose="020B0604020202020204" pitchFamily="34" charset="0"/>
              </a:rPr>
              <a:t>Core – K26, K27</a:t>
            </a:r>
          </a:p>
          <a:p>
            <a:pPr>
              <a:lnSpc>
                <a:spcPct val="150000"/>
              </a:lnSpc>
            </a:pPr>
            <a:r>
              <a:rPr lang="en-GB" dirty="0">
                <a:latin typeface="Arial" panose="020B0604020202020204" pitchFamily="34" charset="0"/>
              </a:rPr>
              <a:t>0401 – K57</a:t>
            </a:r>
          </a:p>
          <a:p>
            <a:pPr>
              <a:lnSpc>
                <a:spcPct val="150000"/>
              </a:lnSpc>
            </a:pPr>
            <a:r>
              <a:rPr lang="en-GB" dirty="0">
                <a:latin typeface="Arial" panose="020B0604020202020204" pitchFamily="34" charset="0"/>
              </a:rPr>
              <a:t>0409 – K62, K63, K67, K68, K71</a:t>
            </a:r>
          </a:p>
          <a:p>
            <a:pPr marL="0" indent="0">
              <a:buNone/>
            </a:pPr>
            <a:endParaRPr lang="en-GB" dirty="0"/>
          </a:p>
        </p:txBody>
      </p:sp>
    </p:spTree>
    <p:extLst>
      <p:ext uri="{BB962C8B-B14F-4D97-AF65-F5344CB8AC3E}">
        <p14:creationId xmlns:p14="http://schemas.microsoft.com/office/powerpoint/2010/main" val="3297532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FE651-F57E-9BF3-960C-AAFB7FB9B3C9}"/>
              </a:ext>
            </a:extLst>
          </p:cNvPr>
          <p:cNvSpPr>
            <a:spLocks noGrp="1"/>
          </p:cNvSpPr>
          <p:nvPr>
            <p:ph type="title"/>
          </p:nvPr>
        </p:nvSpPr>
        <p:spPr>
          <a:xfrm>
            <a:off x="628650" y="365126"/>
            <a:ext cx="7886700" cy="857388"/>
          </a:xfrm>
        </p:spPr>
        <p:txBody>
          <a:bodyPr>
            <a:normAutofit/>
          </a:bodyPr>
          <a:lstStyle/>
          <a:p>
            <a:pPr algn="ctr"/>
            <a:r>
              <a:rPr lang="en-GB" sz="4000" b="1" dirty="0">
                <a:latin typeface="Arial" panose="020B0604020202020204" pitchFamily="34" charset="0"/>
              </a:rPr>
              <a:t>Glossary</a:t>
            </a:r>
            <a:endParaRPr lang="en-GB" sz="4000" b="1" dirty="0"/>
          </a:p>
        </p:txBody>
      </p:sp>
      <p:sp>
        <p:nvSpPr>
          <p:cNvPr id="4" name="Content Placeholder 3">
            <a:extLst>
              <a:ext uri="{FF2B5EF4-FFF2-40B4-BE49-F238E27FC236}">
                <a16:creationId xmlns:a16="http://schemas.microsoft.com/office/drawing/2014/main" id="{D7A48300-2A68-53BF-D039-F6588DC26E00}"/>
              </a:ext>
            </a:extLst>
          </p:cNvPr>
          <p:cNvSpPr>
            <a:spLocks noGrp="1"/>
          </p:cNvSpPr>
          <p:nvPr>
            <p:ph sz="half" idx="2"/>
          </p:nvPr>
        </p:nvSpPr>
        <p:spPr>
          <a:xfrm>
            <a:off x="179512" y="1222514"/>
            <a:ext cx="8784976" cy="4798774"/>
          </a:xfrm>
        </p:spPr>
        <p:txBody>
          <a:bodyPr>
            <a:normAutofit fontScale="92500"/>
          </a:bodyPr>
          <a:lstStyle/>
          <a:p>
            <a:pPr>
              <a:lnSpc>
                <a:spcPct val="150000"/>
              </a:lnSpc>
            </a:pPr>
            <a:r>
              <a:rPr lang="en-GB" b="1" dirty="0">
                <a:latin typeface="Arial" panose="020B0604020202020204" pitchFamily="34" charset="0"/>
                <a:cs typeface="Arial" panose="020B0604020202020204" pitchFamily="34" charset="0"/>
              </a:rPr>
              <a:t>Conversation </a:t>
            </a:r>
            <a:r>
              <a:rPr lang="en-GB" dirty="0">
                <a:latin typeface="Arial" panose="020B0604020202020204" pitchFamily="34" charset="0"/>
                <a:cs typeface="Arial" panose="020B0604020202020204" pitchFamily="34" charset="0"/>
              </a:rPr>
              <a:t>– an interactive communication between people where they exchange thoughts, ideas, or information;</a:t>
            </a:r>
          </a:p>
          <a:p>
            <a:pPr>
              <a:lnSpc>
                <a:spcPct val="150000"/>
              </a:lnSpc>
            </a:pPr>
            <a:r>
              <a:rPr lang="en-GB" b="1" dirty="0">
                <a:latin typeface="Arial" panose="020B0604020202020204" pitchFamily="34" charset="0"/>
                <a:cs typeface="Arial" panose="020B0604020202020204" pitchFamily="34" charset="0"/>
              </a:rPr>
              <a:t>Poverty of the stimulus </a:t>
            </a:r>
            <a:r>
              <a:rPr lang="en-GB" dirty="0">
                <a:latin typeface="Arial" panose="020B0604020202020204" pitchFamily="34" charset="0"/>
                <a:cs typeface="Arial" panose="020B0604020202020204" pitchFamily="34" charset="0"/>
              </a:rPr>
              <a:t>– a concept that argues that what children hear is insufficient to explain how they learn a language;</a:t>
            </a:r>
          </a:p>
          <a:p>
            <a:pPr>
              <a:lnSpc>
                <a:spcPct val="150000"/>
              </a:lnSpc>
            </a:pPr>
            <a:r>
              <a:rPr lang="en-GB" b="1" dirty="0">
                <a:latin typeface="Arial" panose="020B0604020202020204" pitchFamily="34" charset="0"/>
                <a:cs typeface="Arial" panose="020B0604020202020204" pitchFamily="34" charset="0"/>
              </a:rPr>
              <a:t>Prosody</a:t>
            </a:r>
            <a:r>
              <a:rPr lang="en-GB" dirty="0">
                <a:latin typeface="Arial" panose="020B0604020202020204" pitchFamily="34" charset="0"/>
                <a:cs typeface="Arial" panose="020B0604020202020204" pitchFamily="34" charset="0"/>
              </a:rPr>
              <a:t> – the rhythm, stress and intonation of speech.</a:t>
            </a: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95651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C9CDA-9628-379C-4915-95289057F817}"/>
              </a:ext>
            </a:extLst>
          </p:cNvPr>
          <p:cNvSpPr>
            <a:spLocks noGrp="1"/>
          </p:cNvSpPr>
          <p:nvPr>
            <p:ph type="title"/>
          </p:nvPr>
        </p:nvSpPr>
        <p:spPr/>
        <p:txBody>
          <a:bodyPr>
            <a:normAutofit/>
          </a:bodyPr>
          <a:lstStyle/>
          <a:p>
            <a:pPr algn="ctr"/>
            <a:r>
              <a:rPr lang="en-GB" altLang="cy-GB" sz="4400" b="1" dirty="0">
                <a:latin typeface="Arial" panose="020B0604020202020204" pitchFamily="34" charset="0"/>
              </a:rPr>
              <a:t>Stages of </a:t>
            </a:r>
            <a:r>
              <a:rPr lang="en-GB" altLang="cy-GB" sz="4400" b="1" dirty="0" smtClean="0">
                <a:latin typeface="Arial" panose="020B0604020202020204" pitchFamily="34" charset="0"/>
              </a:rPr>
              <a:t>questioning</a:t>
            </a:r>
            <a:r>
              <a:rPr lang="en-GB" altLang="cy-GB" sz="1400" b="1" dirty="0" smtClean="0">
                <a:latin typeface="Arial" panose="020B0604020202020204" pitchFamily="34" charset="0"/>
              </a:rPr>
              <a:t>(</a:t>
            </a:r>
            <a:r>
              <a:rPr lang="en-GB" altLang="cy-GB" sz="1400" b="1" dirty="0" err="1" smtClean="0">
                <a:latin typeface="Arial" panose="020B0604020202020204" pitchFamily="34" charset="0"/>
              </a:rPr>
              <a:t>Ronfard</a:t>
            </a:r>
            <a:r>
              <a:rPr lang="en-GB" altLang="cy-GB" sz="1400" b="1" dirty="0" smtClean="0">
                <a:latin typeface="Arial" panose="020B0604020202020204" pitchFamily="34" charset="0"/>
              </a:rPr>
              <a:t> </a:t>
            </a:r>
            <a:r>
              <a:rPr lang="en-GB" altLang="cy-GB" sz="1400" b="1" i="1" dirty="0">
                <a:latin typeface="Arial" panose="020B0604020202020204" pitchFamily="34" charset="0"/>
              </a:rPr>
              <a:t>et al</a:t>
            </a:r>
            <a:r>
              <a:rPr lang="en-GB" altLang="cy-GB" sz="1400" b="1" dirty="0">
                <a:latin typeface="Arial" panose="020B0604020202020204" pitchFamily="34" charset="0"/>
              </a:rPr>
              <a:t>., 2018)</a:t>
            </a:r>
            <a:endParaRPr lang="en-GB" b="1" dirty="0"/>
          </a:p>
        </p:txBody>
      </p:sp>
      <p:sp>
        <p:nvSpPr>
          <p:cNvPr id="3" name="Content Placeholder 2">
            <a:extLst>
              <a:ext uri="{FF2B5EF4-FFF2-40B4-BE49-F238E27FC236}">
                <a16:creationId xmlns:a16="http://schemas.microsoft.com/office/drawing/2014/main" id="{20775DF9-2B70-DADC-870E-D45567854385}"/>
              </a:ext>
            </a:extLst>
          </p:cNvPr>
          <p:cNvSpPr>
            <a:spLocks noGrp="1"/>
          </p:cNvSpPr>
          <p:nvPr>
            <p:ph sz="half" idx="1"/>
          </p:nvPr>
        </p:nvSpPr>
        <p:spPr>
          <a:xfrm>
            <a:off x="314325" y="1706712"/>
            <a:ext cx="8515350" cy="3809862"/>
          </a:xfrm>
        </p:spPr>
        <p:txBody>
          <a:bodyPr>
            <a:normAutofit fontScale="92500" lnSpcReduction="20000"/>
          </a:bodyPr>
          <a:lstStyle/>
          <a:p>
            <a:pPr>
              <a:lnSpc>
                <a:spcPct val="150000"/>
              </a:lnSpc>
            </a:pPr>
            <a:r>
              <a:rPr lang="en-GB" altLang="cy-GB" dirty="0">
                <a:latin typeface="Arial" panose="020B0604020202020204" pitchFamily="34" charset="0"/>
              </a:rPr>
              <a:t>21 months – begin asking What? Who? questions;</a:t>
            </a:r>
          </a:p>
          <a:p>
            <a:pPr>
              <a:lnSpc>
                <a:spcPct val="150000"/>
              </a:lnSpc>
            </a:pPr>
            <a:r>
              <a:rPr lang="en-GB" altLang="cy-GB" dirty="0">
                <a:latin typeface="Arial" panose="020B0604020202020204" pitchFamily="34" charset="0"/>
              </a:rPr>
              <a:t>2 years – What? Why? questions asked frequently;</a:t>
            </a:r>
          </a:p>
          <a:p>
            <a:pPr>
              <a:lnSpc>
                <a:spcPct val="150000"/>
              </a:lnSpc>
            </a:pPr>
            <a:r>
              <a:rPr lang="en-GB" altLang="cy-GB" dirty="0">
                <a:latin typeface="Arial" panose="020B0604020202020204" pitchFamily="34" charset="0"/>
              </a:rPr>
              <a:t>3 years – questions used frequently;</a:t>
            </a:r>
            <a:endParaRPr lang="cy-GB" altLang="cy-GB" dirty="0">
              <a:latin typeface="Arial" panose="020B0604020202020204" pitchFamily="34" charset="0"/>
            </a:endParaRPr>
          </a:p>
          <a:p>
            <a:pPr>
              <a:lnSpc>
                <a:spcPct val="150000"/>
              </a:lnSpc>
            </a:pPr>
            <a:r>
              <a:rPr lang="en-GB" altLang="cy-GB" dirty="0">
                <a:latin typeface="Arial" panose="020B0604020202020204" pitchFamily="34" charset="0"/>
              </a:rPr>
              <a:t>4 years – questioning at its peak!</a:t>
            </a:r>
          </a:p>
          <a:p>
            <a:pPr>
              <a:lnSpc>
                <a:spcPct val="150000"/>
              </a:lnSpc>
            </a:pPr>
            <a:r>
              <a:rPr lang="en-GB" altLang="cy-GB" dirty="0">
                <a:latin typeface="Arial" panose="020B0604020202020204" pitchFamily="34" charset="0"/>
              </a:rPr>
              <a:t>5 years – questions (and discussions) are used for enquiring and informing</a:t>
            </a:r>
            <a:r>
              <a:rPr lang="en-GB" altLang="cy-GB" dirty="0" smtClean="0">
                <a:latin typeface="Arial" panose="020B0604020202020204" pitchFamily="34" charset="0"/>
              </a:rPr>
              <a:t>.</a:t>
            </a:r>
            <a:endParaRPr lang="en-GB" altLang="cy-GB" dirty="0">
              <a:latin typeface="Arial" panose="020B0604020202020204" pitchFamily="34" charset="0"/>
            </a:endParaRPr>
          </a:p>
        </p:txBody>
      </p:sp>
    </p:spTree>
    <p:extLst>
      <p:ext uri="{BB962C8B-B14F-4D97-AF65-F5344CB8AC3E}">
        <p14:creationId xmlns:p14="http://schemas.microsoft.com/office/powerpoint/2010/main" val="23642863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7A98E-3974-52E0-5AD8-83F80F0DCF32}"/>
              </a:ext>
            </a:extLst>
          </p:cNvPr>
          <p:cNvSpPr>
            <a:spLocks noGrp="1"/>
          </p:cNvSpPr>
          <p:nvPr>
            <p:ph type="title"/>
          </p:nvPr>
        </p:nvSpPr>
        <p:spPr/>
        <p:txBody>
          <a:bodyPr/>
          <a:lstStyle/>
          <a:p>
            <a:pPr algn="ctr"/>
            <a:r>
              <a:rPr lang="cy-GB" altLang="cy-GB" b="1" dirty="0" err="1">
                <a:latin typeface="Arial" panose="020B0604020202020204" pitchFamily="34" charset="0"/>
              </a:rPr>
              <a:t>Further</a:t>
            </a:r>
            <a:r>
              <a:rPr lang="cy-GB" altLang="cy-GB" b="1" dirty="0">
                <a:latin typeface="Arial" panose="020B0604020202020204" pitchFamily="34" charset="0"/>
              </a:rPr>
              <a:t> </a:t>
            </a:r>
            <a:r>
              <a:rPr lang="cy-GB" altLang="cy-GB" b="1" dirty="0" err="1">
                <a:latin typeface="Arial" panose="020B0604020202020204" pitchFamily="34" charset="0"/>
              </a:rPr>
              <a:t>reading</a:t>
            </a:r>
            <a:r>
              <a:rPr lang="cy-GB" altLang="cy-GB" b="1" dirty="0">
                <a:latin typeface="Arial" panose="020B0604020202020204" pitchFamily="34" charset="0"/>
              </a:rPr>
              <a:t> (Moodle)</a:t>
            </a:r>
            <a:endParaRPr lang="en-GB" b="1" dirty="0"/>
          </a:p>
        </p:txBody>
      </p:sp>
      <p:sp>
        <p:nvSpPr>
          <p:cNvPr id="3" name="Content Placeholder 2">
            <a:extLst>
              <a:ext uri="{FF2B5EF4-FFF2-40B4-BE49-F238E27FC236}">
                <a16:creationId xmlns:a16="http://schemas.microsoft.com/office/drawing/2014/main" id="{E425A105-2215-FF5E-7DB8-F5276F46BFFD}"/>
              </a:ext>
            </a:extLst>
          </p:cNvPr>
          <p:cNvSpPr>
            <a:spLocks noGrp="1"/>
          </p:cNvSpPr>
          <p:nvPr>
            <p:ph sz="half" idx="1"/>
          </p:nvPr>
        </p:nvSpPr>
        <p:spPr>
          <a:xfrm>
            <a:off x="628650" y="1825625"/>
            <a:ext cx="7886700" cy="3809862"/>
          </a:xfrm>
        </p:spPr>
        <p:txBody>
          <a:bodyPr>
            <a:normAutofit lnSpcReduction="10000"/>
          </a:bodyPr>
          <a:lstStyle/>
          <a:p>
            <a:pPr marL="0" indent="0">
              <a:lnSpc>
                <a:spcPct val="150000"/>
              </a:lnSpc>
              <a:buNone/>
            </a:pPr>
            <a:r>
              <a:rPr lang="en-GB" b="0" i="0" dirty="0">
                <a:solidFill>
                  <a:srgbClr val="222222"/>
                </a:solidFill>
                <a:effectLst/>
                <a:latin typeface="Arial" panose="020B0604020202020204" pitchFamily="34" charset="0"/>
              </a:rPr>
              <a:t>Lovato, S.B. </a:t>
            </a:r>
            <a:r>
              <a:rPr lang="en-GB" b="0" i="1" dirty="0">
                <a:solidFill>
                  <a:srgbClr val="222222"/>
                </a:solidFill>
                <a:effectLst/>
                <a:latin typeface="Arial" panose="020B0604020202020204" pitchFamily="34" charset="0"/>
              </a:rPr>
              <a:t>et al. </a:t>
            </a:r>
            <a:r>
              <a:rPr lang="en-GB" b="0" i="0" dirty="0">
                <a:solidFill>
                  <a:srgbClr val="222222"/>
                </a:solidFill>
                <a:effectLst/>
                <a:latin typeface="Arial" panose="020B0604020202020204" pitchFamily="34" charset="0"/>
              </a:rPr>
              <a:t>(2019) ‘Hey Google, do unicorns exist? Conversational agents as a path to answers to children's questions’, In </a:t>
            </a:r>
            <a:r>
              <a:rPr lang="en-GB" b="0" i="1" dirty="0">
                <a:solidFill>
                  <a:srgbClr val="222222"/>
                </a:solidFill>
                <a:effectLst/>
                <a:latin typeface="Arial" panose="020B0604020202020204" pitchFamily="34" charset="0"/>
              </a:rPr>
              <a:t>Proceedings of the 18th ACM international conference on interaction design and children</a:t>
            </a:r>
            <a:r>
              <a:rPr lang="en-GB" b="0" i="0" dirty="0">
                <a:solidFill>
                  <a:srgbClr val="222222"/>
                </a:solidFill>
                <a:effectLst/>
                <a:latin typeface="Arial" panose="020B0604020202020204" pitchFamily="34" charset="0"/>
              </a:rPr>
              <a:t> (pp. 301-313).</a:t>
            </a:r>
            <a:endParaRPr lang="en-GB" altLang="cy-GB" dirty="0">
              <a:solidFill>
                <a:srgbClr val="0000FF"/>
              </a:solidFill>
              <a:latin typeface="Arial" panose="020B0604020202020204" pitchFamily="34" charset="0"/>
            </a:endParaRPr>
          </a:p>
          <a:p>
            <a:endParaRPr lang="en-GB" dirty="0"/>
          </a:p>
        </p:txBody>
      </p:sp>
    </p:spTree>
    <p:extLst>
      <p:ext uri="{BB962C8B-B14F-4D97-AF65-F5344CB8AC3E}">
        <p14:creationId xmlns:p14="http://schemas.microsoft.com/office/powerpoint/2010/main" val="25938195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C21D3-BBC8-C763-4300-61330CF51A33}"/>
              </a:ext>
            </a:extLst>
          </p:cNvPr>
          <p:cNvSpPr>
            <a:spLocks noGrp="1"/>
          </p:cNvSpPr>
          <p:nvPr>
            <p:ph type="title"/>
          </p:nvPr>
        </p:nvSpPr>
        <p:spPr>
          <a:xfrm>
            <a:off x="179512" y="159221"/>
            <a:ext cx="8784976" cy="1325563"/>
          </a:xfrm>
        </p:spPr>
        <p:txBody>
          <a:bodyPr>
            <a:noAutofit/>
          </a:bodyPr>
          <a:lstStyle/>
          <a:p>
            <a:pPr algn="ctr"/>
            <a:r>
              <a:rPr lang="en-GB" altLang="cy-GB" sz="3600" b="1" dirty="0">
                <a:latin typeface="Arial" panose="020B0604020202020204" pitchFamily="34" charset="0"/>
                <a:cs typeface="Arial" panose="020B0604020202020204" pitchFamily="34" charset="0"/>
              </a:rPr>
              <a:t>Why do children ask questions?</a:t>
            </a:r>
            <a:endParaRPr lang="en-GB" sz="3600" b="1" dirty="0"/>
          </a:p>
        </p:txBody>
      </p:sp>
      <p:sp>
        <p:nvSpPr>
          <p:cNvPr id="3" name="Content Placeholder 2">
            <a:extLst>
              <a:ext uri="{FF2B5EF4-FFF2-40B4-BE49-F238E27FC236}">
                <a16:creationId xmlns:a16="http://schemas.microsoft.com/office/drawing/2014/main" id="{AE54C6B5-E5C8-187C-4CDC-7E5F09CD0777}"/>
              </a:ext>
            </a:extLst>
          </p:cNvPr>
          <p:cNvSpPr>
            <a:spLocks noGrp="1"/>
          </p:cNvSpPr>
          <p:nvPr>
            <p:ph sz="half" idx="1"/>
          </p:nvPr>
        </p:nvSpPr>
        <p:spPr>
          <a:xfrm>
            <a:off x="179512" y="1484784"/>
            <a:ext cx="8784976" cy="4536503"/>
          </a:xfrm>
        </p:spPr>
        <p:txBody>
          <a:bodyPr>
            <a:normAutofit lnSpcReduction="10000"/>
          </a:bodyPr>
          <a:lstStyle/>
          <a:p>
            <a:pPr marL="0" indent="0" eaLnBrk="1" hangingPunct="1">
              <a:buFontTx/>
              <a:buNone/>
            </a:pPr>
            <a:r>
              <a:rPr lang="en-GB" altLang="cy-GB" i="1" dirty="0">
                <a:latin typeface="Arial" panose="020B0604020202020204" pitchFamily="34" charset="0"/>
              </a:rPr>
              <a:t>“Children ask questions when they perceive an inconsistency, or a gap, in their understanding of the world that cannot be resolved by their own first-hand observation or experimentation”</a:t>
            </a:r>
          </a:p>
          <a:p>
            <a:pPr marL="0" indent="0" algn="r" eaLnBrk="1" hangingPunct="1">
              <a:buFontTx/>
              <a:buNone/>
            </a:pPr>
            <a:r>
              <a:rPr lang="en-GB" altLang="cy-GB" i="1" dirty="0">
                <a:latin typeface="Arial" panose="020B0604020202020204" pitchFamily="34" charset="0"/>
              </a:rPr>
              <a:t> </a:t>
            </a:r>
            <a:r>
              <a:rPr lang="en-GB" altLang="cy-GB" sz="1900" dirty="0">
                <a:latin typeface="Arial" panose="020B0604020202020204" pitchFamily="34" charset="0"/>
              </a:rPr>
              <a:t>(Piaget 1929, cited in </a:t>
            </a:r>
            <a:r>
              <a:rPr lang="en-GB" altLang="cy-GB" sz="1900" dirty="0" err="1">
                <a:latin typeface="Arial" panose="020B0604020202020204" pitchFamily="34" charset="0"/>
              </a:rPr>
              <a:t>Levato</a:t>
            </a:r>
            <a:r>
              <a:rPr lang="en-GB" altLang="cy-GB" sz="1900" dirty="0">
                <a:latin typeface="Arial" panose="020B0604020202020204" pitchFamily="34" charset="0"/>
              </a:rPr>
              <a:t>, 2018: 16).</a:t>
            </a:r>
          </a:p>
          <a:p>
            <a:pPr marL="0" indent="0" eaLnBrk="1" hangingPunct="1">
              <a:buFontTx/>
              <a:buNone/>
            </a:pPr>
            <a:endParaRPr lang="cy-GB" altLang="cy-GB" sz="1900" dirty="0">
              <a:latin typeface="Arial" panose="020B0604020202020204" pitchFamily="34" charset="0"/>
            </a:endParaRPr>
          </a:p>
          <a:p>
            <a:pPr marL="0" indent="0">
              <a:buNone/>
            </a:pPr>
            <a:r>
              <a:rPr lang="en-GB" i="1" dirty="0">
                <a:latin typeface="Arial" panose="020B0604020202020204" pitchFamily="34" charset="0"/>
                <a:cs typeface="Arial" panose="020B0604020202020204" pitchFamily="34" charset="0"/>
              </a:rPr>
              <a:t>“…children of preschool age asked an average of 76 questions per hour….children were really looking for information because unanswered questions continued to be asked in subsequent occasions, hours or days later”</a:t>
            </a:r>
          </a:p>
          <a:p>
            <a:pPr marL="0" indent="0" algn="r">
              <a:buNone/>
            </a:pPr>
            <a:r>
              <a:rPr lang="en-GB" sz="1900" dirty="0">
                <a:latin typeface="Arial" panose="020B0604020202020204" pitchFamily="34" charset="0"/>
                <a:cs typeface="Arial" panose="020B0604020202020204" pitchFamily="34" charset="0"/>
              </a:rPr>
              <a:t>(</a:t>
            </a:r>
            <a:r>
              <a:rPr lang="en-GB" sz="1900" dirty="0" err="1">
                <a:latin typeface="Arial" panose="020B0604020202020204" pitchFamily="34" charset="0"/>
                <a:cs typeface="Arial" panose="020B0604020202020204" pitchFamily="34" charset="0"/>
              </a:rPr>
              <a:t>Levato</a:t>
            </a:r>
            <a:r>
              <a:rPr lang="en-GB" sz="1900" dirty="0">
                <a:latin typeface="Arial" panose="020B0604020202020204" pitchFamily="34" charset="0"/>
                <a:cs typeface="Arial" panose="020B0604020202020204" pitchFamily="34" charset="0"/>
              </a:rPr>
              <a:t>, 2018: 16).</a:t>
            </a:r>
          </a:p>
        </p:txBody>
      </p:sp>
    </p:spTree>
    <p:extLst>
      <p:ext uri="{BB962C8B-B14F-4D97-AF65-F5344CB8AC3E}">
        <p14:creationId xmlns:p14="http://schemas.microsoft.com/office/powerpoint/2010/main" val="28943359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C21D3-BBC8-C763-4300-61330CF51A33}"/>
              </a:ext>
            </a:extLst>
          </p:cNvPr>
          <p:cNvSpPr>
            <a:spLocks noGrp="1"/>
          </p:cNvSpPr>
          <p:nvPr>
            <p:ph type="title"/>
          </p:nvPr>
        </p:nvSpPr>
        <p:spPr>
          <a:xfrm>
            <a:off x="179512" y="159221"/>
            <a:ext cx="8784976" cy="1325563"/>
          </a:xfrm>
        </p:spPr>
        <p:txBody>
          <a:bodyPr>
            <a:noAutofit/>
          </a:bodyPr>
          <a:lstStyle/>
          <a:p>
            <a:pPr algn="ctr"/>
            <a:r>
              <a:rPr lang="cy-GB" altLang="cy-GB" sz="3600" b="1" dirty="0">
                <a:latin typeface="Arial" panose="020B0604020202020204" pitchFamily="34" charset="0"/>
              </a:rPr>
              <a:t>So, if we don’t respond....</a:t>
            </a:r>
            <a:endParaRPr lang="cy-GB" altLang="cy-GB" sz="3600" b="1" dirty="0">
              <a:latin typeface="Arial" panose="020B0604020202020204" pitchFamily="34" charset="0"/>
            </a:endParaRPr>
          </a:p>
        </p:txBody>
      </p:sp>
      <p:sp>
        <p:nvSpPr>
          <p:cNvPr id="3" name="Content Placeholder 2">
            <a:extLst>
              <a:ext uri="{FF2B5EF4-FFF2-40B4-BE49-F238E27FC236}">
                <a16:creationId xmlns:a16="http://schemas.microsoft.com/office/drawing/2014/main" id="{AE54C6B5-E5C8-187C-4CDC-7E5F09CD0777}"/>
              </a:ext>
            </a:extLst>
          </p:cNvPr>
          <p:cNvSpPr>
            <a:spLocks noGrp="1"/>
          </p:cNvSpPr>
          <p:nvPr>
            <p:ph sz="half" idx="1"/>
          </p:nvPr>
        </p:nvSpPr>
        <p:spPr>
          <a:xfrm>
            <a:off x="179512" y="1484784"/>
            <a:ext cx="8784976" cy="4536503"/>
          </a:xfrm>
        </p:spPr>
        <p:txBody>
          <a:bodyPr>
            <a:normAutofit/>
          </a:bodyPr>
          <a:lstStyle/>
          <a:p>
            <a:pPr>
              <a:lnSpc>
                <a:spcPct val="150000"/>
              </a:lnSpc>
            </a:pPr>
            <a:r>
              <a:rPr lang="cy-GB" altLang="cy-GB" sz="3200" dirty="0" smtClean="0">
                <a:latin typeface="Arial" panose="020B0604020202020204" pitchFamily="34" charset="0"/>
              </a:rPr>
              <a:t>No </a:t>
            </a:r>
            <a:r>
              <a:rPr lang="cy-GB" altLang="cy-GB" sz="3200" dirty="0">
                <a:latin typeface="Arial" panose="020B0604020202020204" pitchFamily="34" charset="0"/>
              </a:rPr>
              <a:t>valuable interaction</a:t>
            </a:r>
          </a:p>
          <a:p>
            <a:pPr>
              <a:lnSpc>
                <a:spcPct val="150000"/>
              </a:lnSpc>
            </a:pPr>
            <a:r>
              <a:rPr lang="cy-GB" altLang="cy-GB" sz="3200" dirty="0">
                <a:latin typeface="Arial" panose="020B0604020202020204" pitchFamily="34" charset="0"/>
              </a:rPr>
              <a:t>No way for children to find out about the world</a:t>
            </a:r>
          </a:p>
          <a:p>
            <a:pPr>
              <a:lnSpc>
                <a:spcPct val="150000"/>
              </a:lnSpc>
            </a:pPr>
            <a:r>
              <a:rPr lang="cy-GB" altLang="cy-GB" sz="3200" dirty="0">
                <a:latin typeface="Arial" panose="020B0604020202020204" pitchFamily="34" charset="0"/>
              </a:rPr>
              <a:t>No way for children to expand their knowledge</a:t>
            </a:r>
          </a:p>
          <a:p>
            <a:pPr>
              <a:lnSpc>
                <a:spcPct val="150000"/>
              </a:lnSpc>
            </a:pPr>
            <a:r>
              <a:rPr lang="cy-GB" altLang="cy-GB" sz="3200" dirty="0">
                <a:latin typeface="Arial" panose="020B0604020202020204" pitchFamily="34" charset="0"/>
              </a:rPr>
              <a:t>No way for children to put right their own misunderstanding</a:t>
            </a:r>
          </a:p>
          <a:p>
            <a:pPr marL="0" indent="0" algn="r">
              <a:buNone/>
            </a:pPr>
            <a:endParaRPr lang="en-GB" sz="1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035936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5AF57-BB67-0D48-08B6-4C6B872ECBF6}"/>
              </a:ext>
            </a:extLst>
          </p:cNvPr>
          <p:cNvSpPr>
            <a:spLocks noGrp="1"/>
          </p:cNvSpPr>
          <p:nvPr>
            <p:ph type="title"/>
          </p:nvPr>
        </p:nvSpPr>
        <p:spPr>
          <a:xfrm>
            <a:off x="251520" y="365125"/>
            <a:ext cx="8712968" cy="1325563"/>
          </a:xfrm>
        </p:spPr>
        <p:txBody>
          <a:bodyPr>
            <a:normAutofit/>
          </a:bodyPr>
          <a:lstStyle/>
          <a:p>
            <a:pPr algn="ctr"/>
            <a:r>
              <a:rPr lang="en-GB" b="1" dirty="0">
                <a:latin typeface="Arial" panose="020B0604020202020204" pitchFamily="34" charset="0"/>
              </a:rPr>
              <a:t>Why would adults not respond?</a:t>
            </a:r>
            <a:endParaRPr lang="en-GB" b="1" dirty="0"/>
          </a:p>
        </p:txBody>
      </p:sp>
      <p:sp>
        <p:nvSpPr>
          <p:cNvPr id="3" name="Content Placeholder 2">
            <a:extLst>
              <a:ext uri="{FF2B5EF4-FFF2-40B4-BE49-F238E27FC236}">
                <a16:creationId xmlns:a16="http://schemas.microsoft.com/office/drawing/2014/main" id="{79626F17-D7ED-247B-F72B-D68B4C4D19FA}"/>
              </a:ext>
            </a:extLst>
          </p:cNvPr>
          <p:cNvSpPr>
            <a:spLocks noGrp="1"/>
          </p:cNvSpPr>
          <p:nvPr>
            <p:ph sz="half" idx="1"/>
          </p:nvPr>
        </p:nvSpPr>
        <p:spPr>
          <a:xfrm>
            <a:off x="395536" y="1668719"/>
            <a:ext cx="8568952" cy="4352569"/>
          </a:xfrm>
        </p:spPr>
        <p:txBody>
          <a:bodyPr>
            <a:normAutofit/>
          </a:bodyPr>
          <a:lstStyle/>
          <a:p>
            <a:pPr marL="0" indent="0">
              <a:buNone/>
            </a:pPr>
            <a:r>
              <a:rPr lang="en-GB" b="1" dirty="0" smtClean="0">
                <a:latin typeface="Arial" panose="020B0604020202020204" pitchFamily="34" charset="0"/>
              </a:rPr>
              <a:t>Discuss</a:t>
            </a:r>
            <a:endParaRPr lang="en-GB" b="1" dirty="0" smtClean="0">
              <a:latin typeface="Arial" panose="020B0604020202020204" pitchFamily="34" charset="0"/>
            </a:endParaRPr>
          </a:p>
          <a:p>
            <a:r>
              <a:rPr lang="en-GB" dirty="0" smtClean="0">
                <a:latin typeface="Arial" panose="020B0604020202020204" pitchFamily="34" charset="0"/>
              </a:rPr>
              <a:t>First </a:t>
            </a:r>
            <a:r>
              <a:rPr lang="en-GB" dirty="0">
                <a:latin typeface="Arial" panose="020B0604020202020204" pitchFamily="34" charset="0"/>
              </a:rPr>
              <a:t>time parents;</a:t>
            </a:r>
          </a:p>
          <a:p>
            <a:r>
              <a:rPr lang="en-GB" dirty="0">
                <a:latin typeface="Arial" panose="020B0604020202020204" pitchFamily="34" charset="0"/>
              </a:rPr>
              <a:t>Lack of positive role models;</a:t>
            </a:r>
          </a:p>
          <a:p>
            <a:r>
              <a:rPr lang="en-GB" dirty="0">
                <a:latin typeface="Arial" panose="020B0604020202020204" pitchFamily="34" charset="0"/>
              </a:rPr>
              <a:t>Lack of emotional warmth</a:t>
            </a:r>
            <a:r>
              <a:rPr lang="en-GB" dirty="0" smtClean="0">
                <a:latin typeface="Arial" panose="020B0604020202020204" pitchFamily="34" charset="0"/>
              </a:rPr>
              <a:t>;</a:t>
            </a:r>
          </a:p>
          <a:p>
            <a:r>
              <a:rPr lang="en-GB" dirty="0">
                <a:latin typeface="Arial" panose="020B0604020202020204" pitchFamily="34" charset="0"/>
              </a:rPr>
              <a:t>Mental health issues;</a:t>
            </a:r>
          </a:p>
          <a:p>
            <a:r>
              <a:rPr lang="en-GB" dirty="0">
                <a:latin typeface="Arial" panose="020B0604020202020204" pitchFamily="34" charset="0"/>
              </a:rPr>
              <a:t>Busy;</a:t>
            </a:r>
          </a:p>
          <a:p>
            <a:r>
              <a:rPr lang="en-GB" dirty="0">
                <a:latin typeface="Arial" panose="020B0604020202020204" pitchFamily="34" charset="0"/>
              </a:rPr>
              <a:t>Anything else</a:t>
            </a:r>
            <a:r>
              <a:rPr lang="en-GB" dirty="0" smtClean="0">
                <a:latin typeface="Arial" panose="020B0604020202020204" pitchFamily="34" charset="0"/>
              </a:rPr>
              <a:t>?</a:t>
            </a:r>
            <a:endParaRPr lang="en-GB" dirty="0">
              <a:latin typeface="Arial" panose="020B0604020202020204" pitchFamily="34" charset="0"/>
            </a:endParaRPr>
          </a:p>
        </p:txBody>
      </p:sp>
    </p:spTree>
    <p:extLst>
      <p:ext uri="{BB962C8B-B14F-4D97-AF65-F5344CB8AC3E}">
        <p14:creationId xmlns:p14="http://schemas.microsoft.com/office/powerpoint/2010/main" val="3679615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8" descr="An adult is looking at a phone, seeming to ignore a child sitting nearby.&#10;&#10;&#10;Description automatically generated with low confidence">
            <a:extLst>
              <a:ext uri="{FF2B5EF4-FFF2-40B4-BE49-F238E27FC236}">
                <a16:creationId xmlns:a16="http://schemas.microsoft.com/office/drawing/2014/main" id="{7613BD90-6C3D-6B01-3DF1-33B7B17FE6EE}"/>
              </a:ext>
            </a:extLst>
          </p:cNvPr>
          <p:cNvPicPr>
            <a:picLocks noChangeAspect="1"/>
          </p:cNvPicPr>
          <p:nvPr/>
        </p:nvPicPr>
        <p:blipFill rotWithShape="1">
          <a:blip r:embed="rId3"/>
          <a:srcRect r="-1" b="4027"/>
          <a:stretch/>
        </p:blipFill>
        <p:spPr>
          <a:xfrm>
            <a:off x="899592" y="1196752"/>
            <a:ext cx="7437246" cy="4764396"/>
          </a:xfrm>
          <a:prstGeom prst="rect">
            <a:avLst/>
          </a:prstGeom>
        </p:spPr>
      </p:pic>
      <p:sp>
        <p:nvSpPr>
          <p:cNvPr id="2" name="Rectangle 1"/>
          <p:cNvSpPr/>
          <p:nvPr/>
        </p:nvSpPr>
        <p:spPr>
          <a:xfrm>
            <a:off x="899592" y="476672"/>
            <a:ext cx="7437246" cy="646331"/>
          </a:xfrm>
          <a:prstGeom prst="rect">
            <a:avLst/>
          </a:prstGeom>
        </p:spPr>
        <p:txBody>
          <a:bodyPr wrap="square">
            <a:spAutoFit/>
          </a:bodyPr>
          <a:lstStyle/>
          <a:p>
            <a:pPr lvl="0" algn="ctr">
              <a:spcBef>
                <a:spcPct val="30000"/>
              </a:spcBef>
              <a:defRPr/>
            </a:pPr>
            <a:r>
              <a:rPr lang="en-GB" sz="3600" b="1" dirty="0"/>
              <a:t>Discuss…</a:t>
            </a:r>
            <a:endParaRPr lang="en-GB" sz="3600" b="1" dirty="0"/>
          </a:p>
        </p:txBody>
      </p:sp>
    </p:spTree>
    <p:extLst>
      <p:ext uri="{BB962C8B-B14F-4D97-AF65-F5344CB8AC3E}">
        <p14:creationId xmlns:p14="http://schemas.microsoft.com/office/powerpoint/2010/main" val="13953301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FDDF4-AF90-84E4-9E36-C8CF2F1148F1}"/>
              </a:ext>
            </a:extLst>
          </p:cNvPr>
          <p:cNvSpPr>
            <a:spLocks noGrp="1"/>
          </p:cNvSpPr>
          <p:nvPr>
            <p:ph type="title"/>
          </p:nvPr>
        </p:nvSpPr>
        <p:spPr/>
        <p:txBody>
          <a:bodyPr/>
          <a:lstStyle/>
          <a:p>
            <a:pPr algn="ctr"/>
            <a:r>
              <a:rPr lang="en-GB" b="1" dirty="0">
                <a:latin typeface="Arial" panose="020B0604020202020204" pitchFamily="34" charset="0"/>
              </a:rPr>
              <a:t>Receptive language</a:t>
            </a:r>
            <a:endParaRPr lang="en-GB" b="1" dirty="0"/>
          </a:p>
        </p:txBody>
      </p:sp>
      <p:sp>
        <p:nvSpPr>
          <p:cNvPr id="3" name="Content Placeholder 2">
            <a:extLst>
              <a:ext uri="{FF2B5EF4-FFF2-40B4-BE49-F238E27FC236}">
                <a16:creationId xmlns:a16="http://schemas.microsoft.com/office/drawing/2014/main" id="{0C63796C-8E76-64F8-7D7F-C7F86C0E71B9}"/>
              </a:ext>
            </a:extLst>
          </p:cNvPr>
          <p:cNvSpPr>
            <a:spLocks noGrp="1"/>
          </p:cNvSpPr>
          <p:nvPr>
            <p:ph sz="half" idx="1"/>
          </p:nvPr>
        </p:nvSpPr>
        <p:spPr/>
        <p:txBody>
          <a:bodyPr/>
          <a:lstStyle/>
          <a:p>
            <a:pPr marL="0" indent="0">
              <a:buNone/>
            </a:pPr>
            <a:endParaRPr lang="en-GB" dirty="0">
              <a:latin typeface="Arial" panose="020B0604020202020204" pitchFamily="34" charset="0"/>
            </a:endParaRPr>
          </a:p>
          <a:p>
            <a:endParaRPr lang="en-GB" dirty="0">
              <a:latin typeface="Arial" panose="020B0604020202020204" pitchFamily="34" charset="0"/>
            </a:endParaRPr>
          </a:p>
          <a:p>
            <a:r>
              <a:rPr lang="en-GB" sz="3600" dirty="0">
                <a:latin typeface="Arial" panose="020B0604020202020204" pitchFamily="34" charset="0"/>
              </a:rPr>
              <a:t>Listening skills</a:t>
            </a:r>
          </a:p>
          <a:p>
            <a:pPr marL="0" indent="0">
              <a:buNone/>
            </a:pPr>
            <a:endParaRPr lang="en-GB" dirty="0"/>
          </a:p>
        </p:txBody>
      </p:sp>
      <p:pic>
        <p:nvPicPr>
          <p:cNvPr id="6" name="Content Placeholder 5">
            <a:extLst>
              <a:ext uri="{FF2B5EF4-FFF2-40B4-BE49-F238E27FC236}">
                <a16:creationId xmlns:a16="http://schemas.microsoft.com/office/drawing/2014/main" id="{8AA9797A-C3C4-216D-DFE9-4BF6D7E4593C}"/>
              </a:ext>
            </a:extLst>
          </p:cNvPr>
          <p:cNvPicPr>
            <a:picLocks noGrp="1" noChangeAspect="1"/>
          </p:cNvPicPr>
          <p:nvPr>
            <p:ph sz="half" idx="2"/>
          </p:nvPr>
        </p:nvPicPr>
        <p:blipFill>
          <a:blip r:embed="rId2"/>
          <a:stretch>
            <a:fillRect/>
          </a:stretch>
        </p:blipFill>
        <p:spPr>
          <a:xfrm>
            <a:off x="4648200" y="2195573"/>
            <a:ext cx="3867150" cy="3070104"/>
          </a:xfrm>
          <a:prstGeom prst="rect">
            <a:avLst/>
          </a:prstGeom>
        </p:spPr>
      </p:pic>
    </p:spTree>
    <p:extLst>
      <p:ext uri="{BB962C8B-B14F-4D97-AF65-F5344CB8AC3E}">
        <p14:creationId xmlns:p14="http://schemas.microsoft.com/office/powerpoint/2010/main" val="5767087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BE279-7365-311A-7BAA-B11FA3DF06DC}"/>
              </a:ext>
            </a:extLst>
          </p:cNvPr>
          <p:cNvSpPr>
            <a:spLocks noGrp="1"/>
          </p:cNvSpPr>
          <p:nvPr>
            <p:ph type="title"/>
          </p:nvPr>
        </p:nvSpPr>
        <p:spPr/>
        <p:txBody>
          <a:bodyPr/>
          <a:lstStyle/>
          <a:p>
            <a:pPr algn="ctr"/>
            <a:r>
              <a:rPr lang="en-GB" b="1" dirty="0">
                <a:latin typeface="Arial" panose="020B0604020202020204" pitchFamily="34" charset="0"/>
              </a:rPr>
              <a:t>Receptive language</a:t>
            </a:r>
            <a:endParaRPr lang="en-GB" b="1" dirty="0"/>
          </a:p>
        </p:txBody>
      </p:sp>
      <p:sp>
        <p:nvSpPr>
          <p:cNvPr id="3" name="Content Placeholder 2">
            <a:extLst>
              <a:ext uri="{FF2B5EF4-FFF2-40B4-BE49-F238E27FC236}">
                <a16:creationId xmlns:a16="http://schemas.microsoft.com/office/drawing/2014/main" id="{C8F8B4E6-A296-4B48-870E-53BF21C83643}"/>
              </a:ext>
            </a:extLst>
          </p:cNvPr>
          <p:cNvSpPr>
            <a:spLocks noGrp="1"/>
          </p:cNvSpPr>
          <p:nvPr>
            <p:ph sz="half" idx="1"/>
          </p:nvPr>
        </p:nvSpPr>
        <p:spPr>
          <a:xfrm>
            <a:off x="628650" y="1825625"/>
            <a:ext cx="6679654" cy="3809862"/>
          </a:xfrm>
        </p:spPr>
        <p:txBody>
          <a:bodyPr/>
          <a:lstStyle/>
          <a:p>
            <a:pPr>
              <a:lnSpc>
                <a:spcPct val="150000"/>
              </a:lnSpc>
            </a:pPr>
            <a:r>
              <a:rPr lang="en-GB" dirty="0">
                <a:latin typeface="Arial" panose="020B0604020202020204" pitchFamily="34" charset="0"/>
              </a:rPr>
              <a:t>How children understand language;</a:t>
            </a:r>
          </a:p>
          <a:p>
            <a:pPr>
              <a:lnSpc>
                <a:spcPct val="150000"/>
              </a:lnSpc>
            </a:pPr>
            <a:r>
              <a:rPr lang="en-GB" dirty="0">
                <a:latin typeface="Arial" panose="020B0604020202020204" pitchFamily="34" charset="0"/>
              </a:rPr>
              <a:t>Sounds and words;</a:t>
            </a:r>
          </a:p>
          <a:p>
            <a:pPr>
              <a:lnSpc>
                <a:spcPct val="150000"/>
              </a:lnSpc>
            </a:pPr>
            <a:r>
              <a:rPr lang="en-GB" dirty="0">
                <a:latin typeface="Arial" panose="020B0604020202020204" pitchFamily="34" charset="0"/>
              </a:rPr>
              <a:t>Movement and gestures;</a:t>
            </a:r>
          </a:p>
          <a:p>
            <a:pPr>
              <a:lnSpc>
                <a:spcPct val="150000"/>
              </a:lnSpc>
            </a:pPr>
            <a:r>
              <a:rPr lang="en-GB" dirty="0">
                <a:latin typeface="Arial" panose="020B0604020202020204" pitchFamily="34" charset="0"/>
              </a:rPr>
              <a:t>Signs and symbols.</a:t>
            </a:r>
          </a:p>
          <a:p>
            <a:pPr marL="0" indent="0">
              <a:buNone/>
            </a:pPr>
            <a:endParaRPr lang="en-GB" dirty="0"/>
          </a:p>
        </p:txBody>
      </p:sp>
      <p:pic>
        <p:nvPicPr>
          <p:cNvPr id="4" name="Picture 3"/>
          <p:cNvPicPr>
            <a:picLocks noChangeAspect="1"/>
          </p:cNvPicPr>
          <p:nvPr/>
        </p:nvPicPr>
        <p:blipFill>
          <a:blip r:embed="rId2"/>
          <a:stretch>
            <a:fillRect/>
          </a:stretch>
        </p:blipFill>
        <p:spPr>
          <a:xfrm>
            <a:off x="5076056" y="2746088"/>
            <a:ext cx="3629203" cy="3024336"/>
          </a:xfrm>
          <a:prstGeom prst="rect">
            <a:avLst/>
          </a:prstGeom>
        </p:spPr>
      </p:pic>
    </p:spTree>
    <p:extLst>
      <p:ext uri="{BB962C8B-B14F-4D97-AF65-F5344CB8AC3E}">
        <p14:creationId xmlns:p14="http://schemas.microsoft.com/office/powerpoint/2010/main" val="23702815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CB0B3-26C7-0FF7-66A3-EFE305BFE0F4}"/>
              </a:ext>
            </a:extLst>
          </p:cNvPr>
          <p:cNvSpPr>
            <a:spLocks noGrp="1"/>
          </p:cNvSpPr>
          <p:nvPr>
            <p:ph type="title"/>
          </p:nvPr>
        </p:nvSpPr>
        <p:spPr/>
        <p:txBody>
          <a:bodyPr/>
          <a:lstStyle/>
          <a:p>
            <a:pPr algn="ctr"/>
            <a:r>
              <a:rPr lang="en-GB" b="1" dirty="0">
                <a:latin typeface="Arial" panose="020B0604020202020204" pitchFamily="34" charset="0"/>
              </a:rPr>
              <a:t>Expressive language</a:t>
            </a:r>
            <a:endParaRPr lang="en-GB" b="1" dirty="0"/>
          </a:p>
        </p:txBody>
      </p:sp>
      <p:sp>
        <p:nvSpPr>
          <p:cNvPr id="3" name="Content Placeholder 2">
            <a:extLst>
              <a:ext uri="{FF2B5EF4-FFF2-40B4-BE49-F238E27FC236}">
                <a16:creationId xmlns:a16="http://schemas.microsoft.com/office/drawing/2014/main" id="{03AD4325-2B8F-5918-8615-4B77B2E6A728}"/>
              </a:ext>
            </a:extLst>
          </p:cNvPr>
          <p:cNvSpPr>
            <a:spLocks noGrp="1"/>
          </p:cNvSpPr>
          <p:nvPr>
            <p:ph sz="half" idx="1"/>
          </p:nvPr>
        </p:nvSpPr>
        <p:spPr/>
        <p:txBody>
          <a:bodyPr/>
          <a:lstStyle/>
          <a:p>
            <a:pPr marL="0" indent="0">
              <a:buNone/>
            </a:pPr>
            <a:endParaRPr lang="en-GB" dirty="0">
              <a:latin typeface="Arial" panose="020B0604020202020204" pitchFamily="34" charset="0"/>
            </a:endParaRPr>
          </a:p>
          <a:p>
            <a:endParaRPr lang="en-GB" dirty="0">
              <a:latin typeface="Arial" panose="020B0604020202020204" pitchFamily="34" charset="0"/>
            </a:endParaRPr>
          </a:p>
          <a:p>
            <a:r>
              <a:rPr lang="en-GB" sz="4000" dirty="0">
                <a:latin typeface="Arial" panose="020B0604020202020204" pitchFamily="34" charset="0"/>
              </a:rPr>
              <a:t>Sign language</a:t>
            </a:r>
          </a:p>
          <a:p>
            <a:pPr marL="0" indent="0">
              <a:buNone/>
            </a:pPr>
            <a:endParaRPr lang="en-GB" dirty="0"/>
          </a:p>
        </p:txBody>
      </p:sp>
      <p:pic>
        <p:nvPicPr>
          <p:cNvPr id="5" name="Content Placeholder 4">
            <a:extLst>
              <a:ext uri="{FF2B5EF4-FFF2-40B4-BE49-F238E27FC236}">
                <a16:creationId xmlns:a16="http://schemas.microsoft.com/office/drawing/2014/main" id="{8879B58C-9984-63B1-6A17-4BA843550083}"/>
              </a:ext>
            </a:extLst>
          </p:cNvPr>
          <p:cNvPicPr>
            <a:picLocks noGrp="1" noChangeAspect="1"/>
          </p:cNvPicPr>
          <p:nvPr>
            <p:ph sz="half" idx="2"/>
          </p:nvPr>
        </p:nvPicPr>
        <p:blipFill>
          <a:blip r:embed="rId2"/>
          <a:stretch>
            <a:fillRect/>
          </a:stretch>
        </p:blipFill>
        <p:spPr>
          <a:xfrm>
            <a:off x="4648200" y="2229759"/>
            <a:ext cx="3867150" cy="3001731"/>
          </a:xfrm>
          <a:prstGeom prst="rect">
            <a:avLst/>
          </a:prstGeom>
        </p:spPr>
      </p:pic>
    </p:spTree>
    <p:extLst>
      <p:ext uri="{BB962C8B-B14F-4D97-AF65-F5344CB8AC3E}">
        <p14:creationId xmlns:p14="http://schemas.microsoft.com/office/powerpoint/2010/main" val="17374036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65EA7C-1260-2130-CED9-9508E4834EEF}"/>
              </a:ext>
            </a:extLst>
          </p:cNvPr>
          <p:cNvSpPr>
            <a:spLocks noGrp="1"/>
          </p:cNvSpPr>
          <p:nvPr>
            <p:ph sz="half" idx="1"/>
          </p:nvPr>
        </p:nvSpPr>
        <p:spPr>
          <a:xfrm>
            <a:off x="692617" y="1690688"/>
            <a:ext cx="7920880" cy="3809862"/>
          </a:xfrm>
        </p:spPr>
        <p:txBody>
          <a:bodyPr/>
          <a:lstStyle/>
          <a:p>
            <a:pPr>
              <a:lnSpc>
                <a:spcPct val="150000"/>
              </a:lnSpc>
            </a:pPr>
            <a:r>
              <a:rPr lang="en-GB" dirty="0">
                <a:latin typeface="Arial" panose="020B0604020202020204" pitchFamily="34" charset="0"/>
              </a:rPr>
              <a:t>How children use language to express themselves;</a:t>
            </a:r>
          </a:p>
          <a:p>
            <a:pPr>
              <a:lnSpc>
                <a:spcPct val="150000"/>
              </a:lnSpc>
            </a:pPr>
            <a:r>
              <a:rPr lang="en-GB" dirty="0">
                <a:latin typeface="Arial" panose="020B0604020202020204" pitchFamily="34" charset="0"/>
              </a:rPr>
              <a:t>Talking;</a:t>
            </a:r>
          </a:p>
          <a:p>
            <a:pPr>
              <a:lnSpc>
                <a:spcPct val="150000"/>
              </a:lnSpc>
            </a:pPr>
            <a:r>
              <a:rPr lang="en-GB" dirty="0">
                <a:latin typeface="Arial" panose="020B0604020202020204" pitchFamily="34" charset="0"/>
              </a:rPr>
              <a:t>Pointing;</a:t>
            </a:r>
          </a:p>
          <a:p>
            <a:pPr>
              <a:lnSpc>
                <a:spcPct val="150000"/>
              </a:lnSpc>
            </a:pPr>
            <a:r>
              <a:rPr lang="en-GB" dirty="0">
                <a:latin typeface="Arial" panose="020B0604020202020204" pitchFamily="34" charset="0"/>
              </a:rPr>
              <a:t>Writing.</a:t>
            </a:r>
          </a:p>
          <a:p>
            <a:pPr marL="0" indent="0">
              <a:buNone/>
            </a:pPr>
            <a:endParaRPr lang="en-GB" dirty="0"/>
          </a:p>
        </p:txBody>
      </p:sp>
      <p:sp>
        <p:nvSpPr>
          <p:cNvPr id="5" name="Title 4">
            <a:extLst>
              <a:ext uri="{FF2B5EF4-FFF2-40B4-BE49-F238E27FC236}">
                <a16:creationId xmlns:a16="http://schemas.microsoft.com/office/drawing/2014/main" id="{4C2A380B-3829-9BB4-76AE-4EC70A269827}"/>
              </a:ext>
            </a:extLst>
          </p:cNvPr>
          <p:cNvSpPr>
            <a:spLocks noGrp="1"/>
          </p:cNvSpPr>
          <p:nvPr>
            <p:ph type="title"/>
          </p:nvPr>
        </p:nvSpPr>
        <p:spPr>
          <a:xfrm>
            <a:off x="628650" y="365125"/>
            <a:ext cx="7886700" cy="1325563"/>
          </a:xfrm>
        </p:spPr>
        <p:txBody>
          <a:bodyPr>
            <a:normAutofit/>
          </a:bodyPr>
          <a:lstStyle/>
          <a:p>
            <a:pPr algn="ctr"/>
            <a:r>
              <a:rPr lang="en-GB" b="1" dirty="0">
                <a:latin typeface="Arial" panose="020B0604020202020204" pitchFamily="34" charset="0"/>
              </a:rPr>
              <a:t>Expressive language</a:t>
            </a:r>
          </a:p>
        </p:txBody>
      </p:sp>
      <p:pic>
        <p:nvPicPr>
          <p:cNvPr id="4098" name="Picture 2" descr="Expressive Language (Using Words and Language) - Kid Sense Child Developmen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03497" y="2852936"/>
            <a:ext cx="3810000" cy="2524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01865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 Expressive vs. Receptive Langu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3688" y="116632"/>
            <a:ext cx="5671592" cy="57606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63122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1BB11-E7B4-EB86-9BD4-D5F30A50F58D}"/>
              </a:ext>
            </a:extLst>
          </p:cNvPr>
          <p:cNvSpPr>
            <a:spLocks noGrp="1"/>
          </p:cNvSpPr>
          <p:nvPr>
            <p:ph type="title"/>
          </p:nvPr>
        </p:nvSpPr>
        <p:spPr>
          <a:xfrm>
            <a:off x="107504" y="365125"/>
            <a:ext cx="8784976" cy="1325563"/>
          </a:xfrm>
        </p:spPr>
        <p:txBody>
          <a:bodyPr>
            <a:normAutofit/>
          </a:bodyPr>
          <a:lstStyle/>
          <a:p>
            <a:pPr algn="ctr"/>
            <a:r>
              <a:rPr lang="en-GB" b="1" dirty="0">
                <a:latin typeface="Arial" panose="020B0604020202020204" pitchFamily="34" charset="0"/>
              </a:rPr>
              <a:t>Prosodic features of speech</a:t>
            </a:r>
            <a:endParaRPr lang="en-GB" b="1" dirty="0"/>
          </a:p>
        </p:txBody>
      </p:sp>
      <p:sp>
        <p:nvSpPr>
          <p:cNvPr id="3" name="Content Placeholder 2">
            <a:extLst>
              <a:ext uri="{FF2B5EF4-FFF2-40B4-BE49-F238E27FC236}">
                <a16:creationId xmlns:a16="http://schemas.microsoft.com/office/drawing/2014/main" id="{67678055-59BF-AEA2-9C59-7D9174C7BCBC}"/>
              </a:ext>
            </a:extLst>
          </p:cNvPr>
          <p:cNvSpPr>
            <a:spLocks noGrp="1"/>
          </p:cNvSpPr>
          <p:nvPr>
            <p:ph sz="half" idx="1"/>
          </p:nvPr>
        </p:nvSpPr>
        <p:spPr>
          <a:xfrm>
            <a:off x="323528" y="1628800"/>
            <a:ext cx="4172272" cy="4006687"/>
          </a:xfrm>
        </p:spPr>
        <p:txBody>
          <a:bodyPr>
            <a:noAutofit/>
          </a:bodyPr>
          <a:lstStyle/>
          <a:p>
            <a:pPr marL="0" indent="0">
              <a:lnSpc>
                <a:spcPct val="150000"/>
              </a:lnSpc>
              <a:buNone/>
            </a:pPr>
            <a:r>
              <a:rPr lang="en-GB" sz="2400" dirty="0">
                <a:latin typeface="Arial" panose="020B0604020202020204" pitchFamily="34" charset="0"/>
                <a:cs typeface="Arial" panose="020B0604020202020204" pitchFamily="34" charset="0"/>
              </a:rPr>
              <a:t>Barbee, M. (2021) </a:t>
            </a:r>
            <a:r>
              <a:rPr lang="en-GB" sz="2400" i="1" dirty="0">
                <a:latin typeface="Arial" panose="020B0604020202020204" pitchFamily="34" charset="0"/>
                <a:cs typeface="Arial" panose="020B0604020202020204" pitchFamily="34" charset="0"/>
              </a:rPr>
              <a:t>Prosodic features of speech. </a:t>
            </a:r>
            <a:r>
              <a:rPr lang="en-GB" sz="2400" dirty="0">
                <a:latin typeface="Arial" panose="020B0604020202020204" pitchFamily="34" charset="0"/>
                <a:cs typeface="Arial" panose="020B0604020202020204" pitchFamily="34" charset="0"/>
              </a:rPr>
              <a:t>Available at: </a:t>
            </a:r>
            <a:r>
              <a:rPr lang="en-GB" sz="2400" dirty="0">
                <a:latin typeface="Arial" panose="020B0604020202020204" pitchFamily="34" charset="0"/>
                <a:cs typeface="Arial" panose="020B0604020202020204" pitchFamily="34" charset="0"/>
                <a:hlinkClick r:id="rId4"/>
              </a:rPr>
              <a:t>Prosodic Features of Speech (An Intro to Prosody), a presentation by Matthew Barbee – YouTube</a:t>
            </a:r>
            <a:r>
              <a:rPr lang="en-GB" sz="2400" dirty="0">
                <a:latin typeface="Arial" panose="020B0604020202020204" pitchFamily="34" charset="0"/>
                <a:cs typeface="Arial" panose="020B0604020202020204" pitchFamily="34" charset="0"/>
              </a:rPr>
              <a:t> [Accessed: </a:t>
            </a:r>
            <a:r>
              <a:rPr lang="en-GB" sz="2400" dirty="0" smtClean="0">
                <a:latin typeface="Arial" panose="020B0604020202020204" pitchFamily="34" charset="0"/>
                <a:cs typeface="Arial" panose="020B0604020202020204" pitchFamily="34" charset="0"/>
              </a:rPr>
              <a:t>September 16 2024].</a:t>
            </a:r>
            <a:endParaRPr lang="en-GB" sz="2400" dirty="0">
              <a:latin typeface="Arial" panose="020B0604020202020204" pitchFamily="34" charset="0"/>
              <a:cs typeface="Arial" panose="020B0604020202020204" pitchFamily="34" charset="0"/>
            </a:endParaRPr>
          </a:p>
        </p:txBody>
      </p:sp>
      <p:pic>
        <p:nvPicPr>
          <p:cNvPr id="5" name="Online Media 4" title="Prosodic Features of Speech (An Intro to Prosody), a presentation by Matthew Barbee">
            <a:hlinkClick r:id="" action="ppaction://media"/>
            <a:extLst>
              <a:ext uri="{FF2B5EF4-FFF2-40B4-BE49-F238E27FC236}">
                <a16:creationId xmlns:a16="http://schemas.microsoft.com/office/drawing/2014/main" id="{E3A42FDD-FA2B-D705-AF6B-C58C831CB803}"/>
              </a:ext>
            </a:extLst>
          </p:cNvPr>
          <p:cNvPicPr>
            <a:picLocks noGrp="1" noRot="1" noChangeAspect="1"/>
          </p:cNvPicPr>
          <p:nvPr>
            <p:ph sz="half" idx="2"/>
            <a:videoFile r:link="rId1"/>
          </p:nvPr>
        </p:nvPicPr>
        <p:blipFill>
          <a:blip r:embed="rId5"/>
          <a:stretch>
            <a:fillRect/>
          </a:stretch>
        </p:blipFill>
        <p:spPr>
          <a:xfrm>
            <a:off x="4495800" y="1825625"/>
            <a:ext cx="4172272" cy="3809862"/>
          </a:xfrm>
          <a:prstGeom prst="rect">
            <a:avLst/>
          </a:prstGeom>
        </p:spPr>
      </p:pic>
    </p:spTree>
    <p:extLst>
      <p:ext uri="{BB962C8B-B14F-4D97-AF65-F5344CB8AC3E}">
        <p14:creationId xmlns:p14="http://schemas.microsoft.com/office/powerpoint/2010/main" val="2206490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0499D-893E-2FC1-AF35-A60B9E441099}"/>
              </a:ext>
            </a:extLst>
          </p:cNvPr>
          <p:cNvSpPr>
            <a:spLocks noGrp="1"/>
          </p:cNvSpPr>
          <p:nvPr>
            <p:ph type="title"/>
          </p:nvPr>
        </p:nvSpPr>
        <p:spPr/>
        <p:txBody>
          <a:bodyPr/>
          <a:lstStyle/>
          <a:p>
            <a:pPr algn="ctr"/>
            <a:r>
              <a:rPr lang="en-GB" altLang="cy-GB" b="1" dirty="0">
                <a:latin typeface="Arial" panose="020B0604020202020204" pitchFamily="34" charset="0"/>
              </a:rPr>
              <a:t>A test</a:t>
            </a:r>
            <a:endParaRPr lang="en-GB" b="1" dirty="0"/>
          </a:p>
        </p:txBody>
      </p:sp>
      <p:sp>
        <p:nvSpPr>
          <p:cNvPr id="3" name="Content Placeholder 2">
            <a:extLst>
              <a:ext uri="{FF2B5EF4-FFF2-40B4-BE49-F238E27FC236}">
                <a16:creationId xmlns:a16="http://schemas.microsoft.com/office/drawing/2014/main" id="{830019AC-B8DC-8A0E-3085-4E86B7681C33}"/>
              </a:ext>
            </a:extLst>
          </p:cNvPr>
          <p:cNvSpPr>
            <a:spLocks noGrp="1"/>
          </p:cNvSpPr>
          <p:nvPr>
            <p:ph sz="half" idx="1"/>
          </p:nvPr>
        </p:nvSpPr>
        <p:spPr>
          <a:xfrm>
            <a:off x="628650" y="1556792"/>
            <a:ext cx="8119814" cy="4078695"/>
          </a:xfrm>
        </p:spPr>
        <p:txBody>
          <a:bodyPr/>
          <a:lstStyle/>
          <a:p>
            <a:pPr eaLnBrk="1" hangingPunct="1">
              <a:buFontTx/>
              <a:buNone/>
            </a:pPr>
            <a:endParaRPr lang="en-GB" altLang="cy-GB" dirty="0" smtClean="0">
              <a:latin typeface="Arial" panose="020B0604020202020204" pitchFamily="34" charset="0"/>
            </a:endParaRPr>
          </a:p>
          <a:p>
            <a:pPr eaLnBrk="1" hangingPunct="1">
              <a:buFontTx/>
              <a:buNone/>
            </a:pPr>
            <a:r>
              <a:rPr lang="en-GB" altLang="cy-GB" dirty="0" smtClean="0">
                <a:latin typeface="Arial" panose="020B0604020202020204" pitchFamily="34" charset="0"/>
              </a:rPr>
              <a:t>A</a:t>
            </a:r>
            <a:r>
              <a:rPr lang="en-GB" altLang="cy-GB" dirty="0">
                <a:latin typeface="Arial" panose="020B0604020202020204" pitchFamily="34" charset="0"/>
              </a:rPr>
              <a:t>: Did I see you in the pub last night?</a:t>
            </a:r>
          </a:p>
          <a:p>
            <a:pPr eaLnBrk="1" hangingPunct="1">
              <a:buFontTx/>
              <a:buNone/>
            </a:pPr>
            <a:endParaRPr lang="en-GB" altLang="cy-GB" dirty="0">
              <a:latin typeface="Arial" panose="020B0604020202020204" pitchFamily="34" charset="0"/>
            </a:endParaRPr>
          </a:p>
          <a:p>
            <a:pPr eaLnBrk="1" hangingPunct="1">
              <a:buFontTx/>
              <a:buNone/>
            </a:pPr>
            <a:r>
              <a:rPr lang="en-GB" altLang="cy-GB" dirty="0">
                <a:latin typeface="Arial" panose="020B0604020202020204" pitchFamily="34" charset="0"/>
              </a:rPr>
              <a:t>B: 	………….</a:t>
            </a:r>
          </a:p>
          <a:p>
            <a:pPr eaLnBrk="1" hangingPunct="1">
              <a:buFontTx/>
              <a:buNone/>
            </a:pPr>
            <a:endParaRPr lang="en-GB" altLang="cy-GB" dirty="0">
              <a:latin typeface="Arial" panose="020B0604020202020204" pitchFamily="34" charset="0"/>
            </a:endParaRPr>
          </a:p>
          <a:p>
            <a:pPr eaLnBrk="1" hangingPunct="1">
              <a:buFontTx/>
              <a:buNone/>
            </a:pPr>
            <a:r>
              <a:rPr lang="en-GB" altLang="cy-GB" dirty="0">
                <a:latin typeface="Arial" panose="020B0604020202020204" pitchFamily="34" charset="0"/>
              </a:rPr>
              <a:t>A:  I thought I did.</a:t>
            </a:r>
          </a:p>
          <a:p>
            <a:pPr marL="0" indent="0">
              <a:buNone/>
            </a:pPr>
            <a:endParaRPr lang="en-GB" dirty="0"/>
          </a:p>
        </p:txBody>
      </p:sp>
    </p:spTree>
    <p:extLst>
      <p:ext uri="{BB962C8B-B14F-4D97-AF65-F5344CB8AC3E}">
        <p14:creationId xmlns:p14="http://schemas.microsoft.com/office/powerpoint/2010/main" val="24427605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FBB73-5ABC-93E9-7A1B-D831FFD5F9BF}"/>
              </a:ext>
            </a:extLst>
          </p:cNvPr>
          <p:cNvSpPr>
            <a:spLocks noGrp="1"/>
          </p:cNvSpPr>
          <p:nvPr>
            <p:ph type="title"/>
          </p:nvPr>
        </p:nvSpPr>
        <p:spPr/>
        <p:txBody>
          <a:bodyPr/>
          <a:lstStyle/>
          <a:p>
            <a:pPr algn="ctr"/>
            <a:r>
              <a:rPr lang="en-GB" altLang="cy-GB" b="1" dirty="0">
                <a:latin typeface="Arial" panose="020B0604020202020204" pitchFamily="34" charset="0"/>
              </a:rPr>
              <a:t>Discourse Analysis</a:t>
            </a:r>
            <a:endParaRPr lang="en-GB" b="1" dirty="0"/>
          </a:p>
        </p:txBody>
      </p:sp>
      <p:sp>
        <p:nvSpPr>
          <p:cNvPr id="3" name="Content Placeholder 2">
            <a:extLst>
              <a:ext uri="{FF2B5EF4-FFF2-40B4-BE49-F238E27FC236}">
                <a16:creationId xmlns:a16="http://schemas.microsoft.com/office/drawing/2014/main" id="{C26F01E1-0EDF-2954-733A-D52040CD49E6}"/>
              </a:ext>
            </a:extLst>
          </p:cNvPr>
          <p:cNvSpPr>
            <a:spLocks noGrp="1"/>
          </p:cNvSpPr>
          <p:nvPr>
            <p:ph sz="half" idx="1"/>
          </p:nvPr>
        </p:nvSpPr>
        <p:spPr>
          <a:xfrm>
            <a:off x="628650" y="1556792"/>
            <a:ext cx="7975798" cy="4078695"/>
          </a:xfrm>
        </p:spPr>
        <p:txBody>
          <a:bodyPr/>
          <a:lstStyle/>
          <a:p>
            <a:pPr eaLnBrk="1" hangingPunct="1">
              <a:lnSpc>
                <a:spcPct val="150000"/>
              </a:lnSpc>
            </a:pPr>
            <a:r>
              <a:rPr lang="en-GB" altLang="cy-GB" dirty="0">
                <a:solidFill>
                  <a:srgbClr val="000000"/>
                </a:solidFill>
                <a:latin typeface="Arial" panose="020B0604020202020204" pitchFamily="34" charset="0"/>
              </a:rPr>
              <a:t>Study of continuous language;</a:t>
            </a:r>
          </a:p>
          <a:p>
            <a:pPr marL="0" indent="0" eaLnBrk="1" hangingPunct="1">
              <a:lnSpc>
                <a:spcPct val="150000"/>
              </a:lnSpc>
              <a:buNone/>
            </a:pPr>
            <a:r>
              <a:rPr lang="en-GB" altLang="cy-GB" dirty="0">
                <a:solidFill>
                  <a:srgbClr val="000000"/>
                </a:solidFill>
                <a:latin typeface="Arial" panose="020B0604020202020204" pitchFamily="34" charset="0"/>
              </a:rPr>
              <a:t>- planned;</a:t>
            </a:r>
          </a:p>
          <a:p>
            <a:pPr marL="0" indent="0" eaLnBrk="1" hangingPunct="1">
              <a:lnSpc>
                <a:spcPct val="150000"/>
              </a:lnSpc>
              <a:buNone/>
            </a:pPr>
            <a:r>
              <a:rPr lang="en-GB" altLang="cy-GB" dirty="0">
                <a:solidFill>
                  <a:srgbClr val="000000"/>
                </a:solidFill>
                <a:latin typeface="Arial" panose="020B0604020202020204" pitchFamily="34" charset="0"/>
              </a:rPr>
              <a:t>- unplanned;</a:t>
            </a:r>
          </a:p>
          <a:p>
            <a:pPr eaLnBrk="1" hangingPunct="1">
              <a:lnSpc>
                <a:spcPct val="150000"/>
              </a:lnSpc>
            </a:pPr>
            <a:r>
              <a:rPr lang="en-GB" altLang="cy-GB" dirty="0">
                <a:solidFill>
                  <a:srgbClr val="000000"/>
                </a:solidFill>
                <a:latin typeface="Arial" panose="020B0604020202020204" pitchFamily="34" charset="0"/>
              </a:rPr>
              <a:t>Investigation of organisation of conversations.</a:t>
            </a:r>
          </a:p>
          <a:p>
            <a:pPr marL="0" indent="0">
              <a:buNone/>
            </a:pPr>
            <a:endParaRPr lang="en-GB" dirty="0"/>
          </a:p>
        </p:txBody>
      </p:sp>
    </p:spTree>
    <p:extLst>
      <p:ext uri="{BB962C8B-B14F-4D97-AF65-F5344CB8AC3E}">
        <p14:creationId xmlns:p14="http://schemas.microsoft.com/office/powerpoint/2010/main" val="8160343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29C81-09DB-AD11-3597-A9CA43610BD1}"/>
              </a:ext>
            </a:extLst>
          </p:cNvPr>
          <p:cNvSpPr>
            <a:spLocks noGrp="1"/>
          </p:cNvSpPr>
          <p:nvPr>
            <p:ph type="title"/>
          </p:nvPr>
        </p:nvSpPr>
        <p:spPr/>
        <p:txBody>
          <a:bodyPr/>
          <a:lstStyle/>
          <a:p>
            <a:pPr algn="ctr"/>
            <a:r>
              <a:rPr lang="en-GB" altLang="cy-GB" sz="4400" b="1" dirty="0">
                <a:latin typeface="Arial" panose="020B0604020202020204" pitchFamily="34" charset="0"/>
              </a:rPr>
              <a:t>Conversational features</a:t>
            </a:r>
            <a:endParaRPr lang="en-GB" b="1" dirty="0"/>
          </a:p>
        </p:txBody>
      </p:sp>
      <p:sp>
        <p:nvSpPr>
          <p:cNvPr id="3" name="Content Placeholder 2">
            <a:extLst>
              <a:ext uri="{FF2B5EF4-FFF2-40B4-BE49-F238E27FC236}">
                <a16:creationId xmlns:a16="http://schemas.microsoft.com/office/drawing/2014/main" id="{5209896E-1B2B-37F3-5D6F-D0D0FBEA7063}"/>
              </a:ext>
            </a:extLst>
          </p:cNvPr>
          <p:cNvSpPr>
            <a:spLocks noGrp="1"/>
          </p:cNvSpPr>
          <p:nvPr>
            <p:ph sz="half" idx="1"/>
          </p:nvPr>
        </p:nvSpPr>
        <p:spPr>
          <a:xfrm>
            <a:off x="628650" y="1825625"/>
            <a:ext cx="8191822" cy="3809862"/>
          </a:xfrm>
        </p:spPr>
        <p:txBody>
          <a:bodyPr>
            <a:normAutofit/>
          </a:bodyPr>
          <a:lstStyle/>
          <a:p>
            <a:pPr eaLnBrk="1" hangingPunct="1">
              <a:lnSpc>
                <a:spcPct val="150000"/>
              </a:lnSpc>
            </a:pPr>
            <a:r>
              <a:rPr lang="en-GB" altLang="cy-GB" dirty="0">
                <a:solidFill>
                  <a:srgbClr val="000000"/>
                </a:solidFill>
                <a:latin typeface="Arial" panose="020B0604020202020204" pitchFamily="34" charset="0"/>
              </a:rPr>
              <a:t>Initiation;</a:t>
            </a:r>
          </a:p>
          <a:p>
            <a:pPr eaLnBrk="1" hangingPunct="1">
              <a:lnSpc>
                <a:spcPct val="150000"/>
              </a:lnSpc>
            </a:pPr>
            <a:r>
              <a:rPr lang="en-GB" altLang="cy-GB" dirty="0">
                <a:solidFill>
                  <a:srgbClr val="000000"/>
                </a:solidFill>
                <a:latin typeface="Arial" panose="020B0604020202020204" pitchFamily="34" charset="0"/>
              </a:rPr>
              <a:t>Adjacency pairs (talk and respond);</a:t>
            </a:r>
          </a:p>
          <a:p>
            <a:pPr eaLnBrk="1" hangingPunct="1">
              <a:lnSpc>
                <a:spcPct val="150000"/>
              </a:lnSpc>
            </a:pPr>
            <a:r>
              <a:rPr lang="en-GB" altLang="cy-GB" dirty="0">
                <a:solidFill>
                  <a:srgbClr val="000000"/>
                </a:solidFill>
                <a:latin typeface="Arial" panose="020B0604020202020204" pitchFamily="34" charset="0"/>
              </a:rPr>
              <a:t>Discourse markers;</a:t>
            </a:r>
          </a:p>
          <a:p>
            <a:pPr eaLnBrk="1" hangingPunct="1">
              <a:lnSpc>
                <a:spcPct val="150000"/>
              </a:lnSpc>
            </a:pPr>
            <a:r>
              <a:rPr lang="en-GB" altLang="cy-GB" dirty="0">
                <a:solidFill>
                  <a:srgbClr val="000000"/>
                </a:solidFill>
                <a:latin typeface="Arial" panose="020B0604020202020204" pitchFamily="34" charset="0"/>
              </a:rPr>
              <a:t>- Linking words;</a:t>
            </a:r>
          </a:p>
          <a:p>
            <a:pPr eaLnBrk="1" hangingPunct="1">
              <a:lnSpc>
                <a:spcPct val="150000"/>
              </a:lnSpc>
            </a:pPr>
            <a:r>
              <a:rPr lang="en-GB" altLang="cy-GB" dirty="0">
                <a:solidFill>
                  <a:srgbClr val="000000"/>
                </a:solidFill>
                <a:latin typeface="Arial" panose="020B0604020202020204" pitchFamily="34" charset="0"/>
              </a:rPr>
              <a:t>Tags.</a:t>
            </a:r>
          </a:p>
          <a:p>
            <a:pPr marL="0" indent="0" eaLnBrk="1" hangingPunct="1">
              <a:buNone/>
            </a:pPr>
            <a:endParaRPr lang="cy-GB" altLang="cy-GB" dirty="0">
              <a:solidFill>
                <a:srgbClr val="000000"/>
              </a:solidFill>
              <a:latin typeface="Arial" panose="020B0604020202020204" pitchFamily="34" charset="0"/>
            </a:endParaRPr>
          </a:p>
          <a:p>
            <a:pPr marL="0" indent="0" eaLnBrk="1" hangingPunct="1">
              <a:buNone/>
            </a:pPr>
            <a:endParaRPr lang="cy-GB" altLang="cy-GB" dirty="0">
              <a:solidFill>
                <a:srgbClr val="000000"/>
              </a:solidFill>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40375202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2E46E-E8EB-FA36-3768-5428228319BB}"/>
              </a:ext>
            </a:extLst>
          </p:cNvPr>
          <p:cNvSpPr>
            <a:spLocks noGrp="1"/>
          </p:cNvSpPr>
          <p:nvPr>
            <p:ph type="title"/>
          </p:nvPr>
        </p:nvSpPr>
        <p:spPr/>
        <p:txBody>
          <a:bodyPr/>
          <a:lstStyle/>
          <a:p>
            <a:pPr algn="ctr"/>
            <a:r>
              <a:rPr lang="en-GB" b="1" dirty="0">
                <a:latin typeface="Arial" panose="020B0604020202020204" pitchFamily="34" charset="0"/>
              </a:rPr>
              <a:t>Discourse markers</a:t>
            </a:r>
            <a:endParaRPr lang="en-GB" b="1" dirty="0"/>
          </a:p>
        </p:txBody>
      </p:sp>
      <p:sp>
        <p:nvSpPr>
          <p:cNvPr id="3" name="Content Placeholder 2">
            <a:extLst>
              <a:ext uri="{FF2B5EF4-FFF2-40B4-BE49-F238E27FC236}">
                <a16:creationId xmlns:a16="http://schemas.microsoft.com/office/drawing/2014/main" id="{D7FA56DF-8CCF-0DA4-BFC3-2B99D2E5C749}"/>
              </a:ext>
            </a:extLst>
          </p:cNvPr>
          <p:cNvSpPr>
            <a:spLocks noGrp="1"/>
          </p:cNvSpPr>
          <p:nvPr>
            <p:ph sz="half" idx="1"/>
          </p:nvPr>
        </p:nvSpPr>
        <p:spPr>
          <a:xfrm>
            <a:off x="251520" y="1825625"/>
            <a:ext cx="4244280" cy="3809862"/>
          </a:xfrm>
        </p:spPr>
        <p:txBody>
          <a:bodyPr>
            <a:normAutofit fontScale="77500" lnSpcReduction="20000"/>
          </a:bodyPr>
          <a:lstStyle/>
          <a:p>
            <a:pPr marL="0" indent="0">
              <a:lnSpc>
                <a:spcPct val="150000"/>
              </a:lnSpc>
              <a:buNone/>
            </a:pPr>
            <a:r>
              <a:rPr lang="en-GB" dirty="0">
                <a:latin typeface="Arial" panose="020B0604020202020204" pitchFamily="34" charset="0"/>
                <a:cs typeface="Arial" panose="020B0604020202020204" pitchFamily="34" charset="0"/>
              </a:rPr>
              <a:t>Learn English with TV Series (2021)</a:t>
            </a:r>
            <a:r>
              <a:rPr lang="en-GB" i="1" dirty="0">
                <a:latin typeface="Arial" panose="020B0604020202020204" pitchFamily="34" charset="0"/>
                <a:cs typeface="Arial" panose="020B0604020202020204" pitchFamily="34" charset="0"/>
              </a:rPr>
              <a:t> Discourse markers.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4"/>
              </a:rPr>
              <a:t>Speak English Like A Native | Discourse Markers and Why They’re So Important – YouTube</a:t>
            </a:r>
            <a:r>
              <a:rPr lang="en-GB" dirty="0">
                <a:latin typeface="Arial" panose="020B0604020202020204" pitchFamily="34" charset="0"/>
                <a:cs typeface="Arial" panose="020B0604020202020204" pitchFamily="34" charset="0"/>
              </a:rPr>
              <a:t> [Accessed: </a:t>
            </a:r>
            <a:r>
              <a:rPr lang="en-GB" dirty="0" smtClean="0">
                <a:latin typeface="Arial" panose="020B0604020202020204" pitchFamily="34" charset="0"/>
                <a:cs typeface="Arial" panose="020B0604020202020204" pitchFamily="34" charset="0"/>
              </a:rPr>
              <a:t>September 16 2024].</a:t>
            </a:r>
            <a:endParaRPr lang="en-GB" dirty="0">
              <a:latin typeface="Arial" panose="020B0604020202020204" pitchFamily="34" charset="0"/>
              <a:cs typeface="Arial" panose="020B0604020202020204" pitchFamily="34" charset="0"/>
            </a:endParaRPr>
          </a:p>
        </p:txBody>
      </p:sp>
      <p:pic>
        <p:nvPicPr>
          <p:cNvPr id="5" name="Online Media 4" title="Speak English Like A Native | Discourse Markers and Why They’re So Important">
            <a:hlinkClick r:id="" action="ppaction://media"/>
            <a:extLst>
              <a:ext uri="{FF2B5EF4-FFF2-40B4-BE49-F238E27FC236}">
                <a16:creationId xmlns:a16="http://schemas.microsoft.com/office/drawing/2014/main" id="{B669975B-F716-7414-BCC7-ADE27B5AD44A}"/>
              </a:ext>
            </a:extLst>
          </p:cNvPr>
          <p:cNvPicPr>
            <a:picLocks noGrp="1" noRot="1" noChangeAspect="1"/>
          </p:cNvPicPr>
          <p:nvPr>
            <p:ph sz="half" idx="2"/>
            <a:videoFile r:link="rId1"/>
          </p:nvPr>
        </p:nvPicPr>
        <p:blipFill>
          <a:blip r:embed="rId5"/>
          <a:stretch>
            <a:fillRect/>
          </a:stretch>
        </p:blipFill>
        <p:spPr>
          <a:xfrm>
            <a:off x="4648200" y="1825625"/>
            <a:ext cx="4244280" cy="3907631"/>
          </a:xfrm>
          <a:prstGeom prst="rect">
            <a:avLst/>
          </a:prstGeom>
        </p:spPr>
      </p:pic>
    </p:spTree>
    <p:extLst>
      <p:ext uri="{BB962C8B-B14F-4D97-AF65-F5344CB8AC3E}">
        <p14:creationId xmlns:p14="http://schemas.microsoft.com/office/powerpoint/2010/main" val="389593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E2FC5-D416-AF66-DB22-D7B082128E12}"/>
              </a:ext>
            </a:extLst>
          </p:cNvPr>
          <p:cNvSpPr>
            <a:spLocks noGrp="1"/>
          </p:cNvSpPr>
          <p:nvPr>
            <p:ph type="title"/>
          </p:nvPr>
        </p:nvSpPr>
        <p:spPr/>
        <p:txBody>
          <a:bodyPr>
            <a:normAutofit/>
          </a:bodyPr>
          <a:lstStyle/>
          <a:p>
            <a:pPr algn="ctr"/>
            <a:r>
              <a:rPr lang="en-GB" altLang="cy-GB" sz="4400" b="1" dirty="0">
                <a:latin typeface="Arial" panose="020B0604020202020204" pitchFamily="34" charset="0"/>
              </a:rPr>
              <a:t>Conversational social skills</a:t>
            </a:r>
            <a:endParaRPr lang="en-GB" b="1" dirty="0"/>
          </a:p>
        </p:txBody>
      </p:sp>
      <p:sp>
        <p:nvSpPr>
          <p:cNvPr id="3" name="Content Placeholder 2">
            <a:extLst>
              <a:ext uri="{FF2B5EF4-FFF2-40B4-BE49-F238E27FC236}">
                <a16:creationId xmlns:a16="http://schemas.microsoft.com/office/drawing/2014/main" id="{E3DAAE60-7B27-3FE6-9623-DC77E23CC312}"/>
              </a:ext>
            </a:extLst>
          </p:cNvPr>
          <p:cNvSpPr>
            <a:spLocks noGrp="1"/>
          </p:cNvSpPr>
          <p:nvPr>
            <p:ph sz="half" idx="1"/>
          </p:nvPr>
        </p:nvSpPr>
        <p:spPr>
          <a:xfrm>
            <a:off x="395536" y="1556792"/>
            <a:ext cx="8640960" cy="4320480"/>
          </a:xfrm>
        </p:spPr>
        <p:txBody>
          <a:bodyPr>
            <a:normAutofit/>
          </a:bodyPr>
          <a:lstStyle/>
          <a:p>
            <a:pPr eaLnBrk="1" hangingPunct="1">
              <a:lnSpc>
                <a:spcPct val="150000"/>
              </a:lnSpc>
            </a:pPr>
            <a:r>
              <a:rPr lang="en-GB" altLang="cy-GB" sz="3200" dirty="0">
                <a:solidFill>
                  <a:srgbClr val="000000"/>
                </a:solidFill>
                <a:latin typeface="Arial" panose="020B0604020202020204" pitchFamily="34" charset="0"/>
              </a:rPr>
              <a:t>Turn taking;</a:t>
            </a:r>
          </a:p>
          <a:p>
            <a:pPr eaLnBrk="1" hangingPunct="1">
              <a:lnSpc>
                <a:spcPct val="150000"/>
              </a:lnSpc>
            </a:pPr>
            <a:r>
              <a:rPr lang="en-GB" altLang="cy-GB" sz="3200" dirty="0">
                <a:solidFill>
                  <a:srgbClr val="000000"/>
                </a:solidFill>
                <a:latin typeface="Arial" panose="020B0604020202020204" pitchFamily="34" charset="0"/>
              </a:rPr>
              <a:t>Cueing;</a:t>
            </a:r>
          </a:p>
          <a:p>
            <a:pPr eaLnBrk="1" hangingPunct="1">
              <a:lnSpc>
                <a:spcPct val="150000"/>
              </a:lnSpc>
            </a:pPr>
            <a:r>
              <a:rPr lang="en-GB" altLang="cy-GB" sz="3200" dirty="0">
                <a:solidFill>
                  <a:srgbClr val="000000"/>
                </a:solidFill>
                <a:latin typeface="Arial" panose="020B0604020202020204" pitchFamily="34" charset="0"/>
              </a:rPr>
              <a:t>Identifying opportunities</a:t>
            </a:r>
            <a:r>
              <a:rPr lang="en-GB" altLang="cy-GB" sz="3200" dirty="0" smtClean="0">
                <a:solidFill>
                  <a:srgbClr val="000000"/>
                </a:solidFill>
                <a:latin typeface="Arial" panose="020B0604020202020204" pitchFamily="34" charset="0"/>
              </a:rPr>
              <a:t>;</a:t>
            </a:r>
          </a:p>
          <a:p>
            <a:pPr>
              <a:lnSpc>
                <a:spcPct val="150000"/>
              </a:lnSpc>
            </a:pPr>
            <a:r>
              <a:rPr lang="en-GB" altLang="cy-GB" sz="3200" dirty="0">
                <a:latin typeface="Arial" panose="020B0604020202020204" pitchFamily="34" charset="0"/>
              </a:rPr>
              <a:t>Understanding listener needs;</a:t>
            </a:r>
          </a:p>
          <a:p>
            <a:pPr>
              <a:lnSpc>
                <a:spcPct val="150000"/>
              </a:lnSpc>
            </a:pPr>
            <a:r>
              <a:rPr lang="en-GB" altLang="cy-GB" sz="3200" dirty="0">
                <a:latin typeface="Arial" panose="020B0604020202020204" pitchFamily="34" charset="0"/>
              </a:rPr>
              <a:t>Notices and understanding messages</a:t>
            </a:r>
            <a:r>
              <a:rPr lang="en-GB" altLang="cy-GB" sz="3200" dirty="0" smtClean="0">
                <a:latin typeface="Arial" panose="020B0604020202020204" pitchFamily="34" charset="0"/>
              </a:rPr>
              <a:t>.</a:t>
            </a:r>
            <a:endParaRPr lang="en-GB" altLang="cy-GB" sz="3200" dirty="0">
              <a:solidFill>
                <a:srgbClr val="000000"/>
              </a:solidFill>
              <a:latin typeface="Arial" panose="020B0604020202020204" pitchFamily="34" charset="0"/>
            </a:endParaRPr>
          </a:p>
          <a:p>
            <a:pPr marL="0" indent="0">
              <a:buNone/>
            </a:pPr>
            <a:endParaRPr lang="en-GB" dirty="0"/>
          </a:p>
        </p:txBody>
      </p:sp>
      <p:pic>
        <p:nvPicPr>
          <p:cNvPr id="6146" name="Picture 2" descr="Building conversation skills and social interactions – Cognu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29754" y="1554204"/>
            <a:ext cx="4197362" cy="32109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24940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5D2B5-8190-F8F5-CAB2-BE90A514E005}"/>
              </a:ext>
            </a:extLst>
          </p:cNvPr>
          <p:cNvSpPr>
            <a:spLocks noGrp="1"/>
          </p:cNvSpPr>
          <p:nvPr>
            <p:ph type="title"/>
          </p:nvPr>
        </p:nvSpPr>
        <p:spPr>
          <a:xfrm>
            <a:off x="251520" y="365125"/>
            <a:ext cx="8712968" cy="1325563"/>
          </a:xfrm>
        </p:spPr>
        <p:txBody>
          <a:bodyPr>
            <a:normAutofit/>
          </a:bodyPr>
          <a:lstStyle/>
          <a:p>
            <a:pPr algn="ctr"/>
            <a:r>
              <a:rPr lang="en-GB" altLang="cy-GB" sz="3600" b="1" dirty="0">
                <a:latin typeface="Arial" panose="020B0604020202020204" pitchFamily="34" charset="0"/>
                <a:cs typeface="Arial" panose="020B0604020202020204" pitchFamily="34" charset="0"/>
              </a:rPr>
              <a:t>Rule </a:t>
            </a:r>
            <a:r>
              <a:rPr lang="en-GB" altLang="cy-GB" sz="3600" b="1" dirty="0" smtClean="0">
                <a:latin typeface="Arial" panose="020B0604020202020204" pitchFamily="34" charset="0"/>
                <a:cs typeface="Arial" panose="020B0604020202020204" pitchFamily="34" charset="0"/>
              </a:rPr>
              <a:t>breakers:</a:t>
            </a:r>
            <a:br>
              <a:rPr lang="en-GB" altLang="cy-GB" sz="3600" b="1" dirty="0" smtClean="0">
                <a:latin typeface="Arial" panose="020B0604020202020204" pitchFamily="34" charset="0"/>
                <a:cs typeface="Arial" panose="020B0604020202020204" pitchFamily="34" charset="0"/>
              </a:rPr>
            </a:br>
            <a:r>
              <a:rPr lang="en-GB" altLang="cy-GB" sz="3600" b="1" dirty="0" smtClean="0">
                <a:latin typeface="Arial" panose="020B0604020202020204" pitchFamily="34" charset="0"/>
                <a:cs typeface="Arial" panose="020B0604020202020204" pitchFamily="34" charset="0"/>
              </a:rPr>
              <a:t> common conversational violations</a:t>
            </a:r>
            <a:endParaRPr lang="en-GB" sz="3600" b="1" dirty="0"/>
          </a:p>
        </p:txBody>
      </p:sp>
      <p:sp>
        <p:nvSpPr>
          <p:cNvPr id="3" name="Content Placeholder 2">
            <a:extLst>
              <a:ext uri="{FF2B5EF4-FFF2-40B4-BE49-F238E27FC236}">
                <a16:creationId xmlns:a16="http://schemas.microsoft.com/office/drawing/2014/main" id="{891CAFCA-2D0D-377B-946E-10E08F57BB7E}"/>
              </a:ext>
            </a:extLst>
          </p:cNvPr>
          <p:cNvSpPr>
            <a:spLocks noGrp="1"/>
          </p:cNvSpPr>
          <p:nvPr>
            <p:ph sz="half" idx="1"/>
          </p:nvPr>
        </p:nvSpPr>
        <p:spPr>
          <a:xfrm>
            <a:off x="628650" y="1484784"/>
            <a:ext cx="8119814" cy="4464496"/>
          </a:xfrm>
        </p:spPr>
        <p:txBody>
          <a:bodyPr>
            <a:noAutofit/>
          </a:bodyPr>
          <a:lstStyle/>
          <a:p>
            <a:pPr eaLnBrk="1" hangingPunct="1">
              <a:lnSpc>
                <a:spcPct val="160000"/>
              </a:lnSpc>
            </a:pPr>
            <a:r>
              <a:rPr lang="en-GB" altLang="cy-GB" sz="1800" dirty="0">
                <a:solidFill>
                  <a:srgbClr val="000000"/>
                </a:solidFill>
                <a:latin typeface="Arial" panose="020B0604020202020204" pitchFamily="34" charset="0"/>
              </a:rPr>
              <a:t>Not responding to questions;</a:t>
            </a:r>
          </a:p>
          <a:p>
            <a:pPr eaLnBrk="1" hangingPunct="1">
              <a:lnSpc>
                <a:spcPct val="160000"/>
              </a:lnSpc>
            </a:pPr>
            <a:r>
              <a:rPr lang="en-GB" altLang="cy-GB" sz="1800" dirty="0">
                <a:solidFill>
                  <a:srgbClr val="000000"/>
                </a:solidFill>
                <a:latin typeface="Arial" panose="020B0604020202020204" pitchFamily="34" charset="0"/>
              </a:rPr>
              <a:t>Not offering comments;</a:t>
            </a:r>
          </a:p>
          <a:p>
            <a:pPr eaLnBrk="1" hangingPunct="1">
              <a:lnSpc>
                <a:spcPct val="160000"/>
              </a:lnSpc>
            </a:pPr>
            <a:r>
              <a:rPr lang="en-GB" altLang="cy-GB" sz="1800" dirty="0">
                <a:solidFill>
                  <a:srgbClr val="000000"/>
                </a:solidFill>
                <a:latin typeface="Arial" panose="020B0604020202020204" pitchFamily="34" charset="0"/>
              </a:rPr>
              <a:t>Not exchanging greetings;</a:t>
            </a:r>
          </a:p>
          <a:p>
            <a:pPr>
              <a:lnSpc>
                <a:spcPct val="160000"/>
              </a:lnSpc>
            </a:pPr>
            <a:r>
              <a:rPr lang="en-GB" sz="1800" dirty="0">
                <a:latin typeface="Arial" panose="020B0604020202020204" pitchFamily="34" charset="0"/>
                <a:cs typeface="Arial" panose="020B0604020202020204" pitchFamily="34" charset="0"/>
              </a:rPr>
              <a:t>Hogging;</a:t>
            </a:r>
          </a:p>
          <a:p>
            <a:pPr>
              <a:lnSpc>
                <a:spcPct val="160000"/>
              </a:lnSpc>
            </a:pPr>
            <a:r>
              <a:rPr lang="en-GB" sz="1800" dirty="0">
                <a:latin typeface="Arial" panose="020B0604020202020204" pitchFamily="34" charset="0"/>
                <a:cs typeface="Arial" panose="020B0604020202020204" pitchFamily="34" charset="0"/>
              </a:rPr>
              <a:t>Interrupting</a:t>
            </a:r>
            <a:r>
              <a:rPr lang="en-GB" sz="1800" dirty="0" smtClean="0">
                <a:latin typeface="Arial" panose="020B0604020202020204" pitchFamily="34" charset="0"/>
                <a:cs typeface="Arial" panose="020B0604020202020204" pitchFamily="34" charset="0"/>
              </a:rPr>
              <a:t>;</a:t>
            </a:r>
          </a:p>
          <a:p>
            <a:pPr marL="0" indent="0">
              <a:lnSpc>
                <a:spcPct val="160000"/>
              </a:lnSpc>
              <a:buNone/>
            </a:pPr>
            <a:r>
              <a:rPr lang="en-GB" sz="1800" b="1" dirty="0" smtClean="0">
                <a:latin typeface="Arial" panose="020B0604020202020204" pitchFamily="34" charset="0"/>
                <a:cs typeface="Arial" panose="020B0604020202020204" pitchFamily="34" charset="0"/>
              </a:rPr>
              <a:t>What else could be considered ‘rude behaviour’ when conversing?</a:t>
            </a:r>
          </a:p>
          <a:p>
            <a:pPr>
              <a:lnSpc>
                <a:spcPct val="160000"/>
              </a:lnSpc>
              <a:buFontTx/>
              <a:buChar char="-"/>
            </a:pPr>
            <a:r>
              <a:rPr lang="en-GB" sz="1800" dirty="0" smtClean="0">
                <a:latin typeface="Arial" panose="020B0604020202020204" pitchFamily="34" charset="0"/>
                <a:cs typeface="Arial" panose="020B0604020202020204" pitchFamily="34" charset="0"/>
              </a:rPr>
              <a:t>Swearing? </a:t>
            </a:r>
          </a:p>
          <a:p>
            <a:pPr>
              <a:lnSpc>
                <a:spcPct val="160000"/>
              </a:lnSpc>
              <a:buFontTx/>
              <a:buChar char="-"/>
            </a:pPr>
            <a:r>
              <a:rPr lang="en-GB" sz="1800" dirty="0" smtClean="0">
                <a:latin typeface="Arial" panose="020B0604020202020204" pitchFamily="34" charset="0"/>
                <a:cs typeface="Arial" panose="020B0604020202020204" pitchFamily="34" charset="0"/>
              </a:rPr>
              <a:t>Looking at the phone?</a:t>
            </a:r>
          </a:p>
          <a:p>
            <a:pPr marL="0" indent="0">
              <a:lnSpc>
                <a:spcPct val="160000"/>
              </a:lnSpc>
              <a:buNone/>
            </a:pPr>
            <a:endParaRPr lang="en-GB" b="1" dirty="0"/>
          </a:p>
        </p:txBody>
      </p:sp>
      <p:pic>
        <p:nvPicPr>
          <p:cNvPr id="7170" name="Picture 2" descr="Reasons You Don't Listen I Psych Central"/>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99992" y="1988840"/>
            <a:ext cx="3823018" cy="21467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98171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0B5FD-3C38-15E9-65AD-1706269DDA0B}"/>
              </a:ext>
            </a:extLst>
          </p:cNvPr>
          <p:cNvSpPr>
            <a:spLocks noGrp="1"/>
          </p:cNvSpPr>
          <p:nvPr>
            <p:ph type="title"/>
          </p:nvPr>
        </p:nvSpPr>
        <p:spPr/>
        <p:txBody>
          <a:bodyPr/>
          <a:lstStyle/>
          <a:p>
            <a:pPr algn="ctr"/>
            <a:r>
              <a:rPr lang="en-GB" altLang="cy-GB" sz="4400" b="1" dirty="0">
                <a:latin typeface="Arial" panose="020B0604020202020204" pitchFamily="34" charset="0"/>
              </a:rPr>
              <a:t>Monologue</a:t>
            </a:r>
            <a:endParaRPr lang="en-GB" b="1" dirty="0"/>
          </a:p>
        </p:txBody>
      </p:sp>
      <p:sp>
        <p:nvSpPr>
          <p:cNvPr id="3" name="Content Placeholder 2">
            <a:extLst>
              <a:ext uri="{FF2B5EF4-FFF2-40B4-BE49-F238E27FC236}">
                <a16:creationId xmlns:a16="http://schemas.microsoft.com/office/drawing/2014/main" id="{0E412A26-2839-4FF9-B605-591FDC32876C}"/>
              </a:ext>
            </a:extLst>
          </p:cNvPr>
          <p:cNvSpPr>
            <a:spLocks noGrp="1"/>
          </p:cNvSpPr>
          <p:nvPr>
            <p:ph sz="half" idx="1"/>
          </p:nvPr>
        </p:nvSpPr>
        <p:spPr>
          <a:xfrm>
            <a:off x="107504" y="1825624"/>
            <a:ext cx="8856984" cy="4051647"/>
          </a:xfrm>
        </p:spPr>
        <p:txBody>
          <a:bodyPr>
            <a:normAutofit fontScale="70000" lnSpcReduction="20000"/>
          </a:bodyPr>
          <a:lstStyle/>
          <a:p>
            <a:pPr>
              <a:lnSpc>
                <a:spcPct val="150000"/>
              </a:lnSpc>
            </a:pPr>
            <a:r>
              <a:rPr lang="en-GB" altLang="cy-GB" dirty="0">
                <a:latin typeface="Arial" panose="020B0604020202020204" pitchFamily="34" charset="0"/>
              </a:rPr>
              <a:t>Inner speech;</a:t>
            </a:r>
          </a:p>
          <a:p>
            <a:pPr>
              <a:lnSpc>
                <a:spcPct val="150000"/>
              </a:lnSpc>
            </a:pPr>
            <a:r>
              <a:rPr lang="en-GB" altLang="cy-GB" dirty="0">
                <a:latin typeface="Arial" panose="020B0604020202020204" pitchFamily="34" charset="0"/>
              </a:rPr>
              <a:t>3-5 years;</a:t>
            </a:r>
          </a:p>
          <a:p>
            <a:pPr>
              <a:lnSpc>
                <a:spcPct val="150000"/>
              </a:lnSpc>
            </a:pPr>
            <a:r>
              <a:rPr lang="en-GB" altLang="cy-GB" dirty="0">
                <a:latin typeface="Arial" panose="020B0604020202020204" pitchFamily="34" charset="0"/>
              </a:rPr>
              <a:t>Children talk to themselves, usually at play;</a:t>
            </a:r>
          </a:p>
          <a:p>
            <a:pPr>
              <a:lnSpc>
                <a:spcPct val="150000"/>
              </a:lnSpc>
            </a:pPr>
            <a:r>
              <a:rPr lang="en-GB" altLang="cy-GB" dirty="0">
                <a:latin typeface="Arial" panose="020B0604020202020204" pitchFamily="34" charset="0"/>
              </a:rPr>
              <a:t>Exploring the world</a:t>
            </a:r>
            <a:r>
              <a:rPr lang="en-GB" altLang="cy-GB" dirty="0" smtClean="0">
                <a:latin typeface="Arial" panose="020B0604020202020204" pitchFamily="34" charset="0"/>
              </a:rPr>
              <a:t>;</a:t>
            </a:r>
          </a:p>
          <a:p>
            <a:pPr>
              <a:lnSpc>
                <a:spcPct val="150000"/>
              </a:lnSpc>
            </a:pPr>
            <a:r>
              <a:rPr lang="en-GB" dirty="0">
                <a:latin typeface="Arial" panose="020B0604020202020204" pitchFamily="34" charset="0"/>
                <a:cs typeface="Arial" panose="020B0604020202020204" pitchFamily="34" charset="0"/>
              </a:rPr>
              <a:t>Exercising language;</a:t>
            </a:r>
          </a:p>
          <a:p>
            <a:pPr>
              <a:lnSpc>
                <a:spcPct val="150000"/>
              </a:lnSpc>
            </a:pPr>
            <a:r>
              <a:rPr lang="en-GB" dirty="0">
                <a:latin typeface="Arial" panose="020B0604020202020204" pitchFamily="34" charset="0"/>
                <a:cs typeface="Arial" panose="020B0604020202020204" pitchFamily="34" charset="0"/>
              </a:rPr>
              <a:t>Private speech (Vygotsky);</a:t>
            </a:r>
          </a:p>
          <a:p>
            <a:pPr>
              <a:lnSpc>
                <a:spcPct val="150000"/>
              </a:lnSpc>
            </a:pPr>
            <a:r>
              <a:rPr lang="en-GB" dirty="0">
                <a:latin typeface="Arial" panose="020B0604020202020204" pitchFamily="34" charset="0"/>
                <a:cs typeface="Arial" panose="020B0604020202020204" pitchFamily="34" charset="0"/>
              </a:rPr>
              <a:t>Some adults also engage in private speech!</a:t>
            </a:r>
          </a:p>
          <a:p>
            <a:pPr marL="0" indent="0" algn="r">
              <a:buNone/>
            </a:pPr>
            <a:r>
              <a:rPr lang="en-GB" sz="1800" dirty="0">
                <a:latin typeface="Arial" panose="020B0604020202020204" pitchFamily="34" charset="0"/>
                <a:cs typeface="Arial" panose="020B0604020202020204" pitchFamily="34" charset="0"/>
              </a:rPr>
              <a:t>(Nelson, 2015</a:t>
            </a:r>
            <a:r>
              <a:rPr lang="en-GB" sz="1800" dirty="0"/>
              <a:t>)</a:t>
            </a:r>
          </a:p>
          <a:p>
            <a:pPr lvl="1">
              <a:lnSpc>
                <a:spcPct val="80000"/>
              </a:lnSpc>
            </a:pPr>
            <a:endParaRPr lang="en-GB" altLang="cy-GB" sz="2800" dirty="0">
              <a:latin typeface="Arial" panose="020B0604020202020204" pitchFamily="34" charset="0"/>
            </a:endParaRPr>
          </a:p>
          <a:p>
            <a:pPr lvl="1">
              <a:lnSpc>
                <a:spcPct val="80000"/>
              </a:lnSpc>
            </a:pPr>
            <a:endParaRPr lang="en-GB" altLang="cy-GB" sz="2800" dirty="0">
              <a:latin typeface="Arial" panose="020B0604020202020204" pitchFamily="34" charset="0"/>
            </a:endParaRPr>
          </a:p>
          <a:p>
            <a:pPr marL="0" indent="0">
              <a:buNone/>
            </a:pPr>
            <a:endParaRPr lang="en-GB" dirty="0"/>
          </a:p>
        </p:txBody>
      </p:sp>
      <p:pic>
        <p:nvPicPr>
          <p:cNvPr id="4" name="Picture 3"/>
          <p:cNvPicPr>
            <a:picLocks noChangeAspect="1"/>
          </p:cNvPicPr>
          <p:nvPr/>
        </p:nvPicPr>
        <p:blipFill>
          <a:blip r:embed="rId3"/>
          <a:stretch>
            <a:fillRect/>
          </a:stretch>
        </p:blipFill>
        <p:spPr>
          <a:xfrm>
            <a:off x="5652120" y="2420888"/>
            <a:ext cx="3200356" cy="1800200"/>
          </a:xfrm>
          <a:prstGeom prst="rect">
            <a:avLst/>
          </a:prstGeom>
        </p:spPr>
      </p:pic>
    </p:spTree>
    <p:extLst>
      <p:ext uri="{BB962C8B-B14F-4D97-AF65-F5344CB8AC3E}">
        <p14:creationId xmlns:p14="http://schemas.microsoft.com/office/powerpoint/2010/main" val="42483221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FAAB4-F297-0735-83D1-001F93634BA8}"/>
              </a:ext>
            </a:extLst>
          </p:cNvPr>
          <p:cNvSpPr>
            <a:spLocks noGrp="1"/>
          </p:cNvSpPr>
          <p:nvPr>
            <p:ph type="title"/>
          </p:nvPr>
        </p:nvSpPr>
        <p:spPr/>
        <p:txBody>
          <a:bodyPr/>
          <a:lstStyle/>
          <a:p>
            <a:pPr algn="ctr"/>
            <a:r>
              <a:rPr lang="en-GB" altLang="cy-GB" b="1" dirty="0">
                <a:latin typeface="Arial" panose="020B0604020202020204" pitchFamily="34" charset="0"/>
              </a:rPr>
              <a:t>Poverty of the stimulus</a:t>
            </a:r>
            <a:endParaRPr lang="en-GB" b="1" dirty="0"/>
          </a:p>
        </p:txBody>
      </p:sp>
      <p:sp>
        <p:nvSpPr>
          <p:cNvPr id="3" name="Content Placeholder 2">
            <a:extLst>
              <a:ext uri="{FF2B5EF4-FFF2-40B4-BE49-F238E27FC236}">
                <a16:creationId xmlns:a16="http://schemas.microsoft.com/office/drawing/2014/main" id="{5C748E49-A012-E429-BF1E-D82FE652AB6D}"/>
              </a:ext>
            </a:extLst>
          </p:cNvPr>
          <p:cNvSpPr>
            <a:spLocks noGrp="1"/>
          </p:cNvSpPr>
          <p:nvPr>
            <p:ph sz="half" idx="1"/>
          </p:nvPr>
        </p:nvSpPr>
        <p:spPr>
          <a:xfrm>
            <a:off x="512093" y="1725963"/>
            <a:ext cx="8119814" cy="3809862"/>
          </a:xfrm>
        </p:spPr>
        <p:txBody>
          <a:bodyPr/>
          <a:lstStyle/>
          <a:p>
            <a:pPr>
              <a:lnSpc>
                <a:spcPct val="150000"/>
              </a:lnSpc>
              <a:defRPr/>
            </a:pPr>
            <a:r>
              <a:rPr lang="en-GB" altLang="cy-GB" dirty="0">
                <a:latin typeface="Arial" panose="020B0604020202020204" pitchFamily="34" charset="0"/>
              </a:rPr>
              <a:t>Children cannot rely on linguistic input alone when acquiring a language…;</a:t>
            </a:r>
          </a:p>
          <a:p>
            <a:pPr>
              <a:lnSpc>
                <a:spcPct val="150000"/>
              </a:lnSpc>
              <a:defRPr/>
            </a:pPr>
            <a:r>
              <a:rPr lang="en-GB" altLang="cy-GB" dirty="0">
                <a:latin typeface="Arial" panose="020B0604020202020204" pitchFamily="34" charset="0"/>
              </a:rPr>
              <a:t>Inadequate stimulus;</a:t>
            </a:r>
          </a:p>
          <a:p>
            <a:pPr>
              <a:lnSpc>
                <a:spcPct val="150000"/>
              </a:lnSpc>
              <a:defRPr/>
            </a:pPr>
            <a:r>
              <a:rPr lang="en-GB" altLang="cy-GB" dirty="0">
                <a:latin typeface="Arial" panose="020B0604020202020204" pitchFamily="34" charset="0"/>
              </a:rPr>
              <a:t>LAD (Language Acquisition Device) (Chomsky).</a:t>
            </a:r>
            <a:endParaRPr lang="cy-GB" altLang="cy-GB" dirty="0">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41043988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FED9D-1711-35E6-0D6C-206B4EE19FFB}"/>
              </a:ext>
            </a:extLst>
          </p:cNvPr>
          <p:cNvSpPr>
            <a:spLocks noGrp="1"/>
          </p:cNvSpPr>
          <p:nvPr>
            <p:ph type="title"/>
          </p:nvPr>
        </p:nvSpPr>
        <p:spPr/>
        <p:txBody>
          <a:bodyPr/>
          <a:lstStyle/>
          <a:p>
            <a:pPr algn="ctr"/>
            <a:r>
              <a:rPr lang="en-GB" altLang="cy-GB" b="1" dirty="0">
                <a:latin typeface="Arial" panose="020B0604020202020204" pitchFamily="34" charset="0"/>
              </a:rPr>
              <a:t>Chomsky’s argument</a:t>
            </a:r>
            <a:endParaRPr lang="en-GB" b="1" dirty="0"/>
          </a:p>
        </p:txBody>
      </p:sp>
      <p:sp>
        <p:nvSpPr>
          <p:cNvPr id="3" name="Content Placeholder 2">
            <a:extLst>
              <a:ext uri="{FF2B5EF4-FFF2-40B4-BE49-F238E27FC236}">
                <a16:creationId xmlns:a16="http://schemas.microsoft.com/office/drawing/2014/main" id="{C27F72C7-56C4-20BD-86CA-795089656D49}"/>
              </a:ext>
            </a:extLst>
          </p:cNvPr>
          <p:cNvSpPr>
            <a:spLocks noGrp="1"/>
          </p:cNvSpPr>
          <p:nvPr>
            <p:ph sz="half" idx="1"/>
          </p:nvPr>
        </p:nvSpPr>
        <p:spPr>
          <a:xfrm>
            <a:off x="628650" y="1825625"/>
            <a:ext cx="6679654" cy="3809862"/>
          </a:xfrm>
        </p:spPr>
        <p:txBody>
          <a:bodyPr>
            <a:normAutofit lnSpcReduction="10000"/>
          </a:bodyPr>
          <a:lstStyle/>
          <a:p>
            <a:pPr marL="0" indent="0">
              <a:lnSpc>
                <a:spcPct val="150000"/>
              </a:lnSpc>
              <a:buNone/>
            </a:pPr>
            <a:r>
              <a:rPr lang="en-GB" altLang="cy-GB" dirty="0">
                <a:solidFill>
                  <a:srgbClr val="000000"/>
                </a:solidFill>
                <a:latin typeface="Arial" panose="020B0604020202020204" pitchFamily="34" charset="0"/>
              </a:rPr>
              <a:t>Children hear language which contains too few examples of the syntactic structures and grammar that they will acquire…</a:t>
            </a:r>
          </a:p>
          <a:p>
            <a:pPr marL="0" indent="0">
              <a:buNone/>
            </a:pPr>
            <a:endParaRPr lang="en-GB" dirty="0" smtClean="0"/>
          </a:p>
          <a:p>
            <a:pPr marL="0" indent="0">
              <a:buNone/>
            </a:pPr>
            <a:r>
              <a:rPr lang="en-GB" i="1" dirty="0" smtClean="0"/>
              <a:t>We will look more into Noam Chomsky next week</a:t>
            </a:r>
            <a:endParaRPr lang="en-GB" i="1" dirty="0"/>
          </a:p>
        </p:txBody>
      </p:sp>
    </p:spTree>
    <p:extLst>
      <p:ext uri="{BB962C8B-B14F-4D97-AF65-F5344CB8AC3E}">
        <p14:creationId xmlns:p14="http://schemas.microsoft.com/office/powerpoint/2010/main" val="42218610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FED9D-1711-35E6-0D6C-206B4EE19FFB}"/>
              </a:ext>
            </a:extLst>
          </p:cNvPr>
          <p:cNvSpPr>
            <a:spLocks noGrp="1"/>
          </p:cNvSpPr>
          <p:nvPr>
            <p:ph type="title"/>
          </p:nvPr>
        </p:nvSpPr>
        <p:spPr/>
        <p:txBody>
          <a:bodyPr/>
          <a:lstStyle/>
          <a:p>
            <a:pPr algn="ctr"/>
            <a:r>
              <a:rPr lang="en-GB" altLang="cy-GB" b="1" dirty="0" smtClean="0">
                <a:latin typeface="Arial" panose="020B0604020202020204" pitchFamily="34" charset="0"/>
              </a:rPr>
              <a:t>Feral Children</a:t>
            </a:r>
            <a:endParaRPr lang="en-GB" b="1" dirty="0"/>
          </a:p>
        </p:txBody>
      </p:sp>
      <p:pic>
        <p:nvPicPr>
          <p:cNvPr id="4" name="Picture 3"/>
          <p:cNvPicPr>
            <a:picLocks noChangeAspect="1"/>
          </p:cNvPicPr>
          <p:nvPr/>
        </p:nvPicPr>
        <p:blipFill>
          <a:blip r:embed="rId3"/>
          <a:stretch>
            <a:fillRect/>
          </a:stretch>
        </p:blipFill>
        <p:spPr>
          <a:xfrm>
            <a:off x="179512" y="1484784"/>
            <a:ext cx="3744416" cy="2106234"/>
          </a:xfrm>
          <a:prstGeom prst="rect">
            <a:avLst/>
          </a:prstGeom>
        </p:spPr>
      </p:pic>
      <p:sp>
        <p:nvSpPr>
          <p:cNvPr id="5" name="Rectangle 4"/>
          <p:cNvSpPr/>
          <p:nvPr/>
        </p:nvSpPr>
        <p:spPr>
          <a:xfrm>
            <a:off x="4139952" y="1772816"/>
            <a:ext cx="4572000" cy="3970318"/>
          </a:xfrm>
          <a:prstGeom prst="rect">
            <a:avLst/>
          </a:prstGeom>
        </p:spPr>
        <p:txBody>
          <a:bodyPr>
            <a:spAutoFit/>
          </a:bodyPr>
          <a:lstStyle/>
          <a:p>
            <a:r>
              <a:rPr lang="cy-GB" altLang="cy-GB" sz="3600" dirty="0" smtClean="0"/>
              <a:t>The next few slides/videos are upsetting. </a:t>
            </a:r>
          </a:p>
          <a:p>
            <a:endParaRPr lang="cy-GB" altLang="cy-GB" sz="3600" dirty="0"/>
          </a:p>
          <a:p>
            <a:r>
              <a:rPr lang="cy-GB" altLang="cy-GB" sz="3600" dirty="0" smtClean="0"/>
              <a:t>If you are uncomfortable please let us know.</a:t>
            </a:r>
            <a:endParaRPr lang="cy-GB" altLang="cy-GB" sz="3600" dirty="0"/>
          </a:p>
        </p:txBody>
      </p:sp>
    </p:spTree>
    <p:extLst>
      <p:ext uri="{BB962C8B-B14F-4D97-AF65-F5344CB8AC3E}">
        <p14:creationId xmlns:p14="http://schemas.microsoft.com/office/powerpoint/2010/main" val="20243615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48EAC-5C7B-7732-41C2-97DCF9E5372B}"/>
              </a:ext>
            </a:extLst>
          </p:cNvPr>
          <p:cNvSpPr>
            <a:spLocks noGrp="1"/>
          </p:cNvSpPr>
          <p:nvPr>
            <p:ph type="title"/>
          </p:nvPr>
        </p:nvSpPr>
        <p:spPr>
          <a:xfrm>
            <a:off x="628650" y="44484"/>
            <a:ext cx="7886700" cy="1325563"/>
          </a:xfrm>
        </p:spPr>
        <p:txBody>
          <a:bodyPr/>
          <a:lstStyle/>
          <a:p>
            <a:pPr algn="ctr"/>
            <a:r>
              <a:rPr lang="en-GB" altLang="cy-GB" b="1" dirty="0">
                <a:latin typeface="Arial" panose="020B0604020202020204" pitchFamily="34" charset="0"/>
              </a:rPr>
              <a:t>Feral children</a:t>
            </a:r>
            <a:endParaRPr lang="en-GB" b="1" dirty="0"/>
          </a:p>
        </p:txBody>
      </p:sp>
      <p:sp>
        <p:nvSpPr>
          <p:cNvPr id="3" name="Content Placeholder 2">
            <a:extLst>
              <a:ext uri="{FF2B5EF4-FFF2-40B4-BE49-F238E27FC236}">
                <a16:creationId xmlns:a16="http://schemas.microsoft.com/office/drawing/2014/main" id="{8D1021C4-93EF-810C-24C7-2CB4ABE6F94A}"/>
              </a:ext>
            </a:extLst>
          </p:cNvPr>
          <p:cNvSpPr>
            <a:spLocks noGrp="1"/>
          </p:cNvSpPr>
          <p:nvPr>
            <p:ph sz="half" idx="1"/>
          </p:nvPr>
        </p:nvSpPr>
        <p:spPr>
          <a:xfrm>
            <a:off x="628650" y="1196752"/>
            <a:ext cx="7886700" cy="4680520"/>
          </a:xfrm>
        </p:spPr>
        <p:txBody>
          <a:bodyPr>
            <a:noAutofit/>
          </a:bodyPr>
          <a:lstStyle/>
          <a:p>
            <a:pPr marL="0" indent="0">
              <a:lnSpc>
                <a:spcPct val="170000"/>
              </a:lnSpc>
              <a:buNone/>
            </a:pPr>
            <a:r>
              <a:rPr lang="en-GB" altLang="cy-GB" sz="1800" dirty="0" smtClean="0">
                <a:latin typeface="Arial" panose="020B0604020202020204" pitchFamily="34" charset="0"/>
              </a:rPr>
              <a:t>Theory </a:t>
            </a:r>
            <a:r>
              <a:rPr lang="en-GB" altLang="cy-GB" sz="1800" dirty="0">
                <a:latin typeface="Arial" panose="020B0604020202020204" pitchFamily="34" charset="0"/>
              </a:rPr>
              <a:t>of Mind - an account of the behaviour of oneself and others in terms of underlying intentions or mental states. The theory seeks both to explain behaviour observed in </a:t>
            </a:r>
            <a:r>
              <a:rPr lang="en-GB" altLang="cy-GB" sz="1800" dirty="0" smtClean="0">
                <a:latin typeface="Arial" panose="020B0604020202020204" pitchFamily="34" charset="0"/>
              </a:rPr>
              <a:t>the </a:t>
            </a:r>
            <a:r>
              <a:rPr lang="en-GB" altLang="cy-GB" sz="1800" dirty="0">
                <a:latin typeface="Arial" panose="020B0604020202020204" pitchFamily="34" charset="0"/>
              </a:rPr>
              <a:t>past and predict future behaviour. </a:t>
            </a:r>
            <a:endParaRPr lang="en-GB" altLang="cy-GB" sz="1800" dirty="0" smtClean="0">
              <a:latin typeface="Arial" panose="020B0604020202020204" pitchFamily="34" charset="0"/>
            </a:endParaRPr>
          </a:p>
          <a:p>
            <a:pPr marL="0" indent="0">
              <a:lnSpc>
                <a:spcPct val="170000"/>
              </a:lnSpc>
              <a:buNone/>
            </a:pPr>
            <a:endParaRPr lang="en-GB" sz="1800" i="1" dirty="0">
              <a:latin typeface="Arial" panose="020B0604020202020204" pitchFamily="34" charset="0"/>
              <a:cs typeface="Arial" panose="020B0604020202020204" pitchFamily="34" charset="0"/>
            </a:endParaRPr>
          </a:p>
          <a:p>
            <a:pPr marL="0" indent="0">
              <a:lnSpc>
                <a:spcPct val="170000"/>
              </a:lnSpc>
              <a:buFontTx/>
              <a:buNone/>
            </a:pPr>
            <a:r>
              <a:rPr lang="en-GB" sz="1800" i="1" dirty="0" smtClean="0">
                <a:latin typeface="Arial" panose="020B0604020202020204" pitchFamily="34" charset="0"/>
                <a:cs typeface="Arial" panose="020B0604020202020204" pitchFamily="34" charset="0"/>
              </a:rPr>
              <a:t>“</a:t>
            </a:r>
            <a:r>
              <a:rPr lang="en-GB" sz="1800" i="1" dirty="0">
                <a:latin typeface="Arial" panose="020B0604020202020204" pitchFamily="34" charset="0"/>
                <a:cs typeface="Arial" panose="020B0604020202020204" pitchFamily="34" charset="0"/>
              </a:rPr>
              <a:t>Feral children…refer to children kept isolated from human contact, mostly by their parents, from a very young age…these children have no or little experience of human care, love, and, crucially, human language…when discovered, these children were unable to speal, lacked basic social skills, or had mental disability</a:t>
            </a:r>
            <a:r>
              <a:rPr lang="en-GB" sz="1800" i="1" dirty="0" smtClean="0">
                <a:latin typeface="Arial" panose="020B0604020202020204" pitchFamily="34" charset="0"/>
                <a:cs typeface="Arial" panose="020B0604020202020204" pitchFamily="34" charset="0"/>
              </a:rPr>
              <a:t>”</a:t>
            </a:r>
            <a:endParaRPr lang="en-GB" sz="3200" i="1" dirty="0">
              <a:latin typeface="Arial" panose="020B0604020202020204" pitchFamily="34" charset="0"/>
              <a:cs typeface="Arial" panose="020B0604020202020204" pitchFamily="34" charset="0"/>
            </a:endParaRPr>
          </a:p>
          <a:p>
            <a:pPr marL="0" indent="0" algn="r">
              <a:buFontTx/>
              <a:buNone/>
            </a:pPr>
            <a:r>
              <a:rPr lang="en-GB" sz="1200" dirty="0">
                <a:latin typeface="Arial" panose="020B0604020202020204" pitchFamily="34" charset="0"/>
                <a:cs typeface="Arial" panose="020B0604020202020204" pitchFamily="34" charset="0"/>
              </a:rPr>
              <a:t>(Kimura, 2021).</a:t>
            </a:r>
            <a:endParaRPr lang="cy-GB" altLang="cy-GB" sz="1200" dirty="0">
              <a:solidFill>
                <a:srgbClr val="0070C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0951160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EA94DE2F-2A7D-89DB-0A9F-713DF2AFEBFB}"/>
              </a:ext>
            </a:extLst>
          </p:cNvPr>
          <p:cNvSpPr>
            <a:spLocks noGrp="1"/>
          </p:cNvSpPr>
          <p:nvPr>
            <p:ph sz="half" idx="2"/>
          </p:nvPr>
        </p:nvSpPr>
        <p:spPr>
          <a:xfrm>
            <a:off x="628650" y="1825625"/>
            <a:ext cx="7886700" cy="3809862"/>
          </a:xfrm>
        </p:spPr>
        <p:txBody>
          <a:bodyPr>
            <a:normAutofit fontScale="92500" lnSpcReduction="20000"/>
          </a:bodyPr>
          <a:lstStyle/>
          <a:p>
            <a:pPr>
              <a:lnSpc>
                <a:spcPct val="150000"/>
              </a:lnSpc>
              <a:defRPr/>
            </a:pPr>
            <a:r>
              <a:rPr lang="en-GB" altLang="cy-GB" dirty="0">
                <a:latin typeface="Arial" panose="020B0604020202020204" pitchFamily="34" charset="0"/>
              </a:rPr>
              <a:t>Found in 1970 – 13 years old;</a:t>
            </a:r>
          </a:p>
          <a:p>
            <a:pPr>
              <a:lnSpc>
                <a:spcPct val="150000"/>
              </a:lnSpc>
              <a:defRPr/>
            </a:pPr>
            <a:r>
              <a:rPr lang="en-GB" altLang="cy-GB" dirty="0">
                <a:latin typeface="Arial" panose="020B0604020202020204" pitchFamily="34" charset="0"/>
              </a:rPr>
              <a:t>Abused daily;</a:t>
            </a:r>
          </a:p>
          <a:p>
            <a:pPr>
              <a:lnSpc>
                <a:spcPct val="150000"/>
              </a:lnSpc>
              <a:defRPr/>
            </a:pPr>
            <a:r>
              <a:rPr lang="en-GB" altLang="cy-GB" dirty="0">
                <a:latin typeface="Arial" panose="020B0604020202020204" pitchFamily="34" charset="0"/>
              </a:rPr>
              <a:t>Unable to chew solid food;</a:t>
            </a:r>
          </a:p>
          <a:p>
            <a:pPr>
              <a:lnSpc>
                <a:spcPct val="150000"/>
              </a:lnSpc>
              <a:defRPr/>
            </a:pPr>
            <a:r>
              <a:rPr lang="en-GB" altLang="cy-GB" dirty="0">
                <a:latin typeface="Arial" panose="020B0604020202020204" pitchFamily="34" charset="0"/>
              </a:rPr>
              <a:t>Mute.</a:t>
            </a:r>
          </a:p>
          <a:p>
            <a:pPr marL="0" indent="0">
              <a:lnSpc>
                <a:spcPct val="150000"/>
              </a:lnSpc>
              <a:buFontTx/>
              <a:buNone/>
              <a:defRPr/>
            </a:pPr>
            <a:endParaRPr lang="en-GB" altLang="cy-GB" dirty="0">
              <a:latin typeface="Arial" panose="020B0604020202020204" pitchFamily="34" charset="0"/>
            </a:endParaRPr>
          </a:p>
          <a:p>
            <a:pPr marL="0" indent="0" algn="r">
              <a:lnSpc>
                <a:spcPct val="150000"/>
              </a:lnSpc>
              <a:buFontTx/>
              <a:buNone/>
              <a:defRPr/>
            </a:pPr>
            <a:r>
              <a:rPr lang="en-GB" altLang="cy-GB" sz="1800" dirty="0">
                <a:latin typeface="Arial" panose="020B0604020202020204" pitchFamily="34" charset="0"/>
              </a:rPr>
              <a:t>(</a:t>
            </a:r>
            <a:r>
              <a:rPr lang="en-GB" altLang="cy-GB" sz="1800" dirty="0" err="1">
                <a:latin typeface="Arial" panose="020B0604020202020204" pitchFamily="34" charset="0"/>
              </a:rPr>
              <a:t>Fromkin</a:t>
            </a:r>
            <a:r>
              <a:rPr lang="en-GB" altLang="cy-GB" sz="1800" dirty="0">
                <a:latin typeface="Arial" panose="020B0604020202020204" pitchFamily="34" charset="0"/>
              </a:rPr>
              <a:t> </a:t>
            </a:r>
            <a:r>
              <a:rPr lang="en-GB" altLang="cy-GB" sz="1800" i="1" dirty="0">
                <a:latin typeface="Arial" panose="020B0604020202020204" pitchFamily="34" charset="0"/>
              </a:rPr>
              <a:t>et al</a:t>
            </a:r>
            <a:r>
              <a:rPr lang="en-GB" altLang="cy-GB" sz="1800" dirty="0">
                <a:latin typeface="Arial" panose="020B0604020202020204" pitchFamily="34" charset="0"/>
              </a:rPr>
              <a:t>., 1974)</a:t>
            </a:r>
            <a:endParaRPr lang="cy-GB" altLang="cy-GB" sz="1800" dirty="0">
              <a:latin typeface="Arial" panose="020B0604020202020204" pitchFamily="34" charset="0"/>
            </a:endParaRPr>
          </a:p>
          <a:p>
            <a:endParaRPr lang="en-GB" dirty="0"/>
          </a:p>
        </p:txBody>
      </p:sp>
      <p:sp>
        <p:nvSpPr>
          <p:cNvPr id="5" name="Title 1">
            <a:extLst>
              <a:ext uri="{FF2B5EF4-FFF2-40B4-BE49-F238E27FC236}">
                <a16:creationId xmlns:a16="http://schemas.microsoft.com/office/drawing/2014/main" id="{48923BDB-C760-9963-2926-E1B468354FEF}"/>
              </a:ext>
            </a:extLst>
          </p:cNvPr>
          <p:cNvSpPr>
            <a:spLocks noGrp="1"/>
          </p:cNvSpPr>
          <p:nvPr>
            <p:ph type="title"/>
          </p:nvPr>
        </p:nvSpPr>
        <p:spPr>
          <a:xfrm>
            <a:off x="628650" y="365125"/>
            <a:ext cx="7886700" cy="1325563"/>
          </a:xfrm>
        </p:spPr>
        <p:txBody>
          <a:bodyPr>
            <a:noAutofit/>
          </a:bodyPr>
          <a:lstStyle/>
          <a:p>
            <a:pPr algn="ctr"/>
            <a:r>
              <a:rPr lang="en-GB" altLang="cy-GB" b="1" dirty="0">
                <a:latin typeface="Arial" panose="020B0604020202020204" pitchFamily="34" charset="0"/>
              </a:rPr>
              <a:t>Case study 1</a:t>
            </a:r>
            <a:endParaRPr lang="cy-GB" altLang="cy-GB" b="1" dirty="0">
              <a:latin typeface="Arial" panose="020B0604020202020204" pitchFamily="34" charset="0"/>
            </a:endParaRPr>
          </a:p>
        </p:txBody>
      </p:sp>
    </p:spTree>
    <p:extLst>
      <p:ext uri="{BB962C8B-B14F-4D97-AF65-F5344CB8AC3E}">
        <p14:creationId xmlns:p14="http://schemas.microsoft.com/office/powerpoint/2010/main" val="16192440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4E0B2-FBBB-9DF3-EB14-36692193C307}"/>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Genie</a:t>
            </a:r>
          </a:p>
        </p:txBody>
      </p:sp>
      <p:sp>
        <p:nvSpPr>
          <p:cNvPr id="3" name="Content Placeholder 2">
            <a:extLst>
              <a:ext uri="{FF2B5EF4-FFF2-40B4-BE49-F238E27FC236}">
                <a16:creationId xmlns:a16="http://schemas.microsoft.com/office/drawing/2014/main" id="{D53A0CBD-6BAB-B0B2-BC87-7356DDF49E57}"/>
              </a:ext>
            </a:extLst>
          </p:cNvPr>
          <p:cNvSpPr>
            <a:spLocks noGrp="1"/>
          </p:cNvSpPr>
          <p:nvPr>
            <p:ph sz="half" idx="1"/>
          </p:nvPr>
        </p:nvSpPr>
        <p:spPr/>
        <p:txBody>
          <a:bodyPr>
            <a:normAutofit fontScale="92500" lnSpcReduction="20000"/>
          </a:bodyPr>
          <a:lstStyle/>
          <a:p>
            <a:pPr marL="0" indent="0">
              <a:lnSpc>
                <a:spcPct val="150000"/>
              </a:lnSpc>
              <a:buNone/>
            </a:pPr>
            <a:r>
              <a:rPr lang="en-GB" dirty="0">
                <a:latin typeface="Arial" panose="020B0604020202020204" pitchFamily="34" charset="0"/>
                <a:cs typeface="Arial" panose="020B0604020202020204" pitchFamily="34" charset="0"/>
              </a:rPr>
              <a:t>Apollo Eight Genesis (2013) </a:t>
            </a:r>
            <a:r>
              <a:rPr lang="en-GB" i="1" dirty="0">
                <a:latin typeface="Arial" panose="020B0604020202020204" pitchFamily="34" charset="0"/>
                <a:cs typeface="Arial" panose="020B0604020202020204" pitchFamily="34" charset="0"/>
              </a:rPr>
              <a:t>Genie Wiley.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4"/>
              </a:rPr>
              <a:t>Genie Wiley - TLC Documentary (2003) – YouTube</a:t>
            </a:r>
            <a:r>
              <a:rPr lang="en-GB" dirty="0">
                <a:latin typeface="Arial" panose="020B0604020202020204" pitchFamily="34" charset="0"/>
                <a:cs typeface="Arial" panose="020B0604020202020204" pitchFamily="34" charset="0"/>
              </a:rPr>
              <a:t> [Accessed </a:t>
            </a:r>
            <a:r>
              <a:rPr lang="en-GB" dirty="0" smtClean="0">
                <a:latin typeface="Arial" panose="020B0604020202020204" pitchFamily="34" charset="0"/>
                <a:cs typeface="Arial" panose="020B0604020202020204" pitchFamily="34" charset="0"/>
              </a:rPr>
              <a:t>September 16 2024].</a:t>
            </a:r>
            <a:endParaRPr lang="en-GB" dirty="0">
              <a:latin typeface="Arial" panose="020B0604020202020204" pitchFamily="34" charset="0"/>
              <a:cs typeface="Arial" panose="020B0604020202020204" pitchFamily="34" charset="0"/>
            </a:endParaRPr>
          </a:p>
        </p:txBody>
      </p:sp>
      <p:pic>
        <p:nvPicPr>
          <p:cNvPr id="5" name="Online Media 4" title="Genie Wiley - TLC Documentary (2003)">
            <a:hlinkClick r:id="" action="ppaction://media"/>
            <a:extLst>
              <a:ext uri="{FF2B5EF4-FFF2-40B4-BE49-F238E27FC236}">
                <a16:creationId xmlns:a16="http://schemas.microsoft.com/office/drawing/2014/main" id="{D3B2020D-86D6-DD57-F2BD-B3098655EB11}"/>
              </a:ext>
            </a:extLst>
          </p:cNvPr>
          <p:cNvPicPr>
            <a:picLocks noGrp="1" noRot="1" noChangeAspect="1"/>
          </p:cNvPicPr>
          <p:nvPr>
            <p:ph sz="half" idx="2"/>
            <a:videoFile r:link="rId1"/>
          </p:nvPr>
        </p:nvPicPr>
        <p:blipFill>
          <a:blip r:embed="rId5"/>
          <a:stretch>
            <a:fillRect/>
          </a:stretch>
        </p:blipFill>
        <p:spPr>
          <a:xfrm>
            <a:off x="4648200" y="1825625"/>
            <a:ext cx="4244280" cy="3809862"/>
          </a:xfrm>
          <a:prstGeom prst="rect">
            <a:avLst/>
          </a:prstGeom>
        </p:spPr>
      </p:pic>
    </p:spTree>
    <p:extLst>
      <p:ext uri="{BB962C8B-B14F-4D97-AF65-F5344CB8AC3E}">
        <p14:creationId xmlns:p14="http://schemas.microsoft.com/office/powerpoint/2010/main" val="2309289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EA738-842D-0EC9-835A-C97284862B7B}"/>
              </a:ext>
            </a:extLst>
          </p:cNvPr>
          <p:cNvSpPr>
            <a:spLocks noGrp="1"/>
          </p:cNvSpPr>
          <p:nvPr>
            <p:ph type="title"/>
          </p:nvPr>
        </p:nvSpPr>
        <p:spPr>
          <a:xfrm>
            <a:off x="179512" y="365125"/>
            <a:ext cx="8712968" cy="1325563"/>
          </a:xfrm>
        </p:spPr>
        <p:txBody>
          <a:bodyPr>
            <a:normAutofit/>
          </a:bodyPr>
          <a:lstStyle/>
          <a:p>
            <a:pPr algn="ctr"/>
            <a:r>
              <a:rPr lang="en-GB" altLang="cy-GB" sz="4000" b="1" dirty="0">
                <a:latin typeface="Arial" panose="020B0604020202020204" pitchFamily="34" charset="0"/>
              </a:rPr>
              <a:t>Case study 2 </a:t>
            </a:r>
            <a:r>
              <a:rPr kumimoji="0" lang="en-GB" altLang="cy-GB" sz="4000" b="1" i="0" u="none" strike="noStrike" kern="1200" cap="none" spc="0" normalizeH="0" baseline="0" noProof="0" dirty="0">
                <a:ln>
                  <a:noFill/>
                </a:ln>
                <a:effectLst/>
                <a:uLnTx/>
                <a:uFillTx/>
                <a:latin typeface="Arial" panose="020B0604020202020204" pitchFamily="34" charset="0"/>
                <a:ea typeface="+mn-ea"/>
                <a:cs typeface="+mn-cs"/>
              </a:rPr>
              <a:t>‘the monkey girl from Sierra Leone</a:t>
            </a:r>
            <a:r>
              <a:rPr kumimoji="0" lang="en-GB" altLang="cy-GB" sz="4400" b="1" i="0" u="none" strike="noStrike" kern="1200" cap="none" spc="0" normalizeH="0" baseline="0" noProof="0" dirty="0">
                <a:ln>
                  <a:noFill/>
                </a:ln>
                <a:effectLst/>
                <a:uLnTx/>
                <a:uFillTx/>
                <a:latin typeface="Arial" panose="020B0604020202020204" pitchFamily="34" charset="0"/>
                <a:ea typeface="+mn-ea"/>
                <a:cs typeface="+mn-cs"/>
              </a:rPr>
              <a:t>’</a:t>
            </a:r>
            <a:endParaRPr lang="en-GB" b="1" dirty="0"/>
          </a:p>
        </p:txBody>
      </p:sp>
      <p:sp>
        <p:nvSpPr>
          <p:cNvPr id="4" name="Content Placeholder 3">
            <a:extLst>
              <a:ext uri="{FF2B5EF4-FFF2-40B4-BE49-F238E27FC236}">
                <a16:creationId xmlns:a16="http://schemas.microsoft.com/office/drawing/2014/main" id="{037FB125-D32F-C62D-155B-FBF247142C0C}"/>
              </a:ext>
            </a:extLst>
          </p:cNvPr>
          <p:cNvSpPr>
            <a:spLocks noGrp="1"/>
          </p:cNvSpPr>
          <p:nvPr>
            <p:ph sz="half" idx="2"/>
          </p:nvPr>
        </p:nvSpPr>
        <p:spPr>
          <a:xfrm>
            <a:off x="323528" y="1916831"/>
            <a:ext cx="8191822" cy="3718655"/>
          </a:xfrm>
        </p:spPr>
        <p:txBody>
          <a:bodyPr>
            <a:normAutofit fontScale="70000" lnSpcReduction="20000"/>
          </a:bodyPr>
          <a:lstStyle/>
          <a:p>
            <a:pPr>
              <a:lnSpc>
                <a:spcPct val="160000"/>
              </a:lnSpc>
            </a:pPr>
            <a:r>
              <a:rPr lang="en-GB" altLang="cy-GB" dirty="0">
                <a:latin typeface="Arial" panose="020B0604020202020204" pitchFamily="34" charset="0"/>
              </a:rPr>
              <a:t>Found in 1984 – 7 years old;</a:t>
            </a:r>
          </a:p>
          <a:p>
            <a:pPr>
              <a:lnSpc>
                <a:spcPct val="160000"/>
              </a:lnSpc>
            </a:pPr>
            <a:r>
              <a:rPr lang="en-GB" altLang="cy-GB" dirty="0">
                <a:latin typeface="Arial" panose="020B0604020202020204" pitchFamily="34" charset="0"/>
              </a:rPr>
              <a:t>Brought up by apes/monkeys;</a:t>
            </a:r>
          </a:p>
          <a:p>
            <a:pPr>
              <a:lnSpc>
                <a:spcPct val="160000"/>
              </a:lnSpc>
            </a:pPr>
            <a:r>
              <a:rPr lang="en-GB" altLang="cy-GB" dirty="0">
                <a:latin typeface="Arial" panose="020B0604020202020204" pitchFamily="34" charset="0"/>
              </a:rPr>
              <a:t>Unable to talk;</a:t>
            </a:r>
          </a:p>
          <a:p>
            <a:pPr>
              <a:lnSpc>
                <a:spcPct val="160000"/>
              </a:lnSpc>
            </a:pPr>
            <a:r>
              <a:rPr lang="en-GB" altLang="cy-GB" dirty="0">
                <a:latin typeface="Arial" panose="020B0604020202020204" pitchFamily="34" charset="0"/>
              </a:rPr>
              <a:t>Made chattering noises. </a:t>
            </a:r>
            <a:endParaRPr lang="en-GB" altLang="cy-GB" dirty="0" smtClean="0">
              <a:latin typeface="Arial" panose="020B0604020202020204" pitchFamily="34" charset="0"/>
            </a:endParaRPr>
          </a:p>
          <a:p>
            <a:pPr>
              <a:lnSpc>
                <a:spcPct val="160000"/>
              </a:lnSpc>
            </a:pPr>
            <a:r>
              <a:rPr lang="en-GB" altLang="cy-GB" dirty="0" smtClean="0">
                <a:latin typeface="Arial" panose="020B0604020202020204" pitchFamily="34" charset="0"/>
              </a:rPr>
              <a:t>She was never able to integrate into society and continued to act like a monkey. </a:t>
            </a:r>
          </a:p>
          <a:p>
            <a:pPr>
              <a:lnSpc>
                <a:spcPct val="160000"/>
              </a:lnSpc>
            </a:pPr>
            <a:r>
              <a:rPr lang="en-GB" altLang="cy-GB" dirty="0" smtClean="0">
                <a:latin typeface="Arial" panose="020B0604020202020204" pitchFamily="34" charset="0"/>
              </a:rPr>
              <a:t>She spent a great deal of time crying and was overall very depressed</a:t>
            </a:r>
            <a:endParaRPr lang="cy-GB" altLang="cy-GB" dirty="0">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4703143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0DF0E-710B-011E-C3F5-8D4EF091166A}"/>
              </a:ext>
            </a:extLst>
          </p:cNvPr>
          <p:cNvSpPr>
            <a:spLocks noGrp="1"/>
          </p:cNvSpPr>
          <p:nvPr>
            <p:ph type="title"/>
          </p:nvPr>
        </p:nvSpPr>
        <p:spPr>
          <a:xfrm>
            <a:off x="179512" y="365125"/>
            <a:ext cx="8784976" cy="1325563"/>
          </a:xfrm>
        </p:spPr>
        <p:txBody>
          <a:bodyPr>
            <a:normAutofit/>
          </a:bodyPr>
          <a:lstStyle/>
          <a:p>
            <a:pPr algn="ctr"/>
            <a:r>
              <a:rPr lang="en-GB" altLang="cy-GB" b="1" dirty="0">
                <a:latin typeface="Arial" panose="020B0604020202020204" pitchFamily="34" charset="0"/>
              </a:rPr>
              <a:t>Case study 3 </a:t>
            </a:r>
            <a:r>
              <a:rPr lang="en-GB" altLang="cy-GB" sz="4400" b="1" dirty="0">
                <a:latin typeface="Arial" panose="020B0604020202020204" pitchFamily="34" charset="0"/>
              </a:rPr>
              <a:t>‘the girl in the window’</a:t>
            </a:r>
            <a:endParaRPr lang="en-GB" b="1" dirty="0"/>
          </a:p>
        </p:txBody>
      </p:sp>
      <p:sp>
        <p:nvSpPr>
          <p:cNvPr id="4" name="Content Placeholder 3">
            <a:extLst>
              <a:ext uri="{FF2B5EF4-FFF2-40B4-BE49-F238E27FC236}">
                <a16:creationId xmlns:a16="http://schemas.microsoft.com/office/drawing/2014/main" id="{4E876551-603F-5307-AF7E-173F4BB0FA54}"/>
              </a:ext>
            </a:extLst>
          </p:cNvPr>
          <p:cNvSpPr>
            <a:spLocks noGrp="1"/>
          </p:cNvSpPr>
          <p:nvPr>
            <p:ph sz="half" idx="2"/>
          </p:nvPr>
        </p:nvSpPr>
        <p:spPr>
          <a:xfrm>
            <a:off x="395536" y="1825625"/>
            <a:ext cx="8119814" cy="3809862"/>
          </a:xfrm>
        </p:spPr>
        <p:txBody>
          <a:bodyPr>
            <a:normAutofit/>
          </a:bodyPr>
          <a:lstStyle/>
          <a:p>
            <a:pPr>
              <a:lnSpc>
                <a:spcPct val="150000"/>
              </a:lnSpc>
              <a:defRPr/>
            </a:pPr>
            <a:r>
              <a:rPr lang="en-GB" dirty="0">
                <a:latin typeface="Arial" panose="020B0604020202020204" pitchFamily="34" charset="0"/>
              </a:rPr>
              <a:t>Found in 2005 – 6 years old;</a:t>
            </a:r>
          </a:p>
          <a:p>
            <a:pPr>
              <a:lnSpc>
                <a:spcPct val="150000"/>
              </a:lnSpc>
              <a:defRPr/>
            </a:pPr>
            <a:r>
              <a:rPr lang="en-GB" dirty="0">
                <a:latin typeface="Arial" panose="020B0604020202020204" pitchFamily="34" charset="0"/>
              </a:rPr>
              <a:t>Unable to chew or swallow solid food;</a:t>
            </a:r>
          </a:p>
          <a:p>
            <a:pPr>
              <a:lnSpc>
                <a:spcPct val="150000"/>
              </a:lnSpc>
              <a:defRPr/>
            </a:pPr>
            <a:r>
              <a:rPr lang="en-GB" dirty="0">
                <a:latin typeface="Arial" panose="020B0604020202020204" pitchFamily="34" charset="0"/>
              </a:rPr>
              <a:t>Unable to talk nor communicate;</a:t>
            </a:r>
          </a:p>
          <a:p>
            <a:pPr>
              <a:lnSpc>
                <a:spcPct val="150000"/>
              </a:lnSpc>
              <a:defRPr/>
            </a:pPr>
            <a:r>
              <a:rPr lang="en-GB" dirty="0">
                <a:latin typeface="Arial" panose="020B0604020202020204" pitchFamily="34" charset="0"/>
              </a:rPr>
              <a:t>Probably never hugged.</a:t>
            </a:r>
          </a:p>
          <a:p>
            <a:pPr marL="0" indent="0">
              <a:buNone/>
            </a:pPr>
            <a:endParaRPr lang="en-GB" dirty="0"/>
          </a:p>
        </p:txBody>
      </p:sp>
    </p:spTree>
    <p:extLst>
      <p:ext uri="{BB962C8B-B14F-4D97-AF65-F5344CB8AC3E}">
        <p14:creationId xmlns:p14="http://schemas.microsoft.com/office/powerpoint/2010/main" val="26801766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FBB89-3BEA-30D9-1BB5-5D0FA4029980}"/>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Danielle</a:t>
            </a:r>
          </a:p>
        </p:txBody>
      </p:sp>
      <p:sp>
        <p:nvSpPr>
          <p:cNvPr id="3" name="Content Placeholder 2">
            <a:extLst>
              <a:ext uri="{FF2B5EF4-FFF2-40B4-BE49-F238E27FC236}">
                <a16:creationId xmlns:a16="http://schemas.microsoft.com/office/drawing/2014/main" id="{2BF60D62-98E0-4DA2-349C-CAC2DEA5B22C}"/>
              </a:ext>
            </a:extLst>
          </p:cNvPr>
          <p:cNvSpPr>
            <a:spLocks noGrp="1"/>
          </p:cNvSpPr>
          <p:nvPr>
            <p:ph sz="half" idx="1"/>
          </p:nvPr>
        </p:nvSpPr>
        <p:spPr/>
        <p:txBody>
          <a:bodyPr>
            <a:normAutofit fontScale="92500"/>
          </a:bodyPr>
          <a:lstStyle/>
          <a:p>
            <a:pPr marL="0" indent="0">
              <a:lnSpc>
                <a:spcPct val="150000"/>
              </a:lnSpc>
              <a:buNone/>
            </a:pPr>
            <a:r>
              <a:rPr lang="en-GB" dirty="0">
                <a:latin typeface="Arial" panose="020B0604020202020204" pitchFamily="34" charset="0"/>
                <a:cs typeface="Arial" panose="020B0604020202020204" pitchFamily="34" charset="0"/>
              </a:rPr>
              <a:t>Tampa Bay Times (2020) The girl in the window. Available </a:t>
            </a:r>
            <a:r>
              <a:rPr lang="en-GB" dirty="0" err="1">
                <a:latin typeface="Arial" panose="020B0604020202020204" pitchFamily="34" charset="0"/>
                <a:cs typeface="Arial" panose="020B0604020202020204" pitchFamily="34" charset="0"/>
              </a:rPr>
              <a:t>at:</a:t>
            </a:r>
            <a:r>
              <a:rPr lang="en-GB" dirty="0" err="1">
                <a:latin typeface="Arial" panose="020B0604020202020204" pitchFamily="34" charset="0"/>
                <a:cs typeface="Arial" panose="020B0604020202020204" pitchFamily="34" charset="0"/>
                <a:hlinkClick r:id="rId4"/>
              </a:rPr>
              <a:t>The</a:t>
            </a:r>
            <a:r>
              <a:rPr lang="en-GB" dirty="0">
                <a:latin typeface="Arial" panose="020B0604020202020204" pitchFamily="34" charset="0"/>
                <a:cs typeface="Arial" panose="020B0604020202020204" pitchFamily="34" charset="0"/>
                <a:hlinkClick r:id="rId4"/>
              </a:rPr>
              <a:t> Girl in the Window - 2008 SD – YouTube</a:t>
            </a:r>
            <a:r>
              <a:rPr lang="en-GB" dirty="0">
                <a:latin typeface="Arial" panose="020B0604020202020204" pitchFamily="34" charset="0"/>
                <a:cs typeface="Arial" panose="020B0604020202020204" pitchFamily="34" charset="0"/>
              </a:rPr>
              <a:t> [Accessed: </a:t>
            </a:r>
            <a:r>
              <a:rPr lang="en-GB" dirty="0" smtClean="0">
                <a:latin typeface="Arial" panose="020B0604020202020204" pitchFamily="34" charset="0"/>
                <a:cs typeface="Arial" panose="020B0604020202020204" pitchFamily="34" charset="0"/>
              </a:rPr>
              <a:t>September 16 2024]. </a:t>
            </a:r>
            <a:endParaRPr lang="en-GB" dirty="0">
              <a:latin typeface="Arial" panose="020B0604020202020204" pitchFamily="34" charset="0"/>
              <a:cs typeface="Arial" panose="020B0604020202020204" pitchFamily="34" charset="0"/>
            </a:endParaRPr>
          </a:p>
        </p:txBody>
      </p:sp>
      <p:pic>
        <p:nvPicPr>
          <p:cNvPr id="5" name="Online Media 4" title="The Girl in the Window - 2008 SD">
            <a:hlinkClick r:id="" action="ppaction://media"/>
            <a:extLst>
              <a:ext uri="{FF2B5EF4-FFF2-40B4-BE49-F238E27FC236}">
                <a16:creationId xmlns:a16="http://schemas.microsoft.com/office/drawing/2014/main" id="{2BB56C86-92F3-8CDA-C18C-1E980D1FBB43}"/>
              </a:ext>
            </a:extLst>
          </p:cNvPr>
          <p:cNvPicPr>
            <a:picLocks noGrp="1" noRot="1" noChangeAspect="1"/>
          </p:cNvPicPr>
          <p:nvPr>
            <p:ph sz="half" idx="2"/>
            <a:videoFile r:link="rId1"/>
          </p:nvPr>
        </p:nvPicPr>
        <p:blipFill>
          <a:blip r:embed="rId5"/>
          <a:stretch>
            <a:fillRect/>
          </a:stretch>
        </p:blipFill>
        <p:spPr>
          <a:xfrm>
            <a:off x="4648200" y="1825625"/>
            <a:ext cx="4244280" cy="3809862"/>
          </a:xfrm>
          <a:prstGeom prst="rect">
            <a:avLst/>
          </a:prstGeom>
        </p:spPr>
      </p:pic>
    </p:spTree>
    <p:extLst>
      <p:ext uri="{BB962C8B-B14F-4D97-AF65-F5344CB8AC3E}">
        <p14:creationId xmlns:p14="http://schemas.microsoft.com/office/powerpoint/2010/main" val="1397701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472AE-B4A5-771F-DA35-2D5CB3AD09AC}"/>
              </a:ext>
            </a:extLst>
          </p:cNvPr>
          <p:cNvSpPr>
            <a:spLocks noGrp="1"/>
          </p:cNvSpPr>
          <p:nvPr>
            <p:ph type="title"/>
          </p:nvPr>
        </p:nvSpPr>
        <p:spPr>
          <a:xfrm>
            <a:off x="179512" y="365125"/>
            <a:ext cx="4104456" cy="1325563"/>
          </a:xfrm>
        </p:spPr>
        <p:txBody>
          <a:bodyPr>
            <a:normAutofit/>
          </a:bodyPr>
          <a:lstStyle/>
          <a:p>
            <a:pPr algn="ctr"/>
            <a:r>
              <a:rPr lang="cy-GB" altLang="cy-GB" b="1" dirty="0">
                <a:latin typeface="Arial" panose="020B0604020202020204" pitchFamily="34" charset="0"/>
              </a:rPr>
              <a:t>Research </a:t>
            </a:r>
            <a:r>
              <a:rPr lang="cy-GB" altLang="cy-GB" b="1" dirty="0" err="1">
                <a:latin typeface="Arial" panose="020B0604020202020204" pitchFamily="34" charset="0"/>
              </a:rPr>
              <a:t>task</a:t>
            </a:r>
            <a:endParaRPr lang="en-GB" b="1" dirty="0"/>
          </a:p>
        </p:txBody>
      </p:sp>
      <p:sp>
        <p:nvSpPr>
          <p:cNvPr id="3" name="Content Placeholder 2">
            <a:extLst>
              <a:ext uri="{FF2B5EF4-FFF2-40B4-BE49-F238E27FC236}">
                <a16:creationId xmlns:a16="http://schemas.microsoft.com/office/drawing/2014/main" id="{DB5CCFA8-89DB-CCC7-A84B-351CA504F0E5}"/>
              </a:ext>
            </a:extLst>
          </p:cNvPr>
          <p:cNvSpPr>
            <a:spLocks noGrp="1"/>
          </p:cNvSpPr>
          <p:nvPr>
            <p:ph sz="half" idx="1"/>
          </p:nvPr>
        </p:nvSpPr>
        <p:spPr>
          <a:xfrm>
            <a:off x="416818" y="1690688"/>
            <a:ext cx="3867150" cy="3809862"/>
          </a:xfrm>
        </p:spPr>
        <p:txBody>
          <a:bodyPr>
            <a:normAutofit fontScale="92500" lnSpcReduction="10000"/>
          </a:bodyPr>
          <a:lstStyle/>
          <a:p>
            <a:pPr marL="0" indent="0">
              <a:lnSpc>
                <a:spcPct val="160000"/>
              </a:lnSpc>
              <a:buNone/>
            </a:pPr>
            <a:r>
              <a:rPr lang="en-GB" altLang="cy-GB" dirty="0" smtClean="0">
                <a:latin typeface="Arial" panose="020B0604020202020204" pitchFamily="34" charset="0"/>
              </a:rPr>
              <a:t>Research </a:t>
            </a:r>
            <a:r>
              <a:rPr lang="en-GB" altLang="cy-GB" dirty="0">
                <a:latin typeface="Arial" panose="020B0604020202020204" pitchFamily="34" charset="0"/>
              </a:rPr>
              <a:t>one of the following and prepare a 3-minute presentation for the next lecture.</a:t>
            </a:r>
          </a:p>
          <a:p>
            <a:endParaRPr lang="en-GB" dirty="0"/>
          </a:p>
        </p:txBody>
      </p:sp>
      <p:sp>
        <p:nvSpPr>
          <p:cNvPr id="4" name="Content Placeholder 3">
            <a:extLst>
              <a:ext uri="{FF2B5EF4-FFF2-40B4-BE49-F238E27FC236}">
                <a16:creationId xmlns:a16="http://schemas.microsoft.com/office/drawing/2014/main" id="{F1708DED-D58B-4AD2-E24C-DEEBBACBFA7A}"/>
              </a:ext>
            </a:extLst>
          </p:cNvPr>
          <p:cNvSpPr>
            <a:spLocks noGrp="1"/>
          </p:cNvSpPr>
          <p:nvPr>
            <p:ph sz="half" idx="2"/>
          </p:nvPr>
        </p:nvSpPr>
        <p:spPr>
          <a:xfrm>
            <a:off x="4648200" y="188640"/>
            <a:ext cx="4244280" cy="5760640"/>
          </a:xfrm>
        </p:spPr>
        <p:txBody>
          <a:bodyPr>
            <a:normAutofit fontScale="92500" lnSpcReduction="10000"/>
          </a:bodyPr>
          <a:lstStyle/>
          <a:p>
            <a:pPr marL="0" indent="0">
              <a:buNone/>
            </a:pPr>
            <a:r>
              <a:rPr lang="en-GB" altLang="cy-GB" dirty="0">
                <a:latin typeface="Arial" panose="020B0604020202020204" pitchFamily="34" charset="0"/>
              </a:rPr>
              <a:t>Jean Aitchison;</a:t>
            </a:r>
          </a:p>
          <a:p>
            <a:pPr marL="0" indent="0">
              <a:buNone/>
            </a:pPr>
            <a:r>
              <a:rPr lang="en-GB" altLang="cy-GB" dirty="0">
                <a:latin typeface="Arial" panose="020B0604020202020204" pitchFamily="34" charset="0"/>
              </a:rPr>
              <a:t>Bruno Bettelheim;</a:t>
            </a:r>
          </a:p>
          <a:p>
            <a:pPr marL="0" indent="0">
              <a:buNone/>
            </a:pPr>
            <a:r>
              <a:rPr lang="en-GB" altLang="cy-GB" dirty="0">
                <a:latin typeface="Arial" panose="020B0604020202020204" pitchFamily="34" charset="0"/>
              </a:rPr>
              <a:t>Jerome Bruner;</a:t>
            </a:r>
          </a:p>
          <a:p>
            <a:pPr marL="0" indent="0">
              <a:buNone/>
            </a:pPr>
            <a:r>
              <a:rPr lang="en-GB" altLang="cy-GB" dirty="0">
                <a:latin typeface="Arial" panose="020B0604020202020204" pitchFamily="34" charset="0"/>
              </a:rPr>
              <a:t>Brian Cambourne;</a:t>
            </a:r>
          </a:p>
          <a:p>
            <a:pPr marL="0" indent="0">
              <a:buNone/>
            </a:pPr>
            <a:r>
              <a:rPr lang="en-GB" altLang="cy-GB" dirty="0">
                <a:latin typeface="Arial" panose="020B0604020202020204" pitchFamily="34" charset="0"/>
              </a:rPr>
              <a:t>Noam Chomsky;</a:t>
            </a:r>
          </a:p>
          <a:p>
            <a:pPr marL="0" indent="0">
              <a:buNone/>
            </a:pPr>
            <a:r>
              <a:rPr lang="en-GB" altLang="cy-GB" dirty="0">
                <a:latin typeface="Arial" panose="020B0604020202020204" pitchFamily="34" charset="0"/>
              </a:rPr>
              <a:t>Eve Clark;</a:t>
            </a:r>
          </a:p>
          <a:p>
            <a:pPr marL="0" indent="0">
              <a:buNone/>
            </a:pPr>
            <a:r>
              <a:rPr lang="en-GB" altLang="cy-GB" dirty="0">
                <a:latin typeface="Arial" panose="020B0604020202020204" pitchFamily="34" charset="0"/>
              </a:rPr>
              <a:t>David Crystal;</a:t>
            </a:r>
          </a:p>
          <a:p>
            <a:pPr marL="0" indent="0">
              <a:buNone/>
            </a:pPr>
            <a:r>
              <a:rPr lang="en-GB" altLang="cy-GB" dirty="0">
                <a:latin typeface="Arial" panose="020B0604020202020204" pitchFamily="34" charset="0"/>
              </a:rPr>
              <a:t>Eric Lenneberg;</a:t>
            </a:r>
          </a:p>
          <a:p>
            <a:pPr marL="0" indent="0">
              <a:buNone/>
            </a:pPr>
            <a:r>
              <a:rPr lang="en-GB" altLang="cy-GB" dirty="0">
                <a:latin typeface="Arial" panose="020B0604020202020204" pitchFamily="34" charset="0"/>
              </a:rPr>
              <a:t>Jean Piaget;</a:t>
            </a:r>
          </a:p>
          <a:p>
            <a:pPr marL="0" indent="0">
              <a:buNone/>
            </a:pPr>
            <a:r>
              <a:rPr lang="en-GB" altLang="cy-GB" dirty="0">
                <a:latin typeface="Arial" panose="020B0604020202020204" pitchFamily="34" charset="0"/>
              </a:rPr>
              <a:t>Steven Pinker;</a:t>
            </a:r>
          </a:p>
          <a:p>
            <a:pPr marL="0" indent="0">
              <a:buNone/>
            </a:pPr>
            <a:r>
              <a:rPr lang="en-GB" altLang="cy-GB" dirty="0">
                <a:latin typeface="Arial" panose="020B0604020202020204" pitchFamily="34" charset="0"/>
              </a:rPr>
              <a:t>B. F. Skinner;</a:t>
            </a:r>
          </a:p>
          <a:p>
            <a:pPr marL="0" indent="0">
              <a:buNone/>
            </a:pPr>
            <a:r>
              <a:rPr lang="en-GB" altLang="cy-GB" dirty="0">
                <a:latin typeface="Arial" panose="020B0604020202020204" pitchFamily="34" charset="0"/>
              </a:rPr>
              <a:t>Michael </a:t>
            </a:r>
            <a:r>
              <a:rPr lang="en-GB" altLang="cy-GB" dirty="0" err="1">
                <a:latin typeface="Arial" panose="020B0604020202020204" pitchFamily="34" charset="0"/>
              </a:rPr>
              <a:t>Tomasello</a:t>
            </a:r>
            <a:r>
              <a:rPr lang="en-GB" altLang="cy-GB" dirty="0">
                <a:latin typeface="Arial" panose="020B0604020202020204" pitchFamily="34" charset="0"/>
              </a:rPr>
              <a:t>;</a:t>
            </a:r>
          </a:p>
          <a:p>
            <a:pPr marL="0" indent="0">
              <a:buNone/>
            </a:pPr>
            <a:r>
              <a:rPr lang="en-GB" altLang="cy-GB" dirty="0">
                <a:latin typeface="Arial" panose="020B0604020202020204" pitchFamily="34" charset="0"/>
              </a:rPr>
              <a:t>Lev Vygotsky.</a:t>
            </a:r>
          </a:p>
          <a:p>
            <a:pPr marL="0" indent="0">
              <a:buNone/>
            </a:pPr>
            <a:endParaRPr lang="en-GB" dirty="0"/>
          </a:p>
        </p:txBody>
      </p:sp>
    </p:spTree>
    <p:extLst>
      <p:ext uri="{BB962C8B-B14F-4D97-AF65-F5344CB8AC3E}">
        <p14:creationId xmlns:p14="http://schemas.microsoft.com/office/powerpoint/2010/main" val="2207026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09C8C-EEC6-BE7B-42AF-7E7D04BCCB81}"/>
              </a:ext>
            </a:extLst>
          </p:cNvPr>
          <p:cNvSpPr>
            <a:spLocks noGrp="1"/>
          </p:cNvSpPr>
          <p:nvPr>
            <p:ph type="title"/>
          </p:nvPr>
        </p:nvSpPr>
        <p:spPr>
          <a:xfrm>
            <a:off x="628650" y="365126"/>
            <a:ext cx="7886700" cy="857388"/>
          </a:xfrm>
        </p:spPr>
        <p:txBody>
          <a:bodyPr>
            <a:normAutofit/>
          </a:bodyPr>
          <a:lstStyle/>
          <a:p>
            <a:pPr algn="ctr"/>
            <a:r>
              <a:rPr lang="en-GB" altLang="cy-GB" sz="3600" b="1" dirty="0">
                <a:latin typeface="Arial" panose="020B0604020202020204" pitchFamily="34" charset="0"/>
              </a:rPr>
              <a:t>References</a:t>
            </a:r>
            <a:endParaRPr lang="en-GB" sz="3600" b="1" dirty="0"/>
          </a:p>
        </p:txBody>
      </p:sp>
      <p:sp>
        <p:nvSpPr>
          <p:cNvPr id="3" name="Content Placeholder 2">
            <a:extLst>
              <a:ext uri="{FF2B5EF4-FFF2-40B4-BE49-F238E27FC236}">
                <a16:creationId xmlns:a16="http://schemas.microsoft.com/office/drawing/2014/main" id="{0A6238F4-AF79-9A33-2FF0-6D047F738FC9}"/>
              </a:ext>
            </a:extLst>
          </p:cNvPr>
          <p:cNvSpPr>
            <a:spLocks noGrp="1"/>
          </p:cNvSpPr>
          <p:nvPr>
            <p:ph sz="half" idx="1"/>
          </p:nvPr>
        </p:nvSpPr>
        <p:spPr>
          <a:xfrm>
            <a:off x="251520" y="1412776"/>
            <a:ext cx="8712968" cy="4222711"/>
          </a:xfrm>
        </p:spPr>
        <p:txBody>
          <a:bodyPr>
            <a:normAutofit fontScale="70000" lnSpcReduction="20000"/>
          </a:bodyPr>
          <a:lstStyle/>
          <a:p>
            <a:pPr marL="0" indent="0">
              <a:lnSpc>
                <a:spcPct val="160000"/>
              </a:lnSpc>
              <a:buNone/>
              <a:defRPr/>
            </a:pPr>
            <a:r>
              <a:rPr kumimoji="0" lang="en-GB" altLang="cy-GB" b="0" u="none" strike="noStrike" kern="1200" cap="none" spc="0" normalizeH="0" baseline="0" noProof="0" dirty="0" err="1">
                <a:ln>
                  <a:noFill/>
                </a:ln>
                <a:solidFill>
                  <a:srgbClr val="000000"/>
                </a:solidFill>
                <a:effectLst/>
                <a:uLnTx/>
                <a:uFillTx/>
                <a:latin typeface="Arial" panose="020B0604020202020204" pitchFamily="34" charset="0"/>
                <a:cs typeface="Arial" panose="020B0604020202020204" pitchFamily="34" charset="0"/>
              </a:rPr>
              <a:t>Fromkin</a:t>
            </a:r>
            <a:r>
              <a:rPr kumimoji="0" lang="en-GB" altLang="cy-GB" b="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V. </a:t>
            </a:r>
            <a:r>
              <a:rPr kumimoji="0" lang="en-GB" altLang="cy-GB" b="0" i="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et al. </a:t>
            </a:r>
            <a:r>
              <a:rPr kumimoji="0" lang="en-GB" altLang="cy-GB" b="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(1974) </a:t>
            </a:r>
            <a:r>
              <a:rPr kumimoji="0" lang="en-GB" altLang="cy-GB" b="0" i="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The development of language in Genie: A case of language acquisition beyond the “critical period.” </a:t>
            </a:r>
            <a:r>
              <a:rPr kumimoji="0" lang="en-GB" altLang="cy-GB" b="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[online]. </a:t>
            </a:r>
            <a:r>
              <a:rPr lang="en-GB" altLang="cy-GB" dirty="0">
                <a:solidFill>
                  <a:srgbClr val="000000"/>
                </a:solidFill>
                <a:latin typeface="Arial" panose="020B0604020202020204" pitchFamily="34" charset="0"/>
                <a:cs typeface="Arial" panose="020B0604020202020204" pitchFamily="34" charset="0"/>
              </a:rPr>
              <a:t>Available at: </a:t>
            </a:r>
            <a:r>
              <a:rPr lang="en-GB" altLang="cy-GB" dirty="0">
                <a:solidFill>
                  <a:srgbClr val="000000"/>
                </a:solidFill>
                <a:latin typeface="Arial" panose="020B0604020202020204" pitchFamily="34" charset="0"/>
                <a:cs typeface="Arial" panose="020B0604020202020204" pitchFamily="34" charset="0"/>
                <a:hlinkClick r:id="rId2"/>
              </a:rPr>
              <a:t>https://linguistics.ucla.edu/people/curtiss/1974%20-%20The%20development%20of%20language%20in%20Genie.pdf</a:t>
            </a:r>
            <a:r>
              <a:rPr lang="en-GB" altLang="cy-GB" dirty="0">
                <a:solidFill>
                  <a:srgbClr val="000000"/>
                </a:solidFill>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[Accessed: August 20 2024].</a:t>
            </a:r>
            <a:endParaRPr lang="en-GB" altLang="cy-GB" i="1" dirty="0">
              <a:solidFill>
                <a:srgbClr val="000000"/>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60000"/>
              </a:lnSpc>
              <a:spcBef>
                <a:spcPts val="1000"/>
              </a:spcBef>
              <a:spcAft>
                <a:spcPts val="0"/>
              </a:spcAft>
              <a:buClrTx/>
              <a:buSzTx/>
              <a:buFont typeface="Arial" panose="020B0604020202020204" pitchFamily="34" charset="0"/>
              <a:buNone/>
              <a:tabLst/>
              <a:defRPr/>
            </a:pPr>
            <a:r>
              <a:rPr kumimoji="0" lang="en-GB" altLang="cy-GB" b="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Kimura, L. </a:t>
            </a:r>
            <a:r>
              <a:rPr lang="en-GB" altLang="cy-GB" dirty="0">
                <a:solidFill>
                  <a:srgbClr val="000000"/>
                </a:solidFill>
                <a:latin typeface="Arial" panose="020B0604020202020204" pitchFamily="34" charset="0"/>
                <a:cs typeface="Arial" panose="020B0604020202020204" pitchFamily="34" charset="0"/>
              </a:rPr>
              <a:t>(</a:t>
            </a:r>
            <a:r>
              <a:rPr kumimoji="0" lang="en-GB" altLang="cy-GB" b="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2021) ‘Genie, the Feral Child: What can her Story Tell us about Human Language and the Brain and Second Language Acquisition?’ [online]. Available at: </a:t>
            </a:r>
            <a:r>
              <a:rPr lang="en-GB" dirty="0">
                <a:latin typeface="Arial" panose="020B0604020202020204" pitchFamily="34" charset="0"/>
                <a:cs typeface="Arial" panose="020B0604020202020204" pitchFamily="34" charset="0"/>
                <a:hlinkClick r:id="rId3"/>
              </a:rPr>
              <a:t>2-Genie-and-language-development-2.docx.pdf (stou.ac.th)</a:t>
            </a:r>
            <a:r>
              <a:rPr lang="en-GB" dirty="0">
                <a:latin typeface="Arial" panose="020B0604020202020204" pitchFamily="34" charset="0"/>
                <a:cs typeface="Arial" panose="020B0604020202020204" pitchFamily="34" charset="0"/>
              </a:rPr>
              <a:t> [Accessed: August 20 2024].</a:t>
            </a:r>
            <a:endParaRPr lang="en-GB" altLang="cy-GB" i="1" dirty="0">
              <a:solidFill>
                <a:srgbClr val="00000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9833851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09C8C-EEC6-BE7B-42AF-7E7D04BCCB81}"/>
              </a:ext>
            </a:extLst>
          </p:cNvPr>
          <p:cNvSpPr>
            <a:spLocks noGrp="1"/>
          </p:cNvSpPr>
          <p:nvPr>
            <p:ph type="title"/>
          </p:nvPr>
        </p:nvSpPr>
        <p:spPr>
          <a:xfrm>
            <a:off x="628650" y="365126"/>
            <a:ext cx="7886700" cy="857388"/>
          </a:xfrm>
        </p:spPr>
        <p:txBody>
          <a:bodyPr>
            <a:normAutofit/>
          </a:bodyPr>
          <a:lstStyle/>
          <a:p>
            <a:pPr algn="ctr"/>
            <a:r>
              <a:rPr lang="en-GB" altLang="cy-GB" sz="3600" b="1" dirty="0">
                <a:latin typeface="Arial" panose="020B0604020202020204" pitchFamily="34" charset="0"/>
              </a:rPr>
              <a:t>References</a:t>
            </a:r>
            <a:endParaRPr lang="en-GB" sz="3600" b="1" dirty="0"/>
          </a:p>
        </p:txBody>
      </p:sp>
      <p:sp>
        <p:nvSpPr>
          <p:cNvPr id="3" name="Content Placeholder 2">
            <a:extLst>
              <a:ext uri="{FF2B5EF4-FFF2-40B4-BE49-F238E27FC236}">
                <a16:creationId xmlns:a16="http://schemas.microsoft.com/office/drawing/2014/main" id="{0A6238F4-AF79-9A33-2FF0-6D047F738FC9}"/>
              </a:ext>
            </a:extLst>
          </p:cNvPr>
          <p:cNvSpPr>
            <a:spLocks noGrp="1"/>
          </p:cNvSpPr>
          <p:nvPr>
            <p:ph sz="half" idx="1"/>
          </p:nvPr>
        </p:nvSpPr>
        <p:spPr>
          <a:xfrm>
            <a:off x="251520" y="1412776"/>
            <a:ext cx="8712968" cy="4222711"/>
          </a:xfrm>
        </p:spPr>
        <p:txBody>
          <a:bodyPr>
            <a:normAutofit fontScale="62500" lnSpcReduction="20000"/>
          </a:bodyPr>
          <a:lstStyle/>
          <a:p>
            <a:pPr marL="0" marR="0" lvl="0" indent="0" algn="l" defTabSz="914400" rtl="0" eaLnBrk="1" fontAlgn="auto" latinLnBrk="0" hangingPunct="1">
              <a:lnSpc>
                <a:spcPct val="160000"/>
              </a:lnSpc>
              <a:spcBef>
                <a:spcPts val="1000"/>
              </a:spcBef>
              <a:spcAft>
                <a:spcPts val="0"/>
              </a:spcAft>
              <a:buClrTx/>
              <a:buSzTx/>
              <a:buFont typeface="Arial" panose="020B0604020202020204" pitchFamily="34" charset="0"/>
              <a:buNone/>
              <a:tabLst/>
              <a:defRPr/>
            </a:pPr>
            <a:r>
              <a:rPr kumimoji="0" lang="en-GB" altLang="cy-GB" b="0" u="none" strike="noStrike" kern="1200" cap="none" spc="0" normalizeH="0" baseline="0" noProof="0" dirty="0">
                <a:ln>
                  <a:noFill/>
                </a:ln>
                <a:solidFill>
                  <a:srgbClr val="000000"/>
                </a:solidFill>
                <a:effectLst/>
                <a:uLnTx/>
                <a:uFillTx/>
                <a:latin typeface="Arial" panose="020B0604020202020204" pitchFamily="34" charset="0"/>
                <a:ea typeface="+mn-ea"/>
                <a:cs typeface="+mn-cs"/>
              </a:rPr>
              <a:t>Lovato, S.B. </a:t>
            </a:r>
            <a:r>
              <a:rPr kumimoji="0" lang="en-GB" altLang="cy-GB"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et al. </a:t>
            </a:r>
            <a:r>
              <a:rPr kumimoji="0" lang="en-GB" altLang="cy-GB" b="0" u="none" strike="noStrike" kern="1200" cap="none" spc="0" normalizeH="0" baseline="0" noProof="0" dirty="0">
                <a:ln>
                  <a:noFill/>
                </a:ln>
                <a:solidFill>
                  <a:srgbClr val="000000"/>
                </a:solidFill>
                <a:effectLst/>
                <a:uLnTx/>
                <a:uFillTx/>
                <a:latin typeface="Arial" panose="020B0604020202020204" pitchFamily="34" charset="0"/>
                <a:ea typeface="+mn-ea"/>
                <a:cs typeface="+mn-cs"/>
              </a:rPr>
              <a:t>(2019) ‘Hey Google, do unicorns exist? Conversational agents as a path to answers to children's questions’, </a:t>
            </a:r>
            <a:r>
              <a:rPr kumimoji="0" lang="en-GB" altLang="cy-GB"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In Proceedings of the 18th ACM international conference on interaction design and children (pp. 301-313).</a:t>
            </a:r>
          </a:p>
          <a:p>
            <a:pPr marL="0" indent="0">
              <a:lnSpc>
                <a:spcPct val="160000"/>
              </a:lnSpc>
              <a:buNone/>
              <a:defRPr/>
            </a:pPr>
            <a:r>
              <a:rPr kumimoji="0" lang="en-GB" altLang="cy-GB" b="0" u="none" strike="noStrike" kern="1200" cap="none" spc="0" normalizeH="0" baseline="0" noProof="0" dirty="0">
                <a:ln>
                  <a:noFill/>
                </a:ln>
                <a:solidFill>
                  <a:srgbClr val="000000"/>
                </a:solidFill>
                <a:effectLst/>
                <a:uLnTx/>
                <a:uFillTx/>
                <a:latin typeface="Arial" panose="020B0604020202020204" pitchFamily="34" charset="0"/>
                <a:ea typeface="+mn-ea"/>
                <a:cs typeface="+mn-cs"/>
              </a:rPr>
              <a:t>Nelson, K. (2015) ‘Making sense with private speech’, </a:t>
            </a:r>
            <a:r>
              <a:rPr kumimoji="0" lang="en-GB" altLang="cy-GB"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Elsevier, </a:t>
            </a:r>
            <a:r>
              <a:rPr lang="en-GB" altLang="cy-GB" dirty="0">
                <a:solidFill>
                  <a:srgbClr val="000000"/>
                </a:solidFill>
                <a:latin typeface="Arial" panose="020B0604020202020204" pitchFamily="34" charset="0"/>
              </a:rPr>
              <a:t>36, pp, 171-179. [online]. Available at: </a:t>
            </a:r>
            <a:r>
              <a:rPr lang="en-GB" altLang="cy-GB" dirty="0">
                <a:solidFill>
                  <a:srgbClr val="000000"/>
                </a:solidFill>
                <a:latin typeface="Arial" panose="020B0604020202020204" pitchFamily="34" charset="0"/>
                <a:hlinkClick r:id="rId2"/>
              </a:rPr>
              <a:t>https://doi.org/10.1016/j.cogdev.2015.09.004</a:t>
            </a:r>
            <a:r>
              <a:rPr lang="en-GB" altLang="cy-GB" dirty="0">
                <a:solidFill>
                  <a:srgbClr val="000000"/>
                </a:solidFill>
                <a:latin typeface="Arial" panose="020B0604020202020204" pitchFamily="34" charset="0"/>
              </a:rPr>
              <a:t> [Accessed: August 20 2024].</a:t>
            </a:r>
            <a:endParaRPr kumimoji="0" lang="en-GB" altLang="cy-GB" b="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indent="0">
              <a:lnSpc>
                <a:spcPct val="160000"/>
              </a:lnSpc>
              <a:buNone/>
              <a:defRPr/>
            </a:pPr>
            <a:r>
              <a:rPr lang="en-GB" altLang="cy-GB" dirty="0" err="1">
                <a:solidFill>
                  <a:srgbClr val="000000"/>
                </a:solidFill>
                <a:latin typeface="Arial" panose="020B0604020202020204" pitchFamily="34" charset="0"/>
              </a:rPr>
              <a:t>Ronfard</a:t>
            </a:r>
            <a:r>
              <a:rPr lang="en-GB" altLang="cy-GB" dirty="0">
                <a:solidFill>
                  <a:srgbClr val="000000"/>
                </a:solidFill>
                <a:latin typeface="Arial" panose="020B0604020202020204" pitchFamily="34" charset="0"/>
              </a:rPr>
              <a:t>, S. </a:t>
            </a:r>
            <a:r>
              <a:rPr lang="en-GB" altLang="cy-GB" i="1" dirty="0">
                <a:solidFill>
                  <a:srgbClr val="000000"/>
                </a:solidFill>
                <a:latin typeface="Arial" panose="020B0604020202020204" pitchFamily="34" charset="0"/>
              </a:rPr>
              <a:t>et al. </a:t>
            </a:r>
            <a:r>
              <a:rPr lang="en-GB" altLang="cy-GB" dirty="0">
                <a:solidFill>
                  <a:srgbClr val="000000"/>
                </a:solidFill>
                <a:latin typeface="Arial" panose="020B0604020202020204" pitchFamily="34" charset="0"/>
              </a:rPr>
              <a:t>(2018) ‘Question-asking in childhood: A review of the literature and a framework for understanding its development’, </a:t>
            </a:r>
            <a:r>
              <a:rPr lang="en-GB" altLang="cy-GB" i="1" dirty="0">
                <a:solidFill>
                  <a:srgbClr val="000000"/>
                </a:solidFill>
                <a:latin typeface="Arial" panose="020B0604020202020204" pitchFamily="34" charset="0"/>
              </a:rPr>
              <a:t>Elsevier, </a:t>
            </a:r>
            <a:r>
              <a:rPr lang="en-GB" altLang="cy-GB" dirty="0">
                <a:solidFill>
                  <a:srgbClr val="000000"/>
                </a:solidFill>
                <a:latin typeface="Arial" panose="020B0604020202020204" pitchFamily="34" charset="0"/>
              </a:rPr>
              <a:t>49, pp. 101-120</a:t>
            </a:r>
            <a:r>
              <a:rPr lang="en-GB" altLang="cy-GB" i="1" dirty="0">
                <a:solidFill>
                  <a:srgbClr val="000000"/>
                </a:solidFill>
                <a:latin typeface="Arial" panose="020B0604020202020204" pitchFamily="34" charset="0"/>
              </a:rPr>
              <a:t>. </a:t>
            </a:r>
            <a:r>
              <a:rPr lang="en-GB" altLang="cy-GB" dirty="0">
                <a:solidFill>
                  <a:srgbClr val="000000"/>
                </a:solidFill>
                <a:latin typeface="Arial" panose="020B0604020202020204" pitchFamily="34" charset="0"/>
              </a:rPr>
              <a:t>[online]. Available at: </a:t>
            </a:r>
            <a:r>
              <a:rPr lang="en-GB" altLang="cy-GB" dirty="0">
                <a:solidFill>
                  <a:srgbClr val="000000"/>
                </a:solidFill>
                <a:latin typeface="Arial" panose="020B0604020202020204" pitchFamily="34" charset="0"/>
                <a:hlinkClick r:id="rId3"/>
              </a:rPr>
              <a:t>https://doi.org/10.1016/j.dr.2018.05.002</a:t>
            </a:r>
            <a:r>
              <a:rPr lang="en-GB" altLang="cy-GB" dirty="0">
                <a:solidFill>
                  <a:srgbClr val="000000"/>
                </a:solidFill>
                <a:latin typeface="Arial" panose="020B0604020202020204" pitchFamily="34" charset="0"/>
              </a:rPr>
              <a:t> [Accessed: August 20 2024].</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GB" altLang="cy-GB" i="1" dirty="0">
              <a:solidFill>
                <a:srgbClr val="000000"/>
              </a:solidFill>
              <a:latin typeface="Arial" panose="020B0604020202020204" pitchFamily="34" charset="0"/>
            </a:endParaRPr>
          </a:p>
          <a:p>
            <a:endParaRPr lang="en-GB" dirty="0"/>
          </a:p>
        </p:txBody>
      </p:sp>
    </p:spTree>
    <p:extLst>
      <p:ext uri="{BB962C8B-B14F-4D97-AF65-F5344CB8AC3E}">
        <p14:creationId xmlns:p14="http://schemas.microsoft.com/office/powerpoint/2010/main" val="1466594796"/>
      </p:ext>
    </p:extLst>
  </p:cSld>
  <p:clrMapOvr>
    <a:masterClrMapping/>
  </p:clrMapOvr>
</p:sld>
</file>

<file path=ppt/theme/theme1.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C6DA572-2A93-4E93-983E-DCFE19A41809}">
  <ds:schemaRefs>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e4a72011-89be-41d7-bd49-565121a9e247"/>
    <ds:schemaRef ds:uri="16bfc89a-06a0-41d6-ae50-6ff65b36cb8b"/>
    <ds:schemaRef ds:uri="http://www.w3.org/XML/1998/namespace"/>
    <ds:schemaRef ds:uri="http://purl.org/dc/dcmitype/"/>
  </ds:schemaRefs>
</ds:datastoreItem>
</file>

<file path=customXml/itemProps2.xml><?xml version="1.0" encoding="utf-8"?>
<ds:datastoreItem xmlns:ds="http://schemas.openxmlformats.org/officeDocument/2006/customXml" ds:itemID="{BE17CAD5-DCDB-48FE-9259-5AF247FDCB48}">
  <ds:schemaRefs>
    <ds:schemaRef ds:uri="http://schemas.microsoft.com/sharepoint/v3/contenttype/forms"/>
  </ds:schemaRefs>
</ds:datastoreItem>
</file>

<file path=customXml/itemProps3.xml><?xml version="1.0" encoding="utf-8"?>
<ds:datastoreItem xmlns:ds="http://schemas.openxmlformats.org/officeDocument/2006/customXml" ds:itemID="{7676F600-E083-4D3A-A71F-C1ECB4D238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48</TotalTime>
  <Words>1589</Words>
  <Application>Microsoft Office PowerPoint</Application>
  <PresentationFormat>On-screen Show (4:3)</PresentationFormat>
  <Paragraphs>219</Paragraphs>
  <Slides>37</Slides>
  <Notes>19</Notes>
  <HiddenSlides>0</HiddenSlides>
  <MMClips>4</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37</vt:i4>
      </vt:variant>
    </vt:vector>
  </HeadingPairs>
  <TitlesOfParts>
    <vt:vector size="43" baseType="lpstr">
      <vt:lpstr>ＭＳ Ｐゴシック</vt:lpstr>
      <vt:lpstr>Arial</vt:lpstr>
      <vt:lpstr>Calibri</vt:lpstr>
      <vt:lpstr>Calibri Light</vt:lpstr>
      <vt:lpstr>Sub Title 1</vt:lpstr>
      <vt:lpstr>Accessible 2</vt:lpstr>
      <vt:lpstr>PowerPoint Presentation</vt:lpstr>
      <vt:lpstr>Contents</vt:lpstr>
      <vt:lpstr>Employability/Transferable Skills</vt:lpstr>
      <vt:lpstr>Resources</vt:lpstr>
      <vt:lpstr>EYPS Programme</vt:lpstr>
      <vt:lpstr>Glossary</vt:lpstr>
      <vt:lpstr>Stages of questioning(Ronfard et al., 2018)</vt:lpstr>
      <vt:lpstr>Further reading (Moodle)</vt:lpstr>
      <vt:lpstr>Why do children ask questions?</vt:lpstr>
      <vt:lpstr>So, if we don’t respond....</vt:lpstr>
      <vt:lpstr>Why would adults not respond?</vt:lpstr>
      <vt:lpstr>PowerPoint Presentation</vt:lpstr>
      <vt:lpstr>Receptive language</vt:lpstr>
      <vt:lpstr>Receptive language</vt:lpstr>
      <vt:lpstr>Expressive language</vt:lpstr>
      <vt:lpstr>Expressive language</vt:lpstr>
      <vt:lpstr>PowerPoint Presentation</vt:lpstr>
      <vt:lpstr>Prosodic features of speech</vt:lpstr>
      <vt:lpstr>A test</vt:lpstr>
      <vt:lpstr>Discourse Analysis</vt:lpstr>
      <vt:lpstr>Conversational features</vt:lpstr>
      <vt:lpstr>Discourse markers</vt:lpstr>
      <vt:lpstr>Conversational social skills</vt:lpstr>
      <vt:lpstr>Rule breakers:  common conversational violations</vt:lpstr>
      <vt:lpstr>Monologue</vt:lpstr>
      <vt:lpstr>Poverty of the stimulus</vt:lpstr>
      <vt:lpstr>Chomsky’s argument</vt:lpstr>
      <vt:lpstr>Feral Children</vt:lpstr>
      <vt:lpstr>Feral children</vt:lpstr>
      <vt:lpstr>Case study 1</vt:lpstr>
      <vt:lpstr>Genie</vt:lpstr>
      <vt:lpstr>Case study 2 ‘the monkey girl from Sierra Leone’</vt:lpstr>
      <vt:lpstr>Case study 3 ‘the girl in the window’</vt:lpstr>
      <vt:lpstr>Danielle</vt:lpstr>
      <vt:lpstr>Research task</vt:lpstr>
      <vt:lpstr>References</vt:lpstr>
      <vt:lpstr>References</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EY502 – W Caffael Iaith  Language Acquisition</dc:title>
  <dc:creator>IT</dc:creator>
  <cp:lastModifiedBy>BHAVISHA BHANDERI</cp:lastModifiedBy>
  <cp:revision>88</cp:revision>
  <cp:lastPrinted>2019-11-18T15:31:35Z</cp:lastPrinted>
  <dcterms:created xsi:type="dcterms:W3CDTF">2006-02-01T18:49:32Z</dcterms:created>
  <dcterms:modified xsi:type="dcterms:W3CDTF">2024-09-17T10:49:58Z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ies>
</file>