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Calibri" pitchFamily="34" charset="0"/>
      <p:regular r:id="rId15"/>
      <p:bold r:id="rId16"/>
      <p:italic r:id="rId17"/>
      <p:boldItalic r:id="rId18"/>
    </p:embeddedFont>
    <p:embeddedFont>
      <p:font typeface="Proxima Nova"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90" d="100"/>
          <a:sy n="90" d="100"/>
        </p:scale>
        <p:origin x="-816" y="-90"/>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9830f4d8c9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9830f4d8c9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Introduction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60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The presentation will highlight the opportunities and threats Primark would have while doing business in the Indian market. Primark is a retail company based in Ireland that serves many countries like the United Kingdom, Portugal, Germany, Poland, Spain and many more. However, the company does not have a presence in India, and they also do not ship to this country. India is such a country where people like to try out new things and be open to changes in the market. This market also has some challenges for a new company. Despite the problems, Primark is planning to have its production facilities in India. Therefore, this presentation will showcase the channels for entering the Indian market along with the opportunities they would get in this market. Some suggestions will be given throughout the presentation so that the plan of moving production facilities of Primark to India could be successful.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19830f4d8c9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19830f4d8c9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rgbClr val="0E101A"/>
                </a:solidFill>
                <a:latin typeface="Times New Roman"/>
                <a:ea typeface="Times New Roman"/>
                <a:cs typeface="Times New Roman"/>
                <a:sym typeface="Times New Roman"/>
              </a:rPr>
              <a:t>Wide Range of Market: </a:t>
            </a:r>
            <a:r>
              <a:rPr lang="en-GB" sz="1200">
                <a:solidFill>
                  <a:srgbClr val="0E101A"/>
                </a:solidFill>
                <a:latin typeface="Times New Roman"/>
                <a:ea typeface="Times New Roman"/>
                <a:cs typeface="Times New Roman"/>
                <a:sym typeface="Times New Roman"/>
              </a:rPr>
              <a:t>India has a mixed economy where the country gets benefits from international trading and also the public and private sectors exist together in a market. It has been known that it is one of the fastest-growing economies in the world. India has variety in their retail market and people have become more excited to use new products. Retail is one of the fastest-growing markets in India. The Indian retail industry has contributed almost 10% of the total GDP and 8% of employment as of the report of August 2022. It is in the 5th position in teams of retail space (IBEF, 2022).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19830f4d8c9_0_77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19830f4d8c9_0_7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Therefore, it can be stated that by moving its production facility to the Indian market, Primark can be benefitted. Here, it is known that £1.02 trillion is the retail market size of India which would be beneficial for Primark to move the position facilities here as they would get enough resources and support from the Indian market. The wide range of markets in India is expected to be increasing in the future. It is forecasted that in the year 2026, the market size of the Indian retail market will be £1.48 trillion (Statista, 2022). Therefore, it would be beneficial for Primark to move its production facilities to the Indian market as it would get many expansion opportunities. </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9830f4d8c9_0_7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9830f4d8c9_0_7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rgbClr val="0E101A"/>
                </a:solidFill>
                <a:latin typeface="Times New Roman"/>
                <a:ea typeface="Times New Roman"/>
                <a:cs typeface="Times New Roman"/>
                <a:sym typeface="Times New Roman"/>
              </a:rPr>
              <a:t>Youth of India: </a:t>
            </a:r>
            <a:r>
              <a:rPr lang="en-GB" sz="1200">
                <a:solidFill>
                  <a:srgbClr val="0E101A"/>
                </a:solidFill>
                <a:latin typeface="Times New Roman"/>
                <a:ea typeface="Times New Roman"/>
                <a:cs typeface="Times New Roman"/>
                <a:sym typeface="Times New Roman"/>
              </a:rPr>
              <a:t>Youth is known to be the people between the ages of 15 and 29 years according to the Indian government. As of the year 2021, approximately 27.2% of the population was in this age group (Gov, 2022). Other than that, it is known that 65% of the population is under the age of 35 years. </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19830f4d8c9_0_7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19830f4d8c9_0_7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Primark mainly targets people of 16 to 30 years which makes it beneficial for them to move their production facilities to India successfully. In the Indian market, they could get many customers as people are very much inclined towards trying new things and therefore, it would be a great opportunity for Primark to produce their goods here. They can increase their profit margin by selling the products at a reasonable price as their production facilities will also be in the Indian market. Thus, by targeting the youth of India and other young adults, Primark can be benefited.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19830f4d8c9_0_7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19830f4d8c9_0_7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High competition: </a:t>
            </a:r>
            <a:r>
              <a:rPr lang="en-GB" sz="1200">
                <a:solidFill>
                  <a:schemeClr val="dk1"/>
                </a:solidFill>
                <a:latin typeface="Times New Roman"/>
                <a:ea typeface="Times New Roman"/>
                <a:cs typeface="Times New Roman"/>
                <a:sym typeface="Times New Roman"/>
              </a:rPr>
              <a:t>Primark must tackle various kinds of obstacles when entering or expanding its business in the Indian market. One of the biggest threats that can threaten the business operations and activities of Primark is its competitors in the Indian marketplace. The existing brands i.e., local as well as international brands can pose a threat to it as they have already been established for a long time and thus, Primark might find it difficult in creating brand awareness in the competitive marketplace and retaining more loyal customers to their business.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19830f4d8c9_0_7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19830f4d8c9_0_7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For example, one of the existing brands TATA can pose a threat to Primark as they open their stores through the help of the Zudio stores which fulfil the demands of the customers and produce products which meet the current market demand. They also applied a good pricing strategy because only a few products are expensive and cost more than 1300 Rs. based on the analysis which is conducted in January 2019 by the Economic forum it is estimated that the consumers market of India would rank third by 2030 because of which TATA focused on emphasising more on the trendy globalised population and as a result built their value proportion and business model based on the trendy demand of the market. Thus, it can pose a threat to Primark which are behind the market analysis (Joseyazhini, 2020).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9830f4d8c9_0_7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9830f4d8c9_0_7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Duplicate products: </a:t>
            </a:r>
            <a:r>
              <a:rPr lang="en-GB" sz="1200">
                <a:solidFill>
                  <a:schemeClr val="dk1"/>
                </a:solidFill>
                <a:latin typeface="Times New Roman"/>
                <a:ea typeface="Times New Roman"/>
                <a:cs typeface="Times New Roman"/>
                <a:sym typeface="Times New Roman"/>
              </a:rPr>
              <a:t>This can pose another threat to Primark when entering the Indian market. The products such as men's formal shirts, casual tops, shoes for both men and women, apparel for children, casual trousers, jeans, shorts, for men, body measurements for women, etc., are the most common products which are offered by Primark (Primark, 2022).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19830f4d8c9_0_8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19830f4d8c9_0_8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These products can be easily duplicated with the other local clothing industries and renowned brands of India such as Pantaloons, Allen Solly one of the fastest growing brands of India in garment industries, H&amp;M and Marks and Spencer the international brands, and various other brands can pose a threat to Primark. As presenting the duplicate products at a lower price to attract more customers can dent their brand image in the market and further, they might be charged by the other brands for duplicating their products (Team, 2022). Therefore, it would be difficult for Primark to retain more customers and create its brand image in the Indian market when coming up with the concept of duplicating other brands' products.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9830f4d8c9_0_82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9830f4d8c9_0_8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Conclusion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6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To sum up, it is found that Primark is one of the apparel and footwear retail companies which started its business in Ireland and expanded its business in other internal countries like Spain, Portugal, Germany, the UK, and so on and currently wants to expand its business in the Indian market because of huge opportunities. Thus, it can be concluded that India, which is going to be the third consumer market by 2030, opens a wider opportunity for Primark to operate its business effectively and efficiently as it has the advantage of both the local market and international market and regarded as a fast-growing economic country and the majority of the population are looking for trendy footwear and apparel that Primark can offer. It also concluded the challenges they might face when entering the Indian market despite wider opportunities.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9830f4d8c9_0_8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9830f4d8c9_0_8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6" name="Google Shape;16;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7" name="Google Shape;17;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1" name="Google Shape;21;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7" name="Google Shape;3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41" name="Google Shape;41;p9"/>
          <p:cNvSpPr txBox="1">
            <a:spLocks noGrp="1"/>
          </p:cNvSpPr>
          <p:nvPr>
            <p:ph type="title"/>
          </p:nvPr>
        </p:nvSpPr>
        <p:spPr>
          <a:xfrm>
            <a:off x="265500" y="1205825"/>
            <a:ext cx="4045200" cy="15096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11"/>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alpha val="65000"/>
          </a:srgbClr>
        </a:solidFill>
        <a:effectLst/>
      </p:bgPr>
    </p:bg>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510449" y="233915"/>
            <a:ext cx="8186983" cy="4742121"/>
          </a:xfrm>
          <a:prstGeom prst="rect">
            <a:avLst/>
          </a:prstGeom>
        </p:spPr>
        <p:txBody>
          <a:bodyPr spcFirstLastPara="1" wrap="square" lIns="91425" tIns="91425" rIns="91425" bIns="91425" anchor="b" anchorCtr="0">
            <a:noAutofit/>
          </a:bodyPr>
          <a:lstStyle/>
          <a:p>
            <a:pPr algn="ctr">
              <a:lnSpc>
                <a:spcPct val="107000"/>
              </a:lnSpc>
              <a:spcAft>
                <a:spcPts val="800"/>
              </a:spcAft>
            </a:pPr>
            <a:r>
              <a:rPr lang="en-US" sz="2000" dirty="0" smtClean="0">
                <a:latin typeface="Times New Roman"/>
                <a:ea typeface="Calibri"/>
                <a:cs typeface="Times New Roman"/>
              </a:rPr>
              <a:t>OPPORTUNITIES AND THREATS OF PRIMARK </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IN THE INDIAN MARKET</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 </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 </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 </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Module name and code: Global Business Environment (LCBB4005)</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Student name: Marius </a:t>
            </a:r>
            <a:r>
              <a:rPr lang="en-US" sz="2000" dirty="0" err="1" smtClean="0">
                <a:latin typeface="Times New Roman"/>
                <a:ea typeface="Calibri"/>
                <a:cs typeface="Times New Roman"/>
              </a:rPr>
              <a:t>Alexandru</a:t>
            </a:r>
            <a:r>
              <a:rPr lang="en-US" sz="2000" dirty="0" smtClean="0">
                <a:latin typeface="Times New Roman"/>
                <a:ea typeface="Calibri"/>
                <a:cs typeface="Times New Roman"/>
              </a:rPr>
              <a:t> </a:t>
            </a:r>
            <a:r>
              <a:rPr lang="en-US" sz="2000" dirty="0" err="1" smtClean="0">
                <a:latin typeface="Times New Roman"/>
                <a:ea typeface="Calibri"/>
                <a:cs typeface="Times New Roman"/>
              </a:rPr>
              <a:t>Rogozea</a:t>
            </a:r>
            <a:r>
              <a:rPr lang="en-US" sz="2000" dirty="0" smtClean="0">
                <a:latin typeface="Times New Roman"/>
                <a:ea typeface="Calibri"/>
                <a:cs typeface="Times New Roman"/>
              </a:rPr>
              <a:t> </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Student ID: 2216574</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Location: London Campus (Winchester House)</a:t>
            </a:r>
            <a:r>
              <a:rPr lang="en-US" sz="2000" dirty="0" smtClean="0">
                <a:latin typeface="Calibri"/>
                <a:ea typeface="Calibri"/>
                <a:cs typeface="Times New Roman"/>
              </a:rPr>
              <a:t/>
            </a:r>
            <a:br>
              <a:rPr lang="en-US" sz="2000" dirty="0" smtClean="0">
                <a:latin typeface="Calibri"/>
                <a:ea typeface="Calibri"/>
                <a:cs typeface="Times New Roman"/>
              </a:rPr>
            </a:br>
            <a:r>
              <a:rPr lang="en-US" sz="2000" dirty="0" smtClean="0">
                <a:latin typeface="Times New Roman"/>
                <a:ea typeface="Calibri"/>
                <a:cs typeface="Times New Roman"/>
              </a:rPr>
              <a:t>Lecturer name: </a:t>
            </a:r>
            <a:r>
              <a:rPr lang="en-US" sz="2000" dirty="0" err="1" smtClean="0">
                <a:latin typeface="Times New Roman"/>
                <a:ea typeface="Calibri"/>
                <a:cs typeface="Times New Roman"/>
              </a:rPr>
              <a:t>Nadeem</a:t>
            </a:r>
            <a:r>
              <a:rPr lang="en-US" sz="2000" dirty="0" smtClean="0">
                <a:latin typeface="Times New Roman"/>
                <a:ea typeface="Calibri"/>
                <a:cs typeface="Times New Roman"/>
              </a:rPr>
              <a:t> </a:t>
            </a:r>
            <a:r>
              <a:rPr lang="en-US" sz="2000" dirty="0" err="1" smtClean="0">
                <a:latin typeface="Times New Roman"/>
                <a:ea typeface="Calibri"/>
                <a:cs typeface="Times New Roman"/>
              </a:rPr>
              <a:t>Mirza</a:t>
            </a:r>
            <a:r>
              <a:rPr lang="en-US" sz="3200" dirty="0" smtClean="0">
                <a:latin typeface="Calibri"/>
                <a:ea typeface="Calibri"/>
                <a:cs typeface="Times New Roman"/>
              </a:rPr>
              <a:t/>
            </a:r>
            <a:br>
              <a:rPr lang="en-US" sz="3200" dirty="0" smtClean="0">
                <a:latin typeface="Calibri"/>
                <a:ea typeface="Calibri"/>
                <a:cs typeface="Times New Roman"/>
              </a:rPr>
            </a:b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000"/>
              </a:spcBef>
              <a:spcAft>
                <a:spcPts val="600"/>
              </a:spcAft>
              <a:buNone/>
            </a:pPr>
            <a:r>
              <a:rPr lang="en-GB" sz="1600" b="1">
                <a:solidFill>
                  <a:srgbClr val="000000"/>
                </a:solidFill>
                <a:latin typeface="Times New Roman"/>
                <a:ea typeface="Times New Roman"/>
                <a:cs typeface="Times New Roman"/>
                <a:sym typeface="Times New Roman"/>
              </a:rPr>
              <a:t>Introduction </a:t>
            </a:r>
            <a:endParaRPr sz="3200"/>
          </a:p>
        </p:txBody>
      </p:sp>
      <p:sp>
        <p:nvSpPr>
          <p:cNvPr id="65" name="Google Shape;65;p14"/>
          <p:cNvSpPr txBox="1"/>
          <p:nvPr/>
        </p:nvSpPr>
        <p:spPr>
          <a:xfrm>
            <a:off x="311703" y="4037550"/>
            <a:ext cx="51018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This presentation will showcase the channels for entering the Indian market along with the opportunities they would get in this market. </a:t>
            </a:r>
            <a:endParaRPr/>
          </a:p>
        </p:txBody>
      </p:sp>
      <p:sp>
        <p:nvSpPr>
          <p:cNvPr id="66" name="Google Shape;66;p14"/>
          <p:cNvSpPr txBox="1"/>
          <p:nvPr/>
        </p:nvSpPr>
        <p:spPr>
          <a:xfrm>
            <a:off x="311700" y="1144225"/>
            <a:ext cx="51018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The presentation will highlight the opportunities and threats Primark would have while doing business in the Indian market.</a:t>
            </a:r>
            <a:endParaRPr/>
          </a:p>
        </p:txBody>
      </p:sp>
      <p:sp>
        <p:nvSpPr>
          <p:cNvPr id="67" name="Google Shape;67;p14"/>
          <p:cNvSpPr txBox="1"/>
          <p:nvPr/>
        </p:nvSpPr>
        <p:spPr>
          <a:xfrm>
            <a:off x="311700" y="2571750"/>
            <a:ext cx="51018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The company does not have a presence in India, and they also do not ship to this country.</a:t>
            </a:r>
            <a:endParaRPr/>
          </a:p>
        </p:txBody>
      </p:sp>
      <p:pic>
        <p:nvPicPr>
          <p:cNvPr id="68" name="Google Shape;68;p14"/>
          <p:cNvPicPr preferRelativeResize="0"/>
          <p:nvPr/>
        </p:nvPicPr>
        <p:blipFill>
          <a:blip r:embed="rId3">
            <a:alphaModFix/>
          </a:blip>
          <a:stretch>
            <a:fillRect/>
          </a:stretch>
        </p:blipFill>
        <p:spPr>
          <a:xfrm>
            <a:off x="5413499" y="1732400"/>
            <a:ext cx="3532150" cy="1978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SzPts val="990"/>
              <a:buNone/>
            </a:pPr>
            <a:r>
              <a:rPr lang="en-GB" sz="1580" b="1">
                <a:solidFill>
                  <a:srgbClr val="000000"/>
                </a:solidFill>
                <a:latin typeface="Times New Roman"/>
                <a:ea typeface="Times New Roman"/>
                <a:cs typeface="Times New Roman"/>
                <a:sym typeface="Times New Roman"/>
              </a:rPr>
              <a:t>Opportunities of Primark in the Indian Market </a:t>
            </a:r>
            <a:endParaRPr sz="1580"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74" name="Google Shape;74;p15"/>
          <p:cNvSpPr txBox="1"/>
          <p:nvPr/>
        </p:nvSpPr>
        <p:spPr>
          <a:xfrm>
            <a:off x="219425" y="1097175"/>
            <a:ext cx="51699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solidFill>
                  <a:srgbClr val="0E101A"/>
                </a:solidFill>
                <a:latin typeface="Times New Roman"/>
                <a:ea typeface="Times New Roman"/>
                <a:cs typeface="Times New Roman"/>
                <a:sym typeface="Times New Roman"/>
              </a:rPr>
              <a:t>Wide Range of Market: </a:t>
            </a:r>
            <a:r>
              <a:rPr lang="en-GB" sz="1200">
                <a:solidFill>
                  <a:srgbClr val="0E101A"/>
                </a:solidFill>
                <a:latin typeface="Times New Roman"/>
                <a:ea typeface="Times New Roman"/>
                <a:cs typeface="Times New Roman"/>
                <a:sym typeface="Times New Roman"/>
              </a:rPr>
              <a:t>India has a mixed economy where the country gets benefits from international trading and also the public and private sectors exist together in a market.</a:t>
            </a:r>
            <a:endParaRPr/>
          </a:p>
        </p:txBody>
      </p:sp>
      <p:sp>
        <p:nvSpPr>
          <p:cNvPr id="75" name="Google Shape;75;p15"/>
          <p:cNvSpPr txBox="1"/>
          <p:nvPr/>
        </p:nvSpPr>
        <p:spPr>
          <a:xfrm>
            <a:off x="311700" y="3619450"/>
            <a:ext cx="5077500" cy="400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endParaRPr/>
          </a:p>
        </p:txBody>
      </p:sp>
      <p:sp>
        <p:nvSpPr>
          <p:cNvPr id="76" name="Google Shape;76;p15"/>
          <p:cNvSpPr txBox="1"/>
          <p:nvPr/>
        </p:nvSpPr>
        <p:spPr>
          <a:xfrm>
            <a:off x="219425" y="3679925"/>
            <a:ext cx="56964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The Indian retail industry has contributed almost 10% of the total GDP and 8% of employment as of the report of August 2022. It is in the 5th position in teams of retail space (IBEF, 2022).</a:t>
            </a:r>
            <a:endParaRPr/>
          </a:p>
        </p:txBody>
      </p:sp>
      <p:pic>
        <p:nvPicPr>
          <p:cNvPr id="77" name="Google Shape;77;p15"/>
          <p:cNvPicPr preferRelativeResize="0"/>
          <p:nvPr/>
        </p:nvPicPr>
        <p:blipFill>
          <a:blip r:embed="rId3">
            <a:alphaModFix/>
          </a:blip>
          <a:stretch>
            <a:fillRect/>
          </a:stretch>
        </p:blipFill>
        <p:spPr>
          <a:xfrm>
            <a:off x="5665375" y="1133337"/>
            <a:ext cx="3245475" cy="24309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SzPts val="990"/>
              <a:buNone/>
            </a:pPr>
            <a:r>
              <a:rPr lang="en-GB" sz="1580" b="1">
                <a:solidFill>
                  <a:srgbClr val="000000"/>
                </a:solidFill>
                <a:latin typeface="Times New Roman"/>
                <a:ea typeface="Times New Roman"/>
                <a:cs typeface="Times New Roman"/>
                <a:sym typeface="Times New Roman"/>
              </a:rPr>
              <a:t>Opportunities of Primark in the Indian Market </a:t>
            </a:r>
            <a:endParaRPr sz="1580"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83" name="Google Shape;83;p16"/>
          <p:cNvSpPr txBox="1"/>
          <p:nvPr/>
        </p:nvSpPr>
        <p:spPr>
          <a:xfrm>
            <a:off x="254525" y="1562350"/>
            <a:ext cx="5257500" cy="400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endParaRPr/>
          </a:p>
        </p:txBody>
      </p:sp>
      <p:sp>
        <p:nvSpPr>
          <p:cNvPr id="84" name="Google Shape;84;p16"/>
          <p:cNvSpPr txBox="1"/>
          <p:nvPr/>
        </p:nvSpPr>
        <p:spPr>
          <a:xfrm>
            <a:off x="363050" y="3487775"/>
            <a:ext cx="52575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It would be beneficial for Primark to move its production facilities to the Indian market as it would get many expansion opportunities. </a:t>
            </a:r>
            <a:endParaRPr sz="1200">
              <a:solidFill>
                <a:srgbClr val="0E101A"/>
              </a:solidFill>
              <a:latin typeface="Times New Roman"/>
              <a:ea typeface="Times New Roman"/>
              <a:cs typeface="Times New Roman"/>
              <a:sym typeface="Times New Roman"/>
            </a:endParaRPr>
          </a:p>
        </p:txBody>
      </p:sp>
      <p:sp>
        <p:nvSpPr>
          <p:cNvPr id="85" name="Google Shape;85;p16"/>
          <p:cNvSpPr txBox="1"/>
          <p:nvPr/>
        </p:nvSpPr>
        <p:spPr>
          <a:xfrm>
            <a:off x="363050" y="1562350"/>
            <a:ext cx="52575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solidFill>
                  <a:srgbClr val="0E101A"/>
                </a:solidFill>
                <a:latin typeface="Times New Roman"/>
                <a:ea typeface="Times New Roman"/>
                <a:cs typeface="Times New Roman"/>
                <a:sym typeface="Times New Roman"/>
              </a:rPr>
              <a:t>Wide Range of Market: </a:t>
            </a:r>
            <a:r>
              <a:rPr lang="en-GB" sz="1200">
                <a:solidFill>
                  <a:srgbClr val="0E101A"/>
                </a:solidFill>
                <a:latin typeface="Times New Roman"/>
                <a:ea typeface="Times New Roman"/>
                <a:cs typeface="Times New Roman"/>
                <a:sym typeface="Times New Roman"/>
              </a:rPr>
              <a:t>It is forecasted that in the year 2026, the market size of the Indian retail market will be £1.48 trillion (Statista, 2022). </a:t>
            </a:r>
            <a:endParaRPr/>
          </a:p>
        </p:txBody>
      </p:sp>
      <p:pic>
        <p:nvPicPr>
          <p:cNvPr id="86" name="Google Shape;86;p16"/>
          <p:cNvPicPr preferRelativeResize="0"/>
          <p:nvPr/>
        </p:nvPicPr>
        <p:blipFill>
          <a:blip r:embed="rId3">
            <a:alphaModFix/>
          </a:blip>
          <a:stretch>
            <a:fillRect/>
          </a:stretch>
        </p:blipFill>
        <p:spPr>
          <a:xfrm>
            <a:off x="5772950" y="1170125"/>
            <a:ext cx="3218650" cy="3218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SzPts val="990"/>
              <a:buNone/>
            </a:pPr>
            <a:r>
              <a:rPr lang="en-GB" sz="1580" b="1">
                <a:solidFill>
                  <a:srgbClr val="000000"/>
                </a:solidFill>
                <a:latin typeface="Times New Roman"/>
                <a:ea typeface="Times New Roman"/>
                <a:cs typeface="Times New Roman"/>
                <a:sym typeface="Times New Roman"/>
              </a:rPr>
              <a:t>Opportunities of Primark in the Indian Market </a:t>
            </a:r>
            <a:endParaRPr sz="1580"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92" name="Google Shape;92;p17"/>
          <p:cNvSpPr txBox="1"/>
          <p:nvPr/>
        </p:nvSpPr>
        <p:spPr>
          <a:xfrm>
            <a:off x="311700" y="1202500"/>
            <a:ext cx="46563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solidFill>
                  <a:srgbClr val="0E101A"/>
                </a:solidFill>
                <a:latin typeface="Times New Roman"/>
                <a:ea typeface="Times New Roman"/>
                <a:cs typeface="Times New Roman"/>
                <a:sym typeface="Times New Roman"/>
              </a:rPr>
              <a:t>Youth of India: </a:t>
            </a:r>
            <a:r>
              <a:rPr lang="en-GB" sz="1200">
                <a:solidFill>
                  <a:srgbClr val="0E101A"/>
                </a:solidFill>
                <a:latin typeface="Times New Roman"/>
                <a:ea typeface="Times New Roman"/>
                <a:cs typeface="Times New Roman"/>
                <a:sym typeface="Times New Roman"/>
              </a:rPr>
              <a:t>Youth is known to be the people between the ages of 15 and 29 years according to the Indian government.</a:t>
            </a:r>
            <a:endParaRPr/>
          </a:p>
        </p:txBody>
      </p:sp>
      <p:sp>
        <p:nvSpPr>
          <p:cNvPr id="93" name="Google Shape;93;p17"/>
          <p:cNvSpPr txBox="1"/>
          <p:nvPr/>
        </p:nvSpPr>
        <p:spPr>
          <a:xfrm>
            <a:off x="311700" y="3657550"/>
            <a:ext cx="46563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As of the year 2021, approximately 27.2% of the population was in this age group (Gov, 2022). </a:t>
            </a:r>
            <a:endParaRPr/>
          </a:p>
        </p:txBody>
      </p:sp>
      <p:pic>
        <p:nvPicPr>
          <p:cNvPr id="94" name="Google Shape;94;p17"/>
          <p:cNvPicPr preferRelativeResize="0"/>
          <p:nvPr/>
        </p:nvPicPr>
        <p:blipFill>
          <a:blip r:embed="rId3">
            <a:alphaModFix/>
          </a:blip>
          <a:stretch>
            <a:fillRect/>
          </a:stretch>
        </p:blipFill>
        <p:spPr>
          <a:xfrm>
            <a:off x="5577000" y="1189400"/>
            <a:ext cx="2764700" cy="27647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000"/>
              </a:spcBef>
              <a:spcAft>
                <a:spcPts val="0"/>
              </a:spcAft>
              <a:buClr>
                <a:srgbClr val="000000"/>
              </a:buClr>
              <a:buSzPct val="62658"/>
              <a:buFont typeface="Arial"/>
              <a:buNone/>
            </a:pPr>
            <a:r>
              <a:rPr lang="en-GB" sz="1580" b="1">
                <a:solidFill>
                  <a:srgbClr val="000000"/>
                </a:solidFill>
                <a:latin typeface="Times New Roman"/>
                <a:ea typeface="Times New Roman"/>
                <a:cs typeface="Times New Roman"/>
                <a:sym typeface="Times New Roman"/>
              </a:rPr>
              <a:t>Opportunities of Primark in the Indian Market </a:t>
            </a:r>
            <a:endParaRPr sz="1580" b="1">
              <a:solidFill>
                <a:srgbClr val="000000"/>
              </a:solidFill>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100" name="Google Shape;100;p18"/>
          <p:cNvSpPr txBox="1"/>
          <p:nvPr/>
        </p:nvSpPr>
        <p:spPr>
          <a:xfrm>
            <a:off x="348675" y="1449625"/>
            <a:ext cx="46563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Primark mainly targets people of 16 to 30 years which makes it beneficial for them to move their production facilities to India successfully. </a:t>
            </a:r>
            <a:endParaRPr/>
          </a:p>
        </p:txBody>
      </p:sp>
      <p:sp>
        <p:nvSpPr>
          <p:cNvPr id="101" name="Google Shape;101;p18"/>
          <p:cNvSpPr txBox="1"/>
          <p:nvPr/>
        </p:nvSpPr>
        <p:spPr>
          <a:xfrm>
            <a:off x="348675" y="3622600"/>
            <a:ext cx="46563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solidFill>
                  <a:srgbClr val="0E101A"/>
                </a:solidFill>
                <a:latin typeface="Times New Roman"/>
                <a:ea typeface="Times New Roman"/>
                <a:cs typeface="Times New Roman"/>
                <a:sym typeface="Times New Roman"/>
              </a:rPr>
              <a:t>They can increase their profit margin by selling the products at a reasonable price as their production facilities will also be in the Indian market.</a:t>
            </a:r>
            <a:endParaRPr/>
          </a:p>
        </p:txBody>
      </p:sp>
      <p:pic>
        <p:nvPicPr>
          <p:cNvPr id="102" name="Google Shape;102;p18"/>
          <p:cNvPicPr preferRelativeResize="0"/>
          <p:nvPr/>
        </p:nvPicPr>
        <p:blipFill>
          <a:blip r:embed="rId3">
            <a:alphaModFix/>
          </a:blip>
          <a:stretch>
            <a:fillRect/>
          </a:stretch>
        </p:blipFill>
        <p:spPr>
          <a:xfrm>
            <a:off x="5358800" y="1949025"/>
            <a:ext cx="2857500" cy="1600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SzPts val="990"/>
              <a:buNone/>
            </a:pPr>
            <a:r>
              <a:rPr lang="en-GB" sz="1580" b="1">
                <a:solidFill>
                  <a:srgbClr val="000000"/>
                </a:solidFill>
                <a:latin typeface="Times New Roman"/>
                <a:ea typeface="Times New Roman"/>
                <a:cs typeface="Times New Roman"/>
                <a:sym typeface="Times New Roman"/>
              </a:rPr>
              <a:t>Threats of Primark in the Indian Market </a:t>
            </a:r>
            <a:endParaRPr sz="1580"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108" name="Google Shape;108;p19"/>
          <p:cNvSpPr txBox="1"/>
          <p:nvPr/>
        </p:nvSpPr>
        <p:spPr>
          <a:xfrm>
            <a:off x="311700" y="1125150"/>
            <a:ext cx="50064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latin typeface="Times New Roman"/>
                <a:ea typeface="Times New Roman"/>
                <a:cs typeface="Times New Roman"/>
                <a:sym typeface="Times New Roman"/>
              </a:rPr>
              <a:t>High competition: </a:t>
            </a:r>
            <a:r>
              <a:rPr lang="en-GB" sz="1200">
                <a:latin typeface="Times New Roman"/>
                <a:ea typeface="Times New Roman"/>
                <a:cs typeface="Times New Roman"/>
                <a:sym typeface="Times New Roman"/>
              </a:rPr>
              <a:t>Primark must tackle various kinds of obstacles when entering or expanding its business in the Indian market. </a:t>
            </a:r>
            <a:endParaRPr/>
          </a:p>
        </p:txBody>
      </p:sp>
      <p:sp>
        <p:nvSpPr>
          <p:cNvPr id="109" name="Google Shape;109;p19"/>
          <p:cNvSpPr txBox="1"/>
          <p:nvPr/>
        </p:nvSpPr>
        <p:spPr>
          <a:xfrm>
            <a:off x="351100" y="3915975"/>
            <a:ext cx="50775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Primark might find it difficult in creating brand awareness in the competitive marketplace and retaining more loyal customers to their business.  </a:t>
            </a:r>
            <a:endParaRPr/>
          </a:p>
        </p:txBody>
      </p:sp>
      <p:sp>
        <p:nvSpPr>
          <p:cNvPr id="110" name="Google Shape;110;p19"/>
          <p:cNvSpPr txBox="1"/>
          <p:nvPr/>
        </p:nvSpPr>
        <p:spPr>
          <a:xfrm>
            <a:off x="311700" y="3657725"/>
            <a:ext cx="5077500" cy="400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endParaRPr/>
          </a:p>
        </p:txBody>
      </p:sp>
      <p:pic>
        <p:nvPicPr>
          <p:cNvPr id="111" name="Google Shape;111;p19"/>
          <p:cNvPicPr preferRelativeResize="0"/>
          <p:nvPr/>
        </p:nvPicPr>
        <p:blipFill>
          <a:blip r:embed="rId3">
            <a:alphaModFix/>
          </a:blip>
          <a:stretch>
            <a:fillRect/>
          </a:stretch>
        </p:blipFill>
        <p:spPr>
          <a:xfrm>
            <a:off x="5698775" y="1892525"/>
            <a:ext cx="2857500" cy="1600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rgbClr val="000000"/>
              </a:buClr>
              <a:buSzPts val="990"/>
              <a:buFont typeface="Arial"/>
              <a:buNone/>
            </a:pPr>
            <a:r>
              <a:rPr lang="en-GB" sz="1621" b="1">
                <a:solidFill>
                  <a:srgbClr val="000000"/>
                </a:solidFill>
                <a:latin typeface="Times New Roman"/>
                <a:ea typeface="Times New Roman"/>
                <a:cs typeface="Times New Roman"/>
                <a:sym typeface="Times New Roman"/>
              </a:rPr>
              <a:t>Threats of Primark in the Indian Market </a:t>
            </a:r>
            <a:endParaRPr sz="1621"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117" name="Google Shape;117;p20"/>
          <p:cNvSpPr txBox="1"/>
          <p:nvPr/>
        </p:nvSpPr>
        <p:spPr>
          <a:xfrm>
            <a:off x="311700" y="1316100"/>
            <a:ext cx="58257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latin typeface="Times New Roman"/>
                <a:ea typeface="Times New Roman"/>
                <a:cs typeface="Times New Roman"/>
                <a:sym typeface="Times New Roman"/>
              </a:rPr>
              <a:t>High competition: </a:t>
            </a:r>
            <a:r>
              <a:rPr lang="en-GB" sz="1200">
                <a:latin typeface="Times New Roman"/>
                <a:ea typeface="Times New Roman"/>
                <a:cs typeface="Times New Roman"/>
                <a:sym typeface="Times New Roman"/>
              </a:rPr>
              <a:t>For example, one of the existing brands TATA can pose a threat to Primark as they open their stores through the help of the Zudio stores</a:t>
            </a:r>
            <a:endParaRPr/>
          </a:p>
        </p:txBody>
      </p:sp>
      <p:sp>
        <p:nvSpPr>
          <p:cNvPr id="118" name="Google Shape;118;p20"/>
          <p:cNvSpPr txBox="1"/>
          <p:nvPr/>
        </p:nvSpPr>
        <p:spPr>
          <a:xfrm>
            <a:off x="311700" y="3343925"/>
            <a:ext cx="58257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Thus, it can pose a threat to Primark which are behind the market analysis (Joseyazhini, 2020). </a:t>
            </a:r>
            <a:endParaRPr sz="1200">
              <a:latin typeface="Times New Roman"/>
              <a:ea typeface="Times New Roman"/>
              <a:cs typeface="Times New Roman"/>
              <a:sym typeface="Times New Roman"/>
            </a:endParaRPr>
          </a:p>
        </p:txBody>
      </p:sp>
      <p:pic>
        <p:nvPicPr>
          <p:cNvPr id="119" name="Google Shape;119;p20"/>
          <p:cNvPicPr preferRelativeResize="0"/>
          <p:nvPr/>
        </p:nvPicPr>
        <p:blipFill>
          <a:blip r:embed="rId3">
            <a:alphaModFix/>
          </a:blip>
          <a:stretch>
            <a:fillRect/>
          </a:stretch>
        </p:blipFill>
        <p:spPr>
          <a:xfrm>
            <a:off x="6424075" y="1500188"/>
            <a:ext cx="2143125" cy="21431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rgbClr val="000000"/>
              </a:buClr>
              <a:buSzPts val="990"/>
              <a:buFont typeface="Arial"/>
              <a:buNone/>
            </a:pPr>
            <a:r>
              <a:rPr lang="en-GB" sz="1621" b="1">
                <a:solidFill>
                  <a:srgbClr val="000000"/>
                </a:solidFill>
                <a:latin typeface="Times New Roman"/>
                <a:ea typeface="Times New Roman"/>
                <a:cs typeface="Times New Roman"/>
                <a:sym typeface="Times New Roman"/>
              </a:rPr>
              <a:t>Threats of Primark in the Indian Market </a:t>
            </a:r>
            <a:endParaRPr sz="1621"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125" name="Google Shape;125;p21"/>
          <p:cNvSpPr txBox="1"/>
          <p:nvPr/>
        </p:nvSpPr>
        <p:spPr>
          <a:xfrm>
            <a:off x="241750" y="1235525"/>
            <a:ext cx="57744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b="1">
                <a:latin typeface="Times New Roman"/>
                <a:ea typeface="Times New Roman"/>
                <a:cs typeface="Times New Roman"/>
                <a:sym typeface="Times New Roman"/>
              </a:rPr>
              <a:t>Duplicate products: </a:t>
            </a:r>
            <a:r>
              <a:rPr lang="en-GB" sz="1200">
                <a:latin typeface="Times New Roman"/>
                <a:ea typeface="Times New Roman"/>
                <a:cs typeface="Times New Roman"/>
                <a:sym typeface="Times New Roman"/>
              </a:rPr>
              <a:t>This can pose another threat to Primark when entering the Indian market. </a:t>
            </a:r>
            <a:endParaRPr/>
          </a:p>
        </p:txBody>
      </p:sp>
      <p:sp>
        <p:nvSpPr>
          <p:cNvPr id="126" name="Google Shape;126;p21"/>
          <p:cNvSpPr txBox="1"/>
          <p:nvPr/>
        </p:nvSpPr>
        <p:spPr>
          <a:xfrm>
            <a:off x="241738" y="3670925"/>
            <a:ext cx="57744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The products such as men's formal shirts, casual tops, shoes for both men and women, apparel for children, casual trousers, jeans, shorts, for men, body measurements for women, etc., are the most common products which are offered by Primark (Primark, 2022). </a:t>
            </a:r>
            <a:endParaRPr/>
          </a:p>
        </p:txBody>
      </p:sp>
      <p:pic>
        <p:nvPicPr>
          <p:cNvPr id="127" name="Google Shape;127;p21"/>
          <p:cNvPicPr preferRelativeResize="0"/>
          <p:nvPr/>
        </p:nvPicPr>
        <p:blipFill>
          <a:blip r:embed="rId3">
            <a:alphaModFix/>
          </a:blip>
          <a:stretch>
            <a:fillRect/>
          </a:stretch>
        </p:blipFill>
        <p:spPr>
          <a:xfrm>
            <a:off x="6168550" y="1170125"/>
            <a:ext cx="2412900" cy="2412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Clr>
                <a:srgbClr val="000000"/>
              </a:buClr>
              <a:buSzPts val="990"/>
              <a:buFont typeface="Arial"/>
              <a:buNone/>
            </a:pPr>
            <a:r>
              <a:rPr lang="en-GB" sz="1621" b="1">
                <a:solidFill>
                  <a:srgbClr val="000000"/>
                </a:solidFill>
                <a:latin typeface="Times New Roman"/>
                <a:ea typeface="Times New Roman"/>
                <a:cs typeface="Times New Roman"/>
                <a:sym typeface="Times New Roman"/>
              </a:rPr>
              <a:t>Threats of Primark in the Indian Market </a:t>
            </a:r>
            <a:endParaRPr sz="1621" b="1">
              <a:solidFill>
                <a:srgbClr val="000000"/>
              </a:solidFill>
              <a:latin typeface="Times New Roman"/>
              <a:ea typeface="Times New Roman"/>
              <a:cs typeface="Times New Roman"/>
              <a:sym typeface="Times New Roman"/>
            </a:endParaRPr>
          </a:p>
          <a:p>
            <a:pPr marL="0" lvl="0" indent="0" algn="l" rtl="0">
              <a:spcBef>
                <a:spcPts val="600"/>
              </a:spcBef>
              <a:spcAft>
                <a:spcPts val="0"/>
              </a:spcAft>
              <a:buSzPts val="990"/>
              <a:buNone/>
            </a:pPr>
            <a:endParaRPr sz="2520"/>
          </a:p>
        </p:txBody>
      </p:sp>
      <p:sp>
        <p:nvSpPr>
          <p:cNvPr id="133" name="Google Shape;133;p22"/>
          <p:cNvSpPr txBox="1"/>
          <p:nvPr/>
        </p:nvSpPr>
        <p:spPr>
          <a:xfrm>
            <a:off x="311700" y="1074350"/>
            <a:ext cx="56511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As presenting the duplicate products at a lower price to attract more customers can dent their brand image in the market and further, they might be charged by the other brands for duplicating their products (Team, 2022). </a:t>
            </a:r>
            <a:endParaRPr/>
          </a:p>
        </p:txBody>
      </p:sp>
      <p:sp>
        <p:nvSpPr>
          <p:cNvPr id="134" name="Google Shape;134;p22"/>
          <p:cNvSpPr txBox="1"/>
          <p:nvPr/>
        </p:nvSpPr>
        <p:spPr>
          <a:xfrm>
            <a:off x="311700" y="3617225"/>
            <a:ext cx="56511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Therefore, it would be difficult for Primark to retain more customers and create its brand image in the Indian market when coming up with the concept of duplicating other brands' products.  </a:t>
            </a:r>
            <a:endParaRPr/>
          </a:p>
        </p:txBody>
      </p:sp>
      <p:pic>
        <p:nvPicPr>
          <p:cNvPr id="135" name="Google Shape;135;p22"/>
          <p:cNvPicPr preferRelativeResize="0"/>
          <p:nvPr/>
        </p:nvPicPr>
        <p:blipFill>
          <a:blip r:embed="rId3">
            <a:alphaModFix/>
          </a:blip>
          <a:stretch>
            <a:fillRect/>
          </a:stretch>
        </p:blipFill>
        <p:spPr>
          <a:xfrm>
            <a:off x="6023100" y="1625050"/>
            <a:ext cx="2809200" cy="189339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2000"/>
              </a:spcBef>
              <a:spcAft>
                <a:spcPts val="600"/>
              </a:spcAft>
              <a:buNone/>
            </a:pPr>
            <a:r>
              <a:rPr lang="en-GB" sz="1600" b="1">
                <a:solidFill>
                  <a:srgbClr val="000000"/>
                </a:solidFill>
                <a:latin typeface="Times New Roman"/>
                <a:ea typeface="Times New Roman"/>
                <a:cs typeface="Times New Roman"/>
                <a:sym typeface="Times New Roman"/>
              </a:rPr>
              <a:t>Conclusion </a:t>
            </a:r>
            <a:endParaRPr sz="3200"/>
          </a:p>
        </p:txBody>
      </p:sp>
      <p:sp>
        <p:nvSpPr>
          <p:cNvPr id="141" name="Google Shape;141;p23"/>
          <p:cNvSpPr txBox="1"/>
          <p:nvPr/>
        </p:nvSpPr>
        <p:spPr>
          <a:xfrm>
            <a:off x="244550" y="1396625"/>
            <a:ext cx="59598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To sum up, it is found that Primark is one of the apparel and footwear retail companies which started its business in Ireland and expanded its business in other internal countries like Spain, Portugal, Germany, the UK, and so on.</a:t>
            </a:r>
            <a:endParaRPr/>
          </a:p>
        </p:txBody>
      </p:sp>
      <p:sp>
        <p:nvSpPr>
          <p:cNvPr id="142" name="Google Shape;142;p23"/>
          <p:cNvSpPr txBox="1"/>
          <p:nvPr/>
        </p:nvSpPr>
        <p:spPr>
          <a:xfrm>
            <a:off x="244550" y="3926100"/>
            <a:ext cx="5959800" cy="646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200">
                <a:latin typeface="Times New Roman"/>
                <a:ea typeface="Times New Roman"/>
                <a:cs typeface="Times New Roman"/>
                <a:sym typeface="Times New Roman"/>
              </a:rPr>
              <a:t>it can be concluded that India, which is going to be the third consumer market by 2030, opens a wider opportunity for Primark</a:t>
            </a:r>
            <a:endParaRPr/>
          </a:p>
        </p:txBody>
      </p:sp>
      <p:pic>
        <p:nvPicPr>
          <p:cNvPr id="143" name="Google Shape;143;p23"/>
          <p:cNvPicPr preferRelativeResize="0"/>
          <p:nvPr/>
        </p:nvPicPr>
        <p:blipFill>
          <a:blip r:embed="rId3">
            <a:alphaModFix/>
          </a:blip>
          <a:stretch>
            <a:fillRect/>
          </a:stretch>
        </p:blipFill>
        <p:spPr>
          <a:xfrm>
            <a:off x="6204350" y="1935600"/>
            <a:ext cx="2620875" cy="1744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just" rtl="0">
              <a:lnSpc>
                <a:spcPct val="150000"/>
              </a:lnSpc>
              <a:spcBef>
                <a:spcPts val="2000"/>
              </a:spcBef>
              <a:spcAft>
                <a:spcPts val="600"/>
              </a:spcAft>
              <a:buNone/>
            </a:pPr>
            <a:r>
              <a:rPr lang="en-GB" sz="1600" b="1">
                <a:solidFill>
                  <a:srgbClr val="000000"/>
                </a:solidFill>
                <a:latin typeface="Times New Roman"/>
                <a:ea typeface="Times New Roman"/>
                <a:cs typeface="Times New Roman"/>
                <a:sym typeface="Times New Roman"/>
              </a:rPr>
              <a:t>References </a:t>
            </a:r>
            <a:endParaRPr sz="3200"/>
          </a:p>
        </p:txBody>
      </p:sp>
      <p:sp>
        <p:nvSpPr>
          <p:cNvPr id="149" name="Google Shape;149;p2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Gov (2022) Youth of India 2022, Gov.in. Available at: https://mospi.gov.in/documents/213904/2007837//Youth%20in%20India%2020221656948055574.pdf/f93db380-dc68-e25c-e4bd-3042630a4aa7 (Accessed: November 17, 2022).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IBEF (2022) Retail Industry in India: Overview of retail sector, market size, growth...IBEF, India Brand Equity Foundation. Available at: https://www.ibef.org/industry/retail-india (Accessed: November 17, 2022).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Joseyazhini, (2020) Risks of setting up Primark, a global brand in India, Pitch in. Available at: https://pitchinoneworld.wordpress.com/2020/09/21/risks-of-setting-up-primark-a-global-brand-in-india/ (Accessed: November 18, 2022).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Primark, (2022) Products, Primark. Available at: https://www.primark.com/en-gb/help/products (Accessed: November 18, 2022).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Statista (2022) India: Retail market size 2020, Statista. Available at: https://www.statista.com/statistics/935872/india-retail-market-size/ (Accessed: November 17, 2022).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rgbClr val="000000"/>
                </a:solidFill>
                <a:latin typeface="Times New Roman"/>
                <a:ea typeface="Times New Roman"/>
                <a:cs typeface="Times New Roman"/>
                <a:sym typeface="Times New Roman"/>
              </a:rPr>
              <a:t>Team, O.C.S. (2022) </a:t>
            </a:r>
            <a:r>
              <a:rPr lang="en-GB" sz="1200" i="1">
                <a:solidFill>
                  <a:srgbClr val="000000"/>
                </a:solidFill>
                <a:latin typeface="Times New Roman"/>
                <a:ea typeface="Times New Roman"/>
                <a:cs typeface="Times New Roman"/>
                <a:sym typeface="Times New Roman"/>
              </a:rPr>
              <a:t>Top 25 clothing and fashion brands in India</a:t>
            </a:r>
            <a:r>
              <a:rPr lang="en-GB" sz="1200">
                <a:solidFill>
                  <a:srgbClr val="000000"/>
                </a:solidFill>
                <a:latin typeface="Times New Roman"/>
                <a:ea typeface="Times New Roman"/>
                <a:cs typeface="Times New Roman"/>
                <a:sym typeface="Times New Roman"/>
              </a:rPr>
              <a:t>, </a:t>
            </a:r>
            <a:r>
              <a:rPr lang="en-GB" sz="1200" i="1">
                <a:solidFill>
                  <a:srgbClr val="000000"/>
                </a:solidFill>
                <a:latin typeface="Times New Roman"/>
                <a:ea typeface="Times New Roman"/>
                <a:cs typeface="Times New Roman"/>
                <a:sym typeface="Times New Roman"/>
              </a:rPr>
              <a:t>Online Clothing Study</a:t>
            </a:r>
            <a:r>
              <a:rPr lang="en-GB" sz="1200">
                <a:solidFill>
                  <a:srgbClr val="000000"/>
                </a:solidFill>
                <a:latin typeface="Times New Roman"/>
                <a:ea typeface="Times New Roman"/>
                <a:cs typeface="Times New Roman"/>
                <a:sym typeface="Times New Roman"/>
              </a:rPr>
              <a:t>. Blogger. Available at: https://www.onlineclothingstudy.com/2022/06/top-25-clothing-and-fashion-brands-in.html (Accessed: November 18, 2022). </a:t>
            </a: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1942</Words>
  <PresentationFormat>On-screen Show (16:9)</PresentationFormat>
  <Paragraphs>51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Times New Roman</vt:lpstr>
      <vt:lpstr>Calibri</vt:lpstr>
      <vt:lpstr>Proxima Nova</vt:lpstr>
      <vt:lpstr>Spearmint</vt:lpstr>
      <vt:lpstr>OPPORTUNITIES AND THREATS OF PRIMARK  IN THE INDIAN MARKET       Module name and code: Global Business Environment (LCBB4005) Student name: Marius Alexandru Rogozea  Student ID: 2216574 Location: London Campus (Winchester House) Lecturer name: Nadeem Mirza </vt:lpstr>
      <vt:lpstr>Introduction </vt:lpstr>
      <vt:lpstr>Opportunities of Primark in the Indian Market  </vt:lpstr>
      <vt:lpstr>Opportunities of Primark in the Indian Market  </vt:lpstr>
      <vt:lpstr>Opportunities of Primark in the Indian Market  </vt:lpstr>
      <vt:lpstr>Opportunities of Primark in the Indian Market  </vt:lpstr>
      <vt:lpstr>Threats of Primark in the Indian Market  </vt:lpstr>
      <vt:lpstr>Threats of Primark in the Indian Market  </vt:lpstr>
      <vt:lpstr>Threats of Primark in the Indian Market  </vt:lpstr>
      <vt:lpstr>Threats of Primark in the Indian Market  </vt:lpstr>
      <vt:lpstr>Conclusion </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OPPORTUNITIES AND THREATS OF PRIMARK  IN THE INDIAN MARKET       Module name and code: Global Business Environment (LCBB4005) Student name: Marius Alexandru Rogozea  Student ID: 2216574 Location: London Campus (Winchester House) Lecturer name: Nadeem Mirza </dc:title>
  <cp:lastModifiedBy>GrasuXYZ</cp:lastModifiedBy>
  <cp:revision>1</cp:revision>
  <dcterms:modified xsi:type="dcterms:W3CDTF">2022-11-21T18:45:45Z</dcterms:modified>
</cp:coreProperties>
</file>