
<file path=[Content_Types].xml><?xml version="1.0" encoding="utf-8"?>
<Types xmlns="http://schemas.openxmlformats.org/package/2006/content-types">
  <Default Extension="jpeg" ContentType="image/jpeg"/>
  <Default Extension="jpg" ContentType="image/jpeg"/>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1"/>
  </p:sldMasterIdLst>
  <p:sldIdLst>
    <p:sldId id="256" r:id="rId2"/>
    <p:sldId id="257" r:id="rId3"/>
    <p:sldId id="258" r:id="rId4"/>
    <p:sldId id="268" r:id="rId5"/>
    <p:sldId id="269" r:id="rId6"/>
    <p:sldId id="270" r:id="rId7"/>
    <p:sldId id="271" r:id="rId8"/>
    <p:sldId id="260" r:id="rId9"/>
    <p:sldId id="261" r:id="rId10"/>
    <p:sldId id="262" r:id="rId11"/>
    <p:sldId id="263" r:id="rId12"/>
    <p:sldId id="264" r:id="rId13"/>
    <p:sldId id="265" r:id="rId14"/>
    <p:sldId id="266" r:id="rId15"/>
    <p:sldId id="267" r:id="rId16"/>
    <p:sldId id="259"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0" d="100"/>
          <a:sy n="80" d="100"/>
        </p:scale>
        <p:origin x="82" y="110"/>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E981A2D-043C-4D4D-9A5C-AA3564F4196D}"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33123194-F43F-4721-93D6-E1384EC30006}">
      <dgm:prSet/>
      <dgm:spPr/>
      <dgm:t>
        <a:bodyPr/>
        <a:lstStyle/>
        <a:p>
          <a:r>
            <a:rPr lang="en-GB" b="0" i="0" dirty="0">
              <a:solidFill>
                <a:schemeClr val="tx1"/>
              </a:solidFill>
              <a:latin typeface="Times New Roman" panose="02020603050405020304" pitchFamily="18" charset="0"/>
              <a:cs typeface="Times New Roman" panose="02020603050405020304" pitchFamily="18" charset="0"/>
            </a:rPr>
            <a:t>In the first month of its launch, Amazon had already sold books to people in all 50 states and in 45 different countries. </a:t>
          </a:r>
          <a:endParaRPr lang="en-US" dirty="0">
            <a:solidFill>
              <a:schemeClr val="tx1"/>
            </a:solidFill>
            <a:latin typeface="Times New Roman" panose="02020603050405020304" pitchFamily="18" charset="0"/>
            <a:cs typeface="Times New Roman" panose="02020603050405020304" pitchFamily="18" charset="0"/>
          </a:endParaRPr>
        </a:p>
      </dgm:t>
    </dgm:pt>
    <dgm:pt modelId="{04F44A3D-C031-458E-840C-BEF0A9C5D59B}" type="parTrans" cxnId="{7F588431-92D3-43F8-BB54-5E1C5A3C732D}">
      <dgm:prSet/>
      <dgm:spPr/>
      <dgm:t>
        <a:bodyPr/>
        <a:lstStyle/>
        <a:p>
          <a:endParaRPr lang="en-US"/>
        </a:p>
      </dgm:t>
    </dgm:pt>
    <dgm:pt modelId="{8FD95005-BEC0-4E85-8D94-0E35EA6C935F}" type="sibTrans" cxnId="{7F588431-92D3-43F8-BB54-5E1C5A3C732D}">
      <dgm:prSet/>
      <dgm:spPr/>
      <dgm:t>
        <a:bodyPr/>
        <a:lstStyle/>
        <a:p>
          <a:endParaRPr lang="en-US"/>
        </a:p>
      </dgm:t>
    </dgm:pt>
    <dgm:pt modelId="{6EF7B473-56C5-4BA5-BBCB-332BF8A65DB0}">
      <dgm:prSet/>
      <dgm:spPr/>
      <dgm:t>
        <a:bodyPr/>
        <a:lstStyle/>
        <a:p>
          <a:r>
            <a:rPr lang="en-GB" b="0" i="0" dirty="0">
              <a:solidFill>
                <a:schemeClr val="tx1"/>
              </a:solidFill>
              <a:latin typeface="Times New Roman" panose="02020603050405020304" pitchFamily="18" charset="0"/>
              <a:cs typeface="Times New Roman" panose="02020603050405020304" pitchFamily="18" charset="0"/>
            </a:rPr>
            <a:t>Book distributors required retailers to order 10 books at a time, and Amazon didn't need that much inventory yet (or have that much money).</a:t>
          </a:r>
          <a:endParaRPr lang="en-US" dirty="0">
            <a:solidFill>
              <a:schemeClr val="tx1"/>
            </a:solidFill>
            <a:latin typeface="Times New Roman" panose="02020603050405020304" pitchFamily="18" charset="0"/>
            <a:cs typeface="Times New Roman" panose="02020603050405020304" pitchFamily="18" charset="0"/>
          </a:endParaRPr>
        </a:p>
      </dgm:t>
    </dgm:pt>
    <dgm:pt modelId="{54C10DB7-E0F4-4FB6-BF1F-3D522D5EA4C2}" type="parTrans" cxnId="{5DCBCEA8-5702-4C2F-8130-50D548F66084}">
      <dgm:prSet/>
      <dgm:spPr/>
      <dgm:t>
        <a:bodyPr/>
        <a:lstStyle/>
        <a:p>
          <a:endParaRPr lang="en-US"/>
        </a:p>
      </dgm:t>
    </dgm:pt>
    <dgm:pt modelId="{30358464-0F12-4322-802C-EC3BAA59E363}" type="sibTrans" cxnId="{5DCBCEA8-5702-4C2F-8130-50D548F66084}">
      <dgm:prSet/>
      <dgm:spPr/>
      <dgm:t>
        <a:bodyPr/>
        <a:lstStyle/>
        <a:p>
          <a:endParaRPr lang="en-US"/>
        </a:p>
      </dgm:t>
    </dgm:pt>
    <dgm:pt modelId="{11D92530-AB7D-44BB-80EC-435E516AB824}">
      <dgm:prSet/>
      <dgm:spPr/>
      <dgm:t>
        <a:bodyPr/>
        <a:lstStyle/>
        <a:p>
          <a:r>
            <a:rPr lang="en-GB" dirty="0">
              <a:solidFill>
                <a:schemeClr val="tx1"/>
              </a:solidFill>
              <a:latin typeface="Times New Roman" panose="02020603050405020304" pitchFamily="18" charset="0"/>
              <a:cs typeface="Times New Roman" panose="02020603050405020304" pitchFamily="18" charset="0"/>
            </a:rPr>
            <a:t>I</a:t>
          </a:r>
          <a:r>
            <a:rPr lang="en-GB" b="0" i="0" dirty="0">
              <a:solidFill>
                <a:schemeClr val="tx1"/>
              </a:solidFill>
              <a:latin typeface="Times New Roman" panose="02020603050405020304" pitchFamily="18" charset="0"/>
              <a:cs typeface="Times New Roman" panose="02020603050405020304" pitchFamily="18" charset="0"/>
            </a:rPr>
            <a:t>n the early days of Amazon, the servers that the company used required so much power that Bezos and his wife couldn't run a hair dryer or a vacuum in the house without blowing a fuse</a:t>
          </a:r>
          <a:r>
            <a:rPr lang="en-GB" dirty="0">
              <a:solidFill>
                <a:schemeClr val="tx1"/>
              </a:solidFill>
              <a:latin typeface="Times New Roman" panose="02020603050405020304" pitchFamily="18" charset="0"/>
              <a:cs typeface="Times New Roman" panose="02020603050405020304" pitchFamily="18" charset="0"/>
            </a:rPr>
            <a:t>.</a:t>
          </a:r>
          <a:br>
            <a:rPr lang="en-GB" b="0" i="0" dirty="0"/>
          </a:br>
          <a:endParaRPr lang="en-US" dirty="0"/>
        </a:p>
      </dgm:t>
    </dgm:pt>
    <dgm:pt modelId="{D8625845-7B90-44C9-A1DC-760B6EA215E3}" type="parTrans" cxnId="{8E08BF12-57CE-4FC6-8B3D-9B08A500DA9B}">
      <dgm:prSet/>
      <dgm:spPr/>
      <dgm:t>
        <a:bodyPr/>
        <a:lstStyle/>
        <a:p>
          <a:endParaRPr lang="en-US"/>
        </a:p>
      </dgm:t>
    </dgm:pt>
    <dgm:pt modelId="{B571FF0E-372B-4038-AAE3-9F70B3C43667}" type="sibTrans" cxnId="{8E08BF12-57CE-4FC6-8B3D-9B08A500DA9B}">
      <dgm:prSet/>
      <dgm:spPr/>
      <dgm:t>
        <a:bodyPr/>
        <a:lstStyle/>
        <a:p>
          <a:endParaRPr lang="en-US"/>
        </a:p>
      </dgm:t>
    </dgm:pt>
    <dgm:pt modelId="{71472174-2D29-4607-9735-1F2CCBF4466C}" type="pres">
      <dgm:prSet presAssocID="{CE981A2D-043C-4D4D-9A5C-AA3564F4196D}" presName="linear" presStyleCnt="0">
        <dgm:presLayoutVars>
          <dgm:animLvl val="lvl"/>
          <dgm:resizeHandles val="exact"/>
        </dgm:presLayoutVars>
      </dgm:prSet>
      <dgm:spPr/>
    </dgm:pt>
    <dgm:pt modelId="{C773C0B6-B5B0-4E43-BC5D-F17F3484114B}" type="pres">
      <dgm:prSet presAssocID="{33123194-F43F-4721-93D6-E1384EC30006}" presName="parentText" presStyleLbl="node1" presStyleIdx="0" presStyleCnt="3">
        <dgm:presLayoutVars>
          <dgm:chMax val="0"/>
          <dgm:bulletEnabled val="1"/>
        </dgm:presLayoutVars>
      </dgm:prSet>
      <dgm:spPr/>
    </dgm:pt>
    <dgm:pt modelId="{EC838105-F889-4794-A3BF-D47E6B0A742E}" type="pres">
      <dgm:prSet presAssocID="{8FD95005-BEC0-4E85-8D94-0E35EA6C935F}" presName="spacer" presStyleCnt="0"/>
      <dgm:spPr/>
    </dgm:pt>
    <dgm:pt modelId="{6C5A190C-5FF8-4D1D-A1C8-FD83F9751927}" type="pres">
      <dgm:prSet presAssocID="{6EF7B473-56C5-4BA5-BBCB-332BF8A65DB0}" presName="parentText" presStyleLbl="node1" presStyleIdx="1" presStyleCnt="3">
        <dgm:presLayoutVars>
          <dgm:chMax val="0"/>
          <dgm:bulletEnabled val="1"/>
        </dgm:presLayoutVars>
      </dgm:prSet>
      <dgm:spPr/>
    </dgm:pt>
    <dgm:pt modelId="{7D52B500-C7A0-41D6-AE01-4D1E86B0CE63}" type="pres">
      <dgm:prSet presAssocID="{30358464-0F12-4322-802C-EC3BAA59E363}" presName="spacer" presStyleCnt="0"/>
      <dgm:spPr/>
    </dgm:pt>
    <dgm:pt modelId="{FDF8C2FD-BD91-49B0-8F0D-9F7617483B98}" type="pres">
      <dgm:prSet presAssocID="{11D92530-AB7D-44BB-80EC-435E516AB824}" presName="parentText" presStyleLbl="node1" presStyleIdx="2" presStyleCnt="3">
        <dgm:presLayoutVars>
          <dgm:chMax val="0"/>
          <dgm:bulletEnabled val="1"/>
        </dgm:presLayoutVars>
      </dgm:prSet>
      <dgm:spPr/>
    </dgm:pt>
  </dgm:ptLst>
  <dgm:cxnLst>
    <dgm:cxn modelId="{D99F9802-066B-46D3-93AC-9057E258FD7A}" type="presOf" srcId="{6EF7B473-56C5-4BA5-BBCB-332BF8A65DB0}" destId="{6C5A190C-5FF8-4D1D-A1C8-FD83F9751927}" srcOrd="0" destOrd="0" presId="urn:microsoft.com/office/officeart/2005/8/layout/vList2"/>
    <dgm:cxn modelId="{13681E07-0648-4AC7-B3A0-9D339A74828D}" type="presOf" srcId="{11D92530-AB7D-44BB-80EC-435E516AB824}" destId="{FDF8C2FD-BD91-49B0-8F0D-9F7617483B98}" srcOrd="0" destOrd="0" presId="urn:microsoft.com/office/officeart/2005/8/layout/vList2"/>
    <dgm:cxn modelId="{8E08BF12-57CE-4FC6-8B3D-9B08A500DA9B}" srcId="{CE981A2D-043C-4D4D-9A5C-AA3564F4196D}" destId="{11D92530-AB7D-44BB-80EC-435E516AB824}" srcOrd="2" destOrd="0" parTransId="{D8625845-7B90-44C9-A1DC-760B6EA215E3}" sibTransId="{B571FF0E-372B-4038-AAE3-9F70B3C43667}"/>
    <dgm:cxn modelId="{8661BE14-3439-4094-85D9-E4399CF46801}" type="presOf" srcId="{CE981A2D-043C-4D4D-9A5C-AA3564F4196D}" destId="{71472174-2D29-4607-9735-1F2CCBF4466C}" srcOrd="0" destOrd="0" presId="urn:microsoft.com/office/officeart/2005/8/layout/vList2"/>
    <dgm:cxn modelId="{7F588431-92D3-43F8-BB54-5E1C5A3C732D}" srcId="{CE981A2D-043C-4D4D-9A5C-AA3564F4196D}" destId="{33123194-F43F-4721-93D6-E1384EC30006}" srcOrd="0" destOrd="0" parTransId="{04F44A3D-C031-458E-840C-BEF0A9C5D59B}" sibTransId="{8FD95005-BEC0-4E85-8D94-0E35EA6C935F}"/>
    <dgm:cxn modelId="{5DCBCEA8-5702-4C2F-8130-50D548F66084}" srcId="{CE981A2D-043C-4D4D-9A5C-AA3564F4196D}" destId="{6EF7B473-56C5-4BA5-BBCB-332BF8A65DB0}" srcOrd="1" destOrd="0" parTransId="{54C10DB7-E0F4-4FB6-BF1F-3D522D5EA4C2}" sibTransId="{30358464-0F12-4322-802C-EC3BAA59E363}"/>
    <dgm:cxn modelId="{103FFFC1-E098-404C-A9AA-B1184AAC6A17}" type="presOf" srcId="{33123194-F43F-4721-93D6-E1384EC30006}" destId="{C773C0B6-B5B0-4E43-BC5D-F17F3484114B}" srcOrd="0" destOrd="0" presId="urn:microsoft.com/office/officeart/2005/8/layout/vList2"/>
    <dgm:cxn modelId="{7DA03609-BDF2-4123-A285-520BC65E98D1}" type="presParOf" srcId="{71472174-2D29-4607-9735-1F2CCBF4466C}" destId="{C773C0B6-B5B0-4E43-BC5D-F17F3484114B}" srcOrd="0" destOrd="0" presId="urn:microsoft.com/office/officeart/2005/8/layout/vList2"/>
    <dgm:cxn modelId="{2FE1FF85-3C34-4483-85CE-27168EBB719B}" type="presParOf" srcId="{71472174-2D29-4607-9735-1F2CCBF4466C}" destId="{EC838105-F889-4794-A3BF-D47E6B0A742E}" srcOrd="1" destOrd="0" presId="urn:microsoft.com/office/officeart/2005/8/layout/vList2"/>
    <dgm:cxn modelId="{496CC3B9-8688-459C-9F03-72E6EAB7A8F2}" type="presParOf" srcId="{71472174-2D29-4607-9735-1F2CCBF4466C}" destId="{6C5A190C-5FF8-4D1D-A1C8-FD83F9751927}" srcOrd="2" destOrd="0" presId="urn:microsoft.com/office/officeart/2005/8/layout/vList2"/>
    <dgm:cxn modelId="{3304B325-7719-45EC-8C89-FBDEA467A748}" type="presParOf" srcId="{71472174-2D29-4607-9735-1F2CCBF4466C}" destId="{7D52B500-C7A0-41D6-AE01-4D1E86B0CE63}" srcOrd="3" destOrd="0" presId="urn:microsoft.com/office/officeart/2005/8/layout/vList2"/>
    <dgm:cxn modelId="{51D6E906-7AED-42CE-A204-84A3C3DD7CD4}" type="presParOf" srcId="{71472174-2D29-4607-9735-1F2CCBF4466C}" destId="{FDF8C2FD-BD91-49B0-8F0D-9F7617483B98}" srcOrd="4"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E79A921F-D790-4A68-A9D9-5CCDD77B267F}"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0F8E9C3A-C4C5-4E94-9F5D-80B35A2E8D5C}">
      <dgm:prSet/>
      <dgm:spPr/>
      <dgm:t>
        <a:bodyPr/>
        <a:lstStyle/>
        <a:p>
          <a:r>
            <a:rPr lang="en-US"/>
            <a:t>Amazon </a:t>
          </a:r>
          <a:r>
            <a:rPr lang="en-US" b="1"/>
            <a:t>1 Click checkout</a:t>
          </a:r>
          <a:r>
            <a:rPr lang="en-US"/>
            <a:t> is a service which introduced in 1999. This was initiated because they want to make shopping easier for their customers. With this technology, they save customer addresses and payment methods. After customers register and first shop, they saved all the information so that the next time when customers want to purchase any product, they can purchase it in one click. </a:t>
          </a:r>
        </a:p>
      </dgm:t>
    </dgm:pt>
    <dgm:pt modelId="{10EF48FC-5183-41C5-906E-57007C9E43BF}" type="parTrans" cxnId="{62398129-6D61-405C-8A2D-CFCE8C8FC290}">
      <dgm:prSet/>
      <dgm:spPr/>
      <dgm:t>
        <a:bodyPr/>
        <a:lstStyle/>
        <a:p>
          <a:endParaRPr lang="en-US"/>
        </a:p>
      </dgm:t>
    </dgm:pt>
    <dgm:pt modelId="{F1139105-4CF7-4550-86B3-CB3811401140}" type="sibTrans" cxnId="{62398129-6D61-405C-8A2D-CFCE8C8FC290}">
      <dgm:prSet/>
      <dgm:spPr/>
      <dgm:t>
        <a:bodyPr/>
        <a:lstStyle/>
        <a:p>
          <a:endParaRPr lang="en-US"/>
        </a:p>
      </dgm:t>
    </dgm:pt>
    <dgm:pt modelId="{B29E9F38-504C-423F-9918-D35AB44BA392}">
      <dgm:prSet/>
      <dgm:spPr/>
      <dgm:t>
        <a:bodyPr/>
        <a:lstStyle/>
        <a:p>
          <a:r>
            <a:rPr lang="en-US"/>
            <a:t>In the </a:t>
          </a:r>
          <a:r>
            <a:rPr lang="en-US" b="1"/>
            <a:t>automated warehouse</a:t>
          </a:r>
          <a:r>
            <a:rPr lang="en-US"/>
            <a:t>, amazon utilizes an organisation of Roomba-like robots that run around to choose up and drop off distribution centre racks as they're required. These robots are controlled by a central framework that knows where each thing is found and the foremost proficient way to coordinate the arrangement so that all orders are satisfied on time.</a:t>
          </a:r>
        </a:p>
      </dgm:t>
    </dgm:pt>
    <dgm:pt modelId="{E505792E-054B-402D-A90A-E65A3597DDD6}" type="parTrans" cxnId="{5CAECD11-9864-4620-B749-E4B689B7EC7B}">
      <dgm:prSet/>
      <dgm:spPr/>
      <dgm:t>
        <a:bodyPr/>
        <a:lstStyle/>
        <a:p>
          <a:endParaRPr lang="en-US"/>
        </a:p>
      </dgm:t>
    </dgm:pt>
    <dgm:pt modelId="{78E021EB-1362-4F3A-ACE8-FAD2539E47D3}" type="sibTrans" cxnId="{5CAECD11-9864-4620-B749-E4B689B7EC7B}">
      <dgm:prSet/>
      <dgm:spPr/>
      <dgm:t>
        <a:bodyPr/>
        <a:lstStyle/>
        <a:p>
          <a:endParaRPr lang="en-US"/>
        </a:p>
      </dgm:t>
    </dgm:pt>
    <dgm:pt modelId="{B79E92EF-83AE-4B26-B493-FD764AE4AB6B}">
      <dgm:prSet/>
      <dgm:spPr/>
      <dgm:t>
        <a:bodyPr/>
        <a:lstStyle/>
        <a:p>
          <a:r>
            <a:rPr lang="en-US" b="1"/>
            <a:t>No cashier stores </a:t>
          </a:r>
          <a:r>
            <a:rPr lang="en-US"/>
            <a:t>are a technology where the customer doesn’t need to check out instead the customer need to check in. The store uses a complex system of cameras, sensors, and deep-learning calculations to track the things customers choose. Once the customer walks out, the framework charges your account (the details of which are stored on the mobile app).</a:t>
          </a:r>
        </a:p>
      </dgm:t>
    </dgm:pt>
    <dgm:pt modelId="{EA275F36-796A-48C4-878F-DB9633CB4B5F}" type="parTrans" cxnId="{82D10591-2DCD-43A1-AC47-13A3462E8341}">
      <dgm:prSet/>
      <dgm:spPr/>
      <dgm:t>
        <a:bodyPr/>
        <a:lstStyle/>
        <a:p>
          <a:endParaRPr lang="en-US"/>
        </a:p>
      </dgm:t>
    </dgm:pt>
    <dgm:pt modelId="{A86BC5F4-F02A-45C6-9DBF-1F3CE2F73E59}" type="sibTrans" cxnId="{82D10591-2DCD-43A1-AC47-13A3462E8341}">
      <dgm:prSet/>
      <dgm:spPr/>
      <dgm:t>
        <a:bodyPr/>
        <a:lstStyle/>
        <a:p>
          <a:endParaRPr lang="en-US"/>
        </a:p>
      </dgm:t>
    </dgm:pt>
    <dgm:pt modelId="{405CF461-3E48-4CA2-9962-F1F629800441}">
      <dgm:prSet/>
      <dgm:spPr/>
      <dgm:t>
        <a:bodyPr/>
        <a:lstStyle/>
        <a:p>
          <a:r>
            <a:rPr lang="en-US" dirty="0"/>
            <a:t>The </a:t>
          </a:r>
          <a:r>
            <a:rPr lang="en-US" b="1" dirty="0"/>
            <a:t>E-Link display</a:t>
          </a:r>
          <a:r>
            <a:rPr lang="en-US" dirty="0"/>
            <a:t> technology they use in their Kindle. A reading device. Which has an LCD display, which uses a backlight to make content and pictures. When perusing an </a:t>
          </a:r>
          <a:r>
            <a:rPr lang="en-US" dirty="0" err="1"/>
            <a:t>ebook</a:t>
          </a:r>
          <a:r>
            <a:rPr lang="en-US" dirty="0"/>
            <a:t>, it gazes at a light source. This won't cause changeless harm but can contribute to eye strain and weariness -- both undesirable for expanded perusing sessions.</a:t>
          </a:r>
        </a:p>
      </dgm:t>
    </dgm:pt>
    <dgm:pt modelId="{FC8CF49F-8C6E-42B1-9706-E56BE89A600B}" type="parTrans" cxnId="{725DFF18-4163-4B77-8876-4C4D476B9D63}">
      <dgm:prSet/>
      <dgm:spPr/>
      <dgm:t>
        <a:bodyPr/>
        <a:lstStyle/>
        <a:p>
          <a:endParaRPr lang="en-US"/>
        </a:p>
      </dgm:t>
    </dgm:pt>
    <dgm:pt modelId="{9324D28C-47E6-4A55-B4DF-46DE0CB17B69}" type="sibTrans" cxnId="{725DFF18-4163-4B77-8876-4C4D476B9D63}">
      <dgm:prSet/>
      <dgm:spPr/>
      <dgm:t>
        <a:bodyPr/>
        <a:lstStyle/>
        <a:p>
          <a:endParaRPr lang="en-US"/>
        </a:p>
      </dgm:t>
    </dgm:pt>
    <dgm:pt modelId="{21A3702F-D655-4444-AC0C-88897DA5A334}">
      <dgm:prSet/>
      <dgm:spPr/>
      <dgm:t>
        <a:bodyPr/>
        <a:lstStyle/>
        <a:p>
          <a:r>
            <a:rPr lang="en-US" b="1" dirty="0"/>
            <a:t>On-demand cloud computing</a:t>
          </a:r>
          <a:r>
            <a:rPr lang="en-US" dirty="0"/>
            <a:t>, amazon allows its users to run their applications on amazon’s virtual services. It is also known as Amazon web services. </a:t>
          </a:r>
        </a:p>
      </dgm:t>
    </dgm:pt>
    <dgm:pt modelId="{440B325C-172E-404B-A6F1-11DEF85F6D33}" type="parTrans" cxnId="{64AF4161-8C91-430A-8946-C262D5B33EDC}">
      <dgm:prSet/>
      <dgm:spPr/>
      <dgm:t>
        <a:bodyPr/>
        <a:lstStyle/>
        <a:p>
          <a:endParaRPr lang="en-US"/>
        </a:p>
      </dgm:t>
    </dgm:pt>
    <dgm:pt modelId="{80E9F948-5959-42DA-8138-54B8EA63B063}" type="sibTrans" cxnId="{64AF4161-8C91-430A-8946-C262D5B33EDC}">
      <dgm:prSet/>
      <dgm:spPr/>
      <dgm:t>
        <a:bodyPr/>
        <a:lstStyle/>
        <a:p>
          <a:endParaRPr lang="en-US"/>
        </a:p>
      </dgm:t>
    </dgm:pt>
    <dgm:pt modelId="{73E79EB9-5D0D-5C45-9C60-120C4E9EC9A7}" type="pres">
      <dgm:prSet presAssocID="{E79A921F-D790-4A68-A9D9-5CCDD77B267F}" presName="vert0" presStyleCnt="0">
        <dgm:presLayoutVars>
          <dgm:dir/>
          <dgm:animOne val="branch"/>
          <dgm:animLvl val="lvl"/>
        </dgm:presLayoutVars>
      </dgm:prSet>
      <dgm:spPr/>
    </dgm:pt>
    <dgm:pt modelId="{8DE3876D-82FA-D546-85B4-203C8C585693}" type="pres">
      <dgm:prSet presAssocID="{0F8E9C3A-C4C5-4E94-9F5D-80B35A2E8D5C}" presName="thickLine" presStyleLbl="alignNode1" presStyleIdx="0" presStyleCnt="5"/>
      <dgm:spPr/>
    </dgm:pt>
    <dgm:pt modelId="{5BC3EA46-9018-9B4F-8D79-17C4D569F7D5}" type="pres">
      <dgm:prSet presAssocID="{0F8E9C3A-C4C5-4E94-9F5D-80B35A2E8D5C}" presName="horz1" presStyleCnt="0"/>
      <dgm:spPr/>
    </dgm:pt>
    <dgm:pt modelId="{94042430-F32B-814E-B4CF-FA40F56F0EC8}" type="pres">
      <dgm:prSet presAssocID="{0F8E9C3A-C4C5-4E94-9F5D-80B35A2E8D5C}" presName="tx1" presStyleLbl="revTx" presStyleIdx="0" presStyleCnt="5"/>
      <dgm:spPr/>
    </dgm:pt>
    <dgm:pt modelId="{E0EFF083-5996-924D-B69D-E4E593A26D62}" type="pres">
      <dgm:prSet presAssocID="{0F8E9C3A-C4C5-4E94-9F5D-80B35A2E8D5C}" presName="vert1" presStyleCnt="0"/>
      <dgm:spPr/>
    </dgm:pt>
    <dgm:pt modelId="{37B8358D-2739-4E45-B672-1F9E118A39EE}" type="pres">
      <dgm:prSet presAssocID="{B29E9F38-504C-423F-9918-D35AB44BA392}" presName="thickLine" presStyleLbl="alignNode1" presStyleIdx="1" presStyleCnt="5"/>
      <dgm:spPr/>
    </dgm:pt>
    <dgm:pt modelId="{84FF7F88-A49E-F14C-9B13-B3A6B6EEA78E}" type="pres">
      <dgm:prSet presAssocID="{B29E9F38-504C-423F-9918-D35AB44BA392}" presName="horz1" presStyleCnt="0"/>
      <dgm:spPr/>
    </dgm:pt>
    <dgm:pt modelId="{FBA4BEFC-ADDC-E94B-8C6F-609C3A120A61}" type="pres">
      <dgm:prSet presAssocID="{B29E9F38-504C-423F-9918-D35AB44BA392}" presName="tx1" presStyleLbl="revTx" presStyleIdx="1" presStyleCnt="5"/>
      <dgm:spPr/>
    </dgm:pt>
    <dgm:pt modelId="{4AE2D158-CBA2-8A4F-95A7-A8E1E63FCB03}" type="pres">
      <dgm:prSet presAssocID="{B29E9F38-504C-423F-9918-D35AB44BA392}" presName="vert1" presStyleCnt="0"/>
      <dgm:spPr/>
    </dgm:pt>
    <dgm:pt modelId="{8275A108-59CB-2144-8804-F55381780876}" type="pres">
      <dgm:prSet presAssocID="{B79E92EF-83AE-4B26-B493-FD764AE4AB6B}" presName="thickLine" presStyleLbl="alignNode1" presStyleIdx="2" presStyleCnt="5"/>
      <dgm:spPr/>
    </dgm:pt>
    <dgm:pt modelId="{A1B7446C-4B69-B74D-8A85-04E6784E71A0}" type="pres">
      <dgm:prSet presAssocID="{B79E92EF-83AE-4B26-B493-FD764AE4AB6B}" presName="horz1" presStyleCnt="0"/>
      <dgm:spPr/>
    </dgm:pt>
    <dgm:pt modelId="{54D787CF-B654-7540-A394-267AEF435D2E}" type="pres">
      <dgm:prSet presAssocID="{B79E92EF-83AE-4B26-B493-FD764AE4AB6B}" presName="tx1" presStyleLbl="revTx" presStyleIdx="2" presStyleCnt="5"/>
      <dgm:spPr/>
    </dgm:pt>
    <dgm:pt modelId="{31C88FC2-7512-6948-A221-FB08BB7A0B30}" type="pres">
      <dgm:prSet presAssocID="{B79E92EF-83AE-4B26-B493-FD764AE4AB6B}" presName="vert1" presStyleCnt="0"/>
      <dgm:spPr/>
    </dgm:pt>
    <dgm:pt modelId="{9E0DB9D5-ED77-A24E-AD79-9896C07C4601}" type="pres">
      <dgm:prSet presAssocID="{405CF461-3E48-4CA2-9962-F1F629800441}" presName="thickLine" presStyleLbl="alignNode1" presStyleIdx="3" presStyleCnt="5"/>
      <dgm:spPr/>
    </dgm:pt>
    <dgm:pt modelId="{E3860AF5-BD9E-9548-8D06-C648EA8D96BC}" type="pres">
      <dgm:prSet presAssocID="{405CF461-3E48-4CA2-9962-F1F629800441}" presName="horz1" presStyleCnt="0"/>
      <dgm:spPr/>
    </dgm:pt>
    <dgm:pt modelId="{1F0BA1E5-C34F-CE41-A218-514277C460F3}" type="pres">
      <dgm:prSet presAssocID="{405CF461-3E48-4CA2-9962-F1F629800441}" presName="tx1" presStyleLbl="revTx" presStyleIdx="3" presStyleCnt="5"/>
      <dgm:spPr/>
    </dgm:pt>
    <dgm:pt modelId="{0DB4B887-C126-F240-AD65-1C2BA9401F52}" type="pres">
      <dgm:prSet presAssocID="{405CF461-3E48-4CA2-9962-F1F629800441}" presName="vert1" presStyleCnt="0"/>
      <dgm:spPr/>
    </dgm:pt>
    <dgm:pt modelId="{37623817-1D11-634A-AE70-5CF5BDF40855}" type="pres">
      <dgm:prSet presAssocID="{21A3702F-D655-4444-AC0C-88897DA5A334}" presName="thickLine" presStyleLbl="alignNode1" presStyleIdx="4" presStyleCnt="5"/>
      <dgm:spPr/>
    </dgm:pt>
    <dgm:pt modelId="{DC49D9F2-D213-434C-9F78-250F582BAC83}" type="pres">
      <dgm:prSet presAssocID="{21A3702F-D655-4444-AC0C-88897DA5A334}" presName="horz1" presStyleCnt="0"/>
      <dgm:spPr/>
    </dgm:pt>
    <dgm:pt modelId="{D7AD92E0-E960-8B4C-A292-8CC139705056}" type="pres">
      <dgm:prSet presAssocID="{21A3702F-D655-4444-AC0C-88897DA5A334}" presName="tx1" presStyleLbl="revTx" presStyleIdx="4" presStyleCnt="5"/>
      <dgm:spPr/>
    </dgm:pt>
    <dgm:pt modelId="{F29CE62A-EA4D-594C-93AA-6AAE3FBFA03D}" type="pres">
      <dgm:prSet presAssocID="{21A3702F-D655-4444-AC0C-88897DA5A334}" presName="vert1" presStyleCnt="0"/>
      <dgm:spPr/>
    </dgm:pt>
  </dgm:ptLst>
  <dgm:cxnLst>
    <dgm:cxn modelId="{02734201-9638-C143-8BB9-11AADED28284}" type="presOf" srcId="{405CF461-3E48-4CA2-9962-F1F629800441}" destId="{1F0BA1E5-C34F-CE41-A218-514277C460F3}" srcOrd="0" destOrd="0" presId="urn:microsoft.com/office/officeart/2008/layout/LinedList"/>
    <dgm:cxn modelId="{5CAECD11-9864-4620-B749-E4B689B7EC7B}" srcId="{E79A921F-D790-4A68-A9D9-5CCDD77B267F}" destId="{B29E9F38-504C-423F-9918-D35AB44BA392}" srcOrd="1" destOrd="0" parTransId="{E505792E-054B-402D-A90A-E65A3597DDD6}" sibTransId="{78E021EB-1362-4F3A-ACE8-FAD2539E47D3}"/>
    <dgm:cxn modelId="{E7CCE813-2B55-2E49-B818-A3FA22874807}" type="presOf" srcId="{0F8E9C3A-C4C5-4E94-9F5D-80B35A2E8D5C}" destId="{94042430-F32B-814E-B4CF-FA40F56F0EC8}" srcOrd="0" destOrd="0" presId="urn:microsoft.com/office/officeart/2008/layout/LinedList"/>
    <dgm:cxn modelId="{725DFF18-4163-4B77-8876-4C4D476B9D63}" srcId="{E79A921F-D790-4A68-A9D9-5CCDD77B267F}" destId="{405CF461-3E48-4CA2-9962-F1F629800441}" srcOrd="3" destOrd="0" parTransId="{FC8CF49F-8C6E-42B1-9706-E56BE89A600B}" sibTransId="{9324D28C-47E6-4A55-B4DF-46DE0CB17B69}"/>
    <dgm:cxn modelId="{62398129-6D61-405C-8A2D-CFCE8C8FC290}" srcId="{E79A921F-D790-4A68-A9D9-5CCDD77B267F}" destId="{0F8E9C3A-C4C5-4E94-9F5D-80B35A2E8D5C}" srcOrd="0" destOrd="0" parTransId="{10EF48FC-5183-41C5-906E-57007C9E43BF}" sibTransId="{F1139105-4CF7-4550-86B3-CB3811401140}"/>
    <dgm:cxn modelId="{CBE81E2E-3CF3-2C49-B0F0-B952FA5C15FE}" type="presOf" srcId="{21A3702F-D655-4444-AC0C-88897DA5A334}" destId="{D7AD92E0-E960-8B4C-A292-8CC139705056}" srcOrd="0" destOrd="0" presId="urn:microsoft.com/office/officeart/2008/layout/LinedList"/>
    <dgm:cxn modelId="{64AF4161-8C91-430A-8946-C262D5B33EDC}" srcId="{E79A921F-D790-4A68-A9D9-5CCDD77B267F}" destId="{21A3702F-D655-4444-AC0C-88897DA5A334}" srcOrd="4" destOrd="0" parTransId="{440B325C-172E-404B-A6F1-11DEF85F6D33}" sibTransId="{80E9F948-5959-42DA-8138-54B8EA63B063}"/>
    <dgm:cxn modelId="{1A653F53-D59C-674E-85D7-A9C19AF68AE6}" type="presOf" srcId="{B29E9F38-504C-423F-9918-D35AB44BA392}" destId="{FBA4BEFC-ADDC-E94B-8C6F-609C3A120A61}" srcOrd="0" destOrd="0" presId="urn:microsoft.com/office/officeart/2008/layout/LinedList"/>
    <dgm:cxn modelId="{54A03D84-7D7F-5D40-8D1A-8B4C24C3C91F}" type="presOf" srcId="{B79E92EF-83AE-4B26-B493-FD764AE4AB6B}" destId="{54D787CF-B654-7540-A394-267AEF435D2E}" srcOrd="0" destOrd="0" presId="urn:microsoft.com/office/officeart/2008/layout/LinedList"/>
    <dgm:cxn modelId="{82D10591-2DCD-43A1-AC47-13A3462E8341}" srcId="{E79A921F-D790-4A68-A9D9-5CCDD77B267F}" destId="{B79E92EF-83AE-4B26-B493-FD764AE4AB6B}" srcOrd="2" destOrd="0" parTransId="{EA275F36-796A-48C4-878F-DB9633CB4B5F}" sibTransId="{A86BC5F4-F02A-45C6-9DBF-1F3CE2F73E59}"/>
    <dgm:cxn modelId="{D6A52C9C-DF48-5F44-98BB-0D14661090F1}" type="presOf" srcId="{E79A921F-D790-4A68-A9D9-5CCDD77B267F}" destId="{73E79EB9-5D0D-5C45-9C60-120C4E9EC9A7}" srcOrd="0" destOrd="0" presId="urn:microsoft.com/office/officeart/2008/layout/LinedList"/>
    <dgm:cxn modelId="{C9E1B063-DF87-F144-8A42-230521D24164}" type="presParOf" srcId="{73E79EB9-5D0D-5C45-9C60-120C4E9EC9A7}" destId="{8DE3876D-82FA-D546-85B4-203C8C585693}" srcOrd="0" destOrd="0" presId="urn:microsoft.com/office/officeart/2008/layout/LinedList"/>
    <dgm:cxn modelId="{135179F2-34A8-C04F-B1BF-41055FF1BA80}" type="presParOf" srcId="{73E79EB9-5D0D-5C45-9C60-120C4E9EC9A7}" destId="{5BC3EA46-9018-9B4F-8D79-17C4D569F7D5}" srcOrd="1" destOrd="0" presId="urn:microsoft.com/office/officeart/2008/layout/LinedList"/>
    <dgm:cxn modelId="{0C772B36-CABD-AD49-BCFB-8FFBADE96D6E}" type="presParOf" srcId="{5BC3EA46-9018-9B4F-8D79-17C4D569F7D5}" destId="{94042430-F32B-814E-B4CF-FA40F56F0EC8}" srcOrd="0" destOrd="0" presId="urn:microsoft.com/office/officeart/2008/layout/LinedList"/>
    <dgm:cxn modelId="{6D1DC370-6E41-7544-AEFD-D3AEE2AF29F1}" type="presParOf" srcId="{5BC3EA46-9018-9B4F-8D79-17C4D569F7D5}" destId="{E0EFF083-5996-924D-B69D-E4E593A26D62}" srcOrd="1" destOrd="0" presId="urn:microsoft.com/office/officeart/2008/layout/LinedList"/>
    <dgm:cxn modelId="{4FFBE3E9-31A8-784E-9666-1995D48BA1FB}" type="presParOf" srcId="{73E79EB9-5D0D-5C45-9C60-120C4E9EC9A7}" destId="{37B8358D-2739-4E45-B672-1F9E118A39EE}" srcOrd="2" destOrd="0" presId="urn:microsoft.com/office/officeart/2008/layout/LinedList"/>
    <dgm:cxn modelId="{B186CC7B-60B4-DD4B-A7E1-4F131DA8F517}" type="presParOf" srcId="{73E79EB9-5D0D-5C45-9C60-120C4E9EC9A7}" destId="{84FF7F88-A49E-F14C-9B13-B3A6B6EEA78E}" srcOrd="3" destOrd="0" presId="urn:microsoft.com/office/officeart/2008/layout/LinedList"/>
    <dgm:cxn modelId="{874AE12D-820B-2D4C-9156-7CDE41B4CE4A}" type="presParOf" srcId="{84FF7F88-A49E-F14C-9B13-B3A6B6EEA78E}" destId="{FBA4BEFC-ADDC-E94B-8C6F-609C3A120A61}" srcOrd="0" destOrd="0" presId="urn:microsoft.com/office/officeart/2008/layout/LinedList"/>
    <dgm:cxn modelId="{17FCA596-52E0-5549-993E-2DC90B8C6F02}" type="presParOf" srcId="{84FF7F88-A49E-F14C-9B13-B3A6B6EEA78E}" destId="{4AE2D158-CBA2-8A4F-95A7-A8E1E63FCB03}" srcOrd="1" destOrd="0" presId="urn:microsoft.com/office/officeart/2008/layout/LinedList"/>
    <dgm:cxn modelId="{EC627804-766D-E442-A203-54A0D69A70B6}" type="presParOf" srcId="{73E79EB9-5D0D-5C45-9C60-120C4E9EC9A7}" destId="{8275A108-59CB-2144-8804-F55381780876}" srcOrd="4" destOrd="0" presId="urn:microsoft.com/office/officeart/2008/layout/LinedList"/>
    <dgm:cxn modelId="{F36AB117-2712-9445-8D8B-35BAA46F8D5D}" type="presParOf" srcId="{73E79EB9-5D0D-5C45-9C60-120C4E9EC9A7}" destId="{A1B7446C-4B69-B74D-8A85-04E6784E71A0}" srcOrd="5" destOrd="0" presId="urn:microsoft.com/office/officeart/2008/layout/LinedList"/>
    <dgm:cxn modelId="{64456372-E880-3941-A682-99E7C589DAA3}" type="presParOf" srcId="{A1B7446C-4B69-B74D-8A85-04E6784E71A0}" destId="{54D787CF-B654-7540-A394-267AEF435D2E}" srcOrd="0" destOrd="0" presId="urn:microsoft.com/office/officeart/2008/layout/LinedList"/>
    <dgm:cxn modelId="{A29ABC20-402B-974C-AC70-C9B70CA8CF80}" type="presParOf" srcId="{A1B7446C-4B69-B74D-8A85-04E6784E71A0}" destId="{31C88FC2-7512-6948-A221-FB08BB7A0B30}" srcOrd="1" destOrd="0" presId="urn:microsoft.com/office/officeart/2008/layout/LinedList"/>
    <dgm:cxn modelId="{AC5CDE6F-EAF7-4F4A-996C-8AEE7E9B45CB}" type="presParOf" srcId="{73E79EB9-5D0D-5C45-9C60-120C4E9EC9A7}" destId="{9E0DB9D5-ED77-A24E-AD79-9896C07C4601}" srcOrd="6" destOrd="0" presId="urn:microsoft.com/office/officeart/2008/layout/LinedList"/>
    <dgm:cxn modelId="{5D84A166-FAF7-664A-B282-306ECDD7C978}" type="presParOf" srcId="{73E79EB9-5D0D-5C45-9C60-120C4E9EC9A7}" destId="{E3860AF5-BD9E-9548-8D06-C648EA8D96BC}" srcOrd="7" destOrd="0" presId="urn:microsoft.com/office/officeart/2008/layout/LinedList"/>
    <dgm:cxn modelId="{765E254C-17E4-DE46-B8A6-87917E85F0AD}" type="presParOf" srcId="{E3860AF5-BD9E-9548-8D06-C648EA8D96BC}" destId="{1F0BA1E5-C34F-CE41-A218-514277C460F3}" srcOrd="0" destOrd="0" presId="urn:microsoft.com/office/officeart/2008/layout/LinedList"/>
    <dgm:cxn modelId="{68241A52-491D-0340-B3BF-CB3FB3BF5637}" type="presParOf" srcId="{E3860AF5-BD9E-9548-8D06-C648EA8D96BC}" destId="{0DB4B887-C126-F240-AD65-1C2BA9401F52}" srcOrd="1" destOrd="0" presId="urn:microsoft.com/office/officeart/2008/layout/LinedList"/>
    <dgm:cxn modelId="{B6F11344-A137-394E-B7A8-B4F27BCC8914}" type="presParOf" srcId="{73E79EB9-5D0D-5C45-9C60-120C4E9EC9A7}" destId="{37623817-1D11-634A-AE70-5CF5BDF40855}" srcOrd="8" destOrd="0" presId="urn:microsoft.com/office/officeart/2008/layout/LinedList"/>
    <dgm:cxn modelId="{C1EDE9F1-9C74-EF4A-BFA3-8399045BDEF9}" type="presParOf" srcId="{73E79EB9-5D0D-5C45-9C60-120C4E9EC9A7}" destId="{DC49D9F2-D213-434C-9F78-250F582BAC83}" srcOrd="9" destOrd="0" presId="urn:microsoft.com/office/officeart/2008/layout/LinedList"/>
    <dgm:cxn modelId="{5B00834B-8C86-F14F-B3A7-823D90EAEBD4}" type="presParOf" srcId="{DC49D9F2-D213-434C-9F78-250F582BAC83}" destId="{D7AD92E0-E960-8B4C-A292-8CC139705056}" srcOrd="0" destOrd="0" presId="urn:microsoft.com/office/officeart/2008/layout/LinedList"/>
    <dgm:cxn modelId="{5F40CC92-5DE2-2946-933A-5C7FBEA39F7D}" type="presParOf" srcId="{DC49D9F2-D213-434C-9F78-250F582BAC83}" destId="{F29CE62A-EA4D-594C-93AA-6AAE3FBFA03D}"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773C0B6-B5B0-4E43-BC5D-F17F3484114B}">
      <dsp:nvSpPr>
        <dsp:cNvPr id="0" name=""/>
        <dsp:cNvSpPr/>
      </dsp:nvSpPr>
      <dsp:spPr>
        <a:xfrm>
          <a:off x="0" y="185905"/>
          <a:ext cx="6007027" cy="11845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dirty="0">
              <a:solidFill>
                <a:schemeClr val="tx1"/>
              </a:solidFill>
              <a:latin typeface="Times New Roman" panose="02020603050405020304" pitchFamily="18" charset="0"/>
              <a:cs typeface="Times New Roman" panose="02020603050405020304" pitchFamily="18" charset="0"/>
            </a:rPr>
            <a:t>In the first month of its launch, Amazon had already sold books to people in all 50 states and in 45 different countries. </a:t>
          </a:r>
          <a:endParaRPr lang="en-US" sz="1700" kern="1200" dirty="0">
            <a:solidFill>
              <a:schemeClr val="tx1"/>
            </a:solidFill>
            <a:latin typeface="Times New Roman" panose="02020603050405020304" pitchFamily="18" charset="0"/>
            <a:cs typeface="Times New Roman" panose="02020603050405020304" pitchFamily="18" charset="0"/>
          </a:endParaRPr>
        </a:p>
      </dsp:txBody>
      <dsp:txXfrm>
        <a:off x="57825" y="243730"/>
        <a:ext cx="5891377" cy="1068892"/>
      </dsp:txXfrm>
    </dsp:sp>
    <dsp:sp modelId="{6C5A190C-5FF8-4D1D-A1C8-FD83F9751927}">
      <dsp:nvSpPr>
        <dsp:cNvPr id="0" name=""/>
        <dsp:cNvSpPr/>
      </dsp:nvSpPr>
      <dsp:spPr>
        <a:xfrm>
          <a:off x="0" y="1419408"/>
          <a:ext cx="6007027" cy="11845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b="0" i="0" kern="1200" dirty="0">
              <a:solidFill>
                <a:schemeClr val="tx1"/>
              </a:solidFill>
              <a:latin typeface="Times New Roman" panose="02020603050405020304" pitchFamily="18" charset="0"/>
              <a:cs typeface="Times New Roman" panose="02020603050405020304" pitchFamily="18" charset="0"/>
            </a:rPr>
            <a:t>Book distributors required retailers to order 10 books at a time, and Amazon didn't need that much inventory yet (or have that much money).</a:t>
          </a:r>
          <a:endParaRPr lang="en-US" sz="1700" kern="1200" dirty="0">
            <a:solidFill>
              <a:schemeClr val="tx1"/>
            </a:solidFill>
            <a:latin typeface="Times New Roman" panose="02020603050405020304" pitchFamily="18" charset="0"/>
            <a:cs typeface="Times New Roman" panose="02020603050405020304" pitchFamily="18" charset="0"/>
          </a:endParaRPr>
        </a:p>
      </dsp:txBody>
      <dsp:txXfrm>
        <a:off x="57825" y="1477233"/>
        <a:ext cx="5891377" cy="1068892"/>
      </dsp:txXfrm>
    </dsp:sp>
    <dsp:sp modelId="{FDF8C2FD-BD91-49B0-8F0D-9F7617483B98}">
      <dsp:nvSpPr>
        <dsp:cNvPr id="0" name=""/>
        <dsp:cNvSpPr/>
      </dsp:nvSpPr>
      <dsp:spPr>
        <a:xfrm>
          <a:off x="0" y="2652911"/>
          <a:ext cx="6007027" cy="1184542"/>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l" defTabSz="755650">
            <a:lnSpc>
              <a:spcPct val="90000"/>
            </a:lnSpc>
            <a:spcBef>
              <a:spcPct val="0"/>
            </a:spcBef>
            <a:spcAft>
              <a:spcPct val="35000"/>
            </a:spcAft>
            <a:buNone/>
          </a:pPr>
          <a:r>
            <a:rPr lang="en-GB" sz="1700" kern="1200" dirty="0">
              <a:solidFill>
                <a:schemeClr val="tx1"/>
              </a:solidFill>
              <a:latin typeface="Times New Roman" panose="02020603050405020304" pitchFamily="18" charset="0"/>
              <a:cs typeface="Times New Roman" panose="02020603050405020304" pitchFamily="18" charset="0"/>
            </a:rPr>
            <a:t>I</a:t>
          </a:r>
          <a:r>
            <a:rPr lang="en-GB" sz="1700" b="0" i="0" kern="1200" dirty="0">
              <a:solidFill>
                <a:schemeClr val="tx1"/>
              </a:solidFill>
              <a:latin typeface="Times New Roman" panose="02020603050405020304" pitchFamily="18" charset="0"/>
              <a:cs typeface="Times New Roman" panose="02020603050405020304" pitchFamily="18" charset="0"/>
            </a:rPr>
            <a:t>n the early days of Amazon, the servers that the company used required so much power that Bezos and his wife couldn't run a hair dryer or a vacuum in the house without blowing a fuse</a:t>
          </a:r>
          <a:r>
            <a:rPr lang="en-GB" sz="1700" kern="1200" dirty="0">
              <a:solidFill>
                <a:schemeClr val="tx1"/>
              </a:solidFill>
              <a:latin typeface="Times New Roman" panose="02020603050405020304" pitchFamily="18" charset="0"/>
              <a:cs typeface="Times New Roman" panose="02020603050405020304" pitchFamily="18" charset="0"/>
            </a:rPr>
            <a:t>.</a:t>
          </a:r>
          <a:br>
            <a:rPr lang="en-GB" sz="1700" b="0" i="0" kern="1200" dirty="0"/>
          </a:br>
          <a:endParaRPr lang="en-US" sz="1700" kern="1200" dirty="0"/>
        </a:p>
      </dsp:txBody>
      <dsp:txXfrm>
        <a:off x="57825" y="2710736"/>
        <a:ext cx="5891377" cy="106889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E3876D-82FA-D546-85B4-203C8C585693}">
      <dsp:nvSpPr>
        <dsp:cNvPr id="0" name=""/>
        <dsp:cNvSpPr/>
      </dsp:nvSpPr>
      <dsp:spPr>
        <a:xfrm>
          <a:off x="0" y="552"/>
          <a:ext cx="12192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4042430-F32B-814E-B4CF-FA40F56F0EC8}">
      <dsp:nvSpPr>
        <dsp:cNvPr id="0" name=""/>
        <dsp:cNvSpPr/>
      </dsp:nvSpPr>
      <dsp:spPr>
        <a:xfrm>
          <a:off x="0" y="552"/>
          <a:ext cx="12192000" cy="904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Amazon </a:t>
          </a:r>
          <a:r>
            <a:rPr lang="en-US" sz="1500" b="1" kern="1200"/>
            <a:t>1 Click checkout</a:t>
          </a:r>
          <a:r>
            <a:rPr lang="en-US" sz="1500" kern="1200"/>
            <a:t> is a service which introduced in 1999. This was initiated because they want to make shopping easier for their customers. With this technology, they save customer addresses and payment methods. After customers register and first shop, they saved all the information so that the next time when customers want to purchase any product, they can purchase it in one click. </a:t>
          </a:r>
        </a:p>
      </dsp:txBody>
      <dsp:txXfrm>
        <a:off x="0" y="552"/>
        <a:ext cx="12192000" cy="904642"/>
      </dsp:txXfrm>
    </dsp:sp>
    <dsp:sp modelId="{37B8358D-2739-4E45-B672-1F9E118A39EE}">
      <dsp:nvSpPr>
        <dsp:cNvPr id="0" name=""/>
        <dsp:cNvSpPr/>
      </dsp:nvSpPr>
      <dsp:spPr>
        <a:xfrm>
          <a:off x="0" y="905194"/>
          <a:ext cx="12192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BA4BEFC-ADDC-E94B-8C6F-609C3A120A61}">
      <dsp:nvSpPr>
        <dsp:cNvPr id="0" name=""/>
        <dsp:cNvSpPr/>
      </dsp:nvSpPr>
      <dsp:spPr>
        <a:xfrm>
          <a:off x="0" y="905194"/>
          <a:ext cx="12192000" cy="904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a:t>In the </a:t>
          </a:r>
          <a:r>
            <a:rPr lang="en-US" sz="1500" b="1" kern="1200"/>
            <a:t>automated warehouse</a:t>
          </a:r>
          <a:r>
            <a:rPr lang="en-US" sz="1500" kern="1200"/>
            <a:t>, amazon utilizes an organisation of Roomba-like robots that run around to choose up and drop off distribution centre racks as they're required. These robots are controlled by a central framework that knows where each thing is found and the foremost proficient way to coordinate the arrangement so that all orders are satisfied on time.</a:t>
          </a:r>
        </a:p>
      </dsp:txBody>
      <dsp:txXfrm>
        <a:off x="0" y="905194"/>
        <a:ext cx="12192000" cy="904642"/>
      </dsp:txXfrm>
    </dsp:sp>
    <dsp:sp modelId="{8275A108-59CB-2144-8804-F55381780876}">
      <dsp:nvSpPr>
        <dsp:cNvPr id="0" name=""/>
        <dsp:cNvSpPr/>
      </dsp:nvSpPr>
      <dsp:spPr>
        <a:xfrm>
          <a:off x="0" y="1809836"/>
          <a:ext cx="12192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4D787CF-B654-7540-A394-267AEF435D2E}">
      <dsp:nvSpPr>
        <dsp:cNvPr id="0" name=""/>
        <dsp:cNvSpPr/>
      </dsp:nvSpPr>
      <dsp:spPr>
        <a:xfrm>
          <a:off x="0" y="1809836"/>
          <a:ext cx="12192000" cy="904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a:t>No cashier stores </a:t>
          </a:r>
          <a:r>
            <a:rPr lang="en-US" sz="1500" kern="1200"/>
            <a:t>are a technology where the customer doesn’t need to check out instead the customer need to check in. The store uses a complex system of cameras, sensors, and deep-learning calculations to track the things customers choose. Once the customer walks out, the framework charges your account (the details of which are stored on the mobile app).</a:t>
          </a:r>
        </a:p>
      </dsp:txBody>
      <dsp:txXfrm>
        <a:off x="0" y="1809836"/>
        <a:ext cx="12192000" cy="904642"/>
      </dsp:txXfrm>
    </dsp:sp>
    <dsp:sp modelId="{9E0DB9D5-ED77-A24E-AD79-9896C07C4601}">
      <dsp:nvSpPr>
        <dsp:cNvPr id="0" name=""/>
        <dsp:cNvSpPr/>
      </dsp:nvSpPr>
      <dsp:spPr>
        <a:xfrm>
          <a:off x="0" y="2714478"/>
          <a:ext cx="12192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0BA1E5-C34F-CE41-A218-514277C460F3}">
      <dsp:nvSpPr>
        <dsp:cNvPr id="0" name=""/>
        <dsp:cNvSpPr/>
      </dsp:nvSpPr>
      <dsp:spPr>
        <a:xfrm>
          <a:off x="0" y="2714478"/>
          <a:ext cx="12192000" cy="904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kern="1200" dirty="0"/>
            <a:t>The </a:t>
          </a:r>
          <a:r>
            <a:rPr lang="en-US" sz="1500" b="1" kern="1200" dirty="0"/>
            <a:t>E-Link display</a:t>
          </a:r>
          <a:r>
            <a:rPr lang="en-US" sz="1500" kern="1200" dirty="0"/>
            <a:t> technology they use in their Kindle. A reading device. Which has an LCD display, which uses a backlight to make content and pictures. When perusing an </a:t>
          </a:r>
          <a:r>
            <a:rPr lang="en-US" sz="1500" kern="1200" dirty="0" err="1"/>
            <a:t>ebook</a:t>
          </a:r>
          <a:r>
            <a:rPr lang="en-US" sz="1500" kern="1200" dirty="0"/>
            <a:t>, it gazes at a light source. This won't cause changeless harm but can contribute to eye strain and weariness -- both undesirable for expanded perusing sessions.</a:t>
          </a:r>
        </a:p>
      </dsp:txBody>
      <dsp:txXfrm>
        <a:off x="0" y="2714478"/>
        <a:ext cx="12192000" cy="904642"/>
      </dsp:txXfrm>
    </dsp:sp>
    <dsp:sp modelId="{37623817-1D11-634A-AE70-5CF5BDF40855}">
      <dsp:nvSpPr>
        <dsp:cNvPr id="0" name=""/>
        <dsp:cNvSpPr/>
      </dsp:nvSpPr>
      <dsp:spPr>
        <a:xfrm>
          <a:off x="0" y="3619120"/>
          <a:ext cx="121920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7AD92E0-E960-8B4C-A292-8CC139705056}">
      <dsp:nvSpPr>
        <dsp:cNvPr id="0" name=""/>
        <dsp:cNvSpPr/>
      </dsp:nvSpPr>
      <dsp:spPr>
        <a:xfrm>
          <a:off x="0" y="3619120"/>
          <a:ext cx="12192000" cy="9046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marL="0" lvl="0" indent="0" algn="l" defTabSz="666750">
            <a:lnSpc>
              <a:spcPct val="90000"/>
            </a:lnSpc>
            <a:spcBef>
              <a:spcPct val="0"/>
            </a:spcBef>
            <a:spcAft>
              <a:spcPct val="35000"/>
            </a:spcAft>
            <a:buNone/>
          </a:pPr>
          <a:r>
            <a:rPr lang="en-US" sz="1500" b="1" kern="1200" dirty="0"/>
            <a:t>On-demand cloud computing</a:t>
          </a:r>
          <a:r>
            <a:rPr lang="en-US" sz="1500" kern="1200" dirty="0"/>
            <a:t>, amazon allows its users to run their applications on amazon’s virtual services. It is also known as Amazon web services. </a:t>
          </a:r>
        </a:p>
      </dsp:txBody>
      <dsp:txXfrm>
        <a:off x="0" y="3619120"/>
        <a:ext cx="12192000" cy="90464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grpSp>
        <p:nvGrpSpPr>
          <p:cNvPr id="31" name="Group 30">
            <a:extLst>
              <a:ext uri="{FF2B5EF4-FFF2-40B4-BE49-F238E27FC236}">
                <a16:creationId xmlns:a16="http://schemas.microsoft.com/office/drawing/2014/main" id="{67416F32-9D98-4340-82E8-E90CE00AD2AC}"/>
              </a:ext>
            </a:extLst>
          </p:cNvPr>
          <p:cNvGrpSpPr/>
          <p:nvPr/>
        </p:nvGrpSpPr>
        <p:grpSpPr>
          <a:xfrm flipV="1">
            <a:off x="0" y="-1"/>
            <a:ext cx="12191999" cy="6861601"/>
            <a:chOff x="0" y="-1"/>
            <a:chExt cx="12191999" cy="6861601"/>
          </a:xfrm>
        </p:grpSpPr>
        <p:sp>
          <p:nvSpPr>
            <p:cNvPr id="20" name="Rectangle 19">
              <a:extLst>
                <a:ext uri="{FF2B5EF4-FFF2-40B4-BE49-F238E27FC236}">
                  <a16:creationId xmlns:a16="http://schemas.microsoft.com/office/drawing/2014/main" id="{66375AB4-82BB-418F-A50F-6180F68724A4}"/>
                </a:ext>
              </a:extLst>
            </p:cNvPr>
            <p:cNvSpPr>
              <a:spLocks noChangeAspect="1"/>
            </p:cNvSpPr>
            <p:nvPr/>
          </p:nvSpPr>
          <p:spPr>
            <a:xfrm>
              <a:off x="0" y="0"/>
              <a:ext cx="5217886" cy="5217886"/>
            </a:xfrm>
            <a:prstGeom prst="rect">
              <a:avLst/>
            </a:prstGeom>
            <a:gradFill flip="none" rotWithShape="1">
              <a:gsLst>
                <a:gs pos="0">
                  <a:schemeClr val="accent2">
                    <a:alpha val="60000"/>
                  </a:schemeClr>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1" name="Oval 20">
              <a:extLst>
                <a:ext uri="{FF2B5EF4-FFF2-40B4-BE49-F238E27FC236}">
                  <a16:creationId xmlns:a16="http://schemas.microsoft.com/office/drawing/2014/main" id="{3FDD54B2-4A3F-4BFE-8FF0-82CA73F4AE8F}"/>
                </a:ext>
              </a:extLst>
            </p:cNvPr>
            <p:cNvSpPr>
              <a:spLocks noChangeAspect="1"/>
            </p:cNvSpPr>
            <p:nvPr/>
          </p:nvSpPr>
          <p:spPr>
            <a:xfrm>
              <a:off x="5750280" y="2148106"/>
              <a:ext cx="4320000" cy="4320000"/>
            </a:xfrm>
            <a:prstGeom prst="ellipse">
              <a:avLst/>
            </a:prstGeom>
            <a:solidFill>
              <a:schemeClr val="accent3">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2" name="Oval 21">
              <a:extLst>
                <a:ext uri="{FF2B5EF4-FFF2-40B4-BE49-F238E27FC236}">
                  <a16:creationId xmlns:a16="http://schemas.microsoft.com/office/drawing/2014/main" id="{30876F96-77AB-4E72-B1D2-FA45F4E3C04D}"/>
                </a:ext>
              </a:extLst>
            </p:cNvPr>
            <p:cNvSpPr>
              <a:spLocks noChangeAspect="1"/>
            </p:cNvSpPr>
            <p:nvPr/>
          </p:nvSpPr>
          <p:spPr>
            <a:xfrm>
              <a:off x="0" y="0"/>
              <a:ext cx="6347046" cy="6347046"/>
            </a:xfrm>
            <a:prstGeom prst="ellipse">
              <a:avLst/>
            </a:prstGeom>
            <a:solidFill>
              <a:schemeClr val="accent3">
                <a:alpha val="20000"/>
              </a:schemeClr>
            </a:solidFill>
            <a:ln>
              <a:noFill/>
            </a:ln>
            <a:effectLst>
              <a:softEdge rad="1270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grpSp>
          <p:nvGrpSpPr>
            <p:cNvPr id="23" name="Group 22">
              <a:extLst>
                <a:ext uri="{FF2B5EF4-FFF2-40B4-BE49-F238E27FC236}">
                  <a16:creationId xmlns:a16="http://schemas.microsoft.com/office/drawing/2014/main" id="{BB08A2E9-6518-449E-940B-8518A1D850BB}"/>
                </a:ext>
              </a:extLst>
            </p:cNvPr>
            <p:cNvGrpSpPr>
              <a:grpSpLocks noChangeAspect="1"/>
            </p:cNvGrpSpPr>
            <p:nvPr/>
          </p:nvGrpSpPr>
          <p:grpSpPr>
            <a:xfrm rot="10800000">
              <a:off x="0" y="-1"/>
              <a:ext cx="10800000" cy="6858000"/>
              <a:chOff x="2328000" y="0"/>
              <a:chExt cx="2880000" cy="1440000"/>
            </a:xfrm>
          </p:grpSpPr>
          <p:sp>
            <p:nvSpPr>
              <p:cNvPr id="28" name="Rectangle 27">
                <a:extLst>
                  <a:ext uri="{FF2B5EF4-FFF2-40B4-BE49-F238E27FC236}">
                    <a16:creationId xmlns:a16="http://schemas.microsoft.com/office/drawing/2014/main" id="{60A86BE0-76B3-4EA0-BA2D-05266013A814}"/>
                  </a:ext>
                </a:extLst>
              </p:cNvPr>
              <p:cNvSpPr/>
              <p:nvPr/>
            </p:nvSpPr>
            <p:spPr>
              <a:xfrm>
                <a:off x="376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sp>
            <p:nvSpPr>
              <p:cNvPr id="29" name="Rectangle 28">
                <a:extLst>
                  <a:ext uri="{FF2B5EF4-FFF2-40B4-BE49-F238E27FC236}">
                    <a16:creationId xmlns:a16="http://schemas.microsoft.com/office/drawing/2014/main" id="{6BA13564-810C-4398-AA63-67B020811FCB}"/>
                  </a:ext>
                </a:extLst>
              </p:cNvPr>
              <p:cNvSpPr/>
              <p:nvPr/>
            </p:nvSpPr>
            <p:spPr>
              <a:xfrm flipH="1">
                <a:off x="2328000" y="0"/>
                <a:ext cx="1440000" cy="1440000"/>
              </a:xfrm>
              <a:prstGeom prst="rect">
                <a:avLst/>
              </a:prstGeom>
              <a:gradFill flip="none" rotWithShape="1">
                <a:gsLst>
                  <a:gs pos="0">
                    <a:schemeClr val="accent1"/>
                  </a:gs>
                  <a:gs pos="60000">
                    <a:schemeClr val="accent1">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25" name="Rectangle 24">
              <a:extLst>
                <a:ext uri="{FF2B5EF4-FFF2-40B4-BE49-F238E27FC236}">
                  <a16:creationId xmlns:a16="http://schemas.microsoft.com/office/drawing/2014/main" id="{3555E1EF-6216-47FA-BBCA-7C0C8C2DAB8C}"/>
                </a:ext>
              </a:extLst>
            </p:cNvPr>
            <p:cNvSpPr>
              <a:spLocks noChangeAspect="1"/>
            </p:cNvSpPr>
            <p:nvPr/>
          </p:nvSpPr>
          <p:spPr>
            <a:xfrm rot="10800000">
              <a:off x="5602286" y="271887"/>
              <a:ext cx="6589713" cy="6589713"/>
            </a:xfrm>
            <a:prstGeom prst="rect">
              <a:avLst/>
            </a:prstGeom>
            <a:gradFill flip="none" rotWithShape="1">
              <a:gsLst>
                <a:gs pos="0">
                  <a:schemeClr val="accent2"/>
                </a:gs>
                <a:gs pos="60000">
                  <a:schemeClr val="accent2">
                    <a:alpha val="0"/>
                  </a:schemeClr>
                </a:gs>
              </a:gsLst>
              <a:path path="circle">
                <a:fillToRect r="100000" b="100000"/>
              </a:path>
              <a:tileRect l="-100000" t="-100000"/>
            </a:gra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a:p>
          </p:txBody>
        </p:sp>
      </p:grpSp>
      <p:sp>
        <p:nvSpPr>
          <p:cNvPr id="32" name="Rectangle 31">
            <a:extLst>
              <a:ext uri="{FF2B5EF4-FFF2-40B4-BE49-F238E27FC236}">
                <a16:creationId xmlns:a16="http://schemas.microsoft.com/office/drawing/2014/main" id="{D8D85657-6A77-4466-887F-EE948B9CD2B2}"/>
              </a:ext>
            </a:extLst>
          </p:cNvPr>
          <p:cNvSpPr/>
          <p:nvPr/>
        </p:nvSpPr>
        <p:spPr>
          <a:xfrm>
            <a:off x="0" y="0"/>
            <a:ext cx="12192000" cy="6858000"/>
          </a:xfrm>
          <a:prstGeom prst="rect">
            <a:avLst/>
          </a:prstGeom>
          <a:solidFill>
            <a:schemeClr val="bg2">
              <a:alpha val="40000"/>
            </a:schemeClr>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r"/>
            <a:endParaRPr lang="en-US" dirty="0"/>
          </a:p>
        </p:txBody>
      </p:sp>
      <p:sp>
        <p:nvSpPr>
          <p:cNvPr id="2" name="Title 1">
            <a:extLst>
              <a:ext uri="{FF2B5EF4-FFF2-40B4-BE49-F238E27FC236}">
                <a16:creationId xmlns:a16="http://schemas.microsoft.com/office/drawing/2014/main" id="{C5D35498-B0C3-40BD-9407-6D0C0587E52D}"/>
              </a:ext>
            </a:extLst>
          </p:cNvPr>
          <p:cNvSpPr>
            <a:spLocks noGrp="1"/>
          </p:cNvSpPr>
          <p:nvPr>
            <p:ph type="title"/>
          </p:nvPr>
        </p:nvSpPr>
        <p:spPr/>
        <p:txBody>
          <a:bodyPr/>
          <a:lstStyle/>
          <a:p>
            <a:r>
              <a:rPr lang="en-US"/>
              <a:t>Click to edit Master title style</a:t>
            </a:r>
            <a:endParaRPr lang="en-US" dirty="0"/>
          </a:p>
        </p:txBody>
      </p:sp>
      <p:sp>
        <p:nvSpPr>
          <p:cNvPr id="3" name="Content Placeholder 2">
            <a:extLst>
              <a:ext uri="{FF2B5EF4-FFF2-40B4-BE49-F238E27FC236}">
                <a16:creationId xmlns:a16="http://schemas.microsoft.com/office/drawing/2014/main" id="{3492F85E-0893-4D8C-816A-5193CC6DC9C0}"/>
              </a:ext>
            </a:extLst>
          </p:cNvPr>
          <p:cNvSpPr>
            <a:spLocks noGrp="1"/>
          </p:cNvSpPr>
          <p:nvPr>
            <p:ph idx="1"/>
          </p:nvPr>
        </p:nvSpPr>
        <p:spPr/>
        <p:txBody>
          <a:bodyPr/>
          <a:lstStyle>
            <a:lvl1pPr marL="270000">
              <a:defRPr/>
            </a:lvl1pPr>
            <a:lvl2pPr>
              <a:defRPr/>
            </a:lvl2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D5D46A9C-9655-49F5-85B3-A8A37F4F5A8F}"/>
              </a:ext>
            </a:extLst>
          </p:cNvPr>
          <p:cNvSpPr>
            <a:spLocks noGrp="1"/>
          </p:cNvSpPr>
          <p:nvPr>
            <p:ph type="dt" sz="half" idx="10"/>
          </p:nvPr>
        </p:nvSpPr>
        <p:spPr/>
        <p:txBody>
          <a:bodyPr/>
          <a:lstStyle/>
          <a:p>
            <a:fld id="{081A62C6-2978-41DA-B0EE-C4EC8C1C474B}" type="datetimeFigureOut">
              <a:rPr lang="en-GB" smtClean="0"/>
              <a:t>02/08/2022</a:t>
            </a:fld>
            <a:endParaRPr lang="en-GB" dirty="0"/>
          </a:p>
        </p:txBody>
      </p:sp>
      <p:sp>
        <p:nvSpPr>
          <p:cNvPr id="5" name="Footer Placeholder 4">
            <a:extLst>
              <a:ext uri="{FF2B5EF4-FFF2-40B4-BE49-F238E27FC236}">
                <a16:creationId xmlns:a16="http://schemas.microsoft.com/office/drawing/2014/main" id="{72EF896C-71D7-487F-A1B9-CBBE6DF4D621}"/>
              </a:ext>
            </a:extLst>
          </p:cNvPr>
          <p:cNvSpPr>
            <a:spLocks noGrp="1"/>
          </p:cNvSpPr>
          <p:nvPr>
            <p:ph type="ftr" sz="quarter" idx="11"/>
          </p:nvPr>
        </p:nvSpPr>
        <p:spPr/>
        <p:txBody>
          <a:bodyPr/>
          <a:lstStyle/>
          <a:p>
            <a:endParaRPr lang="en-GB" dirty="0"/>
          </a:p>
        </p:txBody>
      </p:sp>
      <p:sp>
        <p:nvSpPr>
          <p:cNvPr id="6" name="Slide Number Placeholder 5">
            <a:extLst>
              <a:ext uri="{FF2B5EF4-FFF2-40B4-BE49-F238E27FC236}">
                <a16:creationId xmlns:a16="http://schemas.microsoft.com/office/drawing/2014/main" id="{2F8228E8-7B8A-4153-BEB2-BD5A69F25131}"/>
              </a:ext>
            </a:extLst>
          </p:cNvPr>
          <p:cNvSpPr>
            <a:spLocks noGrp="1"/>
          </p:cNvSpPr>
          <p:nvPr>
            <p:ph type="sldNum" sz="quarter" idx="12"/>
          </p:nvPr>
        </p:nvSpPr>
        <p:spPr/>
        <p:txBody>
          <a:bodyPr/>
          <a:lstStyle/>
          <a:p>
            <a:fld id="{E6D3031C-57DF-4D17-86E8-CDD6564B180D}" type="slidenum">
              <a:rPr lang="en-GB" smtClean="0"/>
              <a:t>‹#›</a:t>
            </a:fld>
            <a:endParaRPr lang="en-GB" dirty="0"/>
          </a:p>
        </p:txBody>
      </p:sp>
    </p:spTree>
    <p:extLst>
      <p:ext uri="{BB962C8B-B14F-4D97-AF65-F5344CB8AC3E}">
        <p14:creationId xmlns:p14="http://schemas.microsoft.com/office/powerpoint/2010/main" val="23347748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title">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4960137"/>
            <a:ext cx="7772400" cy="1463040"/>
          </a:xfrm>
        </p:spPr>
        <p:txBody>
          <a:bodyPr anchor="ctr">
            <a:normAutofit/>
          </a:bodyPr>
          <a:lstStyle>
            <a:lvl1pPr algn="r">
              <a:defRPr sz="5000" spc="200" baseline="0"/>
            </a:lvl1pPr>
          </a:lstStyle>
          <a:p>
            <a:r>
              <a:rPr lang="en-US"/>
              <a:t>Click to edit Master title style</a:t>
            </a:r>
            <a:endParaRPr lang="en-US" dirty="0"/>
          </a:p>
        </p:txBody>
      </p:sp>
      <p:sp>
        <p:nvSpPr>
          <p:cNvPr id="3" name="Subtitle 2"/>
          <p:cNvSpPr>
            <a:spLocks noGrp="1"/>
          </p:cNvSpPr>
          <p:nvPr>
            <p:ph type="subTitle" idx="1"/>
          </p:nvPr>
        </p:nvSpPr>
        <p:spPr>
          <a:xfrm>
            <a:off x="8610600" y="4960137"/>
            <a:ext cx="3200400" cy="1463040"/>
          </a:xfrm>
        </p:spPr>
        <p:txBody>
          <a:bodyPr lIns="91440" rIns="91440" anchor="ctr">
            <a:normAutofit/>
          </a:bodyPr>
          <a:lstStyle>
            <a:lvl1pPr marL="0" indent="0" algn="l">
              <a:lnSpc>
                <a:spcPct val="100000"/>
              </a:lnSpc>
              <a:spcBef>
                <a:spcPts val="0"/>
              </a:spcBef>
              <a:buNone/>
              <a:defRPr sz="1800">
                <a:solidFill>
                  <a:schemeClr val="tx1">
                    <a:lumMod val="95000"/>
                    <a:lumOff val="5000"/>
                  </a:schemeClr>
                </a:solidFill>
              </a:defRPr>
            </a:lvl1pPr>
            <a:lvl2pPr marL="457200" indent="0" algn="ctr">
              <a:buNone/>
              <a:defRPr sz="1800"/>
            </a:lvl2pPr>
            <a:lvl3pPr marL="914400" indent="0" algn="ctr">
              <a:buNone/>
              <a:defRPr sz="1800"/>
            </a:lvl3pPr>
            <a:lvl4pPr marL="1371600" indent="0" algn="ctr">
              <a:buNone/>
              <a:defRPr sz="1800"/>
            </a:lvl4pPr>
            <a:lvl5pPr marL="1828800" indent="0" algn="ctr">
              <a:buNone/>
              <a:defRPr sz="1800"/>
            </a:lvl5pPr>
            <a:lvl6pPr marL="2286000" indent="0" algn="ctr">
              <a:buNone/>
              <a:defRPr sz="1800"/>
            </a:lvl6pPr>
            <a:lvl7pPr marL="2743200" indent="0" algn="ctr">
              <a:buNone/>
              <a:defRPr sz="1800"/>
            </a:lvl7pPr>
            <a:lvl8pPr marL="3200400" indent="0" algn="ctr">
              <a:buNone/>
              <a:defRPr sz="1800"/>
            </a:lvl8pPr>
            <a:lvl9pPr marL="3657600" indent="0" algn="ctr">
              <a:buNone/>
              <a:defRPr sz="18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lvl1pPr algn="l">
              <a:defRPr/>
            </a:lvl1pPr>
          </a:lstStyle>
          <a:p>
            <a:fld id="{081A62C6-2978-41DA-B0EE-C4EC8C1C474B}" type="datetimeFigureOut">
              <a:rPr lang="en-GB" smtClean="0"/>
              <a:t>02/08/2022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E6D3031C-57DF-4D17-86E8-CDD6564B180D}" type="slidenum">
              <a:rPr lang="en-GB" smtClean="0"/>
              <a:t>‹#›</a:t>
            </a:fld>
            <a:endParaRPr lang="en-GB" dirty="0"/>
          </a:p>
        </p:txBody>
      </p:sp>
    </p:spTree>
    <p:extLst>
      <p:ext uri="{BB962C8B-B14F-4D97-AF65-F5344CB8AC3E}">
        <p14:creationId xmlns:p14="http://schemas.microsoft.com/office/powerpoint/2010/main" val="8922675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4B54168-DDCD-4D79-8762-9230BA4BF263}" type="datetimeFigureOut">
              <a:rPr lang="en-GB" smtClean="0"/>
              <a:t>08/08/2022</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2D551181-9D9C-4A73-830B-F4EE1A0B4AD6}" type="slidenum">
              <a:rPr lang="en-GB" smtClean="0"/>
              <a:t>‹#›</a:t>
            </a:fld>
            <a:endParaRPr lang="en-GB"/>
          </a:p>
        </p:txBody>
      </p:sp>
    </p:spTree>
    <p:extLst>
      <p:ext uri="{BB962C8B-B14F-4D97-AF65-F5344CB8AC3E}">
        <p14:creationId xmlns:p14="http://schemas.microsoft.com/office/powerpoint/2010/main" val="860827510"/>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slideLayout" Target="../slideLayouts/slideLayout2.xml"/><Relationship Id="rId1" Type="http://schemas.openxmlformats.org/officeDocument/2006/relationships/slideLayout" Target="../slideLayouts/slideLayout1.xml"/><Relationship Id="rId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1749C77-AA3A-4DA0-9E20-32FCD2B8BD5F}"/>
              </a:ext>
            </a:extLst>
          </p:cNvPr>
          <p:cNvSpPr>
            <a:spLocks noGrp="1"/>
          </p:cNvSpPr>
          <p:nvPr>
            <p:ph type="title"/>
          </p:nvPr>
        </p:nvSpPr>
        <p:spPr>
          <a:xfrm>
            <a:off x="540000" y="540000"/>
            <a:ext cx="11101135" cy="18095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98DC81A-9B5E-4A92-AA7B-3D750F95F434}"/>
              </a:ext>
            </a:extLst>
          </p:cNvPr>
          <p:cNvSpPr>
            <a:spLocks noGrp="1"/>
          </p:cNvSpPr>
          <p:nvPr>
            <p:ph type="body" idx="1"/>
          </p:nvPr>
        </p:nvSpPr>
        <p:spPr>
          <a:xfrm>
            <a:off x="540000" y="2528887"/>
            <a:ext cx="11101136" cy="3779837"/>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a:extLst>
              <a:ext uri="{FF2B5EF4-FFF2-40B4-BE49-F238E27FC236}">
                <a16:creationId xmlns:a16="http://schemas.microsoft.com/office/drawing/2014/main" id="{604B8083-48FB-4D6A-B77A-262FE3E23D6C}"/>
              </a:ext>
            </a:extLst>
          </p:cNvPr>
          <p:cNvSpPr>
            <a:spLocks noGrp="1"/>
          </p:cNvSpPr>
          <p:nvPr>
            <p:ph type="ftr" sz="quarter" idx="3"/>
          </p:nvPr>
        </p:nvSpPr>
        <p:spPr>
          <a:xfrm>
            <a:off x="540000" y="6314400"/>
            <a:ext cx="7350795" cy="365125"/>
          </a:xfrm>
          <a:prstGeom prst="rect">
            <a:avLst/>
          </a:prstGeom>
        </p:spPr>
        <p:txBody>
          <a:bodyPr vert="horz" lIns="91440" tIns="45720" rIns="91440" bIns="45720" rtlCol="0" anchor="ctr"/>
          <a:lstStyle>
            <a:lvl1pPr algn="l">
              <a:defRPr sz="1000" spc="100" baseline="0">
                <a:solidFill>
                  <a:schemeClr val="tx1"/>
                </a:solidFill>
              </a:defRPr>
            </a:lvl1pPr>
          </a:lstStyle>
          <a:p>
            <a:endParaRPr lang="en-GB" dirty="0"/>
          </a:p>
        </p:txBody>
      </p:sp>
      <p:sp>
        <p:nvSpPr>
          <p:cNvPr id="4" name="Date Placeholder 3">
            <a:extLst>
              <a:ext uri="{FF2B5EF4-FFF2-40B4-BE49-F238E27FC236}">
                <a16:creationId xmlns:a16="http://schemas.microsoft.com/office/drawing/2014/main" id="{41EDA5BD-F7C8-4883-81D1-EF1F6F00EF72}"/>
              </a:ext>
            </a:extLst>
          </p:cNvPr>
          <p:cNvSpPr>
            <a:spLocks noGrp="1"/>
          </p:cNvSpPr>
          <p:nvPr>
            <p:ph type="dt" sz="half" idx="2"/>
          </p:nvPr>
        </p:nvSpPr>
        <p:spPr>
          <a:xfrm>
            <a:off x="8075613" y="6314400"/>
            <a:ext cx="2623468" cy="365125"/>
          </a:xfrm>
          <a:prstGeom prst="rect">
            <a:avLst/>
          </a:prstGeom>
        </p:spPr>
        <p:txBody>
          <a:bodyPr vert="horz" lIns="91440" tIns="45720" rIns="91440" bIns="45720" rtlCol="0" anchor="ctr"/>
          <a:lstStyle>
            <a:lvl1pPr algn="r">
              <a:defRPr sz="1000" cap="none" spc="100" baseline="0">
                <a:solidFill>
                  <a:schemeClr val="tx1"/>
                </a:solidFill>
              </a:defRPr>
            </a:lvl1pPr>
          </a:lstStyle>
          <a:p>
            <a:fld id="{081A62C6-2978-41DA-B0EE-C4EC8C1C474B}" type="datetimeFigureOut">
              <a:rPr lang="en-GB" smtClean="0"/>
              <a:t>02/08/2022</a:t>
            </a:fld>
            <a:endParaRPr lang="en-GB" dirty="0"/>
          </a:p>
        </p:txBody>
      </p:sp>
      <p:sp>
        <p:nvSpPr>
          <p:cNvPr id="6" name="Slide Number Placeholder 5">
            <a:extLst>
              <a:ext uri="{FF2B5EF4-FFF2-40B4-BE49-F238E27FC236}">
                <a16:creationId xmlns:a16="http://schemas.microsoft.com/office/drawing/2014/main" id="{AB48FEDB-2614-400B-9C19-0F4D448D98AB}"/>
              </a:ext>
            </a:extLst>
          </p:cNvPr>
          <p:cNvSpPr>
            <a:spLocks noGrp="1"/>
          </p:cNvSpPr>
          <p:nvPr>
            <p:ph type="sldNum" sz="quarter" idx="4"/>
          </p:nvPr>
        </p:nvSpPr>
        <p:spPr>
          <a:xfrm>
            <a:off x="10883899" y="6314400"/>
            <a:ext cx="757237" cy="365125"/>
          </a:xfrm>
          <a:prstGeom prst="rect">
            <a:avLst/>
          </a:prstGeom>
        </p:spPr>
        <p:txBody>
          <a:bodyPr vert="horz" lIns="91440" tIns="45720" rIns="91440" bIns="45720" rtlCol="0" anchor="ctr"/>
          <a:lstStyle>
            <a:lvl1pPr algn="r">
              <a:defRPr sz="1000" spc="100" baseline="0">
                <a:solidFill>
                  <a:schemeClr val="tx1"/>
                </a:solidFill>
              </a:defRPr>
            </a:lvl1pPr>
          </a:lstStyle>
          <a:p>
            <a:fld id="{E6D3031C-57DF-4D17-86E8-CDD6564B180D}" type="slidenum">
              <a:rPr lang="en-GB" smtClean="0"/>
              <a:t>‹#›</a:t>
            </a:fld>
            <a:endParaRPr lang="en-GB" dirty="0"/>
          </a:p>
        </p:txBody>
      </p:sp>
    </p:spTree>
    <p:extLst>
      <p:ext uri="{BB962C8B-B14F-4D97-AF65-F5344CB8AC3E}">
        <p14:creationId xmlns:p14="http://schemas.microsoft.com/office/powerpoint/2010/main" val="3010209224"/>
      </p:ext>
    </p:extLst>
  </p:cSld>
  <p:clrMap bg1="dk1" tx1="lt1" bg2="dk2" tx2="lt2" accent1="accent1" accent2="accent2" accent3="accent3" accent4="accent4" accent5="accent5" accent6="accent6" hlink="hlink" folHlink="folHlink"/>
  <p:sldLayoutIdLst>
    <p:sldLayoutId id="2147483691" r:id="rId1"/>
    <p:sldLayoutId id="2147483692" r:id="rId2"/>
    <p:sldLayoutId id="2147483693" r:id="rId3"/>
  </p:sldLayoutIdLst>
  <p:txStyles>
    <p:titleStyle>
      <a:lvl1pPr algn="l" defTabSz="914400" rtl="0" eaLnBrk="1" latinLnBrk="0" hangingPunct="1">
        <a:lnSpc>
          <a:spcPct val="90000"/>
        </a:lnSpc>
        <a:spcBef>
          <a:spcPct val="0"/>
        </a:spcBef>
        <a:buNone/>
        <a:defRPr sz="6000" kern="1200">
          <a:solidFill>
            <a:schemeClr val="tx1"/>
          </a:solidFill>
          <a:latin typeface="+mj-lt"/>
          <a:ea typeface="+mj-ea"/>
          <a:cs typeface="+mj-cs"/>
        </a:defRPr>
      </a:lvl1pPr>
    </p:titleStyle>
    <p:bodyStyle>
      <a:lvl1pPr marL="270000" indent="-270000" algn="l" defTabSz="914400" rtl="0" eaLnBrk="1" latinLnBrk="0" hangingPunct="1">
        <a:lnSpc>
          <a:spcPct val="125000"/>
        </a:lnSpc>
        <a:spcBef>
          <a:spcPts val="1000"/>
        </a:spcBef>
        <a:buFont typeface="Arial" panose="020B0604020202020204" pitchFamily="34" charset="0"/>
        <a:buChar char="•"/>
        <a:defRPr sz="1800" kern="1200" spc="50" baseline="0">
          <a:solidFill>
            <a:schemeClr val="tx1"/>
          </a:solidFill>
          <a:latin typeface="+mn-lt"/>
          <a:ea typeface="+mn-ea"/>
          <a:cs typeface="+mn-cs"/>
        </a:defRPr>
      </a:lvl1pPr>
      <a:lvl2pPr marL="72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2pPr>
      <a:lvl3pPr marL="108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3pPr>
      <a:lvl4pPr marL="144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4pPr>
      <a:lvl5pPr marL="1800000" indent="-270000" algn="l" defTabSz="914400" rtl="0" eaLnBrk="1" latinLnBrk="0" hangingPunct="1">
        <a:lnSpc>
          <a:spcPct val="125000"/>
        </a:lnSpc>
        <a:spcBef>
          <a:spcPts val="500"/>
        </a:spcBef>
        <a:buFont typeface="Arial" panose="020B0604020202020204" pitchFamily="34" charset="0"/>
        <a:buChar char="•"/>
        <a:defRPr sz="1800"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peoplemattersglobal.com/news/corporate/hundreds-of-amazon-employees-risk-their-jobs-by-violating-company-policy-24481" TargetMode="External"/><Relationship Id="rId2" Type="http://schemas.openxmlformats.org/officeDocument/2006/relationships/image" Target="../media/image1.jpg"/><Relationship Id="rId1" Type="http://schemas.openxmlformats.org/officeDocument/2006/relationships/slideLayout" Target="../slideLayouts/slideLayout2.xml"/><Relationship Id="rId4" Type="http://schemas.openxmlformats.org/officeDocument/2006/relationships/hyperlink" Target="https://creativecommons.org/licenses/by-nc-sa/3.0/" TargetMode="Externa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7" Type="http://schemas.openxmlformats.org/officeDocument/2006/relationships/image" Target="../media/image2.png"/><Relationship Id="rId2" Type="http://schemas.openxmlformats.org/officeDocument/2006/relationships/diagramData" Target="../diagrams/data1.xml"/><Relationship Id="rId1" Type="http://schemas.openxmlformats.org/officeDocument/2006/relationships/slideLayout" Target="../slideLayouts/slideLayout1.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8.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6.pn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p4"/><Relationship Id="rId1" Type="http://schemas.microsoft.com/office/2007/relationships/media" Target="../media/media1.mp4"/><Relationship Id="rId4" Type="http://schemas.openxmlformats.org/officeDocument/2006/relationships/image" Target="../media/image8.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16.xml.rels><?xml version="1.0" encoding="UTF-8" standalone="yes"?>
<Relationships xmlns="http://schemas.openxmlformats.org/package/2006/relationships"><Relationship Id="rId3" Type="http://schemas.openxmlformats.org/officeDocument/2006/relationships/hyperlink" Target="https://www.businessinsider.com/jeff-bezos-amazon-history-facts-2017-4?r=US&amp;IR=T#dissatisfied-customers-can-email-jeff-bezos-directly-and-hell-forward-the-message-along-to-the-right-person-with-one-dreaded-addition--10" TargetMode="External"/><Relationship Id="rId2" Type="http://schemas.openxmlformats.org/officeDocument/2006/relationships/hyperlink" Target="https://edition.cnn.com/interactive/2018/10/business/amazon-history-timeline/index.html" TargetMode="External"/><Relationship Id="rId1" Type="http://schemas.openxmlformats.org/officeDocument/2006/relationships/slideLayout" Target="../slideLayouts/slideLayout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028" name="Picture 4">
            <a:extLst>
              <a:ext uri="{FF2B5EF4-FFF2-40B4-BE49-F238E27FC236}">
                <a16:creationId xmlns:a16="http://schemas.microsoft.com/office/drawing/2014/main" id="{3EBAB2E2-C53D-D051-2D62-012941AF5694}"/>
              </a:ext>
            </a:extLst>
          </p:cNvPr>
          <p:cNvPicPr>
            <a:picLocks noChangeAspect="1" noChangeArrowheads="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a:stretch/>
        </p:blipFill>
        <p:spPr bwMode="auto">
          <a:xfrm>
            <a:off x="-93156" y="230832"/>
            <a:ext cx="12191982" cy="6857990"/>
          </a:xfrm>
          <a:prstGeom prst="rect">
            <a:avLst/>
          </a:prstGeom>
          <a:ln w="228600" cap="sq" cmpd="thickThin">
            <a:solidFill>
              <a:srgbClr val="000000"/>
            </a:solidFill>
            <a:prstDash val="solid"/>
            <a:miter lim="800000"/>
          </a:ln>
          <a:effectLst>
            <a:innerShdw blurRad="76200">
              <a:srgbClr val="000000"/>
            </a:innerShdw>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3195CA93-3EDD-0ED0-FC38-540CFCE023D5}"/>
              </a:ext>
            </a:extLst>
          </p:cNvPr>
          <p:cNvSpPr>
            <a:spLocks noGrp="1"/>
          </p:cNvSpPr>
          <p:nvPr>
            <p:ph type="ctrTitle"/>
          </p:nvPr>
        </p:nvSpPr>
        <p:spPr>
          <a:xfrm>
            <a:off x="1196807" y="1833399"/>
            <a:ext cx="10055628" cy="2621141"/>
          </a:xfrm>
          <a:effectLst>
            <a:outerShdw blurRad="50800" dist="38100" dir="2700000" algn="tl" rotWithShape="0">
              <a:prstClr val="black">
                <a:alpha val="40000"/>
              </a:prstClr>
            </a:outerShdw>
          </a:effectLst>
        </p:spPr>
        <p:txBody>
          <a:bodyPr>
            <a:normAutofit/>
          </a:bodyPr>
          <a:lstStyle/>
          <a:p>
            <a:pPr algn="ctr"/>
            <a:r>
              <a:rPr lang="en-GB" sz="3600" b="1" dirty="0">
                <a:latin typeface="Times New Roman "/>
              </a:rPr>
              <a:t>The impact of Modern Technology on Amazon </a:t>
            </a:r>
          </a:p>
        </p:txBody>
      </p:sp>
      <p:sp>
        <p:nvSpPr>
          <p:cNvPr id="3" name="Subtitle 2">
            <a:extLst>
              <a:ext uri="{FF2B5EF4-FFF2-40B4-BE49-F238E27FC236}">
                <a16:creationId xmlns:a16="http://schemas.microsoft.com/office/drawing/2014/main" id="{67914FFD-8AA3-F17A-9300-6DAC3694AB90}"/>
              </a:ext>
            </a:extLst>
          </p:cNvPr>
          <p:cNvSpPr>
            <a:spLocks noGrp="1"/>
          </p:cNvSpPr>
          <p:nvPr>
            <p:ph type="subTitle" idx="1"/>
          </p:nvPr>
        </p:nvSpPr>
        <p:spPr>
          <a:xfrm>
            <a:off x="1010477" y="3714030"/>
            <a:ext cx="9984716" cy="2226120"/>
          </a:xfrm>
          <a:effectLst>
            <a:outerShdw blurRad="50800" dist="38100" dir="2700000" algn="tl" rotWithShape="0">
              <a:prstClr val="black">
                <a:alpha val="40000"/>
              </a:prstClr>
            </a:outerShdw>
          </a:effectLst>
        </p:spPr>
        <p:txBody>
          <a:bodyPr>
            <a:normAutofit/>
          </a:bodyPr>
          <a:lstStyle/>
          <a:p>
            <a:pPr algn="ctr"/>
            <a:r>
              <a:rPr lang="en-GB" b="1" dirty="0">
                <a:solidFill>
                  <a:schemeClr val="accent2"/>
                </a:solidFill>
              </a:rPr>
              <a:t>   </a:t>
            </a:r>
            <a:r>
              <a:rPr lang="en-GB" b="1" dirty="0">
                <a:solidFill>
                  <a:schemeClr val="tx1"/>
                </a:solidFill>
                <a:latin typeface="Times New Roman "/>
              </a:rPr>
              <a:t>Covete Maria (ID: 2128947)</a:t>
            </a:r>
          </a:p>
          <a:p>
            <a:pPr algn="ctr"/>
            <a:r>
              <a:rPr lang="en-GB" b="1" dirty="0">
                <a:solidFill>
                  <a:schemeClr val="tx1"/>
                </a:solidFill>
                <a:latin typeface="Times New Roman "/>
              </a:rPr>
              <a:t> </a:t>
            </a:r>
            <a:r>
              <a:rPr lang="en-GB" b="1" dirty="0" err="1">
                <a:solidFill>
                  <a:schemeClr val="tx1"/>
                </a:solidFill>
                <a:latin typeface="Times New Roman "/>
              </a:rPr>
              <a:t>Oros</a:t>
            </a:r>
            <a:r>
              <a:rPr lang="en-GB" b="1" dirty="0">
                <a:solidFill>
                  <a:schemeClr val="tx1"/>
                </a:solidFill>
                <a:latin typeface="Times New Roman "/>
              </a:rPr>
              <a:t> Janina (ID: 2128948)</a:t>
            </a:r>
          </a:p>
          <a:p>
            <a:pPr algn="ctr"/>
            <a:r>
              <a:rPr lang="en-GB" b="1" dirty="0">
                <a:solidFill>
                  <a:schemeClr val="tx1"/>
                </a:solidFill>
                <a:latin typeface="Times New Roman "/>
              </a:rPr>
              <a:t>Elis Tandara (ID: 2134085)</a:t>
            </a:r>
          </a:p>
          <a:p>
            <a:pPr algn="ctr"/>
            <a:r>
              <a:rPr lang="en-GB" b="1" dirty="0">
                <a:solidFill>
                  <a:schemeClr val="tx1"/>
                </a:solidFill>
                <a:latin typeface="Times New Roman "/>
              </a:rPr>
              <a:t>            Maureen Edwards (ID: 2133642)</a:t>
            </a:r>
          </a:p>
          <a:p>
            <a:pPr algn="ctr"/>
            <a:r>
              <a:rPr lang="en-GB" b="1" dirty="0">
                <a:solidFill>
                  <a:schemeClr val="tx1"/>
                </a:solidFill>
                <a:latin typeface="Times New Roman "/>
              </a:rPr>
              <a:t>Alina Rosu (ID: 2134117)</a:t>
            </a:r>
          </a:p>
          <a:p>
            <a:pPr algn="ctr"/>
            <a:endParaRPr lang="en-GB" dirty="0">
              <a:solidFill>
                <a:srgbClr val="FFFFFF"/>
              </a:solidFill>
            </a:endParaRPr>
          </a:p>
          <a:p>
            <a:pPr algn="ctr"/>
            <a:endParaRPr lang="en-GB" dirty="0">
              <a:solidFill>
                <a:srgbClr val="FFFFFF"/>
              </a:solidFill>
            </a:endParaRPr>
          </a:p>
        </p:txBody>
      </p:sp>
      <p:sp>
        <p:nvSpPr>
          <p:cNvPr id="4" name="TextBox 3">
            <a:extLst>
              <a:ext uri="{FF2B5EF4-FFF2-40B4-BE49-F238E27FC236}">
                <a16:creationId xmlns:a16="http://schemas.microsoft.com/office/drawing/2014/main" id="{2BEA2AD8-E8F2-93E0-D34B-7C28D89E99B6}"/>
              </a:ext>
            </a:extLst>
          </p:cNvPr>
          <p:cNvSpPr txBox="1"/>
          <p:nvPr/>
        </p:nvSpPr>
        <p:spPr>
          <a:xfrm>
            <a:off x="9" y="6857990"/>
            <a:ext cx="12191982" cy="230832"/>
          </a:xfrm>
          <a:prstGeom prst="rect">
            <a:avLst/>
          </a:prstGeom>
          <a:noFill/>
        </p:spPr>
        <p:txBody>
          <a:bodyPr wrap="square" rtlCol="0">
            <a:spAutoFit/>
          </a:bodyPr>
          <a:lstStyle/>
          <a:p>
            <a:r>
              <a:rPr lang="en-GB" sz="900">
                <a:hlinkClick r:id="rId3" tooltip="https://www.peoplemattersglobal.com/news/corporate/hundreds-of-amazon-employees-risk-their-jobs-by-violating-company-policy-24481"/>
              </a:rPr>
              <a:t>This Photo</a:t>
            </a:r>
            <a:r>
              <a:rPr lang="en-GB" sz="900"/>
              <a:t> by Unknown Author is licensed under </a:t>
            </a:r>
            <a:r>
              <a:rPr lang="en-GB" sz="900">
                <a:hlinkClick r:id="rId4" tooltip="https://creativecommons.org/licenses/by-nc-sa/3.0/"/>
              </a:rPr>
              <a:t>CC BY-SA-NC</a:t>
            </a:r>
            <a:endParaRPr lang="en-GB" sz="900"/>
          </a:p>
        </p:txBody>
      </p:sp>
    </p:spTree>
    <p:extLst>
      <p:ext uri="{BB962C8B-B14F-4D97-AF65-F5344CB8AC3E}">
        <p14:creationId xmlns:p14="http://schemas.microsoft.com/office/powerpoint/2010/main" val="30753513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6" presetClass="emph" presetSubtype="0" fill="hold" nodeType="clickEffect">
                                  <p:stCondLst>
                                    <p:cond delay="0"/>
                                  </p:stCondLst>
                                  <p:childTnLst>
                                    <p:animScale>
                                      <p:cBhvr>
                                        <p:cTn id="11" dur="2000" fill="hold"/>
                                        <p:tgtEl>
                                          <p:spTgt spid="1028"/>
                                        </p:tgtEl>
                                      </p:cBhvr>
                                      <p:by x="150000" y="150000"/>
                                    </p:animScale>
                                  </p:childTnLst>
                                </p:cTn>
                              </p:par>
                            </p:childTnLst>
                          </p:cTn>
                        </p:par>
                      </p:childTnLst>
                    </p:cTn>
                  </p:par>
                  <p:par>
                    <p:cTn id="12" fill="hold">
                      <p:stCondLst>
                        <p:cond delay="indefinite"/>
                      </p:stCondLst>
                      <p:childTnLst>
                        <p:par>
                          <p:cTn id="13" fill="hold">
                            <p:stCondLst>
                              <p:cond delay="0"/>
                            </p:stCondLst>
                            <p:childTnLst>
                              <p:par>
                                <p:cTn id="14" presetID="42" presetClass="entr" presetSubtype="0" fill="hold" grpId="0" nodeType="clickEffect">
                                  <p:stCondLst>
                                    <p:cond delay="0"/>
                                  </p:stCondLst>
                                  <p:childTnLst>
                                    <p:set>
                                      <p:cBhvr>
                                        <p:cTn id="15" dur="1" fill="hold">
                                          <p:stCondLst>
                                            <p:cond delay="0"/>
                                          </p:stCondLst>
                                        </p:cTn>
                                        <p:tgtEl>
                                          <p:spTgt spid="3">
                                            <p:txEl>
                                              <p:pRg st="0" end="0"/>
                                            </p:txEl>
                                          </p:spTgt>
                                        </p:tgtEl>
                                        <p:attrNameLst>
                                          <p:attrName>style.visibility</p:attrName>
                                        </p:attrNameLst>
                                      </p:cBhvr>
                                      <p:to>
                                        <p:strVal val="visible"/>
                                      </p:to>
                                    </p:set>
                                    <p:animEffect transition="in" filter="fade">
                                      <p:cBhvr>
                                        <p:cTn id="16" dur="1000"/>
                                        <p:tgtEl>
                                          <p:spTgt spid="3">
                                            <p:txEl>
                                              <p:pRg st="0" end="0"/>
                                            </p:txEl>
                                          </p:spTgt>
                                        </p:tgtEl>
                                      </p:cBhvr>
                                    </p:animEffect>
                                    <p:anim calcmode="lin" valueType="num">
                                      <p:cBhvr>
                                        <p:cTn id="17"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18"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42" presetClass="entr" presetSubtype="0" fill="hold" grpId="0" nodeType="clickEffect">
                                  <p:stCondLst>
                                    <p:cond delay="0"/>
                                  </p:stCondLst>
                                  <p:childTnLst>
                                    <p:set>
                                      <p:cBhvr>
                                        <p:cTn id="22" dur="1" fill="hold">
                                          <p:stCondLst>
                                            <p:cond delay="0"/>
                                          </p:stCondLst>
                                        </p:cTn>
                                        <p:tgtEl>
                                          <p:spTgt spid="3">
                                            <p:txEl>
                                              <p:pRg st="1" end="1"/>
                                            </p:txEl>
                                          </p:spTgt>
                                        </p:tgtEl>
                                        <p:attrNameLst>
                                          <p:attrName>style.visibility</p:attrName>
                                        </p:attrNameLst>
                                      </p:cBhvr>
                                      <p:to>
                                        <p:strVal val="visible"/>
                                      </p:to>
                                    </p:set>
                                    <p:animEffect transition="in" filter="fade">
                                      <p:cBhvr>
                                        <p:cTn id="23" dur="1000"/>
                                        <p:tgtEl>
                                          <p:spTgt spid="3">
                                            <p:txEl>
                                              <p:pRg st="1" end="1"/>
                                            </p:txEl>
                                          </p:spTgt>
                                        </p:tgtEl>
                                      </p:cBhvr>
                                    </p:animEffect>
                                    <p:anim calcmode="lin" valueType="num">
                                      <p:cBhvr>
                                        <p:cTn id="24"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25"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26" fill="hold">
                      <p:stCondLst>
                        <p:cond delay="indefinite"/>
                      </p:stCondLst>
                      <p:childTnLst>
                        <p:par>
                          <p:cTn id="27" fill="hold">
                            <p:stCondLst>
                              <p:cond delay="0"/>
                            </p:stCondLst>
                            <p:childTnLst>
                              <p:par>
                                <p:cTn id="28" presetID="42" presetClass="entr" presetSubtype="0" fill="hold" grpId="0" nodeType="clickEffect">
                                  <p:stCondLst>
                                    <p:cond delay="0"/>
                                  </p:stCondLst>
                                  <p:childTnLst>
                                    <p:set>
                                      <p:cBhvr>
                                        <p:cTn id="29" dur="1" fill="hold">
                                          <p:stCondLst>
                                            <p:cond delay="0"/>
                                          </p:stCondLst>
                                        </p:cTn>
                                        <p:tgtEl>
                                          <p:spTgt spid="3">
                                            <p:txEl>
                                              <p:pRg st="2" end="2"/>
                                            </p:txEl>
                                          </p:spTgt>
                                        </p:tgtEl>
                                        <p:attrNameLst>
                                          <p:attrName>style.visibility</p:attrName>
                                        </p:attrNameLst>
                                      </p:cBhvr>
                                      <p:to>
                                        <p:strVal val="visible"/>
                                      </p:to>
                                    </p:set>
                                    <p:animEffect transition="in" filter="fade">
                                      <p:cBhvr>
                                        <p:cTn id="30" dur="1000"/>
                                        <p:tgtEl>
                                          <p:spTgt spid="3">
                                            <p:txEl>
                                              <p:pRg st="2" end="2"/>
                                            </p:txEl>
                                          </p:spTgt>
                                        </p:tgtEl>
                                      </p:cBhvr>
                                    </p:animEffect>
                                    <p:anim calcmode="lin" valueType="num">
                                      <p:cBhvr>
                                        <p:cTn id="31"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32"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42" presetClass="entr" presetSubtype="0" fill="hold" grpId="0" nodeType="clickEffect">
                                  <p:stCondLst>
                                    <p:cond delay="0"/>
                                  </p:stCondLst>
                                  <p:childTnLst>
                                    <p:set>
                                      <p:cBhvr>
                                        <p:cTn id="36" dur="1" fill="hold">
                                          <p:stCondLst>
                                            <p:cond delay="0"/>
                                          </p:stCondLst>
                                        </p:cTn>
                                        <p:tgtEl>
                                          <p:spTgt spid="3">
                                            <p:txEl>
                                              <p:pRg st="3" end="3"/>
                                            </p:txEl>
                                          </p:spTgt>
                                        </p:tgtEl>
                                        <p:attrNameLst>
                                          <p:attrName>style.visibility</p:attrName>
                                        </p:attrNameLst>
                                      </p:cBhvr>
                                      <p:to>
                                        <p:strVal val="visible"/>
                                      </p:to>
                                    </p:set>
                                    <p:animEffect transition="in" filter="fade">
                                      <p:cBhvr>
                                        <p:cTn id="37" dur="1000"/>
                                        <p:tgtEl>
                                          <p:spTgt spid="3">
                                            <p:txEl>
                                              <p:pRg st="3" end="3"/>
                                            </p:txEl>
                                          </p:spTgt>
                                        </p:tgtEl>
                                      </p:cBhvr>
                                    </p:animEffect>
                                    <p:anim calcmode="lin" valueType="num">
                                      <p:cBhvr>
                                        <p:cTn id="38"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9"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40" fill="hold">
                      <p:stCondLst>
                        <p:cond delay="indefinite"/>
                      </p:stCondLst>
                      <p:childTnLst>
                        <p:par>
                          <p:cTn id="41" fill="hold">
                            <p:stCondLst>
                              <p:cond delay="0"/>
                            </p:stCondLst>
                            <p:childTnLst>
                              <p:par>
                                <p:cTn id="42" presetID="42" presetClass="entr" presetSubtype="0" fill="hold" grpId="0" nodeType="clickEffect">
                                  <p:stCondLst>
                                    <p:cond delay="0"/>
                                  </p:stCondLst>
                                  <p:childTnLst>
                                    <p:set>
                                      <p:cBhvr>
                                        <p:cTn id="43" dur="1" fill="hold">
                                          <p:stCondLst>
                                            <p:cond delay="0"/>
                                          </p:stCondLst>
                                        </p:cTn>
                                        <p:tgtEl>
                                          <p:spTgt spid="3">
                                            <p:txEl>
                                              <p:pRg st="4" end="4"/>
                                            </p:txEl>
                                          </p:spTgt>
                                        </p:tgtEl>
                                        <p:attrNameLst>
                                          <p:attrName>style.visibility</p:attrName>
                                        </p:attrNameLst>
                                      </p:cBhvr>
                                      <p:to>
                                        <p:strVal val="visible"/>
                                      </p:to>
                                    </p:set>
                                    <p:animEffect transition="in" filter="fade">
                                      <p:cBhvr>
                                        <p:cTn id="44" dur="1000"/>
                                        <p:tgtEl>
                                          <p:spTgt spid="3">
                                            <p:txEl>
                                              <p:pRg st="4" end="4"/>
                                            </p:txEl>
                                          </p:spTgt>
                                        </p:tgtEl>
                                      </p:cBhvr>
                                    </p:animEffect>
                                    <p:anim calcmode="lin" valueType="num">
                                      <p:cBhvr>
                                        <p:cTn id="45"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46"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uiExpand="1"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54036B5-756D-4AF0-4176-BB9BA7B516A2}"/>
              </a:ext>
            </a:extLst>
          </p:cNvPr>
          <p:cNvSpPr>
            <a:spLocks noGrp="1"/>
          </p:cNvSpPr>
          <p:nvPr>
            <p:ph type="title"/>
          </p:nvPr>
        </p:nvSpPr>
        <p:spPr>
          <a:xfrm>
            <a:off x="524256" y="4767072"/>
            <a:ext cx="6594189" cy="1625210"/>
          </a:xfrm>
        </p:spPr>
        <p:txBody>
          <a:bodyPr>
            <a:normAutofit fontScale="90000"/>
          </a:bodyPr>
          <a:lstStyle/>
          <a:p>
            <a:pPr algn="r"/>
            <a:r>
              <a:rPr lang="en-GB" b="1" dirty="0">
                <a:solidFill>
                  <a:srgbClr val="FFFFFF"/>
                </a:solidFill>
                <a:latin typeface="Times New Roman "/>
              </a:rPr>
              <a:t>Background of the company</a:t>
            </a:r>
            <a:r>
              <a:rPr lang="en-GB" b="1" dirty="0">
                <a:solidFill>
                  <a:srgbClr val="FFFFFF"/>
                </a:solidFill>
              </a:rPr>
              <a:t>:</a:t>
            </a:r>
          </a:p>
        </p:txBody>
      </p:sp>
      <p:sp>
        <p:nvSpPr>
          <p:cNvPr id="6" name="Content Placeholder 5">
            <a:extLst>
              <a:ext uri="{FF2B5EF4-FFF2-40B4-BE49-F238E27FC236}">
                <a16:creationId xmlns:a16="http://schemas.microsoft.com/office/drawing/2014/main" id="{7DED9E6A-62E8-3D17-FF51-C2F54E97673E}"/>
              </a:ext>
            </a:extLst>
          </p:cNvPr>
          <p:cNvSpPr>
            <a:spLocks noGrp="1"/>
          </p:cNvSpPr>
          <p:nvPr>
            <p:ph idx="1"/>
          </p:nvPr>
        </p:nvSpPr>
        <p:spPr>
          <a:xfrm>
            <a:off x="8029319" y="917725"/>
            <a:ext cx="3424739" cy="4852362"/>
          </a:xfrm>
        </p:spPr>
        <p:txBody>
          <a:bodyPr anchor="ctr">
            <a:normAutofit fontScale="77500" lnSpcReduction="20000"/>
          </a:bodyPr>
          <a:lstStyle/>
          <a:p>
            <a:pPr marL="0" indent="0">
              <a:buClr>
                <a:schemeClr val="bg1"/>
              </a:buClr>
              <a:buNone/>
            </a:pPr>
            <a:endParaRPr lang="en-GB" sz="1600" b="0" i="0" dirty="0">
              <a:solidFill>
                <a:srgbClr val="FFFFFF"/>
              </a:solidFill>
              <a:effectLst/>
              <a:latin typeface="Arial Narrow" panose="020B0606020202030204" pitchFamily="34" charset="0"/>
            </a:endParaRPr>
          </a:p>
          <a:p>
            <a:pPr>
              <a:buFont typeface="Wingdings" panose="05000000000000000000" pitchFamily="2" charset="2"/>
              <a:buChar char="q"/>
            </a:pPr>
            <a:r>
              <a:rPr lang="en-GB" sz="1600" b="1" i="0" dirty="0">
                <a:effectLst/>
                <a:latin typeface="Times New Roman "/>
              </a:rPr>
              <a:t> </a:t>
            </a:r>
            <a:r>
              <a:rPr lang="en-GB" sz="1900" dirty="0">
                <a:latin typeface="Times New Roman "/>
              </a:rPr>
              <a:t>1994 – Jeff Bezos and his wife Mackenzie open an </a:t>
            </a:r>
            <a:r>
              <a:rPr lang="en-GB" sz="1900" dirty="0">
                <a:highlight>
                  <a:srgbClr val="800080"/>
                </a:highlight>
                <a:latin typeface="Times New Roman "/>
              </a:rPr>
              <a:t>online bookstore in Seattle</a:t>
            </a:r>
          </a:p>
          <a:p>
            <a:pPr algn="l">
              <a:buFont typeface="Wingdings" panose="05000000000000000000" pitchFamily="2" charset="2"/>
              <a:buChar char="q"/>
            </a:pPr>
            <a:r>
              <a:rPr lang="en-GB" sz="1900" b="1" i="0" dirty="0">
                <a:effectLst/>
                <a:latin typeface="Times New Roman "/>
              </a:rPr>
              <a:t> </a:t>
            </a:r>
            <a:r>
              <a:rPr lang="en-GB" sz="1900" dirty="0">
                <a:latin typeface="Times New Roman "/>
              </a:rPr>
              <a:t>1997 – Amazon goes public at </a:t>
            </a:r>
            <a:r>
              <a:rPr lang="en-GB" sz="1900" dirty="0">
                <a:highlight>
                  <a:srgbClr val="800080"/>
                </a:highlight>
                <a:latin typeface="Times New Roman "/>
              </a:rPr>
              <a:t>$18 per share</a:t>
            </a:r>
          </a:p>
          <a:p>
            <a:pPr algn="l">
              <a:buFont typeface="Wingdings" panose="05000000000000000000" pitchFamily="2" charset="2"/>
              <a:buChar char="q"/>
            </a:pPr>
            <a:r>
              <a:rPr lang="en-GB" sz="1900" dirty="0">
                <a:latin typeface="Times New Roman "/>
              </a:rPr>
              <a:t> 1998 – Amazon expand its offering and starts </a:t>
            </a:r>
            <a:r>
              <a:rPr lang="en-GB" sz="1900" dirty="0">
                <a:highlight>
                  <a:srgbClr val="800080"/>
                </a:highlight>
                <a:latin typeface="Times New Roman "/>
              </a:rPr>
              <a:t>selling CDs and DVDs</a:t>
            </a:r>
          </a:p>
          <a:p>
            <a:pPr algn="l">
              <a:buFont typeface="Wingdings" panose="05000000000000000000" pitchFamily="2" charset="2"/>
              <a:buChar char="q"/>
            </a:pPr>
            <a:r>
              <a:rPr lang="en-GB" sz="1900" dirty="0">
                <a:latin typeface="Times New Roman "/>
              </a:rPr>
              <a:t> 2002 - The company launched  </a:t>
            </a:r>
            <a:r>
              <a:rPr lang="en-GB" sz="1900" dirty="0">
                <a:highlight>
                  <a:srgbClr val="800080"/>
                </a:highlight>
                <a:latin typeface="Times New Roman "/>
              </a:rPr>
              <a:t>Amazon Web Services (AWS)</a:t>
            </a:r>
          </a:p>
          <a:p>
            <a:pPr algn="l">
              <a:buFont typeface="Wingdings" panose="05000000000000000000" pitchFamily="2" charset="2"/>
              <a:buChar char="q"/>
            </a:pPr>
            <a:r>
              <a:rPr lang="en-GB" sz="1900" b="1" dirty="0">
                <a:latin typeface="Times New Roman "/>
              </a:rPr>
              <a:t> </a:t>
            </a:r>
            <a:r>
              <a:rPr lang="en-GB" sz="1900" dirty="0">
                <a:latin typeface="Times New Roman "/>
              </a:rPr>
              <a:t>2007 – Began to sell its own </a:t>
            </a:r>
            <a:r>
              <a:rPr lang="en-GB" sz="1900" dirty="0">
                <a:highlight>
                  <a:srgbClr val="800080"/>
                </a:highlight>
                <a:latin typeface="Times New Roman "/>
              </a:rPr>
              <a:t>Kindle e-readers</a:t>
            </a:r>
          </a:p>
          <a:p>
            <a:pPr algn="l">
              <a:buFont typeface="Wingdings" panose="05000000000000000000" pitchFamily="2" charset="2"/>
              <a:buChar char="q"/>
            </a:pPr>
            <a:r>
              <a:rPr lang="en-GB" sz="1900" b="1" i="0" dirty="0">
                <a:effectLst/>
                <a:latin typeface="Times New Roman "/>
              </a:rPr>
              <a:t> </a:t>
            </a:r>
            <a:r>
              <a:rPr lang="en-GB" sz="1900" i="0" dirty="0">
                <a:effectLst/>
                <a:latin typeface="Times New Roman "/>
              </a:rPr>
              <a:t>2017 – </a:t>
            </a:r>
            <a:r>
              <a:rPr lang="en-GB" sz="1900" dirty="0">
                <a:latin typeface="Times New Roman "/>
              </a:rPr>
              <a:t>Amazon.com announced that it had agreed to buy the </a:t>
            </a:r>
            <a:r>
              <a:rPr lang="en-GB" sz="1900" dirty="0">
                <a:highlight>
                  <a:srgbClr val="800080"/>
                </a:highlight>
                <a:latin typeface="Times New Roman "/>
              </a:rPr>
              <a:t>supermarket chain </a:t>
            </a:r>
            <a:r>
              <a:rPr lang="en-GB" sz="1900" dirty="0">
                <a:latin typeface="Times New Roman "/>
              </a:rPr>
              <a:t>Whole Foods Market, Inc.</a:t>
            </a:r>
            <a:br>
              <a:rPr lang="en-GB" sz="1600" b="1" i="0" dirty="0">
                <a:solidFill>
                  <a:srgbClr val="CC6201"/>
                </a:solidFill>
                <a:effectLst/>
                <a:latin typeface="Times New Roman "/>
              </a:rPr>
            </a:br>
            <a:endParaRPr lang="en-GB" sz="1600" dirty="0">
              <a:solidFill>
                <a:srgbClr val="FFFFFF"/>
              </a:solidFill>
              <a:latin typeface="Times New Roman "/>
            </a:endParaRPr>
          </a:p>
        </p:txBody>
      </p:sp>
      <p:pic>
        <p:nvPicPr>
          <p:cNvPr id="3" name="Picture 2" descr="A sign on a wall&#10;&#10;Description automatically generated with low confidence">
            <a:extLst>
              <a:ext uri="{FF2B5EF4-FFF2-40B4-BE49-F238E27FC236}">
                <a16:creationId xmlns:a16="http://schemas.microsoft.com/office/drawing/2014/main" id="{E9F30C7D-19F5-C7B9-C007-EC9520C65E7B}"/>
              </a:ext>
            </a:extLst>
          </p:cNvPr>
          <p:cNvPicPr>
            <a:picLocks noChangeAspect="1"/>
          </p:cNvPicPr>
          <p:nvPr/>
        </p:nvPicPr>
        <p:blipFill rotWithShape="1">
          <a:blip r:embed="rId2"/>
          <a:srcRect l="343" r="2994"/>
          <a:stretch/>
        </p:blipFill>
        <p:spPr>
          <a:xfrm>
            <a:off x="327547" y="321733"/>
            <a:ext cx="7058306" cy="4107392"/>
          </a:xfrm>
          <a:prstGeom prst="rect">
            <a:avLst/>
          </a:prstGeom>
        </p:spPr>
      </p:pic>
      <p:sp>
        <p:nvSpPr>
          <p:cNvPr id="2" name="AutoShape 2" descr="See the source image">
            <a:extLst>
              <a:ext uri="{FF2B5EF4-FFF2-40B4-BE49-F238E27FC236}">
                <a16:creationId xmlns:a16="http://schemas.microsoft.com/office/drawing/2014/main" id="{7E4EFB4F-A0EC-760D-596E-DC093FB48EC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See the source image">
            <a:extLst>
              <a:ext uri="{FF2B5EF4-FFF2-40B4-BE49-F238E27FC236}">
                <a16:creationId xmlns:a16="http://schemas.microsoft.com/office/drawing/2014/main" id="{595E77AB-A5EC-8271-ACB3-6CBD607C7F55}"/>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4767323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arn(inVertical)">
                                      <p:cBhvr>
                                        <p:cTn id="7" dur="5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42"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1000"/>
                                        <p:tgtEl>
                                          <p:spTgt spid="5"/>
                                        </p:tgtEl>
                                      </p:cBhvr>
                                    </p:animEffect>
                                    <p:anim calcmode="lin" valueType="num">
                                      <p:cBhvr>
                                        <p:cTn id="13" dur="1000" fill="hold"/>
                                        <p:tgtEl>
                                          <p:spTgt spid="5"/>
                                        </p:tgtEl>
                                        <p:attrNameLst>
                                          <p:attrName>ppt_x</p:attrName>
                                        </p:attrNameLst>
                                      </p:cBhvr>
                                      <p:tavLst>
                                        <p:tav tm="0">
                                          <p:val>
                                            <p:strVal val="#ppt_x"/>
                                          </p:val>
                                        </p:tav>
                                        <p:tav tm="100000">
                                          <p:val>
                                            <p:strVal val="#ppt_x"/>
                                          </p:val>
                                        </p:tav>
                                      </p:tavLst>
                                    </p:anim>
                                    <p:anim calcmode="lin" valueType="num">
                                      <p:cBhvr>
                                        <p:cTn id="14"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14" presetClass="entr" presetSubtype="10" fill="hold" grpId="0" nodeType="clickEffect">
                                  <p:stCondLst>
                                    <p:cond delay="0"/>
                                  </p:stCondLst>
                                  <p:childTnLst>
                                    <p:set>
                                      <p:cBhvr>
                                        <p:cTn id="18" dur="1" fill="hold">
                                          <p:stCondLst>
                                            <p:cond delay="0"/>
                                          </p:stCondLst>
                                        </p:cTn>
                                        <p:tgtEl>
                                          <p:spTgt spid="6">
                                            <p:txEl>
                                              <p:pRg st="1" end="1"/>
                                            </p:txEl>
                                          </p:spTgt>
                                        </p:tgtEl>
                                        <p:attrNameLst>
                                          <p:attrName>style.visibility</p:attrName>
                                        </p:attrNameLst>
                                      </p:cBhvr>
                                      <p:to>
                                        <p:strVal val="visible"/>
                                      </p:to>
                                    </p:set>
                                    <p:animEffect transition="in" filter="randombar(horizontal)">
                                      <p:cBhvr>
                                        <p:cTn id="19" dur="1000"/>
                                        <p:tgtEl>
                                          <p:spTgt spid="6">
                                            <p:txEl>
                                              <p:pRg st="1" end="1"/>
                                            </p:txEl>
                                          </p:spTgt>
                                        </p:tgtEl>
                                      </p:cBhvr>
                                    </p:animEffect>
                                  </p:childTnLst>
                                </p:cTn>
                              </p:par>
                            </p:childTnLst>
                          </p:cTn>
                        </p:par>
                      </p:childTnLst>
                    </p:cTn>
                  </p:par>
                  <p:par>
                    <p:cTn id="20" fill="hold">
                      <p:stCondLst>
                        <p:cond delay="indefinite"/>
                      </p:stCondLst>
                      <p:childTnLst>
                        <p:par>
                          <p:cTn id="21" fill="hold">
                            <p:stCondLst>
                              <p:cond delay="0"/>
                            </p:stCondLst>
                            <p:childTnLst>
                              <p:par>
                                <p:cTn id="22" presetID="14" presetClass="entr" presetSubtype="10" fill="hold" grpId="0" nodeType="clickEffect">
                                  <p:stCondLst>
                                    <p:cond delay="0"/>
                                  </p:stCondLst>
                                  <p:childTnLst>
                                    <p:set>
                                      <p:cBhvr>
                                        <p:cTn id="23" dur="1" fill="hold">
                                          <p:stCondLst>
                                            <p:cond delay="0"/>
                                          </p:stCondLst>
                                        </p:cTn>
                                        <p:tgtEl>
                                          <p:spTgt spid="6">
                                            <p:txEl>
                                              <p:pRg st="2" end="2"/>
                                            </p:txEl>
                                          </p:spTgt>
                                        </p:tgtEl>
                                        <p:attrNameLst>
                                          <p:attrName>style.visibility</p:attrName>
                                        </p:attrNameLst>
                                      </p:cBhvr>
                                      <p:to>
                                        <p:strVal val="visible"/>
                                      </p:to>
                                    </p:set>
                                    <p:animEffect transition="in" filter="randombar(horizontal)">
                                      <p:cBhvr>
                                        <p:cTn id="24" dur="1000"/>
                                        <p:tgtEl>
                                          <p:spTgt spid="6">
                                            <p:txEl>
                                              <p:pRg st="2" end="2"/>
                                            </p:txEl>
                                          </p:spTgt>
                                        </p:tgtEl>
                                      </p:cBhvr>
                                    </p:animEffect>
                                  </p:childTnLst>
                                </p:cTn>
                              </p:par>
                            </p:childTnLst>
                          </p:cTn>
                        </p:par>
                      </p:childTnLst>
                    </p:cTn>
                  </p:par>
                  <p:par>
                    <p:cTn id="25" fill="hold">
                      <p:stCondLst>
                        <p:cond delay="indefinite"/>
                      </p:stCondLst>
                      <p:childTnLst>
                        <p:par>
                          <p:cTn id="26" fill="hold">
                            <p:stCondLst>
                              <p:cond delay="0"/>
                            </p:stCondLst>
                            <p:childTnLst>
                              <p:par>
                                <p:cTn id="27" presetID="14" presetClass="entr" presetSubtype="10" fill="hold" grpId="0" nodeType="clickEffect">
                                  <p:stCondLst>
                                    <p:cond delay="0"/>
                                  </p:stCondLst>
                                  <p:childTnLst>
                                    <p:set>
                                      <p:cBhvr>
                                        <p:cTn id="28" dur="1" fill="hold">
                                          <p:stCondLst>
                                            <p:cond delay="0"/>
                                          </p:stCondLst>
                                        </p:cTn>
                                        <p:tgtEl>
                                          <p:spTgt spid="6">
                                            <p:txEl>
                                              <p:pRg st="3" end="3"/>
                                            </p:txEl>
                                          </p:spTgt>
                                        </p:tgtEl>
                                        <p:attrNameLst>
                                          <p:attrName>style.visibility</p:attrName>
                                        </p:attrNameLst>
                                      </p:cBhvr>
                                      <p:to>
                                        <p:strVal val="visible"/>
                                      </p:to>
                                    </p:set>
                                    <p:animEffect transition="in" filter="randombar(horizontal)">
                                      <p:cBhvr>
                                        <p:cTn id="29" dur="1000"/>
                                        <p:tgtEl>
                                          <p:spTgt spid="6">
                                            <p:txEl>
                                              <p:pRg st="3" end="3"/>
                                            </p:txEl>
                                          </p:spTgt>
                                        </p:tgtEl>
                                      </p:cBhvr>
                                    </p:animEffect>
                                  </p:childTnLst>
                                </p:cTn>
                              </p:par>
                            </p:childTnLst>
                          </p:cTn>
                        </p:par>
                      </p:childTnLst>
                    </p:cTn>
                  </p:par>
                  <p:par>
                    <p:cTn id="30" fill="hold">
                      <p:stCondLst>
                        <p:cond delay="indefinite"/>
                      </p:stCondLst>
                      <p:childTnLst>
                        <p:par>
                          <p:cTn id="31" fill="hold">
                            <p:stCondLst>
                              <p:cond delay="0"/>
                            </p:stCondLst>
                            <p:childTnLst>
                              <p:par>
                                <p:cTn id="32" presetID="14" presetClass="entr" presetSubtype="10" fill="hold" grpId="0" nodeType="clickEffect">
                                  <p:stCondLst>
                                    <p:cond delay="0"/>
                                  </p:stCondLst>
                                  <p:childTnLst>
                                    <p:set>
                                      <p:cBhvr>
                                        <p:cTn id="33" dur="1" fill="hold">
                                          <p:stCondLst>
                                            <p:cond delay="0"/>
                                          </p:stCondLst>
                                        </p:cTn>
                                        <p:tgtEl>
                                          <p:spTgt spid="6">
                                            <p:txEl>
                                              <p:pRg st="4" end="4"/>
                                            </p:txEl>
                                          </p:spTgt>
                                        </p:tgtEl>
                                        <p:attrNameLst>
                                          <p:attrName>style.visibility</p:attrName>
                                        </p:attrNameLst>
                                      </p:cBhvr>
                                      <p:to>
                                        <p:strVal val="visible"/>
                                      </p:to>
                                    </p:set>
                                    <p:animEffect transition="in" filter="randombar(horizontal)">
                                      <p:cBhvr>
                                        <p:cTn id="34" dur="1000"/>
                                        <p:tgtEl>
                                          <p:spTgt spid="6">
                                            <p:txEl>
                                              <p:pRg st="4" end="4"/>
                                            </p:txEl>
                                          </p:spTgt>
                                        </p:tgtEl>
                                      </p:cBhvr>
                                    </p:animEffect>
                                  </p:childTnLst>
                                </p:cTn>
                              </p:par>
                            </p:childTnLst>
                          </p:cTn>
                        </p:par>
                      </p:childTnLst>
                    </p:cTn>
                  </p:par>
                  <p:par>
                    <p:cTn id="35" fill="hold">
                      <p:stCondLst>
                        <p:cond delay="indefinite"/>
                      </p:stCondLst>
                      <p:childTnLst>
                        <p:par>
                          <p:cTn id="36" fill="hold">
                            <p:stCondLst>
                              <p:cond delay="0"/>
                            </p:stCondLst>
                            <p:childTnLst>
                              <p:par>
                                <p:cTn id="37" presetID="14" presetClass="entr" presetSubtype="10" fill="hold" grpId="0" nodeType="clickEffect">
                                  <p:stCondLst>
                                    <p:cond delay="0"/>
                                  </p:stCondLst>
                                  <p:childTnLst>
                                    <p:set>
                                      <p:cBhvr>
                                        <p:cTn id="38" dur="1" fill="hold">
                                          <p:stCondLst>
                                            <p:cond delay="0"/>
                                          </p:stCondLst>
                                        </p:cTn>
                                        <p:tgtEl>
                                          <p:spTgt spid="6">
                                            <p:txEl>
                                              <p:pRg st="5" end="5"/>
                                            </p:txEl>
                                          </p:spTgt>
                                        </p:tgtEl>
                                        <p:attrNameLst>
                                          <p:attrName>style.visibility</p:attrName>
                                        </p:attrNameLst>
                                      </p:cBhvr>
                                      <p:to>
                                        <p:strVal val="visible"/>
                                      </p:to>
                                    </p:set>
                                    <p:animEffect transition="in" filter="randombar(horizontal)">
                                      <p:cBhvr>
                                        <p:cTn id="39" dur="1000"/>
                                        <p:tgtEl>
                                          <p:spTgt spid="6">
                                            <p:txEl>
                                              <p:pRg st="5" end="5"/>
                                            </p:txEl>
                                          </p:spTgt>
                                        </p:tgtEl>
                                      </p:cBhvr>
                                    </p:animEffect>
                                  </p:childTnLst>
                                </p:cTn>
                              </p:par>
                            </p:childTnLst>
                          </p:cTn>
                        </p:par>
                      </p:childTnLst>
                    </p:cTn>
                  </p:par>
                  <p:par>
                    <p:cTn id="40" fill="hold">
                      <p:stCondLst>
                        <p:cond delay="indefinite"/>
                      </p:stCondLst>
                      <p:childTnLst>
                        <p:par>
                          <p:cTn id="41" fill="hold">
                            <p:stCondLst>
                              <p:cond delay="0"/>
                            </p:stCondLst>
                            <p:childTnLst>
                              <p:par>
                                <p:cTn id="42" presetID="14" presetClass="entr" presetSubtype="10" fill="hold" grpId="0" nodeType="clickEffect">
                                  <p:stCondLst>
                                    <p:cond delay="0"/>
                                  </p:stCondLst>
                                  <p:childTnLst>
                                    <p:set>
                                      <p:cBhvr>
                                        <p:cTn id="43" dur="1" fill="hold">
                                          <p:stCondLst>
                                            <p:cond delay="0"/>
                                          </p:stCondLst>
                                        </p:cTn>
                                        <p:tgtEl>
                                          <p:spTgt spid="6">
                                            <p:txEl>
                                              <p:pRg st="6" end="6"/>
                                            </p:txEl>
                                          </p:spTgt>
                                        </p:tgtEl>
                                        <p:attrNameLst>
                                          <p:attrName>style.visibility</p:attrName>
                                        </p:attrNameLst>
                                      </p:cBhvr>
                                      <p:to>
                                        <p:strVal val="visible"/>
                                      </p:to>
                                    </p:set>
                                    <p:animEffect transition="in" filter="randombar(horizontal)">
                                      <p:cBhvr>
                                        <p:cTn id="44" dur="10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uiExpand="1"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C076FFDD-9897-7222-6221-579C2816EB86}"/>
              </a:ext>
            </a:extLst>
          </p:cNvPr>
          <p:cNvSpPr>
            <a:spLocks noGrp="1"/>
          </p:cNvSpPr>
          <p:nvPr>
            <p:ph type="title"/>
          </p:nvPr>
        </p:nvSpPr>
        <p:spPr>
          <a:xfrm>
            <a:off x="1024128" y="585216"/>
            <a:ext cx="6007027" cy="1499616"/>
          </a:xfrm>
        </p:spPr>
        <p:txBody>
          <a:bodyPr>
            <a:normAutofit fontScale="90000"/>
          </a:bodyPr>
          <a:lstStyle/>
          <a:p>
            <a:r>
              <a:rPr lang="en-GB" sz="3500" dirty="0">
                <a:solidFill>
                  <a:srgbClr val="FFFFFF"/>
                </a:solidFill>
                <a:latin typeface="Times New Roman" panose="02020603050405020304" pitchFamily="18" charset="0"/>
                <a:cs typeface="Times New Roman" panose="02020603050405020304" pitchFamily="18" charset="0"/>
              </a:rPr>
              <a:t>Types of technologies used during the early ages of the company</a:t>
            </a:r>
          </a:p>
        </p:txBody>
      </p:sp>
      <p:graphicFrame>
        <p:nvGraphicFramePr>
          <p:cNvPr id="22" name="Content Placeholder 5">
            <a:extLst>
              <a:ext uri="{FF2B5EF4-FFF2-40B4-BE49-F238E27FC236}">
                <a16:creationId xmlns:a16="http://schemas.microsoft.com/office/drawing/2014/main" id="{C990D683-E840-9140-F1E5-F1890E31DA89}"/>
              </a:ext>
            </a:extLst>
          </p:cNvPr>
          <p:cNvGraphicFramePr>
            <a:graphicFrameLocks noGrp="1"/>
          </p:cNvGraphicFramePr>
          <p:nvPr>
            <p:ph idx="1"/>
            <p:extLst>
              <p:ext uri="{D42A27DB-BD31-4B8C-83A1-F6EECF244321}">
                <p14:modId xmlns:p14="http://schemas.microsoft.com/office/powerpoint/2010/main" val="1363916803"/>
              </p:ext>
            </p:extLst>
          </p:nvPr>
        </p:nvGraphicFramePr>
        <p:xfrm>
          <a:off x="1024128" y="2286000"/>
          <a:ext cx="6007027" cy="402336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3" name="Picture 2">
            <a:extLst>
              <a:ext uri="{FF2B5EF4-FFF2-40B4-BE49-F238E27FC236}">
                <a16:creationId xmlns:a16="http://schemas.microsoft.com/office/drawing/2014/main" id="{E9F30C7D-19F5-C7B9-C007-EC9520C65E7B}"/>
              </a:ext>
            </a:extLst>
          </p:cNvPr>
          <p:cNvPicPr>
            <a:picLocks noChangeAspect="1"/>
          </p:cNvPicPr>
          <p:nvPr/>
        </p:nvPicPr>
        <p:blipFill rotWithShape="1">
          <a:blip r:embed="rId7"/>
          <a:srcRect l="29647" r="32298"/>
          <a:stretch/>
        </p:blipFill>
        <p:spPr>
          <a:xfrm>
            <a:off x="7552266" y="10"/>
            <a:ext cx="4639734" cy="6857990"/>
          </a:xfrm>
          <a:prstGeom prst="rect">
            <a:avLst/>
          </a:prstGeom>
        </p:spPr>
      </p:pic>
      <p:sp>
        <p:nvSpPr>
          <p:cNvPr id="2" name="AutoShape 2" descr="See the source image">
            <a:extLst>
              <a:ext uri="{FF2B5EF4-FFF2-40B4-BE49-F238E27FC236}">
                <a16:creationId xmlns:a16="http://schemas.microsoft.com/office/drawing/2014/main" id="{7E4EFB4F-A0EC-760D-596E-DC093FB48EC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See the source image">
            <a:extLst>
              <a:ext uri="{FF2B5EF4-FFF2-40B4-BE49-F238E27FC236}">
                <a16:creationId xmlns:a16="http://schemas.microsoft.com/office/drawing/2014/main" id="{595E77AB-A5EC-8271-ACB3-6CBD607C7F55}"/>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5242570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additive="base">
                                        <p:cTn id="7" dur="500" fill="hold"/>
                                        <p:tgtEl>
                                          <p:spTgt spid="3"/>
                                        </p:tgtEl>
                                        <p:attrNameLst>
                                          <p:attrName>ppt_x</p:attrName>
                                        </p:attrNameLst>
                                      </p:cBhvr>
                                      <p:tavLst>
                                        <p:tav tm="0">
                                          <p:val>
                                            <p:strVal val="#ppt_x"/>
                                          </p:val>
                                        </p:tav>
                                        <p:tav tm="100000">
                                          <p:val>
                                            <p:strVal val="#ppt_x"/>
                                          </p:val>
                                        </p:tav>
                                      </p:tavLst>
                                    </p:anim>
                                    <p:anim calcmode="lin" valueType="num">
                                      <p:cBhvr additive="base">
                                        <p:cTn id="8" dur="500" fill="hold"/>
                                        <p:tgtEl>
                                          <p:spTgt spid="3"/>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0" presetClass="entr" presetSubtype="0" fill="hold" grpId="0" nodeType="clickEffect">
                                  <p:stCondLst>
                                    <p:cond delay="0"/>
                                  </p:stCondLst>
                                  <p:childTnLst>
                                    <p:set>
                                      <p:cBhvr>
                                        <p:cTn id="12" dur="1" fill="hold">
                                          <p:stCondLst>
                                            <p:cond delay="0"/>
                                          </p:stCondLst>
                                        </p:cTn>
                                        <p:tgtEl>
                                          <p:spTgt spid="5"/>
                                        </p:tgtEl>
                                        <p:attrNameLst>
                                          <p:attrName>style.visibility</p:attrName>
                                        </p:attrNameLst>
                                      </p:cBhvr>
                                      <p:to>
                                        <p:strVal val="visible"/>
                                      </p:to>
                                    </p:set>
                                    <p:animEffect transition="in" filter="fade">
                                      <p:cBhvr>
                                        <p:cTn id="13" dur="500"/>
                                        <p:tgtEl>
                                          <p:spTgt spid="5"/>
                                        </p:tgtEl>
                                      </p:cBhvr>
                                    </p:animEffect>
                                  </p:childTnLst>
                                </p:cTn>
                              </p:par>
                            </p:childTnLst>
                          </p:cTn>
                        </p:par>
                      </p:childTnLst>
                    </p:cTn>
                  </p:par>
                  <p:par>
                    <p:cTn id="14" fill="hold">
                      <p:stCondLst>
                        <p:cond delay="indefinite"/>
                      </p:stCondLst>
                      <p:childTnLst>
                        <p:par>
                          <p:cTn id="15" fill="hold">
                            <p:stCondLst>
                              <p:cond delay="0"/>
                            </p:stCondLst>
                            <p:childTnLst>
                              <p:par>
                                <p:cTn id="16" presetID="2" presetClass="entr" presetSubtype="4" fill="hold" grpId="0" nodeType="clickEffect">
                                  <p:stCondLst>
                                    <p:cond delay="0"/>
                                  </p:stCondLst>
                                  <p:childTnLst>
                                    <p:set>
                                      <p:cBhvr>
                                        <p:cTn id="17" dur="1" fill="hold">
                                          <p:stCondLst>
                                            <p:cond delay="0"/>
                                          </p:stCondLst>
                                        </p:cTn>
                                        <p:tgtEl>
                                          <p:spTgt spid="22"/>
                                        </p:tgtEl>
                                        <p:attrNameLst>
                                          <p:attrName>style.visibility</p:attrName>
                                        </p:attrNameLst>
                                      </p:cBhvr>
                                      <p:to>
                                        <p:strVal val="visible"/>
                                      </p:to>
                                    </p:set>
                                    <p:anim calcmode="lin" valueType="num">
                                      <p:cBhvr additive="base">
                                        <p:cTn id="18" dur="500" fill="hold"/>
                                        <p:tgtEl>
                                          <p:spTgt spid="22"/>
                                        </p:tgtEl>
                                        <p:attrNameLst>
                                          <p:attrName>ppt_x</p:attrName>
                                        </p:attrNameLst>
                                      </p:cBhvr>
                                      <p:tavLst>
                                        <p:tav tm="0">
                                          <p:val>
                                            <p:strVal val="#ppt_x"/>
                                          </p:val>
                                        </p:tav>
                                        <p:tav tm="100000">
                                          <p:val>
                                            <p:strVal val="#ppt_x"/>
                                          </p:val>
                                        </p:tav>
                                      </p:tavLst>
                                    </p:anim>
                                    <p:anim calcmode="lin" valueType="num">
                                      <p:cBhvr additive="base">
                                        <p:cTn id="19" dur="500" fill="hold"/>
                                        <p:tgtEl>
                                          <p:spTgt spid="22"/>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Graphic spid="22" grpId="0">
        <p:bldAsOne/>
      </p:bldGraphic>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125184-2707-8023-EA6A-3493A216C6CE}"/>
              </a:ext>
            </a:extLst>
          </p:cNvPr>
          <p:cNvSpPr>
            <a:spLocks noGrp="1"/>
          </p:cNvSpPr>
          <p:nvPr>
            <p:ph type="ctrTitle"/>
          </p:nvPr>
        </p:nvSpPr>
        <p:spPr/>
        <p:txBody>
          <a:bodyPr/>
          <a:lstStyle/>
          <a:p>
            <a:endParaRPr lang="en-GB"/>
          </a:p>
        </p:txBody>
      </p:sp>
      <p:sp>
        <p:nvSpPr>
          <p:cNvPr id="3" name="Subtitle 2">
            <a:extLst>
              <a:ext uri="{FF2B5EF4-FFF2-40B4-BE49-F238E27FC236}">
                <a16:creationId xmlns:a16="http://schemas.microsoft.com/office/drawing/2014/main" id="{8E564F1B-572E-6665-F039-B45B6007C2B9}"/>
              </a:ext>
            </a:extLst>
          </p:cNvPr>
          <p:cNvSpPr>
            <a:spLocks noGrp="1"/>
          </p:cNvSpPr>
          <p:nvPr>
            <p:ph type="subTitle" idx="1"/>
          </p:nvPr>
        </p:nvSpPr>
        <p:spPr/>
        <p:txBody>
          <a:bodyPr/>
          <a:lstStyle/>
          <a:p>
            <a:endParaRPr lang="en-GB"/>
          </a:p>
        </p:txBody>
      </p:sp>
      <p:pic>
        <p:nvPicPr>
          <p:cNvPr id="4" name="Picture 3">
            <a:extLst>
              <a:ext uri="{FF2B5EF4-FFF2-40B4-BE49-F238E27FC236}">
                <a16:creationId xmlns:a16="http://schemas.microsoft.com/office/drawing/2014/main" id="{82046E61-BE9F-E5A3-8CAC-E202057D92DE}"/>
              </a:ext>
            </a:extLst>
          </p:cNvPr>
          <p:cNvPicPr>
            <a:picLocks noChangeAspect="1"/>
          </p:cNvPicPr>
          <p:nvPr/>
        </p:nvPicPr>
        <p:blipFill>
          <a:blip r:embed="rId2"/>
          <a:stretch>
            <a:fillRect/>
          </a:stretch>
        </p:blipFill>
        <p:spPr>
          <a:xfrm>
            <a:off x="0" y="-109293"/>
            <a:ext cx="12285306" cy="7076585"/>
          </a:xfrm>
          <a:prstGeom prst="rect">
            <a:avLst/>
          </a:prstGeom>
          <a:ln>
            <a:noFill/>
          </a:ln>
          <a:effectLst>
            <a:softEdge rad="112500"/>
          </a:effectLst>
        </p:spPr>
      </p:pic>
      <p:sp>
        <p:nvSpPr>
          <p:cNvPr id="5" name="TextBox 4">
            <a:extLst>
              <a:ext uri="{FF2B5EF4-FFF2-40B4-BE49-F238E27FC236}">
                <a16:creationId xmlns:a16="http://schemas.microsoft.com/office/drawing/2014/main" id="{0AFD24C4-15E7-4CC6-69F8-08A6A4E34BC3}"/>
              </a:ext>
            </a:extLst>
          </p:cNvPr>
          <p:cNvSpPr txBox="1"/>
          <p:nvPr/>
        </p:nvSpPr>
        <p:spPr>
          <a:xfrm>
            <a:off x="2513224" y="2934672"/>
            <a:ext cx="10484498" cy="1446550"/>
          </a:xfrm>
          <a:prstGeom prst="rect">
            <a:avLst/>
          </a:prstGeom>
          <a:noFill/>
        </p:spPr>
        <p:txBody>
          <a:bodyPr wrap="square" rtlCol="0">
            <a:spAutoFit/>
          </a:bodyPr>
          <a:lstStyle/>
          <a:p>
            <a:pPr algn="ctr"/>
            <a:r>
              <a:rPr lang="en-GB" sz="4400" b="1" dirty="0">
                <a:solidFill>
                  <a:schemeClr val="accent3">
                    <a:lumMod val="60000"/>
                    <a:lumOff val="40000"/>
                  </a:schemeClr>
                </a:solidFill>
                <a:latin typeface="Times New Roman" panose="02020603050405020304" pitchFamily="18" charset="0"/>
                <a:cs typeface="Times New Roman" panose="02020603050405020304" pitchFamily="18" charset="0"/>
              </a:rPr>
              <a:t>Challenges before introducing the technology</a:t>
            </a:r>
          </a:p>
        </p:txBody>
      </p:sp>
    </p:spTree>
    <p:extLst>
      <p:ext uri="{BB962C8B-B14F-4D97-AF65-F5344CB8AC3E}">
        <p14:creationId xmlns:p14="http://schemas.microsoft.com/office/powerpoint/2010/main" val="1352463278"/>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heel(1)">
                                      <p:cBhvr>
                                        <p:cTn id="7" dur="20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42" name="Rectangle 33">
            <a:extLst>
              <a:ext uri="{FF2B5EF4-FFF2-40B4-BE49-F238E27FC236}">
                <a16:creationId xmlns:a16="http://schemas.microsoft.com/office/drawing/2014/main" id="{21DCC7BA-3740-47E1-91B9-6269381397A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35">
            <a:extLst>
              <a:ext uri="{FF2B5EF4-FFF2-40B4-BE49-F238E27FC236}">
                <a16:creationId xmlns:a16="http://schemas.microsoft.com/office/drawing/2014/main" id="{84CEFA49-6B2F-4FE6-B6AF-31D49E68C2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40086" y="40084"/>
            <a:ext cx="6858002" cy="6777832"/>
          </a:xfrm>
          <a:custGeom>
            <a:avLst/>
            <a:gdLst>
              <a:gd name="connsiteX0" fmla="*/ 6858001 w 6858002"/>
              <a:gd name="connsiteY0" fmla="*/ 4666984 h 6777832"/>
              <a:gd name="connsiteX1" fmla="*/ 3829243 w 6858002"/>
              <a:gd name="connsiteY1" fmla="*/ 6654602 h 6777832"/>
              <a:gd name="connsiteX2" fmla="*/ 3827370 w 6858002"/>
              <a:gd name="connsiteY2" fmla="*/ 6656146 h 6777832"/>
              <a:gd name="connsiteX3" fmla="*/ 3824584 w 6858002"/>
              <a:gd name="connsiteY3" fmla="*/ 6657658 h 6777832"/>
              <a:gd name="connsiteX4" fmla="*/ 3798694 w 6858002"/>
              <a:gd name="connsiteY4" fmla="*/ 6674649 h 6777832"/>
              <a:gd name="connsiteX5" fmla="*/ 3785012 w 6858002"/>
              <a:gd name="connsiteY5" fmla="*/ 6679138 h 6777832"/>
              <a:gd name="connsiteX6" fmla="*/ 3706340 w 6858002"/>
              <a:gd name="connsiteY6" fmla="*/ 6721839 h 6777832"/>
              <a:gd name="connsiteX7" fmla="*/ 3428999 w 6858002"/>
              <a:gd name="connsiteY7" fmla="*/ 6777832 h 6777832"/>
              <a:gd name="connsiteX8" fmla="*/ 3151659 w 6858002"/>
              <a:gd name="connsiteY8" fmla="*/ 6721839 h 6777832"/>
              <a:gd name="connsiteX9" fmla="*/ 3072997 w 6858002"/>
              <a:gd name="connsiteY9" fmla="*/ 6679143 h 6777832"/>
              <a:gd name="connsiteX10" fmla="*/ 3059299 w 6858002"/>
              <a:gd name="connsiteY10" fmla="*/ 6674649 h 6777832"/>
              <a:gd name="connsiteX11" fmla="*/ 3033384 w 6858002"/>
              <a:gd name="connsiteY11" fmla="*/ 6657642 h 6777832"/>
              <a:gd name="connsiteX12" fmla="*/ 3030628 w 6858002"/>
              <a:gd name="connsiteY12" fmla="*/ 6656146 h 6777832"/>
              <a:gd name="connsiteX13" fmla="*/ 3028776 w 6858002"/>
              <a:gd name="connsiteY13" fmla="*/ 6654618 h 6777832"/>
              <a:gd name="connsiteX14" fmla="*/ 1 w 6858002"/>
              <a:gd name="connsiteY14" fmla="*/ 4666984 h 6777832"/>
              <a:gd name="connsiteX15" fmla="*/ 6858002 w 6858002"/>
              <a:gd name="connsiteY15" fmla="*/ 0 h 6777832"/>
              <a:gd name="connsiteX16" fmla="*/ 6858002 w 6858002"/>
              <a:gd name="connsiteY16" fmla="*/ 1570616 h 6777832"/>
              <a:gd name="connsiteX17" fmla="*/ 6858001 w 6858002"/>
              <a:gd name="connsiteY17" fmla="*/ 1570616 h 6777832"/>
              <a:gd name="connsiteX18" fmla="*/ 6858001 w 6858002"/>
              <a:gd name="connsiteY18" fmla="*/ 4666983 h 6777832"/>
              <a:gd name="connsiteX19" fmla="*/ 0 w 6858002"/>
              <a:gd name="connsiteY19" fmla="*/ 4666983 h 6777832"/>
              <a:gd name="connsiteX20" fmla="*/ 0 w 6858002"/>
              <a:gd name="connsiteY20" fmla="*/ 595217 h 6777832"/>
              <a:gd name="connsiteX21" fmla="*/ 1 w 6858002"/>
              <a:gd name="connsiteY21" fmla="*/ 595217 h 6777832"/>
              <a:gd name="connsiteX22" fmla="*/ 1 w 6858002"/>
              <a:gd name="connsiteY22" fmla="*/ 0 h 67778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Lst>
            <a:rect l="l" t="t" r="r" b="b"/>
            <a:pathLst>
              <a:path w="6858002" h="6777832">
                <a:moveTo>
                  <a:pt x="6858001" y="4666984"/>
                </a:moveTo>
                <a:lnTo>
                  <a:pt x="3829243" y="6654602"/>
                </a:lnTo>
                <a:lnTo>
                  <a:pt x="3827370" y="6656146"/>
                </a:lnTo>
                <a:lnTo>
                  <a:pt x="3824584" y="6657658"/>
                </a:lnTo>
                <a:lnTo>
                  <a:pt x="3798694" y="6674649"/>
                </a:lnTo>
                <a:lnTo>
                  <a:pt x="3785012" y="6679138"/>
                </a:lnTo>
                <a:lnTo>
                  <a:pt x="3706340" y="6721839"/>
                </a:lnTo>
                <a:cubicBezTo>
                  <a:pt x="3621097" y="6757894"/>
                  <a:pt x="3527376" y="6777832"/>
                  <a:pt x="3428999" y="6777832"/>
                </a:cubicBezTo>
                <a:cubicBezTo>
                  <a:pt x="3330622" y="6777832"/>
                  <a:pt x="3236902" y="6757894"/>
                  <a:pt x="3151659" y="6721839"/>
                </a:cubicBezTo>
                <a:lnTo>
                  <a:pt x="3072997" y="6679143"/>
                </a:lnTo>
                <a:lnTo>
                  <a:pt x="3059299" y="6674649"/>
                </a:lnTo>
                <a:lnTo>
                  <a:pt x="3033384" y="6657642"/>
                </a:lnTo>
                <a:lnTo>
                  <a:pt x="3030628" y="6656146"/>
                </a:lnTo>
                <a:lnTo>
                  <a:pt x="3028776" y="6654618"/>
                </a:lnTo>
                <a:lnTo>
                  <a:pt x="1" y="4666984"/>
                </a:lnTo>
                <a:close/>
                <a:moveTo>
                  <a:pt x="6858002" y="0"/>
                </a:moveTo>
                <a:lnTo>
                  <a:pt x="6858002" y="1570616"/>
                </a:lnTo>
                <a:lnTo>
                  <a:pt x="6858001" y="1570616"/>
                </a:lnTo>
                <a:lnTo>
                  <a:pt x="6858001" y="4666983"/>
                </a:lnTo>
                <a:lnTo>
                  <a:pt x="0" y="4666983"/>
                </a:lnTo>
                <a:lnTo>
                  <a:pt x="0" y="595217"/>
                </a:lnTo>
                <a:lnTo>
                  <a:pt x="1" y="595217"/>
                </a:lnTo>
                <a:lnTo>
                  <a:pt x="1" y="0"/>
                </a:lnTo>
                <a:close/>
              </a:path>
            </a:pathLst>
          </a:custGeom>
          <a:ln>
            <a:noFill/>
          </a:ln>
          <a:effectLst/>
          <a:extLst>
            <a:ext uri="{91240B29-F687-4f45-9708-019B960494DF}">
              <a14:hiddenLine xmlns:a16="http://schemas.microsoft.com/office/drawing/2014/main" xmlns:p14="http://schemas.microsoft.com/office/powerpoint/2010/main" xmlns:a14="http://schemas.microsoft.com/office/drawing/2010/main" xmlns=""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2F62C42B-520C-5885-D905-9A0FC5E7D7AC}"/>
              </a:ext>
            </a:extLst>
          </p:cNvPr>
          <p:cNvSpPr>
            <a:spLocks noGrp="1"/>
          </p:cNvSpPr>
          <p:nvPr>
            <p:ph type="ctrTitle"/>
          </p:nvPr>
        </p:nvSpPr>
        <p:spPr>
          <a:xfrm>
            <a:off x="451514" y="947607"/>
            <a:ext cx="4389427" cy="4962786"/>
          </a:xfrm>
        </p:spPr>
        <p:txBody>
          <a:bodyPr vert="horz" lIns="91440" tIns="45720" rIns="91440" bIns="45720" rtlCol="0" anchor="ctr">
            <a:normAutofit/>
          </a:bodyPr>
          <a:lstStyle/>
          <a:p>
            <a:r>
              <a:rPr lang="en-US">
                <a:latin typeface="Times New Roman" panose="02020603050405020304" pitchFamily="18" charset="0"/>
                <a:cs typeface="Times New Roman" panose="02020603050405020304" pitchFamily="18" charset="0"/>
              </a:rPr>
              <a:t>Amazon Early Marketing Strategy</a:t>
            </a:r>
            <a:endParaRPr lang="en-US" dirty="0">
              <a:latin typeface="Times New Roman" panose="02020603050405020304" pitchFamily="18" charset="0"/>
              <a:cs typeface="Times New Roman" panose="02020603050405020304" pitchFamily="18" charset="0"/>
            </a:endParaRPr>
          </a:p>
        </p:txBody>
      </p:sp>
      <p:sp>
        <p:nvSpPr>
          <p:cNvPr id="3" name="Subtitle 2">
            <a:extLst>
              <a:ext uri="{FF2B5EF4-FFF2-40B4-BE49-F238E27FC236}">
                <a16:creationId xmlns:a16="http://schemas.microsoft.com/office/drawing/2014/main" id="{1A6E9B8E-BB02-B523-643F-40A83C1D3954}"/>
              </a:ext>
            </a:extLst>
          </p:cNvPr>
          <p:cNvSpPr>
            <a:spLocks noGrp="1"/>
          </p:cNvSpPr>
          <p:nvPr>
            <p:ph type="subTitle" idx="1"/>
          </p:nvPr>
        </p:nvSpPr>
        <p:spPr>
          <a:xfrm>
            <a:off x="6777831" y="142875"/>
            <a:ext cx="5328444" cy="6715125"/>
          </a:xfrm>
          <a:effectLst/>
        </p:spPr>
        <p:txBody>
          <a:bodyPr vert="horz" lIns="91440" tIns="45720" rIns="91440" bIns="45720" rtlCol="0" anchor="ctr">
            <a:normAutofit/>
          </a:bodyPr>
          <a:lstStyle/>
          <a:p>
            <a:pPr marL="342900" indent="-342900">
              <a:lnSpc>
                <a:spcPct val="90000"/>
              </a:lnSpc>
              <a:buFont typeface="Wingdings 2" charset="2"/>
              <a:buChar char=""/>
            </a:pPr>
            <a:r>
              <a:rPr lang="en-US" sz="3200">
                <a:latin typeface="Times New Roman" panose="02020603050405020304" pitchFamily="18" charset="0"/>
                <a:cs typeface="Times New Roman" panose="02020603050405020304" pitchFamily="18" charset="0"/>
              </a:rPr>
              <a:t>Finding the early adopters of internet.</a:t>
            </a:r>
          </a:p>
          <a:p>
            <a:pPr marL="342900" indent="-342900">
              <a:lnSpc>
                <a:spcPct val="90000"/>
              </a:lnSpc>
              <a:buFont typeface="Wingdings 2" charset="2"/>
              <a:buChar char=""/>
            </a:pPr>
            <a:r>
              <a:rPr lang="en-US" sz="3200">
                <a:latin typeface="Times New Roman" panose="02020603050405020304" pitchFamily="18" charset="0"/>
                <a:cs typeface="Times New Roman" panose="02020603050405020304" pitchFamily="18" charset="0"/>
              </a:rPr>
              <a:t>Choosing a niche market (Sutherland, 2016).</a:t>
            </a:r>
          </a:p>
          <a:p>
            <a:pPr marL="342900" indent="-342900">
              <a:lnSpc>
                <a:spcPct val="90000"/>
              </a:lnSpc>
              <a:buFont typeface="Wingdings 2" charset="2"/>
              <a:buChar char=""/>
            </a:pPr>
            <a:r>
              <a:rPr lang="en-US" sz="3200">
                <a:latin typeface="Times New Roman" panose="02020603050405020304" pitchFamily="18" charset="0"/>
                <a:cs typeface="Times New Roman" panose="02020603050405020304" pitchFamily="18" charset="0"/>
              </a:rPr>
              <a:t>Sticking to the niche audience demand.</a:t>
            </a:r>
          </a:p>
          <a:p>
            <a:pPr marL="342900" indent="-342900">
              <a:lnSpc>
                <a:spcPct val="90000"/>
              </a:lnSpc>
              <a:buFont typeface="Wingdings 2" charset="2"/>
              <a:buChar char=""/>
            </a:pPr>
            <a:r>
              <a:rPr lang="en-US" sz="3200">
                <a:latin typeface="Times New Roman" panose="02020603050405020304" pitchFamily="18" charset="0"/>
                <a:cs typeface="Times New Roman" panose="02020603050405020304" pitchFamily="18" charset="0"/>
              </a:rPr>
              <a:t>Offering value on top of convenience.</a:t>
            </a:r>
          </a:p>
          <a:p>
            <a:pPr marL="342900" indent="-342900">
              <a:lnSpc>
                <a:spcPct val="90000"/>
              </a:lnSpc>
              <a:buFont typeface="Wingdings 2" charset="2"/>
              <a:buChar char=""/>
            </a:pPr>
            <a:r>
              <a:rPr lang="en-US" sz="3200">
                <a:latin typeface="Times New Roman" panose="02020603050405020304" pitchFamily="18" charset="0"/>
                <a:cs typeface="Times New Roman" panose="02020603050405020304" pitchFamily="18" charset="0"/>
              </a:rPr>
              <a:t>Exploring the opportunities for expanding.</a:t>
            </a:r>
            <a:endParaRPr lang="en-US" sz="32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16587715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43767B-C37E-7F08-8F4B-0CE7B3F6F1E3}"/>
              </a:ext>
            </a:extLst>
          </p:cNvPr>
          <p:cNvSpPr>
            <a:spLocks noGrp="1"/>
          </p:cNvSpPr>
          <p:nvPr>
            <p:ph type="title"/>
          </p:nvPr>
        </p:nvSpPr>
        <p:spPr>
          <a:xfrm>
            <a:off x="818712" y="511724"/>
            <a:ext cx="10571998" cy="1488526"/>
          </a:xfrm>
        </p:spPr>
        <p:txBody>
          <a:bodyPr/>
          <a:lstStyle/>
          <a:p>
            <a:pPr algn="ctr"/>
            <a:r>
              <a:rPr lang="en-GB" sz="4400" dirty="0">
                <a:latin typeface="Times New Roman" panose="02020603050405020304" pitchFamily="18" charset="0"/>
                <a:cs typeface="Times New Roman" panose="02020603050405020304" pitchFamily="18" charset="0"/>
              </a:rPr>
              <a:t>AMAZON approach to reach and sell products to the customers without recent techs</a:t>
            </a:r>
          </a:p>
        </p:txBody>
      </p:sp>
      <p:sp>
        <p:nvSpPr>
          <p:cNvPr id="3" name="Content Placeholder 2">
            <a:extLst>
              <a:ext uri="{FF2B5EF4-FFF2-40B4-BE49-F238E27FC236}">
                <a16:creationId xmlns:a16="http://schemas.microsoft.com/office/drawing/2014/main" id="{D0B73C5B-4C70-65C3-E708-830C9AF439AA}"/>
              </a:ext>
            </a:extLst>
          </p:cNvPr>
          <p:cNvSpPr>
            <a:spLocks noGrp="1"/>
          </p:cNvSpPr>
          <p:nvPr>
            <p:ph sz="half" idx="1"/>
          </p:nvPr>
        </p:nvSpPr>
        <p:spPr>
          <a:xfrm>
            <a:off x="0" y="2565918"/>
            <a:ext cx="6004585" cy="3295132"/>
          </a:xfrm>
        </p:spPr>
        <p:txBody>
          <a:bodyPr>
            <a:noAutofit/>
          </a:bodyPr>
          <a:lstStyle/>
          <a:p>
            <a:pPr marL="0" indent="0">
              <a:buNone/>
            </a:pPr>
            <a:r>
              <a:rPr lang="en-GB" sz="3600" dirty="0">
                <a:latin typeface="Times New Roman" panose="02020603050405020304" pitchFamily="18" charset="0"/>
                <a:cs typeface="Times New Roman" panose="02020603050405020304" pitchFamily="18" charset="0"/>
              </a:rPr>
              <a:t>The early e-business received no added benefits from the internet technology other than just existing online (Rossman and </a:t>
            </a:r>
            <a:r>
              <a:rPr lang="en-GB" sz="3600" dirty="0" err="1">
                <a:latin typeface="Times New Roman" panose="02020603050405020304" pitchFamily="18" charset="0"/>
                <a:cs typeface="Times New Roman" panose="02020603050405020304" pitchFamily="18" charset="0"/>
              </a:rPr>
              <a:t>Euchner</a:t>
            </a:r>
            <a:r>
              <a:rPr lang="en-GB" sz="3600" dirty="0">
                <a:latin typeface="Times New Roman" panose="02020603050405020304" pitchFamily="18" charset="0"/>
                <a:cs typeface="Times New Roman" panose="02020603050405020304" pitchFamily="18" charset="0"/>
              </a:rPr>
              <a:t>, 2018).Amazon also went through the same phase as follows:</a:t>
            </a:r>
          </a:p>
        </p:txBody>
      </p:sp>
      <p:sp>
        <p:nvSpPr>
          <p:cNvPr id="4" name="Content Placeholder 3">
            <a:extLst>
              <a:ext uri="{FF2B5EF4-FFF2-40B4-BE49-F238E27FC236}">
                <a16:creationId xmlns:a16="http://schemas.microsoft.com/office/drawing/2014/main" id="{4EBD9AE8-86AD-1EB7-A1A1-D18972013E89}"/>
              </a:ext>
            </a:extLst>
          </p:cNvPr>
          <p:cNvSpPr>
            <a:spLocks noGrp="1"/>
          </p:cNvSpPr>
          <p:nvPr>
            <p:ph sz="half" idx="2"/>
          </p:nvPr>
        </p:nvSpPr>
        <p:spPr>
          <a:xfrm>
            <a:off x="6187415" y="2222286"/>
            <a:ext cx="5194583" cy="4393117"/>
          </a:xfrm>
        </p:spPr>
        <p:txBody>
          <a:bodyPr>
            <a:noAutofit/>
          </a:bodyPr>
          <a:lstStyle/>
          <a:p>
            <a:r>
              <a:rPr lang="en-GB" sz="3200" dirty="0">
                <a:latin typeface="Times New Roman" panose="02020603050405020304" pitchFamily="18" charset="0"/>
                <a:cs typeface="Times New Roman" panose="02020603050405020304" pitchFamily="18" charset="0"/>
              </a:rPr>
              <a:t>Publicity growth through news articles and suggestion by others.</a:t>
            </a:r>
          </a:p>
          <a:p>
            <a:r>
              <a:rPr lang="en-GB" sz="3200" dirty="0">
                <a:latin typeface="Times New Roman" panose="02020603050405020304" pitchFamily="18" charset="0"/>
                <a:cs typeface="Times New Roman" panose="02020603050405020304" pitchFamily="18" charset="0"/>
              </a:rPr>
              <a:t>No available Search Engine Optimisation.</a:t>
            </a:r>
          </a:p>
          <a:p>
            <a:r>
              <a:rPr lang="en-GB" sz="3200" dirty="0">
                <a:latin typeface="Times New Roman" panose="02020603050405020304" pitchFamily="18" charset="0"/>
                <a:cs typeface="Times New Roman" panose="02020603050405020304" pitchFamily="18" charset="0"/>
              </a:rPr>
              <a:t>Third-Party/Postal delivery service.</a:t>
            </a:r>
          </a:p>
          <a:p>
            <a:r>
              <a:rPr lang="en-GB" sz="3200" dirty="0">
                <a:latin typeface="Times New Roman" panose="02020603050405020304" pitchFamily="18" charset="0"/>
                <a:cs typeface="Times New Roman" panose="02020603050405020304" pitchFamily="18" charset="0"/>
              </a:rPr>
              <a:t>Managing every operation manually.</a:t>
            </a:r>
          </a:p>
        </p:txBody>
      </p:sp>
    </p:spTree>
    <p:extLst>
      <p:ext uri="{BB962C8B-B14F-4D97-AF65-F5344CB8AC3E}">
        <p14:creationId xmlns:p14="http://schemas.microsoft.com/office/powerpoint/2010/main" val="91312285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13E3B5-C33F-C417-9278-B69E7BADFC79}"/>
              </a:ext>
            </a:extLst>
          </p:cNvPr>
          <p:cNvSpPr>
            <a:spLocks noGrp="1"/>
          </p:cNvSpPr>
          <p:nvPr>
            <p:ph type="title"/>
          </p:nvPr>
        </p:nvSpPr>
        <p:spPr/>
        <p:txBody>
          <a:bodyPr/>
          <a:lstStyle/>
          <a:p>
            <a:r>
              <a:rPr lang="en-GB" sz="4800" dirty="0">
                <a:latin typeface="Times New Roman" panose="02020603050405020304" pitchFamily="18" charset="0"/>
                <a:cs typeface="Times New Roman" panose="02020603050405020304" pitchFamily="18" charset="0"/>
              </a:rPr>
              <a:t>How AMAZON struggled without the technology available today ?</a:t>
            </a:r>
          </a:p>
        </p:txBody>
      </p:sp>
      <p:sp>
        <p:nvSpPr>
          <p:cNvPr id="3" name="Content Placeholder 2">
            <a:extLst>
              <a:ext uri="{FF2B5EF4-FFF2-40B4-BE49-F238E27FC236}">
                <a16:creationId xmlns:a16="http://schemas.microsoft.com/office/drawing/2014/main" id="{606DFFCC-7A0C-1A70-21B8-0238C97F18C6}"/>
              </a:ext>
            </a:extLst>
          </p:cNvPr>
          <p:cNvSpPr>
            <a:spLocks noGrp="1"/>
          </p:cNvSpPr>
          <p:nvPr>
            <p:ph idx="1"/>
          </p:nvPr>
        </p:nvSpPr>
        <p:spPr/>
        <p:txBody>
          <a:bodyPr>
            <a:noAutofit/>
          </a:bodyPr>
          <a:lstStyle/>
          <a:p>
            <a:r>
              <a:rPr lang="en-GB" sz="3600" dirty="0">
                <a:latin typeface="Times New Roman" panose="02020603050405020304" pitchFamily="18" charset="0"/>
                <a:cs typeface="Times New Roman" panose="02020603050405020304" pitchFamily="18" charset="0"/>
              </a:rPr>
              <a:t>One of the most important current techs Amazon lacked in the early days is automation in the inventory management and selling (Anderson,2020).</a:t>
            </a:r>
          </a:p>
          <a:p>
            <a:r>
              <a:rPr lang="en-GB" sz="3600" dirty="0">
                <a:latin typeface="Times New Roman" panose="02020603050405020304" pitchFamily="18" charset="0"/>
                <a:cs typeface="Times New Roman" panose="02020603050405020304" pitchFamily="18" charset="0"/>
              </a:rPr>
              <a:t>The company had no artificial intelligence that analyses big data related to customer purchase behaviour and advise the company on which products will be on demand.</a:t>
            </a:r>
          </a:p>
        </p:txBody>
      </p:sp>
    </p:spTree>
    <p:extLst>
      <p:ext uri="{BB962C8B-B14F-4D97-AF65-F5344CB8AC3E}">
        <p14:creationId xmlns:p14="http://schemas.microsoft.com/office/powerpoint/2010/main" val="21830321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Amazon to open new fulfillment center in Clarksville, bringing 500 new jobs  | ClarksvilleNow.com">
            <a:extLst>
              <a:ext uri="{FF2B5EF4-FFF2-40B4-BE49-F238E27FC236}">
                <a16:creationId xmlns:a16="http://schemas.microsoft.com/office/drawing/2014/main" id="{1B3AE242-8513-55E5-33A1-73B7CF1B0358}"/>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4070" r="23298" b="5022"/>
          <a:stretch/>
        </p:blipFill>
        <p:spPr bwMode="auto">
          <a:xfrm>
            <a:off x="3523488" y="10"/>
            <a:ext cx="8668512"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1095B47D-F8ED-5D46-2574-4D6894F8C9A5}"/>
              </a:ext>
            </a:extLst>
          </p:cNvPr>
          <p:cNvSpPr>
            <a:spLocks noGrp="1"/>
          </p:cNvSpPr>
          <p:nvPr>
            <p:ph type="ctrTitle"/>
          </p:nvPr>
        </p:nvSpPr>
        <p:spPr>
          <a:xfrm>
            <a:off x="477981" y="1122363"/>
            <a:ext cx="4023360" cy="3204134"/>
          </a:xfrm>
        </p:spPr>
        <p:txBody>
          <a:bodyPr anchor="b">
            <a:normAutofit/>
          </a:bodyPr>
          <a:lstStyle/>
          <a:p>
            <a:pPr algn="l"/>
            <a:r>
              <a:rPr lang="en-US" sz="4800">
                <a:latin typeface="Aharoni" panose="02010803020104030203" pitchFamily="2" charset="-79"/>
                <a:cs typeface="Aharoni" panose="02010803020104030203" pitchFamily="2" charset="-79"/>
              </a:rPr>
              <a:t>Insights of the modern technology introduces</a:t>
            </a:r>
          </a:p>
        </p:txBody>
      </p:sp>
      <p:sp>
        <p:nvSpPr>
          <p:cNvPr id="3" name="Subtitle 2">
            <a:extLst>
              <a:ext uri="{FF2B5EF4-FFF2-40B4-BE49-F238E27FC236}">
                <a16:creationId xmlns:a16="http://schemas.microsoft.com/office/drawing/2014/main" id="{C10D597D-C9BF-7646-2DA2-68A49B711632}"/>
              </a:ext>
            </a:extLst>
          </p:cNvPr>
          <p:cNvSpPr>
            <a:spLocks noGrp="1"/>
          </p:cNvSpPr>
          <p:nvPr>
            <p:ph type="subTitle" idx="1"/>
          </p:nvPr>
        </p:nvSpPr>
        <p:spPr>
          <a:xfrm>
            <a:off x="477980" y="4872922"/>
            <a:ext cx="4023359" cy="1208141"/>
          </a:xfrm>
        </p:spPr>
        <p:txBody>
          <a:bodyPr>
            <a:normAutofit/>
          </a:bodyPr>
          <a:lstStyle/>
          <a:p>
            <a:pPr algn="l"/>
            <a:r>
              <a:rPr lang="en-US" sz="2000" dirty="0"/>
              <a:t>AMAZON</a:t>
            </a:r>
          </a:p>
        </p:txBody>
      </p:sp>
    </p:spTree>
    <p:extLst>
      <p:ext uri="{BB962C8B-B14F-4D97-AF65-F5344CB8AC3E}">
        <p14:creationId xmlns:p14="http://schemas.microsoft.com/office/powerpoint/2010/main" val="6867351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29832B-A861-8DE5-BEC0-29EF3AFE19A4}"/>
              </a:ext>
            </a:extLst>
          </p:cNvPr>
          <p:cNvSpPr>
            <a:spLocks noGrp="1"/>
          </p:cNvSpPr>
          <p:nvPr>
            <p:ph type="title"/>
          </p:nvPr>
        </p:nvSpPr>
        <p:spPr>
          <a:xfrm>
            <a:off x="429768" y="411480"/>
            <a:ext cx="11201400" cy="1106424"/>
          </a:xfrm>
        </p:spPr>
        <p:txBody>
          <a:bodyPr vert="horz" lIns="91440" tIns="45720" rIns="91440" bIns="45720" rtlCol="0" anchor="ctr">
            <a:normAutofit/>
          </a:bodyPr>
          <a:lstStyle/>
          <a:p>
            <a:r>
              <a:rPr lang="en-US" sz="3600" kern="1200" dirty="0">
                <a:solidFill>
                  <a:schemeClr val="tx1"/>
                </a:solidFill>
                <a:latin typeface="+mj-lt"/>
                <a:ea typeface="+mj-ea"/>
                <a:cs typeface="+mj-cs"/>
              </a:rPr>
              <a:t>Rise </a:t>
            </a:r>
            <a:r>
              <a:rPr lang="en-US" sz="3600" dirty="0"/>
              <a:t>of AMAZON with technology</a:t>
            </a:r>
            <a:endParaRPr lang="en-US" sz="3600" kern="1200" dirty="0">
              <a:solidFill>
                <a:schemeClr val="tx1"/>
              </a:solidFill>
              <a:latin typeface="+mj-lt"/>
              <a:ea typeface="+mj-ea"/>
              <a:cs typeface="+mj-cs"/>
            </a:endParaRPr>
          </a:p>
        </p:txBody>
      </p:sp>
      <p:pic>
        <p:nvPicPr>
          <p:cNvPr id="3" name="Content Placeholder 2" descr="Graphical user interface, application&#10;&#10;Description automatically generated">
            <a:extLst>
              <a:ext uri="{FF2B5EF4-FFF2-40B4-BE49-F238E27FC236}">
                <a16:creationId xmlns:a16="http://schemas.microsoft.com/office/drawing/2014/main" id="{34DAF94A-C913-544A-0F46-3815299C8A2A}"/>
              </a:ext>
            </a:extLst>
          </p:cNvPr>
          <p:cNvPicPr>
            <a:picLocks noGrp="1" noChangeAspect="1"/>
          </p:cNvPicPr>
          <p:nvPr>
            <p:ph idx="1"/>
          </p:nvPr>
        </p:nvPicPr>
        <p:blipFill rotWithShape="1">
          <a:blip r:embed="rId2"/>
          <a:srcRect l="2731" r="3134"/>
          <a:stretch/>
        </p:blipFill>
        <p:spPr>
          <a:xfrm>
            <a:off x="429768" y="2010699"/>
            <a:ext cx="6702552" cy="3933882"/>
          </a:xfrm>
          <a:prstGeom prst="rect">
            <a:avLst/>
          </a:prstGeom>
        </p:spPr>
      </p:pic>
      <p:sp>
        <p:nvSpPr>
          <p:cNvPr id="4" name="TextBox 3">
            <a:extLst>
              <a:ext uri="{FF2B5EF4-FFF2-40B4-BE49-F238E27FC236}">
                <a16:creationId xmlns:a16="http://schemas.microsoft.com/office/drawing/2014/main" id="{276F0CD9-2C73-3FE6-24AC-BA800D3ED153}"/>
              </a:ext>
            </a:extLst>
          </p:cNvPr>
          <p:cNvSpPr txBox="1"/>
          <p:nvPr/>
        </p:nvSpPr>
        <p:spPr>
          <a:xfrm>
            <a:off x="7449016" y="2943922"/>
            <a:ext cx="3944834" cy="2352907"/>
          </a:xfrm>
          <a:prstGeom prst="rect">
            <a:avLst/>
          </a:prstGeom>
        </p:spPr>
        <p:txBody>
          <a:bodyPr vert="horz" lIns="91440" tIns="45720" rIns="91440" bIns="45720" rtlCol="0" anchor="ctr">
            <a:noAutofit/>
          </a:bodyPr>
          <a:lstStyle/>
          <a:p>
            <a:pPr indent="-228600">
              <a:lnSpc>
                <a:spcPct val="90000"/>
              </a:lnSpc>
              <a:spcAft>
                <a:spcPts val="1000"/>
              </a:spcAft>
              <a:buClr>
                <a:schemeClr val="tx1"/>
              </a:buClr>
              <a:buSzPct val="100000"/>
              <a:buFont typeface="Arial" panose="020B0604020202020204" pitchFamily="34" charset="0"/>
              <a:buChar char="•"/>
            </a:pPr>
            <a:r>
              <a:rPr lang="en-US" dirty="0"/>
              <a:t>Amazon is mainly a technology-based company from its beginning. It has many technical aspects which help them to lead the market. First, amazon started selling books online, after observing the growing market amazon started selling music and videos. In 2007 amazon introduced their revolutionary product kindle, at that time kindle was a technology which is easy to use, have a low physical footprint with long battery life, and had a large storage capacity. By proper use of technology, they gain 56.7% market share only in eCommerce sales (Statista, 2020). It’s only possible for their technological advancement. Let’s take a look at technologies used by amazon. </a:t>
            </a:r>
          </a:p>
        </p:txBody>
      </p:sp>
    </p:spTree>
    <p:extLst>
      <p:ext uri="{BB962C8B-B14F-4D97-AF65-F5344CB8AC3E}">
        <p14:creationId xmlns:p14="http://schemas.microsoft.com/office/powerpoint/2010/main" val="195600547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D9D6B-4140-00AA-1374-9F0A6CF1D34C}"/>
              </a:ext>
            </a:extLst>
          </p:cNvPr>
          <p:cNvSpPr>
            <a:spLocks noGrp="1"/>
          </p:cNvSpPr>
          <p:nvPr>
            <p:ph type="ctrTitle"/>
          </p:nvPr>
        </p:nvSpPr>
        <p:spPr>
          <a:xfrm>
            <a:off x="901690" y="405575"/>
            <a:ext cx="6430414" cy="1371600"/>
          </a:xfrm>
        </p:spPr>
        <p:txBody>
          <a:bodyPr anchor="ctr">
            <a:normAutofit/>
          </a:bodyPr>
          <a:lstStyle/>
          <a:p>
            <a:pPr algn="l"/>
            <a:r>
              <a:rPr lang="en-US" sz="4000" dirty="0"/>
              <a:t>List of technologies</a:t>
            </a:r>
          </a:p>
        </p:txBody>
      </p:sp>
      <p:sp>
        <p:nvSpPr>
          <p:cNvPr id="3" name="Subtitle 2">
            <a:extLst>
              <a:ext uri="{FF2B5EF4-FFF2-40B4-BE49-F238E27FC236}">
                <a16:creationId xmlns:a16="http://schemas.microsoft.com/office/drawing/2014/main" id="{2344DBFC-EF81-3EED-79E2-BD55460A54E2}"/>
              </a:ext>
            </a:extLst>
          </p:cNvPr>
          <p:cNvSpPr>
            <a:spLocks noGrp="1"/>
          </p:cNvSpPr>
          <p:nvPr>
            <p:ph type="subTitle" idx="1"/>
          </p:nvPr>
        </p:nvSpPr>
        <p:spPr>
          <a:xfrm>
            <a:off x="7924796" y="498698"/>
            <a:ext cx="2893382" cy="1185353"/>
          </a:xfrm>
        </p:spPr>
        <p:txBody>
          <a:bodyPr anchor="ctr">
            <a:normAutofit/>
          </a:bodyPr>
          <a:lstStyle/>
          <a:p>
            <a:pPr algn="l"/>
            <a:endParaRPr lang="en-GB" sz="1800"/>
          </a:p>
          <a:p>
            <a:pPr algn="l"/>
            <a:endParaRPr lang="en-GB" sz="1800"/>
          </a:p>
        </p:txBody>
      </p:sp>
      <p:pic>
        <p:nvPicPr>
          <p:cNvPr id="4" name="Picture 3">
            <a:extLst>
              <a:ext uri="{FF2B5EF4-FFF2-40B4-BE49-F238E27FC236}">
                <a16:creationId xmlns:a16="http://schemas.microsoft.com/office/drawing/2014/main" id="{959B2B0E-B06D-A22D-1851-FCE8406955E0}"/>
              </a:ext>
            </a:extLst>
          </p:cNvPr>
          <p:cNvPicPr>
            <a:picLocks noChangeAspect="1"/>
          </p:cNvPicPr>
          <p:nvPr/>
        </p:nvPicPr>
        <p:blipFill>
          <a:blip r:embed="rId2"/>
          <a:stretch>
            <a:fillRect/>
          </a:stretch>
        </p:blipFill>
        <p:spPr>
          <a:xfrm>
            <a:off x="7515922" y="0"/>
            <a:ext cx="4483117" cy="1877947"/>
          </a:xfrm>
          <a:prstGeom prst="rect">
            <a:avLst/>
          </a:prstGeom>
        </p:spPr>
      </p:pic>
      <p:graphicFrame>
        <p:nvGraphicFramePr>
          <p:cNvPr id="24" name="TextBox 7">
            <a:extLst>
              <a:ext uri="{FF2B5EF4-FFF2-40B4-BE49-F238E27FC236}">
                <a16:creationId xmlns:a16="http://schemas.microsoft.com/office/drawing/2014/main" id="{6E9F7E12-E93D-00F4-3AC8-AC113F2A4CA2}"/>
              </a:ext>
            </a:extLst>
          </p:cNvPr>
          <p:cNvGraphicFramePr/>
          <p:nvPr/>
        </p:nvGraphicFramePr>
        <p:xfrm>
          <a:off x="0" y="1877947"/>
          <a:ext cx="12192000" cy="45243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21326271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DA0E43-9BEA-E366-A6ED-7A605D76AF83}"/>
              </a:ext>
            </a:extLst>
          </p:cNvPr>
          <p:cNvSpPr>
            <a:spLocks noGrp="1"/>
          </p:cNvSpPr>
          <p:nvPr>
            <p:ph type="title"/>
          </p:nvPr>
        </p:nvSpPr>
        <p:spPr>
          <a:xfrm>
            <a:off x="481013" y="3752849"/>
            <a:ext cx="3290887" cy="2452687"/>
          </a:xfrm>
        </p:spPr>
        <p:txBody>
          <a:bodyPr anchor="ctr">
            <a:normAutofit/>
          </a:bodyPr>
          <a:lstStyle/>
          <a:p>
            <a:r>
              <a:rPr lang="en-US" sz="3600" dirty="0"/>
              <a:t>Amazon Pay</a:t>
            </a:r>
          </a:p>
        </p:txBody>
      </p:sp>
      <p:sp>
        <p:nvSpPr>
          <p:cNvPr id="3" name="Content Placeholder 2">
            <a:extLst>
              <a:ext uri="{FF2B5EF4-FFF2-40B4-BE49-F238E27FC236}">
                <a16:creationId xmlns:a16="http://schemas.microsoft.com/office/drawing/2014/main" id="{A06B9A48-BC2C-F510-DEF9-2BCE9A522B16}"/>
              </a:ext>
            </a:extLst>
          </p:cNvPr>
          <p:cNvSpPr>
            <a:spLocks noGrp="1"/>
          </p:cNvSpPr>
          <p:nvPr>
            <p:ph idx="1"/>
          </p:nvPr>
        </p:nvSpPr>
        <p:spPr>
          <a:xfrm>
            <a:off x="4223982" y="3752850"/>
            <a:ext cx="7485413" cy="2452687"/>
          </a:xfrm>
        </p:spPr>
        <p:txBody>
          <a:bodyPr anchor="ctr">
            <a:normAutofit fontScale="85000" lnSpcReduction="10000"/>
          </a:bodyPr>
          <a:lstStyle/>
          <a:p>
            <a:r>
              <a:rPr lang="en-US" sz="1800" dirty="0"/>
              <a:t>There are more than 200 products and services amazon company provides. Among all those Amazon mobile apps, Amazon pay and amazon cloud are the most popular services. Amazon mobile app and amazon pay mainly helps their customer with grocery shopping. And Amazon cloud is one of the most popular services of amazon which has a 62 billion revenue in 2021 (CNBC, 2022). Amazon is dominating its market by using proper technology and in 21st-century technology is essential for a business for proper growth. </a:t>
            </a:r>
            <a:endParaRPr lang="en-GB" sz="1800" dirty="0"/>
          </a:p>
          <a:p>
            <a:pPr marL="0" indent="0">
              <a:buNone/>
            </a:pPr>
            <a:endParaRPr lang="en-US" sz="1800" dirty="0"/>
          </a:p>
        </p:txBody>
      </p:sp>
      <p:pic>
        <p:nvPicPr>
          <p:cNvPr id="4" name="Picture 3">
            <a:extLst>
              <a:ext uri="{FF2B5EF4-FFF2-40B4-BE49-F238E27FC236}">
                <a16:creationId xmlns:a16="http://schemas.microsoft.com/office/drawing/2014/main" id="{3938EA38-EBB6-10AA-D0DF-E88092D707A3}"/>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t="13760" b="32134"/>
          <a:stretch/>
        </p:blipFill>
        <p:spPr bwMode="auto">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a:noFill/>
        </p:spPr>
      </p:pic>
    </p:spTree>
    <p:extLst>
      <p:ext uri="{BB962C8B-B14F-4D97-AF65-F5344CB8AC3E}">
        <p14:creationId xmlns:p14="http://schemas.microsoft.com/office/powerpoint/2010/main" val="403413847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Video 3">
            <a:extLst>
              <a:ext uri="{FF2B5EF4-FFF2-40B4-BE49-F238E27FC236}">
                <a16:creationId xmlns:a16="http://schemas.microsoft.com/office/drawing/2014/main" id="{5C492528-31DC-B84C-CB28-A6E8928B8F88}"/>
              </a:ext>
            </a:extLst>
          </p:cNvPr>
          <p:cNvPicPr>
            <a:picLocks noChangeAspect="1"/>
          </p:cNvPicPr>
          <p:nvPr>
            <a:videoFile r:link="rId2"/>
            <p:extLst>
              <p:ext uri="{DAA4B4D4-6D71-4841-9C94-3DE7FCFB9230}">
                <p14:media xmlns:p14="http://schemas.microsoft.com/office/powerpoint/2010/main" r:embed="rId1"/>
              </p:ext>
            </p:extLst>
          </p:nvPr>
        </p:nvPicPr>
        <p:blipFill rotWithShape="1">
          <a:blip r:embed="rId4">
            <a:alphaModFix/>
          </a:blip>
          <a:srcRect r="1" b="291"/>
          <a:stretch/>
        </p:blipFill>
        <p:spPr>
          <a:xfrm>
            <a:off x="0" y="0"/>
            <a:ext cx="12192687" cy="6858000"/>
          </a:xfrm>
          <a:prstGeom prst="rect">
            <a:avLst/>
          </a:prstGeom>
        </p:spPr>
      </p:pic>
      <p:sp>
        <p:nvSpPr>
          <p:cNvPr id="2" name="Title 1">
            <a:extLst>
              <a:ext uri="{FF2B5EF4-FFF2-40B4-BE49-F238E27FC236}">
                <a16:creationId xmlns:a16="http://schemas.microsoft.com/office/drawing/2014/main" id="{3D885B46-3B8F-A9EA-9C31-D942CF5A6EEA}"/>
              </a:ext>
            </a:extLst>
          </p:cNvPr>
          <p:cNvSpPr>
            <a:spLocks noGrp="1"/>
          </p:cNvSpPr>
          <p:nvPr>
            <p:ph type="ctrTitle"/>
          </p:nvPr>
        </p:nvSpPr>
        <p:spPr>
          <a:xfrm>
            <a:off x="5317790" y="545125"/>
            <a:ext cx="5473700" cy="3352967"/>
          </a:xfrm>
        </p:spPr>
        <p:txBody>
          <a:bodyPr>
            <a:normAutofit/>
          </a:bodyPr>
          <a:lstStyle/>
          <a:p>
            <a:pPr algn="ctr"/>
            <a:r>
              <a:rPr lang="en-GB" sz="6000" dirty="0">
                <a:solidFill>
                  <a:schemeClr val="bg1"/>
                </a:solidFill>
              </a:rPr>
              <a:t>The impact of the modern technology </a:t>
            </a:r>
          </a:p>
        </p:txBody>
      </p:sp>
      <p:sp>
        <p:nvSpPr>
          <p:cNvPr id="3" name="Subtitle 2">
            <a:extLst>
              <a:ext uri="{FF2B5EF4-FFF2-40B4-BE49-F238E27FC236}">
                <a16:creationId xmlns:a16="http://schemas.microsoft.com/office/drawing/2014/main" id="{A965362D-0426-13E4-030D-52B2DEED66F8}"/>
              </a:ext>
            </a:extLst>
          </p:cNvPr>
          <p:cNvSpPr>
            <a:spLocks noGrp="1"/>
          </p:cNvSpPr>
          <p:nvPr>
            <p:ph type="subTitle" idx="1"/>
          </p:nvPr>
        </p:nvSpPr>
        <p:spPr>
          <a:xfrm>
            <a:off x="6272671" y="4054274"/>
            <a:ext cx="3563938" cy="1282901"/>
          </a:xfrm>
        </p:spPr>
        <p:txBody>
          <a:bodyPr>
            <a:normAutofit/>
          </a:bodyPr>
          <a:lstStyle/>
          <a:p>
            <a:pPr algn="ctr"/>
            <a:r>
              <a:rPr lang="en-GB" sz="4000" dirty="0">
                <a:solidFill>
                  <a:schemeClr val="bg1"/>
                </a:solidFill>
              </a:rPr>
              <a:t>AMAZON</a:t>
            </a:r>
          </a:p>
        </p:txBody>
      </p:sp>
    </p:spTree>
    <p:extLst>
      <p:ext uri="{BB962C8B-B14F-4D97-AF65-F5344CB8AC3E}">
        <p14:creationId xmlns:p14="http://schemas.microsoft.com/office/powerpoint/2010/main" val="355820293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33"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4"/>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4"/>
                                        </p:tgtEl>
                                      </p:cBhvr>
                                    </p:cmd>
                                  </p:childTnLst>
                                </p:cTn>
                              </p:par>
                            </p:childTnLst>
                          </p:cTn>
                        </p:par>
                      </p:childTnLst>
                    </p:cTn>
                  </p:par>
                </p:childTnLst>
              </p:cTn>
              <p:nextCondLst>
                <p:cond evt="onClick" delay="0">
                  <p:tgtEl>
                    <p:spTgt spid="4"/>
                  </p:tgtEl>
                </p:cond>
              </p:nextCondLst>
            </p:seq>
            <p:video>
              <p:cMediaNode mute="1">
                <p:cTn id="12" repeatCount="indefinite" fill="hold" display="0">
                  <p:stCondLst>
                    <p:cond delay="indefinite"/>
                  </p:stCondLst>
                </p:cTn>
                <p:tgtEl>
                  <p:spTgt spid="4"/>
                </p:tgtEl>
              </p:cMediaNode>
            </p:vide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0B817A-C2AA-8D7F-E611-9BEA420A7D20}"/>
              </a:ext>
            </a:extLst>
          </p:cNvPr>
          <p:cNvSpPr>
            <a:spLocks noGrp="1"/>
          </p:cNvSpPr>
          <p:nvPr>
            <p:ph type="title"/>
          </p:nvPr>
        </p:nvSpPr>
        <p:spPr>
          <a:xfrm>
            <a:off x="540000" y="833015"/>
            <a:ext cx="5958000" cy="5202026"/>
          </a:xfrm>
        </p:spPr>
        <p:txBody>
          <a:bodyPr anchor="ctr">
            <a:normAutofit/>
          </a:bodyPr>
          <a:lstStyle/>
          <a:p>
            <a:pPr algn="ctr"/>
            <a:r>
              <a:rPr lang="en-GB" sz="8800" dirty="0"/>
              <a:t>AMAZON</a:t>
            </a:r>
          </a:p>
        </p:txBody>
      </p:sp>
      <p:sp>
        <p:nvSpPr>
          <p:cNvPr id="3" name="Content Placeholder 2">
            <a:extLst>
              <a:ext uri="{FF2B5EF4-FFF2-40B4-BE49-F238E27FC236}">
                <a16:creationId xmlns:a16="http://schemas.microsoft.com/office/drawing/2014/main" id="{CB0535D7-340B-AF18-A211-874D172E775C}"/>
              </a:ext>
            </a:extLst>
          </p:cNvPr>
          <p:cNvSpPr>
            <a:spLocks noGrp="1"/>
          </p:cNvSpPr>
          <p:nvPr>
            <p:ph idx="1"/>
          </p:nvPr>
        </p:nvSpPr>
        <p:spPr>
          <a:xfrm>
            <a:off x="7104062" y="540347"/>
            <a:ext cx="4537075" cy="5760000"/>
          </a:xfrm>
        </p:spPr>
        <p:txBody>
          <a:bodyPr anchor="ctr">
            <a:normAutofit/>
          </a:bodyPr>
          <a:lstStyle/>
          <a:p>
            <a:r>
              <a:rPr lang="en-GB" dirty="0"/>
              <a:t>Amazon is at the moment the biggest internet –based company in the world. Founded in 1994,  became the most successful online sales company, growing big and fast .</a:t>
            </a:r>
          </a:p>
          <a:p>
            <a:r>
              <a:rPr lang="en-GB" dirty="0"/>
              <a:t>One of the reason of these increasing is the deployment of the modern technology, with  the massive  impact in all the economic areas.</a:t>
            </a:r>
          </a:p>
          <a:p>
            <a:endParaRPr lang="en-GB" dirty="0"/>
          </a:p>
          <a:p>
            <a:endParaRPr lang="en-GB" dirty="0"/>
          </a:p>
        </p:txBody>
      </p:sp>
    </p:spTree>
    <p:extLst>
      <p:ext uri="{BB962C8B-B14F-4D97-AF65-F5344CB8AC3E}">
        <p14:creationId xmlns:p14="http://schemas.microsoft.com/office/powerpoint/2010/main" val="10214617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9242B8-7520-F62E-7E2B-377DC8D5EC8D}"/>
              </a:ext>
            </a:extLst>
          </p:cNvPr>
          <p:cNvSpPr>
            <a:spLocks noGrp="1"/>
          </p:cNvSpPr>
          <p:nvPr>
            <p:ph type="title"/>
          </p:nvPr>
        </p:nvSpPr>
        <p:spPr/>
        <p:txBody>
          <a:bodyPr/>
          <a:lstStyle/>
          <a:p>
            <a:r>
              <a:rPr lang="en-GB" dirty="0"/>
              <a:t>Modern technology</a:t>
            </a:r>
          </a:p>
        </p:txBody>
      </p:sp>
      <p:sp>
        <p:nvSpPr>
          <p:cNvPr id="3" name="Content Placeholder 2">
            <a:extLst>
              <a:ext uri="{FF2B5EF4-FFF2-40B4-BE49-F238E27FC236}">
                <a16:creationId xmlns:a16="http://schemas.microsoft.com/office/drawing/2014/main" id="{5ACB0745-5297-D68E-663E-D0A999AFB4DE}"/>
              </a:ext>
            </a:extLst>
          </p:cNvPr>
          <p:cNvSpPr>
            <a:spLocks noGrp="1"/>
          </p:cNvSpPr>
          <p:nvPr>
            <p:ph idx="1"/>
          </p:nvPr>
        </p:nvSpPr>
        <p:spPr/>
        <p:txBody>
          <a:bodyPr>
            <a:normAutofit/>
          </a:bodyPr>
          <a:lstStyle/>
          <a:p>
            <a:r>
              <a:rPr lang="en-GB" dirty="0"/>
              <a:t>Amazon have a rich history  of developing and introducing new technologies in order to create a</a:t>
            </a:r>
          </a:p>
          <a:p>
            <a:pPr marL="0" indent="0">
              <a:buNone/>
            </a:pPr>
            <a:r>
              <a:rPr lang="en-GB" dirty="0"/>
              <a:t>stabile environment for the employees, to improve the quality of services.</a:t>
            </a:r>
          </a:p>
          <a:p>
            <a:r>
              <a:rPr lang="en-GB" dirty="0"/>
              <a:t>The speed of delivery at lowest costs for the customers was possible because of the new invention which Amazon created, the “Amazon Robots”, helping the processing time of picking the items and reducing the employees work.</a:t>
            </a:r>
          </a:p>
          <a:p>
            <a:r>
              <a:rPr lang="en-GB" dirty="0"/>
              <a:t>The express delivery service, introduced by Amazon, across the globe, was also a great and helpful innovation, improving the customers satisfaction.</a:t>
            </a:r>
          </a:p>
          <a:p>
            <a:r>
              <a:rPr lang="en-GB" dirty="0"/>
              <a:t>Amazon Web Services is another successful field, creating a “culture”, combine all the services, like deliver goods, fresh goods, selling packages, video platform, financial services as well.</a:t>
            </a:r>
          </a:p>
          <a:p>
            <a:endParaRPr lang="en-GB" dirty="0"/>
          </a:p>
          <a:p>
            <a:endParaRPr lang="en-GB" dirty="0"/>
          </a:p>
        </p:txBody>
      </p:sp>
    </p:spTree>
    <p:extLst>
      <p:ext uri="{BB962C8B-B14F-4D97-AF65-F5344CB8AC3E}">
        <p14:creationId xmlns:p14="http://schemas.microsoft.com/office/powerpoint/2010/main" val="181525665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B7D62D-2BDF-3CAD-BAEE-1712CD1890BB}"/>
              </a:ext>
            </a:extLst>
          </p:cNvPr>
          <p:cNvSpPr>
            <a:spLocks noGrp="1"/>
          </p:cNvSpPr>
          <p:nvPr>
            <p:ph type="title"/>
          </p:nvPr>
        </p:nvSpPr>
        <p:spPr/>
        <p:txBody>
          <a:bodyPr/>
          <a:lstStyle/>
          <a:p>
            <a:r>
              <a:rPr lang="en-GB" dirty="0"/>
              <a:t>THE IMPACT</a:t>
            </a:r>
          </a:p>
        </p:txBody>
      </p:sp>
      <p:sp>
        <p:nvSpPr>
          <p:cNvPr id="3" name="Content Placeholder 2">
            <a:extLst>
              <a:ext uri="{FF2B5EF4-FFF2-40B4-BE49-F238E27FC236}">
                <a16:creationId xmlns:a16="http://schemas.microsoft.com/office/drawing/2014/main" id="{2CC3CE23-83EC-6FD3-3BDB-DF01DBFB7513}"/>
              </a:ext>
            </a:extLst>
          </p:cNvPr>
          <p:cNvSpPr>
            <a:spLocks noGrp="1"/>
          </p:cNvSpPr>
          <p:nvPr>
            <p:ph idx="1"/>
          </p:nvPr>
        </p:nvSpPr>
        <p:spPr/>
        <p:txBody>
          <a:bodyPr/>
          <a:lstStyle/>
          <a:p>
            <a:r>
              <a:rPr lang="en-GB" dirty="0"/>
              <a:t>Amazon did create a special place in the market, changing the traditional way of selling.</a:t>
            </a:r>
          </a:p>
          <a:p>
            <a:r>
              <a:rPr lang="en-GB" dirty="0"/>
              <a:t>However it is proved in the last years, with a lot of challenges around( corona virus, wars), Amazon reach and develop all the expectations and more than that.</a:t>
            </a:r>
          </a:p>
          <a:p>
            <a:r>
              <a:rPr lang="en-GB" dirty="0"/>
              <a:t>Developing and improving the online technologies, Amazon did a massive impact of the work force market, launching Amazon Flex application. This is related with the Amazon sustainable policy .</a:t>
            </a:r>
          </a:p>
          <a:p>
            <a:r>
              <a:rPr lang="en-GB" dirty="0"/>
              <a:t>Using the new technologies, Amazon increased the awareness of impact of all activities of the environment( carbon foot print, recyclable, materials).</a:t>
            </a:r>
          </a:p>
          <a:p>
            <a:endParaRPr lang="en-GB" dirty="0"/>
          </a:p>
        </p:txBody>
      </p:sp>
    </p:spTree>
    <p:extLst>
      <p:ext uri="{BB962C8B-B14F-4D97-AF65-F5344CB8AC3E}">
        <p14:creationId xmlns:p14="http://schemas.microsoft.com/office/powerpoint/2010/main" val="304018350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CA9CD3E6-968F-41B1-B6FA-C6FD9B728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4">
            <a:extLst>
              <a:ext uri="{FF2B5EF4-FFF2-40B4-BE49-F238E27FC236}">
                <a16:creationId xmlns:a16="http://schemas.microsoft.com/office/drawing/2014/main" id="{E03CF354-5C91-D867-F3FA-E71162D665F9}"/>
              </a:ext>
            </a:extLst>
          </p:cNvPr>
          <p:cNvSpPr>
            <a:spLocks noGrp="1"/>
          </p:cNvSpPr>
          <p:nvPr>
            <p:ph type="title"/>
          </p:nvPr>
        </p:nvSpPr>
        <p:spPr>
          <a:xfrm>
            <a:off x="540000" y="540000"/>
            <a:ext cx="4500561" cy="1953501"/>
          </a:xfrm>
        </p:spPr>
        <p:txBody>
          <a:bodyPr anchor="t">
            <a:normAutofit/>
          </a:bodyPr>
          <a:lstStyle/>
          <a:p>
            <a:r>
              <a:rPr lang="en-GB" sz="5100">
                <a:latin typeface="Times New Roman" panose="02020603050405020304" pitchFamily="18" charset="0"/>
                <a:cs typeface="Times New Roman" panose="02020603050405020304" pitchFamily="18" charset="0"/>
              </a:rPr>
              <a:t>REFERENCES</a:t>
            </a:r>
            <a:r>
              <a:rPr lang="en-GB" sz="5100"/>
              <a:t> </a:t>
            </a:r>
          </a:p>
        </p:txBody>
      </p:sp>
      <p:sp>
        <p:nvSpPr>
          <p:cNvPr id="6" name="Content Placeholder 5">
            <a:extLst>
              <a:ext uri="{FF2B5EF4-FFF2-40B4-BE49-F238E27FC236}">
                <a16:creationId xmlns:a16="http://schemas.microsoft.com/office/drawing/2014/main" id="{CD1EC7A8-FE01-EA08-54F9-FA99838AE59F}"/>
              </a:ext>
            </a:extLst>
          </p:cNvPr>
          <p:cNvSpPr>
            <a:spLocks noGrp="1"/>
          </p:cNvSpPr>
          <p:nvPr>
            <p:ph idx="1"/>
          </p:nvPr>
        </p:nvSpPr>
        <p:spPr>
          <a:xfrm>
            <a:off x="5232400" y="540000"/>
            <a:ext cx="6408738" cy="5768725"/>
          </a:xfrm>
        </p:spPr>
        <p:txBody>
          <a:bodyPr anchor="t">
            <a:normAutofit/>
          </a:bodyPr>
          <a:lstStyle/>
          <a:p>
            <a:pPr>
              <a:lnSpc>
                <a:spcPct val="115000"/>
              </a:lnSpc>
            </a:pPr>
            <a:r>
              <a:rPr lang="en-GB" u="sng" dirty="0">
                <a:latin typeface="Times New Roman "/>
                <a:hlinkClick r:id="rId2">
                  <a:extLst>
                    <a:ext uri="{A12FA001-AC4F-418D-AE19-62706E023703}">
                      <ahyp:hlinkClr xmlns:ahyp="http://schemas.microsoft.com/office/drawing/2018/hyperlinkcolor" val="tx"/>
                    </a:ext>
                  </a:extLst>
                </a:hlinkClick>
              </a:rPr>
              <a:t>Amazon's extraordinary evolution - CNN.com</a:t>
            </a:r>
            <a:endParaRPr lang="en-GB" dirty="0">
              <a:latin typeface="Times New Roman "/>
            </a:endParaRPr>
          </a:p>
          <a:p>
            <a:pPr>
              <a:lnSpc>
                <a:spcPct val="115000"/>
              </a:lnSpc>
            </a:pPr>
            <a:r>
              <a:rPr lang="en-GB" u="sng" dirty="0">
                <a:latin typeface="Times New Roman "/>
                <a:hlinkClick r:id="rId3">
                  <a:extLst>
                    <a:ext uri="{A12FA001-AC4F-418D-AE19-62706E023703}">
                      <ahyp:hlinkClr xmlns:ahyp="http://schemas.microsoft.com/office/drawing/2018/hyperlinkcolor" val="tx"/>
                    </a:ext>
                  </a:extLst>
                </a:hlinkClick>
              </a:rPr>
              <a:t>Amazon's Early Days: Little-Known Facts and Company History (businessinsider.com)</a:t>
            </a:r>
            <a:endParaRPr lang="en-GB" u="sng" dirty="0">
              <a:latin typeface="Times New Roman "/>
            </a:endParaRPr>
          </a:p>
          <a:p>
            <a:pPr>
              <a:lnSpc>
                <a:spcPct val="115000"/>
              </a:lnSpc>
            </a:pPr>
            <a:r>
              <a:rPr lang="en-GB" dirty="0">
                <a:latin typeface="Times New Roman "/>
              </a:rPr>
              <a:t>Chen, </a:t>
            </a:r>
            <a:r>
              <a:rPr lang="en-GB" dirty="0" err="1">
                <a:latin typeface="Times New Roman "/>
              </a:rPr>
              <a:t>P.Y.,Wu</a:t>
            </a:r>
            <a:r>
              <a:rPr lang="en-GB" dirty="0">
                <a:latin typeface="Times New Roman "/>
              </a:rPr>
              <a:t> .</a:t>
            </a:r>
            <a:r>
              <a:rPr lang="en-GB" dirty="0" err="1">
                <a:latin typeface="Times New Roman "/>
              </a:rPr>
              <a:t>S.Y.and</a:t>
            </a:r>
            <a:r>
              <a:rPr lang="en-GB" dirty="0">
                <a:latin typeface="Times New Roman "/>
              </a:rPr>
              <a:t> Yoon, J.,2004.The Impact of online recommendations  and consumer feedback on sales.</a:t>
            </a:r>
          </a:p>
          <a:p>
            <a:pPr>
              <a:lnSpc>
                <a:spcPct val="115000"/>
              </a:lnSpc>
            </a:pPr>
            <a:r>
              <a:rPr lang="pt-BR" dirty="0">
                <a:latin typeface="Times New Roman "/>
              </a:rPr>
              <a:t>Garcia, J.W., 2001. Amazing Amazon. </a:t>
            </a:r>
            <a:r>
              <a:rPr lang="pt-BR" i="1" dirty="0">
                <a:latin typeface="Times New Roman "/>
              </a:rPr>
              <a:t>Leonardo</a:t>
            </a:r>
            <a:r>
              <a:rPr lang="pt-BR" dirty="0">
                <a:latin typeface="Times New Roman "/>
              </a:rPr>
              <a:t>, </a:t>
            </a:r>
            <a:r>
              <a:rPr lang="pt-BR" i="1" dirty="0">
                <a:latin typeface="Times New Roman "/>
              </a:rPr>
              <a:t>34</a:t>
            </a:r>
            <a:r>
              <a:rPr lang="pt-BR" dirty="0">
                <a:latin typeface="Times New Roman "/>
              </a:rPr>
              <a:t>(3), pp.182-182.</a:t>
            </a:r>
          </a:p>
          <a:p>
            <a:pPr>
              <a:lnSpc>
                <a:spcPct val="115000"/>
              </a:lnSpc>
            </a:pPr>
            <a:r>
              <a:rPr lang="en-GB" dirty="0" err="1">
                <a:latin typeface="Times New Roman "/>
              </a:rPr>
              <a:t>Türegün</a:t>
            </a:r>
            <a:r>
              <a:rPr lang="en-GB" dirty="0">
                <a:latin typeface="Times New Roman "/>
              </a:rPr>
              <a:t>, N., 2019. Impact of technology in financial reporting: The case of Amazon Go. </a:t>
            </a:r>
            <a:r>
              <a:rPr lang="en-GB" i="1" dirty="0">
                <a:latin typeface="Times New Roman "/>
              </a:rPr>
              <a:t>Journal of Corporate Accounting &amp; Finance</a:t>
            </a:r>
            <a:r>
              <a:rPr lang="en-GB" dirty="0">
                <a:latin typeface="Times New Roman "/>
              </a:rPr>
              <a:t>, </a:t>
            </a:r>
            <a:r>
              <a:rPr lang="en-GB" i="1" dirty="0">
                <a:latin typeface="Times New Roman "/>
              </a:rPr>
              <a:t>3</a:t>
            </a:r>
            <a:r>
              <a:rPr lang="en-GB" dirty="0">
                <a:latin typeface="Times New Roman "/>
              </a:rPr>
              <a:t> pp.90-95.</a:t>
            </a:r>
          </a:p>
          <a:p>
            <a:pPr>
              <a:lnSpc>
                <a:spcPct val="115000"/>
              </a:lnSpc>
            </a:pPr>
            <a:r>
              <a:rPr lang="en-GB" dirty="0">
                <a:latin typeface="Times New Roman "/>
                <a:cs typeface="Times New Roman" panose="02020603050405020304" pitchFamily="18" charset="0"/>
              </a:rPr>
              <a:t>Anderson, S. (2020).</a:t>
            </a:r>
            <a:r>
              <a:rPr lang="en-GB" i="1" dirty="0">
                <a:latin typeface="Times New Roman "/>
                <a:cs typeface="Times New Roman" panose="02020603050405020304" pitchFamily="18" charset="0"/>
              </a:rPr>
              <a:t>The Bezos Letters : 14 Principles to Grow Your Business like Amazon. </a:t>
            </a:r>
            <a:r>
              <a:rPr lang="en-GB" dirty="0">
                <a:latin typeface="Times New Roman "/>
                <a:cs typeface="Times New Roman" panose="02020603050405020304" pitchFamily="18" charset="0"/>
              </a:rPr>
              <a:t>New York, New York: Morgan James Publishing.</a:t>
            </a:r>
          </a:p>
          <a:p>
            <a:pPr>
              <a:lnSpc>
                <a:spcPct val="115000"/>
              </a:lnSpc>
            </a:pPr>
            <a:r>
              <a:rPr lang="en-GB" dirty="0">
                <a:latin typeface="Times New Roman "/>
                <a:cs typeface="Times New Roman" panose="02020603050405020304" pitchFamily="18" charset="0"/>
              </a:rPr>
              <a:t>Sutherland, A. (2016).</a:t>
            </a:r>
            <a:r>
              <a:rPr lang="en-GB" i="1" dirty="0">
                <a:latin typeface="Times New Roman "/>
                <a:cs typeface="Times New Roman" panose="02020603050405020304" pitchFamily="18" charset="0"/>
              </a:rPr>
              <a:t> Amazon : the Business behind the ‘everything’ Store. </a:t>
            </a:r>
            <a:r>
              <a:rPr lang="en-GB" dirty="0">
                <a:latin typeface="Times New Roman "/>
                <a:cs typeface="Times New Roman" panose="02020603050405020304" pitchFamily="18" charset="0"/>
              </a:rPr>
              <a:t>Minneapolis: Lerner Publications.</a:t>
            </a:r>
            <a:endParaRPr lang="en-US" dirty="0">
              <a:latin typeface="Times New Roman "/>
              <a:cs typeface="Times New Roman" panose="02020603050405020304" pitchFamily="18" charset="0"/>
            </a:endParaRPr>
          </a:p>
          <a:p>
            <a:pPr>
              <a:lnSpc>
                <a:spcPct val="115000"/>
              </a:lnSpc>
            </a:pPr>
            <a:endParaRPr lang="en-US" dirty="0">
              <a:latin typeface="Times New Roman" panose="02020603050405020304" pitchFamily="18" charset="0"/>
              <a:cs typeface="Times New Roman" panose="02020603050405020304" pitchFamily="18" charset="0"/>
            </a:endParaRPr>
          </a:p>
          <a:p>
            <a:pPr>
              <a:lnSpc>
                <a:spcPct val="115000"/>
              </a:lnSpc>
            </a:pPr>
            <a:endParaRPr lang="en-GB" dirty="0">
              <a:latin typeface="Times New Roman "/>
            </a:endParaRPr>
          </a:p>
          <a:p>
            <a:pPr>
              <a:lnSpc>
                <a:spcPct val="115000"/>
              </a:lnSpc>
            </a:pPr>
            <a:endParaRPr lang="en-GB" dirty="0">
              <a:latin typeface="Times New Roman "/>
            </a:endParaRPr>
          </a:p>
          <a:p>
            <a:pPr>
              <a:lnSpc>
                <a:spcPct val="115000"/>
              </a:lnSpc>
            </a:pPr>
            <a:endParaRPr lang="en-GB" dirty="0">
              <a:latin typeface="Times New Roman "/>
            </a:endParaRPr>
          </a:p>
          <a:p>
            <a:pPr>
              <a:lnSpc>
                <a:spcPct val="115000"/>
              </a:lnSpc>
            </a:pPr>
            <a:endParaRPr lang="en-GB" dirty="0"/>
          </a:p>
        </p:txBody>
      </p:sp>
      <p:grpSp>
        <p:nvGrpSpPr>
          <p:cNvPr id="13" name="Group 12">
            <a:extLst>
              <a:ext uri="{FF2B5EF4-FFF2-40B4-BE49-F238E27FC236}">
                <a16:creationId xmlns:a16="http://schemas.microsoft.com/office/drawing/2014/main" id="{2F76036C-C247-4F63-AE7F-2ADB1D496E7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1671579"/>
            <a:ext cx="4946649" cy="4792115"/>
            <a:chOff x="0" y="1671579"/>
            <a:chExt cx="4946649" cy="4792115"/>
          </a:xfrm>
        </p:grpSpPr>
        <p:sp>
          <p:nvSpPr>
            <p:cNvPr id="14" name="Oval 13">
              <a:extLst>
                <a:ext uri="{FF2B5EF4-FFF2-40B4-BE49-F238E27FC236}">
                  <a16:creationId xmlns:a16="http://schemas.microsoft.com/office/drawing/2014/main" id="{76E007C2-3152-4316-9102-D76C4E77FF14}"/>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154534" y="1671579"/>
              <a:ext cx="4792115" cy="4792115"/>
            </a:xfrm>
            <a:prstGeom prst="ellipse">
              <a:avLst/>
            </a:prstGeom>
            <a:solidFill>
              <a:schemeClr val="accent2">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Oval 14">
              <a:extLst>
                <a:ext uri="{FF2B5EF4-FFF2-40B4-BE49-F238E27FC236}">
                  <a16:creationId xmlns:a16="http://schemas.microsoft.com/office/drawing/2014/main" id="{097CD397-C9CD-43FA-ABEF-9C3530B00097}"/>
                </a:ext>
                <a:ext uri="{C183D7F6-B498-43B3-948B-1728B52AA6E4}">
                  <adec:decorative xmlns:adec="http://schemas.microsoft.com/office/drawing/2017/decorative" val="1"/>
                </a:ext>
              </a:extLst>
            </p:cNvPr>
            <p:cNvSpPr>
              <a:spLocks noChangeAspect="1"/>
            </p:cNvSpPr>
            <p:nvPr>
              <p:extLst>
                <p:ext uri="{386F3935-93C4-4BCD-93E2-E3B085C9AB24}">
                  <p16:designElem xmlns:p16="http://schemas.microsoft.com/office/powerpoint/2015/main" val="1"/>
                </p:ext>
              </p:extLst>
            </p:nvPr>
          </p:nvSpPr>
          <p:spPr>
            <a:xfrm>
              <a:off x="0" y="2115933"/>
              <a:ext cx="4320000" cy="4320000"/>
            </a:xfrm>
            <a:prstGeom prst="ellipse">
              <a:avLst/>
            </a:prstGeom>
            <a:solidFill>
              <a:schemeClr val="accent1">
                <a:alpha val="60000"/>
              </a:schemeClr>
            </a:solidFill>
            <a:ln>
              <a:noFill/>
            </a:ln>
            <a:effectLst>
              <a:softEdge rad="1016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pic>
        <p:nvPicPr>
          <p:cNvPr id="3" name="Picture 2" descr="A sign on a wall&#10;&#10;Description automatically generated with low confidence">
            <a:extLst>
              <a:ext uri="{FF2B5EF4-FFF2-40B4-BE49-F238E27FC236}">
                <a16:creationId xmlns:a16="http://schemas.microsoft.com/office/drawing/2014/main" id="{E9F30C7D-19F5-C7B9-C007-EC9520C65E7B}"/>
              </a:ext>
            </a:extLst>
          </p:cNvPr>
          <p:cNvPicPr>
            <a:picLocks noChangeAspect="1"/>
          </p:cNvPicPr>
          <p:nvPr/>
        </p:nvPicPr>
        <p:blipFill rotWithShape="1">
          <a:blip r:embed="rId4"/>
          <a:srcRect l="20550" r="23200"/>
          <a:stretch/>
        </p:blipFill>
        <p:spPr>
          <a:xfrm>
            <a:off x="579025" y="2169113"/>
            <a:ext cx="4320000" cy="4320000"/>
          </a:xfrm>
          <a:custGeom>
            <a:avLst/>
            <a:gdLst/>
            <a:ahLst/>
            <a:cxnLst/>
            <a:rect l="l" t="t" r="r" b="b"/>
            <a:pathLst>
              <a:path w="6858000" h="6858000">
                <a:moveTo>
                  <a:pt x="3429001" y="0"/>
                </a:moveTo>
                <a:cubicBezTo>
                  <a:pt x="5322784" y="0"/>
                  <a:pt x="6858000" y="1535216"/>
                  <a:pt x="6858000" y="3429001"/>
                </a:cubicBezTo>
                <a:cubicBezTo>
                  <a:pt x="6858000" y="5322785"/>
                  <a:pt x="5322784" y="6858000"/>
                  <a:pt x="3429001" y="6858000"/>
                </a:cubicBezTo>
                <a:cubicBezTo>
                  <a:pt x="1535216" y="6858000"/>
                  <a:pt x="0" y="5322785"/>
                  <a:pt x="0" y="3429001"/>
                </a:cubicBezTo>
                <a:cubicBezTo>
                  <a:pt x="0" y="1535216"/>
                  <a:pt x="1535216" y="0"/>
                  <a:pt x="3429001" y="0"/>
                </a:cubicBezTo>
                <a:close/>
              </a:path>
            </a:pathLst>
          </a:custGeom>
          <a:effectLst>
            <a:softEdge rad="508000"/>
          </a:effectLst>
        </p:spPr>
      </p:pic>
      <p:sp>
        <p:nvSpPr>
          <p:cNvPr id="2" name="AutoShape 2" descr="See the source image">
            <a:extLst>
              <a:ext uri="{FF2B5EF4-FFF2-40B4-BE49-F238E27FC236}">
                <a16:creationId xmlns:a16="http://schemas.microsoft.com/office/drawing/2014/main" id="{7E4EFB4F-A0EC-760D-596E-DC093FB48EC7}"/>
              </a:ext>
            </a:extLst>
          </p:cNvPr>
          <p:cNvSpPr>
            <a:spLocks noChangeAspect="1" noChangeArrowheads="1"/>
          </p:cNvSpPr>
          <p:nvPr/>
        </p:nvSpPr>
        <p:spPr bwMode="auto">
          <a:xfrm>
            <a:off x="5943600" y="32766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4" name="AutoShape 4" descr="See the source image">
            <a:extLst>
              <a:ext uri="{FF2B5EF4-FFF2-40B4-BE49-F238E27FC236}">
                <a16:creationId xmlns:a16="http://schemas.microsoft.com/office/drawing/2014/main" id="{595E77AB-A5EC-8271-ACB3-6CBD607C7F55}"/>
              </a:ext>
            </a:extLst>
          </p:cNvPr>
          <p:cNvSpPr>
            <a:spLocks noChangeAspect="1" noChangeArrowheads="1"/>
          </p:cNvSpPr>
          <p:nvPr/>
        </p:nvSpPr>
        <p:spPr bwMode="auto">
          <a:xfrm>
            <a:off x="6096000" y="3429000"/>
            <a:ext cx="304800" cy="304800"/>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extLst>
      <p:ext uri="{BB962C8B-B14F-4D97-AF65-F5344CB8AC3E}">
        <p14:creationId xmlns:p14="http://schemas.microsoft.com/office/powerpoint/2010/main" val="33335441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1" presetClass="entr" presetSubtype="1" fill="hold"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wheel(1)">
                                      <p:cBhvr>
                                        <p:cTn id="7" dur="2000"/>
                                        <p:tgtEl>
                                          <p:spTgt spid="3"/>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500"/>
                                        <p:tgtEl>
                                          <p:spTgt spid="5"/>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grpId="0" nodeType="clickEffect">
                                  <p:stCondLst>
                                    <p:cond delay="0"/>
                                  </p:stCondLst>
                                  <p:childTnLst>
                                    <p:set>
                                      <p:cBhvr>
                                        <p:cTn id="16" dur="1" fill="hold">
                                          <p:stCondLst>
                                            <p:cond delay="0"/>
                                          </p:stCondLst>
                                        </p:cTn>
                                        <p:tgtEl>
                                          <p:spTgt spid="6">
                                            <p:txEl>
                                              <p:pRg st="0" end="0"/>
                                            </p:txEl>
                                          </p:spTgt>
                                        </p:tgtEl>
                                        <p:attrNameLst>
                                          <p:attrName>style.visibility</p:attrName>
                                        </p:attrNameLst>
                                      </p:cBhvr>
                                      <p:to>
                                        <p:strVal val="visible"/>
                                      </p:to>
                                    </p:set>
                                    <p:animEffect transition="in" filter="wipe(down)">
                                      <p:cBhvr>
                                        <p:cTn id="17" dur="500"/>
                                        <p:tgtEl>
                                          <p:spTgt spid="6">
                                            <p:txEl>
                                              <p:pRg st="0" end="0"/>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grpId="0" nodeType="clickEffect">
                                  <p:stCondLst>
                                    <p:cond delay="0"/>
                                  </p:stCondLst>
                                  <p:childTnLst>
                                    <p:set>
                                      <p:cBhvr>
                                        <p:cTn id="21" dur="1" fill="hold">
                                          <p:stCondLst>
                                            <p:cond delay="0"/>
                                          </p:stCondLst>
                                        </p:cTn>
                                        <p:tgtEl>
                                          <p:spTgt spid="6">
                                            <p:txEl>
                                              <p:pRg st="1" end="1"/>
                                            </p:txEl>
                                          </p:spTgt>
                                        </p:tgtEl>
                                        <p:attrNameLst>
                                          <p:attrName>style.visibility</p:attrName>
                                        </p:attrNameLst>
                                      </p:cBhvr>
                                      <p:to>
                                        <p:strVal val="visible"/>
                                      </p:to>
                                    </p:set>
                                    <p:animEffect transition="in" filter="wipe(down)">
                                      <p:cBhvr>
                                        <p:cTn id="22" dur="500"/>
                                        <p:tgtEl>
                                          <p:spTgt spid="6">
                                            <p:txEl>
                                              <p:pRg st="1" end="1"/>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grpId="0" nodeType="clickEffect">
                                  <p:stCondLst>
                                    <p:cond delay="0"/>
                                  </p:stCondLst>
                                  <p:childTnLst>
                                    <p:set>
                                      <p:cBhvr>
                                        <p:cTn id="26" dur="1" fill="hold">
                                          <p:stCondLst>
                                            <p:cond delay="0"/>
                                          </p:stCondLst>
                                        </p:cTn>
                                        <p:tgtEl>
                                          <p:spTgt spid="6">
                                            <p:txEl>
                                              <p:pRg st="2" end="2"/>
                                            </p:txEl>
                                          </p:spTgt>
                                        </p:tgtEl>
                                        <p:attrNameLst>
                                          <p:attrName>style.visibility</p:attrName>
                                        </p:attrNameLst>
                                      </p:cBhvr>
                                      <p:to>
                                        <p:strVal val="visible"/>
                                      </p:to>
                                    </p:set>
                                    <p:animEffect transition="in" filter="wipe(down)">
                                      <p:cBhvr>
                                        <p:cTn id="27" dur="500"/>
                                        <p:tgtEl>
                                          <p:spTgt spid="6">
                                            <p:txEl>
                                              <p:pRg st="2" end="2"/>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grpId="0" nodeType="clickEffect">
                                  <p:stCondLst>
                                    <p:cond delay="0"/>
                                  </p:stCondLst>
                                  <p:childTnLst>
                                    <p:set>
                                      <p:cBhvr>
                                        <p:cTn id="31" dur="1" fill="hold">
                                          <p:stCondLst>
                                            <p:cond delay="0"/>
                                          </p:stCondLst>
                                        </p:cTn>
                                        <p:tgtEl>
                                          <p:spTgt spid="6">
                                            <p:txEl>
                                              <p:pRg st="3" end="3"/>
                                            </p:txEl>
                                          </p:spTgt>
                                        </p:tgtEl>
                                        <p:attrNameLst>
                                          <p:attrName>style.visibility</p:attrName>
                                        </p:attrNameLst>
                                      </p:cBhvr>
                                      <p:to>
                                        <p:strVal val="visible"/>
                                      </p:to>
                                    </p:set>
                                    <p:animEffect transition="in" filter="wipe(down)">
                                      <p:cBhvr>
                                        <p:cTn id="32" dur="500"/>
                                        <p:tgtEl>
                                          <p:spTgt spid="6">
                                            <p:txEl>
                                              <p:pRg st="3" end="3"/>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grpId="0" nodeType="clickEffect">
                                  <p:stCondLst>
                                    <p:cond delay="0"/>
                                  </p:stCondLst>
                                  <p:childTnLst>
                                    <p:set>
                                      <p:cBhvr>
                                        <p:cTn id="36" dur="1" fill="hold">
                                          <p:stCondLst>
                                            <p:cond delay="0"/>
                                          </p:stCondLst>
                                        </p:cTn>
                                        <p:tgtEl>
                                          <p:spTgt spid="6">
                                            <p:txEl>
                                              <p:pRg st="4" end="4"/>
                                            </p:txEl>
                                          </p:spTgt>
                                        </p:tgtEl>
                                        <p:attrNameLst>
                                          <p:attrName>style.visibility</p:attrName>
                                        </p:attrNameLst>
                                      </p:cBhvr>
                                      <p:to>
                                        <p:strVal val="visible"/>
                                      </p:to>
                                    </p:set>
                                    <p:animEffect transition="in" filter="wipe(down)">
                                      <p:cBhvr>
                                        <p:cTn id="37" dur="500"/>
                                        <p:tgtEl>
                                          <p:spTgt spid="6">
                                            <p:txEl>
                                              <p:pRg st="4" end="4"/>
                                            </p:txEl>
                                          </p:spTgt>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grpId="0" nodeType="clickEffect">
                                  <p:stCondLst>
                                    <p:cond delay="0"/>
                                  </p:stCondLst>
                                  <p:childTnLst>
                                    <p:set>
                                      <p:cBhvr>
                                        <p:cTn id="41" dur="1" fill="hold">
                                          <p:stCondLst>
                                            <p:cond delay="0"/>
                                          </p:stCondLst>
                                        </p:cTn>
                                        <p:tgtEl>
                                          <p:spTgt spid="6">
                                            <p:txEl>
                                              <p:pRg st="5" end="5"/>
                                            </p:txEl>
                                          </p:spTgt>
                                        </p:tgtEl>
                                        <p:attrNameLst>
                                          <p:attrName>style.visibility</p:attrName>
                                        </p:attrNameLst>
                                      </p:cBhvr>
                                      <p:to>
                                        <p:strVal val="visible"/>
                                      </p:to>
                                    </p:set>
                                    <p:animEffect transition="in" filter="wipe(down)">
                                      <p:cBhvr>
                                        <p:cTn id="42" dur="500"/>
                                        <p:tgtEl>
                                          <p:spTgt spid="6">
                                            <p:txEl>
                                              <p:pRg st="5" end="5"/>
                                            </p:txEl>
                                          </p:spTgt>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grpId="0" nodeType="clickEffect">
                                  <p:stCondLst>
                                    <p:cond delay="0"/>
                                  </p:stCondLst>
                                  <p:childTnLst>
                                    <p:set>
                                      <p:cBhvr>
                                        <p:cTn id="46" dur="1" fill="hold">
                                          <p:stCondLst>
                                            <p:cond delay="0"/>
                                          </p:stCondLst>
                                        </p:cTn>
                                        <p:tgtEl>
                                          <p:spTgt spid="6">
                                            <p:txEl>
                                              <p:pRg st="6" end="6"/>
                                            </p:txEl>
                                          </p:spTgt>
                                        </p:tgtEl>
                                        <p:attrNameLst>
                                          <p:attrName>style.visibility</p:attrName>
                                        </p:attrNameLst>
                                      </p:cBhvr>
                                      <p:to>
                                        <p:strVal val="visible"/>
                                      </p:to>
                                    </p:set>
                                    <p:animEffect transition="in" filter="wipe(down)">
                                      <p:cBhvr>
                                        <p:cTn id="47" dur="500"/>
                                        <p:tgtEl>
                                          <p:spTgt spid="6">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P spid="6" grpId="0" build="p"/>
    </p:bldLst>
  </p:timing>
</p:sld>
</file>

<file path=ppt/theme/theme1.xml><?xml version="1.0" encoding="utf-8"?>
<a:theme xmlns:a="http://schemas.openxmlformats.org/drawingml/2006/main" name="GlowVTI">
  <a:themeElements>
    <a:clrScheme name="AnalogousFromDarkSeedLeftStep">
      <a:dk1>
        <a:srgbClr val="000000"/>
      </a:dk1>
      <a:lt1>
        <a:srgbClr val="FFFFFF"/>
      </a:lt1>
      <a:dk2>
        <a:srgbClr val="1C2831"/>
      </a:dk2>
      <a:lt2>
        <a:srgbClr val="F1F3F0"/>
      </a:lt2>
      <a:accent1>
        <a:srgbClr val="C929E7"/>
      </a:accent1>
      <a:accent2>
        <a:srgbClr val="6D1FD6"/>
      </a:accent2>
      <a:accent3>
        <a:srgbClr val="2B29E7"/>
      </a:accent3>
      <a:accent4>
        <a:srgbClr val="1765D5"/>
      </a:accent4>
      <a:accent5>
        <a:srgbClr val="27BBDA"/>
      </a:accent5>
      <a:accent6>
        <a:srgbClr val="15C399"/>
      </a:accent6>
      <a:hlink>
        <a:srgbClr val="3F93BF"/>
      </a:hlink>
      <a:folHlink>
        <a:srgbClr val="7F7F7F"/>
      </a:folHlink>
    </a:clrScheme>
    <a:fontScheme name="Blur">
      <a:majorFont>
        <a:latin typeface="Bell MT"/>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GlowVTI" id="{D5B5AA20-F6D3-43B8-AF6B-ECAF69256418}" vid="{93025AB5-1D44-4CD3-9BC3-729F6E11E040}"/>
    </a:ext>
  </a:extLst>
</a:theme>
</file>

<file path=docProps/app.xml><?xml version="1.0" encoding="utf-8"?>
<Properties xmlns="http://schemas.openxmlformats.org/officeDocument/2006/extended-properties" xmlns:vt="http://schemas.openxmlformats.org/officeDocument/2006/docPropsVTypes">
  <Template>ppt6C7D.tmp</Template>
  <TotalTime>0</TotalTime>
  <Words>1405</Words>
  <Application>Microsoft Office PowerPoint</Application>
  <PresentationFormat>Widescreen</PresentationFormat>
  <Paragraphs>74</Paragraphs>
  <Slides>16</Slides>
  <Notes>0</Notes>
  <HiddenSlides>0</HiddenSlides>
  <MMClips>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16</vt:i4>
      </vt:variant>
    </vt:vector>
  </HeadingPairs>
  <TitlesOfParts>
    <vt:vector size="26" baseType="lpstr">
      <vt:lpstr>Aharoni</vt:lpstr>
      <vt:lpstr>Arial</vt:lpstr>
      <vt:lpstr>Arial Narrow</vt:lpstr>
      <vt:lpstr>Avenir Next LT Pro</vt:lpstr>
      <vt:lpstr>Bell MT</vt:lpstr>
      <vt:lpstr>Times New Roman</vt:lpstr>
      <vt:lpstr>Times New Roman </vt:lpstr>
      <vt:lpstr>Wingdings</vt:lpstr>
      <vt:lpstr>Wingdings 2</vt:lpstr>
      <vt:lpstr>GlowVTI</vt:lpstr>
      <vt:lpstr>The impact of Modern Technology on Amazon </vt:lpstr>
      <vt:lpstr>Background of the company:</vt:lpstr>
      <vt:lpstr>Types of technologies used during the early ages of the company</vt:lpstr>
      <vt:lpstr>PowerPoint Presentation</vt:lpstr>
      <vt:lpstr>Amazon Early Marketing Strategy</vt:lpstr>
      <vt:lpstr>AMAZON approach to reach and sell products to the customers without recent techs</vt:lpstr>
      <vt:lpstr>How AMAZON struggled without the technology available today ?</vt:lpstr>
      <vt:lpstr>Insights of the modern technology introduces</vt:lpstr>
      <vt:lpstr>Rise of AMAZON with technology</vt:lpstr>
      <vt:lpstr>List of technologies</vt:lpstr>
      <vt:lpstr>Amazon Pay</vt:lpstr>
      <vt:lpstr>The impact of the modern technology </vt:lpstr>
      <vt:lpstr>AMAZON</vt:lpstr>
      <vt:lpstr>Modern technology</vt:lpstr>
      <vt:lpstr>THE IMPACT</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Maria Covete</dc:creator>
  <cp:lastModifiedBy>Maria Covete</cp:lastModifiedBy>
  <cp:revision>40</cp:revision>
  <dcterms:created xsi:type="dcterms:W3CDTF">2022-07-12T08:53:34Z</dcterms:created>
  <dcterms:modified xsi:type="dcterms:W3CDTF">2022-08-08T12:01:59Z</dcterms:modified>
</cp:coreProperties>
</file>