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82" r:id="rId3"/>
    <p:sldId id="283" r:id="rId4"/>
    <p:sldId id="284" r:id="rId5"/>
    <p:sldId id="285" r:id="rId6"/>
    <p:sldId id="263" r:id="rId7"/>
    <p:sldId id="266" r:id="rId8"/>
    <p:sldId id="265" r:id="rId9"/>
    <p:sldId id="267" r:id="rId10"/>
    <p:sldId id="268" r:id="rId11"/>
    <p:sldId id="256" r:id="rId12"/>
    <p:sldId id="257" r:id="rId13"/>
    <p:sldId id="258" r:id="rId14"/>
    <p:sldId id="259" r:id="rId15"/>
    <p:sldId id="260" r:id="rId16"/>
    <p:sldId id="262" r:id="rId17"/>
    <p:sldId id="269" r:id="rId18"/>
    <p:sldId id="264" r:id="rId19"/>
    <p:sldId id="270" r:id="rId20"/>
    <p:sldId id="26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sorterViewPr>
    <p:cViewPr>
      <p:scale>
        <a:sx n="100" d="100"/>
        <a:sy n="100" d="100"/>
      </p:scale>
      <p:origin x="0" y="-335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B3D0A-D1F7-4672-8FE8-A32DBFF049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11B329-5D84-7C94-8641-CEF293FE4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62FCAA-DFD0-5ED1-3997-3B8BC9E61925}"/>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5" name="Footer Placeholder 4">
            <a:extLst>
              <a:ext uri="{FF2B5EF4-FFF2-40B4-BE49-F238E27FC236}">
                <a16:creationId xmlns:a16="http://schemas.microsoft.com/office/drawing/2014/main" id="{6A0BA3C2-96B2-DEED-2283-F5AAC6E354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92EF2D-A072-E252-EB0C-B16AD449341E}"/>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2467700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54E6-28C0-598E-2866-F94883625F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50B504-AF0D-67FE-61BA-61062CFC3B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EF8F5-EEF9-FE10-E84E-25A3F2CF97CF}"/>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5" name="Footer Placeholder 4">
            <a:extLst>
              <a:ext uri="{FF2B5EF4-FFF2-40B4-BE49-F238E27FC236}">
                <a16:creationId xmlns:a16="http://schemas.microsoft.com/office/drawing/2014/main" id="{38AFDEBF-32B5-5640-64F1-60F28C047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FA543-53FF-7DB4-CBBA-EA07B8803A85}"/>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3403283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73FA5-01FD-B2C2-C642-3D66E72040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128AB5-547D-E191-2BC4-C022473B09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5B1308-E6D4-59E0-23E8-3BA3578C22D0}"/>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5" name="Footer Placeholder 4">
            <a:extLst>
              <a:ext uri="{FF2B5EF4-FFF2-40B4-BE49-F238E27FC236}">
                <a16:creationId xmlns:a16="http://schemas.microsoft.com/office/drawing/2014/main" id="{09798329-D372-93CF-06EA-22B61CDFE2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0778A4-CA0C-AEA2-2D73-22275B4940A1}"/>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3825597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131FA-E2FF-559F-D938-66135452A2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6F596A-E92E-7DA7-D914-7FACE7791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ED09BE-B91D-E709-199B-8CD843BA96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A69117-4AA6-CB05-D2A1-1CFC91213263}"/>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6" name="Footer Placeholder 5">
            <a:extLst>
              <a:ext uri="{FF2B5EF4-FFF2-40B4-BE49-F238E27FC236}">
                <a16:creationId xmlns:a16="http://schemas.microsoft.com/office/drawing/2014/main" id="{8906F579-E479-4688-8D83-2A9DC60D8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A09E47-066B-AD8E-6073-CE6893EC1075}"/>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2219630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DB2EA-830F-CF67-6578-C5FAE67C7B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15FC1F-F064-F736-EFEC-E3E19CEAF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FBEF3F-4DF7-DF14-A772-0892360877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1AE902-3918-E8E2-A88C-27177B1ADC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65EC19-9D3D-C4C3-B946-C825A4676C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F58C7E-AD28-0E31-1A63-8A2A7AD6A56D}"/>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8" name="Footer Placeholder 7">
            <a:extLst>
              <a:ext uri="{FF2B5EF4-FFF2-40B4-BE49-F238E27FC236}">
                <a16:creationId xmlns:a16="http://schemas.microsoft.com/office/drawing/2014/main" id="{82DA4C0B-C6A5-3EC2-D9CF-B8B0C70F41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279E81-D093-4C67-5D28-B46834EB1DDC}"/>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15811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A638A-E3F0-9E02-C862-2A588DA18D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1D8EFA-BA7D-1AF3-F74C-872AAE71B96A}"/>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4" name="Footer Placeholder 3">
            <a:extLst>
              <a:ext uri="{FF2B5EF4-FFF2-40B4-BE49-F238E27FC236}">
                <a16:creationId xmlns:a16="http://schemas.microsoft.com/office/drawing/2014/main" id="{E827569A-6794-4B1F-B614-00CCCB5ACC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F0257D-722C-195A-FB4F-E0420021279E}"/>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1603400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154986-3FC4-6779-D90E-8A87844F26F0}"/>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3" name="Footer Placeholder 2">
            <a:extLst>
              <a:ext uri="{FF2B5EF4-FFF2-40B4-BE49-F238E27FC236}">
                <a16:creationId xmlns:a16="http://schemas.microsoft.com/office/drawing/2014/main" id="{4B697B4B-F198-DF0F-EC0F-546D3C6F2C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837CC0-C19F-9232-4060-9CD6F3A2CD3B}"/>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3909320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95C3-AD72-5F39-0E4C-7AE3D26F58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82FC38-D6BF-7CCA-33AB-62AD5A8FD2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9458C0-0A3A-71DB-21EB-1FB6B0A15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A5A3A8-FDFB-11BB-B2A3-D5F1077B2C30}"/>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6" name="Footer Placeholder 5">
            <a:extLst>
              <a:ext uri="{FF2B5EF4-FFF2-40B4-BE49-F238E27FC236}">
                <a16:creationId xmlns:a16="http://schemas.microsoft.com/office/drawing/2014/main" id="{55FBD525-DC2C-E1A9-4942-61CC74C9A8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90EA71-E572-075F-CD46-6821282F49D4}"/>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419925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2118-1C55-17E2-EAD5-3AC9463B5C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16855C-088B-999D-2F47-6DB7DA758D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CA5003-1BE4-796A-9DE2-967C3864D9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C4AA8-311F-F142-DC60-8631623279FC}"/>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6" name="Footer Placeholder 5">
            <a:extLst>
              <a:ext uri="{FF2B5EF4-FFF2-40B4-BE49-F238E27FC236}">
                <a16:creationId xmlns:a16="http://schemas.microsoft.com/office/drawing/2014/main" id="{57814699-4E19-56A2-9AE3-E9A4A9556D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2B445-1913-A9D7-5100-9486138857C5}"/>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525337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6A71-3926-DD99-6A2A-C28CE4CD40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BF8B3-0104-FC02-4CF4-669C555B03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AFB859-5381-9C63-EF1E-3359EE80304E}"/>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5" name="Footer Placeholder 4">
            <a:extLst>
              <a:ext uri="{FF2B5EF4-FFF2-40B4-BE49-F238E27FC236}">
                <a16:creationId xmlns:a16="http://schemas.microsoft.com/office/drawing/2014/main" id="{1CFEE730-32E4-AA55-6756-A9422D831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2EEF2-6A85-38BD-D881-6CBDB4E5069D}"/>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2153252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3C29A6-3ED0-5C69-3800-6DAC4CFF04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B4C021-79C6-B815-91C7-BC6770D63B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FBCA24-3F59-0A00-5ACE-DEDD6F1F08AA}"/>
              </a:ext>
            </a:extLst>
          </p:cNvPr>
          <p:cNvSpPr>
            <a:spLocks noGrp="1"/>
          </p:cNvSpPr>
          <p:nvPr>
            <p:ph type="dt" sz="half" idx="10"/>
          </p:nvPr>
        </p:nvSpPr>
        <p:spPr/>
        <p:txBody>
          <a:bodyPr/>
          <a:lstStyle/>
          <a:p>
            <a:fld id="{5885FEB5-D6CB-42EF-A060-2F4017B4B5B5}" type="datetimeFigureOut">
              <a:rPr lang="en-GB" smtClean="0"/>
              <a:t>08/12/2024</a:t>
            </a:fld>
            <a:endParaRPr lang="en-GB"/>
          </a:p>
        </p:txBody>
      </p:sp>
      <p:sp>
        <p:nvSpPr>
          <p:cNvPr id="5" name="Footer Placeholder 4">
            <a:extLst>
              <a:ext uri="{FF2B5EF4-FFF2-40B4-BE49-F238E27FC236}">
                <a16:creationId xmlns:a16="http://schemas.microsoft.com/office/drawing/2014/main" id="{6F6EA15E-E682-A304-D771-581E3EEC8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71FA3-ABFB-0523-A13C-3FB86905F6BF}"/>
              </a:ext>
            </a:extLst>
          </p:cNvPr>
          <p:cNvSpPr>
            <a:spLocks noGrp="1"/>
          </p:cNvSpPr>
          <p:nvPr>
            <p:ph type="sldNum" sz="quarter" idx="12"/>
          </p:nvPr>
        </p:nvSpPr>
        <p:spPr/>
        <p:txBody>
          <a:bodyPr/>
          <a:lstStyle/>
          <a:p>
            <a:fld id="{6B85570C-F780-4F80-87F2-D12EC3F91045}" type="slidenum">
              <a:rPr lang="en-GB" smtClean="0"/>
              <a:t>‹#›</a:t>
            </a:fld>
            <a:endParaRPr lang="en-GB"/>
          </a:p>
        </p:txBody>
      </p:sp>
    </p:spTree>
    <p:extLst>
      <p:ext uri="{BB962C8B-B14F-4D97-AF65-F5344CB8AC3E}">
        <p14:creationId xmlns:p14="http://schemas.microsoft.com/office/powerpoint/2010/main" val="4200404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BAD10-904C-4032-BB6F-3B839692F8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007E8B-E461-48B5-AE47-F120D0817C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54C492-56F9-4EA0-B9CC-F545046C577B}"/>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5" name="Footer Placeholder 4">
            <a:extLst>
              <a:ext uri="{FF2B5EF4-FFF2-40B4-BE49-F238E27FC236}">
                <a16:creationId xmlns:a16="http://schemas.microsoft.com/office/drawing/2014/main" id="{FA2806E4-2ABB-47A3-8B4D-0CB3CC559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CB582-7933-4DF0-A811-327E673B5486}"/>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4221268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10666-2A0A-4E4D-95C9-A03E4A573D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3BD24E-4139-46F4-A790-448FE4AD8B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739FA8-ED6A-4A45-855A-D015D7E4B13B}"/>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5" name="Footer Placeholder 4">
            <a:extLst>
              <a:ext uri="{FF2B5EF4-FFF2-40B4-BE49-F238E27FC236}">
                <a16:creationId xmlns:a16="http://schemas.microsoft.com/office/drawing/2014/main" id="{718EF50C-FB5A-4445-B3EA-52F52F2C5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C5B92-055C-409C-A69E-1382D8747DB2}"/>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553929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2FB-D344-4B6F-A424-9B8E4250FE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D17214-93BB-4627-A428-278060BE8C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0BA0E44-DA2E-4519-8CC1-84ED820E3616}"/>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5" name="Footer Placeholder 4">
            <a:extLst>
              <a:ext uri="{FF2B5EF4-FFF2-40B4-BE49-F238E27FC236}">
                <a16:creationId xmlns:a16="http://schemas.microsoft.com/office/drawing/2014/main" id="{64626E52-713D-4FC5-9873-D5094B1D6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BD2C5-E32B-479D-86C9-00DD5CB9693A}"/>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71662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85C08-D06C-4267-8BDE-931EF3164D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A8043E-5D39-43AD-86A0-EFC5E94BB64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327C7A-A420-4C8B-92E9-9F40D92CECE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01C345-09FA-46A5-84EF-EA392F98C87B}"/>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6" name="Footer Placeholder 5">
            <a:extLst>
              <a:ext uri="{FF2B5EF4-FFF2-40B4-BE49-F238E27FC236}">
                <a16:creationId xmlns:a16="http://schemas.microsoft.com/office/drawing/2014/main" id="{1C21F9C5-8BD2-49B8-A3DF-485F52578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8F7FC-FB38-4EE3-A1D1-762E98E3507A}"/>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407991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2FE6E-3144-4866-958C-2ED8AE3486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084EDD-BD20-4DD0-90EE-7EFB518E18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A3C9CE-A835-4C46-B7FE-30969F74ED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D43079-BA78-4C2A-AEEC-4DEFDCA60D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350E1A-FE24-44D5-837A-EACFD5913F0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8085F8-3E36-4318-B791-A78257675F0D}"/>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8" name="Footer Placeholder 7">
            <a:extLst>
              <a:ext uri="{FF2B5EF4-FFF2-40B4-BE49-F238E27FC236}">
                <a16:creationId xmlns:a16="http://schemas.microsoft.com/office/drawing/2014/main" id="{458F2867-CD1B-4503-B730-CABC17FA7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6257E1-74C0-4E35-9D56-F7ECF28F234E}"/>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2613466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34B1-D472-44A8-BF33-F0C4EBCCD1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5CBBF1-89C3-4A9F-9D9A-EE5E4C50AC6A}"/>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4" name="Footer Placeholder 3">
            <a:extLst>
              <a:ext uri="{FF2B5EF4-FFF2-40B4-BE49-F238E27FC236}">
                <a16:creationId xmlns:a16="http://schemas.microsoft.com/office/drawing/2014/main" id="{34AA1E10-031F-4EBD-9396-2C694EF407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E43599-0951-4B85-A846-D03ACB691564}"/>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5199406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001B69-D59E-4E1A-B000-B52F09F53723}"/>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3" name="Footer Placeholder 2">
            <a:extLst>
              <a:ext uri="{FF2B5EF4-FFF2-40B4-BE49-F238E27FC236}">
                <a16:creationId xmlns:a16="http://schemas.microsoft.com/office/drawing/2014/main" id="{6DDE2985-EFE3-4F13-AC5B-3DF0928DAD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F8752D-F5E0-4B30-A9D8-C25C66DD1368}"/>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4806300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1B89-30FB-45FF-95BF-68ED074AD6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FC4A51-70DF-4707-A087-90607DDA8E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B5A99E-B12C-4519-BB3C-94232D37AE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F8BFD4D-7AC3-4EB7-B12B-409ECA544B6C}"/>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6" name="Footer Placeholder 5">
            <a:extLst>
              <a:ext uri="{FF2B5EF4-FFF2-40B4-BE49-F238E27FC236}">
                <a16:creationId xmlns:a16="http://schemas.microsoft.com/office/drawing/2014/main" id="{919DE7BD-3376-40A9-A4C6-6EBFD5D67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9E4F1F-5CE5-4DDC-8AC8-2ED244B5C0B7}"/>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7918414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B1BE5-44A7-471C-867B-4A43F97A31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8BFF40-B81B-477E-9847-1525079E3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B8BE54-125E-44F3-B8E8-6E9443D553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ABABB6-2EA6-433B-9C62-4B4225BB68E9}"/>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6" name="Footer Placeholder 5">
            <a:extLst>
              <a:ext uri="{FF2B5EF4-FFF2-40B4-BE49-F238E27FC236}">
                <a16:creationId xmlns:a16="http://schemas.microsoft.com/office/drawing/2014/main" id="{A7223450-123A-474F-B762-9453FC750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CC4FC0-5631-4D6F-8FC8-A848D122AD0F}"/>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2227466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0CF0-5D0A-483B-A27C-53E0CE836A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DEE043-8E16-4791-AB35-F35F31581C6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15953A-DC4C-4151-BA2C-E9A881A12361}"/>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5" name="Footer Placeholder 4">
            <a:extLst>
              <a:ext uri="{FF2B5EF4-FFF2-40B4-BE49-F238E27FC236}">
                <a16:creationId xmlns:a16="http://schemas.microsoft.com/office/drawing/2014/main" id="{E1F4D2E1-B94F-494C-A573-B25CE6F0E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B6B7-5FDF-40E4-83A5-E56FFDD9F769}"/>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2301001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2D8437-419C-4C2C-B977-468DA4EE53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7AC376-7A86-4ED9-9A1C-2ECA40355AA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AE107C-6DCC-431C-AF7A-5B92D409FDA3}"/>
              </a:ext>
            </a:extLst>
          </p:cNvPr>
          <p:cNvSpPr>
            <a:spLocks noGrp="1"/>
          </p:cNvSpPr>
          <p:nvPr>
            <p:ph type="dt" sz="half" idx="10"/>
          </p:nvPr>
        </p:nvSpPr>
        <p:spPr/>
        <p:txBody>
          <a:bodyPr/>
          <a:lstStyle/>
          <a:p>
            <a:fld id="{AA30443C-C37F-44E2-86A8-47E5E95542E6}" type="datetimeFigureOut">
              <a:rPr lang="en-GB" smtClean="0"/>
              <a:t>08/12/2024</a:t>
            </a:fld>
            <a:endParaRPr lang="en-GB"/>
          </a:p>
        </p:txBody>
      </p:sp>
      <p:sp>
        <p:nvSpPr>
          <p:cNvPr id="5" name="Footer Placeholder 4">
            <a:extLst>
              <a:ext uri="{FF2B5EF4-FFF2-40B4-BE49-F238E27FC236}">
                <a16:creationId xmlns:a16="http://schemas.microsoft.com/office/drawing/2014/main" id="{D545E4F7-7670-411E-944D-B82302D9F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37B19-B459-49D8-B183-F9CC67417E95}"/>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945171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83DA5E-40CE-85DB-7A17-3164C86598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43C7F5-B22A-B402-D229-B3CD2F68D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3C479-921F-9C2E-1F28-A386160978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85FEB5-D6CB-42EF-A060-2F4017B4B5B5}" type="datetimeFigureOut">
              <a:rPr lang="en-GB" smtClean="0"/>
              <a:t>08/12/2024</a:t>
            </a:fld>
            <a:endParaRPr lang="en-GB"/>
          </a:p>
        </p:txBody>
      </p:sp>
      <p:sp>
        <p:nvSpPr>
          <p:cNvPr id="5" name="Footer Placeholder 4">
            <a:extLst>
              <a:ext uri="{FF2B5EF4-FFF2-40B4-BE49-F238E27FC236}">
                <a16:creationId xmlns:a16="http://schemas.microsoft.com/office/drawing/2014/main" id="{7A66B9C6-4795-F468-0AC1-ED7AFB947C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7C5032E-38AE-358C-8AA3-9A438B596F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85570C-F780-4F80-87F2-D12EC3F91045}" type="slidenum">
              <a:rPr lang="en-GB" smtClean="0"/>
              <a:t>‹#›</a:t>
            </a:fld>
            <a:endParaRPr lang="en-GB"/>
          </a:p>
        </p:txBody>
      </p:sp>
    </p:spTree>
    <p:extLst>
      <p:ext uri="{BB962C8B-B14F-4D97-AF65-F5344CB8AC3E}">
        <p14:creationId xmlns:p14="http://schemas.microsoft.com/office/powerpoint/2010/main" val="1090852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BB2760-0B03-4F89-AC34-465AD479E3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8909D7-6ADA-4307-9226-267249B21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F23BFF-6908-491E-AD63-CD4592442E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0443C-C37F-44E2-86A8-47E5E95542E6}" type="datetimeFigureOut">
              <a:rPr lang="en-GB" smtClean="0"/>
              <a:t>08/12/2024</a:t>
            </a:fld>
            <a:endParaRPr lang="en-GB"/>
          </a:p>
        </p:txBody>
      </p:sp>
      <p:sp>
        <p:nvSpPr>
          <p:cNvPr id="5" name="Footer Placeholder 4">
            <a:extLst>
              <a:ext uri="{FF2B5EF4-FFF2-40B4-BE49-F238E27FC236}">
                <a16:creationId xmlns:a16="http://schemas.microsoft.com/office/drawing/2014/main" id="{D0FB2D90-3D83-4E43-9E19-507BE30C7A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790653-FA48-4E50-B486-9F6D3123E8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84E902-A3A6-4465-9555-2C5D6B21850F}" type="slidenum">
              <a:rPr lang="en-GB" smtClean="0"/>
              <a:t>‹#›</a:t>
            </a:fld>
            <a:endParaRPr lang="en-GB"/>
          </a:p>
        </p:txBody>
      </p:sp>
    </p:spTree>
    <p:extLst>
      <p:ext uri="{BB962C8B-B14F-4D97-AF65-F5344CB8AC3E}">
        <p14:creationId xmlns:p14="http://schemas.microsoft.com/office/powerpoint/2010/main" val="6387761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abour.org.uk/change/mission-driven-government/"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news/pm-sets-out-blueprint-for-decade-of-national-renewal" TargetMode="External"/><Relationship Id="rId2" Type="http://schemas.openxmlformats.org/officeDocument/2006/relationships/hyperlink" Target="https://www.gov.uk/government/speeches/home-secretarys-vision-for-police-reform" TargetMode="External"/><Relationship Id="rId1" Type="http://schemas.openxmlformats.org/officeDocument/2006/relationships/slideLayout" Target="../slideLayouts/slideLayout2.xml"/><Relationship Id="rId4" Type="http://schemas.openxmlformats.org/officeDocument/2006/relationships/hyperlink" Target="https://www.gov.uk/government/news/more-bobbies-on-the-beat-as-pm-puts-peoples-priorities-fir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in a suit&#10;&#10;Description automatically generated">
            <a:extLst>
              <a:ext uri="{FF2B5EF4-FFF2-40B4-BE49-F238E27FC236}">
                <a16:creationId xmlns:a16="http://schemas.microsoft.com/office/drawing/2014/main" id="{0313CB2F-BA7F-FFFD-F642-BB7F52D0CB42}"/>
              </a:ext>
            </a:extLst>
          </p:cNvPr>
          <p:cNvPicPr>
            <a:picLocks noChangeAspect="1"/>
          </p:cNvPicPr>
          <p:nvPr/>
        </p:nvPicPr>
        <p:blipFill>
          <a:blip r:embed="rId2"/>
          <a:srcRect l="4759" r="34627" b="909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E6FB9C-D85D-10F6-4F55-5025766AAACD}"/>
              </a:ext>
            </a:extLst>
          </p:cNvPr>
          <p:cNvSpPr>
            <a:spLocks noGrp="1"/>
          </p:cNvSpPr>
          <p:nvPr>
            <p:ph type="ctrTitle"/>
          </p:nvPr>
        </p:nvSpPr>
        <p:spPr>
          <a:xfrm>
            <a:off x="477981" y="1122363"/>
            <a:ext cx="4872232" cy="3304888"/>
          </a:xfrm>
        </p:spPr>
        <p:txBody>
          <a:bodyPr anchor="b">
            <a:noAutofit/>
          </a:bodyPr>
          <a:lstStyle/>
          <a:p>
            <a:pPr algn="l"/>
            <a:r>
              <a:rPr lang="en-GB" dirty="0">
                <a:solidFill>
                  <a:schemeClr val="bg1"/>
                </a:solidFill>
              </a:rPr>
              <a:t>The Transformation Mission?</a:t>
            </a:r>
          </a:p>
        </p:txBody>
      </p:sp>
      <p:sp>
        <p:nvSpPr>
          <p:cNvPr id="3" name="Subtitle 2">
            <a:extLst>
              <a:ext uri="{FF2B5EF4-FFF2-40B4-BE49-F238E27FC236}">
                <a16:creationId xmlns:a16="http://schemas.microsoft.com/office/drawing/2014/main" id="{AD116C26-2B98-D02D-B360-064191C64CC6}"/>
              </a:ext>
            </a:extLst>
          </p:cNvPr>
          <p:cNvSpPr>
            <a:spLocks noGrp="1"/>
          </p:cNvSpPr>
          <p:nvPr>
            <p:ph type="subTitle" idx="1"/>
          </p:nvPr>
        </p:nvSpPr>
        <p:spPr>
          <a:xfrm>
            <a:off x="477980" y="4872922"/>
            <a:ext cx="4395577" cy="1341107"/>
          </a:xfrm>
        </p:spPr>
        <p:txBody>
          <a:bodyPr>
            <a:noAutofit/>
          </a:bodyPr>
          <a:lstStyle/>
          <a:p>
            <a:pPr algn="l"/>
            <a:r>
              <a:rPr lang="en-GB" sz="2800" dirty="0">
                <a:solidFill>
                  <a:schemeClr val="bg1"/>
                </a:solidFill>
              </a:rPr>
              <a:t>Mission-Driven Government and the Localism Possibilities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675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F3FD59-B53F-A0D5-7EC1-B1C4DBF480AB}"/>
              </a:ext>
            </a:extLst>
          </p:cNvPr>
          <p:cNvPicPr>
            <a:picLocks noChangeAspect="1"/>
          </p:cNvPicPr>
          <p:nvPr/>
        </p:nvPicPr>
        <p:blipFill>
          <a:blip r:embed="rId2">
            <a:alphaModFix amt="35000"/>
          </a:blip>
          <a:srcRect l="10667" r="-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8988A574-85F6-6CBA-4F25-AAFEB2666A01}"/>
              </a:ext>
            </a:extLst>
          </p:cNvPr>
          <p:cNvSpPr>
            <a:spLocks noGrp="1"/>
          </p:cNvSpPr>
          <p:nvPr>
            <p:ph type="title"/>
          </p:nvPr>
        </p:nvSpPr>
        <p:spPr>
          <a:xfrm>
            <a:off x="1371708" y="706241"/>
            <a:ext cx="10515600" cy="1325563"/>
          </a:xfrm>
        </p:spPr>
        <p:txBody>
          <a:bodyPr>
            <a:normAutofit/>
          </a:bodyPr>
          <a:lstStyle/>
          <a:p>
            <a:pPr algn="r"/>
            <a:r>
              <a:rPr lang="en-GB" sz="6000" dirty="0">
                <a:solidFill>
                  <a:schemeClr val="bg1"/>
                </a:solidFill>
              </a:rPr>
              <a:t>Content</a:t>
            </a:r>
          </a:p>
        </p:txBody>
      </p:sp>
      <p:sp>
        <p:nvSpPr>
          <p:cNvPr id="3" name="Content Placeholder 2">
            <a:extLst>
              <a:ext uri="{FF2B5EF4-FFF2-40B4-BE49-F238E27FC236}">
                <a16:creationId xmlns:a16="http://schemas.microsoft.com/office/drawing/2014/main" id="{2DA478EC-9F2D-2FB7-E729-2F2D5D94F0DC}"/>
              </a:ext>
            </a:extLst>
          </p:cNvPr>
          <p:cNvSpPr>
            <a:spLocks noGrp="1"/>
          </p:cNvSpPr>
          <p:nvPr>
            <p:ph idx="1"/>
          </p:nvPr>
        </p:nvSpPr>
        <p:spPr>
          <a:xfrm>
            <a:off x="1229360" y="3840479"/>
            <a:ext cx="4866640" cy="2458403"/>
          </a:xfrm>
        </p:spPr>
        <p:txBody>
          <a:bodyPr>
            <a:normAutofit/>
          </a:bodyPr>
          <a:lstStyle/>
          <a:p>
            <a:r>
              <a:rPr lang="en-GB" dirty="0">
                <a:solidFill>
                  <a:srgbClr val="FFFFFF"/>
                </a:solidFill>
              </a:rPr>
              <a:t>A Decade of National Renewal</a:t>
            </a:r>
          </a:p>
          <a:p>
            <a:r>
              <a:rPr lang="en-GB" dirty="0">
                <a:solidFill>
                  <a:srgbClr val="FFFFFF"/>
                </a:solidFill>
              </a:rPr>
              <a:t>More Bobbies on the Beat</a:t>
            </a:r>
          </a:p>
          <a:p>
            <a:r>
              <a:rPr lang="en-GB" dirty="0">
                <a:solidFill>
                  <a:srgbClr val="FFFFFF"/>
                </a:solidFill>
              </a:rPr>
              <a:t>The Vision for Policing Reform in the UK</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72362111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hlinkClick r:id="rId2"/>
            <a:extLst>
              <a:ext uri="{FF2B5EF4-FFF2-40B4-BE49-F238E27FC236}">
                <a16:creationId xmlns:a16="http://schemas.microsoft.com/office/drawing/2014/main" id="{BF27E812-CB92-B3C0-AA1A-16A198D5ACC4}"/>
              </a:ext>
            </a:extLst>
          </p:cNvPr>
          <p:cNvPicPr>
            <a:picLocks noChangeAspect="1"/>
          </p:cNvPicPr>
          <p:nvPr/>
        </p:nvPicPr>
        <p:blipFill>
          <a:blip r:embed="rId3"/>
          <a:stretch>
            <a:fillRect/>
          </a:stretch>
        </p:blipFill>
        <p:spPr>
          <a:xfrm>
            <a:off x="457200" y="595503"/>
            <a:ext cx="11277600" cy="5666993"/>
          </a:xfrm>
          <a:prstGeom prst="rect">
            <a:avLst/>
          </a:prstGeom>
        </p:spPr>
      </p:pic>
    </p:spTree>
    <p:extLst>
      <p:ext uri="{BB962C8B-B14F-4D97-AF65-F5344CB8AC3E}">
        <p14:creationId xmlns:p14="http://schemas.microsoft.com/office/powerpoint/2010/main" val="2083877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91E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5FCBA015-E544-A14F-8AA7-0DDA1746AD3B}"/>
              </a:ext>
            </a:extLst>
          </p:cNvPr>
          <p:cNvPicPr>
            <a:picLocks noGrp="1" noChangeAspect="1"/>
          </p:cNvPicPr>
          <p:nvPr>
            <p:ph idx="1"/>
          </p:nvPr>
        </p:nvPicPr>
        <p:blipFill>
          <a:blip r:embed="rId2"/>
          <a:stretch>
            <a:fillRect/>
          </a:stretch>
        </p:blipFill>
        <p:spPr>
          <a:xfrm>
            <a:off x="643467" y="975361"/>
            <a:ext cx="10905066" cy="4907278"/>
          </a:xfrm>
          <a:prstGeom prst="rect">
            <a:avLst/>
          </a:prstGeom>
        </p:spPr>
      </p:pic>
    </p:spTree>
    <p:extLst>
      <p:ext uri="{BB962C8B-B14F-4D97-AF65-F5344CB8AC3E}">
        <p14:creationId xmlns:p14="http://schemas.microsoft.com/office/powerpoint/2010/main" val="598578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1575B4-3A93-4FD5-2726-452DE0BF21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DB454B5-9B0F-7BAB-656B-66F663B810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026" name="Picture 2" descr="Watch Keir Starmer’s first speech as prime minister in full | The ...">
            <a:extLst>
              <a:ext uri="{FF2B5EF4-FFF2-40B4-BE49-F238E27FC236}">
                <a16:creationId xmlns:a16="http://schemas.microsoft.com/office/drawing/2014/main" id="{755BCF08-9E40-BA78-6D39-DB558DBF7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32" r="20867" b="909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5D3F4CA-FFD5-FE3A-E22B-EF0E17032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EDAB62B-B133-4334-27E8-DF57EDCE427F}"/>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A Decade of National Renewal</a:t>
            </a:r>
          </a:p>
        </p:txBody>
      </p:sp>
      <p:sp>
        <p:nvSpPr>
          <p:cNvPr id="3" name="Subtitle 2">
            <a:extLst>
              <a:ext uri="{FF2B5EF4-FFF2-40B4-BE49-F238E27FC236}">
                <a16:creationId xmlns:a16="http://schemas.microsoft.com/office/drawing/2014/main" id="{EC5B3A7D-A75B-51C2-6B11-38DEA00BB31E}"/>
              </a:ext>
            </a:extLst>
          </p:cNvPr>
          <p:cNvSpPr>
            <a:spLocks noGrp="1"/>
          </p:cNvSpPr>
          <p:nvPr>
            <p:ph type="subTitle" idx="1"/>
          </p:nvPr>
        </p:nvSpPr>
        <p:spPr>
          <a:xfrm>
            <a:off x="477980" y="4872922"/>
            <a:ext cx="4023359" cy="1208141"/>
          </a:xfrm>
        </p:spPr>
        <p:txBody>
          <a:bodyPr>
            <a:normAutofit/>
          </a:bodyPr>
          <a:lstStyle/>
          <a:p>
            <a:pPr algn="l"/>
            <a:endParaRPr lang="en-GB" sz="2000">
              <a:solidFill>
                <a:schemeClr val="bg1"/>
              </a:solidFill>
            </a:endParaRPr>
          </a:p>
        </p:txBody>
      </p:sp>
      <p:sp>
        <p:nvSpPr>
          <p:cNvPr id="1035" name="Rectangle 1034">
            <a:extLst>
              <a:ext uri="{FF2B5EF4-FFF2-40B4-BE49-F238E27FC236}">
                <a16:creationId xmlns:a16="http://schemas.microsoft.com/office/drawing/2014/main" id="{2D2F4781-A105-B325-37B4-8062B33A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Rectangle 1036">
            <a:extLst>
              <a:ext uri="{FF2B5EF4-FFF2-40B4-BE49-F238E27FC236}">
                <a16:creationId xmlns:a16="http://schemas.microsoft.com/office/drawing/2014/main" id="{7918C343-D908-2A2B-F68A-85D896297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0593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A5407-A325-88C5-FCC0-82BF25CC71C6}"/>
              </a:ext>
            </a:extLst>
          </p:cNvPr>
          <p:cNvSpPr>
            <a:spLocks noGrp="1"/>
          </p:cNvSpPr>
          <p:nvPr>
            <p:ph type="title"/>
          </p:nvPr>
        </p:nvSpPr>
        <p:spPr/>
        <p:txBody>
          <a:bodyPr/>
          <a:lstStyle/>
          <a:p>
            <a:r>
              <a:rPr lang="en-GB" dirty="0"/>
              <a:t>Headlines</a:t>
            </a:r>
          </a:p>
        </p:txBody>
      </p:sp>
      <p:sp>
        <p:nvSpPr>
          <p:cNvPr id="3" name="Content Placeholder 2">
            <a:extLst>
              <a:ext uri="{FF2B5EF4-FFF2-40B4-BE49-F238E27FC236}">
                <a16:creationId xmlns:a16="http://schemas.microsoft.com/office/drawing/2014/main" id="{65C5AA71-79E4-760B-CBCE-BAF5E8E9317E}"/>
              </a:ext>
            </a:extLst>
          </p:cNvPr>
          <p:cNvSpPr>
            <a:spLocks noGrp="1"/>
          </p:cNvSpPr>
          <p:nvPr>
            <p:ph idx="1"/>
          </p:nvPr>
        </p:nvSpPr>
        <p:spPr/>
        <p:txBody>
          <a:bodyPr/>
          <a:lstStyle/>
          <a:p>
            <a:r>
              <a:rPr lang="en-GB" dirty="0"/>
              <a:t>Deliver the national missions through the Plan for Change</a:t>
            </a:r>
          </a:p>
          <a:p>
            <a:r>
              <a:rPr lang="en-US" dirty="0"/>
              <a:t>Fast track planning decisions on at least 150 major economic infrastructure projects</a:t>
            </a:r>
          </a:p>
          <a:p>
            <a:r>
              <a:rPr lang="en-US" dirty="0"/>
              <a:t>Biggest housebuilding and infrastructure push in 50 years to turbocharge economic growth across the country</a:t>
            </a:r>
          </a:p>
          <a:p>
            <a:r>
              <a:rPr lang="en-GB" dirty="0"/>
              <a:t>Mission boards populated by leading figures in their field</a:t>
            </a:r>
          </a:p>
          <a:p>
            <a:endParaRPr lang="en-GB" dirty="0"/>
          </a:p>
        </p:txBody>
      </p:sp>
    </p:spTree>
    <p:extLst>
      <p:ext uri="{BB962C8B-B14F-4D97-AF65-F5344CB8AC3E}">
        <p14:creationId xmlns:p14="http://schemas.microsoft.com/office/powerpoint/2010/main" val="2468767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19082-4EF2-16F5-D4CB-1E8061CF2FAD}"/>
              </a:ext>
            </a:extLst>
          </p:cNvPr>
          <p:cNvSpPr>
            <a:spLocks noGrp="1"/>
          </p:cNvSpPr>
          <p:nvPr>
            <p:ph type="title"/>
          </p:nvPr>
        </p:nvSpPr>
        <p:spPr/>
        <p:txBody>
          <a:bodyPr/>
          <a:lstStyle/>
          <a:p>
            <a:r>
              <a:rPr lang="en-GB" dirty="0"/>
              <a:t>Milestones</a:t>
            </a:r>
          </a:p>
        </p:txBody>
      </p:sp>
      <p:sp>
        <p:nvSpPr>
          <p:cNvPr id="3" name="Content Placeholder 2">
            <a:extLst>
              <a:ext uri="{FF2B5EF4-FFF2-40B4-BE49-F238E27FC236}">
                <a16:creationId xmlns:a16="http://schemas.microsoft.com/office/drawing/2014/main" id="{7CA15E0F-325D-813D-0442-2F1518FFB894}"/>
              </a:ext>
            </a:extLst>
          </p:cNvPr>
          <p:cNvSpPr>
            <a:spLocks noGrp="1"/>
          </p:cNvSpPr>
          <p:nvPr>
            <p:ph idx="1"/>
          </p:nvPr>
        </p:nvSpPr>
        <p:spPr/>
        <p:txBody>
          <a:bodyPr>
            <a:normAutofit lnSpcReduction="10000"/>
          </a:bodyPr>
          <a:lstStyle/>
          <a:p>
            <a:r>
              <a:rPr lang="en-US" dirty="0"/>
              <a:t>Raising living standards in every part of the United Kingdom, so working people have more money in their pocket as we aim to deliver the highest sustained growth in the G7, with higher Real Household Disposable Income per person and GDP per capita by the end of the Parliament.</a:t>
            </a:r>
          </a:p>
          <a:p>
            <a:r>
              <a:rPr lang="en-US" dirty="0"/>
              <a:t>Rebuilding Britain with 1.5 million homes in England and fast-tracking planning decisions on at least 150 major economic infrastructure projects.</a:t>
            </a:r>
          </a:p>
          <a:p>
            <a:r>
              <a:rPr lang="en-US" dirty="0"/>
              <a:t>Ending hospital backlogs to meet the NHS standard of 92% of patients in England waiting no longer than 18 weeks for elective treatment. </a:t>
            </a:r>
          </a:p>
        </p:txBody>
      </p:sp>
    </p:spTree>
    <p:extLst>
      <p:ext uri="{BB962C8B-B14F-4D97-AF65-F5344CB8AC3E}">
        <p14:creationId xmlns:p14="http://schemas.microsoft.com/office/powerpoint/2010/main" val="155466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B176B-8B57-0231-9FD0-727374DE30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AD3A89-6403-1894-747E-02368F2DA040}"/>
              </a:ext>
            </a:extLst>
          </p:cNvPr>
          <p:cNvSpPr>
            <a:spLocks noGrp="1"/>
          </p:cNvSpPr>
          <p:nvPr>
            <p:ph type="title"/>
          </p:nvPr>
        </p:nvSpPr>
        <p:spPr/>
        <p:txBody>
          <a:bodyPr/>
          <a:lstStyle/>
          <a:p>
            <a:r>
              <a:rPr lang="en-GB" dirty="0"/>
              <a:t>Milestones</a:t>
            </a:r>
          </a:p>
        </p:txBody>
      </p:sp>
      <p:sp>
        <p:nvSpPr>
          <p:cNvPr id="3" name="Content Placeholder 2">
            <a:extLst>
              <a:ext uri="{FF2B5EF4-FFF2-40B4-BE49-F238E27FC236}">
                <a16:creationId xmlns:a16="http://schemas.microsoft.com/office/drawing/2014/main" id="{C180F224-9F70-54AC-9838-0D3FFC0FF036}"/>
              </a:ext>
            </a:extLst>
          </p:cNvPr>
          <p:cNvSpPr>
            <a:spLocks noGrp="1"/>
          </p:cNvSpPr>
          <p:nvPr>
            <p:ph idx="1"/>
          </p:nvPr>
        </p:nvSpPr>
        <p:spPr/>
        <p:txBody>
          <a:bodyPr>
            <a:normAutofit/>
          </a:bodyPr>
          <a:lstStyle/>
          <a:p>
            <a:r>
              <a:rPr lang="en-US" dirty="0"/>
              <a:t>Putting police back on the beat with a named officer for every </a:t>
            </a:r>
            <a:r>
              <a:rPr lang="en-US" dirty="0" err="1"/>
              <a:t>neighbourhood</a:t>
            </a:r>
            <a:r>
              <a:rPr lang="en-US" dirty="0"/>
              <a:t>, and 13,000 additional officers, PCSOs and special constables in </a:t>
            </a:r>
            <a:r>
              <a:rPr lang="en-US" dirty="0" err="1"/>
              <a:t>neighbourhood</a:t>
            </a:r>
            <a:r>
              <a:rPr lang="en-US" dirty="0"/>
              <a:t> roles in England and Wales.</a:t>
            </a:r>
          </a:p>
          <a:p>
            <a:r>
              <a:rPr lang="en-US" dirty="0"/>
              <a:t>Giving children the best start in life, with a record 75% of five-year-olds in England ready to learn when they start school.</a:t>
            </a:r>
          </a:p>
          <a:p>
            <a:r>
              <a:rPr lang="en-US" dirty="0"/>
              <a:t>Securing home-grown energy, protecting billpayers, and putting us on track to at least 95% Clean Power by 2030, while accelerating the UK to net zero.</a:t>
            </a:r>
            <a:endParaRPr lang="en-GB" dirty="0"/>
          </a:p>
        </p:txBody>
      </p:sp>
    </p:spTree>
    <p:extLst>
      <p:ext uri="{BB962C8B-B14F-4D97-AF65-F5344CB8AC3E}">
        <p14:creationId xmlns:p14="http://schemas.microsoft.com/office/powerpoint/2010/main" val="2734236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136F5-9DD4-B1BB-02F0-9E6880DB32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794AC0-74AE-2A9E-5B90-1D07ABEF43D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32290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atch Keir Starmer’s first speech as prime minister in full | The ...">
            <a:extLst>
              <a:ext uri="{FF2B5EF4-FFF2-40B4-BE49-F238E27FC236}">
                <a16:creationId xmlns:a16="http://schemas.microsoft.com/office/drawing/2014/main" id="{7D6C61BA-567D-13F9-83BD-C09EA06DAF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32" r="20867" b="909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D677D1-E362-283D-DB51-64253126B786}"/>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More Bobbies on the Beat</a:t>
            </a:r>
          </a:p>
        </p:txBody>
      </p:sp>
      <p:sp>
        <p:nvSpPr>
          <p:cNvPr id="3" name="Subtitle 2">
            <a:extLst>
              <a:ext uri="{FF2B5EF4-FFF2-40B4-BE49-F238E27FC236}">
                <a16:creationId xmlns:a16="http://schemas.microsoft.com/office/drawing/2014/main" id="{D2C876BC-4822-DDD6-A2E9-620D932632E9}"/>
              </a:ext>
            </a:extLst>
          </p:cNvPr>
          <p:cNvSpPr>
            <a:spLocks noGrp="1"/>
          </p:cNvSpPr>
          <p:nvPr>
            <p:ph type="subTitle" idx="1"/>
          </p:nvPr>
        </p:nvSpPr>
        <p:spPr>
          <a:xfrm>
            <a:off x="477980" y="4872922"/>
            <a:ext cx="4023359" cy="1208141"/>
          </a:xfrm>
        </p:spPr>
        <p:txBody>
          <a:bodyPr>
            <a:normAutofit/>
          </a:bodyPr>
          <a:lstStyle/>
          <a:p>
            <a:pPr algn="l"/>
            <a:endParaRPr lang="en-GB" sz="2000">
              <a:solidFill>
                <a:schemeClr val="bg1"/>
              </a:solidFill>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7732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1E56F-70E1-E92E-01E5-1F4ADCBB144E}"/>
              </a:ext>
            </a:extLst>
          </p:cNvPr>
          <p:cNvSpPr>
            <a:spLocks noGrp="1"/>
          </p:cNvSpPr>
          <p:nvPr>
            <p:ph type="title"/>
          </p:nvPr>
        </p:nvSpPr>
        <p:spPr/>
        <p:txBody>
          <a:bodyPr/>
          <a:lstStyle/>
          <a:p>
            <a:r>
              <a:rPr lang="en-GB" dirty="0"/>
              <a:t>Headlines</a:t>
            </a:r>
          </a:p>
        </p:txBody>
      </p:sp>
      <p:sp>
        <p:nvSpPr>
          <p:cNvPr id="3" name="Content Placeholder 2">
            <a:extLst>
              <a:ext uri="{FF2B5EF4-FFF2-40B4-BE49-F238E27FC236}">
                <a16:creationId xmlns:a16="http://schemas.microsoft.com/office/drawing/2014/main" id="{9B665F6F-143C-7F8B-2D90-35E00AD07CB1}"/>
              </a:ext>
            </a:extLst>
          </p:cNvPr>
          <p:cNvSpPr>
            <a:spLocks noGrp="1"/>
          </p:cNvSpPr>
          <p:nvPr>
            <p:ph idx="1"/>
          </p:nvPr>
        </p:nvSpPr>
        <p:spPr/>
        <p:txBody>
          <a:bodyPr>
            <a:normAutofit fontScale="92500" lnSpcReduction="20000"/>
          </a:bodyPr>
          <a:lstStyle/>
          <a:p>
            <a:r>
              <a:rPr lang="en-US" dirty="0"/>
              <a:t>A named, contactable police officer in their community</a:t>
            </a:r>
          </a:p>
          <a:p>
            <a:r>
              <a:rPr lang="en-US" dirty="0"/>
              <a:t>A dedicated anti-social </a:t>
            </a:r>
            <a:r>
              <a:rPr lang="en-US" dirty="0" err="1"/>
              <a:t>behaviour</a:t>
            </a:r>
            <a:r>
              <a:rPr lang="en-US" dirty="0"/>
              <a:t> lead </a:t>
            </a:r>
          </a:p>
          <a:p>
            <a:r>
              <a:rPr lang="en-US" dirty="0"/>
              <a:t>A visible and responsive policing presence that will reconnect with the communities they serve.   </a:t>
            </a:r>
          </a:p>
          <a:p>
            <a:r>
              <a:rPr lang="en-US" dirty="0"/>
              <a:t>Since 2010, the proportion of people who see a police foot patrol more than once per week has more than halved, and the number of Police Community Support Officers (PCSOs) has halved. </a:t>
            </a:r>
          </a:p>
          <a:p>
            <a:r>
              <a:rPr lang="en-US" dirty="0" err="1"/>
              <a:t>Neighbourhood</a:t>
            </a:r>
            <a:r>
              <a:rPr lang="en-US" dirty="0"/>
              <a:t> Policing Guarantee sets out what communities should expect from their </a:t>
            </a:r>
            <a:r>
              <a:rPr lang="en-US" dirty="0" err="1"/>
              <a:t>neighbourhood</a:t>
            </a:r>
            <a:r>
              <a:rPr lang="en-US" dirty="0"/>
              <a:t> policing team</a:t>
            </a:r>
          </a:p>
          <a:p>
            <a:r>
              <a:rPr lang="en-US" dirty="0"/>
              <a:t>Over this Parliament is to have 13,000 additional </a:t>
            </a:r>
            <a:r>
              <a:rPr lang="en-US" dirty="0" err="1"/>
              <a:t>neighbourhood</a:t>
            </a:r>
            <a:r>
              <a:rPr lang="en-US" dirty="0"/>
              <a:t> policing officers, PCSOs and special constables in dedicated </a:t>
            </a:r>
            <a:r>
              <a:rPr lang="en-US" dirty="0" err="1"/>
              <a:t>neighbourhood</a:t>
            </a:r>
            <a:r>
              <a:rPr lang="en-US" dirty="0"/>
              <a:t> policing roles. </a:t>
            </a:r>
            <a:endParaRPr lang="en-GB" dirty="0"/>
          </a:p>
        </p:txBody>
      </p:sp>
    </p:spTree>
    <p:extLst>
      <p:ext uri="{BB962C8B-B14F-4D97-AF65-F5344CB8AC3E}">
        <p14:creationId xmlns:p14="http://schemas.microsoft.com/office/powerpoint/2010/main" val="125421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0C74-9B1F-443D-F2C6-CAA68C866CC6}"/>
              </a:ext>
            </a:extLst>
          </p:cNvPr>
          <p:cNvSpPr>
            <a:spLocks noGrp="1"/>
          </p:cNvSpPr>
          <p:nvPr>
            <p:ph type="title"/>
          </p:nvPr>
        </p:nvSpPr>
        <p:spPr/>
        <p:txBody>
          <a:bodyPr/>
          <a:lstStyle/>
          <a:p>
            <a:r>
              <a:rPr lang="en-GB" dirty="0"/>
              <a:t>Safer Streets Mission </a:t>
            </a:r>
          </a:p>
        </p:txBody>
      </p:sp>
      <p:sp>
        <p:nvSpPr>
          <p:cNvPr id="3" name="Content Placeholder 2">
            <a:extLst>
              <a:ext uri="{FF2B5EF4-FFF2-40B4-BE49-F238E27FC236}">
                <a16:creationId xmlns:a16="http://schemas.microsoft.com/office/drawing/2014/main" id="{47C92206-E88F-C460-88C3-AE03B8253862}"/>
              </a:ext>
            </a:extLst>
          </p:cNvPr>
          <p:cNvSpPr>
            <a:spLocks noGrp="1"/>
          </p:cNvSpPr>
          <p:nvPr>
            <p:ph idx="1"/>
          </p:nvPr>
        </p:nvSpPr>
        <p:spPr>
          <a:xfrm>
            <a:off x="838200" y="1825625"/>
            <a:ext cx="6603460" cy="4351338"/>
          </a:xfrm>
        </p:spPr>
        <p:txBody>
          <a:bodyPr/>
          <a:lstStyle/>
          <a:p>
            <a:r>
              <a:rPr lang="en-GB" dirty="0"/>
              <a:t>Neighbourhood Policing Guarantee &amp; £100m</a:t>
            </a:r>
          </a:p>
          <a:p>
            <a:r>
              <a:rPr lang="en-US" dirty="0"/>
              <a:t>Halve violence against women and girls and knife crime</a:t>
            </a:r>
          </a:p>
          <a:p>
            <a:r>
              <a:rPr lang="en-US" dirty="0"/>
              <a:t>Drive up confidence in the police, which has diminished in recent years</a:t>
            </a:r>
          </a:p>
          <a:p>
            <a:r>
              <a:rPr lang="en-US" dirty="0"/>
              <a:t>Matching reform with investment</a:t>
            </a:r>
          </a:p>
          <a:p>
            <a:r>
              <a:rPr lang="en-GB" dirty="0">
                <a:solidFill>
                  <a:srgbClr val="0B0C0C"/>
                </a:solidFill>
                <a:latin typeface="GDS Transport"/>
              </a:rPr>
              <a:t>G</a:t>
            </a:r>
            <a:r>
              <a:rPr lang="en-GB" b="0" i="0" dirty="0">
                <a:solidFill>
                  <a:srgbClr val="0B0C0C"/>
                </a:solidFill>
                <a:effectLst/>
                <a:latin typeface="GDS Transport"/>
              </a:rPr>
              <a:t>alvanising the government machine</a:t>
            </a:r>
            <a:endParaRPr lang="en-US" dirty="0"/>
          </a:p>
          <a:p>
            <a:endParaRPr lang="en-GB" dirty="0"/>
          </a:p>
        </p:txBody>
      </p:sp>
      <p:sp>
        <p:nvSpPr>
          <p:cNvPr id="5" name="TextBox 4">
            <a:extLst>
              <a:ext uri="{FF2B5EF4-FFF2-40B4-BE49-F238E27FC236}">
                <a16:creationId xmlns:a16="http://schemas.microsoft.com/office/drawing/2014/main" id="{051E7DDE-482D-7EC1-A495-4F5410038030}"/>
              </a:ext>
            </a:extLst>
          </p:cNvPr>
          <p:cNvSpPr txBox="1"/>
          <p:nvPr/>
        </p:nvSpPr>
        <p:spPr>
          <a:xfrm>
            <a:off x="7441660" y="1825625"/>
            <a:ext cx="4365286" cy="3539430"/>
          </a:xfrm>
          <a:prstGeom prst="rect">
            <a:avLst/>
          </a:prstGeom>
          <a:solidFill>
            <a:srgbClr val="7030A0"/>
          </a:solidFill>
        </p:spPr>
        <p:txBody>
          <a:bodyPr wrap="square">
            <a:spAutoFit/>
          </a:bodyPr>
          <a:lstStyle/>
          <a:p>
            <a:r>
              <a:rPr lang="en-US" sz="2800" dirty="0">
                <a:solidFill>
                  <a:schemeClr val="bg1"/>
                </a:solidFill>
              </a:rPr>
              <a:t>“My government was elected to deliver change, and today marks the next step. People are tired of being promised the world, but short-term sticking plaster politics letting them down.”</a:t>
            </a:r>
            <a:endParaRPr lang="en-GB" sz="2800" dirty="0">
              <a:solidFill>
                <a:schemeClr val="bg1"/>
              </a:solidFill>
            </a:endParaRPr>
          </a:p>
        </p:txBody>
      </p:sp>
    </p:spTree>
    <p:extLst>
      <p:ext uri="{BB962C8B-B14F-4D97-AF65-F5344CB8AC3E}">
        <p14:creationId xmlns:p14="http://schemas.microsoft.com/office/powerpoint/2010/main" val="256664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369C5-6032-196D-474C-7CEDAD181A35}"/>
              </a:ext>
            </a:extLst>
          </p:cNvPr>
          <p:cNvSpPr>
            <a:spLocks noGrp="1"/>
          </p:cNvSpPr>
          <p:nvPr>
            <p:ph type="title"/>
          </p:nvPr>
        </p:nvSpPr>
        <p:spPr/>
        <p:txBody>
          <a:bodyPr/>
          <a:lstStyle/>
          <a:p>
            <a:r>
              <a:rPr lang="en-GB" dirty="0"/>
              <a:t>The Plan for Change</a:t>
            </a:r>
          </a:p>
        </p:txBody>
      </p:sp>
      <p:sp>
        <p:nvSpPr>
          <p:cNvPr id="3" name="Content Placeholder 2">
            <a:extLst>
              <a:ext uri="{FF2B5EF4-FFF2-40B4-BE49-F238E27FC236}">
                <a16:creationId xmlns:a16="http://schemas.microsoft.com/office/drawing/2014/main" id="{5440061D-7AB0-715B-8428-3D4687CC0C6D}"/>
              </a:ext>
            </a:extLst>
          </p:cNvPr>
          <p:cNvSpPr>
            <a:spLocks noGrp="1"/>
          </p:cNvSpPr>
          <p:nvPr>
            <p:ph idx="1"/>
          </p:nvPr>
        </p:nvSpPr>
        <p:spPr>
          <a:xfrm>
            <a:off x="838200" y="1825625"/>
            <a:ext cx="5912796" cy="4351338"/>
          </a:xfrm>
        </p:spPr>
        <p:txBody>
          <a:bodyPr/>
          <a:lstStyle/>
          <a:p>
            <a:r>
              <a:rPr lang="en-US" dirty="0"/>
              <a:t>Ambitious public sector reform </a:t>
            </a:r>
          </a:p>
          <a:p>
            <a:r>
              <a:rPr lang="en-US" dirty="0"/>
              <a:t>Drive forward a more innovative, dynamic and decisive state. </a:t>
            </a:r>
          </a:p>
          <a:p>
            <a:r>
              <a:rPr lang="en-US" dirty="0"/>
              <a:t>The public to hold the government to account on delivering on their priorities </a:t>
            </a:r>
          </a:p>
          <a:p>
            <a:r>
              <a:rPr lang="en-US" dirty="0"/>
              <a:t>Reinstate public trust in politics being a force for good that can improve their lives. </a:t>
            </a:r>
            <a:endParaRPr lang="en-GB" dirty="0"/>
          </a:p>
        </p:txBody>
      </p:sp>
      <p:sp>
        <p:nvSpPr>
          <p:cNvPr id="5" name="TextBox 4">
            <a:extLst>
              <a:ext uri="{FF2B5EF4-FFF2-40B4-BE49-F238E27FC236}">
                <a16:creationId xmlns:a16="http://schemas.microsoft.com/office/drawing/2014/main" id="{AAEF6A9D-F0CE-1650-F102-BA14ABAF758D}"/>
              </a:ext>
            </a:extLst>
          </p:cNvPr>
          <p:cNvSpPr txBox="1"/>
          <p:nvPr/>
        </p:nvSpPr>
        <p:spPr>
          <a:xfrm>
            <a:off x="6750996" y="2415171"/>
            <a:ext cx="4503907" cy="2246769"/>
          </a:xfrm>
          <a:prstGeom prst="rect">
            <a:avLst/>
          </a:prstGeom>
          <a:solidFill>
            <a:srgbClr val="7030A0"/>
          </a:solidFill>
        </p:spPr>
        <p:txBody>
          <a:bodyPr wrap="square">
            <a:spAutoFit/>
          </a:bodyPr>
          <a:lstStyle/>
          <a:p>
            <a:r>
              <a:rPr lang="en-US" sz="2800" dirty="0">
                <a:solidFill>
                  <a:schemeClr val="bg1"/>
                </a:solidFill>
              </a:rPr>
              <a:t>“Hard-working Brits are going out grafting every day but are getting short shrift from a politics that should serve them.” </a:t>
            </a:r>
            <a:endParaRPr lang="en-GB" sz="2800" dirty="0">
              <a:solidFill>
                <a:schemeClr val="bg1"/>
              </a:solidFill>
            </a:endParaRPr>
          </a:p>
        </p:txBody>
      </p:sp>
    </p:spTree>
    <p:extLst>
      <p:ext uri="{BB962C8B-B14F-4D97-AF65-F5344CB8AC3E}">
        <p14:creationId xmlns:p14="http://schemas.microsoft.com/office/powerpoint/2010/main" val="418244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8072-20DF-A57C-C148-5942E4FC691E}"/>
              </a:ext>
            </a:extLst>
          </p:cNvPr>
          <p:cNvSpPr>
            <a:spLocks noGrp="1"/>
          </p:cNvSpPr>
          <p:nvPr>
            <p:ph type="title"/>
          </p:nvPr>
        </p:nvSpPr>
        <p:spPr>
          <a:xfrm>
            <a:off x="838200" y="112206"/>
            <a:ext cx="10515600" cy="1325563"/>
          </a:xfrm>
        </p:spPr>
        <p:txBody>
          <a:bodyPr/>
          <a:lstStyle/>
          <a:p>
            <a:r>
              <a:rPr lang="en-GB" dirty="0"/>
              <a:t>The Neighbourhood Policing Guarantee</a:t>
            </a:r>
          </a:p>
        </p:txBody>
      </p:sp>
      <p:sp>
        <p:nvSpPr>
          <p:cNvPr id="4" name="Content Placeholder 3">
            <a:extLst>
              <a:ext uri="{FF2B5EF4-FFF2-40B4-BE49-F238E27FC236}">
                <a16:creationId xmlns:a16="http://schemas.microsoft.com/office/drawing/2014/main" id="{1075E57C-A8C2-E49A-3901-E477D67525CD}"/>
              </a:ext>
            </a:extLst>
          </p:cNvPr>
          <p:cNvSpPr>
            <a:spLocks noGrp="1"/>
          </p:cNvSpPr>
          <p:nvPr>
            <p:ph sz="half" idx="1"/>
          </p:nvPr>
        </p:nvSpPr>
        <p:spPr>
          <a:xfrm>
            <a:off x="338847" y="1360048"/>
            <a:ext cx="6733162" cy="4935098"/>
          </a:xfrm>
        </p:spPr>
        <p:txBody>
          <a:bodyPr>
            <a:noAutofit/>
          </a:bodyPr>
          <a:lstStyle/>
          <a:p>
            <a:pPr marL="514350" indent="-514350">
              <a:buFont typeface="+mj-lt"/>
              <a:buAutoNum type="arabicPeriod"/>
            </a:pPr>
            <a:r>
              <a:rPr lang="en-US" sz="2200" dirty="0"/>
              <a:t>Police back on the beat. A </a:t>
            </a:r>
            <a:r>
              <a:rPr lang="en-US" sz="2200" dirty="0" err="1"/>
              <a:t>Neighbourhood</a:t>
            </a:r>
            <a:r>
              <a:rPr lang="en-US" sz="2200" dirty="0"/>
              <a:t> Policing Team in every local area, with intelligence-led and visible patrols, including in town </a:t>
            </a:r>
            <a:r>
              <a:rPr lang="en-US" sz="2200" dirty="0" err="1"/>
              <a:t>centres</a:t>
            </a:r>
            <a:r>
              <a:rPr lang="en-US" sz="2200" dirty="0"/>
              <a:t> and on high streets. It will ensure these officers are protected from being deployed elsewhere. </a:t>
            </a:r>
          </a:p>
          <a:p>
            <a:pPr marL="514350" indent="-514350">
              <a:buFont typeface="+mj-lt"/>
              <a:buAutoNum type="arabicPeriod"/>
            </a:pPr>
            <a:r>
              <a:rPr lang="en-US" sz="2200" dirty="0"/>
              <a:t>Community led. A named, contactable officer for every </a:t>
            </a:r>
            <a:r>
              <a:rPr lang="en-US" sz="2200" dirty="0" err="1"/>
              <a:t>neighbourhood</a:t>
            </a:r>
            <a:r>
              <a:rPr lang="en-US" sz="2200" dirty="0"/>
              <a:t>, responsive to local problems, and residents and businesses having a say on the policing priorities for their area.  </a:t>
            </a:r>
          </a:p>
          <a:p>
            <a:pPr marL="514350" indent="-514350">
              <a:buFont typeface="+mj-lt"/>
              <a:buAutoNum type="arabicPeriod"/>
            </a:pPr>
            <a:r>
              <a:rPr lang="en-US" sz="2200" dirty="0"/>
              <a:t>Professional excellence. A new career pathway for </a:t>
            </a:r>
            <a:r>
              <a:rPr lang="en-US" sz="2200" dirty="0" err="1"/>
              <a:t>neighbourhood</a:t>
            </a:r>
            <a:r>
              <a:rPr lang="en-US" sz="2200" dirty="0"/>
              <a:t> policing, delivered by the College of Policing, with new standards for professional excellence to ensure </a:t>
            </a:r>
            <a:r>
              <a:rPr lang="en-US" sz="2200" dirty="0" err="1"/>
              <a:t>neighbourhood</a:t>
            </a:r>
            <a:r>
              <a:rPr lang="en-US" sz="2200" dirty="0"/>
              <a:t> policing teams are trained to be proactive problem-solvers.</a:t>
            </a:r>
          </a:p>
        </p:txBody>
      </p:sp>
      <p:sp>
        <p:nvSpPr>
          <p:cNvPr id="5" name="Content Placeholder 4">
            <a:extLst>
              <a:ext uri="{FF2B5EF4-FFF2-40B4-BE49-F238E27FC236}">
                <a16:creationId xmlns:a16="http://schemas.microsoft.com/office/drawing/2014/main" id="{0A471DED-5BA5-6AA4-B0FC-FBBB1525EBF9}"/>
              </a:ext>
            </a:extLst>
          </p:cNvPr>
          <p:cNvSpPr>
            <a:spLocks noGrp="1"/>
          </p:cNvSpPr>
          <p:nvPr>
            <p:ph sz="half" idx="2"/>
          </p:nvPr>
        </p:nvSpPr>
        <p:spPr>
          <a:xfrm>
            <a:off x="6858000" y="1360048"/>
            <a:ext cx="5334000" cy="4948001"/>
          </a:xfrm>
        </p:spPr>
        <p:txBody>
          <a:bodyPr>
            <a:normAutofit fontScale="92500" lnSpcReduction="10000"/>
          </a:bodyPr>
          <a:lstStyle/>
          <a:p>
            <a:pPr marL="514350" indent="-514350">
              <a:buFont typeface="+mj-lt"/>
              <a:buAutoNum type="arabicPeriod" startAt="4"/>
            </a:pPr>
            <a:r>
              <a:rPr lang="en-US" sz="2400" dirty="0"/>
              <a:t>A crackdown on anti-social </a:t>
            </a:r>
            <a:r>
              <a:rPr lang="en-US" sz="2400" dirty="0" err="1"/>
              <a:t>behaviour</a:t>
            </a:r>
            <a:r>
              <a:rPr lang="en-US" sz="2400" dirty="0"/>
              <a:t>. </a:t>
            </a:r>
            <a:r>
              <a:rPr lang="en-US" sz="2400" dirty="0" err="1"/>
              <a:t>Neighbourhood</a:t>
            </a:r>
            <a:r>
              <a:rPr lang="en-US" sz="2400" dirty="0"/>
              <a:t> policing teams equipped with tougher tools, and supported by other agencies, to tackle persistent anti-social </a:t>
            </a:r>
            <a:r>
              <a:rPr lang="en-US" sz="2400" dirty="0" err="1"/>
              <a:t>behaviour</a:t>
            </a:r>
            <a:r>
              <a:rPr lang="en-US" sz="2400" dirty="0"/>
              <a:t> (ASB). This includes the new Respect Order to enable swift enforcement against prolific ASB offenders, and a dedicated lead officer in every force working with communities to develop a bespoke ASB action plan. </a:t>
            </a:r>
          </a:p>
          <a:p>
            <a:pPr marL="514350" indent="-514350">
              <a:buFont typeface="+mj-lt"/>
              <a:buAutoNum type="arabicPeriod" startAt="4"/>
            </a:pPr>
            <a:r>
              <a:rPr lang="en-US" sz="2400" dirty="0"/>
              <a:t>Safer town </a:t>
            </a:r>
            <a:r>
              <a:rPr lang="en-US" sz="2400" dirty="0" err="1"/>
              <a:t>centres</a:t>
            </a:r>
            <a:r>
              <a:rPr lang="en-US" sz="2400" dirty="0"/>
              <a:t>. A crackdown on shop theft, street theft and assaults against retail workers, so local people can take back their streets from thugs and thieves.</a:t>
            </a:r>
            <a:endParaRPr lang="en-GB" sz="2400" dirty="0"/>
          </a:p>
          <a:p>
            <a:endParaRPr lang="en-GB" dirty="0"/>
          </a:p>
        </p:txBody>
      </p:sp>
    </p:spTree>
    <p:extLst>
      <p:ext uri="{BB962C8B-B14F-4D97-AF65-F5344CB8AC3E}">
        <p14:creationId xmlns:p14="http://schemas.microsoft.com/office/powerpoint/2010/main" val="476777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EDEC6-E6BE-83B7-020D-A38AD417C8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2D7881-B51E-F475-A8B0-49C29AF0D31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227FC61F-5DFC-07E6-4EAA-49571ED94FF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54236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B9D2BA-B265-61BF-AB17-16990875696E}"/>
              </a:ext>
            </a:extLst>
          </p:cNvPr>
          <p:cNvSpPr>
            <a:spLocks noGrp="1"/>
          </p:cNvSpPr>
          <p:nvPr>
            <p:ph type="ctrTitle"/>
          </p:nvPr>
        </p:nvSpPr>
        <p:spPr>
          <a:xfrm>
            <a:off x="1127208" y="857251"/>
            <a:ext cx="4747280" cy="3098061"/>
          </a:xfrm>
        </p:spPr>
        <p:txBody>
          <a:bodyPr anchor="b">
            <a:normAutofit/>
          </a:bodyPr>
          <a:lstStyle/>
          <a:p>
            <a:pPr algn="l"/>
            <a:r>
              <a:rPr lang="en-GB" sz="4800" dirty="0">
                <a:solidFill>
                  <a:srgbClr val="FFFFFF"/>
                </a:solidFill>
              </a:rPr>
              <a:t>Prime Minister’s Speech as Delivered</a:t>
            </a:r>
          </a:p>
        </p:txBody>
      </p:sp>
      <p:sp>
        <p:nvSpPr>
          <p:cNvPr id="18" name="Rectangle 1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A9962BC-873D-EA69-73E4-E8008D5237EA}"/>
              </a:ext>
            </a:extLst>
          </p:cNvPr>
          <p:cNvSpPr>
            <a:spLocks noGrp="1"/>
          </p:cNvSpPr>
          <p:nvPr>
            <p:ph type="subTitle" idx="1"/>
          </p:nvPr>
        </p:nvSpPr>
        <p:spPr>
          <a:xfrm>
            <a:off x="1127208" y="4756265"/>
            <a:ext cx="4393278" cy="1244483"/>
          </a:xfrm>
        </p:spPr>
        <p:txBody>
          <a:bodyPr anchor="t">
            <a:normAutofit/>
          </a:bodyPr>
          <a:lstStyle/>
          <a:p>
            <a:pPr algn="l"/>
            <a:endParaRPr lang="en-GB">
              <a:solidFill>
                <a:srgbClr val="FFFFFF"/>
              </a:solidFill>
            </a:endParaRPr>
          </a:p>
        </p:txBody>
      </p:sp>
      <p:sp>
        <p:nvSpPr>
          <p:cNvPr id="20" name="Oval 1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28CE08-0DCB-0CE9-638F-2504F5DA380F}"/>
              </a:ext>
            </a:extLst>
          </p:cNvPr>
          <p:cNvPicPr>
            <a:picLocks noChangeAspect="1"/>
          </p:cNvPicPr>
          <p:nvPr/>
        </p:nvPicPr>
        <p:blipFill>
          <a:blip r:embed="rId2"/>
          <a:stretch>
            <a:fillRect/>
          </a:stretch>
        </p:blipFill>
        <p:spPr>
          <a:xfrm>
            <a:off x="7213750" y="2108877"/>
            <a:ext cx="3150781" cy="2654533"/>
          </a:xfrm>
          <a:prstGeom prst="rect">
            <a:avLst/>
          </a:prstGeom>
        </p:spPr>
      </p:pic>
    </p:spTree>
    <p:extLst>
      <p:ext uri="{BB962C8B-B14F-4D97-AF65-F5344CB8AC3E}">
        <p14:creationId xmlns:p14="http://schemas.microsoft.com/office/powerpoint/2010/main" val="2891907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AF3DC7-32E5-3580-1BD7-0399B9259F40}"/>
              </a:ext>
            </a:extLst>
          </p:cNvPr>
          <p:cNvSpPr>
            <a:spLocks noGrp="1"/>
          </p:cNvSpPr>
          <p:nvPr>
            <p:ph idx="1"/>
          </p:nvPr>
        </p:nvSpPr>
        <p:spPr>
          <a:xfrm>
            <a:off x="740923" y="687488"/>
            <a:ext cx="5234292" cy="5713311"/>
          </a:xfrm>
        </p:spPr>
        <p:txBody>
          <a:bodyPr>
            <a:normAutofit fontScale="70000" lnSpcReduction="20000"/>
          </a:bodyPr>
          <a:lstStyle/>
          <a:p>
            <a:pPr marL="0" indent="0">
              <a:buNone/>
            </a:pPr>
            <a:r>
              <a:rPr lang="en-US" dirty="0"/>
              <a:t>Thank you. </a:t>
            </a:r>
          </a:p>
          <a:p>
            <a:pPr marL="0" indent="0">
              <a:buNone/>
            </a:pPr>
            <a:endParaRPr lang="en-US" dirty="0"/>
          </a:p>
          <a:p>
            <a:pPr marL="0" indent="0">
              <a:buNone/>
            </a:pPr>
            <a:r>
              <a:rPr lang="en-US" dirty="0"/>
              <a:t>Thank you, Ange…</a:t>
            </a:r>
          </a:p>
          <a:p>
            <a:pPr marL="0" indent="0">
              <a:buNone/>
            </a:pPr>
            <a:endParaRPr lang="en-US" dirty="0"/>
          </a:p>
          <a:p>
            <a:pPr marL="0" indent="0">
              <a:buNone/>
            </a:pPr>
            <a:r>
              <a:rPr lang="en-US" dirty="0"/>
              <a:t>And thank you, to all of our speakers.</a:t>
            </a:r>
          </a:p>
          <a:p>
            <a:pPr marL="0" indent="0">
              <a:buNone/>
            </a:pPr>
            <a:endParaRPr lang="en-US" dirty="0"/>
          </a:p>
          <a:p>
            <a:pPr marL="0" indent="0">
              <a:buNone/>
            </a:pPr>
            <a:r>
              <a:rPr lang="en-US" dirty="0"/>
              <a:t>Bliss has never spoken on a stage like this before but you absolutely nailed it there Bliss, well done and what an amazing contribution that you’re already making to our country so thank you for that.</a:t>
            </a:r>
          </a:p>
          <a:p>
            <a:pPr marL="0" indent="0">
              <a:buNone/>
            </a:pPr>
            <a:endParaRPr lang="en-US" dirty="0"/>
          </a:p>
          <a:p>
            <a:pPr marL="0" indent="0">
              <a:buNone/>
            </a:pPr>
            <a:r>
              <a:rPr lang="en-US" dirty="0"/>
              <a:t>A positive story of change.</a:t>
            </a:r>
          </a:p>
          <a:p>
            <a:pPr marL="0" indent="0">
              <a:buNone/>
            </a:pPr>
            <a:endParaRPr lang="en-US" dirty="0"/>
          </a:p>
          <a:p>
            <a:pPr marL="0" indent="0">
              <a:buNone/>
            </a:pPr>
            <a:r>
              <a:rPr lang="en-US" dirty="0"/>
              <a:t>And as Ange said, it’s great to be here at the iconic Pinewood Studios… </a:t>
            </a:r>
          </a:p>
          <a:p>
            <a:pPr marL="0" indent="0">
              <a:buNone/>
            </a:pPr>
            <a:endParaRPr lang="en-US" dirty="0"/>
          </a:p>
          <a:p>
            <a:pPr marL="0" indent="0">
              <a:buNone/>
            </a:pPr>
            <a:r>
              <a:rPr lang="en-US" dirty="0"/>
              <a:t>The spiritual home of Britain’s film industry. </a:t>
            </a:r>
          </a:p>
          <a:p>
            <a:pPr marL="0" indent="0">
              <a:buNone/>
            </a:pPr>
            <a:endParaRPr lang="en-US" dirty="0"/>
          </a:p>
        </p:txBody>
      </p:sp>
      <p:sp>
        <p:nvSpPr>
          <p:cNvPr id="5" name="TextBox 4">
            <a:extLst>
              <a:ext uri="{FF2B5EF4-FFF2-40B4-BE49-F238E27FC236}">
                <a16:creationId xmlns:a16="http://schemas.microsoft.com/office/drawing/2014/main" id="{9CB253AD-AB29-37D9-05DC-C2B80CD3840F}"/>
              </a:ext>
            </a:extLst>
          </p:cNvPr>
          <p:cNvSpPr txBox="1"/>
          <p:nvPr/>
        </p:nvSpPr>
        <p:spPr>
          <a:xfrm>
            <a:off x="5975214" y="1582340"/>
            <a:ext cx="5104589" cy="3970318"/>
          </a:xfrm>
          <a:prstGeom prst="rect">
            <a:avLst/>
          </a:prstGeom>
          <a:noFill/>
        </p:spPr>
        <p:txBody>
          <a:bodyPr wrap="square">
            <a:spAutoFit/>
          </a:bodyPr>
          <a:lstStyle/>
          <a:p>
            <a:pPr marL="0" indent="0">
              <a:buNone/>
            </a:pPr>
            <a:r>
              <a:rPr lang="en-US" dirty="0"/>
              <a:t>[Political content redacted]</a:t>
            </a:r>
          </a:p>
          <a:p>
            <a:pPr marL="0" indent="0">
              <a:buNone/>
            </a:pPr>
            <a:endParaRPr lang="en-US" dirty="0"/>
          </a:p>
          <a:p>
            <a:pPr marL="0" indent="0">
              <a:buNone/>
            </a:pPr>
            <a:r>
              <a:rPr lang="en-US" dirty="0"/>
              <a:t>But look - this really is an incredible place. </a:t>
            </a:r>
          </a:p>
          <a:p>
            <a:pPr marL="0" indent="0">
              <a:buNone/>
            </a:pPr>
            <a:endParaRPr lang="en-US" dirty="0"/>
          </a:p>
          <a:p>
            <a:pPr marL="0" indent="0">
              <a:buNone/>
            </a:pPr>
            <a:r>
              <a:rPr lang="en-US" dirty="0"/>
              <a:t>Countless Oscars – produced here… </a:t>
            </a:r>
          </a:p>
          <a:p>
            <a:pPr marL="0" indent="0">
              <a:buNone/>
            </a:pPr>
            <a:endParaRPr lang="en-US" dirty="0"/>
          </a:p>
          <a:p>
            <a:pPr marL="0" indent="0">
              <a:buNone/>
            </a:pPr>
            <a:r>
              <a:rPr lang="en-US" dirty="0"/>
              <a:t>An engine of growth which supports 8,000 jobs. </a:t>
            </a:r>
          </a:p>
          <a:p>
            <a:pPr marL="0" indent="0">
              <a:buNone/>
            </a:pPr>
            <a:endParaRPr lang="en-US" dirty="0"/>
          </a:p>
          <a:p>
            <a:pPr marL="0" indent="0">
              <a:buNone/>
            </a:pPr>
            <a:r>
              <a:rPr lang="en-US" dirty="0"/>
              <a:t>A beacon, to the world…</a:t>
            </a:r>
          </a:p>
          <a:p>
            <a:pPr marL="0" indent="0">
              <a:buNone/>
            </a:pPr>
            <a:endParaRPr lang="en-US" dirty="0"/>
          </a:p>
          <a:p>
            <a:pPr marL="0" indent="0">
              <a:buNone/>
            </a:pPr>
            <a:r>
              <a:rPr lang="en-US" dirty="0"/>
              <a:t>Of British creative brilliance.</a:t>
            </a:r>
          </a:p>
          <a:p>
            <a:pPr marL="0" indent="0">
              <a:buNone/>
            </a:pPr>
            <a:endParaRPr lang="en-US" dirty="0"/>
          </a:p>
          <a:p>
            <a:pPr marL="0" indent="0">
              <a:buNone/>
            </a:pPr>
            <a:r>
              <a:rPr lang="en-US" dirty="0"/>
              <a:t>So I’m delighted to be here today to launch our Plan for Change. </a:t>
            </a:r>
            <a:endParaRPr lang="en-GB" dirty="0"/>
          </a:p>
        </p:txBody>
      </p:sp>
    </p:spTree>
    <p:extLst>
      <p:ext uri="{BB962C8B-B14F-4D97-AF65-F5344CB8AC3E}">
        <p14:creationId xmlns:p14="http://schemas.microsoft.com/office/powerpoint/2010/main" val="2882783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F688C6-1BC0-2C93-35AE-23C223C4054C}"/>
              </a:ext>
            </a:extLst>
          </p:cNvPr>
          <p:cNvSpPr>
            <a:spLocks noGrp="1"/>
          </p:cNvSpPr>
          <p:nvPr>
            <p:ph idx="1"/>
          </p:nvPr>
        </p:nvSpPr>
        <p:spPr>
          <a:xfrm>
            <a:off x="729574" y="513874"/>
            <a:ext cx="4357992" cy="5877198"/>
          </a:xfrm>
        </p:spPr>
        <p:txBody>
          <a:bodyPr>
            <a:normAutofit fontScale="85000" lnSpcReduction="20000"/>
          </a:bodyPr>
          <a:lstStyle/>
          <a:p>
            <a:pPr algn="l">
              <a:spcBef>
                <a:spcPts val="1500"/>
              </a:spcBef>
              <a:spcAft>
                <a:spcPts val="1500"/>
              </a:spcAft>
            </a:pPr>
            <a:r>
              <a:rPr lang="en-US" b="0" i="0" dirty="0">
                <a:solidFill>
                  <a:srgbClr val="0B0C0C"/>
                </a:solidFill>
                <a:effectLst/>
                <a:latin typeface="GDS Transport"/>
              </a:rPr>
              <a:t>Because ultimately – mission-led government is a plan for the nation… </a:t>
            </a:r>
          </a:p>
          <a:p>
            <a:pPr algn="l">
              <a:spcBef>
                <a:spcPts val="1500"/>
              </a:spcBef>
              <a:spcAft>
                <a:spcPts val="1500"/>
              </a:spcAft>
            </a:pPr>
            <a:r>
              <a:rPr lang="en-US" b="0" i="0" dirty="0">
                <a:solidFill>
                  <a:srgbClr val="0B0C0C"/>
                </a:solidFill>
                <a:effectLst/>
                <a:latin typeface="GDS Transport"/>
              </a:rPr>
              <a:t>A partnership… </a:t>
            </a:r>
          </a:p>
          <a:p>
            <a:pPr algn="l">
              <a:spcBef>
                <a:spcPts val="1500"/>
              </a:spcBef>
              <a:spcAft>
                <a:spcPts val="1500"/>
              </a:spcAft>
            </a:pPr>
            <a:r>
              <a:rPr lang="en-US" b="0" i="0" dirty="0">
                <a:solidFill>
                  <a:srgbClr val="0B0C0C"/>
                </a:solidFill>
                <a:effectLst/>
                <a:latin typeface="GDS Transport"/>
              </a:rPr>
              <a:t>Businesses…</a:t>
            </a:r>
          </a:p>
          <a:p>
            <a:pPr algn="l">
              <a:spcBef>
                <a:spcPts val="1500"/>
              </a:spcBef>
              <a:spcAft>
                <a:spcPts val="1500"/>
              </a:spcAft>
            </a:pPr>
            <a:r>
              <a:rPr lang="en-US" b="0" i="0" dirty="0">
                <a:solidFill>
                  <a:srgbClr val="0B0C0C"/>
                </a:solidFill>
                <a:effectLst/>
                <a:latin typeface="GDS Transport"/>
              </a:rPr>
              <a:t>Charities…</a:t>
            </a:r>
          </a:p>
          <a:p>
            <a:pPr algn="l">
              <a:spcBef>
                <a:spcPts val="1500"/>
              </a:spcBef>
              <a:spcAft>
                <a:spcPts val="1500"/>
              </a:spcAft>
            </a:pPr>
            <a:r>
              <a:rPr lang="en-US" b="0" i="0" dirty="0">
                <a:solidFill>
                  <a:srgbClr val="0B0C0C"/>
                </a:solidFill>
                <a:effectLst/>
                <a:latin typeface="GDS Transport"/>
              </a:rPr>
              <a:t>Campaigners… </a:t>
            </a:r>
          </a:p>
          <a:p>
            <a:pPr algn="l">
              <a:spcBef>
                <a:spcPts val="1500"/>
              </a:spcBef>
              <a:spcAft>
                <a:spcPts val="1500"/>
              </a:spcAft>
            </a:pPr>
            <a:r>
              <a:rPr lang="en-US" b="0" i="0" dirty="0">
                <a:solidFill>
                  <a:srgbClr val="0B0C0C"/>
                </a:solidFill>
                <a:effectLst/>
                <a:latin typeface="GDS Transport"/>
              </a:rPr>
              <a:t>Unions… </a:t>
            </a:r>
          </a:p>
          <a:p>
            <a:pPr algn="l">
              <a:spcBef>
                <a:spcPts val="1500"/>
              </a:spcBef>
              <a:spcAft>
                <a:spcPts val="1500"/>
              </a:spcAft>
            </a:pPr>
            <a:r>
              <a:rPr lang="en-US" b="0" i="0" dirty="0">
                <a:solidFill>
                  <a:srgbClr val="0B0C0C"/>
                </a:solidFill>
                <a:effectLst/>
                <a:latin typeface="GDS Transport"/>
              </a:rPr>
              <a:t>Investors… </a:t>
            </a:r>
          </a:p>
          <a:p>
            <a:pPr algn="l">
              <a:spcBef>
                <a:spcPts val="1500"/>
              </a:spcBef>
              <a:spcAft>
                <a:spcPts val="1500"/>
              </a:spcAft>
            </a:pPr>
            <a:r>
              <a:rPr lang="en-US" b="0" i="0" dirty="0">
                <a:solidFill>
                  <a:srgbClr val="0B0C0C"/>
                </a:solidFill>
                <a:effectLst/>
                <a:latin typeface="GDS Transport"/>
              </a:rPr>
              <a:t>England, Scotland, Wales and Northern Ireland… </a:t>
            </a:r>
          </a:p>
          <a:p>
            <a:endParaRPr lang="en-GB" dirty="0"/>
          </a:p>
        </p:txBody>
      </p:sp>
      <p:sp>
        <p:nvSpPr>
          <p:cNvPr id="5" name="TextBox 4">
            <a:extLst>
              <a:ext uri="{FF2B5EF4-FFF2-40B4-BE49-F238E27FC236}">
                <a16:creationId xmlns:a16="http://schemas.microsoft.com/office/drawing/2014/main" id="{53866DF0-32CA-77B0-7BEA-40463B49C325}"/>
              </a:ext>
            </a:extLst>
          </p:cNvPr>
          <p:cNvSpPr txBox="1"/>
          <p:nvPr/>
        </p:nvSpPr>
        <p:spPr>
          <a:xfrm>
            <a:off x="5719864" y="513874"/>
            <a:ext cx="6281635" cy="5663089"/>
          </a:xfrm>
          <a:prstGeom prst="rect">
            <a:avLst/>
          </a:prstGeom>
          <a:noFill/>
        </p:spPr>
        <p:txBody>
          <a:bodyPr wrap="square">
            <a:spAutoFit/>
          </a:bodyPr>
          <a:lstStyle/>
          <a:p>
            <a:pPr algn="l">
              <a:spcBef>
                <a:spcPts val="1500"/>
              </a:spcBef>
              <a:spcAft>
                <a:spcPts val="1500"/>
              </a:spcAft>
            </a:pPr>
            <a:r>
              <a:rPr lang="en-US" b="0" i="0" dirty="0">
                <a:solidFill>
                  <a:srgbClr val="0B0C0C"/>
                </a:solidFill>
                <a:effectLst/>
                <a:latin typeface="GDS Transport"/>
              </a:rPr>
              <a:t>The people of these islands… </a:t>
            </a:r>
          </a:p>
          <a:p>
            <a:pPr algn="l">
              <a:spcBef>
                <a:spcPts val="1500"/>
              </a:spcBef>
              <a:spcAft>
                <a:spcPts val="1500"/>
              </a:spcAft>
            </a:pPr>
            <a:r>
              <a:rPr lang="en-US" b="0" i="0" dirty="0">
                <a:solidFill>
                  <a:srgbClr val="0B0C0C"/>
                </a:solidFill>
                <a:effectLst/>
                <a:latin typeface="GDS Transport"/>
              </a:rPr>
              <a:t>All pulling in the same direction. </a:t>
            </a:r>
          </a:p>
          <a:p>
            <a:pPr algn="l">
              <a:spcBef>
                <a:spcPts val="1500"/>
              </a:spcBef>
              <a:spcAft>
                <a:spcPts val="1500"/>
              </a:spcAft>
            </a:pPr>
            <a:r>
              <a:rPr lang="en-US" b="0" i="0" dirty="0">
                <a:solidFill>
                  <a:srgbClr val="0B0C0C"/>
                </a:solidFill>
                <a:effectLst/>
                <a:latin typeface="GDS Transport"/>
              </a:rPr>
              <a:t>All focused on taking our country forward.  </a:t>
            </a:r>
          </a:p>
          <a:p>
            <a:pPr algn="l">
              <a:spcBef>
                <a:spcPts val="1500"/>
              </a:spcBef>
              <a:spcAft>
                <a:spcPts val="1500"/>
              </a:spcAft>
            </a:pPr>
            <a:r>
              <a:rPr lang="en-US" b="0" i="0" dirty="0">
                <a:solidFill>
                  <a:srgbClr val="0B0C0C"/>
                </a:solidFill>
                <a:effectLst/>
                <a:latin typeface="GDS Transport"/>
              </a:rPr>
              <a:t>Because, at the end of the day – we all have a stake in change. </a:t>
            </a:r>
          </a:p>
          <a:p>
            <a:pPr algn="l">
              <a:spcBef>
                <a:spcPts val="1500"/>
              </a:spcBef>
              <a:spcAft>
                <a:spcPts val="1500"/>
              </a:spcAft>
            </a:pPr>
            <a:r>
              <a:rPr lang="en-US" b="0" i="0" dirty="0">
                <a:solidFill>
                  <a:srgbClr val="0B0C0C"/>
                </a:solidFill>
                <a:effectLst/>
                <a:latin typeface="GDS Transport"/>
              </a:rPr>
              <a:t>We all look forward and see the same horizon. </a:t>
            </a:r>
          </a:p>
          <a:p>
            <a:pPr algn="l">
              <a:spcBef>
                <a:spcPts val="1500"/>
              </a:spcBef>
              <a:spcAft>
                <a:spcPts val="1500"/>
              </a:spcAft>
            </a:pPr>
            <a:r>
              <a:rPr lang="en-US" b="0" i="0" dirty="0">
                <a:solidFill>
                  <a:srgbClr val="0B0C0C"/>
                </a:solidFill>
                <a:effectLst/>
                <a:latin typeface="GDS Transport"/>
              </a:rPr>
              <a:t>And we all feel the burden of where we are as a country… </a:t>
            </a:r>
          </a:p>
          <a:p>
            <a:pPr algn="l">
              <a:spcBef>
                <a:spcPts val="1500"/>
              </a:spcBef>
              <a:spcAft>
                <a:spcPts val="1500"/>
              </a:spcAft>
            </a:pPr>
            <a:r>
              <a:rPr lang="en-US" b="0" i="0" dirty="0">
                <a:solidFill>
                  <a:srgbClr val="0B0C0C"/>
                </a:solidFill>
                <a:effectLst/>
                <a:latin typeface="GDS Transport"/>
              </a:rPr>
              <a:t>The contract which must be repaired is ours.</a:t>
            </a:r>
          </a:p>
          <a:p>
            <a:pPr algn="l">
              <a:spcBef>
                <a:spcPts val="1500"/>
              </a:spcBef>
              <a:spcAft>
                <a:spcPts val="1500"/>
              </a:spcAft>
            </a:pPr>
            <a:r>
              <a:rPr lang="en-US" b="0" i="0" dirty="0">
                <a:solidFill>
                  <a:srgbClr val="0B0C0C"/>
                </a:solidFill>
                <a:effectLst/>
                <a:latin typeface="GDS Transport"/>
              </a:rPr>
              <a:t>And that requires change. </a:t>
            </a:r>
          </a:p>
          <a:p>
            <a:pPr algn="l">
              <a:spcBef>
                <a:spcPts val="1500"/>
              </a:spcBef>
              <a:spcAft>
                <a:spcPts val="1500"/>
              </a:spcAft>
            </a:pPr>
            <a:r>
              <a:rPr lang="en-US" b="0" i="0" dirty="0">
                <a:solidFill>
                  <a:srgbClr val="0B0C0C"/>
                </a:solidFill>
                <a:effectLst/>
                <a:latin typeface="GDS Transport"/>
              </a:rPr>
              <a:t>So – this is our plan. </a:t>
            </a:r>
          </a:p>
        </p:txBody>
      </p:sp>
    </p:spTree>
    <p:extLst>
      <p:ext uri="{BB962C8B-B14F-4D97-AF65-F5344CB8AC3E}">
        <p14:creationId xmlns:p14="http://schemas.microsoft.com/office/powerpoint/2010/main" val="443364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75180-F0B6-FE1A-91D9-E6555CBDAA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EEF98E4-F9B0-E80D-3E31-4D66B9DDDAD3}"/>
              </a:ext>
            </a:extLst>
          </p:cNvPr>
          <p:cNvSpPr>
            <a:spLocks noGrp="1"/>
          </p:cNvSpPr>
          <p:nvPr>
            <p:ph idx="1"/>
          </p:nvPr>
        </p:nvSpPr>
        <p:spPr/>
        <p:txBody>
          <a:bodyPr/>
          <a:lstStyle/>
          <a:p>
            <a:r>
              <a:rPr lang="en-GB" dirty="0"/>
              <a:t>Cooper, Y (2024) </a:t>
            </a:r>
            <a:r>
              <a:rPr lang="en-US" dirty="0"/>
              <a:t>Home Secretary's vision for police reform: transcript of the speech delivered at the Queen Elizabeth II conference </a:t>
            </a:r>
            <a:r>
              <a:rPr lang="en-US" dirty="0" err="1"/>
              <a:t>centre</a:t>
            </a:r>
            <a:r>
              <a:rPr lang="en-US" dirty="0"/>
              <a:t> on 19</a:t>
            </a:r>
            <a:r>
              <a:rPr lang="en-US" baseline="30000" dirty="0"/>
              <a:t>th</a:t>
            </a:r>
            <a:r>
              <a:rPr lang="en-US" dirty="0"/>
              <a:t> November 2024, </a:t>
            </a:r>
            <a:r>
              <a:rPr lang="en-GB" dirty="0"/>
              <a:t>available at </a:t>
            </a:r>
            <a:r>
              <a:rPr lang="en-US" dirty="0">
                <a:hlinkClick r:id="rId2"/>
              </a:rPr>
              <a:t>Home Secretary's vision for police reform - GOV.UK</a:t>
            </a:r>
            <a:endParaRPr lang="en-GB" dirty="0"/>
          </a:p>
          <a:p>
            <a:r>
              <a:rPr lang="en-US" dirty="0"/>
              <a:t>Starmer, K. (2024) </a:t>
            </a:r>
            <a:r>
              <a:rPr lang="en-US" dirty="0">
                <a:solidFill>
                  <a:srgbClr val="0B0C0C"/>
                </a:solidFill>
              </a:rPr>
              <a:t>PM sets out blueprint for decade of national renewal</a:t>
            </a:r>
            <a:r>
              <a:rPr lang="en-US" dirty="0"/>
              <a:t>, available at </a:t>
            </a:r>
            <a:r>
              <a:rPr lang="en-US" dirty="0">
                <a:hlinkClick r:id="rId3"/>
              </a:rPr>
              <a:t>PM sets out blueprint for decade of national renewal - GOV.UK</a:t>
            </a:r>
            <a:endParaRPr lang="en-US" dirty="0"/>
          </a:p>
          <a:p>
            <a:r>
              <a:rPr lang="en-GB" dirty="0"/>
              <a:t>Starmer, K. (2024) More Bobbies on the Beat, available at </a:t>
            </a:r>
            <a:r>
              <a:rPr lang="en-US" dirty="0">
                <a:hlinkClick r:id="rId4"/>
              </a:rPr>
              <a:t>More bobbies on the beat as PM puts people's priorities first - GOV.UK</a:t>
            </a:r>
            <a:endParaRPr lang="en-US" dirty="0"/>
          </a:p>
          <a:p>
            <a:endParaRPr lang="en-GB" dirty="0"/>
          </a:p>
        </p:txBody>
      </p:sp>
    </p:spTree>
    <p:extLst>
      <p:ext uri="{BB962C8B-B14F-4D97-AF65-F5344CB8AC3E}">
        <p14:creationId xmlns:p14="http://schemas.microsoft.com/office/powerpoint/2010/main" val="3454592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1093</Words>
  <Application>Microsoft Office PowerPoint</Application>
  <PresentationFormat>Widescreen</PresentationFormat>
  <Paragraphs>95</Paragraphs>
  <Slides>19</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Aptos</vt:lpstr>
      <vt:lpstr>Aptos Display</vt:lpstr>
      <vt:lpstr>Arial</vt:lpstr>
      <vt:lpstr>Calibri</vt:lpstr>
      <vt:lpstr>Calibri Light</vt:lpstr>
      <vt:lpstr>GDS Transport</vt:lpstr>
      <vt:lpstr>Office Theme</vt:lpstr>
      <vt:lpstr>1_Office Theme</vt:lpstr>
      <vt:lpstr>The Transformation Mission?</vt:lpstr>
      <vt:lpstr>Content</vt:lpstr>
      <vt:lpstr>PowerPoint Presentation</vt:lpstr>
      <vt:lpstr>PowerPoint Presentation</vt:lpstr>
      <vt:lpstr>A Decade of National Renewal</vt:lpstr>
      <vt:lpstr>Headlines</vt:lpstr>
      <vt:lpstr>Milestones</vt:lpstr>
      <vt:lpstr>Milestones</vt:lpstr>
      <vt:lpstr>PowerPoint Presentation</vt:lpstr>
      <vt:lpstr>More Bobbies on the Beat</vt:lpstr>
      <vt:lpstr>Headlines</vt:lpstr>
      <vt:lpstr>Safer Streets Mission </vt:lpstr>
      <vt:lpstr>The Plan for Change</vt:lpstr>
      <vt:lpstr>The Neighbourhood Policing Guarantee</vt:lpstr>
      <vt:lpstr>PowerPoint Presentation</vt:lpstr>
      <vt:lpstr>Prime Minister’s Speech as Delivered</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Mike Durke</cp:lastModifiedBy>
  <cp:revision>4</cp:revision>
  <dcterms:created xsi:type="dcterms:W3CDTF">2024-12-05T13:04:42Z</dcterms:created>
  <dcterms:modified xsi:type="dcterms:W3CDTF">2024-12-08T14:24:43Z</dcterms:modified>
</cp:coreProperties>
</file>