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100000" strictFirstAndLastChars="0" saveSubsetFonts="1">
  <p:sldMasterIdLst>
    <p:sldMasterId id="2147483648" r:id="rId1"/>
    <p:sldMasterId id="2147483656" r:id="rId2"/>
    <p:sldMasterId id="2147483664" r:id="rId3"/>
  </p:sldMasterIdLst>
  <p:notesMasterIdLst>
    <p:notesMasterId r:id="rId24"/>
  </p:notesMasterIdLst>
  <p:handoutMasterIdLst>
    <p:handoutMasterId r:id="rId25"/>
  </p:handoutMasterIdLst>
  <p:sldIdLst>
    <p:sldId id="305" r:id="rId4"/>
    <p:sldId id="320" r:id="rId5"/>
    <p:sldId id="337" r:id="rId6"/>
    <p:sldId id="344" r:id="rId7"/>
    <p:sldId id="264" r:id="rId8"/>
    <p:sldId id="346" r:id="rId9"/>
    <p:sldId id="349" r:id="rId10"/>
    <p:sldId id="334" r:id="rId11"/>
    <p:sldId id="336" r:id="rId12"/>
    <p:sldId id="341" r:id="rId13"/>
    <p:sldId id="347" r:id="rId14"/>
    <p:sldId id="348" r:id="rId15"/>
    <p:sldId id="330" r:id="rId16"/>
    <p:sldId id="338" r:id="rId17"/>
    <p:sldId id="266" r:id="rId18"/>
    <p:sldId id="342" r:id="rId19"/>
    <p:sldId id="327" r:id="rId20"/>
    <p:sldId id="339" r:id="rId21"/>
    <p:sldId id="340" r:id="rId22"/>
    <p:sldId id="326" r:id="rId23"/>
  </p:sldIdLst>
  <p:sldSz cx="12192000" cy="6858000"/>
  <p:notesSz cx="6797675" cy="9926638"/>
  <p:defaultTextStyle>
    <a:defPPr>
      <a:defRPr lang="en-US"/>
    </a:defPPr>
    <a:lvl1pPr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1pPr>
    <a:lvl2pPr indent="168387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2pPr>
    <a:lvl3pPr indent="336774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3pPr>
    <a:lvl4pPr indent="505160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4pPr>
    <a:lvl5pPr indent="673547" algn="ctr" defTabSz="430322" rtl="0" fontAlgn="base" hangingPunct="0">
      <a:spcBef>
        <a:spcPct val="0"/>
      </a:spcBef>
      <a:spcAft>
        <a:spcPct val="0"/>
      </a:spcAft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5pPr>
    <a:lvl6pPr marL="1683868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6pPr>
    <a:lvl7pPr marL="2020641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7pPr>
    <a:lvl8pPr marL="2357415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8pPr>
    <a:lvl9pPr marL="2694188" algn="l" defTabSz="673547" rtl="0" eaLnBrk="1" latinLnBrk="0" hangingPunct="1">
      <a:defRPr sz="2700" kern="1200">
        <a:solidFill>
          <a:srgbClr val="000000"/>
        </a:solidFill>
        <a:latin typeface="Helvetica Light" charset="0"/>
        <a:ea typeface="Helvetica Light" charset="0"/>
        <a:cs typeface="Helvetica Light" charset="0"/>
        <a:sym typeface="Helvetica Light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072" userDrawn="1">
          <p15:clr>
            <a:srgbClr val="A4A3A4"/>
          </p15:clr>
        </p15:guide>
        <p15:guide id="2" pos="5041" userDrawn="1">
          <p15:clr>
            <a:srgbClr val="A4A3A4"/>
          </p15:clr>
        </p15:guide>
        <p15:guide id="3" orient="horz" pos="2160" userDrawn="1">
          <p15:clr>
            <a:srgbClr val="A4A3A4"/>
          </p15:clr>
        </p15:guide>
        <p15:guide id="4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A302"/>
    <a:srgbClr val="00FF00"/>
    <a:srgbClr val="274157"/>
    <a:srgbClr val="039A98"/>
    <a:srgbClr val="1F9C98"/>
    <a:srgbClr val="F49100"/>
    <a:srgbClr val="DDDC03"/>
    <a:srgbClr val="E0DF18"/>
    <a:srgbClr val="263429"/>
    <a:srgbClr val="658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1515DB-39B5-47B8-87F7-8749E47608DF}" v="4" dt="2026-03-15T21:52:41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74954" autoAdjust="0"/>
  </p:normalViewPr>
  <p:slideViewPr>
    <p:cSldViewPr>
      <p:cViewPr varScale="1">
        <p:scale>
          <a:sx n="55" d="100"/>
          <a:sy n="55" d="100"/>
        </p:scale>
        <p:origin x="1032" y="48"/>
      </p:cViewPr>
      <p:guideLst>
        <p:guide orient="horz" pos="3072"/>
        <p:guide pos="5041"/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91" d="100"/>
          <a:sy n="91" d="100"/>
        </p:scale>
        <p:origin x="447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Davies" userId="6724881c-f0d3-4ef8-a176-25e527c4797a" providerId="ADAL" clId="{9F061961-38E3-4A5D-B030-D14FC5FC1043}"/>
    <pc:docChg chg="custSel modSld">
      <pc:chgData name="Matthew Davies" userId="6724881c-f0d3-4ef8-a176-25e527c4797a" providerId="ADAL" clId="{9F061961-38E3-4A5D-B030-D14FC5FC1043}" dt="2026-03-15T21:52:50.045" v="35" actId="1076"/>
      <pc:docMkLst>
        <pc:docMk/>
      </pc:docMkLst>
      <pc:sldChg chg="modSp mod">
        <pc:chgData name="Matthew Davies" userId="6724881c-f0d3-4ef8-a176-25e527c4797a" providerId="ADAL" clId="{9F061961-38E3-4A5D-B030-D14FC5FC1043}" dt="2026-03-15T21:50:51.679" v="7" actId="20577"/>
        <pc:sldMkLst>
          <pc:docMk/>
          <pc:sldMk cId="861205301" sldId="320"/>
        </pc:sldMkLst>
        <pc:spChg chg="mod">
          <ac:chgData name="Matthew Davies" userId="6724881c-f0d3-4ef8-a176-25e527c4797a" providerId="ADAL" clId="{9F061961-38E3-4A5D-B030-D14FC5FC1043}" dt="2026-03-15T21:50:51.679" v="7" actId="20577"/>
          <ac:spMkLst>
            <pc:docMk/>
            <pc:sldMk cId="861205301" sldId="320"/>
            <ac:spMk id="11" creationId="{467CE00F-ED34-0141-B84F-21F734E27864}"/>
          </ac:spMkLst>
        </pc:spChg>
      </pc:sldChg>
      <pc:sldChg chg="delSp modSp mod">
        <pc:chgData name="Matthew Davies" userId="6724881c-f0d3-4ef8-a176-25e527c4797a" providerId="ADAL" clId="{9F061961-38E3-4A5D-B030-D14FC5FC1043}" dt="2026-03-15T21:52:50.045" v="35" actId="1076"/>
        <pc:sldMkLst>
          <pc:docMk/>
          <pc:sldMk cId="1194788942" sldId="337"/>
        </pc:sldMkLst>
        <pc:spChg chg="del">
          <ac:chgData name="Matthew Davies" userId="6724881c-f0d3-4ef8-a176-25e527c4797a" providerId="ADAL" clId="{9F061961-38E3-4A5D-B030-D14FC5FC1043}" dt="2026-03-15T21:51:36.322" v="8" actId="478"/>
          <ac:spMkLst>
            <pc:docMk/>
            <pc:sldMk cId="1194788942" sldId="337"/>
            <ac:spMk id="2" creationId="{3E4409BD-9ED1-3B7E-F415-B6D24ED48C60}"/>
          </ac:spMkLst>
        </pc:spChg>
        <pc:spChg chg="del">
          <ac:chgData name="Matthew Davies" userId="6724881c-f0d3-4ef8-a176-25e527c4797a" providerId="ADAL" clId="{9F061961-38E3-4A5D-B030-D14FC5FC1043}" dt="2026-03-15T21:51:36.322" v="8" actId="478"/>
          <ac:spMkLst>
            <pc:docMk/>
            <pc:sldMk cId="1194788942" sldId="337"/>
            <ac:spMk id="3" creationId="{2FDDDD07-8998-16E4-8F1B-4C0FDB01F893}"/>
          </ac:spMkLst>
        </pc:spChg>
        <pc:spChg chg="del">
          <ac:chgData name="Matthew Davies" userId="6724881c-f0d3-4ef8-a176-25e527c4797a" providerId="ADAL" clId="{9F061961-38E3-4A5D-B030-D14FC5FC1043}" dt="2026-03-15T21:51:36.322" v="8" actId="478"/>
          <ac:spMkLst>
            <pc:docMk/>
            <pc:sldMk cId="1194788942" sldId="337"/>
            <ac:spMk id="4" creationId="{88FAD0EB-F29D-8021-43F8-4E09AACE7148}"/>
          </ac:spMkLst>
        </pc:spChg>
        <pc:spChg chg="del">
          <ac:chgData name="Matthew Davies" userId="6724881c-f0d3-4ef8-a176-25e527c4797a" providerId="ADAL" clId="{9F061961-38E3-4A5D-B030-D14FC5FC1043}" dt="2026-03-15T21:51:36.322" v="8" actId="478"/>
          <ac:spMkLst>
            <pc:docMk/>
            <pc:sldMk cId="1194788942" sldId="337"/>
            <ac:spMk id="5" creationId="{23B41C48-1159-07F7-0BD3-AB3FD2B1C0F0}"/>
          </ac:spMkLst>
        </pc:spChg>
        <pc:spChg chg="mod">
          <ac:chgData name="Matthew Davies" userId="6724881c-f0d3-4ef8-a176-25e527c4797a" providerId="ADAL" clId="{9F061961-38E3-4A5D-B030-D14FC5FC1043}" dt="2026-03-15T21:52:50.045" v="35" actId="1076"/>
          <ac:spMkLst>
            <pc:docMk/>
            <pc:sldMk cId="1194788942" sldId="337"/>
            <ac:spMk id="10" creationId="{E0967763-951B-9C4A-8C38-93C72C524898}"/>
          </ac:spMkLst>
        </pc:spChg>
        <pc:spChg chg="mod">
          <ac:chgData name="Matthew Davies" userId="6724881c-f0d3-4ef8-a176-25e527c4797a" providerId="ADAL" clId="{9F061961-38E3-4A5D-B030-D14FC5FC1043}" dt="2026-03-15T21:52:33.911" v="32" actId="20577"/>
          <ac:spMkLst>
            <pc:docMk/>
            <pc:sldMk cId="1194788942" sldId="337"/>
            <ac:spMk id="11" creationId="{467CE00F-ED34-0141-B84F-21F734E27864}"/>
          </ac:spMkLst>
        </pc:spChg>
        <pc:picChg chg="mod">
          <ac:chgData name="Matthew Davies" userId="6724881c-f0d3-4ef8-a176-25e527c4797a" providerId="ADAL" clId="{9F061961-38E3-4A5D-B030-D14FC5FC1043}" dt="2026-03-15T21:52:41.157" v="33" actId="1076"/>
          <ac:picMkLst>
            <pc:docMk/>
            <pc:sldMk cId="1194788942" sldId="337"/>
            <ac:picMk id="1026" creationId="{63ADA061-46F9-4E38-81E9-74E387D4CE1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762AAF-6432-4CC8-83AA-616FFC372EEF}" type="doc">
      <dgm:prSet loTypeId="urn:microsoft.com/office/officeart/2005/8/layout/cycle3" loCatId="cycle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9C1E533-F971-4B10-9741-72C5C2DE92EA}">
      <dgm:prSet phldrT="[Text]" custT="1"/>
      <dgm:spPr/>
      <dgm:t>
        <a:bodyPr/>
        <a:lstStyle/>
        <a:p>
          <a:r>
            <a:rPr lang="en-GB" sz="3200" b="1"/>
            <a:t>S</a:t>
          </a:r>
          <a:r>
            <a:rPr lang="en-GB" sz="2000"/>
            <a:t>afe</a:t>
          </a:r>
          <a:endParaRPr lang="en-GB" sz="2300"/>
        </a:p>
      </dgm:t>
    </dgm:pt>
    <dgm:pt modelId="{A6F9015C-036D-4747-9528-43163BFEDA5E}" type="parTrans" cxnId="{7296A65B-3A0D-49CE-B500-3247D3AA71BD}">
      <dgm:prSet/>
      <dgm:spPr/>
      <dgm:t>
        <a:bodyPr/>
        <a:lstStyle/>
        <a:p>
          <a:endParaRPr lang="en-GB"/>
        </a:p>
      </dgm:t>
    </dgm:pt>
    <dgm:pt modelId="{83582B68-7674-44F1-9B44-1FCA32734427}" type="sibTrans" cxnId="{7296A65B-3A0D-49CE-B500-3247D3AA71BD}">
      <dgm:prSet/>
      <dgm:spPr/>
      <dgm:t>
        <a:bodyPr/>
        <a:lstStyle/>
        <a:p>
          <a:endParaRPr lang="en-GB"/>
        </a:p>
      </dgm:t>
    </dgm:pt>
    <dgm:pt modelId="{3A8B8BD3-3476-4D0A-A56F-E5E349E5822E}">
      <dgm:prSet phldrT="[Text]" custT="1"/>
      <dgm:spPr/>
      <dgm:t>
        <a:bodyPr/>
        <a:lstStyle/>
        <a:p>
          <a:r>
            <a:rPr lang="en-GB" sz="3200" b="1"/>
            <a:t>U</a:t>
          </a:r>
          <a:r>
            <a:rPr lang="en-GB" sz="2000"/>
            <a:t>se Targets</a:t>
          </a:r>
        </a:p>
      </dgm:t>
    </dgm:pt>
    <dgm:pt modelId="{3022FDC4-F872-4DE6-AD35-23E9B4316150}" type="parTrans" cxnId="{9F9A0497-6937-4713-BDC5-EA898C659B93}">
      <dgm:prSet/>
      <dgm:spPr/>
      <dgm:t>
        <a:bodyPr/>
        <a:lstStyle/>
        <a:p>
          <a:endParaRPr lang="en-GB"/>
        </a:p>
      </dgm:t>
    </dgm:pt>
    <dgm:pt modelId="{A8AF1D91-C12E-4F47-81AE-ACC6C251A83B}" type="sibTrans" cxnId="{9F9A0497-6937-4713-BDC5-EA898C659B93}">
      <dgm:prSet/>
      <dgm:spPr/>
      <dgm:t>
        <a:bodyPr/>
        <a:lstStyle/>
        <a:p>
          <a:endParaRPr lang="en-GB"/>
        </a:p>
      </dgm:t>
    </dgm:pt>
    <dgm:pt modelId="{9FB81842-981C-41C0-B2E3-1E29B537F6CA}">
      <dgm:prSet phldrT="[Text]" custT="1"/>
      <dgm:spPr/>
      <dgm:t>
        <a:bodyPr/>
        <a:lstStyle/>
        <a:p>
          <a:r>
            <a:rPr lang="en-GB" sz="3200" b="1"/>
            <a:t>C</a:t>
          </a:r>
          <a:r>
            <a:rPr lang="en-GB" sz="2000"/>
            <a:t>ommunicate</a:t>
          </a:r>
        </a:p>
      </dgm:t>
    </dgm:pt>
    <dgm:pt modelId="{FF0CF94A-F085-4994-B320-4C6C71D7E78D}" type="parTrans" cxnId="{81CAA915-6CF0-4911-A8AD-80AEA985F047}">
      <dgm:prSet/>
      <dgm:spPr/>
      <dgm:t>
        <a:bodyPr/>
        <a:lstStyle/>
        <a:p>
          <a:endParaRPr lang="en-GB"/>
        </a:p>
      </dgm:t>
    </dgm:pt>
    <dgm:pt modelId="{FD62FD5E-BC2A-4C7D-8651-1223FB37A78F}" type="sibTrans" cxnId="{81CAA915-6CF0-4911-A8AD-80AEA985F047}">
      <dgm:prSet/>
      <dgm:spPr/>
      <dgm:t>
        <a:bodyPr/>
        <a:lstStyle/>
        <a:p>
          <a:endParaRPr lang="en-GB"/>
        </a:p>
      </dgm:t>
    </dgm:pt>
    <dgm:pt modelId="{7FB7E3D3-E7E2-421B-9E82-CF25CAFBCDF9}">
      <dgm:prSet phldrT="[Text]" custT="1"/>
      <dgm:spPr/>
      <dgm:t>
        <a:bodyPr/>
        <a:lstStyle/>
        <a:p>
          <a:r>
            <a:rPr lang="en-GB" sz="3200" b="1"/>
            <a:t>C</a:t>
          </a:r>
          <a:r>
            <a:rPr lang="en-GB" sz="2000"/>
            <a:t>hallenge</a:t>
          </a:r>
        </a:p>
      </dgm:t>
    </dgm:pt>
    <dgm:pt modelId="{80AEC914-D68D-41A3-90EF-927CCF3E946D}" type="parTrans" cxnId="{86C0C0E6-DD15-47E4-9A26-2C35375229F1}">
      <dgm:prSet/>
      <dgm:spPr/>
      <dgm:t>
        <a:bodyPr/>
        <a:lstStyle/>
        <a:p>
          <a:endParaRPr lang="en-GB"/>
        </a:p>
      </dgm:t>
    </dgm:pt>
    <dgm:pt modelId="{AA0F6CA5-4096-45BE-ACC2-F066A7E7333A}" type="sibTrans" cxnId="{86C0C0E6-DD15-47E4-9A26-2C35375229F1}">
      <dgm:prSet/>
      <dgm:spPr/>
      <dgm:t>
        <a:bodyPr/>
        <a:lstStyle/>
        <a:p>
          <a:endParaRPr lang="en-GB"/>
        </a:p>
      </dgm:t>
    </dgm:pt>
    <dgm:pt modelId="{D7CCB628-38E1-4312-8DEC-A9A86C213BE6}">
      <dgm:prSet phldrT="[Text]" custT="1"/>
      <dgm:spPr/>
      <dgm:t>
        <a:bodyPr/>
        <a:lstStyle/>
        <a:p>
          <a:r>
            <a:rPr lang="en-GB" sz="3200" b="1" i="0"/>
            <a:t>E</a:t>
          </a:r>
          <a:r>
            <a:rPr lang="en-GB" sz="2000"/>
            <a:t>xpectations</a:t>
          </a:r>
        </a:p>
      </dgm:t>
    </dgm:pt>
    <dgm:pt modelId="{026C425B-728B-4675-AAB5-6A4D61685E64}" type="parTrans" cxnId="{CB1C6729-8890-474E-A11F-7D03F614CB00}">
      <dgm:prSet/>
      <dgm:spPr/>
      <dgm:t>
        <a:bodyPr/>
        <a:lstStyle/>
        <a:p>
          <a:endParaRPr lang="en-GB"/>
        </a:p>
      </dgm:t>
    </dgm:pt>
    <dgm:pt modelId="{C978198E-DE3A-481A-8B0E-B6A72809F5D0}" type="sibTrans" cxnId="{CB1C6729-8890-474E-A11F-7D03F614CB00}">
      <dgm:prSet/>
      <dgm:spPr/>
      <dgm:t>
        <a:bodyPr/>
        <a:lstStyle/>
        <a:p>
          <a:endParaRPr lang="en-GB"/>
        </a:p>
      </dgm:t>
    </dgm:pt>
    <dgm:pt modelId="{C595FDA1-71B2-49F4-A57F-34C56076A4DC}">
      <dgm:prSet phldrT="[Text]" custT="1"/>
      <dgm:spPr/>
      <dgm:t>
        <a:bodyPr/>
        <a:lstStyle/>
        <a:p>
          <a:r>
            <a:rPr lang="en-GB" sz="3200" b="1"/>
            <a:t>S</a:t>
          </a:r>
          <a:r>
            <a:rPr lang="en-GB" sz="2000"/>
            <a:t>tickability</a:t>
          </a:r>
        </a:p>
      </dgm:t>
    </dgm:pt>
    <dgm:pt modelId="{D1BAE915-9A00-41AA-885B-DEBF783C9C5E}" type="parTrans" cxnId="{C32DF82A-19BC-460D-9CEE-4F96B439FEBF}">
      <dgm:prSet/>
      <dgm:spPr/>
      <dgm:t>
        <a:bodyPr/>
        <a:lstStyle/>
        <a:p>
          <a:endParaRPr lang="en-GB"/>
        </a:p>
      </dgm:t>
    </dgm:pt>
    <dgm:pt modelId="{8FD14A03-4084-4EE4-9549-B437FD75A15B}" type="sibTrans" cxnId="{C32DF82A-19BC-460D-9CEE-4F96B439FEBF}">
      <dgm:prSet/>
      <dgm:spPr/>
      <dgm:t>
        <a:bodyPr/>
        <a:lstStyle/>
        <a:p>
          <a:endParaRPr lang="en-GB"/>
        </a:p>
      </dgm:t>
    </dgm:pt>
    <dgm:pt modelId="{6E08CBF6-D9C6-4CC7-A9A4-CE1AF2F727C9}">
      <dgm:prSet phldrT="[Text]" custT="1"/>
      <dgm:spPr/>
      <dgm:t>
        <a:bodyPr/>
        <a:lstStyle/>
        <a:p>
          <a:r>
            <a:rPr lang="en-GB" sz="3200" b="1"/>
            <a:t>S</a:t>
          </a:r>
          <a:r>
            <a:rPr lang="en-GB" sz="2000"/>
            <a:t>caffolding</a:t>
          </a:r>
          <a:endParaRPr lang="en-GB" sz="2400"/>
        </a:p>
      </dgm:t>
    </dgm:pt>
    <dgm:pt modelId="{36730166-5AFC-43C1-AA49-073DA5350FF7}" type="parTrans" cxnId="{6D74B34B-5990-4910-934F-9090F687A87C}">
      <dgm:prSet/>
      <dgm:spPr/>
      <dgm:t>
        <a:bodyPr/>
        <a:lstStyle/>
        <a:p>
          <a:endParaRPr lang="en-GB"/>
        </a:p>
      </dgm:t>
    </dgm:pt>
    <dgm:pt modelId="{70A8271F-6AE5-4C34-B44D-C051F1B1999D}" type="sibTrans" cxnId="{6D74B34B-5990-4910-934F-9090F687A87C}">
      <dgm:prSet/>
      <dgm:spPr/>
      <dgm:t>
        <a:bodyPr/>
        <a:lstStyle/>
        <a:p>
          <a:endParaRPr lang="en-GB"/>
        </a:p>
      </dgm:t>
    </dgm:pt>
    <dgm:pt modelId="{E8A31459-FCD3-4395-B002-C50510DAF2FE}" type="pres">
      <dgm:prSet presAssocID="{9F762AAF-6432-4CC8-83AA-616FFC372EEF}" presName="Name0" presStyleCnt="0">
        <dgm:presLayoutVars>
          <dgm:dir/>
          <dgm:resizeHandles val="exact"/>
        </dgm:presLayoutVars>
      </dgm:prSet>
      <dgm:spPr/>
    </dgm:pt>
    <dgm:pt modelId="{71CB1FDE-F853-491B-B735-6B9FC77EA8BA}" type="pres">
      <dgm:prSet presAssocID="{9F762AAF-6432-4CC8-83AA-616FFC372EEF}" presName="cycle" presStyleCnt="0"/>
      <dgm:spPr/>
    </dgm:pt>
    <dgm:pt modelId="{27CF8AD6-9F37-4FDB-8B55-CBF735A16B1C}" type="pres">
      <dgm:prSet presAssocID="{79C1E533-F971-4B10-9741-72C5C2DE92EA}" presName="nodeFirstNode" presStyleLbl="node1" presStyleIdx="0" presStyleCnt="7">
        <dgm:presLayoutVars>
          <dgm:bulletEnabled val="1"/>
        </dgm:presLayoutVars>
      </dgm:prSet>
      <dgm:spPr/>
    </dgm:pt>
    <dgm:pt modelId="{D01305A3-4458-4737-B80E-83E8A6764480}" type="pres">
      <dgm:prSet presAssocID="{83582B68-7674-44F1-9B44-1FCA32734427}" presName="sibTransFirstNode" presStyleLbl="bgShp" presStyleIdx="0" presStyleCnt="1" custScaleX="163534"/>
      <dgm:spPr/>
    </dgm:pt>
    <dgm:pt modelId="{06C6DFE8-C5C8-410B-94C3-CF4872BB1293}" type="pres">
      <dgm:prSet presAssocID="{3A8B8BD3-3476-4D0A-A56F-E5E349E5822E}" presName="nodeFollowingNodes" presStyleLbl="node1" presStyleIdx="1" presStyleCnt="7" custRadScaleRad="151564" custRadScaleInc="29490">
        <dgm:presLayoutVars>
          <dgm:bulletEnabled val="1"/>
        </dgm:presLayoutVars>
      </dgm:prSet>
      <dgm:spPr/>
    </dgm:pt>
    <dgm:pt modelId="{EE023C53-D26E-416C-B098-73BEDB39163C}" type="pres">
      <dgm:prSet presAssocID="{9FB81842-981C-41C0-B2E3-1E29B537F6CA}" presName="nodeFollowingNodes" presStyleLbl="node1" presStyleIdx="2" presStyleCnt="7" custScaleX="139728" custRadScaleRad="148158" custRadScaleInc="-2062">
        <dgm:presLayoutVars>
          <dgm:bulletEnabled val="1"/>
        </dgm:presLayoutVars>
      </dgm:prSet>
      <dgm:spPr/>
    </dgm:pt>
    <dgm:pt modelId="{9BCB48D5-C393-4387-A8B2-E899EC12C737}" type="pres">
      <dgm:prSet presAssocID="{7FB7E3D3-E7E2-421B-9E82-CF25CAFBCDF9}" presName="nodeFollowingNodes" presStyleLbl="node1" presStyleIdx="3" presStyleCnt="7" custScaleX="112338" custRadScaleRad="124019" custRadScaleInc="-16793">
        <dgm:presLayoutVars>
          <dgm:bulletEnabled val="1"/>
        </dgm:presLayoutVars>
      </dgm:prSet>
      <dgm:spPr/>
    </dgm:pt>
    <dgm:pt modelId="{19709993-34C1-45B5-A0B6-169A38A5946F}" type="pres">
      <dgm:prSet presAssocID="{D7CCB628-38E1-4312-8DEC-A9A86C213BE6}" presName="nodeFollowingNodes" presStyleLbl="node1" presStyleIdx="4" presStyleCnt="7" custScaleX="112338" custRadScaleRad="108226" custRadScaleInc="17624">
        <dgm:presLayoutVars>
          <dgm:bulletEnabled val="1"/>
        </dgm:presLayoutVars>
      </dgm:prSet>
      <dgm:spPr/>
    </dgm:pt>
    <dgm:pt modelId="{F664CA46-E3CD-441D-B535-654F0443A97C}" type="pres">
      <dgm:prSet presAssocID="{6E08CBF6-D9C6-4CC7-A9A4-CE1AF2F727C9}" presName="nodeFollowingNodes" presStyleLbl="node1" presStyleIdx="5" presStyleCnt="7" custScaleX="107796" custRadScaleRad="157031" custRadScaleInc="374">
        <dgm:presLayoutVars>
          <dgm:bulletEnabled val="1"/>
        </dgm:presLayoutVars>
      </dgm:prSet>
      <dgm:spPr/>
    </dgm:pt>
    <dgm:pt modelId="{FCEDD9E8-88AD-4904-8880-F65106D7589E}" type="pres">
      <dgm:prSet presAssocID="{C595FDA1-71B2-49F4-A57F-34C56076A4DC}" presName="nodeFollowingNodes" presStyleLbl="node1" presStyleIdx="6" presStyleCnt="7" custRadScaleRad="157846" custRadScaleInc="-32986">
        <dgm:presLayoutVars>
          <dgm:bulletEnabled val="1"/>
        </dgm:presLayoutVars>
      </dgm:prSet>
      <dgm:spPr/>
    </dgm:pt>
  </dgm:ptLst>
  <dgm:cxnLst>
    <dgm:cxn modelId="{81CAA915-6CF0-4911-A8AD-80AEA985F047}" srcId="{9F762AAF-6432-4CC8-83AA-616FFC372EEF}" destId="{9FB81842-981C-41C0-B2E3-1E29B537F6CA}" srcOrd="2" destOrd="0" parTransId="{FF0CF94A-F085-4994-B320-4C6C71D7E78D}" sibTransId="{FD62FD5E-BC2A-4C7D-8651-1223FB37A78F}"/>
    <dgm:cxn modelId="{C480081A-8B4B-4A7D-845C-057F4219551E}" type="presOf" srcId="{D7CCB628-38E1-4312-8DEC-A9A86C213BE6}" destId="{19709993-34C1-45B5-A0B6-169A38A5946F}" srcOrd="0" destOrd="0" presId="urn:microsoft.com/office/officeart/2005/8/layout/cycle3"/>
    <dgm:cxn modelId="{CB1C6729-8890-474E-A11F-7D03F614CB00}" srcId="{9F762AAF-6432-4CC8-83AA-616FFC372EEF}" destId="{D7CCB628-38E1-4312-8DEC-A9A86C213BE6}" srcOrd="4" destOrd="0" parTransId="{026C425B-728B-4675-AAB5-6A4D61685E64}" sibTransId="{C978198E-DE3A-481A-8B0E-B6A72809F5D0}"/>
    <dgm:cxn modelId="{C32DF82A-19BC-460D-9CEE-4F96B439FEBF}" srcId="{9F762AAF-6432-4CC8-83AA-616FFC372EEF}" destId="{C595FDA1-71B2-49F4-A57F-34C56076A4DC}" srcOrd="6" destOrd="0" parTransId="{D1BAE915-9A00-41AA-885B-DEBF783C9C5E}" sibTransId="{8FD14A03-4084-4EE4-9549-B437FD75A15B}"/>
    <dgm:cxn modelId="{7296A65B-3A0D-49CE-B500-3247D3AA71BD}" srcId="{9F762AAF-6432-4CC8-83AA-616FFC372EEF}" destId="{79C1E533-F971-4B10-9741-72C5C2DE92EA}" srcOrd="0" destOrd="0" parTransId="{A6F9015C-036D-4747-9528-43163BFEDA5E}" sibTransId="{83582B68-7674-44F1-9B44-1FCA32734427}"/>
    <dgm:cxn modelId="{BE3E1D44-CB4C-45CA-8DC0-EF3529C96A9C}" type="presOf" srcId="{79C1E533-F971-4B10-9741-72C5C2DE92EA}" destId="{27CF8AD6-9F37-4FDB-8B55-CBF735A16B1C}" srcOrd="0" destOrd="0" presId="urn:microsoft.com/office/officeart/2005/8/layout/cycle3"/>
    <dgm:cxn modelId="{123D6268-C509-45B7-86D2-0E121724395F}" type="presOf" srcId="{9F762AAF-6432-4CC8-83AA-616FFC372EEF}" destId="{E8A31459-FCD3-4395-B002-C50510DAF2FE}" srcOrd="0" destOrd="0" presId="urn:microsoft.com/office/officeart/2005/8/layout/cycle3"/>
    <dgm:cxn modelId="{6D74B34B-5990-4910-934F-9090F687A87C}" srcId="{9F762AAF-6432-4CC8-83AA-616FFC372EEF}" destId="{6E08CBF6-D9C6-4CC7-A9A4-CE1AF2F727C9}" srcOrd="5" destOrd="0" parTransId="{36730166-5AFC-43C1-AA49-073DA5350FF7}" sibTransId="{70A8271F-6AE5-4C34-B44D-C051F1B1999D}"/>
    <dgm:cxn modelId="{B7295C80-32E1-4E7D-98BF-3D7BDC0664C2}" type="presOf" srcId="{6E08CBF6-D9C6-4CC7-A9A4-CE1AF2F727C9}" destId="{F664CA46-E3CD-441D-B535-654F0443A97C}" srcOrd="0" destOrd="0" presId="urn:microsoft.com/office/officeart/2005/8/layout/cycle3"/>
    <dgm:cxn modelId="{90A0EE90-F23B-47F1-A376-199B89DE778A}" type="presOf" srcId="{C595FDA1-71B2-49F4-A57F-34C56076A4DC}" destId="{FCEDD9E8-88AD-4904-8880-F65106D7589E}" srcOrd="0" destOrd="0" presId="urn:microsoft.com/office/officeart/2005/8/layout/cycle3"/>
    <dgm:cxn modelId="{9F9A0497-6937-4713-BDC5-EA898C659B93}" srcId="{9F762AAF-6432-4CC8-83AA-616FFC372EEF}" destId="{3A8B8BD3-3476-4D0A-A56F-E5E349E5822E}" srcOrd="1" destOrd="0" parTransId="{3022FDC4-F872-4DE6-AD35-23E9B4316150}" sibTransId="{A8AF1D91-C12E-4F47-81AE-ACC6C251A83B}"/>
    <dgm:cxn modelId="{03929D9B-DE89-42DB-9F18-7B915C21884F}" type="presOf" srcId="{7FB7E3D3-E7E2-421B-9E82-CF25CAFBCDF9}" destId="{9BCB48D5-C393-4387-A8B2-E899EC12C737}" srcOrd="0" destOrd="0" presId="urn:microsoft.com/office/officeart/2005/8/layout/cycle3"/>
    <dgm:cxn modelId="{39D61CB4-512A-42AE-8FFA-A4A445352B11}" type="presOf" srcId="{83582B68-7674-44F1-9B44-1FCA32734427}" destId="{D01305A3-4458-4737-B80E-83E8A6764480}" srcOrd="0" destOrd="0" presId="urn:microsoft.com/office/officeart/2005/8/layout/cycle3"/>
    <dgm:cxn modelId="{97BA09B7-74BD-4A1A-AD4A-1840FE990B8E}" type="presOf" srcId="{9FB81842-981C-41C0-B2E3-1E29B537F6CA}" destId="{EE023C53-D26E-416C-B098-73BEDB39163C}" srcOrd="0" destOrd="0" presId="urn:microsoft.com/office/officeart/2005/8/layout/cycle3"/>
    <dgm:cxn modelId="{86C0C0E6-DD15-47E4-9A26-2C35375229F1}" srcId="{9F762AAF-6432-4CC8-83AA-616FFC372EEF}" destId="{7FB7E3D3-E7E2-421B-9E82-CF25CAFBCDF9}" srcOrd="3" destOrd="0" parTransId="{80AEC914-D68D-41A3-90EF-927CCF3E946D}" sibTransId="{AA0F6CA5-4096-45BE-ACC2-F066A7E7333A}"/>
    <dgm:cxn modelId="{01653BF5-E24A-4551-A6B2-E8A3A198044E}" type="presOf" srcId="{3A8B8BD3-3476-4D0A-A56F-E5E349E5822E}" destId="{06C6DFE8-C5C8-410B-94C3-CF4872BB1293}" srcOrd="0" destOrd="0" presId="urn:microsoft.com/office/officeart/2005/8/layout/cycle3"/>
    <dgm:cxn modelId="{0AB31A6C-945B-4B61-80F9-00ADD81A6C8E}" type="presParOf" srcId="{E8A31459-FCD3-4395-B002-C50510DAF2FE}" destId="{71CB1FDE-F853-491B-B735-6B9FC77EA8BA}" srcOrd="0" destOrd="0" presId="urn:microsoft.com/office/officeart/2005/8/layout/cycle3"/>
    <dgm:cxn modelId="{5A59DF20-88D2-4E65-ABAC-287F50068BF7}" type="presParOf" srcId="{71CB1FDE-F853-491B-B735-6B9FC77EA8BA}" destId="{27CF8AD6-9F37-4FDB-8B55-CBF735A16B1C}" srcOrd="0" destOrd="0" presId="urn:microsoft.com/office/officeart/2005/8/layout/cycle3"/>
    <dgm:cxn modelId="{9472D935-DAB8-4008-B028-EC70FA02BE85}" type="presParOf" srcId="{71CB1FDE-F853-491B-B735-6B9FC77EA8BA}" destId="{D01305A3-4458-4737-B80E-83E8A6764480}" srcOrd="1" destOrd="0" presId="urn:microsoft.com/office/officeart/2005/8/layout/cycle3"/>
    <dgm:cxn modelId="{C7221647-057E-479B-A1AB-EA9D8876F361}" type="presParOf" srcId="{71CB1FDE-F853-491B-B735-6B9FC77EA8BA}" destId="{06C6DFE8-C5C8-410B-94C3-CF4872BB1293}" srcOrd="2" destOrd="0" presId="urn:microsoft.com/office/officeart/2005/8/layout/cycle3"/>
    <dgm:cxn modelId="{F3202B5B-FDF7-4406-90E3-85B76DD43AA2}" type="presParOf" srcId="{71CB1FDE-F853-491B-B735-6B9FC77EA8BA}" destId="{EE023C53-D26E-416C-B098-73BEDB39163C}" srcOrd="3" destOrd="0" presId="urn:microsoft.com/office/officeart/2005/8/layout/cycle3"/>
    <dgm:cxn modelId="{06F39C57-93BE-40DE-A2C5-4AE1A5157720}" type="presParOf" srcId="{71CB1FDE-F853-491B-B735-6B9FC77EA8BA}" destId="{9BCB48D5-C393-4387-A8B2-E899EC12C737}" srcOrd="4" destOrd="0" presId="urn:microsoft.com/office/officeart/2005/8/layout/cycle3"/>
    <dgm:cxn modelId="{35DA8436-7EB6-470F-A04D-C8C5264741ED}" type="presParOf" srcId="{71CB1FDE-F853-491B-B735-6B9FC77EA8BA}" destId="{19709993-34C1-45B5-A0B6-169A38A5946F}" srcOrd="5" destOrd="0" presId="urn:microsoft.com/office/officeart/2005/8/layout/cycle3"/>
    <dgm:cxn modelId="{D7112429-1F41-4BFA-AEBC-202D3A26B6B0}" type="presParOf" srcId="{71CB1FDE-F853-491B-B735-6B9FC77EA8BA}" destId="{F664CA46-E3CD-441D-B535-654F0443A97C}" srcOrd="6" destOrd="0" presId="urn:microsoft.com/office/officeart/2005/8/layout/cycle3"/>
    <dgm:cxn modelId="{9BA8234B-5B76-4ABC-AC7E-45A86B1F7128}" type="presParOf" srcId="{71CB1FDE-F853-491B-B735-6B9FC77EA8BA}" destId="{FCEDD9E8-88AD-4904-8880-F65106D7589E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1305A3-4458-4737-B80E-83E8A6764480}">
      <dsp:nvSpPr>
        <dsp:cNvPr id="0" name=""/>
        <dsp:cNvSpPr/>
      </dsp:nvSpPr>
      <dsp:spPr>
        <a:xfrm>
          <a:off x="-66148" y="-30302"/>
          <a:ext cx="8144137" cy="4980088"/>
        </a:xfrm>
        <a:prstGeom prst="circularArrow">
          <a:avLst>
            <a:gd name="adj1" fmla="val 5544"/>
            <a:gd name="adj2" fmla="val 330680"/>
            <a:gd name="adj3" fmla="val 14500448"/>
            <a:gd name="adj4" fmla="val 16959003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F8AD6-9F37-4FDB-8B55-CBF735A16B1C}">
      <dsp:nvSpPr>
        <dsp:cNvPr id="0" name=""/>
        <dsp:cNvSpPr/>
      </dsp:nvSpPr>
      <dsp:spPr>
        <a:xfrm>
          <a:off x="3222273" y="2961"/>
          <a:ext cx="1567292" cy="7836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S</a:t>
          </a:r>
          <a:r>
            <a:rPr lang="en-GB" sz="2000" kern="1200"/>
            <a:t>afe</a:t>
          </a:r>
          <a:endParaRPr lang="en-GB" sz="2300" kern="1200"/>
        </a:p>
      </dsp:txBody>
      <dsp:txXfrm>
        <a:off x="3260527" y="41215"/>
        <a:ext cx="1490784" cy="707138"/>
      </dsp:txXfrm>
    </dsp:sp>
    <dsp:sp modelId="{06C6DFE8-C5C8-410B-94C3-CF4872BB1293}">
      <dsp:nvSpPr>
        <dsp:cNvPr id="0" name=""/>
        <dsp:cNvSpPr/>
      </dsp:nvSpPr>
      <dsp:spPr>
        <a:xfrm>
          <a:off x="6132287" y="751051"/>
          <a:ext cx="1567292" cy="7836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U</a:t>
          </a:r>
          <a:r>
            <a:rPr lang="en-GB" sz="2000" kern="1200"/>
            <a:t>se Targets</a:t>
          </a:r>
        </a:p>
      </dsp:txBody>
      <dsp:txXfrm>
        <a:off x="6170541" y="789305"/>
        <a:ext cx="1490784" cy="707138"/>
      </dsp:txXfrm>
    </dsp:sp>
    <dsp:sp modelId="{EE023C53-D26E-416C-B098-73BEDB39163C}">
      <dsp:nvSpPr>
        <dsp:cNvPr id="0" name=""/>
        <dsp:cNvSpPr/>
      </dsp:nvSpPr>
      <dsp:spPr>
        <a:xfrm>
          <a:off x="5989433" y="2777046"/>
          <a:ext cx="2189946" cy="7836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C</a:t>
          </a:r>
          <a:r>
            <a:rPr lang="en-GB" sz="2000" kern="1200"/>
            <a:t>ommunicate</a:t>
          </a:r>
        </a:p>
      </dsp:txBody>
      <dsp:txXfrm>
        <a:off x="6027687" y="2815300"/>
        <a:ext cx="2113438" cy="707138"/>
      </dsp:txXfrm>
    </dsp:sp>
    <dsp:sp modelId="{9BCB48D5-C393-4387-A8B2-E899EC12C737}">
      <dsp:nvSpPr>
        <dsp:cNvPr id="0" name=""/>
        <dsp:cNvSpPr/>
      </dsp:nvSpPr>
      <dsp:spPr>
        <a:xfrm>
          <a:off x="4570493" y="4043020"/>
          <a:ext cx="1760665" cy="7836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C</a:t>
          </a:r>
          <a:r>
            <a:rPr lang="en-GB" sz="2000" kern="1200"/>
            <a:t>hallenge</a:t>
          </a:r>
        </a:p>
      </dsp:txBody>
      <dsp:txXfrm>
        <a:off x="4608747" y="4081274"/>
        <a:ext cx="1684157" cy="707138"/>
      </dsp:txXfrm>
    </dsp:sp>
    <dsp:sp modelId="{19709993-34C1-45B5-A0B6-169A38A5946F}">
      <dsp:nvSpPr>
        <dsp:cNvPr id="0" name=""/>
        <dsp:cNvSpPr/>
      </dsp:nvSpPr>
      <dsp:spPr>
        <a:xfrm>
          <a:off x="1852165" y="4040052"/>
          <a:ext cx="1760665" cy="78364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/>
            <a:t>E</a:t>
          </a:r>
          <a:r>
            <a:rPr lang="en-GB" sz="2000" kern="1200"/>
            <a:t>xpectations</a:t>
          </a:r>
        </a:p>
      </dsp:txBody>
      <dsp:txXfrm>
        <a:off x="1890419" y="4078306"/>
        <a:ext cx="1684157" cy="707138"/>
      </dsp:txXfrm>
    </dsp:sp>
    <dsp:sp modelId="{F664CA46-E3CD-441D-B535-654F0443A97C}">
      <dsp:nvSpPr>
        <dsp:cNvPr id="0" name=""/>
        <dsp:cNvSpPr/>
      </dsp:nvSpPr>
      <dsp:spPr>
        <a:xfrm>
          <a:off x="0" y="2859192"/>
          <a:ext cx="1689478" cy="7836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S</a:t>
          </a:r>
          <a:r>
            <a:rPr lang="en-GB" sz="2000" kern="1200"/>
            <a:t>caffolding</a:t>
          </a:r>
          <a:endParaRPr lang="en-GB" sz="2400" kern="1200"/>
        </a:p>
      </dsp:txBody>
      <dsp:txXfrm>
        <a:off x="38254" y="2897446"/>
        <a:ext cx="1612970" cy="707138"/>
      </dsp:txXfrm>
    </dsp:sp>
    <dsp:sp modelId="{FCEDD9E8-88AD-4904-8880-F65106D7589E}">
      <dsp:nvSpPr>
        <dsp:cNvPr id="0" name=""/>
        <dsp:cNvSpPr/>
      </dsp:nvSpPr>
      <dsp:spPr>
        <a:xfrm>
          <a:off x="153457" y="777778"/>
          <a:ext cx="1567292" cy="7836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S</a:t>
          </a:r>
          <a:r>
            <a:rPr lang="en-GB" sz="2000" kern="1200"/>
            <a:t>tickability</a:t>
          </a:r>
        </a:p>
      </dsp:txBody>
      <dsp:txXfrm>
        <a:off x="191711" y="816032"/>
        <a:ext cx="1490784" cy="707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EC101-212E-4A14-8908-D426258931A8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2CAA52-56B7-4439-8DDF-6AAC41962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659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prstGeom prst="rect">
            <a:avLst/>
          </a:prstGeom>
          <a:noFill/>
          <a:ln w="9525" cap="flat" cmpd="sng">
            <a:noFill/>
            <a:prstDash val="solid"/>
            <a:bevel/>
            <a:headEnd type="none" w="med" len="med"/>
            <a:tailEnd type="none" w="med" len="med"/>
          </a:ln>
          <a:effectLst/>
        </p:spPr>
      </p:sp>
      <p:sp>
        <p:nvSpPr>
          <p:cNvPr id="2050" name="Rectangle 2"/>
          <p:cNvSpPr>
            <a:spLocks noGrp="1"/>
          </p:cNvSpPr>
          <p:nvPr>
            <p:ph type="body" sz="quarter" idx="1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noFill/>
          <a:ln w="9525" cap="flat" cmpd="sng">
            <a:noFill/>
            <a:prstDash val="solid"/>
            <a:bevel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Avenir Roman" charset="0"/>
              </a:rPr>
              <a:t>Click to edit Master text styles</a:t>
            </a:r>
          </a:p>
          <a:p>
            <a:pPr lvl="1"/>
            <a:r>
              <a:rPr lang="en-US">
                <a:sym typeface="Avenir Roman" charset="0"/>
              </a:rPr>
              <a:t>Second level</a:t>
            </a:r>
          </a:p>
          <a:p>
            <a:pPr lvl="2"/>
            <a:r>
              <a:rPr lang="en-US">
                <a:sym typeface="Avenir Roman" charset="0"/>
              </a:rPr>
              <a:t>Third level</a:t>
            </a:r>
          </a:p>
          <a:p>
            <a:pPr lvl="3"/>
            <a:r>
              <a:rPr lang="en-US">
                <a:sym typeface="Avenir Roman" charset="0"/>
              </a:rPr>
              <a:t>Fourth level</a:t>
            </a:r>
          </a:p>
          <a:p>
            <a:pPr lvl="4"/>
            <a:r>
              <a:rPr lang="en-US">
                <a:sym typeface="Avenir Roman" charset="0"/>
              </a:rP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80807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1pPr>
    <a:lvl2pPr indent="168387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2pPr>
    <a:lvl3pPr indent="336774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3pPr>
    <a:lvl4pPr indent="505160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4pPr>
    <a:lvl5pPr indent="673547" algn="l" defTabSz="336774" rtl="0" fontAlgn="base" hangingPunct="0">
      <a:lnSpc>
        <a:spcPct val="125000"/>
      </a:lnSpc>
      <a:spcBef>
        <a:spcPct val="0"/>
      </a:spcBef>
      <a:spcAft>
        <a:spcPct val="0"/>
      </a:spcAft>
      <a:defRPr sz="1800" kern="1200">
        <a:solidFill>
          <a:srgbClr val="000000"/>
        </a:solidFill>
        <a:latin typeface="Avenir Roman" charset="0"/>
        <a:ea typeface="Avenir Roman" charset="0"/>
        <a:cs typeface="Avenir Roman" charset="0"/>
        <a:sym typeface="Avenir Roman" charset="0"/>
      </a:defRPr>
    </a:lvl5pPr>
    <a:lvl6pPr marL="1683868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20641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357415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694188" algn="l" defTabSz="673547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840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22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7441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503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517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8965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665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86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566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714509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258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4228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67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0" hasCustomPrompt="1"/>
          </p:nvPr>
        </p:nvSpPr>
        <p:spPr>
          <a:xfrm>
            <a:off x="511909" y="1557340"/>
            <a:ext cx="5140967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15" baseline="0"/>
            </a:lvl1pPr>
          </a:lstStyle>
          <a:p>
            <a:pPr lvl="0"/>
            <a:r>
              <a:rPr lang="en-US" dirty="0"/>
              <a:t>Welsh Text and Content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1" hasCustomPrompt="1"/>
          </p:nvPr>
        </p:nvSpPr>
        <p:spPr>
          <a:xfrm>
            <a:off x="6007375" y="1557340"/>
            <a:ext cx="5759939" cy="45354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 dirty="0"/>
              <a:t>English Text and Content</a:t>
            </a:r>
          </a:p>
        </p:txBody>
      </p:sp>
    </p:spTree>
    <p:extLst>
      <p:ext uri="{BB962C8B-B14F-4D97-AF65-F5344CB8AC3E}">
        <p14:creationId xmlns:p14="http://schemas.microsoft.com/office/powerpoint/2010/main" val="1036750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F37D9A-23ED-41D8-9244-1B6BBC642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C1996-CA4C-4A44-A071-31977052BF98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128B2-C7BC-48DA-A029-3B47D10E7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F6F754-5CAB-45EA-8793-3CE856350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6AB23-47F6-4051-A846-46F799C92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767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143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rgbClr val="039A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 bwMode="auto">
          <a:xfrm>
            <a:off x="0" y="4327460"/>
            <a:ext cx="12192000" cy="2527772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2527772">
                <a:moveTo>
                  <a:pt x="0" y="2171701"/>
                </a:moveTo>
                <a:lnTo>
                  <a:pt x="12192000" y="0"/>
                </a:lnTo>
                <a:lnTo>
                  <a:pt x="12192000" y="2527772"/>
                </a:lnTo>
                <a:lnTo>
                  <a:pt x="0" y="2527772"/>
                </a:lnTo>
                <a:lnTo>
                  <a:pt x="0" y="2171701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4797152"/>
            <a:ext cx="3959352" cy="180136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+mj-lt"/>
          <a:ea typeface="+mj-ea"/>
          <a:cs typeface="+mj-cs"/>
          <a:sym typeface="Arial" pitchFamily="34" charset="0"/>
        </a:defRPr>
      </a:lvl1pPr>
      <a:lvl2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2pPr>
      <a:lvl3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3pPr>
      <a:lvl4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4pPr>
      <a:lvl5pPr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5pPr>
      <a:lvl6pPr marL="310876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6pPr>
      <a:lvl7pPr marL="621751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7pPr>
      <a:lvl8pPr marL="932627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8pPr>
      <a:lvl9pPr marL="1243502" algn="l" defTabSz="397230" rtl="0" fontAlgn="base" hangingPunct="0">
        <a:lnSpc>
          <a:spcPct val="120000"/>
        </a:lnSpc>
        <a:spcBef>
          <a:spcPct val="0"/>
        </a:spcBef>
        <a:spcAft>
          <a:spcPct val="0"/>
        </a:spcAft>
        <a:defRPr sz="1939">
          <a:solidFill>
            <a:srgbClr val="FFFFFF"/>
          </a:solidFill>
          <a:latin typeface="Arial" pitchFamily="34" charset="0"/>
          <a:cs typeface="Arial" pitchFamily="34" charset="0"/>
          <a:sym typeface="Arial" pitchFamily="34" charset="0"/>
        </a:defRPr>
      </a:lvl9pPr>
    </p:titleStyle>
    <p:bodyStyle>
      <a:lvl1pPr marL="302240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1pPr>
      <a:lvl2pPr marL="604480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2pPr>
      <a:lvl3pPr marL="90672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3pPr>
      <a:lvl4pPr marL="120896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4pPr>
      <a:lvl5pPr marL="1511201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5pPr>
      <a:lvl6pPr marL="1822077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6pPr>
      <a:lvl7pPr marL="2132953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7pPr>
      <a:lvl8pPr marL="2443828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8pPr>
      <a:lvl9pPr marL="2754704" indent="-302240" algn="l" defTabSz="397230" rtl="0" fontAlgn="base" hangingPunct="0">
        <a:spcBef>
          <a:spcPts val="2856"/>
        </a:spcBef>
        <a:spcAft>
          <a:spcPct val="0"/>
        </a:spcAft>
        <a:buSzPct val="75000"/>
        <a:buChar char="•"/>
        <a:defRPr sz="2492">
          <a:solidFill>
            <a:srgbClr val="000000"/>
          </a:solidFill>
          <a:latin typeface="+mn-lt"/>
          <a:ea typeface="+mn-ea"/>
          <a:cs typeface="+mn-cs"/>
          <a:sym typeface="Helvetica Light" charset="0"/>
        </a:defRPr>
      </a:lvl9pPr>
    </p:bodyStyle>
    <p:otherStyle>
      <a:defPPr>
        <a:defRPr lang="en-US"/>
      </a:defPPr>
      <a:lvl1pPr marL="0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10876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21751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32627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43502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379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65254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76130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87005" algn="l" defTabSz="621751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5087" y="6146368"/>
            <a:ext cx="2030180" cy="667008"/>
          </a:xfrm>
          <a:prstGeom prst="rect">
            <a:avLst/>
          </a:prstGeom>
        </p:spPr>
      </p:pic>
      <p:sp>
        <p:nvSpPr>
          <p:cNvPr id="7" name="Rectangle 2"/>
          <p:cNvSpPr/>
          <p:nvPr userDrawn="1"/>
        </p:nvSpPr>
        <p:spPr bwMode="auto">
          <a:xfrm>
            <a:off x="0" y="5844703"/>
            <a:ext cx="12192000" cy="1013297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  <a:gd name="connsiteX0" fmla="*/ 0 w 12206287"/>
              <a:gd name="connsiteY0" fmla="*/ 742951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742951 h 1099022"/>
              <a:gd name="connsiteX0" fmla="*/ 0 w 12206287"/>
              <a:gd name="connsiteY0" fmla="*/ 957263 h 1099022"/>
              <a:gd name="connsiteX1" fmla="*/ 12206287 w 12206287"/>
              <a:gd name="connsiteY1" fmla="*/ 0 h 1099022"/>
              <a:gd name="connsiteX2" fmla="*/ 12192000 w 12206287"/>
              <a:gd name="connsiteY2" fmla="*/ 1099022 h 1099022"/>
              <a:gd name="connsiteX3" fmla="*/ 0 w 12206287"/>
              <a:gd name="connsiteY3" fmla="*/ 1099022 h 1099022"/>
              <a:gd name="connsiteX4" fmla="*/ 0 w 12206287"/>
              <a:gd name="connsiteY4" fmla="*/ 957263 h 1099022"/>
              <a:gd name="connsiteX0" fmla="*/ 0 w 12192000"/>
              <a:gd name="connsiteY0" fmla="*/ 871538 h 1013297"/>
              <a:gd name="connsiteX1" fmla="*/ 12191999 w 12192000"/>
              <a:gd name="connsiteY1" fmla="*/ 0 h 1013297"/>
              <a:gd name="connsiteX2" fmla="*/ 12192000 w 12192000"/>
              <a:gd name="connsiteY2" fmla="*/ 1013297 h 1013297"/>
              <a:gd name="connsiteX3" fmla="*/ 0 w 12192000"/>
              <a:gd name="connsiteY3" fmla="*/ 1013297 h 1013297"/>
              <a:gd name="connsiteX4" fmla="*/ 0 w 12192000"/>
              <a:gd name="connsiteY4" fmla="*/ 871538 h 1013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1013297">
                <a:moveTo>
                  <a:pt x="0" y="871538"/>
                </a:moveTo>
                <a:lnTo>
                  <a:pt x="12191999" y="0"/>
                </a:lnTo>
                <a:cubicBezTo>
                  <a:pt x="12191999" y="337766"/>
                  <a:pt x="12192000" y="675531"/>
                  <a:pt x="12192000" y="1013297"/>
                </a:cubicBezTo>
                <a:lnTo>
                  <a:pt x="0" y="1013297"/>
                </a:lnTo>
                <a:lnTo>
                  <a:pt x="0" y="871538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8" name="Rectangle 7"/>
          <p:cNvSpPr/>
          <p:nvPr userDrawn="1"/>
        </p:nvSpPr>
        <p:spPr bwMode="auto">
          <a:xfrm>
            <a:off x="0" y="0"/>
            <a:ext cx="12192000" cy="764704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0692" y="5949280"/>
            <a:ext cx="1656867" cy="753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072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66" r:id="rId2"/>
  </p:sldLayoutIdLst>
  <p:txStyles>
    <p:titleStyle>
      <a:lvl1pPr algn="l" defTabSz="844083" rtl="0" eaLnBrk="1" latinLnBrk="0" hangingPunct="1">
        <a:lnSpc>
          <a:spcPct val="90000"/>
        </a:lnSpc>
        <a:spcBef>
          <a:spcPct val="0"/>
        </a:spcBef>
        <a:buNone/>
        <a:defRPr sz="40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1021" indent="-211021" algn="l" defTabSz="844083" rtl="0" eaLnBrk="1" latinLnBrk="0" hangingPunct="1">
        <a:lnSpc>
          <a:spcPct val="90000"/>
        </a:lnSpc>
        <a:spcBef>
          <a:spcPts val="923"/>
        </a:spcBef>
        <a:buFont typeface="Arial"/>
        <a:buChar char="•"/>
        <a:defRPr sz="2585" kern="1200">
          <a:solidFill>
            <a:schemeClr val="tx1"/>
          </a:solidFill>
          <a:latin typeface="+mn-lt"/>
          <a:ea typeface="+mn-ea"/>
          <a:cs typeface="+mn-cs"/>
        </a:defRPr>
      </a:lvl1pPr>
      <a:lvl2pPr marL="633062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055103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846" kern="1200">
          <a:solidFill>
            <a:schemeClr val="tx1"/>
          </a:solidFill>
          <a:latin typeface="+mn-lt"/>
          <a:ea typeface="+mn-ea"/>
          <a:cs typeface="+mn-cs"/>
        </a:defRPr>
      </a:lvl3pPr>
      <a:lvl4pPr marL="1477145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899186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321227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3165310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587351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4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83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24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65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207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48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89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3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039A98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7" name="Rectangle 2"/>
          <p:cNvSpPr/>
          <p:nvPr userDrawn="1"/>
        </p:nvSpPr>
        <p:spPr bwMode="auto">
          <a:xfrm>
            <a:off x="0" y="4330228"/>
            <a:ext cx="12192000" cy="2527772"/>
          </a:xfrm>
          <a:custGeom>
            <a:avLst/>
            <a:gdLst>
              <a:gd name="connsiteX0" fmla="*/ 0 w 12192000"/>
              <a:gd name="connsiteY0" fmla="*/ 0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0 h 1484784"/>
              <a:gd name="connsiteX0" fmla="*/ 0 w 12192000"/>
              <a:gd name="connsiteY0" fmla="*/ 1128713 h 1484784"/>
              <a:gd name="connsiteX1" fmla="*/ 12192000 w 12192000"/>
              <a:gd name="connsiteY1" fmla="*/ 0 h 1484784"/>
              <a:gd name="connsiteX2" fmla="*/ 12192000 w 12192000"/>
              <a:gd name="connsiteY2" fmla="*/ 1484784 h 1484784"/>
              <a:gd name="connsiteX3" fmla="*/ 0 w 12192000"/>
              <a:gd name="connsiteY3" fmla="*/ 1484784 h 1484784"/>
              <a:gd name="connsiteX4" fmla="*/ 0 w 12192000"/>
              <a:gd name="connsiteY4" fmla="*/ 1128713 h 1484784"/>
              <a:gd name="connsiteX0" fmla="*/ 0 w 12192000"/>
              <a:gd name="connsiteY0" fmla="*/ 2171701 h 2527772"/>
              <a:gd name="connsiteX1" fmla="*/ 12192000 w 12192000"/>
              <a:gd name="connsiteY1" fmla="*/ 0 h 2527772"/>
              <a:gd name="connsiteX2" fmla="*/ 12192000 w 12192000"/>
              <a:gd name="connsiteY2" fmla="*/ 2527772 h 2527772"/>
              <a:gd name="connsiteX3" fmla="*/ 0 w 12192000"/>
              <a:gd name="connsiteY3" fmla="*/ 2527772 h 2527772"/>
              <a:gd name="connsiteX4" fmla="*/ 0 w 12192000"/>
              <a:gd name="connsiteY4" fmla="*/ 2171701 h 2527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2527772">
                <a:moveTo>
                  <a:pt x="0" y="2171701"/>
                </a:moveTo>
                <a:lnTo>
                  <a:pt x="12192000" y="0"/>
                </a:lnTo>
                <a:lnTo>
                  <a:pt x="12192000" y="2527772"/>
                </a:lnTo>
                <a:lnTo>
                  <a:pt x="0" y="2527772"/>
                </a:lnTo>
                <a:lnTo>
                  <a:pt x="0" y="2171701"/>
                </a:lnTo>
                <a:close/>
              </a:path>
            </a:pathLst>
          </a:cu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208" y="4797152"/>
            <a:ext cx="3959352" cy="180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3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844083" rtl="0" eaLnBrk="1" latinLnBrk="0" hangingPunct="1">
        <a:lnSpc>
          <a:spcPct val="90000"/>
        </a:lnSpc>
        <a:spcBef>
          <a:spcPct val="0"/>
        </a:spcBef>
        <a:buNone/>
        <a:defRPr sz="40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11021" indent="-211021" algn="l" defTabSz="844083" rtl="0" eaLnBrk="1" latinLnBrk="0" hangingPunct="1">
        <a:lnSpc>
          <a:spcPct val="90000"/>
        </a:lnSpc>
        <a:spcBef>
          <a:spcPts val="923"/>
        </a:spcBef>
        <a:buFont typeface="Arial"/>
        <a:buChar char="•"/>
        <a:defRPr sz="2585" kern="1200">
          <a:solidFill>
            <a:schemeClr val="tx1"/>
          </a:solidFill>
          <a:latin typeface="+mn-lt"/>
          <a:ea typeface="+mn-ea"/>
          <a:cs typeface="+mn-cs"/>
        </a:defRPr>
      </a:lvl1pPr>
      <a:lvl2pPr marL="633062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055103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846" kern="1200">
          <a:solidFill>
            <a:schemeClr val="tx1"/>
          </a:solidFill>
          <a:latin typeface="+mn-lt"/>
          <a:ea typeface="+mn-ea"/>
          <a:cs typeface="+mn-cs"/>
        </a:defRPr>
      </a:lvl3pPr>
      <a:lvl4pPr marL="1477145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899186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321227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3165310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587351" indent="-211021" algn="l" defTabSz="844083" rtl="0" eaLnBrk="1" latinLnBrk="0" hangingPunct="1">
        <a:lnSpc>
          <a:spcPct val="90000"/>
        </a:lnSpc>
        <a:spcBef>
          <a:spcPts val="462"/>
        </a:spcBef>
        <a:buFont typeface="Arial"/>
        <a:buChar char="•"/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1pPr>
      <a:lvl2pPr marL="42204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2pPr>
      <a:lvl3pPr marL="844083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3pPr>
      <a:lvl4pPr marL="1266124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4pPr>
      <a:lvl5pPr marL="1688165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5pPr>
      <a:lvl6pPr marL="2110207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6pPr>
      <a:lvl7pPr marL="2532248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7pPr>
      <a:lvl8pPr marL="2954289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8pPr>
      <a:lvl9pPr marL="3376331" algn="l" defTabSz="844083" rtl="0" eaLnBrk="1" latinLnBrk="0" hangingPunct="1">
        <a:defRPr sz="166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Proffil%201%20Tud%20MD.pp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app/uploads/2024/12/The-additional-learning-needs-system.pdf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26.pn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mattdavies@carmarthenshire.gov.u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39A9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1399B0-7FF3-9148-A29F-CBC03B15E2DC}"/>
              </a:ext>
            </a:extLst>
          </p:cNvPr>
          <p:cNvSpPr txBox="1"/>
          <p:nvPr/>
        </p:nvSpPr>
        <p:spPr>
          <a:xfrm>
            <a:off x="119334" y="3867923"/>
            <a:ext cx="7632849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Mathew Davies</a:t>
            </a:r>
          </a:p>
          <a:p>
            <a:pPr algn="l"/>
            <a:r>
              <a:rPr lang="en-US" b="1" dirty="0" err="1">
                <a:solidFill>
                  <a:schemeClr val="bg1"/>
                </a:solidFill>
                <a:latin typeface="+mj-lt"/>
              </a:rPr>
              <a:t>Adran</a:t>
            </a:r>
            <a:r>
              <a:rPr lang="en-US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+mj-lt"/>
              </a:rPr>
              <a:t>Gynhwysiant</a:t>
            </a:r>
            <a:r>
              <a:rPr lang="en-US" b="1" dirty="0">
                <a:solidFill>
                  <a:schemeClr val="bg1"/>
                </a:solidFill>
                <a:latin typeface="+mj-lt"/>
              </a:rPr>
              <a:t> – Inclusion Department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2B315C-E637-2546-B62B-1E1A214C639E}"/>
              </a:ext>
            </a:extLst>
          </p:cNvPr>
          <p:cNvSpPr/>
          <p:nvPr/>
        </p:nvSpPr>
        <p:spPr bwMode="auto">
          <a:xfrm>
            <a:off x="0" y="549326"/>
            <a:ext cx="7392143" cy="935458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36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A7AA613-017C-464A-BF85-21E8AA0EFFD5}"/>
              </a:ext>
            </a:extLst>
          </p:cNvPr>
          <p:cNvSpPr txBox="1">
            <a:spLocks/>
          </p:cNvSpPr>
          <p:nvPr/>
        </p:nvSpPr>
        <p:spPr>
          <a:xfrm>
            <a:off x="380307" y="509851"/>
            <a:ext cx="8421067" cy="864096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r>
              <a:rPr lang="en-GB" sz="4800" b="1" kern="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4800" b="1" kern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kern="0" dirty="0" err="1"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endParaRPr lang="en-GB" sz="4800" b="1" kern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DAD005-806C-BA4A-AD93-A5914B1CC467}"/>
              </a:ext>
            </a:extLst>
          </p:cNvPr>
          <p:cNvSpPr/>
          <p:nvPr/>
        </p:nvSpPr>
        <p:spPr bwMode="auto">
          <a:xfrm>
            <a:off x="0" y="2419598"/>
            <a:ext cx="8972451" cy="841256"/>
          </a:xfrm>
          <a:prstGeom prst="rect">
            <a:avLst/>
          </a:prstGeom>
          <a:solidFill>
            <a:srgbClr val="DDDC03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50800" tIns="50800" rIns="50800" bIns="5080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marR="0" indent="0" algn="l" defTabSz="5842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4800" b="1" i="0" u="none" strike="noStrike" kern="0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Helvetica Light" charset="0"/>
                <a:cs typeface="Arial" panose="020B0604020202020204" pitchFamily="34" charset="0"/>
                <a:sym typeface="Helvetica Light" charset="0"/>
              </a:rPr>
              <a:t>  Inclu</a:t>
            </a:r>
            <a:r>
              <a:rPr lang="en-GB" sz="4800" b="1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sive Education</a:t>
            </a:r>
            <a:endParaRPr kumimoji="0" lang="en-US" sz="4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Helvetica Light" charset="0"/>
              <a:ea typeface="Helvetica Light" charset="0"/>
              <a:cs typeface="Helvetica Light" charset="0"/>
              <a:sym typeface="Helvetica Light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A8D91B41-A7C8-EF45-989C-1EEF67863459}"/>
              </a:ext>
            </a:extLst>
          </p:cNvPr>
          <p:cNvSpPr txBox="1">
            <a:spLocks/>
          </p:cNvSpPr>
          <p:nvPr/>
        </p:nvSpPr>
        <p:spPr>
          <a:xfrm>
            <a:off x="119336" y="2357283"/>
            <a:ext cx="8421067" cy="864096"/>
          </a:xfrm>
          <a:prstGeom prst="rect">
            <a:avLst/>
          </a:prstGeom>
        </p:spPr>
        <p:txBody>
          <a:bodyPr/>
          <a:lstStyle>
            <a:lvl1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36774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73547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1010321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347094" algn="l" defTabSz="430322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100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endParaRPr lang="en-US" sz="4800" b="1" kern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209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hlinkClick r:id="rId3" action="ppaction://hlinkpres?slideindex=1&amp;slidetitle="/>
            <a:extLst>
              <a:ext uri="{FF2B5EF4-FFF2-40B4-BE49-F238E27FC236}">
                <a16:creationId xmlns:a16="http://schemas.microsoft.com/office/drawing/2014/main" id="{7AFE6993-BA01-4FF6-861E-00CD624B63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04" r="24450"/>
          <a:stretch/>
        </p:blipFill>
        <p:spPr bwMode="auto">
          <a:xfrm>
            <a:off x="5797543" y="10"/>
            <a:ext cx="63941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1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263352" y="0"/>
            <a:ext cx="4803636" cy="13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 fontAlgn="auto">
              <a:spcAft>
                <a:spcPts val="600"/>
              </a:spcAft>
            </a:pPr>
            <a:r>
              <a:rPr lang="en-US" sz="4400" b="1" dirty="0" err="1">
                <a:solidFill>
                  <a:srgbClr val="000000"/>
                </a:solidFill>
              </a:rPr>
              <a:t>Pwy</a:t>
            </a:r>
            <a:r>
              <a:rPr lang="en-US" sz="4400" b="1" dirty="0">
                <a:solidFill>
                  <a:srgbClr val="000000"/>
                </a:solidFill>
              </a:rPr>
              <a:t>? | Who?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CE00F-ED34-0141-B84F-21F734E27864}"/>
              </a:ext>
            </a:extLst>
          </p:cNvPr>
          <p:cNvSpPr txBox="1"/>
          <p:nvPr/>
        </p:nvSpPr>
        <p:spPr>
          <a:xfrm>
            <a:off x="119336" y="908720"/>
            <a:ext cx="7548533" cy="56612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1" algn="l" defTabSz="914400" hangingPunct="1">
              <a:lnSpc>
                <a:spcPct val="90000"/>
              </a:lnSpc>
              <a:spcAft>
                <a:spcPts val="600"/>
              </a:spcAft>
            </a:pPr>
            <a:r>
              <a:rPr lang="en-US" sz="1800" b="1" u="sng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Mathew Davies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Athro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Ymgynghorol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ADY / ALN Advisory Teacher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Chair of Governing Body (Safeguarding / ALN)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Dadi – Lilly, Teifi &amp;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Fflos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(cockapoo)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b="1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Addysg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Cynradd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(SAC) / BA Primary Ed (QTS)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Addysg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Cymru – Cynhwysiant / Inclusion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b="1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Athro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Cynradd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/ Primary Teacher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CADY /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ALNCo</a:t>
            </a:r>
            <a:endParaRPr lang="en-US" sz="1800" b="1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Cydlynnydd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Grwpiau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Targed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/ Target Group Coordinator</a:t>
            </a:r>
          </a:p>
          <a:p>
            <a:pPr indent="-228600" algn="l" defTabSz="914400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Cydlynnydd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800" b="1" dirty="0" err="1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MATh</a:t>
            </a:r>
            <a:r>
              <a:rPr lang="en-US" sz="18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/ MAT Coordinator</a:t>
            </a:r>
            <a:endParaRPr lang="en-US" sz="14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1205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Nôd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Aim of Session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671435" y="1379103"/>
            <a:ext cx="525658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CE00F-ED34-0141-B84F-21F734E27864}"/>
              </a:ext>
            </a:extLst>
          </p:cNvPr>
          <p:cNvSpPr txBox="1"/>
          <p:nvPr/>
        </p:nvSpPr>
        <p:spPr>
          <a:xfrm>
            <a:off x="6534827" y="1372314"/>
            <a:ext cx="5417439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inclusive education?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Our responsibility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could you go about it?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The Case for Inclusive Education: Sabrina's Story | Think Inclusive | The  Official Blog of MCIE">
            <a:extLst>
              <a:ext uri="{FF2B5EF4-FFF2-40B4-BE49-F238E27FC236}">
                <a16:creationId xmlns:a16="http://schemas.microsoft.com/office/drawing/2014/main" id="{63ADA061-46F9-4E38-81E9-74E387D4C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744" y="965628"/>
            <a:ext cx="6522120" cy="525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78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592CA-09AE-4683-B766-DEEA6F0E85A1}"/>
              </a:ext>
            </a:extLst>
          </p:cNvPr>
          <p:cNvSpPr txBox="1">
            <a:spLocks/>
          </p:cNvSpPr>
          <p:nvPr/>
        </p:nvSpPr>
        <p:spPr bwMode="auto">
          <a:xfrm>
            <a:off x="145966" y="-17537"/>
            <a:ext cx="5046520" cy="55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 err="1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Cyd-destun</a:t>
            </a:r>
            <a:r>
              <a:rPr lang="en-GB" altLang="en-US" sz="3600" b="1" dirty="0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Context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27FA21-A6E7-4001-98AB-468FF60CC7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67" t="9259" r="35730" b="17037"/>
          <a:stretch/>
        </p:blipFill>
        <p:spPr>
          <a:xfrm rot="21318404">
            <a:off x="6126698" y="2323268"/>
            <a:ext cx="2618062" cy="36054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A550CD-CEC6-43D0-B198-148EC908C3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632" t="18838" r="34466" b="5543"/>
          <a:stretch/>
        </p:blipFill>
        <p:spPr>
          <a:xfrm rot="267568">
            <a:off x="3639062" y="630385"/>
            <a:ext cx="2701849" cy="3602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10DCCF-E5F8-43D7-B9D3-6D907D384F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959" t="18751" r="33646" b="7175"/>
          <a:stretch/>
        </p:blipFill>
        <p:spPr>
          <a:xfrm rot="21314238">
            <a:off x="546105" y="852274"/>
            <a:ext cx="2195974" cy="2739864"/>
          </a:xfrm>
          <a:prstGeom prst="rect">
            <a:avLst/>
          </a:prstGeom>
        </p:spPr>
      </p:pic>
      <p:pic>
        <p:nvPicPr>
          <p:cNvPr id="6" name="Picture 11">
            <a:extLst>
              <a:ext uri="{FF2B5EF4-FFF2-40B4-BE49-F238E27FC236}">
                <a16:creationId xmlns:a16="http://schemas.microsoft.com/office/drawing/2014/main" id="{8C70646F-B481-4235-996E-B8A8F088E6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485" y="3241524"/>
            <a:ext cx="3691367" cy="276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B6F7FC-D2ED-4C10-A4F6-3AF29E358D7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972" t="16111" r="53125" b="31411"/>
          <a:stretch/>
        </p:blipFill>
        <p:spPr>
          <a:xfrm>
            <a:off x="8394585" y="168122"/>
            <a:ext cx="3140361" cy="31000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F9F049-75AD-41AC-957F-9C1406AF42A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3406" t="19484" r="15478" b="59816"/>
          <a:stretch/>
        </p:blipFill>
        <p:spPr>
          <a:xfrm>
            <a:off x="9224400" y="3589862"/>
            <a:ext cx="2310546" cy="242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032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F3722168-F64A-4C72-B610-B642662ED2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51" r="1" b="19497"/>
          <a:stretch/>
        </p:blipFill>
        <p:spPr>
          <a:xfrm>
            <a:off x="-228600" y="654230"/>
            <a:ext cx="12670971" cy="56159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B6C735-22D2-43F9-BE8B-02A930C26262}"/>
              </a:ext>
            </a:extLst>
          </p:cNvPr>
          <p:cNvSpPr txBox="1"/>
          <p:nvPr/>
        </p:nvSpPr>
        <p:spPr>
          <a:xfrm>
            <a:off x="5685725" y="1888724"/>
            <a:ext cx="1793289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Gwahanu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A6520-6519-4793-BFDE-C09E9C412FE3}"/>
              </a:ext>
            </a:extLst>
          </p:cNvPr>
          <p:cNvSpPr txBox="1"/>
          <p:nvPr/>
        </p:nvSpPr>
        <p:spPr>
          <a:xfrm>
            <a:off x="10249988" y="2036050"/>
            <a:ext cx="1793289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Integreiddio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2A8A8F-5562-40DC-8EF7-8E44D70F037E}"/>
              </a:ext>
            </a:extLst>
          </p:cNvPr>
          <p:cNvSpPr txBox="1"/>
          <p:nvPr/>
        </p:nvSpPr>
        <p:spPr>
          <a:xfrm>
            <a:off x="1059402" y="4256948"/>
            <a:ext cx="2033040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Cynhwysiant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B69649-EF81-483B-97F0-CFA998652265}"/>
              </a:ext>
            </a:extLst>
          </p:cNvPr>
          <p:cNvSpPr txBox="1"/>
          <p:nvPr/>
        </p:nvSpPr>
        <p:spPr>
          <a:xfrm>
            <a:off x="1299153" y="2036051"/>
            <a:ext cx="1793289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/>
              <a:t>Eithrio</a:t>
            </a:r>
            <a:endParaRPr lang="en-GB" sz="2400" b="1" dirty="0"/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1E24DAE1-4CCA-4F45-ADCF-0FDB2AC2EC94}"/>
              </a:ext>
            </a:extLst>
          </p:cNvPr>
          <p:cNvSpPr/>
          <p:nvPr/>
        </p:nvSpPr>
        <p:spPr>
          <a:xfrm>
            <a:off x="9505744" y="3284678"/>
            <a:ext cx="2814623" cy="1443894"/>
          </a:xfrm>
          <a:prstGeom prst="wedgeEllipseCallout">
            <a:avLst>
              <a:gd name="adj1" fmla="val -50667"/>
              <a:gd name="adj2" fmla="val 4790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/>
              <a:t>“</a:t>
            </a:r>
            <a:r>
              <a:rPr lang="en-GB" sz="1800" dirty="0" err="1"/>
              <a:t>Amgylchedd</a:t>
            </a:r>
            <a:r>
              <a:rPr lang="en-GB" sz="1800" dirty="0"/>
              <a:t> ac </a:t>
            </a:r>
            <a:r>
              <a:rPr lang="en-GB" sz="1800" dirty="0" err="1"/>
              <a:t>arferion</a:t>
            </a:r>
            <a:r>
              <a:rPr lang="en-GB" sz="1800" dirty="0"/>
              <a:t>, </a:t>
            </a:r>
            <a:r>
              <a:rPr lang="en-GB" sz="1800" dirty="0" err="1"/>
              <a:t>nid</a:t>
            </a:r>
            <a:r>
              <a:rPr lang="en-GB" sz="1800" dirty="0"/>
              <a:t> </a:t>
            </a:r>
            <a:r>
              <a:rPr lang="en-GB" sz="1800" dirty="0" err="1"/>
              <a:t>lleoliad</a:t>
            </a:r>
            <a:r>
              <a:rPr lang="en-GB" sz="1800" dirty="0"/>
              <a:t>” </a:t>
            </a:r>
            <a:r>
              <a:rPr lang="en-GB" sz="1800" dirty="0" err="1"/>
              <a:t>LlC</a:t>
            </a:r>
            <a:r>
              <a:rPr lang="en-GB" sz="1800" dirty="0"/>
              <a:t> (2016)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3184F6B-7F75-EF0A-64E0-41CA79627D1E}"/>
              </a:ext>
            </a:extLst>
          </p:cNvPr>
          <p:cNvSpPr txBox="1">
            <a:spLocks/>
          </p:cNvSpPr>
          <p:nvPr/>
        </p:nvSpPr>
        <p:spPr bwMode="auto">
          <a:xfrm>
            <a:off x="145965" y="-17537"/>
            <a:ext cx="7648205" cy="55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 err="1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Taith</a:t>
            </a:r>
            <a:r>
              <a:rPr lang="en-GB" altLang="en-US" sz="3600" b="1" dirty="0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altLang="en-US" sz="3600" b="1" dirty="0" err="1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addysg</a:t>
            </a:r>
            <a:r>
              <a:rPr lang="en-GB" altLang="en-US" sz="3600" b="1" dirty="0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Education Journey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F35F01-792F-9B5D-96D8-F27AB8B8873D}"/>
              </a:ext>
            </a:extLst>
          </p:cNvPr>
          <p:cNvSpPr txBox="1"/>
          <p:nvPr/>
        </p:nvSpPr>
        <p:spPr>
          <a:xfrm>
            <a:off x="9192343" y="73199"/>
            <a:ext cx="2850933" cy="514630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(Warnock, 1978)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F770D-354B-1C6C-6365-6BBCF937F835}"/>
              </a:ext>
            </a:extLst>
          </p:cNvPr>
          <p:cNvSpPr txBox="1"/>
          <p:nvPr/>
        </p:nvSpPr>
        <p:spPr>
          <a:xfrm>
            <a:off x="1700936" y="6176414"/>
            <a:ext cx="5328592" cy="507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Basic human right (UNCRC, 1990)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04AFB6-CDEF-5DE7-3EA7-96BFC3B70D4C}"/>
              </a:ext>
            </a:extLst>
          </p:cNvPr>
          <p:cNvSpPr txBox="1"/>
          <p:nvPr/>
        </p:nvSpPr>
        <p:spPr>
          <a:xfrm>
            <a:off x="717819" y="3284678"/>
            <a:ext cx="705678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Universal principle in supporting diversity amongst learners (Ainscow, 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8175C1-CA46-57C8-EC9C-D2E5CFC0C087}"/>
              </a:ext>
            </a:extLst>
          </p:cNvPr>
          <p:cNvSpPr txBox="1"/>
          <p:nvPr/>
        </p:nvSpPr>
        <p:spPr>
          <a:xfrm>
            <a:off x="7367124" y="6082656"/>
            <a:ext cx="4702293" cy="507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Salamanca Statement (1994)</a:t>
            </a:r>
          </a:p>
        </p:txBody>
      </p:sp>
    </p:spTree>
    <p:extLst>
      <p:ext uri="{BB962C8B-B14F-4D97-AF65-F5344CB8AC3E}">
        <p14:creationId xmlns:p14="http://schemas.microsoft.com/office/powerpoint/2010/main" val="462056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575FD17-F302-4DF6-9040-7A156C20F7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07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359B713-30A1-4FA7-9A6E-323DE440CDED}"/>
              </a:ext>
            </a:extLst>
          </p:cNvPr>
          <p:cNvSpPr txBox="1">
            <a:spLocks/>
          </p:cNvSpPr>
          <p:nvPr/>
        </p:nvSpPr>
        <p:spPr>
          <a:xfrm>
            <a:off x="284812" y="3930560"/>
            <a:ext cx="11622376" cy="235273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Ysgol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lle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mae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pob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disgybl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waeth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beth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fo'i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allu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hapus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a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mwynhau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gallu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cyrchu’r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gwaith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gwneud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cynnydd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ac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magu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hyder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o ran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ei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allu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i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fod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yn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ddysgwr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 </a:t>
            </a:r>
            <a:r>
              <a:rPr lang="en-US" altLang="en-US" sz="1800" b="1" u="sng" dirty="0" err="1">
                <a:solidFill>
                  <a:schemeClr val="tx1"/>
                </a:solidFill>
                <a:latin typeface="Arial Rounded MT Bold" panose="020F0704030504030204" pitchFamily="34" charset="0"/>
              </a:rPr>
              <a:t>annibynnol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.</a:t>
            </a:r>
          </a:p>
          <a:p>
            <a:pPr>
              <a:lnSpc>
                <a:spcPct val="150000"/>
              </a:lnSpc>
              <a:defRPr/>
            </a:pP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A school where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all pupils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no matter their ability, are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happy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enjoying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can access the work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,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make progress 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and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gain confidence 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in becoming </a:t>
            </a:r>
            <a:r>
              <a:rPr lang="en-US" altLang="en-US" sz="1800" b="1" u="sng" dirty="0">
                <a:solidFill>
                  <a:schemeClr val="tx1"/>
                </a:solidFill>
                <a:latin typeface="Arial Rounded MT Bold" panose="020F0704030504030204" pitchFamily="34" charset="0"/>
              </a:rPr>
              <a:t>independent learners</a:t>
            </a:r>
            <a:r>
              <a:rPr lang="en-US" altLang="en-US" sz="1800" dirty="0">
                <a:solidFill>
                  <a:schemeClr val="tx1"/>
                </a:solidFill>
                <a:latin typeface="Arial Rounded MT Bold" panose="020F0704030504030204" pitchFamily="34" charset="0"/>
              </a:rPr>
              <a:t>.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82ECFD-D29B-ACC7-2567-3DDFD354DA43}"/>
              </a:ext>
            </a:extLst>
          </p:cNvPr>
          <p:cNvSpPr txBox="1">
            <a:spLocks/>
          </p:cNvSpPr>
          <p:nvPr/>
        </p:nvSpPr>
        <p:spPr bwMode="auto">
          <a:xfrm>
            <a:off x="1578429" y="3650949"/>
            <a:ext cx="9862457" cy="55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Ysgol </a:t>
            </a:r>
            <a:r>
              <a:rPr lang="en-GB" altLang="en-US" sz="3600" b="1" dirty="0" err="1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Gynhwysol</a:t>
            </a:r>
            <a:r>
              <a:rPr lang="en-GB" altLang="en-US" sz="3600" b="1" dirty="0">
                <a:solidFill>
                  <a:srgbClr val="D682B5"/>
                </a:solidFill>
                <a:latin typeface="Arial Rounded MT Bold" panose="020F070403050403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/ Inclusive School???</a:t>
            </a:r>
          </a:p>
        </p:txBody>
      </p:sp>
      <p:pic>
        <p:nvPicPr>
          <p:cNvPr id="1026" name="Picture 2" descr="Group Discussion Icon Vector Art, Icons, and Graphics for Free Download">
            <a:extLst>
              <a:ext uri="{FF2B5EF4-FFF2-40B4-BE49-F238E27FC236}">
                <a16:creationId xmlns:a16="http://schemas.microsoft.com/office/drawing/2014/main" id="{D17350EC-A4FA-02FF-8D12-33F150A0E3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4571" y="3650948"/>
            <a:ext cx="1145768" cy="68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68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BF660A-6EE2-A595-6D13-9F2734124C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6" t="2703" r="2843" b="2703"/>
          <a:stretch/>
        </p:blipFill>
        <p:spPr>
          <a:xfrm>
            <a:off x="335359" y="908720"/>
            <a:ext cx="3744417" cy="46805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0CA088F-659D-E8B6-A722-73E58D14630D}"/>
              </a:ext>
            </a:extLst>
          </p:cNvPr>
          <p:cNvSpPr txBox="1"/>
          <p:nvPr/>
        </p:nvSpPr>
        <p:spPr>
          <a:xfrm>
            <a:off x="-876827" y="5695364"/>
            <a:ext cx="616878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Thematic survey report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322C9D-57DF-210E-834B-81A67F233A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981" y="1196752"/>
            <a:ext cx="7832019" cy="11521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1E6552-3FEC-9EE3-EB5F-C6982C8ECF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9816" y="2476350"/>
            <a:ext cx="7200800" cy="2916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601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121C8D6-E05D-4F26-8150-EAFD8417C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48128" y="764704"/>
            <a:ext cx="4267023" cy="504645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893FCCF-CE43-45C7-BB9B-330CE5F87FB0}"/>
              </a:ext>
            </a:extLst>
          </p:cNvPr>
          <p:cNvSpPr/>
          <p:nvPr/>
        </p:nvSpPr>
        <p:spPr>
          <a:xfrm>
            <a:off x="7607163" y="1680130"/>
            <a:ext cx="1584176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Beth? What?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A54FF2-1956-4638-A315-CC300A5C38B4}"/>
              </a:ext>
            </a:extLst>
          </p:cNvPr>
          <p:cNvSpPr/>
          <p:nvPr/>
        </p:nvSpPr>
        <p:spPr>
          <a:xfrm>
            <a:off x="9438347" y="1680130"/>
            <a:ext cx="1697208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Sut? How?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5EFCA7-B152-4284-BC23-5FC0D616036A}"/>
              </a:ext>
            </a:extLst>
          </p:cNvPr>
          <p:cNvSpPr txBox="1"/>
          <p:nvPr/>
        </p:nvSpPr>
        <p:spPr>
          <a:xfrm>
            <a:off x="272918" y="2759586"/>
            <a:ext cx="6750201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Cyfrifoldebau</a:t>
            </a:r>
            <a:r>
              <a:rPr lang="en-GB" b="1" dirty="0"/>
              <a:t> </a:t>
            </a:r>
            <a:r>
              <a:rPr lang="en-GB" b="1" dirty="0" err="1"/>
              <a:t>Craidd</a:t>
            </a:r>
            <a:r>
              <a:rPr lang="en-GB" b="1" dirty="0"/>
              <a:t> / Core Responsibilities</a:t>
            </a:r>
          </a:p>
          <a:p>
            <a:endParaRPr lang="en-GB" b="1" dirty="0"/>
          </a:p>
          <a:p>
            <a:r>
              <a:rPr lang="en-GB" b="1" dirty="0"/>
              <a:t>Sut? How?</a:t>
            </a:r>
          </a:p>
        </p:txBody>
      </p:sp>
    </p:spTree>
    <p:extLst>
      <p:ext uri="{BB962C8B-B14F-4D97-AF65-F5344CB8AC3E}">
        <p14:creationId xmlns:p14="http://schemas.microsoft.com/office/powerpoint/2010/main" val="3548997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627578-4C20-4280-BAAF-13DD94DAFA4E}"/>
              </a:ext>
            </a:extLst>
          </p:cNvPr>
          <p:cNvSpPr txBox="1"/>
          <p:nvPr/>
        </p:nvSpPr>
        <p:spPr>
          <a:xfrm>
            <a:off x="6262631" y="1450204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All teachers and education staff are educators of children and young people with ALN.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035DE5-6C9E-404C-A3DC-C578BDBF8BB4}"/>
              </a:ext>
            </a:extLst>
          </p:cNvPr>
          <p:cNvSpPr txBox="1"/>
          <p:nvPr/>
        </p:nvSpPr>
        <p:spPr>
          <a:xfrm>
            <a:off x="359866" y="1011843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staff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 ADY.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16AF59-F8F2-4F17-9F77-87254A5ABDC1}"/>
              </a:ext>
            </a:extLst>
          </p:cNvPr>
          <p:cNvSpPr txBox="1"/>
          <p:nvPr/>
        </p:nvSpPr>
        <p:spPr>
          <a:xfrm>
            <a:off x="6262631" y="2893634"/>
            <a:ext cx="5328592" cy="3000821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Effective assessment, monitoring and referral.</a:t>
            </a:r>
          </a:p>
          <a:p>
            <a:r>
              <a:rPr lang="en-GB" dirty="0"/>
              <a:t>Embedded whole school systems.</a:t>
            </a:r>
          </a:p>
          <a:p>
            <a:r>
              <a:rPr lang="en-GB" dirty="0"/>
              <a:t>High quality inclusive education.</a:t>
            </a:r>
          </a:p>
          <a:p>
            <a:r>
              <a:rPr lang="en-GB" dirty="0"/>
              <a:t>Personalisation.</a:t>
            </a:r>
          </a:p>
          <a:p>
            <a:r>
              <a:rPr lang="en-GB" dirty="0"/>
              <a:t>Seek and follow advice of </a:t>
            </a:r>
            <a:r>
              <a:rPr lang="en-GB" dirty="0" err="1"/>
              <a:t>ALNCo</a:t>
            </a:r>
            <a:r>
              <a:rPr lang="en-GB" dirty="0"/>
              <a:t>.</a:t>
            </a:r>
          </a:p>
          <a:p>
            <a:r>
              <a:rPr lang="en-GB" dirty="0"/>
              <a:t>Evidence impact.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5F9D3C-71C4-435A-9BA8-43948E7C1624}"/>
              </a:ext>
            </a:extLst>
          </p:cNvPr>
          <p:cNvSpPr txBox="1"/>
          <p:nvPr/>
        </p:nvSpPr>
        <p:spPr>
          <a:xfrm>
            <a:off x="359866" y="2560600"/>
            <a:ext cx="5328592" cy="3416320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Asesu</a:t>
            </a:r>
            <a:r>
              <a:rPr lang="en-GB" dirty="0"/>
              <a:t>, </a:t>
            </a:r>
            <a:r>
              <a:rPr lang="en-GB" dirty="0" err="1"/>
              <a:t>monitro</a:t>
            </a:r>
            <a:r>
              <a:rPr lang="en-GB" dirty="0"/>
              <a:t> a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  <a:p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hymgorffori</a:t>
            </a:r>
            <a:r>
              <a:rPr lang="en-GB" dirty="0"/>
              <a:t>.</a:t>
            </a:r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</a:t>
            </a:r>
          </a:p>
          <a:p>
            <a:r>
              <a:rPr lang="en-GB" dirty="0" err="1"/>
              <a:t>Personoli</a:t>
            </a:r>
            <a:r>
              <a:rPr lang="en-GB" dirty="0"/>
              <a:t>.</a:t>
            </a:r>
          </a:p>
          <a:p>
            <a:r>
              <a:rPr lang="en-GB" dirty="0" err="1"/>
              <a:t>Ceisio</a:t>
            </a:r>
            <a:r>
              <a:rPr lang="en-GB" dirty="0"/>
              <a:t> a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y CADY.</a:t>
            </a:r>
          </a:p>
          <a:p>
            <a:r>
              <a:rPr lang="en-GB" dirty="0" err="1"/>
              <a:t>Tystioli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7E068D-7716-873A-E28D-332CFA038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0136" y="600701"/>
            <a:ext cx="4672068" cy="89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24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627578-4C20-4280-BAAF-13DD94DAFA4E}"/>
              </a:ext>
            </a:extLst>
          </p:cNvPr>
          <p:cNvSpPr txBox="1"/>
          <p:nvPr/>
        </p:nvSpPr>
        <p:spPr>
          <a:xfrm>
            <a:off x="6263680" y="980729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Personalised learning experiences – adapt the environment to include the learner.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035DE5-6C9E-404C-A3DC-C578BDBF8BB4}"/>
              </a:ext>
            </a:extLst>
          </p:cNvPr>
          <p:cNvSpPr txBox="1"/>
          <p:nvPr/>
        </p:nvSpPr>
        <p:spPr>
          <a:xfrm>
            <a:off x="359866" y="1011843"/>
            <a:ext cx="5328592" cy="1338828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personoli</a:t>
            </a:r>
            <a:r>
              <a:rPr lang="en-GB" dirty="0"/>
              <a:t> – </a:t>
            </a:r>
            <a:r>
              <a:rPr lang="en-GB" dirty="0" err="1"/>
              <a:t>addasu’r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i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dysgwr</a:t>
            </a:r>
            <a:r>
              <a:rPr lang="en-GB" dirty="0"/>
              <a:t>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16AF59-F8F2-4F17-9F77-87254A5ABDC1}"/>
              </a:ext>
            </a:extLst>
          </p:cNvPr>
          <p:cNvSpPr txBox="1"/>
          <p:nvPr/>
        </p:nvSpPr>
        <p:spPr>
          <a:xfrm>
            <a:off x="6273552" y="2460951"/>
            <a:ext cx="5328592" cy="3416320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Relationships – getting to know your learners. PCP? Profile?</a:t>
            </a:r>
          </a:p>
          <a:p>
            <a:r>
              <a:rPr lang="en-GB" dirty="0"/>
              <a:t>Effective communication with all stakeholders.</a:t>
            </a:r>
          </a:p>
          <a:p>
            <a:r>
              <a:rPr lang="en-GB" dirty="0"/>
              <a:t>Embedded whole school systems.</a:t>
            </a:r>
          </a:p>
          <a:p>
            <a:r>
              <a:rPr lang="en-GB" dirty="0"/>
              <a:t>High quality inclusive education.</a:t>
            </a:r>
          </a:p>
          <a:p>
            <a:r>
              <a:rPr lang="en-GB" dirty="0"/>
              <a:t>Monitoring impacting on future actions.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5F9D3C-71C4-435A-9BA8-43948E7C1624}"/>
              </a:ext>
            </a:extLst>
          </p:cNvPr>
          <p:cNvSpPr txBox="1"/>
          <p:nvPr/>
        </p:nvSpPr>
        <p:spPr>
          <a:xfrm>
            <a:off x="359866" y="2560600"/>
            <a:ext cx="5328592" cy="4247317"/>
          </a:xfrm>
          <a:prstGeom prst="rect">
            <a:avLst/>
          </a:prstGeom>
          <a:solidFill>
            <a:srgbClr val="FCA302"/>
          </a:solidFill>
        </p:spPr>
        <p:txBody>
          <a:bodyPr wrap="square" rtlCol="0">
            <a:spAutoFit/>
          </a:bodyPr>
          <a:lstStyle/>
          <a:p>
            <a:r>
              <a:rPr lang="en-GB" dirty="0" err="1"/>
              <a:t>Perthynas</a:t>
            </a:r>
            <a:r>
              <a:rPr lang="en-GB" dirty="0"/>
              <a:t> – </a:t>
            </a:r>
            <a:r>
              <a:rPr lang="en-GB" dirty="0" err="1"/>
              <a:t>dod</a:t>
            </a:r>
            <a:r>
              <a:rPr lang="en-GB" dirty="0"/>
              <a:t> i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. PCP? </a:t>
            </a:r>
            <a:r>
              <a:rPr lang="en-GB" dirty="0" err="1"/>
              <a:t>Proffil</a:t>
            </a:r>
            <a:r>
              <a:rPr lang="en-GB" dirty="0"/>
              <a:t>?</a:t>
            </a:r>
          </a:p>
          <a:p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randdeiliaid</a:t>
            </a:r>
            <a:r>
              <a:rPr lang="en-GB" dirty="0"/>
              <a:t>.</a:t>
            </a:r>
          </a:p>
          <a:p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hymgorffori</a:t>
            </a:r>
            <a:r>
              <a:rPr lang="en-GB" dirty="0"/>
              <a:t>.</a:t>
            </a:r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o </a:t>
            </a:r>
            <a:r>
              <a:rPr lang="en-GB" dirty="0" err="1"/>
              <a:t>answadd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</a:t>
            </a:r>
          </a:p>
          <a:p>
            <a:r>
              <a:rPr lang="en-GB" dirty="0" err="1"/>
              <a:t>Monitro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gamau’r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1930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E676905-5ECF-CAFF-6F6C-2A4B2683647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62AE5-8551-2C7F-0DEF-43BEB18A7471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BA7B7F-DA1F-6DD6-924F-3937FF45E7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14" t="23870" r="10184" b="10127"/>
          <a:stretch/>
        </p:blipFill>
        <p:spPr>
          <a:xfrm>
            <a:off x="132080" y="106680"/>
            <a:ext cx="11927840" cy="6644640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09EBA973-A83A-8B10-797B-8A127527FBB0}"/>
              </a:ext>
            </a:extLst>
          </p:cNvPr>
          <p:cNvSpPr/>
          <p:nvPr/>
        </p:nvSpPr>
        <p:spPr>
          <a:xfrm>
            <a:off x="8964423" y="5107621"/>
            <a:ext cx="3040208" cy="1175946"/>
          </a:xfrm>
          <a:prstGeom prst="wedgeEllipseCallout">
            <a:avLst>
              <a:gd name="adj1" fmla="val -33580"/>
              <a:gd name="adj2" fmla="val -74560"/>
            </a:avLst>
          </a:prstGeom>
          <a:solidFill>
            <a:srgbClr val="F1D7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 err="1">
                <a:solidFill>
                  <a:schemeClr val="tx1"/>
                </a:solidFill>
              </a:rPr>
              <a:t>Syml</a:t>
            </a:r>
            <a:r>
              <a:rPr lang="en-GB" sz="1800" dirty="0">
                <a:solidFill>
                  <a:schemeClr val="tx1"/>
                </a:solidFill>
              </a:rPr>
              <a:t> / </a:t>
            </a:r>
            <a:r>
              <a:rPr lang="en-GB" sz="1800" dirty="0" err="1">
                <a:solidFill>
                  <a:schemeClr val="tx1"/>
                </a:solidFill>
              </a:rPr>
              <a:t>naturiol</a:t>
            </a:r>
            <a:r>
              <a:rPr lang="en-GB" sz="1800" dirty="0">
                <a:solidFill>
                  <a:schemeClr val="tx1"/>
                </a:solidFill>
              </a:rPr>
              <a:t> / </a:t>
            </a:r>
            <a:r>
              <a:rPr lang="en-GB" sz="1800" dirty="0" err="1">
                <a:solidFill>
                  <a:schemeClr val="tx1"/>
                </a:solidFill>
              </a:rPr>
              <a:t>anffurfiol</a:t>
            </a:r>
            <a:r>
              <a:rPr lang="en-GB" sz="1800" dirty="0">
                <a:solidFill>
                  <a:schemeClr val="tx1"/>
                </a:solidFill>
              </a:rPr>
              <a:t> / </a:t>
            </a:r>
            <a:r>
              <a:rPr lang="en-GB" sz="1800" dirty="0" err="1">
                <a:solidFill>
                  <a:schemeClr val="tx1"/>
                </a:solidFill>
              </a:rPr>
              <a:t>sensitif</a:t>
            </a:r>
            <a:r>
              <a:rPr lang="en-GB" sz="1800" dirty="0">
                <a:solidFill>
                  <a:schemeClr val="tx1"/>
                </a:solidFill>
              </a:rPr>
              <a:t> / </a:t>
            </a:r>
            <a:r>
              <a:rPr lang="en-GB" sz="1800" dirty="0" err="1">
                <a:solidFill>
                  <a:schemeClr val="tx1"/>
                </a:solidFill>
              </a:rPr>
              <a:t>amrywio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3E2C7A2D-3BEF-C7EA-1829-174A2082F5AE}"/>
              </a:ext>
            </a:extLst>
          </p:cNvPr>
          <p:cNvSpPr/>
          <p:nvPr/>
        </p:nvSpPr>
        <p:spPr>
          <a:xfrm>
            <a:off x="9019712" y="899258"/>
            <a:ext cx="2929631" cy="743110"/>
          </a:xfrm>
          <a:prstGeom prst="wedgeEllipseCallout">
            <a:avLst>
              <a:gd name="adj1" fmla="val -49110"/>
              <a:gd name="adj2" fmla="val 120919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SMART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Support Sequence?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ADE47033-33DF-4778-3A08-308096ADD6D1}"/>
              </a:ext>
            </a:extLst>
          </p:cNvPr>
          <p:cNvSpPr/>
          <p:nvPr/>
        </p:nvSpPr>
        <p:spPr>
          <a:xfrm>
            <a:off x="911425" y="765173"/>
            <a:ext cx="4011982" cy="1055661"/>
          </a:xfrm>
          <a:prstGeom prst="wedgeEllipseCallout">
            <a:avLst>
              <a:gd name="adj1" fmla="val 64829"/>
              <a:gd name="adj2" fmla="val 26541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tx1"/>
                </a:solidFill>
              </a:rPr>
              <a:t>Awyrgylch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Positif</a:t>
            </a:r>
            <a:r>
              <a:rPr lang="en-GB" sz="2000" dirty="0">
                <a:solidFill>
                  <a:schemeClr val="tx1"/>
                </a:solidFill>
              </a:rPr>
              <a:t>, </a:t>
            </a:r>
            <a:r>
              <a:rPr lang="en-GB" sz="2000" dirty="0" err="1">
                <a:solidFill>
                  <a:schemeClr val="tx1"/>
                </a:solidFill>
              </a:rPr>
              <a:t>gofalgar</a:t>
            </a:r>
            <a:r>
              <a:rPr lang="en-GB" sz="2000" dirty="0">
                <a:solidFill>
                  <a:schemeClr val="tx1"/>
                </a:solidFill>
              </a:rPr>
              <a:t>, </a:t>
            </a:r>
            <a:r>
              <a:rPr lang="en-GB" sz="2000" dirty="0" err="1">
                <a:solidFill>
                  <a:schemeClr val="tx1"/>
                </a:solidFill>
              </a:rPr>
              <a:t>cyffhorddus</a:t>
            </a:r>
            <a:r>
              <a:rPr lang="en-GB" sz="2000" dirty="0">
                <a:solidFill>
                  <a:schemeClr val="tx1"/>
                </a:solidFill>
              </a:rPr>
              <a:t>, PC…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1BE5595B-A3E3-5331-66C0-216AA714B194}"/>
              </a:ext>
            </a:extLst>
          </p:cNvPr>
          <p:cNvSpPr/>
          <p:nvPr/>
        </p:nvSpPr>
        <p:spPr>
          <a:xfrm>
            <a:off x="132080" y="1750379"/>
            <a:ext cx="1599066" cy="2475046"/>
          </a:xfrm>
          <a:prstGeom prst="wedgeEllipseCallout">
            <a:avLst>
              <a:gd name="adj1" fmla="val 81164"/>
              <a:gd name="adj2" fmla="val 54518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 err="1">
                <a:solidFill>
                  <a:schemeClr val="tx1"/>
                </a:solidFill>
              </a:rPr>
              <a:t>Addysgeg</a:t>
            </a:r>
            <a:r>
              <a:rPr lang="en-GB" sz="1800" dirty="0">
                <a:solidFill>
                  <a:schemeClr val="tx1"/>
                </a:solidFill>
              </a:rPr>
              <a:t>…</a:t>
            </a:r>
            <a:r>
              <a:rPr lang="en-GB" sz="1800" dirty="0" err="1">
                <a:solidFill>
                  <a:schemeClr val="tx1"/>
                </a:solidFill>
              </a:rPr>
              <a:t>eglur</a:t>
            </a:r>
            <a:r>
              <a:rPr lang="en-GB" sz="1800" dirty="0">
                <a:solidFill>
                  <a:schemeClr val="tx1"/>
                </a:solidFill>
              </a:rPr>
              <a:t>, </a:t>
            </a:r>
            <a:r>
              <a:rPr lang="en-GB" sz="1800" dirty="0" err="1">
                <a:solidFill>
                  <a:schemeClr val="tx1"/>
                </a:solidFill>
              </a:rPr>
              <a:t>amrywiol</a:t>
            </a:r>
            <a:r>
              <a:rPr lang="en-GB" sz="1800" dirty="0">
                <a:solidFill>
                  <a:schemeClr val="tx1"/>
                </a:solidFill>
              </a:rPr>
              <a:t>, </a:t>
            </a:r>
            <a:r>
              <a:rPr lang="en-GB" sz="1800" dirty="0" err="1">
                <a:solidFill>
                  <a:schemeClr val="tx1"/>
                </a:solidFill>
              </a:rPr>
              <a:t>pwrpasol</a:t>
            </a:r>
            <a:r>
              <a:rPr lang="en-GB" sz="1800" dirty="0">
                <a:solidFill>
                  <a:schemeClr val="tx1"/>
                </a:solidFill>
              </a:rPr>
              <a:t>, go-</a:t>
            </a:r>
            <a:r>
              <a:rPr lang="en-GB" sz="1800" dirty="0" err="1">
                <a:solidFill>
                  <a:schemeClr val="tx1"/>
                </a:solidFill>
              </a:rPr>
              <a:t>iawn</a:t>
            </a:r>
            <a:r>
              <a:rPr lang="en-GB" sz="1800" dirty="0">
                <a:solidFill>
                  <a:schemeClr val="tx1"/>
                </a:solidFill>
              </a:rPr>
              <a:t> ac HWYL!</a:t>
            </a:r>
          </a:p>
        </p:txBody>
      </p:sp>
    </p:spTree>
    <p:extLst>
      <p:ext uri="{BB962C8B-B14F-4D97-AF65-F5344CB8AC3E}">
        <p14:creationId xmlns:p14="http://schemas.microsoft.com/office/powerpoint/2010/main" val="3599516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1CBA499-A7FD-C143-CFCC-565E2C0B3A73}"/>
              </a:ext>
            </a:extLst>
          </p:cNvPr>
          <p:cNvGraphicFramePr/>
          <p:nvPr/>
        </p:nvGraphicFramePr>
        <p:xfrm>
          <a:off x="1964963" y="1015666"/>
          <a:ext cx="8262074" cy="4826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0462AF66-A1AF-6569-69B4-7E5EE9F61430}"/>
              </a:ext>
            </a:extLst>
          </p:cNvPr>
          <p:cNvSpPr/>
          <p:nvPr/>
        </p:nvSpPr>
        <p:spPr>
          <a:xfrm>
            <a:off x="8943257" y="421895"/>
            <a:ext cx="2929631" cy="743110"/>
          </a:xfrm>
          <a:prstGeom prst="wedgeEllipseCallout">
            <a:avLst>
              <a:gd name="adj1" fmla="val -46137"/>
              <a:gd name="adj2" fmla="val 129708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SMART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Support Sequence?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8E714AA7-F94F-FF28-AC64-FB28CAA70FEA}"/>
              </a:ext>
            </a:extLst>
          </p:cNvPr>
          <p:cNvSpPr/>
          <p:nvPr/>
        </p:nvSpPr>
        <p:spPr>
          <a:xfrm>
            <a:off x="8938345" y="4911271"/>
            <a:ext cx="3040208" cy="1175946"/>
          </a:xfrm>
          <a:prstGeom prst="wedgeEllipseCallout">
            <a:avLst>
              <a:gd name="adj1" fmla="val -33580"/>
              <a:gd name="adj2" fmla="val -74560"/>
            </a:avLst>
          </a:prstGeom>
          <a:solidFill>
            <a:srgbClr val="F1D71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simple/ natural / informal / sensitive/ varied 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C5EF7B4-6ADB-DC43-F366-85B1319C20EA}"/>
              </a:ext>
            </a:extLst>
          </p:cNvPr>
          <p:cNvSpPr/>
          <p:nvPr/>
        </p:nvSpPr>
        <p:spPr>
          <a:xfrm>
            <a:off x="0" y="1508785"/>
            <a:ext cx="1958499" cy="2475046"/>
          </a:xfrm>
          <a:prstGeom prst="wedgeEllipseCallout">
            <a:avLst>
              <a:gd name="adj1" fmla="val 81164"/>
              <a:gd name="adj2" fmla="val 54518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Pedagogy….clear, varied, purposeful, real life and FUN!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0B7A8A4A-C98D-8628-10C4-7916C4F45B40}"/>
              </a:ext>
            </a:extLst>
          </p:cNvPr>
          <p:cNvSpPr/>
          <p:nvPr/>
        </p:nvSpPr>
        <p:spPr>
          <a:xfrm>
            <a:off x="2262426" y="143044"/>
            <a:ext cx="2929631" cy="1130554"/>
          </a:xfrm>
          <a:prstGeom prst="wedgeEllipseCallout">
            <a:avLst>
              <a:gd name="adj1" fmla="val 63714"/>
              <a:gd name="adj2" fmla="val 48514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Positive, caring and comfortable climate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50D9EA-A8AB-AA77-9B27-4E293180ADBD}"/>
              </a:ext>
            </a:extLst>
          </p:cNvPr>
          <p:cNvSpPr txBox="1"/>
          <p:nvPr/>
        </p:nvSpPr>
        <p:spPr>
          <a:xfrm>
            <a:off x="94542" y="143044"/>
            <a:ext cx="2039058" cy="110209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How to go about it?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95CFDF9C-2742-6DCD-66E9-BB81DDD42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200" y="3981222"/>
            <a:ext cx="676275" cy="5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>
            <a:extLst>
              <a:ext uri="{FF2B5EF4-FFF2-40B4-BE49-F238E27FC236}">
                <a16:creationId xmlns:a16="http://schemas.microsoft.com/office/drawing/2014/main" id="{980C3F01-45B3-7619-AC38-DE8EA30CB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1150" y="1334754"/>
            <a:ext cx="781050" cy="79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61A895BE-BA44-A593-99AF-FD3EA9E05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159" y="696578"/>
            <a:ext cx="638175" cy="63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>
            <a:extLst>
              <a:ext uri="{FF2B5EF4-FFF2-40B4-BE49-F238E27FC236}">
                <a16:creationId xmlns:a16="http://schemas.microsoft.com/office/drawing/2014/main" id="{AB4F39FB-AF47-2E1C-100C-FE727BE6E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550" y="1401429"/>
            <a:ext cx="476250" cy="72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>
            <a:extLst>
              <a:ext uri="{FF2B5EF4-FFF2-40B4-BE49-F238E27FC236}">
                <a16:creationId xmlns:a16="http://schemas.microsoft.com/office/drawing/2014/main" id="{251895D4-4560-4480-A539-381E23EE3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525" y="4344306"/>
            <a:ext cx="600075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>
            <a:extLst>
              <a:ext uri="{FF2B5EF4-FFF2-40B4-BE49-F238E27FC236}">
                <a16:creationId xmlns:a16="http://schemas.microsoft.com/office/drawing/2014/main" id="{3341C107-C5ED-9807-3EB7-A55AD18046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650" y="5566107"/>
            <a:ext cx="952500" cy="55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>
            <a:extLst>
              <a:ext uri="{FF2B5EF4-FFF2-40B4-BE49-F238E27FC236}">
                <a16:creationId xmlns:a16="http://schemas.microsoft.com/office/drawing/2014/main" id="{9397DD18-EFB6-77A2-6644-65F262F83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82" y="5407251"/>
            <a:ext cx="952500" cy="60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B92D5-FA0F-63AC-C470-B3AAF3BF1883}"/>
              </a:ext>
            </a:extLst>
          </p:cNvPr>
          <p:cNvSpPr/>
          <p:nvPr/>
        </p:nvSpPr>
        <p:spPr>
          <a:xfrm>
            <a:off x="4301672" y="2442707"/>
            <a:ext cx="3175000" cy="1858962"/>
          </a:xfrm>
          <a:prstGeom prst="ellipse">
            <a:avLst/>
          </a:prstGeom>
          <a:solidFill>
            <a:srgbClr val="6699FF"/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800" b="1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b="1" dirty="0"/>
              <a:t>7 Easy Steps to Create a Fully Inclusive Classroom Guaranteeing </a:t>
            </a:r>
            <a:r>
              <a:rPr lang="en-GB" sz="2400" b="1" u="sng" dirty="0"/>
              <a:t>SUCCESS</a:t>
            </a:r>
            <a:endParaRPr lang="en-GB" b="1" u="sng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612836-77F1-007B-C0B3-F12225A3E82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32352" y="5592382"/>
            <a:ext cx="3175001" cy="112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514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133159" y="980728"/>
            <a:ext cx="57422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/>
              <a:t>Effaith</a:t>
            </a:r>
            <a:endParaRPr lang="en-US" sz="2400" b="1" u="sng" dirty="0"/>
          </a:p>
          <a:p>
            <a:pPr marL="514350" indent="-514350">
              <a:buAutoNum type="arabicPeriod"/>
            </a:pPr>
            <a:r>
              <a:rPr lang="en-US" sz="2400" dirty="0" err="1"/>
              <a:t>Llais</a:t>
            </a:r>
            <a:r>
              <a:rPr lang="en-US" sz="2400" dirty="0"/>
              <a:t> </a:t>
            </a:r>
            <a:r>
              <a:rPr lang="en-US" sz="2400" dirty="0" err="1"/>
              <a:t>cyfartal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Mwy</a:t>
            </a:r>
            <a:r>
              <a:rPr lang="en-US" sz="2400" dirty="0"/>
              <a:t> o </a:t>
            </a:r>
            <a:r>
              <a:rPr lang="en-US" sz="2400" dirty="0" err="1"/>
              <a:t>wybodaeth</a:t>
            </a:r>
            <a:r>
              <a:rPr lang="en-US" sz="2400" dirty="0"/>
              <a:t> a </a:t>
            </a:r>
            <a:r>
              <a:rPr lang="en-US" sz="2400" dirty="0" err="1"/>
              <a:t>dealltwriaeth</a:t>
            </a:r>
            <a:r>
              <a:rPr lang="en-US" sz="2400" dirty="0"/>
              <a:t> – </a:t>
            </a:r>
            <a:r>
              <a:rPr lang="en-US" sz="2400" dirty="0" err="1"/>
              <a:t>gwerth</a:t>
            </a:r>
            <a:r>
              <a:rPr lang="en-US" sz="2400" dirty="0"/>
              <a:t> </a:t>
            </a:r>
            <a:r>
              <a:rPr lang="en-US" sz="2400" dirty="0" err="1"/>
              <a:t>chweil</a:t>
            </a:r>
            <a:r>
              <a:rPr lang="en-US" sz="2400" dirty="0"/>
              <a:t> ac </a:t>
            </a:r>
            <a:r>
              <a:rPr lang="en-US" sz="2400" dirty="0" err="1"/>
              <a:t>ysgogol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Gwell</a:t>
            </a:r>
            <a:r>
              <a:rPr lang="en-US" sz="2400" dirty="0"/>
              <a:t> </a:t>
            </a:r>
            <a:r>
              <a:rPr lang="en-US" sz="2400" dirty="0" err="1"/>
              <a:t>perthnasoedd</a:t>
            </a:r>
            <a:r>
              <a:rPr lang="en-US" sz="2400" dirty="0"/>
              <a:t> a </a:t>
            </a:r>
            <a:r>
              <a:rPr lang="en-US" sz="2400" dirty="0" err="1"/>
              <a:t>chyfathrebu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Safbwyntiau</a:t>
            </a:r>
            <a:r>
              <a:rPr lang="en-US" sz="2400" dirty="0"/>
              <a:t> </a:t>
            </a:r>
            <a:r>
              <a:rPr lang="en-US" sz="2400" dirty="0" err="1"/>
              <a:t>amrywiol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cefnogi</a:t>
            </a:r>
            <a:r>
              <a:rPr lang="en-US" sz="2400" dirty="0"/>
              <a:t> </a:t>
            </a:r>
            <a:r>
              <a:rPr lang="en-US" sz="2400" dirty="0" err="1"/>
              <a:t>cynllun</a:t>
            </a:r>
            <a:r>
              <a:rPr lang="en-US" sz="2400" dirty="0"/>
              <a:t> </a:t>
            </a:r>
            <a:r>
              <a:rPr lang="en-US" sz="2400" dirty="0" err="1"/>
              <a:t>gweithredu</a:t>
            </a:r>
            <a:r>
              <a:rPr lang="en-US" sz="2400" dirty="0"/>
              <a:t> </a:t>
            </a:r>
            <a:r>
              <a:rPr lang="en-US" sz="2400" dirty="0" err="1"/>
              <a:t>effeithiol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atal</a:t>
            </a:r>
            <a:r>
              <a:rPr lang="en-US" sz="2400" dirty="0"/>
              <a:t> </a:t>
            </a:r>
            <a:r>
              <a:rPr lang="en-US" sz="2400" dirty="0" err="1"/>
              <a:t>arwahanrwydd</a:t>
            </a:r>
            <a:r>
              <a:rPr lang="en-US" sz="2400" dirty="0"/>
              <a:t> – </a:t>
            </a:r>
            <a:r>
              <a:rPr lang="en-US" sz="2400" dirty="0" err="1"/>
              <a:t>datrys</a:t>
            </a:r>
            <a:r>
              <a:rPr lang="en-US" sz="2400" dirty="0"/>
              <a:t> </a:t>
            </a:r>
            <a:r>
              <a:rPr lang="en-US" sz="2400" dirty="0" err="1"/>
              <a:t>problemau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cyd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Dull </a:t>
            </a:r>
            <a:r>
              <a:rPr lang="en-US" sz="2400" dirty="0" err="1"/>
              <a:t>cyfannol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Effaith</a:t>
            </a:r>
            <a:r>
              <a:rPr lang="en-US" sz="2400" dirty="0"/>
              <a:t> </a:t>
            </a:r>
            <a:r>
              <a:rPr lang="en-US" sz="2400" dirty="0" err="1"/>
              <a:t>cadarnhaol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ddysgwyr</a:t>
            </a:r>
            <a:r>
              <a:rPr lang="en-US" sz="2400" dirty="0"/>
              <a:t>. 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Arfer</a:t>
            </a:r>
            <a:r>
              <a:rPr lang="en-US" sz="2400" dirty="0"/>
              <a:t> </a:t>
            </a:r>
            <a:r>
              <a:rPr lang="en-US" sz="2400" dirty="0" err="1"/>
              <a:t>arbennig</a:t>
            </a:r>
            <a:r>
              <a:rPr lang="en-US" sz="2400" dirty="0"/>
              <a:t> o </a:t>
            </a:r>
            <a:r>
              <a:rPr lang="en-US" sz="2400" dirty="0" err="1"/>
              <a:t>dda</a:t>
            </a:r>
            <a:r>
              <a:rPr lang="en-US" sz="2400" dirty="0"/>
              <a:t>!</a:t>
            </a:r>
          </a:p>
        </p:txBody>
      </p:sp>
      <p:pic>
        <p:nvPicPr>
          <p:cNvPr id="3074" name="Picture 2" descr="APA-funded projects emphasize a multidisciplinary approach">
            <a:extLst>
              <a:ext uri="{FF2B5EF4-FFF2-40B4-BE49-F238E27FC236}">
                <a16:creationId xmlns:a16="http://schemas.microsoft.com/office/drawing/2014/main" id="{A235BE20-6C21-464F-9CB4-5428F74E5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762" y="1094719"/>
            <a:ext cx="7632845" cy="490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C25546E-9756-4695-9B42-9DB3D007DA2F}"/>
              </a:ext>
            </a:extLst>
          </p:cNvPr>
          <p:cNvSpPr txBox="1">
            <a:spLocks/>
          </p:cNvSpPr>
          <p:nvPr/>
        </p:nvSpPr>
        <p:spPr>
          <a:xfrm>
            <a:off x="-456728" y="4221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Multiagency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38D109-354C-4402-9287-69B017B288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253" t="28046" r="15154" b="52941"/>
          <a:stretch/>
        </p:blipFill>
        <p:spPr>
          <a:xfrm>
            <a:off x="6346184" y="877039"/>
            <a:ext cx="4104456" cy="143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2C909D-149A-45F7-BA40-7A9A148F1A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52" t="45588" r="45747" b="33822"/>
          <a:stretch/>
        </p:blipFill>
        <p:spPr>
          <a:xfrm>
            <a:off x="8008104" y="1979576"/>
            <a:ext cx="4104456" cy="140152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698C7A-8BA7-4499-B512-011D91EAEA3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/>
          <a:srcRect l="48835" t="37323" r="16106" b="25451"/>
          <a:stretch/>
        </p:blipFill>
        <p:spPr bwMode="auto">
          <a:xfrm>
            <a:off x="9311601" y="3048775"/>
            <a:ext cx="2544894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F826A8-2761-43BE-8C43-689C3652E07E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/>
          <a:srcRect l="18341" t="37683" r="45305" b="23560"/>
          <a:stretch/>
        </p:blipFill>
        <p:spPr bwMode="auto">
          <a:xfrm>
            <a:off x="6316553" y="3024048"/>
            <a:ext cx="2534680" cy="1975896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7FCCED-6748-4CFA-8E22-20B470DBA0BF}"/>
              </a:ext>
            </a:extLst>
          </p:cNvPr>
          <p:cNvSpPr txBox="1"/>
          <p:nvPr/>
        </p:nvSpPr>
        <p:spPr>
          <a:xfrm>
            <a:off x="6528048" y="5229200"/>
            <a:ext cx="5328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CCC ALNET Transformation Training</a:t>
            </a:r>
          </a:p>
        </p:txBody>
      </p:sp>
    </p:spTree>
    <p:extLst>
      <p:ext uri="{BB962C8B-B14F-4D97-AF65-F5344CB8AC3E}">
        <p14:creationId xmlns:p14="http://schemas.microsoft.com/office/powerpoint/2010/main" val="280086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133159" y="980728"/>
            <a:ext cx="57422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/>
              <a:t>Impact</a:t>
            </a:r>
          </a:p>
          <a:p>
            <a:pPr marL="514350" indent="-514350">
              <a:buAutoNum type="arabicPeriod"/>
            </a:pPr>
            <a:r>
              <a:rPr lang="en-US" sz="2400" dirty="0"/>
              <a:t>Everybody has a voice.</a:t>
            </a:r>
          </a:p>
          <a:p>
            <a:pPr marL="514350" indent="-514350">
              <a:buAutoNum type="arabicPeriod"/>
            </a:pPr>
            <a:r>
              <a:rPr lang="en-US" sz="2400" dirty="0"/>
              <a:t>Increased knowledge and understanding – rewarding and stimulating.</a:t>
            </a:r>
          </a:p>
          <a:p>
            <a:pPr marL="514350" indent="-514350">
              <a:buAutoNum type="arabicPeriod"/>
            </a:pPr>
            <a:r>
              <a:rPr lang="en-US" sz="2400" dirty="0"/>
              <a:t>Improved relationships and communication.</a:t>
            </a:r>
          </a:p>
          <a:p>
            <a:pPr marL="514350" indent="-514350">
              <a:buAutoNum type="arabicPeriod"/>
            </a:pPr>
            <a:r>
              <a:rPr lang="en-US" sz="2400" dirty="0"/>
              <a:t>Varying viewpoints support an effective action plan.</a:t>
            </a:r>
          </a:p>
          <a:p>
            <a:pPr marL="514350" indent="-514350">
              <a:buAutoNum type="arabicPeriod"/>
            </a:pPr>
            <a:r>
              <a:rPr lang="en-US" sz="2400" dirty="0"/>
              <a:t>Prevents isolation – joint problem solving.</a:t>
            </a:r>
          </a:p>
          <a:p>
            <a:pPr marL="514350" indent="-514350">
              <a:buAutoNum type="arabicPeriod"/>
            </a:pPr>
            <a:r>
              <a:rPr lang="en-US" sz="2400" dirty="0"/>
              <a:t>Holistic approach.</a:t>
            </a:r>
          </a:p>
          <a:p>
            <a:pPr marL="514350" indent="-514350">
              <a:buAutoNum type="arabicPeriod"/>
            </a:pPr>
            <a:r>
              <a:rPr lang="en-US" sz="2400" dirty="0"/>
              <a:t>Positive impact on learners. </a:t>
            </a:r>
          </a:p>
          <a:p>
            <a:pPr marL="514350" indent="-514350">
              <a:buAutoNum type="arabicPeriod"/>
            </a:pPr>
            <a:r>
              <a:rPr lang="en-US" sz="2400" dirty="0"/>
              <a:t>Very good practice!</a:t>
            </a:r>
          </a:p>
        </p:txBody>
      </p:sp>
      <p:pic>
        <p:nvPicPr>
          <p:cNvPr id="3074" name="Picture 2" descr="APA-funded projects emphasize a multidisciplinary approach">
            <a:extLst>
              <a:ext uri="{FF2B5EF4-FFF2-40B4-BE49-F238E27FC236}">
                <a16:creationId xmlns:a16="http://schemas.microsoft.com/office/drawing/2014/main" id="{A235BE20-6C21-464F-9CB4-5428F74E5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762" y="1094719"/>
            <a:ext cx="7632845" cy="490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C25546E-9756-4695-9B42-9DB3D007DA2F}"/>
              </a:ext>
            </a:extLst>
          </p:cNvPr>
          <p:cNvSpPr txBox="1">
            <a:spLocks/>
          </p:cNvSpPr>
          <p:nvPr/>
        </p:nvSpPr>
        <p:spPr>
          <a:xfrm>
            <a:off x="-456728" y="4221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Multiagency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38D109-354C-4402-9287-69B017B288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253" t="28046" r="15154" b="52941"/>
          <a:stretch/>
        </p:blipFill>
        <p:spPr>
          <a:xfrm>
            <a:off x="6096000" y="626032"/>
            <a:ext cx="2682805" cy="9373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2C909D-149A-45F7-BA40-7A9A148F1A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52" t="45588" r="45747" b="33822"/>
          <a:stretch/>
        </p:blipFill>
        <p:spPr>
          <a:xfrm>
            <a:off x="9421525" y="179675"/>
            <a:ext cx="2534680" cy="8655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698C7A-8BA7-4499-B512-011D91EAEA3A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/>
          <a:srcRect l="48835" t="37323" r="16106" b="25451"/>
          <a:stretch/>
        </p:blipFill>
        <p:spPr bwMode="auto">
          <a:xfrm>
            <a:off x="10147034" y="854050"/>
            <a:ext cx="1698514" cy="131875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F826A8-2761-43BE-8C43-689C3652E07E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5"/>
          <a:srcRect l="18341" t="37683" r="45305" b="23560"/>
          <a:stretch/>
        </p:blipFill>
        <p:spPr bwMode="auto">
          <a:xfrm>
            <a:off x="8370623" y="1125558"/>
            <a:ext cx="1291615" cy="1006871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7FCCED-6748-4CFA-8E22-20B470DBA0BF}"/>
              </a:ext>
            </a:extLst>
          </p:cNvPr>
          <p:cNvSpPr txBox="1"/>
          <p:nvPr/>
        </p:nvSpPr>
        <p:spPr>
          <a:xfrm>
            <a:off x="6406831" y="2090005"/>
            <a:ext cx="5328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CCC ALNET Transformation Training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4737E6-9292-3B3B-3458-CE139766EECD}"/>
              </a:ext>
            </a:extLst>
          </p:cNvPr>
          <p:cNvSpPr txBox="1"/>
          <p:nvPr/>
        </p:nvSpPr>
        <p:spPr>
          <a:xfrm>
            <a:off x="6346184" y="2708920"/>
            <a:ext cx="5610021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People must work together in the interest of children to ensure effective approaches to teaching and learning (Warnock, 1978)</a:t>
            </a:r>
          </a:p>
          <a:p>
            <a:endParaRPr lang="en-GB" sz="1800" dirty="0">
              <a:effectLst/>
              <a:latin typeface="Tahoma" panose="020B0604030504040204" pitchFamily="34" charset="0"/>
            </a:endParaRPr>
          </a:p>
          <a:p>
            <a:r>
              <a:rPr lang="en-GB" sz="1800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Encouraging collaboration being one of the twelve pedagogical principles of Professor Donaldson’s (2014) review on Education in Wales.</a:t>
            </a:r>
          </a:p>
          <a:p>
            <a:endParaRPr lang="en-GB" sz="1800" dirty="0">
              <a:effectLst/>
              <a:latin typeface="Tahoma" panose="020B0604030504040204" pitchFamily="34" charset="0"/>
            </a:endParaRPr>
          </a:p>
          <a:p>
            <a:r>
              <a:rPr lang="en-GB" sz="1800" dirty="0">
                <a:effectLst/>
                <a:latin typeface="Tahoma" panose="020B0604030504040204" pitchFamily="34" charset="0"/>
                <a:ea typeface="Times New Roman" panose="02020603050405020304" pitchFamily="18" charset="0"/>
              </a:rPr>
              <a:t>Ainscow’s (2020) view that effective communication between parties is essential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50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1451E9E-DD7D-40D6-AD27-CA3596C0C1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754629"/>
            <a:ext cx="11125199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2000" dirty="0" err="1">
                <a:latin typeface="Arial Rounded MT Bold" panose="020F0704030504030204" pitchFamily="34" charset="0"/>
              </a:rPr>
              <a:t>Dysgwyr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annibynnol</a:t>
            </a:r>
            <a:r>
              <a:rPr lang="en-US" altLang="en-US" sz="2000" dirty="0">
                <a:latin typeface="Arial Rounded MT Bold" panose="020F0704030504030204" pitchFamily="34" charset="0"/>
              </a:rPr>
              <a:t> ac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hapus</a:t>
            </a:r>
            <a:r>
              <a:rPr lang="en-US" altLang="en-US" sz="2000" dirty="0">
                <a:latin typeface="Arial Rounded MT Bold" panose="020F0704030504030204" pitchFamily="34" charset="0"/>
              </a:rPr>
              <a:t>. </a:t>
            </a:r>
            <a:r>
              <a:rPr lang="en-US" altLang="en-US" sz="2000" i="1" dirty="0">
                <a:latin typeface="Arial Rounded MT Bold" panose="020F0704030504030204" pitchFamily="34" charset="0"/>
              </a:rPr>
              <a:t>Independent and happy learners.                     </a:t>
            </a: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endParaRPr lang="en-US" altLang="en-US" sz="2000" dirty="0">
              <a:latin typeface="Arial Rounded MT Bold" panose="020F0704030504030204" pitchFamily="34" charset="0"/>
            </a:endParaRP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2000" dirty="0" err="1">
                <a:latin typeface="Arial Rounded MT Bold" panose="020F0704030504030204" pitchFamily="34" charset="0"/>
              </a:rPr>
              <a:t>Disgyblion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sy'n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edrych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ymlaen</a:t>
            </a:r>
            <a:r>
              <a:rPr lang="en-US" altLang="en-US" sz="2000" dirty="0">
                <a:latin typeface="Arial Rounded MT Bold" panose="020F0704030504030204" pitchFamily="34" charset="0"/>
              </a:rPr>
              <a:t> at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ddod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i'r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ysgol</a:t>
            </a:r>
            <a:r>
              <a:rPr lang="en-US" altLang="en-US" sz="2000" dirty="0">
                <a:latin typeface="Arial Rounded MT Bold" panose="020F0704030504030204" pitchFamily="34" charset="0"/>
              </a:rPr>
              <a:t>. </a:t>
            </a:r>
            <a:r>
              <a:rPr lang="en-US" altLang="en-US" sz="2000" i="1" dirty="0">
                <a:latin typeface="Arial Rounded MT Bold" panose="020F0704030504030204" pitchFamily="34" charset="0"/>
              </a:rPr>
              <a:t>Learners who look forward to attending school. </a:t>
            </a: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endParaRPr lang="en-US" altLang="en-US" sz="2000" dirty="0">
              <a:latin typeface="Arial Rounded MT Bold" panose="020F0704030504030204" pitchFamily="34" charset="0"/>
            </a:endParaRP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2000" dirty="0" err="1">
                <a:latin typeface="Arial Rounded MT Bold" panose="020F0704030504030204" pitchFamily="34" charset="0"/>
              </a:rPr>
              <a:t>Tystiolaeth</a:t>
            </a:r>
            <a:r>
              <a:rPr lang="en-US" altLang="en-US" sz="2000" dirty="0">
                <a:latin typeface="Arial Rounded MT Bold" panose="020F0704030504030204" pitchFamily="34" charset="0"/>
              </a:rPr>
              <a:t> o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gynnydd</a:t>
            </a:r>
            <a:r>
              <a:rPr lang="en-US" altLang="en-US" sz="2000" dirty="0">
                <a:latin typeface="Arial Rounded MT Bold" panose="020F0704030504030204" pitchFamily="34" charset="0"/>
              </a:rPr>
              <a:t>. </a:t>
            </a:r>
            <a:r>
              <a:rPr lang="en-US" altLang="en-US" sz="2000" i="1" dirty="0">
                <a:latin typeface="Arial Rounded MT Bold" panose="020F0704030504030204" pitchFamily="34" charset="0"/>
              </a:rPr>
              <a:t>Evidence of progress. </a:t>
            </a: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endParaRPr lang="en-US" altLang="en-US" sz="2000" dirty="0">
              <a:latin typeface="Arial Rounded MT Bold" panose="020F0704030504030204" pitchFamily="34" charset="0"/>
            </a:endParaRP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2000" dirty="0" err="1">
                <a:latin typeface="Arial Rounded MT Bold" panose="020F0704030504030204" pitchFamily="34" charset="0"/>
              </a:rPr>
              <a:t>Lleihau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nifer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o’r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ymyriadau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penodol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sydd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eu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hangen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gan</a:t>
            </a:r>
            <a:r>
              <a:rPr lang="en-US" altLang="en-US" sz="2000" dirty="0">
                <a:latin typeface="Arial Rounded MT Bold" panose="020F0704030504030204" pitchFamily="34" charset="0"/>
              </a:rPr>
              <a:t> y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gellir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cwrdd</a:t>
            </a:r>
            <a:r>
              <a:rPr lang="en-US" altLang="en-US" sz="2000" dirty="0">
                <a:latin typeface="Arial Rounded MT Bold" panose="020F0704030504030204" pitchFamily="34" charset="0"/>
              </a:rPr>
              <a:t> ag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anghenion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disgyblion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yn</a:t>
            </a:r>
            <a:r>
              <a:rPr lang="en-US" altLang="en-US" sz="2000" dirty="0">
                <a:latin typeface="Arial Rounded MT Bold" panose="020F0704030504030204" pitchFamily="34" charset="0"/>
              </a:rPr>
              <a:t> yr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ystafell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ddosbarth</a:t>
            </a:r>
            <a:r>
              <a:rPr lang="en-US" altLang="en-US" sz="2000" dirty="0">
                <a:latin typeface="Arial Rounded MT Bold" panose="020F0704030504030204" pitchFamily="34" charset="0"/>
              </a:rPr>
              <a:t>. </a:t>
            </a:r>
            <a:r>
              <a:rPr lang="en-US" altLang="en-US" sz="2000" i="1" dirty="0">
                <a:latin typeface="Arial Rounded MT Bold" panose="020F0704030504030204" pitchFamily="34" charset="0"/>
              </a:rPr>
              <a:t>Reduce the number of specific interventions that are needed as needs should be met at a universal level. </a:t>
            </a: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endParaRPr lang="en-US" altLang="en-US" sz="2000" dirty="0">
              <a:latin typeface="Arial Rounded MT Bold" panose="020F0704030504030204" pitchFamily="34" charset="0"/>
            </a:endParaRPr>
          </a:p>
          <a:p>
            <a:pPr marL="342900" indent="-3429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2000" dirty="0">
                <a:latin typeface="Arial Rounded MT Bold" panose="020F0704030504030204" pitchFamily="34" charset="0"/>
              </a:rPr>
              <a:t>Mae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addysgu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cynhwysol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lleihau'r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angen</a:t>
            </a:r>
            <a:r>
              <a:rPr lang="en-US" altLang="en-US" sz="2000" dirty="0">
                <a:latin typeface="Arial Rounded MT Bold" panose="020F0704030504030204" pitchFamily="34" charset="0"/>
              </a:rPr>
              <a:t> am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gymaint</a:t>
            </a:r>
            <a:r>
              <a:rPr lang="en-US" altLang="en-US" sz="2000" dirty="0">
                <a:latin typeface="Arial Rounded MT Bold" panose="020F0704030504030204" pitchFamily="34" charset="0"/>
              </a:rPr>
              <a:t> o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gymorth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oedolyn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sy'n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caniatáu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i'r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athro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a'r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cynorthwyydd</a:t>
            </a:r>
            <a:r>
              <a:rPr lang="en-US" altLang="en-US" sz="2000" dirty="0">
                <a:latin typeface="Arial Rounded MT Bold" panose="020F0704030504030204" pitchFamily="34" charset="0"/>
              </a:rPr>
              <a:t> i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ddod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yn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hwyluswyr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wrth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gefnogi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pob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disgybl</a:t>
            </a:r>
            <a:r>
              <a:rPr lang="en-US" altLang="en-US" sz="2000" dirty="0">
                <a:latin typeface="Arial Rounded MT Bold" panose="020F0704030504030204" pitchFamily="34" charset="0"/>
              </a:rPr>
              <a:t> i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wneud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cynnydd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ar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lefel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eu</a:t>
            </a:r>
            <a:r>
              <a:rPr lang="en-US" altLang="en-US" sz="2000" dirty="0">
                <a:latin typeface="Arial Rounded MT Bold" panose="020F0704030504030204" pitchFamily="34" charset="0"/>
              </a:rPr>
              <a:t> </a:t>
            </a:r>
            <a:r>
              <a:rPr lang="en-US" altLang="en-US" sz="2000" dirty="0" err="1">
                <a:latin typeface="Arial Rounded MT Bold" panose="020F0704030504030204" pitchFamily="34" charset="0"/>
              </a:rPr>
              <a:t>gallu</a:t>
            </a:r>
            <a:r>
              <a:rPr lang="en-US" altLang="en-US" sz="2000" dirty="0">
                <a:latin typeface="Arial Rounded MT Bold" panose="020F0704030504030204" pitchFamily="34" charset="0"/>
              </a:rPr>
              <a:t>. </a:t>
            </a:r>
            <a:r>
              <a:rPr lang="en-US" altLang="en-US" sz="2000" i="1" dirty="0">
                <a:latin typeface="Arial Rounded MT Bold" panose="020F0704030504030204" pitchFamily="34" charset="0"/>
              </a:rPr>
              <a:t>Reduce the need for specific adult support which allows the teacher and support assistant to become facilitators, supporting all pupils to progress at their level of ability. 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1C8CB2-C3C0-3445-4308-C5F61D399F53}"/>
              </a:ext>
            </a:extLst>
          </p:cNvPr>
          <p:cNvSpPr txBox="1">
            <a:spLocks/>
          </p:cNvSpPr>
          <p:nvPr/>
        </p:nvSpPr>
        <p:spPr>
          <a:xfrm>
            <a:off x="141514" y="-40027"/>
            <a:ext cx="12192000" cy="65389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rgbClr val="D682B5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Effaith</a:t>
            </a:r>
            <a:r>
              <a:rPr lang="en-GB" sz="3600" b="1" dirty="0">
                <a:solidFill>
                  <a:srgbClr val="D682B5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 | Impact</a:t>
            </a:r>
          </a:p>
        </p:txBody>
      </p:sp>
    </p:spTree>
    <p:extLst>
      <p:ext uri="{BB962C8B-B14F-4D97-AF65-F5344CB8AC3E}">
        <p14:creationId xmlns:p14="http://schemas.microsoft.com/office/powerpoint/2010/main" val="40663308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1658273-B641-43E2-9DF8-3EB403ADD27A}"/>
              </a:ext>
            </a:extLst>
          </p:cNvPr>
          <p:cNvSpPr txBox="1">
            <a:spLocks/>
          </p:cNvSpPr>
          <p:nvPr/>
        </p:nvSpPr>
        <p:spPr>
          <a:xfrm>
            <a:off x="-118368" y="44624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“Golden Nuggets”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Cynhwysiant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CE165C-B9C3-499C-88C1-7094A8FED50F}"/>
              </a:ext>
            </a:extLst>
          </p:cNvPr>
          <p:cNvSpPr txBox="1"/>
          <p:nvPr/>
        </p:nvSpPr>
        <p:spPr>
          <a:xfrm>
            <a:off x="623392" y="737309"/>
            <a:ext cx="10945216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err="1"/>
              <a:t>Personoli</a:t>
            </a:r>
            <a:r>
              <a:rPr lang="en-GB" sz="2400" u="sng" dirty="0"/>
              <a:t> / </a:t>
            </a:r>
            <a:r>
              <a:rPr lang="en-GB" sz="2400" i="1" u="sng" dirty="0"/>
              <a:t>Personalisation – “community of individuals over a wide continuum” </a:t>
            </a:r>
          </a:p>
          <a:p>
            <a:r>
              <a:rPr lang="en-GB" sz="2400" dirty="0"/>
              <a:t>Dull </a:t>
            </a:r>
            <a:r>
              <a:rPr lang="en-GB" sz="2400" dirty="0" err="1"/>
              <a:t>cyfannol</a:t>
            </a:r>
            <a:r>
              <a:rPr lang="en-GB" sz="2400" dirty="0"/>
              <a:t> / </a:t>
            </a:r>
            <a:r>
              <a:rPr lang="en-GB" sz="2400" i="1" dirty="0"/>
              <a:t>Holistic approach</a:t>
            </a:r>
          </a:p>
          <a:p>
            <a:r>
              <a:rPr lang="en-GB" sz="2400" dirty="0" err="1"/>
              <a:t>Llais</a:t>
            </a:r>
            <a:r>
              <a:rPr lang="en-GB" sz="2400" dirty="0"/>
              <a:t> </a:t>
            </a:r>
            <a:r>
              <a:rPr lang="en-GB" sz="2400" dirty="0" err="1"/>
              <a:t>cyfartal</a:t>
            </a:r>
            <a:r>
              <a:rPr lang="en-GB" sz="2400" dirty="0"/>
              <a:t>, “</a:t>
            </a:r>
            <a:r>
              <a:rPr lang="en-GB" sz="2400" dirty="0" err="1"/>
              <a:t>aml-asiantaeth</a:t>
            </a:r>
            <a:r>
              <a:rPr lang="en-GB" sz="2400" dirty="0"/>
              <a:t>” / </a:t>
            </a:r>
            <a:r>
              <a:rPr lang="en-GB" sz="2400" i="1" dirty="0"/>
              <a:t>Equal voice, “multi-agency”</a:t>
            </a:r>
          </a:p>
          <a:p>
            <a:r>
              <a:rPr lang="en-GB" sz="2400" dirty="0" err="1"/>
              <a:t>Dysgwyr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unigolion</a:t>
            </a:r>
            <a:r>
              <a:rPr lang="en-GB" sz="2400" dirty="0"/>
              <a:t> / </a:t>
            </a:r>
            <a:r>
              <a:rPr lang="en-GB" sz="2400" i="1" dirty="0"/>
              <a:t>Learners as individuals</a:t>
            </a:r>
          </a:p>
          <a:p>
            <a:r>
              <a:rPr lang="en-GB" sz="2400" dirty="0" err="1"/>
              <a:t>Perthnasau</a:t>
            </a:r>
            <a:r>
              <a:rPr lang="en-GB" sz="2400" dirty="0"/>
              <a:t> / </a:t>
            </a:r>
            <a:r>
              <a:rPr lang="en-GB" sz="2400" i="1" dirty="0"/>
              <a:t>Relationships</a:t>
            </a:r>
            <a:r>
              <a:rPr lang="en-GB" sz="2400" i="1" u="sng" dirty="0"/>
              <a:t> </a:t>
            </a:r>
          </a:p>
          <a:p>
            <a:r>
              <a:rPr lang="en-GB" sz="2400" dirty="0" err="1"/>
              <a:t>Ymddiriedaeth</a:t>
            </a:r>
            <a:r>
              <a:rPr lang="en-GB" sz="2400" dirty="0"/>
              <a:t> / </a:t>
            </a:r>
            <a:r>
              <a:rPr lang="en-GB" sz="2400" i="1" dirty="0"/>
              <a:t>Trust</a:t>
            </a:r>
          </a:p>
          <a:p>
            <a:r>
              <a:rPr lang="en-GB" sz="2400" i="1" dirty="0"/>
              <a:t>“Stage not age”</a:t>
            </a:r>
          </a:p>
          <a:p>
            <a:endParaRPr lang="en-GB" sz="2400" i="1" dirty="0"/>
          </a:p>
          <a:p>
            <a:r>
              <a:rPr lang="en-GB" sz="2400" dirty="0"/>
              <a:t>“Communication, collaboration and community”</a:t>
            </a:r>
          </a:p>
          <a:p>
            <a:endParaRPr lang="en-GB" sz="2400" dirty="0"/>
          </a:p>
          <a:p>
            <a:r>
              <a:rPr lang="en-GB" sz="2400" u="sng" dirty="0" err="1"/>
              <a:t>Cyfle</a:t>
            </a:r>
            <a:r>
              <a:rPr lang="en-GB" sz="2400" u="sng" dirty="0"/>
              <a:t> </a:t>
            </a:r>
            <a:r>
              <a:rPr lang="en-GB" sz="2400" u="sng" dirty="0" err="1"/>
              <a:t>euraidd</a:t>
            </a:r>
            <a:r>
              <a:rPr lang="en-GB" sz="2400" u="sng" dirty="0"/>
              <a:t> / Golden opportunity</a:t>
            </a:r>
          </a:p>
          <a:p>
            <a:r>
              <a:rPr lang="en-GB" sz="2400" dirty="0" err="1"/>
              <a:t>Diwygiad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…pam </a:t>
            </a:r>
            <a:r>
              <a:rPr lang="en-GB" sz="2400" dirty="0" err="1"/>
              <a:t>ddim</a:t>
            </a:r>
            <a:r>
              <a:rPr lang="en-GB" sz="2400" dirty="0"/>
              <a:t>?</a:t>
            </a:r>
          </a:p>
          <a:p>
            <a:r>
              <a:rPr lang="en-GB" sz="2400" dirty="0"/>
              <a:t>Education Reform…why not???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0305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Cynhwysiad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Inclusion?</a:t>
            </a:r>
          </a:p>
        </p:txBody>
      </p:sp>
      <p:pic>
        <p:nvPicPr>
          <p:cNvPr id="1026" name="Picture 2" descr="Quotes About Inclusion In Education. QuotesGram">
            <a:extLst>
              <a:ext uri="{FF2B5EF4-FFF2-40B4-BE49-F238E27FC236}">
                <a16:creationId xmlns:a16="http://schemas.microsoft.com/office/drawing/2014/main" id="{B5E8AB86-40F7-4EA7-A06E-FA573C87D4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105"/>
          <a:stretch/>
        </p:blipFill>
        <p:spPr bwMode="auto">
          <a:xfrm>
            <a:off x="0" y="692696"/>
            <a:ext cx="696974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NCLUSIVE TEACHING QUOTES image quotes at relatably.com">
            <a:extLst>
              <a:ext uri="{FF2B5EF4-FFF2-40B4-BE49-F238E27FC236}">
                <a16:creationId xmlns:a16="http://schemas.microsoft.com/office/drawing/2014/main" id="{F8D8E483-A206-41B5-9F57-6D191787C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961" y="2783490"/>
            <a:ext cx="3569551" cy="411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Equity in Education: Defining Equity, Equality, and Standardization -  Impact Tulsa">
            <a:extLst>
              <a:ext uri="{FF2B5EF4-FFF2-40B4-BE49-F238E27FC236}">
                <a16:creationId xmlns:a16="http://schemas.microsoft.com/office/drawing/2014/main" id="{9D1BCF35-67A6-4EFC-B880-C8EED649C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48" y="3744789"/>
            <a:ext cx="5763584" cy="315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More Parenting Tips by Victoria Prooday — Victoria Prooday">
            <a:extLst>
              <a:ext uri="{FF2B5EF4-FFF2-40B4-BE49-F238E27FC236}">
                <a16:creationId xmlns:a16="http://schemas.microsoft.com/office/drawing/2014/main" id="{05353EF2-FDD4-4E3C-AE06-CFEEF05A8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5" t="2334" r="6533" b="20857"/>
          <a:stretch/>
        </p:blipFill>
        <p:spPr bwMode="auto">
          <a:xfrm>
            <a:off x="6969740" y="692696"/>
            <a:ext cx="6096000" cy="315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person in a suit&#10;&#10;AI-generated content may be incorrect.">
            <a:extLst>
              <a:ext uri="{FF2B5EF4-FFF2-40B4-BE49-F238E27FC236}">
                <a16:creationId xmlns:a16="http://schemas.microsoft.com/office/drawing/2014/main" id="{FC89533C-1CA5-333A-326F-C9F0D7BB502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0" r="6933" b="21652"/>
          <a:stretch>
            <a:fillRect/>
          </a:stretch>
        </p:blipFill>
        <p:spPr>
          <a:xfrm>
            <a:off x="3320551" y="2954869"/>
            <a:ext cx="3649189" cy="395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04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106BF8B-EF84-1042-AE12-34380C117DAA}"/>
              </a:ext>
            </a:extLst>
          </p:cNvPr>
          <p:cNvSpPr txBox="1">
            <a:spLocks/>
          </p:cNvSpPr>
          <p:nvPr/>
        </p:nvSpPr>
        <p:spPr>
          <a:xfrm>
            <a:off x="0" y="116633"/>
            <a:ext cx="12192000" cy="8640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84408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62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Nôd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3600" b="1" dirty="0">
                <a:solidFill>
                  <a:srgbClr val="F491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Aim Achieved?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CF59E8F-6EFA-EC48-BAB8-F07FF1C1392B}"/>
              </a:ext>
            </a:extLst>
          </p:cNvPr>
          <p:cNvCxnSpPr/>
          <p:nvPr/>
        </p:nvCxnSpPr>
        <p:spPr>
          <a:xfrm>
            <a:off x="6096000" y="980728"/>
            <a:ext cx="0" cy="5040560"/>
          </a:xfrm>
          <a:prstGeom prst="line">
            <a:avLst/>
          </a:prstGeom>
          <a:ln w="15875">
            <a:solidFill>
              <a:srgbClr val="F491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0967763-951B-9C4A-8C38-93C72C524898}"/>
              </a:ext>
            </a:extLst>
          </p:cNvPr>
          <p:cNvSpPr txBox="1"/>
          <p:nvPr/>
        </p:nvSpPr>
        <p:spPr>
          <a:xfrm>
            <a:off x="496229" y="1760424"/>
            <a:ext cx="5256583" cy="506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Ein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Sut i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7CE00F-ED34-0141-B84F-21F734E27864}"/>
              </a:ext>
            </a:extLst>
          </p:cNvPr>
          <p:cNvSpPr txBox="1"/>
          <p:nvPr/>
        </p:nvSpPr>
        <p:spPr>
          <a:xfrm>
            <a:off x="6403102" y="1709294"/>
            <a:ext cx="5417439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inclusive education?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Our responsibility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to go about it?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The Case for Inclusive Education: Sabrina's Story | Think Inclusive | The  Official Blog of MCIE">
            <a:extLst>
              <a:ext uri="{FF2B5EF4-FFF2-40B4-BE49-F238E27FC236}">
                <a16:creationId xmlns:a16="http://schemas.microsoft.com/office/drawing/2014/main" id="{63ADA061-46F9-4E38-81E9-74E387D4C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788" y="659688"/>
            <a:ext cx="6522120" cy="525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873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Image result for asking questions in class">
            <a:extLst>
              <a:ext uri="{FF2B5EF4-FFF2-40B4-BE49-F238E27FC236}">
                <a16:creationId xmlns:a16="http://schemas.microsoft.com/office/drawing/2014/main" id="{5EB14F06-C85C-42C9-BCE2-F3295C0F3B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8"/>
          <a:stretch/>
        </p:blipFill>
        <p:spPr bwMode="auto"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78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BE7C4F-2967-584F-9AC0-BD68C60146C8}"/>
              </a:ext>
            </a:extLst>
          </p:cNvPr>
          <p:cNvSpPr/>
          <p:nvPr/>
        </p:nvSpPr>
        <p:spPr bwMode="auto">
          <a:xfrm>
            <a:off x="0" y="918973"/>
            <a:ext cx="7176120" cy="936104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623393" y="908720"/>
            <a:ext cx="8914344" cy="946357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 Thank you</a:t>
            </a:r>
            <a:endParaRPr lang="en-GB" sz="5400" dirty="0"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1399B0-7FF3-9148-A29F-CBC03B15E2DC}"/>
              </a:ext>
            </a:extLst>
          </p:cNvPr>
          <p:cNvSpPr txBox="1"/>
          <p:nvPr/>
        </p:nvSpPr>
        <p:spPr>
          <a:xfrm>
            <a:off x="608510" y="1972888"/>
            <a:ext cx="10945216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Mathew Davies</a:t>
            </a:r>
          </a:p>
          <a:p>
            <a:pPr algn="l"/>
            <a:r>
              <a:rPr lang="en-US" sz="2400" b="1" dirty="0" err="1">
                <a:solidFill>
                  <a:schemeClr val="bg1"/>
                </a:solidFill>
                <a:latin typeface="+mj-lt"/>
              </a:rPr>
              <a:t>Adran</a:t>
            </a:r>
            <a:r>
              <a:rPr lang="en-US" sz="2400" b="1" dirty="0">
                <a:solidFill>
                  <a:schemeClr val="bg1"/>
                </a:solidFill>
                <a:latin typeface="+mj-lt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+mj-lt"/>
              </a:rPr>
              <a:t>Gynhwysiad</a:t>
            </a:r>
            <a:r>
              <a:rPr lang="en-US" sz="2400" b="1" dirty="0">
                <a:solidFill>
                  <a:schemeClr val="bg1"/>
                </a:solidFill>
                <a:latin typeface="+mj-lt"/>
              </a:rPr>
              <a:t> – Inclusion Department</a:t>
            </a:r>
          </a:p>
          <a:p>
            <a:pPr algn="l"/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Sir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Gaerfyrddin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Carmarthenshire County Council</a:t>
            </a:r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75051F-812C-0E46-AB39-A3CB304C9D81}"/>
              </a:ext>
            </a:extLst>
          </p:cNvPr>
          <p:cNvSpPr/>
          <p:nvPr/>
        </p:nvSpPr>
        <p:spPr bwMode="auto">
          <a:xfrm>
            <a:off x="0" y="5764907"/>
            <a:ext cx="5591944" cy="544413"/>
          </a:xfrm>
          <a:prstGeom prst="rect">
            <a:avLst/>
          </a:prstGeom>
          <a:solidFill>
            <a:srgbClr val="DDDC03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0A3F4E8-59AE-A843-BA98-6C02A03DFB95}"/>
              </a:ext>
            </a:extLst>
          </p:cNvPr>
          <p:cNvSpPr txBox="1">
            <a:spLocks/>
          </p:cNvSpPr>
          <p:nvPr/>
        </p:nvSpPr>
        <p:spPr>
          <a:xfrm>
            <a:off x="623393" y="5723003"/>
            <a:ext cx="8914344" cy="946357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800" b="1" kern="0" dirty="0" err="1">
                <a:solidFill>
                  <a:srgbClr val="263429"/>
                </a:solidFill>
                <a:latin typeface="Arial" panose="020B0604020202020204" pitchFamily="34" charset="0"/>
                <a:ea typeface="Avenir Black" charset="0"/>
                <a:cs typeface="Arial" panose="020B0604020202020204" pitchFamily="34" charset="0"/>
              </a:rPr>
              <a:t>carmarthenshire.gov.wales</a:t>
            </a:r>
            <a:endParaRPr lang="en-GB" sz="2800" kern="0" dirty="0">
              <a:solidFill>
                <a:srgbClr val="263429"/>
              </a:solidFill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F358D6-7050-1E42-A2E0-F086C0043E4E}"/>
              </a:ext>
            </a:extLst>
          </p:cNvPr>
          <p:cNvSpPr/>
          <p:nvPr/>
        </p:nvSpPr>
        <p:spPr bwMode="auto">
          <a:xfrm>
            <a:off x="0" y="5125010"/>
            <a:ext cx="4079776" cy="544413"/>
          </a:xfrm>
          <a:prstGeom prst="rect">
            <a:avLst/>
          </a:prstGeom>
          <a:solidFill>
            <a:srgbClr val="274157"/>
          </a:solidFill>
          <a:ln w="25400" cap="flat" cmpd="sng" algn="ctr">
            <a:noFill/>
            <a:prstDash val="solid"/>
            <a:miter lim="0"/>
            <a:headEnd type="none" w="med" len="med"/>
            <a:tailEnd type="none" w="med" len="med"/>
          </a:ln>
          <a:effectLst/>
        </p:spPr>
        <p:txBody>
          <a:bodyPr vert="horz" wrap="square" lIns="46892" tIns="46892" rIns="46892" bIns="46892" numCol="1" rtlCol="0" anchor="ctr" anchorCtr="0" compatLnSpc="1">
            <a:prstTxWarp prst="textNoShape">
              <a:avLst/>
            </a:prstTxWarp>
            <a:spAutoFit/>
          </a:bodyPr>
          <a:lstStyle/>
          <a:p>
            <a:pPr defTabSz="539275"/>
            <a:endParaRPr lang="en-US" sz="3323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895A70B-AC0F-C947-BE9A-572BC2F0088D}"/>
              </a:ext>
            </a:extLst>
          </p:cNvPr>
          <p:cNvSpPr txBox="1">
            <a:spLocks/>
          </p:cNvSpPr>
          <p:nvPr/>
        </p:nvSpPr>
        <p:spPr>
          <a:xfrm>
            <a:off x="623392" y="5074931"/>
            <a:ext cx="8914344" cy="946357"/>
          </a:xfrm>
          <a:prstGeom prst="rect">
            <a:avLst/>
          </a:prstGeom>
        </p:spPr>
        <p:txBody>
          <a:bodyPr/>
          <a:lstStyle>
            <a:lvl1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+mj-lt"/>
                <a:ea typeface="+mj-ea"/>
                <a:cs typeface="+mj-cs"/>
                <a:sym typeface="Arial" pitchFamily="34" charset="0"/>
              </a:defRPr>
            </a:lvl1pPr>
            <a:lvl2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2pPr>
            <a:lvl3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3pPr>
            <a:lvl4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4pPr>
            <a:lvl5pPr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5pPr>
            <a:lvl6pPr marL="310876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6pPr>
            <a:lvl7pPr marL="621751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7pPr>
            <a:lvl8pPr marL="932627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8pPr>
            <a:lvl9pPr marL="1243502" algn="l" defTabSz="397230" rtl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939">
                <a:solidFill>
                  <a:srgbClr val="FFFFFF"/>
                </a:solidFill>
                <a:latin typeface="Arial" pitchFamily="34" charset="0"/>
                <a:cs typeface="Arial" pitchFamily="34" charset="0"/>
                <a:sym typeface="Arial" pitchFamily="34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800" b="1" kern="0" dirty="0" err="1">
                <a:latin typeface="Arial" panose="020B0604020202020204" pitchFamily="34" charset="0"/>
                <a:ea typeface="Avenir Black" charset="0"/>
                <a:cs typeface="Arial" panose="020B0604020202020204" pitchFamily="34" charset="0"/>
              </a:rPr>
              <a:t>sirgar.llyw.cymru</a:t>
            </a:r>
            <a:endParaRPr lang="en-GB" sz="2800" kern="0" dirty="0">
              <a:latin typeface="Arial" panose="020B0604020202020204" pitchFamily="34" charset="0"/>
              <a:ea typeface="Avenir Black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29B14C-06A7-DADF-376D-9F454099D9C2}"/>
              </a:ext>
            </a:extLst>
          </p:cNvPr>
          <p:cNvSpPr txBox="1"/>
          <p:nvPr/>
        </p:nvSpPr>
        <p:spPr>
          <a:xfrm>
            <a:off x="335360" y="4048817"/>
            <a:ext cx="69343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i="1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mattdavies@carmarthenshire.gov.uk</a:t>
            </a:r>
            <a:r>
              <a:rPr lang="en-US" sz="2800" b="1" i="1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r>
              <a:rPr lang="en-US" sz="2800" b="1" i="1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@davies_math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5808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Title Slide">
  <a:themeElements>
    <a:clrScheme name="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FFFFFF"/>
      </a:accent3>
      <a:accent4>
        <a:srgbClr val="000000"/>
      </a:accent4>
      <a:accent5>
        <a:srgbClr val="AAB8DC"/>
      </a:accent5>
      <a:accent6>
        <a:srgbClr val="007B26"/>
      </a:accent6>
      <a:hlink>
        <a:srgbClr val="0000FF"/>
      </a:hlink>
      <a:folHlink>
        <a:srgbClr val="FF00FF"/>
      </a:folHlink>
    </a:clrScheme>
    <a:fontScheme name="White">
      <a:majorFont>
        <a:latin typeface="Arial"/>
        <a:ea typeface=""/>
        <a:cs typeface="Arial"/>
      </a:majorFont>
      <a:minorFont>
        <a:latin typeface="Helvetica Light"/>
        <a:ea typeface="Helvetica Light"/>
        <a:cs typeface="Helvetica Light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miter lim="0"/>
          <a:headEnd type="none" w="med" len="med"/>
          <a:tailEnd type="none" w="med" len="med"/>
        </a:ln>
        <a:effectLst>
          <a:outerShdw dist="25400" dir="5400000" algn="ctr" rotWithShape="0">
            <a:srgbClr val="000000">
              <a:alpha val="50000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  <a:spAutoFit/>
      </a:bodyPr>
      <a:lstStyle>
        <a:defPPr marL="0" marR="0" indent="0" algn="ctr" defTabSz="584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Helvetica Light" charset="0"/>
            <a:ea typeface="Helvetica Light" charset="0"/>
            <a:cs typeface="Helvetica Light" charset="0"/>
            <a:sym typeface="Helvetica Light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miter lim="0"/>
          <a:headEnd type="none" w="med" len="med"/>
          <a:tailEnd type="none" w="med" len="med"/>
        </a:ln>
        <a:effectLst>
          <a:outerShdw dist="25400" dir="5400000" algn="ctr" rotWithShape="0">
            <a:srgbClr val="000000">
              <a:alpha val="50000"/>
            </a:srgbClr>
          </a:outerShdw>
        </a:effectLst>
      </a:spPr>
      <a:bodyPr vert="horz" wrap="square" lIns="50800" tIns="50800" rIns="50800" bIns="50800" numCol="1" anchor="ctr" anchorCtr="0" compatLnSpc="1">
        <a:prstTxWarp prst="textNoShape">
          <a:avLst/>
        </a:prstTxWarp>
        <a:spAutoFit/>
      </a:bodyPr>
      <a:lstStyle>
        <a:defPPr marL="0" marR="0" indent="0" algn="ctr" defTabSz="584200" rtl="0" eaLnBrk="1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Helvetica Light" charset="0"/>
            <a:ea typeface="Helvetica Light" charset="0"/>
            <a:cs typeface="Helvetica Light" charset="0"/>
            <a:sym typeface="Helvetica Light" charset="0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Content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losing Slid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FFFFFF"/>
      </a:accent3>
      <a:accent4>
        <a:srgbClr val="000000"/>
      </a:accent4>
      <a:accent5>
        <a:srgbClr val="AAB8DC"/>
      </a:accent5>
      <a:accent6>
        <a:srgbClr val="007B26"/>
      </a:accent6>
      <a:hlink>
        <a:srgbClr val="0000FF"/>
      </a:hlink>
      <a:folHlink>
        <a:srgbClr val="FF00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</TotalTime>
  <Words>1019</Words>
  <Application>Microsoft Office PowerPoint</Application>
  <PresentationFormat>Widescreen</PresentationFormat>
  <Paragraphs>187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Arial Rounded MT Bold</vt:lpstr>
      <vt:lpstr>Avenir Roman</vt:lpstr>
      <vt:lpstr>Helvetica Light</vt:lpstr>
      <vt:lpstr>Tahoma</vt:lpstr>
      <vt:lpstr>Title Slide</vt:lpstr>
      <vt:lpstr>Content Slides</vt:lpstr>
      <vt:lpstr>Closing Slide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|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Davies</dc:creator>
  <cp:lastModifiedBy>Matthew Davies</cp:lastModifiedBy>
  <cp:revision>25</cp:revision>
  <dcterms:created xsi:type="dcterms:W3CDTF">2021-02-03T21:43:07Z</dcterms:created>
  <dcterms:modified xsi:type="dcterms:W3CDTF">2026-03-16T09:08:28Z</dcterms:modified>
</cp:coreProperties>
</file>