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6" r:id="rId1"/>
  </p:sldMasterIdLst>
  <p:notesMasterIdLst>
    <p:notesMasterId r:id="rId28"/>
  </p:notesMasterIdLst>
  <p:sldIdLst>
    <p:sldId id="303" r:id="rId2"/>
    <p:sldId id="304" r:id="rId3"/>
    <p:sldId id="428" r:id="rId4"/>
    <p:sldId id="429" r:id="rId5"/>
    <p:sldId id="430" r:id="rId6"/>
    <p:sldId id="431" r:id="rId7"/>
    <p:sldId id="432" r:id="rId8"/>
    <p:sldId id="433" r:id="rId9"/>
    <p:sldId id="434" r:id="rId10"/>
    <p:sldId id="435" r:id="rId11"/>
    <p:sldId id="447" r:id="rId12"/>
    <p:sldId id="437" r:id="rId13"/>
    <p:sldId id="449" r:id="rId14"/>
    <p:sldId id="439" r:id="rId15"/>
    <p:sldId id="440" r:id="rId16"/>
    <p:sldId id="458" r:id="rId17"/>
    <p:sldId id="427" r:id="rId18"/>
    <p:sldId id="455" r:id="rId19"/>
    <p:sldId id="456" r:id="rId20"/>
    <p:sldId id="438" r:id="rId21"/>
    <p:sldId id="457" r:id="rId22"/>
    <p:sldId id="448" r:id="rId23"/>
    <p:sldId id="450" r:id="rId24"/>
    <p:sldId id="451" r:id="rId25"/>
    <p:sldId id="454" r:id="rId26"/>
    <p:sldId id="426" r:id="rId2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978" autoAdjust="0"/>
  </p:normalViewPr>
  <p:slideViewPr>
    <p:cSldViewPr snapToGrid="0">
      <p:cViewPr varScale="1">
        <p:scale>
          <a:sx n="78" d="100"/>
          <a:sy n="78" d="100"/>
        </p:scale>
        <p:origin x="1560" y="7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liya De Silva" userId="9520ab3c-7e29-4580-954b-113f7d87b6b4" providerId="ADAL" clId="{FE27B551-DB8F-4221-B5AA-5ADAF89AA7C8}"/>
    <pc:docChg chg="modSld">
      <pc:chgData name="Jaliya De Silva" userId="9520ab3c-7e29-4580-954b-113f7d87b6b4" providerId="ADAL" clId="{FE27B551-DB8F-4221-B5AA-5ADAF89AA7C8}" dt="2025-11-10T22:50:54.964" v="28" actId="20577"/>
      <pc:docMkLst>
        <pc:docMk/>
      </pc:docMkLst>
      <pc:sldChg chg="modSp mod">
        <pc:chgData name="Jaliya De Silva" userId="9520ab3c-7e29-4580-954b-113f7d87b6b4" providerId="ADAL" clId="{FE27B551-DB8F-4221-B5AA-5ADAF89AA7C8}" dt="2025-11-10T22:50:54.964" v="28" actId="20577"/>
        <pc:sldMkLst>
          <pc:docMk/>
          <pc:sldMk cId="3408955283" sldId="303"/>
        </pc:sldMkLst>
        <pc:spChg chg="mod">
          <ac:chgData name="Jaliya De Silva" userId="9520ab3c-7e29-4580-954b-113f7d87b6b4" providerId="ADAL" clId="{FE27B551-DB8F-4221-B5AA-5ADAF89AA7C8}" dt="2025-11-10T22:50:54.964" v="28" actId="20577"/>
          <ac:spMkLst>
            <pc:docMk/>
            <pc:sldMk cId="3408955283" sldId="303"/>
            <ac:spMk id="2"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175C69D-D747-4B1B-AC44-F46B697B24BE}" type="datetimeFigureOut">
              <a:rPr lang="en-GB" smtClean="0"/>
              <a:t>10/11/2025</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AFB50B6-F1B6-43E7-9F13-F7A06A05F4FC}" type="slidenum">
              <a:rPr lang="en-GB" smtClean="0"/>
              <a:t>‹#›</a:t>
            </a:fld>
            <a:endParaRPr lang="en-GB"/>
          </a:p>
        </p:txBody>
      </p:sp>
    </p:spTree>
    <p:extLst>
      <p:ext uri="{BB962C8B-B14F-4D97-AF65-F5344CB8AC3E}">
        <p14:creationId xmlns:p14="http://schemas.microsoft.com/office/powerpoint/2010/main" val="32671521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s://www.shiksha.com/online-courses/articles/inflation-what-is-it-and-how-is-it-measured/" TargetMode="External"/><Relationship Id="rId2" Type="http://schemas.openxmlformats.org/officeDocument/2006/relationships/slide" Target="../slides/slide11.xml"/><Relationship Id="rId1" Type="http://schemas.openxmlformats.org/officeDocument/2006/relationships/notesMaster" Target="../notesMasters/notesMaster1.xml"/><Relationship Id="rId5" Type="http://schemas.openxmlformats.org/officeDocument/2006/relationships/hyperlink" Target="https://www.shiksha.com/online-courses/articles/difference-between-micro-environment-and-macro-environment/" TargetMode="External"/><Relationship Id="rId4" Type="http://schemas.openxmlformats.org/officeDocument/2006/relationships/hyperlink" Target="https://www.shiksha.com/online-courses/articles/consumer-behaviour/" TargetMode="Externa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businessmodelanalyst.com/tesco-pestle-analysis/" TargetMode="External"/><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3" Type="http://schemas.openxmlformats.org/officeDocument/2006/relationships/hyperlink" Target="https://pestelanalysis.education/british-airways-pestle-analysis/" TargetMode="External"/><Relationship Id="rId2" Type="http://schemas.openxmlformats.org/officeDocument/2006/relationships/slide" Target="../slides/slide14.xml"/><Relationship Id="rId1" Type="http://schemas.openxmlformats.org/officeDocument/2006/relationships/notesMaster" Target="../notesMasters/notesMaster1.xml"/><Relationship Id="rId5" Type="http://schemas.openxmlformats.org/officeDocument/2006/relationships/hyperlink" Target="https://thestrategystory.com/blog/british-airways-pestel-analysis/" TargetMode="External"/><Relationship Id="rId4" Type="http://schemas.openxmlformats.org/officeDocument/2006/relationships/hyperlink" Target="https://blogs.brighton.ac.uk/nat26/2021/02/07/marketplace-analysis-british-airways/" TargetMode="Externa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5E43DBC-073C-4AB9-9B7E-763DDAD352F9}" type="slidenum">
              <a:rPr lang="en-GB" smtClean="0"/>
              <a:t>1</a:t>
            </a:fld>
            <a:endParaRPr lang="en-GB"/>
          </a:p>
        </p:txBody>
      </p:sp>
    </p:spTree>
    <p:extLst>
      <p:ext uri="{BB962C8B-B14F-4D97-AF65-F5344CB8AC3E}">
        <p14:creationId xmlns:p14="http://schemas.microsoft.com/office/powerpoint/2010/main" val="13383783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AFB50B6-F1B6-43E7-9F13-F7A06A05F4FC}" type="slidenum">
              <a:rPr lang="en-GB" smtClean="0"/>
              <a:t>2</a:t>
            </a:fld>
            <a:endParaRPr lang="en-GB"/>
          </a:p>
        </p:txBody>
      </p:sp>
    </p:spTree>
    <p:extLst>
      <p:ext uri="{BB962C8B-B14F-4D97-AF65-F5344CB8AC3E}">
        <p14:creationId xmlns:p14="http://schemas.microsoft.com/office/powerpoint/2010/main" val="29095634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AFB50B6-F1B6-43E7-9F13-F7A06A05F4FC}" type="slidenum">
              <a:rPr lang="en-GB" smtClean="0"/>
              <a:t>3</a:t>
            </a:fld>
            <a:endParaRPr lang="en-GB"/>
          </a:p>
        </p:txBody>
      </p:sp>
    </p:spTree>
    <p:extLst>
      <p:ext uri="{BB962C8B-B14F-4D97-AF65-F5344CB8AC3E}">
        <p14:creationId xmlns:p14="http://schemas.microsoft.com/office/powerpoint/2010/main" val="21635321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a:solidFill>
                  <a:srgbClr val="13343B"/>
                </a:solidFill>
                <a:effectLst/>
                <a:highlight>
                  <a:srgbClr val="FCFCF9"/>
                </a:highlight>
                <a:latin typeface="var(--font-fk-grotesk)"/>
              </a:rPr>
              <a:t>Political Factors</a:t>
            </a:r>
          </a:p>
          <a:p>
            <a:pPr algn="l">
              <a:buFont typeface="Arial" panose="020B0604020202020204" pitchFamily="34" charset="0"/>
              <a:buChar char="•"/>
            </a:pPr>
            <a:r>
              <a:rPr lang="en-GB" b="0" i="0">
                <a:solidFill>
                  <a:srgbClr val="13343B"/>
                </a:solidFill>
                <a:effectLst/>
                <a:highlight>
                  <a:srgbClr val="FCFCF9"/>
                </a:highlight>
                <a:latin typeface="__fkGroteskNeue_a82850"/>
              </a:rPr>
              <a:t>Understanding political factors like government policies, regulations, and stability helps organizations frame business policies and strategies that comply with the political environment.</a:t>
            </a:r>
          </a:p>
          <a:p>
            <a:pPr algn="l">
              <a:buFont typeface="Arial" panose="020B0604020202020204" pitchFamily="34" charset="0"/>
              <a:buChar char="•"/>
            </a:pPr>
            <a:r>
              <a:rPr lang="en-GB" b="0" i="0">
                <a:solidFill>
                  <a:srgbClr val="13343B"/>
                </a:solidFill>
                <a:effectLst/>
                <a:highlight>
                  <a:srgbClr val="FCFCF9"/>
                </a:highlight>
                <a:latin typeface="__fkGroteskNeue_a82850"/>
              </a:rPr>
              <a:t>Analysing political trends and ideologies guides decisions related to market entry, expansion, or exit strategies in different regions or countries.</a:t>
            </a:r>
          </a:p>
          <a:p>
            <a:pPr algn="l">
              <a:buFont typeface="Arial" panose="020B0604020202020204" pitchFamily="34" charset="0"/>
              <a:buChar char="•"/>
            </a:pPr>
            <a:endParaRPr lang="en-GB" b="0" i="0">
              <a:solidFill>
                <a:srgbClr val="13343B"/>
              </a:solidFill>
              <a:effectLst/>
              <a:highlight>
                <a:srgbClr val="FCFCF9"/>
              </a:highlight>
              <a:latin typeface="__fkGroteskNeue_a82850"/>
            </a:endParaRPr>
          </a:p>
          <a:p>
            <a:pPr algn="l">
              <a:buFont typeface="Arial" panose="020B0604020202020204" pitchFamily="34" charset="0"/>
              <a:buNone/>
            </a:pPr>
            <a:r>
              <a:rPr lang="en-GB" b="0" i="0">
                <a:solidFill>
                  <a:srgbClr val="13343B"/>
                </a:solidFill>
                <a:effectLst/>
                <a:highlight>
                  <a:srgbClr val="FCFCF9"/>
                </a:highlight>
                <a:latin typeface="__fkGroteskNeue_a82850"/>
              </a:rPr>
              <a:t>What current factors are impacting organisations in general? </a:t>
            </a:r>
          </a:p>
          <a:p>
            <a:endParaRPr lang="en-GB"/>
          </a:p>
        </p:txBody>
      </p:sp>
      <p:sp>
        <p:nvSpPr>
          <p:cNvPr id="4" name="Slide Number Placeholder 3"/>
          <p:cNvSpPr>
            <a:spLocks noGrp="1"/>
          </p:cNvSpPr>
          <p:nvPr>
            <p:ph type="sldNum" sz="quarter" idx="5"/>
          </p:nvPr>
        </p:nvSpPr>
        <p:spPr/>
        <p:txBody>
          <a:bodyPr/>
          <a:lstStyle/>
          <a:p>
            <a:fld id="{7AFB50B6-F1B6-43E7-9F13-F7A06A05F4FC}" type="slidenum">
              <a:rPr lang="en-GB" smtClean="0"/>
              <a:t>4</a:t>
            </a:fld>
            <a:endParaRPr lang="en-GB"/>
          </a:p>
        </p:txBody>
      </p:sp>
    </p:spTree>
    <p:extLst>
      <p:ext uri="{BB962C8B-B14F-4D97-AF65-F5344CB8AC3E}">
        <p14:creationId xmlns:p14="http://schemas.microsoft.com/office/powerpoint/2010/main" val="8805544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buFont typeface="Arial" panose="020B0604020202020204" pitchFamily="34" charset="0"/>
              <a:buChar char="•"/>
            </a:pPr>
            <a:r>
              <a:rPr lang="en-GB" b="0" i="0">
                <a:solidFill>
                  <a:srgbClr val="13343B"/>
                </a:solidFill>
                <a:effectLst/>
                <a:highlight>
                  <a:srgbClr val="FCFCF9"/>
                </a:highlight>
                <a:latin typeface="__fkGroteskNeue_a82850"/>
              </a:rPr>
              <a:t>Evaluating economic conditions like GDP, employment rates, inflation, and interest rates facilitates decisions regarding demand, supply, pricing, and cost management strategies.</a:t>
            </a:r>
          </a:p>
          <a:p>
            <a:pPr algn="l">
              <a:buFont typeface="Arial" panose="020B0604020202020204" pitchFamily="34" charset="0"/>
              <a:buChar char="•"/>
            </a:pPr>
            <a:r>
              <a:rPr lang="en-GB" b="0" i="0">
                <a:solidFill>
                  <a:srgbClr val="13343B"/>
                </a:solidFill>
                <a:effectLst/>
                <a:highlight>
                  <a:srgbClr val="FCFCF9"/>
                </a:highlight>
                <a:latin typeface="__fkGroteskNeue_a82850"/>
              </a:rPr>
              <a:t>Assessing labour costs, exchange rates, and economic policies supports decisions on resource allocation, outsourcing, and international trade strategies</a:t>
            </a:r>
          </a:p>
          <a:p>
            <a:endParaRPr lang="en-GB"/>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a:solidFill>
                  <a:srgbClr val="13343B"/>
                </a:solidFill>
                <a:effectLst/>
                <a:highlight>
                  <a:srgbClr val="FCFCF9"/>
                </a:highlight>
                <a:latin typeface="__fkGroteskNeue_a82850"/>
              </a:rPr>
              <a:t>What current factors are impacting organisations in general? </a:t>
            </a:r>
          </a:p>
          <a:p>
            <a:endParaRPr lang="en-GB"/>
          </a:p>
        </p:txBody>
      </p:sp>
      <p:sp>
        <p:nvSpPr>
          <p:cNvPr id="4" name="Slide Number Placeholder 3"/>
          <p:cNvSpPr>
            <a:spLocks noGrp="1"/>
          </p:cNvSpPr>
          <p:nvPr>
            <p:ph type="sldNum" sz="quarter" idx="5"/>
          </p:nvPr>
        </p:nvSpPr>
        <p:spPr/>
        <p:txBody>
          <a:bodyPr/>
          <a:lstStyle/>
          <a:p>
            <a:fld id="{7AFB50B6-F1B6-43E7-9F13-F7A06A05F4FC}" type="slidenum">
              <a:rPr lang="en-GB" smtClean="0"/>
              <a:t>5</a:t>
            </a:fld>
            <a:endParaRPr lang="en-GB"/>
          </a:p>
        </p:txBody>
      </p:sp>
    </p:spTree>
    <p:extLst>
      <p:ext uri="{BB962C8B-B14F-4D97-AF65-F5344CB8AC3E}">
        <p14:creationId xmlns:p14="http://schemas.microsoft.com/office/powerpoint/2010/main" val="551741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buFont typeface="Arial" panose="020B0604020202020204" pitchFamily="34" charset="0"/>
              <a:buChar char="•"/>
            </a:pPr>
            <a:r>
              <a:rPr lang="en-GB" b="0" i="0">
                <a:solidFill>
                  <a:srgbClr val="13343B"/>
                </a:solidFill>
                <a:effectLst/>
                <a:highlight>
                  <a:srgbClr val="FCFCF9"/>
                </a:highlight>
                <a:latin typeface="__fkGroteskNeue_a82850"/>
              </a:rPr>
              <a:t>Understanding consumer behaviour, preferences, values, and cultural trends aids in developing effective marketing strategies, product positioning, and enhancing customer satisfaction.</a:t>
            </a:r>
          </a:p>
          <a:p>
            <a:pPr algn="l">
              <a:buFont typeface="Arial" panose="020B0604020202020204" pitchFamily="34" charset="0"/>
              <a:buChar char="•"/>
            </a:pPr>
            <a:r>
              <a:rPr lang="en-GB" b="0" i="0">
                <a:solidFill>
                  <a:srgbClr val="13343B"/>
                </a:solidFill>
                <a:effectLst/>
                <a:highlight>
                  <a:srgbClr val="FCFCF9"/>
                </a:highlight>
                <a:latin typeface="__fkGroteskNeue_a82850"/>
              </a:rPr>
              <a:t>Analysing demographic shifts and lifestyle changes guides decisions related to product development, target market selection, and distribution channels.</a:t>
            </a:r>
          </a:p>
          <a:p>
            <a:endParaRPr lang="en-GB"/>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a:solidFill>
                  <a:srgbClr val="13343B"/>
                </a:solidFill>
                <a:effectLst/>
                <a:highlight>
                  <a:srgbClr val="FCFCF9"/>
                </a:highlight>
                <a:latin typeface="__fkGroteskNeue_a82850"/>
              </a:rPr>
              <a:t>What current factors are impacting organisations in general? </a:t>
            </a:r>
          </a:p>
          <a:p>
            <a:endParaRPr lang="en-GB"/>
          </a:p>
        </p:txBody>
      </p:sp>
      <p:sp>
        <p:nvSpPr>
          <p:cNvPr id="4" name="Slide Number Placeholder 3"/>
          <p:cNvSpPr>
            <a:spLocks noGrp="1"/>
          </p:cNvSpPr>
          <p:nvPr>
            <p:ph type="sldNum" sz="quarter" idx="5"/>
          </p:nvPr>
        </p:nvSpPr>
        <p:spPr/>
        <p:txBody>
          <a:bodyPr/>
          <a:lstStyle/>
          <a:p>
            <a:fld id="{7AFB50B6-F1B6-43E7-9F13-F7A06A05F4FC}" type="slidenum">
              <a:rPr lang="en-GB" smtClean="0"/>
              <a:t>6</a:t>
            </a:fld>
            <a:endParaRPr lang="en-GB"/>
          </a:p>
        </p:txBody>
      </p:sp>
    </p:spTree>
    <p:extLst>
      <p:ext uri="{BB962C8B-B14F-4D97-AF65-F5344CB8AC3E}">
        <p14:creationId xmlns:p14="http://schemas.microsoft.com/office/powerpoint/2010/main" val="10421542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buFont typeface="Arial" panose="020B0604020202020204" pitchFamily="34" charset="0"/>
              <a:buChar char="•"/>
            </a:pPr>
            <a:r>
              <a:rPr lang="en-GB" b="0" i="0">
                <a:solidFill>
                  <a:srgbClr val="13343B"/>
                </a:solidFill>
                <a:effectLst/>
                <a:highlight>
                  <a:srgbClr val="FCFCF9"/>
                </a:highlight>
                <a:latin typeface="__fkGroteskNeue_a82850"/>
              </a:rPr>
              <a:t>Studying technological advancements, research and development trends, and automation opportunities supports decisions on process improvements, cost optimisation, and competitive positioning.</a:t>
            </a:r>
          </a:p>
          <a:p>
            <a:pPr algn="l">
              <a:buFont typeface="Arial" panose="020B0604020202020204" pitchFamily="34" charset="0"/>
              <a:buChar char="•"/>
            </a:pPr>
            <a:r>
              <a:rPr lang="en-GB" b="0" i="0">
                <a:solidFill>
                  <a:srgbClr val="13343B"/>
                </a:solidFill>
                <a:effectLst/>
                <a:highlight>
                  <a:srgbClr val="FCFCF9"/>
                </a:highlight>
                <a:latin typeface="__fkGroteskNeue_a82850"/>
              </a:rPr>
              <a:t>Assessing access to emerging technologies and digital transformation guides decisions on technology adoption, innovation strategies, and resource allocation for technological capabilities</a:t>
            </a:r>
          </a:p>
          <a:p>
            <a:endParaRPr lang="en-GB"/>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a:solidFill>
                  <a:srgbClr val="13343B"/>
                </a:solidFill>
                <a:effectLst/>
                <a:highlight>
                  <a:srgbClr val="FCFCF9"/>
                </a:highlight>
                <a:latin typeface="__fkGroteskNeue_a82850"/>
              </a:rPr>
              <a:t>What current factors are impacting organisations in general? </a:t>
            </a:r>
          </a:p>
          <a:p>
            <a:endParaRPr lang="en-GB"/>
          </a:p>
        </p:txBody>
      </p:sp>
      <p:sp>
        <p:nvSpPr>
          <p:cNvPr id="4" name="Slide Number Placeholder 3"/>
          <p:cNvSpPr>
            <a:spLocks noGrp="1"/>
          </p:cNvSpPr>
          <p:nvPr>
            <p:ph type="sldNum" sz="quarter" idx="5"/>
          </p:nvPr>
        </p:nvSpPr>
        <p:spPr/>
        <p:txBody>
          <a:bodyPr/>
          <a:lstStyle/>
          <a:p>
            <a:fld id="{7AFB50B6-F1B6-43E7-9F13-F7A06A05F4FC}" type="slidenum">
              <a:rPr lang="en-GB" smtClean="0"/>
              <a:t>7</a:t>
            </a:fld>
            <a:endParaRPr lang="en-GB"/>
          </a:p>
        </p:txBody>
      </p:sp>
    </p:spTree>
    <p:extLst>
      <p:ext uri="{BB962C8B-B14F-4D97-AF65-F5344CB8AC3E}">
        <p14:creationId xmlns:p14="http://schemas.microsoft.com/office/powerpoint/2010/main" val="14792929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a:solidFill>
                  <a:srgbClr val="13343B"/>
                </a:solidFill>
                <a:effectLst/>
                <a:highlight>
                  <a:srgbClr val="FCFCF9"/>
                </a:highlight>
                <a:latin typeface="__fkGroteskNeue_a82850"/>
              </a:rPr>
              <a:t>Analysing legal factors like corporate laws, labour laws, and consumer protection regulations ensures compliance and guides decisions related to operational strategies, risk management, and legal obligations</a:t>
            </a:r>
          </a:p>
          <a:p>
            <a:endParaRPr lang="en-GB" b="0" i="0">
              <a:solidFill>
                <a:srgbClr val="13343B"/>
              </a:solidFill>
              <a:effectLst/>
              <a:highlight>
                <a:srgbClr val="FCFCF9"/>
              </a:highlight>
              <a:latin typeface="__fkGroteskNeue_a8285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a:solidFill>
                  <a:srgbClr val="13343B"/>
                </a:solidFill>
                <a:effectLst/>
                <a:highlight>
                  <a:srgbClr val="FCFCF9"/>
                </a:highlight>
                <a:latin typeface="__fkGroteskNeue_a82850"/>
              </a:rPr>
              <a:t>What current factors are impacting organisations in general? </a:t>
            </a:r>
          </a:p>
          <a:p>
            <a:endParaRPr lang="en-GB"/>
          </a:p>
        </p:txBody>
      </p:sp>
      <p:sp>
        <p:nvSpPr>
          <p:cNvPr id="4" name="Slide Number Placeholder 3"/>
          <p:cNvSpPr>
            <a:spLocks noGrp="1"/>
          </p:cNvSpPr>
          <p:nvPr>
            <p:ph type="sldNum" sz="quarter" idx="5"/>
          </p:nvPr>
        </p:nvSpPr>
        <p:spPr/>
        <p:txBody>
          <a:bodyPr/>
          <a:lstStyle/>
          <a:p>
            <a:fld id="{7AFB50B6-F1B6-43E7-9F13-F7A06A05F4FC}" type="slidenum">
              <a:rPr lang="en-GB" smtClean="0"/>
              <a:t>8</a:t>
            </a:fld>
            <a:endParaRPr lang="en-GB"/>
          </a:p>
        </p:txBody>
      </p:sp>
    </p:spTree>
    <p:extLst>
      <p:ext uri="{BB962C8B-B14F-4D97-AF65-F5344CB8AC3E}">
        <p14:creationId xmlns:p14="http://schemas.microsoft.com/office/powerpoint/2010/main" val="21154770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a:solidFill>
                  <a:srgbClr val="13343B"/>
                </a:solidFill>
                <a:effectLst/>
                <a:highlight>
                  <a:srgbClr val="FCFCF9"/>
                </a:highlight>
                <a:latin typeface="__fkGroteskNeue_a82850"/>
              </a:rPr>
              <a:t>Evaluating environmental factors like climate change, ecological concerns, and natural resource scarcity supports decisions on sustainable business practices, eco-friendly product development, and corporate social responsibility initiatives</a:t>
            </a:r>
          </a:p>
          <a:p>
            <a:endParaRPr lang="en-GB" b="0" i="0">
              <a:solidFill>
                <a:srgbClr val="13343B"/>
              </a:solidFill>
              <a:effectLst/>
              <a:highlight>
                <a:srgbClr val="FCFCF9"/>
              </a:highlight>
              <a:latin typeface="__fkGroteskNeue_a8285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a:solidFill>
                  <a:srgbClr val="13343B"/>
                </a:solidFill>
                <a:effectLst/>
                <a:highlight>
                  <a:srgbClr val="FCFCF9"/>
                </a:highlight>
                <a:latin typeface="__fkGroteskNeue_a82850"/>
              </a:rPr>
              <a:t>What current factors are impacting organisations in general? </a:t>
            </a:r>
          </a:p>
          <a:p>
            <a:endParaRPr lang="en-GB"/>
          </a:p>
        </p:txBody>
      </p:sp>
      <p:sp>
        <p:nvSpPr>
          <p:cNvPr id="4" name="Slide Number Placeholder 3"/>
          <p:cNvSpPr>
            <a:spLocks noGrp="1"/>
          </p:cNvSpPr>
          <p:nvPr>
            <p:ph type="sldNum" sz="quarter" idx="5"/>
          </p:nvPr>
        </p:nvSpPr>
        <p:spPr/>
        <p:txBody>
          <a:bodyPr/>
          <a:lstStyle/>
          <a:p>
            <a:fld id="{7AFB50B6-F1B6-43E7-9F13-F7A06A05F4FC}" type="slidenum">
              <a:rPr lang="en-GB" smtClean="0"/>
              <a:t>9</a:t>
            </a:fld>
            <a:endParaRPr lang="en-GB"/>
          </a:p>
        </p:txBody>
      </p:sp>
    </p:spTree>
    <p:extLst>
      <p:ext uri="{BB962C8B-B14F-4D97-AF65-F5344CB8AC3E}">
        <p14:creationId xmlns:p14="http://schemas.microsoft.com/office/powerpoint/2010/main" val="40596245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What is a macro-environment?</a:t>
            </a:r>
          </a:p>
        </p:txBody>
      </p:sp>
      <p:sp>
        <p:nvSpPr>
          <p:cNvPr id="4" name="Slide Number Placeholder 3"/>
          <p:cNvSpPr>
            <a:spLocks noGrp="1"/>
          </p:cNvSpPr>
          <p:nvPr>
            <p:ph type="sldNum" sz="quarter" idx="5"/>
          </p:nvPr>
        </p:nvSpPr>
        <p:spPr/>
        <p:txBody>
          <a:bodyPr/>
          <a:lstStyle/>
          <a:p>
            <a:fld id="{7AFB50B6-F1B6-43E7-9F13-F7A06A05F4FC}" type="slidenum">
              <a:rPr lang="en-GB" smtClean="0"/>
              <a:t>10</a:t>
            </a:fld>
            <a:endParaRPr lang="en-GB"/>
          </a:p>
        </p:txBody>
      </p:sp>
    </p:spTree>
    <p:extLst>
      <p:ext uri="{BB962C8B-B14F-4D97-AF65-F5344CB8AC3E}">
        <p14:creationId xmlns:p14="http://schemas.microsoft.com/office/powerpoint/2010/main" val="40508083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Micro-environment - </a:t>
            </a:r>
            <a:r>
              <a:rPr lang="en-GB" b="0" i="1">
                <a:solidFill>
                  <a:srgbClr val="445578"/>
                </a:solidFill>
                <a:effectLst/>
                <a:highlight>
                  <a:srgbClr val="FFFFFF"/>
                </a:highlight>
                <a:latin typeface="Inter"/>
              </a:rPr>
              <a:t>Immediate factors impacting a business (customers, suppliers, competitors)</a:t>
            </a:r>
          </a:p>
          <a:p>
            <a:r>
              <a:rPr lang="en-GB"/>
              <a:t>Macro-environment - </a:t>
            </a:r>
            <a:r>
              <a:rPr lang="en-GB" b="0" i="1">
                <a:solidFill>
                  <a:srgbClr val="445578"/>
                </a:solidFill>
                <a:effectLst/>
                <a:highlight>
                  <a:srgbClr val="FFFFFF"/>
                </a:highlight>
                <a:latin typeface="Inter"/>
              </a:rPr>
              <a:t>External forces shaping the industry (economy, technology, social trends).</a:t>
            </a:r>
          </a:p>
          <a:p>
            <a:endParaRPr lang="en-GB" b="0" i="1">
              <a:solidFill>
                <a:srgbClr val="445578"/>
              </a:solidFill>
              <a:effectLst/>
              <a:highlight>
                <a:srgbClr val="FFFFFF"/>
              </a:highlight>
              <a:latin typeface="Inter"/>
            </a:endParaRPr>
          </a:p>
          <a:p>
            <a:pPr algn="l"/>
            <a:r>
              <a:rPr lang="en-GB" b="0" i="1">
                <a:solidFill>
                  <a:srgbClr val="445578"/>
                </a:solidFill>
                <a:effectLst/>
                <a:highlight>
                  <a:srgbClr val="FFFFFF"/>
                </a:highlight>
                <a:latin typeface="Inter"/>
              </a:rPr>
              <a:t>Example: </a:t>
            </a:r>
            <a:r>
              <a:rPr lang="en-GB" b="0" i="0">
                <a:solidFill>
                  <a:srgbClr val="445578"/>
                </a:solidFill>
                <a:effectLst/>
                <a:highlight>
                  <a:srgbClr val="FFFFFF"/>
                </a:highlight>
                <a:latin typeface="Inter"/>
              </a:rPr>
              <a:t>Imagine a clothing boutique operating in a local market. Its </a:t>
            </a:r>
            <a:r>
              <a:rPr lang="en-GB" b="1" i="1">
                <a:solidFill>
                  <a:srgbClr val="445578"/>
                </a:solidFill>
                <a:effectLst/>
                <a:highlight>
                  <a:srgbClr val="FFFFFF"/>
                </a:highlight>
                <a:latin typeface="Inter"/>
              </a:rPr>
              <a:t>micro environment</a:t>
            </a:r>
            <a:r>
              <a:rPr lang="en-GB" b="0" i="0">
                <a:solidFill>
                  <a:srgbClr val="445578"/>
                </a:solidFill>
                <a:effectLst/>
                <a:highlight>
                  <a:srgbClr val="FFFFFF"/>
                </a:highlight>
                <a:latin typeface="Inter"/>
              </a:rPr>
              <a:t> would include loyal customers who provide direct feedback, local suppliers who provide fabrics and accessories, and nearby competitors. These elements directly affect the boutique’s day-to-day operations and customer relationships. These </a:t>
            </a:r>
            <a:r>
              <a:rPr lang="en-GB" b="0" i="1">
                <a:solidFill>
                  <a:srgbClr val="445578"/>
                </a:solidFill>
                <a:effectLst/>
                <a:highlight>
                  <a:srgbClr val="FFFFFF"/>
                </a:highlight>
                <a:latin typeface="Inter"/>
              </a:rPr>
              <a:t>internal factors</a:t>
            </a:r>
            <a:r>
              <a:rPr lang="en-GB" b="0" i="0">
                <a:solidFill>
                  <a:srgbClr val="445578"/>
                </a:solidFill>
                <a:effectLst/>
                <a:highlight>
                  <a:srgbClr val="FFFFFF"/>
                </a:highlight>
                <a:latin typeface="Inter"/>
              </a:rPr>
              <a:t> are part of </a:t>
            </a:r>
            <a:r>
              <a:rPr lang="en-GB" b="0" i="1">
                <a:solidFill>
                  <a:srgbClr val="445578"/>
                </a:solidFill>
                <a:effectLst/>
                <a:highlight>
                  <a:srgbClr val="FFFFFF"/>
                </a:highlight>
                <a:latin typeface="Inter"/>
              </a:rPr>
              <a:t>micro environment</a:t>
            </a:r>
            <a:r>
              <a:rPr lang="en-GB" b="0" i="0">
                <a:solidFill>
                  <a:srgbClr val="445578"/>
                </a:solidFill>
                <a:effectLst/>
                <a:highlight>
                  <a:srgbClr val="FFFFFF"/>
                </a:highlight>
                <a:latin typeface="Inter"/>
              </a:rPr>
              <a:t>.</a:t>
            </a:r>
          </a:p>
          <a:p>
            <a:pPr algn="l"/>
            <a:r>
              <a:rPr lang="en-GB" b="0" i="0">
                <a:solidFill>
                  <a:srgbClr val="445578"/>
                </a:solidFill>
                <a:effectLst/>
                <a:highlight>
                  <a:srgbClr val="FFFFFF"/>
                </a:highlight>
                <a:latin typeface="Inter"/>
              </a:rPr>
              <a:t>However, the </a:t>
            </a:r>
            <a:r>
              <a:rPr lang="en-GB" b="1" i="1">
                <a:solidFill>
                  <a:srgbClr val="445578"/>
                </a:solidFill>
                <a:effectLst/>
                <a:highlight>
                  <a:srgbClr val="FFFFFF"/>
                </a:highlight>
                <a:latin typeface="Inter"/>
              </a:rPr>
              <a:t>macro environment</a:t>
            </a:r>
            <a:r>
              <a:rPr lang="en-GB" b="0" i="1">
                <a:solidFill>
                  <a:srgbClr val="445578"/>
                </a:solidFill>
                <a:effectLst/>
                <a:highlight>
                  <a:srgbClr val="FFFFFF"/>
                </a:highlight>
                <a:latin typeface="Inter"/>
              </a:rPr>
              <a:t> </a:t>
            </a:r>
            <a:r>
              <a:rPr lang="en-GB" b="0" i="0">
                <a:solidFill>
                  <a:srgbClr val="445578"/>
                </a:solidFill>
                <a:effectLst/>
                <a:highlight>
                  <a:srgbClr val="FFFFFF"/>
                </a:highlight>
                <a:latin typeface="Inter"/>
              </a:rPr>
              <a:t>also plays a pivotal role. For instance, economic factors like rising </a:t>
            </a:r>
            <a:r>
              <a:rPr lang="en-GB" b="0" i="0" u="none" strike="noStrike">
                <a:solidFill>
                  <a:srgbClr val="1048C3"/>
                </a:solidFill>
                <a:effectLst/>
                <a:highlight>
                  <a:srgbClr val="FFFFFF"/>
                </a:highlight>
                <a:latin typeface="Inter"/>
                <a:hlinkClick r:id="rId3"/>
              </a:rPr>
              <a:t>inflation</a:t>
            </a:r>
            <a:r>
              <a:rPr lang="en-GB" b="0" i="0">
                <a:solidFill>
                  <a:srgbClr val="445578"/>
                </a:solidFill>
                <a:effectLst/>
                <a:highlight>
                  <a:srgbClr val="FFFFFF"/>
                </a:highlight>
                <a:latin typeface="Inter"/>
              </a:rPr>
              <a:t> or changing </a:t>
            </a:r>
            <a:r>
              <a:rPr lang="en-GB" b="0" i="0" u="none" strike="noStrike">
                <a:solidFill>
                  <a:srgbClr val="1048C3"/>
                </a:solidFill>
                <a:effectLst/>
                <a:highlight>
                  <a:srgbClr val="FFFFFF"/>
                </a:highlight>
                <a:latin typeface="Inter"/>
                <a:hlinkClick r:id="rId4"/>
              </a:rPr>
              <a:t>consumer </a:t>
            </a:r>
            <a:r>
              <a:rPr lang="en-GB" b="0" i="0" u="none" strike="noStrike" err="1">
                <a:solidFill>
                  <a:srgbClr val="1048C3"/>
                </a:solidFill>
                <a:effectLst/>
                <a:highlight>
                  <a:srgbClr val="FFFFFF"/>
                </a:highlight>
                <a:latin typeface="Inter"/>
                <a:hlinkClick r:id="rId4"/>
              </a:rPr>
              <a:t>behavior</a:t>
            </a:r>
            <a:r>
              <a:rPr lang="en-GB" b="0" i="0">
                <a:solidFill>
                  <a:srgbClr val="445578"/>
                </a:solidFill>
                <a:effectLst/>
                <a:highlight>
                  <a:srgbClr val="FFFFFF"/>
                </a:highlight>
                <a:latin typeface="Inter"/>
              </a:rPr>
              <a:t> can impact the boutique’s sales and profitability. Technological advancements, such as the rise of online shopping platforms, can alter the industry landscape and consumer preferences. Furthermore, social factors like changing fashion trends or sustainability concerns can shape customer demands. All these external factors are part of the macro environment.</a:t>
            </a:r>
          </a:p>
          <a:p>
            <a:endParaRPr lang="en-GB"/>
          </a:p>
          <a:p>
            <a:r>
              <a:rPr lang="en-GB"/>
              <a:t>Aggarwal, C. (2024) </a:t>
            </a:r>
            <a:r>
              <a:rPr lang="en-GB" i="1"/>
              <a:t>Difference between Micro Environment and Macro Environment</a:t>
            </a:r>
            <a:r>
              <a:rPr lang="en-GB"/>
              <a:t>. Available at: </a:t>
            </a:r>
            <a:r>
              <a:rPr lang="en-GB">
                <a:hlinkClick r:id="rId5"/>
              </a:rPr>
              <a:t>Difference between Micro Environment and Macro Environment - Shiksha Online</a:t>
            </a:r>
            <a:r>
              <a:rPr lang="en-GB"/>
              <a:t> (Accessed: 10 June 2024)</a:t>
            </a:r>
          </a:p>
        </p:txBody>
      </p:sp>
      <p:sp>
        <p:nvSpPr>
          <p:cNvPr id="4" name="Slide Number Placeholder 3"/>
          <p:cNvSpPr>
            <a:spLocks noGrp="1"/>
          </p:cNvSpPr>
          <p:nvPr>
            <p:ph type="sldNum" sz="quarter" idx="5"/>
          </p:nvPr>
        </p:nvSpPr>
        <p:spPr/>
        <p:txBody>
          <a:bodyPr/>
          <a:lstStyle/>
          <a:p>
            <a:fld id="{7AFB50B6-F1B6-43E7-9F13-F7A06A05F4FC}" type="slidenum">
              <a:rPr lang="en-GB" smtClean="0"/>
              <a:t>11</a:t>
            </a:fld>
            <a:endParaRPr lang="en-GB"/>
          </a:p>
        </p:txBody>
      </p:sp>
    </p:spTree>
    <p:extLst>
      <p:ext uri="{BB962C8B-B14F-4D97-AF65-F5344CB8AC3E}">
        <p14:creationId xmlns:p14="http://schemas.microsoft.com/office/powerpoint/2010/main" val="307828879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a:solidFill>
                  <a:srgbClr val="13343B"/>
                </a:solidFill>
                <a:effectLst/>
                <a:highlight>
                  <a:srgbClr val="FCFCF9"/>
                </a:highlight>
                <a:latin typeface="__fkGroteskNeue_a82850"/>
              </a:rPr>
              <a:t>These examples illustrate how PESTLE analysis enables companies to proactively identify potential threats and opportunities arising from the external environment, and develop strategies to mitigate risks and capitalise on favourable conditions.</a:t>
            </a:r>
            <a:endParaRPr lang="en-GB"/>
          </a:p>
        </p:txBody>
      </p:sp>
      <p:sp>
        <p:nvSpPr>
          <p:cNvPr id="4" name="Slide Number Placeholder 3"/>
          <p:cNvSpPr>
            <a:spLocks noGrp="1"/>
          </p:cNvSpPr>
          <p:nvPr>
            <p:ph type="sldNum" sz="quarter" idx="5"/>
          </p:nvPr>
        </p:nvSpPr>
        <p:spPr/>
        <p:txBody>
          <a:bodyPr/>
          <a:lstStyle/>
          <a:p>
            <a:fld id="{7AFB50B6-F1B6-43E7-9F13-F7A06A05F4FC}" type="slidenum">
              <a:rPr lang="en-GB" smtClean="0"/>
              <a:t>12</a:t>
            </a:fld>
            <a:endParaRPr lang="en-GB"/>
          </a:p>
        </p:txBody>
      </p:sp>
    </p:spTree>
    <p:extLst>
      <p:ext uri="{BB962C8B-B14F-4D97-AF65-F5344CB8AC3E}">
        <p14:creationId xmlns:p14="http://schemas.microsoft.com/office/powerpoint/2010/main" val="247700112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Pereira (2023) </a:t>
            </a:r>
            <a:r>
              <a:rPr lang="en-GB">
                <a:hlinkClick r:id="rId3"/>
              </a:rPr>
              <a:t>Tesco PESTLE Analysis (2024)</a:t>
            </a:r>
            <a:endParaRPr lang="en-GB"/>
          </a:p>
        </p:txBody>
      </p:sp>
      <p:sp>
        <p:nvSpPr>
          <p:cNvPr id="4" name="Slide Number Placeholder 3"/>
          <p:cNvSpPr>
            <a:spLocks noGrp="1"/>
          </p:cNvSpPr>
          <p:nvPr>
            <p:ph type="sldNum" sz="quarter" idx="5"/>
          </p:nvPr>
        </p:nvSpPr>
        <p:spPr/>
        <p:txBody>
          <a:bodyPr/>
          <a:lstStyle/>
          <a:p>
            <a:fld id="{7AFB50B6-F1B6-43E7-9F13-F7A06A05F4FC}" type="slidenum">
              <a:rPr lang="en-GB" smtClean="0"/>
              <a:t>13</a:t>
            </a:fld>
            <a:endParaRPr lang="en-GB"/>
          </a:p>
        </p:txBody>
      </p:sp>
    </p:spTree>
    <p:extLst>
      <p:ext uri="{BB962C8B-B14F-4D97-AF65-F5344CB8AC3E}">
        <p14:creationId xmlns:p14="http://schemas.microsoft.com/office/powerpoint/2010/main" val="281863235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a:effectLst/>
                <a:latin typeface="var(--font-fk-grotesk)"/>
              </a:rPr>
              <a:t>Political Factors</a:t>
            </a:r>
          </a:p>
          <a:p>
            <a:pPr algn="l">
              <a:buFont typeface="Arial" panose="020B0604020202020204" pitchFamily="34" charset="0"/>
              <a:buChar char="•"/>
            </a:pPr>
            <a:r>
              <a:rPr lang="en-GB">
                <a:effectLst/>
                <a:latin typeface="var(--font-fk-grotesk-neue)"/>
              </a:rPr>
              <a:t>Brexit has introduced complexities regarding air travel agreements, regulations, and market access between the UK and EU</a:t>
            </a:r>
          </a:p>
          <a:p>
            <a:pPr algn="l">
              <a:buFont typeface="Arial" panose="020B0604020202020204" pitchFamily="34" charset="0"/>
              <a:buChar char="•"/>
            </a:pPr>
            <a:r>
              <a:rPr lang="en-GB">
                <a:effectLst/>
                <a:latin typeface="var(--font-fk-grotesk-neue)"/>
              </a:rPr>
              <a:t>Government policies like travel restrictions, open skies agreements, and air passenger duty impact flight routes and operational costs.</a:t>
            </a:r>
          </a:p>
          <a:p>
            <a:pPr algn="l">
              <a:buFont typeface="Arial" panose="020B0604020202020204" pitchFamily="34" charset="0"/>
              <a:buChar char="•"/>
            </a:pPr>
            <a:r>
              <a:rPr lang="en-GB">
                <a:effectLst/>
                <a:latin typeface="var(--font-fk-grotesk-neue)"/>
              </a:rPr>
              <a:t>Geopolitical stability in key markets affects air travel demand and operational routes</a:t>
            </a:r>
          </a:p>
          <a:p>
            <a:pPr algn="l">
              <a:buFont typeface="Arial" panose="020B0604020202020204" pitchFamily="34" charset="0"/>
              <a:buChar char="•"/>
            </a:pPr>
            <a:r>
              <a:rPr lang="en-GB">
                <a:effectLst/>
                <a:latin typeface="var(--font-fk-grotesk-neue)"/>
              </a:rPr>
              <a:t>Compliance with strict aviation regulations set by UK and international authorities is crucial</a:t>
            </a:r>
          </a:p>
          <a:p>
            <a:pPr algn="l">
              <a:buFont typeface="Arial" panose="020B0604020202020204" pitchFamily="34" charset="0"/>
              <a:buChar char="•"/>
            </a:pPr>
            <a:r>
              <a:rPr lang="en-GB">
                <a:effectLst/>
                <a:latin typeface="var(--font-fk-grotesk-neue)"/>
              </a:rPr>
              <a:t>Government support during economic challenges, like the COVID-19 pandemic, can provide financial aid but may come with conditions</a:t>
            </a:r>
            <a:endParaRPr lang="en-GB" b="0" u="none" strike="noStrike">
              <a:effectLst/>
              <a:latin typeface="var(--font-berkeley-mono)"/>
              <a:hlinkClick r:id="rId3"/>
            </a:endParaRPr>
          </a:p>
          <a:p>
            <a:pPr algn="l">
              <a:buFont typeface="Arial" panose="020B0604020202020204" pitchFamily="34" charset="0"/>
              <a:buNone/>
            </a:pPr>
            <a:endParaRPr lang="en-GB">
              <a:effectLst/>
              <a:latin typeface="var(--font-fk-grotesk-neue)"/>
            </a:endParaRPr>
          </a:p>
          <a:p>
            <a:pPr algn="l"/>
            <a:r>
              <a:rPr lang="en-GB" b="0">
                <a:effectLst/>
                <a:latin typeface="var(--font-fk-grotesk)"/>
              </a:rPr>
              <a:t>Economic Factors</a:t>
            </a:r>
          </a:p>
          <a:p>
            <a:pPr algn="l">
              <a:buFont typeface="Arial" panose="020B0604020202020204" pitchFamily="34" charset="0"/>
              <a:buChar char="•"/>
            </a:pPr>
            <a:r>
              <a:rPr lang="en-GB">
                <a:effectLst/>
                <a:latin typeface="var(--font-fk-grotesk-neue)"/>
              </a:rPr>
              <a:t>Fluctuations in fuel prices directly affect operational costs and profit margins</a:t>
            </a:r>
          </a:p>
          <a:p>
            <a:pPr algn="l">
              <a:buFont typeface="Arial" panose="020B0604020202020204" pitchFamily="34" charset="0"/>
              <a:buChar char="•"/>
            </a:pPr>
            <a:r>
              <a:rPr lang="en-GB">
                <a:effectLst/>
                <a:latin typeface="var(--font-fk-grotesk-neue)"/>
              </a:rPr>
              <a:t>Global economic conditions influence consumer travel behaviour and ticket sales</a:t>
            </a:r>
          </a:p>
          <a:p>
            <a:pPr algn="l">
              <a:buFont typeface="Arial" panose="020B0604020202020204" pitchFamily="34" charset="0"/>
              <a:buChar char="•"/>
            </a:pPr>
            <a:r>
              <a:rPr lang="en-GB">
                <a:effectLst/>
                <a:latin typeface="var(--font-fk-grotesk-neue)"/>
              </a:rPr>
              <a:t>Exchange rate fluctuations impact international ticket prices and profitability when converting foreign revenues to GBP</a:t>
            </a:r>
          </a:p>
          <a:p>
            <a:pPr algn="l">
              <a:buFont typeface="Arial" panose="020B0604020202020204" pitchFamily="34" charset="0"/>
              <a:buChar char="•"/>
            </a:pPr>
            <a:r>
              <a:rPr lang="en-GB">
                <a:effectLst/>
                <a:latin typeface="var(--font-fk-grotesk-neue)"/>
              </a:rPr>
              <a:t>Interest rates affect consumer borrowing and spending on travel</a:t>
            </a:r>
          </a:p>
          <a:p>
            <a:pPr algn="l">
              <a:buFont typeface="Arial" panose="020B0604020202020204" pitchFamily="34" charset="0"/>
              <a:buChar char="•"/>
            </a:pPr>
            <a:r>
              <a:rPr lang="en-GB">
                <a:effectLst/>
                <a:latin typeface="var(--font-fk-grotesk-neue)"/>
              </a:rPr>
              <a:t>Inflation can increase operational costs, potentially leading to higher fares</a:t>
            </a:r>
          </a:p>
          <a:p>
            <a:pPr algn="l">
              <a:buFont typeface="Arial" panose="020B0604020202020204" pitchFamily="34" charset="0"/>
              <a:buChar char="•"/>
            </a:pPr>
            <a:r>
              <a:rPr lang="en-GB">
                <a:effectLst/>
                <a:latin typeface="var(--font-fk-grotesk-neue)"/>
              </a:rPr>
              <a:t>The airline industry is highly competitive, with both legacy carriers and low-cost airlines vying for market share</a:t>
            </a:r>
            <a:endParaRPr lang="en-GB" b="0" u="none" strike="noStrike">
              <a:effectLst/>
              <a:latin typeface="var(--font-berkeley-mono)"/>
              <a:hlinkClick r:id="rId3"/>
            </a:endParaRPr>
          </a:p>
          <a:p>
            <a:pPr algn="l">
              <a:buFont typeface="Arial" panose="020B0604020202020204" pitchFamily="34" charset="0"/>
              <a:buNone/>
            </a:pPr>
            <a:endParaRPr lang="en-GB">
              <a:effectLst/>
              <a:latin typeface="var(--font-fk-grotesk-neue)"/>
            </a:endParaRPr>
          </a:p>
          <a:p>
            <a:pPr algn="l"/>
            <a:r>
              <a:rPr lang="en-GB" b="0">
                <a:effectLst/>
                <a:latin typeface="var(--font-fk-grotesk)"/>
              </a:rPr>
              <a:t>Social Factors</a:t>
            </a:r>
          </a:p>
          <a:p>
            <a:pPr algn="l">
              <a:buFont typeface="Arial" panose="020B0604020202020204" pitchFamily="34" charset="0"/>
              <a:buChar char="•"/>
            </a:pPr>
            <a:r>
              <a:rPr lang="en-GB">
                <a:effectLst/>
                <a:latin typeface="var(--font-fk-grotesk-neue)"/>
              </a:rPr>
              <a:t>Growing middle class in developing economies is creating new demand for air travel</a:t>
            </a:r>
          </a:p>
          <a:p>
            <a:pPr algn="l">
              <a:buFont typeface="Arial" panose="020B0604020202020204" pitchFamily="34" charset="0"/>
              <a:buChar char="•"/>
            </a:pPr>
            <a:r>
              <a:rPr lang="en-GB">
                <a:effectLst/>
                <a:latin typeface="var(--font-fk-grotesk-neue)"/>
              </a:rPr>
              <a:t>Travelers are increasingly seeking unique and enriching experiences over traditional vacations</a:t>
            </a:r>
          </a:p>
          <a:p>
            <a:pPr algn="l">
              <a:buFont typeface="Arial" panose="020B0604020202020204" pitchFamily="34" charset="0"/>
              <a:buChar char="•"/>
            </a:pPr>
            <a:r>
              <a:rPr lang="en-GB">
                <a:effectLst/>
                <a:latin typeface="var(--font-fk-grotesk-neue)"/>
              </a:rPr>
              <a:t>Changing attitudes towards climate change and sustainability are influencing consumer choices and airline operations</a:t>
            </a:r>
          </a:p>
          <a:p>
            <a:pPr algn="l">
              <a:buFont typeface="Arial" panose="020B0604020202020204" pitchFamily="34" charset="0"/>
              <a:buChar char="•"/>
            </a:pPr>
            <a:r>
              <a:rPr lang="en-GB">
                <a:effectLst/>
                <a:latin typeface="var(--font-fk-grotesk-neue)"/>
              </a:rPr>
              <a:t>British Airways' perception has shifted from a high-cost carrier to a more affordable option, appealing to a broader demographic</a:t>
            </a:r>
            <a:endParaRPr lang="en-GB" b="0" u="none" strike="noStrike">
              <a:effectLst/>
              <a:latin typeface="var(--font-berkeley-mono)"/>
              <a:hlinkClick r:id="rId4"/>
            </a:endParaRPr>
          </a:p>
          <a:p>
            <a:pPr algn="l">
              <a:buFont typeface="Arial" panose="020B0604020202020204" pitchFamily="34" charset="0"/>
              <a:buNone/>
            </a:pPr>
            <a:endParaRPr lang="en-GB">
              <a:effectLst/>
              <a:latin typeface="var(--font-fk-grotesk-neue)"/>
            </a:endParaRPr>
          </a:p>
          <a:p>
            <a:pPr algn="l"/>
            <a:r>
              <a:rPr lang="en-GB" b="0">
                <a:effectLst/>
                <a:latin typeface="var(--font-fk-grotesk)"/>
              </a:rPr>
              <a:t>Technological Factors</a:t>
            </a:r>
          </a:p>
          <a:p>
            <a:pPr algn="l">
              <a:buFont typeface="Arial" panose="020B0604020202020204" pitchFamily="34" charset="0"/>
              <a:buChar char="•"/>
            </a:pPr>
            <a:r>
              <a:rPr lang="en-GB">
                <a:effectLst/>
                <a:latin typeface="var(--font-fk-grotesk-neue)"/>
              </a:rPr>
              <a:t>Investments in e-commerce, mobile apps, and digital technologies enhance operational efficiency and customer experience</a:t>
            </a:r>
          </a:p>
          <a:p>
            <a:pPr algn="l">
              <a:buFont typeface="Arial" panose="020B0604020202020204" pitchFamily="34" charset="0"/>
              <a:buChar char="•"/>
            </a:pPr>
            <a:r>
              <a:rPr lang="en-GB">
                <a:effectLst/>
                <a:latin typeface="var(--font-fk-grotesk-neue)"/>
              </a:rPr>
              <a:t>Data analytics and AI are being leveraged for personalised marketing and inventory management</a:t>
            </a:r>
          </a:p>
          <a:p>
            <a:pPr algn="l">
              <a:buFont typeface="Arial" panose="020B0604020202020204" pitchFamily="34" charset="0"/>
              <a:buChar char="•"/>
            </a:pPr>
            <a:r>
              <a:rPr lang="en-GB">
                <a:effectLst/>
                <a:latin typeface="var(--font-fk-grotesk-neue)"/>
              </a:rPr>
              <a:t>Automation and robotics are transforming supply chain and warehouse operations</a:t>
            </a:r>
            <a:endParaRPr lang="en-GB" b="0" u="none" strike="noStrike">
              <a:effectLst/>
              <a:latin typeface="var(--font-berkeley-mono)"/>
            </a:endParaRPr>
          </a:p>
          <a:p>
            <a:pPr algn="l">
              <a:buFont typeface="Arial" panose="020B0604020202020204" pitchFamily="34" charset="0"/>
              <a:buNone/>
            </a:pPr>
            <a:endParaRPr lang="en-GB">
              <a:effectLst/>
              <a:latin typeface="var(--font-fk-grotesk-neue)"/>
            </a:endParaRPr>
          </a:p>
          <a:p>
            <a:pPr algn="l"/>
            <a:r>
              <a:rPr lang="en-GB" b="0">
                <a:effectLst/>
                <a:latin typeface="var(--font-fk-grotesk)"/>
              </a:rPr>
              <a:t>Legal Factors</a:t>
            </a:r>
          </a:p>
          <a:p>
            <a:pPr algn="l">
              <a:buFont typeface="Arial" panose="020B0604020202020204" pitchFamily="34" charset="0"/>
              <a:buChar char="•"/>
            </a:pPr>
            <a:r>
              <a:rPr lang="en-GB">
                <a:effectLst/>
                <a:latin typeface="var(--font-fk-grotesk-neue)"/>
              </a:rPr>
              <a:t>Compliance with food safety regulations, labour laws, and consumer protection legislation is crucial</a:t>
            </a:r>
          </a:p>
          <a:p>
            <a:pPr algn="l">
              <a:buFont typeface="Arial" panose="020B0604020202020204" pitchFamily="34" charset="0"/>
              <a:buChar char="•"/>
            </a:pPr>
            <a:r>
              <a:rPr lang="en-GB">
                <a:effectLst/>
                <a:latin typeface="var(--font-fk-grotesk-neue)"/>
              </a:rPr>
              <a:t>Data protection and privacy laws like GDPR impact how customer data is handled</a:t>
            </a:r>
          </a:p>
          <a:p>
            <a:pPr algn="l">
              <a:buFont typeface="Arial" panose="020B0604020202020204" pitchFamily="34" charset="0"/>
              <a:buChar char="•"/>
            </a:pPr>
            <a:r>
              <a:rPr lang="en-GB">
                <a:effectLst/>
                <a:latin typeface="var(--font-fk-grotesk-neue)"/>
              </a:rPr>
              <a:t>Competition laws and antitrust regulations influence market practices and expansion strategies</a:t>
            </a:r>
            <a:endParaRPr lang="en-GB" b="0" u="none" strike="noStrike">
              <a:effectLst/>
              <a:latin typeface="var(--font-berkeley-mono)"/>
              <a:hlinkClick r:id="rId5"/>
            </a:endParaRPr>
          </a:p>
          <a:p>
            <a:pPr algn="l">
              <a:buFont typeface="Arial" panose="020B0604020202020204" pitchFamily="34" charset="0"/>
              <a:buNone/>
            </a:pPr>
            <a:endParaRPr lang="en-GB">
              <a:effectLst/>
              <a:latin typeface="var(--font-fk-grotesk-neue)"/>
            </a:endParaRPr>
          </a:p>
          <a:p>
            <a:pPr algn="l"/>
            <a:r>
              <a:rPr lang="en-GB" b="0">
                <a:effectLst/>
                <a:latin typeface="var(--font-fk-grotesk)"/>
              </a:rPr>
              <a:t>Environmental Factors</a:t>
            </a:r>
          </a:p>
          <a:p>
            <a:pPr algn="l">
              <a:buFont typeface="Arial" panose="020B0604020202020204" pitchFamily="34" charset="0"/>
              <a:buChar char="•"/>
            </a:pPr>
            <a:r>
              <a:rPr lang="en-GB">
                <a:effectLst/>
                <a:latin typeface="var(--font-fk-grotesk-neue)"/>
              </a:rPr>
              <a:t>Airlines face pressure to reduce carbon emissions and adopt more sustainable practices</a:t>
            </a:r>
          </a:p>
          <a:p>
            <a:pPr algn="l">
              <a:buFont typeface="Arial" panose="020B0604020202020204" pitchFamily="34" charset="0"/>
              <a:buChar char="•"/>
            </a:pPr>
            <a:r>
              <a:rPr lang="en-GB">
                <a:effectLst/>
                <a:latin typeface="var(--font-fk-grotesk-neue)"/>
              </a:rPr>
              <a:t>Climate change impacts on weather patterns can affect flight operations and schedules.</a:t>
            </a:r>
          </a:p>
          <a:p>
            <a:pPr algn="l">
              <a:buFont typeface="Arial" panose="020B0604020202020204" pitchFamily="34" charset="0"/>
              <a:buChar char="•"/>
            </a:pPr>
            <a:r>
              <a:rPr lang="en-GB">
                <a:effectLst/>
                <a:latin typeface="var(--font-fk-grotesk-neue)"/>
              </a:rPr>
              <a:t>Growing consumer demand for eco-friendly travel options influences airline strategies and operations.</a:t>
            </a:r>
          </a:p>
          <a:p>
            <a:pPr algn="l"/>
            <a:r>
              <a:rPr lang="en-GB">
                <a:effectLst/>
                <a:latin typeface="var(--font-fk-grotesk-neue)"/>
              </a:rPr>
              <a:t>This PESTLE analysis highlights the complex external environment British Airways operates in, with various challenges and opportunities across political, economic, social, technological, legal, and environmental dimensions.</a:t>
            </a:r>
          </a:p>
          <a:p>
            <a:pPr algn="l"/>
            <a:br>
              <a:rPr lang="en-GB">
                <a:effectLst/>
              </a:rPr>
            </a:br>
            <a:endParaRPr lang="en-GB"/>
          </a:p>
        </p:txBody>
      </p:sp>
      <p:sp>
        <p:nvSpPr>
          <p:cNvPr id="4" name="Slide Number Placeholder 3"/>
          <p:cNvSpPr>
            <a:spLocks noGrp="1"/>
          </p:cNvSpPr>
          <p:nvPr>
            <p:ph type="sldNum" sz="quarter" idx="5"/>
          </p:nvPr>
        </p:nvSpPr>
        <p:spPr/>
        <p:txBody>
          <a:bodyPr/>
          <a:lstStyle/>
          <a:p>
            <a:fld id="{7AFB50B6-F1B6-43E7-9F13-F7A06A05F4FC}" type="slidenum">
              <a:rPr lang="en-GB" smtClean="0"/>
              <a:t>14</a:t>
            </a:fld>
            <a:endParaRPr lang="en-GB"/>
          </a:p>
        </p:txBody>
      </p:sp>
    </p:spTree>
    <p:extLst>
      <p:ext uri="{BB962C8B-B14F-4D97-AF65-F5344CB8AC3E}">
        <p14:creationId xmlns:p14="http://schemas.microsoft.com/office/powerpoint/2010/main" val="295172159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Allow 20 minutes for this.</a:t>
            </a:r>
          </a:p>
          <a:p>
            <a:endParaRPr lang="en-GB"/>
          </a:p>
        </p:txBody>
      </p:sp>
      <p:sp>
        <p:nvSpPr>
          <p:cNvPr id="4" name="Slide Number Placeholder 3"/>
          <p:cNvSpPr>
            <a:spLocks noGrp="1"/>
          </p:cNvSpPr>
          <p:nvPr>
            <p:ph type="sldNum" sz="quarter" idx="5"/>
          </p:nvPr>
        </p:nvSpPr>
        <p:spPr/>
        <p:txBody>
          <a:bodyPr/>
          <a:lstStyle/>
          <a:p>
            <a:fld id="{7AFB50B6-F1B6-43E7-9F13-F7A06A05F4FC}" type="slidenum">
              <a:rPr lang="en-GB" smtClean="0"/>
              <a:t>15</a:t>
            </a:fld>
            <a:endParaRPr lang="en-GB"/>
          </a:p>
        </p:txBody>
      </p:sp>
    </p:spTree>
    <p:extLst>
      <p:ext uri="{BB962C8B-B14F-4D97-AF65-F5344CB8AC3E}">
        <p14:creationId xmlns:p14="http://schemas.microsoft.com/office/powerpoint/2010/main" val="331742860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AFB50B6-F1B6-43E7-9F13-F7A06A05F4FC}" type="slidenum">
              <a:rPr lang="en-GB" smtClean="0"/>
              <a:t>16</a:t>
            </a:fld>
            <a:endParaRPr lang="en-GB"/>
          </a:p>
        </p:txBody>
      </p:sp>
    </p:spTree>
    <p:extLst>
      <p:ext uri="{BB962C8B-B14F-4D97-AF65-F5344CB8AC3E}">
        <p14:creationId xmlns:p14="http://schemas.microsoft.com/office/powerpoint/2010/main" val="34223891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Edward Freeman’s stakeholder theory holds that a company’s stakeholders include just about anyone affected by the company and its workings.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That view is in opposition to the long-held shareholder theory proposed by economist Milton Friedman that in capitalism, the only stakeholders a company should care about are its shareholders - and thus, its bottom line. Friedman’s view is that companies are compelled to make a profit, to satisfy their shareholders, and to continue positive growth.</a:t>
            </a:r>
            <a:endParaRPr lang="en-GB" dirty="0"/>
          </a:p>
          <a:p>
            <a:endParaRPr lang="en-GB" dirty="0"/>
          </a:p>
        </p:txBody>
      </p:sp>
      <p:sp>
        <p:nvSpPr>
          <p:cNvPr id="4" name="Slide Number Placeholder 3"/>
          <p:cNvSpPr>
            <a:spLocks noGrp="1"/>
          </p:cNvSpPr>
          <p:nvPr>
            <p:ph type="sldNum" sz="quarter" idx="5"/>
          </p:nvPr>
        </p:nvSpPr>
        <p:spPr/>
        <p:txBody>
          <a:bodyPr/>
          <a:lstStyle/>
          <a:p>
            <a:fld id="{7AFB50B6-F1B6-43E7-9F13-F7A06A05F4FC}" type="slidenum">
              <a:rPr lang="en-GB" smtClean="0"/>
              <a:t>17</a:t>
            </a:fld>
            <a:endParaRPr lang="en-GB"/>
          </a:p>
        </p:txBody>
      </p:sp>
    </p:spTree>
    <p:extLst>
      <p:ext uri="{BB962C8B-B14F-4D97-AF65-F5344CB8AC3E}">
        <p14:creationId xmlns:p14="http://schemas.microsoft.com/office/powerpoint/2010/main" val="85699116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AFB50B6-F1B6-43E7-9F13-F7A06A05F4FC}" type="slidenum">
              <a:rPr lang="en-GB" smtClean="0"/>
              <a:t>18</a:t>
            </a:fld>
            <a:endParaRPr lang="en-GB"/>
          </a:p>
        </p:txBody>
      </p:sp>
    </p:spTree>
    <p:extLst>
      <p:ext uri="{BB962C8B-B14F-4D97-AF65-F5344CB8AC3E}">
        <p14:creationId xmlns:p14="http://schemas.microsoft.com/office/powerpoint/2010/main" val="330662653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dirty="0">
                <a:effectLst/>
                <a:latin typeface="__fkGroteskNeue_598ab8"/>
              </a:rPr>
              <a:t>.</a:t>
            </a:r>
            <a:endParaRPr lang="en-GB" dirty="0"/>
          </a:p>
        </p:txBody>
      </p:sp>
      <p:sp>
        <p:nvSpPr>
          <p:cNvPr id="4" name="Slide Number Placeholder 3"/>
          <p:cNvSpPr>
            <a:spLocks noGrp="1"/>
          </p:cNvSpPr>
          <p:nvPr>
            <p:ph type="sldNum" sz="quarter" idx="5"/>
          </p:nvPr>
        </p:nvSpPr>
        <p:spPr/>
        <p:txBody>
          <a:bodyPr/>
          <a:lstStyle/>
          <a:p>
            <a:fld id="{7AFB50B6-F1B6-43E7-9F13-F7A06A05F4FC}" type="slidenum">
              <a:rPr lang="en-GB" smtClean="0"/>
              <a:t>19</a:t>
            </a:fld>
            <a:endParaRPr lang="en-GB"/>
          </a:p>
        </p:txBody>
      </p:sp>
    </p:spTree>
    <p:extLst>
      <p:ext uri="{BB962C8B-B14F-4D97-AF65-F5344CB8AC3E}">
        <p14:creationId xmlns:p14="http://schemas.microsoft.com/office/powerpoint/2010/main" val="168828226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0" kern="1200" dirty="0">
                <a:solidFill>
                  <a:schemeClr val="tx1"/>
                </a:solidFill>
                <a:effectLst/>
                <a:latin typeface="+mn-lt"/>
                <a:ea typeface="+mn-ea"/>
                <a:cs typeface="+mn-cs"/>
              </a:rPr>
              <a:t>Internal Stakeholders</a:t>
            </a:r>
          </a:p>
          <a:p>
            <a:r>
              <a:rPr lang="en-GB" sz="1200" b="0" i="0" kern="1200" dirty="0">
                <a:solidFill>
                  <a:schemeClr val="tx1"/>
                </a:solidFill>
                <a:effectLst/>
                <a:latin typeface="+mn-lt"/>
                <a:ea typeface="+mn-ea"/>
                <a:cs typeface="+mn-cs"/>
              </a:rPr>
              <a:t>Internal stakeholders are intimately associated to the organisation and their objectives are likely to have a strong influence on how it is run.  </a:t>
            </a:r>
          </a:p>
          <a:p>
            <a:r>
              <a:rPr lang="en-GB" sz="1200" b="1" i="0" kern="1200" dirty="0">
                <a:solidFill>
                  <a:schemeClr val="tx1"/>
                </a:solidFill>
                <a:effectLst/>
                <a:latin typeface="+mn-lt"/>
                <a:ea typeface="+mn-ea"/>
                <a:cs typeface="+mn-cs"/>
              </a:rPr>
              <a:t>The main two examples of internal stakeholders are:</a:t>
            </a:r>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Employees</a:t>
            </a:r>
          </a:p>
          <a:p>
            <a:r>
              <a:rPr lang="en-GB" sz="1200" b="0" i="0" kern="1200" dirty="0">
                <a:solidFill>
                  <a:schemeClr val="tx1"/>
                </a:solidFill>
                <a:effectLst/>
                <a:latin typeface="+mn-lt"/>
                <a:ea typeface="+mn-ea"/>
                <a:cs typeface="+mn-cs"/>
              </a:rPr>
              <a:t>Management</a:t>
            </a:r>
          </a:p>
          <a:p>
            <a:endParaRPr lang="en-GB" sz="1200" b="1" i="0" kern="1200" dirty="0">
              <a:solidFill>
                <a:schemeClr val="tx1"/>
              </a:solidFill>
              <a:effectLst/>
              <a:latin typeface="+mn-lt"/>
              <a:ea typeface="+mn-ea"/>
              <a:cs typeface="+mn-cs"/>
            </a:endParaRPr>
          </a:p>
          <a:p>
            <a:endParaRPr lang="en-GB" sz="1200" b="1"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Connected Stakeholders</a:t>
            </a:r>
          </a:p>
          <a:p>
            <a:r>
              <a:rPr lang="en-GB" sz="1200" b="0" i="0" kern="1200" dirty="0">
                <a:solidFill>
                  <a:schemeClr val="tx1"/>
                </a:solidFill>
                <a:effectLst/>
                <a:latin typeface="+mn-lt"/>
                <a:ea typeface="+mn-ea"/>
                <a:cs typeface="+mn-cs"/>
              </a:rPr>
              <a:t>Connected stakeholders can be viewed as having a contractual relationship with the organisation.  </a:t>
            </a:r>
          </a:p>
          <a:p>
            <a:r>
              <a:rPr lang="en-GB" sz="1200" b="0" i="0" kern="1200" dirty="0">
                <a:solidFill>
                  <a:schemeClr val="tx1"/>
                </a:solidFill>
                <a:effectLst/>
                <a:latin typeface="+mn-lt"/>
                <a:ea typeface="+mn-ea"/>
                <a:cs typeface="+mn-cs"/>
              </a:rPr>
              <a:t>The objective of satisfying the shareholders needs to be fulfilled, however, customers and finance objectives must be met if the company is to succeed.  </a:t>
            </a:r>
          </a:p>
          <a:p>
            <a:r>
              <a:rPr lang="en-GB" sz="1200" b="1" i="0" kern="1200" dirty="0">
                <a:solidFill>
                  <a:schemeClr val="tx1"/>
                </a:solidFill>
                <a:effectLst/>
                <a:latin typeface="+mn-lt"/>
                <a:ea typeface="+mn-ea"/>
                <a:cs typeface="+mn-cs"/>
              </a:rPr>
              <a:t>Some examples of connected stakeholders may include:</a:t>
            </a:r>
            <a:endParaRPr lang="en-GB" sz="1200" b="0"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Shareholders</a:t>
            </a:r>
            <a:r>
              <a:rPr lang="en-GB" sz="1200" b="0" i="0" kern="1200" dirty="0">
                <a:solidFill>
                  <a:schemeClr val="tx1"/>
                </a:solidFill>
                <a:effectLst/>
                <a:latin typeface="+mn-lt"/>
                <a:ea typeface="+mn-ea"/>
                <a:cs typeface="+mn-cs"/>
              </a:rPr>
              <a:t> – interested in shareholders’ wealth measured by profitability, P/E ratios, market capitalisation</a:t>
            </a:r>
          </a:p>
          <a:p>
            <a:r>
              <a:rPr lang="en-GB" sz="1200" b="1" i="0" kern="1200" dirty="0">
                <a:solidFill>
                  <a:schemeClr val="tx1"/>
                </a:solidFill>
                <a:effectLst/>
                <a:latin typeface="+mn-lt"/>
                <a:ea typeface="+mn-ea"/>
                <a:cs typeface="+mn-cs"/>
              </a:rPr>
              <a:t>Response risk if interests are not recognised</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Sell shares (e.g. to predator) or vote against management (e.g. at AGM)</a:t>
            </a:r>
          </a:p>
          <a:p>
            <a:r>
              <a:rPr lang="en-GB" sz="1200" b="1" i="0" kern="1200" dirty="0">
                <a:solidFill>
                  <a:schemeClr val="tx1"/>
                </a:solidFill>
                <a:effectLst/>
                <a:latin typeface="+mn-lt"/>
                <a:ea typeface="+mn-ea"/>
                <a:cs typeface="+mn-cs"/>
              </a:rPr>
              <a:t>Customers</a:t>
            </a:r>
            <a:r>
              <a:rPr lang="en-GB" sz="1200" b="0" i="0" kern="1200" dirty="0">
                <a:solidFill>
                  <a:schemeClr val="tx1"/>
                </a:solidFill>
                <a:effectLst/>
                <a:latin typeface="+mn-lt"/>
                <a:ea typeface="+mn-ea"/>
                <a:cs typeface="+mn-cs"/>
              </a:rPr>
              <a:t> – interested in the company’s products</a:t>
            </a:r>
          </a:p>
          <a:p>
            <a:r>
              <a:rPr lang="en-GB" sz="1200" b="1" i="0" kern="1200" dirty="0">
                <a:solidFill>
                  <a:schemeClr val="tx1"/>
                </a:solidFill>
                <a:effectLst/>
                <a:latin typeface="+mn-lt"/>
                <a:ea typeface="+mn-ea"/>
                <a:cs typeface="+mn-cs"/>
              </a:rPr>
              <a:t>Response risk if interests are not recognised</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Buy elsewhere</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Damage reputation (e.g. bad publicity)</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Legal action</a:t>
            </a:r>
          </a:p>
          <a:p>
            <a:r>
              <a:rPr lang="en-GB" sz="1200" b="1" i="0" kern="1200" dirty="0">
                <a:solidFill>
                  <a:schemeClr val="tx1"/>
                </a:solidFill>
                <a:effectLst/>
                <a:latin typeface="+mn-lt"/>
                <a:ea typeface="+mn-ea"/>
                <a:cs typeface="+mn-cs"/>
              </a:rPr>
              <a:t>Suppliers</a:t>
            </a:r>
            <a:r>
              <a:rPr lang="en-GB" sz="1200" b="0" i="0" kern="1200" dirty="0">
                <a:solidFill>
                  <a:schemeClr val="tx1"/>
                </a:solidFill>
                <a:effectLst/>
                <a:latin typeface="+mn-lt"/>
                <a:ea typeface="+mn-ea"/>
                <a:cs typeface="+mn-cs"/>
              </a:rPr>
              <a:t> – interested in building long term relationship, on time payment of goods and profitable sales</a:t>
            </a:r>
          </a:p>
          <a:p>
            <a:r>
              <a:rPr lang="en-GB" sz="1200" b="1" i="0" kern="1200" dirty="0">
                <a:solidFill>
                  <a:schemeClr val="tx1"/>
                </a:solidFill>
                <a:effectLst/>
                <a:latin typeface="+mn-lt"/>
                <a:ea typeface="+mn-ea"/>
                <a:cs typeface="+mn-cs"/>
              </a:rPr>
              <a:t>Response risk if interests are not recognised</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Refusal of credit</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Stop supplying</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Legal action (e.g. for unpaid debts)</a:t>
            </a:r>
          </a:p>
          <a:p>
            <a:r>
              <a:rPr lang="en-GB" sz="1200" b="1" i="0" kern="1200" dirty="0">
                <a:solidFill>
                  <a:schemeClr val="tx1"/>
                </a:solidFill>
                <a:effectLst/>
                <a:latin typeface="+mn-lt"/>
                <a:ea typeface="+mn-ea"/>
                <a:cs typeface="+mn-cs"/>
              </a:rPr>
              <a:t>Finance providers</a:t>
            </a:r>
            <a:r>
              <a:rPr lang="en-GB" sz="1200" b="0" i="0" kern="1200" dirty="0">
                <a:solidFill>
                  <a:schemeClr val="tx1"/>
                </a:solidFill>
                <a:effectLst/>
                <a:latin typeface="+mn-lt"/>
                <a:ea typeface="+mn-ea"/>
                <a:cs typeface="+mn-cs"/>
              </a:rPr>
              <a:t> - like banks interested in loan security</a:t>
            </a:r>
          </a:p>
          <a:p>
            <a:r>
              <a:rPr lang="en-GB" sz="1200" b="1" i="0" kern="1200" dirty="0">
                <a:solidFill>
                  <a:schemeClr val="tx1"/>
                </a:solidFill>
                <a:effectLst/>
                <a:latin typeface="+mn-lt"/>
                <a:ea typeface="+mn-ea"/>
                <a:cs typeface="+mn-cs"/>
              </a:rPr>
              <a:t>Response risk if interests are not recognised</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Denial of credit</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Higher interest charges</a:t>
            </a:r>
          </a:p>
          <a:p>
            <a:endParaRPr lang="en-GB" dirty="0"/>
          </a:p>
          <a:p>
            <a:r>
              <a:rPr lang="en-GB" sz="1200" b="1" i="0" kern="1200" dirty="0">
                <a:solidFill>
                  <a:schemeClr val="tx1"/>
                </a:solidFill>
                <a:effectLst/>
                <a:latin typeface="+mn-lt"/>
                <a:ea typeface="+mn-ea"/>
                <a:cs typeface="+mn-cs"/>
              </a:rPr>
              <a:t>External Stakeholders</a:t>
            </a:r>
          </a:p>
          <a:p>
            <a:r>
              <a:rPr lang="en-GB" sz="1200" b="0" i="0" kern="1200" dirty="0">
                <a:solidFill>
                  <a:schemeClr val="tx1"/>
                </a:solidFill>
                <a:effectLst/>
                <a:latin typeface="+mn-lt"/>
                <a:ea typeface="+mn-ea"/>
                <a:cs typeface="+mn-cs"/>
              </a:rPr>
              <a:t>External stakeholders have quite diverse objectives and have varying ability to ensure that the organisation meets its objectives.  </a:t>
            </a:r>
          </a:p>
          <a:p>
            <a:r>
              <a:rPr lang="en-GB" sz="1200" b="1" i="0" kern="1200" dirty="0">
                <a:solidFill>
                  <a:schemeClr val="tx1"/>
                </a:solidFill>
                <a:effectLst/>
                <a:latin typeface="+mn-lt"/>
                <a:ea typeface="+mn-ea"/>
                <a:cs typeface="+mn-cs"/>
              </a:rPr>
              <a:t>Some examples of external stakeholders may include:</a:t>
            </a:r>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Non-governmental organisations</a:t>
            </a:r>
          </a:p>
          <a:p>
            <a:r>
              <a:rPr lang="en-GB" sz="1200" b="1" i="0" kern="1200" dirty="0">
                <a:solidFill>
                  <a:schemeClr val="tx1"/>
                </a:solidFill>
                <a:effectLst/>
                <a:latin typeface="+mn-lt"/>
                <a:ea typeface="+mn-ea"/>
                <a:cs typeface="+mn-cs"/>
              </a:rPr>
              <a:t>Interests to defend</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Human rights</a:t>
            </a:r>
          </a:p>
          <a:p>
            <a:r>
              <a:rPr lang="en-GB" sz="1200" b="1" i="0" kern="1200" dirty="0">
                <a:solidFill>
                  <a:schemeClr val="tx1"/>
                </a:solidFill>
                <a:effectLst/>
                <a:latin typeface="+mn-lt"/>
                <a:ea typeface="+mn-ea"/>
                <a:cs typeface="+mn-cs"/>
              </a:rPr>
              <a:t>Response risk if interests are not recognised</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Legal action</a:t>
            </a:r>
          </a:p>
          <a:p>
            <a:r>
              <a:rPr lang="en-GB" sz="1200" b="0" i="0" kern="1200" dirty="0">
                <a:solidFill>
                  <a:schemeClr val="tx1"/>
                </a:solidFill>
                <a:effectLst/>
                <a:latin typeface="+mn-lt"/>
                <a:ea typeface="+mn-ea"/>
                <a:cs typeface="+mn-cs"/>
              </a:rPr>
              <a:t>Environmental pressure groups </a:t>
            </a:r>
          </a:p>
          <a:p>
            <a:r>
              <a:rPr lang="en-GB" sz="1200" b="1" i="0" kern="1200" dirty="0">
                <a:solidFill>
                  <a:schemeClr val="tx1"/>
                </a:solidFill>
                <a:effectLst/>
                <a:latin typeface="+mn-lt"/>
                <a:ea typeface="+mn-ea"/>
                <a:cs typeface="+mn-cs"/>
              </a:rPr>
              <a:t>Interests to defend</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Protecting the environment</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Human rights</a:t>
            </a:r>
          </a:p>
          <a:p>
            <a:r>
              <a:rPr lang="en-GB" sz="1200" b="1" i="0" kern="1200" dirty="0">
                <a:solidFill>
                  <a:schemeClr val="tx1"/>
                </a:solidFill>
                <a:effectLst/>
                <a:latin typeface="+mn-lt"/>
                <a:ea typeface="+mn-ea"/>
                <a:cs typeface="+mn-cs"/>
              </a:rPr>
              <a:t>Response risk if interests are not recognised</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Publicity</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Direct action</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Sabotage</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Pressure on government</a:t>
            </a:r>
          </a:p>
          <a:p>
            <a:r>
              <a:rPr lang="en-GB" sz="1200" b="0" i="0" kern="1200" dirty="0">
                <a:solidFill>
                  <a:schemeClr val="tx1"/>
                </a:solidFill>
                <a:effectLst/>
                <a:latin typeface="+mn-lt"/>
                <a:ea typeface="+mn-ea"/>
                <a:cs typeface="+mn-cs"/>
              </a:rPr>
              <a:t>Government and regulatory agencies – interested in tax, compliance with legislation and employment opportunities</a:t>
            </a:r>
          </a:p>
          <a:p>
            <a:r>
              <a:rPr lang="en-GB" sz="1200" b="1" i="0" kern="1200" dirty="0">
                <a:solidFill>
                  <a:schemeClr val="tx1"/>
                </a:solidFill>
                <a:effectLst/>
                <a:latin typeface="+mn-lt"/>
                <a:ea typeface="+mn-ea"/>
                <a:cs typeface="+mn-cs"/>
              </a:rPr>
              <a:t>Response risk if interests are not recognised</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Tax increases</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Regulation</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Legal action</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Tariffs</a:t>
            </a:r>
          </a:p>
          <a:p>
            <a:r>
              <a:rPr lang="en-GB" sz="1200" b="0" i="0" kern="1200" dirty="0">
                <a:solidFill>
                  <a:schemeClr val="tx1"/>
                </a:solidFill>
                <a:effectLst/>
                <a:latin typeface="+mn-lt"/>
                <a:ea typeface="+mn-ea"/>
                <a:cs typeface="+mn-cs"/>
              </a:rPr>
              <a:t>Trade unions – interested in protecting their members.</a:t>
            </a:r>
          </a:p>
          <a:p>
            <a:r>
              <a:rPr lang="en-GB" sz="1200" b="1" i="0" kern="1200" dirty="0">
                <a:solidFill>
                  <a:schemeClr val="tx1"/>
                </a:solidFill>
                <a:effectLst/>
                <a:latin typeface="+mn-lt"/>
                <a:ea typeface="+mn-ea"/>
                <a:cs typeface="+mn-cs"/>
              </a:rPr>
              <a:t>Response risk if interests are not recognised</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Legal action</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Direct action</a:t>
            </a:r>
          </a:p>
          <a:p>
            <a:endParaRPr lang="en-GB" dirty="0"/>
          </a:p>
          <a:p>
            <a:endParaRPr lang="en-GB" dirty="0"/>
          </a:p>
        </p:txBody>
      </p:sp>
      <p:sp>
        <p:nvSpPr>
          <p:cNvPr id="4" name="Slide Number Placeholder 3"/>
          <p:cNvSpPr>
            <a:spLocks noGrp="1"/>
          </p:cNvSpPr>
          <p:nvPr>
            <p:ph type="sldNum" sz="quarter" idx="5"/>
          </p:nvPr>
        </p:nvSpPr>
        <p:spPr/>
        <p:txBody>
          <a:bodyPr/>
          <a:lstStyle/>
          <a:p>
            <a:fld id="{7AFB50B6-F1B6-43E7-9F13-F7A06A05F4FC}" type="slidenum">
              <a:rPr lang="en-GB" smtClean="0"/>
              <a:t>20</a:t>
            </a:fld>
            <a:endParaRPr lang="en-GB"/>
          </a:p>
        </p:txBody>
      </p:sp>
    </p:spTree>
    <p:extLst>
      <p:ext uri="{BB962C8B-B14F-4D97-AF65-F5344CB8AC3E}">
        <p14:creationId xmlns:p14="http://schemas.microsoft.com/office/powerpoint/2010/main" val="375569888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AFB50B6-F1B6-43E7-9F13-F7A06A05F4FC}" type="slidenum">
              <a:rPr lang="en-GB" smtClean="0"/>
              <a:t>21</a:t>
            </a:fld>
            <a:endParaRPr lang="en-GB"/>
          </a:p>
        </p:txBody>
      </p:sp>
    </p:spTree>
    <p:extLst>
      <p:ext uri="{BB962C8B-B14F-4D97-AF65-F5344CB8AC3E}">
        <p14:creationId xmlns:p14="http://schemas.microsoft.com/office/powerpoint/2010/main" val="81382154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AFB50B6-F1B6-43E7-9F13-F7A06A05F4FC}" type="slidenum">
              <a:rPr lang="en-GB" smtClean="0"/>
              <a:t>22</a:t>
            </a:fld>
            <a:endParaRPr lang="en-GB"/>
          </a:p>
        </p:txBody>
      </p:sp>
    </p:spTree>
    <p:extLst>
      <p:ext uri="{BB962C8B-B14F-4D97-AF65-F5344CB8AC3E}">
        <p14:creationId xmlns:p14="http://schemas.microsoft.com/office/powerpoint/2010/main" val="275891222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buFont typeface="Arial" panose="020B0604020202020204" pitchFamily="34" charset="0"/>
              <a:buNone/>
            </a:pPr>
            <a:r>
              <a:rPr lang="en-GB" b="0" i="0" dirty="0">
                <a:solidFill>
                  <a:srgbClr val="2D2D2D"/>
                </a:solidFill>
                <a:effectLst/>
                <a:latin typeface="Indeed Sans"/>
              </a:rPr>
              <a:t>The stakeholder matrix is a simple graphical representation of a stakeholder analysis. It has two axes, with the chart divided into four areas. The position of each stakeholder on the matrix allows the project manager to identify high priority, important stakeholders for the project and those who might be less engaged and have less of an impact. The two axes of the matrix include:</a:t>
            </a:r>
          </a:p>
          <a:p>
            <a:pPr algn="l">
              <a:buFont typeface="Arial" panose="020B0604020202020204" pitchFamily="34" charset="0"/>
              <a:buChar char="•"/>
            </a:pPr>
            <a:r>
              <a:rPr lang="en-GB" b="1" i="0" dirty="0">
                <a:solidFill>
                  <a:srgbClr val="2D2D2D"/>
                </a:solidFill>
                <a:effectLst/>
                <a:latin typeface="Indeed Sans"/>
              </a:rPr>
              <a:t>Interest:</a:t>
            </a:r>
            <a:r>
              <a:rPr lang="en-GB" b="0" i="0" dirty="0">
                <a:solidFill>
                  <a:srgbClr val="2D2D2D"/>
                </a:solidFill>
                <a:effectLst/>
                <a:latin typeface="Indeed Sans"/>
              </a:rPr>
              <a:t> This is the x-axis (the horizontal axis) of the chart and identifies the level of interest each stakeholder is likely to have in the project. A stakeholder with a prime interest in the project is towards the right-hand end of the interest axis, while those with low interest would be towards the left-hand side of the chart.</a:t>
            </a:r>
          </a:p>
          <a:p>
            <a:pPr algn="l">
              <a:buFont typeface="Arial" panose="020B0604020202020204" pitchFamily="34" charset="0"/>
              <a:buChar char="•"/>
            </a:pPr>
            <a:r>
              <a:rPr lang="en-GB" b="1" i="0" dirty="0">
                <a:solidFill>
                  <a:srgbClr val="2D2D2D"/>
                </a:solidFill>
                <a:effectLst/>
                <a:latin typeface="Indeed Sans"/>
              </a:rPr>
              <a:t>Power:</a:t>
            </a:r>
            <a:r>
              <a:rPr lang="en-GB" b="0" i="0" dirty="0">
                <a:solidFill>
                  <a:srgbClr val="2D2D2D"/>
                </a:solidFill>
                <a:effectLst/>
                <a:latin typeface="Indeed Sans"/>
              </a:rPr>
              <a:t> This is the y-axis (the vertical axis) of the chart which illustrates how much power each stakeholder has to affect the project. The higher the power of the stakeholder, the higher their placement on the power axis, while stakeholders with little or no power to influence the project are towards the bottom of the axis.</a:t>
            </a:r>
          </a:p>
          <a:p>
            <a:r>
              <a:rPr lang="en-GB" b="0" i="0" dirty="0">
                <a:solidFill>
                  <a:srgbClr val="2D2D2D"/>
                </a:solidFill>
                <a:effectLst/>
                <a:latin typeface="Indeed Sans"/>
              </a:rPr>
              <a:t>Plotting the stakeholders on the chart creates four specific areas of the matrix, which help the project manager to organise and prioritise the roles of stakeholders in the project. </a:t>
            </a:r>
            <a:endParaRPr lang="en-GB" dirty="0"/>
          </a:p>
        </p:txBody>
      </p:sp>
      <p:sp>
        <p:nvSpPr>
          <p:cNvPr id="4" name="Slide Number Placeholder 3"/>
          <p:cNvSpPr>
            <a:spLocks noGrp="1"/>
          </p:cNvSpPr>
          <p:nvPr>
            <p:ph type="sldNum" sz="quarter" idx="5"/>
          </p:nvPr>
        </p:nvSpPr>
        <p:spPr/>
        <p:txBody>
          <a:bodyPr/>
          <a:lstStyle/>
          <a:p>
            <a:fld id="{7AFB50B6-F1B6-43E7-9F13-F7A06A05F4FC}" type="slidenum">
              <a:rPr lang="en-GB" smtClean="0"/>
              <a:t>23</a:t>
            </a:fld>
            <a:endParaRPr lang="en-GB"/>
          </a:p>
        </p:txBody>
      </p:sp>
    </p:spTree>
    <p:extLst>
      <p:ext uri="{BB962C8B-B14F-4D97-AF65-F5344CB8AC3E}">
        <p14:creationId xmlns:p14="http://schemas.microsoft.com/office/powerpoint/2010/main" val="128683412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1" i="0" dirty="0">
                <a:solidFill>
                  <a:srgbClr val="2D2D2D"/>
                </a:solidFill>
                <a:effectLst/>
                <a:latin typeface="Indeed Sans"/>
              </a:rPr>
              <a:t>Low power, low interest</a:t>
            </a:r>
          </a:p>
          <a:p>
            <a:pPr algn="l"/>
            <a:r>
              <a:rPr lang="en-GB" b="0" i="0" dirty="0">
                <a:solidFill>
                  <a:srgbClr val="2D2D2D"/>
                </a:solidFill>
                <a:effectLst/>
                <a:latin typeface="Indeed Sans"/>
              </a:rPr>
              <a:t>Low power, low-interest stakeholders are unlikely to be much of a priority for the project. They may need monitoring as the project progresses in case the situation changes. These stakeholders might be employees or outside consultants working on the project, including administrative staff or colleagues involved in manual work.</a:t>
            </a:r>
          </a:p>
          <a:p>
            <a:pPr algn="l"/>
            <a:r>
              <a:rPr lang="en-GB" b="1" i="0" dirty="0">
                <a:solidFill>
                  <a:srgbClr val="2D2D2D"/>
                </a:solidFill>
                <a:effectLst/>
                <a:latin typeface="Indeed Sans"/>
              </a:rPr>
              <a:t>Low power, high interest</a:t>
            </a:r>
          </a:p>
          <a:p>
            <a:r>
              <a:rPr lang="en-GB" b="0" i="0" dirty="0">
                <a:solidFill>
                  <a:srgbClr val="2D2D2D"/>
                </a:solidFill>
                <a:effectLst/>
                <a:latin typeface="Indeed Sans"/>
              </a:rPr>
              <a:t>Low power, high-interest stakeholders might have heavy involvement in the project. Alternatively, the project may affect them significantly, but they may have little power over the project's direction. Project teams would typically keep these stakeholders up-to-date on developments in the project, even if they're unable to influence the outcome of those developments.</a:t>
            </a:r>
          </a:p>
          <a:p>
            <a:pPr algn="l"/>
            <a:r>
              <a:rPr lang="en-GB" b="1" i="0" dirty="0">
                <a:solidFill>
                  <a:srgbClr val="2D2D2D"/>
                </a:solidFill>
                <a:effectLst/>
                <a:latin typeface="Indeed Sans"/>
              </a:rPr>
              <a:t>High power, low interest</a:t>
            </a:r>
          </a:p>
          <a:p>
            <a:pPr algn="l"/>
            <a:r>
              <a:rPr lang="en-GB" b="0" i="0" dirty="0">
                <a:solidFill>
                  <a:srgbClr val="2D2D2D"/>
                </a:solidFill>
                <a:effectLst/>
                <a:latin typeface="Indeed Sans"/>
              </a:rPr>
              <a:t>Stakeholders with high power but low interest might be less likely to have a direct role in the project. They would, though, be likely to have some power over its eventual success or failure. High power, low interest stakeholders may be important to keep happy and you might wish to update them on the project, even if they're not directly interested in it. An example of a high power, low interest stakeholder might be a company director or CEO, who doesn't take part in the daily work of the project but still has significant power over it.</a:t>
            </a:r>
            <a:r>
              <a:rPr lang="en-GB" b="1" i="0" dirty="0">
                <a:solidFill>
                  <a:srgbClr val="2D2D2D"/>
                </a:solidFill>
                <a:effectLst/>
                <a:latin typeface="Indeed Sans"/>
              </a:rPr>
              <a:t> </a:t>
            </a:r>
            <a:endParaRPr lang="en-GB" b="0" i="0" dirty="0">
              <a:solidFill>
                <a:srgbClr val="2D2D2D"/>
              </a:solidFill>
              <a:effectLst/>
              <a:latin typeface="Indeed Sans"/>
            </a:endParaRPr>
          </a:p>
          <a:p>
            <a:pPr algn="l"/>
            <a:r>
              <a:rPr lang="en-GB" b="1" i="0" dirty="0">
                <a:solidFill>
                  <a:srgbClr val="2D2D2D"/>
                </a:solidFill>
                <a:effectLst/>
                <a:latin typeface="Indeed Sans"/>
              </a:rPr>
              <a:t>High power, high interest</a:t>
            </a:r>
          </a:p>
          <a:p>
            <a:pPr algn="l"/>
            <a:r>
              <a:rPr lang="en-GB" b="0" i="0" dirty="0">
                <a:solidFill>
                  <a:srgbClr val="2D2D2D"/>
                </a:solidFill>
                <a:effectLst/>
                <a:latin typeface="Indeed Sans"/>
              </a:rPr>
              <a:t>These stakeholders are likely to play a key role in the project. Each stakeholder in this category probably requires close management and involvement in every stage of the project. High power, high interest stakeholders might be the head of the department running the project or a direct supervisor or manager of the project management team. These stakeholders oversee the direction of the project and have a vested interest in ensuring the project is a success. </a:t>
            </a:r>
          </a:p>
          <a:p>
            <a:endParaRPr lang="en-GB" dirty="0"/>
          </a:p>
        </p:txBody>
      </p:sp>
      <p:sp>
        <p:nvSpPr>
          <p:cNvPr id="4" name="Slide Number Placeholder 3"/>
          <p:cNvSpPr>
            <a:spLocks noGrp="1"/>
          </p:cNvSpPr>
          <p:nvPr>
            <p:ph type="sldNum" sz="quarter" idx="5"/>
          </p:nvPr>
        </p:nvSpPr>
        <p:spPr/>
        <p:txBody>
          <a:bodyPr/>
          <a:lstStyle/>
          <a:p>
            <a:fld id="{7AFB50B6-F1B6-43E7-9F13-F7A06A05F4FC}" type="slidenum">
              <a:rPr lang="en-GB" smtClean="0"/>
              <a:t>24</a:t>
            </a:fld>
            <a:endParaRPr lang="en-GB"/>
          </a:p>
        </p:txBody>
      </p:sp>
    </p:spTree>
    <p:extLst>
      <p:ext uri="{BB962C8B-B14F-4D97-AF65-F5344CB8AC3E}">
        <p14:creationId xmlns:p14="http://schemas.microsoft.com/office/powerpoint/2010/main" val="292374506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Additional case study word document on Moodle.</a:t>
            </a:r>
          </a:p>
          <a:p>
            <a:r>
              <a:rPr lang="en-GB" dirty="0"/>
              <a:t>Allow 20-30 minutes. </a:t>
            </a:r>
          </a:p>
          <a:p>
            <a:endParaRPr lang="en-GB" dirty="0"/>
          </a:p>
        </p:txBody>
      </p:sp>
      <p:sp>
        <p:nvSpPr>
          <p:cNvPr id="4" name="Slide Number Placeholder 3"/>
          <p:cNvSpPr>
            <a:spLocks noGrp="1"/>
          </p:cNvSpPr>
          <p:nvPr>
            <p:ph type="sldNum" sz="quarter" idx="5"/>
          </p:nvPr>
        </p:nvSpPr>
        <p:spPr/>
        <p:txBody>
          <a:bodyPr/>
          <a:lstStyle/>
          <a:p>
            <a:fld id="{7AFB50B6-F1B6-43E7-9F13-F7A06A05F4FC}" type="slidenum">
              <a:rPr lang="en-GB" smtClean="0"/>
              <a:t>25</a:t>
            </a:fld>
            <a:endParaRPr lang="en-GB"/>
          </a:p>
        </p:txBody>
      </p:sp>
    </p:spTree>
    <p:extLst>
      <p:ext uri="{BB962C8B-B14F-4D97-AF65-F5344CB8AC3E}">
        <p14:creationId xmlns:p14="http://schemas.microsoft.com/office/powerpoint/2010/main" val="274579525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AFB50B6-F1B6-43E7-9F13-F7A06A05F4FC}" type="slidenum">
              <a:rPr lang="en-GB" smtClean="0"/>
              <a:t>26</a:t>
            </a:fld>
            <a:endParaRPr lang="en-GB"/>
          </a:p>
        </p:txBody>
      </p:sp>
    </p:spTree>
    <p:extLst>
      <p:ext uri="{BB962C8B-B14F-4D97-AF65-F5344CB8AC3E}">
        <p14:creationId xmlns:p14="http://schemas.microsoft.com/office/powerpoint/2010/main" val="24137947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10/11/2025</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10/11/2025</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10/11/2025</a:t>
            </a:fld>
            <a:endParaRPr lang="en-GB"/>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57" r:id="rId1"/>
    <p:sldLayoutId id="2147483649" r:id="rId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6120" y="1484784"/>
            <a:ext cx="9180512" cy="3846289"/>
          </a:xfrm>
        </p:spPr>
        <p:txBody>
          <a:bodyPr>
            <a:normAutofit fontScale="90000"/>
          </a:bodyPr>
          <a:lstStyle/>
          <a:p>
            <a:r>
              <a:rPr lang="en-GB" sz="3600" i="1" dirty="0">
                <a:solidFill>
                  <a:schemeClr val="bg1"/>
                </a:solidFill>
              </a:rPr>
              <a:t>Certificate of Higher Education in Employability Skills</a:t>
            </a:r>
            <a:br>
              <a:rPr lang="en-GB" i="1" dirty="0">
                <a:solidFill>
                  <a:schemeClr val="bg1"/>
                </a:solidFill>
              </a:rPr>
            </a:br>
            <a:br>
              <a:rPr lang="en-GB" i="1" dirty="0">
                <a:solidFill>
                  <a:schemeClr val="bg1"/>
                </a:solidFill>
              </a:rPr>
            </a:br>
            <a:r>
              <a:rPr lang="en-GB" i="1" dirty="0">
                <a:solidFill>
                  <a:schemeClr val="bg1"/>
                </a:solidFill>
              </a:rPr>
              <a:t>Problem Solving and Innovation (BMSW4014)</a:t>
            </a:r>
            <a:br>
              <a:rPr lang="en-GB" i="1" dirty="0">
                <a:solidFill>
                  <a:schemeClr val="bg1"/>
                </a:solidFill>
              </a:rPr>
            </a:br>
            <a:br>
              <a:rPr lang="en-GB" i="1" dirty="0">
                <a:solidFill>
                  <a:schemeClr val="bg1"/>
                </a:solidFill>
              </a:rPr>
            </a:br>
            <a:r>
              <a:rPr lang="en-GB" i="1" dirty="0">
                <a:solidFill>
                  <a:schemeClr val="bg1"/>
                </a:solidFill>
              </a:rPr>
              <a:t>Jaliya de Silva/</a:t>
            </a:r>
            <a:r>
              <a:rPr lang="en-GB" i="1" dirty="0" err="1">
                <a:solidFill>
                  <a:schemeClr val="bg1"/>
                </a:solidFill>
              </a:rPr>
              <a:t>Arpu</a:t>
            </a:r>
            <a:r>
              <a:rPr lang="en-GB" i="1">
                <a:solidFill>
                  <a:schemeClr val="bg1"/>
                </a:solidFill>
              </a:rPr>
              <a:t> Kumar</a:t>
            </a:r>
            <a:endParaRPr lang="en-GB" sz="3100" dirty="0">
              <a:solidFill>
                <a:schemeClr val="bg1"/>
              </a:solidFill>
            </a:endParaRPr>
          </a:p>
        </p:txBody>
      </p:sp>
    </p:spTree>
    <p:extLst>
      <p:ext uri="{BB962C8B-B14F-4D97-AF65-F5344CB8AC3E}">
        <p14:creationId xmlns:p14="http://schemas.microsoft.com/office/powerpoint/2010/main" val="3408955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a:t>Agenda </a:t>
            </a:r>
          </a:p>
        </p:txBody>
      </p:sp>
      <p:sp>
        <p:nvSpPr>
          <p:cNvPr id="6" name="Rectangle 1027"/>
          <p:cNvSpPr txBox="1">
            <a:spLocks noChangeArrowheads="1"/>
          </p:cNvSpPr>
          <p:nvPr/>
        </p:nvSpPr>
        <p:spPr>
          <a:xfrm>
            <a:off x="579474" y="1417638"/>
            <a:ext cx="7772400" cy="41148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altLang="en-US" sz="2400" dirty="0">
                <a:latin typeface="Arial" panose="020B0604020202020204" pitchFamily="34" charset="0"/>
                <a:cs typeface="Arial" panose="020B0604020202020204" pitchFamily="34" charset="0"/>
              </a:rPr>
              <a:t>Assessment 2 – Due 05/12/25</a:t>
            </a:r>
          </a:p>
          <a:p>
            <a:r>
              <a:rPr lang="en-GB" altLang="en-US" sz="2400" dirty="0">
                <a:latin typeface="Arial" panose="020B0604020202020204" pitchFamily="34" charset="0"/>
                <a:cs typeface="Arial" panose="020B0604020202020204" pitchFamily="34" charset="0"/>
              </a:rPr>
              <a:t>PESTLE analysis.</a:t>
            </a:r>
          </a:p>
          <a:p>
            <a:r>
              <a:rPr lang="en-GB" altLang="en-US" sz="2400" dirty="0">
                <a:latin typeface="Arial" panose="020B0604020202020204" pitchFamily="34" charset="0"/>
                <a:cs typeface="Arial" panose="020B0604020202020204" pitchFamily="34" charset="0"/>
              </a:rPr>
              <a:t>Stakeholder analysis.</a:t>
            </a:r>
          </a:p>
          <a:p>
            <a:r>
              <a:rPr lang="en-GB" altLang="en-US" sz="2400" dirty="0">
                <a:latin typeface="Arial" panose="020B0604020202020204" pitchFamily="34" charset="0"/>
                <a:cs typeface="Arial" panose="020B0604020202020204" pitchFamily="34" charset="0"/>
              </a:rPr>
              <a:t>Problem of the week</a:t>
            </a:r>
          </a:p>
          <a:p>
            <a:pPr marL="0" indent="0">
              <a:buNone/>
            </a:pPr>
            <a:endParaRPr lang="en-GB" altLang="en-US" sz="2400" dirty="0">
              <a:latin typeface="Arial" panose="020B0604020202020204" pitchFamily="34" charset="0"/>
              <a:cs typeface="Arial" panose="020B0604020202020204" pitchFamily="34" charset="0"/>
            </a:endParaRPr>
          </a:p>
          <a:p>
            <a:pPr marL="0" indent="0">
              <a:buNone/>
            </a:pPr>
            <a:endParaRPr lang="en-GB" alt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344296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a:t>What is PESTLE?</a:t>
            </a:r>
          </a:p>
        </p:txBody>
      </p:sp>
      <p:sp>
        <p:nvSpPr>
          <p:cNvPr id="6" name="Rectangle 1027"/>
          <p:cNvSpPr txBox="1">
            <a:spLocks noChangeArrowheads="1"/>
          </p:cNvSpPr>
          <p:nvPr/>
        </p:nvSpPr>
        <p:spPr>
          <a:xfrm>
            <a:off x="579474" y="1417638"/>
            <a:ext cx="7772400" cy="41148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endParaRPr lang="en-GB" altLang="en-US" sz="2400">
              <a:latin typeface="Arial" panose="020B0604020202020204" pitchFamily="34" charset="0"/>
              <a:cs typeface="Arial" panose="020B0604020202020204" pitchFamily="34" charset="0"/>
            </a:endParaRPr>
          </a:p>
        </p:txBody>
      </p:sp>
      <p:pic>
        <p:nvPicPr>
          <p:cNvPr id="1026" name="Picture 2" descr="PESTLE Analysis. How to Conduct a PESTLE Analysis for… | by Anirban  Mukherjee ✍️ | Medium">
            <a:extLst>
              <a:ext uri="{FF2B5EF4-FFF2-40B4-BE49-F238E27FC236}">
                <a16:creationId xmlns:a16="http://schemas.microsoft.com/office/drawing/2014/main" id="{4D3ED35B-5AB2-CB24-A0D8-FBC32CE86E1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9474" y="2818096"/>
            <a:ext cx="7616868" cy="262226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8CA0D637-BED8-4D76-802A-883E0E876CBC}"/>
              </a:ext>
            </a:extLst>
          </p:cNvPr>
          <p:cNvSpPr txBox="1"/>
          <p:nvPr/>
        </p:nvSpPr>
        <p:spPr>
          <a:xfrm>
            <a:off x="996214" y="1259046"/>
            <a:ext cx="6458551" cy="1477328"/>
          </a:xfrm>
          <a:prstGeom prst="rect">
            <a:avLst/>
          </a:prstGeom>
          <a:noFill/>
        </p:spPr>
        <p:txBody>
          <a:bodyPr wrap="square">
            <a:spAutoFit/>
          </a:bodyPr>
          <a:lstStyle/>
          <a:p>
            <a:pPr marL="285750" indent="-285750">
              <a:buFont typeface="Arial" panose="020B0604020202020204" pitchFamily="34" charset="0"/>
              <a:buChar char="•"/>
            </a:pPr>
            <a:r>
              <a:rPr lang="en-GB" b="0" i="0">
                <a:solidFill>
                  <a:srgbClr val="13343B"/>
                </a:solidFill>
                <a:effectLst/>
                <a:highlight>
                  <a:srgbClr val="FCFCF9"/>
                </a:highlight>
                <a:latin typeface="__fkGroteskNeue_a82850"/>
              </a:rPr>
              <a:t>PESTLE analysis is a strategic tool used to evaluate the external factors that can impact an organisation's performance and decision-making. </a:t>
            </a:r>
          </a:p>
          <a:p>
            <a:pPr marL="285750" indent="-285750">
              <a:buFont typeface="Arial" panose="020B0604020202020204" pitchFamily="34" charset="0"/>
              <a:buChar char="•"/>
            </a:pPr>
            <a:r>
              <a:rPr lang="en-GB" b="0" i="0">
                <a:solidFill>
                  <a:srgbClr val="13343B"/>
                </a:solidFill>
                <a:effectLst/>
                <a:highlight>
                  <a:srgbClr val="FCFCF9"/>
                </a:highlight>
                <a:latin typeface="__fkGroteskNeue_a82850"/>
              </a:rPr>
              <a:t>It stands for Political, Economic, Social, Technological, Legal, and Environmental factors.</a:t>
            </a:r>
            <a:endParaRPr lang="en-GB"/>
          </a:p>
        </p:txBody>
      </p:sp>
    </p:spTree>
    <p:extLst>
      <p:ext uri="{BB962C8B-B14F-4D97-AF65-F5344CB8AC3E}">
        <p14:creationId xmlns:p14="http://schemas.microsoft.com/office/powerpoint/2010/main" val="38519344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a:t>Political Factors</a:t>
            </a:r>
          </a:p>
        </p:txBody>
      </p:sp>
      <p:sp>
        <p:nvSpPr>
          <p:cNvPr id="6" name="Rectangle 1027"/>
          <p:cNvSpPr txBox="1">
            <a:spLocks noChangeArrowheads="1"/>
          </p:cNvSpPr>
          <p:nvPr/>
        </p:nvSpPr>
        <p:spPr>
          <a:xfrm>
            <a:off x="579474" y="1417638"/>
            <a:ext cx="7772400" cy="41148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endParaRPr lang="en-GB" altLang="en-US" sz="240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8DD287FB-FA0A-096F-F569-602C75F486ED}"/>
              </a:ext>
            </a:extLst>
          </p:cNvPr>
          <p:cNvSpPr txBox="1"/>
          <p:nvPr/>
        </p:nvSpPr>
        <p:spPr>
          <a:xfrm>
            <a:off x="579474" y="1379203"/>
            <a:ext cx="6858000" cy="2554545"/>
          </a:xfrm>
          <a:prstGeom prst="rect">
            <a:avLst/>
          </a:prstGeom>
          <a:noFill/>
        </p:spPr>
        <p:txBody>
          <a:bodyPr wrap="square">
            <a:spAutoFit/>
          </a:bodyPr>
          <a:lstStyle/>
          <a:p>
            <a:pPr algn="l">
              <a:buFont typeface="Arial" panose="020B0604020202020204" pitchFamily="34" charset="0"/>
              <a:buChar char="•"/>
            </a:pPr>
            <a:r>
              <a:rPr lang="en-GB" sz="3200" b="0" i="0">
                <a:solidFill>
                  <a:srgbClr val="13343B"/>
                </a:solidFill>
                <a:effectLst/>
                <a:highlight>
                  <a:srgbClr val="FCFCF9"/>
                </a:highlight>
                <a:latin typeface="__fkGroteskNeue_a82850"/>
              </a:rPr>
              <a:t> Government policies, regulations, and stability</a:t>
            </a:r>
          </a:p>
          <a:p>
            <a:pPr algn="l">
              <a:buFont typeface="Arial" panose="020B0604020202020204" pitchFamily="34" charset="0"/>
              <a:buChar char="•"/>
            </a:pPr>
            <a:r>
              <a:rPr lang="en-GB" sz="3200" b="0" i="0">
                <a:solidFill>
                  <a:srgbClr val="13343B"/>
                </a:solidFill>
                <a:effectLst/>
                <a:highlight>
                  <a:srgbClr val="FCFCF9"/>
                </a:highlight>
                <a:latin typeface="__fkGroteskNeue_a82850"/>
              </a:rPr>
              <a:t> Tax policies and trade regulations</a:t>
            </a:r>
          </a:p>
          <a:p>
            <a:pPr algn="l">
              <a:buFont typeface="Arial" panose="020B0604020202020204" pitchFamily="34" charset="0"/>
              <a:buChar char="•"/>
            </a:pPr>
            <a:r>
              <a:rPr lang="en-GB" sz="3200" b="0" i="0">
                <a:solidFill>
                  <a:srgbClr val="13343B"/>
                </a:solidFill>
                <a:effectLst/>
                <a:highlight>
                  <a:srgbClr val="FCFCF9"/>
                </a:highlight>
                <a:latin typeface="__fkGroteskNeue_a82850"/>
              </a:rPr>
              <a:t> Political ideologies and trends</a:t>
            </a:r>
          </a:p>
          <a:p>
            <a:pPr algn="l">
              <a:buFont typeface="Arial" panose="020B0604020202020204" pitchFamily="34" charset="0"/>
              <a:buChar char="•"/>
            </a:pPr>
            <a:r>
              <a:rPr lang="en-GB" sz="3200" b="0" i="0">
                <a:solidFill>
                  <a:srgbClr val="13343B"/>
                </a:solidFill>
                <a:effectLst/>
                <a:highlight>
                  <a:srgbClr val="FCFCF9"/>
                </a:highlight>
                <a:latin typeface="__fkGroteskNeue_a82850"/>
              </a:rPr>
              <a:t> Foreign trade policies and relations </a:t>
            </a:r>
          </a:p>
        </p:txBody>
      </p:sp>
      <p:pic>
        <p:nvPicPr>
          <p:cNvPr id="8194" name="Picture 2" descr="Engaging Young People in Politics | PBS ...">
            <a:extLst>
              <a:ext uri="{FF2B5EF4-FFF2-40B4-BE49-F238E27FC236}">
                <a16:creationId xmlns:a16="http://schemas.microsoft.com/office/drawing/2014/main" id="{FEAC5A1F-89DC-5884-275C-A742D7A3545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36924" y="3878597"/>
            <a:ext cx="2857500"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57011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a:t>Economic Factors</a:t>
            </a:r>
          </a:p>
        </p:txBody>
      </p:sp>
      <p:sp>
        <p:nvSpPr>
          <p:cNvPr id="6" name="Rectangle 1027"/>
          <p:cNvSpPr txBox="1">
            <a:spLocks noChangeArrowheads="1"/>
          </p:cNvSpPr>
          <p:nvPr/>
        </p:nvSpPr>
        <p:spPr>
          <a:xfrm>
            <a:off x="2165498" y="3269522"/>
            <a:ext cx="5599521" cy="2669062"/>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endParaRPr lang="en-GB" altLang="en-US" sz="240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8DD287FB-FA0A-096F-F569-602C75F486ED}"/>
              </a:ext>
            </a:extLst>
          </p:cNvPr>
          <p:cNvSpPr txBox="1"/>
          <p:nvPr/>
        </p:nvSpPr>
        <p:spPr>
          <a:xfrm>
            <a:off x="579474" y="1379203"/>
            <a:ext cx="6858000" cy="3046988"/>
          </a:xfrm>
          <a:prstGeom prst="rect">
            <a:avLst/>
          </a:prstGeom>
          <a:noFill/>
        </p:spPr>
        <p:txBody>
          <a:bodyPr wrap="square">
            <a:spAutoFit/>
          </a:bodyPr>
          <a:lstStyle/>
          <a:p>
            <a:pPr algn="l">
              <a:buFont typeface="Arial" panose="020B0604020202020204" pitchFamily="34" charset="0"/>
              <a:buChar char="•"/>
            </a:pPr>
            <a:r>
              <a:rPr lang="en-GB" sz="3200" b="0" i="0">
                <a:solidFill>
                  <a:srgbClr val="13343B"/>
                </a:solidFill>
                <a:effectLst/>
                <a:highlight>
                  <a:srgbClr val="FCFCF9"/>
                </a:highlight>
                <a:latin typeface="__fkGroteskNeue_a82850"/>
              </a:rPr>
              <a:t> Economic growth rates and trends</a:t>
            </a:r>
          </a:p>
          <a:p>
            <a:pPr algn="l">
              <a:buFont typeface="Arial" panose="020B0604020202020204" pitchFamily="34" charset="0"/>
              <a:buChar char="•"/>
            </a:pPr>
            <a:r>
              <a:rPr lang="en-GB" sz="3200" b="0" i="0">
                <a:solidFill>
                  <a:srgbClr val="13343B"/>
                </a:solidFill>
                <a:effectLst/>
                <a:highlight>
                  <a:srgbClr val="FCFCF9"/>
                </a:highlight>
                <a:latin typeface="__fkGroteskNeue_a82850"/>
              </a:rPr>
              <a:t> Interest rates and inflation</a:t>
            </a:r>
          </a:p>
          <a:p>
            <a:pPr algn="l">
              <a:buFont typeface="Arial" panose="020B0604020202020204" pitchFamily="34" charset="0"/>
              <a:buChar char="•"/>
            </a:pPr>
            <a:r>
              <a:rPr lang="en-GB" sz="3200" b="0" i="0">
                <a:solidFill>
                  <a:srgbClr val="13343B"/>
                </a:solidFill>
                <a:effectLst/>
                <a:highlight>
                  <a:srgbClr val="FCFCF9"/>
                </a:highlight>
                <a:latin typeface="__fkGroteskNeue_a82850"/>
              </a:rPr>
              <a:t> Unemployment rates and labour costs</a:t>
            </a:r>
          </a:p>
          <a:p>
            <a:pPr algn="l">
              <a:buFont typeface="Arial" panose="020B0604020202020204" pitchFamily="34" charset="0"/>
              <a:buChar char="•"/>
            </a:pPr>
            <a:r>
              <a:rPr lang="en-GB" sz="3200" b="0" i="0">
                <a:solidFill>
                  <a:srgbClr val="13343B"/>
                </a:solidFill>
                <a:effectLst/>
                <a:highlight>
                  <a:srgbClr val="FCFCF9"/>
                </a:highlight>
                <a:latin typeface="__fkGroteskNeue_a82850"/>
              </a:rPr>
              <a:t> Disposable income and consumer spending patterns</a:t>
            </a:r>
          </a:p>
          <a:p>
            <a:pPr algn="l">
              <a:buFont typeface="Arial" panose="020B0604020202020204" pitchFamily="34" charset="0"/>
              <a:buChar char="•"/>
            </a:pPr>
            <a:r>
              <a:rPr lang="en-GB" sz="3200" b="0" i="0">
                <a:solidFill>
                  <a:srgbClr val="13343B"/>
                </a:solidFill>
                <a:effectLst/>
                <a:highlight>
                  <a:srgbClr val="FCFCF9"/>
                </a:highlight>
                <a:latin typeface="__fkGroteskNeue_a82850"/>
              </a:rPr>
              <a:t> Exchange rates and currency stability</a:t>
            </a:r>
          </a:p>
        </p:txBody>
      </p:sp>
      <p:pic>
        <p:nvPicPr>
          <p:cNvPr id="7170" name="Picture 2" descr="sustainability expert">
            <a:extLst>
              <a:ext uri="{FF2B5EF4-FFF2-40B4-BE49-F238E27FC236}">
                <a16:creationId xmlns:a16="http://schemas.microsoft.com/office/drawing/2014/main" id="{A33FBBB2-069B-D5F4-7443-9C376E1A064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11940" y="4399822"/>
            <a:ext cx="1873369" cy="12694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31138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a:t>Social Factors</a:t>
            </a:r>
          </a:p>
        </p:txBody>
      </p:sp>
      <p:sp>
        <p:nvSpPr>
          <p:cNvPr id="6" name="Rectangle 1027"/>
          <p:cNvSpPr txBox="1">
            <a:spLocks noChangeArrowheads="1"/>
          </p:cNvSpPr>
          <p:nvPr/>
        </p:nvSpPr>
        <p:spPr>
          <a:xfrm>
            <a:off x="579474" y="1417638"/>
            <a:ext cx="7772400" cy="41148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endParaRPr lang="en-GB" altLang="en-US" sz="240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8DD287FB-FA0A-096F-F569-602C75F486ED}"/>
              </a:ext>
            </a:extLst>
          </p:cNvPr>
          <p:cNvSpPr txBox="1"/>
          <p:nvPr/>
        </p:nvSpPr>
        <p:spPr>
          <a:xfrm>
            <a:off x="780634" y="1399420"/>
            <a:ext cx="6858000" cy="2554545"/>
          </a:xfrm>
          <a:prstGeom prst="rect">
            <a:avLst/>
          </a:prstGeom>
          <a:noFill/>
        </p:spPr>
        <p:txBody>
          <a:bodyPr wrap="square">
            <a:spAutoFit/>
          </a:bodyPr>
          <a:lstStyle/>
          <a:p>
            <a:pPr algn="l">
              <a:buFont typeface="Arial" panose="020B0604020202020204" pitchFamily="34" charset="0"/>
              <a:buChar char="•"/>
            </a:pPr>
            <a:r>
              <a:rPr lang="en-GB" sz="3200" b="0" i="0">
                <a:solidFill>
                  <a:srgbClr val="13343B"/>
                </a:solidFill>
                <a:effectLst/>
                <a:highlight>
                  <a:srgbClr val="FCFCF9"/>
                </a:highlight>
                <a:latin typeface="__fkGroteskNeue_a82850"/>
              </a:rPr>
              <a:t> Cultural trends and demographics</a:t>
            </a:r>
          </a:p>
          <a:p>
            <a:pPr algn="l">
              <a:buFont typeface="Arial" panose="020B0604020202020204" pitchFamily="34" charset="0"/>
              <a:buChar char="•"/>
            </a:pPr>
            <a:r>
              <a:rPr lang="en-GB" sz="3200" b="0" i="0">
                <a:solidFill>
                  <a:srgbClr val="13343B"/>
                </a:solidFill>
                <a:effectLst/>
                <a:highlight>
                  <a:srgbClr val="FCFCF9"/>
                </a:highlight>
                <a:latin typeface="__fkGroteskNeue_a82850"/>
              </a:rPr>
              <a:t> Population growth and age distribution</a:t>
            </a:r>
          </a:p>
          <a:p>
            <a:pPr algn="l">
              <a:buFont typeface="Arial" panose="020B0604020202020204" pitchFamily="34" charset="0"/>
              <a:buChar char="•"/>
            </a:pPr>
            <a:r>
              <a:rPr lang="en-GB" sz="3200" b="0" i="0">
                <a:solidFill>
                  <a:srgbClr val="13343B"/>
                </a:solidFill>
                <a:effectLst/>
                <a:highlight>
                  <a:srgbClr val="FCFCF9"/>
                </a:highlight>
                <a:latin typeface="__fkGroteskNeue_a82850"/>
              </a:rPr>
              <a:t> Lifestyle changes and attitudes</a:t>
            </a:r>
          </a:p>
          <a:p>
            <a:pPr algn="l">
              <a:buFont typeface="Arial" panose="020B0604020202020204" pitchFamily="34" charset="0"/>
              <a:buChar char="•"/>
            </a:pPr>
            <a:r>
              <a:rPr lang="en-GB" sz="3200" b="0" i="0">
                <a:solidFill>
                  <a:srgbClr val="13343B"/>
                </a:solidFill>
                <a:effectLst/>
                <a:highlight>
                  <a:srgbClr val="FCFCF9"/>
                </a:highlight>
                <a:latin typeface="__fkGroteskNeue_a82850"/>
              </a:rPr>
              <a:t> Education levels and ethical concerns</a:t>
            </a:r>
          </a:p>
        </p:txBody>
      </p:sp>
      <p:pic>
        <p:nvPicPr>
          <p:cNvPr id="6146" name="Picture 2" descr="Social - Definition, Meaning &amp; Synonyms ...">
            <a:extLst>
              <a:ext uri="{FF2B5EF4-FFF2-40B4-BE49-F238E27FC236}">
                <a16:creationId xmlns:a16="http://schemas.microsoft.com/office/drawing/2014/main" id="{41A1EA18-25AA-2541-D1A0-0B4C246E37C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7218" y="3953965"/>
            <a:ext cx="1524832" cy="15248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94562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a:t>Technological Factors</a:t>
            </a:r>
          </a:p>
        </p:txBody>
      </p:sp>
      <p:sp>
        <p:nvSpPr>
          <p:cNvPr id="6" name="Rectangle 1027"/>
          <p:cNvSpPr txBox="1">
            <a:spLocks noChangeArrowheads="1"/>
          </p:cNvSpPr>
          <p:nvPr/>
        </p:nvSpPr>
        <p:spPr>
          <a:xfrm>
            <a:off x="579474" y="1417638"/>
            <a:ext cx="7772400" cy="41148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endParaRPr lang="en-GB" altLang="en-US" sz="240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8DD287FB-FA0A-096F-F569-602C75F486ED}"/>
              </a:ext>
            </a:extLst>
          </p:cNvPr>
          <p:cNvSpPr txBox="1"/>
          <p:nvPr/>
        </p:nvSpPr>
        <p:spPr>
          <a:xfrm>
            <a:off x="579474" y="1379203"/>
            <a:ext cx="6858000" cy="3046988"/>
          </a:xfrm>
          <a:prstGeom prst="rect">
            <a:avLst/>
          </a:prstGeom>
          <a:noFill/>
        </p:spPr>
        <p:txBody>
          <a:bodyPr wrap="square">
            <a:spAutoFit/>
          </a:bodyPr>
          <a:lstStyle/>
          <a:p>
            <a:pPr algn="l">
              <a:buFont typeface="Arial" panose="020B0604020202020204" pitchFamily="34" charset="0"/>
              <a:buChar char="•"/>
            </a:pPr>
            <a:r>
              <a:rPr lang="en-GB" b="0" i="0">
                <a:solidFill>
                  <a:srgbClr val="13343B"/>
                </a:solidFill>
                <a:effectLst/>
                <a:highlight>
                  <a:srgbClr val="FCFCF9"/>
                </a:highlight>
                <a:latin typeface="__fkGroteskNeue_a82850"/>
              </a:rPr>
              <a:t> </a:t>
            </a:r>
            <a:r>
              <a:rPr lang="en-GB" sz="3200" b="0" i="0">
                <a:solidFill>
                  <a:srgbClr val="13343B"/>
                </a:solidFill>
                <a:effectLst/>
                <a:highlight>
                  <a:srgbClr val="FCFCF9"/>
                </a:highlight>
                <a:latin typeface="__fkGroteskNeue_a82850"/>
              </a:rPr>
              <a:t>Technological innovations and advancements</a:t>
            </a:r>
          </a:p>
          <a:p>
            <a:pPr algn="l">
              <a:buFont typeface="Arial" panose="020B0604020202020204" pitchFamily="34" charset="0"/>
              <a:buChar char="•"/>
            </a:pPr>
            <a:r>
              <a:rPr lang="en-GB" sz="3200" b="0" i="0">
                <a:solidFill>
                  <a:srgbClr val="13343B"/>
                </a:solidFill>
                <a:effectLst/>
                <a:highlight>
                  <a:srgbClr val="FCFCF9"/>
                </a:highlight>
                <a:latin typeface="__fkGroteskNeue_a82850"/>
              </a:rPr>
              <a:t> Access to emerging technologies</a:t>
            </a:r>
          </a:p>
          <a:p>
            <a:pPr algn="l">
              <a:buFont typeface="Arial" panose="020B0604020202020204" pitchFamily="34" charset="0"/>
              <a:buChar char="•"/>
            </a:pPr>
            <a:r>
              <a:rPr lang="en-GB" sz="3200" b="0" i="0">
                <a:solidFill>
                  <a:srgbClr val="13343B"/>
                </a:solidFill>
                <a:effectLst/>
                <a:highlight>
                  <a:srgbClr val="FCFCF9"/>
                </a:highlight>
                <a:latin typeface="__fkGroteskNeue_a82850"/>
              </a:rPr>
              <a:t> Rate of technological obsolescence</a:t>
            </a:r>
          </a:p>
          <a:p>
            <a:pPr algn="l">
              <a:buFont typeface="Arial" panose="020B0604020202020204" pitchFamily="34" charset="0"/>
              <a:buChar char="•"/>
            </a:pPr>
            <a:r>
              <a:rPr lang="en-GB" sz="3200" b="0" i="0">
                <a:solidFill>
                  <a:srgbClr val="13343B"/>
                </a:solidFill>
                <a:effectLst/>
                <a:highlight>
                  <a:srgbClr val="FCFCF9"/>
                </a:highlight>
                <a:latin typeface="__fkGroteskNeue_a82850"/>
              </a:rPr>
              <a:t> Government spending on research and development</a:t>
            </a:r>
          </a:p>
        </p:txBody>
      </p:sp>
      <p:pic>
        <p:nvPicPr>
          <p:cNvPr id="5122" name="Picture 2" descr="The 20 Biggest Tech Advances of the ...">
            <a:extLst>
              <a:ext uri="{FF2B5EF4-FFF2-40B4-BE49-F238E27FC236}">
                <a16:creationId xmlns:a16="http://schemas.microsoft.com/office/drawing/2014/main" id="{956C3473-3D06-595C-385D-51800EE2C10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34338" y="4024178"/>
            <a:ext cx="2062672" cy="15450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0341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a:t>Legal Factors</a:t>
            </a:r>
          </a:p>
        </p:txBody>
      </p:sp>
      <p:sp>
        <p:nvSpPr>
          <p:cNvPr id="6" name="Rectangle 1027"/>
          <p:cNvSpPr txBox="1">
            <a:spLocks noChangeArrowheads="1"/>
          </p:cNvSpPr>
          <p:nvPr/>
        </p:nvSpPr>
        <p:spPr>
          <a:xfrm>
            <a:off x="579474" y="1417638"/>
            <a:ext cx="7772400" cy="41148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endParaRPr lang="en-GB" altLang="en-US" sz="240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8DD287FB-FA0A-096F-F569-602C75F486ED}"/>
              </a:ext>
            </a:extLst>
          </p:cNvPr>
          <p:cNvSpPr txBox="1"/>
          <p:nvPr/>
        </p:nvSpPr>
        <p:spPr>
          <a:xfrm>
            <a:off x="579474" y="1379203"/>
            <a:ext cx="6858000" cy="3046988"/>
          </a:xfrm>
          <a:prstGeom prst="rect">
            <a:avLst/>
          </a:prstGeom>
          <a:noFill/>
        </p:spPr>
        <p:txBody>
          <a:bodyPr wrap="square">
            <a:spAutoFit/>
          </a:bodyPr>
          <a:lstStyle/>
          <a:p>
            <a:pPr algn="l">
              <a:buFont typeface="Arial" panose="020B0604020202020204" pitchFamily="34" charset="0"/>
              <a:buChar char="•"/>
            </a:pPr>
            <a:r>
              <a:rPr lang="en-GB" sz="3200" b="0" i="0">
                <a:solidFill>
                  <a:srgbClr val="13343B"/>
                </a:solidFill>
                <a:effectLst/>
                <a:highlight>
                  <a:srgbClr val="FCFCF9"/>
                </a:highlight>
                <a:latin typeface="__fkGroteskNeue_a82850"/>
              </a:rPr>
              <a:t> Employment laws and regulations</a:t>
            </a:r>
          </a:p>
          <a:p>
            <a:pPr algn="l">
              <a:buFont typeface="Arial" panose="020B0604020202020204" pitchFamily="34" charset="0"/>
              <a:buChar char="•"/>
            </a:pPr>
            <a:r>
              <a:rPr lang="en-GB" sz="3200" b="0" i="0">
                <a:solidFill>
                  <a:srgbClr val="13343B"/>
                </a:solidFill>
                <a:effectLst/>
                <a:highlight>
                  <a:srgbClr val="FCFCF9"/>
                </a:highlight>
                <a:latin typeface="__fkGroteskNeue_a82850"/>
              </a:rPr>
              <a:t> Consumer protection and safety regulations</a:t>
            </a:r>
          </a:p>
          <a:p>
            <a:pPr algn="l">
              <a:buFont typeface="Arial" panose="020B0604020202020204" pitchFamily="34" charset="0"/>
              <a:buChar char="•"/>
            </a:pPr>
            <a:r>
              <a:rPr lang="en-GB" sz="3200" b="0" i="0">
                <a:solidFill>
                  <a:srgbClr val="13343B"/>
                </a:solidFill>
                <a:effectLst/>
                <a:highlight>
                  <a:srgbClr val="FCFCF9"/>
                </a:highlight>
                <a:latin typeface="__fkGroteskNeue_a82850"/>
              </a:rPr>
              <a:t> Intellectual property rights and copyright laws</a:t>
            </a:r>
          </a:p>
          <a:p>
            <a:pPr algn="l">
              <a:buFont typeface="Arial" panose="020B0604020202020204" pitchFamily="34" charset="0"/>
              <a:buChar char="•"/>
            </a:pPr>
            <a:r>
              <a:rPr lang="en-GB" sz="3200" b="0" i="0">
                <a:solidFill>
                  <a:srgbClr val="13343B"/>
                </a:solidFill>
                <a:effectLst/>
                <a:highlight>
                  <a:srgbClr val="FCFCF9"/>
                </a:highlight>
                <a:latin typeface="__fkGroteskNeue_a82850"/>
              </a:rPr>
              <a:t> Environmental and trade regulations</a:t>
            </a:r>
          </a:p>
        </p:txBody>
      </p:sp>
      <p:pic>
        <p:nvPicPr>
          <p:cNvPr id="4098" name="Picture 2" descr="Future of Legal Services">
            <a:extLst>
              <a:ext uri="{FF2B5EF4-FFF2-40B4-BE49-F238E27FC236}">
                <a16:creationId xmlns:a16="http://schemas.microsoft.com/office/drawing/2014/main" id="{AAEDD3E3-3D0C-9D05-9615-B8B262E7C28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18697" y="4334286"/>
            <a:ext cx="2362514" cy="12900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60647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a:t>Environmental Factors</a:t>
            </a:r>
          </a:p>
        </p:txBody>
      </p:sp>
      <p:sp>
        <p:nvSpPr>
          <p:cNvPr id="6" name="Rectangle 1027"/>
          <p:cNvSpPr txBox="1">
            <a:spLocks noChangeArrowheads="1"/>
          </p:cNvSpPr>
          <p:nvPr/>
        </p:nvSpPr>
        <p:spPr>
          <a:xfrm>
            <a:off x="579474" y="1417638"/>
            <a:ext cx="7772400" cy="41148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endParaRPr lang="en-GB" altLang="en-US" sz="240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8DD287FB-FA0A-096F-F569-602C75F486ED}"/>
              </a:ext>
            </a:extLst>
          </p:cNvPr>
          <p:cNvSpPr txBox="1"/>
          <p:nvPr/>
        </p:nvSpPr>
        <p:spPr>
          <a:xfrm>
            <a:off x="579474" y="1379203"/>
            <a:ext cx="6858000" cy="3539430"/>
          </a:xfrm>
          <a:prstGeom prst="rect">
            <a:avLst/>
          </a:prstGeom>
          <a:noFill/>
        </p:spPr>
        <p:txBody>
          <a:bodyPr wrap="square">
            <a:spAutoFit/>
          </a:bodyPr>
          <a:lstStyle/>
          <a:p>
            <a:pPr algn="l">
              <a:buFont typeface="Arial" panose="020B0604020202020204" pitchFamily="34" charset="0"/>
              <a:buChar char="•"/>
            </a:pPr>
            <a:r>
              <a:rPr lang="en-GB" sz="3200" b="0" i="0">
                <a:solidFill>
                  <a:srgbClr val="13343B"/>
                </a:solidFill>
                <a:effectLst/>
                <a:highlight>
                  <a:srgbClr val="FCFCF9"/>
                </a:highlight>
                <a:latin typeface="__fkGroteskNeue_a82850"/>
              </a:rPr>
              <a:t> Climate change and weather patterns</a:t>
            </a:r>
          </a:p>
          <a:p>
            <a:pPr algn="l">
              <a:buFont typeface="Arial" panose="020B0604020202020204" pitchFamily="34" charset="0"/>
              <a:buChar char="•"/>
            </a:pPr>
            <a:r>
              <a:rPr lang="en-GB" sz="3200" b="0" i="0">
                <a:solidFill>
                  <a:srgbClr val="13343B"/>
                </a:solidFill>
                <a:effectLst/>
                <a:highlight>
                  <a:srgbClr val="FCFCF9"/>
                </a:highlight>
                <a:latin typeface="__fkGroteskNeue_a82850"/>
              </a:rPr>
              <a:t> Renewable energy and sustainability concerns</a:t>
            </a:r>
          </a:p>
          <a:p>
            <a:pPr algn="l">
              <a:buFont typeface="Arial" panose="020B0604020202020204" pitchFamily="34" charset="0"/>
              <a:buChar char="•"/>
            </a:pPr>
            <a:r>
              <a:rPr lang="en-GB" sz="3200" b="0" i="0">
                <a:solidFill>
                  <a:srgbClr val="13343B"/>
                </a:solidFill>
                <a:effectLst/>
                <a:highlight>
                  <a:srgbClr val="FCFCF9"/>
                </a:highlight>
                <a:latin typeface="__fkGroteskNeue_a82850"/>
              </a:rPr>
              <a:t> Waste management and pollution levels</a:t>
            </a:r>
          </a:p>
          <a:p>
            <a:pPr algn="l">
              <a:buFont typeface="Arial" panose="020B0604020202020204" pitchFamily="34" charset="0"/>
              <a:buChar char="•"/>
            </a:pPr>
            <a:r>
              <a:rPr lang="en-GB" sz="3200" b="0" i="0">
                <a:solidFill>
                  <a:srgbClr val="13343B"/>
                </a:solidFill>
                <a:effectLst/>
                <a:highlight>
                  <a:srgbClr val="FCFCF9"/>
                </a:highlight>
                <a:latin typeface="__fkGroteskNeue_a82850"/>
              </a:rPr>
              <a:t> Attitudes towards green products and practices</a:t>
            </a:r>
          </a:p>
        </p:txBody>
      </p:sp>
      <p:pic>
        <p:nvPicPr>
          <p:cNvPr id="3074" name="Picture 2" descr="Q&amp;A about the environment – and 3 easy ...">
            <a:extLst>
              <a:ext uri="{FF2B5EF4-FFF2-40B4-BE49-F238E27FC236}">
                <a16:creationId xmlns:a16="http://schemas.microsoft.com/office/drawing/2014/main" id="{8B4A7312-23A1-3EC5-CD4D-1424C495F37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71701" y="4388486"/>
            <a:ext cx="2388850" cy="12287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526240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a:t>Why use it? </a:t>
            </a:r>
          </a:p>
        </p:txBody>
      </p:sp>
      <p:sp>
        <p:nvSpPr>
          <p:cNvPr id="6" name="Rectangle 1027"/>
          <p:cNvSpPr txBox="1">
            <a:spLocks noChangeArrowheads="1"/>
          </p:cNvSpPr>
          <p:nvPr/>
        </p:nvSpPr>
        <p:spPr>
          <a:xfrm>
            <a:off x="579474" y="1417638"/>
            <a:ext cx="7772400" cy="41148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endParaRPr lang="en-GB" altLang="en-US" sz="240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8DD287FB-FA0A-096F-F569-602C75F486ED}"/>
              </a:ext>
            </a:extLst>
          </p:cNvPr>
          <p:cNvSpPr txBox="1"/>
          <p:nvPr/>
        </p:nvSpPr>
        <p:spPr>
          <a:xfrm>
            <a:off x="579474" y="1325563"/>
            <a:ext cx="8414401" cy="3785652"/>
          </a:xfrm>
          <a:prstGeom prst="rect">
            <a:avLst/>
          </a:prstGeom>
          <a:noFill/>
        </p:spPr>
        <p:txBody>
          <a:bodyPr wrap="square">
            <a:spAutoFit/>
          </a:bodyPr>
          <a:lstStyle/>
          <a:p>
            <a:pPr algn="l">
              <a:buFont typeface="Arial" panose="020B0604020202020204" pitchFamily="34" charset="0"/>
              <a:buChar char="•"/>
            </a:pPr>
            <a:r>
              <a:rPr lang="en-GB" sz="2400" b="0" i="0">
                <a:solidFill>
                  <a:srgbClr val="13343B"/>
                </a:solidFill>
                <a:effectLst/>
                <a:highlight>
                  <a:srgbClr val="FCFCF9"/>
                </a:highlight>
                <a:latin typeface="__fkGroteskNeue_a82850"/>
              </a:rPr>
              <a:t> PESTLE analysis helps organisations identify potential opportunities and threats in their external environment.</a:t>
            </a:r>
          </a:p>
          <a:p>
            <a:pPr algn="l">
              <a:buFont typeface="Arial" panose="020B0604020202020204" pitchFamily="34" charset="0"/>
              <a:buChar char="•"/>
            </a:pPr>
            <a:r>
              <a:rPr lang="en-GB" sz="2400">
                <a:solidFill>
                  <a:srgbClr val="13343B"/>
                </a:solidFill>
                <a:highlight>
                  <a:srgbClr val="FCFCF9"/>
                </a:highlight>
                <a:latin typeface="__fkGroteskNeue_a82850"/>
              </a:rPr>
              <a:t> It aids in strategic planning, risk management, and decision making processes by providing a comprehensive understanding of the macro-environmental factors that can impact business operations and performance. </a:t>
            </a:r>
          </a:p>
          <a:p>
            <a:pPr algn="l">
              <a:buFont typeface="Arial" panose="020B0604020202020204" pitchFamily="34" charset="0"/>
              <a:buChar char="•"/>
            </a:pPr>
            <a:r>
              <a:rPr lang="en-GB" sz="2400" b="0" i="0">
                <a:solidFill>
                  <a:srgbClr val="13343B"/>
                </a:solidFill>
                <a:effectLst/>
                <a:highlight>
                  <a:srgbClr val="FCFCF9"/>
                </a:highlight>
                <a:latin typeface="__fkGroteskNeue_a82850"/>
              </a:rPr>
              <a:t> By conducting a comprehensive PESTLE analysis, organisations can identify potential opportunities and threats, mitigate risks, and make informed strategic decisions that align with their objectives and the external environment.</a:t>
            </a:r>
            <a:endParaRPr lang="en-GB" sz="2400">
              <a:solidFill>
                <a:srgbClr val="13343B"/>
              </a:solidFill>
              <a:highlight>
                <a:srgbClr val="FCFCF9"/>
              </a:highlight>
              <a:latin typeface="__fkGroteskNeue_a82850"/>
            </a:endParaRPr>
          </a:p>
        </p:txBody>
      </p:sp>
    </p:spTree>
    <p:extLst>
      <p:ext uri="{BB962C8B-B14F-4D97-AF65-F5344CB8AC3E}">
        <p14:creationId xmlns:p14="http://schemas.microsoft.com/office/powerpoint/2010/main" val="17238319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a:t>Macro-environment</a:t>
            </a:r>
          </a:p>
        </p:txBody>
      </p:sp>
      <p:sp>
        <p:nvSpPr>
          <p:cNvPr id="6" name="Rectangle 1027"/>
          <p:cNvSpPr txBox="1">
            <a:spLocks noChangeArrowheads="1"/>
          </p:cNvSpPr>
          <p:nvPr/>
        </p:nvSpPr>
        <p:spPr>
          <a:xfrm>
            <a:off x="579474" y="1417638"/>
            <a:ext cx="7772400" cy="41148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endParaRPr lang="en-GB" altLang="en-US" sz="240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8DD287FB-FA0A-096F-F569-602C75F486ED}"/>
              </a:ext>
            </a:extLst>
          </p:cNvPr>
          <p:cNvSpPr txBox="1"/>
          <p:nvPr/>
        </p:nvSpPr>
        <p:spPr>
          <a:xfrm>
            <a:off x="579474" y="1325563"/>
            <a:ext cx="8414401" cy="1200329"/>
          </a:xfrm>
          <a:prstGeom prst="rect">
            <a:avLst/>
          </a:prstGeom>
          <a:noFill/>
        </p:spPr>
        <p:txBody>
          <a:bodyPr wrap="square">
            <a:spAutoFit/>
          </a:bodyPr>
          <a:lstStyle/>
          <a:p>
            <a:pPr algn="l">
              <a:buFont typeface="Arial" panose="020B0604020202020204" pitchFamily="34" charset="0"/>
              <a:buChar char="•"/>
            </a:pPr>
            <a:r>
              <a:rPr lang="en-GB" sz="2400" dirty="0">
                <a:solidFill>
                  <a:srgbClr val="13343B"/>
                </a:solidFill>
                <a:highlight>
                  <a:srgbClr val="FCFCF9"/>
                </a:highlight>
                <a:latin typeface="__fkGroteskNeue_a82850"/>
              </a:rPr>
              <a:t> What is the difference between micro-environment and macro-environment?</a:t>
            </a:r>
          </a:p>
          <a:p>
            <a:pPr algn="l"/>
            <a:endParaRPr lang="en-GB" sz="2400" dirty="0">
              <a:solidFill>
                <a:srgbClr val="13343B"/>
              </a:solidFill>
              <a:highlight>
                <a:srgbClr val="FCFCF9"/>
              </a:highlight>
              <a:latin typeface="__fkGroteskNeue_a82850"/>
            </a:endParaRPr>
          </a:p>
        </p:txBody>
      </p:sp>
      <p:pic>
        <p:nvPicPr>
          <p:cNvPr id="5" name="Picture 4">
            <a:extLst>
              <a:ext uri="{FF2B5EF4-FFF2-40B4-BE49-F238E27FC236}">
                <a16:creationId xmlns:a16="http://schemas.microsoft.com/office/drawing/2014/main" id="{6C137F63-6C83-961F-7018-8AAD354225D7}"/>
              </a:ext>
            </a:extLst>
          </p:cNvPr>
          <p:cNvPicPr>
            <a:picLocks noChangeAspect="1"/>
          </p:cNvPicPr>
          <p:nvPr/>
        </p:nvPicPr>
        <p:blipFill>
          <a:blip r:embed="rId3"/>
          <a:stretch>
            <a:fillRect/>
          </a:stretch>
        </p:blipFill>
        <p:spPr>
          <a:xfrm>
            <a:off x="2318816" y="2358288"/>
            <a:ext cx="4710047" cy="2647937"/>
          </a:xfrm>
          <a:prstGeom prst="rect">
            <a:avLst/>
          </a:prstGeom>
        </p:spPr>
      </p:pic>
    </p:spTree>
    <p:extLst>
      <p:ext uri="{BB962C8B-B14F-4D97-AF65-F5344CB8AC3E}">
        <p14:creationId xmlns:p14="http://schemas.microsoft.com/office/powerpoint/2010/main" val="33080324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103A96-5069-B9F0-6A19-1E5D0240AD6A}"/>
              </a:ext>
            </a:extLst>
          </p:cNvPr>
          <p:cNvSpPr>
            <a:spLocks noGrp="1"/>
          </p:cNvSpPr>
          <p:nvPr>
            <p:ph type="ctrTitle"/>
          </p:nvPr>
        </p:nvSpPr>
        <p:spPr/>
        <p:txBody>
          <a:bodyPr/>
          <a:lstStyle/>
          <a:p>
            <a:r>
              <a:rPr lang="en-GB" dirty="0">
                <a:solidFill>
                  <a:schemeClr val="bg2"/>
                </a:solidFill>
              </a:rPr>
              <a:t>Example of PESTLE in action</a:t>
            </a:r>
          </a:p>
        </p:txBody>
      </p:sp>
      <p:sp>
        <p:nvSpPr>
          <p:cNvPr id="3" name="Subtitle 2">
            <a:extLst>
              <a:ext uri="{FF2B5EF4-FFF2-40B4-BE49-F238E27FC236}">
                <a16:creationId xmlns:a16="http://schemas.microsoft.com/office/drawing/2014/main" id="{DB4FE19F-912D-ABFB-7A09-8A3C23883212}"/>
              </a:ext>
            </a:extLst>
          </p:cNvPr>
          <p:cNvSpPr>
            <a:spLocks noGrp="1"/>
          </p:cNvSpPr>
          <p:nvPr>
            <p:ph type="subTitle" idx="1"/>
          </p:nvPr>
        </p:nvSpPr>
        <p:spPr>
          <a:xfrm>
            <a:off x="1369368" y="3294239"/>
            <a:ext cx="6400800" cy="1752600"/>
          </a:xfrm>
        </p:spPr>
        <p:txBody>
          <a:bodyPr/>
          <a:lstStyle/>
          <a:p>
            <a:r>
              <a:rPr lang="en-GB" dirty="0">
                <a:solidFill>
                  <a:schemeClr val="bg2"/>
                </a:solidFill>
              </a:rPr>
              <a:t>Tesco</a:t>
            </a:r>
          </a:p>
          <a:p>
            <a:r>
              <a:rPr lang="en-GB" dirty="0">
                <a:solidFill>
                  <a:schemeClr val="bg2"/>
                </a:solidFill>
              </a:rPr>
              <a:t>British Airways</a:t>
            </a:r>
          </a:p>
        </p:txBody>
      </p:sp>
    </p:spTree>
    <p:extLst>
      <p:ext uri="{BB962C8B-B14F-4D97-AF65-F5344CB8AC3E}">
        <p14:creationId xmlns:p14="http://schemas.microsoft.com/office/powerpoint/2010/main" val="27514515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endParaRPr lang="en-GB" sz="4000" b="1" dirty="0"/>
          </a:p>
        </p:txBody>
      </p:sp>
      <p:sp>
        <p:nvSpPr>
          <p:cNvPr id="6" name="Rectangle 1027"/>
          <p:cNvSpPr txBox="1">
            <a:spLocks noChangeArrowheads="1"/>
          </p:cNvSpPr>
          <p:nvPr/>
        </p:nvSpPr>
        <p:spPr>
          <a:xfrm>
            <a:off x="579474" y="1417638"/>
            <a:ext cx="7772400" cy="41148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endParaRPr lang="en-GB" altLang="en-US" sz="240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8DD287FB-FA0A-096F-F569-602C75F486ED}"/>
              </a:ext>
            </a:extLst>
          </p:cNvPr>
          <p:cNvSpPr txBox="1"/>
          <p:nvPr/>
        </p:nvSpPr>
        <p:spPr>
          <a:xfrm>
            <a:off x="579474" y="1325563"/>
            <a:ext cx="8414401" cy="461665"/>
          </a:xfrm>
          <a:prstGeom prst="rect">
            <a:avLst/>
          </a:prstGeom>
          <a:noFill/>
        </p:spPr>
        <p:txBody>
          <a:bodyPr wrap="square">
            <a:spAutoFit/>
          </a:bodyPr>
          <a:lstStyle/>
          <a:p>
            <a:pPr algn="l">
              <a:buFont typeface="Arial" panose="020B0604020202020204" pitchFamily="34" charset="0"/>
              <a:buChar char="•"/>
            </a:pPr>
            <a:endParaRPr lang="en-GB" sz="2400">
              <a:solidFill>
                <a:srgbClr val="13343B"/>
              </a:solidFill>
              <a:highlight>
                <a:srgbClr val="FCFCF9"/>
              </a:highlight>
              <a:latin typeface="__fkGroteskNeue_a82850"/>
            </a:endParaRPr>
          </a:p>
        </p:txBody>
      </p:sp>
      <p:sp>
        <p:nvSpPr>
          <p:cNvPr id="3" name="AutoShape 2" descr="businessmodelanalyst.com">
            <a:extLst>
              <a:ext uri="{FF2B5EF4-FFF2-40B4-BE49-F238E27FC236}">
                <a16:creationId xmlns:a16="http://schemas.microsoft.com/office/drawing/2014/main" id="{E57157B5-AB7E-4045-3C6F-8D4526460C89}"/>
              </a:ext>
            </a:extLst>
          </p:cNvPr>
          <p:cNvSpPr>
            <a:spLocks noChangeAspect="1" noChangeArrowheads="1"/>
          </p:cNvSpPr>
          <p:nvPr/>
        </p:nvSpPr>
        <p:spPr bwMode="auto">
          <a:xfrm>
            <a:off x="1736592" y="3276600"/>
            <a:ext cx="2987808" cy="298780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 name="Picture 7">
            <a:extLst>
              <a:ext uri="{FF2B5EF4-FFF2-40B4-BE49-F238E27FC236}">
                <a16:creationId xmlns:a16="http://schemas.microsoft.com/office/drawing/2014/main" id="{CAEB0E66-2B01-E336-E3EC-05B943896887}"/>
              </a:ext>
            </a:extLst>
          </p:cNvPr>
          <p:cNvPicPr>
            <a:picLocks noChangeAspect="1"/>
          </p:cNvPicPr>
          <p:nvPr/>
        </p:nvPicPr>
        <p:blipFill>
          <a:blip r:embed="rId3"/>
          <a:stretch>
            <a:fillRect/>
          </a:stretch>
        </p:blipFill>
        <p:spPr>
          <a:xfrm>
            <a:off x="396985" y="685730"/>
            <a:ext cx="8596890" cy="4298445"/>
          </a:xfrm>
          <a:prstGeom prst="rect">
            <a:avLst/>
          </a:prstGeom>
        </p:spPr>
      </p:pic>
    </p:spTree>
    <p:extLst>
      <p:ext uri="{BB962C8B-B14F-4D97-AF65-F5344CB8AC3E}">
        <p14:creationId xmlns:p14="http://schemas.microsoft.com/office/powerpoint/2010/main" val="24864251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4674" y="334944"/>
            <a:ext cx="5694348" cy="5550915"/>
          </a:xfrm>
        </p:spPr>
        <p:txBody>
          <a:bodyPr>
            <a:noAutofit/>
          </a:bodyPr>
          <a:lstStyle/>
          <a:p>
            <a:r>
              <a:rPr lang="en-GB" sz="1000" b="1"/>
              <a:t>Political</a:t>
            </a:r>
            <a:br>
              <a:rPr lang="en-GB" sz="1000" b="1"/>
            </a:br>
            <a:r>
              <a:rPr lang="en-GB" sz="1000"/>
              <a:t>Brexit</a:t>
            </a:r>
            <a:br>
              <a:rPr lang="en-GB" sz="1000"/>
            </a:br>
            <a:r>
              <a:rPr lang="en-GB" sz="1000"/>
              <a:t>Government policies</a:t>
            </a:r>
            <a:br>
              <a:rPr lang="en-GB" sz="1000"/>
            </a:br>
            <a:r>
              <a:rPr lang="en-GB" sz="1000"/>
              <a:t>Geopolitical stability</a:t>
            </a:r>
            <a:br>
              <a:rPr lang="en-GB" sz="1000"/>
            </a:br>
            <a:r>
              <a:rPr lang="en-GB" sz="1000"/>
              <a:t>Compliance with regulations</a:t>
            </a:r>
            <a:br>
              <a:rPr lang="en-GB" sz="1000"/>
            </a:br>
            <a:r>
              <a:rPr lang="en-GB" sz="1000"/>
              <a:t>Government support</a:t>
            </a:r>
            <a:br>
              <a:rPr lang="en-GB" sz="1000"/>
            </a:br>
            <a:br>
              <a:rPr lang="en-GB" sz="1000"/>
            </a:br>
            <a:r>
              <a:rPr lang="en-GB" sz="1000" b="1"/>
              <a:t>Economic</a:t>
            </a:r>
            <a:br>
              <a:rPr lang="en-GB" sz="1000"/>
            </a:br>
            <a:r>
              <a:rPr lang="en-GB" sz="1000"/>
              <a:t>Fluctuations in fuel prices</a:t>
            </a:r>
            <a:br>
              <a:rPr lang="en-GB" sz="1000"/>
            </a:br>
            <a:r>
              <a:rPr lang="en-GB" sz="1000"/>
              <a:t>Exchange rates</a:t>
            </a:r>
            <a:br>
              <a:rPr lang="en-GB" sz="1000"/>
            </a:br>
            <a:r>
              <a:rPr lang="en-GB" sz="1000"/>
              <a:t>Interest rates</a:t>
            </a:r>
            <a:br>
              <a:rPr lang="en-GB" sz="1000"/>
            </a:br>
            <a:r>
              <a:rPr lang="en-GB" sz="1000"/>
              <a:t>Inflation</a:t>
            </a:r>
            <a:br>
              <a:rPr lang="en-GB" sz="1000"/>
            </a:br>
            <a:r>
              <a:rPr lang="en-GB" sz="1000"/>
              <a:t>Highly competitive industry</a:t>
            </a:r>
            <a:br>
              <a:rPr lang="en-GB" sz="1000"/>
            </a:br>
            <a:br>
              <a:rPr lang="en-GB" sz="1000"/>
            </a:br>
            <a:r>
              <a:rPr lang="en-GB" sz="1000" b="1"/>
              <a:t>Social </a:t>
            </a:r>
            <a:br>
              <a:rPr lang="en-GB" sz="1000"/>
            </a:br>
            <a:r>
              <a:rPr lang="en-GB" sz="1000"/>
              <a:t>Growing middle class in developing economies</a:t>
            </a:r>
            <a:br>
              <a:rPr lang="en-GB" sz="1000"/>
            </a:br>
            <a:r>
              <a:rPr lang="en-GB" sz="1000"/>
              <a:t>Changing attitudes towards climate change</a:t>
            </a:r>
            <a:br>
              <a:rPr lang="en-GB" sz="1000"/>
            </a:br>
            <a:r>
              <a:rPr lang="en-GB" sz="1000"/>
              <a:t>Customer perception of the airline</a:t>
            </a:r>
            <a:br>
              <a:rPr lang="en-GB" sz="1000"/>
            </a:br>
            <a:br>
              <a:rPr lang="en-GB" sz="1000"/>
            </a:br>
            <a:r>
              <a:rPr lang="en-GB" sz="1000" b="1"/>
              <a:t>Technological</a:t>
            </a:r>
            <a:br>
              <a:rPr lang="en-GB" sz="1000"/>
            </a:br>
            <a:r>
              <a:rPr lang="en-GB" sz="1000"/>
              <a:t>Investments in mobile apps and digital tech</a:t>
            </a:r>
            <a:br>
              <a:rPr lang="en-GB" sz="1000"/>
            </a:br>
            <a:r>
              <a:rPr lang="en-GB" sz="1000"/>
              <a:t>Data analytics and AI</a:t>
            </a:r>
            <a:br>
              <a:rPr lang="en-GB" sz="1000"/>
            </a:br>
            <a:r>
              <a:rPr lang="en-GB" sz="1000"/>
              <a:t>Automation and robotics</a:t>
            </a:r>
            <a:br>
              <a:rPr lang="en-GB" sz="1000"/>
            </a:br>
            <a:br>
              <a:rPr lang="en-GB" sz="1000"/>
            </a:br>
            <a:r>
              <a:rPr lang="en-GB" sz="1000" b="1"/>
              <a:t>Legal</a:t>
            </a:r>
            <a:br>
              <a:rPr lang="en-GB" sz="1000"/>
            </a:br>
            <a:r>
              <a:rPr lang="en-GB" sz="1000"/>
              <a:t>Food safety regulations and consumer protection</a:t>
            </a:r>
            <a:br>
              <a:rPr lang="en-GB" sz="1000"/>
            </a:br>
            <a:r>
              <a:rPr lang="en-GB" sz="1000"/>
              <a:t>Data protection laws – GDPR</a:t>
            </a:r>
            <a:br>
              <a:rPr lang="en-GB" sz="1000"/>
            </a:br>
            <a:r>
              <a:rPr lang="en-GB" sz="1000"/>
              <a:t>Competition laws</a:t>
            </a:r>
            <a:br>
              <a:rPr lang="en-GB" sz="1000"/>
            </a:br>
            <a:br>
              <a:rPr lang="en-GB" sz="1000"/>
            </a:br>
            <a:r>
              <a:rPr lang="en-GB" sz="1000" b="1"/>
              <a:t>Environmental </a:t>
            </a:r>
            <a:br>
              <a:rPr lang="en-GB" sz="1000"/>
            </a:br>
            <a:r>
              <a:rPr lang="en-GB" sz="1000"/>
              <a:t>Pressure to reduce carbon emissions</a:t>
            </a:r>
            <a:br>
              <a:rPr lang="en-GB" sz="1000"/>
            </a:br>
            <a:r>
              <a:rPr lang="en-GB" sz="1000"/>
              <a:t>Climate change impacting weather patterns</a:t>
            </a:r>
            <a:br>
              <a:rPr lang="en-GB" sz="1000"/>
            </a:br>
            <a:r>
              <a:rPr lang="en-GB" sz="1000"/>
              <a:t>Growing customer demand for eco-friendly travel options</a:t>
            </a:r>
            <a:br>
              <a:rPr lang="en-GB" sz="1200"/>
            </a:br>
            <a:br>
              <a:rPr lang="en-GB" sz="1200"/>
            </a:br>
            <a:endParaRPr lang="en-GB" sz="1200"/>
          </a:p>
        </p:txBody>
      </p:sp>
      <p:sp>
        <p:nvSpPr>
          <p:cNvPr id="6" name="Rectangle 1027"/>
          <p:cNvSpPr txBox="1">
            <a:spLocks noChangeArrowheads="1"/>
          </p:cNvSpPr>
          <p:nvPr/>
        </p:nvSpPr>
        <p:spPr>
          <a:xfrm>
            <a:off x="364799" y="1222128"/>
            <a:ext cx="7772400" cy="41148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endParaRPr lang="en-GB" altLang="en-US" sz="240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8DD287FB-FA0A-096F-F569-602C75F486ED}"/>
              </a:ext>
            </a:extLst>
          </p:cNvPr>
          <p:cNvSpPr txBox="1"/>
          <p:nvPr/>
        </p:nvSpPr>
        <p:spPr>
          <a:xfrm>
            <a:off x="364799" y="972141"/>
            <a:ext cx="8414401" cy="461665"/>
          </a:xfrm>
          <a:prstGeom prst="rect">
            <a:avLst/>
          </a:prstGeom>
          <a:noFill/>
        </p:spPr>
        <p:txBody>
          <a:bodyPr wrap="square">
            <a:spAutoFit/>
          </a:bodyPr>
          <a:lstStyle/>
          <a:p>
            <a:pPr algn="l">
              <a:buFont typeface="Arial" panose="020B0604020202020204" pitchFamily="34" charset="0"/>
              <a:buChar char="•"/>
            </a:pPr>
            <a:endParaRPr lang="en-GB" sz="2400">
              <a:solidFill>
                <a:srgbClr val="13343B"/>
              </a:solidFill>
              <a:highlight>
                <a:srgbClr val="FCFCF9"/>
              </a:highlight>
              <a:latin typeface="__fkGroteskNeue_a82850"/>
            </a:endParaRPr>
          </a:p>
        </p:txBody>
      </p:sp>
      <p:pic>
        <p:nvPicPr>
          <p:cNvPr id="2050" name="Picture 2" descr="British Airways (@British_Airways) / X">
            <a:extLst>
              <a:ext uri="{FF2B5EF4-FFF2-40B4-BE49-F238E27FC236}">
                <a16:creationId xmlns:a16="http://schemas.microsoft.com/office/drawing/2014/main" id="{051581A4-5C7A-8E0E-9E4C-9660562BCCD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44312" y="988308"/>
            <a:ext cx="3699688" cy="3699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13402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3636" y="182562"/>
            <a:ext cx="8229600" cy="1143000"/>
          </a:xfrm>
        </p:spPr>
        <p:txBody>
          <a:bodyPr>
            <a:normAutofit/>
          </a:bodyPr>
          <a:lstStyle/>
          <a:p>
            <a:r>
              <a:rPr lang="en-GB" sz="4000" b="1"/>
              <a:t>Group activity</a:t>
            </a:r>
          </a:p>
        </p:txBody>
      </p:sp>
      <p:sp>
        <p:nvSpPr>
          <p:cNvPr id="6" name="Rectangle 1027"/>
          <p:cNvSpPr txBox="1">
            <a:spLocks noChangeArrowheads="1"/>
          </p:cNvSpPr>
          <p:nvPr/>
        </p:nvSpPr>
        <p:spPr>
          <a:xfrm>
            <a:off x="579474" y="1417638"/>
            <a:ext cx="7772400" cy="41148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endParaRPr lang="en-GB" altLang="en-US" sz="2400">
              <a:latin typeface="Arial" panose="020B0604020202020204" pitchFamily="34" charset="0"/>
              <a:cs typeface="Arial" panose="020B0604020202020204" pitchFamily="34" charset="0"/>
            </a:endParaRPr>
          </a:p>
        </p:txBody>
      </p:sp>
      <p:pic>
        <p:nvPicPr>
          <p:cNvPr id="3" name="Picture 2" descr="PESTLE Analysis. How to Conduct a PESTLE Analysis for… | by Anirban  Mukherjee ✍️ | Medium">
            <a:extLst>
              <a:ext uri="{FF2B5EF4-FFF2-40B4-BE49-F238E27FC236}">
                <a16:creationId xmlns:a16="http://schemas.microsoft.com/office/drawing/2014/main" id="{826F2D85-F2C3-FDC8-47A2-74571951A80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0002" y="1320421"/>
            <a:ext cx="7616868" cy="262226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8DD287FB-FA0A-096F-F569-602C75F486ED}"/>
              </a:ext>
            </a:extLst>
          </p:cNvPr>
          <p:cNvSpPr txBox="1"/>
          <p:nvPr/>
        </p:nvSpPr>
        <p:spPr>
          <a:xfrm>
            <a:off x="1534817" y="4275897"/>
            <a:ext cx="8414401" cy="461665"/>
          </a:xfrm>
          <a:prstGeom prst="rect">
            <a:avLst/>
          </a:prstGeom>
          <a:noFill/>
        </p:spPr>
        <p:txBody>
          <a:bodyPr wrap="square">
            <a:spAutoFit/>
          </a:bodyPr>
          <a:lstStyle/>
          <a:p>
            <a:pPr algn="l"/>
            <a:r>
              <a:rPr lang="en-GB" sz="2400" b="0" i="0" dirty="0">
                <a:solidFill>
                  <a:srgbClr val="13343B"/>
                </a:solidFill>
                <a:effectLst/>
                <a:highlight>
                  <a:srgbClr val="FCFCF9"/>
                </a:highlight>
                <a:latin typeface="__fkGroteskNeue_a82850"/>
              </a:rPr>
              <a:t>Complete a PESTLE analysis on a retailer of your choice.</a:t>
            </a:r>
          </a:p>
        </p:txBody>
      </p:sp>
    </p:spTree>
    <p:extLst>
      <p:ext uri="{BB962C8B-B14F-4D97-AF65-F5344CB8AC3E}">
        <p14:creationId xmlns:p14="http://schemas.microsoft.com/office/powerpoint/2010/main" val="13963460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13F434-2C99-7710-4E8B-A0872C0C16A7}"/>
              </a:ext>
            </a:extLst>
          </p:cNvPr>
          <p:cNvSpPr>
            <a:spLocks noGrp="1"/>
          </p:cNvSpPr>
          <p:nvPr>
            <p:ph type="ctrTitle"/>
          </p:nvPr>
        </p:nvSpPr>
        <p:spPr/>
        <p:txBody>
          <a:bodyPr/>
          <a:lstStyle/>
          <a:p>
            <a:r>
              <a:rPr lang="en-GB" dirty="0"/>
              <a:t>Break</a:t>
            </a:r>
          </a:p>
        </p:txBody>
      </p:sp>
      <p:sp>
        <p:nvSpPr>
          <p:cNvPr id="3" name="Subtitle 2">
            <a:extLst>
              <a:ext uri="{FF2B5EF4-FFF2-40B4-BE49-F238E27FC236}">
                <a16:creationId xmlns:a16="http://schemas.microsoft.com/office/drawing/2014/main" id="{F981DFBE-CB08-F5B5-9BF4-6B40A57EAD79}"/>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22198377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Stakeholder Theory</a:t>
            </a:r>
          </a:p>
        </p:txBody>
      </p:sp>
      <p:sp>
        <p:nvSpPr>
          <p:cNvPr id="6" name="Rectangle 1027"/>
          <p:cNvSpPr txBox="1">
            <a:spLocks noChangeArrowheads="1"/>
          </p:cNvSpPr>
          <p:nvPr/>
        </p:nvSpPr>
        <p:spPr>
          <a:xfrm>
            <a:off x="579474" y="1417638"/>
            <a:ext cx="7772400" cy="41148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altLang="en-US" sz="2400" dirty="0">
                <a:latin typeface="Arial" panose="020B0604020202020204" pitchFamily="34" charset="0"/>
                <a:cs typeface="Arial" panose="020B0604020202020204" pitchFamily="34" charset="0"/>
              </a:rPr>
              <a:t>What is a Stakeholder?</a:t>
            </a:r>
          </a:p>
          <a:p>
            <a:r>
              <a:rPr lang="en-GB" altLang="en-US" sz="2400" dirty="0">
                <a:latin typeface="Arial" panose="020B0604020202020204" pitchFamily="34" charset="0"/>
                <a:cs typeface="Arial" panose="020B0604020202020204" pitchFamily="34" charset="0"/>
              </a:rPr>
              <a:t>“…any group or individual who can affect or is affected by the achievement of an organisation’s objectives” (Freeman, 1984).</a:t>
            </a:r>
          </a:p>
          <a:p>
            <a:r>
              <a:rPr lang="en-GB" altLang="en-US" sz="2400" dirty="0">
                <a:latin typeface="Arial" panose="020B0604020202020204" pitchFamily="34" charset="0"/>
                <a:cs typeface="Arial" panose="020B0604020202020204" pitchFamily="34" charset="0"/>
              </a:rPr>
              <a:t>There may be conflict between the expectations of different groups of stakeholders. </a:t>
            </a:r>
          </a:p>
          <a:p>
            <a:r>
              <a:rPr lang="en-GB" altLang="en-US" sz="2400" dirty="0">
                <a:latin typeface="Arial" panose="020B0604020202020204" pitchFamily="34" charset="0"/>
                <a:cs typeface="Arial" panose="020B0604020202020204" pitchFamily="34" charset="0"/>
              </a:rPr>
              <a:t>In contrast, Friedman’s Shareholder Theory (1970) proposes the only stakeholders a company should consider are its shareholders. </a:t>
            </a:r>
          </a:p>
          <a:p>
            <a:endParaRPr lang="en-GB" alt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6771991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Opposing Views</a:t>
            </a:r>
          </a:p>
        </p:txBody>
      </p:sp>
      <p:sp>
        <p:nvSpPr>
          <p:cNvPr id="6" name="Rectangle 1027"/>
          <p:cNvSpPr txBox="1">
            <a:spLocks noChangeArrowheads="1"/>
          </p:cNvSpPr>
          <p:nvPr/>
        </p:nvSpPr>
        <p:spPr>
          <a:xfrm>
            <a:off x="579474" y="1417638"/>
            <a:ext cx="7772400" cy="4114800"/>
          </a:xfrm>
          <a:prstGeom prst="rect">
            <a:avLst/>
          </a:prstGeom>
        </p:spPr>
        <p:txBody>
          <a:bodyPr vert="horz" lIns="91440" tIns="45720" rIns="91440" bIns="45720" rtlCol="0">
            <a:normAutofit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altLang="en-US" sz="2400" dirty="0">
                <a:latin typeface="Arial" panose="020B0604020202020204" pitchFamily="34" charset="0"/>
                <a:cs typeface="Arial" panose="020B0604020202020204" pitchFamily="34" charset="0"/>
              </a:rPr>
              <a:t>Traditional view</a:t>
            </a:r>
          </a:p>
          <a:p>
            <a:pPr lvl="1"/>
            <a:r>
              <a:rPr lang="en-GB" altLang="en-US" sz="2000" dirty="0">
                <a:latin typeface="Arial" panose="020B0604020202020204" pitchFamily="34" charset="0"/>
                <a:cs typeface="Arial" panose="020B0604020202020204" pitchFamily="34" charset="0"/>
              </a:rPr>
              <a:t>Adam Smith’s The Wealth of Nations (1776) provided the basis for capitalism by focusing on specialisation and factors of production.</a:t>
            </a:r>
          </a:p>
          <a:p>
            <a:pPr lvl="1"/>
            <a:r>
              <a:rPr lang="en-GB" altLang="en-US" sz="2000" dirty="0">
                <a:latin typeface="Arial" panose="020B0604020202020204" pitchFamily="34" charset="0"/>
                <a:cs typeface="Arial" panose="020B0604020202020204" pitchFamily="34" charset="0"/>
              </a:rPr>
              <a:t>The general assumption is that organisations seek to maximise profit for their shareholders. </a:t>
            </a:r>
          </a:p>
          <a:p>
            <a:r>
              <a:rPr lang="en-GB" altLang="en-US" sz="2400" dirty="0">
                <a:latin typeface="Arial" panose="020B0604020202020204" pitchFamily="34" charset="0"/>
                <a:cs typeface="Arial" panose="020B0604020202020204" pitchFamily="34" charset="0"/>
              </a:rPr>
              <a:t>Alternative view</a:t>
            </a:r>
          </a:p>
          <a:p>
            <a:pPr lvl="1"/>
            <a:r>
              <a:rPr lang="en-GB" altLang="en-US" sz="2000" dirty="0">
                <a:latin typeface="Arial" panose="020B0604020202020204" pitchFamily="34" charset="0"/>
                <a:cs typeface="Arial" panose="020B0604020202020204" pitchFamily="34" charset="0"/>
              </a:rPr>
              <a:t>The alternative theory is that organisations seek to serve the interests of all its shareholders and owners.</a:t>
            </a:r>
          </a:p>
          <a:p>
            <a:pPr lvl="1"/>
            <a:r>
              <a:rPr lang="en-GB" altLang="en-US" sz="2000" dirty="0">
                <a:latin typeface="Arial" panose="020B0604020202020204" pitchFamily="34" charset="0"/>
                <a:cs typeface="Arial" panose="020B0604020202020204" pitchFamily="34" charset="0"/>
              </a:rPr>
              <a:t>Freeman (1984) defined stakeholder as being individuals or groups that affect or are affected by the achievement of an organisation’s objective. </a:t>
            </a:r>
          </a:p>
        </p:txBody>
      </p:sp>
    </p:spTree>
    <p:extLst>
      <p:ext uri="{BB962C8B-B14F-4D97-AF65-F5344CB8AC3E}">
        <p14:creationId xmlns:p14="http://schemas.microsoft.com/office/powerpoint/2010/main" val="2087538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Definitions</a:t>
            </a:r>
          </a:p>
        </p:txBody>
      </p:sp>
      <p:sp>
        <p:nvSpPr>
          <p:cNvPr id="6" name="Rectangle 1027"/>
          <p:cNvSpPr txBox="1">
            <a:spLocks noChangeArrowheads="1"/>
          </p:cNvSpPr>
          <p:nvPr/>
        </p:nvSpPr>
        <p:spPr>
          <a:xfrm>
            <a:off x="579474" y="1417638"/>
            <a:ext cx="7772400" cy="41148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altLang="en-US" sz="2400" dirty="0">
                <a:latin typeface="Arial" panose="020B0604020202020204" pitchFamily="34" charset="0"/>
                <a:cs typeface="Arial" panose="020B0604020202020204" pitchFamily="34" charset="0"/>
              </a:rPr>
              <a:t>Stakeholders</a:t>
            </a:r>
          </a:p>
          <a:p>
            <a:pPr lvl="1"/>
            <a:r>
              <a:rPr lang="en-GB" altLang="en-US" sz="2000" dirty="0">
                <a:latin typeface="Arial" panose="020B0604020202020204" pitchFamily="34" charset="0"/>
                <a:cs typeface="Arial" panose="020B0604020202020204" pitchFamily="34" charset="0"/>
              </a:rPr>
              <a:t>Those who are affected by and affect the actions of a firm.</a:t>
            </a:r>
          </a:p>
          <a:p>
            <a:pPr lvl="1"/>
            <a:r>
              <a:rPr lang="en-GB" altLang="en-US" sz="2000" dirty="0">
                <a:latin typeface="Arial" panose="020B0604020202020204" pitchFamily="34" charset="0"/>
                <a:cs typeface="Arial" panose="020B0604020202020204" pitchFamily="34" charset="0"/>
              </a:rPr>
              <a:t>These can be identified as internal or external stakeholders</a:t>
            </a:r>
          </a:p>
          <a:p>
            <a:r>
              <a:rPr lang="en-GB" altLang="en-US" sz="2400" dirty="0">
                <a:latin typeface="Arial" panose="020B0604020202020204" pitchFamily="34" charset="0"/>
                <a:cs typeface="Arial" panose="020B0604020202020204" pitchFamily="34" charset="0"/>
              </a:rPr>
              <a:t>Primary Stakeholders </a:t>
            </a:r>
          </a:p>
          <a:p>
            <a:pPr lvl="1"/>
            <a:r>
              <a:rPr lang="en-GB" altLang="en-US" sz="2000" dirty="0">
                <a:latin typeface="Arial" panose="020B0604020202020204" pitchFamily="34" charset="0"/>
                <a:cs typeface="Arial" panose="020B0604020202020204" pitchFamily="34" charset="0"/>
              </a:rPr>
              <a:t>Those who have a formal, official or contractual relationship with a firm. For example, stockholders, strategic customers, employees, communities, governmental agencies. </a:t>
            </a:r>
          </a:p>
          <a:p>
            <a:r>
              <a:rPr lang="en-GB" altLang="en-US" sz="2400" dirty="0">
                <a:latin typeface="Arial" panose="020B0604020202020204" pitchFamily="34" charset="0"/>
                <a:cs typeface="Arial" panose="020B0604020202020204" pitchFamily="34" charset="0"/>
              </a:rPr>
              <a:t>Secondary Stakeholders</a:t>
            </a:r>
          </a:p>
          <a:p>
            <a:pPr lvl="1"/>
            <a:r>
              <a:rPr lang="en-GB" altLang="en-US" sz="2000" dirty="0">
                <a:latin typeface="Arial" panose="020B0604020202020204" pitchFamily="34" charset="0"/>
                <a:cs typeface="Arial" panose="020B0604020202020204" pitchFamily="34" charset="0"/>
              </a:rPr>
              <a:t>All other stakeholders. For example, environmentalists, media, trade associations. </a:t>
            </a:r>
            <a:endParaRPr lang="en-GB" altLang="en-US"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642550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endParaRPr lang="en-GB" sz="4000" b="1" dirty="0"/>
          </a:p>
        </p:txBody>
      </p:sp>
      <p:sp>
        <p:nvSpPr>
          <p:cNvPr id="6" name="Rectangle 1027"/>
          <p:cNvSpPr txBox="1">
            <a:spLocks noChangeArrowheads="1"/>
          </p:cNvSpPr>
          <p:nvPr/>
        </p:nvSpPr>
        <p:spPr>
          <a:xfrm>
            <a:off x="579474" y="1417638"/>
            <a:ext cx="7772400" cy="41148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endParaRPr lang="en-GB" altLang="en-US" sz="1600" dirty="0">
              <a:latin typeface="Arial" panose="020B060402020202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1704526C-0CA0-0322-9970-60651DA975FD}"/>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2289"/>
          <a:stretch/>
        </p:blipFill>
        <p:spPr bwMode="auto">
          <a:xfrm>
            <a:off x="2034374" y="338287"/>
            <a:ext cx="5075251" cy="51941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693424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4000" b="1" dirty="0"/>
              <a:t>Effective Stakeholder Management</a:t>
            </a:r>
          </a:p>
        </p:txBody>
      </p:sp>
      <p:sp>
        <p:nvSpPr>
          <p:cNvPr id="6" name="Rectangle 1027"/>
          <p:cNvSpPr txBox="1">
            <a:spLocks noChangeArrowheads="1"/>
          </p:cNvSpPr>
          <p:nvPr/>
        </p:nvSpPr>
        <p:spPr>
          <a:xfrm>
            <a:off x="579474" y="1417638"/>
            <a:ext cx="7772400" cy="41148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altLang="en-US" sz="2400" dirty="0">
                <a:latin typeface="Arial" panose="020B0604020202020204" pitchFamily="34" charset="0"/>
                <a:cs typeface="Arial" panose="020B0604020202020204" pitchFamily="34" charset="0"/>
              </a:rPr>
              <a:t>Five core questions an organisation should consider:</a:t>
            </a:r>
          </a:p>
          <a:p>
            <a:pPr lvl="1"/>
            <a:r>
              <a:rPr lang="en-GB" altLang="en-US" sz="2000" dirty="0">
                <a:latin typeface="Arial" panose="020B0604020202020204" pitchFamily="34" charset="0"/>
                <a:cs typeface="Arial" panose="020B0604020202020204" pitchFamily="34" charset="0"/>
              </a:rPr>
              <a:t>Who are our stakeholders?</a:t>
            </a:r>
          </a:p>
          <a:p>
            <a:pPr lvl="1"/>
            <a:r>
              <a:rPr lang="en-GB" altLang="en-US" sz="2000" dirty="0">
                <a:latin typeface="Arial" panose="020B0604020202020204" pitchFamily="34" charset="0"/>
                <a:cs typeface="Arial" panose="020B0604020202020204" pitchFamily="34" charset="0"/>
              </a:rPr>
              <a:t>What impact do they/can they have on the organisation (increase profit, improve customer satisfaction, damage the brand/organisation name).</a:t>
            </a:r>
          </a:p>
          <a:p>
            <a:pPr lvl="1"/>
            <a:r>
              <a:rPr lang="en-GB" altLang="en-US" sz="2000" dirty="0">
                <a:latin typeface="Arial" panose="020B0604020202020204" pitchFamily="34" charset="0"/>
                <a:cs typeface="Arial" panose="020B0604020202020204" pitchFamily="34" charset="0"/>
              </a:rPr>
              <a:t>What opportunities or threats do stakeholders bring?</a:t>
            </a:r>
          </a:p>
          <a:p>
            <a:pPr lvl="1"/>
            <a:r>
              <a:rPr lang="en-GB" altLang="en-US" sz="2000" dirty="0">
                <a:latin typeface="Arial" panose="020B0604020202020204" pitchFamily="34" charset="0"/>
                <a:cs typeface="Arial" panose="020B0604020202020204" pitchFamily="34" charset="0"/>
              </a:rPr>
              <a:t>What responsibilities do they have to the stakeholder (economic, legal, ethical).</a:t>
            </a:r>
          </a:p>
          <a:p>
            <a:pPr lvl="1"/>
            <a:r>
              <a:rPr lang="en-GB" altLang="en-US" sz="2000" dirty="0">
                <a:latin typeface="Arial" panose="020B0604020202020204" pitchFamily="34" charset="0"/>
                <a:cs typeface="Arial" panose="020B0604020202020204" pitchFamily="34" charset="0"/>
              </a:rPr>
              <a:t>What strategies or actions should an organisation follow to ensure they manage stakeholders expectations?</a:t>
            </a:r>
          </a:p>
          <a:p>
            <a:pPr marL="0" indent="0">
              <a:buNone/>
            </a:pPr>
            <a:endParaRPr lang="en-GB" alt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0026343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Stakeholder Analysis Model</a:t>
            </a:r>
          </a:p>
        </p:txBody>
      </p:sp>
      <p:sp>
        <p:nvSpPr>
          <p:cNvPr id="6" name="Rectangle 1027"/>
          <p:cNvSpPr txBox="1">
            <a:spLocks noChangeArrowheads="1"/>
          </p:cNvSpPr>
          <p:nvPr/>
        </p:nvSpPr>
        <p:spPr>
          <a:xfrm>
            <a:off x="579474" y="1417638"/>
            <a:ext cx="7772400" cy="41148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altLang="en-US" sz="2400" dirty="0" err="1">
                <a:latin typeface="Arial" panose="020B0604020202020204" pitchFamily="34" charset="0"/>
                <a:cs typeface="Arial" panose="020B0604020202020204" pitchFamily="34" charset="0"/>
              </a:rPr>
              <a:t>Mendelow</a:t>
            </a:r>
            <a:r>
              <a:rPr lang="en-GB" altLang="en-US" sz="2400" dirty="0">
                <a:latin typeface="Arial" panose="020B0604020202020204" pitchFamily="34" charset="0"/>
                <a:cs typeface="Arial" panose="020B0604020202020204" pitchFamily="34" charset="0"/>
              </a:rPr>
              <a:t> (1991) proposed a model that ranks stakeholder according to power and interest.</a:t>
            </a:r>
          </a:p>
          <a:p>
            <a:r>
              <a:rPr lang="en-GB" altLang="en-US" sz="2400" dirty="0">
                <a:latin typeface="Arial" panose="020B0604020202020204" pitchFamily="34" charset="0"/>
                <a:cs typeface="Arial" panose="020B0604020202020204" pitchFamily="34" charset="0"/>
              </a:rPr>
              <a:t>Benefits of stakeholder analysis:</a:t>
            </a:r>
          </a:p>
          <a:p>
            <a:pPr lvl="1"/>
            <a:r>
              <a:rPr lang="en-GB" altLang="en-US" sz="2400" dirty="0">
                <a:latin typeface="Arial" panose="020B0604020202020204" pitchFamily="34" charset="0"/>
                <a:cs typeface="Arial" panose="020B0604020202020204" pitchFamily="34" charset="0"/>
              </a:rPr>
              <a:t>Enables you to prioritise stakeholders</a:t>
            </a:r>
          </a:p>
          <a:p>
            <a:pPr lvl="1"/>
            <a:r>
              <a:rPr lang="en-GB" altLang="en-US" sz="2400" dirty="0">
                <a:latin typeface="Arial" panose="020B0604020202020204" pitchFamily="34" charset="0"/>
                <a:cs typeface="Arial" panose="020B0604020202020204" pitchFamily="34" charset="0"/>
              </a:rPr>
              <a:t>Helps to explain the project to others</a:t>
            </a:r>
          </a:p>
          <a:p>
            <a:pPr lvl="1"/>
            <a:r>
              <a:rPr lang="en-GB" altLang="en-US" sz="2400" dirty="0">
                <a:latin typeface="Arial" panose="020B0604020202020204" pitchFamily="34" charset="0"/>
                <a:cs typeface="Arial" panose="020B0604020202020204" pitchFamily="34" charset="0"/>
              </a:rPr>
              <a:t>Helps keep the project team and stakeholders engaged</a:t>
            </a:r>
          </a:p>
          <a:p>
            <a:pPr lvl="1"/>
            <a:r>
              <a:rPr lang="en-GB" altLang="en-US" sz="2400" dirty="0">
                <a:latin typeface="Arial" panose="020B0604020202020204" pitchFamily="34" charset="0"/>
                <a:cs typeface="Arial" panose="020B0604020202020204" pitchFamily="34" charset="0"/>
              </a:rPr>
              <a:t>Quick and easy to create</a:t>
            </a:r>
          </a:p>
          <a:p>
            <a:pPr lvl="1"/>
            <a:r>
              <a:rPr lang="en-GB" altLang="en-US" sz="2400" dirty="0">
                <a:latin typeface="Arial" panose="020B0604020202020204" pitchFamily="34" charset="0"/>
                <a:cs typeface="Arial" panose="020B0604020202020204" pitchFamily="34" charset="0"/>
              </a:rPr>
              <a:t>Can easily adapt it throughout the project</a:t>
            </a:r>
          </a:p>
          <a:p>
            <a:endParaRPr lang="en-GB" altLang="en-US" sz="2400" dirty="0">
              <a:latin typeface="Arial" panose="020B0604020202020204" pitchFamily="34" charset="0"/>
              <a:cs typeface="Arial" panose="020B0604020202020204" pitchFamily="34" charset="0"/>
            </a:endParaRPr>
          </a:p>
          <a:p>
            <a:pPr marL="0" indent="0">
              <a:buNone/>
            </a:pPr>
            <a:endParaRPr lang="en-GB" alt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9225774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err="1"/>
              <a:t>Mendelow</a:t>
            </a:r>
            <a:r>
              <a:rPr lang="en-GB" sz="4000" b="1" dirty="0"/>
              <a:t> Stakeholder Matrix</a:t>
            </a:r>
          </a:p>
        </p:txBody>
      </p:sp>
      <p:sp>
        <p:nvSpPr>
          <p:cNvPr id="6" name="Rectangle 1027"/>
          <p:cNvSpPr txBox="1">
            <a:spLocks noChangeArrowheads="1"/>
          </p:cNvSpPr>
          <p:nvPr/>
        </p:nvSpPr>
        <p:spPr>
          <a:xfrm>
            <a:off x="579474" y="1417638"/>
            <a:ext cx="7772400" cy="41148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endParaRPr lang="en-GB" altLang="en-US" sz="2400" dirty="0">
              <a:latin typeface="Arial" panose="020B0604020202020204" pitchFamily="34" charset="0"/>
              <a:cs typeface="Arial" panose="020B0604020202020204" pitchFamily="34" charset="0"/>
            </a:endParaRPr>
          </a:p>
          <a:p>
            <a:pPr marL="0" indent="0">
              <a:buNone/>
            </a:pPr>
            <a:endParaRPr lang="en-GB" altLang="en-US" sz="2400" dirty="0">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11EF4A74-34DF-D48A-E1EA-D06C6692A2B1}"/>
              </a:ext>
            </a:extLst>
          </p:cNvPr>
          <p:cNvPicPr>
            <a:picLocks noChangeAspect="1"/>
          </p:cNvPicPr>
          <p:nvPr/>
        </p:nvPicPr>
        <p:blipFill>
          <a:blip r:embed="rId3"/>
          <a:stretch>
            <a:fillRect/>
          </a:stretch>
        </p:blipFill>
        <p:spPr>
          <a:xfrm>
            <a:off x="1827937" y="1549227"/>
            <a:ext cx="5076137" cy="3759545"/>
          </a:xfrm>
          <a:prstGeom prst="rect">
            <a:avLst/>
          </a:prstGeom>
        </p:spPr>
      </p:pic>
    </p:spTree>
    <p:extLst>
      <p:ext uri="{BB962C8B-B14F-4D97-AF65-F5344CB8AC3E}">
        <p14:creationId xmlns:p14="http://schemas.microsoft.com/office/powerpoint/2010/main" val="15799342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Categories of the Matrix</a:t>
            </a:r>
          </a:p>
        </p:txBody>
      </p:sp>
      <p:sp>
        <p:nvSpPr>
          <p:cNvPr id="6" name="Rectangle 1027"/>
          <p:cNvSpPr txBox="1">
            <a:spLocks noChangeArrowheads="1"/>
          </p:cNvSpPr>
          <p:nvPr/>
        </p:nvSpPr>
        <p:spPr>
          <a:xfrm>
            <a:off x="579474" y="1417638"/>
            <a:ext cx="7772400" cy="4114800"/>
          </a:xfrm>
          <a:prstGeom prst="rect">
            <a:avLst/>
          </a:prstGeom>
        </p:spPr>
        <p:txBody>
          <a:bodyPr vert="horz" lIns="91440" tIns="45720" rIns="91440" bIns="45720" rtlCol="0">
            <a:normAutofit fontScale="92500"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altLang="en-US" sz="3600" dirty="0">
                <a:latin typeface="+mj-lt"/>
                <a:cs typeface="Arial" panose="020B0604020202020204" pitchFamily="34" charset="0"/>
              </a:rPr>
              <a:t>A. Minimal effort – Low power, low interest</a:t>
            </a:r>
          </a:p>
          <a:p>
            <a:r>
              <a:rPr lang="en-GB" altLang="en-US" sz="3600" dirty="0">
                <a:latin typeface="+mj-lt"/>
                <a:cs typeface="Arial" panose="020B0604020202020204" pitchFamily="34" charset="0"/>
              </a:rPr>
              <a:t>B. Keep informed - Low power, high interest</a:t>
            </a:r>
          </a:p>
          <a:p>
            <a:r>
              <a:rPr lang="en-GB" altLang="en-US" sz="3600" dirty="0">
                <a:latin typeface="+mj-lt"/>
                <a:cs typeface="Arial" panose="020B0604020202020204" pitchFamily="34" charset="0"/>
              </a:rPr>
              <a:t>C. Keep satisfied - High power, low interest</a:t>
            </a:r>
          </a:p>
          <a:p>
            <a:r>
              <a:rPr lang="en-GB" altLang="en-US" sz="3600" dirty="0">
                <a:latin typeface="+mj-lt"/>
                <a:cs typeface="Arial" panose="020B0604020202020204" pitchFamily="34" charset="0"/>
              </a:rPr>
              <a:t>D. Key players – High power, high interest</a:t>
            </a:r>
          </a:p>
          <a:p>
            <a:endParaRPr lang="en-GB" altLang="en-US" sz="2400" dirty="0">
              <a:latin typeface="Arial" panose="020B0604020202020204" pitchFamily="34" charset="0"/>
              <a:cs typeface="Arial" panose="020B0604020202020204" pitchFamily="34" charset="0"/>
            </a:endParaRPr>
          </a:p>
          <a:p>
            <a:pPr marL="0" indent="0">
              <a:buNone/>
            </a:pPr>
            <a:endParaRPr lang="en-GB" altLang="en-US" sz="2400" dirty="0">
              <a:latin typeface="Arial" panose="020B0604020202020204" pitchFamily="34" charset="0"/>
              <a:cs typeface="Arial" panose="020B0604020202020204" pitchFamily="34" charset="0"/>
            </a:endParaRPr>
          </a:p>
          <a:p>
            <a:endParaRPr lang="en-GB" altLang="en-US" sz="2400" dirty="0">
              <a:latin typeface="Arial" panose="020B0604020202020204" pitchFamily="34" charset="0"/>
              <a:cs typeface="Arial" panose="020B0604020202020204" pitchFamily="34" charset="0"/>
            </a:endParaRPr>
          </a:p>
          <a:p>
            <a:pPr marL="0" indent="0">
              <a:buNone/>
            </a:pPr>
            <a:endParaRPr lang="en-GB" alt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809657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Problem of the Week</a:t>
            </a:r>
          </a:p>
        </p:txBody>
      </p:sp>
      <p:sp>
        <p:nvSpPr>
          <p:cNvPr id="6" name="Rectangle 1027"/>
          <p:cNvSpPr txBox="1">
            <a:spLocks noChangeArrowheads="1"/>
          </p:cNvSpPr>
          <p:nvPr/>
        </p:nvSpPr>
        <p:spPr>
          <a:xfrm>
            <a:off x="579474" y="1417638"/>
            <a:ext cx="7772400" cy="41148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endParaRPr lang="en-GB" altLang="en-US" sz="2400"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478A6A06-ABC7-2C45-A6EB-766DE22E1AF1}"/>
              </a:ext>
            </a:extLst>
          </p:cNvPr>
          <p:cNvSpPr txBox="1"/>
          <p:nvPr/>
        </p:nvSpPr>
        <p:spPr>
          <a:xfrm>
            <a:off x="792126" y="1305342"/>
            <a:ext cx="7376514" cy="3970318"/>
          </a:xfrm>
          <a:prstGeom prst="rect">
            <a:avLst/>
          </a:prstGeom>
          <a:noFill/>
        </p:spPr>
        <p:txBody>
          <a:bodyPr wrap="square">
            <a:spAutoFit/>
          </a:bodyPr>
          <a:lstStyle/>
          <a:p>
            <a:r>
              <a:rPr lang="en-GB" b="0" i="0" dirty="0">
                <a:solidFill>
                  <a:srgbClr val="13343B"/>
                </a:solidFill>
                <a:effectLst/>
                <a:highlight>
                  <a:srgbClr val="FCFCF9"/>
                </a:highlight>
                <a:latin typeface="__fkGroteskNeue_598ab8"/>
              </a:rPr>
              <a:t>Green University is a medium-sized institution with approximately 10,000 students and 1,500 faculty and staff members. The university prides itself on its commitment to sustainability and environmental responsibility. However, the current recycling program on campus is outdated and inefficient, resulting in a significant amount of recyclable materials ending up in landfill.</a:t>
            </a:r>
          </a:p>
          <a:p>
            <a:endParaRPr lang="en-GB" b="0" i="0" dirty="0">
              <a:solidFill>
                <a:srgbClr val="13343B"/>
              </a:solidFill>
              <a:effectLst/>
              <a:highlight>
                <a:srgbClr val="FCFCF9"/>
              </a:highlight>
              <a:latin typeface="__fkGroteskNeue_598ab8"/>
            </a:endParaRPr>
          </a:p>
          <a:p>
            <a:r>
              <a:rPr lang="en-GB" b="0" i="0" dirty="0">
                <a:solidFill>
                  <a:srgbClr val="13343B"/>
                </a:solidFill>
                <a:effectLst/>
                <a:highlight>
                  <a:srgbClr val="FCFCF9"/>
                </a:highlight>
                <a:latin typeface="__fkGroteskNeue_598ab8"/>
              </a:rPr>
              <a:t>The university's administration has decided to implement a comprehensive new recycling program to address this issue. The program aims to increase recycling rates, reduce waste, and promote a more sustainable campus environment.</a:t>
            </a:r>
          </a:p>
          <a:p>
            <a:endParaRPr lang="en-GB" dirty="0">
              <a:solidFill>
                <a:srgbClr val="13343B"/>
              </a:solidFill>
              <a:highlight>
                <a:srgbClr val="FCFCF9"/>
              </a:highlight>
              <a:latin typeface="__fkGroteskNeue_598ab8"/>
            </a:endParaRPr>
          </a:p>
          <a:p>
            <a:r>
              <a:rPr lang="en-GB" b="0" i="0" dirty="0">
                <a:solidFill>
                  <a:srgbClr val="13343B"/>
                </a:solidFill>
                <a:effectLst/>
                <a:highlight>
                  <a:srgbClr val="FCFCF9"/>
                </a:highlight>
                <a:latin typeface="__fkGroteskNeue_598ab8"/>
              </a:rPr>
              <a:t>Identify the potential stakeholders involved in implementing the new campus recycling program and assess their levels of interest and influence using Mendelow's Stakeholder Matrix.</a:t>
            </a:r>
            <a:endParaRPr lang="en-GB" dirty="0"/>
          </a:p>
        </p:txBody>
      </p:sp>
    </p:spTree>
    <p:extLst>
      <p:ext uri="{BB962C8B-B14F-4D97-AF65-F5344CB8AC3E}">
        <p14:creationId xmlns:p14="http://schemas.microsoft.com/office/powerpoint/2010/main" val="251035818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A189D2-0643-5BBE-F18F-BCF744DB6BC8}"/>
              </a:ext>
            </a:extLst>
          </p:cNvPr>
          <p:cNvSpPr>
            <a:spLocks noGrp="1"/>
          </p:cNvSpPr>
          <p:nvPr>
            <p:ph type="ctrTitle"/>
          </p:nvPr>
        </p:nvSpPr>
        <p:spPr/>
        <p:txBody>
          <a:bodyPr/>
          <a:lstStyle/>
          <a:p>
            <a:r>
              <a:rPr lang="en-GB"/>
              <a:t>Any questions? </a:t>
            </a:r>
          </a:p>
        </p:txBody>
      </p:sp>
      <p:sp>
        <p:nvSpPr>
          <p:cNvPr id="3" name="Subtitle 2">
            <a:extLst>
              <a:ext uri="{FF2B5EF4-FFF2-40B4-BE49-F238E27FC236}">
                <a16:creationId xmlns:a16="http://schemas.microsoft.com/office/drawing/2014/main" id="{E49E5A57-69E4-6F9C-4ED8-18209E242790}"/>
              </a:ext>
            </a:extLst>
          </p:cNvPr>
          <p:cNvSpPr>
            <a:spLocks noGrp="1"/>
          </p:cNvSpPr>
          <p:nvPr>
            <p:ph type="subTitle" idx="1"/>
          </p:nvPr>
        </p:nvSpPr>
        <p:spPr/>
        <p:txBody>
          <a:bodyPr/>
          <a:lstStyle/>
          <a:p>
            <a:r>
              <a:rPr lang="en-GB" dirty="0"/>
              <a:t>Recap quiz next week to test your knowledge!</a:t>
            </a:r>
          </a:p>
        </p:txBody>
      </p:sp>
    </p:spTree>
    <p:extLst>
      <p:ext uri="{BB962C8B-B14F-4D97-AF65-F5344CB8AC3E}">
        <p14:creationId xmlns:p14="http://schemas.microsoft.com/office/powerpoint/2010/main" val="3159722405"/>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Equity</Template>
  <TotalTime>0</TotalTime>
  <Words>2995</Words>
  <Application>Microsoft Office PowerPoint</Application>
  <PresentationFormat>On-screen Show (4:3)</PresentationFormat>
  <Paragraphs>252</Paragraphs>
  <Slides>26</Slides>
  <Notes>26</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26</vt:i4>
      </vt:variant>
    </vt:vector>
  </HeadingPairs>
  <TitlesOfParts>
    <vt:vector size="37" baseType="lpstr">
      <vt:lpstr>__fkGroteskNeue_598ab8</vt:lpstr>
      <vt:lpstr>__fkGroteskNeue_a82850</vt:lpstr>
      <vt:lpstr>Indeed Sans</vt:lpstr>
      <vt:lpstr>Inter</vt:lpstr>
      <vt:lpstr>Myriad Pro</vt:lpstr>
      <vt:lpstr>var(--font-berkeley-mono)</vt:lpstr>
      <vt:lpstr>var(--font-fk-grotesk)</vt:lpstr>
      <vt:lpstr>var(--font-fk-grotesk-neue)</vt:lpstr>
      <vt:lpstr>Arial</vt:lpstr>
      <vt:lpstr>Calibri</vt:lpstr>
      <vt:lpstr>20140311PresentationUWTSDTemplate</vt:lpstr>
      <vt:lpstr>Certificate of Higher Education in Employability Skills  Problem Solving and Innovation (BMSW4014)  Jaliya de Silva/Arpu Kumar</vt:lpstr>
      <vt:lpstr>Agenda </vt:lpstr>
      <vt:lpstr>What is PESTLE?</vt:lpstr>
      <vt:lpstr>Political Factors</vt:lpstr>
      <vt:lpstr>Economic Factors</vt:lpstr>
      <vt:lpstr>Social Factors</vt:lpstr>
      <vt:lpstr>Technological Factors</vt:lpstr>
      <vt:lpstr>Legal Factors</vt:lpstr>
      <vt:lpstr>Environmental Factors</vt:lpstr>
      <vt:lpstr>Why use it? </vt:lpstr>
      <vt:lpstr>Macro-environment</vt:lpstr>
      <vt:lpstr>Example of PESTLE in action</vt:lpstr>
      <vt:lpstr>PowerPoint Presentation</vt:lpstr>
      <vt:lpstr>Political Brexit Government policies Geopolitical stability Compliance with regulations Government support  Economic Fluctuations in fuel prices Exchange rates Interest rates Inflation Highly competitive industry  Social  Growing middle class in developing economies Changing attitudes towards climate change Customer perception of the airline  Technological Investments in mobile apps and digital tech Data analytics and AI Automation and robotics  Legal Food safety regulations and consumer protection Data protection laws – GDPR Competition laws  Environmental  Pressure to reduce carbon emissions Climate change impacting weather patterns Growing customer demand for eco-friendly travel options  </vt:lpstr>
      <vt:lpstr>Group activity</vt:lpstr>
      <vt:lpstr>Break</vt:lpstr>
      <vt:lpstr>Stakeholder Theory</vt:lpstr>
      <vt:lpstr>Opposing Views</vt:lpstr>
      <vt:lpstr>Definitions</vt:lpstr>
      <vt:lpstr>PowerPoint Presentation</vt:lpstr>
      <vt:lpstr>Effective Stakeholder Management</vt:lpstr>
      <vt:lpstr>Stakeholder Analysis Model</vt:lpstr>
      <vt:lpstr>Mendelow Stakeholder Matrix</vt:lpstr>
      <vt:lpstr>Categories of the Matrix</vt:lpstr>
      <vt:lpstr>Problem of the Week</vt:lpstr>
      <vt:lpstr>Any questions?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CertHE Skills for the Workplace Module: BMSK4004</dc:title>
  <dc:creator>Michaela Schriek</dc:creator>
  <cp:lastModifiedBy>Jaliya De Silva</cp:lastModifiedBy>
  <cp:revision>3</cp:revision>
  <dcterms:created xsi:type="dcterms:W3CDTF">2017-12-11T18:00:04Z</dcterms:created>
  <dcterms:modified xsi:type="dcterms:W3CDTF">2025-11-10T22:50:57Z</dcterms:modified>
</cp:coreProperties>
</file>