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358" r:id="rId5"/>
    <p:sldId id="259" r:id="rId6"/>
    <p:sldId id="359" r:id="rId7"/>
    <p:sldId id="360" r:id="rId8"/>
    <p:sldId id="361" r:id="rId9"/>
    <p:sldId id="362" r:id="rId10"/>
    <p:sldId id="364" r:id="rId11"/>
    <p:sldId id="375" r:id="rId12"/>
    <p:sldId id="380" r:id="rId13"/>
    <p:sldId id="387" r:id="rId14"/>
    <p:sldId id="388" r:id="rId15"/>
    <p:sldId id="389" r:id="rId16"/>
    <p:sldId id="390" r:id="rId17"/>
    <p:sldId id="391" r:id="rId18"/>
    <p:sldId id="392" r:id="rId19"/>
    <p:sldId id="384" r:id="rId20"/>
    <p:sldId id="385" r:id="rId21"/>
    <p:sldId id="386" r:id="rId22"/>
    <p:sldId id="363" r:id="rId23"/>
    <p:sldId id="393" r:id="rId24"/>
    <p:sldId id="394" r:id="rId25"/>
    <p:sldId id="39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904B-3884-9A1A-EC84-2BD2A6DB77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6A3BA0-FC07-7975-C483-DB3B51B596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AA6EC4-F3D2-9967-3609-4EA9BA594833}"/>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5" name="Footer Placeholder 4">
            <a:extLst>
              <a:ext uri="{FF2B5EF4-FFF2-40B4-BE49-F238E27FC236}">
                <a16:creationId xmlns:a16="http://schemas.microsoft.com/office/drawing/2014/main" id="{B74BAC3B-DF8A-CCF0-B726-4F3114B919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A5858-1B46-9F57-01E5-F708DE64374E}"/>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180363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982E1-8EB7-C7AD-51C8-C097F11EC8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227DE9-443E-E2E6-73C5-6086D04F6E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1EDF9-C965-5BB6-2357-CC5083A1A255}"/>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5" name="Footer Placeholder 4">
            <a:extLst>
              <a:ext uri="{FF2B5EF4-FFF2-40B4-BE49-F238E27FC236}">
                <a16:creationId xmlns:a16="http://schemas.microsoft.com/office/drawing/2014/main" id="{54F1D343-50AF-8A33-3A6B-BDE840BF2C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880B46-0793-DA13-6164-6DFD5793E61E}"/>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1429898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8FADB-A2A8-5897-4836-A737FF8D43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CE33C4-7AD8-D6EA-E539-71CF431F71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3B4DDA-0DEE-60CC-7090-8F446820EC35}"/>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5" name="Footer Placeholder 4">
            <a:extLst>
              <a:ext uri="{FF2B5EF4-FFF2-40B4-BE49-F238E27FC236}">
                <a16:creationId xmlns:a16="http://schemas.microsoft.com/office/drawing/2014/main" id="{FD9FFD9C-8AF3-4789-0E49-AEB542BAEC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06FDAB-5601-B27B-EB93-19CF6114D681}"/>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3162037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F855-2E6A-F658-D4CD-984776DC03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7260E-AED0-FEAD-5875-A97A150C4C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18CE3C-DE02-1EFC-229C-E93C6D090A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E035F8-2C61-8837-DEB4-F1FFC4007DA2}"/>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6" name="Footer Placeholder 5">
            <a:extLst>
              <a:ext uri="{FF2B5EF4-FFF2-40B4-BE49-F238E27FC236}">
                <a16:creationId xmlns:a16="http://schemas.microsoft.com/office/drawing/2014/main" id="{5586D97B-58E1-EEAB-A379-8F95D515F2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6B4766-FB77-A67C-E227-C8386C90B31B}"/>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3834625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4DF7-98D2-B210-31F4-30E1190C0E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1AFA96-0250-140D-8555-D26A0AFBD3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E5BA89-5778-9AEC-AA21-58D39416B0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C00468-2709-38FF-6B35-384BEEA34A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C2D672-897C-110F-0807-D8A007E648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B5EE5C-36DD-25D5-EF55-47BD5F4A837F}"/>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8" name="Footer Placeholder 7">
            <a:extLst>
              <a:ext uri="{FF2B5EF4-FFF2-40B4-BE49-F238E27FC236}">
                <a16:creationId xmlns:a16="http://schemas.microsoft.com/office/drawing/2014/main" id="{08B516F9-038A-9B27-5553-90453783BE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CE5684-83C9-7865-DCA2-2DC14386E5F6}"/>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184853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0F64A-5FC4-6951-640B-8DECAD7402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F7C1EF-D69C-A2CA-68F3-03FB987403EB}"/>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4" name="Footer Placeholder 3">
            <a:extLst>
              <a:ext uri="{FF2B5EF4-FFF2-40B4-BE49-F238E27FC236}">
                <a16:creationId xmlns:a16="http://schemas.microsoft.com/office/drawing/2014/main" id="{16624C8D-ADD0-2AD7-7EA7-425E07CFE7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3DB1DC-D127-1554-6E4B-A58D551CEFA2}"/>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693203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4B1295-C033-7B2F-5071-538D95F59550}"/>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3" name="Footer Placeholder 2">
            <a:extLst>
              <a:ext uri="{FF2B5EF4-FFF2-40B4-BE49-F238E27FC236}">
                <a16:creationId xmlns:a16="http://schemas.microsoft.com/office/drawing/2014/main" id="{126E3EDC-8FC2-2B38-4F8F-CF3F861AC7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6F1E6F-B04D-BCD1-0653-2E3DCC11BE71}"/>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1703789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389BC-8F22-15FF-DCE7-C1434D8172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5B3A7F-B89F-E274-0362-46DBFFDC59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6C0847-FF24-AA8C-4B3E-1AE4BE9401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0A322C-A240-77F9-AE9A-D0F65D0A8C12}"/>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6" name="Footer Placeholder 5">
            <a:extLst>
              <a:ext uri="{FF2B5EF4-FFF2-40B4-BE49-F238E27FC236}">
                <a16:creationId xmlns:a16="http://schemas.microsoft.com/office/drawing/2014/main" id="{1FB35D75-D41A-0D1B-8EAE-58965DA0B1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E157F3-B121-9FE4-44D6-8E1032836D30}"/>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350197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80AA7-ADEE-B4CC-6802-0E6E0F3F3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01448B-E3AF-0E1B-105A-CA758F790B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B68FF1-7312-2086-0D7F-4A574AA32C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500CFD-62D1-9FF1-5948-D7042F3CFC87}"/>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6" name="Footer Placeholder 5">
            <a:extLst>
              <a:ext uri="{FF2B5EF4-FFF2-40B4-BE49-F238E27FC236}">
                <a16:creationId xmlns:a16="http://schemas.microsoft.com/office/drawing/2014/main" id="{8D097303-170D-74CB-AF76-C181A0CE50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8295B2-5DDE-C33C-26F9-07080E447730}"/>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3572691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F707-FFD2-1E94-665D-CC637454AE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146C4F-EFA8-DE0B-FF92-92C035B45A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6F58BF-67E3-937A-97D8-7DAFE3859009}"/>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5" name="Footer Placeholder 4">
            <a:extLst>
              <a:ext uri="{FF2B5EF4-FFF2-40B4-BE49-F238E27FC236}">
                <a16:creationId xmlns:a16="http://schemas.microsoft.com/office/drawing/2014/main" id="{25C98AE0-8D46-4B4C-EF2B-5C960003CE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EF91AC-917B-1401-EB72-7F98CDB2BBFD}"/>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1366004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324DC5-FCB6-39E6-5F56-DBFBB259E1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BFBD01-42BA-5321-40B9-6F3AD2C68D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CFEDD2-6B3C-EB30-EEC5-6F13C4C707C7}"/>
              </a:ext>
            </a:extLst>
          </p:cNvPr>
          <p:cNvSpPr>
            <a:spLocks noGrp="1"/>
          </p:cNvSpPr>
          <p:nvPr>
            <p:ph type="dt" sz="half" idx="10"/>
          </p:nvPr>
        </p:nvSpPr>
        <p:spPr/>
        <p:txBody>
          <a:bodyPr/>
          <a:lstStyle/>
          <a:p>
            <a:fld id="{042224EB-4EDA-4DC1-AF6D-3E99C1233C3F}" type="datetimeFigureOut">
              <a:rPr lang="en-GB" smtClean="0"/>
              <a:t>10/12/2024</a:t>
            </a:fld>
            <a:endParaRPr lang="en-GB"/>
          </a:p>
        </p:txBody>
      </p:sp>
      <p:sp>
        <p:nvSpPr>
          <p:cNvPr id="5" name="Footer Placeholder 4">
            <a:extLst>
              <a:ext uri="{FF2B5EF4-FFF2-40B4-BE49-F238E27FC236}">
                <a16:creationId xmlns:a16="http://schemas.microsoft.com/office/drawing/2014/main" id="{6905C298-A95B-D503-028A-863B2DCE0E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EE7328-BEB4-0A6F-D115-2E05463B7BE9}"/>
              </a:ext>
            </a:extLst>
          </p:cNvPr>
          <p:cNvSpPr>
            <a:spLocks noGrp="1"/>
          </p:cNvSpPr>
          <p:nvPr>
            <p:ph type="sldNum" sz="quarter" idx="12"/>
          </p:nvPr>
        </p:nvSpPr>
        <p:spPr/>
        <p:txBody>
          <a:bodyPr/>
          <a:lstStyle/>
          <a:p>
            <a:fld id="{C1A56A17-EAC5-448C-9491-8625A7672DC8}" type="slidenum">
              <a:rPr lang="en-GB" smtClean="0"/>
              <a:t>‹#›</a:t>
            </a:fld>
            <a:endParaRPr lang="en-GB"/>
          </a:p>
        </p:txBody>
      </p:sp>
    </p:spTree>
    <p:extLst>
      <p:ext uri="{BB962C8B-B14F-4D97-AF65-F5344CB8AC3E}">
        <p14:creationId xmlns:p14="http://schemas.microsoft.com/office/powerpoint/2010/main" val="2441137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5CCB70-C7E2-D121-A2AC-A0F36AADD5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F74FE8-289C-6E2C-B045-4A5F02AB7E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2488F-A14D-B598-B000-B4BDD30AC0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2224EB-4EDA-4DC1-AF6D-3E99C1233C3F}" type="datetimeFigureOut">
              <a:rPr lang="en-GB" smtClean="0"/>
              <a:t>10/12/2024</a:t>
            </a:fld>
            <a:endParaRPr lang="en-GB"/>
          </a:p>
        </p:txBody>
      </p:sp>
      <p:sp>
        <p:nvSpPr>
          <p:cNvPr id="5" name="Footer Placeholder 4">
            <a:extLst>
              <a:ext uri="{FF2B5EF4-FFF2-40B4-BE49-F238E27FC236}">
                <a16:creationId xmlns:a16="http://schemas.microsoft.com/office/drawing/2014/main" id="{3A1949B2-D7CA-F219-D76D-0281362AB0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387F8F-2E3F-C3E4-E02D-D0FBE3EB86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A56A17-EAC5-448C-9491-8625A7672DC8}" type="slidenum">
              <a:rPr lang="en-GB" smtClean="0"/>
              <a:t>‹#›</a:t>
            </a:fld>
            <a:endParaRPr lang="en-GB"/>
          </a:p>
        </p:txBody>
      </p:sp>
    </p:spTree>
    <p:extLst>
      <p:ext uri="{BB962C8B-B14F-4D97-AF65-F5344CB8AC3E}">
        <p14:creationId xmlns:p14="http://schemas.microsoft.com/office/powerpoint/2010/main" val="768331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6666-77C8-16AC-8A1A-2D349077C0FA}"/>
              </a:ext>
            </a:extLst>
          </p:cNvPr>
          <p:cNvSpPr>
            <a:spLocks noGrp="1"/>
          </p:cNvSpPr>
          <p:nvPr>
            <p:ph type="ctrTitle"/>
          </p:nvPr>
        </p:nvSpPr>
        <p:spPr/>
        <p:txBody>
          <a:bodyPr/>
          <a:lstStyle/>
          <a:p>
            <a:r>
              <a:rPr lang="en-GB" dirty="0"/>
              <a:t>Revision session </a:t>
            </a:r>
          </a:p>
        </p:txBody>
      </p:sp>
      <p:sp>
        <p:nvSpPr>
          <p:cNvPr id="3" name="Subtitle 2">
            <a:extLst>
              <a:ext uri="{FF2B5EF4-FFF2-40B4-BE49-F238E27FC236}">
                <a16:creationId xmlns:a16="http://schemas.microsoft.com/office/drawing/2014/main" id="{A3C2DE65-A68B-1979-9B14-257EE264DF04}"/>
              </a:ext>
            </a:extLst>
          </p:cNvPr>
          <p:cNvSpPr>
            <a:spLocks noGrp="1"/>
          </p:cNvSpPr>
          <p:nvPr>
            <p:ph type="subTitle" idx="1"/>
          </p:nvPr>
        </p:nvSpPr>
        <p:spPr/>
        <p:txBody>
          <a:bodyPr>
            <a:normAutofit/>
          </a:bodyPr>
          <a:lstStyle/>
          <a:p>
            <a:r>
              <a:rPr lang="en-GB" sz="3600" dirty="0"/>
              <a:t>5</a:t>
            </a:r>
          </a:p>
        </p:txBody>
      </p:sp>
    </p:spTree>
    <p:extLst>
      <p:ext uri="{BB962C8B-B14F-4D97-AF65-F5344CB8AC3E}">
        <p14:creationId xmlns:p14="http://schemas.microsoft.com/office/powerpoint/2010/main" val="3136498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692CD-6C81-1B1D-E57C-4D30C4609ED0}"/>
              </a:ext>
            </a:extLst>
          </p:cNvPr>
          <p:cNvSpPr>
            <a:spLocks noGrp="1"/>
          </p:cNvSpPr>
          <p:nvPr>
            <p:ph type="title"/>
          </p:nvPr>
        </p:nvSpPr>
        <p:spPr/>
        <p:txBody>
          <a:bodyPr/>
          <a:lstStyle/>
          <a:p>
            <a:r>
              <a:rPr lang="en-GB" dirty="0"/>
              <a:t>S 3 RTA 1988.</a:t>
            </a:r>
          </a:p>
        </p:txBody>
      </p:sp>
      <p:sp>
        <p:nvSpPr>
          <p:cNvPr id="3" name="Content Placeholder 2">
            <a:extLst>
              <a:ext uri="{FF2B5EF4-FFF2-40B4-BE49-F238E27FC236}">
                <a16:creationId xmlns:a16="http://schemas.microsoft.com/office/drawing/2014/main" id="{96BDAD4E-AB9B-99D8-123B-1429156AEEAC}"/>
              </a:ext>
            </a:extLst>
          </p:cNvPr>
          <p:cNvSpPr>
            <a:spLocks noGrp="1"/>
          </p:cNvSpPr>
          <p:nvPr>
            <p:ph idx="1"/>
          </p:nvPr>
        </p:nvSpPr>
        <p:spPr/>
        <p:txBody>
          <a:bodyPr/>
          <a:lstStyle/>
          <a:p>
            <a:r>
              <a:rPr lang="en-GB" dirty="0"/>
              <a:t>Careless and inconsiderate driving.</a:t>
            </a:r>
          </a:p>
          <a:p>
            <a:r>
              <a:rPr lang="en-GB" dirty="0"/>
              <a:t>Person</a:t>
            </a:r>
          </a:p>
          <a:p>
            <a:r>
              <a:rPr lang="en-GB" dirty="0"/>
              <a:t>MPV</a:t>
            </a:r>
          </a:p>
          <a:p>
            <a:r>
              <a:rPr lang="en-GB" dirty="0"/>
              <a:t>Road or public place</a:t>
            </a:r>
          </a:p>
          <a:p>
            <a:r>
              <a:rPr lang="en-GB" dirty="0"/>
              <a:t>Drives without due care and attention or reasonable consideration for other persons using the road / public place, is guilty of an offence.</a:t>
            </a:r>
          </a:p>
        </p:txBody>
      </p:sp>
    </p:spTree>
    <p:extLst>
      <p:ext uri="{BB962C8B-B14F-4D97-AF65-F5344CB8AC3E}">
        <p14:creationId xmlns:p14="http://schemas.microsoft.com/office/powerpoint/2010/main" val="1298493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52253-6864-DAC4-7DF1-B60CF2425248}"/>
              </a:ext>
            </a:extLst>
          </p:cNvPr>
          <p:cNvSpPr>
            <a:spLocks noGrp="1"/>
          </p:cNvSpPr>
          <p:nvPr>
            <p:ph type="title"/>
          </p:nvPr>
        </p:nvSpPr>
        <p:spPr/>
        <p:txBody>
          <a:bodyPr>
            <a:normAutofit fontScale="90000"/>
          </a:bodyPr>
          <a:lstStyle/>
          <a:p>
            <a:r>
              <a:rPr lang="en-GB" dirty="0"/>
              <a:t>S 3A RTA 1988 Causing death by careless driving when under the influence of drink or drugs.</a:t>
            </a:r>
          </a:p>
        </p:txBody>
      </p:sp>
      <p:sp>
        <p:nvSpPr>
          <p:cNvPr id="3" name="Content Placeholder 2">
            <a:extLst>
              <a:ext uri="{FF2B5EF4-FFF2-40B4-BE49-F238E27FC236}">
                <a16:creationId xmlns:a16="http://schemas.microsoft.com/office/drawing/2014/main" id="{430E7100-9ED6-AA19-6BFE-5A2645C4BECA}"/>
              </a:ext>
            </a:extLst>
          </p:cNvPr>
          <p:cNvSpPr>
            <a:spLocks noGrp="1"/>
          </p:cNvSpPr>
          <p:nvPr>
            <p:ph idx="1"/>
          </p:nvPr>
        </p:nvSpPr>
        <p:spPr/>
        <p:txBody>
          <a:bodyPr/>
          <a:lstStyle/>
          <a:p>
            <a:r>
              <a:rPr lang="en-GB" dirty="0"/>
              <a:t>Person</a:t>
            </a:r>
          </a:p>
          <a:p>
            <a:r>
              <a:rPr lang="en-GB" dirty="0"/>
              <a:t>Cause</a:t>
            </a:r>
          </a:p>
          <a:p>
            <a:r>
              <a:rPr lang="en-GB" dirty="0"/>
              <a:t>Death</a:t>
            </a:r>
          </a:p>
          <a:p>
            <a:r>
              <a:rPr lang="en-GB" dirty="0"/>
              <a:t>Another person</a:t>
            </a:r>
          </a:p>
          <a:p>
            <a:r>
              <a:rPr lang="en-GB" dirty="0"/>
              <a:t>At time when driving an MPV was </a:t>
            </a:r>
            <a:r>
              <a:rPr lang="en-GB" b="1" dirty="0"/>
              <a:t>unfit</a:t>
            </a:r>
            <a:r>
              <a:rPr lang="en-GB" dirty="0"/>
              <a:t> through drink or drugs</a:t>
            </a:r>
          </a:p>
          <a:p>
            <a:r>
              <a:rPr lang="en-GB" dirty="0"/>
              <a:t>Guilty of offence</a:t>
            </a:r>
          </a:p>
          <a:p>
            <a:endParaRPr lang="en-GB" dirty="0"/>
          </a:p>
          <a:p>
            <a:r>
              <a:rPr lang="en-GB" dirty="0"/>
              <a:t>(Unfit – includes impaired </a:t>
            </a:r>
            <a:r>
              <a:rPr lang="en-GB" b="1" dirty="0"/>
              <a:t>and </a:t>
            </a:r>
            <a:r>
              <a:rPr lang="en-GB" dirty="0"/>
              <a:t>above the prescribed limit).</a:t>
            </a:r>
          </a:p>
        </p:txBody>
      </p:sp>
    </p:spTree>
    <p:extLst>
      <p:ext uri="{BB962C8B-B14F-4D97-AF65-F5344CB8AC3E}">
        <p14:creationId xmlns:p14="http://schemas.microsoft.com/office/powerpoint/2010/main" val="1657329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AE71A-DCD8-032F-5251-ABFAA3D9C4B5}"/>
              </a:ext>
            </a:extLst>
          </p:cNvPr>
          <p:cNvSpPr>
            <a:spLocks noGrp="1"/>
          </p:cNvSpPr>
          <p:nvPr>
            <p:ph type="title"/>
          </p:nvPr>
        </p:nvSpPr>
        <p:spPr/>
        <p:txBody>
          <a:bodyPr/>
          <a:lstStyle/>
          <a:p>
            <a:r>
              <a:rPr lang="en-GB" dirty="0"/>
              <a:t>Limits</a:t>
            </a:r>
          </a:p>
        </p:txBody>
      </p:sp>
      <p:pic>
        <p:nvPicPr>
          <p:cNvPr id="6" name="Content Placeholder 5">
            <a:extLst>
              <a:ext uri="{FF2B5EF4-FFF2-40B4-BE49-F238E27FC236}">
                <a16:creationId xmlns:a16="http://schemas.microsoft.com/office/drawing/2014/main" id="{92BCB6BC-A9ED-A8F9-6D3F-F55B45F58763}"/>
              </a:ext>
            </a:extLst>
          </p:cNvPr>
          <p:cNvPicPr>
            <a:picLocks noGrp="1" noChangeAspect="1"/>
          </p:cNvPicPr>
          <p:nvPr>
            <p:ph sz="half" idx="1"/>
          </p:nvPr>
        </p:nvPicPr>
        <p:blipFill>
          <a:blip r:embed="rId2"/>
          <a:stretch>
            <a:fillRect/>
          </a:stretch>
        </p:blipFill>
        <p:spPr>
          <a:xfrm>
            <a:off x="1152208" y="1542553"/>
            <a:ext cx="2974519" cy="3778137"/>
          </a:xfrm>
        </p:spPr>
      </p:pic>
      <p:graphicFrame>
        <p:nvGraphicFramePr>
          <p:cNvPr id="7" name="Content Placeholder 6">
            <a:extLst>
              <a:ext uri="{FF2B5EF4-FFF2-40B4-BE49-F238E27FC236}">
                <a16:creationId xmlns:a16="http://schemas.microsoft.com/office/drawing/2014/main" id="{979EA631-AB7D-04DB-4AAC-A1589C73D623}"/>
              </a:ext>
            </a:extLst>
          </p:cNvPr>
          <p:cNvGraphicFramePr>
            <a:graphicFrameLocks noGrp="1"/>
          </p:cNvGraphicFramePr>
          <p:nvPr>
            <p:ph sz="half" idx="2"/>
          </p:nvPr>
        </p:nvGraphicFramePr>
        <p:xfrm>
          <a:off x="5330688" y="1542553"/>
          <a:ext cx="2521470" cy="4351338"/>
        </p:xfrm>
        <a:graphic>
          <a:graphicData uri="http://schemas.openxmlformats.org/drawingml/2006/table">
            <a:tbl>
              <a:tblPr/>
              <a:tblGrid>
                <a:gridCol w="1260735">
                  <a:extLst>
                    <a:ext uri="{9D8B030D-6E8A-4147-A177-3AD203B41FA5}">
                      <a16:colId xmlns:a16="http://schemas.microsoft.com/office/drawing/2014/main" val="1083237286"/>
                    </a:ext>
                  </a:extLst>
                </a:gridCol>
                <a:gridCol w="1260735">
                  <a:extLst>
                    <a:ext uri="{9D8B030D-6E8A-4147-A177-3AD203B41FA5}">
                      <a16:colId xmlns:a16="http://schemas.microsoft.com/office/drawing/2014/main" val="2445877932"/>
                    </a:ext>
                  </a:extLst>
                </a:gridCol>
              </a:tblGrid>
              <a:tr h="944551">
                <a:tc>
                  <a:txBody>
                    <a:bodyPr/>
                    <a:lstStyle/>
                    <a:p>
                      <a:pPr algn="l" fontAlgn="t"/>
                      <a:r>
                        <a:rPr lang="en-GB" sz="1100" b="1" dirty="0">
                          <a:solidFill>
                            <a:srgbClr val="0B0C0C"/>
                          </a:solidFill>
                          <a:effectLst/>
                          <a:latin typeface="GDS Transport"/>
                        </a:rPr>
                        <a:t>‘Illegal’ drugs (‘accidental exposure’ – zero tolerance approach)</a:t>
                      </a:r>
                    </a:p>
                  </a:txBody>
                  <a:tcPr marL="57634" marR="80047" marT="40023" marB="40023">
                    <a:lnL>
                      <a:noFill/>
                    </a:lnL>
                    <a:lnR>
                      <a:noFill/>
                    </a:lnR>
                    <a:lnT>
                      <a:noFill/>
                    </a:lnT>
                    <a:lnB w="6350"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1100" b="1">
                          <a:solidFill>
                            <a:srgbClr val="0B0C0C"/>
                          </a:solidFill>
                          <a:effectLst/>
                          <a:latin typeface="GDS Transport"/>
                        </a:rPr>
                        <a:t>Threshold limit in microgrammes per litre of blood (µg/L)</a:t>
                      </a:r>
                    </a:p>
                  </a:txBody>
                  <a:tcPr marL="57634" marR="57634" marT="40023" marB="40023">
                    <a:lnL>
                      <a:noFill/>
                    </a:lnL>
                    <a:lnR>
                      <a:noFill/>
                    </a:lnR>
                    <a:lnT>
                      <a:noFill/>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909698452"/>
                  </a:ext>
                </a:extLst>
              </a:tr>
              <a:tr h="252948">
                <a:tc>
                  <a:txBody>
                    <a:bodyPr/>
                    <a:lstStyle/>
                    <a:p>
                      <a:pPr fontAlgn="t"/>
                      <a:r>
                        <a:rPr lang="en-GB" sz="1100">
                          <a:effectLst/>
                        </a:rPr>
                        <a:t>benzoylecgonine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50µg/L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3973953883"/>
                  </a:ext>
                </a:extLst>
              </a:tr>
              <a:tr h="252948">
                <a:tc>
                  <a:txBody>
                    <a:bodyPr/>
                    <a:lstStyle/>
                    <a:p>
                      <a:pPr fontAlgn="t"/>
                      <a:r>
                        <a:rPr lang="en-GB" sz="1100">
                          <a:effectLst/>
                        </a:rPr>
                        <a:t>cocaine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10µg/L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19389720"/>
                  </a:ext>
                </a:extLst>
              </a:tr>
              <a:tr h="598749">
                <a:tc>
                  <a:txBody>
                    <a:bodyPr/>
                    <a:lstStyle/>
                    <a:p>
                      <a:pPr fontAlgn="t"/>
                      <a:r>
                        <a:rPr lang="en-GB" sz="1100">
                          <a:effectLst/>
                        </a:rPr>
                        <a:t>delta-9-tetrahydrocannabinol (cannabis)</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2µg/L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804541711"/>
                  </a:ext>
                </a:extLst>
              </a:tr>
              <a:tr h="252948">
                <a:tc>
                  <a:txBody>
                    <a:bodyPr/>
                    <a:lstStyle/>
                    <a:p>
                      <a:pPr fontAlgn="t"/>
                      <a:r>
                        <a:rPr lang="en-GB" sz="1100">
                          <a:effectLst/>
                        </a:rPr>
                        <a:t>ketamine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20µg/L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3009271463"/>
                  </a:ext>
                </a:extLst>
              </a:tr>
              <a:tr h="425848">
                <a:tc>
                  <a:txBody>
                    <a:bodyPr/>
                    <a:lstStyle/>
                    <a:p>
                      <a:pPr fontAlgn="t"/>
                      <a:r>
                        <a:rPr lang="en-GB" sz="1100">
                          <a:effectLst/>
                        </a:rPr>
                        <a:t>lysergic acid diethylamide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1µg/L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996171637"/>
                  </a:ext>
                </a:extLst>
              </a:tr>
              <a:tr h="425848">
                <a:tc>
                  <a:txBody>
                    <a:bodyPr/>
                    <a:lstStyle/>
                    <a:p>
                      <a:pPr fontAlgn="t"/>
                      <a:r>
                        <a:rPr lang="en-GB" sz="1100">
                          <a:effectLst/>
                        </a:rPr>
                        <a:t>methylamphetamine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dirty="0">
                          <a:effectLst/>
                        </a:rPr>
                        <a:t>10µg/L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794836752"/>
                  </a:ext>
                </a:extLst>
              </a:tr>
              <a:tr h="598749">
                <a:tc>
                  <a:txBody>
                    <a:bodyPr/>
                    <a:lstStyle/>
                    <a:p>
                      <a:pPr fontAlgn="t"/>
                      <a:r>
                        <a:rPr lang="en-GB" sz="1100">
                          <a:effectLst/>
                        </a:rPr>
                        <a:t>Methylenedioxymethamphetamine (MDMA)</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10µg/L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127523372"/>
                  </a:ext>
                </a:extLst>
              </a:tr>
              <a:tr h="598749">
                <a:tc>
                  <a:txBody>
                    <a:bodyPr/>
                    <a:lstStyle/>
                    <a:p>
                      <a:pPr fontAlgn="t"/>
                      <a:r>
                        <a:rPr lang="en-GB" sz="1100">
                          <a:effectLst/>
                        </a:rPr>
                        <a:t>6-monoacetylmorphine (heroin)</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dirty="0">
                          <a:effectLst/>
                        </a:rPr>
                        <a:t>5µg/L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381018776"/>
                  </a:ext>
                </a:extLst>
              </a:tr>
            </a:tbl>
          </a:graphicData>
        </a:graphic>
      </p:graphicFrame>
      <p:sp>
        <p:nvSpPr>
          <p:cNvPr id="8" name="Rectangle 1">
            <a:extLst>
              <a:ext uri="{FF2B5EF4-FFF2-40B4-BE49-F238E27FC236}">
                <a16:creationId xmlns:a16="http://schemas.microsoft.com/office/drawing/2014/main" id="{CAC02927-BC58-2BE1-9018-BBAC572331B5}"/>
              </a:ext>
            </a:extLst>
          </p:cNvPr>
          <p:cNvSpPr>
            <a:spLocks noChangeArrowheads="1"/>
          </p:cNvSpPr>
          <p:nvPr/>
        </p:nvSpPr>
        <p:spPr bwMode="auto">
          <a:xfrm>
            <a:off x="0" y="0"/>
            <a:ext cx="12192000" cy="4572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69809"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0B0C0C"/>
                </a:solidFill>
                <a:effectLst/>
                <a:latin typeface="Arial" panose="020B0604020202020204" pitchFamily="34" charset="0"/>
                <a:ea typeface="GDS Transport"/>
              </a:rPr>
              <a:t>Table of drugs and limits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9" name="Table 8">
            <a:extLst>
              <a:ext uri="{FF2B5EF4-FFF2-40B4-BE49-F238E27FC236}">
                <a16:creationId xmlns:a16="http://schemas.microsoft.com/office/drawing/2014/main" id="{03D5B752-F99B-5A42-52C9-B6613EF518EB}"/>
              </a:ext>
            </a:extLst>
          </p:cNvPr>
          <p:cNvGraphicFramePr>
            <a:graphicFrameLocks noGrp="1"/>
          </p:cNvGraphicFramePr>
          <p:nvPr/>
        </p:nvGraphicFramePr>
        <p:xfrm>
          <a:off x="8499945" y="1542550"/>
          <a:ext cx="2759102" cy="4364336"/>
        </p:xfrm>
        <a:graphic>
          <a:graphicData uri="http://schemas.openxmlformats.org/drawingml/2006/table">
            <a:tbl>
              <a:tblPr/>
              <a:tblGrid>
                <a:gridCol w="1363619">
                  <a:extLst>
                    <a:ext uri="{9D8B030D-6E8A-4147-A177-3AD203B41FA5}">
                      <a16:colId xmlns:a16="http://schemas.microsoft.com/office/drawing/2014/main" val="1392068586"/>
                    </a:ext>
                  </a:extLst>
                </a:gridCol>
                <a:gridCol w="1395483">
                  <a:extLst>
                    <a:ext uri="{9D8B030D-6E8A-4147-A177-3AD203B41FA5}">
                      <a16:colId xmlns:a16="http://schemas.microsoft.com/office/drawing/2014/main" val="51810083"/>
                    </a:ext>
                  </a:extLst>
                </a:gridCol>
              </a:tblGrid>
              <a:tr h="991934">
                <a:tc>
                  <a:txBody>
                    <a:bodyPr/>
                    <a:lstStyle/>
                    <a:p>
                      <a:pPr algn="l" fontAlgn="t"/>
                      <a:r>
                        <a:rPr lang="en-GB" sz="1400" b="1" dirty="0">
                          <a:solidFill>
                            <a:srgbClr val="0B0C0C"/>
                          </a:solidFill>
                          <a:effectLst/>
                          <a:latin typeface="GDS Transport"/>
                        </a:rPr>
                        <a:t>‘Medicinal’ drugs (risk based approach)</a:t>
                      </a:r>
                    </a:p>
                  </a:txBody>
                  <a:tcPr marR="127000" marT="63500" marB="63500">
                    <a:lnL>
                      <a:noFill/>
                    </a:lnL>
                    <a:lnR>
                      <a:noFill/>
                    </a:lnR>
                    <a:lnT>
                      <a:noFill/>
                    </a:lnT>
                    <a:lnB w="6350"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1400" b="1" dirty="0">
                          <a:solidFill>
                            <a:srgbClr val="0B0C0C"/>
                          </a:solidFill>
                          <a:effectLst/>
                          <a:latin typeface="GDS Transport"/>
                        </a:rPr>
                        <a:t>Threshold limit in blood</a:t>
                      </a:r>
                    </a:p>
                  </a:txBody>
                  <a:tcPr marT="63500" marB="63500">
                    <a:lnL>
                      <a:noFill/>
                    </a:lnL>
                    <a:lnR>
                      <a:noFill/>
                    </a:lnR>
                    <a:lnT>
                      <a:noFill/>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998419027"/>
                  </a:ext>
                </a:extLst>
              </a:tr>
              <a:tr h="381434">
                <a:tc>
                  <a:txBody>
                    <a:bodyPr/>
                    <a:lstStyle/>
                    <a:p>
                      <a:pPr fontAlgn="t"/>
                      <a:r>
                        <a:rPr lang="en-GB" sz="1400" dirty="0">
                          <a:effectLst/>
                        </a:rPr>
                        <a:t>clonazepam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50µg/L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780600268"/>
                  </a:ext>
                </a:extLst>
              </a:tr>
              <a:tr h="327363">
                <a:tc>
                  <a:txBody>
                    <a:bodyPr/>
                    <a:lstStyle/>
                    <a:p>
                      <a:pPr fontAlgn="t"/>
                      <a:r>
                        <a:rPr lang="en-GB" sz="1400">
                          <a:effectLst/>
                        </a:rPr>
                        <a:t>diazepam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550µg/L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017363894"/>
                  </a:ext>
                </a:extLst>
              </a:tr>
              <a:tr h="381434">
                <a:tc>
                  <a:txBody>
                    <a:bodyPr/>
                    <a:lstStyle/>
                    <a:p>
                      <a:pPr fontAlgn="t"/>
                      <a:r>
                        <a:rPr lang="en-GB" sz="1400">
                          <a:effectLst/>
                        </a:rPr>
                        <a:t>flunitrazepam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300µg/L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027016889"/>
                  </a:ext>
                </a:extLst>
              </a:tr>
              <a:tr h="381434">
                <a:tc>
                  <a:txBody>
                    <a:bodyPr/>
                    <a:lstStyle/>
                    <a:p>
                      <a:pPr fontAlgn="t"/>
                      <a:r>
                        <a:rPr lang="en-GB" sz="1400">
                          <a:effectLst/>
                        </a:rPr>
                        <a:t>lorazepam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100µg/L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549930465"/>
                  </a:ext>
                </a:extLst>
              </a:tr>
              <a:tr h="381434">
                <a:tc>
                  <a:txBody>
                    <a:bodyPr/>
                    <a:lstStyle/>
                    <a:p>
                      <a:pPr fontAlgn="t"/>
                      <a:r>
                        <a:rPr lang="en-GB" sz="1400">
                          <a:effectLst/>
                        </a:rPr>
                        <a:t>methadone</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500µg/L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678370958"/>
                  </a:ext>
                </a:extLst>
              </a:tr>
              <a:tr h="465419">
                <a:tc>
                  <a:txBody>
                    <a:bodyPr/>
                    <a:lstStyle/>
                    <a:p>
                      <a:pPr fontAlgn="t"/>
                      <a:r>
                        <a:rPr lang="en-GB" sz="1400">
                          <a:effectLst/>
                        </a:rPr>
                        <a:t>morphine</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80µg/L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593379587"/>
                  </a:ext>
                </a:extLst>
              </a:tr>
              <a:tr h="465419">
                <a:tc>
                  <a:txBody>
                    <a:bodyPr/>
                    <a:lstStyle/>
                    <a:p>
                      <a:pPr fontAlgn="t"/>
                      <a:r>
                        <a:rPr lang="en-GB" sz="1400">
                          <a:effectLst/>
                        </a:rPr>
                        <a:t>oxazepam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a:effectLst/>
                        </a:rPr>
                        <a:t>300µg/L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3110070155"/>
                  </a:ext>
                </a:extLst>
              </a:tr>
              <a:tr h="575468">
                <a:tc>
                  <a:txBody>
                    <a:bodyPr/>
                    <a:lstStyle/>
                    <a:p>
                      <a:pPr fontAlgn="t"/>
                      <a:r>
                        <a:rPr lang="en-GB" sz="1400" dirty="0">
                          <a:effectLst/>
                        </a:rPr>
                        <a:t>temazepam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1,000µg/L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598820235"/>
                  </a:ext>
                </a:extLst>
              </a:tr>
            </a:tbl>
          </a:graphicData>
        </a:graphic>
      </p:graphicFrame>
    </p:spTree>
    <p:extLst>
      <p:ext uri="{BB962C8B-B14F-4D97-AF65-F5344CB8AC3E}">
        <p14:creationId xmlns:p14="http://schemas.microsoft.com/office/powerpoint/2010/main" val="1948685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99641-5427-AC47-CA2C-22385FBD51C0}"/>
              </a:ext>
            </a:extLst>
          </p:cNvPr>
          <p:cNvSpPr>
            <a:spLocks noGrp="1"/>
          </p:cNvSpPr>
          <p:nvPr>
            <p:ph type="title"/>
          </p:nvPr>
        </p:nvSpPr>
        <p:spPr/>
        <p:txBody>
          <a:bodyPr/>
          <a:lstStyle/>
          <a:p>
            <a:r>
              <a:rPr lang="en-GB" dirty="0"/>
              <a:t>S 2A RTA 1988</a:t>
            </a:r>
          </a:p>
        </p:txBody>
      </p:sp>
      <p:sp>
        <p:nvSpPr>
          <p:cNvPr id="3" name="Content Placeholder 2">
            <a:extLst>
              <a:ext uri="{FF2B5EF4-FFF2-40B4-BE49-F238E27FC236}">
                <a16:creationId xmlns:a16="http://schemas.microsoft.com/office/drawing/2014/main" id="{E211A949-1502-887A-D3FC-2CDE4E6FF95C}"/>
              </a:ext>
            </a:extLst>
          </p:cNvPr>
          <p:cNvSpPr>
            <a:spLocks noGrp="1"/>
          </p:cNvSpPr>
          <p:nvPr>
            <p:ph idx="1"/>
          </p:nvPr>
        </p:nvSpPr>
        <p:spPr/>
        <p:txBody>
          <a:bodyPr/>
          <a:lstStyle/>
          <a:p>
            <a:r>
              <a:rPr lang="en-GB" dirty="0"/>
              <a:t>Person</a:t>
            </a:r>
          </a:p>
          <a:p>
            <a:r>
              <a:rPr lang="en-GB" dirty="0"/>
              <a:t>Drives</a:t>
            </a:r>
          </a:p>
          <a:p>
            <a:r>
              <a:rPr lang="en-GB" dirty="0"/>
              <a:t>MPV</a:t>
            </a:r>
          </a:p>
          <a:p>
            <a:r>
              <a:rPr lang="en-GB" dirty="0"/>
              <a:t>Road or Public Place</a:t>
            </a:r>
          </a:p>
          <a:p>
            <a:r>
              <a:rPr lang="en-GB" dirty="0"/>
              <a:t>Driving far below what would be expected of a competent and careful driver and that it would be obvious to a competent and careful driver that driving in that way would be dangerous.</a:t>
            </a:r>
          </a:p>
        </p:txBody>
      </p:sp>
    </p:spTree>
    <p:extLst>
      <p:ext uri="{BB962C8B-B14F-4D97-AF65-F5344CB8AC3E}">
        <p14:creationId xmlns:p14="http://schemas.microsoft.com/office/powerpoint/2010/main" val="2104221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20FD2-E768-2476-9DB9-8895C6005DD1}"/>
              </a:ext>
            </a:extLst>
          </p:cNvPr>
          <p:cNvSpPr>
            <a:spLocks noGrp="1"/>
          </p:cNvSpPr>
          <p:nvPr>
            <p:ph type="title"/>
          </p:nvPr>
        </p:nvSpPr>
        <p:spPr/>
        <p:txBody>
          <a:bodyPr/>
          <a:lstStyle/>
          <a:p>
            <a:r>
              <a:rPr lang="en-GB" dirty="0"/>
              <a:t>For example:</a:t>
            </a:r>
          </a:p>
        </p:txBody>
      </p:sp>
      <p:sp>
        <p:nvSpPr>
          <p:cNvPr id="3" name="Content Placeholder 2">
            <a:extLst>
              <a:ext uri="{FF2B5EF4-FFF2-40B4-BE49-F238E27FC236}">
                <a16:creationId xmlns:a16="http://schemas.microsoft.com/office/drawing/2014/main" id="{EE8FF6BD-8336-E927-C84C-AF20A6D8C37E}"/>
              </a:ext>
            </a:extLst>
          </p:cNvPr>
          <p:cNvSpPr>
            <a:spLocks noGrp="1"/>
          </p:cNvSpPr>
          <p:nvPr>
            <p:ph idx="1"/>
          </p:nvPr>
        </p:nvSpPr>
        <p:spPr/>
        <p:txBody>
          <a:bodyPr/>
          <a:lstStyle/>
          <a:p>
            <a:r>
              <a:rPr lang="en-GB" dirty="0"/>
              <a:t>Racing</a:t>
            </a:r>
          </a:p>
          <a:p>
            <a:r>
              <a:rPr lang="en-GB" dirty="0"/>
              <a:t>Driving at extremely excessive speeds</a:t>
            </a:r>
          </a:p>
          <a:p>
            <a:r>
              <a:rPr lang="en-GB" dirty="0"/>
              <a:t>Using a mechanically propelled vehicle inappropriately</a:t>
            </a:r>
          </a:p>
          <a:p>
            <a:r>
              <a:rPr lang="en-GB" dirty="0"/>
              <a:t>Visibility</a:t>
            </a:r>
          </a:p>
          <a:p>
            <a:r>
              <a:rPr lang="en-GB" dirty="0"/>
              <a:t>Load</a:t>
            </a:r>
          </a:p>
          <a:p>
            <a:r>
              <a:rPr lang="en-GB" dirty="0"/>
              <a:t>Inappropriate carriage of passengers.</a:t>
            </a:r>
          </a:p>
          <a:p>
            <a:r>
              <a:rPr lang="en-GB" dirty="0"/>
              <a:t>Using the vehicle as a weapon.</a:t>
            </a:r>
          </a:p>
          <a:p>
            <a:endParaRPr lang="en-GB" dirty="0"/>
          </a:p>
        </p:txBody>
      </p:sp>
    </p:spTree>
    <p:extLst>
      <p:ext uri="{BB962C8B-B14F-4D97-AF65-F5344CB8AC3E}">
        <p14:creationId xmlns:p14="http://schemas.microsoft.com/office/powerpoint/2010/main" val="3339845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38421-19C1-87E5-7988-94442119CC05}"/>
              </a:ext>
            </a:extLst>
          </p:cNvPr>
          <p:cNvSpPr>
            <a:spLocks noGrp="1"/>
          </p:cNvSpPr>
          <p:nvPr>
            <p:ph type="title"/>
          </p:nvPr>
        </p:nvSpPr>
        <p:spPr>
          <a:xfrm>
            <a:off x="838200" y="365125"/>
            <a:ext cx="10515600" cy="2556100"/>
          </a:xfrm>
        </p:spPr>
        <p:txBody>
          <a:bodyPr>
            <a:normAutofit/>
          </a:bodyPr>
          <a:lstStyle/>
          <a:p>
            <a:r>
              <a:rPr lang="en-GB" dirty="0"/>
              <a:t>Exemption – Police officers who have undertaken specialist training and who have been designated by the Chief Constable of force in England and Wales.</a:t>
            </a:r>
          </a:p>
        </p:txBody>
      </p:sp>
      <p:sp>
        <p:nvSpPr>
          <p:cNvPr id="3" name="Content Placeholder 2">
            <a:extLst>
              <a:ext uri="{FF2B5EF4-FFF2-40B4-BE49-F238E27FC236}">
                <a16:creationId xmlns:a16="http://schemas.microsoft.com/office/drawing/2014/main" id="{3FF61534-C825-4025-375D-F7AD9817714D}"/>
              </a:ext>
            </a:extLst>
          </p:cNvPr>
          <p:cNvSpPr>
            <a:spLocks noGrp="1"/>
          </p:cNvSpPr>
          <p:nvPr>
            <p:ph idx="1"/>
          </p:nvPr>
        </p:nvSpPr>
        <p:spPr>
          <a:xfrm>
            <a:off x="752559" y="3099249"/>
            <a:ext cx="10601241" cy="3077713"/>
          </a:xfrm>
        </p:spPr>
        <p:txBody>
          <a:bodyPr/>
          <a:lstStyle/>
          <a:p>
            <a:r>
              <a:rPr lang="en-GB" dirty="0"/>
              <a:t>Here the test for dangerous would be where their driving falls far below what would be expected of a competent and careful constable who has undertaken the same prescribed training, and it would be obvious to such a competent and careful constable that that driving would be dangerous.</a:t>
            </a:r>
          </a:p>
        </p:txBody>
      </p:sp>
    </p:spTree>
    <p:extLst>
      <p:ext uri="{BB962C8B-B14F-4D97-AF65-F5344CB8AC3E}">
        <p14:creationId xmlns:p14="http://schemas.microsoft.com/office/powerpoint/2010/main" val="2479266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1E10B-B888-D863-80DB-ACE23AE286A6}"/>
              </a:ext>
            </a:extLst>
          </p:cNvPr>
          <p:cNvSpPr>
            <a:spLocks noGrp="1"/>
          </p:cNvSpPr>
          <p:nvPr>
            <p:ph type="title"/>
          </p:nvPr>
        </p:nvSpPr>
        <p:spPr/>
        <p:txBody>
          <a:bodyPr/>
          <a:lstStyle/>
          <a:p>
            <a:r>
              <a:rPr lang="en-GB" dirty="0"/>
              <a:t>S 1 RTA 1988</a:t>
            </a:r>
          </a:p>
        </p:txBody>
      </p:sp>
      <p:sp>
        <p:nvSpPr>
          <p:cNvPr id="3" name="Content Placeholder 2">
            <a:extLst>
              <a:ext uri="{FF2B5EF4-FFF2-40B4-BE49-F238E27FC236}">
                <a16:creationId xmlns:a16="http://schemas.microsoft.com/office/drawing/2014/main" id="{C4B3A2F0-D970-D4CB-960E-92A0296D638A}"/>
              </a:ext>
            </a:extLst>
          </p:cNvPr>
          <p:cNvSpPr>
            <a:spLocks noGrp="1"/>
          </p:cNvSpPr>
          <p:nvPr>
            <p:ph idx="1"/>
          </p:nvPr>
        </p:nvSpPr>
        <p:spPr/>
        <p:txBody>
          <a:bodyPr/>
          <a:lstStyle/>
          <a:p>
            <a:r>
              <a:rPr lang="en-GB" b="0" i="0" dirty="0">
                <a:solidFill>
                  <a:srgbClr val="1E1E1E"/>
                </a:solidFill>
                <a:effectLst/>
                <a:highlight>
                  <a:srgbClr val="FFFFFF"/>
                </a:highlight>
                <a:latin typeface="arial" panose="020B0604020202020204" pitchFamily="34" charset="0"/>
              </a:rPr>
              <a:t>A person who </a:t>
            </a:r>
            <a:r>
              <a:rPr lang="en-GB" b="1" i="0" dirty="0">
                <a:solidFill>
                  <a:srgbClr val="1E1E1E"/>
                </a:solidFill>
                <a:effectLst/>
                <a:highlight>
                  <a:srgbClr val="FFFFFF"/>
                </a:highlight>
                <a:latin typeface="arial" panose="020B0604020202020204" pitchFamily="34" charset="0"/>
              </a:rPr>
              <a:t>causes</a:t>
            </a:r>
            <a:r>
              <a:rPr lang="en-GB" b="0" i="0" dirty="0">
                <a:solidFill>
                  <a:srgbClr val="1E1E1E"/>
                </a:solidFill>
                <a:effectLst/>
                <a:highlight>
                  <a:srgbClr val="FFFFFF"/>
                </a:highlight>
                <a:latin typeface="arial" panose="020B0604020202020204" pitchFamily="34" charset="0"/>
              </a:rPr>
              <a:t> the death of another person by driving a mechanically propelled vehicle </a:t>
            </a:r>
            <a:r>
              <a:rPr lang="en-GB" b="1" i="0" dirty="0">
                <a:solidFill>
                  <a:srgbClr val="1E1E1E"/>
                </a:solidFill>
                <a:effectLst/>
                <a:highlight>
                  <a:srgbClr val="FFFFFF"/>
                </a:highlight>
                <a:latin typeface="arial" panose="020B0604020202020204" pitchFamily="34" charset="0"/>
              </a:rPr>
              <a:t>dangerously</a:t>
            </a:r>
            <a:r>
              <a:rPr lang="en-GB" b="0" i="0" dirty="0">
                <a:solidFill>
                  <a:srgbClr val="1E1E1E"/>
                </a:solidFill>
                <a:effectLst/>
                <a:highlight>
                  <a:srgbClr val="FFFFFF"/>
                </a:highlight>
                <a:latin typeface="arial" panose="020B0604020202020204" pitchFamily="34" charset="0"/>
              </a:rPr>
              <a:t> on a </a:t>
            </a:r>
            <a:r>
              <a:rPr lang="en-GB" b="1" i="0" dirty="0">
                <a:solidFill>
                  <a:srgbClr val="1E1E1E"/>
                </a:solidFill>
                <a:effectLst/>
                <a:highlight>
                  <a:srgbClr val="FFFFFF"/>
                </a:highlight>
                <a:latin typeface="arial" panose="020B0604020202020204" pitchFamily="34" charset="0"/>
              </a:rPr>
              <a:t>road</a:t>
            </a:r>
            <a:r>
              <a:rPr lang="en-GB" b="0" i="0" dirty="0">
                <a:solidFill>
                  <a:srgbClr val="1E1E1E"/>
                </a:solidFill>
                <a:effectLst/>
                <a:highlight>
                  <a:srgbClr val="FFFFFF"/>
                </a:highlight>
                <a:latin typeface="arial" panose="020B0604020202020204" pitchFamily="34" charset="0"/>
              </a:rPr>
              <a:t> or other </a:t>
            </a:r>
            <a:r>
              <a:rPr lang="en-GB" b="1" i="0" dirty="0">
                <a:solidFill>
                  <a:srgbClr val="1E1E1E"/>
                </a:solidFill>
                <a:effectLst/>
                <a:highlight>
                  <a:srgbClr val="FFFFFF"/>
                </a:highlight>
                <a:latin typeface="arial" panose="020B0604020202020204" pitchFamily="34" charset="0"/>
              </a:rPr>
              <a:t>public place </a:t>
            </a:r>
            <a:r>
              <a:rPr lang="en-GB" b="0" i="0" dirty="0">
                <a:solidFill>
                  <a:srgbClr val="1E1E1E"/>
                </a:solidFill>
                <a:effectLst/>
                <a:highlight>
                  <a:srgbClr val="FFFFFF"/>
                </a:highlight>
                <a:latin typeface="arial" panose="020B0604020202020204" pitchFamily="34" charset="0"/>
              </a:rPr>
              <a:t>is guilty of an offence.</a:t>
            </a:r>
            <a:endParaRPr lang="en-GB" dirty="0"/>
          </a:p>
          <a:p>
            <a:endParaRPr lang="en-GB" dirty="0"/>
          </a:p>
        </p:txBody>
      </p:sp>
    </p:spTree>
    <p:extLst>
      <p:ext uri="{BB962C8B-B14F-4D97-AF65-F5344CB8AC3E}">
        <p14:creationId xmlns:p14="http://schemas.microsoft.com/office/powerpoint/2010/main" val="296630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3B42-0680-B28E-A48A-1418FCBBDB0B}"/>
              </a:ext>
            </a:extLst>
          </p:cNvPr>
          <p:cNvSpPr>
            <a:spLocks noGrp="1"/>
          </p:cNvSpPr>
          <p:nvPr>
            <p:ph type="title"/>
          </p:nvPr>
        </p:nvSpPr>
        <p:spPr/>
        <p:txBody>
          <a:bodyPr/>
          <a:lstStyle/>
          <a:p>
            <a:r>
              <a:rPr lang="en-GB" dirty="0"/>
              <a:t>S 1A Dangerous driving causing serious injury.</a:t>
            </a:r>
          </a:p>
        </p:txBody>
      </p:sp>
      <p:sp>
        <p:nvSpPr>
          <p:cNvPr id="3" name="Content Placeholder 2">
            <a:extLst>
              <a:ext uri="{FF2B5EF4-FFF2-40B4-BE49-F238E27FC236}">
                <a16:creationId xmlns:a16="http://schemas.microsoft.com/office/drawing/2014/main" id="{B311C258-1FE3-E8DA-6FD6-D462B6D8B4D6}"/>
              </a:ext>
            </a:extLst>
          </p:cNvPr>
          <p:cNvSpPr>
            <a:spLocks noGrp="1"/>
          </p:cNvSpPr>
          <p:nvPr>
            <p:ph idx="1"/>
          </p:nvPr>
        </p:nvSpPr>
        <p:spPr/>
        <p:txBody>
          <a:bodyPr/>
          <a:lstStyle/>
          <a:p>
            <a:r>
              <a:rPr lang="en-GB" dirty="0"/>
              <a:t>A Person (driver) causes</a:t>
            </a:r>
          </a:p>
          <a:p>
            <a:r>
              <a:rPr lang="en-GB" dirty="0"/>
              <a:t>Serious Injury (GBH)</a:t>
            </a:r>
          </a:p>
          <a:p>
            <a:r>
              <a:rPr lang="en-GB" dirty="0"/>
              <a:t>Whilst driving a MPV on a</a:t>
            </a:r>
          </a:p>
          <a:p>
            <a:r>
              <a:rPr lang="en-GB" dirty="0"/>
              <a:t>Road or Public place.</a:t>
            </a:r>
          </a:p>
          <a:p>
            <a:endParaRPr lang="en-GB" dirty="0"/>
          </a:p>
        </p:txBody>
      </p:sp>
    </p:spTree>
    <p:extLst>
      <p:ext uri="{BB962C8B-B14F-4D97-AF65-F5344CB8AC3E}">
        <p14:creationId xmlns:p14="http://schemas.microsoft.com/office/powerpoint/2010/main" val="3033924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64EF9-AD59-36D1-DD44-58D8D9F35612}"/>
              </a:ext>
            </a:extLst>
          </p:cNvPr>
          <p:cNvSpPr>
            <a:spLocks noGrp="1"/>
          </p:cNvSpPr>
          <p:nvPr>
            <p:ph type="title"/>
          </p:nvPr>
        </p:nvSpPr>
        <p:spPr>
          <a:xfrm>
            <a:off x="838200" y="103367"/>
            <a:ext cx="10515600" cy="946205"/>
          </a:xfrm>
        </p:spPr>
        <p:txBody>
          <a:bodyPr/>
          <a:lstStyle/>
          <a:p>
            <a:r>
              <a:rPr lang="en-GB" dirty="0"/>
              <a:t>Defences:</a:t>
            </a:r>
          </a:p>
        </p:txBody>
      </p:sp>
      <p:sp>
        <p:nvSpPr>
          <p:cNvPr id="3" name="Content Placeholder 2">
            <a:extLst>
              <a:ext uri="{FF2B5EF4-FFF2-40B4-BE49-F238E27FC236}">
                <a16:creationId xmlns:a16="http://schemas.microsoft.com/office/drawing/2014/main" id="{254649D7-F7AA-35B2-D80F-A2ABF9284EA0}"/>
              </a:ext>
            </a:extLst>
          </p:cNvPr>
          <p:cNvSpPr>
            <a:spLocks noGrp="1"/>
          </p:cNvSpPr>
          <p:nvPr>
            <p:ph idx="1"/>
          </p:nvPr>
        </p:nvSpPr>
        <p:spPr>
          <a:xfrm>
            <a:off x="838200" y="1367624"/>
            <a:ext cx="10515600" cy="5192202"/>
          </a:xfrm>
        </p:spPr>
        <p:txBody>
          <a:bodyPr>
            <a:normAutofit fontScale="92500" lnSpcReduction="20000"/>
          </a:bodyPr>
          <a:lstStyle/>
          <a:p>
            <a:r>
              <a:rPr lang="en-GB" dirty="0"/>
              <a:t>Automatism – epileptic fit or bee sting (Watmore v Jenkins[1961] 2 AII ER 868).  (NB diabetic coma is not automatism).</a:t>
            </a:r>
          </a:p>
          <a:p>
            <a:r>
              <a:rPr lang="en-GB" dirty="0"/>
              <a:t>Unconscious or sudden illness – becoming unconscious by way of circumstances beyond their control.</a:t>
            </a:r>
          </a:p>
          <a:p>
            <a:r>
              <a:rPr lang="en-GB" dirty="0"/>
              <a:t>Assisting in the arrest of offenders – A shunts B’s car off the road, assisting the police in the arrest of an offender (R V </a:t>
            </a:r>
            <a:r>
              <a:rPr lang="en-GB" dirty="0" err="1"/>
              <a:t>Renouf</a:t>
            </a:r>
            <a:r>
              <a:rPr lang="en-GB" dirty="0"/>
              <a:t>[1986] 2AII ER 449)</a:t>
            </a:r>
          </a:p>
          <a:p>
            <a:r>
              <a:rPr lang="en-GB" dirty="0"/>
              <a:t>Duress by threats</a:t>
            </a:r>
          </a:p>
          <a:p>
            <a:r>
              <a:rPr lang="en-GB" dirty="0"/>
              <a:t>Duress by necessity of circumstances – to avoid death or serious injury to </a:t>
            </a:r>
            <a:r>
              <a:rPr lang="en-GB" b="1" dirty="0"/>
              <a:t>any</a:t>
            </a:r>
            <a:r>
              <a:rPr lang="en-GB" dirty="0"/>
              <a:t> person.</a:t>
            </a:r>
          </a:p>
          <a:p>
            <a:r>
              <a:rPr lang="en-GB" dirty="0"/>
              <a:t>Sudden mechanical defect – must be sudden (R V Spurge [1961] 2 AII ER 688).</a:t>
            </a:r>
          </a:p>
          <a:p>
            <a:r>
              <a:rPr lang="en-GB" dirty="0"/>
              <a:t>Authorised motoring event – sporting event authorised by Secretary of State (s 136 RTA 1988).</a:t>
            </a:r>
          </a:p>
          <a:p>
            <a:endParaRPr lang="en-GB" dirty="0"/>
          </a:p>
        </p:txBody>
      </p:sp>
    </p:spTree>
    <p:extLst>
      <p:ext uri="{BB962C8B-B14F-4D97-AF65-F5344CB8AC3E}">
        <p14:creationId xmlns:p14="http://schemas.microsoft.com/office/powerpoint/2010/main" val="946359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D351F2-6195-D510-99F6-29580E29B6C0}"/>
              </a:ext>
            </a:extLst>
          </p:cNvPr>
          <p:cNvPicPr>
            <a:picLocks noGrp="1" noChangeAspect="1"/>
          </p:cNvPicPr>
          <p:nvPr>
            <p:ph idx="1"/>
          </p:nvPr>
        </p:nvPicPr>
        <p:blipFill>
          <a:blip r:embed="rId2"/>
          <a:stretch>
            <a:fillRect/>
          </a:stretch>
        </p:blipFill>
        <p:spPr>
          <a:xfrm>
            <a:off x="2906514" y="1825625"/>
            <a:ext cx="6378971" cy="4351338"/>
          </a:xfrm>
        </p:spPr>
      </p:pic>
      <p:pic>
        <p:nvPicPr>
          <p:cNvPr id="7" name="Picture 6">
            <a:extLst>
              <a:ext uri="{FF2B5EF4-FFF2-40B4-BE49-F238E27FC236}">
                <a16:creationId xmlns:a16="http://schemas.microsoft.com/office/drawing/2014/main" id="{FE277997-27FC-2DFC-0294-08D2DF00A200}"/>
              </a:ext>
            </a:extLst>
          </p:cNvPr>
          <p:cNvPicPr>
            <a:picLocks noChangeAspect="1"/>
          </p:cNvPicPr>
          <p:nvPr/>
        </p:nvPicPr>
        <p:blipFill>
          <a:blip r:embed="rId3"/>
          <a:stretch>
            <a:fillRect/>
          </a:stretch>
        </p:blipFill>
        <p:spPr>
          <a:xfrm>
            <a:off x="1180165" y="707361"/>
            <a:ext cx="5963482" cy="523948"/>
          </a:xfrm>
          <a:prstGeom prst="rect">
            <a:avLst/>
          </a:prstGeom>
        </p:spPr>
      </p:pic>
    </p:spTree>
    <p:extLst>
      <p:ext uri="{BB962C8B-B14F-4D97-AF65-F5344CB8AC3E}">
        <p14:creationId xmlns:p14="http://schemas.microsoft.com/office/powerpoint/2010/main" val="3934601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B9DBA-716D-5FF3-5310-D8627FD94CE8}"/>
              </a:ext>
            </a:extLst>
          </p:cNvPr>
          <p:cNvSpPr>
            <a:spLocks noGrp="1"/>
          </p:cNvSpPr>
          <p:nvPr>
            <p:ph type="title"/>
          </p:nvPr>
        </p:nvSpPr>
        <p:spPr/>
        <p:txBody>
          <a:bodyPr/>
          <a:lstStyle/>
          <a:p>
            <a:r>
              <a:rPr lang="en-GB" dirty="0"/>
              <a:t>Fatal casualties by gender</a:t>
            </a:r>
          </a:p>
        </p:txBody>
      </p:sp>
      <p:pic>
        <p:nvPicPr>
          <p:cNvPr id="5" name="Content Placeholder 4">
            <a:extLst>
              <a:ext uri="{FF2B5EF4-FFF2-40B4-BE49-F238E27FC236}">
                <a16:creationId xmlns:a16="http://schemas.microsoft.com/office/drawing/2014/main" id="{A094047A-A1DC-0DEF-8D0A-2C5F4B8251CE}"/>
              </a:ext>
            </a:extLst>
          </p:cNvPr>
          <p:cNvPicPr>
            <a:picLocks noGrp="1" noChangeAspect="1"/>
          </p:cNvPicPr>
          <p:nvPr>
            <p:ph idx="1"/>
          </p:nvPr>
        </p:nvPicPr>
        <p:blipFill>
          <a:blip r:embed="rId2"/>
          <a:stretch>
            <a:fillRect/>
          </a:stretch>
        </p:blipFill>
        <p:spPr>
          <a:xfrm>
            <a:off x="409333" y="1862713"/>
            <a:ext cx="5160194" cy="3662480"/>
          </a:xfrm>
        </p:spPr>
      </p:pic>
      <p:pic>
        <p:nvPicPr>
          <p:cNvPr id="9" name="Picture 8">
            <a:extLst>
              <a:ext uri="{FF2B5EF4-FFF2-40B4-BE49-F238E27FC236}">
                <a16:creationId xmlns:a16="http://schemas.microsoft.com/office/drawing/2014/main" id="{A1CF02F3-24D6-0D0C-2526-AAE06E82BD3B}"/>
              </a:ext>
            </a:extLst>
          </p:cNvPr>
          <p:cNvPicPr>
            <a:picLocks noChangeAspect="1"/>
          </p:cNvPicPr>
          <p:nvPr/>
        </p:nvPicPr>
        <p:blipFill>
          <a:blip r:embed="rId3"/>
          <a:stretch>
            <a:fillRect/>
          </a:stretch>
        </p:blipFill>
        <p:spPr>
          <a:xfrm>
            <a:off x="6216605" y="1644605"/>
            <a:ext cx="5058802" cy="3880588"/>
          </a:xfrm>
          <a:prstGeom prst="rect">
            <a:avLst/>
          </a:prstGeom>
        </p:spPr>
      </p:pic>
      <p:pic>
        <p:nvPicPr>
          <p:cNvPr id="13" name="Picture 12">
            <a:extLst>
              <a:ext uri="{FF2B5EF4-FFF2-40B4-BE49-F238E27FC236}">
                <a16:creationId xmlns:a16="http://schemas.microsoft.com/office/drawing/2014/main" id="{25026C00-BF66-4211-AC54-4E440E41DBDF}"/>
              </a:ext>
            </a:extLst>
          </p:cNvPr>
          <p:cNvPicPr>
            <a:picLocks noChangeAspect="1"/>
          </p:cNvPicPr>
          <p:nvPr/>
        </p:nvPicPr>
        <p:blipFill>
          <a:blip r:embed="rId4"/>
          <a:stretch>
            <a:fillRect/>
          </a:stretch>
        </p:blipFill>
        <p:spPr>
          <a:xfrm>
            <a:off x="3942120" y="5782428"/>
            <a:ext cx="3886742" cy="371387"/>
          </a:xfrm>
          <a:prstGeom prst="rect">
            <a:avLst/>
          </a:prstGeom>
        </p:spPr>
      </p:pic>
    </p:spTree>
    <p:extLst>
      <p:ext uri="{BB962C8B-B14F-4D97-AF65-F5344CB8AC3E}">
        <p14:creationId xmlns:p14="http://schemas.microsoft.com/office/powerpoint/2010/main" val="4173039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EE946E-E78A-1E96-CF73-5ACE9F704660}"/>
              </a:ext>
            </a:extLst>
          </p:cNvPr>
          <p:cNvSpPr>
            <a:spLocks noGrp="1"/>
          </p:cNvSpPr>
          <p:nvPr>
            <p:ph idx="1"/>
          </p:nvPr>
        </p:nvSpPr>
        <p:spPr>
          <a:xfrm>
            <a:off x="838200" y="250853"/>
            <a:ext cx="10515600" cy="5926110"/>
          </a:xfrm>
        </p:spPr>
        <p:txBody>
          <a:bodyPr>
            <a:normAutofit/>
          </a:bodyPr>
          <a:lstStyle/>
          <a:p>
            <a:r>
              <a:rPr lang="en-GB" sz="1800" dirty="0"/>
              <a:t>S. (1)170 RTA 1988</a:t>
            </a:r>
          </a:p>
          <a:p>
            <a:r>
              <a:rPr lang="en-GB" sz="1800" dirty="0"/>
              <a:t>“Owing to the presence of a mechanically propelled vehicle (MPV) on a road or other public place, an accident occurs by which-</a:t>
            </a:r>
          </a:p>
          <a:p>
            <a:r>
              <a:rPr lang="en-GB" sz="1800" dirty="0"/>
              <a:t>(a) personal injury is cause to a person other than the driver of that mechanically propelled vehicle or</a:t>
            </a:r>
          </a:p>
          <a:p>
            <a:r>
              <a:rPr lang="en-GB" sz="1800" dirty="0"/>
              <a:t>(b) damage is caused-</a:t>
            </a:r>
          </a:p>
          <a:p>
            <a:r>
              <a:rPr lang="en-GB" sz="1800" dirty="0"/>
              <a:t>(</a:t>
            </a:r>
            <a:r>
              <a:rPr lang="en-GB" sz="1800" dirty="0" err="1"/>
              <a:t>i</a:t>
            </a:r>
            <a:r>
              <a:rPr lang="en-GB" sz="1800" dirty="0"/>
              <a:t>) to a vehicle other than that MPV or a trailer drawn that that MPV, or</a:t>
            </a:r>
          </a:p>
          <a:p>
            <a:r>
              <a:rPr lang="en-GB" sz="1800" dirty="0"/>
              <a:t>(ii) to an animal other than an animal in or on that MPV or trailer drawn by that MPV, or</a:t>
            </a:r>
          </a:p>
          <a:p>
            <a:r>
              <a:rPr lang="en-GB" sz="1800" dirty="0"/>
              <a:t>(iii) to any other property constructed on, fixed to, growing in or otherwise forming part of the land on which the road or place in question is situated or land adjacent to such land.</a:t>
            </a:r>
          </a:p>
          <a:p>
            <a:endParaRPr lang="en-GB" sz="1800" dirty="0"/>
          </a:p>
          <a:p>
            <a:endParaRPr lang="en-GB" dirty="0"/>
          </a:p>
          <a:p>
            <a:endParaRPr lang="en-GB" dirty="0"/>
          </a:p>
        </p:txBody>
      </p:sp>
    </p:spTree>
    <p:extLst>
      <p:ext uri="{BB962C8B-B14F-4D97-AF65-F5344CB8AC3E}">
        <p14:creationId xmlns:p14="http://schemas.microsoft.com/office/powerpoint/2010/main" val="3951912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0CEEBD-10B6-DFAF-C056-50941D494567}"/>
              </a:ext>
            </a:extLst>
          </p:cNvPr>
          <p:cNvSpPr>
            <a:spLocks noGrp="1"/>
          </p:cNvSpPr>
          <p:nvPr>
            <p:ph idx="1"/>
          </p:nvPr>
        </p:nvSpPr>
        <p:spPr/>
        <p:txBody>
          <a:bodyPr>
            <a:normAutofit fontScale="92500"/>
          </a:bodyPr>
          <a:lstStyle/>
          <a:p>
            <a:r>
              <a:rPr lang="en-GB" dirty="0"/>
              <a:t>(2) The driver of the MPV must stop and, if required to do so by any person having reasonable grounds for so requiring, give his name and address and also the name and address of the owner and the identification marks of the vehicle.</a:t>
            </a:r>
          </a:p>
          <a:p>
            <a:endParaRPr lang="en-GB" dirty="0"/>
          </a:p>
          <a:p>
            <a:r>
              <a:rPr lang="en-GB" dirty="0"/>
              <a:t>(3) If for any reason the driver of the MPV does not give his name and address under subsection (2) above, he must report the accident.</a:t>
            </a:r>
          </a:p>
          <a:p>
            <a:endParaRPr lang="en-GB" dirty="0"/>
          </a:p>
          <a:p>
            <a:r>
              <a:rPr lang="en-GB" dirty="0"/>
              <a:t>(A person who fails to comply with subsection (2) or (3) is guilty of an offence.</a:t>
            </a:r>
          </a:p>
          <a:p>
            <a:endParaRPr lang="en-GB" dirty="0"/>
          </a:p>
        </p:txBody>
      </p:sp>
    </p:spTree>
    <p:extLst>
      <p:ext uri="{BB962C8B-B14F-4D97-AF65-F5344CB8AC3E}">
        <p14:creationId xmlns:p14="http://schemas.microsoft.com/office/powerpoint/2010/main" val="2370419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1AEBB3-D6D6-6B5C-6312-BA9712908A43}"/>
              </a:ext>
            </a:extLst>
          </p:cNvPr>
          <p:cNvSpPr>
            <a:spLocks noGrp="1"/>
          </p:cNvSpPr>
          <p:nvPr>
            <p:ph idx="1"/>
          </p:nvPr>
        </p:nvSpPr>
        <p:spPr/>
        <p:txBody>
          <a:bodyPr>
            <a:normAutofit fontScale="92500"/>
          </a:bodyPr>
          <a:lstStyle/>
          <a:p>
            <a:pPr algn="l"/>
            <a:r>
              <a:rPr lang="en-GB" b="0" i="0" dirty="0">
                <a:solidFill>
                  <a:srgbClr val="1E1E1E"/>
                </a:solidFill>
                <a:effectLst/>
                <a:latin typeface="arial" panose="020B0604020202020204" pitchFamily="34" charset="0"/>
              </a:rPr>
              <a:t>(5)If, in a case where this section applies by virtue of subsection (1)(a) above, the driver of a motor vehicle does not at the time of the accident produce such a certificate of insurance or other evidence, as is mentioned in section 165(2)(a) of this Act—</a:t>
            </a:r>
          </a:p>
          <a:p>
            <a:pPr algn="l"/>
            <a:r>
              <a:rPr lang="en-GB" b="0" i="0" dirty="0">
                <a:solidFill>
                  <a:srgbClr val="1E1E1E"/>
                </a:solidFill>
                <a:effectLst/>
                <a:latin typeface="arial" panose="020B0604020202020204" pitchFamily="34" charset="0"/>
              </a:rPr>
              <a:t>(a)to a constable, or</a:t>
            </a:r>
          </a:p>
          <a:p>
            <a:pPr algn="l"/>
            <a:r>
              <a:rPr lang="en-GB" b="0" i="0" dirty="0">
                <a:solidFill>
                  <a:srgbClr val="1E1E1E"/>
                </a:solidFill>
                <a:effectLst/>
                <a:latin typeface="arial" panose="020B0604020202020204" pitchFamily="34" charset="0"/>
              </a:rPr>
              <a:t>(b)to some person who, having reasonable grounds for so doing, has required him to produce it,</a:t>
            </a:r>
          </a:p>
          <a:p>
            <a:pPr algn="just"/>
            <a:r>
              <a:rPr lang="en-GB" b="0" i="0" dirty="0">
                <a:solidFill>
                  <a:srgbClr val="1E1E1E"/>
                </a:solidFill>
                <a:effectLst/>
                <a:latin typeface="arial" panose="020B0604020202020204" pitchFamily="34" charset="0"/>
              </a:rPr>
              <a:t>the driver must report the accident and produce such a certificate or other evidence.</a:t>
            </a:r>
          </a:p>
          <a:p>
            <a:pPr algn="just"/>
            <a:r>
              <a:rPr lang="en-GB" b="0" i="0" dirty="0">
                <a:solidFill>
                  <a:srgbClr val="1E1E1E"/>
                </a:solidFill>
                <a:effectLst/>
                <a:latin typeface="arial" panose="020B0604020202020204" pitchFamily="34" charset="0"/>
              </a:rPr>
              <a:t>This subsection does not apply to the driver of an invalid carriage.</a:t>
            </a:r>
          </a:p>
          <a:p>
            <a:endParaRPr lang="en-GB" dirty="0"/>
          </a:p>
        </p:txBody>
      </p:sp>
    </p:spTree>
    <p:extLst>
      <p:ext uri="{BB962C8B-B14F-4D97-AF65-F5344CB8AC3E}">
        <p14:creationId xmlns:p14="http://schemas.microsoft.com/office/powerpoint/2010/main" val="31697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C8BA4F-15B9-8EF2-720E-7D1C16C5633A}"/>
              </a:ext>
            </a:extLst>
          </p:cNvPr>
          <p:cNvSpPr>
            <a:spLocks noGrp="1"/>
          </p:cNvSpPr>
          <p:nvPr>
            <p:ph idx="1"/>
          </p:nvPr>
        </p:nvSpPr>
        <p:spPr>
          <a:xfrm>
            <a:off x="838200" y="1229989"/>
            <a:ext cx="10515600" cy="4946974"/>
          </a:xfrm>
        </p:spPr>
        <p:txBody>
          <a:bodyPr>
            <a:normAutofit fontScale="92500" lnSpcReduction="20000"/>
          </a:bodyPr>
          <a:lstStyle/>
          <a:p>
            <a:pPr algn="l"/>
            <a:r>
              <a:rPr lang="en-GB" b="0" i="0" dirty="0">
                <a:solidFill>
                  <a:srgbClr val="1E1E1E"/>
                </a:solidFill>
                <a:effectLst/>
                <a:latin typeface="arial" panose="020B0604020202020204" pitchFamily="34" charset="0"/>
              </a:rPr>
              <a:t>(6)To comply with a duty under this section to report an accident or to produce such a certificate of insurance or other evidence, as is mentioned in section 165(2)(a) of this Act, the driver—</a:t>
            </a:r>
          </a:p>
          <a:p>
            <a:pPr algn="l"/>
            <a:r>
              <a:rPr lang="en-GB" b="0" i="0" dirty="0">
                <a:solidFill>
                  <a:srgbClr val="1E1E1E"/>
                </a:solidFill>
                <a:effectLst/>
                <a:latin typeface="arial" panose="020B0604020202020204" pitchFamily="34" charset="0"/>
              </a:rPr>
              <a:t>(a)must do so at a </a:t>
            </a:r>
            <a:r>
              <a:rPr lang="en-GB" b="1" i="0" dirty="0">
                <a:solidFill>
                  <a:srgbClr val="1E1E1E"/>
                </a:solidFill>
                <a:effectLst/>
                <a:latin typeface="arial" panose="020B0604020202020204" pitchFamily="34" charset="0"/>
              </a:rPr>
              <a:t>police station </a:t>
            </a:r>
            <a:r>
              <a:rPr lang="en-GB" b="0" i="0" dirty="0">
                <a:solidFill>
                  <a:srgbClr val="1E1E1E"/>
                </a:solidFill>
                <a:effectLst/>
                <a:latin typeface="arial" panose="020B0604020202020204" pitchFamily="34" charset="0"/>
              </a:rPr>
              <a:t>or to a </a:t>
            </a:r>
            <a:r>
              <a:rPr lang="en-GB" b="1" i="0" dirty="0">
                <a:solidFill>
                  <a:srgbClr val="1E1E1E"/>
                </a:solidFill>
                <a:effectLst/>
                <a:latin typeface="arial" panose="020B0604020202020204" pitchFamily="34" charset="0"/>
              </a:rPr>
              <a:t>constable</a:t>
            </a:r>
            <a:r>
              <a:rPr lang="en-GB" b="0" i="0" dirty="0">
                <a:solidFill>
                  <a:srgbClr val="1E1E1E"/>
                </a:solidFill>
                <a:effectLst/>
                <a:latin typeface="arial" panose="020B0604020202020204" pitchFamily="34" charset="0"/>
              </a:rPr>
              <a:t>, and</a:t>
            </a:r>
          </a:p>
          <a:p>
            <a:pPr algn="l"/>
            <a:r>
              <a:rPr lang="en-GB" b="0" i="0" dirty="0">
                <a:solidFill>
                  <a:srgbClr val="1E1E1E"/>
                </a:solidFill>
                <a:effectLst/>
                <a:latin typeface="arial" panose="020B0604020202020204" pitchFamily="34" charset="0"/>
              </a:rPr>
              <a:t>(b)must do so </a:t>
            </a:r>
            <a:r>
              <a:rPr lang="en-GB" b="1" i="0" dirty="0">
                <a:solidFill>
                  <a:srgbClr val="1E1E1E"/>
                </a:solidFill>
                <a:effectLst/>
                <a:latin typeface="arial" panose="020B0604020202020204" pitchFamily="34" charset="0"/>
              </a:rPr>
              <a:t>as soon as is reasonably practicable </a:t>
            </a:r>
            <a:r>
              <a:rPr lang="en-GB" b="0" i="0" dirty="0">
                <a:solidFill>
                  <a:srgbClr val="1E1E1E"/>
                </a:solidFill>
                <a:effectLst/>
                <a:latin typeface="arial" panose="020B0604020202020204" pitchFamily="34" charset="0"/>
              </a:rPr>
              <a:t>and, in any case, </a:t>
            </a:r>
            <a:r>
              <a:rPr lang="en-GB" b="1" i="0" dirty="0">
                <a:solidFill>
                  <a:srgbClr val="1E1E1E"/>
                </a:solidFill>
                <a:effectLst/>
                <a:latin typeface="arial" panose="020B0604020202020204" pitchFamily="34" charset="0"/>
              </a:rPr>
              <a:t>within twenty-four hours </a:t>
            </a:r>
            <a:r>
              <a:rPr lang="en-GB" b="0" i="0" dirty="0">
                <a:solidFill>
                  <a:srgbClr val="1E1E1E"/>
                </a:solidFill>
                <a:effectLst/>
                <a:latin typeface="arial" panose="020B0604020202020204" pitchFamily="34" charset="0"/>
              </a:rPr>
              <a:t>of the occurrence of the accident.</a:t>
            </a:r>
          </a:p>
          <a:p>
            <a:pPr algn="l"/>
            <a:r>
              <a:rPr lang="en-GB" b="0" i="0" dirty="0">
                <a:solidFill>
                  <a:srgbClr val="1E1E1E"/>
                </a:solidFill>
                <a:effectLst/>
                <a:latin typeface="arial" panose="020B0604020202020204" pitchFamily="34" charset="0"/>
              </a:rPr>
              <a:t>(7)A person who fails to comply with a duty under subsection (5) above is guilty of an offence, but he shall not be convicted by reason only of a failure to produce a certificate or other evidence if, within seven days after the occurrence of the accident, the certificate or other evidence is produced at a police station that was specified by him at the time when the accident was reported.</a:t>
            </a:r>
          </a:p>
          <a:p>
            <a:pPr algn="l"/>
            <a:r>
              <a:rPr lang="en-GB" b="0" i="0" dirty="0">
                <a:solidFill>
                  <a:srgbClr val="1E1E1E"/>
                </a:solidFill>
                <a:effectLst/>
                <a:latin typeface="arial" panose="020B0604020202020204" pitchFamily="34" charset="0"/>
              </a:rPr>
              <a:t>(8)In this section “</a:t>
            </a:r>
            <a:r>
              <a:rPr lang="en-GB" b="1" i="0" dirty="0">
                <a:solidFill>
                  <a:srgbClr val="1E1E1E"/>
                </a:solidFill>
                <a:effectLst/>
                <a:latin typeface="arial" panose="020B0604020202020204" pitchFamily="34" charset="0"/>
              </a:rPr>
              <a:t>animal</a:t>
            </a:r>
            <a:r>
              <a:rPr lang="en-GB" b="0" i="0" dirty="0">
                <a:solidFill>
                  <a:srgbClr val="1E1E1E"/>
                </a:solidFill>
                <a:effectLst/>
                <a:latin typeface="arial" panose="020B0604020202020204" pitchFamily="34" charset="0"/>
              </a:rPr>
              <a:t>” means </a:t>
            </a:r>
            <a:r>
              <a:rPr lang="en-GB" b="1" i="0" dirty="0">
                <a:solidFill>
                  <a:srgbClr val="1E1E1E"/>
                </a:solidFill>
                <a:effectLst/>
                <a:latin typeface="arial" panose="020B0604020202020204" pitchFamily="34" charset="0"/>
              </a:rPr>
              <a:t>horse, cattle, ass, mule, sheep, pig, goat or dog.</a:t>
            </a:r>
          </a:p>
          <a:p>
            <a:endParaRPr lang="en-GB" dirty="0"/>
          </a:p>
        </p:txBody>
      </p:sp>
    </p:spTree>
    <p:extLst>
      <p:ext uri="{BB962C8B-B14F-4D97-AF65-F5344CB8AC3E}">
        <p14:creationId xmlns:p14="http://schemas.microsoft.com/office/powerpoint/2010/main" val="2747160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4DEF5-E770-8E3C-EE93-BECB8DB2EAF2}"/>
              </a:ext>
            </a:extLst>
          </p:cNvPr>
          <p:cNvSpPr>
            <a:spLocks noGrp="1"/>
          </p:cNvSpPr>
          <p:nvPr>
            <p:ph type="title"/>
          </p:nvPr>
        </p:nvSpPr>
        <p:spPr/>
        <p:txBody>
          <a:bodyPr/>
          <a:lstStyle/>
          <a:p>
            <a:r>
              <a:rPr lang="en-GB" dirty="0"/>
              <a:t>Why are RTC’s recorded?</a:t>
            </a:r>
          </a:p>
        </p:txBody>
      </p:sp>
      <p:sp>
        <p:nvSpPr>
          <p:cNvPr id="3" name="Content Placeholder 2">
            <a:extLst>
              <a:ext uri="{FF2B5EF4-FFF2-40B4-BE49-F238E27FC236}">
                <a16:creationId xmlns:a16="http://schemas.microsoft.com/office/drawing/2014/main" id="{6D4FC4CE-2F6F-EC44-ED7B-E0ADD12F7EA4}"/>
              </a:ext>
            </a:extLst>
          </p:cNvPr>
          <p:cNvSpPr>
            <a:spLocks noGrp="1"/>
          </p:cNvSpPr>
          <p:nvPr>
            <p:ph idx="1"/>
          </p:nvPr>
        </p:nvSpPr>
        <p:spPr/>
        <p:txBody>
          <a:bodyPr/>
          <a:lstStyle/>
          <a:p>
            <a:r>
              <a:rPr lang="en-GB" dirty="0"/>
              <a:t>To establish who is at fault</a:t>
            </a:r>
          </a:p>
          <a:p>
            <a:r>
              <a:rPr lang="en-GB" dirty="0"/>
              <a:t>To provide the victim and victims family with justice</a:t>
            </a:r>
          </a:p>
          <a:p>
            <a:r>
              <a:rPr lang="en-GB" dirty="0"/>
              <a:t>To facilitate a criminal investigation in the event of serious injury death or road traffic offences and a fair and lawful criminal prosecution.</a:t>
            </a:r>
          </a:p>
          <a:p>
            <a:r>
              <a:rPr lang="en-GB" dirty="0"/>
              <a:t>To inform H.M coroner of events that led to a death</a:t>
            </a:r>
          </a:p>
          <a:p>
            <a:endParaRPr lang="en-GB" dirty="0"/>
          </a:p>
        </p:txBody>
      </p:sp>
    </p:spTree>
    <p:extLst>
      <p:ext uri="{BB962C8B-B14F-4D97-AF65-F5344CB8AC3E}">
        <p14:creationId xmlns:p14="http://schemas.microsoft.com/office/powerpoint/2010/main" val="4276648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A4838-7C15-7391-1747-6DF72D895566}"/>
              </a:ext>
            </a:extLst>
          </p:cNvPr>
          <p:cNvSpPr>
            <a:spLocks noGrp="1"/>
          </p:cNvSpPr>
          <p:nvPr>
            <p:ph type="title"/>
          </p:nvPr>
        </p:nvSpPr>
        <p:spPr/>
        <p:txBody>
          <a:bodyPr/>
          <a:lstStyle/>
          <a:p>
            <a:r>
              <a:rPr lang="en-GB" dirty="0"/>
              <a:t>Who investigates?</a:t>
            </a:r>
          </a:p>
        </p:txBody>
      </p:sp>
      <p:sp>
        <p:nvSpPr>
          <p:cNvPr id="3" name="Content Placeholder 2">
            <a:extLst>
              <a:ext uri="{FF2B5EF4-FFF2-40B4-BE49-F238E27FC236}">
                <a16:creationId xmlns:a16="http://schemas.microsoft.com/office/drawing/2014/main" id="{EC35D063-37BD-FB9E-D6A8-091C61481DD0}"/>
              </a:ext>
            </a:extLst>
          </p:cNvPr>
          <p:cNvSpPr>
            <a:spLocks noGrp="1"/>
          </p:cNvSpPr>
          <p:nvPr>
            <p:ph idx="1"/>
          </p:nvPr>
        </p:nvSpPr>
        <p:spPr/>
        <p:txBody>
          <a:bodyPr/>
          <a:lstStyle/>
          <a:p>
            <a:r>
              <a:rPr lang="en-GB" dirty="0"/>
              <a:t>Police officer (uniformed, beat or Roads Policing depending on severity and force policies)</a:t>
            </a:r>
          </a:p>
          <a:p>
            <a:r>
              <a:rPr lang="en-GB" dirty="0"/>
              <a:t>Serious Incident collision investigator – this is an officer who is forensically trained in the investigation of serious injury and road death investigations.</a:t>
            </a:r>
          </a:p>
          <a:p>
            <a:r>
              <a:rPr lang="en-GB" dirty="0"/>
              <a:t>Vehicle examiner</a:t>
            </a:r>
          </a:p>
          <a:p>
            <a:r>
              <a:rPr lang="en-GB" dirty="0"/>
              <a:t>Possibly a CID officer may also be utilised to support others in the case of large-scale incident. (For example, light aircraft falling into vehicles travelling along the M5 during rush hour).</a:t>
            </a:r>
          </a:p>
          <a:p>
            <a:endParaRPr lang="en-GB" dirty="0"/>
          </a:p>
        </p:txBody>
      </p:sp>
    </p:spTree>
    <p:extLst>
      <p:ext uri="{BB962C8B-B14F-4D97-AF65-F5344CB8AC3E}">
        <p14:creationId xmlns:p14="http://schemas.microsoft.com/office/powerpoint/2010/main" val="1555520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38E7A-5A8F-C8E1-71A0-3AC4B386229B}"/>
              </a:ext>
            </a:extLst>
          </p:cNvPr>
          <p:cNvSpPr>
            <a:spLocks noGrp="1"/>
          </p:cNvSpPr>
          <p:nvPr>
            <p:ph type="title"/>
          </p:nvPr>
        </p:nvSpPr>
        <p:spPr/>
        <p:txBody>
          <a:bodyPr/>
          <a:lstStyle/>
          <a:p>
            <a:r>
              <a:rPr lang="en-GB" dirty="0"/>
              <a:t>Stats 19 form, completed by the police at the scene of an injury (includes fatal RTC).</a:t>
            </a:r>
          </a:p>
        </p:txBody>
      </p:sp>
      <p:sp>
        <p:nvSpPr>
          <p:cNvPr id="3" name="Content Placeholder 2">
            <a:extLst>
              <a:ext uri="{FF2B5EF4-FFF2-40B4-BE49-F238E27FC236}">
                <a16:creationId xmlns:a16="http://schemas.microsoft.com/office/drawing/2014/main" id="{73895262-6846-4FA9-40E5-BEE13EDF402E}"/>
              </a:ext>
            </a:extLst>
          </p:cNvPr>
          <p:cNvSpPr>
            <a:spLocks noGrp="1"/>
          </p:cNvSpPr>
          <p:nvPr>
            <p:ph idx="1"/>
          </p:nvPr>
        </p:nvSpPr>
        <p:spPr/>
        <p:txBody>
          <a:bodyPr/>
          <a:lstStyle/>
          <a:p>
            <a:r>
              <a:rPr lang="en-GB" dirty="0"/>
              <a:t>Matrix of contributory factors:</a:t>
            </a:r>
          </a:p>
          <a:p>
            <a:endParaRPr lang="en-GB" dirty="0"/>
          </a:p>
        </p:txBody>
      </p:sp>
      <p:pic>
        <p:nvPicPr>
          <p:cNvPr id="5" name="Picture 4">
            <a:extLst>
              <a:ext uri="{FF2B5EF4-FFF2-40B4-BE49-F238E27FC236}">
                <a16:creationId xmlns:a16="http://schemas.microsoft.com/office/drawing/2014/main" id="{224606BD-77CB-CA64-1459-DF3442394068}"/>
              </a:ext>
            </a:extLst>
          </p:cNvPr>
          <p:cNvPicPr>
            <a:picLocks noChangeAspect="1"/>
          </p:cNvPicPr>
          <p:nvPr/>
        </p:nvPicPr>
        <p:blipFill>
          <a:blip r:embed="rId2"/>
          <a:stretch>
            <a:fillRect/>
          </a:stretch>
        </p:blipFill>
        <p:spPr>
          <a:xfrm>
            <a:off x="1233794" y="2633879"/>
            <a:ext cx="5534797" cy="3086531"/>
          </a:xfrm>
          <a:prstGeom prst="rect">
            <a:avLst/>
          </a:prstGeom>
        </p:spPr>
      </p:pic>
    </p:spTree>
    <p:extLst>
      <p:ext uri="{BB962C8B-B14F-4D97-AF65-F5344CB8AC3E}">
        <p14:creationId xmlns:p14="http://schemas.microsoft.com/office/powerpoint/2010/main" val="1188150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2D1DBC2-320A-EBC9-167C-87FEF90FCAAF}"/>
              </a:ext>
            </a:extLst>
          </p:cNvPr>
          <p:cNvPicPr>
            <a:picLocks noGrp="1" noChangeAspect="1"/>
          </p:cNvPicPr>
          <p:nvPr>
            <p:ph idx="1"/>
          </p:nvPr>
        </p:nvPicPr>
        <p:blipFill>
          <a:blip r:embed="rId2"/>
          <a:stretch>
            <a:fillRect/>
          </a:stretch>
        </p:blipFill>
        <p:spPr>
          <a:xfrm>
            <a:off x="1551709" y="1130531"/>
            <a:ext cx="8312727" cy="4656950"/>
          </a:xfrm>
        </p:spPr>
      </p:pic>
    </p:spTree>
    <p:extLst>
      <p:ext uri="{BB962C8B-B14F-4D97-AF65-F5344CB8AC3E}">
        <p14:creationId xmlns:p14="http://schemas.microsoft.com/office/powerpoint/2010/main" val="3916880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361BB2-98A3-40DF-C2DE-93E5B8136868}"/>
              </a:ext>
            </a:extLst>
          </p:cNvPr>
          <p:cNvPicPr>
            <a:picLocks noGrp="1" noChangeAspect="1"/>
          </p:cNvPicPr>
          <p:nvPr>
            <p:ph idx="1"/>
          </p:nvPr>
        </p:nvPicPr>
        <p:blipFill>
          <a:blip r:embed="rId2"/>
          <a:stretch>
            <a:fillRect/>
          </a:stretch>
        </p:blipFill>
        <p:spPr>
          <a:xfrm>
            <a:off x="1529542" y="3143924"/>
            <a:ext cx="8445731" cy="2281516"/>
          </a:xfrm>
        </p:spPr>
      </p:pic>
    </p:spTree>
    <p:extLst>
      <p:ext uri="{BB962C8B-B14F-4D97-AF65-F5344CB8AC3E}">
        <p14:creationId xmlns:p14="http://schemas.microsoft.com/office/powerpoint/2010/main" val="831099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9B966-14F5-B9F2-1993-63AC4C9E6CAE}"/>
              </a:ext>
            </a:extLst>
          </p:cNvPr>
          <p:cNvSpPr>
            <a:spLocks noGrp="1"/>
          </p:cNvSpPr>
          <p:nvPr>
            <p:ph type="title"/>
          </p:nvPr>
        </p:nvSpPr>
        <p:spPr/>
        <p:txBody>
          <a:bodyPr/>
          <a:lstStyle/>
          <a:p>
            <a:r>
              <a:rPr lang="en-GB" dirty="0"/>
              <a:t>Stats 19 – submission to Govt.</a:t>
            </a:r>
          </a:p>
        </p:txBody>
      </p:sp>
      <p:sp>
        <p:nvSpPr>
          <p:cNvPr id="3" name="Content Placeholder 2">
            <a:extLst>
              <a:ext uri="{FF2B5EF4-FFF2-40B4-BE49-F238E27FC236}">
                <a16:creationId xmlns:a16="http://schemas.microsoft.com/office/drawing/2014/main" id="{979818E5-8946-BA22-ED5B-6A676299EA1B}"/>
              </a:ext>
            </a:extLst>
          </p:cNvPr>
          <p:cNvSpPr>
            <a:spLocks noGrp="1"/>
          </p:cNvSpPr>
          <p:nvPr>
            <p:ph idx="1"/>
          </p:nvPr>
        </p:nvSpPr>
        <p:spPr/>
        <p:txBody>
          <a:bodyPr/>
          <a:lstStyle/>
          <a:p>
            <a:r>
              <a:rPr lang="en-GB" dirty="0"/>
              <a:t>The purpose of the Stats 19 form is to identify trends and to consider positive action, road improvements and targeted police and other agency actions in order to work towards reducing fatalities and other road casualties.</a:t>
            </a:r>
          </a:p>
        </p:txBody>
      </p:sp>
    </p:spTree>
    <p:extLst>
      <p:ext uri="{BB962C8B-B14F-4D97-AF65-F5344CB8AC3E}">
        <p14:creationId xmlns:p14="http://schemas.microsoft.com/office/powerpoint/2010/main" val="1481392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5397-50E3-714F-BEBB-4DE09D8EE0D0}"/>
              </a:ext>
            </a:extLst>
          </p:cNvPr>
          <p:cNvSpPr>
            <a:spLocks noGrp="1"/>
          </p:cNvSpPr>
          <p:nvPr>
            <p:ph type="title"/>
          </p:nvPr>
        </p:nvSpPr>
        <p:spPr/>
        <p:txBody>
          <a:bodyPr/>
          <a:lstStyle/>
          <a:p>
            <a:r>
              <a:rPr lang="en-GB" dirty="0"/>
              <a:t>RTC report – what is included?</a:t>
            </a:r>
          </a:p>
        </p:txBody>
      </p:sp>
      <p:sp>
        <p:nvSpPr>
          <p:cNvPr id="3" name="Content Placeholder 2">
            <a:extLst>
              <a:ext uri="{FF2B5EF4-FFF2-40B4-BE49-F238E27FC236}">
                <a16:creationId xmlns:a16="http://schemas.microsoft.com/office/drawing/2014/main" id="{8D3BA747-7B7C-3A3A-BA0F-5BD1DB847D8F}"/>
              </a:ext>
            </a:extLst>
          </p:cNvPr>
          <p:cNvSpPr>
            <a:spLocks noGrp="1"/>
          </p:cNvSpPr>
          <p:nvPr>
            <p:ph idx="1"/>
          </p:nvPr>
        </p:nvSpPr>
        <p:spPr/>
        <p:txBody>
          <a:bodyPr/>
          <a:lstStyle/>
          <a:p>
            <a:r>
              <a:rPr lang="en-GB" dirty="0"/>
              <a:t>Time, date, day, location.</a:t>
            </a:r>
          </a:p>
          <a:p>
            <a:r>
              <a:rPr lang="en-GB" dirty="0"/>
              <a:t>Number of vehicles involved and other factors</a:t>
            </a:r>
          </a:p>
          <a:p>
            <a:r>
              <a:rPr lang="en-GB" dirty="0"/>
              <a:t>Exact location</a:t>
            </a:r>
          </a:p>
          <a:p>
            <a:r>
              <a:rPr lang="en-GB" dirty="0"/>
              <a:t>Basic accounts</a:t>
            </a:r>
          </a:p>
          <a:p>
            <a:r>
              <a:rPr lang="en-GB" dirty="0"/>
              <a:t>Driver and passenger details</a:t>
            </a:r>
          </a:p>
        </p:txBody>
      </p:sp>
    </p:spTree>
    <p:extLst>
      <p:ext uri="{BB962C8B-B14F-4D97-AF65-F5344CB8AC3E}">
        <p14:creationId xmlns:p14="http://schemas.microsoft.com/office/powerpoint/2010/main" val="793120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1A34-E40B-F027-86C4-74BE916B7309}"/>
              </a:ext>
            </a:extLst>
          </p:cNvPr>
          <p:cNvSpPr>
            <a:spLocks noGrp="1"/>
          </p:cNvSpPr>
          <p:nvPr>
            <p:ph type="title"/>
          </p:nvPr>
        </p:nvSpPr>
        <p:spPr/>
        <p:txBody>
          <a:bodyPr/>
          <a:lstStyle/>
          <a:p>
            <a:r>
              <a:rPr lang="en-GB" dirty="0"/>
              <a:t>Health and Safety Considerations at the scene of an RTC</a:t>
            </a:r>
          </a:p>
        </p:txBody>
      </p:sp>
      <p:sp>
        <p:nvSpPr>
          <p:cNvPr id="3" name="Content Placeholder 2">
            <a:extLst>
              <a:ext uri="{FF2B5EF4-FFF2-40B4-BE49-F238E27FC236}">
                <a16:creationId xmlns:a16="http://schemas.microsoft.com/office/drawing/2014/main" id="{7D786545-1FB7-E28E-868B-65AAE1799463}"/>
              </a:ext>
            </a:extLst>
          </p:cNvPr>
          <p:cNvSpPr>
            <a:spLocks noGrp="1"/>
          </p:cNvSpPr>
          <p:nvPr>
            <p:ph idx="1"/>
          </p:nvPr>
        </p:nvSpPr>
        <p:spPr/>
        <p:txBody>
          <a:bodyPr>
            <a:normAutofit lnSpcReduction="10000"/>
          </a:bodyPr>
          <a:lstStyle/>
          <a:p>
            <a:r>
              <a:rPr lang="en-GB" dirty="0"/>
              <a:t>Hazards from other road users</a:t>
            </a:r>
          </a:p>
          <a:p>
            <a:r>
              <a:rPr lang="en-GB" dirty="0"/>
              <a:t>Casualties</a:t>
            </a:r>
          </a:p>
          <a:p>
            <a:r>
              <a:rPr lang="en-GB" dirty="0"/>
              <a:t>Bodily fluids</a:t>
            </a:r>
          </a:p>
          <a:p>
            <a:r>
              <a:rPr lang="en-GB" dirty="0"/>
              <a:t>Car fluids</a:t>
            </a:r>
          </a:p>
          <a:p>
            <a:r>
              <a:rPr lang="en-GB" dirty="0"/>
              <a:t>Batteries</a:t>
            </a:r>
          </a:p>
          <a:p>
            <a:r>
              <a:rPr lang="en-GB" dirty="0"/>
              <a:t>Sharp metal and broken glass</a:t>
            </a:r>
          </a:p>
          <a:p>
            <a:r>
              <a:rPr lang="en-GB" dirty="0"/>
              <a:t>Disorientated MOP’s, confused, aggressive</a:t>
            </a:r>
          </a:p>
          <a:p>
            <a:r>
              <a:rPr lang="en-GB" dirty="0"/>
              <a:t>Casualties</a:t>
            </a:r>
          </a:p>
          <a:p>
            <a:r>
              <a:rPr lang="en-GB" dirty="0"/>
              <a:t>Other agencies</a:t>
            </a:r>
          </a:p>
        </p:txBody>
      </p:sp>
    </p:spTree>
    <p:extLst>
      <p:ext uri="{BB962C8B-B14F-4D97-AF65-F5344CB8AC3E}">
        <p14:creationId xmlns:p14="http://schemas.microsoft.com/office/powerpoint/2010/main" val="10519719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EC057-2CBE-2604-2FEF-370605A3EE51}"/>
              </a:ext>
            </a:extLst>
          </p:cNvPr>
          <p:cNvSpPr>
            <a:spLocks noGrp="1"/>
          </p:cNvSpPr>
          <p:nvPr>
            <p:ph type="title"/>
          </p:nvPr>
        </p:nvSpPr>
        <p:spPr/>
        <p:txBody>
          <a:bodyPr/>
          <a:lstStyle/>
          <a:p>
            <a:r>
              <a:rPr lang="en-GB" dirty="0"/>
              <a:t>Risk reduction – potential options (not limited).</a:t>
            </a:r>
          </a:p>
        </p:txBody>
      </p:sp>
      <p:sp>
        <p:nvSpPr>
          <p:cNvPr id="3" name="Content Placeholder 2">
            <a:extLst>
              <a:ext uri="{FF2B5EF4-FFF2-40B4-BE49-F238E27FC236}">
                <a16:creationId xmlns:a16="http://schemas.microsoft.com/office/drawing/2014/main" id="{06666D18-4212-23AA-BE12-FD704D17C3AF}"/>
              </a:ext>
            </a:extLst>
          </p:cNvPr>
          <p:cNvSpPr>
            <a:spLocks noGrp="1"/>
          </p:cNvSpPr>
          <p:nvPr>
            <p:ph idx="1"/>
          </p:nvPr>
        </p:nvSpPr>
        <p:spPr/>
        <p:txBody>
          <a:bodyPr>
            <a:normAutofit lnSpcReduction="10000"/>
          </a:bodyPr>
          <a:lstStyle/>
          <a:p>
            <a:r>
              <a:rPr lang="en-GB" dirty="0"/>
              <a:t>Lighting</a:t>
            </a:r>
          </a:p>
          <a:p>
            <a:r>
              <a:rPr lang="en-GB" dirty="0"/>
              <a:t>High Visibility jackets</a:t>
            </a:r>
          </a:p>
          <a:p>
            <a:r>
              <a:rPr lang="en-GB" dirty="0"/>
              <a:t>Cordons</a:t>
            </a:r>
          </a:p>
          <a:p>
            <a:r>
              <a:rPr lang="en-GB" dirty="0"/>
              <a:t>Traffic control</a:t>
            </a:r>
          </a:p>
          <a:p>
            <a:r>
              <a:rPr lang="en-GB" dirty="0"/>
              <a:t>Gloves and masks</a:t>
            </a:r>
          </a:p>
          <a:p>
            <a:r>
              <a:rPr lang="en-GB" dirty="0"/>
              <a:t>Support from other agencies</a:t>
            </a:r>
          </a:p>
          <a:p>
            <a:r>
              <a:rPr lang="en-GB" dirty="0"/>
              <a:t>Casualty management</a:t>
            </a:r>
          </a:p>
          <a:p>
            <a:r>
              <a:rPr lang="en-GB" dirty="0"/>
              <a:t>Training</a:t>
            </a:r>
          </a:p>
          <a:p>
            <a:r>
              <a:rPr lang="en-GB" dirty="0"/>
              <a:t>Consider </a:t>
            </a:r>
            <a:r>
              <a:rPr lang="en-GB" dirty="0" err="1"/>
              <a:t>Jesip</a:t>
            </a:r>
            <a:endParaRPr lang="en-GB" dirty="0"/>
          </a:p>
          <a:p>
            <a:endParaRPr lang="en-GB" dirty="0"/>
          </a:p>
        </p:txBody>
      </p:sp>
    </p:spTree>
    <p:extLst>
      <p:ext uri="{BB962C8B-B14F-4D97-AF65-F5344CB8AC3E}">
        <p14:creationId xmlns:p14="http://schemas.microsoft.com/office/powerpoint/2010/main" val="33461625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1415</Words>
  <Application>Microsoft Office PowerPoint</Application>
  <PresentationFormat>Widescreen</PresentationFormat>
  <Paragraphs>150</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GDS Transport</vt:lpstr>
      <vt:lpstr>Aptos</vt:lpstr>
      <vt:lpstr>Aptos Display</vt:lpstr>
      <vt:lpstr>Arial</vt:lpstr>
      <vt:lpstr>Arial</vt:lpstr>
      <vt:lpstr>Office Theme</vt:lpstr>
      <vt:lpstr>Revision session </vt:lpstr>
      <vt:lpstr>S 3 RTA 1988.</vt:lpstr>
      <vt:lpstr>S 3A RTA 1988 Causing death by careless driving when under the influence of drink or drugs.</vt:lpstr>
      <vt:lpstr>Limits</vt:lpstr>
      <vt:lpstr>S 2A RTA 1988</vt:lpstr>
      <vt:lpstr>For example:</vt:lpstr>
      <vt:lpstr>Exemption – Police officers who have undertaken specialist training and who have been designated by the Chief Constable of force in England and Wales.</vt:lpstr>
      <vt:lpstr>S 1 RTA 1988</vt:lpstr>
      <vt:lpstr>S 1A Dangerous driving causing serious injury.</vt:lpstr>
      <vt:lpstr>Defences:</vt:lpstr>
      <vt:lpstr>PowerPoint Presentation</vt:lpstr>
      <vt:lpstr>Fatal casualties by gender</vt:lpstr>
      <vt:lpstr>PowerPoint Presentation</vt:lpstr>
      <vt:lpstr>PowerPoint Presentation</vt:lpstr>
      <vt:lpstr>PowerPoint Presentation</vt:lpstr>
      <vt:lpstr>PowerPoint Presentation</vt:lpstr>
      <vt:lpstr>Why are RTC’s recorded?</vt:lpstr>
      <vt:lpstr>Who investigates?</vt:lpstr>
      <vt:lpstr>Stats 19 form, completed by the police at the scene of an injury (includes fatal RTC).</vt:lpstr>
      <vt:lpstr>PowerPoint Presentation</vt:lpstr>
      <vt:lpstr>PowerPoint Presentation</vt:lpstr>
      <vt:lpstr>Stats 19 – submission to Govt.</vt:lpstr>
      <vt:lpstr>RTC report – what is included?</vt:lpstr>
      <vt:lpstr>Health and Safety Considerations at the scene of an RTC</vt:lpstr>
      <vt:lpstr>Risk reduction – potential options (not limited).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2024-12-10T15:38:23Z</dcterms:created>
  <dcterms:modified xsi:type="dcterms:W3CDTF">2024-12-10T16:17:50Z</dcterms:modified>
</cp:coreProperties>
</file>