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94" r:id="rId8"/>
    <p:sldId id="285" r:id="rId9"/>
    <p:sldId id="286" r:id="rId10"/>
    <p:sldId id="293"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p:scale>
          <a:sx n="63" d="100"/>
          <a:sy n="63" d="100"/>
        </p:scale>
        <p:origin x="125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874A947-DAE1-C170-A1EC-4D9B04D616D9}"/>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C1B931C-5B50-4D12-A38D-0393931B84AE}"/>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B95A41B2-8D0C-41A9-90A0-B14C6BA33434}" type="datetimeFigureOut">
              <a:rPr lang="en-GB"/>
              <a:pPr>
                <a:defRPr/>
              </a:pPr>
              <a:t>12/04/2026</a:t>
            </a:fld>
            <a:endParaRPr lang="en-GB"/>
          </a:p>
        </p:txBody>
      </p:sp>
      <p:sp>
        <p:nvSpPr>
          <p:cNvPr id="4" name="Footer Placeholder 3">
            <a:extLst>
              <a:ext uri="{FF2B5EF4-FFF2-40B4-BE49-F238E27FC236}">
                <a16:creationId xmlns:a16="http://schemas.microsoft.com/office/drawing/2014/main" id="{26FAB621-CAEF-4F9A-D967-3CE604F9F7CA}"/>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BF443E3D-772A-D628-BDD1-279927EB1179}"/>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7709A9C4-D2D4-4FA4-A364-C5D516DE57FE}"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ECB857B-2CC0-ED8E-E1C2-4780884B5061}"/>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B4B90605-4886-630F-A7D2-21CFF36783E2}"/>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E396B587-A8F7-4CB5-A811-026570FB6869}" type="datetimeFigureOut">
              <a:rPr lang="en-US"/>
              <a:pPr>
                <a:defRPr/>
              </a:pPr>
              <a:t>4/12/2026</a:t>
            </a:fld>
            <a:endParaRPr lang="en-US"/>
          </a:p>
        </p:txBody>
      </p:sp>
      <p:sp>
        <p:nvSpPr>
          <p:cNvPr id="4" name="Slide Image Placeholder 3">
            <a:extLst>
              <a:ext uri="{FF2B5EF4-FFF2-40B4-BE49-F238E27FC236}">
                <a16:creationId xmlns:a16="http://schemas.microsoft.com/office/drawing/2014/main" id="{A8EDC150-557E-BC53-27D7-E99EA54A6E72}"/>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BA9C01DE-E7CE-D4CE-1B1E-F3538DC7A23D}"/>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19FA55BB-5990-D646-9B8F-734F01A1C2C9}"/>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54448D86-DA5E-5F5B-3E89-F051598CC3CF}"/>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42DF6436-4E56-48E0-AE6A-78B8E9907E5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5554C66-F946-93A5-69B3-11269A7C5C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08AB6827-BE26-453C-5951-255D3EFAF5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2DD936ED-D2BA-19C1-9430-A60AAA07006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DB4A22B2-AEAB-42AA-9CD5-1B6D2F29F82B}"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E3A5E34-A86F-0901-4D68-4D2A1493DBA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67AEE5E9-FD82-BB80-CCEB-1DF83E3344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11DDE856-6634-C690-2B76-F4695DF144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FE215C5-B85C-4B9B-BA62-12AA6BB25AB2}"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E97289-B818-3CC8-4D1D-41EEE15AE900}"/>
              </a:ext>
            </a:extLst>
          </p:cNvPr>
          <p:cNvSpPr>
            <a:spLocks noGrp="1"/>
          </p:cNvSpPr>
          <p:nvPr>
            <p:ph type="dt" sz="half" idx="10"/>
          </p:nvPr>
        </p:nvSpPr>
        <p:spPr>
          <a:xfrm>
            <a:off x="395288" y="6524625"/>
            <a:ext cx="971550" cy="219075"/>
          </a:xfrm>
        </p:spPr>
        <p:txBody>
          <a:bodyPr/>
          <a:lstStyle>
            <a:lvl1pPr>
              <a:defRPr/>
            </a:lvl1pPr>
          </a:lstStyle>
          <a:p>
            <a:pPr>
              <a:defRPr/>
            </a:pPr>
            <a:fld id="{E2B6FD32-4866-421D-9352-953B849CB58F}" type="datetimeFigureOut">
              <a:rPr lang="en-GB"/>
              <a:pPr>
                <a:defRPr/>
              </a:pPr>
              <a:t>12/04/2026</a:t>
            </a:fld>
            <a:endParaRPr lang="en-GB"/>
          </a:p>
        </p:txBody>
      </p:sp>
      <p:sp>
        <p:nvSpPr>
          <p:cNvPr id="5" name="Footer Placeholder 4">
            <a:extLst>
              <a:ext uri="{FF2B5EF4-FFF2-40B4-BE49-F238E27FC236}">
                <a16:creationId xmlns:a16="http://schemas.microsoft.com/office/drawing/2014/main" id="{0866B27E-BFD8-87D9-11DC-823D4CFB5CC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C0138864-4496-1F04-85F8-C9F867C12836}"/>
              </a:ext>
            </a:extLst>
          </p:cNvPr>
          <p:cNvSpPr>
            <a:spLocks noGrp="1"/>
          </p:cNvSpPr>
          <p:nvPr>
            <p:ph type="sldNum" sz="quarter" idx="12"/>
          </p:nvPr>
        </p:nvSpPr>
        <p:spPr/>
        <p:txBody>
          <a:bodyPr/>
          <a:lstStyle>
            <a:lvl1pPr>
              <a:defRPr/>
            </a:lvl1pPr>
          </a:lstStyle>
          <a:p>
            <a:pPr>
              <a:defRPr/>
            </a:pPr>
            <a:fld id="{8EEF9552-03CC-4CCA-9A5F-1680077A8DE5}" type="slidenum">
              <a:rPr lang="en-GB"/>
              <a:pPr>
                <a:defRPr/>
              </a:pPr>
              <a:t>‹#›</a:t>
            </a:fld>
            <a:endParaRPr lang="en-GB"/>
          </a:p>
        </p:txBody>
      </p:sp>
    </p:spTree>
    <p:extLst>
      <p:ext uri="{BB962C8B-B14F-4D97-AF65-F5344CB8AC3E}">
        <p14:creationId xmlns:p14="http://schemas.microsoft.com/office/powerpoint/2010/main" val="18811254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995A64-CEFF-8580-E3D9-72FF0861F3D4}"/>
              </a:ext>
            </a:extLst>
          </p:cNvPr>
          <p:cNvSpPr>
            <a:spLocks noGrp="1"/>
          </p:cNvSpPr>
          <p:nvPr>
            <p:ph type="dt" sz="half" idx="10"/>
          </p:nvPr>
        </p:nvSpPr>
        <p:spPr/>
        <p:txBody>
          <a:bodyPr/>
          <a:lstStyle>
            <a:lvl1pPr>
              <a:defRPr/>
            </a:lvl1pPr>
          </a:lstStyle>
          <a:p>
            <a:pPr>
              <a:defRPr/>
            </a:pPr>
            <a:fld id="{360F12B1-8A8A-41BA-B167-30D48F0E7BB5}" type="datetimeFigureOut">
              <a:rPr lang="en-GB"/>
              <a:pPr>
                <a:defRPr/>
              </a:pPr>
              <a:t>12/04/2026</a:t>
            </a:fld>
            <a:endParaRPr lang="en-GB"/>
          </a:p>
        </p:txBody>
      </p:sp>
      <p:sp>
        <p:nvSpPr>
          <p:cNvPr id="5" name="Footer Placeholder 4">
            <a:extLst>
              <a:ext uri="{FF2B5EF4-FFF2-40B4-BE49-F238E27FC236}">
                <a16:creationId xmlns:a16="http://schemas.microsoft.com/office/drawing/2014/main" id="{B4E7EBF8-9114-451D-B6E9-EE1707EC0DC7}"/>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BDDEC036-4DEA-DB32-B554-04577AA023EC}"/>
              </a:ext>
            </a:extLst>
          </p:cNvPr>
          <p:cNvSpPr>
            <a:spLocks noGrp="1"/>
          </p:cNvSpPr>
          <p:nvPr>
            <p:ph type="sldNum" sz="quarter" idx="12"/>
          </p:nvPr>
        </p:nvSpPr>
        <p:spPr/>
        <p:txBody>
          <a:bodyPr/>
          <a:lstStyle>
            <a:lvl1pPr>
              <a:defRPr/>
            </a:lvl1pPr>
          </a:lstStyle>
          <a:p>
            <a:pPr>
              <a:defRPr/>
            </a:pPr>
            <a:fld id="{73B19951-B63A-4A10-B494-9576CCDF4126}" type="slidenum">
              <a:rPr lang="en-GB"/>
              <a:pPr>
                <a:defRPr/>
              </a:pPr>
              <a:t>‹#›</a:t>
            </a:fld>
            <a:endParaRPr lang="en-GB"/>
          </a:p>
        </p:txBody>
      </p:sp>
    </p:spTree>
    <p:extLst>
      <p:ext uri="{BB962C8B-B14F-4D97-AF65-F5344CB8AC3E}">
        <p14:creationId xmlns:p14="http://schemas.microsoft.com/office/powerpoint/2010/main" val="4207524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24B242-D601-65BF-2D26-99429D31EA6E}"/>
              </a:ext>
            </a:extLst>
          </p:cNvPr>
          <p:cNvSpPr>
            <a:spLocks noGrp="1"/>
          </p:cNvSpPr>
          <p:nvPr>
            <p:ph type="dt" sz="half" idx="10"/>
          </p:nvPr>
        </p:nvSpPr>
        <p:spPr/>
        <p:txBody>
          <a:bodyPr/>
          <a:lstStyle>
            <a:lvl1pPr>
              <a:defRPr/>
            </a:lvl1pPr>
          </a:lstStyle>
          <a:p>
            <a:pPr>
              <a:defRPr/>
            </a:pPr>
            <a:fld id="{B2C5DA8C-1A75-4703-8D2F-692908417E34}" type="datetimeFigureOut">
              <a:rPr lang="en-GB"/>
              <a:pPr>
                <a:defRPr/>
              </a:pPr>
              <a:t>12/04/2026</a:t>
            </a:fld>
            <a:endParaRPr lang="en-GB" dirty="0"/>
          </a:p>
        </p:txBody>
      </p:sp>
      <p:sp>
        <p:nvSpPr>
          <p:cNvPr id="5" name="Slide Number Placeholder 5">
            <a:extLst>
              <a:ext uri="{FF2B5EF4-FFF2-40B4-BE49-F238E27FC236}">
                <a16:creationId xmlns:a16="http://schemas.microsoft.com/office/drawing/2014/main" id="{8AF0D41D-6855-3D8B-D1A4-F6ED73C5D87F}"/>
              </a:ext>
            </a:extLst>
          </p:cNvPr>
          <p:cNvSpPr>
            <a:spLocks noGrp="1"/>
          </p:cNvSpPr>
          <p:nvPr>
            <p:ph type="sldNum" sz="quarter" idx="11"/>
          </p:nvPr>
        </p:nvSpPr>
        <p:spPr/>
        <p:txBody>
          <a:bodyPr/>
          <a:lstStyle>
            <a:lvl1pPr>
              <a:defRPr/>
            </a:lvl1pPr>
          </a:lstStyle>
          <a:p>
            <a:pPr>
              <a:defRPr/>
            </a:pPr>
            <a:fld id="{83C33412-851B-4FF0-B8DB-B4E2F0A9CD37}" type="slidenum">
              <a:rPr lang="en-GB"/>
              <a:pPr>
                <a:defRPr/>
              </a:pPr>
              <a:t>‹#›</a:t>
            </a:fld>
            <a:endParaRPr lang="en-GB" dirty="0"/>
          </a:p>
        </p:txBody>
      </p:sp>
    </p:spTree>
    <p:extLst>
      <p:ext uri="{BB962C8B-B14F-4D97-AF65-F5344CB8AC3E}">
        <p14:creationId xmlns:p14="http://schemas.microsoft.com/office/powerpoint/2010/main" val="686206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6ED56AA-9FB1-1952-3678-0E49640204A4}"/>
              </a:ext>
            </a:extLst>
          </p:cNvPr>
          <p:cNvSpPr>
            <a:spLocks noGrp="1"/>
          </p:cNvSpPr>
          <p:nvPr>
            <p:ph type="dt" sz="half" idx="10"/>
          </p:nvPr>
        </p:nvSpPr>
        <p:spPr/>
        <p:txBody>
          <a:bodyPr/>
          <a:lstStyle>
            <a:lvl1pPr>
              <a:defRPr/>
            </a:lvl1pPr>
          </a:lstStyle>
          <a:p>
            <a:pPr>
              <a:defRPr/>
            </a:pPr>
            <a:fld id="{B2A0268D-0949-4259-8212-78AF9426F292}" type="datetimeFigureOut">
              <a:rPr lang="en-GB"/>
              <a:pPr>
                <a:defRPr/>
              </a:pPr>
              <a:t>12/04/2026</a:t>
            </a:fld>
            <a:endParaRPr lang="en-GB" dirty="0"/>
          </a:p>
        </p:txBody>
      </p:sp>
      <p:sp>
        <p:nvSpPr>
          <p:cNvPr id="6" name="Slide Number Placeholder 5">
            <a:extLst>
              <a:ext uri="{FF2B5EF4-FFF2-40B4-BE49-F238E27FC236}">
                <a16:creationId xmlns:a16="http://schemas.microsoft.com/office/drawing/2014/main" id="{B7959F90-9E45-F872-0AF1-C67EAD350707}"/>
              </a:ext>
            </a:extLst>
          </p:cNvPr>
          <p:cNvSpPr>
            <a:spLocks noGrp="1"/>
          </p:cNvSpPr>
          <p:nvPr>
            <p:ph type="sldNum" sz="quarter" idx="11"/>
          </p:nvPr>
        </p:nvSpPr>
        <p:spPr/>
        <p:txBody>
          <a:bodyPr/>
          <a:lstStyle>
            <a:lvl1pPr>
              <a:defRPr/>
            </a:lvl1pPr>
          </a:lstStyle>
          <a:p>
            <a:pPr>
              <a:defRPr/>
            </a:pPr>
            <a:fld id="{46DEFC6A-671F-46AC-B6D5-B36203605A85}" type="slidenum">
              <a:rPr lang="en-GB"/>
              <a:pPr>
                <a:defRPr/>
              </a:pPr>
              <a:t>‹#›</a:t>
            </a:fld>
            <a:endParaRPr lang="en-GB" dirty="0"/>
          </a:p>
        </p:txBody>
      </p:sp>
    </p:spTree>
    <p:extLst>
      <p:ext uri="{BB962C8B-B14F-4D97-AF65-F5344CB8AC3E}">
        <p14:creationId xmlns:p14="http://schemas.microsoft.com/office/powerpoint/2010/main" val="26701084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FFC4872-0D01-0BDC-725F-7B3CA165B34D}"/>
              </a:ext>
            </a:extLst>
          </p:cNvPr>
          <p:cNvSpPr>
            <a:spLocks noGrp="1"/>
          </p:cNvSpPr>
          <p:nvPr>
            <p:ph type="dt" sz="half" idx="10"/>
          </p:nvPr>
        </p:nvSpPr>
        <p:spPr/>
        <p:txBody>
          <a:bodyPr/>
          <a:lstStyle>
            <a:lvl1pPr>
              <a:defRPr/>
            </a:lvl1pPr>
          </a:lstStyle>
          <a:p>
            <a:pPr>
              <a:defRPr/>
            </a:pPr>
            <a:fld id="{2313AF35-58D6-45F5-A0AF-AC76EA843CBF}" type="datetimeFigureOut">
              <a:rPr lang="en-GB"/>
              <a:pPr>
                <a:defRPr/>
              </a:pPr>
              <a:t>12/04/2026</a:t>
            </a:fld>
            <a:endParaRPr lang="en-GB" dirty="0"/>
          </a:p>
        </p:txBody>
      </p:sp>
      <p:sp>
        <p:nvSpPr>
          <p:cNvPr id="8" name="Slide Number Placeholder 5">
            <a:extLst>
              <a:ext uri="{FF2B5EF4-FFF2-40B4-BE49-F238E27FC236}">
                <a16:creationId xmlns:a16="http://schemas.microsoft.com/office/drawing/2014/main" id="{03E7D5B1-6468-C095-B562-7A4EA39A0385}"/>
              </a:ext>
            </a:extLst>
          </p:cNvPr>
          <p:cNvSpPr>
            <a:spLocks noGrp="1"/>
          </p:cNvSpPr>
          <p:nvPr>
            <p:ph type="sldNum" sz="quarter" idx="11"/>
          </p:nvPr>
        </p:nvSpPr>
        <p:spPr/>
        <p:txBody>
          <a:bodyPr/>
          <a:lstStyle>
            <a:lvl1pPr>
              <a:defRPr/>
            </a:lvl1pPr>
          </a:lstStyle>
          <a:p>
            <a:pPr>
              <a:defRPr/>
            </a:pPr>
            <a:fld id="{0F15F2BE-8790-4752-96A0-ADBE4086F320}" type="slidenum">
              <a:rPr lang="en-GB"/>
              <a:pPr>
                <a:defRPr/>
              </a:pPr>
              <a:t>‹#›</a:t>
            </a:fld>
            <a:endParaRPr lang="en-GB" dirty="0"/>
          </a:p>
        </p:txBody>
      </p:sp>
    </p:spTree>
    <p:extLst>
      <p:ext uri="{BB962C8B-B14F-4D97-AF65-F5344CB8AC3E}">
        <p14:creationId xmlns:p14="http://schemas.microsoft.com/office/powerpoint/2010/main" val="35548269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1DD1682-9641-63E5-416B-7DFF7955CF6A}"/>
              </a:ext>
            </a:extLst>
          </p:cNvPr>
          <p:cNvSpPr>
            <a:spLocks noGrp="1"/>
          </p:cNvSpPr>
          <p:nvPr>
            <p:ph type="dt" sz="half" idx="10"/>
          </p:nvPr>
        </p:nvSpPr>
        <p:spPr/>
        <p:txBody>
          <a:bodyPr/>
          <a:lstStyle>
            <a:lvl1pPr>
              <a:defRPr/>
            </a:lvl1pPr>
          </a:lstStyle>
          <a:p>
            <a:pPr>
              <a:defRPr/>
            </a:pPr>
            <a:fld id="{B5E1C78D-3660-47A0-8080-C6A006779922}" type="datetimeFigureOut">
              <a:rPr lang="en-GB"/>
              <a:pPr>
                <a:defRPr/>
              </a:pPr>
              <a:t>12/04/2026</a:t>
            </a:fld>
            <a:endParaRPr lang="en-GB" dirty="0"/>
          </a:p>
        </p:txBody>
      </p:sp>
      <p:sp>
        <p:nvSpPr>
          <p:cNvPr id="4" name="Slide Number Placeholder 5">
            <a:extLst>
              <a:ext uri="{FF2B5EF4-FFF2-40B4-BE49-F238E27FC236}">
                <a16:creationId xmlns:a16="http://schemas.microsoft.com/office/drawing/2014/main" id="{34941C1A-E3A0-8A90-AFE4-5038A3AC9E3C}"/>
              </a:ext>
            </a:extLst>
          </p:cNvPr>
          <p:cNvSpPr>
            <a:spLocks noGrp="1"/>
          </p:cNvSpPr>
          <p:nvPr>
            <p:ph type="sldNum" sz="quarter" idx="11"/>
          </p:nvPr>
        </p:nvSpPr>
        <p:spPr/>
        <p:txBody>
          <a:bodyPr/>
          <a:lstStyle>
            <a:lvl1pPr>
              <a:defRPr/>
            </a:lvl1pPr>
          </a:lstStyle>
          <a:p>
            <a:pPr>
              <a:defRPr/>
            </a:pPr>
            <a:fld id="{95048775-F0AF-41F0-8562-423EAA0A3A99}" type="slidenum">
              <a:rPr lang="en-GB"/>
              <a:pPr>
                <a:defRPr/>
              </a:pPr>
              <a:t>‹#›</a:t>
            </a:fld>
            <a:endParaRPr lang="en-GB" dirty="0"/>
          </a:p>
        </p:txBody>
      </p:sp>
    </p:spTree>
    <p:extLst>
      <p:ext uri="{BB962C8B-B14F-4D97-AF65-F5344CB8AC3E}">
        <p14:creationId xmlns:p14="http://schemas.microsoft.com/office/powerpoint/2010/main" val="2346074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5F56C9A-9378-F6C2-CA44-B0F115671D47}"/>
              </a:ext>
            </a:extLst>
          </p:cNvPr>
          <p:cNvSpPr>
            <a:spLocks noGrp="1"/>
          </p:cNvSpPr>
          <p:nvPr>
            <p:ph type="dt" sz="half" idx="10"/>
          </p:nvPr>
        </p:nvSpPr>
        <p:spPr/>
        <p:txBody>
          <a:bodyPr/>
          <a:lstStyle>
            <a:lvl1pPr>
              <a:defRPr/>
            </a:lvl1pPr>
          </a:lstStyle>
          <a:p>
            <a:pPr>
              <a:defRPr/>
            </a:pPr>
            <a:fld id="{7029214F-4AD6-4655-9ABF-0261691C39D0}" type="datetimeFigureOut">
              <a:rPr lang="en-GB"/>
              <a:pPr>
                <a:defRPr/>
              </a:pPr>
              <a:t>12/04/2026</a:t>
            </a:fld>
            <a:endParaRPr lang="en-GB" dirty="0"/>
          </a:p>
        </p:txBody>
      </p:sp>
      <p:sp>
        <p:nvSpPr>
          <p:cNvPr id="3" name="Slide Number Placeholder 5">
            <a:extLst>
              <a:ext uri="{FF2B5EF4-FFF2-40B4-BE49-F238E27FC236}">
                <a16:creationId xmlns:a16="http://schemas.microsoft.com/office/drawing/2014/main" id="{03951751-2F66-9D7C-A014-D63F06681584}"/>
              </a:ext>
            </a:extLst>
          </p:cNvPr>
          <p:cNvSpPr>
            <a:spLocks noGrp="1"/>
          </p:cNvSpPr>
          <p:nvPr>
            <p:ph type="sldNum" sz="quarter" idx="11"/>
          </p:nvPr>
        </p:nvSpPr>
        <p:spPr/>
        <p:txBody>
          <a:bodyPr/>
          <a:lstStyle>
            <a:lvl1pPr>
              <a:defRPr/>
            </a:lvl1pPr>
          </a:lstStyle>
          <a:p>
            <a:pPr>
              <a:defRPr/>
            </a:pPr>
            <a:fld id="{FB3D4C04-8A00-40BE-BC19-F22C2C9EC9FF}" type="slidenum">
              <a:rPr lang="en-GB"/>
              <a:pPr>
                <a:defRPr/>
              </a:pPr>
              <a:t>‹#›</a:t>
            </a:fld>
            <a:endParaRPr lang="en-GB" dirty="0"/>
          </a:p>
        </p:txBody>
      </p:sp>
    </p:spTree>
    <p:extLst>
      <p:ext uri="{BB962C8B-B14F-4D97-AF65-F5344CB8AC3E}">
        <p14:creationId xmlns:p14="http://schemas.microsoft.com/office/powerpoint/2010/main" val="13457116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51C6D30D-B069-881B-1BD6-B801D33B589A}"/>
              </a:ext>
            </a:extLst>
          </p:cNvPr>
          <p:cNvSpPr>
            <a:spLocks noGrp="1"/>
          </p:cNvSpPr>
          <p:nvPr>
            <p:ph type="dt" sz="half" idx="10"/>
          </p:nvPr>
        </p:nvSpPr>
        <p:spPr/>
        <p:txBody>
          <a:bodyPr/>
          <a:lstStyle>
            <a:lvl1pPr>
              <a:defRPr/>
            </a:lvl1pPr>
          </a:lstStyle>
          <a:p>
            <a:pPr>
              <a:defRPr/>
            </a:pPr>
            <a:fld id="{A8654C14-2481-4427-9457-BEB2C73E483D}" type="datetimeFigureOut">
              <a:rPr lang="en-GB"/>
              <a:pPr>
                <a:defRPr/>
              </a:pPr>
              <a:t>12/04/2026</a:t>
            </a:fld>
            <a:endParaRPr lang="en-GB" dirty="0"/>
          </a:p>
        </p:txBody>
      </p:sp>
      <p:sp>
        <p:nvSpPr>
          <p:cNvPr id="6" name="Slide Number Placeholder 5">
            <a:extLst>
              <a:ext uri="{FF2B5EF4-FFF2-40B4-BE49-F238E27FC236}">
                <a16:creationId xmlns:a16="http://schemas.microsoft.com/office/drawing/2014/main" id="{ECF86469-4A0F-B3AB-6A8E-0FC947D14BC4}"/>
              </a:ext>
            </a:extLst>
          </p:cNvPr>
          <p:cNvSpPr>
            <a:spLocks noGrp="1"/>
          </p:cNvSpPr>
          <p:nvPr>
            <p:ph type="sldNum" sz="quarter" idx="11"/>
          </p:nvPr>
        </p:nvSpPr>
        <p:spPr/>
        <p:txBody>
          <a:bodyPr/>
          <a:lstStyle>
            <a:lvl1pPr>
              <a:defRPr/>
            </a:lvl1pPr>
          </a:lstStyle>
          <a:p>
            <a:pPr>
              <a:defRPr/>
            </a:pPr>
            <a:fld id="{5B0957A4-07EB-4E45-B2F7-75D1EB80E850}" type="slidenum">
              <a:rPr lang="en-GB"/>
              <a:pPr>
                <a:defRPr/>
              </a:pPr>
              <a:t>‹#›</a:t>
            </a:fld>
            <a:endParaRPr lang="en-GB" dirty="0"/>
          </a:p>
        </p:txBody>
      </p:sp>
    </p:spTree>
    <p:extLst>
      <p:ext uri="{BB962C8B-B14F-4D97-AF65-F5344CB8AC3E}">
        <p14:creationId xmlns:p14="http://schemas.microsoft.com/office/powerpoint/2010/main" val="2763241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60DF053-5D9D-31C2-9511-63627A8F5E90}"/>
              </a:ext>
            </a:extLst>
          </p:cNvPr>
          <p:cNvSpPr>
            <a:spLocks noGrp="1"/>
          </p:cNvSpPr>
          <p:nvPr>
            <p:ph type="dt" sz="half" idx="10"/>
          </p:nvPr>
        </p:nvSpPr>
        <p:spPr/>
        <p:txBody>
          <a:bodyPr/>
          <a:lstStyle>
            <a:lvl1pPr>
              <a:defRPr/>
            </a:lvl1pPr>
          </a:lstStyle>
          <a:p>
            <a:pPr>
              <a:defRPr/>
            </a:pPr>
            <a:fld id="{DBAE1476-6CBC-4A25-919E-71594E719C05}" type="datetimeFigureOut">
              <a:rPr lang="en-GB"/>
              <a:pPr>
                <a:defRPr/>
              </a:pPr>
              <a:t>12/04/2026</a:t>
            </a:fld>
            <a:endParaRPr lang="en-GB" dirty="0"/>
          </a:p>
        </p:txBody>
      </p:sp>
      <p:sp>
        <p:nvSpPr>
          <p:cNvPr id="6" name="Slide Number Placeholder 5">
            <a:extLst>
              <a:ext uri="{FF2B5EF4-FFF2-40B4-BE49-F238E27FC236}">
                <a16:creationId xmlns:a16="http://schemas.microsoft.com/office/drawing/2014/main" id="{CC4504BF-BE94-D7EB-4A8C-7C1A3FAF80F9}"/>
              </a:ext>
            </a:extLst>
          </p:cNvPr>
          <p:cNvSpPr>
            <a:spLocks noGrp="1"/>
          </p:cNvSpPr>
          <p:nvPr>
            <p:ph type="sldNum" sz="quarter" idx="11"/>
          </p:nvPr>
        </p:nvSpPr>
        <p:spPr/>
        <p:txBody>
          <a:bodyPr/>
          <a:lstStyle>
            <a:lvl1pPr>
              <a:defRPr/>
            </a:lvl1pPr>
          </a:lstStyle>
          <a:p>
            <a:pPr>
              <a:defRPr/>
            </a:pPr>
            <a:fld id="{00185AF4-08BC-4CE2-A418-238DCE68FEB3}" type="slidenum">
              <a:rPr lang="en-GB"/>
              <a:pPr>
                <a:defRPr/>
              </a:pPr>
              <a:t>‹#›</a:t>
            </a:fld>
            <a:endParaRPr lang="en-GB" dirty="0"/>
          </a:p>
        </p:txBody>
      </p:sp>
    </p:spTree>
    <p:extLst>
      <p:ext uri="{BB962C8B-B14F-4D97-AF65-F5344CB8AC3E}">
        <p14:creationId xmlns:p14="http://schemas.microsoft.com/office/powerpoint/2010/main" val="25187412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123B73-EB64-006D-2E2A-871403D1CE3C}"/>
              </a:ext>
            </a:extLst>
          </p:cNvPr>
          <p:cNvSpPr>
            <a:spLocks noGrp="1"/>
          </p:cNvSpPr>
          <p:nvPr>
            <p:ph type="dt" sz="half" idx="10"/>
          </p:nvPr>
        </p:nvSpPr>
        <p:spPr/>
        <p:txBody>
          <a:bodyPr/>
          <a:lstStyle>
            <a:lvl1pPr>
              <a:defRPr/>
            </a:lvl1pPr>
          </a:lstStyle>
          <a:p>
            <a:pPr>
              <a:defRPr/>
            </a:pPr>
            <a:fld id="{C7CFD573-B310-4BBC-884F-DAECF3A3D4AF}" type="datetimeFigureOut">
              <a:rPr lang="en-GB"/>
              <a:pPr>
                <a:defRPr/>
              </a:pPr>
              <a:t>12/04/2026</a:t>
            </a:fld>
            <a:endParaRPr lang="en-GB" dirty="0"/>
          </a:p>
        </p:txBody>
      </p:sp>
      <p:sp>
        <p:nvSpPr>
          <p:cNvPr id="5" name="Slide Number Placeholder 5">
            <a:extLst>
              <a:ext uri="{FF2B5EF4-FFF2-40B4-BE49-F238E27FC236}">
                <a16:creationId xmlns:a16="http://schemas.microsoft.com/office/drawing/2014/main" id="{D538F017-ED80-9DC6-63A4-02E36DC8F883}"/>
              </a:ext>
            </a:extLst>
          </p:cNvPr>
          <p:cNvSpPr>
            <a:spLocks noGrp="1"/>
          </p:cNvSpPr>
          <p:nvPr>
            <p:ph type="sldNum" sz="quarter" idx="11"/>
          </p:nvPr>
        </p:nvSpPr>
        <p:spPr/>
        <p:txBody>
          <a:bodyPr/>
          <a:lstStyle>
            <a:lvl1pPr>
              <a:defRPr/>
            </a:lvl1pPr>
          </a:lstStyle>
          <a:p>
            <a:pPr>
              <a:defRPr/>
            </a:pPr>
            <a:fld id="{15B18790-2A7C-4B8C-AC59-D9B43B6E353A}" type="slidenum">
              <a:rPr lang="en-GB"/>
              <a:pPr>
                <a:defRPr/>
              </a:pPr>
              <a:t>‹#›</a:t>
            </a:fld>
            <a:endParaRPr lang="en-GB" dirty="0"/>
          </a:p>
        </p:txBody>
      </p:sp>
    </p:spTree>
    <p:extLst>
      <p:ext uri="{BB962C8B-B14F-4D97-AF65-F5344CB8AC3E}">
        <p14:creationId xmlns:p14="http://schemas.microsoft.com/office/powerpoint/2010/main" val="29964917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8748646-EC6E-2C5A-1D9F-2C4304DA5BDC}"/>
              </a:ext>
            </a:extLst>
          </p:cNvPr>
          <p:cNvSpPr>
            <a:spLocks noGrp="1"/>
          </p:cNvSpPr>
          <p:nvPr>
            <p:ph type="dt" sz="half" idx="10"/>
          </p:nvPr>
        </p:nvSpPr>
        <p:spPr/>
        <p:txBody>
          <a:bodyPr/>
          <a:lstStyle>
            <a:lvl1pPr>
              <a:defRPr/>
            </a:lvl1pPr>
          </a:lstStyle>
          <a:p>
            <a:pPr>
              <a:defRPr/>
            </a:pPr>
            <a:fld id="{8AAE0F0A-4FF1-4168-A0C0-AB9DF4776604}" type="datetimeFigureOut">
              <a:rPr lang="en-GB"/>
              <a:pPr>
                <a:defRPr/>
              </a:pPr>
              <a:t>12/04/2026</a:t>
            </a:fld>
            <a:endParaRPr lang="en-GB" dirty="0"/>
          </a:p>
        </p:txBody>
      </p:sp>
      <p:sp>
        <p:nvSpPr>
          <p:cNvPr id="5" name="Slide Number Placeholder 5">
            <a:extLst>
              <a:ext uri="{FF2B5EF4-FFF2-40B4-BE49-F238E27FC236}">
                <a16:creationId xmlns:a16="http://schemas.microsoft.com/office/drawing/2014/main" id="{3D7C347C-5DFD-7E65-77E0-E519CB598394}"/>
              </a:ext>
            </a:extLst>
          </p:cNvPr>
          <p:cNvSpPr>
            <a:spLocks noGrp="1"/>
          </p:cNvSpPr>
          <p:nvPr>
            <p:ph type="sldNum" sz="quarter" idx="11"/>
          </p:nvPr>
        </p:nvSpPr>
        <p:spPr/>
        <p:txBody>
          <a:bodyPr/>
          <a:lstStyle>
            <a:lvl1pPr>
              <a:defRPr/>
            </a:lvl1pPr>
          </a:lstStyle>
          <a:p>
            <a:pPr>
              <a:defRPr/>
            </a:pPr>
            <a:fld id="{48C4B89C-F240-4E53-94C2-A4F73ED36577}" type="slidenum">
              <a:rPr lang="en-GB"/>
              <a:pPr>
                <a:defRPr/>
              </a:pPr>
              <a:t>‹#›</a:t>
            </a:fld>
            <a:endParaRPr lang="en-GB" dirty="0"/>
          </a:p>
        </p:txBody>
      </p:sp>
    </p:spTree>
    <p:extLst>
      <p:ext uri="{BB962C8B-B14F-4D97-AF65-F5344CB8AC3E}">
        <p14:creationId xmlns:p14="http://schemas.microsoft.com/office/powerpoint/2010/main" val="20122561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3A1A049-1DA3-744A-F1D3-7CA5F7B9B5A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F7BC3C9-31D8-2C60-39C6-E0E584F2683F}"/>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4EF67022-7B1D-802D-6D52-7ACC960C888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119523B1-9BF4-4CA8-8599-EADF489066F7}" type="datetimeFigureOut">
              <a:rPr lang="en-GB"/>
              <a:pPr>
                <a:defRPr/>
              </a:pPr>
              <a:t>12/04/2026</a:t>
            </a:fld>
            <a:endParaRPr lang="en-GB" dirty="0"/>
          </a:p>
        </p:txBody>
      </p:sp>
      <p:sp>
        <p:nvSpPr>
          <p:cNvPr id="6" name="Slide Number Placeholder 5">
            <a:extLst>
              <a:ext uri="{FF2B5EF4-FFF2-40B4-BE49-F238E27FC236}">
                <a16:creationId xmlns:a16="http://schemas.microsoft.com/office/drawing/2014/main" id="{13090B97-E50E-C038-4EEC-DD7407086C87}"/>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BF6A1E45-FE1E-4D30-AA13-8F5B84D40DA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nsun.org.uk/news/nhs-trust-forced-to-admit-potential-misuse-of-oxevision-now-lio/" TargetMode="External"/><Relationship Id="rId7" Type="http://schemas.openxmlformats.org/officeDocument/2006/relationships/hyperlink" Target="https://doi.org/10.2147/NDT.S115261" TargetMode="External"/><Relationship Id="rId2" Type="http://schemas.openxmlformats.org/officeDocument/2006/relationships/hyperlink" Target="https://www-sciencedirect-com.uwtsd.idm.oclc.org/science/article/pii/S0031940621006428" TargetMode="External"/><Relationship Id="rId1" Type="http://schemas.openxmlformats.org/officeDocument/2006/relationships/slideLayout" Target="../slideLayouts/slideLayout2.xml"/><Relationship Id="rId6" Type="http://schemas.openxmlformats.org/officeDocument/2006/relationships/hyperlink" Target="https://www.rcpsych.ac.uk/docs/default-source/improving-care/nccmh/culture-of-care/events/par/learning-events/10-november-2025/culture-of-care-oxevision---10-nov.pdf?sfvrsn=cb220c44_3" TargetMode="External"/><Relationship Id="rId5" Type="http://schemas.openxmlformats.org/officeDocument/2006/relationships/hyperlink" Target="https://uowtsd-my.sharepoint.com/personal/2323240_student_uwtsd_ac_uk/Documents/Desktop/&#160;https:/doi.org/10.1332/26352338Y2025D000000045" TargetMode="External"/><Relationship Id="rId4" Type="http://schemas.openxmlformats.org/officeDocument/2006/relationships/hyperlink" Target="https://www.nsun.org.uk/news/open-letter-on-the-use-of-oxevision-in-inpatient-sett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6A6B962-EB0C-91FD-C646-45BEFB85E900}"/>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1190D99D-8A45-5B2B-97A6-6A166703E670}"/>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a:t>
            </a:r>
            <a:br>
              <a:rPr lang="en-GB" sz="3200" b="1" dirty="0">
                <a:solidFill>
                  <a:schemeClr val="accent2">
                    <a:lumMod val="20000"/>
                    <a:lumOff val="80000"/>
                  </a:schemeClr>
                </a:solidFill>
              </a:rPr>
            </a:br>
            <a:r>
              <a:rPr lang="en-GB" sz="3200" b="1" dirty="0">
                <a:solidFill>
                  <a:schemeClr val="accent2">
                    <a:lumMod val="20000"/>
                    <a:lumOff val="80000"/>
                  </a:schemeClr>
                </a:solidFill>
              </a:rPr>
              <a:t>Student ID:</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66DB5DA-48F2-193E-6A53-257B21D4E280}"/>
              </a:ext>
            </a:extLst>
          </p:cNvPr>
          <p:cNvSpPr>
            <a:spLocks noGrp="1" noChangeArrowheads="1"/>
          </p:cNvSpPr>
          <p:nvPr>
            <p:ph type="title"/>
          </p:nvPr>
        </p:nvSpPr>
        <p:spPr/>
        <p:txBody>
          <a:bodyPr/>
          <a:lstStyle/>
          <a:p>
            <a:r>
              <a:rPr lang="en-GB" altLang="en-US" b="1" dirty="0"/>
              <a:t>Use of AI Acknowledgement</a:t>
            </a:r>
          </a:p>
        </p:txBody>
      </p:sp>
      <p:sp>
        <p:nvSpPr>
          <p:cNvPr id="8195" name="Content Placeholder 2">
            <a:extLst>
              <a:ext uri="{FF2B5EF4-FFF2-40B4-BE49-F238E27FC236}">
                <a16:creationId xmlns:a16="http://schemas.microsoft.com/office/drawing/2014/main" id="{4A4D6B65-388E-08BE-5CA2-AE25BBC36221}"/>
              </a:ext>
            </a:extLst>
          </p:cNvPr>
          <p:cNvSpPr>
            <a:spLocks noGrp="1" noChangeArrowheads="1"/>
          </p:cNvSpPr>
          <p:nvPr>
            <p:ph idx="1"/>
          </p:nvPr>
        </p:nvSpPr>
        <p:spPr>
          <a:xfrm>
            <a:off x="457200" y="1600200"/>
            <a:ext cx="8229600" cy="3916363"/>
          </a:xfrm>
        </p:spPr>
        <p:txBody>
          <a:bodyPr/>
          <a:lstStyle/>
          <a:p>
            <a:r>
              <a:rPr lang="en-GB" dirty="0"/>
              <a:t>I confirm that I did not use AI to research or write this report. I only used AI for spelling and small sentence edits. I confirm that no AI-generated content has been submitted as my own. I also confirm that I have kept my drafts, notes, and sources, and can provide them if asked.</a:t>
            </a:r>
          </a:p>
          <a:p>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3DA47722-E348-9B55-290C-DC6CF155EB1E}"/>
              </a:ext>
            </a:extLst>
          </p:cNvPr>
          <p:cNvSpPr>
            <a:spLocks noGrp="1" noChangeArrowheads="1"/>
          </p:cNvSpPr>
          <p:nvPr>
            <p:ph type="title"/>
          </p:nvPr>
        </p:nvSpPr>
        <p:spPr>
          <a:xfrm>
            <a:off x="457200" y="274638"/>
            <a:ext cx="8229600" cy="274042"/>
          </a:xfrm>
        </p:spPr>
        <p:txBody>
          <a:bodyPr/>
          <a:lstStyle/>
          <a:p>
            <a:pPr eaLnBrk="1" hangingPunct="1"/>
            <a:r>
              <a:rPr lang="en-GB" altLang="en-US" sz="1600" b="1" dirty="0">
                <a:latin typeface="Arial" panose="020B0604020202020204" pitchFamily="34" charset="0"/>
                <a:cs typeface="Arial" panose="020B0604020202020204" pitchFamily="34" charset="0"/>
              </a:rPr>
              <a:t>Introduction</a:t>
            </a:r>
          </a:p>
        </p:txBody>
      </p:sp>
      <p:sp>
        <p:nvSpPr>
          <p:cNvPr id="2" name="Rectangle 4">
            <a:extLst>
              <a:ext uri="{FF2B5EF4-FFF2-40B4-BE49-F238E27FC236}">
                <a16:creationId xmlns:a16="http://schemas.microsoft.com/office/drawing/2014/main" id="{53BECFA1-4042-33E8-71D3-2049D38BBB51}"/>
              </a:ext>
            </a:extLst>
          </p:cNvPr>
          <p:cNvSpPr>
            <a:spLocks noGrp="1" noChangeArrowheads="1"/>
          </p:cNvSpPr>
          <p:nvPr>
            <p:ph idx="1"/>
          </p:nvPr>
        </p:nvSpPr>
        <p:spPr bwMode="auto">
          <a:xfrm>
            <a:off x="457200" y="872420"/>
            <a:ext cx="7653679" cy="3801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Oxevision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lang="en-US" altLang="en-US" sz="1200" dirty="0">
                <a:latin typeface="Arial" panose="020B0604020202020204" pitchFamily="34" charset="0"/>
                <a:cs typeface="Arial" panose="020B0604020202020204" pitchFamily="34" charset="0"/>
              </a:rPr>
              <a:t>was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introduced in 2018 in a UK inpatient mental ward</a:t>
            </a:r>
            <a:r>
              <a:rPr lang="en-US" altLang="en-US" sz="1200" dirty="0">
                <a:latin typeface="Arial" panose="020B0604020202020204" pitchFamily="34" charset="0"/>
                <a:cs typeface="Arial" panose="020B0604020202020204" pitchFamily="34" charset="0"/>
              </a:rPr>
              <a: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created by Oxford University Hospitals in England.</a:t>
            </a:r>
          </a:p>
          <a:p>
            <a:pPr>
              <a:spcBef>
                <a:spcPct val="0"/>
              </a:spcBef>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GB" sz="1200" dirty="0"/>
              <a:t>Advanced technology used to monitor patients without contact, ensuring safety.</a:t>
            </a:r>
          </a:p>
          <a:p>
            <a:pPr marL="0" indent="0">
              <a:spcBef>
                <a:spcPct val="0"/>
              </a:spcBef>
              <a:buNone/>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Uses an infrared camera to check vital signs without touching the patient.</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US" altLang="en-US" sz="1200" dirty="0">
                <a:latin typeface="Arial" panose="020B0604020202020204" pitchFamily="34" charset="0"/>
                <a:cs typeface="Arial" panose="020B0604020202020204" pitchFamily="34" charset="0"/>
              </a:rPr>
              <a:t>Allows staff to confirm a patient’s well-being without entering their room</a:t>
            </a:r>
          </a:p>
          <a:p>
            <a:pPr marL="0" indent="0">
              <a:spcBef>
                <a:spcPct val="0"/>
              </a:spcBef>
              <a:buNone/>
            </a:pPr>
            <a:r>
              <a:rPr lang="en-US" altLang="en-US" sz="1200" dirty="0">
                <a:latin typeface="Arial" panose="020B0604020202020204" pitchFamily="34" charset="0"/>
                <a:cs typeface="Arial" panose="020B0604020202020204" pitchFamily="34" charset="0"/>
              </a:rPr>
              <a:t>.</a:t>
            </a:r>
          </a:p>
          <a:p>
            <a:pPr>
              <a:spcBef>
                <a:spcPct val="0"/>
              </a:spcBef>
            </a:pPr>
            <a:r>
              <a:rPr lang="en-US" altLang="en-US" sz="1200" dirty="0">
                <a:latin typeface="Arial" panose="020B0604020202020204" pitchFamily="34" charset="0"/>
                <a:cs typeface="Arial" panose="020B0604020202020204" pitchFamily="34" charset="0"/>
              </a:rPr>
              <a:t>Reduces nighttime disturbance, and it supports the safety of the patient.</a:t>
            </a:r>
          </a:p>
          <a:p>
            <a:pPr>
              <a:spcBef>
                <a:spcPct val="0"/>
              </a:spcBef>
            </a:pPr>
            <a:endParaRPr lang="en-US" altLang="en-US" sz="1200" dirty="0">
              <a:latin typeface="Arial" panose="020B0604020202020204" pitchFamily="34" charset="0"/>
              <a:cs typeface="Arial" panose="020B0604020202020204" pitchFamily="34" charset="0"/>
            </a:endParaRPr>
          </a:p>
          <a:p>
            <a:pPr>
              <a:spcBef>
                <a:spcPct val="0"/>
              </a:spcBef>
            </a:pPr>
            <a:r>
              <a:rPr lang="en-GB" sz="1200" dirty="0">
                <a:latin typeface="Arial" panose="020B0604020202020204" pitchFamily="34" charset="0"/>
                <a:cs typeface="Arial" panose="020B0604020202020204" pitchFamily="34" charset="0"/>
              </a:rPr>
              <a:t> In addition, </a:t>
            </a:r>
            <a:r>
              <a:rPr lang="en-GB" sz="1200" dirty="0" err="1">
                <a:latin typeface="Arial" panose="020B0604020202020204" pitchFamily="34" charset="0"/>
                <a:cs typeface="Arial" panose="020B0604020202020204" pitchFamily="34" charset="0"/>
              </a:rPr>
              <a:t>Oxevision</a:t>
            </a:r>
            <a:r>
              <a:rPr lang="en-GB" sz="1200" dirty="0">
                <a:latin typeface="Arial" panose="020B0604020202020204" pitchFamily="34" charset="0"/>
                <a:cs typeface="Arial" panose="020B0604020202020204" pitchFamily="34" charset="0"/>
              </a:rPr>
              <a:t> records continuous 24-hour video footage in patient rooms, which can support monitoring and incident review (Powell </a:t>
            </a:r>
            <a:r>
              <a:rPr lang="en-GB" sz="1200" i="1" dirty="0">
                <a:latin typeface="Arial" panose="020B0604020202020204" pitchFamily="34" charset="0"/>
                <a:cs typeface="Arial" panose="020B0604020202020204" pitchFamily="34" charset="0"/>
              </a:rPr>
              <a:t>et al</a:t>
            </a:r>
            <a:r>
              <a:rPr lang="en-GB" sz="1200" dirty="0">
                <a:latin typeface="Arial" panose="020B0604020202020204" pitchFamily="34" charset="0"/>
                <a:cs typeface="Arial" panose="020B0604020202020204" pitchFamily="34" charset="0"/>
              </a:rPr>
              <a:t>., 2025). </a:t>
            </a: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GB" sz="1200" dirty="0">
              <a:latin typeface="Arial" panose="020B0604020202020204" pitchFamily="34" charset="0"/>
              <a:cs typeface="Arial" panose="020B0604020202020204" pitchFamily="34" charset="0"/>
            </a:endParaRPr>
          </a:p>
          <a:p>
            <a:pPr>
              <a:spcBef>
                <a:spcPct val="0"/>
              </a:spcBef>
            </a:pPr>
            <a:endParaRPr lang="en-US" altLang="en-US" sz="11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endParaRPr lang="en-US" altLang="en-US" sz="20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pic>
        <p:nvPicPr>
          <p:cNvPr id="4" name="Picture 3">
            <a:extLst>
              <a:ext uri="{FF2B5EF4-FFF2-40B4-BE49-F238E27FC236}">
                <a16:creationId xmlns:a16="http://schemas.microsoft.com/office/drawing/2014/main" id="{C87971A7-9BC8-BF11-78DC-3B0CB49779FF}"/>
              </a:ext>
            </a:extLst>
          </p:cNvPr>
          <p:cNvPicPr>
            <a:picLocks noChangeAspect="1"/>
          </p:cNvPicPr>
          <p:nvPr/>
        </p:nvPicPr>
        <p:blipFill>
          <a:blip r:embed="rId3"/>
          <a:stretch>
            <a:fillRect/>
          </a:stretch>
        </p:blipFill>
        <p:spPr>
          <a:xfrm>
            <a:off x="698530" y="3501008"/>
            <a:ext cx="2955848" cy="1728192"/>
          </a:xfrm>
          <a:prstGeom prst="rect">
            <a:avLst/>
          </a:prstGeom>
        </p:spPr>
      </p:pic>
      <p:pic>
        <p:nvPicPr>
          <p:cNvPr id="5" name="Picture 4">
            <a:extLst>
              <a:ext uri="{FF2B5EF4-FFF2-40B4-BE49-F238E27FC236}">
                <a16:creationId xmlns:a16="http://schemas.microsoft.com/office/drawing/2014/main" id="{E1EB1C5A-3508-9F86-606C-8FF7B1E1C4F6}"/>
              </a:ext>
            </a:extLst>
          </p:cNvPr>
          <p:cNvPicPr>
            <a:picLocks noChangeAspect="1"/>
          </p:cNvPicPr>
          <p:nvPr/>
        </p:nvPicPr>
        <p:blipFill>
          <a:blip r:embed="rId4"/>
          <a:stretch>
            <a:fillRect/>
          </a:stretch>
        </p:blipFill>
        <p:spPr>
          <a:xfrm>
            <a:off x="3654378" y="3501009"/>
            <a:ext cx="3653926" cy="1800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2A227-F257-65A6-A562-5E5EC84D0A6C}"/>
              </a:ext>
            </a:extLst>
          </p:cNvPr>
          <p:cNvSpPr>
            <a:spLocks noGrp="1"/>
          </p:cNvSpPr>
          <p:nvPr>
            <p:ph type="title"/>
          </p:nvPr>
        </p:nvSpPr>
        <p:spPr>
          <a:xfrm>
            <a:off x="457200" y="274638"/>
            <a:ext cx="8229600" cy="706090"/>
          </a:xfrm>
        </p:spPr>
        <p:txBody>
          <a:bodyPr/>
          <a:lstStyle/>
          <a:p>
            <a:r>
              <a:rPr lang="en-GB" sz="2000" dirty="0">
                <a:latin typeface="Arial" panose="020B0604020202020204" pitchFamily="34" charset="0"/>
                <a:cs typeface="Arial" panose="020B0604020202020204" pitchFamily="34" charset="0"/>
              </a:rPr>
              <a:t>Impact on workforce</a:t>
            </a:r>
          </a:p>
        </p:txBody>
      </p:sp>
      <p:sp>
        <p:nvSpPr>
          <p:cNvPr id="3" name="Content Placeholder 2">
            <a:extLst>
              <a:ext uri="{FF2B5EF4-FFF2-40B4-BE49-F238E27FC236}">
                <a16:creationId xmlns:a16="http://schemas.microsoft.com/office/drawing/2014/main" id="{158DF7A8-5BCD-70A5-E2F5-59B30C271549}"/>
              </a:ext>
            </a:extLst>
          </p:cNvPr>
          <p:cNvSpPr>
            <a:spLocks noGrp="1"/>
          </p:cNvSpPr>
          <p:nvPr>
            <p:ph idx="1"/>
          </p:nvPr>
        </p:nvSpPr>
        <p:spPr>
          <a:xfrm>
            <a:off x="755576" y="980728"/>
            <a:ext cx="8388424" cy="4680520"/>
          </a:xfrm>
        </p:spPr>
        <p:txBody>
          <a:bodyPr/>
          <a:lstStyle/>
          <a:p>
            <a:r>
              <a:rPr lang="en-GB" sz="1400" dirty="0">
                <a:latin typeface="Arial" panose="020B0604020202020204" pitchFamily="34" charset="0"/>
                <a:cs typeface="Arial" panose="020B0604020202020204" pitchFamily="34" charset="0"/>
              </a:rPr>
              <a:t>Improved safety: Check the vital signs without disturbing the patients.</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Reduces workload-Nurses spend less time on routine checks, allowing them to do other things.</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Early intervention</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Continuous monitoring provides alerts that help staff to act before crises escalate</a:t>
            </a:r>
            <a:r>
              <a:rPr lang="en-GB" sz="1400" dirty="0"/>
              <a:t>.</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Efficiency: Staff work in an orderly way without interruption.</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Privacy issues: The use of cameras raises ethical concerns.</a:t>
            </a:r>
          </a:p>
          <a:p>
            <a:pPr marL="0" indent="0">
              <a:buNone/>
            </a:pPr>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Trust: Less human contact can weaken the patient-staff relationship (Ndebele et al., 2023)</a:t>
            </a:r>
          </a:p>
          <a:p>
            <a:pPr marL="0" indent="0">
              <a:buNone/>
            </a:pPr>
            <a:r>
              <a:rPr lang="en-GB" sz="14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D572F72C-991C-65B9-9FA8-0FD77AD44E51}"/>
              </a:ext>
            </a:extLst>
          </p:cNvPr>
          <p:cNvPicPr>
            <a:picLocks noChangeAspect="1"/>
          </p:cNvPicPr>
          <p:nvPr/>
        </p:nvPicPr>
        <p:blipFill>
          <a:blip r:embed="rId2"/>
          <a:stretch>
            <a:fillRect/>
          </a:stretch>
        </p:blipFill>
        <p:spPr>
          <a:xfrm>
            <a:off x="3359087" y="4005064"/>
            <a:ext cx="3373153" cy="1440160"/>
          </a:xfrm>
          <a:prstGeom prst="rect">
            <a:avLst/>
          </a:prstGeom>
        </p:spPr>
      </p:pic>
    </p:spTree>
    <p:extLst>
      <p:ext uri="{BB962C8B-B14F-4D97-AF65-F5344CB8AC3E}">
        <p14:creationId xmlns:p14="http://schemas.microsoft.com/office/powerpoint/2010/main" val="1405215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900B3861-33D7-EDFA-8768-F89896C674BE}"/>
              </a:ext>
            </a:extLst>
          </p:cNvPr>
          <p:cNvSpPr>
            <a:spLocks noGrp="1" noChangeArrowheads="1"/>
          </p:cNvSpPr>
          <p:nvPr>
            <p:ph type="title"/>
          </p:nvPr>
        </p:nvSpPr>
        <p:spPr>
          <a:xfrm>
            <a:off x="457200" y="188640"/>
            <a:ext cx="8229600" cy="864096"/>
          </a:xfrm>
        </p:spPr>
        <p:txBody>
          <a:bodyPr/>
          <a:lstStyle/>
          <a:p>
            <a:pPr eaLnBrk="1" hangingPunct="1"/>
            <a:r>
              <a:rPr lang="en-GB" altLang="en-US" sz="2000" b="1" dirty="0">
                <a:latin typeface="Arial" panose="020B0604020202020204" pitchFamily="34" charset="0"/>
                <a:cs typeface="Arial" panose="020B0604020202020204" pitchFamily="34" charset="0"/>
              </a:rPr>
              <a:t>Impact on service delivery </a:t>
            </a:r>
          </a:p>
        </p:txBody>
      </p:sp>
      <p:sp>
        <p:nvSpPr>
          <p:cNvPr id="2" name="Rectangle 4">
            <a:extLst>
              <a:ext uri="{FF2B5EF4-FFF2-40B4-BE49-F238E27FC236}">
                <a16:creationId xmlns:a16="http://schemas.microsoft.com/office/drawing/2014/main" id="{18D8FE17-27AA-A0AB-000F-FB46E4889941}"/>
              </a:ext>
            </a:extLst>
          </p:cNvPr>
          <p:cNvSpPr>
            <a:spLocks noGrp="1" noChangeArrowheads="1"/>
          </p:cNvSpPr>
          <p:nvPr>
            <p:ph idx="1"/>
          </p:nvPr>
        </p:nvSpPr>
        <p:spPr bwMode="auto">
          <a:xfrm>
            <a:off x="0" y="885346"/>
            <a:ext cx="8794304" cy="28315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Digital systems can disrupt care when Wi‑Fi, servers, or camera views fail. </a:t>
            </a: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Staff must balance digital alerts with direct patient contact. </a:t>
            </a:r>
          </a:p>
          <a:p>
            <a:pPr marR="0" lvl="0" algn="l" defTabSz="914400" rtl="0" eaLnBrk="0" fontAlgn="base" latinLnBrk="0" hangingPunct="0">
              <a:lnSpc>
                <a:spcPct val="100000"/>
              </a:lnSpc>
              <a:spcBef>
                <a:spcPct val="0"/>
              </a:spcBef>
              <a:spcAft>
                <a:spcPct val="0"/>
              </a:spcAft>
              <a:buClrTx/>
              <a:buSzTx/>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lvl="0">
              <a:spcBef>
                <a:spcPct val="0"/>
              </a:spcBef>
            </a:pPr>
            <a:r>
              <a:rPr kumimoji="0" lang="en-US" altLang="en-US" sz="16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Oxevision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can save money by reducing 1:1 observations and incident‑related costs</a:t>
            </a:r>
          </a:p>
          <a:p>
            <a:pPr>
              <a:spcBef>
                <a:spcPct val="0"/>
              </a:spcBef>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R="0" lvl="0" algn="l" defTabSz="914400" rtl="0" eaLnBrk="0" fontAlgn="base" latinLnBrk="0" hangingPunct="0">
              <a:lnSpc>
                <a:spcPct val="100000"/>
              </a:lnSpc>
              <a:spcBef>
                <a:spcPct val="0"/>
              </a:spcBef>
              <a:spcAft>
                <a:spcPct val="0"/>
              </a:spcAft>
              <a:buClrTx/>
              <a:buSzTx/>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Full physical checks are still required, so the system does not replace standard practice.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a:spcBef>
                <a:spcPct val="0"/>
              </a:spcBef>
            </a:pPr>
            <a:r>
              <a:rPr lang="en-US" altLang="en-US" sz="1600" dirty="0">
                <a:latin typeface="Arial" panose="020B0604020202020204" pitchFamily="34" charset="0"/>
                <a:cs typeface="Arial" panose="020B0604020202020204" pitchFamily="34" charset="0"/>
              </a:rPr>
              <a:t>Key concerns are privacy, data use, capacity, and accountability in digital monitoring (</a:t>
            </a:r>
            <a:r>
              <a:rPr lang="en-GB" sz="1600" dirty="0">
                <a:latin typeface="Arial" panose="020B0604020202020204" pitchFamily="34" charset="0"/>
                <a:cs typeface="Arial" panose="020B0604020202020204" pitchFamily="34" charset="0"/>
              </a:rPr>
              <a:t>NSUN, 2023).</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8D25957-DC08-C756-EFC6-503EA41F2AA9}"/>
              </a:ext>
            </a:extLst>
          </p:cNvPr>
          <p:cNvPicPr>
            <a:picLocks noChangeAspect="1"/>
          </p:cNvPicPr>
          <p:nvPr/>
        </p:nvPicPr>
        <p:blipFill>
          <a:blip r:embed="rId2"/>
          <a:stretch>
            <a:fillRect/>
          </a:stretch>
        </p:blipFill>
        <p:spPr>
          <a:xfrm>
            <a:off x="3168578" y="3861048"/>
            <a:ext cx="3491654" cy="172819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E01543B4-E94E-497E-F333-8D7944726D19}"/>
              </a:ext>
            </a:extLst>
          </p:cNvPr>
          <p:cNvSpPr>
            <a:spLocks noGrp="1" noChangeArrowheads="1"/>
          </p:cNvSpPr>
          <p:nvPr>
            <p:ph type="title"/>
          </p:nvPr>
        </p:nvSpPr>
        <p:spPr>
          <a:xfrm>
            <a:off x="457200" y="274638"/>
            <a:ext cx="8229600" cy="634751"/>
          </a:xfrm>
        </p:spPr>
        <p:txBody>
          <a:bodyPr/>
          <a:lstStyle/>
          <a:p>
            <a:pPr eaLnBrk="1" hangingPunct="1"/>
            <a:r>
              <a:rPr lang="en-GB" altLang="en-US" sz="2000" b="1" dirty="0">
                <a:latin typeface="Arial" panose="020B0604020202020204" pitchFamily="34" charset="0"/>
                <a:cs typeface="Arial" panose="020B0604020202020204" pitchFamily="34" charset="0"/>
              </a:rPr>
              <a:t>Impact on patients </a:t>
            </a:r>
          </a:p>
        </p:txBody>
      </p:sp>
      <p:sp>
        <p:nvSpPr>
          <p:cNvPr id="13315" name="Content Placeholder 2">
            <a:extLst>
              <a:ext uri="{FF2B5EF4-FFF2-40B4-BE49-F238E27FC236}">
                <a16:creationId xmlns:a16="http://schemas.microsoft.com/office/drawing/2014/main" id="{0DB054AE-C1A7-FA51-8248-9090DD1C9F61}"/>
              </a:ext>
            </a:extLst>
          </p:cNvPr>
          <p:cNvSpPr>
            <a:spLocks noGrp="1" noChangeArrowheads="1"/>
          </p:cNvSpPr>
          <p:nvPr>
            <p:ph idx="1"/>
          </p:nvPr>
        </p:nvSpPr>
        <p:spPr>
          <a:xfrm>
            <a:off x="323528" y="909390"/>
            <a:ext cx="8363272" cy="4607174"/>
          </a:xfrm>
        </p:spPr>
        <p:txBody>
          <a:bodyPr/>
          <a:lstStyle/>
          <a:p>
            <a:pPr eaLnBrk="1" hangingPunct="1"/>
            <a:r>
              <a:rPr lang="en-GB" altLang="en-US" sz="1600" dirty="0">
                <a:latin typeface="Arial" panose="020B0604020202020204" pitchFamily="34" charset="0"/>
                <a:cs typeface="Arial" panose="020B0604020202020204" pitchFamily="34" charset="0"/>
              </a:rPr>
              <a:t>Safety: It helps to reduce falls and self-harm.</a:t>
            </a:r>
          </a:p>
          <a:p>
            <a:pPr eaLnBrk="1" hangingPunct="1"/>
            <a:r>
              <a:rPr lang="en-GB" altLang="en-US" sz="1600" dirty="0">
                <a:latin typeface="Arial" panose="020B0604020202020204" pitchFamily="34" charset="0"/>
                <a:cs typeface="Arial" panose="020B0604020202020204" pitchFamily="34" charset="0"/>
              </a:rPr>
              <a:t>Privacy: Less intrusive than manual checks.</a:t>
            </a:r>
          </a:p>
          <a:p>
            <a:pPr eaLnBrk="1" hangingPunct="1"/>
            <a:r>
              <a:rPr lang="en-GB" altLang="en-US" sz="1600" dirty="0">
                <a:latin typeface="Arial" panose="020B0604020202020204" pitchFamily="34" charset="0"/>
                <a:cs typeface="Arial" panose="020B0604020202020204" pitchFamily="34" charset="0"/>
              </a:rPr>
              <a:t>Comfort: Patients enjoy sleep with fewer disruptions.</a:t>
            </a:r>
          </a:p>
          <a:p>
            <a:pPr eaLnBrk="1" hangingPunct="1"/>
            <a:r>
              <a:rPr lang="en-GB" altLang="en-US" sz="1600" dirty="0">
                <a:latin typeface="Arial" panose="020B0604020202020204" pitchFamily="34" charset="0"/>
                <a:cs typeface="Arial" panose="020B0604020202020204" pitchFamily="34" charset="0"/>
              </a:rPr>
              <a:t>When explanations are lacking, patients feel monitored.</a:t>
            </a:r>
          </a:p>
          <a:p>
            <a:pPr eaLnBrk="1" hangingPunct="1"/>
            <a:r>
              <a:rPr lang="en-GB" altLang="en-US" sz="1600" dirty="0">
                <a:latin typeface="Arial" panose="020B0604020202020204" pitchFamily="34" charset="0"/>
                <a:cs typeface="Arial" panose="020B0604020202020204" pitchFamily="34" charset="0"/>
              </a:rPr>
              <a:t>Challenges:  Some patients feel uncomfortable with cameras.</a:t>
            </a:r>
          </a:p>
          <a:p>
            <a:pPr eaLnBrk="1" hangingPunct="1"/>
            <a:r>
              <a:rPr lang="en-GB" altLang="en-US" sz="1600" dirty="0">
                <a:latin typeface="Arial" panose="020B0604020202020204" pitchFamily="34" charset="0"/>
                <a:cs typeface="Arial" panose="020B0604020202020204" pitchFamily="34" charset="0"/>
              </a:rPr>
              <a:t>Reduced human interaction: Staff rely heavily on technology.</a:t>
            </a:r>
          </a:p>
          <a:p>
            <a:pPr eaLnBrk="1" hangingPunct="1"/>
            <a:r>
              <a:rPr lang="en-GB" altLang="en-US" sz="1600" dirty="0">
                <a:latin typeface="Arial" panose="020B0604020202020204" pitchFamily="34" charset="0"/>
                <a:cs typeface="Arial" panose="020B0604020202020204" pitchFamily="34" charset="0"/>
              </a:rPr>
              <a:t>Patients may feel that staff are not checking on them because there is no physical check.</a:t>
            </a:r>
          </a:p>
          <a:p>
            <a:pPr eaLnBrk="1" hangingPunct="1"/>
            <a:r>
              <a:rPr lang="en-GB" altLang="en-US" sz="1600" dirty="0">
                <a:latin typeface="Arial" panose="020B0604020202020204" pitchFamily="34" charset="0"/>
                <a:cs typeface="Arial" panose="020B0604020202020204" pitchFamily="34" charset="0"/>
              </a:rPr>
              <a:t>Consent and trust issues: Patients have limited choice, which reduces autonomy and confidence (</a:t>
            </a:r>
            <a:r>
              <a:rPr lang="en-GB" sz="1600" dirty="0">
                <a:latin typeface="Arial" panose="020B0604020202020204" pitchFamily="34" charset="0"/>
                <a:cs typeface="Arial" panose="020B0604020202020204" pitchFamily="34" charset="0"/>
              </a:rPr>
              <a:t>Stop </a:t>
            </a:r>
            <a:r>
              <a:rPr lang="en-GB" sz="1600" dirty="0" err="1">
                <a:latin typeface="Arial" panose="020B0604020202020204" pitchFamily="34" charset="0"/>
                <a:cs typeface="Arial" panose="020B0604020202020204" pitchFamily="34" charset="0"/>
              </a:rPr>
              <a:t>Oxevision</a:t>
            </a:r>
            <a:r>
              <a:rPr lang="en-GB" sz="1600" dirty="0">
                <a:latin typeface="Arial" panose="020B0604020202020204" pitchFamily="34" charset="0"/>
                <a:cs typeface="Arial" panose="020B0604020202020204" pitchFamily="34" charset="0"/>
              </a:rPr>
              <a:t>, 2023). </a:t>
            </a:r>
            <a:r>
              <a:rPr lang="en-GB" altLang="en-US" sz="1600" dirty="0">
                <a:latin typeface="Arial" panose="020B0604020202020204" pitchFamily="34" charset="0"/>
                <a:cs typeface="Arial" panose="020B0604020202020204" pitchFamily="34" charset="0"/>
              </a:rPr>
              <a:t>   </a:t>
            </a:r>
          </a:p>
          <a:p>
            <a:pPr eaLnBrk="1" hangingPunct="1"/>
            <a:endParaRPr lang="en-GB" altLang="en-US" sz="2000" dirty="0">
              <a:latin typeface="Arial" panose="020B0604020202020204" pitchFamily="34" charset="0"/>
              <a:cs typeface="Arial" panose="020B0604020202020204" pitchFamily="34" charset="0"/>
            </a:endParaRPr>
          </a:p>
          <a:p>
            <a:pPr marL="0" indent="0" eaLnBrk="1" hangingPunct="1">
              <a:buNone/>
            </a:pPr>
            <a:r>
              <a:rPr lang="en-GB" altLang="en-US" sz="1600" dirty="0">
                <a:latin typeface="Arial" panose="020B0604020202020204" pitchFamily="34" charset="0"/>
                <a:cs typeface="Arial" panose="020B0604020202020204" pitchFamily="34" charset="0"/>
              </a:rPr>
              <a:t>                      </a:t>
            </a:r>
          </a:p>
          <a:p>
            <a:pPr marL="0" indent="0" eaLnBrk="1" hangingPunct="1">
              <a:buNone/>
            </a:pPr>
            <a:r>
              <a:rPr lang="en-GB" altLang="en-US" sz="1600" dirty="0">
                <a:latin typeface="Arial" panose="020B0604020202020204" pitchFamily="34" charset="0"/>
                <a:cs typeface="Arial" panose="020B0604020202020204" pitchFamily="34" charset="0"/>
              </a:rPr>
              <a:t>                          </a:t>
            </a:r>
          </a:p>
        </p:txBody>
      </p:sp>
      <p:pic>
        <p:nvPicPr>
          <p:cNvPr id="3" name="Picture 2">
            <a:extLst>
              <a:ext uri="{FF2B5EF4-FFF2-40B4-BE49-F238E27FC236}">
                <a16:creationId xmlns:a16="http://schemas.microsoft.com/office/drawing/2014/main" id="{CF66A579-17A3-8B38-7496-E09E6831E720}"/>
              </a:ext>
            </a:extLst>
          </p:cNvPr>
          <p:cNvPicPr>
            <a:picLocks noChangeAspect="1"/>
          </p:cNvPicPr>
          <p:nvPr/>
        </p:nvPicPr>
        <p:blipFill>
          <a:blip r:embed="rId2"/>
          <a:stretch>
            <a:fillRect/>
          </a:stretch>
        </p:blipFill>
        <p:spPr>
          <a:xfrm>
            <a:off x="3848063" y="4446240"/>
            <a:ext cx="1447874" cy="998984"/>
          </a:xfrm>
          <a:prstGeom prst="rect">
            <a:avLst/>
          </a:prstGeom>
        </p:spPr>
      </p:pic>
      <p:pic>
        <p:nvPicPr>
          <p:cNvPr id="2" name="Picture 1">
            <a:extLst>
              <a:ext uri="{FF2B5EF4-FFF2-40B4-BE49-F238E27FC236}">
                <a16:creationId xmlns:a16="http://schemas.microsoft.com/office/drawing/2014/main" id="{0EB584C9-A1AB-F76C-93EC-B68134C2BC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7921" y="3933056"/>
            <a:ext cx="3328158" cy="158417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9B6C1C-929B-17DA-BB22-75EAD84C1580}"/>
              </a:ext>
            </a:extLst>
          </p:cNvPr>
          <p:cNvSpPr>
            <a:spLocks noGrp="1"/>
          </p:cNvSpPr>
          <p:nvPr>
            <p:ph idx="1"/>
          </p:nvPr>
        </p:nvSpPr>
        <p:spPr>
          <a:xfrm>
            <a:off x="457200" y="1052736"/>
            <a:ext cx="8229600" cy="4464497"/>
          </a:xfrm>
        </p:spPr>
        <p:txBody>
          <a:bodyPr/>
          <a:lstStyle/>
          <a:p>
            <a:r>
              <a:rPr lang="en-GB" sz="1600" dirty="0">
                <a:latin typeface="Arial" panose="020B0604020202020204" pitchFamily="34" charset="0"/>
                <a:cs typeface="Arial" panose="020B0604020202020204" pitchFamily="34" charset="0"/>
              </a:rPr>
              <a:t>Better services: Care services become more responsive to the real community and patient care.</a:t>
            </a:r>
          </a:p>
          <a:p>
            <a:r>
              <a:rPr lang="en-GB" sz="1600" dirty="0">
                <a:latin typeface="Arial" panose="020B0604020202020204" pitchFamily="34" charset="0"/>
                <a:cs typeface="Arial" panose="020B0604020202020204" pitchFamily="34" charset="0"/>
              </a:rPr>
              <a:t>Families worry their data may not be handled correctly under GDPR.</a:t>
            </a:r>
          </a:p>
          <a:p>
            <a:r>
              <a:rPr lang="en-GB" sz="1600" dirty="0">
                <a:latin typeface="Arial" panose="020B0604020202020204" pitchFamily="34" charset="0"/>
                <a:cs typeface="Arial" panose="020B0604020202020204" pitchFamily="34" charset="0"/>
              </a:rPr>
              <a:t>Community reassurance: Feels safer knowing loved ones are monitored at night, reducing incidents and enabling earlier intervention.</a:t>
            </a:r>
          </a:p>
          <a:p>
            <a:r>
              <a:rPr lang="en-GB" sz="1600" dirty="0">
                <a:latin typeface="Arial" panose="020B0604020202020204" pitchFamily="34" charset="0"/>
                <a:cs typeface="Arial" panose="020B0604020202020204" pitchFamily="34" charset="0"/>
              </a:rPr>
              <a:t>Privacy concerns: Some families worry that monitoring may feel intrusive or not respect gender and dignity.</a:t>
            </a:r>
          </a:p>
          <a:p>
            <a:r>
              <a:rPr lang="en-GB" sz="1600" dirty="0">
                <a:latin typeface="Arial" panose="020B0604020202020204" pitchFamily="34" charset="0"/>
                <a:cs typeface="Arial" panose="020B0604020202020204" pitchFamily="34" charset="0"/>
              </a:rPr>
              <a:t>Clear communication: It builds trust when the family understands the system and feels confident (NHS, 2025).</a:t>
            </a:r>
          </a:p>
          <a:p>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CAECD1C1-7DA7-B1F7-4928-6C2A79EF5FE7}"/>
              </a:ext>
            </a:extLst>
          </p:cNvPr>
          <p:cNvSpPr>
            <a:spLocks noGrp="1" noChangeArrowheads="1"/>
          </p:cNvSpPr>
          <p:nvPr>
            <p:ph type="title"/>
          </p:nvPr>
        </p:nvSpPr>
        <p:spPr>
          <a:xfrm>
            <a:off x="457200" y="274638"/>
            <a:ext cx="8229600" cy="922114"/>
          </a:xfrm>
        </p:spPr>
        <p:txBody>
          <a:bodyPr/>
          <a:lstStyle/>
          <a:p>
            <a:pPr eaLnBrk="1" hangingPunct="1"/>
            <a:r>
              <a:rPr lang="en-GB" altLang="en-US" sz="2000" b="1" dirty="0">
                <a:latin typeface="Arial" panose="020B0604020202020204" pitchFamily="34" charset="0"/>
                <a:cs typeface="Arial" panose="020B0604020202020204" pitchFamily="34" charset="0"/>
              </a:rPr>
              <a:t>Impact on community </a:t>
            </a:r>
          </a:p>
        </p:txBody>
      </p:sp>
    </p:spTree>
    <p:extLst>
      <p:ext uri="{BB962C8B-B14F-4D97-AF65-F5344CB8AC3E}">
        <p14:creationId xmlns:p14="http://schemas.microsoft.com/office/powerpoint/2010/main" val="6284240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A81FF9EF-61D9-AE4F-D37D-6ED7F98A9DF9}"/>
              </a:ext>
            </a:extLst>
          </p:cNvPr>
          <p:cNvSpPr>
            <a:spLocks noGrp="1" noChangeArrowheads="1"/>
          </p:cNvSpPr>
          <p:nvPr>
            <p:ph type="title"/>
          </p:nvPr>
        </p:nvSpPr>
        <p:spPr/>
        <p:txBody>
          <a:bodyPr/>
          <a:lstStyle/>
          <a:p>
            <a:pPr eaLnBrk="1" hangingPunct="1"/>
            <a:r>
              <a:rPr lang="en-GB" altLang="en-US" sz="2400" b="1" dirty="0">
                <a:latin typeface="Arial" panose="020B0604020202020204" pitchFamily="34" charset="0"/>
                <a:cs typeface="Arial" panose="020B0604020202020204" pitchFamily="34" charset="0"/>
              </a:rPr>
              <a:t>Challenges of the innovation</a:t>
            </a:r>
          </a:p>
        </p:txBody>
      </p:sp>
      <p:sp>
        <p:nvSpPr>
          <p:cNvPr id="2" name="Rectangle 4">
            <a:extLst>
              <a:ext uri="{FF2B5EF4-FFF2-40B4-BE49-F238E27FC236}">
                <a16:creationId xmlns:a16="http://schemas.microsoft.com/office/drawing/2014/main" id="{495E436D-62AE-6A49-454C-3515E9EBAC88}"/>
              </a:ext>
            </a:extLst>
          </p:cNvPr>
          <p:cNvSpPr>
            <a:spLocks noGrp="1" noChangeArrowheads="1"/>
          </p:cNvSpPr>
          <p:nvPr>
            <p:ph idx="1"/>
          </p:nvPr>
        </p:nvSpPr>
        <p:spPr bwMode="auto">
          <a:xfrm>
            <a:off x="107504" y="986275"/>
            <a:ext cx="8771232" cy="37548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spcBef>
                <a:spcPct val="0"/>
              </a:spcBef>
            </a:pPr>
            <a:r>
              <a:rPr lang="en-US" altLang="en-US" sz="2000" dirty="0">
                <a:latin typeface="Arial" panose="020B0604020202020204" pitchFamily="34" charset="0"/>
                <a:cs typeface="Arial" panose="020B0604020202020204" pitchFamily="34" charset="0"/>
              </a:rPr>
              <a:t>Ovesion r</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equires strong, stable Wi‑Fi for consistent performance.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Technical faults (camera or system issues) can interrupt monitoring.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Privacy concerns due to camera use, strict GDPR compliance needed.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Ongoing staff training is required to avoid misuse or missed alerts.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Some patients and families may feel uncomfortable being monitored.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High installation and maintenance costs for services.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Risk of over‑reliance on technology, reducing direct human interaction.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False alarms may increase staff workload if not managed well.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Limited effectiveness if staff do not respond promptly to alerts. </a:t>
            </a:r>
          </a:p>
          <a:p>
            <a:pPr>
              <a:spcBef>
                <a:spcPct val="0"/>
              </a:spcBef>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Community misunderstanding about how the system works may reduce trust</a:t>
            </a:r>
            <a:r>
              <a:rPr kumimoji="0" lang="en-US" altLang="en-US" sz="1800" b="0" i="0" u="none" strike="noStrike" cap="none" normalizeH="0" baseline="0" dirty="0">
                <a:ln>
                  <a:noFill/>
                </a:ln>
                <a:solidFill>
                  <a:schemeClr val="tx1"/>
                </a:solidFill>
                <a:effectLst/>
                <a:latin typeface="Myriad Pro"/>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B985C742-182B-5765-9178-32E4F2650606}"/>
              </a:ext>
            </a:extLst>
          </p:cNvPr>
          <p:cNvSpPr>
            <a:spLocks noGrp="1" noChangeArrowheads="1"/>
          </p:cNvSpPr>
          <p:nvPr>
            <p:ph type="title"/>
          </p:nvPr>
        </p:nvSpPr>
        <p:spPr>
          <a:xfrm>
            <a:off x="457200" y="274638"/>
            <a:ext cx="8229600" cy="839764"/>
          </a:xfrm>
        </p:spPr>
        <p:txBody>
          <a:bodyPr/>
          <a:lstStyle/>
          <a:p>
            <a:r>
              <a:rPr lang="en-GB" altLang="en-US" sz="2400" b="1" dirty="0">
                <a:latin typeface="Arial" panose="020B0604020202020204" pitchFamily="34" charset="0"/>
                <a:cs typeface="Arial" panose="020B0604020202020204" pitchFamily="34" charset="0"/>
              </a:rPr>
              <a:t>Recommendations</a:t>
            </a:r>
          </a:p>
        </p:txBody>
      </p:sp>
      <p:sp>
        <p:nvSpPr>
          <p:cNvPr id="2" name="Rectangle 4">
            <a:extLst>
              <a:ext uri="{FF2B5EF4-FFF2-40B4-BE49-F238E27FC236}">
                <a16:creationId xmlns:a16="http://schemas.microsoft.com/office/drawing/2014/main" id="{704993B9-35F0-240A-6359-6C432CAD2D18}"/>
              </a:ext>
            </a:extLst>
          </p:cNvPr>
          <p:cNvSpPr>
            <a:spLocks noGrp="1" noChangeArrowheads="1"/>
          </p:cNvSpPr>
          <p:nvPr>
            <p:ph idx="1"/>
          </p:nvPr>
        </p:nvSpPr>
        <p:spPr bwMode="auto">
          <a:xfrm>
            <a:off x="206852" y="836712"/>
            <a:ext cx="8953477" cy="43704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Using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technology promotes patient safety by enabling early </a:t>
            </a:r>
          </a:p>
          <a:p>
            <a:pPr marL="0" lvl="0" indent="0">
              <a:spcBef>
                <a:spcPct val="0"/>
              </a:spcBef>
              <a:buNone/>
            </a:pPr>
            <a:r>
              <a:rPr lang="en-US" altLang="en-US" sz="2000" dirty="0">
                <a:latin typeface="Arial" panose="020B0604020202020204" pitchFamily="34" charset="0"/>
                <a:cs typeface="Arial" panose="020B0604020202020204" pitchFamily="34" charset="0"/>
              </a:rPr>
              <a:t>detection of potential risks.</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Strong and stable Wi‑Fi is essential for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to function reliably.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Regular staff training is needed to build confidence and ensure effective use </a:t>
            </a:r>
          </a:p>
          <a:p>
            <a:pPr marL="0" lvl="0" indent="0">
              <a:spcBef>
                <a:spcPct val="0"/>
              </a:spcBef>
              <a:buNone/>
            </a:pPr>
            <a:r>
              <a:rPr lang="en-US" altLang="en-US" sz="2000" dirty="0">
                <a:latin typeface="Arial" panose="020B0604020202020204" pitchFamily="34" charset="0"/>
                <a:cs typeface="Arial" panose="020B0604020202020204" pitchFamily="34" charset="0"/>
              </a:rPr>
              <a:t>of the system.</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Staff must maintain robust data‑protection practices, in line with GDPR, to </a:t>
            </a:r>
          </a:p>
          <a:p>
            <a:pPr marL="0" lvl="0" indent="0">
              <a:spcBef>
                <a:spcPct val="0"/>
              </a:spcBef>
              <a:buNone/>
            </a:pPr>
            <a:r>
              <a:rPr lang="en-US" altLang="en-US" sz="2000" dirty="0">
                <a:latin typeface="Arial" panose="020B0604020202020204" pitchFamily="34" charset="0"/>
                <a:cs typeface="Arial" panose="020B0604020202020204" pitchFamily="34" charset="0"/>
              </a:rPr>
              <a:t>uphold community trust.</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Families should be kept informed, with clear explanations of how </a:t>
            </a:r>
            <a:r>
              <a:rPr lang="en-US" altLang="en-US" sz="2000" dirty="0" err="1">
                <a:latin typeface="Arial" panose="020B0604020202020204" pitchFamily="34" charset="0"/>
                <a:cs typeface="Arial" panose="020B0604020202020204" pitchFamily="34" charset="0"/>
              </a:rPr>
              <a:t>o</a:t>
            </a:r>
            <a:r>
              <a:rPr kumimoji="0" lang="en-US" altLang="en-US" sz="200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xevision</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lvl="0" indent="0">
              <a:spcBef>
                <a:spcPct val="0"/>
              </a:spcBef>
              <a:buNone/>
            </a:pPr>
            <a:r>
              <a:rPr lang="en-US" altLang="en-US" sz="2000" dirty="0">
                <a:latin typeface="Arial" panose="020B0604020202020204" pitchFamily="34" charset="0"/>
                <a:cs typeface="Arial" panose="020B0604020202020204" pitchFamily="34" charset="0"/>
              </a:rPr>
              <a:t>supports safer care.</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Routine system checks and maintenance should be carried out to prevent </a:t>
            </a:r>
          </a:p>
          <a:p>
            <a:pPr marL="0" lvl="0" indent="0">
              <a:spcBef>
                <a:spcPct val="0"/>
              </a:spcBef>
              <a:buNone/>
            </a:pPr>
            <a:r>
              <a:rPr lang="en-US" altLang="en-US" sz="2000" dirty="0">
                <a:latin typeface="Arial" panose="020B0604020202020204" pitchFamily="34" charset="0"/>
                <a:cs typeface="Arial" panose="020B0604020202020204" pitchFamily="34" charset="0"/>
              </a:rPr>
              <a:t>technical issues and ensure accuracy.</a:t>
            </a: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rPr>
              <a:t>Services should monitor outcomes and gather feedback to continuously </a:t>
            </a:r>
          </a:p>
          <a:p>
            <a:pPr marL="0" lvl="0" indent="0">
              <a:spcBef>
                <a:spcPct val="0"/>
              </a:spcBef>
              <a:buNone/>
            </a:pPr>
            <a:r>
              <a:rPr lang="en-US" altLang="en-US" sz="2000" dirty="0">
                <a:latin typeface="Arial" panose="020B0604020202020204" pitchFamily="34" charset="0"/>
                <a:cs typeface="Arial" panose="020B0604020202020204" pitchFamily="34" charset="0"/>
              </a:rPr>
              <a:t>improve how </a:t>
            </a:r>
            <a:r>
              <a:rPr lang="en-US" altLang="en-US" sz="2000" dirty="0" err="1">
                <a:latin typeface="Arial" panose="020B0604020202020204" pitchFamily="34" charset="0"/>
                <a:cs typeface="Arial" panose="020B0604020202020204" pitchFamily="34" charset="0"/>
              </a:rPr>
              <a:t>oxevision</a:t>
            </a:r>
            <a:r>
              <a:rPr lang="en-US" altLang="en-US" sz="2000" dirty="0">
                <a:latin typeface="Arial" panose="020B0604020202020204" pitchFamily="34" charset="0"/>
                <a:cs typeface="Arial" panose="020B0604020202020204" pitchFamily="34" charset="0"/>
              </a:rPr>
              <a:t> is used in practice.</a:t>
            </a:r>
            <a:endParaRPr kumimoji="0" lang="en-US" altLang="en-US" sz="200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Myriad Pr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065D7B3-3C13-674F-097C-966AD9EB153B}"/>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2AF1877C-F1ED-3A12-353D-455318F867C5}"/>
              </a:ext>
            </a:extLst>
          </p:cNvPr>
          <p:cNvSpPr>
            <a:spLocks noGrp="1" noChangeArrowheads="1"/>
          </p:cNvSpPr>
          <p:nvPr>
            <p:ph idx="1"/>
          </p:nvPr>
        </p:nvSpPr>
        <p:spPr>
          <a:xfrm>
            <a:off x="457200" y="1600200"/>
            <a:ext cx="8229600" cy="3916363"/>
          </a:xfrm>
        </p:spPr>
        <p:txBody>
          <a:bodyPr/>
          <a:lstStyle/>
          <a:p>
            <a:pPr marL="0" indent="0" eaLnBrk="1" hangingPunct="1">
              <a:buNone/>
            </a:pPr>
            <a:r>
              <a:rPr lang="en-GB" sz="2000" dirty="0" err="1"/>
              <a:t>Oxevision</a:t>
            </a:r>
            <a:r>
              <a:rPr lang="en-GB" sz="2000" dirty="0"/>
              <a:t> is a contact‑free infrared monitoring system that checks vital signs and detects abnormalities early, improving safety, supporting staff to work more effectively, and reassuring families. Its overall benefit to the community relies on reliable technology, strong data protection, and well‑trained staff to maintain trust and high‑quality care.</a:t>
            </a:r>
          </a:p>
          <a:p>
            <a:pPr marL="0" indent="0" eaLnBrk="1" hangingPunct="1">
              <a:buNone/>
            </a:pPr>
            <a:r>
              <a:rPr lang="en-GB" altLang="en-US" sz="2000" dirty="0">
                <a:latin typeface="Arial" panose="020B0604020202020204" pitchFamily="34" charset="0"/>
                <a:cs typeface="Arial" panose="020B0604020202020204" pitchFamily="34" charset="0"/>
              </a:rPr>
              <a:t>It can be challenging if there is no strong WIFI and patients and family think that it infringes on their privacy.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7D2AABC0-59A0-A45C-652C-16CD8AAC3976}"/>
              </a:ext>
            </a:extLst>
          </p:cNvPr>
          <p:cNvSpPr>
            <a:spLocks noGrp="1" noChangeArrowheads="1"/>
          </p:cNvSpPr>
          <p:nvPr>
            <p:ph type="title"/>
          </p:nvPr>
        </p:nvSpPr>
        <p:spPr>
          <a:xfrm>
            <a:off x="457200" y="274638"/>
            <a:ext cx="8229600" cy="562074"/>
          </a:xfrm>
        </p:spPr>
        <p:txBody>
          <a:bodyPr/>
          <a:lstStyle/>
          <a:p>
            <a:pPr eaLnBrk="1" hangingPunct="1"/>
            <a:r>
              <a:rPr lang="en-GB" altLang="en-US" sz="1800" b="1" dirty="0">
                <a:latin typeface="Arial" panose="020B0604020202020204" pitchFamily="34" charset="0"/>
                <a:cs typeface="Arial" panose="020B0604020202020204" pitchFamily="34" charset="0"/>
              </a:rPr>
              <a:t>References</a:t>
            </a:r>
          </a:p>
        </p:txBody>
      </p:sp>
      <p:sp>
        <p:nvSpPr>
          <p:cNvPr id="18435" name="Content Placeholder 2">
            <a:extLst>
              <a:ext uri="{FF2B5EF4-FFF2-40B4-BE49-F238E27FC236}">
                <a16:creationId xmlns:a16="http://schemas.microsoft.com/office/drawing/2014/main" id="{2F2076D6-7490-C3ED-3B63-5C88B16D2FB0}"/>
              </a:ext>
            </a:extLst>
          </p:cNvPr>
          <p:cNvSpPr>
            <a:spLocks noGrp="1" noChangeArrowheads="1"/>
          </p:cNvSpPr>
          <p:nvPr>
            <p:ph idx="1"/>
          </p:nvPr>
        </p:nvSpPr>
        <p:spPr>
          <a:xfrm>
            <a:off x="457200" y="692696"/>
            <a:ext cx="8507288" cy="6165304"/>
          </a:xfrm>
        </p:spPr>
        <p:txBody>
          <a:bodyPr/>
          <a:lstStyle/>
          <a:p>
            <a:pPr eaLnBrk="1" hangingPunct="1"/>
            <a:endParaRPr lang="nl-NL" sz="1400" dirty="0">
              <a:latin typeface="Arial" panose="020B0604020202020204" pitchFamily="34" charset="0"/>
              <a:cs typeface="Arial" panose="020B0604020202020204" pitchFamily="34" charset="0"/>
            </a:endParaRPr>
          </a:p>
          <a:p>
            <a:pPr eaLnBrk="1" hangingPunct="1">
              <a:lnSpc>
                <a:spcPct val="150000"/>
              </a:lnSpc>
            </a:pPr>
            <a:r>
              <a:rPr lang="nl-NL" sz="1000" dirty="0">
                <a:latin typeface="Arial" panose="020B0604020202020204" pitchFamily="34" charset="0"/>
                <a:cs typeface="Arial" panose="020B0604020202020204" pitchFamily="34" charset="0"/>
              </a:rPr>
              <a:t>Lloyd-Jukes, H., </a:t>
            </a:r>
            <a:r>
              <a:rPr lang="nl-NL" sz="1000" i="1" dirty="0">
                <a:latin typeface="Arial" panose="020B0604020202020204" pitchFamily="34" charset="0"/>
                <a:cs typeface="Arial" panose="020B0604020202020204" pitchFamily="34" charset="0"/>
              </a:rPr>
              <a:t>et al</a:t>
            </a:r>
            <a:r>
              <a:rPr lang="nl-NL" sz="1000" dirty="0">
                <a:latin typeface="Arial" panose="020B0604020202020204" pitchFamily="34" charset="0"/>
                <a:cs typeface="Arial" panose="020B0604020202020204" pitchFamily="34" charset="0"/>
              </a:rPr>
              <a:t>., (2021)</a:t>
            </a:r>
            <a:r>
              <a:rPr lang="nl-NL" sz="1000" i="1"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a:t>
            </a:r>
            <a:r>
              <a:rPr lang="en-GB" sz="1000" dirty="0">
                <a:latin typeface="Arial" panose="020B0604020202020204" pitchFamily="34" charset="0"/>
                <a:cs typeface="Arial" panose="020B0604020202020204" pitchFamily="34" charset="0"/>
              </a:rPr>
              <a:t>Vision-based patient monitoring and management in mental health settings</a:t>
            </a:r>
            <a:r>
              <a:rPr lang="en-GB" sz="1000" i="1" dirty="0">
                <a:latin typeface="Arial" panose="020B0604020202020204" pitchFamily="34" charset="0"/>
                <a:cs typeface="Arial" panose="020B0604020202020204" pitchFamily="34" charset="0"/>
              </a:rPr>
              <a:t>.’ Journal of Clinical Engineering, </a:t>
            </a:r>
            <a:r>
              <a:rPr lang="en-GB" sz="1000" dirty="0">
                <a:latin typeface="Arial" panose="020B0604020202020204" pitchFamily="34" charset="0"/>
                <a:cs typeface="Arial" panose="020B0604020202020204" pitchFamily="34" charset="0"/>
              </a:rPr>
              <a:t>46(1), pp.36-43. DOI: 10.1097/JCE.0000000000000447  </a:t>
            </a:r>
          </a:p>
          <a:p>
            <a:pPr eaLnBrk="1" hangingPunct="1">
              <a:lnSpc>
                <a:spcPct val="150000"/>
              </a:lnSpc>
            </a:pPr>
            <a:r>
              <a:rPr lang="en-GB" sz="1000" dirty="0">
                <a:latin typeface="Arial" panose="020B0604020202020204" pitchFamily="34" charset="0"/>
                <a:cs typeface="Arial" panose="020B0604020202020204" pitchFamily="34" charset="0"/>
              </a:rPr>
              <a:t>Lewis, A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2022), ‘Non-contact patient monitoring and management system (</a:t>
            </a:r>
            <a:r>
              <a:rPr lang="en-GB" sz="1000" dirty="0" err="1">
                <a:latin typeface="Arial" panose="020B0604020202020204" pitchFamily="34" charset="0"/>
                <a:cs typeface="Arial" panose="020B0604020202020204" pitchFamily="34" charset="0"/>
              </a:rPr>
              <a:t>Oxevision</a:t>
            </a:r>
            <a:r>
              <a:rPr lang="en-GB" sz="1000" dirty="0">
                <a:latin typeface="Arial" panose="020B0604020202020204" pitchFamily="34" charset="0"/>
                <a:cs typeface="Arial" panose="020B0604020202020204" pitchFamily="34" charset="0"/>
              </a:rPr>
              <a:t>) in patient management.’ Available at: </a:t>
            </a:r>
            <a:r>
              <a:rPr lang="en-GB" sz="1000" u="sng" dirty="0">
                <a:latin typeface="Arial" panose="020B0604020202020204" pitchFamily="34" charset="0"/>
                <a:cs typeface="Arial" panose="020B0604020202020204" pitchFamily="34" charset="0"/>
                <a:hlinkClick r:id="rId2"/>
              </a:rPr>
              <a:t>https://www-sciencedirect-com.uwtsd.idm.oclc.org/science/article/pii/S0031940621006428</a:t>
            </a:r>
            <a:r>
              <a:rPr lang="en-GB" sz="1000" dirty="0">
                <a:latin typeface="Arial" panose="020B0604020202020204" pitchFamily="34" charset="0"/>
                <a:cs typeface="Arial" panose="020B0604020202020204" pitchFamily="34" charset="0"/>
              </a:rPr>
              <a:t>.( Accessed on 21 February 2026),</a:t>
            </a:r>
          </a:p>
          <a:p>
            <a:pPr eaLnBrk="1" hangingPunct="1">
              <a:lnSpc>
                <a:spcPct val="150000"/>
              </a:lnSpc>
            </a:pPr>
            <a:r>
              <a:rPr lang="en-GB" sz="800" dirty="0">
                <a:latin typeface="Arial" panose="020B0604020202020204" pitchFamily="34" charset="0"/>
                <a:cs typeface="Arial" panose="020B0604020202020204" pitchFamily="34" charset="0"/>
              </a:rPr>
              <a:t>Malcolm, R. </a:t>
            </a:r>
            <a:r>
              <a:rPr lang="en-GB" sz="800" i="1" dirty="0">
                <a:latin typeface="Arial" panose="020B0604020202020204" pitchFamily="34" charset="0"/>
                <a:cs typeface="Arial" panose="020B0604020202020204" pitchFamily="34" charset="0"/>
              </a:rPr>
              <a:t>et al.</a:t>
            </a:r>
            <a:r>
              <a:rPr lang="en-GB" sz="800" dirty="0">
                <a:latin typeface="Arial" panose="020B0604020202020204" pitchFamily="34" charset="0"/>
                <a:cs typeface="Arial" panose="020B0604020202020204" pitchFamily="34" charset="0"/>
              </a:rPr>
              <a:t> (2022) ‘Economic evaluation of a vision-based patient monitoring and management system in addition to standard care for adults admitted to psychiatric intensive care units in England’, </a:t>
            </a:r>
            <a:r>
              <a:rPr lang="en-GB" sz="800" i="1" dirty="0">
                <a:latin typeface="Arial" panose="020B0604020202020204" pitchFamily="34" charset="0"/>
                <a:cs typeface="Arial" panose="020B0604020202020204" pitchFamily="34" charset="0"/>
              </a:rPr>
              <a:t>Journal of Medical Economics</a:t>
            </a:r>
            <a:r>
              <a:rPr lang="en-GB" sz="800" dirty="0">
                <a:latin typeface="Arial" panose="020B0604020202020204" pitchFamily="34" charset="0"/>
                <a:cs typeface="Arial" panose="020B0604020202020204" pitchFamily="34" charset="0"/>
              </a:rPr>
              <a:t>, 25(1), pp. 1101–1109. </a:t>
            </a:r>
            <a:r>
              <a:rPr lang="en-GB" sz="800" dirty="0" err="1">
                <a:latin typeface="Arial" panose="020B0604020202020204" pitchFamily="34" charset="0"/>
                <a:cs typeface="Arial" panose="020B0604020202020204" pitchFamily="34" charset="0"/>
              </a:rPr>
              <a:t>doi</a:t>
            </a:r>
            <a:r>
              <a:rPr lang="en-GB" sz="800" dirty="0">
                <a:latin typeface="Arial" panose="020B0604020202020204" pitchFamily="34" charset="0"/>
                <a:cs typeface="Arial" panose="020B0604020202020204" pitchFamily="34" charset="0"/>
              </a:rPr>
              <a:t>: 10.1080/13696998.2022.2120719.</a:t>
            </a:r>
          </a:p>
          <a:p>
            <a:pPr eaLnBrk="1" hangingPunct="1">
              <a:lnSpc>
                <a:spcPct val="150000"/>
              </a:lnSpc>
            </a:pPr>
            <a:r>
              <a:rPr lang="en-GB" sz="1100" dirty="0">
                <a:latin typeface="Arial" panose="020B0604020202020204" pitchFamily="34" charset="0"/>
                <a:cs typeface="Arial" panose="020B0604020202020204" pitchFamily="34" charset="0"/>
              </a:rPr>
              <a:t>National Survivor User Network. (2025). NHS Trust forced to admit potential misuse of </a:t>
            </a:r>
            <a:r>
              <a:rPr lang="en-GB" sz="1100" dirty="0" err="1">
                <a:latin typeface="Arial" panose="020B0604020202020204" pitchFamily="34" charset="0"/>
                <a:cs typeface="Arial" panose="020B0604020202020204" pitchFamily="34" charset="0"/>
              </a:rPr>
              <a:t>Oxevision</a:t>
            </a:r>
            <a:r>
              <a:rPr lang="en-GB" sz="1100" dirty="0">
                <a:latin typeface="Arial" panose="020B0604020202020204" pitchFamily="34" charset="0"/>
                <a:cs typeface="Arial" panose="020B0604020202020204" pitchFamily="34" charset="0"/>
              </a:rPr>
              <a:t> (now ‘LIO’). Available at: </a:t>
            </a:r>
            <a:r>
              <a:rPr lang="en-GB" sz="1100" u="sng" dirty="0">
                <a:latin typeface="Arial" panose="020B0604020202020204" pitchFamily="34" charset="0"/>
                <a:cs typeface="Arial" panose="020B0604020202020204" pitchFamily="34" charset="0"/>
                <a:hlinkClick r:id="rId3"/>
              </a:rPr>
              <a:t>https://www.nsun.org.uk/news/nhs-trust-forced-to-admit-potential-misuse-of-oxevision-now-lio/</a:t>
            </a:r>
            <a:r>
              <a:rPr lang="en-GB" sz="1100" dirty="0">
                <a:latin typeface="Arial" panose="020B0604020202020204" pitchFamily="34" charset="0"/>
                <a:cs typeface="Arial" panose="020B0604020202020204" pitchFamily="34" charset="0"/>
              </a:rPr>
              <a:t>. (Accessed 24 February 2026).</a:t>
            </a:r>
          </a:p>
          <a:p>
            <a:pPr eaLnBrk="1" hangingPunct="1">
              <a:lnSpc>
                <a:spcPct val="150000"/>
              </a:lnSpc>
            </a:pPr>
            <a:r>
              <a:rPr lang="en-GB" sz="1100" dirty="0">
                <a:latin typeface="Arial" panose="020B0604020202020204" pitchFamily="34" charset="0"/>
                <a:cs typeface="Arial" panose="020B0604020202020204" pitchFamily="34" charset="0"/>
              </a:rPr>
              <a:t>National Survivor User Network. (2023). Open letter on the use of </a:t>
            </a:r>
            <a:r>
              <a:rPr lang="en-GB" sz="1100" dirty="0" err="1">
                <a:latin typeface="Arial" panose="020B0604020202020204" pitchFamily="34" charset="0"/>
                <a:cs typeface="Arial" panose="020B0604020202020204" pitchFamily="34" charset="0"/>
              </a:rPr>
              <a:t>oxevision</a:t>
            </a:r>
            <a:r>
              <a:rPr lang="en-GB" sz="1100" dirty="0">
                <a:latin typeface="Arial" panose="020B0604020202020204" pitchFamily="34" charset="0"/>
                <a:cs typeface="Arial" panose="020B0604020202020204" pitchFamily="34" charset="0"/>
              </a:rPr>
              <a:t> in inpatient settings. Available at </a:t>
            </a:r>
            <a:r>
              <a:rPr lang="en-GB" sz="1100" dirty="0">
                <a:latin typeface="Arial" panose="020B0604020202020204" pitchFamily="34" charset="0"/>
                <a:cs typeface="Arial" panose="020B0604020202020204" pitchFamily="34" charset="0"/>
                <a:hlinkClick r:id="rId4"/>
              </a:rPr>
              <a:t>https://www.nsun.org.uk/news/open-letter-on-the-use-of-oxevision-in-inpatient-settings/</a:t>
            </a:r>
            <a:r>
              <a:rPr lang="en-GB" sz="1100" dirty="0">
                <a:latin typeface="Arial" panose="020B0604020202020204" pitchFamily="34" charset="0"/>
                <a:cs typeface="Arial" panose="020B0604020202020204" pitchFamily="34" charset="0"/>
              </a:rPr>
              <a:t>. </a:t>
            </a:r>
            <a:r>
              <a:rPr lang="en-GB" sz="1100">
                <a:latin typeface="Arial" panose="020B0604020202020204" pitchFamily="34" charset="0"/>
                <a:cs typeface="Arial" panose="020B0604020202020204" pitchFamily="34" charset="0"/>
              </a:rPr>
              <a:t>Accessed: 7 April 2026.</a:t>
            </a:r>
            <a:endParaRPr lang="en-GB" sz="1100" dirty="0">
              <a:latin typeface="Arial" panose="020B0604020202020204" pitchFamily="34" charset="0"/>
              <a:cs typeface="Arial" panose="020B0604020202020204" pitchFamily="34" charset="0"/>
            </a:endParaRPr>
          </a:p>
          <a:p>
            <a:pPr eaLnBrk="1" hangingPunct="1">
              <a:lnSpc>
                <a:spcPct val="150000"/>
              </a:lnSpc>
            </a:pPr>
            <a:r>
              <a:rPr lang="en-GB" sz="1000" dirty="0">
                <a:latin typeface="Arial" panose="020B0604020202020204" pitchFamily="34" charset="0"/>
                <a:cs typeface="Arial" panose="020B0604020202020204" pitchFamily="34" charset="0"/>
              </a:rPr>
              <a:t>Ndebele, F</a:t>
            </a:r>
            <a:r>
              <a:rPr lang="en-GB" sz="1000" i="1" dirty="0">
                <a:latin typeface="Arial" panose="020B0604020202020204" pitchFamily="34" charset="0"/>
                <a:cs typeface="Arial" panose="020B0604020202020204" pitchFamily="34" charset="0"/>
              </a:rPr>
              <a:t>., et al.</a:t>
            </a:r>
            <a:r>
              <a:rPr lang="en-GB" sz="1000" dirty="0">
                <a:latin typeface="Arial" panose="020B0604020202020204" pitchFamily="34" charset="0"/>
                <a:cs typeface="Arial" panose="020B0604020202020204" pitchFamily="34" charset="0"/>
              </a:rPr>
              <a:t> (2022). ‘Non-contact health monitoring to support care in a psychiatric The use of vision based monitoring systems in observations intensive care unit.’ </a:t>
            </a:r>
            <a:r>
              <a:rPr lang="en-GB" sz="1000" i="1" dirty="0">
                <a:latin typeface="Arial" panose="020B0604020202020204" pitchFamily="34" charset="0"/>
                <a:cs typeface="Arial" panose="020B0604020202020204" pitchFamily="34" charset="0"/>
              </a:rPr>
              <a:t>Journal of Psychiatric Intensive Care</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18</a:t>
            </a:r>
            <a:r>
              <a:rPr lang="en-GB" sz="1000" dirty="0">
                <a:latin typeface="Arial" panose="020B0604020202020204" pitchFamily="34" charset="0"/>
                <a:cs typeface="Arial" panose="020B0604020202020204" pitchFamily="34" charset="0"/>
              </a:rPr>
              <a:t>(2), pp.95-100.</a:t>
            </a:r>
          </a:p>
          <a:p>
            <a:pPr eaLnBrk="1" hangingPunct="1">
              <a:lnSpc>
                <a:spcPct val="150000"/>
              </a:lnSpc>
            </a:pPr>
            <a:r>
              <a:rPr lang="en-GB" sz="1100" dirty="0">
                <a:latin typeface="Arial" panose="020B0604020202020204" pitchFamily="34" charset="0"/>
                <a:cs typeface="Arial" panose="020B0604020202020204" pitchFamily="34" charset="0"/>
              </a:rPr>
              <a:t>Powell, R., </a:t>
            </a:r>
            <a:r>
              <a:rPr lang="en-GB" sz="1100" i="1" dirty="0">
                <a:latin typeface="Arial" panose="020B0604020202020204" pitchFamily="34" charset="0"/>
                <a:cs typeface="Arial" panose="020B0604020202020204" pitchFamily="34" charset="0"/>
              </a:rPr>
              <a:t>et al</a:t>
            </a:r>
            <a:r>
              <a:rPr lang="en-GB" sz="1100" dirty="0">
                <a:latin typeface="Arial" panose="020B0604020202020204" pitchFamily="34" charset="0"/>
                <a:cs typeface="Arial" panose="020B0604020202020204" pitchFamily="34" charset="0"/>
              </a:rPr>
              <a:t>. (2025). Towards a Mad technoscience: revealing, repurposing, and reimagining carceral mental health technologies. Available at </a:t>
            </a:r>
            <a:r>
              <a:rPr lang="en-GB" sz="1100" u="sng" dirty="0">
                <a:latin typeface="Arial" panose="020B0604020202020204" pitchFamily="34" charset="0"/>
                <a:cs typeface="Arial" panose="020B0604020202020204" pitchFamily="34" charset="0"/>
                <a:hlinkClick r:id="rId5"/>
              </a:rPr>
              <a:t> https://doi.org/10.1332/26352338Y2025D000000045</a:t>
            </a:r>
            <a:r>
              <a:rPr lang="en-GB" sz="1100" dirty="0">
                <a:latin typeface="Arial" panose="020B0604020202020204" pitchFamily="34" charset="0"/>
                <a:cs typeface="Arial" panose="020B0604020202020204" pitchFamily="34" charset="0"/>
              </a:rPr>
              <a:t>. (7 April 2026).</a:t>
            </a:r>
            <a:endParaRPr lang="en-GB" dirty="0"/>
          </a:p>
          <a:p>
            <a:pPr eaLnBrk="1" hangingPunct="1">
              <a:lnSpc>
                <a:spcPct val="150000"/>
              </a:lnSpc>
            </a:pPr>
            <a:r>
              <a:rPr lang="en-GB" sz="1000" dirty="0">
                <a:latin typeface="Arial" panose="020B0604020202020204" pitchFamily="34" charset="0"/>
                <a:cs typeface="Arial" panose="020B0604020202020204" pitchFamily="34" charset="0"/>
              </a:rPr>
              <a:t>Royal College of Psychiatrists. (2025). The use of vision-based monitoring systems in observations. Available at: </a:t>
            </a:r>
            <a:r>
              <a:rPr lang="en-GB" sz="1000" u="sng" dirty="0">
                <a:latin typeface="Arial" panose="020B0604020202020204" pitchFamily="34" charset="0"/>
                <a:cs typeface="Arial" panose="020B0604020202020204" pitchFamily="34" charset="0"/>
                <a:hlinkClick r:id="rId6"/>
              </a:rPr>
              <a:t>https://www.rcpsych.ac.uk/docs/default-source/improving-care/nccmh/culture-of-care/events/par/learning-events/10-november-2025/culture-of-care-oxevision---10-nov.pdf?sfvrsn=cb220c44_3</a:t>
            </a:r>
            <a:r>
              <a:rPr lang="en-GB" sz="1000" dirty="0">
                <a:latin typeface="Arial" panose="020B0604020202020204" pitchFamily="34" charset="0"/>
                <a:cs typeface="Arial" panose="020B0604020202020204" pitchFamily="34" charset="0"/>
              </a:rPr>
              <a:t>. (Accessed: 1 March 2026)..</a:t>
            </a:r>
          </a:p>
          <a:p>
            <a:pPr eaLnBrk="1" hangingPunct="1">
              <a:lnSpc>
                <a:spcPct val="150000"/>
              </a:lnSpc>
            </a:pPr>
            <a:r>
              <a:rPr lang="en-GB" sz="1000" dirty="0">
                <a:latin typeface="Arial" panose="020B0604020202020204" pitchFamily="34" charset="0"/>
                <a:cs typeface="Arial" panose="020B0604020202020204" pitchFamily="34" charset="0"/>
              </a:rPr>
              <a:t>Veale, D., </a:t>
            </a:r>
            <a:r>
              <a:rPr lang="en-GB" sz="1000" i="1" dirty="0">
                <a:latin typeface="Arial" panose="020B0604020202020204" pitchFamily="34" charset="0"/>
                <a:cs typeface="Arial" panose="020B0604020202020204" pitchFamily="34" charset="0"/>
              </a:rPr>
              <a:t>et al </a:t>
            </a:r>
            <a:r>
              <a:rPr lang="en-GB" sz="1000" dirty="0">
                <a:latin typeface="Arial" panose="020B0604020202020204" pitchFamily="34" charset="0"/>
                <a:cs typeface="Arial" panose="020B0604020202020204" pitchFamily="34" charset="0"/>
              </a:rPr>
              <a:t>(2020). Sleep disturbance in mental health inpatients: Prevalence, predictors and association with treatment outcomes</a:t>
            </a:r>
            <a:r>
              <a:rPr lang="en-GB" sz="1000" i="1" dirty="0">
                <a:latin typeface="Arial" panose="020B0604020202020204" pitchFamily="34" charset="0"/>
                <a:cs typeface="Arial" panose="020B0604020202020204" pitchFamily="34" charset="0"/>
              </a:rPr>
              <a:t>. </a:t>
            </a:r>
            <a:r>
              <a:rPr lang="en-GB" sz="1000" i="1" dirty="0" err="1">
                <a:latin typeface="Arial" panose="020B0604020202020204" pitchFamily="34" charset="0"/>
                <a:cs typeface="Arial" panose="020B0604020202020204" pitchFamily="34" charset="0"/>
              </a:rPr>
              <a:t>BJPsch</a:t>
            </a:r>
            <a:r>
              <a:rPr lang="en-GB" sz="1000" i="1" dirty="0">
                <a:latin typeface="Arial" panose="020B0604020202020204" pitchFamily="34" charset="0"/>
                <a:cs typeface="Arial" panose="020B0604020202020204" pitchFamily="34" charset="0"/>
              </a:rPr>
              <a:t> Open</a:t>
            </a:r>
            <a:r>
              <a:rPr lang="en-GB" sz="1000" dirty="0">
                <a:latin typeface="Arial" panose="020B0604020202020204" pitchFamily="34" charset="0"/>
                <a:cs typeface="Arial" panose="020B0604020202020204" pitchFamily="34" charset="0"/>
              </a:rPr>
              <a:t>, 6(6) e121.https://doi.org/10.1192/bjo.2020.104</a:t>
            </a:r>
          </a:p>
          <a:p>
            <a:pPr eaLnBrk="1" hangingPunct="1">
              <a:lnSpc>
                <a:spcPct val="150000"/>
              </a:lnSpc>
            </a:pPr>
            <a:r>
              <a:rPr lang="en-GB" sz="1000" dirty="0">
                <a:latin typeface="Arial" panose="020B0604020202020204" pitchFamily="34" charset="0"/>
                <a:cs typeface="Arial" panose="020B0604020202020204" pitchFamily="34" charset="0"/>
              </a:rPr>
              <a:t>Zakaria, N. and Ramli, R. (2018) ‘Physical factors that influence patients’ privacy perception toward a psychiatric </a:t>
            </a:r>
            <a:r>
              <a:rPr lang="en-GB" sz="1000" dirty="0" err="1">
                <a:latin typeface="Arial" panose="020B0604020202020204" pitchFamily="34" charset="0"/>
                <a:cs typeface="Arial" panose="020B0604020202020204" pitchFamily="34" charset="0"/>
              </a:rPr>
              <a:t>behavioral</a:t>
            </a:r>
            <a:r>
              <a:rPr lang="en-GB" sz="1000" dirty="0">
                <a:latin typeface="Arial" panose="020B0604020202020204" pitchFamily="34" charset="0"/>
                <a:cs typeface="Arial" panose="020B0604020202020204" pitchFamily="34" charset="0"/>
              </a:rPr>
              <a:t> monitoring system: a qualitative study,’ </a:t>
            </a:r>
            <a:r>
              <a:rPr lang="en-GB" sz="1000" i="1" dirty="0">
                <a:latin typeface="Arial" panose="020B0604020202020204" pitchFamily="34" charset="0"/>
                <a:cs typeface="Arial" panose="020B0604020202020204" pitchFamily="34" charset="0"/>
              </a:rPr>
              <a:t>Neuropsychiatric disease and treatment</a:t>
            </a:r>
            <a:r>
              <a:rPr lang="en-GB" sz="1000" dirty="0">
                <a:latin typeface="Arial" panose="020B0604020202020204" pitchFamily="34" charset="0"/>
                <a:cs typeface="Arial" panose="020B0604020202020204" pitchFamily="34" charset="0"/>
              </a:rPr>
              <a:t>, 14, pp. 117–128. Available at: </a:t>
            </a:r>
            <a:r>
              <a:rPr lang="en-GB" sz="1000" dirty="0">
                <a:latin typeface="Arial" panose="020B0604020202020204" pitchFamily="34" charset="0"/>
                <a:cs typeface="Arial" panose="020B0604020202020204" pitchFamily="34" charset="0"/>
                <a:hlinkClick r:id="rId7"/>
              </a:rPr>
              <a:t>https://doi.org/10.2147/NDT.S115261</a:t>
            </a:r>
            <a:r>
              <a:rPr lang="en-GB" sz="1000" dirty="0">
                <a:latin typeface="Arial" panose="020B0604020202020204" pitchFamily="34" charset="0"/>
                <a:cs typeface="Arial" panose="020B0604020202020204" pitchFamily="34" charset="0"/>
              </a:rPr>
              <a:t>.</a:t>
            </a:r>
          </a:p>
          <a:p>
            <a:pPr marL="0" indent="0">
              <a:buNone/>
            </a:pPr>
            <a:r>
              <a:rPr lang="en-GB" dirty="0"/>
              <a:t> </a:t>
            </a:r>
          </a:p>
          <a:p>
            <a:pPr eaLnBrk="1" hangingPunct="1"/>
            <a:endParaRPr lang="en-GB" sz="1600" dirty="0">
              <a:latin typeface="Arial" panose="020B0604020202020204" pitchFamily="34" charset="0"/>
              <a:cs typeface="Arial" panose="020B0604020202020204" pitchFamily="34" charset="0"/>
            </a:endParaRPr>
          </a:p>
          <a:p>
            <a:pPr eaLnBrk="1" hangingPunct="1"/>
            <a:endParaRPr lang="en-GB" altLang="en-US"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26882</TotalTime>
  <Words>1342</Words>
  <Application>Microsoft Office PowerPoint</Application>
  <PresentationFormat>On-screen Show (4:3)</PresentationFormat>
  <Paragraphs>104</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Myriad Pro</vt:lpstr>
      <vt:lpstr>20140311PresentationUWTSDTemplate</vt:lpstr>
      <vt:lpstr>Digital Transformation in the Health and Care Professions (BMHP6026) Component 2 Assessment   Student name: Student ID:</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Bernice Ozioma Nwagbo (2323240)</cp:lastModifiedBy>
  <cp:revision>176</cp:revision>
  <cp:lastPrinted>2021-01-18T19:39:53Z</cp:lastPrinted>
  <dcterms:created xsi:type="dcterms:W3CDTF">2020-06-13T21:56:47Z</dcterms:created>
  <dcterms:modified xsi:type="dcterms:W3CDTF">2026-04-12T21:54:36Z</dcterms:modified>
</cp:coreProperties>
</file>