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66" autoAdjust="0"/>
    <p:restoredTop sz="87638" autoAdjust="0"/>
  </p:normalViewPr>
  <p:slideViewPr>
    <p:cSldViewPr snapToGrid="0">
      <p:cViewPr varScale="1">
        <p:scale>
          <a:sx n="72" d="100"/>
          <a:sy n="72" d="100"/>
        </p:scale>
        <p:origin x="1013"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427B64-E229-4A5E-9472-B3425F9839DD}" type="datetimeFigureOut">
              <a:rPr lang="en-US" smtClean="0"/>
              <a:t>8/11/2026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DE2AC1-FF11-44BD-BE9A-6D19747AAE3B}" type="slidenum">
              <a:rPr lang="en-US" smtClean="0"/>
              <a:t>‹#›</a:t>
            </a:fld>
            <a:endParaRPr lang="en-US"/>
          </a:p>
        </p:txBody>
      </p:sp>
    </p:spTree>
    <p:extLst>
      <p:ext uri="{BB962C8B-B14F-4D97-AF65-F5344CB8AC3E}">
        <p14:creationId xmlns:p14="http://schemas.microsoft.com/office/powerpoint/2010/main" val="849436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Treatment for CHD is a long-term treatment, and on-going maintenance of risk factors is the objective. Community workers have a role in helping with adherence to medication, quitting smoking, cardiovascular risk reduction, rehabilitation and recognition of deterioration (</a:t>
            </a:r>
            <a:r>
              <a:rPr lang="en-US" sz="1200" b="0" i="0" u="none" strike="noStrike" kern="1200" dirty="0" err="1">
                <a:solidFill>
                  <a:schemeClr val="tx1"/>
                </a:solidFill>
                <a:effectLst/>
                <a:latin typeface="+mn-lt"/>
                <a:ea typeface="+mn-ea"/>
                <a:cs typeface="+mn-cs"/>
              </a:rPr>
              <a:t>Frąk</a:t>
            </a:r>
            <a:r>
              <a:rPr lang="en-US" sz="1200" b="0" i="0" u="none" strike="noStrike" kern="1200" dirty="0">
                <a:solidFill>
                  <a:schemeClr val="tx1"/>
                </a:solidFill>
                <a:effectLst/>
                <a:latin typeface="+mn-lt"/>
                <a:ea typeface="+mn-ea"/>
                <a:cs typeface="+mn-cs"/>
              </a:rPr>
              <a:t> </a:t>
            </a:r>
            <a:r>
              <a:rPr lang="en-US" sz="1200" b="0" i="1" u="none" strike="noStrike" kern="1200" dirty="0">
                <a:solidFill>
                  <a:schemeClr val="tx1"/>
                </a:solidFill>
                <a:effectLst/>
                <a:latin typeface="+mn-lt"/>
                <a:ea typeface="+mn-ea"/>
                <a:cs typeface="+mn-cs"/>
              </a:rPr>
              <a:t>et al. </a:t>
            </a:r>
            <a:r>
              <a:rPr lang="en-US" sz="1200" b="0" i="0" u="none" strike="noStrike" kern="1200" dirty="0">
                <a:solidFill>
                  <a:schemeClr val="tx1"/>
                </a:solidFill>
                <a:effectLst/>
                <a:latin typeface="+mn-lt"/>
                <a:ea typeface="+mn-ea"/>
                <a:cs typeface="+mn-cs"/>
              </a:rPr>
              <a:t>2022). The presentation thus reflects on the ability to enhance patient involvement and sustainable self-management by integrating evidence-based clinical management with co-produced, </a:t>
            </a:r>
            <a:r>
              <a:rPr lang="en-US" sz="1200" b="0" i="0" u="none" strike="noStrike" kern="1200" dirty="0" err="1">
                <a:solidFill>
                  <a:schemeClr val="tx1"/>
                </a:solidFill>
                <a:effectLst/>
                <a:latin typeface="+mn-lt"/>
                <a:ea typeface="+mn-ea"/>
                <a:cs typeface="+mn-cs"/>
              </a:rPr>
              <a:t>personalised</a:t>
            </a:r>
            <a:r>
              <a:rPr lang="en-US" sz="1200" b="0" i="0" u="none" strike="noStrike" kern="1200" dirty="0">
                <a:solidFill>
                  <a:schemeClr val="tx1"/>
                </a:solidFill>
                <a:effectLst/>
                <a:latin typeface="+mn-lt"/>
                <a:ea typeface="+mn-ea"/>
                <a:cs typeface="+mn-cs"/>
              </a:rPr>
              <a:t> support.</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1CDE2AC1-FF11-44BD-BE9A-6D19747AAE3B}" type="slidenum">
              <a:rPr lang="en-US" smtClean="0"/>
              <a:t>2</a:t>
            </a:fld>
            <a:endParaRPr lang="en-US"/>
          </a:p>
        </p:txBody>
      </p:sp>
    </p:spTree>
    <p:extLst>
      <p:ext uri="{BB962C8B-B14F-4D97-AF65-F5344CB8AC3E}">
        <p14:creationId xmlns:p14="http://schemas.microsoft.com/office/powerpoint/2010/main" val="372480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Damage to the arterial endothelium as a result of smoking and development of atheroma as a result of hypertension and </a:t>
            </a:r>
            <a:r>
              <a:rPr lang="en-US" sz="1200" b="0" i="0" u="none" strike="noStrike" kern="1200" dirty="0" err="1">
                <a:solidFill>
                  <a:schemeClr val="tx1"/>
                </a:solidFill>
                <a:effectLst/>
                <a:latin typeface="+mn-lt"/>
                <a:ea typeface="+mn-ea"/>
                <a:cs typeface="+mn-cs"/>
              </a:rPr>
              <a:t>dyslipidaemia</a:t>
            </a:r>
            <a:r>
              <a:rPr lang="en-US" sz="1200" b="0" i="0" u="none" strike="noStrike" kern="1200" dirty="0">
                <a:solidFill>
                  <a:schemeClr val="tx1"/>
                </a:solidFill>
                <a:effectLst/>
                <a:latin typeface="+mn-lt"/>
                <a:ea typeface="+mn-ea"/>
                <a:cs typeface="+mn-cs"/>
              </a:rPr>
              <a:t>. CHD is more than double the risk due to diabetes. Thus CHD is not just life choice, but a combination of biological, </a:t>
            </a:r>
            <a:r>
              <a:rPr lang="en-US" sz="1200" b="0" i="0" u="none" strike="noStrike" kern="1200" dirty="0" err="1">
                <a:solidFill>
                  <a:schemeClr val="tx1"/>
                </a:solidFill>
                <a:effectLst/>
                <a:latin typeface="+mn-lt"/>
                <a:ea typeface="+mn-ea"/>
                <a:cs typeface="+mn-cs"/>
              </a:rPr>
              <a:t>behavioural</a:t>
            </a:r>
            <a:r>
              <a:rPr lang="en-US" sz="1200" b="0" i="0" u="none" strike="noStrike" kern="1200" dirty="0">
                <a:solidFill>
                  <a:schemeClr val="tx1"/>
                </a:solidFill>
                <a:effectLst/>
                <a:latin typeface="+mn-lt"/>
                <a:ea typeface="+mn-ea"/>
                <a:cs typeface="+mn-cs"/>
              </a:rPr>
              <a:t> and socio-developmental factors.</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1CDE2AC1-FF11-44BD-BE9A-6D19747AAE3B}" type="slidenum">
              <a:rPr lang="en-US" smtClean="0"/>
              <a:t>3</a:t>
            </a:fld>
            <a:endParaRPr lang="en-US"/>
          </a:p>
        </p:txBody>
      </p:sp>
    </p:spTree>
    <p:extLst>
      <p:ext uri="{BB962C8B-B14F-4D97-AF65-F5344CB8AC3E}">
        <p14:creationId xmlns:p14="http://schemas.microsoft.com/office/powerpoint/2010/main" val="28180736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continued importance of CHD despite medical progress is due to age, obesity, diabetes, and inequitable prevention. Late diagnosis and inadequate medication and specialist services contribute to increased mortality in lower-resource countries.</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1CDE2AC1-FF11-44BD-BE9A-6D19747AAE3B}" type="slidenum">
              <a:rPr lang="en-US" smtClean="0"/>
              <a:t>4</a:t>
            </a:fld>
            <a:endParaRPr lang="en-US"/>
          </a:p>
        </p:txBody>
      </p:sp>
    </p:spTree>
    <p:extLst>
      <p:ext uri="{BB962C8B-B14F-4D97-AF65-F5344CB8AC3E}">
        <p14:creationId xmlns:p14="http://schemas.microsoft.com/office/powerpoint/2010/main" val="18928883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Comorbidity adds to the treatment burden in terms of competing treatment priorities, and also increases medication burden. Those who have diabetes are more than twice as likely as those without to develop CHD and CHD can lead to heart failure (NHS, 2024). It is seen in these interactions why the community care is so integrated and </a:t>
            </a:r>
            <a:r>
              <a:rPr lang="en-US" sz="1200" b="0" i="0" u="none" strike="noStrike" kern="1200" dirty="0" err="1">
                <a:solidFill>
                  <a:schemeClr val="tx1"/>
                </a:solidFill>
                <a:effectLst/>
                <a:latin typeface="+mn-lt"/>
                <a:ea typeface="+mn-ea"/>
                <a:cs typeface="+mn-cs"/>
              </a:rPr>
              <a:t>personalised</a:t>
            </a:r>
            <a:r>
              <a:rPr lang="en-US" sz="1200" b="0" i="0" u="none" strike="noStrike" kern="1200" dirty="0">
                <a:solidFill>
                  <a:schemeClr val="tx1"/>
                </a:solidFill>
                <a:effectLst/>
                <a:latin typeface="+mn-lt"/>
                <a:ea typeface="+mn-ea"/>
                <a:cs typeface="+mn-cs"/>
              </a:rPr>
              <a:t>.</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1CDE2AC1-FF11-44BD-BE9A-6D19747AAE3B}" type="slidenum">
              <a:rPr lang="en-US" smtClean="0"/>
              <a:t>5</a:t>
            </a:fld>
            <a:endParaRPr lang="en-US"/>
          </a:p>
        </p:txBody>
      </p:sp>
    </p:spTree>
    <p:extLst>
      <p:ext uri="{BB962C8B-B14F-4D97-AF65-F5344CB8AC3E}">
        <p14:creationId xmlns:p14="http://schemas.microsoft.com/office/powerpoint/2010/main" val="16662289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Early assessments stop missed disease, and delayed treatment. However, when it's delayed, they may not realize it's cancer until it's too late due to deprivation, transport, and health literacy and atypical presentations (Whittaker </a:t>
            </a:r>
            <a:r>
              <a:rPr lang="en-US" sz="1200" b="0" i="1" u="none" strike="noStrike" kern="1200" dirty="0">
                <a:solidFill>
                  <a:schemeClr val="tx1"/>
                </a:solidFill>
                <a:effectLst/>
                <a:latin typeface="+mn-lt"/>
                <a:ea typeface="+mn-ea"/>
                <a:cs typeface="+mn-cs"/>
              </a:rPr>
              <a:t>et al. </a:t>
            </a:r>
            <a:r>
              <a:rPr lang="en-US" sz="1200" b="0" i="0" u="none" strike="noStrike" kern="1200" dirty="0">
                <a:solidFill>
                  <a:schemeClr val="tx1"/>
                </a:solidFill>
                <a:effectLst/>
                <a:latin typeface="+mn-lt"/>
                <a:ea typeface="+mn-ea"/>
                <a:cs typeface="+mn-cs"/>
              </a:rPr>
              <a:t>2022). Community workers should be aware of red flags and urgently escalate and coordinate referring. </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1CDE2AC1-FF11-44BD-BE9A-6D19747AAE3B}" type="slidenum">
              <a:rPr lang="en-US" smtClean="0"/>
              <a:t>6</a:t>
            </a:fld>
            <a:endParaRPr lang="en-US"/>
          </a:p>
        </p:txBody>
      </p:sp>
    </p:spTree>
    <p:extLst>
      <p:ext uri="{BB962C8B-B14F-4D97-AF65-F5344CB8AC3E}">
        <p14:creationId xmlns:p14="http://schemas.microsoft.com/office/powerpoint/2010/main" val="38047386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Cardiovascular risk is decreased by smoking cessation, exercise and weight and dietary help (</a:t>
            </a:r>
            <a:r>
              <a:rPr lang="en-US" sz="1200" b="0" i="0" u="none" strike="noStrike" kern="1200" dirty="0" err="1">
                <a:solidFill>
                  <a:schemeClr val="tx1"/>
                </a:solidFill>
                <a:effectLst/>
                <a:latin typeface="+mn-lt"/>
                <a:ea typeface="+mn-ea"/>
                <a:cs typeface="+mn-cs"/>
              </a:rPr>
              <a:t>Nazir</a:t>
            </a:r>
            <a:r>
              <a:rPr lang="en-US" sz="1200" b="0" i="0" u="none" strike="noStrike" kern="1200" dirty="0">
                <a:solidFill>
                  <a:schemeClr val="tx1"/>
                </a:solidFill>
                <a:effectLst/>
                <a:latin typeface="+mn-lt"/>
                <a:ea typeface="+mn-ea"/>
                <a:cs typeface="+mn-cs"/>
              </a:rPr>
              <a:t> </a:t>
            </a:r>
            <a:r>
              <a:rPr lang="en-US" sz="1200" b="0" i="1" u="none" strike="noStrike" kern="1200" dirty="0">
                <a:solidFill>
                  <a:schemeClr val="tx1"/>
                </a:solidFill>
                <a:effectLst/>
                <a:latin typeface="+mn-lt"/>
                <a:ea typeface="+mn-ea"/>
                <a:cs typeface="+mn-cs"/>
              </a:rPr>
              <a:t>et al. </a:t>
            </a:r>
            <a:r>
              <a:rPr lang="en-US" sz="1200" b="0" i="0" u="none" strike="noStrike" kern="1200" dirty="0">
                <a:solidFill>
                  <a:schemeClr val="tx1"/>
                </a:solidFill>
                <a:effectLst/>
                <a:latin typeface="+mn-lt"/>
                <a:ea typeface="+mn-ea"/>
                <a:cs typeface="+mn-cs"/>
              </a:rPr>
              <a:t>2022). </a:t>
            </a:r>
            <a:r>
              <a:rPr lang="en-US" sz="1200" b="0" i="0" u="none" strike="noStrike" kern="1200" dirty="0" err="1">
                <a:solidFill>
                  <a:schemeClr val="tx1"/>
                </a:solidFill>
                <a:effectLst/>
                <a:latin typeface="+mn-lt"/>
                <a:ea typeface="+mn-ea"/>
                <a:cs typeface="+mn-cs"/>
              </a:rPr>
              <a:t>Polypharming</a:t>
            </a:r>
            <a:r>
              <a:rPr lang="en-US" sz="1200" b="0" i="0" u="none" strike="noStrike" kern="1200" dirty="0">
                <a:solidFill>
                  <a:schemeClr val="tx1"/>
                </a:solidFill>
                <a:effectLst/>
                <a:latin typeface="+mn-lt"/>
                <a:ea typeface="+mn-ea"/>
                <a:cs typeface="+mn-cs"/>
              </a:rPr>
              <a:t>, side effects, cost concerns and disparities in access to cardiac rehabilitation can, however, contribute towards discontinuation of medications. Follow-up and personalized or coordinated education by community professionals.</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1CDE2AC1-FF11-44BD-BE9A-6D19747AAE3B}" type="slidenum">
              <a:rPr lang="en-US" smtClean="0"/>
              <a:t>7</a:t>
            </a:fld>
            <a:endParaRPr lang="en-US"/>
          </a:p>
        </p:txBody>
      </p:sp>
    </p:spTree>
    <p:extLst>
      <p:ext uri="{BB962C8B-B14F-4D97-AF65-F5344CB8AC3E}">
        <p14:creationId xmlns:p14="http://schemas.microsoft.com/office/powerpoint/2010/main" val="21203568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Low cost short-term Health Checks identify risk - return is £2.93 for every £1 invested, if the target of 50% uptake is met. Access to rehabilitation is still not fair. Prevention is a combination of support and action on four areas: affordability; environment; health literacy and access.</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1CDE2AC1-FF11-44BD-BE9A-6D19747AAE3B}" type="slidenum">
              <a:rPr lang="en-US" smtClean="0"/>
              <a:t>8</a:t>
            </a:fld>
            <a:endParaRPr lang="en-US"/>
          </a:p>
        </p:txBody>
      </p:sp>
    </p:spTree>
    <p:extLst>
      <p:ext uri="{BB962C8B-B14F-4D97-AF65-F5344CB8AC3E}">
        <p14:creationId xmlns:p14="http://schemas.microsoft.com/office/powerpoint/2010/main" val="38536336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Co-production principles enable evidence that is clinically usable in incorporating recommendations to capability and context, enhancing trust, engagement and sustainable self-regulation.</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1CDE2AC1-FF11-44BD-BE9A-6D19747AAE3B}" type="slidenum">
              <a:rPr lang="en-US" smtClean="0"/>
              <a:t>9</a:t>
            </a:fld>
            <a:endParaRPr lang="en-US"/>
          </a:p>
        </p:txBody>
      </p:sp>
    </p:spTree>
    <p:extLst>
      <p:ext uri="{BB962C8B-B14F-4D97-AF65-F5344CB8AC3E}">
        <p14:creationId xmlns:p14="http://schemas.microsoft.com/office/powerpoint/2010/main" val="31965588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NHS England's model moves away from clinician-led decision making to partnership. In the case of CHD, it is necessary to have multidisciplinary teams, continuity, and easily accessible services. Digital exclusion, health literacy, and access to rehabilitation are all barriers with digital planning helping to minimize rather than manifest inequalities.</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1CDE2AC1-FF11-44BD-BE9A-6D19747AAE3B}" type="slidenum">
              <a:rPr lang="en-US" smtClean="0"/>
              <a:t>10</a:t>
            </a:fld>
            <a:endParaRPr lang="en-US"/>
          </a:p>
        </p:txBody>
      </p:sp>
    </p:spTree>
    <p:extLst>
      <p:ext uri="{BB962C8B-B14F-4D97-AF65-F5344CB8AC3E}">
        <p14:creationId xmlns:p14="http://schemas.microsoft.com/office/powerpoint/2010/main" val="27389225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In 2023/24, there were 438,974 NHS inpatient episodes, generated by CHD. Customized, unified treatment can enhance treatment adherence, rehabilitation uptake and prevention. In general, CHD does not need clinical intervention, but the treatment, prevention and long-term self-management of the condition should be coordinated.</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1CDE2AC1-FF11-44BD-BE9A-6D19747AAE3B}" type="slidenum">
              <a:rPr lang="en-US" smtClean="0"/>
              <a:t>11</a:t>
            </a:fld>
            <a:endParaRPr lang="en-US"/>
          </a:p>
        </p:txBody>
      </p:sp>
    </p:spTree>
    <p:extLst>
      <p:ext uri="{BB962C8B-B14F-4D97-AF65-F5344CB8AC3E}">
        <p14:creationId xmlns:p14="http://schemas.microsoft.com/office/powerpoint/2010/main" val="38474657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4" name="Group 13"/>
          <p:cNvGrpSpPr/>
          <p:nvPr/>
        </p:nvGrpSpPr>
        <p:grpSpPr>
          <a:xfrm>
            <a:off x="-1588" y="0"/>
            <a:ext cx="12193588" cy="6861555"/>
            <a:chOff x="-1588" y="0"/>
            <a:chExt cx="12193588" cy="6861555"/>
          </a:xfrm>
        </p:grpSpPr>
        <p:sp>
          <p:nvSpPr>
            <p:cNvPr id="9" name="Rectangle 8"/>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a:prstGeom prst="rect">
            <a:avLst/>
          </a:prstGeo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tx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158984" y="1792224"/>
            <a:ext cx="990599" cy="304799"/>
          </a:xfrm>
        </p:spPr>
        <p:txBody>
          <a:bodyPr/>
          <a:lstStyle>
            <a:lvl1pPr algn="l">
              <a:defRPr b="0">
                <a:solidFill>
                  <a:schemeClr val="bg1"/>
                </a:solidFill>
              </a:defRPr>
            </a:lvl1pPr>
          </a:lstStyle>
          <a:p>
            <a:fld id="{8FC6CC08-A69B-4BD7-A44B-023EFE53CDF3}" type="datetimeFigureOut">
              <a:rPr lang="en-US" smtClean="0"/>
              <a:t>8/11/2026</a:t>
            </a:fld>
            <a:endParaRPr lang="en-US"/>
          </a:p>
        </p:txBody>
      </p:sp>
      <p:sp>
        <p:nvSpPr>
          <p:cNvPr id="5" name="Footer Placeholder 4"/>
          <p:cNvSpPr>
            <a:spLocks noGrp="1"/>
          </p:cNvSpPr>
          <p:nvPr>
            <p:ph type="ftr" sz="quarter" idx="11"/>
          </p:nvPr>
        </p:nvSpPr>
        <p:spPr>
          <a:xfrm rot="5400000">
            <a:off x="8951976" y="3227832"/>
            <a:ext cx="3867912" cy="310896"/>
          </a:xfrm>
        </p:spPr>
        <p:txBody>
          <a:bodyPr/>
          <a:lstStyle>
            <a:lvl1pPr>
              <a:defRPr sz="1000" b="0">
                <a:solidFill>
                  <a:schemeClr val="bg1"/>
                </a:solidFill>
              </a:defRPr>
            </a:lvl1pPr>
          </a:lstStyle>
          <a:p>
            <a:endParaRPr lang="en-US"/>
          </a:p>
        </p:txBody>
      </p:sp>
      <p:sp>
        <p:nvSpPr>
          <p:cNvPr id="8" name="Rectangle 7"/>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22AD2D60-99A8-4693-833B-4DC524EF4875}" type="slidenum">
              <a:rPr lang="en-US" smtClean="0"/>
              <a:t>‹#›</a:t>
            </a:fld>
            <a:endParaRPr lang="en-US"/>
          </a:p>
        </p:txBody>
      </p:sp>
    </p:spTree>
    <p:extLst>
      <p:ext uri="{BB962C8B-B14F-4D97-AF65-F5344CB8AC3E}">
        <p14:creationId xmlns:p14="http://schemas.microsoft.com/office/powerpoint/2010/main" val="21566277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9"/>
            <a:ext cx="8825659" cy="706964"/>
          </a:xfrm>
          <a:prstGeom prst="rect">
            <a:avLst/>
          </a:prstGeom>
        </p:spPr>
        <p:txBody>
          <a:bodyPr anchor="ct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C6CC08-A69B-4BD7-A44B-023EFE53CDF3}" type="datetimeFigureOut">
              <a:rPr lang="en-US" smtClean="0"/>
              <a:t>8/11/2026</a:t>
            </a:fld>
            <a:endParaRPr lang="en-US"/>
          </a:p>
        </p:txBody>
      </p:sp>
      <p:sp>
        <p:nvSpPr>
          <p:cNvPr id="5" name="Footer Placeholder 4"/>
          <p:cNvSpPr>
            <a:spLocks noGrp="1"/>
          </p:cNvSpPr>
          <p:nvPr>
            <p:ph type="ftr" sz="quarter" idx="11"/>
          </p:nvPr>
        </p:nvSpPr>
        <p:spPr/>
        <p:txBody>
          <a:bodyPr/>
          <a:lstStyle>
            <a:lvl1pPr>
              <a:defRPr sz="1000" b="1"/>
            </a:lvl1pPr>
          </a:lstStyle>
          <a:p>
            <a:endParaRPr lang="en-US"/>
          </a:p>
        </p:txBody>
      </p:sp>
      <p:sp>
        <p:nvSpPr>
          <p:cNvPr id="6" name="Slide Number Placeholder 5"/>
          <p:cNvSpPr>
            <a:spLocks noGrp="1"/>
          </p:cNvSpPr>
          <p:nvPr>
            <p:ph type="sldNum" sz="quarter" idx="12"/>
          </p:nvPr>
        </p:nvSpPr>
        <p:spPr/>
        <p:txBody>
          <a:bodyPr/>
          <a:lstStyle/>
          <a:p>
            <a:fld id="{22AD2D60-99A8-4693-833B-4DC524EF4875}" type="slidenum">
              <a:rPr lang="en-US" smtClean="0"/>
              <a:t>‹#›</a:t>
            </a:fld>
            <a:endParaRPr lang="en-US"/>
          </a:p>
        </p:txBody>
      </p:sp>
    </p:spTree>
    <p:extLst>
      <p:ext uri="{BB962C8B-B14F-4D97-AF65-F5344CB8AC3E}">
        <p14:creationId xmlns:p14="http://schemas.microsoft.com/office/powerpoint/2010/main" val="39264794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Rectangle 8"/>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9192"/>
            <a:ext cx="4343400" cy="2286000"/>
          </a:xfrm>
          <a:prstGeom prst="rect">
            <a:avLst/>
          </a:prstGeom>
        </p:spPr>
        <p:txBody>
          <a:bodyPr anchor="ctr" anchorCtr="0"/>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4576" y="2679192"/>
            <a:ext cx="3758184" cy="2286000"/>
          </a:xfrm>
        </p:spPr>
        <p:txBody>
          <a:bodyPr anchor="ctr" anchorCtr="0"/>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FC6CC08-A69B-4BD7-A44B-023EFE53CDF3}" type="datetimeFigureOut">
              <a:rPr lang="en-US" smtClean="0"/>
              <a:t>8/11/2026</a:t>
            </a:fld>
            <a:endParaRPr lang="en-US"/>
          </a:p>
        </p:txBody>
      </p:sp>
      <p:sp>
        <p:nvSpPr>
          <p:cNvPr id="5" name="Footer Placeholder 4"/>
          <p:cNvSpPr>
            <a:spLocks noGrp="1"/>
          </p:cNvSpPr>
          <p:nvPr>
            <p:ph type="ftr" sz="quarter" idx="11"/>
          </p:nvPr>
        </p:nvSpPr>
        <p:spPr/>
        <p:txBody>
          <a:bodyPr/>
          <a:lstStyle>
            <a:lvl1pPr>
              <a:defRPr sz="1000" b="1"/>
            </a:lvl1pPr>
          </a:lstStyle>
          <a:p>
            <a:endParaRPr lang="en-US"/>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2AD2D60-99A8-4693-833B-4DC524EF4875}" type="slidenum">
              <a:rPr lang="en-US" smtClean="0"/>
              <a:t>‹#›</a:t>
            </a:fld>
            <a:endParaRPr lang="en-US"/>
          </a:p>
        </p:txBody>
      </p:sp>
    </p:spTree>
    <p:extLst>
      <p:ext uri="{BB962C8B-B14F-4D97-AF65-F5344CB8AC3E}">
        <p14:creationId xmlns:p14="http://schemas.microsoft.com/office/powerpoint/2010/main" val="5303277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3" y="969264"/>
            <a:ext cx="8825659" cy="704088"/>
          </a:xfrm>
          <a:prstGeom prst="rect">
            <a:avLst/>
          </a:prstGeom>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8032"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76" y="2603500"/>
            <a:ext cx="4828032"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FC6CC08-A69B-4BD7-A44B-023EFE53CDF3}" type="datetimeFigureOut">
              <a:rPr lang="en-US" smtClean="0"/>
              <a:t>8/11/2026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2AD2D60-99A8-4693-833B-4DC524EF4875}" type="slidenum">
              <a:rPr lang="en-US" smtClean="0"/>
              <a:t>‹#›</a:t>
            </a:fld>
            <a:endParaRPr lang="en-US"/>
          </a:p>
        </p:txBody>
      </p:sp>
    </p:spTree>
    <p:extLst>
      <p:ext uri="{BB962C8B-B14F-4D97-AF65-F5344CB8AC3E}">
        <p14:creationId xmlns:p14="http://schemas.microsoft.com/office/powerpoint/2010/main" val="24392413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54954" y="969264"/>
            <a:ext cx="8825659" cy="704088"/>
          </a:xfrm>
          <a:prstGeom prst="rect">
            <a:avLst/>
          </a:prstGeo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98448"/>
            <a:ext cx="4828032" cy="284378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76"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1" y="3187921"/>
            <a:ext cx="4825160" cy="285431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FC6CC08-A69B-4BD7-A44B-023EFE53CDF3}" type="datetimeFigureOut">
              <a:rPr lang="en-US" smtClean="0"/>
              <a:t>8/11/2026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2AD2D60-99A8-4693-833B-4DC524EF4875}" type="slidenum">
              <a:rPr lang="en-US" smtClean="0"/>
              <a:t>‹#›</a:t>
            </a:fld>
            <a:endParaRPr lang="en-US"/>
          </a:p>
        </p:txBody>
      </p:sp>
    </p:spTree>
    <p:extLst>
      <p:ext uri="{BB962C8B-B14F-4D97-AF65-F5344CB8AC3E}">
        <p14:creationId xmlns:p14="http://schemas.microsoft.com/office/powerpoint/2010/main" val="2898505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52144" y="969264"/>
            <a:ext cx="8825659" cy="704088"/>
          </a:xfrm>
          <a:prstGeom prst="rect">
            <a:avLst/>
          </a:prstGeo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FC6CC08-A69B-4BD7-A44B-023EFE53CDF3}" type="datetimeFigureOut">
              <a:rPr lang="en-US" smtClean="0"/>
              <a:t>8/11/2026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2AD2D60-99A8-4693-833B-4DC524EF4875}" type="slidenum">
              <a:rPr lang="en-US" smtClean="0"/>
              <a:t>‹#›</a:t>
            </a:fld>
            <a:endParaRPr lang="en-US"/>
          </a:p>
        </p:txBody>
      </p:sp>
    </p:spTree>
    <p:extLst>
      <p:ext uri="{BB962C8B-B14F-4D97-AF65-F5344CB8AC3E}">
        <p14:creationId xmlns:p14="http://schemas.microsoft.com/office/powerpoint/2010/main" val="448339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C6CC08-A69B-4BD7-A44B-023EFE53CDF3}" type="datetimeFigureOut">
              <a:rPr lang="en-US" smtClean="0"/>
              <a:t>8/11/2026</a:t>
            </a:fld>
            <a:endParaRPr lang="en-US"/>
          </a:p>
        </p:txBody>
      </p:sp>
      <p:sp>
        <p:nvSpPr>
          <p:cNvPr id="3" name="Footer Placeholder 2"/>
          <p:cNvSpPr>
            <a:spLocks noGrp="1"/>
          </p:cNvSpPr>
          <p:nvPr>
            <p:ph type="ftr" sz="quarter" idx="11"/>
          </p:nvPr>
        </p:nvSpPr>
        <p:spPr/>
        <p:txBody>
          <a:bodyPr/>
          <a:lstStyle/>
          <a:p>
            <a:endParaRPr lang="en-US"/>
          </a:p>
        </p:txBody>
      </p:sp>
      <p:sp>
        <p:nvSpPr>
          <p:cNvPr id="6" name="Rectangle 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22AD2D60-99A8-4693-833B-4DC524EF4875}" type="slidenum">
              <a:rPr lang="en-US" smtClean="0"/>
              <a:t>‹#›</a:t>
            </a:fld>
            <a:endParaRPr lang="en-US"/>
          </a:p>
        </p:txBody>
      </p:sp>
    </p:spTree>
    <p:extLst>
      <p:ext uri="{BB962C8B-B14F-4D97-AF65-F5344CB8AC3E}">
        <p14:creationId xmlns:p14="http://schemas.microsoft.com/office/powerpoint/2010/main" val="2333656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3" y="1298448"/>
            <a:ext cx="2793159" cy="1597152"/>
          </a:xfrm>
          <a:prstGeom prst="rect">
            <a:avLst/>
          </a:prstGeo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79008" y="1447800"/>
            <a:ext cx="5195997"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3" y="3129280"/>
            <a:ext cx="2793159" cy="2895599"/>
          </a:xfrm>
        </p:spPr>
        <p:txBody>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FC6CC08-A69B-4BD7-A44B-023EFE53CDF3}" type="datetimeFigureOut">
              <a:rPr lang="en-US" smtClean="0"/>
              <a:t>8/11/2026</a:t>
            </a:fld>
            <a:endParaRPr lang="en-US"/>
          </a:p>
        </p:txBody>
      </p:sp>
      <p:sp>
        <p:nvSpPr>
          <p:cNvPr id="6" name="Footer Placeholder 5"/>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2AD2D60-99A8-4693-833B-4DC524EF4875}" type="slidenum">
              <a:rPr lang="en-US" smtClean="0"/>
              <a:t>‹#›</a:t>
            </a:fld>
            <a:endParaRPr lang="en-US"/>
          </a:p>
        </p:txBody>
      </p:sp>
    </p:spTree>
    <p:extLst>
      <p:ext uri="{BB962C8B-B14F-4D97-AF65-F5344CB8AC3E}">
        <p14:creationId xmlns:p14="http://schemas.microsoft.com/office/powerpoint/2010/main" val="21015188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a:prstGeom prst="rect">
            <a:avLst/>
          </a:prstGeo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FC6CC08-A69B-4BD7-A44B-023EFE53CDF3}" type="datetimeFigureOut">
              <a:rPr lang="en-US" smtClean="0"/>
              <a:t>8/11/2026</a:t>
            </a:fld>
            <a:endParaRPr lang="en-US"/>
          </a:p>
        </p:txBody>
      </p:sp>
      <p:sp>
        <p:nvSpPr>
          <p:cNvPr id="6" name="Footer Placeholder 5"/>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2AD2D60-99A8-4693-833B-4DC524EF4875}" type="slidenum">
              <a:rPr lang="en-US" smtClean="0"/>
              <a:t>‹#›</a:t>
            </a:fld>
            <a:endParaRPr lang="en-US"/>
          </a:p>
        </p:txBody>
      </p:sp>
    </p:spTree>
    <p:extLst>
      <p:ext uri="{BB962C8B-B14F-4D97-AF65-F5344CB8AC3E}">
        <p14:creationId xmlns:p14="http://schemas.microsoft.com/office/powerpoint/2010/main" val="38858653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7" y="4969927"/>
            <a:ext cx="8825657" cy="566738"/>
          </a:xfrm>
          <a:prstGeom prst="rect">
            <a:avLst/>
          </a:prstGeo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7" y="5536665"/>
            <a:ext cx="8825656" cy="493712"/>
          </a:xfrm>
        </p:spPr>
        <p:txBody>
          <a:bodyPr>
            <a:normAutofit/>
          </a:bodyPr>
          <a:lstStyle>
            <a:lvl1pPr marL="0" indent="0">
              <a:buNone/>
              <a:defRPr sz="12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FC6CC08-A69B-4BD7-A44B-023EFE53CDF3}" type="datetimeFigureOut">
              <a:rPr lang="en-US" smtClean="0"/>
              <a:t>8/11/2026</a:t>
            </a:fld>
            <a:endParaRPr lang="en-US"/>
          </a:p>
        </p:txBody>
      </p:sp>
      <p:sp>
        <p:nvSpPr>
          <p:cNvPr id="6" name="Footer Placeholder 5"/>
          <p:cNvSpPr>
            <a:spLocks noGrp="1"/>
          </p:cNvSpPr>
          <p:nvPr>
            <p:ph type="ftr" sz="quarter" idx="11"/>
          </p:nvPr>
        </p:nvSpPr>
        <p:spPr/>
        <p:txBody>
          <a:bodyPr/>
          <a:lstStyle/>
          <a:p>
            <a:endParaRPr lang="en-US"/>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2AD2D60-99A8-4693-833B-4DC524EF4875}" type="slidenum">
              <a:rPr lang="en-US" smtClean="0"/>
              <a:t>‹#›</a:t>
            </a:fld>
            <a:endParaRPr lang="en-US"/>
          </a:p>
        </p:txBody>
      </p:sp>
    </p:spTree>
    <p:extLst>
      <p:ext uri="{BB962C8B-B14F-4D97-AF65-F5344CB8AC3E}">
        <p14:creationId xmlns:p14="http://schemas.microsoft.com/office/powerpoint/2010/main" val="20335314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0" name="Rectangle 9"/>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0704"/>
            <a:ext cx="8833104" cy="1371600"/>
          </a:xfrm>
          <a:prstGeom prst="rect">
            <a:avLst/>
          </a:prstGeom>
        </p:spPr>
        <p:txBody>
          <a:bodyPr anchor="ctr" anchorCtr="0"/>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2144" y="3547872"/>
            <a:ext cx="8825659" cy="2478024"/>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8FC6CC08-A69B-4BD7-A44B-023EFE53CDF3}" type="datetimeFigureOut">
              <a:rPr lang="en-US" smtClean="0"/>
              <a:t>8/11/2026</a:t>
            </a:fld>
            <a:endParaRPr lang="en-US"/>
          </a:p>
        </p:txBody>
      </p:sp>
      <p:sp>
        <p:nvSpPr>
          <p:cNvPr id="5" name="Footer Placeholder 4"/>
          <p:cNvSpPr>
            <a:spLocks noGrp="1"/>
          </p:cNvSpPr>
          <p:nvPr>
            <p:ph type="ftr" sz="quarter" idx="11"/>
          </p:nvPr>
        </p:nvSpPr>
        <p:spPr/>
        <p:txBody>
          <a:body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2AD2D60-99A8-4693-833B-4DC524EF4875}" type="slidenum">
              <a:rPr lang="en-US" smtClean="0"/>
              <a:t>‹#›</a:t>
            </a:fld>
            <a:endParaRPr lang="en-US"/>
          </a:p>
        </p:txBody>
      </p:sp>
    </p:spTree>
    <p:extLst>
      <p:ext uri="{BB962C8B-B14F-4D97-AF65-F5344CB8AC3E}">
        <p14:creationId xmlns:p14="http://schemas.microsoft.com/office/powerpoint/2010/main" val="789024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1588" y="0"/>
            <a:ext cx="12193588" cy="6861555"/>
            <a:chOff x="-1588" y="0"/>
            <a:chExt cx="12193588" cy="6861555"/>
          </a:xfrm>
        </p:grpSpPr>
        <p:sp>
          <p:nvSpPr>
            <p:cNvPr id="16" name="Rectangle 15"/>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Oval 17"/>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2" name="TextBox 11"/>
          <p:cNvSpPr txBox="1"/>
          <p:nvPr/>
        </p:nvSpPr>
        <p:spPr bwMode="gray">
          <a:xfrm>
            <a:off x="898295" y="596767"/>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dirty="0">
                <a:solidFill>
                  <a:schemeClr val="tx2">
                    <a:lumMod val="40000"/>
                    <a:lumOff val="60000"/>
                  </a:schemeClr>
                </a:solidFill>
              </a:rPr>
              <a:t>“</a:t>
            </a:r>
          </a:p>
        </p:txBody>
      </p:sp>
      <p:sp>
        <p:nvSpPr>
          <p:cNvPr id="15" name="TextBox 14"/>
          <p:cNvSpPr txBox="1"/>
          <p:nvPr/>
        </p:nvSpPr>
        <p:spPr bwMode="gray">
          <a:xfrm>
            <a:off x="9715063" y="2629300"/>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dirty="0">
                <a:solidFill>
                  <a:schemeClr val="tx2">
                    <a:lumMod val="40000"/>
                    <a:lumOff val="60000"/>
                  </a:schemeClr>
                </a:solidFill>
              </a:rPr>
              <a:t>”</a:t>
            </a:r>
          </a:p>
        </p:txBody>
      </p:sp>
      <p:sp>
        <p:nvSpPr>
          <p:cNvPr id="2" name="Title 1"/>
          <p:cNvSpPr>
            <a:spLocks noGrp="1"/>
          </p:cNvSpPr>
          <p:nvPr>
            <p:ph type="title"/>
          </p:nvPr>
        </p:nvSpPr>
        <p:spPr>
          <a:xfrm>
            <a:off x="1574801" y="980517"/>
            <a:ext cx="8460983" cy="2698249"/>
          </a:xfrm>
          <a:prstGeom prst="rect">
            <a:avLst/>
          </a:prstGeom>
        </p:spPr>
        <p:txBody>
          <a:bodyPr anchor="ctr" anchorCtr="0"/>
          <a:lstStyle>
            <a:lvl1pPr>
              <a:defRPr sz="4000"/>
            </a:lvl1pPr>
          </a:lstStyle>
          <a:p>
            <a:r>
              <a:rPr lang="en-US"/>
              <a:t>Click to edit Master title style</a:t>
            </a:r>
            <a:endParaRPr lang="en-US" dirty="0"/>
          </a:p>
        </p:txBody>
      </p:sp>
      <p:sp>
        <p:nvSpPr>
          <p:cNvPr id="11" name="Text Placeholder 3"/>
          <p:cNvSpPr>
            <a:spLocks noGrp="1"/>
          </p:cNvSpPr>
          <p:nvPr>
            <p:ph type="body" sz="half" idx="14"/>
          </p:nvPr>
        </p:nvSpPr>
        <p:spPr bwMode="gray">
          <a:xfrm>
            <a:off x="1945945" y="3679987"/>
            <a:ext cx="7725772" cy="342174"/>
          </a:xfrm>
        </p:spPr>
        <p:txBody>
          <a:bodyPr vert="horz" lIns="91440" tIns="45720" rIns="91440" bIns="45720" rtlCol="0" anchor="t">
            <a:normAutofit/>
          </a:bodyPr>
          <a:lstStyle>
            <a:lvl1pPr>
              <a:buNone/>
              <a:defRPr lang="en-US" sz="1400" cap="small" dirty="0">
                <a:solidFill>
                  <a:schemeClr val="tx2">
                    <a:lumMod val="40000"/>
                    <a:lumOff val="60000"/>
                  </a:schemeClr>
                </a:solidFill>
                <a:latin typeface="+mn-lt"/>
              </a:defRPr>
            </a:lvl1pPr>
          </a:lstStyle>
          <a:p>
            <a:pPr marL="0" lvl="0" indent="0">
              <a:buNone/>
            </a:pPr>
            <a:r>
              <a:rPr lang="en-US"/>
              <a:t>Edit Master text styles</a:t>
            </a:r>
          </a:p>
        </p:txBody>
      </p:sp>
      <p:sp>
        <p:nvSpPr>
          <p:cNvPr id="10" name="Text Placeholder 3"/>
          <p:cNvSpPr>
            <a:spLocks noGrp="1"/>
          </p:cNvSpPr>
          <p:nvPr>
            <p:ph type="body" sz="half" idx="2"/>
          </p:nvPr>
        </p:nvSpPr>
        <p:spPr>
          <a:xfrm>
            <a:off x="1154954" y="5029198"/>
            <a:ext cx="8825659" cy="997858"/>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8FC6CC08-A69B-4BD7-A44B-023EFE53CDF3}" type="datetimeFigureOut">
              <a:rPr lang="en-US" smtClean="0"/>
              <a:t>8/11/2026</a:t>
            </a:fld>
            <a:endParaRPr lang="en-US"/>
          </a:p>
        </p:txBody>
      </p:sp>
      <p:sp>
        <p:nvSpPr>
          <p:cNvPr id="5" name="Footer Placeholder 4"/>
          <p:cNvSpPr>
            <a:spLocks noGrp="1"/>
          </p:cNvSpPr>
          <p:nvPr>
            <p:ph type="ftr" sz="quarter" idx="11"/>
          </p:nvPr>
        </p:nvSpPr>
        <p:spPr/>
        <p:txBody>
          <a:bodyPr/>
          <a:lstStyle/>
          <a:p>
            <a:endParaRPr lang="en-US"/>
          </a:p>
        </p:txBody>
      </p:sp>
      <p:sp>
        <p:nvSpPr>
          <p:cNvPr id="23" name="Rectangle 2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2AD2D60-99A8-4693-833B-4DC524EF4875}" type="slidenum">
              <a:rPr lang="en-US" smtClean="0"/>
              <a:t>‹#›</a:t>
            </a:fld>
            <a:endParaRPr lang="en-US"/>
          </a:p>
        </p:txBody>
      </p:sp>
    </p:spTree>
    <p:extLst>
      <p:ext uri="{BB962C8B-B14F-4D97-AF65-F5344CB8AC3E}">
        <p14:creationId xmlns:p14="http://schemas.microsoft.com/office/powerpoint/2010/main" val="17266215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3525"/>
            <a:ext cx="8865623" cy="1819656"/>
          </a:xfrm>
          <a:prstGeom prst="rect">
            <a:avLst/>
          </a:prstGeo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9200"/>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FC6CC08-A69B-4BD7-A44B-023EFE53CDF3}" type="datetimeFigureOut">
              <a:rPr lang="en-US" smtClean="0"/>
              <a:t>8/11/2026</a:t>
            </a:fld>
            <a:endParaRPr lang="en-US"/>
          </a:p>
        </p:txBody>
      </p:sp>
      <p:sp>
        <p:nvSpPr>
          <p:cNvPr id="5" name="Footer Placeholder 4"/>
          <p:cNvSpPr>
            <a:spLocks noGrp="1"/>
          </p:cNvSpPr>
          <p:nvPr>
            <p:ph type="ftr" sz="quarter" idx="11"/>
          </p:nvPr>
        </p:nvSpPr>
        <p:spPr/>
        <p:txBody>
          <a:bodyPr/>
          <a:lstStyle/>
          <a:p>
            <a:endParaRPr lang="en-US"/>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2AD2D60-99A8-4693-833B-4DC524EF4875}" type="slidenum">
              <a:rPr lang="en-US" smtClean="0"/>
              <a:t>‹#›</a:t>
            </a:fld>
            <a:endParaRPr lang="en-US"/>
          </a:p>
        </p:txBody>
      </p:sp>
    </p:spTree>
    <p:extLst>
      <p:ext uri="{BB962C8B-B14F-4D97-AF65-F5344CB8AC3E}">
        <p14:creationId xmlns:p14="http://schemas.microsoft.com/office/powerpoint/2010/main" val="20214283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312916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4" y="3179764"/>
            <a:ext cx="3129168"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5380"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4"/>
            <a:ext cx="3145380"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6700" y="2595032"/>
            <a:ext cx="3161029" cy="58473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6700" y="3179764"/>
            <a:ext cx="3161029"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384991" y="2603500"/>
            <a:ext cx="32564"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5824" y="2603500"/>
            <a:ext cx="0"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FC6CC08-A69B-4BD7-A44B-023EFE53CDF3}" type="datetimeFigureOut">
              <a:rPr lang="en-US" smtClean="0"/>
              <a:t>8/11/2026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2AD2D60-99A8-4693-833B-4DC524EF4875}" type="slidenum">
              <a:rPr lang="en-US" smtClean="0"/>
              <a:t>‹#›</a:t>
            </a:fld>
            <a:endParaRPr lang="en-US"/>
          </a:p>
        </p:txBody>
      </p:sp>
    </p:spTree>
    <p:extLst>
      <p:ext uri="{BB962C8B-B14F-4D97-AF65-F5344CB8AC3E}">
        <p14:creationId xmlns:p14="http://schemas.microsoft.com/office/powerpoint/2010/main" val="12568807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nchor="ctr" anchorCtr="0"/>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5"/>
            <a:ext cx="3050438" cy="576260"/>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1334552" y="2610916"/>
            <a:ext cx="2691242" cy="158409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7"/>
            <a:ext cx="3050438"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474846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09108"/>
            <a:ext cx="3050438" cy="91257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3433"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3" y="5109107"/>
            <a:ext cx="3050438" cy="91794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384245" y="2603500"/>
            <a:ext cx="1"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7352" y="2603500"/>
            <a:ext cx="0"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FC6CC08-A69B-4BD7-A44B-023EFE53CDF3}" type="datetimeFigureOut">
              <a:rPr lang="en-US" smtClean="0"/>
              <a:t>8/11/2026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2AD2D60-99A8-4693-833B-4DC524EF4875}" type="slidenum">
              <a:rPr lang="en-US" smtClean="0"/>
              <a:t>‹#›</a:t>
            </a:fld>
            <a:endParaRPr lang="en-US"/>
          </a:p>
        </p:txBody>
      </p:sp>
    </p:spTree>
    <p:extLst>
      <p:ext uri="{BB962C8B-B14F-4D97-AF65-F5344CB8AC3E}">
        <p14:creationId xmlns:p14="http://schemas.microsoft.com/office/powerpoint/2010/main" val="10417799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595033"/>
            <a:ext cx="8825659" cy="3424768"/>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C6CC08-A69B-4BD7-A44B-023EFE53CDF3}" type="datetimeFigureOut">
              <a:rPr lang="en-US" smtClean="0"/>
              <a:t>8/11/2026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2AD2D60-99A8-4693-833B-4DC524EF4875}" type="slidenum">
              <a:rPr lang="en-US" smtClean="0"/>
              <a:t>‹#›</a:t>
            </a:fld>
            <a:endParaRPr lang="en-US"/>
          </a:p>
        </p:txBody>
      </p:sp>
    </p:spTree>
    <p:extLst>
      <p:ext uri="{BB962C8B-B14F-4D97-AF65-F5344CB8AC3E}">
        <p14:creationId xmlns:p14="http://schemas.microsoft.com/office/powerpoint/2010/main" val="6653812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p:cNvGrpSpPr/>
          <p:nvPr/>
        </p:nvGrpSpPr>
        <p:grpSpPr>
          <a:xfrm>
            <a:off x="-1588" y="0"/>
            <a:ext cx="12193588" cy="6861555"/>
            <a:chOff x="-1588" y="0"/>
            <a:chExt cx="12193588" cy="6861555"/>
          </a:xfrm>
        </p:grpSpPr>
        <p:sp>
          <p:nvSpPr>
            <p:cNvPr id="15" name="Rectangle 14"/>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6"/>
            <a:ext cx="1441567" cy="4748591"/>
          </a:xfrm>
          <a:prstGeom prst="rect">
            <a:avLst/>
          </a:prstGeo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5"/>
            <a:ext cx="6256025" cy="474859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C6CC08-A69B-4BD7-A44B-023EFE53CDF3}" type="datetimeFigureOut">
              <a:rPr lang="en-US" smtClean="0"/>
              <a:t>8/11/2026</a:t>
            </a:fld>
            <a:endParaRPr lang="en-US"/>
          </a:p>
        </p:txBody>
      </p:sp>
      <p:sp>
        <p:nvSpPr>
          <p:cNvPr id="5" name="Footer Placeholder 4"/>
          <p:cNvSpPr>
            <a:spLocks noGrp="1"/>
          </p:cNvSpPr>
          <p:nvPr>
            <p:ph type="ftr" sz="quarter" idx="11"/>
          </p:nvPr>
        </p:nvSpPr>
        <p:spPr/>
        <p:txBody>
          <a:bodyPr/>
          <a:lstStyle/>
          <a:p>
            <a:endParaRPr lang="en-US"/>
          </a:p>
        </p:txBody>
      </p:sp>
      <p:sp>
        <p:nvSpPr>
          <p:cNvPr id="20" name="Rectangle 1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2AD2D60-99A8-4693-833B-4DC524EF4875}" type="slidenum">
              <a:rPr lang="en-US" smtClean="0"/>
              <a:t>‹#›</a:t>
            </a:fld>
            <a:endParaRPr lang="en-US"/>
          </a:p>
        </p:txBody>
      </p:sp>
    </p:spTree>
    <p:extLst>
      <p:ext uri="{BB962C8B-B14F-4D97-AF65-F5344CB8AC3E}">
        <p14:creationId xmlns:p14="http://schemas.microsoft.com/office/powerpoint/2010/main" val="108225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 name="Group 1"/>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19">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4"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7"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0"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2760" y="6391656"/>
            <a:ext cx="990599" cy="304799"/>
          </a:xfrm>
          <a:prstGeom prst="rect">
            <a:avLst/>
          </a:prstGeom>
        </p:spPr>
        <p:txBody>
          <a:bodyPr vert="horz" lIns="91440" tIns="45720" rIns="91440" bIns="45720" rtlCol="0" anchor="ctr" anchorCtr="0"/>
          <a:lstStyle>
            <a:lvl1pPr algn="r">
              <a:defRPr sz="1000" b="1" i="0">
                <a:solidFill>
                  <a:schemeClr val="accent1"/>
                </a:solidFill>
              </a:defRPr>
            </a:lvl1pPr>
          </a:lstStyle>
          <a:p>
            <a:fld id="{8FC6CC08-A69B-4BD7-A44B-023EFE53CDF3}" type="datetimeFigureOut">
              <a:rPr lang="en-US" smtClean="0"/>
              <a:t>8/11/2026</a:t>
            </a:fld>
            <a:endParaRPr lang="en-US"/>
          </a:p>
        </p:txBody>
      </p:sp>
      <p:sp>
        <p:nvSpPr>
          <p:cNvPr id="5" name="Footer Placeholder 4"/>
          <p:cNvSpPr>
            <a:spLocks noGrp="1"/>
          </p:cNvSpPr>
          <p:nvPr>
            <p:ph type="ftr" sz="quarter" idx="3"/>
          </p:nvPr>
        </p:nvSpPr>
        <p:spPr>
          <a:xfrm>
            <a:off x="557784" y="6391656"/>
            <a:ext cx="3867912" cy="310896"/>
          </a:xfrm>
          <a:prstGeom prst="rect">
            <a:avLst/>
          </a:prstGeom>
        </p:spPr>
        <p:txBody>
          <a:bodyPr vert="horz" lIns="91440" tIns="45720" rIns="91440" bIns="45720" rtlCol="0" anchor="ctr" anchorCtr="0"/>
          <a:lstStyle>
            <a:lvl1pPr algn="l">
              <a:defRPr sz="1000" b="1" i="0">
                <a:solidFill>
                  <a:schemeClr val="accent1"/>
                </a:solidFill>
              </a:defRPr>
            </a:lvl1pPr>
          </a:lstStyle>
          <a:p>
            <a:endParaRPr lang="en-US"/>
          </a:p>
        </p:txBody>
      </p:sp>
      <p:sp>
        <p:nvSpPr>
          <p:cNvPr id="29" name="Rectangle 2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22AD2D60-99A8-4693-833B-4DC524EF4875}" type="slidenum">
              <a:rPr lang="en-US" smtClean="0"/>
              <a:t>‹#›</a:t>
            </a:fld>
            <a:endParaRPr lang="en-US"/>
          </a:p>
        </p:txBody>
      </p:sp>
    </p:spTree>
    <p:extLst>
      <p:ext uri="{BB962C8B-B14F-4D97-AF65-F5344CB8AC3E}">
        <p14:creationId xmlns:p14="http://schemas.microsoft.com/office/powerpoint/2010/main" val="3729151722"/>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nice.org.uk/guidance/CG126?utm_source=chatgpt.com" TargetMode="External"/><Relationship Id="rId2" Type="http://schemas.openxmlformats.org/officeDocument/2006/relationships/hyperlink" Target="https://www.bhf.org.uk/what-we-do/our-research/heart-statistics?utm_source=chatgpt.com" TargetMode="External"/><Relationship Id="rId1" Type="http://schemas.openxmlformats.org/officeDocument/2006/relationships/slideLayout" Target="../slideLayouts/slideLayout2.xml"/><Relationship Id="rId4" Type="http://schemas.openxmlformats.org/officeDocument/2006/relationships/hyperlink" Target="https://www.england.nhs.uk/personalisedcare/comprehensive-model-of-personalised-care/?utm_source=chatgpt.com"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30816" y="1185333"/>
            <a:ext cx="8825658" cy="2677648"/>
          </a:xfrm>
        </p:spPr>
        <p:txBody>
          <a:bodyPr/>
          <a:lstStyle/>
          <a:p>
            <a:pPr algn="ctr"/>
            <a:br>
              <a:rPr lang="en-US" sz="4400" b="1" dirty="0">
                <a:latin typeface="Times New Roman" panose="02020603050405020304" pitchFamily="18" charset="0"/>
                <a:cs typeface="Times New Roman" panose="02020603050405020304" pitchFamily="18" charset="0"/>
              </a:rPr>
            </a:br>
            <a:br>
              <a:rPr lang="en-US" sz="4400" b="1" dirty="0">
                <a:latin typeface="Times New Roman" panose="02020603050405020304" pitchFamily="18" charset="0"/>
                <a:cs typeface="Times New Roman" panose="02020603050405020304" pitchFamily="18" charset="0"/>
              </a:rPr>
            </a:br>
            <a:br>
              <a:rPr lang="en-US" sz="4400" b="1" dirty="0">
                <a:latin typeface="Times New Roman" panose="02020603050405020304" pitchFamily="18" charset="0"/>
                <a:cs typeface="Times New Roman" panose="02020603050405020304" pitchFamily="18" charset="0"/>
              </a:rPr>
            </a:br>
            <a:r>
              <a:rPr lang="en-US" sz="4400" b="1" dirty="0">
                <a:latin typeface="Times New Roman" panose="02020603050405020304" pitchFamily="18" charset="0"/>
                <a:cs typeface="Times New Roman" panose="02020603050405020304" pitchFamily="18" charset="0"/>
              </a:rPr>
              <a:t>Community Care and Management of Longer-term Conditions</a:t>
            </a:r>
            <a:br>
              <a:rPr lang="en-US" sz="4400" b="1" dirty="0">
                <a:latin typeface="Times New Roman" panose="02020603050405020304" pitchFamily="18" charset="0"/>
                <a:cs typeface="Times New Roman" panose="02020603050405020304" pitchFamily="18" charset="0"/>
              </a:rPr>
            </a:br>
            <a:r>
              <a:rPr lang="en-US" sz="4400" b="1" dirty="0">
                <a:latin typeface="Times New Roman" panose="02020603050405020304" pitchFamily="18" charset="0"/>
                <a:cs typeface="Times New Roman" panose="02020603050405020304" pitchFamily="18" charset="0"/>
              </a:rPr>
              <a:t>                                    </a:t>
            </a:r>
            <a:r>
              <a:rPr lang="en-US" sz="2000" b="1" dirty="0">
                <a:latin typeface="Times New Roman" panose="02020603050405020304" pitchFamily="18" charset="0"/>
                <a:cs typeface="Times New Roman" panose="02020603050405020304" pitchFamily="18" charset="0"/>
              </a:rPr>
              <a:t>PALAV SHIRSAT</a:t>
            </a:r>
            <a:br>
              <a:rPr lang="en-US" sz="4400" b="1" dirty="0">
                <a:latin typeface="Times New Roman" panose="02020603050405020304" pitchFamily="18" charset="0"/>
                <a:cs typeface="Times New Roman" panose="02020603050405020304" pitchFamily="18" charset="0"/>
              </a:rPr>
            </a:br>
            <a:endParaRPr lang="en-US" sz="4400" b="1"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FBA4202B-91A2-8466-1A58-000CF6125D3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63925" y="3429000"/>
            <a:ext cx="3498111" cy="2105247"/>
          </a:xfrm>
          <a:prstGeom prst="rect">
            <a:avLst/>
          </a:prstGeom>
        </p:spPr>
      </p:pic>
    </p:spTree>
    <p:extLst>
      <p:ext uri="{BB962C8B-B14F-4D97-AF65-F5344CB8AC3E}">
        <p14:creationId xmlns:p14="http://schemas.microsoft.com/office/powerpoint/2010/main" val="27138895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Introduction: Coronary Heart Disease</a:t>
            </a:r>
          </a:p>
        </p:txBody>
      </p:sp>
      <p:sp>
        <p:nvSpPr>
          <p:cNvPr id="3" name="Content Placeholder 2"/>
          <p:cNvSpPr>
            <a:spLocks noGrp="1"/>
          </p:cNvSpPr>
          <p:nvPr>
            <p:ph idx="1"/>
          </p:nvPr>
        </p:nvSpPr>
        <p:spPr>
          <a:xfrm>
            <a:off x="530114" y="2328555"/>
            <a:ext cx="6332524" cy="4254500"/>
          </a:xfrm>
        </p:spPr>
        <p:txBody>
          <a:bodyPr>
            <a:normAutofit lnSpcReduction="10000"/>
          </a:bodyPr>
          <a:lstStyle/>
          <a:p>
            <a:pPr fontAlgn="base"/>
            <a:r>
              <a:rPr lang="en-US" dirty="0">
                <a:latin typeface="Times New Roman" panose="02020603050405020304" pitchFamily="18" charset="0"/>
                <a:cs typeface="Times New Roman" panose="02020603050405020304" pitchFamily="18" charset="0"/>
              </a:rPr>
              <a:t>CHD is a long-term disease that involves the formation of atherosclerotic plaque inside the coronary arteries that lowers the supply of oxygen to the heart, and can lead to angina or a myocardial infarction (Stone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2023).</a:t>
            </a:r>
          </a:p>
          <a:p>
            <a:pPr fontAlgn="base"/>
            <a:r>
              <a:rPr lang="en-US" dirty="0">
                <a:latin typeface="Times New Roman" panose="02020603050405020304" pitchFamily="18" charset="0"/>
                <a:cs typeface="Times New Roman" panose="02020603050405020304" pitchFamily="18" charset="0"/>
              </a:rPr>
              <a:t>CHD accounts for a significant proportion of cardiovascular mortality, morbidity, disability and health inequality, especially those in multiple cardiovascular risk groups (Figtree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2023).</a:t>
            </a:r>
          </a:p>
          <a:p>
            <a:pPr fontAlgn="base"/>
            <a:r>
              <a:rPr lang="en-US" dirty="0">
                <a:latin typeface="Times New Roman" panose="02020603050405020304" pitchFamily="18" charset="0"/>
                <a:cs typeface="Times New Roman" panose="02020603050405020304" pitchFamily="18" charset="0"/>
              </a:rPr>
              <a:t>This presentation is directed towards community nurses and allied health/social-care professionals supporting adults with CHD.</a:t>
            </a:r>
          </a:p>
          <a:p>
            <a:pPr fontAlgn="base"/>
            <a:r>
              <a:rPr lang="en-US" dirty="0">
                <a:latin typeface="Times New Roman" panose="02020603050405020304" pitchFamily="18" charset="0"/>
                <a:cs typeface="Times New Roman" panose="02020603050405020304" pitchFamily="18" charset="0"/>
              </a:rPr>
              <a:t>The discussion assesses CHD burden, evaluation, treatment and management in the UK, comorbidity, prevention, co-production, and </a:t>
            </a:r>
            <a:r>
              <a:rPr lang="en-US" dirty="0" err="1">
                <a:latin typeface="Times New Roman" panose="02020603050405020304" pitchFamily="18" charset="0"/>
                <a:cs typeface="Times New Roman" panose="02020603050405020304" pitchFamily="18" charset="0"/>
              </a:rPr>
              <a:t>personalised</a:t>
            </a:r>
            <a:r>
              <a:rPr lang="en-US" dirty="0">
                <a:latin typeface="Times New Roman" panose="02020603050405020304" pitchFamily="18" charset="0"/>
                <a:cs typeface="Times New Roman" panose="02020603050405020304" pitchFamily="18" charset="0"/>
              </a:rPr>
              <a:t> self-management.</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pic>
        <p:nvPicPr>
          <p:cNvPr id="1026" name="Picture 2" descr="Coronary Artery Disease (CAD): Symptoms &amp; Treat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9920" y="2328555"/>
            <a:ext cx="4649900" cy="45394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46961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CHD: Definition, Symptoms and </a:t>
            </a:r>
            <a:r>
              <a:rPr lang="en-US" b="1" dirty="0" err="1">
                <a:latin typeface="Times New Roman" panose="02020603050405020304" pitchFamily="18" charset="0"/>
                <a:cs typeface="Times New Roman" panose="02020603050405020304" pitchFamily="18" charset="0"/>
              </a:rPr>
              <a:t>Aetiology</a:t>
            </a:r>
            <a:br>
              <a:rPr lang="en-US" b="1" dirty="0">
                <a:latin typeface="Times New Roman" panose="02020603050405020304" pitchFamily="18" charset="0"/>
                <a:cs typeface="Times New Roman" panose="02020603050405020304" pitchFamily="18" charset="0"/>
              </a:rPr>
            </a:b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87297" y="2603500"/>
            <a:ext cx="6998446" cy="4254500"/>
          </a:xfrm>
        </p:spPr>
        <p:txBody>
          <a:bodyPr>
            <a:normAutofit/>
          </a:bodyPr>
          <a:lstStyle/>
          <a:p>
            <a:pPr fontAlgn="base"/>
            <a:r>
              <a:rPr lang="en-US" b="1" dirty="0">
                <a:latin typeface="Times New Roman" panose="02020603050405020304" pitchFamily="18" charset="0"/>
                <a:cs typeface="Times New Roman" panose="02020603050405020304" pitchFamily="18" charset="0"/>
              </a:rPr>
              <a:t>Pathophysiology</a:t>
            </a:r>
            <a:r>
              <a:rPr lang="en-US" dirty="0">
                <a:latin typeface="Times New Roman" panose="02020603050405020304" pitchFamily="18" charset="0"/>
                <a:cs typeface="Times New Roman" panose="02020603050405020304" pitchFamily="18" charset="0"/>
              </a:rPr>
              <a:t>: Atheroma deposits, which gradually narrow the coronary artery lumen and limit oxygen to myocardium.</a:t>
            </a:r>
          </a:p>
          <a:p>
            <a:pPr fontAlgn="base"/>
            <a:r>
              <a:rPr lang="en-US" b="1" dirty="0">
                <a:latin typeface="Times New Roman" panose="02020603050405020304" pitchFamily="18" charset="0"/>
                <a:cs typeface="Times New Roman" panose="02020603050405020304" pitchFamily="18" charset="0"/>
              </a:rPr>
              <a:t>Symptoms</a:t>
            </a:r>
            <a:r>
              <a:rPr lang="en-US" dirty="0">
                <a:latin typeface="Times New Roman" panose="02020603050405020304" pitchFamily="18" charset="0"/>
                <a:cs typeface="Times New Roman" panose="02020603050405020304" pitchFamily="18" charset="0"/>
              </a:rPr>
              <a:t>: Stable angina usually causes chest pressure/tightness, relieved with rest; myocardial infarction may have persistent chest pain, sweating, nausea and radiation of pain to jaw or arms (</a:t>
            </a:r>
            <a:r>
              <a:rPr lang="en-US" dirty="0" err="1">
                <a:latin typeface="Times New Roman" panose="02020603050405020304" pitchFamily="18" charset="0"/>
                <a:cs typeface="Times New Roman" panose="02020603050405020304" pitchFamily="18" charset="0"/>
              </a:rPr>
              <a:t>Allara</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2025).</a:t>
            </a:r>
          </a:p>
          <a:p>
            <a:pPr fontAlgn="base"/>
            <a:r>
              <a:rPr lang="en-US" b="1" dirty="0">
                <a:latin typeface="Times New Roman" panose="02020603050405020304" pitchFamily="18" charset="0"/>
                <a:cs typeface="Times New Roman" panose="02020603050405020304" pitchFamily="18" charset="0"/>
              </a:rPr>
              <a:t>Risk factors:</a:t>
            </a:r>
            <a:r>
              <a:rPr lang="en-US" dirty="0">
                <a:latin typeface="Times New Roman" panose="02020603050405020304" pitchFamily="18" charset="0"/>
                <a:cs typeface="Times New Roman" panose="02020603050405020304" pitchFamily="18" charset="0"/>
              </a:rPr>
              <a:t> Non-modifiable, increasing age, sex and family history. Changeable: smoking, hypertension, raised cholesterol/LDL, diabetes, obesity, inactivity and poor diet (Shih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2025).</a:t>
            </a:r>
          </a:p>
          <a:p>
            <a:pPr fontAlgn="base"/>
            <a:r>
              <a:rPr lang="en-US" b="1" dirty="0">
                <a:latin typeface="Times New Roman" panose="02020603050405020304" pitchFamily="18" charset="0"/>
                <a:cs typeface="Times New Roman" panose="02020603050405020304" pitchFamily="18" charset="0"/>
              </a:rPr>
              <a:t>Wider determinants</a:t>
            </a:r>
            <a:r>
              <a:rPr lang="en-US" dirty="0">
                <a:latin typeface="Times New Roman" panose="02020603050405020304" pitchFamily="18" charset="0"/>
                <a:cs typeface="Times New Roman" panose="02020603050405020304" pitchFamily="18" charset="0"/>
              </a:rPr>
              <a:t>: Deprivation, access to cardiovascular risks due to unhealthy food contexts and differential access to preventive measures.</a:t>
            </a:r>
          </a:p>
          <a:p>
            <a:endParaRPr lang="en-US" dirty="0">
              <a:latin typeface="Times New Roman" panose="02020603050405020304" pitchFamily="18" charset="0"/>
              <a:cs typeface="Times New Roman" panose="02020603050405020304" pitchFamily="18" charset="0"/>
            </a:endParaRPr>
          </a:p>
        </p:txBody>
      </p:sp>
      <p:pic>
        <p:nvPicPr>
          <p:cNvPr id="2050" name="Picture 2" descr="Coronary Artery Disease Treatment Manhattan, NY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0931" y="2842531"/>
            <a:ext cx="3869872" cy="32248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48260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Epidemiology and UK/Global Burden</a:t>
            </a:r>
            <a:br>
              <a:rPr lang="en-US" b="1" dirty="0">
                <a:latin typeface="Times New Roman" panose="02020603050405020304" pitchFamily="18" charset="0"/>
                <a:cs typeface="Times New Roman" panose="02020603050405020304" pitchFamily="18" charset="0"/>
              </a:rPr>
            </a:b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97754" y="2603500"/>
            <a:ext cx="7120366" cy="4254500"/>
          </a:xfrm>
        </p:spPr>
        <p:txBody>
          <a:bodyPr>
            <a:normAutofit/>
          </a:bodyPr>
          <a:lstStyle/>
          <a:p>
            <a:pPr fontAlgn="base"/>
            <a:r>
              <a:rPr lang="en-US" dirty="0">
                <a:latin typeface="Times New Roman" panose="02020603050405020304" pitchFamily="18" charset="0"/>
                <a:cs typeface="Times New Roman" panose="02020603050405020304" pitchFamily="18" charset="0"/>
              </a:rPr>
              <a:t>CHD is the top cause of death in the UK and is currently the leading premature killer in the country affecting more than 2.3 million people (BHF, 2025).</a:t>
            </a:r>
          </a:p>
          <a:p>
            <a:pPr fontAlgn="base"/>
            <a:r>
              <a:rPr lang="en-US" dirty="0">
                <a:latin typeface="Times New Roman" panose="02020603050405020304" pitchFamily="18" charset="0"/>
                <a:cs typeface="Times New Roman" panose="02020603050405020304" pitchFamily="18" charset="0"/>
              </a:rPr>
              <a:t>Hospital burden: BHF (2025) estimates that there were 438,974 hospital inpatient episodes with CHD as the primary diagnosis in 2023/24.</a:t>
            </a:r>
          </a:p>
          <a:p>
            <a:pPr fontAlgn="base"/>
            <a:r>
              <a:rPr lang="en-US" dirty="0">
                <a:latin typeface="Times New Roman" panose="02020603050405020304" pitchFamily="18" charset="0"/>
                <a:cs typeface="Times New Roman" panose="02020603050405020304" pitchFamily="18" charset="0"/>
              </a:rPr>
              <a:t>In 2022, the global burden of death attributed to CVDs was equivalent to about 32% of all global deaths and a high proportion, more than 75%, was in low- and middle-income countries (WHO, 2025).</a:t>
            </a:r>
          </a:p>
          <a:p>
            <a:pPr fontAlgn="base"/>
            <a:r>
              <a:rPr lang="en-US" dirty="0">
                <a:latin typeface="Times New Roman" panose="02020603050405020304" pitchFamily="18" charset="0"/>
                <a:cs typeface="Times New Roman" panose="02020603050405020304" pitchFamily="18" charset="0"/>
              </a:rPr>
              <a:t>Since 1961, there have been significant improvements in overall UK mortality; inequalities remain, due to prevention and treatment (</a:t>
            </a:r>
            <a:r>
              <a:rPr lang="en-US" dirty="0" err="1">
                <a:latin typeface="Times New Roman" panose="02020603050405020304" pitchFamily="18" charset="0"/>
                <a:cs typeface="Times New Roman" panose="02020603050405020304" pitchFamily="18" charset="0"/>
              </a:rPr>
              <a:t>Swinn</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2025).</a:t>
            </a:r>
          </a:p>
          <a:p>
            <a:endParaRPr lang="en-US" dirty="0">
              <a:latin typeface="Times New Roman" panose="02020603050405020304" pitchFamily="18" charset="0"/>
              <a:cs typeface="Times New Roman" panose="02020603050405020304" pitchFamily="18" charset="0"/>
            </a:endParaRPr>
          </a:p>
        </p:txBody>
      </p:sp>
      <p:pic>
        <p:nvPicPr>
          <p:cNvPr id="6" name="image1.png"/>
          <p:cNvPicPr/>
          <p:nvPr/>
        </p:nvPicPr>
        <p:blipFill>
          <a:blip r:embed="rId3"/>
          <a:srcRect r="2094"/>
          <a:stretch>
            <a:fillRect/>
          </a:stretch>
        </p:blipFill>
        <p:spPr>
          <a:xfrm>
            <a:off x="8031480" y="2493327"/>
            <a:ext cx="3115038" cy="3816033"/>
          </a:xfrm>
          <a:prstGeom prst="rect">
            <a:avLst/>
          </a:prstGeom>
          <a:ln/>
        </p:spPr>
      </p:pic>
    </p:spTree>
    <p:extLst>
      <p:ext uri="{BB962C8B-B14F-4D97-AF65-F5344CB8AC3E}">
        <p14:creationId xmlns:p14="http://schemas.microsoft.com/office/powerpoint/2010/main" val="12182469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Economic, Social Burden and Comorbidities</a:t>
            </a:r>
            <a:br>
              <a:rPr lang="en-US" b="1" dirty="0">
                <a:latin typeface="Times New Roman" panose="02020603050405020304" pitchFamily="18" charset="0"/>
                <a:cs typeface="Times New Roman" panose="02020603050405020304" pitchFamily="18" charset="0"/>
              </a:rPr>
            </a:b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36794" y="2620327"/>
            <a:ext cx="6160246" cy="3934460"/>
          </a:xfrm>
        </p:spPr>
        <p:txBody>
          <a:bodyPr>
            <a:normAutofit lnSpcReduction="10000"/>
          </a:bodyPr>
          <a:lstStyle/>
          <a:p>
            <a:pPr fontAlgn="base"/>
            <a:r>
              <a:rPr lang="en-US" b="1" dirty="0">
                <a:latin typeface="Times New Roman" panose="02020603050405020304" pitchFamily="18" charset="0"/>
                <a:cs typeface="Times New Roman" panose="02020603050405020304" pitchFamily="18" charset="0"/>
              </a:rPr>
              <a:t>Economic burden</a:t>
            </a:r>
            <a:r>
              <a:rPr lang="en-US" dirty="0">
                <a:latin typeface="Times New Roman" panose="02020603050405020304" pitchFamily="18" charset="0"/>
                <a:cs typeface="Times New Roman" panose="02020603050405020304" pitchFamily="18" charset="0"/>
              </a:rPr>
              <a:t>: The UK CVD healthcare burden is around £12 billion each year and the economic burden is £28 billion (BHF, 2025).</a:t>
            </a:r>
          </a:p>
          <a:p>
            <a:pPr fontAlgn="base"/>
            <a:r>
              <a:rPr lang="en-US" dirty="0">
                <a:latin typeface="Times New Roman" panose="02020603050405020304" pitchFamily="18" charset="0"/>
                <a:cs typeface="Times New Roman" panose="02020603050405020304" pitchFamily="18" charset="0"/>
              </a:rPr>
              <a:t>CVD use of NHS services cost £9.96bn in England in 2021/22, part of this was for inpatient care (£5.58bn) and for medicines (£1.62bn) (BHF, 2025).</a:t>
            </a:r>
          </a:p>
          <a:p>
            <a:pPr fontAlgn="base"/>
            <a:r>
              <a:rPr lang="en-US" b="1" dirty="0">
                <a:latin typeface="Times New Roman" panose="02020603050405020304" pitchFamily="18" charset="0"/>
                <a:cs typeface="Times New Roman" panose="02020603050405020304" pitchFamily="18" charset="0"/>
              </a:rPr>
              <a:t>Social burden</a:t>
            </a:r>
            <a:r>
              <a:rPr lang="en-US" dirty="0">
                <a:latin typeface="Times New Roman" panose="02020603050405020304" pitchFamily="18" charset="0"/>
                <a:cs typeface="Times New Roman" panose="02020603050405020304" pitchFamily="18" charset="0"/>
              </a:rPr>
              <a:t>: CHD may limit employment, activity, independence and function of the family; along with the burden of prolonged illness there is an increase in family and psychological burden (</a:t>
            </a:r>
            <a:r>
              <a:rPr lang="en-US" dirty="0" err="1">
                <a:latin typeface="Times New Roman" panose="02020603050405020304" pitchFamily="18" charset="0"/>
                <a:cs typeface="Times New Roman" panose="02020603050405020304" pitchFamily="18" charset="0"/>
              </a:rPr>
              <a:t>Aminorroaya</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2024).</a:t>
            </a:r>
          </a:p>
          <a:p>
            <a:pPr fontAlgn="base"/>
            <a:r>
              <a:rPr lang="en-US" b="1" dirty="0">
                <a:latin typeface="Times New Roman" panose="02020603050405020304" pitchFamily="18" charset="0"/>
                <a:cs typeface="Times New Roman" panose="02020603050405020304" pitchFamily="18" charset="0"/>
              </a:rPr>
              <a:t>Comorbidities</a:t>
            </a:r>
            <a:r>
              <a:rPr lang="en-US" dirty="0">
                <a:latin typeface="Times New Roman" panose="02020603050405020304" pitchFamily="18" charset="0"/>
                <a:cs typeface="Times New Roman" panose="02020603050405020304" pitchFamily="18" charset="0"/>
              </a:rPr>
              <a:t>: Hypertension, diabetes, CKD, obesity, heart failure and depression can complicate treatment and self-management (Lindstrom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2022). .</a:t>
            </a:r>
          </a:p>
          <a:p>
            <a:endParaRPr lang="en-US" dirty="0">
              <a:latin typeface="Times New Roman" panose="02020603050405020304" pitchFamily="18" charset="0"/>
              <a:cs typeface="Times New Roman" panose="02020603050405020304" pitchFamily="18" charset="0"/>
            </a:endParaRPr>
          </a:p>
        </p:txBody>
      </p:sp>
      <p:pic>
        <p:nvPicPr>
          <p:cNvPr id="4098" name="Picture 2" descr="The economic burden of cancer, coronary heart disease, dementia, and stroke  in England in 2018, with projection to 2050: an evaluation of two cohort  studies - The Lancet Healthy Longevi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73339" y="3079115"/>
            <a:ext cx="4541904" cy="30168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64965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Diagnosis and Initial Assessment</a:t>
            </a:r>
          </a:p>
        </p:txBody>
      </p:sp>
      <p:sp>
        <p:nvSpPr>
          <p:cNvPr id="3" name="Content Placeholder 2"/>
          <p:cNvSpPr>
            <a:spLocks noGrp="1"/>
          </p:cNvSpPr>
          <p:nvPr>
            <p:ph idx="1"/>
          </p:nvPr>
        </p:nvSpPr>
        <p:spPr>
          <a:xfrm>
            <a:off x="789194" y="2862580"/>
            <a:ext cx="6251686" cy="3638274"/>
          </a:xfrm>
        </p:spPr>
        <p:txBody>
          <a:bodyPr>
            <a:normAutofit/>
          </a:bodyPr>
          <a:lstStyle/>
          <a:p>
            <a:pPr fontAlgn="base"/>
            <a:r>
              <a:rPr lang="en-IN" dirty="0">
                <a:latin typeface="Times New Roman" panose="02020603050405020304" pitchFamily="18" charset="0"/>
                <a:cs typeface="Times New Roman" panose="02020603050405020304" pitchFamily="18" charset="0"/>
              </a:rPr>
              <a:t>Evaluate exertional chest pain, </a:t>
            </a:r>
            <a:r>
              <a:rPr lang="en-IN" dirty="0" err="1">
                <a:latin typeface="Times New Roman" panose="02020603050405020304" pitchFamily="18" charset="0"/>
                <a:cs typeface="Times New Roman" panose="02020603050405020304" pitchFamily="18" charset="0"/>
              </a:rPr>
              <a:t>dyspnea</a:t>
            </a:r>
            <a:r>
              <a:rPr lang="en-IN" dirty="0">
                <a:latin typeface="Times New Roman" panose="02020603050405020304" pitchFamily="18" charset="0"/>
                <a:cs typeface="Times New Roman" panose="02020603050405020304" pitchFamily="18" charset="0"/>
              </a:rPr>
              <a:t>, fatigue and radiation, if severe, perform urgent ACS assessment (Li </a:t>
            </a:r>
            <a:r>
              <a:rPr lang="en-IN" i="1" dirty="0">
                <a:latin typeface="Times New Roman" panose="02020603050405020304" pitchFamily="18" charset="0"/>
                <a:cs typeface="Times New Roman" panose="02020603050405020304" pitchFamily="18" charset="0"/>
              </a:rPr>
              <a:t>et al. </a:t>
            </a:r>
            <a:r>
              <a:rPr lang="en-IN" dirty="0">
                <a:latin typeface="Times New Roman" panose="02020603050405020304" pitchFamily="18" charset="0"/>
                <a:cs typeface="Times New Roman" panose="02020603050405020304" pitchFamily="18" charset="0"/>
              </a:rPr>
              <a:t>2024).</a:t>
            </a:r>
          </a:p>
          <a:p>
            <a:pPr fontAlgn="base"/>
            <a:r>
              <a:rPr lang="en-IN" b="1" dirty="0">
                <a:latin typeface="Times New Roman" panose="02020603050405020304" pitchFamily="18" charset="0"/>
                <a:cs typeface="Times New Roman" panose="02020603050405020304" pitchFamily="18" charset="0"/>
              </a:rPr>
              <a:t>History/risk</a:t>
            </a:r>
            <a:r>
              <a:rPr lang="en-IN" dirty="0">
                <a:latin typeface="Times New Roman" panose="02020603050405020304" pitchFamily="18" charset="0"/>
                <a:cs typeface="Times New Roman" panose="02020603050405020304" pitchFamily="18" charset="0"/>
              </a:rPr>
              <a:t>: Record smoking, family history, diabetes, hypertension, cholesterol, BMI, activity and previous CVD.</a:t>
            </a:r>
          </a:p>
          <a:p>
            <a:pPr fontAlgn="base"/>
            <a:r>
              <a:rPr lang="en-IN" b="1" dirty="0">
                <a:latin typeface="Times New Roman" panose="02020603050405020304" pitchFamily="18" charset="0"/>
                <a:cs typeface="Times New Roman" panose="02020603050405020304" pitchFamily="18" charset="0"/>
              </a:rPr>
              <a:t>Clinical assessment</a:t>
            </a:r>
            <a:r>
              <a:rPr lang="en-IN" dirty="0">
                <a:latin typeface="Times New Roman" panose="02020603050405020304" pitchFamily="18" charset="0"/>
                <a:cs typeface="Times New Roman" panose="02020603050405020304" pitchFamily="18" charset="0"/>
              </a:rPr>
              <a:t>: Check BP, pulse, BMI and cardiovascular risk; examine for relevant cardiac signs (Shih </a:t>
            </a:r>
            <a:r>
              <a:rPr lang="en-IN" i="1" dirty="0">
                <a:latin typeface="Times New Roman" panose="02020603050405020304" pitchFamily="18" charset="0"/>
                <a:cs typeface="Times New Roman" panose="02020603050405020304" pitchFamily="18" charset="0"/>
              </a:rPr>
              <a:t>et al. </a:t>
            </a:r>
            <a:r>
              <a:rPr lang="en-IN" dirty="0">
                <a:latin typeface="Times New Roman" panose="02020603050405020304" pitchFamily="18" charset="0"/>
                <a:cs typeface="Times New Roman" panose="02020603050405020304" pitchFamily="18" charset="0"/>
              </a:rPr>
              <a:t>2025).</a:t>
            </a:r>
          </a:p>
          <a:p>
            <a:pPr fontAlgn="base"/>
            <a:r>
              <a:rPr lang="en-IN" b="1" dirty="0">
                <a:latin typeface="Times New Roman" panose="02020603050405020304" pitchFamily="18" charset="0"/>
                <a:cs typeface="Times New Roman" panose="02020603050405020304" pitchFamily="18" charset="0"/>
              </a:rPr>
              <a:t>Investigations</a:t>
            </a:r>
            <a:r>
              <a:rPr lang="en-IN" dirty="0">
                <a:latin typeface="Times New Roman" panose="02020603050405020304" pitchFamily="18" charset="0"/>
                <a:cs typeface="Times New Roman" panose="02020603050405020304" pitchFamily="18" charset="0"/>
              </a:rPr>
              <a:t>: NICE recommends 12-lead ECG and blood tests (full blood count, renal function, glucose/HbA1c levels, lipid levels), CT coronary angiography is first line in suspected stable angina (</a:t>
            </a:r>
            <a:r>
              <a:rPr lang="en-IN" dirty="0" err="1">
                <a:latin typeface="Times New Roman" panose="02020603050405020304" pitchFamily="18" charset="0"/>
                <a:cs typeface="Times New Roman" panose="02020603050405020304" pitchFamily="18" charset="0"/>
              </a:rPr>
              <a:t>Landeiro</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et al. </a:t>
            </a:r>
            <a:r>
              <a:rPr lang="en-IN" dirty="0">
                <a:latin typeface="Times New Roman" panose="02020603050405020304" pitchFamily="18" charset="0"/>
                <a:cs typeface="Times New Roman" panose="02020603050405020304" pitchFamily="18" charset="0"/>
              </a:rPr>
              <a:t>2024).</a:t>
            </a:r>
          </a:p>
          <a:p>
            <a:endParaRPr lang="en-US" dirty="0">
              <a:latin typeface="Times New Roman" panose="02020603050405020304" pitchFamily="18" charset="0"/>
              <a:cs typeface="Times New Roman" panose="02020603050405020304" pitchFamily="18" charset="0"/>
            </a:endParaRPr>
          </a:p>
        </p:txBody>
      </p:sp>
      <p:pic>
        <p:nvPicPr>
          <p:cNvPr id="4" name="image2.png"/>
          <p:cNvPicPr/>
          <p:nvPr/>
        </p:nvPicPr>
        <p:blipFill>
          <a:blip r:embed="rId3"/>
          <a:srcRect/>
          <a:stretch>
            <a:fillRect/>
          </a:stretch>
        </p:blipFill>
        <p:spPr>
          <a:xfrm>
            <a:off x="7604760" y="2862580"/>
            <a:ext cx="4038917" cy="3634740"/>
          </a:xfrm>
          <a:prstGeom prst="rect">
            <a:avLst/>
          </a:prstGeom>
          <a:ln/>
        </p:spPr>
      </p:pic>
    </p:spTree>
    <p:extLst>
      <p:ext uri="{BB962C8B-B14F-4D97-AF65-F5344CB8AC3E}">
        <p14:creationId xmlns:p14="http://schemas.microsoft.com/office/powerpoint/2010/main" val="30230788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UK-Guided Management and Treatment</a:t>
            </a:r>
            <a:br>
              <a:rPr lang="en-US" b="1" dirty="0">
                <a:latin typeface="Times New Roman" panose="02020603050405020304" pitchFamily="18" charset="0"/>
                <a:cs typeface="Times New Roman" panose="02020603050405020304" pitchFamily="18" charset="0"/>
              </a:rPr>
            </a:b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44784" y="2548709"/>
            <a:ext cx="6458857" cy="4309291"/>
          </a:xfrm>
        </p:spPr>
        <p:txBody>
          <a:bodyPr>
            <a:normAutofit/>
          </a:bodyPr>
          <a:lstStyle/>
          <a:p>
            <a:pPr fontAlgn="base"/>
            <a:r>
              <a:rPr lang="en-IN" b="1" dirty="0">
                <a:latin typeface="Times New Roman" panose="02020603050405020304" pitchFamily="18" charset="0"/>
                <a:cs typeface="Times New Roman" panose="02020603050405020304" pitchFamily="18" charset="0"/>
              </a:rPr>
              <a:t>NICE CG126:</a:t>
            </a:r>
            <a:r>
              <a:rPr lang="en-IN" dirty="0">
                <a:latin typeface="Times New Roman" panose="02020603050405020304" pitchFamily="18" charset="0"/>
                <a:cs typeface="Times New Roman" panose="02020603050405020304" pitchFamily="18" charset="0"/>
              </a:rPr>
              <a:t> Management includes lifestyle changes, secondary prevention and symptom control: patients should be offered tailored self-management guidance (</a:t>
            </a:r>
            <a:r>
              <a:rPr lang="en-IN" dirty="0" err="1">
                <a:latin typeface="Times New Roman" panose="02020603050405020304" pitchFamily="18" charset="0"/>
                <a:cs typeface="Times New Roman" panose="02020603050405020304" pitchFamily="18" charset="0"/>
              </a:rPr>
              <a:t>Lui</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et al. </a:t>
            </a:r>
            <a:r>
              <a:rPr lang="en-IN" dirty="0">
                <a:latin typeface="Times New Roman" panose="02020603050405020304" pitchFamily="18" charset="0"/>
                <a:cs typeface="Times New Roman" panose="02020603050405020304" pitchFamily="18" charset="0"/>
              </a:rPr>
              <a:t>2023).</a:t>
            </a:r>
            <a:endParaRPr lang="en-IN" b="1" dirty="0">
              <a:latin typeface="Times New Roman" panose="02020603050405020304" pitchFamily="18" charset="0"/>
              <a:cs typeface="Times New Roman" panose="02020603050405020304" pitchFamily="18" charset="0"/>
            </a:endParaRPr>
          </a:p>
          <a:p>
            <a:pPr fontAlgn="base"/>
            <a:r>
              <a:rPr lang="en-IN" b="1" dirty="0">
                <a:latin typeface="Times New Roman" panose="02020603050405020304" pitchFamily="18" charset="0"/>
                <a:cs typeface="Times New Roman" panose="02020603050405020304" pitchFamily="18" charset="0"/>
              </a:rPr>
              <a:t>Medications</a:t>
            </a:r>
            <a:r>
              <a:rPr lang="en-IN" dirty="0">
                <a:latin typeface="Times New Roman" panose="02020603050405020304" pitchFamily="18" charset="0"/>
                <a:cs typeface="Times New Roman" panose="02020603050405020304" pitchFamily="18" charset="0"/>
              </a:rPr>
              <a:t>: GTN (glyceryl </a:t>
            </a:r>
            <a:r>
              <a:rPr lang="en-IN" dirty="0" err="1">
                <a:latin typeface="Times New Roman" panose="02020603050405020304" pitchFamily="18" charset="0"/>
                <a:cs typeface="Times New Roman" panose="02020603050405020304" pitchFamily="18" charset="0"/>
              </a:rPr>
              <a:t>trinitrate</a:t>
            </a:r>
            <a:r>
              <a:rPr lang="en-IN" dirty="0">
                <a:latin typeface="Times New Roman" panose="02020603050405020304" pitchFamily="18" charset="0"/>
                <a:cs typeface="Times New Roman" panose="02020603050405020304" pitchFamily="18" charset="0"/>
              </a:rPr>
              <a:t>) provides immediate angina relief; beta-blockers and/or calcium channel blockers are first-line anti-</a:t>
            </a:r>
            <a:r>
              <a:rPr lang="en-IN" dirty="0" err="1">
                <a:latin typeface="Times New Roman" panose="02020603050405020304" pitchFamily="18" charset="0"/>
                <a:cs typeface="Times New Roman" panose="02020603050405020304" pitchFamily="18" charset="0"/>
              </a:rPr>
              <a:t>anginal</a:t>
            </a:r>
            <a:r>
              <a:rPr lang="en-IN" dirty="0">
                <a:latin typeface="Times New Roman" panose="02020603050405020304" pitchFamily="18" charset="0"/>
                <a:cs typeface="Times New Roman" panose="02020603050405020304" pitchFamily="18" charset="0"/>
              </a:rPr>
              <a:t> treatments (</a:t>
            </a:r>
            <a:r>
              <a:rPr lang="en-IN" dirty="0" err="1">
                <a:latin typeface="Times New Roman" panose="02020603050405020304" pitchFamily="18" charset="0"/>
                <a:cs typeface="Times New Roman" panose="02020603050405020304" pitchFamily="18" charset="0"/>
              </a:rPr>
              <a:t>Pasea</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et al. </a:t>
            </a:r>
            <a:r>
              <a:rPr lang="en-IN" dirty="0">
                <a:latin typeface="Times New Roman" panose="02020603050405020304" pitchFamily="18" charset="0"/>
                <a:cs typeface="Times New Roman" panose="02020603050405020304" pitchFamily="18" charset="0"/>
              </a:rPr>
              <a:t>2023). NICE recommends atorvastatin 80 mg for secondary prevention unless contraindicated/intolerant.</a:t>
            </a:r>
            <a:endParaRPr lang="en-IN" b="1" dirty="0">
              <a:latin typeface="Times New Roman" panose="02020603050405020304" pitchFamily="18" charset="0"/>
              <a:cs typeface="Times New Roman" panose="02020603050405020304" pitchFamily="18" charset="0"/>
            </a:endParaRPr>
          </a:p>
          <a:p>
            <a:pPr fontAlgn="base"/>
            <a:r>
              <a:rPr lang="en-IN" b="1" dirty="0">
                <a:latin typeface="Times New Roman" panose="02020603050405020304" pitchFamily="18" charset="0"/>
                <a:cs typeface="Times New Roman" panose="02020603050405020304" pitchFamily="18" charset="0"/>
              </a:rPr>
              <a:t>Escalation</a:t>
            </a:r>
            <a:r>
              <a:rPr lang="en-IN" dirty="0">
                <a:latin typeface="Times New Roman" panose="02020603050405020304" pitchFamily="18" charset="0"/>
                <a:cs typeface="Times New Roman" panose="02020603050405020304" pitchFamily="18" charset="0"/>
              </a:rPr>
              <a:t>: If symptoms remain after best treatment, then PCI or CABG is necessary after multi-disciplinary assessment.</a:t>
            </a:r>
            <a:endParaRPr lang="en-IN" b="1" dirty="0">
              <a:latin typeface="Times New Roman" panose="02020603050405020304" pitchFamily="18" charset="0"/>
              <a:cs typeface="Times New Roman" panose="02020603050405020304" pitchFamily="18" charset="0"/>
            </a:endParaRPr>
          </a:p>
          <a:p>
            <a:pPr fontAlgn="base"/>
            <a:r>
              <a:rPr lang="en-IN" b="1" dirty="0">
                <a:latin typeface="Times New Roman" panose="02020603050405020304" pitchFamily="18" charset="0"/>
                <a:cs typeface="Times New Roman" panose="02020603050405020304" pitchFamily="18" charset="0"/>
              </a:rPr>
              <a:t>Monitoring</a:t>
            </a:r>
            <a:r>
              <a:rPr lang="en-IN" dirty="0">
                <a:latin typeface="Times New Roman" panose="02020603050405020304" pitchFamily="18" charset="0"/>
                <a:cs typeface="Times New Roman" panose="02020603050405020304" pitchFamily="18" charset="0"/>
              </a:rPr>
              <a:t>: Review symptoms and adverse effects and adherence; treatment should take into account comorbidities and patients' preference (</a:t>
            </a:r>
            <a:r>
              <a:rPr lang="en-IN" dirty="0" err="1">
                <a:latin typeface="Times New Roman" panose="02020603050405020304" pitchFamily="18" charset="0"/>
                <a:cs typeface="Times New Roman" panose="02020603050405020304" pitchFamily="18" charset="0"/>
              </a:rPr>
              <a:t>Szlagor</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et al. </a:t>
            </a:r>
            <a:r>
              <a:rPr lang="en-IN" dirty="0">
                <a:latin typeface="Times New Roman" panose="02020603050405020304" pitchFamily="18" charset="0"/>
                <a:cs typeface="Times New Roman" panose="02020603050405020304" pitchFamily="18" charset="0"/>
              </a:rPr>
              <a:t>2023).</a:t>
            </a:r>
            <a:endParaRPr lang="en-IN" b="1"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5122" name="Picture 2" descr="Mechanism of Action of Glyceryl Trinitrat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03641" y="2853101"/>
            <a:ext cx="4780359" cy="31869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17910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Prevention and Health-Promotion</a:t>
            </a:r>
            <a:br>
              <a:rPr lang="en-US" b="1" dirty="0">
                <a:latin typeface="Times New Roman" panose="02020603050405020304" pitchFamily="18" charset="0"/>
                <a:cs typeface="Times New Roman" panose="02020603050405020304" pitchFamily="18" charset="0"/>
              </a:rPr>
            </a:b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19674" y="2694940"/>
            <a:ext cx="5870686" cy="3638274"/>
          </a:xfrm>
        </p:spPr>
        <p:txBody>
          <a:bodyPr>
            <a:normAutofit/>
          </a:bodyPr>
          <a:lstStyle/>
          <a:p>
            <a:pPr fontAlgn="base"/>
            <a:r>
              <a:rPr lang="en-IN" b="1" dirty="0">
                <a:latin typeface="Times New Roman" panose="02020603050405020304" pitchFamily="18" charset="0"/>
                <a:cs typeface="Times New Roman" panose="02020603050405020304" pitchFamily="18" charset="0"/>
              </a:rPr>
              <a:t>Primary prevention: </a:t>
            </a:r>
            <a:r>
              <a:rPr lang="en-IN" dirty="0">
                <a:latin typeface="Times New Roman" panose="02020603050405020304" pitchFamily="18" charset="0"/>
                <a:cs typeface="Times New Roman" panose="02020603050405020304" pitchFamily="18" charset="0"/>
              </a:rPr>
              <a:t>Stopping smoking, diet, exercise, weight, BP/cholesterol, diabetes control decrease risk (Berry </a:t>
            </a:r>
            <a:r>
              <a:rPr lang="en-IN" i="1" dirty="0">
                <a:latin typeface="Times New Roman" panose="02020603050405020304" pitchFamily="18" charset="0"/>
                <a:cs typeface="Times New Roman" panose="02020603050405020304" pitchFamily="18" charset="0"/>
              </a:rPr>
              <a:t>et al. </a:t>
            </a:r>
            <a:r>
              <a:rPr lang="en-IN" dirty="0">
                <a:latin typeface="Times New Roman" panose="02020603050405020304" pitchFamily="18" charset="0"/>
                <a:cs typeface="Times New Roman" panose="02020603050405020304" pitchFamily="18" charset="0"/>
              </a:rPr>
              <a:t>2023).</a:t>
            </a:r>
          </a:p>
          <a:p>
            <a:pPr fontAlgn="base"/>
            <a:r>
              <a:rPr lang="en-IN" b="1" dirty="0">
                <a:latin typeface="Times New Roman" panose="02020603050405020304" pitchFamily="18" charset="0"/>
                <a:cs typeface="Times New Roman" panose="02020603050405020304" pitchFamily="18" charset="0"/>
              </a:rPr>
              <a:t>Secondary prevention</a:t>
            </a:r>
            <a:r>
              <a:rPr lang="en-IN" dirty="0">
                <a:latin typeface="Times New Roman" panose="02020603050405020304" pitchFamily="18" charset="0"/>
                <a:cs typeface="Times New Roman" panose="02020603050405020304" pitchFamily="18" charset="0"/>
              </a:rPr>
              <a:t>: Adhere to medication, cardiac rehabilitation, monitoring, lifestyle changes, reduce recurrent events.</a:t>
            </a:r>
          </a:p>
          <a:p>
            <a:pPr fontAlgn="base"/>
            <a:r>
              <a:rPr lang="en-IN" b="1" dirty="0">
                <a:latin typeface="Times New Roman" panose="02020603050405020304" pitchFamily="18" charset="0"/>
                <a:cs typeface="Times New Roman" panose="02020603050405020304" pitchFamily="18" charset="0"/>
              </a:rPr>
              <a:t>Indicators</a:t>
            </a:r>
            <a:r>
              <a:rPr lang="en-IN" dirty="0">
                <a:latin typeface="Times New Roman" panose="02020603050405020304" pitchFamily="18" charset="0"/>
                <a:cs typeface="Times New Roman" panose="02020603050405020304" pitchFamily="18" charset="0"/>
              </a:rPr>
              <a:t>: 70% of the burden of cardiovascular disease (CVD) can be modified in England (BHF, 2025).</a:t>
            </a:r>
          </a:p>
          <a:p>
            <a:pPr fontAlgn="base"/>
            <a:r>
              <a:rPr lang="en-IN" b="1" dirty="0">
                <a:latin typeface="Times New Roman" panose="02020603050405020304" pitchFamily="18" charset="0"/>
                <a:cs typeface="Times New Roman" panose="02020603050405020304" pitchFamily="18" charset="0"/>
              </a:rPr>
              <a:t>Inequalities</a:t>
            </a:r>
            <a:r>
              <a:rPr lang="en-IN" dirty="0">
                <a:latin typeface="Times New Roman" panose="02020603050405020304" pitchFamily="18" charset="0"/>
                <a:cs typeface="Times New Roman" panose="02020603050405020304" pitchFamily="18" charset="0"/>
              </a:rPr>
              <a:t>: Smoking rates 18% (most deprived) to 10% (least deprived) (BHF) Inactivity 26% (most deprived) to 17% (least deprived) (BHF).</a:t>
            </a:r>
          </a:p>
          <a:p>
            <a:endParaRPr lang="en-US" dirty="0">
              <a:latin typeface="Times New Roman" panose="02020603050405020304" pitchFamily="18" charset="0"/>
              <a:cs typeface="Times New Roman" panose="02020603050405020304" pitchFamily="18" charset="0"/>
            </a:endParaRPr>
          </a:p>
        </p:txBody>
      </p:sp>
      <p:pic>
        <p:nvPicPr>
          <p:cNvPr id="6146" name="Picture 2" descr="Coronary Artery Disease - Symptoms, Causes, Treatment, Preven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15641" y="2354510"/>
            <a:ext cx="4319133" cy="4319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5344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Co-productive Care: Skills, Values and </a:t>
            </a:r>
            <a:r>
              <a:rPr lang="en-US" b="1" dirty="0" err="1">
                <a:latin typeface="Times New Roman" panose="02020603050405020304" pitchFamily="18" charset="0"/>
                <a:cs typeface="Times New Roman" panose="02020603050405020304" pitchFamily="18" charset="0"/>
              </a:rPr>
              <a:t>Behaviours</a:t>
            </a:r>
            <a:br>
              <a:rPr lang="en-US" b="1" dirty="0">
                <a:latin typeface="Times New Roman" panose="02020603050405020304" pitchFamily="18" charset="0"/>
                <a:cs typeface="Times New Roman" panose="02020603050405020304" pitchFamily="18" charset="0"/>
              </a:rPr>
            </a:b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36794" y="2573020"/>
            <a:ext cx="7196566" cy="3638274"/>
          </a:xfrm>
        </p:spPr>
        <p:txBody>
          <a:bodyPr>
            <a:normAutofit fontScale="92500"/>
          </a:bodyPr>
          <a:lstStyle/>
          <a:p>
            <a:pPr fontAlgn="base"/>
            <a:r>
              <a:rPr lang="en-US" b="1" dirty="0">
                <a:latin typeface="Times New Roman" panose="02020603050405020304" pitchFamily="18" charset="0"/>
                <a:cs typeface="Times New Roman" panose="02020603050405020304" pitchFamily="18" charset="0"/>
              </a:rPr>
              <a:t>Skills</a:t>
            </a:r>
            <a:r>
              <a:rPr lang="en-US" dirty="0">
                <a:latin typeface="Times New Roman" panose="02020603050405020304" pitchFamily="18" charset="0"/>
                <a:cs typeface="Times New Roman" panose="02020603050405020304" pitchFamily="18" charset="0"/>
              </a:rPr>
              <a:t>: Active listening, motivational interviewing and shared decision making to agree upon S.M.A.R.T. goals for smoking and activity, diet and medication adherence (Williams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2025).</a:t>
            </a:r>
          </a:p>
          <a:p>
            <a:pPr fontAlgn="base"/>
            <a:r>
              <a:rPr lang="en-US" b="1" dirty="0">
                <a:latin typeface="Times New Roman" panose="02020603050405020304" pitchFamily="18" charset="0"/>
                <a:cs typeface="Times New Roman" panose="02020603050405020304" pitchFamily="18" charset="0"/>
              </a:rPr>
              <a:t>Values</a:t>
            </a:r>
            <a:r>
              <a:rPr lang="en-US" dirty="0">
                <a:latin typeface="Times New Roman" panose="02020603050405020304" pitchFamily="18" charset="0"/>
                <a:cs typeface="Times New Roman" panose="02020603050405020304" pitchFamily="18" charset="0"/>
              </a:rPr>
              <a:t>: Respect autonomy, dignity and equality, </a:t>
            </a:r>
            <a:r>
              <a:rPr lang="en-US" dirty="0" err="1">
                <a:latin typeface="Times New Roman" panose="02020603050405020304" pitchFamily="18" charset="0"/>
                <a:cs typeface="Times New Roman" panose="02020603050405020304" pitchFamily="18" charset="0"/>
              </a:rPr>
              <a:t>recognising</a:t>
            </a:r>
            <a:r>
              <a:rPr lang="en-US" dirty="0">
                <a:latin typeface="Times New Roman" panose="02020603050405020304" pitchFamily="18" charset="0"/>
                <a:cs typeface="Times New Roman" panose="02020603050405020304" pitchFamily="18" charset="0"/>
              </a:rPr>
              <a:t> cultural preferences, health literacy, financial constraints and individual priorities (</a:t>
            </a:r>
            <a:r>
              <a:rPr lang="en-US" dirty="0" err="1">
                <a:latin typeface="Times New Roman" panose="02020603050405020304" pitchFamily="18" charset="0"/>
                <a:cs typeface="Times New Roman" panose="02020603050405020304" pitchFamily="18" charset="0"/>
              </a:rPr>
              <a:t>Corballis</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2023).</a:t>
            </a:r>
          </a:p>
          <a:p>
            <a:pPr fontAlgn="base"/>
            <a:r>
              <a:rPr lang="en-US" b="1" dirty="0" err="1">
                <a:latin typeface="Times New Roman" panose="02020603050405020304" pitchFamily="18" charset="0"/>
                <a:cs typeface="Times New Roman" panose="02020603050405020304" pitchFamily="18" charset="0"/>
              </a:rPr>
              <a:t>Behaviours</a:t>
            </a:r>
            <a:r>
              <a:rPr lang="en-US" dirty="0">
                <a:latin typeface="Times New Roman" panose="02020603050405020304" pitchFamily="18" charset="0"/>
                <a:cs typeface="Times New Roman" panose="02020603050405020304" pitchFamily="18" charset="0"/>
              </a:rPr>
              <a:t>: Replace professional paternalism with negotiated care plans; explain treatment benefits or risks, check understanding and involve patients in reviews.</a:t>
            </a:r>
          </a:p>
          <a:p>
            <a:pPr fontAlgn="base"/>
            <a:r>
              <a:rPr lang="en-US" b="1" dirty="0">
                <a:latin typeface="Times New Roman" panose="02020603050405020304" pitchFamily="18" charset="0"/>
                <a:cs typeface="Times New Roman" panose="02020603050405020304" pitchFamily="18" charset="0"/>
              </a:rPr>
              <a:t>Critical evaluation</a:t>
            </a:r>
            <a:r>
              <a:rPr lang="en-US" dirty="0">
                <a:latin typeface="Times New Roman" panose="02020603050405020304" pitchFamily="18" charset="0"/>
                <a:cs typeface="Times New Roman" panose="02020603050405020304" pitchFamily="18" charset="0"/>
              </a:rPr>
              <a:t>: Traditional, low fat diets are not effective if healthy menu items are too costly, exercise may be contraindicated depending on mobility and/or cardiac rehab program availability (Khan and </a:t>
            </a:r>
            <a:r>
              <a:rPr lang="en-US" dirty="0" err="1">
                <a:latin typeface="Times New Roman" panose="02020603050405020304" pitchFamily="18" charset="0"/>
                <a:cs typeface="Times New Roman" panose="02020603050405020304" pitchFamily="18" charset="0"/>
              </a:rPr>
              <a:t>Rakhit</a:t>
            </a:r>
            <a:r>
              <a:rPr lang="en-US" dirty="0">
                <a:latin typeface="Times New Roman" panose="02020603050405020304" pitchFamily="18" charset="0"/>
                <a:cs typeface="Times New Roman" panose="02020603050405020304" pitchFamily="18" charset="0"/>
              </a:rPr>
              <a:t>, 2022).</a:t>
            </a:r>
          </a:p>
          <a:p>
            <a:endParaRPr lang="en-US" dirty="0">
              <a:latin typeface="Times New Roman" panose="02020603050405020304" pitchFamily="18" charset="0"/>
              <a:cs typeface="Times New Roman" panose="02020603050405020304" pitchFamily="18" charset="0"/>
            </a:endParaRPr>
          </a:p>
        </p:txBody>
      </p:sp>
      <p:pic>
        <p:nvPicPr>
          <p:cNvPr id="7170" name="Picture 2" descr="Management of Coronary Artery Disease in Older Adults: Recent Advances and  Gaps in Evid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33360" y="2573020"/>
            <a:ext cx="3969385" cy="39693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76867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Comprehensive </a:t>
            </a:r>
            <a:r>
              <a:rPr lang="en-US" b="1" dirty="0" err="1">
                <a:latin typeface="Times New Roman" panose="02020603050405020304" pitchFamily="18" charset="0"/>
                <a:cs typeface="Times New Roman" panose="02020603050405020304" pitchFamily="18" charset="0"/>
              </a:rPr>
              <a:t>Personalised</a:t>
            </a:r>
            <a:r>
              <a:rPr lang="en-US" b="1" dirty="0">
                <a:latin typeface="Times New Roman" panose="02020603050405020304" pitchFamily="18" charset="0"/>
                <a:cs typeface="Times New Roman" panose="02020603050405020304" pitchFamily="18" charset="0"/>
              </a:rPr>
              <a:t> Care and Self-Management</a:t>
            </a:r>
          </a:p>
        </p:txBody>
      </p:sp>
      <p:sp>
        <p:nvSpPr>
          <p:cNvPr id="3" name="Content Placeholder 2"/>
          <p:cNvSpPr>
            <a:spLocks noGrp="1"/>
          </p:cNvSpPr>
          <p:nvPr>
            <p:ph idx="1"/>
          </p:nvPr>
        </p:nvSpPr>
        <p:spPr>
          <a:xfrm>
            <a:off x="530114" y="2374900"/>
            <a:ext cx="6998446" cy="3638274"/>
          </a:xfrm>
        </p:spPr>
        <p:txBody>
          <a:bodyPr>
            <a:noAutofit/>
          </a:bodyPr>
          <a:lstStyle/>
          <a:p>
            <a:pPr fontAlgn="base"/>
            <a:r>
              <a:rPr lang="en-US" b="1" dirty="0">
                <a:latin typeface="Times New Roman" panose="02020603050405020304" pitchFamily="18" charset="0"/>
                <a:cs typeface="Times New Roman" panose="02020603050405020304" pitchFamily="18" charset="0"/>
              </a:rPr>
              <a:t>Shared decision-making</a:t>
            </a:r>
            <a:r>
              <a:rPr lang="en-US" dirty="0">
                <a:latin typeface="Times New Roman" panose="02020603050405020304" pitchFamily="18" charset="0"/>
                <a:cs typeface="Times New Roman" panose="02020603050405020304" pitchFamily="18" charset="0"/>
              </a:rPr>
              <a:t>: Make treatment and lifestyle decisions on top priorities (Gul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2025).</a:t>
            </a:r>
          </a:p>
          <a:p>
            <a:pPr fontAlgn="base"/>
            <a:r>
              <a:rPr lang="en-US" b="1" dirty="0" err="1">
                <a:latin typeface="Times New Roman" panose="02020603050405020304" pitchFamily="18" charset="0"/>
                <a:cs typeface="Times New Roman" panose="02020603050405020304" pitchFamily="18" charset="0"/>
              </a:rPr>
              <a:t>Personalised</a:t>
            </a:r>
            <a:r>
              <a:rPr lang="en-US" b="1" dirty="0">
                <a:latin typeface="Times New Roman" panose="02020603050405020304" pitchFamily="18" charset="0"/>
                <a:cs typeface="Times New Roman" panose="02020603050405020304" pitchFamily="18" charset="0"/>
              </a:rPr>
              <a:t> care planning</a:t>
            </a:r>
            <a:r>
              <a:rPr lang="en-US" dirty="0">
                <a:latin typeface="Times New Roman" panose="02020603050405020304" pitchFamily="18" charset="0"/>
                <a:cs typeface="Times New Roman" panose="02020603050405020304" pitchFamily="18" charset="0"/>
              </a:rPr>
              <a:t>: Individual CHD objectives for BP, cholesterol, smoking and activity.</a:t>
            </a:r>
          </a:p>
          <a:p>
            <a:pPr fontAlgn="base"/>
            <a:r>
              <a:rPr lang="en-US" b="1" dirty="0">
                <a:latin typeface="Times New Roman" panose="02020603050405020304" pitchFamily="18" charset="0"/>
                <a:cs typeface="Times New Roman" panose="02020603050405020304" pitchFamily="18" charset="0"/>
              </a:rPr>
              <a:t>Supporting choice</a:t>
            </a:r>
            <a:r>
              <a:rPr lang="en-US" dirty="0">
                <a:latin typeface="Times New Roman" panose="02020603050405020304" pitchFamily="18" charset="0"/>
                <a:cs typeface="Times New Roman" panose="02020603050405020304" pitchFamily="18" charset="0"/>
              </a:rPr>
              <a:t>: providing appropriate cardiac rehab and medicine and referral options (</a:t>
            </a:r>
            <a:r>
              <a:rPr lang="en-US" dirty="0" err="1">
                <a:latin typeface="Times New Roman" panose="02020603050405020304" pitchFamily="18" charset="0"/>
                <a:cs typeface="Times New Roman" panose="02020603050405020304" pitchFamily="18" charset="0"/>
              </a:rPr>
              <a:t>Faghy</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2025).</a:t>
            </a:r>
          </a:p>
          <a:p>
            <a:pPr fontAlgn="base"/>
            <a:r>
              <a:rPr lang="en-US" b="1" dirty="0">
                <a:latin typeface="Times New Roman" panose="02020603050405020304" pitchFamily="18" charset="0"/>
                <a:cs typeface="Times New Roman" panose="02020603050405020304" pitchFamily="18" charset="0"/>
              </a:rPr>
              <a:t>Social prescribing and community support</a:t>
            </a:r>
            <a:r>
              <a:rPr lang="en-US" dirty="0">
                <a:latin typeface="Times New Roman" panose="02020603050405020304" pitchFamily="18" charset="0"/>
                <a:cs typeface="Times New Roman" panose="02020603050405020304" pitchFamily="18" charset="0"/>
              </a:rPr>
              <a:t>: connect patients to exercise, stop smoking, local support.</a:t>
            </a:r>
          </a:p>
          <a:p>
            <a:pPr fontAlgn="base"/>
            <a:r>
              <a:rPr lang="en-US" b="1" dirty="0">
                <a:latin typeface="Times New Roman" panose="02020603050405020304" pitchFamily="18" charset="0"/>
                <a:cs typeface="Times New Roman" panose="02020603050405020304" pitchFamily="18" charset="0"/>
              </a:rPr>
              <a:t>Supporting self-management: </a:t>
            </a:r>
            <a:r>
              <a:rPr lang="en-US" dirty="0">
                <a:latin typeface="Times New Roman" panose="02020603050405020304" pitchFamily="18" charset="0"/>
                <a:cs typeface="Times New Roman" panose="02020603050405020304" pitchFamily="18" charset="0"/>
              </a:rPr>
              <a:t>Educate on symptom recognition, medication adherence &amp; cardiovascular risk monitoring (Raleigh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2022).</a:t>
            </a:r>
          </a:p>
          <a:p>
            <a:pPr fontAlgn="base"/>
            <a:r>
              <a:rPr lang="en-US" b="1" dirty="0">
                <a:latin typeface="Times New Roman" panose="02020603050405020304" pitchFamily="18" charset="0"/>
                <a:cs typeface="Times New Roman" panose="02020603050405020304" pitchFamily="18" charset="0"/>
              </a:rPr>
              <a:t>Personal health budgets:</a:t>
            </a:r>
            <a:r>
              <a:rPr lang="en-US" dirty="0">
                <a:latin typeface="Times New Roman" panose="02020603050405020304" pitchFamily="18" charset="0"/>
                <a:cs typeface="Times New Roman" panose="02020603050405020304" pitchFamily="18" charset="0"/>
              </a:rPr>
              <a:t> Provide resources to meet agreed health outcomes when eligible (Fu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2023).</a:t>
            </a:r>
          </a:p>
          <a:p>
            <a:endParaRPr lang="en-US" dirty="0">
              <a:latin typeface="Times New Roman" panose="02020603050405020304" pitchFamily="18" charset="0"/>
              <a:cs typeface="Times New Roman" panose="02020603050405020304" pitchFamily="18" charset="0"/>
            </a:endParaRPr>
          </a:p>
        </p:txBody>
      </p:sp>
      <p:pic>
        <p:nvPicPr>
          <p:cNvPr id="8194" name="Picture 2" descr="Self care in patients with chronic heart failure | Nature Reviews Cardiolog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0335" y="2725256"/>
            <a:ext cx="4431665" cy="29375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13853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Recommendations and Conclusion</a:t>
            </a:r>
            <a:br>
              <a:rPr lang="en-US" b="1" dirty="0">
                <a:latin typeface="Times New Roman" panose="02020603050405020304" pitchFamily="18" charset="0"/>
                <a:cs typeface="Times New Roman" panose="02020603050405020304" pitchFamily="18" charset="0"/>
              </a:rPr>
            </a:b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12944" y="2590800"/>
            <a:ext cx="6801211" cy="4267200"/>
          </a:xfrm>
        </p:spPr>
        <p:txBody>
          <a:bodyPr>
            <a:normAutofit/>
          </a:bodyPr>
          <a:lstStyle/>
          <a:p>
            <a:pPr fontAlgn="base"/>
            <a:r>
              <a:rPr lang="en-US" b="1" dirty="0" err="1">
                <a:latin typeface="Times New Roman" panose="02020603050405020304" pitchFamily="18" charset="0"/>
                <a:cs typeface="Times New Roman" panose="02020603050405020304" pitchFamily="18" charset="0"/>
              </a:rPr>
              <a:t>Personalised</a:t>
            </a:r>
            <a:r>
              <a:rPr lang="en-US" b="1" dirty="0">
                <a:latin typeface="Times New Roman" panose="02020603050405020304" pitchFamily="18" charset="0"/>
                <a:cs typeface="Times New Roman" panose="02020603050405020304" pitchFamily="18" charset="0"/>
              </a:rPr>
              <a:t> community care</a:t>
            </a:r>
            <a:r>
              <a:rPr lang="en-US" dirty="0">
                <a:latin typeface="Times New Roman" panose="02020603050405020304" pitchFamily="18" charset="0"/>
                <a:cs typeface="Times New Roman" panose="02020603050405020304" pitchFamily="18" charset="0"/>
              </a:rPr>
              <a:t>: CHD goals, medicines, BP and lifestyle should be followed at regular structured review by community nurses and MDTs (</a:t>
            </a:r>
            <a:r>
              <a:rPr lang="en-US" dirty="0" err="1">
                <a:latin typeface="Times New Roman" panose="02020603050405020304" pitchFamily="18" charset="0"/>
                <a:cs typeface="Times New Roman" panose="02020603050405020304" pitchFamily="18" charset="0"/>
              </a:rPr>
              <a:t>Verghese</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2026).</a:t>
            </a:r>
          </a:p>
          <a:p>
            <a:pPr fontAlgn="base"/>
            <a:r>
              <a:rPr lang="en-US" b="1" dirty="0">
                <a:latin typeface="Times New Roman" panose="02020603050405020304" pitchFamily="18" charset="0"/>
                <a:cs typeface="Times New Roman" panose="02020603050405020304" pitchFamily="18" charset="0"/>
              </a:rPr>
              <a:t>Self-management:</a:t>
            </a:r>
            <a:r>
              <a:rPr lang="en-US" dirty="0">
                <a:latin typeface="Times New Roman" panose="02020603050405020304" pitchFamily="18" charset="0"/>
                <a:cs typeface="Times New Roman" panose="02020603050405020304" pitchFamily="18" charset="0"/>
              </a:rPr>
              <a:t> Provide tailored education, symptom plans and cardiac rehabilitation; only 50% of eligible patients took up rehabilitation in 2017/18 (</a:t>
            </a:r>
            <a:r>
              <a:rPr lang="en-US" dirty="0" err="1">
                <a:latin typeface="Times New Roman" panose="02020603050405020304" pitchFamily="18" charset="0"/>
                <a:cs typeface="Times New Roman" panose="02020603050405020304" pitchFamily="18" charset="0"/>
              </a:rPr>
              <a:t>Mastracci</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2025).</a:t>
            </a:r>
          </a:p>
          <a:p>
            <a:pPr fontAlgn="base"/>
            <a:r>
              <a:rPr lang="en-US" b="1" dirty="0">
                <a:latin typeface="Times New Roman" panose="02020603050405020304" pitchFamily="18" charset="0"/>
                <a:cs typeface="Times New Roman" panose="02020603050405020304" pitchFamily="18" charset="0"/>
              </a:rPr>
              <a:t>Co-production</a:t>
            </a:r>
            <a:r>
              <a:rPr lang="en-US" dirty="0">
                <a:latin typeface="Times New Roman" panose="02020603050405020304" pitchFamily="18" charset="0"/>
                <a:cs typeface="Times New Roman" panose="02020603050405020304" pitchFamily="18" charset="0"/>
              </a:rPr>
              <a:t>: Shared decision making, SMART goals, record priorities and barriers identified by the patient (Brown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2024).</a:t>
            </a:r>
          </a:p>
          <a:p>
            <a:pPr fontAlgn="base"/>
            <a:r>
              <a:rPr lang="en-US" b="1" dirty="0">
                <a:latin typeface="Times New Roman" panose="02020603050405020304" pitchFamily="18" charset="0"/>
                <a:cs typeface="Times New Roman" panose="02020603050405020304" pitchFamily="18" charset="0"/>
              </a:rPr>
              <a:t>Health inequalities</a:t>
            </a:r>
            <a:r>
              <a:rPr lang="en-US" dirty="0">
                <a:latin typeface="Times New Roman" panose="02020603050405020304" pitchFamily="18" charset="0"/>
                <a:cs typeface="Times New Roman" panose="02020603050405020304" pitchFamily="18" charset="0"/>
              </a:rPr>
              <a:t>: ICB rehabilitation and outreach services should be flexible and culturally appropriate in deprived communities (Lip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2022).</a:t>
            </a:r>
          </a:p>
          <a:p>
            <a:endParaRPr lang="en-US" dirty="0">
              <a:latin typeface="Times New Roman" panose="02020603050405020304" pitchFamily="18" charset="0"/>
              <a:cs typeface="Times New Roman" panose="02020603050405020304" pitchFamily="18" charset="0"/>
            </a:endParaRPr>
          </a:p>
        </p:txBody>
      </p:sp>
      <p:pic>
        <p:nvPicPr>
          <p:cNvPr id="9218" name="Picture 2" descr="Personalized Treatment of Patients with Coronary Artery Disease: The Value  and Limitations of Predictive Model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14155" y="3228340"/>
            <a:ext cx="4182496" cy="22390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32876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0150" y="819150"/>
            <a:ext cx="8780463" cy="861483"/>
          </a:xfrm>
        </p:spPr>
        <p:txBody>
          <a:bodyPr/>
          <a:lstStyle/>
          <a:p>
            <a:pPr algn="ctr"/>
            <a:r>
              <a:rPr lang="en-US" b="1" dirty="0">
                <a:latin typeface="Times New Roman" panose="02020603050405020304" pitchFamily="18" charset="0"/>
                <a:cs typeface="Times New Roman" panose="02020603050405020304" pitchFamily="18" charset="0"/>
              </a:rPr>
              <a:t>Reference list</a:t>
            </a:r>
          </a:p>
        </p:txBody>
      </p:sp>
      <p:sp>
        <p:nvSpPr>
          <p:cNvPr id="3" name="Content Placeholder 2"/>
          <p:cNvSpPr>
            <a:spLocks noGrp="1"/>
          </p:cNvSpPr>
          <p:nvPr>
            <p:ph idx="1"/>
          </p:nvPr>
        </p:nvSpPr>
        <p:spPr>
          <a:xfrm>
            <a:off x="762000" y="2279651"/>
            <a:ext cx="9848850" cy="2463800"/>
          </a:xfrm>
        </p:spPr>
        <p:txBody>
          <a:bodyPr>
            <a:noAutofit/>
          </a:bodyPr>
          <a:lstStyle/>
          <a:p>
            <a:pPr marL="0" indent="0" algn="just">
              <a:buNone/>
            </a:pPr>
            <a:r>
              <a:rPr lang="en-IN" sz="600" dirty="0">
                <a:latin typeface="Times New Roman" panose="02020603050405020304" pitchFamily="18" charset="0"/>
                <a:cs typeface="Times New Roman" panose="02020603050405020304" pitchFamily="18" charset="0"/>
              </a:rPr>
              <a:t>Stone, P.H., Libby, P. and Boden, W.E., 2023. Fundamental pathobiology of coronary atherosclerosis and clinical implications for chronic ischemic heart disease management—the plaque hypothesis: a narrative review. </a:t>
            </a:r>
            <a:r>
              <a:rPr lang="en-IN" sz="600" i="1" dirty="0">
                <a:latin typeface="Times New Roman" panose="02020603050405020304" pitchFamily="18" charset="0"/>
                <a:cs typeface="Times New Roman" panose="02020603050405020304" pitchFamily="18" charset="0"/>
              </a:rPr>
              <a:t>JAMA cardiology</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8</a:t>
            </a:r>
            <a:r>
              <a:rPr lang="en-IN" sz="600" dirty="0">
                <a:latin typeface="Times New Roman" panose="02020603050405020304" pitchFamily="18" charset="0"/>
                <a:cs typeface="Times New Roman" panose="02020603050405020304" pitchFamily="18" charset="0"/>
              </a:rPr>
              <a:t>(2), pp.192-201. </a:t>
            </a:r>
          </a:p>
          <a:p>
            <a:pPr marL="0" indent="0" algn="just">
              <a:buNone/>
            </a:pPr>
            <a:r>
              <a:rPr lang="en-IN" sz="600" dirty="0">
                <a:latin typeface="Times New Roman" panose="02020603050405020304" pitchFamily="18" charset="0"/>
                <a:cs typeface="Times New Roman" panose="02020603050405020304" pitchFamily="18" charset="0"/>
              </a:rPr>
              <a:t>Figtree, G.A., Vernon, S.T., Harmer, J.A., </a:t>
            </a:r>
            <a:r>
              <a:rPr lang="en-IN" sz="600" dirty="0" err="1">
                <a:latin typeface="Times New Roman" panose="02020603050405020304" pitchFamily="18" charset="0"/>
                <a:cs typeface="Times New Roman" panose="02020603050405020304" pitchFamily="18" charset="0"/>
              </a:rPr>
              <a:t>Gray</a:t>
            </a:r>
            <a:r>
              <a:rPr lang="en-IN" sz="600" dirty="0">
                <a:latin typeface="Times New Roman" panose="02020603050405020304" pitchFamily="18" charset="0"/>
                <a:cs typeface="Times New Roman" panose="02020603050405020304" pitchFamily="18" charset="0"/>
              </a:rPr>
              <a:t>, M.P., Arnott, C., </a:t>
            </a:r>
            <a:r>
              <a:rPr lang="en-IN" sz="600" dirty="0" err="1">
                <a:latin typeface="Times New Roman" panose="02020603050405020304" pitchFamily="18" charset="0"/>
                <a:cs typeface="Times New Roman" panose="02020603050405020304" pitchFamily="18" charset="0"/>
              </a:rPr>
              <a:t>Bachour</a:t>
            </a:r>
            <a:r>
              <a:rPr lang="en-IN" sz="600" dirty="0">
                <a:latin typeface="Times New Roman" panose="02020603050405020304" pitchFamily="18" charset="0"/>
                <a:cs typeface="Times New Roman" panose="02020603050405020304" pitchFamily="18" charset="0"/>
              </a:rPr>
              <a:t>, E., </a:t>
            </a:r>
            <a:r>
              <a:rPr lang="en-IN" sz="600" dirty="0" err="1">
                <a:latin typeface="Times New Roman" panose="02020603050405020304" pitchFamily="18" charset="0"/>
                <a:cs typeface="Times New Roman" panose="02020603050405020304" pitchFamily="18" charset="0"/>
              </a:rPr>
              <a:t>Barsha</a:t>
            </a:r>
            <a:r>
              <a:rPr lang="en-IN" sz="600" dirty="0">
                <a:latin typeface="Times New Roman" panose="02020603050405020304" pitchFamily="18" charset="0"/>
                <a:cs typeface="Times New Roman" panose="02020603050405020304" pitchFamily="18" charset="0"/>
              </a:rPr>
              <a:t>, G., </a:t>
            </a:r>
            <a:r>
              <a:rPr lang="en-IN" sz="600" dirty="0" err="1">
                <a:latin typeface="Times New Roman" panose="02020603050405020304" pitchFamily="18" charset="0"/>
                <a:cs typeface="Times New Roman" panose="02020603050405020304" pitchFamily="18" charset="0"/>
              </a:rPr>
              <a:t>Brieger</a:t>
            </a:r>
            <a:r>
              <a:rPr lang="en-IN" sz="600" dirty="0">
                <a:latin typeface="Times New Roman" panose="02020603050405020304" pitchFamily="18" charset="0"/>
                <a:cs typeface="Times New Roman" panose="02020603050405020304" pitchFamily="18" charset="0"/>
              </a:rPr>
              <a:t>, D., Brown, A., </a:t>
            </a:r>
            <a:r>
              <a:rPr lang="en-IN" sz="600" dirty="0" err="1">
                <a:latin typeface="Times New Roman" panose="02020603050405020304" pitchFamily="18" charset="0"/>
                <a:cs typeface="Times New Roman" panose="02020603050405020304" pitchFamily="18" charset="0"/>
              </a:rPr>
              <a:t>Celermajer</a:t>
            </a:r>
            <a:r>
              <a:rPr lang="en-IN" sz="600" dirty="0">
                <a:latin typeface="Times New Roman" panose="02020603050405020304" pitchFamily="18" charset="0"/>
                <a:cs typeface="Times New Roman" panose="02020603050405020304" pitchFamily="18" charset="0"/>
              </a:rPr>
              <a:t>, D.S. and Channon, K.M., 2023. Clinical pathway for coronary atherosclerosis in patients without conventional modifiable risk factors: JACC state-of-the-art review. </a:t>
            </a:r>
            <a:r>
              <a:rPr lang="en-IN" sz="600" i="1" dirty="0">
                <a:latin typeface="Times New Roman" panose="02020603050405020304" pitchFamily="18" charset="0"/>
                <a:cs typeface="Times New Roman" panose="02020603050405020304" pitchFamily="18" charset="0"/>
              </a:rPr>
              <a:t>Journal of the American College of Cardiology</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82</a:t>
            </a:r>
            <a:r>
              <a:rPr lang="en-IN" sz="600" dirty="0">
                <a:latin typeface="Times New Roman" panose="02020603050405020304" pitchFamily="18" charset="0"/>
                <a:cs typeface="Times New Roman" panose="02020603050405020304" pitchFamily="18" charset="0"/>
              </a:rPr>
              <a:t>(13), pp.1343-1359. </a:t>
            </a:r>
          </a:p>
          <a:p>
            <a:pPr marL="0" indent="0" algn="just">
              <a:buNone/>
            </a:pPr>
            <a:r>
              <a:rPr lang="en-IN" sz="600" dirty="0" err="1">
                <a:latin typeface="Times New Roman" panose="02020603050405020304" pitchFamily="18" charset="0"/>
                <a:cs typeface="Times New Roman" panose="02020603050405020304" pitchFamily="18" charset="0"/>
              </a:rPr>
              <a:t>Frąk</a:t>
            </a:r>
            <a:r>
              <a:rPr lang="en-IN" sz="600" dirty="0">
                <a:latin typeface="Times New Roman" panose="02020603050405020304" pitchFamily="18" charset="0"/>
                <a:cs typeface="Times New Roman" panose="02020603050405020304" pitchFamily="18" charset="0"/>
              </a:rPr>
              <a:t>, W., </a:t>
            </a:r>
            <a:r>
              <a:rPr lang="en-IN" sz="600" dirty="0" err="1">
                <a:latin typeface="Times New Roman" panose="02020603050405020304" pitchFamily="18" charset="0"/>
                <a:cs typeface="Times New Roman" panose="02020603050405020304" pitchFamily="18" charset="0"/>
              </a:rPr>
              <a:t>Wojtasińska</a:t>
            </a:r>
            <a:r>
              <a:rPr lang="en-IN" sz="600" dirty="0">
                <a:latin typeface="Times New Roman" panose="02020603050405020304" pitchFamily="18" charset="0"/>
                <a:cs typeface="Times New Roman" panose="02020603050405020304" pitchFamily="18" charset="0"/>
              </a:rPr>
              <a:t>, A., </a:t>
            </a:r>
            <a:r>
              <a:rPr lang="en-IN" sz="600" dirty="0" err="1">
                <a:latin typeface="Times New Roman" panose="02020603050405020304" pitchFamily="18" charset="0"/>
                <a:cs typeface="Times New Roman" panose="02020603050405020304" pitchFamily="18" charset="0"/>
              </a:rPr>
              <a:t>Lisińska</a:t>
            </a:r>
            <a:r>
              <a:rPr lang="en-IN" sz="600" dirty="0">
                <a:latin typeface="Times New Roman" panose="02020603050405020304" pitchFamily="18" charset="0"/>
                <a:cs typeface="Times New Roman" panose="02020603050405020304" pitchFamily="18" charset="0"/>
              </a:rPr>
              <a:t>, W., </a:t>
            </a:r>
            <a:r>
              <a:rPr lang="en-IN" sz="600" dirty="0" err="1">
                <a:latin typeface="Times New Roman" panose="02020603050405020304" pitchFamily="18" charset="0"/>
                <a:cs typeface="Times New Roman" panose="02020603050405020304" pitchFamily="18" charset="0"/>
              </a:rPr>
              <a:t>Młynarska</a:t>
            </a:r>
            <a:r>
              <a:rPr lang="en-IN" sz="600" dirty="0">
                <a:latin typeface="Times New Roman" panose="02020603050405020304" pitchFamily="18" charset="0"/>
                <a:cs typeface="Times New Roman" panose="02020603050405020304" pitchFamily="18" charset="0"/>
              </a:rPr>
              <a:t>, E., </a:t>
            </a:r>
            <a:r>
              <a:rPr lang="en-IN" sz="600" dirty="0" err="1">
                <a:latin typeface="Times New Roman" panose="02020603050405020304" pitchFamily="18" charset="0"/>
                <a:cs typeface="Times New Roman" panose="02020603050405020304" pitchFamily="18" charset="0"/>
              </a:rPr>
              <a:t>Franczyk</a:t>
            </a:r>
            <a:r>
              <a:rPr lang="en-IN" sz="600" dirty="0">
                <a:latin typeface="Times New Roman" panose="02020603050405020304" pitchFamily="18" charset="0"/>
                <a:cs typeface="Times New Roman" panose="02020603050405020304" pitchFamily="18" charset="0"/>
              </a:rPr>
              <a:t>, B. and </a:t>
            </a:r>
            <a:r>
              <a:rPr lang="en-IN" sz="600" dirty="0" err="1">
                <a:latin typeface="Times New Roman" panose="02020603050405020304" pitchFamily="18" charset="0"/>
                <a:cs typeface="Times New Roman" panose="02020603050405020304" pitchFamily="18" charset="0"/>
              </a:rPr>
              <a:t>Rysz</a:t>
            </a:r>
            <a:r>
              <a:rPr lang="en-IN" sz="600" dirty="0">
                <a:latin typeface="Times New Roman" panose="02020603050405020304" pitchFamily="18" charset="0"/>
                <a:cs typeface="Times New Roman" panose="02020603050405020304" pitchFamily="18" charset="0"/>
              </a:rPr>
              <a:t>, J., 2022. Pathophysiology of cardiovascular diseases: new insights into molecular mechanisms of atherosclerosis, arterial hypertension, and coronary artery disease. </a:t>
            </a:r>
            <a:r>
              <a:rPr lang="en-IN" sz="600" i="1" dirty="0">
                <a:latin typeface="Times New Roman" panose="02020603050405020304" pitchFamily="18" charset="0"/>
                <a:cs typeface="Times New Roman" panose="02020603050405020304" pitchFamily="18" charset="0"/>
              </a:rPr>
              <a:t>Biomedicines</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10</a:t>
            </a:r>
            <a:r>
              <a:rPr lang="en-IN" sz="600" dirty="0">
                <a:latin typeface="Times New Roman" panose="02020603050405020304" pitchFamily="18" charset="0"/>
                <a:cs typeface="Times New Roman" panose="02020603050405020304" pitchFamily="18" charset="0"/>
              </a:rPr>
              <a:t>(8), p.1938. </a:t>
            </a:r>
          </a:p>
          <a:p>
            <a:pPr marL="0" indent="0" algn="just">
              <a:buNone/>
            </a:pPr>
            <a:r>
              <a:rPr lang="en-IN" sz="600" dirty="0" err="1">
                <a:latin typeface="Times New Roman" panose="02020603050405020304" pitchFamily="18" charset="0"/>
                <a:cs typeface="Times New Roman" panose="02020603050405020304" pitchFamily="18" charset="0"/>
              </a:rPr>
              <a:t>Allara</a:t>
            </a:r>
            <a:r>
              <a:rPr lang="en-IN" sz="600" dirty="0">
                <a:latin typeface="Times New Roman" panose="02020603050405020304" pitchFamily="18" charset="0"/>
                <a:cs typeface="Times New Roman" panose="02020603050405020304" pitchFamily="18" charset="0"/>
              </a:rPr>
              <a:t>, E., Shi, W., Bolton, T., Chalmers, F., </a:t>
            </a:r>
            <a:r>
              <a:rPr lang="en-IN" sz="600" dirty="0" err="1">
                <a:latin typeface="Times New Roman" panose="02020603050405020304" pitchFamily="18" charset="0"/>
                <a:cs typeface="Times New Roman" panose="02020603050405020304" pitchFamily="18" charset="0"/>
              </a:rPr>
              <a:t>Brizzi</a:t>
            </a:r>
            <a:r>
              <a:rPr lang="en-IN" sz="600" dirty="0">
                <a:latin typeface="Times New Roman" panose="02020603050405020304" pitchFamily="18" charset="0"/>
                <a:cs typeface="Times New Roman" panose="02020603050405020304" pitchFamily="18" charset="0"/>
              </a:rPr>
              <a:t>, L.F., </a:t>
            </a:r>
            <a:r>
              <a:rPr lang="en-IN" sz="600" dirty="0" err="1">
                <a:latin typeface="Times New Roman" panose="02020603050405020304" pitchFamily="18" charset="0"/>
                <a:cs typeface="Times New Roman" panose="02020603050405020304" pitchFamily="18" charset="0"/>
              </a:rPr>
              <a:t>Musto</a:t>
            </a:r>
            <a:r>
              <a:rPr lang="en-IN" sz="600" dirty="0">
                <a:latin typeface="Times New Roman" panose="02020603050405020304" pitchFamily="18" charset="0"/>
                <a:cs typeface="Times New Roman" panose="02020603050405020304" pitchFamily="18" charset="0"/>
              </a:rPr>
              <a:t>, L., Shah, A.S., Tomlinson, C., Walter, I., Conrad, N. and </a:t>
            </a:r>
            <a:r>
              <a:rPr lang="en-IN" sz="600" dirty="0" err="1">
                <a:latin typeface="Times New Roman" panose="02020603050405020304" pitchFamily="18" charset="0"/>
                <a:cs typeface="Times New Roman" panose="02020603050405020304" pitchFamily="18" charset="0"/>
              </a:rPr>
              <a:t>Danesh</a:t>
            </a:r>
            <a:r>
              <a:rPr lang="en-IN" sz="600" dirty="0">
                <a:latin typeface="Times New Roman" panose="02020603050405020304" pitchFamily="18" charset="0"/>
                <a:cs typeface="Times New Roman" panose="02020603050405020304" pitchFamily="18" charset="0"/>
              </a:rPr>
              <a:t>, J., 2025. Burden of cardiovascular diseases in England (2020–24): a national cohort using electronic health records data. </a:t>
            </a:r>
            <a:r>
              <a:rPr lang="en-IN" sz="600" i="1" dirty="0">
                <a:latin typeface="Times New Roman" panose="02020603050405020304" pitchFamily="18" charset="0"/>
                <a:cs typeface="Times New Roman" panose="02020603050405020304" pitchFamily="18" charset="0"/>
              </a:rPr>
              <a:t>The Lancet Public Health</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10</a:t>
            </a:r>
            <a:r>
              <a:rPr lang="en-IN" sz="600" dirty="0">
                <a:latin typeface="Times New Roman" panose="02020603050405020304" pitchFamily="18" charset="0"/>
                <a:cs typeface="Times New Roman" panose="02020603050405020304" pitchFamily="18" charset="0"/>
              </a:rPr>
              <a:t>(11), pp.e943-e954. </a:t>
            </a:r>
          </a:p>
          <a:p>
            <a:pPr marL="0" indent="0" algn="just">
              <a:buNone/>
            </a:pPr>
            <a:r>
              <a:rPr lang="en-IN" sz="600" dirty="0">
                <a:latin typeface="Times New Roman" panose="02020603050405020304" pitchFamily="18" charset="0"/>
                <a:cs typeface="Times New Roman" panose="02020603050405020304" pitchFamily="18" charset="0"/>
              </a:rPr>
              <a:t>Shih, K., </a:t>
            </a:r>
            <a:r>
              <a:rPr lang="en-IN" sz="600" dirty="0" err="1">
                <a:latin typeface="Times New Roman" panose="02020603050405020304" pitchFamily="18" charset="0"/>
                <a:cs typeface="Times New Roman" panose="02020603050405020304" pitchFamily="18" charset="0"/>
              </a:rPr>
              <a:t>Herz</a:t>
            </a:r>
            <a:r>
              <a:rPr lang="en-IN" sz="600" dirty="0">
                <a:latin typeface="Times New Roman" panose="02020603050405020304" pitchFamily="18" charset="0"/>
                <a:cs typeface="Times New Roman" panose="02020603050405020304" pitchFamily="18" charset="0"/>
              </a:rPr>
              <a:t>, N., Sheikh, A., </a:t>
            </a:r>
            <a:r>
              <a:rPr lang="en-IN" sz="600" dirty="0" err="1">
                <a:latin typeface="Times New Roman" panose="02020603050405020304" pitchFamily="18" charset="0"/>
                <a:cs typeface="Times New Roman" panose="02020603050405020304" pitchFamily="18" charset="0"/>
              </a:rPr>
              <a:t>O'neill</a:t>
            </a:r>
            <a:r>
              <a:rPr lang="en-IN" sz="600" dirty="0">
                <a:latin typeface="Times New Roman" panose="02020603050405020304" pitchFamily="18" charset="0"/>
                <a:cs typeface="Times New Roman" panose="02020603050405020304" pitchFamily="18" charset="0"/>
              </a:rPr>
              <a:t>, C., Carter, P. and Anderson, M., 2025. Economic burden of cardiovascular disease in the United Kingdom. </a:t>
            </a:r>
            <a:r>
              <a:rPr lang="en-IN" sz="600" i="1" dirty="0">
                <a:latin typeface="Times New Roman" panose="02020603050405020304" pitchFamily="18" charset="0"/>
                <a:cs typeface="Times New Roman" panose="02020603050405020304" pitchFamily="18" charset="0"/>
              </a:rPr>
              <a:t>European Heart Journal-Quality of Care and Clinical Outcomes</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11</a:t>
            </a:r>
            <a:r>
              <a:rPr lang="en-IN" sz="600" dirty="0">
                <a:latin typeface="Times New Roman" panose="02020603050405020304" pitchFamily="18" charset="0"/>
                <a:cs typeface="Times New Roman" panose="02020603050405020304" pitchFamily="18" charset="0"/>
              </a:rPr>
              <a:t>(5), pp.678-690. </a:t>
            </a:r>
          </a:p>
          <a:p>
            <a:pPr marL="0" indent="0" algn="just">
              <a:buNone/>
            </a:pPr>
            <a:r>
              <a:rPr lang="en-IN" sz="600" dirty="0" err="1">
                <a:latin typeface="Times New Roman" panose="02020603050405020304" pitchFamily="18" charset="0"/>
                <a:cs typeface="Times New Roman" panose="02020603050405020304" pitchFamily="18" charset="0"/>
              </a:rPr>
              <a:t>Swinn</a:t>
            </a:r>
            <a:r>
              <a:rPr lang="en-IN" sz="600" dirty="0">
                <a:latin typeface="Times New Roman" panose="02020603050405020304" pitchFamily="18" charset="0"/>
                <a:cs typeface="Times New Roman" panose="02020603050405020304" pitchFamily="18" charset="0"/>
              </a:rPr>
              <a:t>, T., O’Shea, D. and </a:t>
            </a:r>
            <a:r>
              <a:rPr lang="en-IN" sz="600" dirty="0" err="1">
                <a:latin typeface="Times New Roman" panose="02020603050405020304" pitchFamily="18" charset="0"/>
                <a:cs typeface="Times New Roman" panose="02020603050405020304" pitchFamily="18" charset="0"/>
              </a:rPr>
              <a:t>Dastidar</a:t>
            </a:r>
            <a:r>
              <a:rPr lang="en-IN" sz="600" dirty="0">
                <a:latin typeface="Times New Roman" panose="02020603050405020304" pitchFamily="18" charset="0"/>
                <a:cs typeface="Times New Roman" panose="02020603050405020304" pitchFamily="18" charset="0"/>
              </a:rPr>
              <a:t>, A., 2025. A year in coronary artery disease: a focussed 2024 update. </a:t>
            </a:r>
            <a:r>
              <a:rPr lang="en-IN" sz="600" i="1" dirty="0">
                <a:latin typeface="Times New Roman" panose="02020603050405020304" pitchFamily="18" charset="0"/>
                <a:cs typeface="Times New Roman" panose="02020603050405020304" pitchFamily="18" charset="0"/>
              </a:rPr>
              <a:t>British Journal of Hospital Medicine</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86</a:t>
            </a:r>
            <a:r>
              <a:rPr lang="en-IN" sz="600" dirty="0">
                <a:latin typeface="Times New Roman" panose="02020603050405020304" pitchFamily="18" charset="0"/>
                <a:cs typeface="Times New Roman" panose="02020603050405020304" pitchFamily="18" charset="0"/>
              </a:rPr>
              <a:t>(12), pp.1-28. </a:t>
            </a:r>
          </a:p>
          <a:p>
            <a:pPr marL="0" indent="0" algn="just">
              <a:buNone/>
            </a:pPr>
            <a:r>
              <a:rPr lang="en-IN" sz="600" dirty="0" err="1">
                <a:latin typeface="Times New Roman" panose="02020603050405020304" pitchFamily="18" charset="0"/>
                <a:cs typeface="Times New Roman" panose="02020603050405020304" pitchFamily="18" charset="0"/>
              </a:rPr>
              <a:t>Aminorroaya</a:t>
            </a:r>
            <a:r>
              <a:rPr lang="en-IN" sz="600" dirty="0">
                <a:latin typeface="Times New Roman" panose="02020603050405020304" pitchFamily="18" charset="0"/>
                <a:cs typeface="Times New Roman" panose="02020603050405020304" pitchFamily="18" charset="0"/>
              </a:rPr>
              <a:t>, A., </a:t>
            </a:r>
            <a:r>
              <a:rPr lang="en-IN" sz="600" dirty="0" err="1">
                <a:latin typeface="Times New Roman" panose="02020603050405020304" pitchFamily="18" charset="0"/>
                <a:cs typeface="Times New Roman" panose="02020603050405020304" pitchFamily="18" charset="0"/>
              </a:rPr>
              <a:t>Saeedi</a:t>
            </a:r>
            <a:r>
              <a:rPr lang="en-IN" sz="600" dirty="0">
                <a:latin typeface="Times New Roman" panose="02020603050405020304" pitchFamily="18" charset="0"/>
                <a:cs typeface="Times New Roman" panose="02020603050405020304" pitchFamily="18" charset="0"/>
              </a:rPr>
              <a:t> </a:t>
            </a:r>
            <a:r>
              <a:rPr lang="en-IN" sz="600" dirty="0" err="1">
                <a:latin typeface="Times New Roman" panose="02020603050405020304" pitchFamily="18" charset="0"/>
                <a:cs typeface="Times New Roman" panose="02020603050405020304" pitchFamily="18" charset="0"/>
              </a:rPr>
              <a:t>Moghaddam</a:t>
            </a:r>
            <a:r>
              <a:rPr lang="en-IN" sz="600" dirty="0">
                <a:latin typeface="Times New Roman" panose="02020603050405020304" pitchFamily="18" charset="0"/>
                <a:cs typeface="Times New Roman" panose="02020603050405020304" pitchFamily="18" charset="0"/>
              </a:rPr>
              <a:t>, S., </a:t>
            </a:r>
            <a:r>
              <a:rPr lang="en-IN" sz="600" dirty="0" err="1">
                <a:latin typeface="Times New Roman" panose="02020603050405020304" pitchFamily="18" charset="0"/>
                <a:cs typeface="Times New Roman" panose="02020603050405020304" pitchFamily="18" charset="0"/>
              </a:rPr>
              <a:t>Tavolinejad</a:t>
            </a:r>
            <a:r>
              <a:rPr lang="en-IN" sz="600" dirty="0">
                <a:latin typeface="Times New Roman" panose="02020603050405020304" pitchFamily="18" charset="0"/>
                <a:cs typeface="Times New Roman" panose="02020603050405020304" pitchFamily="18" charset="0"/>
              </a:rPr>
              <a:t>, H., Aryan, Z., </a:t>
            </a:r>
            <a:r>
              <a:rPr lang="en-IN" sz="600" dirty="0" err="1">
                <a:latin typeface="Times New Roman" panose="02020603050405020304" pitchFamily="18" charset="0"/>
                <a:cs typeface="Times New Roman" panose="02020603050405020304" pitchFamily="18" charset="0"/>
              </a:rPr>
              <a:t>Heidari</a:t>
            </a:r>
            <a:r>
              <a:rPr lang="en-IN" sz="600" dirty="0">
                <a:latin typeface="Times New Roman" panose="02020603050405020304" pitchFamily="18" charset="0"/>
                <a:cs typeface="Times New Roman" panose="02020603050405020304" pitchFamily="18" charset="0"/>
              </a:rPr>
              <a:t>, B., </a:t>
            </a:r>
            <a:r>
              <a:rPr lang="en-IN" sz="600" dirty="0" err="1">
                <a:latin typeface="Times New Roman" panose="02020603050405020304" pitchFamily="18" charset="0"/>
                <a:cs typeface="Times New Roman" panose="02020603050405020304" pitchFamily="18" charset="0"/>
              </a:rPr>
              <a:t>Ebrahimi</a:t>
            </a:r>
            <a:r>
              <a:rPr lang="en-IN" sz="600" dirty="0">
                <a:latin typeface="Times New Roman" panose="02020603050405020304" pitchFamily="18" charset="0"/>
                <a:cs typeface="Times New Roman" panose="02020603050405020304" pitchFamily="18" charset="0"/>
              </a:rPr>
              <a:t>, H., </a:t>
            </a:r>
            <a:r>
              <a:rPr lang="en-IN" sz="600" dirty="0" err="1">
                <a:latin typeface="Times New Roman" panose="02020603050405020304" pitchFamily="18" charset="0"/>
                <a:cs typeface="Times New Roman" panose="02020603050405020304" pitchFamily="18" charset="0"/>
              </a:rPr>
              <a:t>Naderian</a:t>
            </a:r>
            <a:r>
              <a:rPr lang="en-IN" sz="600" dirty="0">
                <a:latin typeface="Times New Roman" panose="02020603050405020304" pitchFamily="18" charset="0"/>
                <a:cs typeface="Times New Roman" panose="02020603050405020304" pitchFamily="18" charset="0"/>
              </a:rPr>
              <a:t>, M., </a:t>
            </a:r>
            <a:r>
              <a:rPr lang="en-IN" sz="600" dirty="0" err="1">
                <a:latin typeface="Times New Roman" panose="02020603050405020304" pitchFamily="18" charset="0"/>
                <a:cs typeface="Times New Roman" panose="02020603050405020304" pitchFamily="18" charset="0"/>
              </a:rPr>
              <a:t>Shobeiri</a:t>
            </a:r>
            <a:r>
              <a:rPr lang="en-IN" sz="600" dirty="0">
                <a:latin typeface="Times New Roman" panose="02020603050405020304" pitchFamily="18" charset="0"/>
                <a:cs typeface="Times New Roman" panose="02020603050405020304" pitchFamily="18" charset="0"/>
              </a:rPr>
              <a:t>, P., </a:t>
            </a:r>
            <a:r>
              <a:rPr lang="en-IN" sz="600" dirty="0" err="1">
                <a:latin typeface="Times New Roman" panose="02020603050405020304" pitchFamily="18" charset="0"/>
                <a:cs typeface="Times New Roman" panose="02020603050405020304" pitchFamily="18" charset="0"/>
              </a:rPr>
              <a:t>Ghanbari</a:t>
            </a:r>
            <a:r>
              <a:rPr lang="en-IN" sz="600" dirty="0">
                <a:latin typeface="Times New Roman" panose="02020603050405020304" pitchFamily="18" charset="0"/>
                <a:cs typeface="Times New Roman" panose="02020603050405020304" pitchFamily="18" charset="0"/>
              </a:rPr>
              <a:t>, A., </a:t>
            </a:r>
            <a:r>
              <a:rPr lang="en-IN" sz="600" dirty="0" err="1">
                <a:latin typeface="Times New Roman" panose="02020603050405020304" pitchFamily="18" charset="0"/>
                <a:cs typeface="Times New Roman" panose="02020603050405020304" pitchFamily="18" charset="0"/>
              </a:rPr>
              <a:t>Rezaei</a:t>
            </a:r>
            <a:r>
              <a:rPr lang="en-IN" sz="600" dirty="0">
                <a:latin typeface="Times New Roman" panose="02020603050405020304" pitchFamily="18" charset="0"/>
                <a:cs typeface="Times New Roman" panose="02020603050405020304" pitchFamily="18" charset="0"/>
              </a:rPr>
              <a:t>, N. and </a:t>
            </a:r>
            <a:r>
              <a:rPr lang="en-IN" sz="600" dirty="0" err="1">
                <a:latin typeface="Times New Roman" panose="02020603050405020304" pitchFamily="18" charset="0"/>
                <a:cs typeface="Times New Roman" panose="02020603050405020304" pitchFamily="18" charset="0"/>
              </a:rPr>
              <a:t>Malekpour</a:t>
            </a:r>
            <a:r>
              <a:rPr lang="en-IN" sz="600" dirty="0">
                <a:latin typeface="Times New Roman" panose="02020603050405020304" pitchFamily="18" charset="0"/>
                <a:cs typeface="Times New Roman" panose="02020603050405020304" pitchFamily="18" charset="0"/>
              </a:rPr>
              <a:t>, M.R., 2024. Burden of ischemic heart disease and its attributable risk factors in North Africa and the Middle East, 1990 to 2019: results from the GBD study 2019. </a:t>
            </a:r>
            <a:r>
              <a:rPr lang="en-IN" sz="600" i="1" dirty="0">
                <a:latin typeface="Times New Roman" panose="02020603050405020304" pitchFamily="18" charset="0"/>
                <a:cs typeface="Times New Roman" panose="02020603050405020304" pitchFamily="18" charset="0"/>
              </a:rPr>
              <a:t>Journal of the American Heart Association</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13</a:t>
            </a:r>
            <a:r>
              <a:rPr lang="en-IN" sz="600" dirty="0">
                <a:latin typeface="Times New Roman" panose="02020603050405020304" pitchFamily="18" charset="0"/>
                <a:cs typeface="Times New Roman" panose="02020603050405020304" pitchFamily="18" charset="0"/>
              </a:rPr>
              <a:t>(2), p.e030165. </a:t>
            </a:r>
          </a:p>
          <a:p>
            <a:pPr marL="0" indent="0" algn="just">
              <a:buNone/>
            </a:pPr>
            <a:r>
              <a:rPr lang="en-IN" sz="600" dirty="0">
                <a:latin typeface="Times New Roman" panose="02020603050405020304" pitchFamily="18" charset="0"/>
                <a:cs typeface="Times New Roman" panose="02020603050405020304" pitchFamily="18" charset="0"/>
              </a:rPr>
              <a:t>Lindstrom, M., </a:t>
            </a:r>
            <a:r>
              <a:rPr lang="en-IN" sz="600" dirty="0" err="1">
                <a:latin typeface="Times New Roman" panose="02020603050405020304" pitchFamily="18" charset="0"/>
                <a:cs typeface="Times New Roman" panose="02020603050405020304" pitchFamily="18" charset="0"/>
              </a:rPr>
              <a:t>DeCleene</a:t>
            </a:r>
            <a:r>
              <a:rPr lang="en-IN" sz="600" dirty="0">
                <a:latin typeface="Times New Roman" panose="02020603050405020304" pitchFamily="18" charset="0"/>
                <a:cs typeface="Times New Roman" panose="02020603050405020304" pitchFamily="18" charset="0"/>
              </a:rPr>
              <a:t>, N., Dorsey, H., </a:t>
            </a:r>
            <a:r>
              <a:rPr lang="en-IN" sz="600" dirty="0" err="1">
                <a:latin typeface="Times New Roman" panose="02020603050405020304" pitchFamily="18" charset="0"/>
                <a:cs typeface="Times New Roman" panose="02020603050405020304" pitchFamily="18" charset="0"/>
              </a:rPr>
              <a:t>Fuster</a:t>
            </a:r>
            <a:r>
              <a:rPr lang="en-IN" sz="600" dirty="0">
                <a:latin typeface="Times New Roman" panose="02020603050405020304" pitchFamily="18" charset="0"/>
                <a:cs typeface="Times New Roman" panose="02020603050405020304" pitchFamily="18" charset="0"/>
              </a:rPr>
              <a:t>, V., Johnson, C.O., </a:t>
            </a:r>
            <a:r>
              <a:rPr lang="en-IN" sz="600" dirty="0" err="1">
                <a:latin typeface="Times New Roman" panose="02020603050405020304" pitchFamily="18" charset="0"/>
                <a:cs typeface="Times New Roman" panose="02020603050405020304" pitchFamily="18" charset="0"/>
              </a:rPr>
              <a:t>LeGrand</a:t>
            </a:r>
            <a:r>
              <a:rPr lang="en-IN" sz="600" dirty="0">
                <a:latin typeface="Times New Roman" panose="02020603050405020304" pitchFamily="18" charset="0"/>
                <a:cs typeface="Times New Roman" panose="02020603050405020304" pitchFamily="18" charset="0"/>
              </a:rPr>
              <a:t>, K.E., Mensah, G.A., Razo, C., Stark, B., </a:t>
            </a:r>
            <a:r>
              <a:rPr lang="en-IN" sz="600" dirty="0" err="1">
                <a:latin typeface="Times New Roman" panose="02020603050405020304" pitchFamily="18" charset="0"/>
                <a:cs typeface="Times New Roman" panose="02020603050405020304" pitchFamily="18" charset="0"/>
              </a:rPr>
              <a:t>Varieur</a:t>
            </a:r>
            <a:r>
              <a:rPr lang="en-IN" sz="600" dirty="0">
                <a:latin typeface="Times New Roman" panose="02020603050405020304" pitchFamily="18" charset="0"/>
                <a:cs typeface="Times New Roman" panose="02020603050405020304" pitchFamily="18" charset="0"/>
              </a:rPr>
              <a:t> Turco, J. and Roth, G.A., 2022. Global burden of cardiovascular diseases and risks collaboration, 1990-2021. </a:t>
            </a:r>
            <a:r>
              <a:rPr lang="en-IN" sz="600" i="1" dirty="0">
                <a:latin typeface="Times New Roman" panose="02020603050405020304" pitchFamily="18" charset="0"/>
                <a:cs typeface="Times New Roman" panose="02020603050405020304" pitchFamily="18" charset="0"/>
              </a:rPr>
              <a:t>Journal of the American College of Cardiology</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80</a:t>
            </a:r>
            <a:r>
              <a:rPr lang="en-IN" sz="600" dirty="0">
                <a:latin typeface="Times New Roman" panose="02020603050405020304" pitchFamily="18" charset="0"/>
                <a:cs typeface="Times New Roman" panose="02020603050405020304" pitchFamily="18" charset="0"/>
              </a:rPr>
              <a:t>(25), pp.2372-2425. </a:t>
            </a:r>
          </a:p>
          <a:p>
            <a:pPr marL="0" indent="0" algn="just">
              <a:buNone/>
            </a:pPr>
            <a:r>
              <a:rPr lang="en-IN" sz="600" dirty="0">
                <a:latin typeface="Times New Roman" panose="02020603050405020304" pitchFamily="18" charset="0"/>
                <a:cs typeface="Times New Roman" panose="02020603050405020304" pitchFamily="18" charset="0"/>
              </a:rPr>
              <a:t>Li, X.Y., Kong, X.M., Yang, C.H., Cheng, Z.F., </a:t>
            </a:r>
            <a:r>
              <a:rPr lang="en-IN" sz="600" dirty="0" err="1">
                <a:latin typeface="Times New Roman" panose="02020603050405020304" pitchFamily="18" charset="0"/>
                <a:cs typeface="Times New Roman" panose="02020603050405020304" pitchFamily="18" charset="0"/>
              </a:rPr>
              <a:t>Lv</a:t>
            </a:r>
            <a:r>
              <a:rPr lang="en-IN" sz="600" dirty="0">
                <a:latin typeface="Times New Roman" panose="02020603050405020304" pitchFamily="18" charset="0"/>
                <a:cs typeface="Times New Roman" panose="02020603050405020304" pitchFamily="18" charset="0"/>
              </a:rPr>
              <a:t>, J.J., </a:t>
            </a:r>
            <a:r>
              <a:rPr lang="en-IN" sz="600" dirty="0" err="1">
                <a:latin typeface="Times New Roman" panose="02020603050405020304" pitchFamily="18" charset="0"/>
                <a:cs typeface="Times New Roman" panose="02020603050405020304" pitchFamily="18" charset="0"/>
              </a:rPr>
              <a:t>Guo</a:t>
            </a:r>
            <a:r>
              <a:rPr lang="en-IN" sz="600" dirty="0">
                <a:latin typeface="Times New Roman" panose="02020603050405020304" pitchFamily="18" charset="0"/>
                <a:cs typeface="Times New Roman" panose="02020603050405020304" pitchFamily="18" charset="0"/>
              </a:rPr>
              <a:t>, H. and Liu, X.H., 2024. Global, regional, and national burden of ischemic stroke, 1990–2021: an analysis of data from the global burden of disease study 2021. </a:t>
            </a:r>
            <a:r>
              <a:rPr lang="en-IN" sz="600" i="1" dirty="0" err="1">
                <a:latin typeface="Times New Roman" panose="02020603050405020304" pitchFamily="18" charset="0"/>
                <a:cs typeface="Times New Roman" panose="02020603050405020304" pitchFamily="18" charset="0"/>
              </a:rPr>
              <a:t>EClinicalMedicine</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75</a:t>
            </a:r>
            <a:r>
              <a:rPr lang="en-IN" sz="600" dirty="0">
                <a:latin typeface="Times New Roman" panose="02020603050405020304" pitchFamily="18" charset="0"/>
                <a:cs typeface="Times New Roman" panose="02020603050405020304" pitchFamily="18" charset="0"/>
              </a:rPr>
              <a:t>. </a:t>
            </a:r>
          </a:p>
          <a:p>
            <a:pPr marL="0" indent="0" algn="just">
              <a:buNone/>
            </a:pPr>
            <a:r>
              <a:rPr lang="en-IN" sz="600" dirty="0">
                <a:latin typeface="Times New Roman" panose="02020603050405020304" pitchFamily="18" charset="0"/>
                <a:cs typeface="Times New Roman" panose="02020603050405020304" pitchFamily="18" charset="0"/>
              </a:rPr>
              <a:t>Shih, K., </a:t>
            </a:r>
            <a:r>
              <a:rPr lang="en-IN" sz="600" dirty="0" err="1">
                <a:latin typeface="Times New Roman" panose="02020603050405020304" pitchFamily="18" charset="0"/>
                <a:cs typeface="Times New Roman" panose="02020603050405020304" pitchFamily="18" charset="0"/>
              </a:rPr>
              <a:t>Herz</a:t>
            </a:r>
            <a:r>
              <a:rPr lang="en-IN" sz="600" dirty="0">
                <a:latin typeface="Times New Roman" panose="02020603050405020304" pitchFamily="18" charset="0"/>
                <a:cs typeface="Times New Roman" panose="02020603050405020304" pitchFamily="18" charset="0"/>
              </a:rPr>
              <a:t>, N., Sheikh, A., </a:t>
            </a:r>
            <a:r>
              <a:rPr lang="en-IN" sz="600" dirty="0" err="1">
                <a:latin typeface="Times New Roman" panose="02020603050405020304" pitchFamily="18" charset="0"/>
                <a:cs typeface="Times New Roman" panose="02020603050405020304" pitchFamily="18" charset="0"/>
              </a:rPr>
              <a:t>O'neill</a:t>
            </a:r>
            <a:r>
              <a:rPr lang="en-IN" sz="600" dirty="0">
                <a:latin typeface="Times New Roman" panose="02020603050405020304" pitchFamily="18" charset="0"/>
                <a:cs typeface="Times New Roman" panose="02020603050405020304" pitchFamily="18" charset="0"/>
              </a:rPr>
              <a:t>, C., Carter, P. and Anderson, M., 2025. Economic burden of cardiovascular disease in the United Kingdom. </a:t>
            </a:r>
            <a:r>
              <a:rPr lang="en-IN" sz="600" i="1" dirty="0">
                <a:latin typeface="Times New Roman" panose="02020603050405020304" pitchFamily="18" charset="0"/>
                <a:cs typeface="Times New Roman" panose="02020603050405020304" pitchFamily="18" charset="0"/>
              </a:rPr>
              <a:t>European Heart Journal-Quality of Care and Clinical Outcomes</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11</a:t>
            </a:r>
            <a:r>
              <a:rPr lang="en-IN" sz="600" dirty="0">
                <a:latin typeface="Times New Roman" panose="02020603050405020304" pitchFamily="18" charset="0"/>
                <a:cs typeface="Times New Roman" panose="02020603050405020304" pitchFamily="18" charset="0"/>
              </a:rPr>
              <a:t>(5), pp.678-690. </a:t>
            </a:r>
          </a:p>
          <a:p>
            <a:pPr marL="0" indent="0" algn="just">
              <a:buNone/>
            </a:pPr>
            <a:r>
              <a:rPr lang="en-IN" sz="600" dirty="0" err="1">
                <a:latin typeface="Times New Roman" panose="02020603050405020304" pitchFamily="18" charset="0"/>
                <a:cs typeface="Times New Roman" panose="02020603050405020304" pitchFamily="18" charset="0"/>
              </a:rPr>
              <a:t>Landeiro</a:t>
            </a:r>
            <a:r>
              <a:rPr lang="en-IN" sz="600" dirty="0">
                <a:latin typeface="Times New Roman" panose="02020603050405020304" pitchFamily="18" charset="0"/>
                <a:cs typeface="Times New Roman" panose="02020603050405020304" pitchFamily="18" charset="0"/>
              </a:rPr>
              <a:t>, F., Harris, C., Groves, D., O’Neill, S., </a:t>
            </a:r>
            <a:r>
              <a:rPr lang="en-IN" sz="600" dirty="0" err="1">
                <a:latin typeface="Times New Roman" panose="02020603050405020304" pitchFamily="18" charset="0"/>
                <a:cs typeface="Times New Roman" panose="02020603050405020304" pitchFamily="18" charset="0"/>
              </a:rPr>
              <a:t>Jandu</a:t>
            </a:r>
            <a:r>
              <a:rPr lang="en-IN" sz="600" dirty="0">
                <a:latin typeface="Times New Roman" panose="02020603050405020304" pitchFamily="18" charset="0"/>
                <a:cs typeface="Times New Roman" panose="02020603050405020304" pitchFamily="18" charset="0"/>
              </a:rPr>
              <a:t>, K.S., </a:t>
            </a:r>
            <a:r>
              <a:rPr lang="en-IN" sz="600" dirty="0" err="1">
                <a:latin typeface="Times New Roman" panose="02020603050405020304" pitchFamily="18" charset="0"/>
                <a:cs typeface="Times New Roman" panose="02020603050405020304" pitchFamily="18" charset="0"/>
              </a:rPr>
              <a:t>Tacconi</a:t>
            </a:r>
            <a:r>
              <a:rPr lang="en-IN" sz="600" dirty="0">
                <a:latin typeface="Times New Roman" panose="02020603050405020304" pitchFamily="18" charset="0"/>
                <a:cs typeface="Times New Roman" panose="02020603050405020304" pitchFamily="18" charset="0"/>
              </a:rPr>
              <a:t>, E.M., Field, S., Patel, N., </a:t>
            </a:r>
            <a:r>
              <a:rPr lang="en-IN" sz="600" dirty="0" err="1">
                <a:latin typeface="Times New Roman" panose="02020603050405020304" pitchFamily="18" charset="0"/>
                <a:cs typeface="Times New Roman" panose="02020603050405020304" pitchFamily="18" charset="0"/>
              </a:rPr>
              <a:t>Göpfert</a:t>
            </a:r>
            <a:r>
              <a:rPr lang="en-IN" sz="600" dirty="0">
                <a:latin typeface="Times New Roman" panose="02020603050405020304" pitchFamily="18" charset="0"/>
                <a:cs typeface="Times New Roman" panose="02020603050405020304" pitchFamily="18" charset="0"/>
              </a:rPr>
              <a:t>, A., </a:t>
            </a:r>
            <a:r>
              <a:rPr lang="en-IN" sz="600" dirty="0" err="1">
                <a:latin typeface="Times New Roman" panose="02020603050405020304" pitchFamily="18" charset="0"/>
                <a:cs typeface="Times New Roman" panose="02020603050405020304" pitchFamily="18" charset="0"/>
              </a:rPr>
              <a:t>Hagson</a:t>
            </a:r>
            <a:r>
              <a:rPr lang="en-IN" sz="600" dirty="0">
                <a:latin typeface="Times New Roman" panose="02020603050405020304" pitchFamily="18" charset="0"/>
                <a:cs typeface="Times New Roman" panose="02020603050405020304" pitchFamily="18" charset="0"/>
              </a:rPr>
              <a:t>, H. and Leal, J., 2024. The economic burden of cancer, coronary heart disease, dementia, and stroke in England in 2018, with projection to 2050: an evaluation of two cohort studies. </a:t>
            </a:r>
            <a:r>
              <a:rPr lang="en-IN" sz="600" i="1" dirty="0">
                <a:latin typeface="Times New Roman" panose="02020603050405020304" pitchFamily="18" charset="0"/>
                <a:cs typeface="Times New Roman" panose="02020603050405020304" pitchFamily="18" charset="0"/>
              </a:rPr>
              <a:t>The Lancet Healthy Longevity</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5</a:t>
            </a:r>
            <a:r>
              <a:rPr lang="en-IN" sz="600" dirty="0">
                <a:latin typeface="Times New Roman" panose="02020603050405020304" pitchFamily="18" charset="0"/>
                <a:cs typeface="Times New Roman" panose="02020603050405020304" pitchFamily="18" charset="0"/>
              </a:rPr>
              <a:t>(8), pp.e514-e523. </a:t>
            </a:r>
          </a:p>
          <a:p>
            <a:pPr marL="0" indent="0" algn="just">
              <a:buNone/>
            </a:pPr>
            <a:r>
              <a:rPr lang="en-IN" sz="600" dirty="0" err="1">
                <a:latin typeface="Times New Roman" panose="02020603050405020304" pitchFamily="18" charset="0"/>
                <a:cs typeface="Times New Roman" panose="02020603050405020304" pitchFamily="18" charset="0"/>
              </a:rPr>
              <a:t>Lui</a:t>
            </a:r>
            <a:r>
              <a:rPr lang="en-IN" sz="600" dirty="0">
                <a:latin typeface="Times New Roman" panose="02020603050405020304" pitchFamily="18" charset="0"/>
                <a:cs typeface="Times New Roman" panose="02020603050405020304" pitchFamily="18" charset="0"/>
              </a:rPr>
              <a:t>, J.N.M., Williams, C., </a:t>
            </a:r>
            <a:r>
              <a:rPr lang="en-IN" sz="600" dirty="0" err="1">
                <a:latin typeface="Times New Roman" panose="02020603050405020304" pitchFamily="18" charset="0"/>
                <a:cs typeface="Times New Roman" panose="02020603050405020304" pitchFamily="18" charset="0"/>
              </a:rPr>
              <a:t>Keng</a:t>
            </a:r>
            <a:r>
              <a:rPr lang="en-IN" sz="600" dirty="0">
                <a:latin typeface="Times New Roman" panose="02020603050405020304" pitchFamily="18" charset="0"/>
                <a:cs typeface="Times New Roman" panose="02020603050405020304" pitchFamily="18" charset="0"/>
              </a:rPr>
              <a:t>, M.J., Hopewell, J.C., Sammons, E., Chen, F., </a:t>
            </a:r>
            <a:r>
              <a:rPr lang="en-IN" sz="600" dirty="0" err="1">
                <a:latin typeface="Times New Roman" panose="02020603050405020304" pitchFamily="18" charset="0"/>
                <a:cs typeface="Times New Roman" panose="02020603050405020304" pitchFamily="18" charset="0"/>
              </a:rPr>
              <a:t>Gray</a:t>
            </a:r>
            <a:r>
              <a:rPr lang="en-IN" sz="600" dirty="0">
                <a:latin typeface="Times New Roman" panose="02020603050405020304" pitchFamily="18" charset="0"/>
                <a:cs typeface="Times New Roman" panose="02020603050405020304" pitchFamily="18" charset="0"/>
              </a:rPr>
              <a:t>, A., Bowman, L., </a:t>
            </a:r>
            <a:r>
              <a:rPr lang="en-IN" sz="600" dirty="0" err="1">
                <a:latin typeface="Times New Roman" panose="02020603050405020304" pitchFamily="18" charset="0"/>
                <a:cs typeface="Times New Roman" panose="02020603050405020304" pitchFamily="18" charset="0"/>
              </a:rPr>
              <a:t>Landray</a:t>
            </a:r>
            <a:r>
              <a:rPr lang="en-IN" sz="600" dirty="0">
                <a:latin typeface="Times New Roman" panose="02020603050405020304" pitchFamily="18" charset="0"/>
                <a:cs typeface="Times New Roman" panose="02020603050405020304" pitchFamily="18" charset="0"/>
              </a:rPr>
              <a:t>, S.M.J., </a:t>
            </a:r>
            <a:r>
              <a:rPr lang="en-IN" sz="600" dirty="0" err="1">
                <a:latin typeface="Times New Roman" panose="02020603050405020304" pitchFamily="18" charset="0"/>
                <a:cs typeface="Times New Roman" panose="02020603050405020304" pitchFamily="18" charset="0"/>
              </a:rPr>
              <a:t>Mihaylova</a:t>
            </a:r>
            <a:r>
              <a:rPr lang="en-IN" sz="600" dirty="0">
                <a:latin typeface="Times New Roman" panose="02020603050405020304" pitchFamily="18" charset="0"/>
                <a:cs typeface="Times New Roman" panose="02020603050405020304" pitchFamily="18" charset="0"/>
              </a:rPr>
              <a:t>, B. and REVEAL Collaborative Group, 2023. Impact of new cardiovascular events on quality of life and hospital costs in people with cardiovascular disease in the United Kingdom and United States. </a:t>
            </a:r>
            <a:r>
              <a:rPr lang="en-IN" sz="600" i="1" dirty="0">
                <a:latin typeface="Times New Roman" panose="02020603050405020304" pitchFamily="18" charset="0"/>
                <a:cs typeface="Times New Roman" panose="02020603050405020304" pitchFamily="18" charset="0"/>
              </a:rPr>
              <a:t>Journal of the American Heart Association</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12</a:t>
            </a:r>
            <a:r>
              <a:rPr lang="en-IN" sz="600" dirty="0">
                <a:latin typeface="Times New Roman" panose="02020603050405020304" pitchFamily="18" charset="0"/>
                <a:cs typeface="Times New Roman" panose="02020603050405020304" pitchFamily="18" charset="0"/>
              </a:rPr>
              <a:t>(19), p.e030766. </a:t>
            </a:r>
          </a:p>
          <a:p>
            <a:pPr marL="0" indent="0" algn="just">
              <a:buNone/>
            </a:pPr>
            <a:r>
              <a:rPr lang="en-IN" sz="600" dirty="0" err="1">
                <a:latin typeface="Times New Roman" panose="02020603050405020304" pitchFamily="18" charset="0"/>
                <a:cs typeface="Times New Roman" panose="02020603050405020304" pitchFamily="18" charset="0"/>
              </a:rPr>
              <a:t>Pasea</a:t>
            </a:r>
            <a:r>
              <a:rPr lang="en-IN" sz="600" dirty="0">
                <a:latin typeface="Times New Roman" panose="02020603050405020304" pitchFamily="18" charset="0"/>
                <a:cs typeface="Times New Roman" panose="02020603050405020304" pitchFamily="18" charset="0"/>
              </a:rPr>
              <a:t>, L., </a:t>
            </a:r>
            <a:r>
              <a:rPr lang="en-IN" sz="600" dirty="0" err="1">
                <a:latin typeface="Times New Roman" panose="02020603050405020304" pitchFamily="18" charset="0"/>
                <a:cs typeface="Times New Roman" panose="02020603050405020304" pitchFamily="18" charset="0"/>
              </a:rPr>
              <a:t>Dashtban</a:t>
            </a:r>
            <a:r>
              <a:rPr lang="en-IN" sz="600" dirty="0">
                <a:latin typeface="Times New Roman" panose="02020603050405020304" pitchFamily="18" charset="0"/>
                <a:cs typeface="Times New Roman" panose="02020603050405020304" pitchFamily="18" charset="0"/>
              </a:rPr>
              <a:t>, A., </a:t>
            </a:r>
            <a:r>
              <a:rPr lang="en-IN" sz="600" dirty="0" err="1">
                <a:latin typeface="Times New Roman" panose="02020603050405020304" pitchFamily="18" charset="0"/>
                <a:cs typeface="Times New Roman" panose="02020603050405020304" pitchFamily="18" charset="0"/>
              </a:rPr>
              <a:t>Mizani</a:t>
            </a:r>
            <a:r>
              <a:rPr lang="en-IN" sz="600" dirty="0">
                <a:latin typeface="Times New Roman" panose="02020603050405020304" pitchFamily="18" charset="0"/>
                <a:cs typeface="Times New Roman" panose="02020603050405020304" pitchFamily="18" charset="0"/>
              </a:rPr>
              <a:t>, M., </a:t>
            </a:r>
            <a:r>
              <a:rPr lang="en-IN" sz="600" dirty="0" err="1">
                <a:latin typeface="Times New Roman" panose="02020603050405020304" pitchFamily="18" charset="0"/>
                <a:cs typeface="Times New Roman" panose="02020603050405020304" pitchFamily="18" charset="0"/>
              </a:rPr>
              <a:t>Bhuva</a:t>
            </a:r>
            <a:r>
              <a:rPr lang="en-IN" sz="600" dirty="0">
                <a:latin typeface="Times New Roman" panose="02020603050405020304" pitchFamily="18" charset="0"/>
                <a:cs typeface="Times New Roman" panose="02020603050405020304" pitchFamily="18" charset="0"/>
              </a:rPr>
              <a:t>, A., Morris, T., </a:t>
            </a:r>
            <a:r>
              <a:rPr lang="en-IN" sz="600" dirty="0" err="1">
                <a:latin typeface="Times New Roman" panose="02020603050405020304" pitchFamily="18" charset="0"/>
                <a:cs typeface="Times New Roman" panose="02020603050405020304" pitchFamily="18" charset="0"/>
              </a:rPr>
              <a:t>Mamza</a:t>
            </a:r>
            <a:r>
              <a:rPr lang="en-IN" sz="600" dirty="0">
                <a:latin typeface="Times New Roman" panose="02020603050405020304" pitchFamily="18" charset="0"/>
                <a:cs typeface="Times New Roman" panose="02020603050405020304" pitchFamily="18" charset="0"/>
              </a:rPr>
              <a:t>, J.B. and Banerjee, A., 2023. Risk factors, outcomes and healthcare utilisation in individuals with </a:t>
            </a:r>
            <a:r>
              <a:rPr lang="en-IN" sz="600" dirty="0" err="1">
                <a:latin typeface="Times New Roman" panose="02020603050405020304" pitchFamily="18" charset="0"/>
                <a:cs typeface="Times New Roman" panose="02020603050405020304" pitchFamily="18" charset="0"/>
              </a:rPr>
              <a:t>multimorbidity</a:t>
            </a:r>
            <a:r>
              <a:rPr lang="en-IN" sz="600" dirty="0">
                <a:latin typeface="Times New Roman" panose="02020603050405020304" pitchFamily="18" charset="0"/>
                <a:cs typeface="Times New Roman" panose="02020603050405020304" pitchFamily="18" charset="0"/>
              </a:rPr>
              <a:t> including heart failure, chronic kidney disease and type 2 diabetes mellitus: a national electronic health record study. </a:t>
            </a:r>
            <a:r>
              <a:rPr lang="en-IN" sz="600" i="1" dirty="0">
                <a:latin typeface="Times New Roman" panose="02020603050405020304" pitchFamily="18" charset="0"/>
                <a:cs typeface="Times New Roman" panose="02020603050405020304" pitchFamily="18" charset="0"/>
              </a:rPr>
              <a:t>Open Heart</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10</a:t>
            </a:r>
            <a:r>
              <a:rPr lang="en-IN" sz="600" dirty="0">
                <a:latin typeface="Times New Roman" panose="02020603050405020304" pitchFamily="18" charset="0"/>
                <a:cs typeface="Times New Roman" panose="02020603050405020304" pitchFamily="18" charset="0"/>
              </a:rPr>
              <a:t>(2), p.e002332. </a:t>
            </a:r>
          </a:p>
          <a:p>
            <a:pPr marL="0" indent="0" algn="just">
              <a:buNone/>
            </a:pPr>
            <a:r>
              <a:rPr lang="en-IN" sz="600" dirty="0" err="1">
                <a:latin typeface="Times New Roman" panose="02020603050405020304" pitchFamily="18" charset="0"/>
                <a:cs typeface="Times New Roman" panose="02020603050405020304" pitchFamily="18" charset="0"/>
              </a:rPr>
              <a:t>Szlagor</a:t>
            </a:r>
            <a:r>
              <a:rPr lang="en-IN" sz="600" dirty="0">
                <a:latin typeface="Times New Roman" panose="02020603050405020304" pitchFamily="18" charset="0"/>
                <a:cs typeface="Times New Roman" panose="02020603050405020304" pitchFamily="18" charset="0"/>
              </a:rPr>
              <a:t>, M., </a:t>
            </a:r>
            <a:r>
              <a:rPr lang="en-IN" sz="600" dirty="0" err="1">
                <a:latin typeface="Times New Roman" panose="02020603050405020304" pitchFamily="18" charset="0"/>
                <a:cs typeface="Times New Roman" panose="02020603050405020304" pitchFamily="18" charset="0"/>
              </a:rPr>
              <a:t>Dybiec</a:t>
            </a:r>
            <a:r>
              <a:rPr lang="en-IN" sz="600" dirty="0">
                <a:latin typeface="Times New Roman" panose="02020603050405020304" pitchFamily="18" charset="0"/>
                <a:cs typeface="Times New Roman" panose="02020603050405020304" pitchFamily="18" charset="0"/>
              </a:rPr>
              <a:t>, J., </a:t>
            </a:r>
            <a:r>
              <a:rPr lang="en-IN" sz="600" dirty="0" err="1">
                <a:latin typeface="Times New Roman" panose="02020603050405020304" pitchFamily="18" charset="0"/>
                <a:cs typeface="Times New Roman" panose="02020603050405020304" pitchFamily="18" charset="0"/>
              </a:rPr>
              <a:t>Młynarska</a:t>
            </a:r>
            <a:r>
              <a:rPr lang="en-IN" sz="600" dirty="0">
                <a:latin typeface="Times New Roman" panose="02020603050405020304" pitchFamily="18" charset="0"/>
                <a:cs typeface="Times New Roman" panose="02020603050405020304" pitchFamily="18" charset="0"/>
              </a:rPr>
              <a:t>, E., </a:t>
            </a:r>
            <a:r>
              <a:rPr lang="en-IN" sz="600" dirty="0" err="1">
                <a:latin typeface="Times New Roman" panose="02020603050405020304" pitchFamily="18" charset="0"/>
                <a:cs typeface="Times New Roman" panose="02020603050405020304" pitchFamily="18" charset="0"/>
              </a:rPr>
              <a:t>Rysz</a:t>
            </a:r>
            <a:r>
              <a:rPr lang="en-IN" sz="600" dirty="0">
                <a:latin typeface="Times New Roman" panose="02020603050405020304" pitchFamily="18" charset="0"/>
                <a:cs typeface="Times New Roman" panose="02020603050405020304" pitchFamily="18" charset="0"/>
              </a:rPr>
              <a:t>, J. and </a:t>
            </a:r>
            <a:r>
              <a:rPr lang="en-IN" sz="600" dirty="0" err="1">
                <a:latin typeface="Times New Roman" panose="02020603050405020304" pitchFamily="18" charset="0"/>
                <a:cs typeface="Times New Roman" panose="02020603050405020304" pitchFamily="18" charset="0"/>
              </a:rPr>
              <a:t>Franczyk</a:t>
            </a:r>
            <a:r>
              <a:rPr lang="en-IN" sz="600" dirty="0">
                <a:latin typeface="Times New Roman" panose="02020603050405020304" pitchFamily="18" charset="0"/>
                <a:cs typeface="Times New Roman" panose="02020603050405020304" pitchFamily="18" charset="0"/>
              </a:rPr>
              <a:t>, B., 2023. Chronic kidney disease as a comorbidity in heart failure. </a:t>
            </a:r>
            <a:r>
              <a:rPr lang="en-IN" sz="600" i="1" dirty="0">
                <a:latin typeface="Times New Roman" panose="02020603050405020304" pitchFamily="18" charset="0"/>
                <a:cs typeface="Times New Roman" panose="02020603050405020304" pitchFamily="18" charset="0"/>
              </a:rPr>
              <a:t>International Journal of Molecular Sciences</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24</a:t>
            </a:r>
            <a:r>
              <a:rPr lang="en-IN" sz="600" dirty="0">
                <a:latin typeface="Times New Roman" panose="02020603050405020304" pitchFamily="18" charset="0"/>
                <a:cs typeface="Times New Roman" panose="02020603050405020304" pitchFamily="18" charset="0"/>
              </a:rPr>
              <a:t>(3), p.2988. </a:t>
            </a:r>
          </a:p>
          <a:p>
            <a:pPr marL="0" indent="0" algn="just">
              <a:buNone/>
            </a:pPr>
            <a:r>
              <a:rPr lang="en-IN" sz="600" dirty="0" err="1">
                <a:latin typeface="Times New Roman" panose="02020603050405020304" pitchFamily="18" charset="0"/>
                <a:cs typeface="Times New Roman" panose="02020603050405020304" pitchFamily="18" charset="0"/>
              </a:rPr>
              <a:t>Nazir</a:t>
            </a:r>
            <a:r>
              <a:rPr lang="en-IN" sz="600" dirty="0">
                <a:latin typeface="Times New Roman" panose="02020603050405020304" pitchFamily="18" charset="0"/>
                <a:cs typeface="Times New Roman" panose="02020603050405020304" pitchFamily="18" charset="0"/>
              </a:rPr>
              <a:t>, M.S., Rodriguez-</a:t>
            </a:r>
            <a:r>
              <a:rPr lang="en-IN" sz="600" dirty="0" err="1">
                <a:latin typeface="Times New Roman" panose="02020603050405020304" pitchFamily="18" charset="0"/>
                <a:cs typeface="Times New Roman" panose="02020603050405020304" pitchFamily="18" charset="0"/>
              </a:rPr>
              <a:t>Guadarrama</a:t>
            </a:r>
            <a:r>
              <a:rPr lang="en-IN" sz="600" dirty="0">
                <a:latin typeface="Times New Roman" panose="02020603050405020304" pitchFamily="18" charset="0"/>
                <a:cs typeface="Times New Roman" panose="02020603050405020304" pitchFamily="18" charset="0"/>
              </a:rPr>
              <a:t>, Y., </a:t>
            </a:r>
            <a:r>
              <a:rPr lang="en-IN" sz="600" dirty="0" err="1">
                <a:latin typeface="Times New Roman" panose="02020603050405020304" pitchFamily="18" charset="0"/>
                <a:cs typeface="Times New Roman" panose="02020603050405020304" pitchFamily="18" charset="0"/>
              </a:rPr>
              <a:t>Rua</a:t>
            </a:r>
            <a:r>
              <a:rPr lang="en-IN" sz="600" dirty="0">
                <a:latin typeface="Times New Roman" panose="02020603050405020304" pitchFamily="18" charset="0"/>
                <a:cs typeface="Times New Roman" panose="02020603050405020304" pitchFamily="18" charset="0"/>
              </a:rPr>
              <a:t>, T., Bui, K.H., </a:t>
            </a:r>
            <a:r>
              <a:rPr lang="en-IN" sz="600" dirty="0" err="1">
                <a:latin typeface="Times New Roman" panose="02020603050405020304" pitchFamily="18" charset="0"/>
                <a:cs typeface="Times New Roman" panose="02020603050405020304" pitchFamily="18" charset="0"/>
              </a:rPr>
              <a:t>Buylova</a:t>
            </a:r>
            <a:r>
              <a:rPr lang="en-IN" sz="600" dirty="0">
                <a:latin typeface="Times New Roman" panose="02020603050405020304" pitchFamily="18" charset="0"/>
                <a:cs typeface="Times New Roman" panose="02020603050405020304" pitchFamily="18" charset="0"/>
              </a:rPr>
              <a:t> Gola, A., </a:t>
            </a:r>
            <a:r>
              <a:rPr lang="en-IN" sz="600" dirty="0" err="1">
                <a:latin typeface="Times New Roman" panose="02020603050405020304" pitchFamily="18" charset="0"/>
                <a:cs typeface="Times New Roman" panose="02020603050405020304" pitchFamily="18" charset="0"/>
              </a:rPr>
              <a:t>Chiribiri</a:t>
            </a:r>
            <a:r>
              <a:rPr lang="en-IN" sz="600" dirty="0">
                <a:latin typeface="Times New Roman" panose="02020603050405020304" pitchFamily="18" charset="0"/>
                <a:cs typeface="Times New Roman" panose="02020603050405020304" pitchFamily="18" charset="0"/>
              </a:rPr>
              <a:t>, A., </a:t>
            </a:r>
            <a:r>
              <a:rPr lang="en-IN" sz="600" dirty="0" err="1">
                <a:latin typeface="Times New Roman" panose="02020603050405020304" pitchFamily="18" charset="0"/>
                <a:cs typeface="Times New Roman" panose="02020603050405020304" pitchFamily="18" charset="0"/>
              </a:rPr>
              <a:t>McCrone</a:t>
            </a:r>
            <a:r>
              <a:rPr lang="en-IN" sz="600" dirty="0">
                <a:latin typeface="Times New Roman" panose="02020603050405020304" pitchFamily="18" charset="0"/>
                <a:cs typeface="Times New Roman" panose="02020603050405020304" pitchFamily="18" charset="0"/>
              </a:rPr>
              <a:t>, P., </a:t>
            </a:r>
            <a:r>
              <a:rPr lang="en-IN" sz="600" dirty="0" err="1">
                <a:latin typeface="Times New Roman" panose="02020603050405020304" pitchFamily="18" charset="0"/>
                <a:cs typeface="Times New Roman" panose="02020603050405020304" pitchFamily="18" charset="0"/>
              </a:rPr>
              <a:t>Plein</a:t>
            </a:r>
            <a:r>
              <a:rPr lang="en-IN" sz="600" dirty="0">
                <a:latin typeface="Times New Roman" panose="02020603050405020304" pitchFamily="18" charset="0"/>
                <a:cs typeface="Times New Roman" panose="02020603050405020304" pitchFamily="18" charset="0"/>
              </a:rPr>
              <a:t>, S. and Pennington, M., 2022. Cost-effectiveness in diagnosis of stable angina patients: a decision-analytical modelling approach. </a:t>
            </a:r>
            <a:r>
              <a:rPr lang="en-IN" sz="600" i="1" dirty="0">
                <a:latin typeface="Times New Roman" panose="02020603050405020304" pitchFamily="18" charset="0"/>
                <a:cs typeface="Times New Roman" panose="02020603050405020304" pitchFamily="18" charset="0"/>
              </a:rPr>
              <a:t>Open heart</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9</a:t>
            </a:r>
            <a:r>
              <a:rPr lang="en-IN" sz="600" dirty="0">
                <a:latin typeface="Times New Roman" panose="02020603050405020304" pitchFamily="18" charset="0"/>
                <a:cs typeface="Times New Roman" panose="02020603050405020304" pitchFamily="18" charset="0"/>
              </a:rPr>
              <a:t>(1), p.e001700. </a:t>
            </a:r>
          </a:p>
          <a:p>
            <a:pPr marL="0" indent="0" algn="just">
              <a:buNone/>
            </a:pPr>
            <a:r>
              <a:rPr lang="en-IN" sz="600" dirty="0">
                <a:latin typeface="Times New Roman" panose="02020603050405020304" pitchFamily="18" charset="0"/>
                <a:cs typeface="Times New Roman" panose="02020603050405020304" pitchFamily="18" charset="0"/>
              </a:rPr>
              <a:t>Berry, C., Kramer, C.M., </a:t>
            </a:r>
            <a:r>
              <a:rPr lang="en-IN" sz="600" dirty="0" err="1">
                <a:latin typeface="Times New Roman" panose="02020603050405020304" pitchFamily="18" charset="0"/>
                <a:cs typeface="Times New Roman" panose="02020603050405020304" pitchFamily="18" charset="0"/>
              </a:rPr>
              <a:t>Kunadian</a:t>
            </a:r>
            <a:r>
              <a:rPr lang="en-IN" sz="600" dirty="0">
                <a:latin typeface="Times New Roman" panose="02020603050405020304" pitchFamily="18" charset="0"/>
                <a:cs typeface="Times New Roman" panose="02020603050405020304" pitchFamily="18" charset="0"/>
              </a:rPr>
              <a:t>, V., Patel, T.R., </a:t>
            </a:r>
            <a:r>
              <a:rPr lang="en-IN" sz="600" dirty="0" err="1">
                <a:latin typeface="Times New Roman" panose="02020603050405020304" pitchFamily="18" charset="0"/>
                <a:cs typeface="Times New Roman" panose="02020603050405020304" pitchFamily="18" charset="0"/>
              </a:rPr>
              <a:t>Villines</a:t>
            </a:r>
            <a:r>
              <a:rPr lang="en-IN" sz="600" dirty="0">
                <a:latin typeface="Times New Roman" panose="02020603050405020304" pitchFamily="18" charset="0"/>
                <a:cs typeface="Times New Roman" panose="02020603050405020304" pitchFamily="18" charset="0"/>
              </a:rPr>
              <a:t>, T., </a:t>
            </a:r>
            <a:r>
              <a:rPr lang="en-IN" sz="600" dirty="0" err="1">
                <a:latin typeface="Times New Roman" panose="02020603050405020304" pitchFamily="18" charset="0"/>
                <a:cs typeface="Times New Roman" panose="02020603050405020304" pitchFamily="18" charset="0"/>
              </a:rPr>
              <a:t>Kwong</a:t>
            </a:r>
            <a:r>
              <a:rPr lang="en-IN" sz="600" dirty="0">
                <a:latin typeface="Times New Roman" panose="02020603050405020304" pitchFamily="18" charset="0"/>
                <a:cs typeface="Times New Roman" panose="02020603050405020304" pitchFamily="18" charset="0"/>
              </a:rPr>
              <a:t>, R.Y. and </a:t>
            </a:r>
            <a:r>
              <a:rPr lang="en-IN" sz="600" dirty="0" err="1">
                <a:latin typeface="Times New Roman" panose="02020603050405020304" pitchFamily="18" charset="0"/>
                <a:cs typeface="Times New Roman" panose="02020603050405020304" pitchFamily="18" charset="0"/>
              </a:rPr>
              <a:t>Raharjo</a:t>
            </a:r>
            <a:r>
              <a:rPr lang="en-IN" sz="600" dirty="0">
                <a:latin typeface="Times New Roman" panose="02020603050405020304" pitchFamily="18" charset="0"/>
                <a:cs typeface="Times New Roman" panose="02020603050405020304" pitchFamily="18" charset="0"/>
              </a:rPr>
              <a:t>, D.E., 2023. Great Debate: Computed tomography coronary angiography should be the initial diagnostic test in suspected angina. </a:t>
            </a:r>
            <a:r>
              <a:rPr lang="en-IN" sz="600" i="1" dirty="0">
                <a:latin typeface="Times New Roman" panose="02020603050405020304" pitchFamily="18" charset="0"/>
                <a:cs typeface="Times New Roman" panose="02020603050405020304" pitchFamily="18" charset="0"/>
              </a:rPr>
              <a:t>European Heart Journal</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44</a:t>
            </a:r>
            <a:r>
              <a:rPr lang="en-IN" sz="600" dirty="0">
                <a:latin typeface="Times New Roman" panose="02020603050405020304" pitchFamily="18" charset="0"/>
                <a:cs typeface="Times New Roman" panose="02020603050405020304" pitchFamily="18" charset="0"/>
              </a:rPr>
              <a:t>(26), pp.2366-2375. </a:t>
            </a:r>
          </a:p>
          <a:p>
            <a:pPr marL="0" indent="0" algn="just">
              <a:buNone/>
            </a:pPr>
            <a:r>
              <a:rPr lang="en-IN" sz="600" dirty="0">
                <a:latin typeface="Times New Roman" panose="02020603050405020304" pitchFamily="18" charset="0"/>
                <a:cs typeface="Times New Roman" panose="02020603050405020304" pitchFamily="18" charset="0"/>
              </a:rPr>
              <a:t>Williams, M.C., </a:t>
            </a:r>
            <a:r>
              <a:rPr lang="en-IN" sz="600" dirty="0" err="1">
                <a:latin typeface="Times New Roman" panose="02020603050405020304" pitchFamily="18" charset="0"/>
                <a:cs typeface="Times New Roman" panose="02020603050405020304" pitchFamily="18" charset="0"/>
              </a:rPr>
              <a:t>Wereski</a:t>
            </a:r>
            <a:r>
              <a:rPr lang="en-IN" sz="600" dirty="0">
                <a:latin typeface="Times New Roman" panose="02020603050405020304" pitchFamily="18" charset="0"/>
                <a:cs typeface="Times New Roman" panose="02020603050405020304" pitchFamily="18" charset="0"/>
              </a:rPr>
              <a:t>, R., Tuck, C., Adamson, P.D., Shah, A.S., van </a:t>
            </a:r>
            <a:r>
              <a:rPr lang="en-IN" sz="600" dirty="0" err="1">
                <a:latin typeface="Times New Roman" panose="02020603050405020304" pitchFamily="18" charset="0"/>
                <a:cs typeface="Times New Roman" panose="02020603050405020304" pitchFamily="18" charset="0"/>
              </a:rPr>
              <a:t>Beek</a:t>
            </a:r>
            <a:r>
              <a:rPr lang="en-IN" sz="600" dirty="0">
                <a:latin typeface="Times New Roman" panose="02020603050405020304" pitchFamily="18" charset="0"/>
                <a:cs typeface="Times New Roman" panose="02020603050405020304" pitchFamily="18" charset="0"/>
              </a:rPr>
              <a:t>, E.J., </a:t>
            </a:r>
            <a:r>
              <a:rPr lang="en-IN" sz="600" dirty="0" err="1">
                <a:latin typeface="Times New Roman" panose="02020603050405020304" pitchFamily="18" charset="0"/>
                <a:cs typeface="Times New Roman" panose="02020603050405020304" pitchFamily="18" charset="0"/>
              </a:rPr>
              <a:t>Roditi</a:t>
            </a:r>
            <a:r>
              <a:rPr lang="en-IN" sz="600" dirty="0">
                <a:latin typeface="Times New Roman" panose="02020603050405020304" pitchFamily="18" charset="0"/>
                <a:cs typeface="Times New Roman" panose="02020603050405020304" pitchFamily="18" charset="0"/>
              </a:rPr>
              <a:t>, G., Berry, C., Boon, N., </a:t>
            </a:r>
            <a:r>
              <a:rPr lang="en-IN" sz="600" dirty="0" err="1">
                <a:latin typeface="Times New Roman" panose="02020603050405020304" pitchFamily="18" charset="0"/>
                <a:cs typeface="Times New Roman" panose="02020603050405020304" pitchFamily="18" charset="0"/>
              </a:rPr>
              <a:t>Flather</a:t>
            </a:r>
            <a:r>
              <a:rPr lang="en-IN" sz="600" dirty="0">
                <a:latin typeface="Times New Roman" panose="02020603050405020304" pitchFamily="18" charset="0"/>
                <a:cs typeface="Times New Roman" panose="02020603050405020304" pitchFamily="18" charset="0"/>
              </a:rPr>
              <a:t>, M. and Lewis, S., 2025. Coronary CT angiography-guided management of patients with stable chest pain: 10-year outcomes from the SCOT-HEART randomised controlled trial in Scotland. </a:t>
            </a:r>
            <a:r>
              <a:rPr lang="en-IN" sz="600" i="1" dirty="0">
                <a:latin typeface="Times New Roman" panose="02020603050405020304" pitchFamily="18" charset="0"/>
                <a:cs typeface="Times New Roman" panose="02020603050405020304" pitchFamily="18" charset="0"/>
              </a:rPr>
              <a:t>The Lancet</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405</a:t>
            </a:r>
            <a:r>
              <a:rPr lang="en-IN" sz="600" dirty="0">
                <a:latin typeface="Times New Roman" panose="02020603050405020304" pitchFamily="18" charset="0"/>
                <a:cs typeface="Times New Roman" panose="02020603050405020304" pitchFamily="18" charset="0"/>
              </a:rPr>
              <a:t>(10475), pp.329-337. </a:t>
            </a:r>
          </a:p>
          <a:p>
            <a:pPr marL="0" indent="0" algn="just">
              <a:buNone/>
            </a:pPr>
            <a:br>
              <a:rPr lang="en-IN" sz="600" dirty="0">
                <a:latin typeface="Times New Roman" panose="02020603050405020304" pitchFamily="18" charset="0"/>
                <a:cs typeface="Times New Roman" panose="02020603050405020304" pitchFamily="18" charset="0"/>
              </a:rPr>
            </a:br>
            <a:endParaRPr lang="en-US" sz="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7739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Reference list</a:t>
            </a:r>
          </a:p>
        </p:txBody>
      </p:sp>
      <p:sp>
        <p:nvSpPr>
          <p:cNvPr id="3" name="Content Placeholder 2"/>
          <p:cNvSpPr>
            <a:spLocks noGrp="1"/>
          </p:cNvSpPr>
          <p:nvPr>
            <p:ph idx="1"/>
          </p:nvPr>
        </p:nvSpPr>
        <p:spPr>
          <a:xfrm>
            <a:off x="926354" y="2603500"/>
            <a:ext cx="8825659" cy="3416300"/>
          </a:xfrm>
        </p:spPr>
        <p:txBody>
          <a:bodyPr>
            <a:normAutofit fontScale="77500" lnSpcReduction="20000"/>
          </a:bodyPr>
          <a:lstStyle/>
          <a:p>
            <a:pPr marL="0" indent="0" algn="just">
              <a:buNone/>
            </a:pPr>
            <a:r>
              <a:rPr lang="en-IN" sz="800" dirty="0" err="1">
                <a:latin typeface="Times New Roman" panose="02020603050405020304" pitchFamily="18" charset="0"/>
                <a:cs typeface="Times New Roman" panose="02020603050405020304" pitchFamily="18" charset="0"/>
              </a:rPr>
              <a:t>Corballis</a:t>
            </a:r>
            <a:r>
              <a:rPr lang="en-IN" sz="800" dirty="0">
                <a:latin typeface="Times New Roman" panose="02020603050405020304" pitchFamily="18" charset="0"/>
                <a:cs typeface="Times New Roman" panose="02020603050405020304" pitchFamily="18" charset="0"/>
              </a:rPr>
              <a:t>, N., </a:t>
            </a:r>
            <a:r>
              <a:rPr lang="en-IN" sz="800" dirty="0" err="1">
                <a:latin typeface="Times New Roman" panose="02020603050405020304" pitchFamily="18" charset="0"/>
                <a:cs typeface="Times New Roman" panose="02020603050405020304" pitchFamily="18" charset="0"/>
              </a:rPr>
              <a:t>Tsampasian</a:t>
            </a:r>
            <a:r>
              <a:rPr lang="en-IN" sz="800" dirty="0">
                <a:latin typeface="Times New Roman" panose="02020603050405020304" pitchFamily="18" charset="0"/>
                <a:cs typeface="Times New Roman" panose="02020603050405020304" pitchFamily="18" charset="0"/>
              </a:rPr>
              <a:t>, V., </a:t>
            </a:r>
            <a:r>
              <a:rPr lang="en-IN" sz="800" dirty="0" err="1">
                <a:latin typeface="Times New Roman" panose="02020603050405020304" pitchFamily="18" charset="0"/>
                <a:cs typeface="Times New Roman" panose="02020603050405020304" pitchFamily="18" charset="0"/>
              </a:rPr>
              <a:t>Merinopoulis</a:t>
            </a:r>
            <a:r>
              <a:rPr lang="en-IN" sz="800" dirty="0">
                <a:latin typeface="Times New Roman" panose="02020603050405020304" pitchFamily="18" charset="0"/>
                <a:cs typeface="Times New Roman" panose="02020603050405020304" pitchFamily="18" charset="0"/>
              </a:rPr>
              <a:t>, I., </a:t>
            </a:r>
            <a:r>
              <a:rPr lang="en-IN" sz="800" dirty="0" err="1">
                <a:latin typeface="Times New Roman" panose="02020603050405020304" pitchFamily="18" charset="0"/>
                <a:cs typeface="Times New Roman" panose="02020603050405020304" pitchFamily="18" charset="0"/>
              </a:rPr>
              <a:t>Gunawardena</a:t>
            </a:r>
            <a:r>
              <a:rPr lang="en-IN" sz="800" dirty="0">
                <a:latin typeface="Times New Roman" panose="02020603050405020304" pitchFamily="18" charset="0"/>
                <a:cs typeface="Times New Roman" panose="02020603050405020304" pitchFamily="18" charset="0"/>
              </a:rPr>
              <a:t>, T., </a:t>
            </a:r>
            <a:r>
              <a:rPr lang="en-IN" sz="800" dirty="0" err="1">
                <a:latin typeface="Times New Roman" panose="02020603050405020304" pitchFamily="18" charset="0"/>
                <a:cs typeface="Times New Roman" panose="02020603050405020304" pitchFamily="18" charset="0"/>
              </a:rPr>
              <a:t>Bhalraam</a:t>
            </a:r>
            <a:r>
              <a:rPr lang="en-IN" sz="800" dirty="0">
                <a:latin typeface="Times New Roman" panose="02020603050405020304" pitchFamily="18" charset="0"/>
                <a:cs typeface="Times New Roman" panose="02020603050405020304" pitchFamily="18" charset="0"/>
              </a:rPr>
              <a:t>, U., </a:t>
            </a:r>
            <a:r>
              <a:rPr lang="en-IN" sz="800" dirty="0" err="1">
                <a:latin typeface="Times New Roman" panose="02020603050405020304" pitchFamily="18" charset="0"/>
                <a:cs typeface="Times New Roman" panose="02020603050405020304" pitchFamily="18" charset="0"/>
              </a:rPr>
              <a:t>Eccleshall</a:t>
            </a:r>
            <a:r>
              <a:rPr lang="en-IN" sz="800" dirty="0">
                <a:latin typeface="Times New Roman" panose="02020603050405020304" pitchFamily="18" charset="0"/>
                <a:cs typeface="Times New Roman" panose="02020603050405020304" pitchFamily="18" charset="0"/>
              </a:rPr>
              <a:t>, S., </a:t>
            </a:r>
            <a:r>
              <a:rPr lang="en-IN" sz="800" dirty="0" err="1">
                <a:latin typeface="Times New Roman" panose="02020603050405020304" pitchFamily="18" charset="0"/>
                <a:cs typeface="Times New Roman" panose="02020603050405020304" pitchFamily="18" charset="0"/>
              </a:rPr>
              <a:t>Dweck</a:t>
            </a:r>
            <a:r>
              <a:rPr lang="en-IN" sz="800" dirty="0">
                <a:latin typeface="Times New Roman" panose="02020603050405020304" pitchFamily="18" charset="0"/>
                <a:cs typeface="Times New Roman" panose="02020603050405020304" pitchFamily="18" charset="0"/>
              </a:rPr>
              <a:t>, M.R. and </a:t>
            </a:r>
            <a:r>
              <a:rPr lang="en-IN" sz="800" dirty="0" err="1">
                <a:latin typeface="Times New Roman" panose="02020603050405020304" pitchFamily="18" charset="0"/>
                <a:cs typeface="Times New Roman" panose="02020603050405020304" pitchFamily="18" charset="0"/>
              </a:rPr>
              <a:t>Vassiliou</a:t>
            </a:r>
            <a:r>
              <a:rPr lang="en-IN" sz="800" dirty="0">
                <a:latin typeface="Times New Roman" panose="02020603050405020304" pitchFamily="18" charset="0"/>
                <a:cs typeface="Times New Roman" panose="02020603050405020304" pitchFamily="18" charset="0"/>
              </a:rPr>
              <a:t>, V., 2023. CT angiography compared to invasive angiography for stable coronary disease as predictors of major adverse cardiovascular events-A systematic review and meta-analysis. </a:t>
            </a:r>
            <a:r>
              <a:rPr lang="en-IN" sz="800" i="1" dirty="0">
                <a:latin typeface="Times New Roman" panose="02020603050405020304" pitchFamily="18" charset="0"/>
                <a:cs typeface="Times New Roman" panose="02020603050405020304" pitchFamily="18" charset="0"/>
              </a:rPr>
              <a:t>Heart &amp; Lung</a:t>
            </a:r>
            <a:r>
              <a:rPr lang="en-IN" sz="800" dirty="0">
                <a:latin typeface="Times New Roman" panose="02020603050405020304" pitchFamily="18" charset="0"/>
                <a:cs typeface="Times New Roman" panose="02020603050405020304" pitchFamily="18" charset="0"/>
              </a:rPr>
              <a:t>, </a:t>
            </a:r>
            <a:r>
              <a:rPr lang="en-IN" sz="800" i="1" dirty="0">
                <a:latin typeface="Times New Roman" panose="02020603050405020304" pitchFamily="18" charset="0"/>
                <a:cs typeface="Times New Roman" panose="02020603050405020304" pitchFamily="18" charset="0"/>
              </a:rPr>
              <a:t>57</a:t>
            </a:r>
            <a:r>
              <a:rPr lang="en-IN" sz="800" dirty="0">
                <a:latin typeface="Times New Roman" panose="02020603050405020304" pitchFamily="18" charset="0"/>
                <a:cs typeface="Times New Roman" panose="02020603050405020304" pitchFamily="18" charset="0"/>
              </a:rPr>
              <a:t>, pp.207-213. </a:t>
            </a:r>
          </a:p>
          <a:p>
            <a:pPr marL="0" indent="0" algn="just">
              <a:buNone/>
            </a:pPr>
            <a:r>
              <a:rPr lang="en-IN" sz="800" dirty="0">
                <a:latin typeface="Times New Roman" panose="02020603050405020304" pitchFamily="18" charset="0"/>
                <a:cs typeface="Times New Roman" panose="02020603050405020304" pitchFamily="18" charset="0"/>
              </a:rPr>
              <a:t>Khan, Z. and </a:t>
            </a:r>
            <a:r>
              <a:rPr lang="en-IN" sz="800" dirty="0" err="1">
                <a:latin typeface="Times New Roman" panose="02020603050405020304" pitchFamily="18" charset="0"/>
                <a:cs typeface="Times New Roman" panose="02020603050405020304" pitchFamily="18" charset="0"/>
              </a:rPr>
              <a:t>Rakhit</a:t>
            </a:r>
            <a:r>
              <a:rPr lang="en-IN" sz="800" dirty="0">
                <a:latin typeface="Times New Roman" panose="02020603050405020304" pitchFamily="18" charset="0"/>
                <a:cs typeface="Times New Roman" panose="02020603050405020304" pitchFamily="18" charset="0"/>
              </a:rPr>
              <a:t>, R., 2022. Secondary prevention lipid management following ACS: a missed opportunity?. </a:t>
            </a:r>
            <a:r>
              <a:rPr lang="en-IN" sz="800" i="1" dirty="0">
                <a:latin typeface="Times New Roman" panose="02020603050405020304" pitchFamily="18" charset="0"/>
                <a:cs typeface="Times New Roman" panose="02020603050405020304" pitchFamily="18" charset="0"/>
              </a:rPr>
              <a:t>The British Journal of Cardiology</a:t>
            </a:r>
            <a:r>
              <a:rPr lang="en-IN" sz="800" dirty="0">
                <a:latin typeface="Times New Roman" panose="02020603050405020304" pitchFamily="18" charset="0"/>
                <a:cs typeface="Times New Roman" panose="02020603050405020304" pitchFamily="18" charset="0"/>
              </a:rPr>
              <a:t>, </a:t>
            </a:r>
            <a:r>
              <a:rPr lang="en-IN" sz="800" i="1" dirty="0">
                <a:latin typeface="Times New Roman" panose="02020603050405020304" pitchFamily="18" charset="0"/>
                <a:cs typeface="Times New Roman" panose="02020603050405020304" pitchFamily="18" charset="0"/>
              </a:rPr>
              <a:t>29</a:t>
            </a:r>
            <a:r>
              <a:rPr lang="en-IN" sz="800" dirty="0">
                <a:latin typeface="Times New Roman" panose="02020603050405020304" pitchFamily="18" charset="0"/>
                <a:cs typeface="Times New Roman" panose="02020603050405020304" pitchFamily="18" charset="0"/>
              </a:rPr>
              <a:t>(4), p.35. </a:t>
            </a:r>
          </a:p>
          <a:p>
            <a:pPr marL="0" indent="0" algn="just">
              <a:buNone/>
            </a:pPr>
            <a:r>
              <a:rPr lang="en-IN" sz="800" dirty="0">
                <a:latin typeface="Times New Roman" panose="02020603050405020304" pitchFamily="18" charset="0"/>
                <a:cs typeface="Times New Roman" panose="02020603050405020304" pitchFamily="18" charset="0"/>
              </a:rPr>
              <a:t>Gul, I.Z., </a:t>
            </a:r>
            <a:r>
              <a:rPr lang="en-IN" sz="800" dirty="0" err="1">
                <a:latin typeface="Times New Roman" panose="02020603050405020304" pitchFamily="18" charset="0"/>
                <a:cs typeface="Times New Roman" panose="02020603050405020304" pitchFamily="18" charset="0"/>
              </a:rPr>
              <a:t>Baig</a:t>
            </a:r>
            <a:r>
              <a:rPr lang="en-IN" sz="800" dirty="0">
                <a:latin typeface="Times New Roman" panose="02020603050405020304" pitchFamily="18" charset="0"/>
                <a:cs typeface="Times New Roman" panose="02020603050405020304" pitchFamily="18" charset="0"/>
              </a:rPr>
              <a:t>, S., Glover, M., </a:t>
            </a:r>
            <a:r>
              <a:rPr lang="en-IN" sz="800" dirty="0" err="1">
                <a:latin typeface="Times New Roman" panose="02020603050405020304" pitchFamily="18" charset="0"/>
                <a:cs typeface="Times New Roman" panose="02020603050405020304" pitchFamily="18" charset="0"/>
              </a:rPr>
              <a:t>Virdee</a:t>
            </a:r>
            <a:r>
              <a:rPr lang="en-IN" sz="800" dirty="0">
                <a:latin typeface="Times New Roman" panose="02020603050405020304" pitchFamily="18" charset="0"/>
                <a:cs typeface="Times New Roman" panose="02020603050405020304" pitchFamily="18" charset="0"/>
              </a:rPr>
              <a:t>, M., Osman, S., Jenkins, D. and Jalal, Z., 2025. Optimisation of lipid-lowering therapy post-Acute Coronary Syndromes: a multidisciplinary, cross-interface novel pharmacy care model within a local cardiac rehabilitation centre. </a:t>
            </a:r>
            <a:r>
              <a:rPr lang="en-IN" sz="800" i="1" dirty="0">
                <a:latin typeface="Times New Roman" panose="02020603050405020304" pitchFamily="18" charset="0"/>
                <a:cs typeface="Times New Roman" panose="02020603050405020304" pitchFamily="18" charset="0"/>
              </a:rPr>
              <a:t>Journal of Pharmaceutical Policy and Practice</a:t>
            </a:r>
            <a:r>
              <a:rPr lang="en-IN" sz="800" dirty="0">
                <a:latin typeface="Times New Roman" panose="02020603050405020304" pitchFamily="18" charset="0"/>
                <a:cs typeface="Times New Roman" panose="02020603050405020304" pitchFamily="18" charset="0"/>
              </a:rPr>
              <a:t>, </a:t>
            </a:r>
            <a:r>
              <a:rPr lang="en-IN" sz="800" i="1" dirty="0">
                <a:latin typeface="Times New Roman" panose="02020603050405020304" pitchFamily="18" charset="0"/>
                <a:cs typeface="Times New Roman" panose="02020603050405020304" pitchFamily="18" charset="0"/>
              </a:rPr>
              <a:t>18</a:t>
            </a:r>
            <a:r>
              <a:rPr lang="en-IN" sz="800" dirty="0">
                <a:latin typeface="Times New Roman" panose="02020603050405020304" pitchFamily="18" charset="0"/>
                <a:cs typeface="Times New Roman" panose="02020603050405020304" pitchFamily="18" charset="0"/>
              </a:rPr>
              <a:t>(1), p.2523934. </a:t>
            </a:r>
          </a:p>
          <a:p>
            <a:pPr marL="0" indent="0" algn="just">
              <a:buNone/>
            </a:pPr>
            <a:r>
              <a:rPr lang="en-IN" sz="800" dirty="0" err="1">
                <a:latin typeface="Times New Roman" panose="02020603050405020304" pitchFamily="18" charset="0"/>
                <a:cs typeface="Times New Roman" panose="02020603050405020304" pitchFamily="18" charset="0"/>
              </a:rPr>
              <a:t>Faghy</a:t>
            </a:r>
            <a:r>
              <a:rPr lang="en-IN" sz="800" dirty="0">
                <a:latin typeface="Times New Roman" panose="02020603050405020304" pitchFamily="18" charset="0"/>
                <a:cs typeface="Times New Roman" panose="02020603050405020304" pitchFamily="18" charset="0"/>
              </a:rPr>
              <a:t>, M.A., </a:t>
            </a:r>
            <a:r>
              <a:rPr lang="en-IN" sz="800" dirty="0" err="1">
                <a:latin typeface="Times New Roman" panose="02020603050405020304" pitchFamily="18" charset="0"/>
                <a:cs typeface="Times New Roman" panose="02020603050405020304" pitchFamily="18" charset="0"/>
              </a:rPr>
              <a:t>Carr</a:t>
            </a:r>
            <a:r>
              <a:rPr lang="en-IN" sz="800" dirty="0">
                <a:latin typeface="Times New Roman" panose="02020603050405020304" pitchFamily="18" charset="0"/>
                <a:cs typeface="Times New Roman" panose="02020603050405020304" pitchFamily="18" charset="0"/>
              </a:rPr>
              <a:t>, J., Broom, D., </a:t>
            </a:r>
            <a:r>
              <a:rPr lang="en-IN" sz="800" dirty="0" err="1">
                <a:latin typeface="Times New Roman" panose="02020603050405020304" pitchFamily="18" charset="0"/>
                <a:cs typeface="Times New Roman" panose="02020603050405020304" pitchFamily="18" charset="0"/>
              </a:rPr>
              <a:t>Mortimore</a:t>
            </a:r>
            <a:r>
              <a:rPr lang="en-IN" sz="800" dirty="0">
                <a:latin typeface="Times New Roman" panose="02020603050405020304" pitchFamily="18" charset="0"/>
                <a:cs typeface="Times New Roman" panose="02020603050405020304" pitchFamily="18" charset="0"/>
              </a:rPr>
              <a:t>, G., </a:t>
            </a:r>
            <a:r>
              <a:rPr lang="en-IN" sz="800" dirty="0" err="1">
                <a:latin typeface="Times New Roman" panose="02020603050405020304" pitchFamily="18" charset="0"/>
                <a:cs typeface="Times New Roman" panose="02020603050405020304" pitchFamily="18" charset="0"/>
              </a:rPr>
              <a:t>Sorice</a:t>
            </a:r>
            <a:r>
              <a:rPr lang="en-IN" sz="800" dirty="0">
                <a:latin typeface="Times New Roman" panose="02020603050405020304" pitchFamily="18" charset="0"/>
                <a:cs typeface="Times New Roman" panose="02020603050405020304" pitchFamily="18" charset="0"/>
              </a:rPr>
              <a:t>, V., Owen, R., Arena, R. and Ashton, R.E., 2025. The inclusion and consideration of cultural differences and health inequalities in physical activity behaviour in the UK-the impact of guidelines and initiatives. </a:t>
            </a:r>
            <a:r>
              <a:rPr lang="en-IN" sz="800" i="1" dirty="0">
                <a:latin typeface="Times New Roman" panose="02020603050405020304" pitchFamily="18" charset="0"/>
                <a:cs typeface="Times New Roman" panose="02020603050405020304" pitchFamily="18" charset="0"/>
              </a:rPr>
              <a:t>Progress in Cardiovascular Diseases</a:t>
            </a:r>
            <a:r>
              <a:rPr lang="en-IN" sz="800" dirty="0">
                <a:latin typeface="Times New Roman" panose="02020603050405020304" pitchFamily="18" charset="0"/>
                <a:cs typeface="Times New Roman" panose="02020603050405020304" pitchFamily="18" charset="0"/>
              </a:rPr>
              <a:t>. </a:t>
            </a:r>
          </a:p>
          <a:p>
            <a:pPr marL="0" indent="0" algn="just">
              <a:buNone/>
            </a:pPr>
            <a:r>
              <a:rPr lang="en-IN" sz="800" dirty="0">
                <a:latin typeface="Times New Roman" panose="02020603050405020304" pitchFamily="18" charset="0"/>
                <a:cs typeface="Times New Roman" panose="02020603050405020304" pitchFamily="18" charset="0"/>
              </a:rPr>
              <a:t>Raleigh, V., Jefferies, D. and </a:t>
            </a:r>
            <a:r>
              <a:rPr lang="en-IN" sz="800" dirty="0" err="1">
                <a:latin typeface="Times New Roman" panose="02020603050405020304" pitchFamily="18" charset="0"/>
                <a:cs typeface="Times New Roman" panose="02020603050405020304" pitchFamily="18" charset="0"/>
              </a:rPr>
              <a:t>Wellings</a:t>
            </a:r>
            <a:r>
              <a:rPr lang="en-IN" sz="800" dirty="0">
                <a:latin typeface="Times New Roman" panose="02020603050405020304" pitchFamily="18" charset="0"/>
                <a:cs typeface="Times New Roman" panose="02020603050405020304" pitchFamily="18" charset="0"/>
              </a:rPr>
              <a:t>, D., 2022. Cardiovascular disease in England. </a:t>
            </a:r>
            <a:r>
              <a:rPr lang="en-IN" sz="800" i="1" dirty="0">
                <a:latin typeface="Times New Roman" panose="02020603050405020304" pitchFamily="18" charset="0"/>
                <a:cs typeface="Times New Roman" panose="02020603050405020304" pitchFamily="18" charset="0"/>
              </a:rPr>
              <a:t>Fund TK,(</a:t>
            </a:r>
            <a:r>
              <a:rPr lang="en-IN" sz="800" i="1" dirty="0" err="1">
                <a:latin typeface="Times New Roman" panose="02020603050405020304" pitchFamily="18" charset="0"/>
                <a:cs typeface="Times New Roman" panose="02020603050405020304" pitchFamily="18" charset="0"/>
              </a:rPr>
              <a:t>ed</a:t>
            </a:r>
            <a:r>
              <a:rPr lang="en-IN" sz="800" i="1" dirty="0">
                <a:latin typeface="Times New Roman" panose="02020603050405020304" pitchFamily="18" charset="0"/>
                <a:cs typeface="Times New Roman" panose="02020603050405020304" pitchFamily="18" charset="0"/>
              </a:rPr>
              <a:t>)</a:t>
            </a:r>
            <a:r>
              <a:rPr lang="en-IN" sz="800" dirty="0">
                <a:latin typeface="Times New Roman" panose="02020603050405020304" pitchFamily="18" charset="0"/>
                <a:cs typeface="Times New Roman" panose="02020603050405020304" pitchFamily="18" charset="0"/>
              </a:rPr>
              <a:t>. </a:t>
            </a:r>
          </a:p>
          <a:p>
            <a:pPr marL="0" indent="0" algn="just">
              <a:buNone/>
            </a:pPr>
            <a:r>
              <a:rPr lang="en-IN" sz="800" dirty="0">
                <a:latin typeface="Times New Roman" panose="02020603050405020304" pitchFamily="18" charset="0"/>
                <a:cs typeface="Times New Roman" panose="02020603050405020304" pitchFamily="18" charset="0"/>
              </a:rPr>
              <a:t>Fu, Y., Yu, G., </a:t>
            </a:r>
            <a:r>
              <a:rPr lang="en-IN" sz="800" dirty="0" err="1">
                <a:latin typeface="Times New Roman" panose="02020603050405020304" pitchFamily="18" charset="0"/>
                <a:cs typeface="Times New Roman" panose="02020603050405020304" pitchFamily="18" charset="0"/>
              </a:rPr>
              <a:t>Maulana</a:t>
            </a:r>
            <a:r>
              <a:rPr lang="en-IN" sz="800" dirty="0">
                <a:latin typeface="Times New Roman" panose="02020603050405020304" pitchFamily="18" charset="0"/>
                <a:cs typeface="Times New Roman" panose="02020603050405020304" pitchFamily="18" charset="0"/>
              </a:rPr>
              <a:t>, N. and Thomson, K., 2023. Interventions to tackle health inequalities in cardiovascular risks for socioeconomically disadvantaged populations: a rapid review. </a:t>
            </a:r>
            <a:r>
              <a:rPr lang="en-IN" sz="800" i="1" dirty="0">
                <a:latin typeface="Times New Roman" panose="02020603050405020304" pitchFamily="18" charset="0"/>
                <a:cs typeface="Times New Roman" panose="02020603050405020304" pitchFamily="18" charset="0"/>
              </a:rPr>
              <a:t>British medical bulletin</a:t>
            </a:r>
            <a:r>
              <a:rPr lang="en-IN" sz="800" dirty="0">
                <a:latin typeface="Times New Roman" panose="02020603050405020304" pitchFamily="18" charset="0"/>
                <a:cs typeface="Times New Roman" panose="02020603050405020304" pitchFamily="18" charset="0"/>
              </a:rPr>
              <a:t>, </a:t>
            </a:r>
            <a:r>
              <a:rPr lang="en-IN" sz="800" i="1" dirty="0">
                <a:latin typeface="Times New Roman" panose="02020603050405020304" pitchFamily="18" charset="0"/>
                <a:cs typeface="Times New Roman" panose="02020603050405020304" pitchFamily="18" charset="0"/>
              </a:rPr>
              <a:t>148</a:t>
            </a:r>
            <a:r>
              <a:rPr lang="en-IN" sz="800" dirty="0">
                <a:latin typeface="Times New Roman" panose="02020603050405020304" pitchFamily="18" charset="0"/>
                <a:cs typeface="Times New Roman" panose="02020603050405020304" pitchFamily="18" charset="0"/>
              </a:rPr>
              <a:t>(1), pp.22-41. </a:t>
            </a:r>
          </a:p>
          <a:p>
            <a:pPr marL="0" indent="0" algn="just">
              <a:buNone/>
            </a:pPr>
            <a:r>
              <a:rPr lang="en-IN" sz="800" dirty="0" err="1">
                <a:latin typeface="Times New Roman" panose="02020603050405020304" pitchFamily="18" charset="0"/>
                <a:cs typeface="Times New Roman" panose="02020603050405020304" pitchFamily="18" charset="0"/>
              </a:rPr>
              <a:t>Verghese</a:t>
            </a:r>
            <a:r>
              <a:rPr lang="en-IN" sz="800" dirty="0">
                <a:latin typeface="Times New Roman" panose="02020603050405020304" pitchFamily="18" charset="0"/>
                <a:cs typeface="Times New Roman" panose="02020603050405020304" pitchFamily="18" charset="0"/>
              </a:rPr>
              <a:t>, H., Harris, E., O'Connor, T. and </a:t>
            </a:r>
            <a:r>
              <a:rPr lang="en-IN" sz="800" dirty="0" err="1">
                <a:latin typeface="Times New Roman" panose="02020603050405020304" pitchFamily="18" charset="0"/>
                <a:cs typeface="Times New Roman" panose="02020603050405020304" pitchFamily="18" charset="0"/>
              </a:rPr>
              <a:t>Astin</a:t>
            </a:r>
            <a:r>
              <a:rPr lang="en-IN" sz="800" dirty="0">
                <a:latin typeface="Times New Roman" panose="02020603050405020304" pitchFamily="18" charset="0"/>
                <a:cs typeface="Times New Roman" panose="02020603050405020304" pitchFamily="18" charset="0"/>
              </a:rPr>
              <a:t>, F., 2026. Optimising shared decision-making in the chronic angina care pathway. </a:t>
            </a:r>
          </a:p>
          <a:p>
            <a:pPr marL="0" indent="0" algn="just">
              <a:buNone/>
            </a:pPr>
            <a:r>
              <a:rPr lang="en-IN" sz="800" dirty="0" err="1">
                <a:latin typeface="Times New Roman" panose="02020603050405020304" pitchFamily="18" charset="0"/>
                <a:cs typeface="Times New Roman" panose="02020603050405020304" pitchFamily="18" charset="0"/>
              </a:rPr>
              <a:t>Mastracci</a:t>
            </a:r>
            <a:r>
              <a:rPr lang="en-IN" sz="800" dirty="0">
                <a:latin typeface="Times New Roman" panose="02020603050405020304" pitchFamily="18" charset="0"/>
                <a:cs typeface="Times New Roman" panose="02020603050405020304" pitchFamily="18" charset="0"/>
              </a:rPr>
              <a:t>, T.M., McCormick, M., Williamson, E., </a:t>
            </a:r>
            <a:r>
              <a:rPr lang="en-IN" sz="800" dirty="0" err="1">
                <a:latin typeface="Times New Roman" panose="02020603050405020304" pitchFamily="18" charset="0"/>
                <a:cs typeface="Times New Roman" panose="02020603050405020304" pitchFamily="18" charset="0"/>
              </a:rPr>
              <a:t>Hawkings</a:t>
            </a:r>
            <a:r>
              <a:rPr lang="en-IN" sz="800" dirty="0">
                <a:latin typeface="Times New Roman" panose="02020603050405020304" pitchFamily="18" charset="0"/>
                <a:cs typeface="Times New Roman" panose="02020603050405020304" pitchFamily="18" charset="0"/>
              </a:rPr>
              <a:t>, Y., </a:t>
            </a:r>
            <a:r>
              <a:rPr lang="en-IN" sz="800" dirty="0" err="1">
                <a:latin typeface="Times New Roman" panose="02020603050405020304" pitchFamily="18" charset="0"/>
                <a:cs typeface="Times New Roman" panose="02020603050405020304" pitchFamily="18" charset="0"/>
              </a:rPr>
              <a:t>Vahder</a:t>
            </a:r>
            <a:r>
              <a:rPr lang="en-IN" sz="800" dirty="0">
                <a:latin typeface="Times New Roman" panose="02020603050405020304" pitchFamily="18" charset="0"/>
                <a:cs typeface="Times New Roman" panose="02020603050405020304" pitchFamily="18" charset="0"/>
              </a:rPr>
              <a:t>, D., Das, D., Patel, R.S. and </a:t>
            </a:r>
            <a:r>
              <a:rPr lang="en-IN" sz="800" dirty="0" err="1">
                <a:latin typeface="Times New Roman" panose="02020603050405020304" pitchFamily="18" charset="0"/>
                <a:cs typeface="Times New Roman" panose="02020603050405020304" pitchFamily="18" charset="0"/>
              </a:rPr>
              <a:t>Khanji</a:t>
            </a:r>
            <a:r>
              <a:rPr lang="en-IN" sz="800" dirty="0">
                <a:latin typeface="Times New Roman" panose="02020603050405020304" pitchFamily="18" charset="0"/>
                <a:cs typeface="Times New Roman" panose="02020603050405020304" pitchFamily="18" charset="0"/>
              </a:rPr>
              <a:t>, M.Y., 2025. Co-production of a cardiovascular disease-focused social prescribing pathway in a public heart hospital. </a:t>
            </a:r>
            <a:r>
              <a:rPr lang="en-IN" sz="800" i="1" dirty="0">
                <a:latin typeface="Times New Roman" panose="02020603050405020304" pitchFamily="18" charset="0"/>
                <a:cs typeface="Times New Roman" panose="02020603050405020304" pitchFamily="18" charset="0"/>
              </a:rPr>
              <a:t>Discover Public Health</a:t>
            </a:r>
            <a:r>
              <a:rPr lang="en-IN" sz="800" dirty="0">
                <a:latin typeface="Times New Roman" panose="02020603050405020304" pitchFamily="18" charset="0"/>
                <a:cs typeface="Times New Roman" panose="02020603050405020304" pitchFamily="18" charset="0"/>
              </a:rPr>
              <a:t>, </a:t>
            </a:r>
            <a:r>
              <a:rPr lang="en-IN" sz="800" i="1" dirty="0">
                <a:latin typeface="Times New Roman" panose="02020603050405020304" pitchFamily="18" charset="0"/>
                <a:cs typeface="Times New Roman" panose="02020603050405020304" pitchFamily="18" charset="0"/>
              </a:rPr>
              <a:t>22</a:t>
            </a:r>
            <a:r>
              <a:rPr lang="en-IN" sz="800" dirty="0">
                <a:latin typeface="Times New Roman" panose="02020603050405020304" pitchFamily="18" charset="0"/>
                <a:cs typeface="Times New Roman" panose="02020603050405020304" pitchFamily="18" charset="0"/>
              </a:rPr>
              <a:t>(1), p.795. </a:t>
            </a:r>
          </a:p>
          <a:p>
            <a:pPr marL="0" indent="0" algn="just">
              <a:buNone/>
            </a:pPr>
            <a:r>
              <a:rPr lang="en-IN" sz="800" dirty="0">
                <a:latin typeface="Times New Roman" panose="02020603050405020304" pitchFamily="18" charset="0"/>
                <a:cs typeface="Times New Roman" panose="02020603050405020304" pitchFamily="18" charset="0"/>
              </a:rPr>
              <a:t>Brown, T.M., Pack, Q.R., </a:t>
            </a:r>
            <a:r>
              <a:rPr lang="en-IN" sz="800" dirty="0" err="1">
                <a:latin typeface="Times New Roman" panose="02020603050405020304" pitchFamily="18" charset="0"/>
                <a:cs typeface="Times New Roman" panose="02020603050405020304" pitchFamily="18" charset="0"/>
              </a:rPr>
              <a:t>Aberegg</a:t>
            </a:r>
            <a:r>
              <a:rPr lang="en-IN" sz="800" dirty="0">
                <a:latin typeface="Times New Roman" panose="02020603050405020304" pitchFamily="18" charset="0"/>
                <a:cs typeface="Times New Roman" panose="02020603050405020304" pitchFamily="18" charset="0"/>
              </a:rPr>
              <a:t>, E., Brewer, L.C., Ford, Y.R., Forman, D.E., </a:t>
            </a:r>
            <a:r>
              <a:rPr lang="en-IN" sz="800" dirty="0" err="1">
                <a:latin typeface="Times New Roman" panose="02020603050405020304" pitchFamily="18" charset="0"/>
                <a:cs typeface="Times New Roman" panose="02020603050405020304" pitchFamily="18" charset="0"/>
              </a:rPr>
              <a:t>Gathright</a:t>
            </a:r>
            <a:r>
              <a:rPr lang="en-IN" sz="800" dirty="0">
                <a:latin typeface="Times New Roman" panose="02020603050405020304" pitchFamily="18" charset="0"/>
                <a:cs typeface="Times New Roman" panose="02020603050405020304" pitchFamily="18" charset="0"/>
              </a:rPr>
              <a:t>, E.C., </a:t>
            </a:r>
            <a:r>
              <a:rPr lang="en-IN" sz="800" dirty="0" err="1">
                <a:latin typeface="Times New Roman" panose="02020603050405020304" pitchFamily="18" charset="0"/>
                <a:cs typeface="Times New Roman" panose="02020603050405020304" pitchFamily="18" charset="0"/>
              </a:rPr>
              <a:t>Khadanga</a:t>
            </a:r>
            <a:r>
              <a:rPr lang="en-IN" sz="800" dirty="0">
                <a:latin typeface="Times New Roman" panose="02020603050405020304" pitchFamily="18" charset="0"/>
                <a:cs typeface="Times New Roman" panose="02020603050405020304" pitchFamily="18" charset="0"/>
              </a:rPr>
              <a:t>, S., </a:t>
            </a:r>
            <a:r>
              <a:rPr lang="en-IN" sz="800" dirty="0" err="1">
                <a:latin typeface="Times New Roman" panose="02020603050405020304" pitchFamily="18" charset="0"/>
                <a:cs typeface="Times New Roman" panose="02020603050405020304" pitchFamily="18" charset="0"/>
              </a:rPr>
              <a:t>Ozemek</a:t>
            </a:r>
            <a:r>
              <a:rPr lang="en-IN" sz="800" dirty="0">
                <a:latin typeface="Times New Roman" panose="02020603050405020304" pitchFamily="18" charset="0"/>
                <a:cs typeface="Times New Roman" panose="02020603050405020304" pitchFamily="18" charset="0"/>
              </a:rPr>
              <a:t>, C. and Thomas, R.J., 2024. Core components of cardiac rehabilitation programs: 2024 update: a scientific statement from the American Heart Association and the American Association of Cardiovascular and Pulmonary Rehabilitation. </a:t>
            </a:r>
            <a:r>
              <a:rPr lang="en-IN" sz="800" i="1" dirty="0">
                <a:latin typeface="Times New Roman" panose="02020603050405020304" pitchFamily="18" charset="0"/>
                <a:cs typeface="Times New Roman" panose="02020603050405020304" pitchFamily="18" charset="0"/>
              </a:rPr>
              <a:t>Circulation</a:t>
            </a:r>
            <a:r>
              <a:rPr lang="en-IN" sz="800" dirty="0">
                <a:latin typeface="Times New Roman" panose="02020603050405020304" pitchFamily="18" charset="0"/>
                <a:cs typeface="Times New Roman" panose="02020603050405020304" pitchFamily="18" charset="0"/>
              </a:rPr>
              <a:t>, </a:t>
            </a:r>
            <a:r>
              <a:rPr lang="en-IN" sz="800" i="1" dirty="0">
                <a:latin typeface="Times New Roman" panose="02020603050405020304" pitchFamily="18" charset="0"/>
                <a:cs typeface="Times New Roman" panose="02020603050405020304" pitchFamily="18" charset="0"/>
              </a:rPr>
              <a:t>150</a:t>
            </a:r>
            <a:r>
              <a:rPr lang="en-IN" sz="800" dirty="0">
                <a:latin typeface="Times New Roman" panose="02020603050405020304" pitchFamily="18" charset="0"/>
                <a:cs typeface="Times New Roman" panose="02020603050405020304" pitchFamily="18" charset="0"/>
              </a:rPr>
              <a:t>(18), pp.e328-e347. </a:t>
            </a:r>
          </a:p>
          <a:p>
            <a:pPr marL="0" indent="0" algn="just">
              <a:buNone/>
            </a:pPr>
            <a:r>
              <a:rPr lang="en-IN" sz="800" dirty="0">
                <a:latin typeface="Times New Roman" panose="02020603050405020304" pitchFamily="18" charset="0"/>
                <a:cs typeface="Times New Roman" panose="02020603050405020304" pitchFamily="18" charset="0"/>
              </a:rPr>
              <a:t>Lip, G.Y., Lane, D.A., </a:t>
            </a:r>
            <a:r>
              <a:rPr lang="en-IN" sz="800" dirty="0" err="1">
                <a:latin typeface="Times New Roman" panose="02020603050405020304" pitchFamily="18" charset="0"/>
                <a:cs typeface="Times New Roman" panose="02020603050405020304" pitchFamily="18" charset="0"/>
              </a:rPr>
              <a:t>Lenarczyk</a:t>
            </a:r>
            <a:r>
              <a:rPr lang="en-IN" sz="800" dirty="0">
                <a:latin typeface="Times New Roman" panose="02020603050405020304" pitchFamily="18" charset="0"/>
                <a:cs typeface="Times New Roman" panose="02020603050405020304" pitchFamily="18" charset="0"/>
              </a:rPr>
              <a:t>, R., </a:t>
            </a:r>
            <a:r>
              <a:rPr lang="en-IN" sz="800" dirty="0" err="1">
                <a:latin typeface="Times New Roman" panose="02020603050405020304" pitchFamily="18" charset="0"/>
                <a:cs typeface="Times New Roman" panose="02020603050405020304" pitchFamily="18" charset="0"/>
              </a:rPr>
              <a:t>Boriani</a:t>
            </a:r>
            <a:r>
              <a:rPr lang="en-IN" sz="800" dirty="0">
                <a:latin typeface="Times New Roman" panose="02020603050405020304" pitchFamily="18" charset="0"/>
                <a:cs typeface="Times New Roman" panose="02020603050405020304" pitchFamily="18" charset="0"/>
              </a:rPr>
              <a:t>, G., </a:t>
            </a:r>
            <a:r>
              <a:rPr lang="en-IN" sz="800" dirty="0" err="1">
                <a:latin typeface="Times New Roman" panose="02020603050405020304" pitchFamily="18" charset="0"/>
                <a:cs typeface="Times New Roman" panose="02020603050405020304" pitchFamily="18" charset="0"/>
              </a:rPr>
              <a:t>Doehner</a:t>
            </a:r>
            <a:r>
              <a:rPr lang="en-IN" sz="800" dirty="0">
                <a:latin typeface="Times New Roman" panose="02020603050405020304" pitchFamily="18" charset="0"/>
                <a:cs typeface="Times New Roman" panose="02020603050405020304" pitchFamily="18" charset="0"/>
              </a:rPr>
              <a:t>, W., Benjamin, L.A., Fisher, M., Lowe, D., Sacco, R.L., Schnabel, R. and Watkins, C., 2022. Integrated care for optimizing the management of stroke and associated heart disease: a position paper of the European Society of Cardiology Council on Stroke. </a:t>
            </a:r>
            <a:r>
              <a:rPr lang="en-IN" sz="800" i="1" dirty="0">
                <a:latin typeface="Times New Roman" panose="02020603050405020304" pitchFamily="18" charset="0"/>
                <a:cs typeface="Times New Roman" panose="02020603050405020304" pitchFamily="18" charset="0"/>
              </a:rPr>
              <a:t>European heart journal</a:t>
            </a:r>
            <a:r>
              <a:rPr lang="en-IN" sz="800" dirty="0">
                <a:latin typeface="Times New Roman" panose="02020603050405020304" pitchFamily="18" charset="0"/>
                <a:cs typeface="Times New Roman" panose="02020603050405020304" pitchFamily="18" charset="0"/>
              </a:rPr>
              <a:t>, </a:t>
            </a:r>
            <a:r>
              <a:rPr lang="en-IN" sz="800" i="1" dirty="0">
                <a:latin typeface="Times New Roman" panose="02020603050405020304" pitchFamily="18" charset="0"/>
                <a:cs typeface="Times New Roman" panose="02020603050405020304" pitchFamily="18" charset="0"/>
              </a:rPr>
              <a:t>43</a:t>
            </a:r>
            <a:r>
              <a:rPr lang="en-IN" sz="800" dirty="0">
                <a:latin typeface="Times New Roman" panose="02020603050405020304" pitchFamily="18" charset="0"/>
                <a:cs typeface="Times New Roman" panose="02020603050405020304" pitchFamily="18" charset="0"/>
              </a:rPr>
              <a:t>(26), pp.2442-2460. </a:t>
            </a:r>
          </a:p>
          <a:p>
            <a:pPr marL="0" indent="0" algn="just">
              <a:buNone/>
            </a:pPr>
            <a:r>
              <a:rPr lang="en-IN" sz="800" dirty="0">
                <a:latin typeface="Times New Roman" panose="02020603050405020304" pitchFamily="18" charset="0"/>
                <a:cs typeface="Times New Roman" panose="02020603050405020304" pitchFamily="18" charset="0"/>
              </a:rPr>
              <a:t>Whittaker, E.M., Levy, A.R., </a:t>
            </a:r>
            <a:r>
              <a:rPr lang="en-IN" sz="800" dirty="0" err="1">
                <a:latin typeface="Times New Roman" panose="02020603050405020304" pitchFamily="18" charset="0"/>
                <a:cs typeface="Times New Roman" panose="02020603050405020304" pitchFamily="18" charset="0"/>
              </a:rPr>
              <a:t>Matata</a:t>
            </a:r>
            <a:r>
              <a:rPr lang="en-IN" sz="800" dirty="0">
                <a:latin typeface="Times New Roman" panose="02020603050405020304" pitchFamily="18" charset="0"/>
                <a:cs typeface="Times New Roman" panose="02020603050405020304" pitchFamily="18" charset="0"/>
              </a:rPr>
              <a:t>, B., </a:t>
            </a:r>
            <a:r>
              <a:rPr lang="en-IN" sz="800" dirty="0" err="1">
                <a:latin typeface="Times New Roman" panose="02020603050405020304" pitchFamily="18" charset="0"/>
                <a:cs typeface="Times New Roman" panose="02020603050405020304" pitchFamily="18" charset="0"/>
              </a:rPr>
              <a:t>Kinnafick</a:t>
            </a:r>
            <a:r>
              <a:rPr lang="en-IN" sz="800" dirty="0">
                <a:latin typeface="Times New Roman" panose="02020603050405020304" pitchFamily="18" charset="0"/>
                <a:cs typeface="Times New Roman" panose="02020603050405020304" pitchFamily="18" charset="0"/>
              </a:rPr>
              <a:t>, F.E. and </a:t>
            </a:r>
            <a:r>
              <a:rPr lang="en-IN" sz="800" dirty="0" err="1">
                <a:latin typeface="Times New Roman" panose="02020603050405020304" pitchFamily="18" charset="0"/>
                <a:cs typeface="Times New Roman" panose="02020603050405020304" pitchFamily="18" charset="0"/>
              </a:rPr>
              <a:t>Midgley</a:t>
            </a:r>
            <a:r>
              <a:rPr lang="en-IN" sz="800" dirty="0">
                <a:latin typeface="Times New Roman" panose="02020603050405020304" pitchFamily="18" charset="0"/>
                <a:cs typeface="Times New Roman" panose="02020603050405020304" pitchFamily="18" charset="0"/>
              </a:rPr>
              <a:t>, A.W., 2022. Using </a:t>
            </a:r>
            <a:r>
              <a:rPr lang="en-IN" sz="800" dirty="0" err="1">
                <a:latin typeface="Times New Roman" panose="02020603050405020304" pitchFamily="18" charset="0"/>
                <a:cs typeface="Times New Roman" panose="02020603050405020304" pitchFamily="18" charset="0"/>
              </a:rPr>
              <a:t>behavior</a:t>
            </a:r>
            <a:r>
              <a:rPr lang="en-IN" sz="800" dirty="0">
                <a:latin typeface="Times New Roman" panose="02020603050405020304" pitchFamily="18" charset="0"/>
                <a:cs typeface="Times New Roman" panose="02020603050405020304" pitchFamily="18" charset="0"/>
              </a:rPr>
              <a:t> change interventions in cardiac and pulmonary rehabilitation: perspectives from healthcare professionals in the United Kingdom. </a:t>
            </a:r>
            <a:r>
              <a:rPr lang="en-IN" sz="800" i="1" dirty="0">
                <a:latin typeface="Times New Roman" panose="02020603050405020304" pitchFamily="18" charset="0"/>
                <a:cs typeface="Times New Roman" panose="02020603050405020304" pitchFamily="18" charset="0"/>
              </a:rPr>
              <a:t>International Journal of Environmental Research and Public Health</a:t>
            </a:r>
            <a:r>
              <a:rPr lang="en-IN" sz="800" dirty="0">
                <a:latin typeface="Times New Roman" panose="02020603050405020304" pitchFamily="18" charset="0"/>
                <a:cs typeface="Times New Roman" panose="02020603050405020304" pitchFamily="18" charset="0"/>
              </a:rPr>
              <a:t>, </a:t>
            </a:r>
            <a:r>
              <a:rPr lang="en-IN" sz="800" i="1" dirty="0">
                <a:latin typeface="Times New Roman" panose="02020603050405020304" pitchFamily="18" charset="0"/>
                <a:cs typeface="Times New Roman" panose="02020603050405020304" pitchFamily="18" charset="0"/>
              </a:rPr>
              <a:t>19</a:t>
            </a:r>
            <a:r>
              <a:rPr lang="en-IN" sz="800" dirty="0">
                <a:latin typeface="Times New Roman" panose="02020603050405020304" pitchFamily="18" charset="0"/>
                <a:cs typeface="Times New Roman" panose="02020603050405020304" pitchFamily="18" charset="0"/>
              </a:rPr>
              <a:t>(4), p.1980. </a:t>
            </a:r>
          </a:p>
          <a:p>
            <a:pPr marL="0" indent="0" algn="just">
              <a:buNone/>
            </a:pPr>
            <a:r>
              <a:rPr lang="en-IN" sz="800" dirty="0">
                <a:latin typeface="Times New Roman" panose="02020603050405020304" pitchFamily="18" charset="0"/>
                <a:cs typeface="Times New Roman" panose="02020603050405020304" pitchFamily="18" charset="0"/>
              </a:rPr>
              <a:t>British Heart Foundation (2025) </a:t>
            </a:r>
            <a:r>
              <a:rPr lang="en-IN" sz="800" i="1" dirty="0">
                <a:latin typeface="Times New Roman" panose="02020603050405020304" pitchFamily="18" charset="0"/>
                <a:cs typeface="Times New Roman" panose="02020603050405020304" pitchFamily="18" charset="0"/>
              </a:rPr>
              <a:t>Heart statistics</a:t>
            </a:r>
            <a:r>
              <a:rPr lang="en-IN" sz="800" dirty="0">
                <a:latin typeface="Times New Roman" panose="02020603050405020304" pitchFamily="18" charset="0"/>
                <a:cs typeface="Times New Roman" panose="02020603050405020304" pitchFamily="18" charset="0"/>
              </a:rPr>
              <a:t>. Available at:</a:t>
            </a:r>
            <a:r>
              <a:rPr lang="en-IN" sz="800" dirty="0">
                <a:latin typeface="Times New Roman" panose="02020603050405020304" pitchFamily="18" charset="0"/>
                <a:cs typeface="Times New Roman" panose="02020603050405020304" pitchFamily="18" charset="0"/>
                <a:hlinkClick r:id="rId2"/>
              </a:rPr>
              <a:t> </a:t>
            </a:r>
            <a:r>
              <a:rPr lang="en-IN" sz="800" u="sng" dirty="0">
                <a:latin typeface="Times New Roman" panose="02020603050405020304" pitchFamily="18" charset="0"/>
                <a:cs typeface="Times New Roman" panose="02020603050405020304" pitchFamily="18" charset="0"/>
                <a:hlinkClick r:id="rId2"/>
              </a:rPr>
              <a:t>https://www.bhf.org.uk/what-we-do/our-research/heart-statistics</a:t>
            </a:r>
            <a:r>
              <a:rPr lang="en-IN" sz="800" dirty="0">
                <a:latin typeface="Times New Roman" panose="02020603050405020304" pitchFamily="18" charset="0"/>
                <a:cs typeface="Times New Roman" panose="02020603050405020304" pitchFamily="18" charset="0"/>
              </a:rPr>
              <a:t> </a:t>
            </a:r>
          </a:p>
          <a:p>
            <a:pPr marL="0" indent="0" algn="just">
              <a:buNone/>
            </a:pPr>
            <a:r>
              <a:rPr lang="en-IN" sz="800" dirty="0">
                <a:latin typeface="Times New Roman" panose="02020603050405020304" pitchFamily="18" charset="0"/>
                <a:cs typeface="Times New Roman" panose="02020603050405020304" pitchFamily="18" charset="0"/>
              </a:rPr>
              <a:t>National Institute for Health and Care Excellence (NICE) (2016) </a:t>
            </a:r>
            <a:r>
              <a:rPr lang="en-IN" sz="800" i="1" dirty="0">
                <a:latin typeface="Times New Roman" panose="02020603050405020304" pitchFamily="18" charset="0"/>
                <a:cs typeface="Times New Roman" panose="02020603050405020304" pitchFamily="18" charset="0"/>
              </a:rPr>
              <a:t>Stable angina: management (CG126)</a:t>
            </a:r>
            <a:r>
              <a:rPr lang="en-IN" sz="800" dirty="0">
                <a:latin typeface="Times New Roman" panose="02020603050405020304" pitchFamily="18" charset="0"/>
                <a:cs typeface="Times New Roman" panose="02020603050405020304" pitchFamily="18" charset="0"/>
              </a:rPr>
              <a:t>. Available at:</a:t>
            </a:r>
            <a:r>
              <a:rPr lang="en-IN" sz="800" dirty="0">
                <a:latin typeface="Times New Roman" panose="02020603050405020304" pitchFamily="18" charset="0"/>
                <a:cs typeface="Times New Roman" panose="02020603050405020304" pitchFamily="18" charset="0"/>
                <a:hlinkClick r:id="rId3"/>
              </a:rPr>
              <a:t> </a:t>
            </a:r>
            <a:r>
              <a:rPr lang="en-IN" sz="800" u="sng" dirty="0">
                <a:latin typeface="Times New Roman" panose="02020603050405020304" pitchFamily="18" charset="0"/>
                <a:cs typeface="Times New Roman" panose="02020603050405020304" pitchFamily="18" charset="0"/>
                <a:hlinkClick r:id="rId3"/>
              </a:rPr>
              <a:t>https://www.nice.org.uk/guidance/CG126</a:t>
            </a:r>
            <a:r>
              <a:rPr lang="en-IN" sz="800" dirty="0">
                <a:latin typeface="Times New Roman" panose="02020603050405020304" pitchFamily="18" charset="0"/>
                <a:cs typeface="Times New Roman" panose="02020603050405020304" pitchFamily="18" charset="0"/>
              </a:rPr>
              <a:t> </a:t>
            </a:r>
          </a:p>
          <a:p>
            <a:pPr marL="0" indent="0" algn="just">
              <a:buNone/>
            </a:pPr>
            <a:r>
              <a:rPr lang="en-IN" sz="800" dirty="0">
                <a:latin typeface="Times New Roman" panose="02020603050405020304" pitchFamily="18" charset="0"/>
                <a:cs typeface="Times New Roman" panose="02020603050405020304" pitchFamily="18" charset="0"/>
              </a:rPr>
              <a:t>NHS England (2019) </a:t>
            </a:r>
            <a:r>
              <a:rPr lang="en-IN" sz="800" i="1" dirty="0">
                <a:latin typeface="Times New Roman" panose="02020603050405020304" pitchFamily="18" charset="0"/>
                <a:cs typeface="Times New Roman" panose="02020603050405020304" pitchFamily="18" charset="0"/>
              </a:rPr>
              <a:t>Comprehensive model of personalised care</a:t>
            </a:r>
            <a:r>
              <a:rPr lang="en-IN" sz="800" dirty="0">
                <a:latin typeface="Times New Roman" panose="02020603050405020304" pitchFamily="18" charset="0"/>
                <a:cs typeface="Times New Roman" panose="02020603050405020304" pitchFamily="18" charset="0"/>
              </a:rPr>
              <a:t>. Available at:</a:t>
            </a:r>
            <a:r>
              <a:rPr lang="en-IN" sz="800" dirty="0">
                <a:latin typeface="Times New Roman" panose="02020603050405020304" pitchFamily="18" charset="0"/>
                <a:cs typeface="Times New Roman" panose="02020603050405020304" pitchFamily="18" charset="0"/>
                <a:hlinkClick r:id="rId4"/>
              </a:rPr>
              <a:t> </a:t>
            </a:r>
            <a:r>
              <a:rPr lang="en-IN" sz="800" u="sng" dirty="0">
                <a:latin typeface="Times New Roman" panose="02020603050405020304" pitchFamily="18" charset="0"/>
                <a:cs typeface="Times New Roman" panose="02020603050405020304" pitchFamily="18" charset="0"/>
                <a:hlinkClick r:id="rId4"/>
              </a:rPr>
              <a:t>https://www.england.nhs.uk/personalisedcare/comprehensive-model-of-personalised-care/</a:t>
            </a:r>
            <a:r>
              <a:rPr lang="en-IN" sz="8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12541712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40704" y="2946400"/>
            <a:ext cx="8825659" cy="3416300"/>
          </a:xfrm>
        </p:spPr>
        <p:txBody>
          <a:bodyPr>
            <a:normAutofit/>
          </a:bodyPr>
          <a:lstStyle/>
          <a:p>
            <a:pPr marL="0" indent="0" algn="ctr">
              <a:buNone/>
            </a:pPr>
            <a:r>
              <a:rPr lang="en-US" sz="4800" b="1" dirty="0"/>
              <a:t>THANK YOU</a:t>
            </a:r>
          </a:p>
        </p:txBody>
      </p:sp>
    </p:spTree>
    <p:extLst>
      <p:ext uri="{BB962C8B-B14F-4D97-AF65-F5344CB8AC3E}">
        <p14:creationId xmlns:p14="http://schemas.microsoft.com/office/powerpoint/2010/main" val="315725646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FFC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EC7F02AD-9687-440F-A9DF-FAA6F22270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38</TotalTime>
  <Words>3749</Words>
  <Application>Microsoft Office PowerPoint</Application>
  <PresentationFormat>Widescreen</PresentationFormat>
  <Paragraphs>118</Paragraphs>
  <Slides>14</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Calibri</vt:lpstr>
      <vt:lpstr>Century Gothic</vt:lpstr>
      <vt:lpstr>Times New Roman</vt:lpstr>
      <vt:lpstr>Wingdings 3</vt:lpstr>
      <vt:lpstr>Ion Boardroom</vt:lpstr>
      <vt:lpstr>   Community Care and Management of Longer-term Conditions                                     PALAV SHIRSAT </vt:lpstr>
      <vt:lpstr>Introduction: Coronary Heart Disease</vt:lpstr>
      <vt:lpstr>CHD: Definition, Symptoms and Aetiology </vt:lpstr>
      <vt:lpstr>Epidemiology and UK/Global Burden </vt:lpstr>
      <vt:lpstr>Economic, Social Burden and Comorbidities </vt:lpstr>
      <vt:lpstr>Diagnosis and Initial Assessment</vt:lpstr>
      <vt:lpstr>UK-Guided Management and Treatment </vt:lpstr>
      <vt:lpstr>Prevention and Health-Promotion </vt:lpstr>
      <vt:lpstr>Co-productive Care: Skills, Values and Behaviours </vt:lpstr>
      <vt:lpstr>Comprehensive Personalised Care and Self-Management</vt:lpstr>
      <vt:lpstr>Recommendations and Conclusion </vt:lpstr>
      <vt:lpstr>Reference list</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Community Care and Management of Longer-term Conditions</dc:title>
  <dc:creator>Mita</dc:creator>
  <cp:lastModifiedBy>Purvil Kanthariya</cp:lastModifiedBy>
  <cp:revision>4</cp:revision>
  <dcterms:created xsi:type="dcterms:W3CDTF">2026-08-07T10:12:14Z</dcterms:created>
  <dcterms:modified xsi:type="dcterms:W3CDTF">2026-08-11T08:45:44Z</dcterms:modified>
</cp:coreProperties>
</file>