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299" autoAdjust="0"/>
  </p:normalViewPr>
  <p:slideViewPr>
    <p:cSldViewPr snapToGrid="0">
      <p:cViewPr>
        <p:scale>
          <a:sx n="33" d="100"/>
          <a:sy n="33" d="100"/>
        </p:scale>
        <p:origin x="420" y="486"/>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54DFE-2726-4431-9655-0787136232D7}" type="datetimeFigureOut">
              <a:rPr lang="en-GB" smtClean="0"/>
              <a:t>25/06/2026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33D279-B20D-4357-B908-7B37DF2514DD}" type="slidenum">
              <a:rPr lang="en-GB" smtClean="0"/>
              <a:t>‹#›</a:t>
            </a:fld>
            <a:endParaRPr lang="en-GB"/>
          </a:p>
        </p:txBody>
      </p:sp>
    </p:spTree>
    <p:extLst>
      <p:ext uri="{BB962C8B-B14F-4D97-AF65-F5344CB8AC3E}">
        <p14:creationId xmlns:p14="http://schemas.microsoft.com/office/powerpoint/2010/main" val="4208129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Vrinda" panose="020B0502040204020203" pitchFamily="34" charset="0"/>
              </a:rPr>
              <a:t>This presentation will help in outlining the Job Description as well as the Person Specification developed for the role of Innovation Support Officer within the Student Union of UWTSD. This presentation will help in explaining how innovation has been integrated within the requirement documentation and how Human Resource Management has been contributing to the recruitment of employees who are capable enough to support organisational creativity, digital transformation and innovation. </a:t>
            </a:r>
          </a:p>
        </p:txBody>
      </p:sp>
      <p:sp>
        <p:nvSpPr>
          <p:cNvPr id="4" name="Slide Number Placeholder 3"/>
          <p:cNvSpPr>
            <a:spLocks noGrp="1"/>
          </p:cNvSpPr>
          <p:nvPr>
            <p:ph type="sldNum" sz="quarter" idx="5"/>
          </p:nvPr>
        </p:nvSpPr>
        <p:spPr/>
        <p:txBody>
          <a:bodyPr/>
          <a:lstStyle/>
          <a:p>
            <a:fld id="{9933D279-B20D-4357-B908-7B37DF2514DD}" type="slidenum">
              <a:rPr lang="en-GB" smtClean="0"/>
              <a:t>1</a:t>
            </a:fld>
            <a:endParaRPr lang="en-GB"/>
          </a:p>
        </p:txBody>
      </p:sp>
    </p:spTree>
    <p:extLst>
      <p:ext uri="{BB962C8B-B14F-4D97-AF65-F5344CB8AC3E}">
        <p14:creationId xmlns:p14="http://schemas.microsoft.com/office/powerpoint/2010/main" val="3901494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Innovation can be referred to as the implementation of new ideas, concepts, services, products or processes that help in the creation of value for the organisation. Modern organisations are depending more on innovation to respond effectively to the environmental and social changes and remain competitive in the market. HR managers, hence, play a crucial role in identifying as well as recruiting the most capable employees who possess adaptability, technological awareness and creativity. The role of Innovation Support Officer was developed particularly to support the requirements of the organisation.</a:t>
            </a: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9933D279-B20D-4357-B908-7B37DF2514DD}" type="slidenum">
              <a:rPr lang="en-GB" smtClean="0"/>
              <a:t>2</a:t>
            </a:fld>
            <a:endParaRPr lang="en-GB"/>
          </a:p>
        </p:txBody>
      </p:sp>
    </p:spTree>
    <p:extLst>
      <p:ext uri="{BB962C8B-B14F-4D97-AF65-F5344CB8AC3E}">
        <p14:creationId xmlns:p14="http://schemas.microsoft.com/office/powerpoint/2010/main" val="2620383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C441B-252D-D3EC-D4BA-256DBC810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31C844-3C70-2C03-D646-B6850C29F0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4FA891-248E-03F1-272C-941DC8AC1699}"/>
              </a:ext>
            </a:extLst>
          </p:cNvPr>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A job description helps in defining the duties, reporting relationships, overall purpose of the position within the organisation and its responsibilities. A well-designed job description can help the organisation in gaining the attention of suitable candidates, clarify the performance expectations and make sure the proper alignment between employee responsibilities and organisational goals. In the role of the Innovation Support Officer, the candidate is supposed to support student engagement, encourage creative and critical thinking, while contributing to the continuous improvement initiatives. This position is significant in supporting organisational development as it helps the Student Union identify innovative opportunities, improve the overall student experiences and service with the help of effective project collaboration and implementation.</a:t>
            </a: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E535C7E-76F4-6F3A-38AC-281F633D5F6B}"/>
              </a:ext>
            </a:extLst>
          </p:cNvPr>
          <p:cNvSpPr>
            <a:spLocks noGrp="1"/>
          </p:cNvSpPr>
          <p:nvPr>
            <p:ph type="sldNum" sz="quarter" idx="5"/>
          </p:nvPr>
        </p:nvSpPr>
        <p:spPr/>
        <p:txBody>
          <a:bodyPr/>
          <a:lstStyle/>
          <a:p>
            <a:fld id="{9933D279-B20D-4357-B908-7B37DF2514DD}" type="slidenum">
              <a:rPr lang="en-GB" smtClean="0"/>
              <a:t>3</a:t>
            </a:fld>
            <a:endParaRPr lang="en-GB"/>
          </a:p>
        </p:txBody>
      </p:sp>
    </p:spTree>
    <p:extLst>
      <p:ext uri="{BB962C8B-B14F-4D97-AF65-F5344CB8AC3E}">
        <p14:creationId xmlns:p14="http://schemas.microsoft.com/office/powerpoint/2010/main" val="3215414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CC0248-B243-B220-A668-BDF67B4FC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103914-A413-A39A-496C-842F91C569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D18E6A-A73C-AA89-3025-C44DFCD9CE91}"/>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These responsibilities were chosen to make sure that the Innovation Support Officer actively supports the organisation's innovation. It is important to seek technologies as one resource to recognise opportunities to improve, and to analyse student feedback to inform planning. Workshops are opportunities for co-operation, creativity, and idea development. Allying with stakeholders reinforces knowledge exchange and innovativeness networks. Routine outcomes monitoring promotes measurable outcomes and continuous improvement of projects. The roles together foster innovation as normal behaviour in the organisation and enhance the overall school experience for the students.</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References: CIPD (2024); West and Dawson (2022)</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28C1E54-DC98-1687-D7CD-10323DC0CB72}"/>
              </a:ext>
            </a:extLst>
          </p:cNvPr>
          <p:cNvSpPr>
            <a:spLocks noGrp="1"/>
          </p:cNvSpPr>
          <p:nvPr>
            <p:ph type="sldNum" sz="quarter" idx="5"/>
          </p:nvPr>
        </p:nvSpPr>
        <p:spPr/>
        <p:txBody>
          <a:bodyPr/>
          <a:lstStyle/>
          <a:p>
            <a:fld id="{9933D279-B20D-4357-B908-7B37DF2514DD}" type="slidenum">
              <a:rPr lang="en-GB" smtClean="0"/>
              <a:t>4</a:t>
            </a:fld>
            <a:endParaRPr lang="en-GB"/>
          </a:p>
        </p:txBody>
      </p:sp>
    </p:spTree>
    <p:extLst>
      <p:ext uri="{BB962C8B-B14F-4D97-AF65-F5344CB8AC3E}">
        <p14:creationId xmlns:p14="http://schemas.microsoft.com/office/powerpoint/2010/main" val="3154195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CC5BB-A72C-B003-D681-5971F00230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EB5113-5F65-67C2-EBE9-2286E7A76F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4E5444-3BBB-DDD4-8D34-919741A7F4E9}"/>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job description has innovation sewn through it as a key aspect of the work, as organisations always have to be flexible. Environmental scanning consists of recognising possibilities in the future and trends that are developing. The responsibilities of digital transformation help streamline and enhance service quality. Evidence-based decision-making will mean innovation based on solid evidence. By collaborating, people share ideas and knowledge, and this collaboration means learning from different points of view, providing more creative solutions than usual. It is possible to ensure that innovation is a continuous process through continuous improvement. Diversity and inclusion promote wider engagement and allow for different perspectives that positively influence innovation and organisational growth.</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References: De Bono (2019); CIPD (2024)</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AC9F387-8825-E148-EF00-69FD323D2DDD}"/>
              </a:ext>
            </a:extLst>
          </p:cNvPr>
          <p:cNvSpPr>
            <a:spLocks noGrp="1"/>
          </p:cNvSpPr>
          <p:nvPr>
            <p:ph type="sldNum" sz="quarter" idx="5"/>
          </p:nvPr>
        </p:nvSpPr>
        <p:spPr/>
        <p:txBody>
          <a:bodyPr/>
          <a:lstStyle/>
          <a:p>
            <a:fld id="{9933D279-B20D-4357-B908-7B37DF2514DD}" type="slidenum">
              <a:rPr lang="en-GB" smtClean="0"/>
              <a:t>5</a:t>
            </a:fld>
            <a:endParaRPr lang="en-GB"/>
          </a:p>
        </p:txBody>
      </p:sp>
    </p:spTree>
    <p:extLst>
      <p:ext uri="{BB962C8B-B14F-4D97-AF65-F5344CB8AC3E}">
        <p14:creationId xmlns:p14="http://schemas.microsoft.com/office/powerpoint/2010/main" val="3166690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199BC-F92E-AAE3-5962-F036B508E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13945F-1227-0A70-D70B-AE6444E895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6236D0-F9E3-0D75-A726-986EAC801732}"/>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person specification is used alongside the job description and aims to lay out the qualities that are required for success. It facilitates HRDs in evaluating the candidates during the process of recruitment and selection in the same manner. Knowledge, skills and experience requirements make sure that the applicant has the skills necessary for the position. Organisational fit and behavioural suitability are reflected through personal attributes. Good person specifications create clarity around recruitment decisions, enhance fairness and add to organisations' effectiveness and efficiency by ensuring the right candidates are hired to help fulfil their objectives.</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References: Armstrong and Taylor (2023); Torrington et al. (2023)</a:t>
            </a:r>
          </a:p>
        </p:txBody>
      </p:sp>
      <p:sp>
        <p:nvSpPr>
          <p:cNvPr id="4" name="Slide Number Placeholder 3">
            <a:extLst>
              <a:ext uri="{FF2B5EF4-FFF2-40B4-BE49-F238E27FC236}">
                <a16:creationId xmlns:a16="http://schemas.microsoft.com/office/drawing/2014/main" id="{1E5C1694-45C5-0C6E-5E3A-8AEDE13648AC}"/>
              </a:ext>
            </a:extLst>
          </p:cNvPr>
          <p:cNvSpPr>
            <a:spLocks noGrp="1"/>
          </p:cNvSpPr>
          <p:nvPr>
            <p:ph type="sldNum" sz="quarter" idx="5"/>
          </p:nvPr>
        </p:nvSpPr>
        <p:spPr/>
        <p:txBody>
          <a:bodyPr/>
          <a:lstStyle/>
          <a:p>
            <a:fld id="{9933D279-B20D-4357-B908-7B37DF2514DD}" type="slidenum">
              <a:rPr lang="en-GB" smtClean="0"/>
              <a:t>6</a:t>
            </a:fld>
            <a:endParaRPr lang="en-GB"/>
          </a:p>
        </p:txBody>
      </p:sp>
    </p:spTree>
    <p:extLst>
      <p:ext uri="{BB962C8B-B14F-4D97-AF65-F5344CB8AC3E}">
        <p14:creationId xmlns:p14="http://schemas.microsoft.com/office/powerpoint/2010/main" val="3686309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E7ACC-3BBF-76ED-BFAB-1996E17918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1ABE31-ABE5-AF56-5163-70DC70D20B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632590-E564-9F68-08D0-3F9F1BEBD707}"/>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knowledge, skills and experience are directly linked to the responsibilities of the job description. The understanding of innovation helps to build the organisation and improve services. Digital literacy has become increasingly significant in today's context as technology plays a significant role in organisations. Communication and teamwork skills are required as innovation sometimes involves working with others. Research and analytical skills are used to recommend evidence-based solutions to an issue and represent informed decisions. Experience in a relevant role indicates that one is capable of collaboration and positive project and organisational contribution.</a:t>
            </a:r>
          </a:p>
          <a:p>
            <a:r>
              <a:rPr lang="en-GB" sz="1800" dirty="0">
                <a:effectLst/>
                <a:latin typeface="Arial" panose="020B0604020202020204" pitchFamily="34" charset="0"/>
                <a:ea typeface="Calibri" panose="020F0502020204030204" pitchFamily="34" charset="0"/>
                <a:cs typeface="Vrinda" panose="020B0502040204020203" pitchFamily="34" charset="0"/>
              </a:rPr>
              <a:t>References: West and Dawson (2022); CIPD (2024)</a:t>
            </a: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6414584-2CA7-052D-9CBA-41B12A7386A9}"/>
              </a:ext>
            </a:extLst>
          </p:cNvPr>
          <p:cNvSpPr>
            <a:spLocks noGrp="1"/>
          </p:cNvSpPr>
          <p:nvPr>
            <p:ph type="sldNum" sz="quarter" idx="5"/>
          </p:nvPr>
        </p:nvSpPr>
        <p:spPr/>
        <p:txBody>
          <a:bodyPr/>
          <a:lstStyle/>
          <a:p>
            <a:fld id="{9933D279-B20D-4357-B908-7B37DF2514DD}" type="slidenum">
              <a:rPr lang="en-GB" smtClean="0"/>
              <a:t>7</a:t>
            </a:fld>
            <a:endParaRPr lang="en-GB"/>
          </a:p>
        </p:txBody>
      </p:sp>
    </p:spTree>
    <p:extLst>
      <p:ext uri="{BB962C8B-B14F-4D97-AF65-F5344CB8AC3E}">
        <p14:creationId xmlns:p14="http://schemas.microsoft.com/office/powerpoint/2010/main" val="175803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1ED06-1E60-6EE2-4F9B-DC42456426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1B7B95-8AEF-46D6-C34E-D9E8908DA7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8B826B-8579-7AC3-7F24-4D70F46182A3}"/>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Personal behaviours have a significant impact on organisational success and innovation needs more than just technical skills. Imaginative thinking facilitates brainstorming and allows workers to brainstorm ideas and solutions that may be different from the ones other people are considering. Support ability is the ability to adjust to new situations and the demands of work. Delivering a proactive approach promotes an initiative and problem-solving approach. Employees who are continually learning, they can acquire new knowledge and skills. Having a positive attitude towards change encourages participation and minimises resistance to innovation. These skills facilitate a culture which actively promotes and rewards improvement, creativity and innovation.</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References: De Bono (2019); Armstrong and Taylor (2023)</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B7AB082-94A7-F4B7-B8A8-9B697C2CF011}"/>
              </a:ext>
            </a:extLst>
          </p:cNvPr>
          <p:cNvSpPr>
            <a:spLocks noGrp="1"/>
          </p:cNvSpPr>
          <p:nvPr>
            <p:ph type="sldNum" sz="quarter" idx="5"/>
          </p:nvPr>
        </p:nvSpPr>
        <p:spPr/>
        <p:txBody>
          <a:bodyPr/>
          <a:lstStyle/>
          <a:p>
            <a:fld id="{9933D279-B20D-4357-B908-7B37DF2514DD}" type="slidenum">
              <a:rPr lang="en-GB" smtClean="0"/>
              <a:t>8</a:t>
            </a:fld>
            <a:endParaRPr lang="en-GB"/>
          </a:p>
        </p:txBody>
      </p:sp>
    </p:spTree>
    <p:extLst>
      <p:ext uri="{BB962C8B-B14F-4D97-AF65-F5344CB8AC3E}">
        <p14:creationId xmlns:p14="http://schemas.microsoft.com/office/powerpoint/2010/main" val="2118536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43812-A18C-49C0-70E7-AFA3F51677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8D603F-586B-A5B4-42A1-873AC85A8C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7CCD53-045D-7DAE-C845-49D42C799957}"/>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HRM plays a key role in the success of any organisation owing to its ability to enable all employees to have the required capabilities to support innovations in the organisation. Recruitment and Selection help to attract people with the capability of problem-solving and creativity. Training and development develop innovation capabilities and facilitate learning. Performance management drives for continuous improvement by identifying and celebrating successes and describing innovative behaviour. Employee engagement programs encourage collaboration and the sharing of knowledge. These HR functions foster a competent workforce to enable the organisation's goal or long-term competitiveness.</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References: Armstrong and Taylor (2023); CIPD (2024)</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070E90D-A458-280D-899B-C0A508AF3E33}"/>
              </a:ext>
            </a:extLst>
          </p:cNvPr>
          <p:cNvSpPr>
            <a:spLocks noGrp="1"/>
          </p:cNvSpPr>
          <p:nvPr>
            <p:ph type="sldNum" sz="quarter" idx="5"/>
          </p:nvPr>
        </p:nvSpPr>
        <p:spPr/>
        <p:txBody>
          <a:bodyPr/>
          <a:lstStyle/>
          <a:p>
            <a:fld id="{9933D279-B20D-4357-B908-7B37DF2514DD}" type="slidenum">
              <a:rPr lang="en-GB" smtClean="0"/>
              <a:t>9</a:t>
            </a:fld>
            <a:endParaRPr lang="en-GB"/>
          </a:p>
        </p:txBody>
      </p:sp>
    </p:spTree>
    <p:extLst>
      <p:ext uri="{BB962C8B-B14F-4D97-AF65-F5344CB8AC3E}">
        <p14:creationId xmlns:p14="http://schemas.microsoft.com/office/powerpoint/2010/main" val="3813687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AB47E-2BE1-198E-060F-BB62FD2DB3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82A50D-FC75-3CEF-E7FF-5C32B85152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8027DC-9BF2-0E23-8991-EEB2DA88EB64}"/>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Person Specification and the Job Description have been structured to hire someone who can assist with innovation, creativity and organisational improvement. A role description promotes an attitude of collaboration and excellence, while a person specification reflects the skills required to excel at the role. The combination of these documents is used for efficient recruitment and selection assessments, ensuring that capabilities and employee job skills align with the organisational goals. The Student Union can enhance innovation, promote student participation, and contribute to the future evolution of the organisation through effective HR practices.</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References: Armstrong and Taylor (2023); Torrington et al. (2023)</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6A2F874-BE41-6F11-3047-2FB5AAEBFB26}"/>
              </a:ext>
            </a:extLst>
          </p:cNvPr>
          <p:cNvSpPr>
            <a:spLocks noGrp="1"/>
          </p:cNvSpPr>
          <p:nvPr>
            <p:ph type="sldNum" sz="quarter" idx="5"/>
          </p:nvPr>
        </p:nvSpPr>
        <p:spPr/>
        <p:txBody>
          <a:bodyPr/>
          <a:lstStyle/>
          <a:p>
            <a:fld id="{9933D279-B20D-4357-B908-7B37DF2514DD}" type="slidenum">
              <a:rPr lang="en-GB" smtClean="0"/>
              <a:t>10</a:t>
            </a:fld>
            <a:endParaRPr lang="en-GB"/>
          </a:p>
        </p:txBody>
      </p:sp>
    </p:spTree>
    <p:extLst>
      <p:ext uri="{BB962C8B-B14F-4D97-AF65-F5344CB8AC3E}">
        <p14:creationId xmlns:p14="http://schemas.microsoft.com/office/powerpoint/2010/main" val="1893188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C6A8E-24CB-DCD7-F46F-6E43ABD843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798321-CA3D-E6D7-4AE2-3A6DDBB931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CFFA13-30BB-535F-55A4-86176B5795F9}"/>
              </a:ext>
            </a:extLst>
          </p:cNvPr>
          <p:cNvSpPr>
            <a:spLocks noGrp="1"/>
          </p:cNvSpPr>
          <p:nvPr>
            <p:ph type="body" idx="1"/>
          </p:nvPr>
        </p:nvSpPr>
        <p:spPr/>
        <p:txBody>
          <a:bodyPr/>
          <a:lstStyle/>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2B42D04-985E-E9D2-B837-103399A50239}"/>
              </a:ext>
            </a:extLst>
          </p:cNvPr>
          <p:cNvSpPr>
            <a:spLocks noGrp="1"/>
          </p:cNvSpPr>
          <p:nvPr>
            <p:ph type="sldNum" sz="quarter" idx="5"/>
          </p:nvPr>
        </p:nvSpPr>
        <p:spPr/>
        <p:txBody>
          <a:bodyPr/>
          <a:lstStyle/>
          <a:p>
            <a:fld id="{9933D279-B20D-4357-B908-7B37DF2514DD}" type="slidenum">
              <a:rPr lang="en-GB" smtClean="0"/>
              <a:t>11</a:t>
            </a:fld>
            <a:endParaRPr lang="en-GB"/>
          </a:p>
        </p:txBody>
      </p:sp>
    </p:spTree>
    <p:extLst>
      <p:ext uri="{BB962C8B-B14F-4D97-AF65-F5344CB8AC3E}">
        <p14:creationId xmlns:p14="http://schemas.microsoft.com/office/powerpoint/2010/main" val="1357214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BF970-E108-09C5-5E17-8A86C55664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6A128A-1039-2435-120F-7499033C56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D65638-2BFD-8FBD-FC0E-6EFD599C23FE}"/>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5" name="Footer Placeholder 4">
            <a:extLst>
              <a:ext uri="{FF2B5EF4-FFF2-40B4-BE49-F238E27FC236}">
                <a16:creationId xmlns:a16="http://schemas.microsoft.com/office/drawing/2014/main" id="{A91B24DB-0229-20EF-7E18-0F02D0F7F2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620ABC-20E3-F155-3726-4D0F07B6CAC9}"/>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1513993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BF4BB-1052-4FA5-5F94-4883297521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FFEB8F-2FAB-189F-5047-005C4240C1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5CE5E-1B99-F2D6-551E-FFB342F6212B}"/>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5" name="Footer Placeholder 4">
            <a:extLst>
              <a:ext uri="{FF2B5EF4-FFF2-40B4-BE49-F238E27FC236}">
                <a16:creationId xmlns:a16="http://schemas.microsoft.com/office/drawing/2014/main" id="{98A3559F-300C-8628-4CF6-526A86C32F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A33967-CD4D-8BF5-59BA-960BDCF007B0}"/>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29392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0E79-C31C-37AD-2348-C2168580DD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E7FF74-3EFC-205A-C182-B181EC0108F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C5C622-FD59-9FFC-A79F-38501025B76C}"/>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5" name="Footer Placeholder 4">
            <a:extLst>
              <a:ext uri="{FF2B5EF4-FFF2-40B4-BE49-F238E27FC236}">
                <a16:creationId xmlns:a16="http://schemas.microsoft.com/office/drawing/2014/main" id="{C0937B75-72F5-ACFF-D0FE-9C86071B36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C1F89-5811-4B0A-8292-55FD28961D76}"/>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3856388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9941A-AAAB-D185-6ECF-3FB630BB55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73F91-157B-9E72-2B01-25F6953BDF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BA2358-5179-5241-8161-5676EDD950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FCF1FC-57FA-85A1-58D2-09A2A15D856C}"/>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6" name="Footer Placeholder 5">
            <a:extLst>
              <a:ext uri="{FF2B5EF4-FFF2-40B4-BE49-F238E27FC236}">
                <a16:creationId xmlns:a16="http://schemas.microsoft.com/office/drawing/2014/main" id="{6FAFB11E-944B-9387-DE61-294E5C5B4B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E614A3-7291-2877-DAB4-E679215DB367}"/>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3879236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C6E8C-7DB1-9EC2-5D6B-5C3EE000F3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359D79-6B4F-0C21-CB2A-D39CFE3002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E6309F-A26D-0A59-3883-1425273236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55B7E8-BA0A-5952-2FE4-05ABEABD80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1E205D-7FFD-9BAD-E504-C8A6B2B031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8CA46E-BCA6-324A-821E-7CDD4A0C1F0C}"/>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8" name="Footer Placeholder 7">
            <a:extLst>
              <a:ext uri="{FF2B5EF4-FFF2-40B4-BE49-F238E27FC236}">
                <a16:creationId xmlns:a16="http://schemas.microsoft.com/office/drawing/2014/main" id="{D31CE0E9-04F3-84A5-2126-FBE6C98A4B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EB87CD-DD92-CBAA-0EA7-141EDD60EE5B}"/>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317711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5A3DE-5027-DF7A-CAA9-DDCA7596EF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8A9CE8-00E3-BEEC-7267-868BFCB4B7AB}"/>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4" name="Footer Placeholder 3">
            <a:extLst>
              <a:ext uri="{FF2B5EF4-FFF2-40B4-BE49-F238E27FC236}">
                <a16:creationId xmlns:a16="http://schemas.microsoft.com/office/drawing/2014/main" id="{388D7353-7243-DA93-49EE-985D2F9BB0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CBF0C9-6BAB-72D9-61D0-C6AE2BBBDB28}"/>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2387467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9EBB85-3B13-E1A3-3673-911BB09222C5}"/>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3" name="Footer Placeholder 2">
            <a:extLst>
              <a:ext uri="{FF2B5EF4-FFF2-40B4-BE49-F238E27FC236}">
                <a16:creationId xmlns:a16="http://schemas.microsoft.com/office/drawing/2014/main" id="{164F11DF-B93E-AD8C-FFF3-EF6A1D802E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1E00B4-4B22-B3A8-E3FC-BC0DE948E8A3}"/>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802708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66379-D807-1A74-C5EB-858D679968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AE2A31-D2BA-DB8F-152A-C80D1445CF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47E502-528A-3B7F-5623-A7CC4BCEF0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59080-03E5-AF08-341F-36F1A4ADA578}"/>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6" name="Footer Placeholder 5">
            <a:extLst>
              <a:ext uri="{FF2B5EF4-FFF2-40B4-BE49-F238E27FC236}">
                <a16:creationId xmlns:a16="http://schemas.microsoft.com/office/drawing/2014/main" id="{4825C19E-88C2-40AA-598B-4A44B0552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4B17A3-CD57-005C-ED62-C3B4AA3BF699}"/>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4168294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181D-C4FC-9B9D-A62B-5E59EB7516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216552-CA13-BA49-DE54-E030562143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EBB5E0-3426-8DCC-18AF-C2689EC23A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104C3D-00D6-30FE-0647-36E5923B73D8}"/>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6" name="Footer Placeholder 5">
            <a:extLst>
              <a:ext uri="{FF2B5EF4-FFF2-40B4-BE49-F238E27FC236}">
                <a16:creationId xmlns:a16="http://schemas.microsoft.com/office/drawing/2014/main" id="{C53B1279-0DDB-973A-C984-7E42BB039C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81F98A-BEBB-9DEC-965F-A1599C8F897C}"/>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2991520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ECFFE-048A-1A49-FDEF-43CB641BCF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D81AA0-B550-46EF-E6A5-6FB2E854EA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85774-006B-1AE6-1F6F-93C582CEF90F}"/>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5" name="Footer Placeholder 4">
            <a:extLst>
              <a:ext uri="{FF2B5EF4-FFF2-40B4-BE49-F238E27FC236}">
                <a16:creationId xmlns:a16="http://schemas.microsoft.com/office/drawing/2014/main" id="{23615796-812E-E9B0-0544-38C30CBFE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731AE-3EAE-9B92-F1C5-653511DE7634}"/>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4219982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850235-053E-699C-AEE5-11A7BAA2B0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9B63CD-A157-35BC-CDA4-162A797440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845C06-C374-663B-4161-2AF071FA6E09}"/>
              </a:ext>
            </a:extLst>
          </p:cNvPr>
          <p:cNvSpPr>
            <a:spLocks noGrp="1"/>
          </p:cNvSpPr>
          <p:nvPr>
            <p:ph type="dt" sz="half" idx="10"/>
          </p:nvPr>
        </p:nvSpPr>
        <p:spPr/>
        <p:txBody>
          <a:bodyPr/>
          <a:lstStyle/>
          <a:p>
            <a:fld id="{2C094837-36EF-4214-BC04-9DAAC950CDDD}" type="datetimeFigureOut">
              <a:rPr lang="en-GB" smtClean="0"/>
              <a:t>25/06/2026</a:t>
            </a:fld>
            <a:endParaRPr lang="en-GB"/>
          </a:p>
        </p:txBody>
      </p:sp>
      <p:sp>
        <p:nvSpPr>
          <p:cNvPr id="5" name="Footer Placeholder 4">
            <a:extLst>
              <a:ext uri="{FF2B5EF4-FFF2-40B4-BE49-F238E27FC236}">
                <a16:creationId xmlns:a16="http://schemas.microsoft.com/office/drawing/2014/main" id="{5424ED25-411B-ED92-D299-3B7CF408E6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4406E5-6986-61B4-208F-3EBE7A7E2D94}"/>
              </a:ext>
            </a:extLst>
          </p:cNvPr>
          <p:cNvSpPr>
            <a:spLocks noGrp="1"/>
          </p:cNvSpPr>
          <p:nvPr>
            <p:ph type="sldNum" sz="quarter" idx="12"/>
          </p:nvPr>
        </p:nvSpPr>
        <p:spPr/>
        <p:txBody>
          <a:bodyPr/>
          <a:lstStyle/>
          <a:p>
            <a:fld id="{59FAD7C3-6982-4B22-B988-A623224DD3E1}" type="slidenum">
              <a:rPr lang="en-GB" smtClean="0"/>
              <a:t>‹#›</a:t>
            </a:fld>
            <a:endParaRPr lang="en-GB"/>
          </a:p>
        </p:txBody>
      </p:sp>
    </p:spTree>
    <p:extLst>
      <p:ext uri="{BB962C8B-B14F-4D97-AF65-F5344CB8AC3E}">
        <p14:creationId xmlns:p14="http://schemas.microsoft.com/office/powerpoint/2010/main" val="3924451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D6CC0A-6CF2-29B2-CD57-BA9747B861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EB818D-8617-B6A9-8C45-647FC25AEA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E579B-2236-92E6-EADB-A72D4A2E70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094837-36EF-4214-BC04-9DAAC950CDDD}" type="datetimeFigureOut">
              <a:rPr lang="en-GB" smtClean="0"/>
              <a:t>25/06/2026</a:t>
            </a:fld>
            <a:endParaRPr lang="en-GB"/>
          </a:p>
        </p:txBody>
      </p:sp>
      <p:sp>
        <p:nvSpPr>
          <p:cNvPr id="5" name="Footer Placeholder 4">
            <a:extLst>
              <a:ext uri="{FF2B5EF4-FFF2-40B4-BE49-F238E27FC236}">
                <a16:creationId xmlns:a16="http://schemas.microsoft.com/office/drawing/2014/main" id="{3A5BD137-87BA-EFCD-1ECB-6C9CBF9D4E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974E8D5-1B9F-59EF-91EB-8CE0CA179F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9FAD7C3-6982-4B22-B988-A623224DD3E1}" type="slidenum">
              <a:rPr lang="en-GB" smtClean="0"/>
              <a:t>‹#›</a:t>
            </a:fld>
            <a:endParaRPr lang="en-GB"/>
          </a:p>
        </p:txBody>
      </p:sp>
    </p:spTree>
    <p:extLst>
      <p:ext uri="{BB962C8B-B14F-4D97-AF65-F5344CB8AC3E}">
        <p14:creationId xmlns:p14="http://schemas.microsoft.com/office/powerpoint/2010/main" val="25928708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BCFA-FB28-5860-EBED-1B14524E1D17}"/>
              </a:ext>
            </a:extLst>
          </p:cNvPr>
          <p:cNvSpPr>
            <a:spLocks noGrp="1"/>
          </p:cNvSpPr>
          <p:nvPr>
            <p:ph type="ctrTitle"/>
          </p:nvPr>
        </p:nvSpPr>
        <p:spPr>
          <a:xfrm>
            <a:off x="1143000" y="406400"/>
            <a:ext cx="10492740" cy="1582420"/>
          </a:xfrm>
        </p:spPr>
        <p:txBody>
          <a:bodyPr>
            <a:normAutofit fontScale="90000"/>
          </a:bodyPr>
          <a:lstStyle/>
          <a:p>
            <a:pPr marL="0" marR="0">
              <a:lnSpc>
                <a:spcPct val="100000"/>
              </a:lnSpc>
              <a:spcBef>
                <a:spcPts val="0"/>
              </a:spcBef>
              <a:spcAft>
                <a:spcPts val="0"/>
              </a:spcAft>
            </a:pPr>
            <a:r>
              <a:rPr lang="en-GB" sz="4400" b="1" dirty="0">
                <a:latin typeface="Arial" panose="020B0604020202020204" pitchFamily="34" charset="0"/>
                <a:cs typeface="Arial" panose="020B0604020202020204" pitchFamily="34" charset="0"/>
              </a:rPr>
              <a:t>Academic Interview for HR Processes</a:t>
            </a:r>
            <a:br>
              <a:rPr lang="en-GB" sz="4400" b="1" dirty="0">
                <a:latin typeface="Arial" panose="020B0604020202020204" pitchFamily="34" charset="0"/>
                <a:cs typeface="Arial" panose="020B0604020202020204" pitchFamily="34" charset="0"/>
              </a:rPr>
            </a:br>
            <a:r>
              <a:rPr lang="en-GB" sz="2800" b="1" kern="100" dirty="0">
                <a:effectLst/>
                <a:latin typeface="Arial" panose="020B0604020202020204" pitchFamily="34" charset="0"/>
                <a:ea typeface="Calibri" panose="020F0502020204030204" pitchFamily="34" charset="0"/>
                <a:cs typeface="Arial" panose="020B0604020202020204" pitchFamily="34" charset="0"/>
              </a:rPr>
              <a:t>Innovation Support Officer</a:t>
            </a:r>
            <a:br>
              <a:rPr lang="en-GB" sz="2800" b="1" kern="100" dirty="0">
                <a:effectLst/>
                <a:latin typeface="Arial" panose="020B0604020202020204" pitchFamily="34" charset="0"/>
                <a:ea typeface="Calibri" panose="020F0502020204030204" pitchFamily="34" charset="0"/>
                <a:cs typeface="Arial" panose="020B0604020202020204" pitchFamily="34" charset="0"/>
              </a:rPr>
            </a:br>
            <a:r>
              <a:rPr lang="en-GB" sz="2800" b="1" kern="100" dirty="0">
                <a:effectLst/>
                <a:latin typeface="Arial" panose="020B0604020202020204" pitchFamily="34" charset="0"/>
                <a:ea typeface="Calibri" panose="020F0502020204030204" pitchFamily="34" charset="0"/>
                <a:cs typeface="Arial" panose="020B0604020202020204" pitchFamily="34" charset="0"/>
              </a:rPr>
              <a:t>UWTSD Student Union</a:t>
            </a: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76E255E-E689-2C24-DD8A-2B58901D43EB}"/>
              </a:ext>
            </a:extLst>
          </p:cNvPr>
          <p:cNvSpPr>
            <a:spLocks noGrp="1"/>
          </p:cNvSpPr>
          <p:nvPr>
            <p:ph type="subTitle" idx="1"/>
          </p:nvPr>
        </p:nvSpPr>
        <p:spPr>
          <a:xfrm>
            <a:off x="1524000" y="3429000"/>
            <a:ext cx="9144000" cy="2560638"/>
          </a:xfrm>
        </p:spPr>
        <p:txBody>
          <a:bodyPr>
            <a:normAutofit/>
          </a:bodyPr>
          <a:lstStyle/>
          <a:p>
            <a:pPr marR="0" lvl="0">
              <a:lnSpc>
                <a:spcPct val="150000"/>
              </a:lnSpc>
              <a:spcBef>
                <a:spcPts val="0"/>
              </a:spcBef>
              <a:spcAft>
                <a:spcPts val="0"/>
              </a:spcAft>
              <a:buSzPts val="1000"/>
              <a:tabLst>
                <a:tab pos="457200" algn="l"/>
              </a:tabLst>
            </a:pPr>
            <a:r>
              <a:rPr lang="en-GB" b="1" kern="100" dirty="0">
                <a:effectLst/>
                <a:latin typeface="Arial" panose="020B0604020202020204" pitchFamily="34" charset="0"/>
                <a:ea typeface="Calibri" panose="020F0502020204030204" pitchFamily="34" charset="0"/>
                <a:cs typeface="Vrinda" panose="020B0502040204020203" pitchFamily="34" charset="0"/>
              </a:rPr>
              <a:t>Principles of Human Resource Management (LCBB5012)</a:t>
            </a:r>
          </a:p>
          <a:p>
            <a:pPr marR="0" lvl="0">
              <a:lnSpc>
                <a:spcPct val="150000"/>
              </a:lnSpc>
              <a:spcBef>
                <a:spcPts val="0"/>
              </a:spcBef>
              <a:spcAft>
                <a:spcPts val="0"/>
              </a:spcAft>
              <a:buSzPts val="1000"/>
              <a:tabLst>
                <a:tab pos="457200" algn="l"/>
              </a:tabLst>
            </a:pPr>
            <a:r>
              <a:rPr lang="en-GB" b="1" kern="100" dirty="0">
                <a:effectLst/>
                <a:latin typeface="Arial" panose="020B0604020202020204" pitchFamily="34" charset="0"/>
                <a:ea typeface="Calibri" panose="020F0502020204030204" pitchFamily="34" charset="0"/>
                <a:cs typeface="Vrinda" panose="020B0502040204020203" pitchFamily="34" charset="0"/>
              </a:rPr>
              <a:t>Academic Interview Assessment</a:t>
            </a:r>
          </a:p>
          <a:p>
            <a:pPr marR="0" lvl="0">
              <a:lnSpc>
                <a:spcPct val="150000"/>
              </a:lnSpc>
              <a:spcBef>
                <a:spcPts val="0"/>
              </a:spcBef>
              <a:spcAft>
                <a:spcPts val="0"/>
              </a:spcAft>
              <a:buSzPts val="1000"/>
              <a:tabLst>
                <a:tab pos="457200" algn="l"/>
              </a:tabLst>
            </a:pPr>
            <a:r>
              <a:rPr lang="en-GB" b="1" kern="100" dirty="0">
                <a:effectLst/>
                <a:latin typeface="Arial" panose="020B0604020202020204" pitchFamily="34" charset="0"/>
                <a:ea typeface="Calibri" panose="020F0502020204030204" pitchFamily="34" charset="0"/>
                <a:cs typeface="Vrinda" panose="020B0502040204020203" pitchFamily="34" charset="0"/>
              </a:rPr>
              <a:t>Job Description and Person Specification</a:t>
            </a:r>
          </a:p>
          <a:p>
            <a:pPr marR="0" lvl="0">
              <a:lnSpc>
                <a:spcPct val="150000"/>
              </a:lnSpc>
              <a:spcBef>
                <a:spcPts val="0"/>
              </a:spcBef>
              <a:spcAft>
                <a:spcPts val="0"/>
              </a:spcAft>
              <a:buSzPts val="1000"/>
              <a:tabLst>
                <a:tab pos="457200" algn="l"/>
              </a:tabLst>
            </a:pPr>
            <a:r>
              <a:rPr lang="en-GB" b="1" kern="100" dirty="0">
                <a:effectLst/>
                <a:latin typeface="Arial" panose="020B0604020202020204" pitchFamily="34" charset="0"/>
                <a:ea typeface="Calibri" panose="020F0502020204030204" pitchFamily="34" charset="0"/>
                <a:cs typeface="Vrinda" panose="020B0502040204020203" pitchFamily="34" charset="0"/>
              </a:rPr>
              <a:t>Innovation and HR Recruitment</a:t>
            </a:r>
          </a:p>
        </p:txBody>
      </p:sp>
    </p:spTree>
    <p:extLst>
      <p:ext uri="{BB962C8B-B14F-4D97-AF65-F5344CB8AC3E}">
        <p14:creationId xmlns:p14="http://schemas.microsoft.com/office/powerpoint/2010/main" val="3608537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EF9C-54DB-5F00-E00D-0594B844D999}"/>
              </a:ext>
            </a:extLst>
          </p:cNvPr>
          <p:cNvSpPr>
            <a:spLocks noGrp="1"/>
          </p:cNvSpPr>
          <p:nvPr>
            <p:ph type="ctrTitle"/>
          </p:nvPr>
        </p:nvSpPr>
        <p:spPr>
          <a:xfrm>
            <a:off x="0" y="207963"/>
            <a:ext cx="12192000" cy="935037"/>
          </a:xfrm>
        </p:spPr>
        <p:txBody>
          <a:bodyPr>
            <a:noAutofit/>
          </a:bodyPr>
          <a:lstStyle/>
          <a:p>
            <a:r>
              <a:rPr lang="en-GB" sz="3600" b="1" dirty="0">
                <a:latin typeface="Arial" panose="020B0604020202020204" pitchFamily="34" charset="0"/>
                <a:cs typeface="Arial" panose="020B0604020202020204" pitchFamily="34" charset="0"/>
              </a:rPr>
              <a:t>The Importance of Innovation in Modern Organisations</a:t>
            </a:r>
          </a:p>
        </p:txBody>
      </p:sp>
      <p:sp>
        <p:nvSpPr>
          <p:cNvPr id="3" name="Subtitle 2">
            <a:extLst>
              <a:ext uri="{FF2B5EF4-FFF2-40B4-BE49-F238E27FC236}">
                <a16:creationId xmlns:a16="http://schemas.microsoft.com/office/drawing/2014/main" id="{225331D0-FD65-1D39-E684-17A422A94DDD}"/>
              </a:ext>
            </a:extLst>
          </p:cNvPr>
          <p:cNvSpPr>
            <a:spLocks noGrp="1"/>
          </p:cNvSpPr>
          <p:nvPr>
            <p:ph type="subTitle" idx="1"/>
          </p:nvPr>
        </p:nvSpPr>
        <p:spPr>
          <a:xfrm>
            <a:off x="365760" y="1463040"/>
            <a:ext cx="7406640" cy="4709160"/>
          </a:xfrm>
        </p:spPr>
        <p:txBody>
          <a:bodyPr>
            <a:normAutofit fontScale="92500" lnSpcReduction="10000"/>
          </a:bodyPr>
          <a:lstStyle/>
          <a:p>
            <a:pPr marL="0" marR="0" algn="just">
              <a:lnSpc>
                <a:spcPct val="150000"/>
              </a:lnSpc>
              <a:spcBef>
                <a:spcPts val="0"/>
              </a:spcBef>
              <a:spcAft>
                <a:spcPts val="0"/>
              </a:spcAft>
            </a:pPr>
            <a:r>
              <a:rPr lang="en-GB" sz="2000" b="1" kern="100" dirty="0">
                <a:effectLst/>
                <a:latin typeface="Arial" panose="020B0604020202020204" pitchFamily="34" charset="0"/>
                <a:ea typeface="Calibri" panose="020F0502020204030204" pitchFamily="34" charset="0"/>
                <a:cs typeface="Vrinda" panose="020B0502040204020203" pitchFamily="34" charset="0"/>
              </a:rPr>
              <a:t>Key Points</a:t>
            </a:r>
            <a:endParaRPr lang="en-GB" sz="20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The organisation has been facing rapid technological changes over the years.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Artificial Intelligence (AI) and automation are transforming job roles.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Innovation helps in the improvement of organisational productivity, performance and competitiveness.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Employees with innovative mindsets can support the constant improvement of the organisation.</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HR recruitment process needs to properly align future organisational needs with the capabilities of the organisation.</a:t>
            </a:r>
          </a:p>
        </p:txBody>
      </p:sp>
      <p:sp>
        <p:nvSpPr>
          <p:cNvPr id="5" name="TextBox 4">
            <a:extLst>
              <a:ext uri="{FF2B5EF4-FFF2-40B4-BE49-F238E27FC236}">
                <a16:creationId xmlns:a16="http://schemas.microsoft.com/office/drawing/2014/main" id="{40DC0053-8270-0105-5FD0-10280B229C81}"/>
              </a:ext>
            </a:extLst>
          </p:cNvPr>
          <p:cNvSpPr txBox="1"/>
          <p:nvPr/>
        </p:nvSpPr>
        <p:spPr>
          <a:xfrm>
            <a:off x="2754630" y="6172200"/>
            <a:ext cx="1817370"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CIPD (2024)</a:t>
            </a:r>
          </a:p>
        </p:txBody>
      </p:sp>
      <p:pic>
        <p:nvPicPr>
          <p:cNvPr id="1026" name="Picture 2" descr="Innovation in Organizations">
            <a:extLst>
              <a:ext uri="{FF2B5EF4-FFF2-40B4-BE49-F238E27FC236}">
                <a16:creationId xmlns:a16="http://schemas.microsoft.com/office/drawing/2014/main" id="{9F981E8E-9C03-F1F4-150A-AA6E8B394E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62" t="13333" r="9813" b="10000"/>
          <a:stretch/>
        </p:blipFill>
        <p:spPr bwMode="auto">
          <a:xfrm>
            <a:off x="8092440" y="2104231"/>
            <a:ext cx="3733800" cy="3426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3528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03F8E-23C8-DC71-E80B-64B675959A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CC587A-245F-2FDF-5E6F-C29E368C8D23}"/>
              </a:ext>
            </a:extLst>
          </p:cNvPr>
          <p:cNvSpPr>
            <a:spLocks noGrp="1"/>
          </p:cNvSpPr>
          <p:nvPr>
            <p:ph type="ctrTitle"/>
          </p:nvPr>
        </p:nvSpPr>
        <p:spPr>
          <a:xfrm>
            <a:off x="0" y="207963"/>
            <a:ext cx="12192000" cy="935037"/>
          </a:xfrm>
        </p:spPr>
        <p:txBody>
          <a:bodyPr>
            <a:normAutofit/>
          </a:bodyPr>
          <a:lstStyle/>
          <a:p>
            <a:r>
              <a:rPr lang="en-GB" sz="4400" b="1" dirty="0">
                <a:latin typeface="Arial" panose="020B0604020202020204" pitchFamily="34" charset="0"/>
                <a:cs typeface="Arial" panose="020B0604020202020204" pitchFamily="34" charset="0"/>
              </a:rPr>
              <a:t>Job Description Overview</a:t>
            </a:r>
          </a:p>
        </p:txBody>
      </p:sp>
      <p:sp>
        <p:nvSpPr>
          <p:cNvPr id="3" name="Subtitle 2">
            <a:extLst>
              <a:ext uri="{FF2B5EF4-FFF2-40B4-BE49-F238E27FC236}">
                <a16:creationId xmlns:a16="http://schemas.microsoft.com/office/drawing/2014/main" id="{67BCB9B0-E488-0739-B37B-FC6D2D0F38BC}"/>
              </a:ext>
            </a:extLst>
          </p:cNvPr>
          <p:cNvSpPr>
            <a:spLocks noGrp="1"/>
          </p:cNvSpPr>
          <p:nvPr>
            <p:ph type="subTitle" idx="1"/>
          </p:nvPr>
        </p:nvSpPr>
        <p:spPr>
          <a:xfrm>
            <a:off x="365760" y="1463040"/>
            <a:ext cx="7200900" cy="4709160"/>
          </a:xfrm>
        </p:spPr>
        <p:txBody>
          <a:bodyPr>
            <a:normAutofit fontScale="92500" lnSpcReduction="10000"/>
          </a:bodyPr>
          <a:lstStyle/>
          <a:p>
            <a:pPr marL="0" marR="0" algn="just">
              <a:lnSpc>
                <a:spcPct val="150000"/>
              </a:lnSpc>
              <a:spcBef>
                <a:spcPts val="0"/>
              </a:spcBef>
              <a:spcAft>
                <a:spcPts val="0"/>
              </a:spcAft>
            </a:pPr>
            <a:r>
              <a:rPr lang="en-GB" sz="2000" b="1" kern="100" dirty="0">
                <a:effectLst/>
                <a:latin typeface="Arial" panose="020B0604020202020204" pitchFamily="34" charset="0"/>
                <a:ea typeface="Calibri" panose="020F0502020204030204" pitchFamily="34" charset="0"/>
                <a:cs typeface="Vrinda" panose="020B0502040204020203" pitchFamily="34" charset="0"/>
              </a:rPr>
              <a:t>Job Title: </a:t>
            </a:r>
            <a:r>
              <a:rPr lang="en-GB" sz="2000" kern="100" dirty="0">
                <a:effectLst/>
                <a:latin typeface="Arial" panose="020B0604020202020204" pitchFamily="34" charset="0"/>
                <a:ea typeface="Calibri" panose="020F0502020204030204" pitchFamily="34" charset="0"/>
                <a:cs typeface="Vrinda" panose="020B0502040204020203" pitchFamily="34" charset="0"/>
              </a:rPr>
              <a:t>Innovation Support Officer</a:t>
            </a:r>
          </a:p>
          <a:p>
            <a:pPr marL="0" marR="0" algn="just">
              <a:lnSpc>
                <a:spcPct val="150000"/>
              </a:lnSpc>
              <a:spcBef>
                <a:spcPts val="0"/>
              </a:spcBef>
              <a:spcAft>
                <a:spcPts val="0"/>
              </a:spcAft>
            </a:pPr>
            <a:r>
              <a:rPr lang="en-GB" sz="2000" b="1" kern="100" dirty="0">
                <a:effectLst/>
                <a:latin typeface="Arial" panose="020B0604020202020204" pitchFamily="34" charset="0"/>
                <a:ea typeface="Calibri" panose="020F0502020204030204" pitchFamily="34" charset="0"/>
                <a:cs typeface="Vrinda" panose="020B0502040204020203" pitchFamily="34" charset="0"/>
              </a:rPr>
              <a:t>Department: </a:t>
            </a:r>
            <a:r>
              <a:rPr lang="en-GB" sz="2000" kern="100" dirty="0">
                <a:effectLst/>
                <a:latin typeface="Arial" panose="020B0604020202020204" pitchFamily="34" charset="0"/>
                <a:ea typeface="Calibri" panose="020F0502020204030204" pitchFamily="34" charset="0"/>
                <a:cs typeface="Vrinda" panose="020B0502040204020203" pitchFamily="34" charset="0"/>
              </a:rPr>
              <a:t>UWTSD Student Union</a:t>
            </a:r>
          </a:p>
          <a:p>
            <a:pPr marL="0" marR="0" algn="just">
              <a:lnSpc>
                <a:spcPct val="150000"/>
              </a:lnSpc>
              <a:spcBef>
                <a:spcPts val="0"/>
              </a:spcBef>
              <a:spcAft>
                <a:spcPts val="0"/>
              </a:spcAft>
            </a:pPr>
            <a:r>
              <a:rPr lang="en-GB" sz="2000" b="1" kern="100" dirty="0">
                <a:effectLst/>
                <a:latin typeface="Arial" panose="020B0604020202020204" pitchFamily="34" charset="0"/>
                <a:ea typeface="Calibri" panose="020F0502020204030204" pitchFamily="34" charset="0"/>
                <a:cs typeface="Vrinda" panose="020B0502040204020203" pitchFamily="34" charset="0"/>
              </a:rPr>
              <a:t>Reports To: </a:t>
            </a:r>
            <a:r>
              <a:rPr lang="en-GB" sz="2000" kern="100" dirty="0">
                <a:effectLst/>
                <a:latin typeface="Arial" panose="020B0604020202020204" pitchFamily="34" charset="0"/>
                <a:ea typeface="Calibri" panose="020F0502020204030204" pitchFamily="34" charset="0"/>
                <a:cs typeface="Vrinda" panose="020B0502040204020203" pitchFamily="34" charset="0"/>
              </a:rPr>
              <a:t>Student Engagement and Development Manager</a:t>
            </a:r>
          </a:p>
          <a:p>
            <a:pPr marL="0" marR="0" algn="just">
              <a:lnSpc>
                <a:spcPct val="150000"/>
              </a:lnSpc>
              <a:spcBef>
                <a:spcPts val="0"/>
              </a:spcBef>
              <a:spcAft>
                <a:spcPts val="0"/>
              </a:spcAft>
            </a:pPr>
            <a:r>
              <a:rPr lang="en-GB" sz="2000" b="1" kern="100" dirty="0">
                <a:effectLst/>
                <a:latin typeface="Arial" panose="020B0604020202020204" pitchFamily="34" charset="0"/>
                <a:ea typeface="Calibri" panose="020F0502020204030204" pitchFamily="34" charset="0"/>
                <a:cs typeface="Vrinda" panose="020B0502040204020203" pitchFamily="34" charset="0"/>
              </a:rPr>
              <a:t>Purpose of the Role</a:t>
            </a:r>
            <a:endParaRPr lang="en-GB" sz="20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Supporting digital transformation and innovation initiatives.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Improvement of the service delivery and student engagement.</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Encourage continuous improvement and creativity.</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Assisting in the implementation of innovative solutions.</a:t>
            </a:r>
          </a:p>
          <a:p>
            <a:pPr marL="342900" marR="0" lvl="0" indent="-342900" algn="just">
              <a:lnSpc>
                <a:spcPct val="150000"/>
              </a:lnSpc>
              <a:spcBef>
                <a:spcPts val="0"/>
              </a:spcBef>
              <a:spcAft>
                <a:spcPts val="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Vrinda" panose="020B0502040204020203" pitchFamily="34" charset="0"/>
              </a:rPr>
              <a:t>Supporting organisational change as well as future development.</a:t>
            </a:r>
          </a:p>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(Torrington </a:t>
            </a:r>
            <a:r>
              <a:rPr lang="en-GB" sz="2000" i="1" kern="100" dirty="0">
                <a:effectLst/>
                <a:latin typeface="Arial" panose="020B0604020202020204" pitchFamily="34" charset="0"/>
                <a:ea typeface="Calibri" panose="020F0502020204030204" pitchFamily="34" charset="0"/>
                <a:cs typeface="Vrinda" panose="020B0502040204020203" pitchFamily="34" charset="0"/>
              </a:rPr>
              <a:t>et al</a:t>
            </a:r>
            <a:r>
              <a:rPr lang="en-GB" sz="2000" kern="100" dirty="0">
                <a:effectLst/>
                <a:latin typeface="Arial" panose="020B0604020202020204" pitchFamily="34" charset="0"/>
                <a:ea typeface="Calibri" panose="020F0502020204030204" pitchFamily="34" charset="0"/>
                <a:cs typeface="Vrinda" panose="020B0502040204020203" pitchFamily="34" charset="0"/>
              </a:rPr>
              <a:t>., 2023)</a:t>
            </a:r>
          </a:p>
        </p:txBody>
      </p:sp>
      <p:pic>
        <p:nvPicPr>
          <p:cNvPr id="2050" name="Picture 2" descr="Job description - Free professions and jobs icons">
            <a:extLst>
              <a:ext uri="{FF2B5EF4-FFF2-40B4-BE49-F238E27FC236}">
                <a16:creationId xmlns:a16="http://schemas.microsoft.com/office/drawing/2014/main" id="{8BA31B2D-B5D9-5B4F-1272-CB334EC98D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9140" y="1901190"/>
            <a:ext cx="3832860" cy="3832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841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94B1C-A24B-BD62-354D-6F0B9F9518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0ADCB8-C2B2-F82A-83BA-B1E23A6FE493}"/>
              </a:ext>
            </a:extLst>
          </p:cNvPr>
          <p:cNvSpPr>
            <a:spLocks noGrp="1"/>
          </p:cNvSpPr>
          <p:nvPr>
            <p:ph type="ctrTitle"/>
          </p:nvPr>
        </p:nvSpPr>
        <p:spPr>
          <a:xfrm>
            <a:off x="0" y="207963"/>
            <a:ext cx="12192000" cy="935037"/>
          </a:xfrm>
        </p:spPr>
        <p:txBody>
          <a:bodyPr>
            <a:noAutofit/>
          </a:bodyPr>
          <a:lstStyle/>
          <a:p>
            <a:r>
              <a:rPr lang="en-GB" sz="3600" b="1" dirty="0">
                <a:latin typeface="Arial" panose="020B0604020202020204" pitchFamily="34" charset="0"/>
                <a:cs typeface="Arial" panose="020B0604020202020204" pitchFamily="34" charset="0"/>
              </a:rPr>
              <a:t>Key Responsibilities of the Innovation Support Officer</a:t>
            </a:r>
          </a:p>
        </p:txBody>
      </p:sp>
      <p:sp>
        <p:nvSpPr>
          <p:cNvPr id="3" name="Subtitle 2">
            <a:extLst>
              <a:ext uri="{FF2B5EF4-FFF2-40B4-BE49-F238E27FC236}">
                <a16:creationId xmlns:a16="http://schemas.microsoft.com/office/drawing/2014/main" id="{FD4AC53D-4E1A-F8EF-E9B7-4C41B0E76F19}"/>
              </a:ext>
            </a:extLst>
          </p:cNvPr>
          <p:cNvSpPr>
            <a:spLocks noGrp="1"/>
          </p:cNvSpPr>
          <p:nvPr>
            <p:ph type="subTitle" idx="1"/>
          </p:nvPr>
        </p:nvSpPr>
        <p:spPr>
          <a:xfrm>
            <a:off x="365760" y="1463040"/>
            <a:ext cx="11361420" cy="4709160"/>
          </a:xfrm>
        </p:spPr>
        <p:txBody>
          <a:bodyPr>
            <a:normAutofit fontScale="92500"/>
          </a:bodyPr>
          <a:lstStyle/>
          <a:p>
            <a:pPr marL="0" marR="0" algn="just">
              <a:lnSpc>
                <a:spcPct val="150000"/>
              </a:lnSpc>
              <a:spcBef>
                <a:spcPts val="0"/>
              </a:spcBef>
              <a:spcAft>
                <a:spcPts val="0"/>
              </a:spcAft>
            </a:pPr>
            <a:r>
              <a:rPr lang="en-GB" b="1" kern="100" dirty="0">
                <a:effectLst/>
                <a:latin typeface="Arial" panose="020B0604020202020204" pitchFamily="34" charset="0"/>
                <a:ea typeface="Calibri" panose="020F0502020204030204" pitchFamily="34" charset="0"/>
                <a:cs typeface="Vrinda" panose="020B0502040204020203" pitchFamily="34" charset="0"/>
              </a:rPr>
              <a:t>Key Responsibilities</a:t>
            </a:r>
            <a:endParaRPr lang="en-GB"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It supports planning as well as implementation of the innovation projects.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Helps in researching the emerging technologies as well as current industry trends.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Collects and analyses feedback from the students.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Assists in the overall implementation of digital tools, technologies and systems.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Organisation of innovation workshops and events.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Collaborates properly with external and internal stakeholders.</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Helps in monitoring outcomes as well as performance.</a:t>
            </a:r>
          </a:p>
          <a:p>
            <a:pPr marL="342900" marR="0" lvl="0" indent="-342900" algn="just">
              <a:lnSpc>
                <a:spcPct val="150000"/>
              </a:lnSpc>
              <a:spcBef>
                <a:spcPts val="0"/>
              </a:spcBef>
              <a:spcAft>
                <a:spcPts val="0"/>
              </a:spcAft>
              <a:buFont typeface="Symbol" panose="05050102010706020507" pitchFamily="18" charset="2"/>
              <a:buChar char=""/>
            </a:pPr>
            <a:r>
              <a:rPr lang="en-GB" kern="100" dirty="0">
                <a:effectLst/>
                <a:latin typeface="Arial" panose="020B0604020202020204" pitchFamily="34" charset="0"/>
                <a:ea typeface="Calibri" panose="020F0502020204030204" pitchFamily="34" charset="0"/>
                <a:cs typeface="Vrinda" panose="020B0502040204020203" pitchFamily="34" charset="0"/>
              </a:rPr>
              <a:t>Helps in promoting creativity and continuous learning. </a:t>
            </a:r>
          </a:p>
          <a:p>
            <a:pPr algn="just">
              <a:lnSpc>
                <a:spcPct val="150000"/>
              </a:lnSpc>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B724D9B-C532-68F1-4A0D-EFD689EEE508}"/>
              </a:ext>
            </a:extLst>
          </p:cNvPr>
          <p:cNvSpPr txBox="1"/>
          <p:nvPr/>
        </p:nvSpPr>
        <p:spPr>
          <a:xfrm>
            <a:off x="3949065" y="6307574"/>
            <a:ext cx="6160770"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cs typeface="Vrinda" panose="020B0502040204020203" pitchFamily="34" charset="0"/>
              </a:rPr>
              <a:t>CIPD (2024); West and Dawson (2022)</a:t>
            </a:r>
            <a:endParaRPr lang="en-GB" dirty="0"/>
          </a:p>
        </p:txBody>
      </p:sp>
    </p:spTree>
    <p:extLst>
      <p:ext uri="{BB962C8B-B14F-4D97-AF65-F5344CB8AC3E}">
        <p14:creationId xmlns:p14="http://schemas.microsoft.com/office/powerpoint/2010/main" val="3016891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2C9F0-80EE-34FB-3554-5DAF7F28AB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7B90A0-ADBC-FD4C-0715-D07D458280B4}"/>
              </a:ext>
            </a:extLst>
          </p:cNvPr>
          <p:cNvSpPr>
            <a:spLocks noGrp="1"/>
          </p:cNvSpPr>
          <p:nvPr>
            <p:ph type="ctrTitle"/>
          </p:nvPr>
        </p:nvSpPr>
        <p:spPr>
          <a:xfrm>
            <a:off x="0" y="207963"/>
            <a:ext cx="12192000" cy="935037"/>
          </a:xfrm>
        </p:spPr>
        <p:txBody>
          <a:bodyPr>
            <a:normAutofit fontScale="90000"/>
          </a:bodyPr>
          <a:lstStyle/>
          <a:p>
            <a:r>
              <a:rPr lang="en-GB" sz="4400" b="1" dirty="0">
                <a:latin typeface="Arial" panose="020B0604020202020204" pitchFamily="34" charset="0"/>
                <a:cs typeface="Arial" panose="020B0604020202020204" pitchFamily="34" charset="0"/>
              </a:rPr>
              <a:t>Innovation Embedded Within the Job Description</a:t>
            </a:r>
          </a:p>
        </p:txBody>
      </p:sp>
      <p:sp>
        <p:nvSpPr>
          <p:cNvPr id="3" name="Subtitle 2">
            <a:extLst>
              <a:ext uri="{FF2B5EF4-FFF2-40B4-BE49-F238E27FC236}">
                <a16:creationId xmlns:a16="http://schemas.microsoft.com/office/drawing/2014/main" id="{F79AEA29-FEE1-803A-FE19-D09414456275}"/>
              </a:ext>
            </a:extLst>
          </p:cNvPr>
          <p:cNvSpPr>
            <a:spLocks noGrp="1"/>
          </p:cNvSpPr>
          <p:nvPr>
            <p:ph type="subTitle" idx="1"/>
          </p:nvPr>
        </p:nvSpPr>
        <p:spPr>
          <a:xfrm>
            <a:off x="365760" y="1463040"/>
            <a:ext cx="5463540" cy="4709160"/>
          </a:xfrm>
        </p:spPr>
        <p:txBody>
          <a:bodyPr>
            <a:normAutofit/>
          </a:bodyPr>
          <a:lstStyle/>
          <a:p>
            <a:pPr marL="0" marR="0" algn="just">
              <a:lnSpc>
                <a:spcPct val="150000"/>
              </a:lnSpc>
              <a:spcBef>
                <a:spcPts val="0"/>
              </a:spcBef>
              <a:spcAft>
                <a:spcPts val="0"/>
              </a:spcAft>
            </a:pPr>
            <a:r>
              <a:rPr lang="en-GB" kern="100" dirty="0">
                <a:effectLst/>
                <a:latin typeface="Arial" panose="020B0604020202020204" pitchFamily="34" charset="0"/>
                <a:ea typeface="Calibri" panose="020F0502020204030204" pitchFamily="34" charset="0"/>
                <a:cs typeface="Vrinda" panose="020B0502040204020203" pitchFamily="34" charset="0"/>
              </a:rPr>
              <a:t>Innovation Features Included</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Environmental scanning.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Digital transformation support.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Evidence-based decision-making.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Collaborative innovation.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Continuous improvement.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Diversity and inclusion. </a:t>
            </a:r>
          </a:p>
        </p:txBody>
      </p:sp>
      <p:sp>
        <p:nvSpPr>
          <p:cNvPr id="5" name="TextBox 4">
            <a:extLst>
              <a:ext uri="{FF2B5EF4-FFF2-40B4-BE49-F238E27FC236}">
                <a16:creationId xmlns:a16="http://schemas.microsoft.com/office/drawing/2014/main" id="{57B3CB48-BC43-2CF8-11FB-F9B57921E90E}"/>
              </a:ext>
            </a:extLst>
          </p:cNvPr>
          <p:cNvSpPr txBox="1"/>
          <p:nvPr/>
        </p:nvSpPr>
        <p:spPr>
          <a:xfrm>
            <a:off x="6362702" y="1478081"/>
            <a:ext cx="5082046" cy="3901837"/>
          </a:xfrm>
          <a:prstGeom prst="rect">
            <a:avLst/>
          </a:prstGeom>
          <a:noFill/>
        </p:spPr>
        <p:txBody>
          <a:bodyPr wrap="square">
            <a:spAutoFit/>
          </a:bodyPr>
          <a:lstStyle/>
          <a:p>
            <a:pPr marL="0" marR="0" algn="just">
              <a:lnSpc>
                <a:spcPct val="150000"/>
              </a:lnSpc>
              <a:spcBef>
                <a:spcPts val="0"/>
              </a:spcBef>
              <a:spcAft>
                <a:spcPts val="0"/>
              </a:spcAft>
            </a:pPr>
            <a:r>
              <a:rPr lang="en-GB" sz="2400" kern="100" dirty="0">
                <a:effectLst/>
                <a:latin typeface="Arial" panose="020B0604020202020204" pitchFamily="34" charset="0"/>
                <a:ea typeface="Calibri" panose="020F0502020204030204" pitchFamily="34" charset="0"/>
                <a:cs typeface="Vrinda" panose="020B0502040204020203" pitchFamily="34" charset="0"/>
              </a:rPr>
              <a:t>The importance of these duties.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400" kern="100" dirty="0">
                <a:effectLst/>
                <a:latin typeface="Arial" panose="020B0604020202020204" pitchFamily="34" charset="0"/>
                <a:ea typeface="Calibri" panose="020F0502020204030204" pitchFamily="34" charset="0"/>
                <a:cs typeface="Vrinda" panose="020B0502040204020203" pitchFamily="34" charset="0"/>
              </a:rPr>
              <a:t>Improve adaptability.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400" kern="100" dirty="0">
                <a:effectLst/>
                <a:latin typeface="Arial" panose="020B0604020202020204" pitchFamily="34" charset="0"/>
                <a:ea typeface="Calibri" panose="020F0502020204030204" pitchFamily="34" charset="0"/>
                <a:cs typeface="Vrinda" panose="020B0502040204020203" pitchFamily="34" charset="0"/>
              </a:rPr>
              <a:t>Enhance services.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400" kern="100" dirty="0">
                <a:effectLst/>
                <a:latin typeface="Arial" panose="020B0604020202020204" pitchFamily="34" charset="0"/>
                <a:ea typeface="Calibri" panose="020F0502020204030204" pitchFamily="34" charset="0"/>
                <a:cs typeface="Vrinda" panose="020B0502040204020203" pitchFamily="34" charset="0"/>
              </a:rPr>
              <a:t>Increase student satisfaction.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400" kern="100" dirty="0">
                <a:effectLst/>
                <a:latin typeface="Arial" panose="020B0604020202020204" pitchFamily="34" charset="0"/>
                <a:ea typeface="Calibri" panose="020F0502020204030204" pitchFamily="34" charset="0"/>
                <a:cs typeface="Vrinda" panose="020B0502040204020203" pitchFamily="34" charset="0"/>
              </a:rPr>
              <a:t>Support creative solutions.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400" kern="100" dirty="0">
                <a:effectLst/>
                <a:latin typeface="Arial" panose="020B0604020202020204" pitchFamily="34" charset="0"/>
                <a:ea typeface="Calibri" panose="020F0502020204030204" pitchFamily="34" charset="0"/>
                <a:cs typeface="Vrinda" panose="020B0502040204020203" pitchFamily="34" charset="0"/>
              </a:rPr>
              <a:t>Strengthen organisational capability. </a:t>
            </a:r>
          </a:p>
        </p:txBody>
      </p:sp>
      <p:sp>
        <p:nvSpPr>
          <p:cNvPr id="7" name="TextBox 6">
            <a:extLst>
              <a:ext uri="{FF2B5EF4-FFF2-40B4-BE49-F238E27FC236}">
                <a16:creationId xmlns:a16="http://schemas.microsoft.com/office/drawing/2014/main" id="{9CEFAA85-A6D0-9173-EE51-7B14697BF40F}"/>
              </a:ext>
            </a:extLst>
          </p:cNvPr>
          <p:cNvSpPr txBox="1"/>
          <p:nvPr/>
        </p:nvSpPr>
        <p:spPr>
          <a:xfrm>
            <a:off x="3097530" y="5987534"/>
            <a:ext cx="6268064"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cs typeface="Vrinda" panose="020B0502040204020203" pitchFamily="34" charset="0"/>
              </a:rPr>
              <a:t>De Bono (2019); CIPD (2024)</a:t>
            </a:r>
            <a:endParaRPr lang="en-GB" dirty="0"/>
          </a:p>
        </p:txBody>
      </p:sp>
    </p:spTree>
    <p:extLst>
      <p:ext uri="{BB962C8B-B14F-4D97-AF65-F5344CB8AC3E}">
        <p14:creationId xmlns:p14="http://schemas.microsoft.com/office/powerpoint/2010/main" val="2782204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B2777-A8AB-A517-DE75-8BE3586A8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89A5A1-EF70-25A8-747F-D1D5B91D3705}"/>
              </a:ext>
            </a:extLst>
          </p:cNvPr>
          <p:cNvSpPr>
            <a:spLocks noGrp="1"/>
          </p:cNvSpPr>
          <p:nvPr>
            <p:ph type="ctrTitle"/>
          </p:nvPr>
        </p:nvSpPr>
        <p:spPr>
          <a:xfrm>
            <a:off x="0" y="207963"/>
            <a:ext cx="12192000" cy="935037"/>
          </a:xfrm>
        </p:spPr>
        <p:txBody>
          <a:bodyPr>
            <a:normAutofit/>
          </a:bodyPr>
          <a:lstStyle/>
          <a:p>
            <a:r>
              <a:rPr lang="en-GB" sz="4400" b="1" dirty="0">
                <a:latin typeface="Arial" panose="020B0604020202020204" pitchFamily="34" charset="0"/>
                <a:cs typeface="Arial" panose="020B0604020202020204" pitchFamily="34" charset="0"/>
              </a:rPr>
              <a:t>Person Specification Overview</a:t>
            </a:r>
          </a:p>
        </p:txBody>
      </p:sp>
      <p:sp>
        <p:nvSpPr>
          <p:cNvPr id="3" name="Subtitle 2">
            <a:extLst>
              <a:ext uri="{FF2B5EF4-FFF2-40B4-BE49-F238E27FC236}">
                <a16:creationId xmlns:a16="http://schemas.microsoft.com/office/drawing/2014/main" id="{AA07AA6D-6451-00AC-DF75-BBEC0413B6AE}"/>
              </a:ext>
            </a:extLst>
          </p:cNvPr>
          <p:cNvSpPr>
            <a:spLocks noGrp="1"/>
          </p:cNvSpPr>
          <p:nvPr>
            <p:ph type="subTitle" idx="1"/>
          </p:nvPr>
        </p:nvSpPr>
        <p:spPr>
          <a:xfrm>
            <a:off x="365760" y="1463040"/>
            <a:ext cx="6330008" cy="4709160"/>
          </a:xfrm>
        </p:spPr>
        <p:txBody>
          <a:bodyPr>
            <a:normAutofit fontScale="92500" lnSpcReduction="10000"/>
          </a:bodyPr>
          <a:lstStyle/>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Understand the purpose of a Person Specification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Knowledge requirements.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Skills requirements.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Experience requirements.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Personal attributes. </a:t>
            </a:r>
          </a:p>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HR Benefits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Fair recruitment.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Objective selection criteria.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Better candidate-job fit.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Reduced recruitment risk.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000" kern="100" dirty="0">
                <a:effectLst/>
                <a:latin typeface="Arial" panose="020B0604020202020204" pitchFamily="34" charset="0"/>
                <a:ea typeface="Calibri" panose="020F0502020204030204" pitchFamily="34" charset="0"/>
                <a:cs typeface="Vrinda" panose="020B0502040204020203" pitchFamily="34" charset="0"/>
              </a:rPr>
              <a:t>Improved performance. </a:t>
            </a:r>
          </a:p>
        </p:txBody>
      </p:sp>
      <p:pic>
        <p:nvPicPr>
          <p:cNvPr id="3074" name="Picture 2" descr="Job description - Free user icons">
            <a:extLst>
              <a:ext uri="{FF2B5EF4-FFF2-40B4-BE49-F238E27FC236}">
                <a16:creationId xmlns:a16="http://schemas.microsoft.com/office/drawing/2014/main" id="{5A7B4ACB-7F10-3026-13D0-03C3BA3FCE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3102" y="1740555"/>
            <a:ext cx="4431645" cy="44316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4E9A62E-6B23-A4EC-C30D-2B79FBA19BAC}"/>
              </a:ext>
            </a:extLst>
          </p:cNvPr>
          <p:cNvSpPr txBox="1"/>
          <p:nvPr/>
        </p:nvSpPr>
        <p:spPr>
          <a:xfrm>
            <a:off x="2603090" y="6172200"/>
            <a:ext cx="6091084"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cs typeface="Vrinda" panose="020B0502040204020203" pitchFamily="34" charset="0"/>
              </a:rPr>
              <a:t>Armstrong and Taylor (2023); Torrington et al. (2023)</a:t>
            </a:r>
            <a:endParaRPr lang="en-GB" dirty="0"/>
          </a:p>
        </p:txBody>
      </p:sp>
    </p:spTree>
    <p:extLst>
      <p:ext uri="{BB962C8B-B14F-4D97-AF65-F5344CB8AC3E}">
        <p14:creationId xmlns:p14="http://schemas.microsoft.com/office/powerpoint/2010/main" val="2615895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B25A0-4CAE-FA63-FA58-65FD0EDA07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71BA7B-02B4-5A53-57AA-A4E1EF558606}"/>
              </a:ext>
            </a:extLst>
          </p:cNvPr>
          <p:cNvSpPr>
            <a:spLocks noGrp="1"/>
          </p:cNvSpPr>
          <p:nvPr>
            <p:ph type="ctrTitle"/>
          </p:nvPr>
        </p:nvSpPr>
        <p:spPr>
          <a:xfrm>
            <a:off x="0" y="207963"/>
            <a:ext cx="12192000" cy="935037"/>
          </a:xfrm>
        </p:spPr>
        <p:txBody>
          <a:bodyPr>
            <a:normAutofit fontScale="90000"/>
          </a:bodyPr>
          <a:lstStyle/>
          <a:p>
            <a:r>
              <a:rPr lang="en-GB" sz="4400" b="1" dirty="0">
                <a:latin typeface="Arial" panose="020B0604020202020204" pitchFamily="34" charset="0"/>
                <a:cs typeface="Arial" panose="020B0604020202020204" pitchFamily="34" charset="0"/>
              </a:rPr>
              <a:t>Knowledge, Skills and Experience Requirements</a:t>
            </a:r>
          </a:p>
        </p:txBody>
      </p:sp>
      <p:sp>
        <p:nvSpPr>
          <p:cNvPr id="3" name="Subtitle 2">
            <a:extLst>
              <a:ext uri="{FF2B5EF4-FFF2-40B4-BE49-F238E27FC236}">
                <a16:creationId xmlns:a16="http://schemas.microsoft.com/office/drawing/2014/main" id="{308CABB4-1177-CE52-2F1A-4E530C45F236}"/>
              </a:ext>
            </a:extLst>
          </p:cNvPr>
          <p:cNvSpPr>
            <a:spLocks noGrp="1"/>
          </p:cNvSpPr>
          <p:nvPr>
            <p:ph type="subTitle" idx="1"/>
          </p:nvPr>
        </p:nvSpPr>
        <p:spPr>
          <a:xfrm>
            <a:off x="365760" y="1463040"/>
            <a:ext cx="4737182" cy="4709160"/>
          </a:xfrm>
        </p:spPr>
        <p:txBody>
          <a:bodyPr>
            <a:normAutofit fontScale="92500" lnSpcReduction="20000"/>
          </a:bodyPr>
          <a:lstStyle/>
          <a:p>
            <a:pPr marL="0" marR="0" algn="just">
              <a:lnSpc>
                <a:spcPct val="150000"/>
              </a:lnSpc>
              <a:spcBef>
                <a:spcPts val="0"/>
              </a:spcBef>
              <a:spcAft>
                <a:spcPts val="0"/>
              </a:spcAft>
            </a:pPr>
            <a:r>
              <a:rPr lang="en-GB" sz="1600" kern="100" dirty="0">
                <a:effectLst/>
                <a:latin typeface="Arial" panose="020B0604020202020204" pitchFamily="34" charset="0"/>
                <a:ea typeface="Calibri" panose="020F0502020204030204" pitchFamily="34" charset="0"/>
                <a:cs typeface="Vrinda" panose="020B0502040204020203" pitchFamily="34" charset="0"/>
              </a:rPr>
              <a:t>Knowledge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Innovation and improvement.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Digital technologies.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Organisational development.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Student engagement. </a:t>
            </a:r>
          </a:p>
          <a:p>
            <a:pPr marL="0" marR="0" algn="just">
              <a:lnSpc>
                <a:spcPct val="150000"/>
              </a:lnSpc>
              <a:spcBef>
                <a:spcPts val="0"/>
              </a:spcBef>
              <a:spcAft>
                <a:spcPts val="0"/>
              </a:spcAft>
            </a:pPr>
            <a:r>
              <a:rPr lang="en-GB" sz="1600" kern="100" dirty="0">
                <a:effectLst/>
                <a:latin typeface="Arial" panose="020B0604020202020204" pitchFamily="34" charset="0"/>
                <a:ea typeface="Calibri" panose="020F0502020204030204" pitchFamily="34" charset="0"/>
                <a:cs typeface="Vrinda" panose="020B0502040204020203" pitchFamily="34" charset="0"/>
              </a:rPr>
              <a:t>Skills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Communication.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Problem-solving.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Research and analysis.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Digital literacy.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Teamwork. </a:t>
            </a:r>
          </a:p>
          <a:p>
            <a:pPr marL="0" marR="0" algn="just">
              <a:lnSpc>
                <a:spcPct val="150000"/>
              </a:lnSpc>
              <a:spcBef>
                <a:spcPts val="0"/>
              </a:spcBef>
              <a:spcAft>
                <a:spcPts val="0"/>
              </a:spcAft>
            </a:pPr>
            <a:r>
              <a:rPr lang="en-GB" sz="1600" kern="100" dirty="0">
                <a:effectLst/>
                <a:latin typeface="Arial" panose="020B0604020202020204" pitchFamily="34" charset="0"/>
                <a:ea typeface="Calibri" panose="020F0502020204030204" pitchFamily="34" charset="0"/>
                <a:cs typeface="Vrinda" panose="020B0502040204020203" pitchFamily="34" charset="0"/>
              </a:rPr>
              <a:t>Experience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Team-based working.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Digital collaboration tools.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dirty="0">
                <a:effectLst/>
                <a:latin typeface="Arial" panose="020B0604020202020204" pitchFamily="34" charset="0"/>
                <a:ea typeface="Calibri" panose="020F0502020204030204" pitchFamily="34" charset="0"/>
                <a:cs typeface="Vrinda" panose="020B0502040204020203" pitchFamily="34" charset="0"/>
              </a:rPr>
              <a:t>Student activities. </a:t>
            </a:r>
            <a:endParaRPr lang="en-GB" dirty="0">
              <a:latin typeface="Arial" panose="020B0604020202020204" pitchFamily="34" charset="0"/>
              <a:cs typeface="Arial" panose="020B0604020202020204" pitchFamily="34" charset="0"/>
            </a:endParaRPr>
          </a:p>
        </p:txBody>
      </p:sp>
      <p:pic>
        <p:nvPicPr>
          <p:cNvPr id="4098" name="Picture 2" descr="Key skills - Free business and finance icons">
            <a:extLst>
              <a:ext uri="{FF2B5EF4-FFF2-40B4-BE49-F238E27FC236}">
                <a16:creationId xmlns:a16="http://schemas.microsoft.com/office/drawing/2014/main" id="{35F50ED0-7A73-05FF-5D6E-682427D8BE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9060" y="1820443"/>
            <a:ext cx="3932902" cy="393290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170B7BA-B3F0-628F-E9D3-7179639D8EC4}"/>
              </a:ext>
            </a:extLst>
          </p:cNvPr>
          <p:cNvSpPr txBox="1"/>
          <p:nvPr/>
        </p:nvSpPr>
        <p:spPr>
          <a:xfrm>
            <a:off x="1445342" y="6246122"/>
            <a:ext cx="6194322"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cs typeface="Vrinda" panose="020B0502040204020203" pitchFamily="34" charset="0"/>
              </a:rPr>
              <a:t>West and Dawson (2022); CIPD (2024)</a:t>
            </a:r>
            <a:endParaRPr lang="en-GB" dirty="0"/>
          </a:p>
        </p:txBody>
      </p:sp>
    </p:spTree>
    <p:extLst>
      <p:ext uri="{BB962C8B-B14F-4D97-AF65-F5344CB8AC3E}">
        <p14:creationId xmlns:p14="http://schemas.microsoft.com/office/powerpoint/2010/main" val="2426256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9493C-0320-C687-D612-6D16DA18D7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353CF0-7889-C0CD-D77B-5CD8846686F5}"/>
              </a:ext>
            </a:extLst>
          </p:cNvPr>
          <p:cNvSpPr>
            <a:spLocks noGrp="1"/>
          </p:cNvSpPr>
          <p:nvPr>
            <p:ph type="ctrTitle"/>
          </p:nvPr>
        </p:nvSpPr>
        <p:spPr>
          <a:xfrm>
            <a:off x="0" y="207963"/>
            <a:ext cx="12192000" cy="935037"/>
          </a:xfrm>
        </p:spPr>
        <p:txBody>
          <a:bodyPr>
            <a:noAutofit/>
          </a:bodyPr>
          <a:lstStyle/>
          <a:p>
            <a:r>
              <a:rPr lang="en-GB" sz="3600" b="1" dirty="0">
                <a:latin typeface="Arial" panose="020B0604020202020204" pitchFamily="34" charset="0"/>
                <a:cs typeface="Arial" panose="020B0604020202020204" pitchFamily="34" charset="0"/>
              </a:rPr>
              <a:t>Innovation Embedded Within the Person Specification</a:t>
            </a:r>
          </a:p>
        </p:txBody>
      </p:sp>
      <p:sp>
        <p:nvSpPr>
          <p:cNvPr id="3" name="Subtitle 2">
            <a:extLst>
              <a:ext uri="{FF2B5EF4-FFF2-40B4-BE49-F238E27FC236}">
                <a16:creationId xmlns:a16="http://schemas.microsoft.com/office/drawing/2014/main" id="{631FE476-9DAE-A1F8-F3A1-CAEF3F4056E1}"/>
              </a:ext>
            </a:extLst>
          </p:cNvPr>
          <p:cNvSpPr>
            <a:spLocks noGrp="1"/>
          </p:cNvSpPr>
          <p:nvPr>
            <p:ph type="subTitle" idx="1"/>
          </p:nvPr>
        </p:nvSpPr>
        <p:spPr>
          <a:xfrm>
            <a:off x="365760" y="1463040"/>
            <a:ext cx="7008434" cy="4709160"/>
          </a:xfrm>
        </p:spPr>
        <p:txBody>
          <a:bodyPr>
            <a:normAutofit lnSpcReduction="10000"/>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Innovation Competencies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Creative thinking.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Adaptability.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Proactive behaviour.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Continuous learning.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Positive attitude to change. </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Why These Competencies Matter</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Generate ideas.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Support innovation.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Improve problem-solving.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Encourage improvement.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Support future growth. </a:t>
            </a:r>
          </a:p>
        </p:txBody>
      </p:sp>
      <p:pic>
        <p:nvPicPr>
          <p:cNvPr id="5122" name="Picture 2" descr="Innovation Sign Symbol Stock Illustrations – 280,180 Innovation Sign Symbol  Stock Illustrations, Vectors &amp; Clipart - Dreamstime">
            <a:extLst>
              <a:ext uri="{FF2B5EF4-FFF2-40B4-BE49-F238E27FC236}">
                <a16:creationId xmlns:a16="http://schemas.microsoft.com/office/drawing/2014/main" id="{AFC8164B-F8DD-D071-6A54-848A082F39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2950" y="1968910"/>
            <a:ext cx="4203290" cy="42032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59535AD-691D-E2D2-F7FD-CC9E4C16CDA5}"/>
              </a:ext>
            </a:extLst>
          </p:cNvPr>
          <p:cNvSpPr txBox="1"/>
          <p:nvPr/>
        </p:nvSpPr>
        <p:spPr>
          <a:xfrm>
            <a:off x="2647336" y="6172200"/>
            <a:ext cx="6179574"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De Bono (2019); Armstrong and Taylor (2023)</a:t>
            </a:r>
          </a:p>
        </p:txBody>
      </p:sp>
    </p:spTree>
    <p:extLst>
      <p:ext uri="{BB962C8B-B14F-4D97-AF65-F5344CB8AC3E}">
        <p14:creationId xmlns:p14="http://schemas.microsoft.com/office/powerpoint/2010/main" val="3777697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DFED8-CE8C-652E-FBAA-CCDC7DF623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DF1BAA-CC0F-B7A8-4666-3F54EF88FE99}"/>
              </a:ext>
            </a:extLst>
          </p:cNvPr>
          <p:cNvSpPr>
            <a:spLocks noGrp="1"/>
          </p:cNvSpPr>
          <p:nvPr>
            <p:ph type="ctrTitle"/>
          </p:nvPr>
        </p:nvSpPr>
        <p:spPr>
          <a:xfrm>
            <a:off x="0" y="207963"/>
            <a:ext cx="12192000" cy="935037"/>
          </a:xfrm>
        </p:spPr>
        <p:txBody>
          <a:bodyPr>
            <a:normAutofit/>
          </a:bodyPr>
          <a:lstStyle/>
          <a:p>
            <a:r>
              <a:rPr lang="en-GB" sz="4400" b="1" dirty="0">
                <a:latin typeface="Arial" panose="020B0604020202020204" pitchFamily="34" charset="0"/>
                <a:cs typeface="Arial" panose="020B0604020202020204" pitchFamily="34" charset="0"/>
              </a:rPr>
              <a:t>HRM Contribution to Organisational Success</a:t>
            </a:r>
          </a:p>
        </p:txBody>
      </p:sp>
      <p:sp>
        <p:nvSpPr>
          <p:cNvPr id="3" name="Subtitle 2">
            <a:extLst>
              <a:ext uri="{FF2B5EF4-FFF2-40B4-BE49-F238E27FC236}">
                <a16:creationId xmlns:a16="http://schemas.microsoft.com/office/drawing/2014/main" id="{1C1DCB68-744A-7A58-4F52-58D4812E9E77}"/>
              </a:ext>
            </a:extLst>
          </p:cNvPr>
          <p:cNvSpPr>
            <a:spLocks noGrp="1"/>
          </p:cNvSpPr>
          <p:nvPr>
            <p:ph type="subTitle" idx="1"/>
          </p:nvPr>
        </p:nvSpPr>
        <p:spPr>
          <a:xfrm>
            <a:off x="365760" y="1463040"/>
            <a:ext cx="6479254" cy="4709160"/>
          </a:xfrm>
        </p:spPr>
        <p:txBody>
          <a:bodyPr>
            <a:normAutofit lnSpcReduction="10000"/>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Recruitment and Selection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Attract innovative talent.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Improve workforce capability. </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Training and Development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Enhance innovation skills.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Support digital competencies. </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Performance Management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Encourage improvement.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Reward innovation. </a:t>
            </a: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Employee Engagement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Promote collaboration.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Improve performance. </a:t>
            </a:r>
          </a:p>
        </p:txBody>
      </p:sp>
      <p:pic>
        <p:nvPicPr>
          <p:cNvPr id="6146" name="Picture 2" descr="Understanding the Role of HRM in Modern Organisations | Ciel Tech">
            <a:extLst>
              <a:ext uri="{FF2B5EF4-FFF2-40B4-BE49-F238E27FC236}">
                <a16:creationId xmlns:a16="http://schemas.microsoft.com/office/drawing/2014/main" id="{167BA43D-F006-0F85-AD34-7C0518DAAF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8477" y="1919748"/>
            <a:ext cx="4107763" cy="37957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3C38FFC-696D-B5E3-ED87-7E40C16093AA}"/>
              </a:ext>
            </a:extLst>
          </p:cNvPr>
          <p:cNvSpPr txBox="1"/>
          <p:nvPr/>
        </p:nvSpPr>
        <p:spPr>
          <a:xfrm>
            <a:off x="2013155" y="6263971"/>
            <a:ext cx="6327058"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Armstrong and Taylor (2023); CIPD (2024)</a:t>
            </a:r>
          </a:p>
        </p:txBody>
      </p:sp>
    </p:spTree>
    <p:extLst>
      <p:ext uri="{BB962C8B-B14F-4D97-AF65-F5344CB8AC3E}">
        <p14:creationId xmlns:p14="http://schemas.microsoft.com/office/powerpoint/2010/main" val="4154650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87827A-7133-4602-E72C-4942888CFE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FE058-73D3-DAB7-502D-B9DA64618778}"/>
              </a:ext>
            </a:extLst>
          </p:cNvPr>
          <p:cNvSpPr>
            <a:spLocks noGrp="1"/>
          </p:cNvSpPr>
          <p:nvPr>
            <p:ph type="ctrTitle"/>
          </p:nvPr>
        </p:nvSpPr>
        <p:spPr>
          <a:xfrm>
            <a:off x="0" y="207963"/>
            <a:ext cx="12192000" cy="935037"/>
          </a:xfrm>
        </p:spPr>
        <p:txBody>
          <a:bodyPr>
            <a:normAutofit/>
          </a:bodyPr>
          <a:lstStyle/>
          <a:p>
            <a:r>
              <a:rPr lang="en-GB" sz="4400" b="1"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4FD2ED95-80E7-8EE0-FBE1-A42BDFA7B2CF}"/>
              </a:ext>
            </a:extLst>
          </p:cNvPr>
          <p:cNvSpPr>
            <a:spLocks noGrp="1"/>
          </p:cNvSpPr>
          <p:nvPr>
            <p:ph type="subTitle" idx="1"/>
          </p:nvPr>
        </p:nvSpPr>
        <p:spPr>
          <a:xfrm>
            <a:off x="365760" y="1463040"/>
            <a:ext cx="7200900" cy="4709160"/>
          </a:xfrm>
        </p:spPr>
        <p:txBody>
          <a:bodyPr>
            <a:normAutofit fontScale="92500" lnSpcReduction="20000"/>
          </a:bodyPr>
          <a:lstStyle/>
          <a:p>
            <a:pPr marL="0" marR="0" algn="just">
              <a:lnSpc>
                <a:spcPct val="150000"/>
              </a:lnSpc>
              <a:spcBef>
                <a:spcPts val="0"/>
              </a:spcBef>
              <a:spcAft>
                <a:spcPts val="0"/>
              </a:spcAft>
            </a:pPr>
            <a:r>
              <a:rPr lang="en-GB" sz="2800" kern="100" dirty="0">
                <a:effectLst/>
                <a:latin typeface="Arial" panose="020B0604020202020204" pitchFamily="34" charset="0"/>
                <a:ea typeface="Calibri" panose="020F0502020204030204" pitchFamily="34" charset="0"/>
                <a:cs typeface="Vrinda" panose="020B0502040204020203" pitchFamily="34" charset="0"/>
              </a:rPr>
              <a:t>Summary</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800" kern="100" dirty="0">
                <a:effectLst/>
                <a:latin typeface="Arial" panose="020B0604020202020204" pitchFamily="34" charset="0"/>
                <a:ea typeface="Calibri" panose="020F0502020204030204" pitchFamily="34" charset="0"/>
                <a:cs typeface="Vrinda" panose="020B0502040204020203" pitchFamily="34" charset="0"/>
              </a:rPr>
              <a:t>Innovation supports competitiveness.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800" kern="100" dirty="0">
                <a:effectLst/>
                <a:latin typeface="Arial" panose="020B0604020202020204" pitchFamily="34" charset="0"/>
                <a:ea typeface="Calibri" panose="020F0502020204030204" pitchFamily="34" charset="0"/>
                <a:cs typeface="Vrinda" panose="020B0502040204020203" pitchFamily="34" charset="0"/>
              </a:rPr>
              <a:t>Innovation goals are embedded in the Job Description.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800" kern="100" dirty="0">
                <a:effectLst/>
                <a:latin typeface="Arial" panose="020B0604020202020204" pitchFamily="34" charset="0"/>
                <a:ea typeface="Calibri" panose="020F0502020204030204" pitchFamily="34" charset="0"/>
                <a:cs typeface="Vrinda" panose="020B0502040204020203" pitchFamily="34" charset="0"/>
              </a:rPr>
              <a:t>Competencies are identified in a person specification.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800" kern="100" dirty="0">
                <a:effectLst/>
                <a:latin typeface="Arial" panose="020B0604020202020204" pitchFamily="34" charset="0"/>
                <a:ea typeface="Calibri" panose="020F0502020204030204" pitchFamily="34" charset="0"/>
                <a:cs typeface="Vrinda" panose="020B0502040204020203" pitchFamily="34" charset="0"/>
              </a:rPr>
              <a:t>HR recruitment promotes success. </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2800" kern="100" dirty="0">
                <a:effectLst/>
                <a:latin typeface="Arial" panose="020B0604020202020204" pitchFamily="34" charset="0"/>
                <a:ea typeface="Calibri" panose="020F0502020204030204" pitchFamily="34" charset="0"/>
                <a:cs typeface="Vrinda" panose="020B0502040204020203" pitchFamily="34" charset="0"/>
              </a:rPr>
              <a:t>Innovation Officer improves the student experience.  </a:t>
            </a:r>
          </a:p>
        </p:txBody>
      </p:sp>
      <p:pic>
        <p:nvPicPr>
          <p:cNvPr id="7170" name="Picture 2" descr="Conclusion icon Vector Images &amp; Graphics for Commercial Use | VectorStock">
            <a:extLst>
              <a:ext uri="{FF2B5EF4-FFF2-40B4-BE49-F238E27FC236}">
                <a16:creationId xmlns:a16="http://schemas.microsoft.com/office/drawing/2014/main" id="{1924A72F-4548-C058-B80F-419FE61BE7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0180" y="2040746"/>
            <a:ext cx="3376060" cy="35537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426E958-D7D8-482F-1B8B-8F5B63447FB2}"/>
              </a:ext>
            </a:extLst>
          </p:cNvPr>
          <p:cNvSpPr txBox="1"/>
          <p:nvPr/>
        </p:nvSpPr>
        <p:spPr>
          <a:xfrm>
            <a:off x="3050458" y="6172200"/>
            <a:ext cx="6091084" cy="369332"/>
          </a:xfrm>
          <a:prstGeom prst="rect">
            <a:avLst/>
          </a:prstGeom>
          <a:noFill/>
        </p:spPr>
        <p:txBody>
          <a:bodyPr wrap="square">
            <a:spAutoFit/>
          </a:bodyPr>
          <a:lstStyle/>
          <a:p>
            <a:r>
              <a:rPr lang="en-GB" sz="1800" kern="100" dirty="0">
                <a:effectLst/>
                <a:latin typeface="Arial" panose="020B0604020202020204" pitchFamily="34" charset="0"/>
                <a:ea typeface="Calibri" panose="020F0502020204030204" pitchFamily="34" charset="0"/>
                <a:cs typeface="Vrinda" panose="020B0502040204020203" pitchFamily="34" charset="0"/>
              </a:rPr>
              <a:t>Armstrong and Taylor (2023); Torrington et al. (2023)</a:t>
            </a:r>
            <a:endParaRPr lang="en-GB" dirty="0"/>
          </a:p>
        </p:txBody>
      </p:sp>
    </p:spTree>
    <p:extLst>
      <p:ext uri="{BB962C8B-B14F-4D97-AF65-F5344CB8AC3E}">
        <p14:creationId xmlns:p14="http://schemas.microsoft.com/office/powerpoint/2010/main" val="1352656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AFE6B-9FB2-E87A-F963-659D76E5AA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195420-C036-CDBD-F361-F19D6F18D362}"/>
              </a:ext>
            </a:extLst>
          </p:cNvPr>
          <p:cNvSpPr>
            <a:spLocks noGrp="1"/>
          </p:cNvSpPr>
          <p:nvPr>
            <p:ph type="ctrTitle"/>
          </p:nvPr>
        </p:nvSpPr>
        <p:spPr>
          <a:xfrm>
            <a:off x="0" y="207963"/>
            <a:ext cx="12192000" cy="935037"/>
          </a:xfrm>
        </p:spPr>
        <p:txBody>
          <a:bodyPr>
            <a:normAutofit/>
          </a:bodyPr>
          <a:lstStyle/>
          <a:p>
            <a:r>
              <a:rPr lang="en-GB" sz="4400" b="1"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A1F35716-8EDE-7402-CB60-1A3AF9A8556C}"/>
              </a:ext>
            </a:extLst>
          </p:cNvPr>
          <p:cNvSpPr>
            <a:spLocks noGrp="1"/>
          </p:cNvSpPr>
          <p:nvPr>
            <p:ph type="subTitle" idx="1"/>
          </p:nvPr>
        </p:nvSpPr>
        <p:spPr>
          <a:xfrm>
            <a:off x="365760" y="1463040"/>
            <a:ext cx="11269980" cy="4709160"/>
          </a:xfrm>
        </p:spPr>
        <p:txBody>
          <a:bodyPr/>
          <a:lstStyle/>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Armstrong, M. and Taylor, S. (2023). </a:t>
            </a:r>
            <a:r>
              <a:rPr lang="en-GB" sz="2000" i="1" kern="100" dirty="0">
                <a:effectLst/>
                <a:latin typeface="Arial" panose="020B0604020202020204" pitchFamily="34" charset="0"/>
                <a:ea typeface="Calibri" panose="020F0502020204030204" pitchFamily="34" charset="0"/>
                <a:cs typeface="Vrinda" panose="020B0502040204020203" pitchFamily="34" charset="0"/>
              </a:rPr>
              <a:t>Armstrong's Handbook of Human Resource Management Practice</a:t>
            </a:r>
            <a:r>
              <a:rPr lang="en-GB" sz="2000" kern="100" dirty="0">
                <a:effectLst/>
                <a:latin typeface="Arial" panose="020B0604020202020204" pitchFamily="34" charset="0"/>
                <a:ea typeface="Calibri" panose="020F0502020204030204" pitchFamily="34" charset="0"/>
                <a:cs typeface="Vrinda" panose="020B0502040204020203" pitchFamily="34" charset="0"/>
              </a:rPr>
              <a:t>. 16th </a:t>
            </a:r>
            <a:r>
              <a:rPr lang="en-GB" sz="2000" kern="100" dirty="0" err="1">
                <a:effectLst/>
                <a:latin typeface="Arial" panose="020B0604020202020204" pitchFamily="34" charset="0"/>
                <a:ea typeface="Calibri" panose="020F0502020204030204" pitchFamily="34" charset="0"/>
                <a:cs typeface="Vrinda" panose="020B0502040204020203" pitchFamily="34" charset="0"/>
              </a:rPr>
              <a:t>edn</a:t>
            </a:r>
            <a:r>
              <a:rPr lang="en-GB" sz="2000" kern="100" dirty="0">
                <a:effectLst/>
                <a:latin typeface="Arial" panose="020B0604020202020204" pitchFamily="34" charset="0"/>
                <a:ea typeface="Calibri" panose="020F0502020204030204" pitchFamily="34" charset="0"/>
                <a:cs typeface="Vrinda" panose="020B0502040204020203" pitchFamily="34" charset="0"/>
              </a:rPr>
              <a:t>. London: Kogan Page.</a:t>
            </a:r>
          </a:p>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CIPD (2024) </a:t>
            </a:r>
            <a:r>
              <a:rPr lang="en-GB" sz="2000" i="1" kern="100" dirty="0">
                <a:effectLst/>
                <a:latin typeface="Arial" panose="020B0604020202020204" pitchFamily="34" charset="0"/>
                <a:ea typeface="Calibri" panose="020F0502020204030204" pitchFamily="34" charset="0"/>
                <a:cs typeface="Vrinda" panose="020B0502040204020203" pitchFamily="34" charset="0"/>
              </a:rPr>
              <a:t>Innovation in the Workplace</a:t>
            </a:r>
            <a:r>
              <a:rPr lang="en-GB" sz="2000" kern="100" dirty="0">
                <a:effectLst/>
                <a:latin typeface="Arial" panose="020B0604020202020204" pitchFamily="34" charset="0"/>
                <a:ea typeface="Calibri" panose="020F0502020204030204" pitchFamily="34" charset="0"/>
                <a:cs typeface="Vrinda" panose="020B0502040204020203" pitchFamily="34" charset="0"/>
              </a:rPr>
              <a:t>. London: Chartered Institute of Personnel and Development.</a:t>
            </a:r>
          </a:p>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De Bono, E. (2019). </a:t>
            </a:r>
            <a:r>
              <a:rPr lang="en-GB" sz="2000" i="1" kern="100" dirty="0">
                <a:effectLst/>
                <a:latin typeface="Arial" panose="020B0604020202020204" pitchFamily="34" charset="0"/>
                <a:ea typeface="Calibri" panose="020F0502020204030204" pitchFamily="34" charset="0"/>
                <a:cs typeface="Vrinda" panose="020B0502040204020203" pitchFamily="34" charset="0"/>
              </a:rPr>
              <a:t>Serious Creativity: Using the Power of Lateral Thinking to Create New Ideas</a:t>
            </a:r>
            <a:r>
              <a:rPr lang="en-GB" sz="2000" kern="100" dirty="0">
                <a:effectLst/>
                <a:latin typeface="Arial" panose="020B0604020202020204" pitchFamily="34" charset="0"/>
                <a:ea typeface="Calibri" panose="020F0502020204030204" pitchFamily="34" charset="0"/>
                <a:cs typeface="Vrinda" panose="020B0502040204020203" pitchFamily="34" charset="0"/>
              </a:rPr>
              <a:t>. London: Penguin.</a:t>
            </a:r>
          </a:p>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Torrington, D., Hall, L., Taylor, S. and Atkinson, C. (2023). </a:t>
            </a:r>
            <a:r>
              <a:rPr lang="en-GB" sz="2000" i="1" kern="100" dirty="0">
                <a:effectLst/>
                <a:latin typeface="Arial" panose="020B0604020202020204" pitchFamily="34" charset="0"/>
                <a:ea typeface="Calibri" panose="020F0502020204030204" pitchFamily="34" charset="0"/>
                <a:cs typeface="Vrinda" panose="020B0502040204020203" pitchFamily="34" charset="0"/>
              </a:rPr>
              <a:t>Human Resource Management</a:t>
            </a:r>
            <a:r>
              <a:rPr lang="en-GB" sz="2000" kern="100" dirty="0">
                <a:effectLst/>
                <a:latin typeface="Arial" panose="020B0604020202020204" pitchFamily="34" charset="0"/>
                <a:ea typeface="Calibri" panose="020F0502020204030204" pitchFamily="34" charset="0"/>
                <a:cs typeface="Vrinda" panose="020B0502040204020203" pitchFamily="34" charset="0"/>
              </a:rPr>
              <a:t>. 12th </a:t>
            </a:r>
            <a:r>
              <a:rPr lang="en-GB" sz="2000" kern="100" dirty="0" err="1">
                <a:effectLst/>
                <a:latin typeface="Arial" panose="020B0604020202020204" pitchFamily="34" charset="0"/>
                <a:ea typeface="Calibri" panose="020F0502020204030204" pitchFamily="34" charset="0"/>
                <a:cs typeface="Vrinda" panose="020B0502040204020203" pitchFamily="34" charset="0"/>
              </a:rPr>
              <a:t>edn</a:t>
            </a:r>
            <a:r>
              <a:rPr lang="en-GB" sz="2000" kern="100" dirty="0">
                <a:effectLst/>
                <a:latin typeface="Arial" panose="020B0604020202020204" pitchFamily="34" charset="0"/>
                <a:ea typeface="Calibri" panose="020F0502020204030204" pitchFamily="34" charset="0"/>
                <a:cs typeface="Vrinda" panose="020B0502040204020203" pitchFamily="34" charset="0"/>
              </a:rPr>
              <a:t>. Harlow: Pearson.</a:t>
            </a:r>
          </a:p>
          <a:p>
            <a:pPr marL="0" marR="0" algn="just">
              <a:lnSpc>
                <a:spcPct val="150000"/>
              </a:lnSpc>
              <a:spcBef>
                <a:spcPts val="0"/>
              </a:spcBef>
              <a:spcAft>
                <a:spcPts val="0"/>
              </a:spcAft>
            </a:pPr>
            <a:r>
              <a:rPr lang="en-GB" sz="2000" kern="100" dirty="0">
                <a:effectLst/>
                <a:latin typeface="Arial" panose="020B0604020202020204" pitchFamily="34" charset="0"/>
                <a:ea typeface="Calibri" panose="020F0502020204030204" pitchFamily="34" charset="0"/>
                <a:cs typeface="Vrinda" panose="020B0502040204020203" pitchFamily="34" charset="0"/>
              </a:rPr>
              <a:t>West, M. and Dawson, J. (2022) </a:t>
            </a:r>
            <a:r>
              <a:rPr lang="en-GB" sz="2000" i="1" kern="100" dirty="0">
                <a:effectLst/>
                <a:latin typeface="Arial" panose="020B0604020202020204" pitchFamily="34" charset="0"/>
                <a:ea typeface="Calibri" panose="020F0502020204030204" pitchFamily="34" charset="0"/>
                <a:cs typeface="Vrinda" panose="020B0502040204020203" pitchFamily="34" charset="0"/>
              </a:rPr>
              <a:t>Employee Innovation and Organisational Performance</a:t>
            </a:r>
            <a:r>
              <a:rPr lang="en-GB" sz="2000" kern="100" dirty="0">
                <a:effectLst/>
                <a:latin typeface="Arial" panose="020B0604020202020204" pitchFamily="34" charset="0"/>
                <a:ea typeface="Calibri" panose="020F0502020204030204" pitchFamily="34" charset="0"/>
                <a:cs typeface="Vrinda" panose="020B0502040204020203" pitchFamily="34" charset="0"/>
              </a:rPr>
              <a:t>. London: CIPD.</a:t>
            </a: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873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1865</Words>
  <Application>Microsoft Office PowerPoint</Application>
  <PresentationFormat>Widescreen</PresentationFormat>
  <Paragraphs>150</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Symbol</vt:lpstr>
      <vt:lpstr>Office Theme</vt:lpstr>
      <vt:lpstr>Academic Interview for HR Processes Innovation Support Officer UWTSD Student Union</vt:lpstr>
      <vt:lpstr>The Importance of Innovation in Modern Organisations</vt:lpstr>
      <vt:lpstr>Job Description Overview</vt:lpstr>
      <vt:lpstr>Key Responsibilities of the Innovation Support Officer</vt:lpstr>
      <vt:lpstr>Innovation Embedded Within the Job Description</vt:lpstr>
      <vt:lpstr>Person Specification Overview</vt:lpstr>
      <vt:lpstr>Knowledge, Skills and Experience Requirements</vt:lpstr>
      <vt:lpstr>Innovation Embedded Within the Person Specification</vt:lpstr>
      <vt:lpstr>HRM Contribution to Organisational Success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cp:revision>
  <dcterms:created xsi:type="dcterms:W3CDTF">2026-06-25T03:36:22Z</dcterms:created>
  <dcterms:modified xsi:type="dcterms:W3CDTF">2026-06-25T03:58:33Z</dcterms:modified>
</cp:coreProperties>
</file>