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5" r:id="rId3"/>
    <p:sldId id="266" r:id="rId4"/>
    <p:sldId id="258" r:id="rId5"/>
    <p:sldId id="267" r:id="rId6"/>
    <p:sldId id="268" r:id="rId7"/>
    <p:sldId id="260" r:id="rId8"/>
    <p:sldId id="270" r:id="rId9"/>
    <p:sldId id="271" r:id="rId10"/>
    <p:sldId id="272" r:id="rId11"/>
    <p:sldId id="264" r:id="rId12"/>
    <p:sldId id="273" r:id="rId13"/>
    <p:sldId id="261" r:id="rId14"/>
    <p:sldId id="269" r:id="rId15"/>
    <p:sldId id="262" r:id="rId16"/>
    <p:sldId id="263" r:id="rId17"/>
  </p:sldIdLst>
  <p:sldSz cx="12192000" cy="6858000"/>
  <p:notesSz cx="6858000" cy="9144000"/>
  <p:defaultTextStyle>
    <a:defPPr>
      <a:defRPr lang="en-VC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61DFF9-A4F2-4AC8-98A2-2442871B083E}" v="3" dt="2022-02-03T01:41:09.283"/>
    <p1510:client id="{C58C034C-4351-4851-A598-A12A0E36D47B}" v="25" dt="2022-02-02T18:48:45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2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8B5803-7432-4B2B-B745-3AE018BBFD9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82DB79-C4C7-4ED6-B922-6281D2BC1398}">
      <dgm:prSet/>
      <dgm:spPr/>
      <dgm:t>
        <a:bodyPr/>
        <a:lstStyle/>
        <a:p>
          <a:r>
            <a:rPr lang="en-US" dirty="0"/>
            <a:t>I believe they should return the Stone because of the following:</a:t>
          </a:r>
        </a:p>
      </dgm:t>
    </dgm:pt>
    <dgm:pt modelId="{5318EB2B-C581-4F19-BD95-68DC3F07813C}" type="parTrans" cxnId="{B51D5FFF-96F9-4837-9B86-8140B5CB7EF0}">
      <dgm:prSet/>
      <dgm:spPr/>
      <dgm:t>
        <a:bodyPr/>
        <a:lstStyle/>
        <a:p>
          <a:endParaRPr lang="en-US"/>
        </a:p>
      </dgm:t>
    </dgm:pt>
    <dgm:pt modelId="{AF57CD1E-6BD8-4D2D-86AF-E3553ACAC470}" type="sibTrans" cxnId="{B51D5FFF-96F9-4837-9B86-8140B5CB7EF0}">
      <dgm:prSet/>
      <dgm:spPr/>
      <dgm:t>
        <a:bodyPr/>
        <a:lstStyle/>
        <a:p>
          <a:endParaRPr lang="en-US"/>
        </a:p>
      </dgm:t>
    </dgm:pt>
    <dgm:pt modelId="{4B9ED3DF-1D4F-44BE-A345-E39CA94468DD}">
      <dgm:prSet/>
      <dgm:spPr/>
      <dgm:t>
        <a:bodyPr/>
        <a:lstStyle/>
        <a:p>
          <a:r>
            <a:rPr lang="en-US" dirty="0"/>
            <a:t>The history of the Stone represents Egyptians not the British</a:t>
          </a:r>
        </a:p>
      </dgm:t>
    </dgm:pt>
    <dgm:pt modelId="{DBFB4E2E-6327-4027-9AAE-1DE9B4EE7C9E}" type="parTrans" cxnId="{CF32A072-96B6-43E8-9DF4-E0292AA922C9}">
      <dgm:prSet/>
      <dgm:spPr/>
      <dgm:t>
        <a:bodyPr/>
        <a:lstStyle/>
        <a:p>
          <a:endParaRPr lang="en-US"/>
        </a:p>
      </dgm:t>
    </dgm:pt>
    <dgm:pt modelId="{87A5DFF4-69F7-4F65-8B3F-BBDF81F7D03B}" type="sibTrans" cxnId="{CF32A072-96B6-43E8-9DF4-E0292AA922C9}">
      <dgm:prSet/>
      <dgm:spPr/>
      <dgm:t>
        <a:bodyPr/>
        <a:lstStyle/>
        <a:p>
          <a:endParaRPr lang="en-US"/>
        </a:p>
      </dgm:t>
    </dgm:pt>
    <dgm:pt modelId="{956AFBD6-04AE-455C-A004-A6F60FB2A5F7}">
      <dgm:prSet/>
      <dgm:spPr/>
      <dgm:t>
        <a:bodyPr/>
        <a:lstStyle/>
        <a:p>
          <a:r>
            <a:rPr lang="en-US" dirty="0"/>
            <a:t>Having the Rosetta Stone in Egypt would give visitors a better understanding of its significance</a:t>
          </a:r>
        </a:p>
      </dgm:t>
    </dgm:pt>
    <dgm:pt modelId="{084E3A43-EC8B-453C-80C5-FF1427DB8BF2}" type="parTrans" cxnId="{97C18676-7EAC-410C-BEC1-714D98DD6790}">
      <dgm:prSet/>
      <dgm:spPr/>
      <dgm:t>
        <a:bodyPr/>
        <a:lstStyle/>
        <a:p>
          <a:endParaRPr lang="en-US"/>
        </a:p>
      </dgm:t>
    </dgm:pt>
    <dgm:pt modelId="{413210D8-8DBB-4C22-A14C-3D106D8190B7}" type="sibTrans" cxnId="{97C18676-7EAC-410C-BEC1-714D98DD6790}">
      <dgm:prSet/>
      <dgm:spPr/>
      <dgm:t>
        <a:bodyPr/>
        <a:lstStyle/>
        <a:p>
          <a:endParaRPr lang="en-US"/>
        </a:p>
      </dgm:t>
    </dgm:pt>
    <dgm:pt modelId="{5B1C1AE7-1C5D-4EA1-A25E-F7D7F5274827}" type="pres">
      <dgm:prSet presAssocID="{CB8B5803-7432-4B2B-B745-3AE018BBFD96}" presName="linear" presStyleCnt="0">
        <dgm:presLayoutVars>
          <dgm:animLvl val="lvl"/>
          <dgm:resizeHandles val="exact"/>
        </dgm:presLayoutVars>
      </dgm:prSet>
      <dgm:spPr/>
    </dgm:pt>
    <dgm:pt modelId="{536CDAA1-F4F7-4B7D-861A-CBA7A6995876}" type="pres">
      <dgm:prSet presAssocID="{8382DB79-C4C7-4ED6-B922-6281D2BC1398}" presName="parentText" presStyleLbl="node1" presStyleIdx="0" presStyleCnt="1" custLinFactNeighborY="448">
        <dgm:presLayoutVars>
          <dgm:chMax val="0"/>
          <dgm:bulletEnabled val="1"/>
        </dgm:presLayoutVars>
      </dgm:prSet>
      <dgm:spPr/>
    </dgm:pt>
    <dgm:pt modelId="{2E8FB77E-F4A3-4E85-B77D-37AD87F9A839}" type="pres">
      <dgm:prSet presAssocID="{8382DB79-C4C7-4ED6-B922-6281D2BC139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C3F4F0D-A73B-4E25-8FCC-C896A997A792}" type="presOf" srcId="{CB8B5803-7432-4B2B-B745-3AE018BBFD96}" destId="{5B1C1AE7-1C5D-4EA1-A25E-F7D7F5274827}" srcOrd="0" destOrd="0" presId="urn:microsoft.com/office/officeart/2005/8/layout/vList2"/>
    <dgm:cxn modelId="{1C9D2C36-9EFB-4AF9-B941-AEC72346EC81}" type="presOf" srcId="{4B9ED3DF-1D4F-44BE-A345-E39CA94468DD}" destId="{2E8FB77E-F4A3-4E85-B77D-37AD87F9A839}" srcOrd="0" destOrd="0" presId="urn:microsoft.com/office/officeart/2005/8/layout/vList2"/>
    <dgm:cxn modelId="{CF32A072-96B6-43E8-9DF4-E0292AA922C9}" srcId="{8382DB79-C4C7-4ED6-B922-6281D2BC1398}" destId="{4B9ED3DF-1D4F-44BE-A345-E39CA94468DD}" srcOrd="0" destOrd="0" parTransId="{DBFB4E2E-6327-4027-9AAE-1DE9B4EE7C9E}" sibTransId="{87A5DFF4-69F7-4F65-8B3F-BBDF81F7D03B}"/>
    <dgm:cxn modelId="{97C18676-7EAC-410C-BEC1-714D98DD6790}" srcId="{8382DB79-C4C7-4ED6-B922-6281D2BC1398}" destId="{956AFBD6-04AE-455C-A004-A6F60FB2A5F7}" srcOrd="1" destOrd="0" parTransId="{084E3A43-EC8B-453C-80C5-FF1427DB8BF2}" sibTransId="{413210D8-8DBB-4C22-A14C-3D106D8190B7}"/>
    <dgm:cxn modelId="{4F045E97-FDC8-4C25-B083-B68C86884CBA}" type="presOf" srcId="{956AFBD6-04AE-455C-A004-A6F60FB2A5F7}" destId="{2E8FB77E-F4A3-4E85-B77D-37AD87F9A839}" srcOrd="0" destOrd="1" presId="urn:microsoft.com/office/officeart/2005/8/layout/vList2"/>
    <dgm:cxn modelId="{893B85FD-77EC-49D7-80EA-E2BFBDB6B6EA}" type="presOf" srcId="{8382DB79-C4C7-4ED6-B922-6281D2BC1398}" destId="{536CDAA1-F4F7-4B7D-861A-CBA7A6995876}" srcOrd="0" destOrd="0" presId="urn:microsoft.com/office/officeart/2005/8/layout/vList2"/>
    <dgm:cxn modelId="{B51D5FFF-96F9-4837-9B86-8140B5CB7EF0}" srcId="{CB8B5803-7432-4B2B-B745-3AE018BBFD96}" destId="{8382DB79-C4C7-4ED6-B922-6281D2BC1398}" srcOrd="0" destOrd="0" parTransId="{5318EB2B-C581-4F19-BD95-68DC3F07813C}" sibTransId="{AF57CD1E-6BD8-4D2D-86AF-E3553ACAC470}"/>
    <dgm:cxn modelId="{2FC36687-7913-415D-940D-829F31689F61}" type="presParOf" srcId="{5B1C1AE7-1C5D-4EA1-A25E-F7D7F5274827}" destId="{536CDAA1-F4F7-4B7D-861A-CBA7A6995876}" srcOrd="0" destOrd="0" presId="urn:microsoft.com/office/officeart/2005/8/layout/vList2"/>
    <dgm:cxn modelId="{2299B5B0-D4EE-488C-B448-BD3D9E5A60B2}" type="presParOf" srcId="{5B1C1AE7-1C5D-4EA1-A25E-F7D7F5274827}" destId="{2E8FB77E-F4A3-4E85-B77D-37AD87F9A83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8B5803-7432-4B2B-B745-3AE018BBFD9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82DB79-C4C7-4ED6-B922-6281D2BC1398}">
      <dgm:prSet/>
      <dgm:spPr/>
      <dgm:t>
        <a:bodyPr/>
        <a:lstStyle/>
        <a:p>
          <a:r>
            <a:rPr lang="en-US" dirty="0"/>
            <a:t>I believe they should return the Stone because of the following:</a:t>
          </a:r>
        </a:p>
      </dgm:t>
    </dgm:pt>
    <dgm:pt modelId="{5318EB2B-C581-4F19-BD95-68DC3F07813C}" type="parTrans" cxnId="{B51D5FFF-96F9-4837-9B86-8140B5CB7EF0}">
      <dgm:prSet/>
      <dgm:spPr/>
      <dgm:t>
        <a:bodyPr/>
        <a:lstStyle/>
        <a:p>
          <a:endParaRPr lang="en-US"/>
        </a:p>
      </dgm:t>
    </dgm:pt>
    <dgm:pt modelId="{AF57CD1E-6BD8-4D2D-86AF-E3553ACAC470}" type="sibTrans" cxnId="{B51D5FFF-96F9-4837-9B86-8140B5CB7EF0}">
      <dgm:prSet/>
      <dgm:spPr/>
      <dgm:t>
        <a:bodyPr/>
        <a:lstStyle/>
        <a:p>
          <a:endParaRPr lang="en-US"/>
        </a:p>
      </dgm:t>
    </dgm:pt>
    <dgm:pt modelId="{4B9ED3DF-1D4F-44BE-A345-E39CA94468DD}">
      <dgm:prSet/>
      <dgm:spPr/>
      <dgm:t>
        <a:bodyPr/>
        <a:lstStyle/>
        <a:p>
          <a:r>
            <a:rPr lang="en-US" dirty="0"/>
            <a:t>Egypt should be receiving all the economic benefits that British is receiving at present from the Rosetta Stone.</a:t>
          </a:r>
        </a:p>
      </dgm:t>
    </dgm:pt>
    <dgm:pt modelId="{87A5DFF4-69F7-4F65-8B3F-BBDF81F7D03B}" type="sibTrans" cxnId="{CF32A072-96B6-43E8-9DF4-E0292AA922C9}">
      <dgm:prSet/>
      <dgm:spPr/>
      <dgm:t>
        <a:bodyPr/>
        <a:lstStyle/>
        <a:p>
          <a:endParaRPr lang="en-US"/>
        </a:p>
      </dgm:t>
    </dgm:pt>
    <dgm:pt modelId="{DBFB4E2E-6327-4027-9AAE-1DE9B4EE7C9E}" type="parTrans" cxnId="{CF32A072-96B6-43E8-9DF4-E0292AA922C9}">
      <dgm:prSet/>
      <dgm:spPr/>
      <dgm:t>
        <a:bodyPr/>
        <a:lstStyle/>
        <a:p>
          <a:endParaRPr lang="en-US"/>
        </a:p>
      </dgm:t>
    </dgm:pt>
    <dgm:pt modelId="{5B1C1AE7-1C5D-4EA1-A25E-F7D7F5274827}" type="pres">
      <dgm:prSet presAssocID="{CB8B5803-7432-4B2B-B745-3AE018BBFD96}" presName="linear" presStyleCnt="0">
        <dgm:presLayoutVars>
          <dgm:animLvl val="lvl"/>
          <dgm:resizeHandles val="exact"/>
        </dgm:presLayoutVars>
      </dgm:prSet>
      <dgm:spPr/>
    </dgm:pt>
    <dgm:pt modelId="{536CDAA1-F4F7-4B7D-861A-CBA7A6995876}" type="pres">
      <dgm:prSet presAssocID="{8382DB79-C4C7-4ED6-B922-6281D2BC139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E8FB77E-F4A3-4E85-B77D-37AD87F9A839}" type="pres">
      <dgm:prSet presAssocID="{8382DB79-C4C7-4ED6-B922-6281D2BC139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C3F4F0D-A73B-4E25-8FCC-C896A997A792}" type="presOf" srcId="{CB8B5803-7432-4B2B-B745-3AE018BBFD96}" destId="{5B1C1AE7-1C5D-4EA1-A25E-F7D7F5274827}" srcOrd="0" destOrd="0" presId="urn:microsoft.com/office/officeart/2005/8/layout/vList2"/>
    <dgm:cxn modelId="{1C9D2C36-9EFB-4AF9-B941-AEC72346EC81}" type="presOf" srcId="{4B9ED3DF-1D4F-44BE-A345-E39CA94468DD}" destId="{2E8FB77E-F4A3-4E85-B77D-37AD87F9A839}" srcOrd="0" destOrd="0" presId="urn:microsoft.com/office/officeart/2005/8/layout/vList2"/>
    <dgm:cxn modelId="{CF32A072-96B6-43E8-9DF4-E0292AA922C9}" srcId="{8382DB79-C4C7-4ED6-B922-6281D2BC1398}" destId="{4B9ED3DF-1D4F-44BE-A345-E39CA94468DD}" srcOrd="0" destOrd="0" parTransId="{DBFB4E2E-6327-4027-9AAE-1DE9B4EE7C9E}" sibTransId="{87A5DFF4-69F7-4F65-8B3F-BBDF81F7D03B}"/>
    <dgm:cxn modelId="{893B85FD-77EC-49D7-80EA-E2BFBDB6B6EA}" type="presOf" srcId="{8382DB79-C4C7-4ED6-B922-6281D2BC1398}" destId="{536CDAA1-F4F7-4B7D-861A-CBA7A6995876}" srcOrd="0" destOrd="0" presId="urn:microsoft.com/office/officeart/2005/8/layout/vList2"/>
    <dgm:cxn modelId="{B51D5FFF-96F9-4837-9B86-8140B5CB7EF0}" srcId="{CB8B5803-7432-4B2B-B745-3AE018BBFD96}" destId="{8382DB79-C4C7-4ED6-B922-6281D2BC1398}" srcOrd="0" destOrd="0" parTransId="{5318EB2B-C581-4F19-BD95-68DC3F07813C}" sibTransId="{AF57CD1E-6BD8-4D2D-86AF-E3553ACAC470}"/>
    <dgm:cxn modelId="{2FC36687-7913-415D-940D-829F31689F61}" type="presParOf" srcId="{5B1C1AE7-1C5D-4EA1-A25E-F7D7F5274827}" destId="{536CDAA1-F4F7-4B7D-861A-CBA7A6995876}" srcOrd="0" destOrd="0" presId="urn:microsoft.com/office/officeart/2005/8/layout/vList2"/>
    <dgm:cxn modelId="{2299B5B0-D4EE-488C-B448-BD3D9E5A60B2}" type="presParOf" srcId="{5B1C1AE7-1C5D-4EA1-A25E-F7D7F5274827}" destId="{2E8FB77E-F4A3-4E85-B77D-37AD87F9A83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CDAA1-F4F7-4B7D-861A-CBA7A6995876}">
      <dsp:nvSpPr>
        <dsp:cNvPr id="0" name=""/>
        <dsp:cNvSpPr/>
      </dsp:nvSpPr>
      <dsp:spPr>
        <a:xfrm>
          <a:off x="0" y="223313"/>
          <a:ext cx="10254823" cy="15514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I believe they should return the Stone because of the following:</a:t>
          </a:r>
        </a:p>
      </dsp:txBody>
      <dsp:txXfrm>
        <a:off x="75734" y="299047"/>
        <a:ext cx="10103355" cy="1399952"/>
      </dsp:txXfrm>
    </dsp:sp>
    <dsp:sp modelId="{2E8FB77E-F4A3-4E85-B77D-37AD87F9A839}">
      <dsp:nvSpPr>
        <dsp:cNvPr id="0" name=""/>
        <dsp:cNvSpPr/>
      </dsp:nvSpPr>
      <dsp:spPr>
        <a:xfrm>
          <a:off x="0" y="1768223"/>
          <a:ext cx="10254823" cy="1453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5591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 dirty="0"/>
            <a:t>The history of the Stone represents Egyptians not the British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 dirty="0"/>
            <a:t>Having the Rosetta Stone in Egypt would give visitors a better understanding of its significance</a:t>
          </a:r>
        </a:p>
      </dsp:txBody>
      <dsp:txXfrm>
        <a:off x="0" y="1768223"/>
        <a:ext cx="10254823" cy="14531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CDAA1-F4F7-4B7D-861A-CBA7A6995876}">
      <dsp:nvSpPr>
        <dsp:cNvPr id="0" name=""/>
        <dsp:cNvSpPr/>
      </dsp:nvSpPr>
      <dsp:spPr>
        <a:xfrm>
          <a:off x="0" y="7744"/>
          <a:ext cx="9942716" cy="1630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I believe they should return the Stone because of the following:</a:t>
          </a:r>
        </a:p>
      </dsp:txBody>
      <dsp:txXfrm>
        <a:off x="79618" y="87362"/>
        <a:ext cx="9783480" cy="1471744"/>
      </dsp:txXfrm>
    </dsp:sp>
    <dsp:sp modelId="{2E8FB77E-F4A3-4E85-B77D-37AD87F9A839}">
      <dsp:nvSpPr>
        <dsp:cNvPr id="0" name=""/>
        <dsp:cNvSpPr/>
      </dsp:nvSpPr>
      <dsp:spPr>
        <a:xfrm>
          <a:off x="0" y="1638724"/>
          <a:ext cx="9942716" cy="1485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5681" tIns="52070" rIns="291592" bIns="5207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 dirty="0"/>
            <a:t>Egypt should be receiving all the economic benefits that British is receiving at present from the Rosetta Stone.</a:t>
          </a:r>
        </a:p>
      </dsp:txBody>
      <dsp:txXfrm>
        <a:off x="0" y="1638724"/>
        <a:ext cx="9942716" cy="1485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VC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A0092-A1FE-46C9-A461-6D89D1D1B26A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VC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V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882446-E3DD-4C8F-8ACA-264FEE7863AD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4118265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galactic.com/info/Pierre-Fran%C3%A7ois_Bouchard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galactic.com/info/Pierre-Fran%C3%A7ois_Bouchard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Pierre-François Bouchard"/>
              </a:rPr>
              <a:t>Pierre-François Bouchard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  was the soldier who spotted a slab with inscriptions on one side that the soldiers had uncovered.</a:t>
            </a:r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2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718243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Pierre-François Bouchard"/>
              </a:rPr>
              <a:t>Pierre-François Bouchard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  was the soldier who spotted a slab with inscriptions on one side that the soldiers had uncovered.</a:t>
            </a:r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3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2500762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+mj-lt"/>
              </a:rPr>
              <a:t>The Greek text and the Demotic script didn’t take long to decipher.</a:t>
            </a:r>
          </a:p>
          <a:p>
            <a:r>
              <a:rPr lang="en-US" dirty="0">
                <a:latin typeface="+mj-lt"/>
              </a:rPr>
              <a:t>The Hieroglyphics was the hardest script to decipher.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The Rosetta Stone made it possible to read more than a thousand years of Egyptian history. The West used to marvel at the civilization simply because it was old, but this new wealth of information inspired an enthusiastic interest in Egypt.</a:t>
            </a:r>
            <a:endParaRPr lang="en-US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4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964987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is believed that the British stole this artifact. </a:t>
            </a:r>
          </a:p>
          <a:p>
            <a:r>
              <a:rPr lang="en-US" dirty="0"/>
              <a:t>It is the Most viewed artifact in the British Museum </a:t>
            </a:r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5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4145531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is believed that the British stole this artifact. </a:t>
            </a:r>
          </a:p>
          <a:p>
            <a:r>
              <a:rPr lang="en-US" dirty="0"/>
              <a:t>It is the Most viewed artifact in the British Museum </a:t>
            </a:r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6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8840693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Stolen history stolen culture which is what imperialism and colonialism is.</a:t>
            </a:r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882446-E3DD-4C8F-8ACA-264FEE7863AD}" type="slidenum">
              <a:rPr lang="en-VC" smtClean="0"/>
              <a:t>13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1467028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33D7A-F642-43D6-BE29-5B1F7FD3F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7030A0-0502-485C-8D86-686CD4A137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VC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22227-D590-4BF8-9AEC-E9665D1B2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2062B-5E05-4757-A93A-3822B3331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C21C1-21D1-4AC7-B89C-2CC919AB7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95504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064BF-EF23-4670-932C-B77E7DC76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2108C-2873-4F79-A55D-BD60A8744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9D397-A254-409C-94A2-A21A5F3BA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EA855-0B5A-45DF-98EC-6F5A7A6B1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B0914-2FBF-4CFB-9E1C-0F33EEFB4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959160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31288-0CC2-449E-89E1-79E88E18C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E9961-BB4F-4BCC-882D-BF6F1CDD09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38702-4E2E-4782-9FBD-2D14C4147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DBCCC-793B-4EF8-9C26-631DAC57E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57EBB-F01D-4475-8E23-9D85529AA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003348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0B616-940E-4CCC-9E14-EBF8ED1C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1EE92-139D-4E56-8134-121CE0291A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45DCF2-376A-46E1-A4AC-9D3DC19051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91F196-5EF1-4E8E-AD47-E1FC5D7D6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7F2998-BB6D-471A-9DFC-95BFB831B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433087-8DD4-4F32-BB4A-81B250F03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1151068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5707C-341B-46EA-A8CB-074DB8CE3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09584B-A337-40C9-B491-795B0C9AF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82620A-FF64-461F-9EFE-A8A1889D8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D5821F-6C7F-420C-BBB1-6614968872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4883C1-1D2C-49C5-9AC4-DED9AEEF03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74EBC4-D2A8-409B-A61D-D2321F907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3F65F-6C4B-4763-BF77-4B84F39FC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523433-E69F-4F65-9E67-79F9B4339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424566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E8604-67EB-4FBD-B88C-1E58ABCD2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F89277-D13E-4991-84D9-B09C8B28F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F48F19-5D97-4CC9-908C-81223D7A0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DA82A9-F018-430F-A3B7-0A56D1D92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1078989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D63CA6-BA79-42BC-9B4D-5E793789F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51F3B-A332-4D23-909B-4EB98AFA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118ACD-2B98-45D2-972F-C5A7367A2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078984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7330-38D6-41E0-B275-9B1E257DF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05A52-1A5A-43C7-8B29-0D4BFBDB2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256D26-C804-4DD4-82A0-987020B08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4D863-D298-47A4-B6A1-FBA4B1D09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55B6F-01FF-45BC-9E82-84D1DA4F5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2F18A-351D-4C4F-89C8-B80238150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1549947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09A7F-41B2-4D2C-9C93-61C2D03E9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7212A5-BD94-47B1-8C09-02E655200D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VC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192D0E-A9A7-4425-AC84-417DB176B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1ADC3-4FAD-4BE1-BF6D-B422F73D5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9051A-0F73-4C02-89DA-2A96AB421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FB2284-E55B-4DFA-B0D7-7AFA221F8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133311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C442A-7E7F-4774-85D1-7442A2850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33BBC1-D2FF-43DE-B8EE-4EBF16747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AFC2B-CFDA-4279-A743-4DD5EF025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55780-BF77-4523-8A62-1278DCE33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B06CA-CE50-4B8F-86C7-FED5DC0BE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55506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FD0370-2A4B-4D14-B70C-DB218E9AAD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AC94A8-ACA8-4315-91F3-0885127830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1D77B-005E-4AE8-B2AE-CEEAC0A79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4C153-F9E3-419A-BC3D-E488CDD0E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823DA-3D12-48FE-B412-298814FEA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349612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6773A2-8DF9-4998-B506-AD5BAE2F8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VC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0FD080-66A3-4A40-929E-58C5F6B2FA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F64FA-C747-4397-82E7-C42FCDB8A2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D413B3-1A56-4E13-9609-D77185B07EF6}" type="datetimeFigureOut">
              <a:rPr lang="en-VC" smtClean="0"/>
              <a:t>02/02/2022</a:t>
            </a:fld>
            <a:endParaRPr lang="en-VC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FE3B2-B1DD-48C4-A798-240BFE6874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VC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B2E6E-6165-46AB-A446-D14C64C9E5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BA080-FFF8-492B-9B55-8B84186066F8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4238421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VC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gypt calls on UK to return Rosetta Stone - Egypt Independent">
            <a:extLst>
              <a:ext uri="{FF2B5EF4-FFF2-40B4-BE49-F238E27FC236}">
                <a16:creationId xmlns:a16="http://schemas.microsoft.com/office/drawing/2014/main" id="{52BEA3F2-C118-4301-8329-B06F82AB66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40" b="29822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D2D33-145F-42FF-A270-500D47F8B6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The Rosetta Stone </a:t>
            </a:r>
            <a:endParaRPr lang="en-VC" sz="8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2BC99-281D-474D-A500-CD5F51B77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Presenter: </a:t>
            </a:r>
            <a:r>
              <a:rPr lang="en-US" dirty="0" err="1">
                <a:solidFill>
                  <a:srgbClr val="FFFFFF"/>
                </a:solidFill>
              </a:rPr>
              <a:t>Kimique</a:t>
            </a:r>
            <a:r>
              <a:rPr lang="en-US" dirty="0">
                <a:solidFill>
                  <a:srgbClr val="FFFFFF"/>
                </a:solidFill>
              </a:rPr>
              <a:t> Allen</a:t>
            </a:r>
          </a:p>
          <a:p>
            <a:r>
              <a:rPr lang="en-US" dirty="0">
                <a:solidFill>
                  <a:srgbClr val="FFFFFF"/>
                </a:solidFill>
              </a:rPr>
              <a:t>Date: 3</a:t>
            </a:r>
            <a:r>
              <a:rPr lang="en-US" baseline="30000" dirty="0">
                <a:solidFill>
                  <a:srgbClr val="FFFFFF"/>
                </a:solidFill>
              </a:rPr>
              <a:t>rd</a:t>
            </a:r>
            <a:r>
              <a:rPr lang="en-US" dirty="0">
                <a:solidFill>
                  <a:srgbClr val="FFFFFF"/>
                </a:solidFill>
              </a:rPr>
              <a:t> February 2022</a:t>
            </a:r>
            <a:endParaRPr lang="en-VC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618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4C6B5-80E1-4A26-AD15-803CF9E63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50" y="525982"/>
            <a:ext cx="5475241" cy="1200361"/>
          </a:xfrm>
        </p:spPr>
        <p:txBody>
          <a:bodyPr anchor="b">
            <a:noAutofit/>
          </a:bodyPr>
          <a:lstStyle/>
          <a:p>
            <a:r>
              <a:rPr lang="en-US" dirty="0"/>
              <a:t>Biography of the Rosetta Stone</a:t>
            </a:r>
            <a:endParaRPr lang="en-VC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978F4-28FD-4E8D-8EAC-3E20C741E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7" y="2031101"/>
            <a:ext cx="4860623" cy="3511943"/>
          </a:xfrm>
        </p:spPr>
        <p:txBody>
          <a:bodyPr anchor="ctr">
            <a:normAutofit/>
          </a:bodyPr>
          <a:lstStyle/>
          <a:p>
            <a:r>
              <a:rPr lang="en-US" dirty="0"/>
              <a:t>Discovered by the French in 1799, in Egypt in a town called Rosetta.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Rosetta Stone | Yelhispressing">
            <a:extLst>
              <a:ext uri="{FF2B5EF4-FFF2-40B4-BE49-F238E27FC236}">
                <a16:creationId xmlns:a16="http://schemas.microsoft.com/office/drawing/2014/main" id="{D0A323DF-B4DB-4880-98D4-DE12A3C551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5" r="-2" b="8403"/>
          <a:stretch/>
        </p:blipFill>
        <p:spPr bwMode="auto">
          <a:xfrm>
            <a:off x="6055576" y="650494"/>
            <a:ext cx="5492342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915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4C6B5-80E1-4A26-AD15-803CF9E63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5400" dirty="0"/>
              <a:t>Biography of the Rosetta Stone</a:t>
            </a:r>
            <a:endParaRPr lang="en-VC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978F4-28FD-4E8D-8EAC-3E20C741E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10000"/>
          </a:bodyPr>
          <a:lstStyle/>
          <a:p>
            <a:r>
              <a:rPr lang="en-US" dirty="0"/>
              <a:t>It is an irregular shape stone</a:t>
            </a:r>
          </a:p>
          <a:p>
            <a:endParaRPr lang="en-US" dirty="0"/>
          </a:p>
          <a:p>
            <a:r>
              <a:rPr lang="en-US" dirty="0"/>
              <a:t>It is a stone of black granite</a:t>
            </a:r>
          </a:p>
          <a:p>
            <a:endParaRPr lang="en-US" dirty="0"/>
          </a:p>
          <a:p>
            <a:r>
              <a:rPr lang="en-US" b="0" i="0" dirty="0">
                <a:solidFill>
                  <a:srgbClr val="000000"/>
                </a:solidFill>
                <a:effectLst/>
              </a:rPr>
              <a:t>The stone is 118 cm (46.5 in.) high, 77 cm. (30 in.) wide and 30 cm. (12 in.) deep</a:t>
            </a:r>
          </a:p>
          <a:p>
            <a:r>
              <a:rPr lang="en-US" dirty="0">
                <a:solidFill>
                  <a:srgbClr val="000000"/>
                </a:solidFill>
              </a:rPr>
              <a:t>It has a mass of 3 quarter of a </a:t>
            </a:r>
            <a:r>
              <a:rPr lang="en-US" dirty="0" err="1">
                <a:solidFill>
                  <a:srgbClr val="000000"/>
                </a:solidFill>
              </a:rPr>
              <a:t>tonne</a:t>
            </a:r>
            <a:endParaRPr lang="en-US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2050" name="Picture 2" descr="Rosetta Stone | Yelhispressing">
            <a:extLst>
              <a:ext uri="{FF2B5EF4-FFF2-40B4-BE49-F238E27FC236}">
                <a16:creationId xmlns:a16="http://schemas.microsoft.com/office/drawing/2014/main" id="{D0A323DF-B4DB-4880-98D4-DE12A3C551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5" r="-2" b="8403"/>
          <a:stretch/>
        </p:blipFill>
        <p:spPr bwMode="auto">
          <a:xfrm>
            <a:off x="6559237" y="2138289"/>
            <a:ext cx="4542538" cy="440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87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4" name="Rectangle 14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08B00-8FBC-49C0-A621-B7344DFE5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906568" cy="1128068"/>
          </a:xfrm>
        </p:spPr>
        <p:txBody>
          <a:bodyPr anchor="ctr">
            <a:noAutofit/>
          </a:bodyPr>
          <a:lstStyle/>
          <a:p>
            <a:r>
              <a:rPr lang="en-US" sz="4800" dirty="0"/>
              <a:t>The Rosetta Stone</a:t>
            </a:r>
            <a:endParaRPr lang="en-VC" sz="4800" dirty="0"/>
          </a:p>
        </p:txBody>
      </p:sp>
      <p:grpSp>
        <p:nvGrpSpPr>
          <p:cNvPr id="1035" name="Group 14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6" name="Rectangle 1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7" name="Rectangle 14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18F8F-6F50-4DAD-8805-5E4B0D3EC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966019" cy="415540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inscription are in two languages, Egyptian and Greek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three writing systems: Hieroglyphics, Demotic script and Greek alphabet</a:t>
            </a:r>
          </a:p>
          <a:p>
            <a:endParaRPr lang="en-US" sz="2000" dirty="0"/>
          </a:p>
          <a:p>
            <a:pPr marL="0" indent="0">
              <a:buNone/>
            </a:pPr>
            <a:endParaRPr lang="en-VC" sz="2000" dirty="0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Rosetta Stone - Wikipedia">
            <a:extLst>
              <a:ext uri="{FF2B5EF4-FFF2-40B4-BE49-F238E27FC236}">
                <a16:creationId xmlns:a16="http://schemas.microsoft.com/office/drawing/2014/main" id="{9F332775-572D-4F35-AA36-A966F91AB2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16" r="1" b="6403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752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D8C5-3847-4865-8718-14DBF69ED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dirty="0"/>
              <a:t>The Rosetta Stone  </a:t>
            </a:r>
            <a:endParaRPr lang="en-VC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71E3A-3414-4770-B417-AE71560F1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The British took possession of the Rosetta stone after they have conquered the French army in Egypt in 1801.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 </a:t>
            </a:r>
            <a:endParaRPr lang="en-VC" sz="2000" dirty="0"/>
          </a:p>
        </p:txBody>
      </p:sp>
      <p:pic>
        <p:nvPicPr>
          <p:cNvPr id="3074" name="Picture 2" descr="Rosetta Stone at the British Museum | Pasting from the Wikip… | Flickr">
            <a:extLst>
              <a:ext uri="{FF2B5EF4-FFF2-40B4-BE49-F238E27FC236}">
                <a16:creationId xmlns:a16="http://schemas.microsoft.com/office/drawing/2014/main" id="{0AADD236-F0D6-416C-97EE-BA066334F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2" r="-1" b="21043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534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D8C5-3847-4865-8718-14DBF69ED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The Rosetta Stone  </a:t>
            </a:r>
            <a:endParaRPr lang="en-VC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71E3A-3414-4770-B417-AE71560F1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The Stone was transfer to the British Museum in 1802.</a:t>
            </a:r>
          </a:p>
          <a:p>
            <a:endParaRPr lang="en-US" dirty="0"/>
          </a:p>
          <a:p>
            <a:r>
              <a:rPr lang="en-US" dirty="0"/>
              <a:t>It has been on exhibition since its in arrival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 </a:t>
            </a:r>
            <a:endParaRPr lang="en-VC" sz="2000" dirty="0"/>
          </a:p>
        </p:txBody>
      </p:sp>
      <p:pic>
        <p:nvPicPr>
          <p:cNvPr id="3074" name="Picture 2" descr="Rosetta Stone at the British Museum | Pasting from the Wikip… | Flickr">
            <a:extLst>
              <a:ext uri="{FF2B5EF4-FFF2-40B4-BE49-F238E27FC236}">
                <a16:creationId xmlns:a16="http://schemas.microsoft.com/office/drawing/2014/main" id="{0AADD236-F0D6-416C-97EE-BA066334F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18"/>
          <a:stretch/>
        </p:blipFill>
        <p:spPr bwMode="auto">
          <a:xfrm>
            <a:off x="20" y="10"/>
            <a:ext cx="4635571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129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Freeform: Shape 193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6156C-34DA-4314-BBFF-BFF7AA86B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Rosetta Stone in Photos</a:t>
            </a:r>
          </a:p>
        </p:txBody>
      </p:sp>
      <p:pic>
        <p:nvPicPr>
          <p:cNvPr id="1026" name="Picture 2" descr="What Is the Rosetta Stone? Learn About This Fascinating Ancient Artifact">
            <a:extLst>
              <a:ext uri="{FF2B5EF4-FFF2-40B4-BE49-F238E27FC236}">
                <a16:creationId xmlns:a16="http://schemas.microsoft.com/office/drawing/2014/main" id="{0F1307ED-2190-4036-963E-5E4D476C6F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5" r="-1" b="31245"/>
          <a:stretch/>
        </p:blipFill>
        <p:spPr bwMode="auto">
          <a:xfrm>
            <a:off x="5974069" y="643467"/>
            <a:ext cx="4968149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51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23A00-0DCF-4081-BEA6-5071F1F1F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Rosetta in photos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26536A-A52F-4C45-B333-CA5ED251DB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201" r="2" b="4203"/>
          <a:stretch/>
        </p:blipFill>
        <p:spPr>
          <a:xfrm>
            <a:off x="716280" y="1268729"/>
            <a:ext cx="6436548" cy="4320542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1786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9215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204C7-BFA1-4060-822F-2D7326667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Rosetta Stone in Photos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History of the Rosetta Stone - Facts for Kids">
            <a:extLst>
              <a:ext uri="{FF2B5EF4-FFF2-40B4-BE49-F238E27FC236}">
                <a16:creationId xmlns:a16="http://schemas.microsoft.com/office/drawing/2014/main" id="{415DD681-AD70-4E49-ACC5-582623BDBB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2" r="16555" b="-2"/>
          <a:stretch/>
        </p:blipFill>
        <p:spPr bwMode="auto">
          <a:xfrm>
            <a:off x="5785832" y="640079"/>
            <a:ext cx="5186967" cy="581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540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985A03-F61E-4C0B-AA97-0F24F1FC1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4" y="1367673"/>
            <a:ext cx="4375151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100" dirty="0">
                <a:solidFill>
                  <a:schemeClr val="bg1"/>
                </a:solidFill>
              </a:rPr>
              <a:t>The Rosetta Stone in Photos</a:t>
            </a:r>
          </a:p>
        </p:txBody>
      </p:sp>
      <p:pic>
        <p:nvPicPr>
          <p:cNvPr id="4" name="Picture 4" descr="The Rosetta Stone (article) | Ptolemaic | Khan Academy">
            <a:extLst>
              <a:ext uri="{FF2B5EF4-FFF2-40B4-BE49-F238E27FC236}">
                <a16:creationId xmlns:a16="http://schemas.microsoft.com/office/drawing/2014/main" id="{C0FBF892-3919-4993-855F-AAD7632B29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1" r="1" b="6843"/>
          <a:stretch/>
        </p:blipFill>
        <p:spPr bwMode="auto"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noFill/>
          <a:effectLst>
            <a:outerShdw blurRad="381000" dist="152400" algn="tl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607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C5C6C-D4F0-43D4-8E38-4A2A02DB4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8686" y="1361246"/>
            <a:ext cx="4818290" cy="2671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100">
                <a:solidFill>
                  <a:schemeClr val="bg1"/>
                </a:solidFill>
              </a:rPr>
              <a:t>A replica of the Rosetta Stone In Egypt</a:t>
            </a:r>
          </a:p>
        </p:txBody>
      </p:sp>
      <p:pic>
        <p:nvPicPr>
          <p:cNvPr id="2050" name="Picture 2" descr="Rosetta Stone - Wikipedia">
            <a:extLst>
              <a:ext uri="{FF2B5EF4-FFF2-40B4-BE49-F238E27FC236}">
                <a16:creationId xmlns:a16="http://schemas.microsoft.com/office/drawing/2014/main" id="{0BC04602-0BD2-483A-AA95-AA0C47D374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" r="2" b="38"/>
          <a:stretch/>
        </p:blipFill>
        <p:spPr bwMode="auto">
          <a:xfrm>
            <a:off x="827088" y="1498600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795537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81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4EA2D-0034-4CDB-B4E4-35CD14E7B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replica of the Rosetta Stone in France</a:t>
            </a:r>
          </a:p>
        </p:txBody>
      </p:sp>
      <p:pic>
        <p:nvPicPr>
          <p:cNvPr id="1026" name="Picture 2" descr="Rosetta Stone Discovery Shed Light on Ptolemaic Dynasty">
            <a:extLst>
              <a:ext uri="{FF2B5EF4-FFF2-40B4-BE49-F238E27FC236}">
                <a16:creationId xmlns:a16="http://schemas.microsoft.com/office/drawing/2014/main" id="{9EC6C8EB-7B86-4E11-AA8F-E8C5C9073C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280" y="1018401"/>
            <a:ext cx="6436548" cy="482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1786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9243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0AC24-5359-4D57-930A-829FFE96E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Should the British return the Rosetta Stone?</a:t>
            </a:r>
            <a:endParaRPr lang="en-VC" sz="480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1536177-7BB9-4992-A2B2-AA18D382F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74562"/>
              </p:ext>
            </p:extLst>
          </p:nvPr>
        </p:nvGraphicFramePr>
        <p:xfrm>
          <a:off x="731525" y="2704014"/>
          <a:ext cx="10254823" cy="3438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39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0AC24-5359-4D57-930A-829FFE96E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Should the British return the Rosetta Stone?</a:t>
            </a:r>
            <a:endParaRPr lang="en-VC" sz="480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1536177-7BB9-4992-A2B2-AA18D382F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294140"/>
              </p:ext>
            </p:extLst>
          </p:nvPr>
        </p:nvGraphicFramePr>
        <p:xfrm>
          <a:off x="1043631" y="3010486"/>
          <a:ext cx="9942716" cy="3131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372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gypt calls on UK to return Rosetta Stone - Egypt Independent">
            <a:extLst>
              <a:ext uri="{FF2B5EF4-FFF2-40B4-BE49-F238E27FC236}">
                <a16:creationId xmlns:a16="http://schemas.microsoft.com/office/drawing/2014/main" id="{B719DCE3-D743-4D78-873E-549AE54450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40" b="2982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9D7281-7E1D-459D-BF5E-89B158AD9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Summary</a:t>
            </a:r>
            <a:endParaRPr lang="en-VC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EF7D9-5E3E-497A-BB0B-72C30AE69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25443" cy="466725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The Rosetta Stone is an important piece of artifact that was discovered in 1799 by the French.</a:t>
            </a:r>
          </a:p>
          <a:p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The British got control of the Rosetta Stone and took it England. It was place on exhibition in the British Museum since 1802.</a:t>
            </a:r>
          </a:p>
          <a:p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The Deciphering of the Hieroglyphs made possible to read more than 100 years of Egyptian history.</a:t>
            </a:r>
            <a:endParaRPr lang="en-VC" sz="3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308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7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Rosetta Stone Engraving Black and White Stock Photos &amp;amp; Images - Alamy">
            <a:extLst>
              <a:ext uri="{FF2B5EF4-FFF2-40B4-BE49-F238E27FC236}">
                <a16:creationId xmlns:a16="http://schemas.microsoft.com/office/drawing/2014/main" id="{B6072129-5D65-482E-9724-799CAA604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58" b="17580"/>
          <a:stretch/>
        </p:blipFill>
        <p:spPr bwMode="auto">
          <a:xfrm>
            <a:off x="0" y="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9434FE-1E5E-4B91-AF1A-B0796619F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  <a:endParaRPr lang="en-VC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14557-ED87-426C-9CCF-E4486908E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80" y="182561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>
              <a:solidFill>
                <a:srgbClr val="FFFFFF"/>
              </a:solidFill>
              <a:latin typeface="Open Sans" panose="020B0606030504020204" pitchFamily="34" charset="0"/>
            </a:endParaRPr>
          </a:p>
          <a:p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Dalby, A., 2019. Rosetta Stone. </a:t>
            </a:r>
            <a:r>
              <a:rPr lang="en-US" sz="2200" b="0" i="1" dirty="0" err="1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WikiJournal</a:t>
            </a:r>
            <a:r>
              <a:rPr lang="en-US" sz="2200" b="0" i="1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 of Humanities</a:t>
            </a:r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, 2(1), p.1.</a:t>
            </a:r>
          </a:p>
          <a:p>
            <a:endParaRPr lang="en-US" sz="2200" dirty="0">
              <a:solidFill>
                <a:srgbClr val="FFFFFF"/>
              </a:solidFill>
              <a:latin typeface="Open Sans" panose="020B0606030504020204" pitchFamily="34" charset="0"/>
            </a:endParaRPr>
          </a:p>
          <a:p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HowStuffWorks, Science, Science, Science and Archaeology, 2022. </a:t>
            </a:r>
            <a:r>
              <a:rPr lang="en-US" sz="2200" b="0" i="1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How the Rosetta Stone Works</a:t>
            </a:r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. [online] HowStuffWorks. Available at: &lt;https://science.howstuffworks.com/environmental/earth/archaeology/rosetta-stone.htm&gt; [Accessed 27 January 2022].</a:t>
            </a:r>
          </a:p>
          <a:p>
            <a:pPr marL="0" indent="0">
              <a:buNone/>
            </a:pPr>
            <a:endParaRPr lang="en-US" sz="2200" b="0" i="0" dirty="0">
              <a:solidFill>
                <a:srgbClr val="FFFFFF"/>
              </a:solidFill>
              <a:effectLst/>
              <a:latin typeface="Open Sans" panose="020B0606030504020204" pitchFamily="34" charset="0"/>
            </a:endParaRPr>
          </a:p>
          <a:p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Infogalactic.com. 2022. </a:t>
            </a:r>
            <a:r>
              <a:rPr lang="en-US" sz="2200" b="0" i="1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Rosetta Stone - </a:t>
            </a:r>
            <a:r>
              <a:rPr lang="en-US" sz="2200" b="0" i="1" dirty="0" err="1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Infogalactic</a:t>
            </a:r>
            <a:r>
              <a:rPr lang="en-US" sz="2200" b="0" i="1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: the planetary knowledge core</a:t>
            </a:r>
            <a:r>
              <a:rPr lang="en-US" sz="2200" b="0" i="0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. [online] Available at: &lt;https://infogalactic.com/info/Rosetta_Stone&gt; [Accessed 2 February 2022].</a:t>
            </a:r>
          </a:p>
          <a:p>
            <a:endParaRPr lang="en-US" sz="2200" b="0" i="0" dirty="0">
              <a:solidFill>
                <a:srgbClr val="FFFFFF"/>
              </a:solidFill>
              <a:effectLst/>
              <a:latin typeface="Open Sans" panose="020B0606030504020204" pitchFamily="34" charset="0"/>
            </a:endParaRPr>
          </a:p>
          <a:p>
            <a:endParaRPr lang="en-VC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8227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8083</TotalTime>
  <Words>618</Words>
  <Application>Microsoft Office PowerPoint</Application>
  <PresentationFormat>Widescreen</PresentationFormat>
  <Paragraphs>72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Open Sans</vt:lpstr>
      <vt:lpstr>Times New Roman</vt:lpstr>
      <vt:lpstr>Tw Cen MT</vt:lpstr>
      <vt:lpstr>Office Theme</vt:lpstr>
      <vt:lpstr>The Rosetta Stone </vt:lpstr>
      <vt:lpstr>Biography of the Rosetta Stone</vt:lpstr>
      <vt:lpstr>Biography of the Rosetta Stone</vt:lpstr>
      <vt:lpstr>The Rosetta Stone</vt:lpstr>
      <vt:lpstr>The Rosetta Stone  </vt:lpstr>
      <vt:lpstr>The Rosetta Stone  </vt:lpstr>
      <vt:lpstr>The Rosetta Stone in Photos</vt:lpstr>
      <vt:lpstr>The Rosetta in photos</vt:lpstr>
      <vt:lpstr>The Rosetta Stone in Photos </vt:lpstr>
      <vt:lpstr>The Rosetta Stone in Photos</vt:lpstr>
      <vt:lpstr>A replica of the Rosetta Stone In Egypt</vt:lpstr>
      <vt:lpstr>A replica of the Rosetta Stone in France</vt:lpstr>
      <vt:lpstr>Should the British return the Rosetta Stone?</vt:lpstr>
      <vt:lpstr>Should the British return the Rosetta Stone?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Rosetta Stone</dc:title>
  <dc:creator>Jasbertallen@outlook.com</dc:creator>
  <cp:lastModifiedBy>Jasbertallen@outlook.com</cp:lastModifiedBy>
  <cp:revision>4</cp:revision>
  <dcterms:created xsi:type="dcterms:W3CDTF">2022-01-26T23:21:48Z</dcterms:created>
  <dcterms:modified xsi:type="dcterms:W3CDTF">2022-02-03T15:23:30Z</dcterms:modified>
</cp:coreProperties>
</file>