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2/26/2017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MPI – Aggregation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26265311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Last lecture, we investigated point-to-point MPI commands.</a:t>
            </a:r>
          </a:p>
          <a:p>
            <a:pPr lvl="1"/>
            <a:r>
              <a:rPr lang="en-GB" dirty="0"/>
              <a:t>From one host to one other host.</a:t>
            </a:r>
          </a:p>
          <a:p>
            <a:pPr lvl="1"/>
            <a:r>
              <a:rPr lang="en-GB" dirty="0"/>
              <a:t>This is the lowest level MPI command.</a:t>
            </a:r>
          </a:p>
          <a:p>
            <a:pPr lvl="1"/>
            <a:r>
              <a:rPr lang="en-GB" dirty="0"/>
              <a:t>These are quite labour intensive – sending from one to many, or many to one becomes a coordination nightmare.</a:t>
            </a:r>
          </a:p>
          <a:p>
            <a:r>
              <a:rPr lang="en-GB" dirty="0"/>
              <a:t>Aggregation commands can reduce the labour intensiveness of these processes.</a:t>
            </a:r>
          </a:p>
          <a:p>
            <a:pPr lvl="1"/>
            <a:r>
              <a:rPr lang="en-GB" dirty="0"/>
              <a:t>These are ultimately just macros on send and </a:t>
            </a:r>
            <a:r>
              <a:rPr lang="en-GB" dirty="0" err="1"/>
              <a:t>recv</a:t>
            </a:r>
            <a:r>
              <a:rPr lang="en-GB" dirty="0"/>
              <a:t> – but manage the process for us.</a:t>
            </a:r>
          </a:p>
          <a:p>
            <a:pPr lvl="1"/>
            <a:r>
              <a:rPr lang="en-GB" dirty="0"/>
              <a:t>Very useful for synchronisation across the whole program.</a:t>
            </a:r>
          </a:p>
        </p:txBody>
      </p:sp>
    </p:spTree>
    <p:extLst>
      <p:ext uri="{BB962C8B-B14F-4D97-AF65-F5344CB8AC3E}">
        <p14:creationId xmlns:p14="http://schemas.microsoft.com/office/powerpoint/2010/main" val="43332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MPI_Bcast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Broadcasts the value or array stored on one node to that stored on every node.  One to many.</a:t>
            </a:r>
          </a:p>
          <a:p>
            <a:pPr lvl="1"/>
            <a:r>
              <a:rPr lang="en-GB" dirty="0"/>
              <a:t>Can only broadcast to the same named block of memory, unlike send/</a:t>
            </a:r>
            <a:r>
              <a:rPr lang="en-GB" dirty="0" err="1"/>
              <a:t>recv</a:t>
            </a:r>
            <a:r>
              <a:rPr lang="en-GB" dirty="0"/>
              <a:t>.</a:t>
            </a:r>
          </a:p>
          <a:p>
            <a:r>
              <a:rPr lang="en-GB" dirty="0"/>
              <a:t>Prototype: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0417" y="3737113"/>
            <a:ext cx="10349948" cy="21620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>
                <a:solidFill>
                  <a:srgbClr val="0000FF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</a:t>
            </a:r>
            <a:r>
              <a:rPr lang="en-GB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MPIAPI MPI_Bcast(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_Inout_  </a:t>
            </a:r>
            <a:r>
              <a:rPr lang="en-GB">
                <a:solidFill>
                  <a:srgbClr val="0000FF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void</a:t>
            </a:r>
            <a:r>
              <a:rPr lang="en-GB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       *buffer,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_In_    </a:t>
            </a:r>
            <a:r>
              <a:rPr lang="en-GB">
                <a:solidFill>
                  <a:srgbClr val="0000FF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</a:t>
            </a:r>
            <a:r>
              <a:rPr lang="en-GB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         count,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_In_    MPI_Datatype datatype,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_In_    </a:t>
            </a:r>
            <a:r>
              <a:rPr lang="en-GB">
                <a:solidFill>
                  <a:srgbClr val="0000FF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</a:t>
            </a:r>
            <a:r>
              <a:rPr lang="en-GB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         root,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_In_    MPI_Comm     comm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);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92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MPI_Scatter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Scatter divides an array into </a:t>
            </a:r>
            <a:r>
              <a:rPr lang="en-GB" b="1" u="sng" dirty="0"/>
              <a:t>exactly equal</a:t>
            </a:r>
            <a:r>
              <a:rPr lang="en-GB" dirty="0"/>
              <a:t> chunks, sent to each process.</a:t>
            </a:r>
          </a:p>
          <a:p>
            <a:pPr lvl="1"/>
            <a:r>
              <a:rPr lang="en-GB" dirty="0" err="1"/>
              <a:t>MPI_Scatter</a:t>
            </a:r>
            <a:r>
              <a:rPr lang="en-GB" dirty="0"/>
              <a:t> cannot be used if the array being sent doesn’t exactly divide by the number of processes (though you can theoretically fiddle this a bit if needed).  </a:t>
            </a:r>
            <a:r>
              <a:rPr lang="en-GB" dirty="0" err="1"/>
              <a:t>MPI_Scatterv</a:t>
            </a:r>
            <a:r>
              <a:rPr lang="en-GB" dirty="0"/>
              <a:t> (up next) can be used when you may need to send different numbers to each process, but this is more complex to use.</a:t>
            </a:r>
          </a:p>
          <a:p>
            <a:r>
              <a:rPr lang="en-GB" dirty="0"/>
              <a:t>Prototype: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63687" y="3650401"/>
            <a:ext cx="10349948" cy="30559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dirty="0" err="1">
                <a:solidFill>
                  <a:srgbClr val="0000FF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MPIAPI </a:t>
            </a:r>
            <a:r>
              <a:rPr lang="en-GB" dirty="0" err="1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MPI_Scatter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_In_  </a:t>
            </a:r>
            <a:r>
              <a:rPr lang="en-GB" dirty="0">
                <a:solidFill>
                  <a:srgbClr val="0000FF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        *</a:t>
            </a:r>
            <a:r>
              <a:rPr lang="en-GB" dirty="0" err="1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sendbuf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      </a:t>
            </a:r>
            <a:r>
              <a:rPr lang="en-GB" dirty="0" err="1">
                <a:solidFill>
                  <a:srgbClr val="0000FF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         </a:t>
            </a:r>
            <a:r>
              <a:rPr lang="en-GB" dirty="0" err="1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sendcount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      </a:t>
            </a:r>
            <a:r>
              <a:rPr lang="en-GB" dirty="0" err="1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MPI_Datatype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sendtype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_Out_ </a:t>
            </a:r>
            <a:r>
              <a:rPr lang="en-GB" dirty="0">
                <a:solidFill>
                  <a:srgbClr val="0000FF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void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        *</a:t>
            </a:r>
            <a:r>
              <a:rPr lang="en-GB" dirty="0" err="1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recvbuf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      </a:t>
            </a:r>
            <a:r>
              <a:rPr lang="en-GB" dirty="0" err="1">
                <a:solidFill>
                  <a:srgbClr val="0000FF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         </a:t>
            </a:r>
            <a:r>
              <a:rPr lang="en-GB" dirty="0" err="1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recvcount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      </a:t>
            </a:r>
            <a:r>
              <a:rPr lang="en-GB" dirty="0" err="1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MPI_Datatype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recvtype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      </a:t>
            </a:r>
            <a:r>
              <a:rPr lang="en-GB" dirty="0" err="1">
                <a:solidFill>
                  <a:srgbClr val="0000FF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         root,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      </a:t>
            </a:r>
            <a:r>
              <a:rPr lang="en-GB" dirty="0" err="1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MPI_Comm</a:t>
            </a: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     </a:t>
            </a:r>
            <a:r>
              <a:rPr lang="en-GB" dirty="0" err="1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dirty="0">
                <a:solidFill>
                  <a:srgbClr val="000000"/>
                </a:solidFill>
                <a:latin typeface="Courier New" panose="02070309020205020404" pitchFamily="49" charset="0"/>
                <a:ea typeface="Times New Roman" panose="02020603050405020304" pitchFamily="18" charset="0"/>
                <a:cs typeface="Times New Roman" panose="02020603050405020304" pitchFamily="18" charset="0"/>
              </a:rPr>
              <a:t>);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72835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MPI_Scatterv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Solves the problem of the previous slide.</a:t>
            </a:r>
          </a:p>
          <a:p>
            <a:pPr lvl="1"/>
            <a:r>
              <a:rPr lang="en-GB" dirty="0"/>
              <a:t>Complicated to use – use Scatter where possible, </a:t>
            </a:r>
            <a:r>
              <a:rPr lang="en-GB" dirty="0" err="1"/>
              <a:t>Scatterv</a:t>
            </a:r>
            <a:r>
              <a:rPr lang="en-GB" dirty="0"/>
              <a:t> only where absolutely necessary.</a:t>
            </a:r>
          </a:p>
          <a:p>
            <a:r>
              <a:rPr lang="en-GB" dirty="0"/>
              <a:t>Prototype: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37183" y="2985397"/>
            <a:ext cx="10349948" cy="487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7183" y="3307339"/>
            <a:ext cx="9992787" cy="3012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784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MPI_Scatterv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important distinction is the second and third parameters.</a:t>
            </a:r>
          </a:p>
          <a:p>
            <a:pPr lvl="1"/>
            <a:r>
              <a:rPr lang="en-GB" dirty="0" err="1"/>
              <a:t>sendcount</a:t>
            </a:r>
            <a:r>
              <a:rPr lang="en-GB" b="1" u="sng" dirty="0" err="1"/>
              <a:t>s</a:t>
            </a:r>
            <a:r>
              <a:rPr lang="en-GB" dirty="0"/>
              <a:t> is now an array.</a:t>
            </a:r>
          </a:p>
          <a:p>
            <a:pPr lvl="1"/>
            <a:r>
              <a:rPr lang="en-GB" dirty="0" err="1"/>
              <a:t>displs</a:t>
            </a:r>
            <a:r>
              <a:rPr lang="en-GB" dirty="0"/>
              <a:t> is an array of displacements from 0.</a:t>
            </a:r>
          </a:p>
          <a:p>
            <a:r>
              <a:rPr lang="en-GB" dirty="0"/>
              <a:t>Both of these must be integer arrays of the size of the number of processes involved in the scatter process.</a:t>
            </a:r>
          </a:p>
          <a:p>
            <a:pPr lvl="1"/>
            <a:r>
              <a:rPr lang="en-GB" dirty="0"/>
              <a:t>Relevant only on the originating rank.</a:t>
            </a:r>
          </a:p>
          <a:p>
            <a:r>
              <a:rPr lang="en-GB" dirty="0"/>
              <a:t>Haven’t necessarily got to cover the entire send array.</a:t>
            </a:r>
          </a:p>
          <a:p>
            <a:r>
              <a:rPr lang="en-GB" dirty="0"/>
              <a:t>Do have to match up the receive sizes.</a:t>
            </a:r>
          </a:p>
          <a:p>
            <a:pPr lvl="1"/>
            <a:r>
              <a:rPr lang="en-GB" dirty="0"/>
              <a:t>You can always broadcast this information.</a:t>
            </a:r>
          </a:p>
          <a:p>
            <a:r>
              <a:rPr lang="en-GB" dirty="0"/>
              <a:t>Can be difficult to get right for varying cluster sizes.</a:t>
            </a:r>
          </a:p>
        </p:txBody>
      </p:sp>
    </p:spTree>
    <p:extLst>
      <p:ext uri="{BB962C8B-B14F-4D97-AF65-F5344CB8AC3E}">
        <p14:creationId xmlns:p14="http://schemas.microsoft.com/office/powerpoint/2010/main" val="109771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MPI_Scatterv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example:</a:t>
            </a:r>
          </a:p>
          <a:p>
            <a:pPr lvl="1"/>
            <a:r>
              <a:rPr lang="en-GB" dirty="0" err="1"/>
              <a:t>sendcounts</a:t>
            </a:r>
            <a:r>
              <a:rPr lang="en-GB" dirty="0"/>
              <a:t> {50, 50, 35, 70}</a:t>
            </a:r>
          </a:p>
          <a:p>
            <a:pPr lvl="1"/>
            <a:r>
              <a:rPr lang="en-GB" dirty="0" err="1"/>
              <a:t>displs</a:t>
            </a:r>
            <a:r>
              <a:rPr lang="en-GB" dirty="0"/>
              <a:t> {0, 50, 100, 200}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would send:</a:t>
            </a:r>
          </a:p>
          <a:p>
            <a:pPr marL="0" indent="0">
              <a:buNone/>
            </a:pPr>
            <a:r>
              <a:rPr lang="en-GB" dirty="0"/>
              <a:t>0: 0 – 49</a:t>
            </a:r>
          </a:p>
          <a:p>
            <a:pPr marL="0" indent="0">
              <a:buNone/>
            </a:pPr>
            <a:r>
              <a:rPr lang="en-GB" dirty="0"/>
              <a:t>1: 50 – 99</a:t>
            </a:r>
          </a:p>
          <a:p>
            <a:pPr marL="0" indent="0">
              <a:buNone/>
            </a:pPr>
            <a:r>
              <a:rPr lang="en-GB" dirty="0"/>
              <a:t>2: 100 – 134</a:t>
            </a:r>
          </a:p>
          <a:p>
            <a:pPr marL="0" indent="0">
              <a:buNone/>
            </a:pPr>
            <a:r>
              <a:rPr lang="en-GB" dirty="0"/>
              <a:t>3: 200 - 269</a:t>
            </a:r>
          </a:p>
        </p:txBody>
      </p:sp>
    </p:spTree>
    <p:extLst>
      <p:ext uri="{BB962C8B-B14F-4D97-AF65-F5344CB8AC3E}">
        <p14:creationId xmlns:p14="http://schemas.microsoft.com/office/powerpoint/2010/main" val="4199486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MPI_Gather</a:t>
            </a:r>
            <a:r>
              <a:rPr lang="en-GB" dirty="0"/>
              <a:t>/</a:t>
            </a:r>
            <a:r>
              <a:rPr lang="en-GB" dirty="0" err="1"/>
              <a:t>MPI_Gatherv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Takes data from multiple hosts and collects them on one.</a:t>
            </a:r>
          </a:p>
          <a:p>
            <a:pPr lvl="1"/>
            <a:r>
              <a:rPr lang="en-GB" dirty="0"/>
              <a:t>The opposite of </a:t>
            </a:r>
            <a:r>
              <a:rPr lang="en-GB" dirty="0" err="1"/>
              <a:t>MPI_Scatter</a:t>
            </a:r>
            <a:r>
              <a:rPr lang="en-GB" dirty="0"/>
              <a:t>/</a:t>
            </a:r>
            <a:r>
              <a:rPr lang="en-GB" dirty="0" err="1"/>
              <a:t>MPI_Scatterv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639" y="3238242"/>
            <a:ext cx="10078761" cy="30333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0858" y="3238242"/>
            <a:ext cx="9997852" cy="3261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3682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MPI_Allgather</a:t>
            </a:r>
            <a:r>
              <a:rPr lang="en-GB" dirty="0"/>
              <a:t>/</a:t>
            </a:r>
            <a:r>
              <a:rPr lang="en-GB" dirty="0" err="1"/>
              <a:t>MPI_Allgatherv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many to many command.  Collects data from all nodes, sends it to all nodes.</a:t>
            </a:r>
          </a:p>
          <a:p>
            <a:pPr lvl="1"/>
            <a:r>
              <a:rPr lang="en-GB" dirty="0"/>
              <a:t>Essentially a combined gather and </a:t>
            </a:r>
            <a:r>
              <a:rPr lang="en-GB" dirty="0" err="1"/>
              <a:t>bcast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7215" y="3870785"/>
            <a:ext cx="9115320" cy="251594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6254" y="3870785"/>
            <a:ext cx="8359728" cy="2515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481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MPI_Reduce</a:t>
            </a:r>
            <a:r>
              <a:rPr lang="en-GB" dirty="0"/>
              <a:t>/</a:t>
            </a:r>
            <a:r>
              <a:rPr lang="en-GB" dirty="0" err="1"/>
              <a:t>MPI_Allreduce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Gathers data from each node and performs a specified operation to combine data.</a:t>
            </a:r>
          </a:p>
          <a:p>
            <a:r>
              <a:rPr lang="en-GB" dirty="0"/>
              <a:t>Many possible operations – and we can define our own, if we like.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4" y="3566249"/>
            <a:ext cx="9043441" cy="24961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8370" y="3566249"/>
            <a:ext cx="9868857" cy="2475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597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MPI_Reduce</a:t>
            </a:r>
            <a:r>
              <a:rPr lang="en-GB" dirty="0"/>
              <a:t>/</a:t>
            </a:r>
            <a:r>
              <a:rPr lang="en-GB" dirty="0" err="1"/>
              <a:t>MPI_Allreduce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MPI_Op</a:t>
            </a:r>
            <a:r>
              <a:rPr lang="en-GB" dirty="0"/>
              <a:t> might be:</a:t>
            </a:r>
          </a:p>
          <a:p>
            <a:pPr lvl="1"/>
            <a:r>
              <a:rPr lang="en-GB" dirty="0"/>
              <a:t>MPI_MAX – the maximum value.</a:t>
            </a:r>
          </a:p>
          <a:p>
            <a:pPr lvl="1"/>
            <a:r>
              <a:rPr lang="en-GB" dirty="0"/>
              <a:t>MPI_MIN – the minimum value.</a:t>
            </a:r>
          </a:p>
          <a:p>
            <a:pPr lvl="1"/>
            <a:r>
              <a:rPr lang="en-GB" dirty="0"/>
              <a:t>MPI_SUM – the sum of values (+).</a:t>
            </a:r>
          </a:p>
          <a:p>
            <a:pPr lvl="1"/>
            <a:r>
              <a:rPr lang="en-GB" dirty="0"/>
              <a:t>MPI_PROD – the product of values (*).</a:t>
            </a:r>
          </a:p>
          <a:p>
            <a:pPr lvl="1"/>
            <a:r>
              <a:rPr lang="en-GB" dirty="0"/>
              <a:t>MPI_LAND – logical and.</a:t>
            </a:r>
          </a:p>
          <a:p>
            <a:pPr lvl="1"/>
            <a:r>
              <a:rPr lang="en-GB" dirty="0"/>
              <a:t>MPI_BAND – bitwise and.</a:t>
            </a:r>
          </a:p>
          <a:p>
            <a:pPr lvl="1"/>
            <a:r>
              <a:rPr lang="en-GB" dirty="0"/>
              <a:t>MPI_LOR – logical or.</a:t>
            </a:r>
          </a:p>
          <a:p>
            <a:pPr lvl="1"/>
            <a:r>
              <a:rPr lang="en-GB" dirty="0"/>
              <a:t>MPI_BOR – bitwise or.</a:t>
            </a:r>
          </a:p>
          <a:p>
            <a:pPr lvl="1"/>
            <a:r>
              <a:rPr lang="en-GB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3763145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MPI_Reduce</a:t>
            </a:r>
            <a:r>
              <a:rPr lang="en-GB" dirty="0"/>
              <a:t>/</a:t>
            </a:r>
            <a:r>
              <a:rPr lang="en-GB" dirty="0" err="1"/>
              <a:t>MPI_Allreduce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MPI_LXOR – Logical exclusive or.</a:t>
            </a:r>
          </a:p>
          <a:p>
            <a:pPr lvl="1"/>
            <a:r>
              <a:rPr lang="en-GB" dirty="0"/>
              <a:t>MPI_BXOR – Bitwise exclusive or.</a:t>
            </a:r>
          </a:p>
          <a:p>
            <a:pPr lvl="1"/>
            <a:r>
              <a:rPr lang="en-GB" dirty="0"/>
              <a:t>MPI_MINLOC – Minimum value, and the rank which holds it.</a:t>
            </a:r>
          </a:p>
          <a:p>
            <a:pPr lvl="1"/>
            <a:r>
              <a:rPr lang="en-GB" dirty="0"/>
              <a:t>MPI_MAXLOC – Maximum value, and the rank which holds it.</a:t>
            </a:r>
          </a:p>
          <a:p>
            <a:pPr lvl="1"/>
            <a:r>
              <a:rPr lang="en-GB" dirty="0"/>
              <a:t>MPI_REPLACE – Replaces target with origin.</a:t>
            </a:r>
          </a:p>
        </p:txBody>
      </p:sp>
    </p:spTree>
    <p:extLst>
      <p:ext uri="{BB962C8B-B14F-4D97-AF65-F5344CB8AC3E}">
        <p14:creationId xmlns:p14="http://schemas.microsoft.com/office/powerpoint/2010/main" val="2868612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MPI_Reduce</a:t>
            </a:r>
            <a:r>
              <a:rPr lang="en-GB" dirty="0"/>
              <a:t>/</a:t>
            </a:r>
            <a:r>
              <a:rPr lang="en-GB" dirty="0" err="1"/>
              <a:t>MPI_Allreduce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example, if:</a:t>
            </a:r>
          </a:p>
          <a:p>
            <a:pPr marL="0" indent="0">
              <a:buNone/>
            </a:pPr>
            <a:r>
              <a:rPr lang="en-GB" dirty="0"/>
              <a:t>0: [5, 7, 9]</a:t>
            </a:r>
          </a:p>
          <a:p>
            <a:pPr marL="0" indent="0">
              <a:buNone/>
            </a:pPr>
            <a:r>
              <a:rPr lang="en-GB" dirty="0"/>
              <a:t>1: [3, 2, 1]</a:t>
            </a:r>
          </a:p>
          <a:p>
            <a:pPr marL="0" indent="0">
              <a:buNone/>
            </a:pPr>
            <a:r>
              <a:rPr lang="en-GB" dirty="0"/>
              <a:t>2: [7, 9, 7]</a:t>
            </a:r>
          </a:p>
          <a:p>
            <a:pPr marL="0" indent="0">
              <a:buNone/>
            </a:pPr>
            <a:r>
              <a:rPr lang="en-GB" dirty="0"/>
              <a:t>3: [10, 14, 0]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MPI_Reduce</a:t>
            </a:r>
            <a:r>
              <a:rPr lang="en-GB" dirty="0"/>
              <a:t> with MPI_SUM gives:</a:t>
            </a:r>
          </a:p>
          <a:p>
            <a:pPr marL="0" indent="0">
              <a:buNone/>
            </a:pPr>
            <a:r>
              <a:rPr lang="en-GB" dirty="0"/>
              <a:t>[25, 32, 17]</a:t>
            </a:r>
          </a:p>
        </p:txBody>
      </p:sp>
    </p:spTree>
    <p:extLst>
      <p:ext uri="{BB962C8B-B14F-4D97-AF65-F5344CB8AC3E}">
        <p14:creationId xmlns:p14="http://schemas.microsoft.com/office/powerpoint/2010/main" val="7683259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MPI_Barrier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Purely synchronisation – doesn’t send any data, just blocks.</a:t>
            </a:r>
          </a:p>
          <a:p>
            <a:r>
              <a:rPr lang="en-GB" dirty="0"/>
              <a:t>Only takes the communicator: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2800" y="3548209"/>
            <a:ext cx="14798606" cy="1853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6575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4887544"/>
              </p:ext>
            </p:extLst>
          </p:nvPr>
        </p:nvGraphicFramePr>
        <p:xfrm>
          <a:off x="1234454" y="3194257"/>
          <a:ext cx="8596311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5437">
                  <a:extLst>
                    <a:ext uri="{9D8B030D-6E8A-4147-A177-3AD203B41FA5}">
                      <a16:colId xmlns:a16="http://schemas.microsoft.com/office/drawing/2014/main" val="1146862500"/>
                    </a:ext>
                  </a:extLst>
                </a:gridCol>
                <a:gridCol w="2865437">
                  <a:extLst>
                    <a:ext uri="{9D8B030D-6E8A-4147-A177-3AD203B41FA5}">
                      <a16:colId xmlns:a16="http://schemas.microsoft.com/office/drawing/2014/main" val="2424712548"/>
                    </a:ext>
                  </a:extLst>
                </a:gridCol>
                <a:gridCol w="2865437">
                  <a:extLst>
                    <a:ext uri="{9D8B030D-6E8A-4147-A177-3AD203B41FA5}">
                      <a16:colId xmlns:a16="http://schemas.microsoft.com/office/drawing/2014/main" val="20669151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ysClr val="windowText" lastClr="000000"/>
                          </a:solidFill>
                        </a:rPr>
                        <a:t>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ysClr val="windowText" lastClr="000000"/>
                          </a:solidFill>
                        </a:rPr>
                        <a:t>Many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55295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One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Send + </a:t>
                      </a:r>
                      <a:r>
                        <a:rPr lang="en-GB" dirty="0" err="1"/>
                        <a:t>Recv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Bcast</a:t>
                      </a:r>
                      <a:r>
                        <a:rPr lang="en-GB" dirty="0"/>
                        <a:t>/Scatter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27466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Many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Gather/Reduce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Allgather</a:t>
                      </a:r>
                      <a:r>
                        <a:rPr lang="en-GB" dirty="0"/>
                        <a:t>/</a:t>
                      </a:r>
                      <a:r>
                        <a:rPr lang="en-GB" dirty="0" err="1"/>
                        <a:t>Allreduce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816358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625009" y="2824925"/>
            <a:ext cx="498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7842" y="3750517"/>
            <a:ext cx="7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From:</a:t>
            </a:r>
          </a:p>
        </p:txBody>
      </p:sp>
    </p:spTree>
    <p:extLst>
      <p:ext uri="{BB962C8B-B14F-4D97-AF65-F5344CB8AC3E}">
        <p14:creationId xmlns:p14="http://schemas.microsoft.com/office/powerpoint/2010/main" val="12138474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function can calculate pi, with a specified degree of accuracy (higher input gives higher accuracy, but increases time taken).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Write an MPI-enabled, scalable version of this, so the value of “n” may be input through the environment, and the result written once the calculation </a:t>
            </a:r>
            <a:r>
              <a:rPr lang="en-GB"/>
              <a:t>is complete.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167" y="2857221"/>
            <a:ext cx="8503052" cy="1988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4192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167</TotalTime>
  <Words>798</Words>
  <Application>Microsoft Office PowerPoint</Application>
  <PresentationFormat>Widescreen</PresentationFormat>
  <Paragraphs>119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Courier New</vt:lpstr>
      <vt:lpstr>Times New Roman</vt:lpstr>
      <vt:lpstr>Trebuchet MS</vt:lpstr>
      <vt:lpstr>Wingdings 3</vt:lpstr>
      <vt:lpstr>Facet</vt:lpstr>
      <vt:lpstr>MPI – Aggregation</vt:lpstr>
      <vt:lpstr>Introduction</vt:lpstr>
      <vt:lpstr>MPI_Bcast</vt:lpstr>
      <vt:lpstr>MPI_Scatter</vt:lpstr>
      <vt:lpstr>MPI_Scatterv</vt:lpstr>
      <vt:lpstr>MPI_Scatterv</vt:lpstr>
      <vt:lpstr>MPI_Scatterv</vt:lpstr>
      <vt:lpstr>MPI_Gather/MPI_Gatherv</vt:lpstr>
      <vt:lpstr>MPI_Allgather/MPI_Allgatherv</vt:lpstr>
      <vt:lpstr>MPI_Reduce/MPI_Allreduce</vt:lpstr>
      <vt:lpstr>MPI_Reduce/MPI_Allreduce</vt:lpstr>
      <vt:lpstr>MPI_Reduce/MPI_Allreduce</vt:lpstr>
      <vt:lpstr>MPI_Reduce/MPI_Allreduce</vt:lpstr>
      <vt:lpstr>MPI_Barrier</vt:lpstr>
      <vt:lpstr>Summary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MPI – Aggregation</dc:title>
  <dc:creator>Tim Bashford</dc:creator>
  <cp:lastModifiedBy>Tim Bashford</cp:lastModifiedBy>
  <cp:revision>16</cp:revision>
  <dcterms:created xsi:type="dcterms:W3CDTF">2017-02-26T10:34:33Z</dcterms:created>
  <dcterms:modified xsi:type="dcterms:W3CDTF">2017-02-26T13:22:23Z</dcterms:modified>
</cp:coreProperties>
</file>