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Lst>
  <p:sldSz cx="15113000" cy="21374100"/>
  <p:notesSz cx="6858000" cy="9144000"/>
  <p:embeddedFontLst>
    <p:embeddedFont>
      <p:font typeface="Raleway Semi-Bold" charset="1" panose="00000000000000000000"/>
      <p:regular r:id="rId7"/>
    </p:embeddedFont>
    <p:embeddedFont>
      <p:font typeface="Raleway" charset="1" panose="00000000000000000000"/>
      <p:regular r:id="rId8"/>
    </p:embeddedFont>
    <p:embeddedFont>
      <p:font typeface="Raleway Bold" charset="1" panose="00000000000000000000"/>
      <p:regular r:id="rId9"/>
    </p:embeddedFont>
    <p:embeddedFont>
      <p:font typeface="Hussar Bold" charset="1" panose="00000800000000000000"/>
      <p:regular r:id="rId1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fonts/font10.fntdata" Type="http://schemas.openxmlformats.org/officeDocument/2006/relationships/font"/><Relationship Id="rId2" Target="presProps.xml" Type="http://schemas.openxmlformats.org/officeDocument/2006/relationships/presProps"/><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fonts/font7.fntdata" Type="http://schemas.openxmlformats.org/officeDocument/2006/relationships/font"/><Relationship Id="rId8" Target="fonts/font8.fntdata" Type="http://schemas.openxmlformats.org/officeDocument/2006/relationships/font"/><Relationship Id="rId9" Target="fonts/font9.fntdata" Type="http://schemas.openxmlformats.org/officeDocument/2006/relationships/font"/></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jpeg" Type="http://schemas.openxmlformats.org/officeDocument/2006/relationships/image"/><Relationship Id="rId4" Target="../media/image3.png" Type="http://schemas.openxmlformats.org/officeDocument/2006/relationships/image"/><Relationship Id="rId5" Target="../media/image4.png" Type="http://schemas.openxmlformats.org/officeDocument/2006/relationships/image"/><Relationship Id="rId6" Target="../media/image5.png" Type="http://schemas.openxmlformats.org/officeDocument/2006/relationships/image"/><Relationship Id="rId7" Target="../media/image6.png" Type="http://schemas.openxmlformats.org/officeDocument/2006/relationships/image"/><Relationship Id="rId8" Target="../media/image7.pn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D4C7D2"/>
        </a:solidFill>
      </p:bgPr>
    </p:bg>
    <p:spTree>
      <p:nvGrpSpPr>
        <p:cNvPr id="1" name=""/>
        <p:cNvGrpSpPr/>
        <p:nvPr/>
      </p:nvGrpSpPr>
      <p:grpSpPr>
        <a:xfrm>
          <a:off x="0" y="0"/>
          <a:ext cx="0" cy="0"/>
          <a:chOff x="0" y="0"/>
          <a:chExt cx="0" cy="0"/>
        </a:xfrm>
      </p:grpSpPr>
      <p:grpSp>
        <p:nvGrpSpPr>
          <p:cNvPr name="Group 2" id="2"/>
          <p:cNvGrpSpPr/>
          <p:nvPr/>
        </p:nvGrpSpPr>
        <p:grpSpPr>
          <a:xfrm rot="0">
            <a:off x="-36223" y="2675847"/>
            <a:ext cx="6048000" cy="4076421"/>
            <a:chOff x="0" y="0"/>
            <a:chExt cx="1083733" cy="730449"/>
          </a:xfrm>
        </p:grpSpPr>
        <p:sp>
          <p:nvSpPr>
            <p:cNvPr name="Freeform 3" id="3"/>
            <p:cNvSpPr/>
            <p:nvPr/>
          </p:nvSpPr>
          <p:spPr>
            <a:xfrm flipH="false" flipV="false" rot="0">
              <a:off x="0" y="0"/>
              <a:ext cx="1083733" cy="730449"/>
            </a:xfrm>
            <a:custGeom>
              <a:avLst/>
              <a:gdLst/>
              <a:ahLst/>
              <a:cxnLst/>
              <a:rect r="r" b="b" t="t" l="l"/>
              <a:pathLst>
                <a:path h="730449" w="1083733">
                  <a:moveTo>
                    <a:pt x="0" y="0"/>
                  </a:moveTo>
                  <a:lnTo>
                    <a:pt x="1083733" y="0"/>
                  </a:lnTo>
                  <a:lnTo>
                    <a:pt x="1083733" y="730449"/>
                  </a:lnTo>
                  <a:lnTo>
                    <a:pt x="0" y="730449"/>
                  </a:lnTo>
                  <a:close/>
                </a:path>
              </a:pathLst>
            </a:custGeom>
            <a:solidFill>
              <a:srgbClr val="F4EAE1"/>
            </a:solidFill>
            <a:ln cap="sq">
              <a:noFill/>
              <a:prstDash val="solid"/>
              <a:miter/>
            </a:ln>
          </p:spPr>
        </p:sp>
        <p:sp>
          <p:nvSpPr>
            <p:cNvPr name="TextBox 4" id="4"/>
            <p:cNvSpPr txBox="true"/>
            <p:nvPr/>
          </p:nvSpPr>
          <p:spPr>
            <a:xfrm>
              <a:off x="0" y="-66675"/>
              <a:ext cx="1083733" cy="797124"/>
            </a:xfrm>
            <a:prstGeom prst="rect">
              <a:avLst/>
            </a:prstGeom>
          </p:spPr>
          <p:txBody>
            <a:bodyPr anchor="ctr" rtlCol="false" tIns="71838" lIns="71838" bIns="71838" rIns="71838"/>
            <a:lstStyle/>
            <a:p>
              <a:pPr algn="ctr">
                <a:lnSpc>
                  <a:spcPts val="4059"/>
                </a:lnSpc>
              </a:pPr>
            </a:p>
          </p:txBody>
        </p:sp>
      </p:grpSp>
      <p:sp>
        <p:nvSpPr>
          <p:cNvPr name="AutoShape 5" id="5"/>
          <p:cNvSpPr/>
          <p:nvPr/>
        </p:nvSpPr>
        <p:spPr>
          <a:xfrm flipV="true">
            <a:off x="6011777" y="4428447"/>
            <a:ext cx="0" cy="7710158"/>
          </a:xfrm>
          <a:prstGeom prst="line">
            <a:avLst/>
          </a:prstGeom>
          <a:ln cap="flat" w="38100">
            <a:solidFill>
              <a:srgbClr val="FFFFFF"/>
            </a:solidFill>
            <a:prstDash val="lgDash"/>
            <a:headEnd type="none" len="sm" w="sm"/>
            <a:tailEnd type="none" len="sm" w="sm"/>
          </a:ln>
        </p:spPr>
      </p:sp>
      <p:sp>
        <p:nvSpPr>
          <p:cNvPr name="Freeform 6" id="6"/>
          <p:cNvSpPr/>
          <p:nvPr/>
        </p:nvSpPr>
        <p:spPr>
          <a:xfrm flipH="false" flipV="false" rot="0">
            <a:off x="-330400" y="-1989116"/>
            <a:ext cx="16514115" cy="4664963"/>
          </a:xfrm>
          <a:custGeom>
            <a:avLst/>
            <a:gdLst/>
            <a:ahLst/>
            <a:cxnLst/>
            <a:rect r="r" b="b" t="t" l="l"/>
            <a:pathLst>
              <a:path h="4664963" w="16514115">
                <a:moveTo>
                  <a:pt x="0" y="0"/>
                </a:moveTo>
                <a:lnTo>
                  <a:pt x="16514115" y="0"/>
                </a:lnTo>
                <a:lnTo>
                  <a:pt x="16514115" y="4664963"/>
                </a:lnTo>
                <a:lnTo>
                  <a:pt x="0" y="4664963"/>
                </a:lnTo>
                <a:lnTo>
                  <a:pt x="0" y="0"/>
                </a:lnTo>
                <a:close/>
              </a:path>
            </a:pathLst>
          </a:custGeom>
          <a:blipFill>
            <a:blip r:embed="rId2"/>
            <a:stretch>
              <a:fillRect l="0" t="-49363" r="0" b="-86933"/>
            </a:stretch>
          </a:blipFill>
        </p:spPr>
      </p:sp>
      <p:grpSp>
        <p:nvGrpSpPr>
          <p:cNvPr name="Group 7" id="7"/>
          <p:cNvGrpSpPr/>
          <p:nvPr/>
        </p:nvGrpSpPr>
        <p:grpSpPr>
          <a:xfrm rot="0">
            <a:off x="10161186" y="16265348"/>
            <a:ext cx="4958814" cy="4838469"/>
            <a:chOff x="0" y="0"/>
            <a:chExt cx="888563" cy="866999"/>
          </a:xfrm>
        </p:grpSpPr>
        <p:sp>
          <p:nvSpPr>
            <p:cNvPr name="Freeform 8" id="8"/>
            <p:cNvSpPr/>
            <p:nvPr/>
          </p:nvSpPr>
          <p:spPr>
            <a:xfrm flipH="false" flipV="false" rot="0">
              <a:off x="0" y="0"/>
              <a:ext cx="888563" cy="866999"/>
            </a:xfrm>
            <a:custGeom>
              <a:avLst/>
              <a:gdLst/>
              <a:ahLst/>
              <a:cxnLst/>
              <a:rect r="r" b="b" t="t" l="l"/>
              <a:pathLst>
                <a:path h="866999" w="888563">
                  <a:moveTo>
                    <a:pt x="0" y="0"/>
                  </a:moveTo>
                  <a:lnTo>
                    <a:pt x="888563" y="0"/>
                  </a:lnTo>
                  <a:lnTo>
                    <a:pt x="888563" y="866999"/>
                  </a:lnTo>
                  <a:lnTo>
                    <a:pt x="0" y="866999"/>
                  </a:lnTo>
                  <a:close/>
                </a:path>
              </a:pathLst>
            </a:custGeom>
            <a:solidFill>
              <a:srgbClr val="F4EAE1"/>
            </a:solidFill>
            <a:ln cap="sq">
              <a:noFill/>
              <a:prstDash val="solid"/>
              <a:miter/>
            </a:ln>
          </p:spPr>
        </p:sp>
        <p:sp>
          <p:nvSpPr>
            <p:cNvPr name="TextBox 9" id="9"/>
            <p:cNvSpPr txBox="true"/>
            <p:nvPr/>
          </p:nvSpPr>
          <p:spPr>
            <a:xfrm>
              <a:off x="0" y="-66675"/>
              <a:ext cx="888563" cy="933674"/>
            </a:xfrm>
            <a:prstGeom prst="rect">
              <a:avLst/>
            </a:prstGeom>
          </p:spPr>
          <p:txBody>
            <a:bodyPr anchor="ctr" rtlCol="false" tIns="71838" lIns="71838" bIns="71838" rIns="71838"/>
            <a:lstStyle/>
            <a:p>
              <a:pPr algn="ctr">
                <a:lnSpc>
                  <a:spcPts val="4059"/>
                </a:lnSpc>
              </a:pPr>
            </a:p>
          </p:txBody>
        </p:sp>
      </p:grpSp>
      <p:sp>
        <p:nvSpPr>
          <p:cNvPr name="AutoShape 10" id="10"/>
          <p:cNvSpPr/>
          <p:nvPr/>
        </p:nvSpPr>
        <p:spPr>
          <a:xfrm flipH="true" flipV="true">
            <a:off x="10104493" y="15856211"/>
            <a:ext cx="37644" cy="4597117"/>
          </a:xfrm>
          <a:prstGeom prst="line">
            <a:avLst/>
          </a:prstGeom>
          <a:ln cap="flat" w="38100">
            <a:solidFill>
              <a:srgbClr val="FFFFFF"/>
            </a:solidFill>
            <a:prstDash val="lgDash"/>
            <a:headEnd type="none" len="sm" w="sm"/>
            <a:tailEnd type="none" len="sm" w="sm"/>
          </a:ln>
        </p:spPr>
      </p:sp>
      <p:sp>
        <p:nvSpPr>
          <p:cNvPr name="AutoShape 11" id="11"/>
          <p:cNvSpPr/>
          <p:nvPr/>
        </p:nvSpPr>
        <p:spPr>
          <a:xfrm>
            <a:off x="-751702" y="16132633"/>
            <a:ext cx="10248546" cy="0"/>
          </a:xfrm>
          <a:prstGeom prst="line">
            <a:avLst/>
          </a:prstGeom>
          <a:ln cap="flat" w="38100">
            <a:solidFill>
              <a:srgbClr val="FFFFFF"/>
            </a:solidFill>
            <a:prstDash val="lgDash"/>
            <a:headEnd type="none" len="sm" w="sm"/>
            <a:tailEnd type="none" len="sm" w="sm"/>
          </a:ln>
        </p:spPr>
      </p:sp>
      <p:grpSp>
        <p:nvGrpSpPr>
          <p:cNvPr name="Group 12" id="12"/>
          <p:cNvGrpSpPr/>
          <p:nvPr/>
        </p:nvGrpSpPr>
        <p:grpSpPr>
          <a:xfrm rot="0">
            <a:off x="0" y="12041202"/>
            <a:ext cx="10161186" cy="4091430"/>
            <a:chOff x="0" y="0"/>
            <a:chExt cx="1820770" cy="733138"/>
          </a:xfrm>
        </p:grpSpPr>
        <p:sp>
          <p:nvSpPr>
            <p:cNvPr name="Freeform 13" id="13"/>
            <p:cNvSpPr/>
            <p:nvPr/>
          </p:nvSpPr>
          <p:spPr>
            <a:xfrm flipH="false" flipV="false" rot="0">
              <a:off x="0" y="0"/>
              <a:ext cx="1820770" cy="733138"/>
            </a:xfrm>
            <a:custGeom>
              <a:avLst/>
              <a:gdLst/>
              <a:ahLst/>
              <a:cxnLst/>
              <a:rect r="r" b="b" t="t" l="l"/>
              <a:pathLst>
                <a:path h="733138" w="1820770">
                  <a:moveTo>
                    <a:pt x="0" y="0"/>
                  </a:moveTo>
                  <a:lnTo>
                    <a:pt x="1820770" y="0"/>
                  </a:lnTo>
                  <a:lnTo>
                    <a:pt x="1820770" y="733138"/>
                  </a:lnTo>
                  <a:lnTo>
                    <a:pt x="0" y="733138"/>
                  </a:lnTo>
                  <a:close/>
                </a:path>
              </a:pathLst>
            </a:custGeom>
            <a:solidFill>
              <a:srgbClr val="F4EAE1"/>
            </a:solidFill>
            <a:ln cap="sq">
              <a:noFill/>
              <a:prstDash val="solid"/>
              <a:miter/>
            </a:ln>
          </p:spPr>
        </p:sp>
        <p:sp>
          <p:nvSpPr>
            <p:cNvPr name="TextBox 14" id="14"/>
            <p:cNvSpPr txBox="true"/>
            <p:nvPr/>
          </p:nvSpPr>
          <p:spPr>
            <a:xfrm>
              <a:off x="0" y="-66675"/>
              <a:ext cx="1820770" cy="799813"/>
            </a:xfrm>
            <a:prstGeom prst="rect">
              <a:avLst/>
            </a:prstGeom>
          </p:spPr>
          <p:txBody>
            <a:bodyPr anchor="ctr" rtlCol="false" tIns="71838" lIns="71838" bIns="71838" rIns="71838"/>
            <a:lstStyle/>
            <a:p>
              <a:pPr algn="ctr">
                <a:lnSpc>
                  <a:spcPts val="4059"/>
                </a:lnSpc>
              </a:pPr>
            </a:p>
          </p:txBody>
        </p:sp>
      </p:grpSp>
      <p:sp>
        <p:nvSpPr>
          <p:cNvPr name="AutoShape 15" id="15"/>
          <p:cNvSpPr/>
          <p:nvPr/>
        </p:nvSpPr>
        <p:spPr>
          <a:xfrm>
            <a:off x="-921100" y="12014263"/>
            <a:ext cx="10361478" cy="0"/>
          </a:xfrm>
          <a:prstGeom prst="line">
            <a:avLst/>
          </a:prstGeom>
          <a:ln cap="flat" w="38100">
            <a:solidFill>
              <a:srgbClr val="FFFFFF"/>
            </a:solidFill>
            <a:prstDash val="lgDash"/>
            <a:headEnd type="none" len="sm" w="sm"/>
            <a:tailEnd type="none" len="sm" w="sm"/>
          </a:ln>
        </p:spPr>
      </p:sp>
      <p:grpSp>
        <p:nvGrpSpPr>
          <p:cNvPr name="Group 16" id="16"/>
          <p:cNvGrpSpPr/>
          <p:nvPr/>
        </p:nvGrpSpPr>
        <p:grpSpPr>
          <a:xfrm rot="0">
            <a:off x="-1360290" y="20974268"/>
            <a:ext cx="17966896" cy="894658"/>
            <a:chOff x="0" y="0"/>
            <a:chExt cx="3219793" cy="160329"/>
          </a:xfrm>
        </p:grpSpPr>
        <p:sp>
          <p:nvSpPr>
            <p:cNvPr name="Freeform 17" id="17"/>
            <p:cNvSpPr/>
            <p:nvPr/>
          </p:nvSpPr>
          <p:spPr>
            <a:xfrm flipH="false" flipV="false" rot="0">
              <a:off x="0" y="0"/>
              <a:ext cx="3219793" cy="160329"/>
            </a:xfrm>
            <a:custGeom>
              <a:avLst/>
              <a:gdLst/>
              <a:ahLst/>
              <a:cxnLst/>
              <a:rect r="r" b="b" t="t" l="l"/>
              <a:pathLst>
                <a:path h="160329" w="3219793">
                  <a:moveTo>
                    <a:pt x="0" y="0"/>
                  </a:moveTo>
                  <a:lnTo>
                    <a:pt x="3219793" y="0"/>
                  </a:lnTo>
                  <a:lnTo>
                    <a:pt x="3219793" y="160329"/>
                  </a:lnTo>
                  <a:lnTo>
                    <a:pt x="0" y="160329"/>
                  </a:lnTo>
                  <a:close/>
                </a:path>
              </a:pathLst>
            </a:custGeom>
            <a:solidFill>
              <a:srgbClr val="78465B"/>
            </a:solidFill>
          </p:spPr>
        </p:sp>
        <p:sp>
          <p:nvSpPr>
            <p:cNvPr name="TextBox 18" id="18"/>
            <p:cNvSpPr txBox="true"/>
            <p:nvPr/>
          </p:nvSpPr>
          <p:spPr>
            <a:xfrm>
              <a:off x="0" y="-66675"/>
              <a:ext cx="3219793" cy="227004"/>
            </a:xfrm>
            <a:prstGeom prst="rect">
              <a:avLst/>
            </a:prstGeom>
          </p:spPr>
          <p:txBody>
            <a:bodyPr anchor="ctr" rtlCol="false" tIns="50795" lIns="50795" bIns="50795" rIns="50795"/>
            <a:lstStyle/>
            <a:p>
              <a:pPr algn="ctr">
                <a:lnSpc>
                  <a:spcPts val="4059"/>
                </a:lnSpc>
                <a:spcBef>
                  <a:spcPct val="0"/>
                </a:spcBef>
              </a:pPr>
            </a:p>
          </p:txBody>
        </p:sp>
      </p:grpSp>
      <p:sp>
        <p:nvSpPr>
          <p:cNvPr name="AutoShape 19" id="19"/>
          <p:cNvSpPr/>
          <p:nvPr/>
        </p:nvSpPr>
        <p:spPr>
          <a:xfrm>
            <a:off x="-4589674" y="6813613"/>
            <a:ext cx="10581355" cy="0"/>
          </a:xfrm>
          <a:prstGeom prst="line">
            <a:avLst/>
          </a:prstGeom>
          <a:ln cap="flat" w="38100">
            <a:solidFill>
              <a:srgbClr val="FFFFFF"/>
            </a:solidFill>
            <a:prstDash val="lgDash"/>
            <a:headEnd type="none" len="sm" w="sm"/>
            <a:tailEnd type="none" len="sm" w="sm"/>
          </a:ln>
        </p:spPr>
      </p:sp>
      <p:sp>
        <p:nvSpPr>
          <p:cNvPr name="Freeform 20" id="20"/>
          <p:cNvSpPr/>
          <p:nvPr/>
        </p:nvSpPr>
        <p:spPr>
          <a:xfrm flipH="false" flipV="false" rot="0">
            <a:off x="270048" y="152727"/>
            <a:ext cx="14627827" cy="2534611"/>
          </a:xfrm>
          <a:custGeom>
            <a:avLst/>
            <a:gdLst/>
            <a:ahLst/>
            <a:cxnLst/>
            <a:rect r="r" b="b" t="t" l="l"/>
            <a:pathLst>
              <a:path h="2534611" w="14627827">
                <a:moveTo>
                  <a:pt x="0" y="0"/>
                </a:moveTo>
                <a:lnTo>
                  <a:pt x="14627828" y="0"/>
                </a:lnTo>
                <a:lnTo>
                  <a:pt x="14627828" y="2534611"/>
                </a:lnTo>
                <a:lnTo>
                  <a:pt x="0" y="2534611"/>
                </a:lnTo>
                <a:lnTo>
                  <a:pt x="0" y="0"/>
                </a:lnTo>
                <a:close/>
              </a:path>
            </a:pathLst>
          </a:custGeom>
          <a:blipFill>
            <a:blip r:embed="rId3">
              <a:alphaModFix amt="29000"/>
            </a:blip>
            <a:stretch>
              <a:fillRect l="0" t="-48808" r="0" b="-620690"/>
            </a:stretch>
          </a:blipFill>
        </p:spPr>
      </p:sp>
      <p:sp>
        <p:nvSpPr>
          <p:cNvPr name="Freeform 21" id="21"/>
          <p:cNvSpPr/>
          <p:nvPr/>
        </p:nvSpPr>
        <p:spPr>
          <a:xfrm flipH="false" flipV="false" rot="0">
            <a:off x="0" y="6752268"/>
            <a:ext cx="5991681" cy="5214370"/>
          </a:xfrm>
          <a:custGeom>
            <a:avLst/>
            <a:gdLst/>
            <a:ahLst/>
            <a:cxnLst/>
            <a:rect r="r" b="b" t="t" l="l"/>
            <a:pathLst>
              <a:path h="5214370" w="5991681">
                <a:moveTo>
                  <a:pt x="0" y="0"/>
                </a:moveTo>
                <a:lnTo>
                  <a:pt x="5991681" y="0"/>
                </a:lnTo>
                <a:lnTo>
                  <a:pt x="5991681" y="5214370"/>
                </a:lnTo>
                <a:lnTo>
                  <a:pt x="0" y="5214370"/>
                </a:lnTo>
                <a:lnTo>
                  <a:pt x="0" y="0"/>
                </a:lnTo>
                <a:close/>
              </a:path>
            </a:pathLst>
          </a:custGeom>
          <a:blipFill>
            <a:blip r:embed="rId4"/>
            <a:stretch>
              <a:fillRect l="0" t="-7453" r="0" b="-7453"/>
            </a:stretch>
          </a:blipFill>
        </p:spPr>
      </p:sp>
      <p:sp>
        <p:nvSpPr>
          <p:cNvPr name="Freeform 22" id="22"/>
          <p:cNvSpPr/>
          <p:nvPr/>
        </p:nvSpPr>
        <p:spPr>
          <a:xfrm flipH="false" flipV="false" rot="0">
            <a:off x="10161186" y="9836199"/>
            <a:ext cx="4736689" cy="6429149"/>
          </a:xfrm>
          <a:custGeom>
            <a:avLst/>
            <a:gdLst/>
            <a:ahLst/>
            <a:cxnLst/>
            <a:rect r="r" b="b" t="t" l="l"/>
            <a:pathLst>
              <a:path h="6429149" w="4736689">
                <a:moveTo>
                  <a:pt x="0" y="0"/>
                </a:moveTo>
                <a:lnTo>
                  <a:pt x="4736690" y="0"/>
                </a:lnTo>
                <a:lnTo>
                  <a:pt x="4736690" y="6429149"/>
                </a:lnTo>
                <a:lnTo>
                  <a:pt x="0" y="6429149"/>
                </a:lnTo>
                <a:lnTo>
                  <a:pt x="0" y="0"/>
                </a:lnTo>
                <a:close/>
              </a:path>
            </a:pathLst>
          </a:custGeom>
          <a:blipFill>
            <a:blip r:embed="rId5"/>
            <a:stretch>
              <a:fillRect l="0" t="0" r="0" b="0"/>
            </a:stretch>
          </a:blipFill>
        </p:spPr>
      </p:sp>
      <p:sp>
        <p:nvSpPr>
          <p:cNvPr name="Freeform 23" id="23"/>
          <p:cNvSpPr/>
          <p:nvPr/>
        </p:nvSpPr>
        <p:spPr>
          <a:xfrm flipH="false" flipV="false" rot="0">
            <a:off x="5410827" y="15619553"/>
            <a:ext cx="4634986" cy="2543449"/>
          </a:xfrm>
          <a:custGeom>
            <a:avLst/>
            <a:gdLst/>
            <a:ahLst/>
            <a:cxnLst/>
            <a:rect r="r" b="b" t="t" l="l"/>
            <a:pathLst>
              <a:path h="2543449" w="4634986">
                <a:moveTo>
                  <a:pt x="0" y="0"/>
                </a:moveTo>
                <a:lnTo>
                  <a:pt x="4634986" y="0"/>
                </a:lnTo>
                <a:lnTo>
                  <a:pt x="4634986" y="2543448"/>
                </a:lnTo>
                <a:lnTo>
                  <a:pt x="0" y="2543448"/>
                </a:lnTo>
                <a:lnTo>
                  <a:pt x="0" y="0"/>
                </a:lnTo>
                <a:close/>
              </a:path>
            </a:pathLst>
          </a:custGeom>
          <a:blipFill>
            <a:blip r:embed="rId6"/>
            <a:stretch>
              <a:fillRect l="0" t="0" r="0" b="0"/>
            </a:stretch>
          </a:blipFill>
        </p:spPr>
      </p:sp>
      <p:sp>
        <p:nvSpPr>
          <p:cNvPr name="Freeform 24" id="24"/>
          <p:cNvSpPr/>
          <p:nvPr/>
        </p:nvSpPr>
        <p:spPr>
          <a:xfrm flipH="false" flipV="false" rot="0">
            <a:off x="6249902" y="10225038"/>
            <a:ext cx="3626759" cy="1945327"/>
          </a:xfrm>
          <a:custGeom>
            <a:avLst/>
            <a:gdLst/>
            <a:ahLst/>
            <a:cxnLst/>
            <a:rect r="r" b="b" t="t" l="l"/>
            <a:pathLst>
              <a:path h="1945327" w="3626759">
                <a:moveTo>
                  <a:pt x="0" y="0"/>
                </a:moveTo>
                <a:lnTo>
                  <a:pt x="3626759" y="0"/>
                </a:lnTo>
                <a:lnTo>
                  <a:pt x="3626759" y="1945327"/>
                </a:lnTo>
                <a:lnTo>
                  <a:pt x="0" y="1945327"/>
                </a:lnTo>
                <a:lnTo>
                  <a:pt x="0" y="0"/>
                </a:lnTo>
                <a:close/>
              </a:path>
            </a:pathLst>
          </a:custGeom>
          <a:blipFill>
            <a:blip r:embed="rId7"/>
            <a:stretch>
              <a:fillRect l="0" t="-2508" r="0" b="-2508"/>
            </a:stretch>
          </a:blipFill>
        </p:spPr>
      </p:sp>
      <p:sp>
        <p:nvSpPr>
          <p:cNvPr name="Freeform 25" id="25"/>
          <p:cNvSpPr/>
          <p:nvPr/>
        </p:nvSpPr>
        <p:spPr>
          <a:xfrm flipH="false" flipV="false" rot="0">
            <a:off x="2658746" y="249395"/>
            <a:ext cx="4011322" cy="1605548"/>
          </a:xfrm>
          <a:custGeom>
            <a:avLst/>
            <a:gdLst/>
            <a:ahLst/>
            <a:cxnLst/>
            <a:rect r="r" b="b" t="t" l="l"/>
            <a:pathLst>
              <a:path h="1605548" w="4011322">
                <a:moveTo>
                  <a:pt x="0" y="0"/>
                </a:moveTo>
                <a:lnTo>
                  <a:pt x="4011322" y="0"/>
                </a:lnTo>
                <a:lnTo>
                  <a:pt x="4011322" y="1605548"/>
                </a:lnTo>
                <a:lnTo>
                  <a:pt x="0" y="1605548"/>
                </a:lnTo>
                <a:lnTo>
                  <a:pt x="0" y="0"/>
                </a:lnTo>
                <a:close/>
              </a:path>
            </a:pathLst>
          </a:custGeom>
          <a:blipFill>
            <a:blip r:embed="rId8"/>
            <a:stretch>
              <a:fillRect l="0" t="0" r="0" b="0"/>
            </a:stretch>
          </a:blipFill>
        </p:spPr>
      </p:sp>
      <p:sp>
        <p:nvSpPr>
          <p:cNvPr name="TextBox 26" id="26"/>
          <p:cNvSpPr txBox="true"/>
          <p:nvPr/>
        </p:nvSpPr>
        <p:spPr>
          <a:xfrm rot="0">
            <a:off x="1168763" y="2026393"/>
            <a:ext cx="12882582" cy="554204"/>
          </a:xfrm>
          <a:prstGeom prst="rect">
            <a:avLst/>
          </a:prstGeom>
        </p:spPr>
        <p:txBody>
          <a:bodyPr anchor="t" rtlCol="false" tIns="0" lIns="0" bIns="0" rIns="0">
            <a:spAutoFit/>
          </a:bodyPr>
          <a:lstStyle/>
          <a:p>
            <a:pPr algn="ctr">
              <a:lnSpc>
                <a:spcPts val="4194"/>
              </a:lnSpc>
            </a:pPr>
            <a:r>
              <a:rPr lang="en-US" b="true" sz="4194" spc="377">
                <a:solidFill>
                  <a:srgbClr val="FFFFFF"/>
                </a:solidFill>
                <a:latin typeface="Raleway Semi-Bold"/>
                <a:ea typeface="Raleway Semi-Bold"/>
                <a:cs typeface="Raleway Semi-Bold"/>
                <a:sym typeface="Raleway Semi-Bold"/>
              </a:rPr>
              <a:t>HOW TO SHARE A FILE VIA THE ONEDRIVE</a:t>
            </a:r>
          </a:p>
        </p:txBody>
      </p:sp>
      <p:sp>
        <p:nvSpPr>
          <p:cNvPr name="TextBox 27" id="27"/>
          <p:cNvSpPr txBox="true"/>
          <p:nvPr/>
        </p:nvSpPr>
        <p:spPr>
          <a:xfrm rot="0">
            <a:off x="270048" y="3685546"/>
            <a:ext cx="5501756" cy="2989608"/>
          </a:xfrm>
          <a:prstGeom prst="rect">
            <a:avLst/>
          </a:prstGeom>
        </p:spPr>
        <p:txBody>
          <a:bodyPr anchor="t" rtlCol="false" tIns="0" lIns="0" bIns="0" rIns="0">
            <a:spAutoFit/>
          </a:bodyPr>
          <a:lstStyle/>
          <a:p>
            <a:pPr algn="just">
              <a:lnSpc>
                <a:spcPts val="2693"/>
              </a:lnSpc>
            </a:pPr>
            <a:r>
              <a:rPr lang="en-US" sz="1923">
                <a:solidFill>
                  <a:srgbClr val="424242"/>
                </a:solidFill>
                <a:latin typeface="Raleway"/>
                <a:ea typeface="Raleway"/>
                <a:cs typeface="Raleway"/>
                <a:sym typeface="Raleway"/>
              </a:rPr>
              <a:t>OneDrive is cloud storage software that enables a user to store, access and share files in a safe and secure manner regardless of the location. File sharing is a critical aspect in facilitating work in the present-day workplaces. One drive can be used to share files so that the updated documents can be made available to the team members in real-time, eliminating duplication and enhancing communication.</a:t>
            </a:r>
          </a:p>
        </p:txBody>
      </p:sp>
      <p:sp>
        <p:nvSpPr>
          <p:cNvPr name="TextBox 28" id="28"/>
          <p:cNvSpPr txBox="true"/>
          <p:nvPr/>
        </p:nvSpPr>
        <p:spPr>
          <a:xfrm rot="0">
            <a:off x="270048" y="3183691"/>
            <a:ext cx="5298641" cy="421222"/>
          </a:xfrm>
          <a:prstGeom prst="rect">
            <a:avLst/>
          </a:prstGeom>
        </p:spPr>
        <p:txBody>
          <a:bodyPr anchor="t" rtlCol="false" tIns="0" lIns="0" bIns="0" rIns="0">
            <a:spAutoFit/>
          </a:bodyPr>
          <a:lstStyle/>
          <a:p>
            <a:pPr algn="l">
              <a:lnSpc>
                <a:spcPts val="3079"/>
              </a:lnSpc>
            </a:pPr>
            <a:r>
              <a:rPr lang="en-US" b="true" sz="3079" spc="230">
                <a:solidFill>
                  <a:srgbClr val="424242"/>
                </a:solidFill>
                <a:latin typeface="Raleway Bold"/>
                <a:ea typeface="Raleway Bold"/>
                <a:cs typeface="Raleway Bold"/>
                <a:sym typeface="Raleway Bold"/>
              </a:rPr>
              <a:t>INTRODUCTION</a:t>
            </a:r>
          </a:p>
        </p:txBody>
      </p:sp>
      <p:sp>
        <p:nvSpPr>
          <p:cNvPr name="TextBox 29" id="29"/>
          <p:cNvSpPr txBox="true"/>
          <p:nvPr/>
        </p:nvSpPr>
        <p:spPr>
          <a:xfrm rot="0">
            <a:off x="6249902" y="3503038"/>
            <a:ext cx="8477649" cy="6593967"/>
          </a:xfrm>
          <a:prstGeom prst="rect">
            <a:avLst/>
          </a:prstGeom>
        </p:spPr>
        <p:txBody>
          <a:bodyPr anchor="t" rtlCol="false" tIns="0" lIns="0" bIns="0" rIns="0">
            <a:spAutoFit/>
          </a:bodyPr>
          <a:lstStyle/>
          <a:p>
            <a:pPr algn="just">
              <a:lnSpc>
                <a:spcPts val="2478"/>
              </a:lnSpc>
            </a:pPr>
            <a:r>
              <a:rPr lang="en-US" sz="1770" b="true">
                <a:solidFill>
                  <a:srgbClr val="424242"/>
                </a:solidFill>
                <a:latin typeface="Raleway Bold"/>
                <a:ea typeface="Raleway Bold"/>
                <a:cs typeface="Raleway Bold"/>
                <a:sym typeface="Raleway Bold"/>
              </a:rPr>
              <a:t>Step 1: Open OneDrive</a:t>
            </a:r>
          </a:p>
          <a:p>
            <a:pPr algn="just">
              <a:lnSpc>
                <a:spcPts val="2478"/>
              </a:lnSpc>
            </a:pPr>
            <a:r>
              <a:rPr lang="en-US" sz="1770">
                <a:solidFill>
                  <a:srgbClr val="424242"/>
                </a:solidFill>
                <a:latin typeface="Raleway"/>
                <a:ea typeface="Raleway"/>
                <a:cs typeface="Raleway"/>
                <a:sym typeface="Raleway"/>
              </a:rPr>
              <a:t>Open one drive either through a browser or application on your desktop machine using your Microsoft account. Make sure that the file you wish to share is already uploaded in your OneDrive drive.</a:t>
            </a:r>
          </a:p>
          <a:p>
            <a:pPr algn="just">
              <a:lnSpc>
                <a:spcPts val="2478"/>
              </a:lnSpc>
            </a:pPr>
            <a:r>
              <a:rPr lang="en-US" sz="1770" b="true">
                <a:solidFill>
                  <a:srgbClr val="424242"/>
                </a:solidFill>
                <a:latin typeface="Raleway Bold"/>
                <a:ea typeface="Raleway Bold"/>
                <a:cs typeface="Raleway Bold"/>
                <a:sym typeface="Raleway Bold"/>
              </a:rPr>
              <a:t>Step 2: Select the File</a:t>
            </a:r>
          </a:p>
          <a:p>
            <a:pPr algn="just">
              <a:lnSpc>
                <a:spcPts val="2478"/>
              </a:lnSpc>
            </a:pPr>
            <a:r>
              <a:rPr lang="en-US" sz="1770">
                <a:solidFill>
                  <a:srgbClr val="424242"/>
                </a:solidFill>
                <a:latin typeface="Raleway"/>
                <a:ea typeface="Raleway"/>
                <a:cs typeface="Raleway"/>
                <a:sym typeface="Raleway"/>
              </a:rPr>
              <a:t>Locate the file you wish to share. Click once on the file to select it. A toolbar or options menu will appear at the top of the screen.</a:t>
            </a:r>
          </a:p>
          <a:p>
            <a:pPr algn="just">
              <a:lnSpc>
                <a:spcPts val="2478"/>
              </a:lnSpc>
            </a:pPr>
            <a:r>
              <a:rPr lang="en-US" sz="1770" b="true">
                <a:solidFill>
                  <a:srgbClr val="424242"/>
                </a:solidFill>
                <a:latin typeface="Raleway Bold"/>
                <a:ea typeface="Raleway Bold"/>
                <a:cs typeface="Raleway Bold"/>
                <a:sym typeface="Raleway Bold"/>
              </a:rPr>
              <a:t>Step 3: Click on ‘Share’</a:t>
            </a:r>
          </a:p>
          <a:p>
            <a:pPr algn="just">
              <a:lnSpc>
                <a:spcPts val="2478"/>
              </a:lnSpc>
            </a:pPr>
            <a:r>
              <a:rPr lang="en-US" sz="1770">
                <a:solidFill>
                  <a:srgbClr val="424242"/>
                </a:solidFill>
                <a:latin typeface="Raleway"/>
                <a:ea typeface="Raleway"/>
                <a:cs typeface="Raleway"/>
                <a:sym typeface="Raleway"/>
              </a:rPr>
              <a:t>Click the “Share” button. This will open a sharing settings window where you can control how others access your file.</a:t>
            </a:r>
          </a:p>
          <a:p>
            <a:pPr algn="just">
              <a:lnSpc>
                <a:spcPts val="2478"/>
              </a:lnSpc>
            </a:pPr>
            <a:r>
              <a:rPr lang="en-US" sz="1770">
                <a:solidFill>
                  <a:srgbClr val="424242"/>
                </a:solidFill>
                <a:latin typeface="Raleway"/>
                <a:ea typeface="Raleway"/>
                <a:cs typeface="Raleway"/>
                <a:sym typeface="Raleway"/>
              </a:rPr>
              <a:t>S</a:t>
            </a:r>
            <a:r>
              <a:rPr lang="en-US" sz="1770" b="true">
                <a:solidFill>
                  <a:srgbClr val="424242"/>
                </a:solidFill>
                <a:latin typeface="Raleway Bold"/>
                <a:ea typeface="Raleway Bold"/>
                <a:cs typeface="Raleway Bold"/>
                <a:sym typeface="Raleway Bold"/>
              </a:rPr>
              <a:t>tep 4: Choose Permissions</a:t>
            </a:r>
          </a:p>
          <a:p>
            <a:pPr algn="just">
              <a:lnSpc>
                <a:spcPts val="2478"/>
              </a:lnSpc>
            </a:pPr>
            <a:r>
              <a:rPr lang="en-US" sz="1770">
                <a:solidFill>
                  <a:srgbClr val="424242"/>
                </a:solidFill>
                <a:latin typeface="Raleway"/>
                <a:ea typeface="Raleway"/>
                <a:cs typeface="Raleway"/>
                <a:sym typeface="Raleway"/>
              </a:rPr>
              <a:t>Determine the ability of recipients to edit or view only. It is also possible to place limitations, meaning that you forbid you to download or may have an expiration date.</a:t>
            </a:r>
          </a:p>
          <a:p>
            <a:pPr algn="just">
              <a:lnSpc>
                <a:spcPts val="2478"/>
              </a:lnSpc>
            </a:pPr>
            <a:r>
              <a:rPr lang="en-US" sz="1770" b="true">
                <a:solidFill>
                  <a:srgbClr val="424242"/>
                </a:solidFill>
                <a:latin typeface="Raleway Bold"/>
                <a:ea typeface="Raleway Bold"/>
                <a:cs typeface="Raleway Bold"/>
                <a:sym typeface="Raleway Bold"/>
              </a:rPr>
              <a:t>Step 5: Enter Recipient Details</a:t>
            </a:r>
          </a:p>
          <a:p>
            <a:pPr algn="just">
              <a:lnSpc>
                <a:spcPts val="2478"/>
              </a:lnSpc>
            </a:pPr>
            <a:r>
              <a:rPr lang="en-US" sz="1770">
                <a:solidFill>
                  <a:srgbClr val="424242"/>
                </a:solidFill>
                <a:latin typeface="Raleway"/>
                <a:ea typeface="Raleway"/>
                <a:cs typeface="Raleway"/>
                <a:sym typeface="Raleway"/>
              </a:rPr>
              <a:t>Enter your email address of the individuals you would like to share the file. User can as well put a note to justify the reason of the file.</a:t>
            </a:r>
          </a:p>
          <a:p>
            <a:pPr algn="just">
              <a:lnSpc>
                <a:spcPts val="2478"/>
              </a:lnSpc>
            </a:pPr>
            <a:r>
              <a:rPr lang="en-US" sz="1770" b="true">
                <a:solidFill>
                  <a:srgbClr val="424242"/>
                </a:solidFill>
                <a:latin typeface="Raleway Bold"/>
                <a:ea typeface="Raleway Bold"/>
                <a:cs typeface="Raleway Bold"/>
                <a:sym typeface="Raleway Bold"/>
              </a:rPr>
              <a:t>Step 6: Send or Copy Link</a:t>
            </a:r>
          </a:p>
          <a:p>
            <a:pPr algn="just">
              <a:lnSpc>
                <a:spcPts val="2478"/>
              </a:lnSpc>
            </a:pPr>
            <a:r>
              <a:rPr lang="en-US" sz="1770">
                <a:solidFill>
                  <a:srgbClr val="424242"/>
                </a:solidFill>
                <a:latin typeface="Raleway"/>
                <a:ea typeface="Raleway"/>
                <a:cs typeface="Raleway"/>
                <a:sym typeface="Raleway"/>
              </a:rPr>
              <a:t>To share by direct email, simply press the “Send” button, or use the button at the bottom of the box to produce a share link which can be copied and pointed into a message or document.</a:t>
            </a:r>
          </a:p>
        </p:txBody>
      </p:sp>
      <p:sp>
        <p:nvSpPr>
          <p:cNvPr name="TextBox 30" id="30"/>
          <p:cNvSpPr txBox="true"/>
          <p:nvPr/>
        </p:nvSpPr>
        <p:spPr>
          <a:xfrm rot="0">
            <a:off x="6249902" y="2992138"/>
            <a:ext cx="8477649" cy="421222"/>
          </a:xfrm>
          <a:prstGeom prst="rect">
            <a:avLst/>
          </a:prstGeom>
        </p:spPr>
        <p:txBody>
          <a:bodyPr anchor="t" rtlCol="false" tIns="0" lIns="0" bIns="0" rIns="0">
            <a:spAutoFit/>
          </a:bodyPr>
          <a:lstStyle/>
          <a:p>
            <a:pPr algn="l">
              <a:lnSpc>
                <a:spcPts val="3079"/>
              </a:lnSpc>
            </a:pPr>
            <a:r>
              <a:rPr lang="en-US" b="true" sz="3079" spc="230">
                <a:solidFill>
                  <a:srgbClr val="424242"/>
                </a:solidFill>
                <a:latin typeface="Raleway Bold"/>
                <a:ea typeface="Raleway Bold"/>
                <a:cs typeface="Raleway Bold"/>
                <a:sym typeface="Raleway Bold"/>
              </a:rPr>
              <a:t>STEP-BY-STEP GUIDE</a:t>
            </a:r>
          </a:p>
        </p:txBody>
      </p:sp>
      <p:sp>
        <p:nvSpPr>
          <p:cNvPr name="TextBox 31" id="31"/>
          <p:cNvSpPr txBox="true"/>
          <p:nvPr/>
        </p:nvSpPr>
        <p:spPr>
          <a:xfrm rot="0">
            <a:off x="270048" y="12701454"/>
            <a:ext cx="4810545" cy="3145155"/>
          </a:xfrm>
          <a:prstGeom prst="rect">
            <a:avLst/>
          </a:prstGeom>
        </p:spPr>
        <p:txBody>
          <a:bodyPr anchor="t" rtlCol="false" tIns="0" lIns="0" bIns="0" rIns="0">
            <a:spAutoFit/>
          </a:bodyPr>
          <a:lstStyle/>
          <a:p>
            <a:pPr algn="just">
              <a:lnSpc>
                <a:spcPts val="2520"/>
              </a:lnSpc>
            </a:pPr>
            <a:r>
              <a:rPr lang="en-US" sz="1800">
                <a:solidFill>
                  <a:srgbClr val="424242"/>
                </a:solidFill>
                <a:latin typeface="Raleway"/>
                <a:ea typeface="Raleway"/>
                <a:cs typeface="Raleway"/>
                <a:sym typeface="Raleway"/>
              </a:rPr>
              <a:t>OneDrive provides various ways to share it based on the requirements. View-only permissions enable the user to view files but not edit them. Collaboration can be achieved through edit access which provides the opportunity to make changes. The use of link sharing will provide easy distribution of the URL, whereas limited access will only permit certain persons to open and communicate with the file safely (Widyawati et al., 2024).</a:t>
            </a:r>
          </a:p>
        </p:txBody>
      </p:sp>
      <p:sp>
        <p:nvSpPr>
          <p:cNvPr name="TextBox 32" id="32"/>
          <p:cNvSpPr txBox="true"/>
          <p:nvPr/>
        </p:nvSpPr>
        <p:spPr>
          <a:xfrm rot="0">
            <a:off x="270048" y="12274295"/>
            <a:ext cx="4810545" cy="317621"/>
          </a:xfrm>
          <a:prstGeom prst="rect">
            <a:avLst/>
          </a:prstGeom>
        </p:spPr>
        <p:txBody>
          <a:bodyPr anchor="t" rtlCol="false" tIns="0" lIns="0" bIns="0" rIns="0">
            <a:spAutoFit/>
          </a:bodyPr>
          <a:lstStyle/>
          <a:p>
            <a:pPr algn="l">
              <a:lnSpc>
                <a:spcPts val="2379"/>
              </a:lnSpc>
            </a:pPr>
            <a:r>
              <a:rPr lang="en-US" b="true" sz="2379" spc="178">
                <a:solidFill>
                  <a:srgbClr val="424242"/>
                </a:solidFill>
                <a:latin typeface="Raleway Bold"/>
                <a:ea typeface="Raleway Bold"/>
                <a:cs typeface="Raleway Bold"/>
                <a:sym typeface="Raleway Bold"/>
              </a:rPr>
              <a:t>TYPES OF SHARING OPTIONS</a:t>
            </a:r>
          </a:p>
        </p:txBody>
      </p:sp>
      <p:sp>
        <p:nvSpPr>
          <p:cNvPr name="TextBox 33" id="33"/>
          <p:cNvSpPr txBox="true"/>
          <p:nvPr/>
        </p:nvSpPr>
        <p:spPr>
          <a:xfrm rot="0">
            <a:off x="270048" y="17009689"/>
            <a:ext cx="4810545" cy="3843020"/>
          </a:xfrm>
          <a:prstGeom prst="rect">
            <a:avLst/>
          </a:prstGeom>
        </p:spPr>
        <p:txBody>
          <a:bodyPr anchor="t" rtlCol="false" tIns="0" lIns="0" bIns="0" rIns="0">
            <a:spAutoFit/>
          </a:bodyPr>
          <a:lstStyle/>
          <a:p>
            <a:pPr algn="just">
              <a:lnSpc>
                <a:spcPts val="2380"/>
              </a:lnSpc>
            </a:pPr>
            <a:r>
              <a:rPr lang="en-US" sz="1700">
                <a:solidFill>
                  <a:srgbClr val="424242"/>
                </a:solidFill>
                <a:latin typeface="Raleway"/>
                <a:ea typeface="Raleway"/>
                <a:cs typeface="Raleway"/>
                <a:sym typeface="Raleway"/>
              </a:rPr>
              <a:t>OneDrive can be used to share files, which enhances the efficiency and teamwork in the workplace. It allows real time editing whereby two or more users can be working on the same documents. Secure permission controls are safeguards of protected information. It minimises use of email attachments in sharing and as such the sharing is quicker (Ogunmodede, and Adepoju, 2023). Information is also available in any internet enabled gadget so things can be accessed flexibly and documents can be well managed and up to date through central storage.</a:t>
            </a:r>
          </a:p>
        </p:txBody>
      </p:sp>
      <p:sp>
        <p:nvSpPr>
          <p:cNvPr name="TextBox 34" id="34"/>
          <p:cNvSpPr txBox="true"/>
          <p:nvPr/>
        </p:nvSpPr>
        <p:spPr>
          <a:xfrm rot="0">
            <a:off x="236899" y="16351708"/>
            <a:ext cx="4843694" cy="591306"/>
          </a:xfrm>
          <a:prstGeom prst="rect">
            <a:avLst/>
          </a:prstGeom>
        </p:spPr>
        <p:txBody>
          <a:bodyPr anchor="t" rtlCol="false" tIns="0" lIns="0" bIns="0" rIns="0">
            <a:spAutoFit/>
          </a:bodyPr>
          <a:lstStyle/>
          <a:p>
            <a:pPr algn="l">
              <a:lnSpc>
                <a:spcPts val="2279"/>
              </a:lnSpc>
            </a:pPr>
            <a:r>
              <a:rPr lang="en-US" b="true" sz="2279" spc="170">
                <a:solidFill>
                  <a:srgbClr val="424242"/>
                </a:solidFill>
                <a:latin typeface="Raleway Bold"/>
                <a:ea typeface="Raleway Bold"/>
                <a:cs typeface="Raleway Bold"/>
                <a:sym typeface="Raleway Bold"/>
              </a:rPr>
              <a:t>BENEFITS OF USING ONEDRIVE FOR SHARING</a:t>
            </a:r>
          </a:p>
        </p:txBody>
      </p:sp>
      <p:sp>
        <p:nvSpPr>
          <p:cNvPr name="TextBox 35" id="35"/>
          <p:cNvSpPr txBox="true"/>
          <p:nvPr/>
        </p:nvSpPr>
        <p:spPr>
          <a:xfrm rot="0">
            <a:off x="5400639" y="12720778"/>
            <a:ext cx="4496818" cy="2736850"/>
          </a:xfrm>
          <a:prstGeom prst="rect">
            <a:avLst/>
          </a:prstGeom>
        </p:spPr>
        <p:txBody>
          <a:bodyPr anchor="t" rtlCol="false" tIns="0" lIns="0" bIns="0" rIns="0">
            <a:spAutoFit/>
          </a:bodyPr>
          <a:lstStyle/>
          <a:p>
            <a:pPr algn="just">
              <a:lnSpc>
                <a:spcPts val="2449"/>
              </a:lnSpc>
            </a:pPr>
            <a:r>
              <a:rPr lang="en-US" sz="1749">
                <a:solidFill>
                  <a:srgbClr val="424242"/>
                </a:solidFill>
                <a:latin typeface="Raleway"/>
                <a:ea typeface="Raleway"/>
                <a:cs typeface="Raleway"/>
                <a:sym typeface="Raleway"/>
              </a:rPr>
              <a:t>Email addresses of recipients must also be verified when sharing files to prevent mistakes (Hassan et al., 2022). Assign the right permissions whether view or edit based on the task. Create descriptive file names so as to identify them easily. Always add a brief message to help give context and routinely review access settings to ensure a high level of security and control.</a:t>
            </a:r>
          </a:p>
        </p:txBody>
      </p:sp>
      <p:sp>
        <p:nvSpPr>
          <p:cNvPr name="TextBox 36" id="36"/>
          <p:cNvSpPr txBox="true"/>
          <p:nvPr/>
        </p:nvSpPr>
        <p:spPr>
          <a:xfrm rot="0">
            <a:off x="5390451" y="12300530"/>
            <a:ext cx="4507006" cy="293491"/>
          </a:xfrm>
          <a:prstGeom prst="rect">
            <a:avLst/>
          </a:prstGeom>
        </p:spPr>
        <p:txBody>
          <a:bodyPr anchor="t" rtlCol="false" tIns="0" lIns="0" bIns="0" rIns="0">
            <a:spAutoFit/>
          </a:bodyPr>
          <a:lstStyle/>
          <a:p>
            <a:pPr algn="l">
              <a:lnSpc>
                <a:spcPts val="2179"/>
              </a:lnSpc>
            </a:pPr>
            <a:r>
              <a:rPr lang="en-US" b="true" sz="2179" spc="163">
                <a:solidFill>
                  <a:srgbClr val="424242"/>
                </a:solidFill>
                <a:latin typeface="Raleway Bold"/>
                <a:ea typeface="Raleway Bold"/>
                <a:cs typeface="Raleway Bold"/>
                <a:sym typeface="Raleway Bold"/>
              </a:rPr>
              <a:t>TIPS AND BEST PRACTICES</a:t>
            </a:r>
          </a:p>
        </p:txBody>
      </p:sp>
      <p:sp>
        <p:nvSpPr>
          <p:cNvPr name="TextBox 37" id="37"/>
          <p:cNvSpPr txBox="true"/>
          <p:nvPr/>
        </p:nvSpPr>
        <p:spPr>
          <a:xfrm rot="0">
            <a:off x="5410827" y="18732718"/>
            <a:ext cx="4496818" cy="2127250"/>
          </a:xfrm>
          <a:prstGeom prst="rect">
            <a:avLst/>
          </a:prstGeom>
        </p:spPr>
        <p:txBody>
          <a:bodyPr anchor="t" rtlCol="false" tIns="0" lIns="0" bIns="0" rIns="0">
            <a:spAutoFit/>
          </a:bodyPr>
          <a:lstStyle/>
          <a:p>
            <a:pPr algn="just">
              <a:lnSpc>
                <a:spcPts val="2449"/>
              </a:lnSpc>
            </a:pPr>
            <a:r>
              <a:rPr lang="en-US" sz="1749">
                <a:solidFill>
                  <a:srgbClr val="424242"/>
                </a:solidFill>
                <a:latin typeface="Raleway"/>
                <a:ea typeface="Raleway"/>
                <a:cs typeface="Raleway"/>
                <a:sym typeface="Raleway"/>
              </a:rPr>
              <a:t>Exchanging files through OneDrive, in its turn, stands out as an easy and fruitful tool that enhances workplace cooperation and productivity. Users can use best practises to share the files in a secure, organised, and effective manner by taking the right steps that enable these practises.</a:t>
            </a:r>
          </a:p>
        </p:txBody>
      </p:sp>
      <p:sp>
        <p:nvSpPr>
          <p:cNvPr name="TextBox 38" id="38"/>
          <p:cNvSpPr txBox="true"/>
          <p:nvPr/>
        </p:nvSpPr>
        <p:spPr>
          <a:xfrm rot="0">
            <a:off x="5369655" y="18363026"/>
            <a:ext cx="4507006" cy="293491"/>
          </a:xfrm>
          <a:prstGeom prst="rect">
            <a:avLst/>
          </a:prstGeom>
        </p:spPr>
        <p:txBody>
          <a:bodyPr anchor="t" rtlCol="false" tIns="0" lIns="0" bIns="0" rIns="0">
            <a:spAutoFit/>
          </a:bodyPr>
          <a:lstStyle/>
          <a:p>
            <a:pPr algn="l">
              <a:lnSpc>
                <a:spcPts val="2179"/>
              </a:lnSpc>
            </a:pPr>
            <a:r>
              <a:rPr lang="en-US" b="true" sz="2179" spc="163">
                <a:solidFill>
                  <a:srgbClr val="424242"/>
                </a:solidFill>
                <a:latin typeface="Raleway Bold"/>
                <a:ea typeface="Raleway Bold"/>
                <a:cs typeface="Raleway Bold"/>
                <a:sym typeface="Raleway Bold"/>
              </a:rPr>
              <a:t>CONCLUSION</a:t>
            </a:r>
          </a:p>
        </p:txBody>
      </p:sp>
      <p:sp>
        <p:nvSpPr>
          <p:cNvPr name="TextBox 39" id="39"/>
          <p:cNvSpPr txBox="true"/>
          <p:nvPr/>
        </p:nvSpPr>
        <p:spPr>
          <a:xfrm rot="0">
            <a:off x="10342824" y="16806888"/>
            <a:ext cx="4496818" cy="4000500"/>
          </a:xfrm>
          <a:prstGeom prst="rect">
            <a:avLst/>
          </a:prstGeom>
        </p:spPr>
        <p:txBody>
          <a:bodyPr anchor="t" rtlCol="false" tIns="0" lIns="0" bIns="0" rIns="0">
            <a:spAutoFit/>
          </a:bodyPr>
          <a:lstStyle/>
          <a:p>
            <a:pPr algn="just" marL="323852" indent="-161926" lvl="1">
              <a:lnSpc>
                <a:spcPts val="2100"/>
              </a:lnSpc>
              <a:buFont typeface="Arial"/>
              <a:buChar char="•"/>
            </a:pPr>
            <a:r>
              <a:rPr lang="en-US" sz="1500">
                <a:solidFill>
                  <a:srgbClr val="424242"/>
                </a:solidFill>
                <a:latin typeface="Raleway"/>
                <a:ea typeface="Raleway"/>
                <a:cs typeface="Raleway"/>
                <a:sym typeface="Raleway"/>
              </a:rPr>
              <a:t>Hassan, R., Murad, D.F., Wahi, W., Leandros, R., Ismail, N.H.A. and Awwad, S.A., (2022). The Use of Public Cloud Services Among Students for Online Learning. In 2022 International Conference on Information Management and Technology (ICIMTech) (pp. 127-132). IEEE.</a:t>
            </a:r>
          </a:p>
          <a:p>
            <a:pPr algn="just" marL="323852" indent="-161926" lvl="1">
              <a:lnSpc>
                <a:spcPts val="2100"/>
              </a:lnSpc>
              <a:buFont typeface="Arial"/>
              <a:buChar char="•"/>
            </a:pPr>
            <a:r>
              <a:rPr lang="en-US" sz="1500">
                <a:solidFill>
                  <a:srgbClr val="424242"/>
                </a:solidFill>
                <a:latin typeface="Raleway"/>
                <a:ea typeface="Raleway"/>
                <a:cs typeface="Raleway"/>
                <a:sym typeface="Raleway"/>
              </a:rPr>
              <a:t>Ogunmodede, A.S. and Adepoju, E.O., (2023). Cloud computing: A novel digital storage paradigm. Journal of Economic, Social and Educational, 2(2), pp.108-116.</a:t>
            </a:r>
          </a:p>
          <a:p>
            <a:pPr algn="just" marL="323852" indent="-161926" lvl="1">
              <a:lnSpc>
                <a:spcPts val="2100"/>
              </a:lnSpc>
              <a:buFont typeface="Arial"/>
              <a:buChar char="•"/>
            </a:pPr>
            <a:r>
              <a:rPr lang="en-US" sz="1500">
                <a:solidFill>
                  <a:srgbClr val="424242"/>
                </a:solidFill>
                <a:latin typeface="Raleway"/>
                <a:ea typeface="Raleway"/>
                <a:cs typeface="Raleway"/>
                <a:sym typeface="Raleway"/>
              </a:rPr>
              <a:t>Widyawati, L., Azwar, M., Alafi, H. and Asif, I., (2024). Analysis of Rclone Implementation for File Sharing Security on OneDrive Cloud Storage. Jurnal Bumigora Information Technology (BITe), 6(1), pp.95-104.</a:t>
            </a:r>
          </a:p>
        </p:txBody>
      </p:sp>
      <p:sp>
        <p:nvSpPr>
          <p:cNvPr name="TextBox 40" id="40"/>
          <p:cNvSpPr txBox="true"/>
          <p:nvPr/>
        </p:nvSpPr>
        <p:spPr>
          <a:xfrm rot="0">
            <a:off x="10332636" y="16427273"/>
            <a:ext cx="4507006" cy="293491"/>
          </a:xfrm>
          <a:prstGeom prst="rect">
            <a:avLst/>
          </a:prstGeom>
        </p:spPr>
        <p:txBody>
          <a:bodyPr anchor="t" rtlCol="false" tIns="0" lIns="0" bIns="0" rIns="0">
            <a:spAutoFit/>
          </a:bodyPr>
          <a:lstStyle/>
          <a:p>
            <a:pPr algn="l">
              <a:lnSpc>
                <a:spcPts val="2179"/>
              </a:lnSpc>
            </a:pPr>
            <a:r>
              <a:rPr lang="en-US" b="true" sz="2179" spc="163">
                <a:solidFill>
                  <a:srgbClr val="424242"/>
                </a:solidFill>
                <a:latin typeface="Raleway Bold"/>
                <a:ea typeface="Raleway Bold"/>
                <a:cs typeface="Raleway Bold"/>
                <a:sym typeface="Raleway Bold"/>
              </a:rPr>
              <a:t>REFERENCES</a:t>
            </a:r>
          </a:p>
        </p:txBody>
      </p:sp>
      <p:sp>
        <p:nvSpPr>
          <p:cNvPr name="TextBox 41" id="41"/>
          <p:cNvSpPr txBox="true"/>
          <p:nvPr/>
        </p:nvSpPr>
        <p:spPr>
          <a:xfrm rot="0">
            <a:off x="6902621" y="273793"/>
            <a:ext cx="7244210" cy="1543050"/>
          </a:xfrm>
          <a:prstGeom prst="rect">
            <a:avLst/>
          </a:prstGeom>
        </p:spPr>
        <p:txBody>
          <a:bodyPr anchor="t" rtlCol="false" tIns="0" lIns="0" bIns="0" rIns="0">
            <a:spAutoFit/>
          </a:bodyPr>
          <a:lstStyle/>
          <a:p>
            <a:pPr algn="just">
              <a:lnSpc>
                <a:spcPts val="2039"/>
              </a:lnSpc>
            </a:pPr>
            <a:r>
              <a:rPr lang="en-US" b="true" sz="1699" spc="33">
                <a:solidFill>
                  <a:srgbClr val="FFFFFF"/>
                </a:solidFill>
                <a:latin typeface="Hussar Bold"/>
                <a:ea typeface="Hussar Bold"/>
                <a:cs typeface="Hussar Bold"/>
                <a:sym typeface="Hussar Bold"/>
              </a:rPr>
              <a:t>ST NAME: VASILICA-IONEL ILIOI</a:t>
            </a:r>
          </a:p>
          <a:p>
            <a:pPr algn="just">
              <a:lnSpc>
                <a:spcPts val="2039"/>
              </a:lnSpc>
            </a:pPr>
            <a:r>
              <a:rPr lang="en-US" b="true" sz="1699" spc="33">
                <a:solidFill>
                  <a:srgbClr val="FFFFFF"/>
                </a:solidFill>
                <a:latin typeface="Hussar Bold"/>
                <a:ea typeface="Hussar Bold"/>
                <a:cs typeface="Hussar Bold"/>
                <a:sym typeface="Hussar Bold"/>
              </a:rPr>
              <a:t>ST ID: 2529577</a:t>
            </a:r>
          </a:p>
          <a:p>
            <a:pPr algn="just">
              <a:lnSpc>
                <a:spcPts val="2039"/>
              </a:lnSpc>
            </a:pPr>
            <a:r>
              <a:rPr lang="en-US" b="true" sz="1699" spc="33">
                <a:solidFill>
                  <a:srgbClr val="FFFFFF"/>
                </a:solidFill>
                <a:latin typeface="Hussar Bold"/>
                <a:ea typeface="Hussar Bold"/>
                <a:cs typeface="Hussar Bold"/>
                <a:sym typeface="Hussar Bold"/>
              </a:rPr>
              <a:t>GROUP: 3 </a:t>
            </a:r>
          </a:p>
          <a:p>
            <a:pPr algn="just">
              <a:lnSpc>
                <a:spcPts val="2039"/>
              </a:lnSpc>
            </a:pPr>
            <a:r>
              <a:rPr lang="en-US" b="true" sz="1699" spc="33">
                <a:solidFill>
                  <a:srgbClr val="FFFFFF"/>
                </a:solidFill>
                <a:latin typeface="Hussar Bold"/>
                <a:ea typeface="Hussar Bold"/>
                <a:cs typeface="Hussar Bold"/>
                <a:sym typeface="Hussar Bold"/>
              </a:rPr>
              <a:t>MODULE CODE: LCLM4002</a:t>
            </a:r>
          </a:p>
          <a:p>
            <a:pPr algn="just">
              <a:lnSpc>
                <a:spcPts val="2039"/>
              </a:lnSpc>
            </a:pPr>
            <a:r>
              <a:rPr lang="en-US" b="true" sz="1699" spc="33">
                <a:solidFill>
                  <a:srgbClr val="FFFFFF"/>
                </a:solidFill>
                <a:latin typeface="Hussar Bold"/>
                <a:ea typeface="Hussar Bold"/>
                <a:cs typeface="Hussar Bold"/>
                <a:sym typeface="Hussar Bold"/>
              </a:rPr>
              <a:t>MODULE NAME: DIGITAL SKILLS </a:t>
            </a:r>
          </a:p>
          <a:p>
            <a:pPr algn="just">
              <a:lnSpc>
                <a:spcPts val="2039"/>
              </a:lnSpc>
            </a:pPr>
            <a:r>
              <a:rPr lang="en-US" b="true" sz="1699" spc="33">
                <a:solidFill>
                  <a:srgbClr val="FFFFFF"/>
                </a:solidFill>
                <a:latin typeface="Hussar Bold"/>
                <a:ea typeface="Hussar Bold"/>
                <a:cs typeface="Hussar Bold"/>
                <a:sym typeface="Hussar Bold"/>
              </a:rPr>
              <a:t>LECTURER NAME: REJWAN BIN SULAIMAN</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DAHE7Wc8D08</dc:identifier>
  <dcterms:modified xsi:type="dcterms:W3CDTF">2011-08-01T06:04:30Z</dcterms:modified>
  <cp:revision>1</cp:revision>
  <dc:title>Copy 5</dc:title>
</cp:coreProperties>
</file>