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handoutMasterIdLst>
    <p:handoutMasterId r:id="rId23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6" r:id="rId10"/>
    <p:sldId id="266" r:id="rId11"/>
    <p:sldId id="267" r:id="rId12"/>
    <p:sldId id="275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9" r:id="rId21"/>
    <p:sldId id="28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918BB"/>
    <a:srgbClr val="DA456B"/>
    <a:srgbClr val="F42066"/>
    <a:srgbClr val="FA4E19"/>
    <a:srgbClr val="18605A"/>
    <a:srgbClr val="6C18B0"/>
    <a:srgbClr val="4618C6"/>
    <a:srgbClr val="ED18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0"/>
    <p:restoredTop sz="94500"/>
  </p:normalViewPr>
  <p:slideViewPr>
    <p:cSldViewPr>
      <p:cViewPr varScale="1">
        <p:scale>
          <a:sx n="86" d="100"/>
          <a:sy n="86" d="100"/>
        </p:scale>
        <p:origin x="156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 sz="1200">
                <a:latin typeface="Time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fontAlgn="base" hangingPunct="0">
              <a:spcBef>
                <a:spcPct val="0"/>
              </a:spcBef>
              <a:spcAft>
                <a:spcPct val="0"/>
              </a:spcAft>
              <a:defRPr sz="1200">
                <a:latin typeface="Time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 sz="1200">
                <a:latin typeface="Time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fontAlgn="base" hangingPunct="0">
              <a:spcBef>
                <a:spcPct val="0"/>
              </a:spcBef>
              <a:spcAft>
                <a:spcPct val="0"/>
              </a:spcAft>
              <a:defRPr sz="1200">
                <a:latin typeface="Times"/>
              </a:defRPr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7226027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3723993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7779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725813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3330015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867311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1319798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467373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3167140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306589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539646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768350"/>
            <a:ext cx="1943100" cy="53276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768350"/>
            <a:ext cx="5676900" cy="53276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147486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18" Type="http://schemas.openxmlformats.org/officeDocument/2006/relationships/image" Target="../media/image6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5.gi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56700" cy="757238"/>
            <a:chOff x="0" y="0"/>
            <a:chExt cx="5768" cy="477"/>
          </a:xfrm>
        </p:grpSpPr>
        <p:sp>
          <p:nvSpPr>
            <p:cNvPr id="5123" name="AutoShape 12"/>
            <p:cNvSpPr>
              <a:spLocks/>
            </p:cNvSpPr>
            <p:nvPr/>
          </p:nvSpPr>
          <p:spPr bwMode="auto">
            <a:xfrm>
              <a:off x="5" y="0"/>
              <a:ext cx="5763" cy="477"/>
            </a:xfrm>
            <a:custGeom>
              <a:avLst/>
              <a:gdLst>
                <a:gd name="T0" fmla="*/ 0 w 5763"/>
                <a:gd name="T1" fmla="*/ 450 h 477"/>
                <a:gd name="T2" fmla="*/ 3 w 5763"/>
                <a:gd name="T3" fmla="*/ 0 h 477"/>
                <a:gd name="T4" fmla="*/ 5763 w 5763"/>
                <a:gd name="T5" fmla="*/ 0 h 477"/>
                <a:gd name="T6" fmla="*/ 5763 w 5763"/>
                <a:gd name="T7" fmla="*/ 465 h 477"/>
                <a:gd name="T8" fmla="*/ 4821 w 5763"/>
                <a:gd name="T9" fmla="*/ 477 h 477"/>
                <a:gd name="T10" fmla="*/ 4326 w 5763"/>
                <a:gd name="T11" fmla="*/ 447 h 477"/>
                <a:gd name="T12" fmla="*/ 3783 w 5763"/>
                <a:gd name="T13" fmla="*/ 465 h 477"/>
                <a:gd name="T14" fmla="*/ 3417 w 5763"/>
                <a:gd name="T15" fmla="*/ 456 h 477"/>
                <a:gd name="T16" fmla="*/ 2973 w 5763"/>
                <a:gd name="T17" fmla="*/ 459 h 477"/>
                <a:gd name="T18" fmla="*/ 2451 w 5763"/>
                <a:gd name="T19" fmla="*/ 453 h 477"/>
                <a:gd name="T20" fmla="*/ 2289 w 5763"/>
                <a:gd name="T21" fmla="*/ 441 h 477"/>
                <a:gd name="T22" fmla="*/ 2010 w 5763"/>
                <a:gd name="T23" fmla="*/ 453 h 477"/>
                <a:gd name="T24" fmla="*/ 1827 w 5763"/>
                <a:gd name="T25" fmla="*/ 450 h 477"/>
                <a:gd name="T26" fmla="*/ 1215 w 5763"/>
                <a:gd name="T27" fmla="*/ 465 h 477"/>
                <a:gd name="T28" fmla="*/ 660 w 5763"/>
                <a:gd name="T29" fmla="*/ 456 h 477"/>
                <a:gd name="T30" fmla="*/ 0 w 5763"/>
                <a:gd name="T31" fmla="*/ 450 h 477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5763"/>
                <a:gd name="T49" fmla="*/ 0 h 477"/>
                <a:gd name="T50" fmla="*/ 5763 w 5763"/>
                <a:gd name="T51" fmla="*/ 477 h 477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5763" h="477">
                  <a:moveTo>
                    <a:pt x="0" y="450"/>
                  </a:moveTo>
                  <a:lnTo>
                    <a:pt x="3" y="0"/>
                  </a:lnTo>
                  <a:lnTo>
                    <a:pt x="5763" y="0"/>
                  </a:lnTo>
                  <a:lnTo>
                    <a:pt x="5763" y="465"/>
                  </a:lnTo>
                  <a:lnTo>
                    <a:pt x="4821" y="477"/>
                  </a:lnTo>
                  <a:lnTo>
                    <a:pt x="4326" y="447"/>
                  </a:lnTo>
                  <a:lnTo>
                    <a:pt x="3783" y="465"/>
                  </a:lnTo>
                  <a:lnTo>
                    <a:pt x="3417" y="456"/>
                  </a:lnTo>
                  <a:lnTo>
                    <a:pt x="2973" y="459"/>
                  </a:lnTo>
                  <a:lnTo>
                    <a:pt x="2451" y="453"/>
                  </a:lnTo>
                  <a:lnTo>
                    <a:pt x="2289" y="441"/>
                  </a:lnTo>
                  <a:lnTo>
                    <a:pt x="2010" y="453"/>
                  </a:lnTo>
                  <a:lnTo>
                    <a:pt x="1827" y="450"/>
                  </a:lnTo>
                  <a:lnTo>
                    <a:pt x="1215" y="465"/>
                  </a:lnTo>
                  <a:lnTo>
                    <a:pt x="660" y="456"/>
                  </a:lnTo>
                  <a:lnTo>
                    <a:pt x="0" y="450"/>
                  </a:lnTo>
                  <a:close/>
                </a:path>
              </a:pathLst>
            </a:custGeom>
            <a:solidFill>
              <a:srgbClr val="C7C7DF">
                <a:alpha val="50195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4" name="AutoShape 13"/>
            <p:cNvSpPr>
              <a:spLocks/>
            </p:cNvSpPr>
            <p:nvPr/>
          </p:nvSpPr>
          <p:spPr bwMode="auto">
            <a:xfrm>
              <a:off x="0" y="98"/>
              <a:ext cx="256" cy="253"/>
            </a:xfrm>
            <a:custGeom>
              <a:avLst/>
              <a:gdLst>
                <a:gd name="T0" fmla="*/ 8 w 256"/>
                <a:gd name="T1" fmla="*/ 190 h 253"/>
                <a:gd name="T2" fmla="*/ 71 w 256"/>
                <a:gd name="T3" fmla="*/ 115 h 253"/>
                <a:gd name="T4" fmla="*/ 203 w 256"/>
                <a:gd name="T5" fmla="*/ 16 h 253"/>
                <a:gd name="T6" fmla="*/ 251 w 256"/>
                <a:gd name="T7" fmla="*/ 19 h 253"/>
                <a:gd name="T8" fmla="*/ 236 w 256"/>
                <a:gd name="T9" fmla="*/ 46 h 253"/>
                <a:gd name="T10" fmla="*/ 176 w 256"/>
                <a:gd name="T11" fmla="*/ 82 h 253"/>
                <a:gd name="T12" fmla="*/ 92 w 256"/>
                <a:gd name="T13" fmla="*/ 154 h 253"/>
                <a:gd name="T14" fmla="*/ 23 w 256"/>
                <a:gd name="T15" fmla="*/ 247 h 253"/>
                <a:gd name="T16" fmla="*/ 8 w 256"/>
                <a:gd name="T17" fmla="*/ 190 h 253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256"/>
                <a:gd name="T28" fmla="*/ 0 h 253"/>
                <a:gd name="T29" fmla="*/ 256 w 256"/>
                <a:gd name="T30" fmla="*/ 253 h 253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256" h="253">
                  <a:moveTo>
                    <a:pt x="8" y="190"/>
                  </a:moveTo>
                  <a:cubicBezTo>
                    <a:pt x="16" y="168"/>
                    <a:pt x="38" y="144"/>
                    <a:pt x="71" y="115"/>
                  </a:cubicBezTo>
                  <a:cubicBezTo>
                    <a:pt x="104" y="86"/>
                    <a:pt x="173" y="32"/>
                    <a:pt x="203" y="16"/>
                  </a:cubicBezTo>
                  <a:cubicBezTo>
                    <a:pt x="233" y="0"/>
                    <a:pt x="246" y="14"/>
                    <a:pt x="251" y="19"/>
                  </a:cubicBezTo>
                  <a:cubicBezTo>
                    <a:pt x="256" y="24"/>
                    <a:pt x="249" y="35"/>
                    <a:pt x="236" y="46"/>
                  </a:cubicBezTo>
                  <a:cubicBezTo>
                    <a:pt x="223" y="57"/>
                    <a:pt x="200" y="64"/>
                    <a:pt x="176" y="82"/>
                  </a:cubicBezTo>
                  <a:cubicBezTo>
                    <a:pt x="152" y="100"/>
                    <a:pt x="118" y="126"/>
                    <a:pt x="9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C7C7DF"/>
                </a:gs>
                <a:gs pos="100000">
                  <a:srgbClr val="9797B7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5" name="AutoShape 14"/>
            <p:cNvSpPr>
              <a:spLocks/>
            </p:cNvSpPr>
            <p:nvPr/>
          </p:nvSpPr>
          <p:spPr bwMode="auto">
            <a:xfrm>
              <a:off x="56" y="0"/>
              <a:ext cx="708" cy="459"/>
            </a:xfrm>
            <a:custGeom>
              <a:avLst/>
              <a:gdLst>
                <a:gd name="T0" fmla="*/ 0 w 708"/>
                <a:gd name="T1" fmla="*/ 432 h 459"/>
                <a:gd name="T2" fmla="*/ 0 w 708"/>
                <a:gd name="T3" fmla="*/ 453 h 459"/>
                <a:gd name="T4" fmla="*/ 72 w 708"/>
                <a:gd name="T5" fmla="*/ 324 h 459"/>
                <a:gd name="T6" fmla="*/ 198 w 708"/>
                <a:gd name="T7" fmla="*/ 201 h 459"/>
                <a:gd name="T8" fmla="*/ 366 w 708"/>
                <a:gd name="T9" fmla="*/ 102 h 459"/>
                <a:gd name="T10" fmla="*/ 531 w 708"/>
                <a:gd name="T11" fmla="*/ 36 h 459"/>
                <a:gd name="T12" fmla="*/ 609 w 708"/>
                <a:gd name="T13" fmla="*/ 0 h 459"/>
                <a:gd name="T14" fmla="*/ 708 w 708"/>
                <a:gd name="T15" fmla="*/ 3 h 459"/>
                <a:gd name="T16" fmla="*/ 591 w 708"/>
                <a:gd name="T17" fmla="*/ 66 h 459"/>
                <a:gd name="T18" fmla="*/ 417 w 708"/>
                <a:gd name="T19" fmla="*/ 126 h 459"/>
                <a:gd name="T20" fmla="*/ 237 w 708"/>
                <a:gd name="T21" fmla="*/ 231 h 459"/>
                <a:gd name="T22" fmla="*/ 117 w 708"/>
                <a:gd name="T23" fmla="*/ 345 h 459"/>
                <a:gd name="T24" fmla="*/ 51 w 708"/>
                <a:gd name="T25" fmla="*/ 459 h 459"/>
                <a:gd name="T26" fmla="*/ 0 w 708"/>
                <a:gd name="T27" fmla="*/ 453 h 459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708"/>
                <a:gd name="T43" fmla="*/ 0 h 459"/>
                <a:gd name="T44" fmla="*/ 708 w 708"/>
                <a:gd name="T45" fmla="*/ 459 h 459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708" h="459">
                  <a:moveTo>
                    <a:pt x="0" y="432"/>
                  </a:moveTo>
                  <a:lnTo>
                    <a:pt x="0" y="453"/>
                  </a:lnTo>
                  <a:cubicBezTo>
                    <a:pt x="12" y="435"/>
                    <a:pt x="39" y="366"/>
                    <a:pt x="72" y="324"/>
                  </a:cubicBezTo>
                  <a:cubicBezTo>
                    <a:pt x="105" y="282"/>
                    <a:pt x="149" y="238"/>
                    <a:pt x="198" y="201"/>
                  </a:cubicBezTo>
                  <a:cubicBezTo>
                    <a:pt x="247" y="164"/>
                    <a:pt x="311" y="129"/>
                    <a:pt x="366" y="102"/>
                  </a:cubicBezTo>
                  <a:cubicBezTo>
                    <a:pt x="421" y="75"/>
                    <a:pt x="490" y="53"/>
                    <a:pt x="531" y="36"/>
                  </a:cubicBezTo>
                  <a:cubicBezTo>
                    <a:pt x="572" y="19"/>
                    <a:pt x="580" y="5"/>
                    <a:pt x="609" y="0"/>
                  </a:cubicBezTo>
                  <a:lnTo>
                    <a:pt x="708" y="3"/>
                  </a:lnTo>
                  <a:cubicBezTo>
                    <a:pt x="705" y="14"/>
                    <a:pt x="640" y="45"/>
                    <a:pt x="591" y="66"/>
                  </a:cubicBezTo>
                  <a:cubicBezTo>
                    <a:pt x="542" y="87"/>
                    <a:pt x="476" y="98"/>
                    <a:pt x="417" y="126"/>
                  </a:cubicBezTo>
                  <a:cubicBezTo>
                    <a:pt x="358" y="154"/>
                    <a:pt x="287" y="195"/>
                    <a:pt x="237" y="231"/>
                  </a:cubicBezTo>
                  <a:cubicBezTo>
                    <a:pt x="187" y="267"/>
                    <a:pt x="148" y="307"/>
                    <a:pt x="117" y="345"/>
                  </a:cubicBezTo>
                  <a:cubicBezTo>
                    <a:pt x="86" y="383"/>
                    <a:pt x="70" y="441"/>
                    <a:pt x="51" y="459"/>
                  </a:cubicBezTo>
                  <a:lnTo>
                    <a:pt x="0" y="453"/>
                  </a:lnTo>
                </a:path>
              </a:pathLst>
            </a:custGeom>
            <a:gradFill rotWithShape="0">
              <a:gsLst>
                <a:gs pos="0">
                  <a:srgbClr val="9797B7"/>
                </a:gs>
                <a:gs pos="50000">
                  <a:srgbClr val="C7C7DF"/>
                </a:gs>
                <a:gs pos="100000">
                  <a:srgbClr val="9797B7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6" name="AutoShape 15"/>
            <p:cNvSpPr>
              <a:spLocks/>
            </p:cNvSpPr>
            <p:nvPr/>
          </p:nvSpPr>
          <p:spPr bwMode="auto">
            <a:xfrm>
              <a:off x="131" y="269"/>
              <a:ext cx="251" cy="194"/>
            </a:xfrm>
            <a:custGeom>
              <a:avLst/>
              <a:gdLst>
                <a:gd name="T0" fmla="*/ 21 w 251"/>
                <a:gd name="T1" fmla="*/ 163 h 194"/>
                <a:gd name="T2" fmla="*/ 9 w 251"/>
                <a:gd name="T3" fmla="*/ 184 h 194"/>
                <a:gd name="T4" fmla="*/ 75 w 251"/>
                <a:gd name="T5" fmla="*/ 103 h 194"/>
                <a:gd name="T6" fmla="*/ 165 w 251"/>
                <a:gd name="T7" fmla="*/ 28 h 194"/>
                <a:gd name="T8" fmla="*/ 207 w 251"/>
                <a:gd name="T9" fmla="*/ 7 h 194"/>
                <a:gd name="T10" fmla="*/ 246 w 251"/>
                <a:gd name="T11" fmla="*/ 4 h 194"/>
                <a:gd name="T12" fmla="*/ 237 w 251"/>
                <a:gd name="T13" fmla="*/ 34 h 194"/>
                <a:gd name="T14" fmla="*/ 183 w 251"/>
                <a:gd name="T15" fmla="*/ 61 h 194"/>
                <a:gd name="T16" fmla="*/ 108 w 251"/>
                <a:gd name="T17" fmla="*/ 124 h 194"/>
                <a:gd name="T18" fmla="*/ 54 w 251"/>
                <a:gd name="T19" fmla="*/ 190 h 194"/>
                <a:gd name="T20" fmla="*/ 6 w 251"/>
                <a:gd name="T21" fmla="*/ 184 h 194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51"/>
                <a:gd name="T34" fmla="*/ 0 h 194"/>
                <a:gd name="T35" fmla="*/ 251 w 251"/>
                <a:gd name="T36" fmla="*/ 194 h 194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51" h="194">
                  <a:moveTo>
                    <a:pt x="21" y="163"/>
                  </a:moveTo>
                  <a:cubicBezTo>
                    <a:pt x="10" y="178"/>
                    <a:pt x="0" y="194"/>
                    <a:pt x="9" y="184"/>
                  </a:cubicBezTo>
                  <a:cubicBezTo>
                    <a:pt x="18" y="174"/>
                    <a:pt x="49" y="129"/>
                    <a:pt x="75" y="103"/>
                  </a:cubicBezTo>
                  <a:cubicBezTo>
                    <a:pt x="101" y="77"/>
                    <a:pt x="143" y="44"/>
                    <a:pt x="165" y="28"/>
                  </a:cubicBezTo>
                  <a:cubicBezTo>
                    <a:pt x="187" y="12"/>
                    <a:pt x="194" y="11"/>
                    <a:pt x="207" y="7"/>
                  </a:cubicBezTo>
                  <a:cubicBezTo>
                    <a:pt x="220" y="3"/>
                    <a:pt x="241" y="0"/>
                    <a:pt x="246" y="4"/>
                  </a:cubicBezTo>
                  <a:cubicBezTo>
                    <a:pt x="251" y="8"/>
                    <a:pt x="247" y="25"/>
                    <a:pt x="237" y="34"/>
                  </a:cubicBezTo>
                  <a:cubicBezTo>
                    <a:pt x="227" y="43"/>
                    <a:pt x="204" y="46"/>
                    <a:pt x="183" y="61"/>
                  </a:cubicBezTo>
                  <a:cubicBezTo>
                    <a:pt x="162" y="76"/>
                    <a:pt x="129" y="103"/>
                    <a:pt x="108" y="124"/>
                  </a:cubicBezTo>
                  <a:cubicBezTo>
                    <a:pt x="87" y="145"/>
                    <a:pt x="71" y="180"/>
                    <a:pt x="54" y="190"/>
                  </a:cubicBezTo>
                  <a:lnTo>
                    <a:pt x="6" y="184"/>
                  </a:lnTo>
                </a:path>
              </a:pathLst>
            </a:custGeom>
            <a:gradFill rotWithShape="0">
              <a:gsLst>
                <a:gs pos="0">
                  <a:srgbClr val="C7C7DF"/>
                </a:gs>
                <a:gs pos="100000">
                  <a:srgbClr val="9797B7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7" name="AutoShape 16"/>
            <p:cNvSpPr>
              <a:spLocks/>
            </p:cNvSpPr>
            <p:nvPr/>
          </p:nvSpPr>
          <p:spPr bwMode="auto">
            <a:xfrm>
              <a:off x="341" y="0"/>
              <a:ext cx="159" cy="72"/>
            </a:xfrm>
            <a:custGeom>
              <a:avLst/>
              <a:gdLst>
                <a:gd name="T0" fmla="*/ 99 w 159"/>
                <a:gd name="T1" fmla="*/ 0 h 72"/>
                <a:gd name="T2" fmla="*/ 15 w 159"/>
                <a:gd name="T3" fmla="*/ 36 h 72"/>
                <a:gd name="T4" fmla="*/ 6 w 159"/>
                <a:gd name="T5" fmla="*/ 60 h 72"/>
                <a:gd name="T6" fmla="*/ 36 w 159"/>
                <a:gd name="T7" fmla="*/ 69 h 72"/>
                <a:gd name="T8" fmla="*/ 87 w 159"/>
                <a:gd name="T9" fmla="*/ 42 h 72"/>
                <a:gd name="T10" fmla="*/ 159 w 159"/>
                <a:gd name="T11" fmla="*/ 0 h 72"/>
                <a:gd name="T12" fmla="*/ 99 w 159"/>
                <a:gd name="T13" fmla="*/ 0 h 72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9"/>
                <a:gd name="T22" fmla="*/ 0 h 72"/>
                <a:gd name="T23" fmla="*/ 159 w 159"/>
                <a:gd name="T24" fmla="*/ 72 h 72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9" h="72">
                  <a:moveTo>
                    <a:pt x="99" y="0"/>
                  </a:moveTo>
                  <a:cubicBezTo>
                    <a:pt x="75" y="6"/>
                    <a:pt x="30" y="26"/>
                    <a:pt x="15" y="36"/>
                  </a:cubicBezTo>
                  <a:cubicBezTo>
                    <a:pt x="0" y="46"/>
                    <a:pt x="3" y="55"/>
                    <a:pt x="6" y="60"/>
                  </a:cubicBezTo>
                  <a:cubicBezTo>
                    <a:pt x="9" y="65"/>
                    <a:pt x="23" y="72"/>
                    <a:pt x="36" y="69"/>
                  </a:cubicBezTo>
                  <a:cubicBezTo>
                    <a:pt x="49" y="66"/>
                    <a:pt x="67" y="53"/>
                    <a:pt x="87" y="42"/>
                  </a:cubicBezTo>
                  <a:cubicBezTo>
                    <a:pt x="107" y="31"/>
                    <a:pt x="158" y="6"/>
                    <a:pt x="159" y="0"/>
                  </a:cubicBezTo>
                  <a:lnTo>
                    <a:pt x="99" y="0"/>
                  </a:lnTo>
                  <a:close/>
                </a:path>
              </a:pathLst>
            </a:custGeom>
            <a:gradFill rotWithShape="0">
              <a:gsLst>
                <a:gs pos="0">
                  <a:srgbClr val="C7C7DF"/>
                </a:gs>
                <a:gs pos="100000">
                  <a:srgbClr val="9797B7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8" name="AutoShape 17"/>
            <p:cNvSpPr>
              <a:spLocks/>
            </p:cNvSpPr>
            <p:nvPr/>
          </p:nvSpPr>
          <p:spPr bwMode="auto">
            <a:xfrm>
              <a:off x="488" y="0"/>
              <a:ext cx="455" cy="216"/>
            </a:xfrm>
            <a:custGeom>
              <a:avLst/>
              <a:gdLst>
                <a:gd name="T0" fmla="*/ 395 w 455"/>
                <a:gd name="T1" fmla="*/ 0 h 216"/>
                <a:gd name="T2" fmla="*/ 338 w 455"/>
                <a:gd name="T3" fmla="*/ 48 h 216"/>
                <a:gd name="T4" fmla="*/ 242 w 455"/>
                <a:gd name="T5" fmla="*/ 102 h 216"/>
                <a:gd name="T6" fmla="*/ 104 w 455"/>
                <a:gd name="T7" fmla="*/ 147 h 216"/>
                <a:gd name="T8" fmla="*/ 35 w 455"/>
                <a:gd name="T9" fmla="*/ 168 h 216"/>
                <a:gd name="T10" fmla="*/ 8 w 455"/>
                <a:gd name="T11" fmla="*/ 192 h 216"/>
                <a:gd name="T12" fmla="*/ 8 w 455"/>
                <a:gd name="T13" fmla="*/ 213 h 216"/>
                <a:gd name="T14" fmla="*/ 59 w 455"/>
                <a:gd name="T15" fmla="*/ 213 h 216"/>
                <a:gd name="T16" fmla="*/ 86 w 455"/>
                <a:gd name="T17" fmla="*/ 192 h 216"/>
                <a:gd name="T18" fmla="*/ 173 w 455"/>
                <a:gd name="T19" fmla="*/ 159 h 216"/>
                <a:gd name="T20" fmla="*/ 299 w 455"/>
                <a:gd name="T21" fmla="*/ 126 h 216"/>
                <a:gd name="T22" fmla="*/ 392 w 455"/>
                <a:gd name="T23" fmla="*/ 72 h 216"/>
                <a:gd name="T24" fmla="*/ 455 w 455"/>
                <a:gd name="T25" fmla="*/ 0 h 216"/>
                <a:gd name="T26" fmla="*/ 395 w 455"/>
                <a:gd name="T27" fmla="*/ 0 h 21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55"/>
                <a:gd name="T43" fmla="*/ 0 h 216"/>
                <a:gd name="T44" fmla="*/ 455 w 455"/>
                <a:gd name="T45" fmla="*/ 216 h 21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55" h="216">
                  <a:moveTo>
                    <a:pt x="395" y="0"/>
                  </a:moveTo>
                  <a:cubicBezTo>
                    <a:pt x="376" y="8"/>
                    <a:pt x="364" y="31"/>
                    <a:pt x="338" y="48"/>
                  </a:cubicBezTo>
                  <a:cubicBezTo>
                    <a:pt x="312" y="65"/>
                    <a:pt x="281" y="86"/>
                    <a:pt x="242" y="102"/>
                  </a:cubicBezTo>
                  <a:cubicBezTo>
                    <a:pt x="203" y="118"/>
                    <a:pt x="138" y="136"/>
                    <a:pt x="104" y="147"/>
                  </a:cubicBezTo>
                  <a:cubicBezTo>
                    <a:pt x="70" y="158"/>
                    <a:pt x="51" y="161"/>
                    <a:pt x="35" y="168"/>
                  </a:cubicBezTo>
                  <a:cubicBezTo>
                    <a:pt x="19" y="175"/>
                    <a:pt x="12" y="185"/>
                    <a:pt x="8" y="192"/>
                  </a:cubicBezTo>
                  <a:cubicBezTo>
                    <a:pt x="4" y="199"/>
                    <a:pt x="0" y="210"/>
                    <a:pt x="8" y="213"/>
                  </a:cubicBezTo>
                  <a:cubicBezTo>
                    <a:pt x="16" y="216"/>
                    <a:pt x="46" y="216"/>
                    <a:pt x="59" y="213"/>
                  </a:cubicBezTo>
                  <a:cubicBezTo>
                    <a:pt x="72" y="210"/>
                    <a:pt x="67" y="201"/>
                    <a:pt x="86" y="192"/>
                  </a:cubicBezTo>
                  <a:cubicBezTo>
                    <a:pt x="105" y="183"/>
                    <a:pt x="138" y="170"/>
                    <a:pt x="173" y="159"/>
                  </a:cubicBezTo>
                  <a:cubicBezTo>
                    <a:pt x="208" y="148"/>
                    <a:pt x="263" y="140"/>
                    <a:pt x="299" y="126"/>
                  </a:cubicBezTo>
                  <a:cubicBezTo>
                    <a:pt x="335" y="112"/>
                    <a:pt x="366" y="93"/>
                    <a:pt x="392" y="72"/>
                  </a:cubicBezTo>
                  <a:cubicBezTo>
                    <a:pt x="418" y="51"/>
                    <a:pt x="454" y="12"/>
                    <a:pt x="455" y="0"/>
                  </a:cubicBezTo>
                  <a:lnTo>
                    <a:pt x="395" y="0"/>
                  </a:lnTo>
                  <a:close/>
                </a:path>
              </a:pathLst>
            </a:custGeom>
            <a:gradFill rotWithShape="0">
              <a:gsLst>
                <a:gs pos="0">
                  <a:srgbClr val="9797B7"/>
                </a:gs>
                <a:gs pos="100000">
                  <a:srgbClr val="C7C7DF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9" name="AutoShape 18"/>
            <p:cNvSpPr>
              <a:spLocks/>
            </p:cNvSpPr>
            <p:nvPr/>
          </p:nvSpPr>
          <p:spPr bwMode="auto">
            <a:xfrm>
              <a:off x="1448" y="37"/>
              <a:ext cx="414" cy="108"/>
            </a:xfrm>
            <a:custGeom>
              <a:avLst/>
              <a:gdLst>
                <a:gd name="T0" fmla="*/ 0 w 414"/>
                <a:gd name="T1" fmla="*/ 11 h 108"/>
                <a:gd name="T2" fmla="*/ 24 w 414"/>
                <a:gd name="T3" fmla="*/ 11 h 108"/>
                <a:gd name="T4" fmla="*/ 156 w 414"/>
                <a:gd name="T5" fmla="*/ 2 h 108"/>
                <a:gd name="T6" fmla="*/ 288 w 414"/>
                <a:gd name="T7" fmla="*/ 23 h 108"/>
                <a:gd name="T8" fmla="*/ 384 w 414"/>
                <a:gd name="T9" fmla="*/ 53 h 108"/>
                <a:gd name="T10" fmla="*/ 411 w 414"/>
                <a:gd name="T11" fmla="*/ 74 h 108"/>
                <a:gd name="T12" fmla="*/ 405 w 414"/>
                <a:gd name="T13" fmla="*/ 104 h 108"/>
                <a:gd name="T14" fmla="*/ 363 w 414"/>
                <a:gd name="T15" fmla="*/ 101 h 108"/>
                <a:gd name="T16" fmla="*/ 294 w 414"/>
                <a:gd name="T17" fmla="*/ 77 h 108"/>
                <a:gd name="T18" fmla="*/ 174 w 414"/>
                <a:gd name="T19" fmla="*/ 50 h 108"/>
                <a:gd name="T20" fmla="*/ 72 w 414"/>
                <a:gd name="T21" fmla="*/ 62 h 108"/>
                <a:gd name="T22" fmla="*/ 36 w 414"/>
                <a:gd name="T23" fmla="*/ 59 h 108"/>
                <a:gd name="T24" fmla="*/ 0 w 414"/>
                <a:gd name="T25" fmla="*/ 11 h 108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414"/>
                <a:gd name="T40" fmla="*/ 0 h 108"/>
                <a:gd name="T41" fmla="*/ 414 w 414"/>
                <a:gd name="T42" fmla="*/ 108 h 108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414" h="108">
                  <a:moveTo>
                    <a:pt x="0" y="11"/>
                  </a:moveTo>
                  <a:lnTo>
                    <a:pt x="24" y="11"/>
                  </a:lnTo>
                  <a:cubicBezTo>
                    <a:pt x="50" y="9"/>
                    <a:pt x="112" y="0"/>
                    <a:pt x="156" y="2"/>
                  </a:cubicBezTo>
                  <a:cubicBezTo>
                    <a:pt x="200" y="4"/>
                    <a:pt x="250" y="15"/>
                    <a:pt x="288" y="23"/>
                  </a:cubicBezTo>
                  <a:cubicBezTo>
                    <a:pt x="326" y="31"/>
                    <a:pt x="363" y="44"/>
                    <a:pt x="384" y="53"/>
                  </a:cubicBezTo>
                  <a:cubicBezTo>
                    <a:pt x="405" y="62"/>
                    <a:pt x="408" y="66"/>
                    <a:pt x="411" y="74"/>
                  </a:cubicBezTo>
                  <a:cubicBezTo>
                    <a:pt x="414" y="82"/>
                    <a:pt x="413" y="100"/>
                    <a:pt x="405" y="104"/>
                  </a:cubicBezTo>
                  <a:cubicBezTo>
                    <a:pt x="397" y="108"/>
                    <a:pt x="381" y="105"/>
                    <a:pt x="363" y="101"/>
                  </a:cubicBezTo>
                  <a:cubicBezTo>
                    <a:pt x="345" y="97"/>
                    <a:pt x="325" y="85"/>
                    <a:pt x="294" y="77"/>
                  </a:cubicBezTo>
                  <a:cubicBezTo>
                    <a:pt x="263" y="69"/>
                    <a:pt x="211" y="53"/>
                    <a:pt x="174" y="50"/>
                  </a:cubicBezTo>
                  <a:cubicBezTo>
                    <a:pt x="137" y="47"/>
                    <a:pt x="95" y="61"/>
                    <a:pt x="72" y="62"/>
                  </a:cubicBezTo>
                  <a:cubicBezTo>
                    <a:pt x="49" y="63"/>
                    <a:pt x="48" y="66"/>
                    <a:pt x="36" y="59"/>
                  </a:cubicBezTo>
                  <a:cubicBezTo>
                    <a:pt x="24" y="52"/>
                    <a:pt x="13" y="36"/>
                    <a:pt x="0" y="11"/>
                  </a:cubicBezTo>
                  <a:close/>
                </a:path>
              </a:pathLst>
            </a:custGeom>
            <a:gradFill rotWithShape="0">
              <a:gsLst>
                <a:gs pos="0">
                  <a:srgbClr val="C7C7DF"/>
                </a:gs>
                <a:gs pos="100000">
                  <a:srgbClr val="9797B7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0" name="AutoShape 19"/>
            <p:cNvSpPr>
              <a:spLocks/>
            </p:cNvSpPr>
            <p:nvPr/>
          </p:nvSpPr>
          <p:spPr bwMode="auto">
            <a:xfrm>
              <a:off x="1790" y="0"/>
              <a:ext cx="520" cy="225"/>
            </a:xfrm>
            <a:custGeom>
              <a:avLst/>
              <a:gdLst>
                <a:gd name="T0" fmla="*/ 42 w 520"/>
                <a:gd name="T1" fmla="*/ 0 h 225"/>
                <a:gd name="T2" fmla="*/ 12 w 520"/>
                <a:gd name="T3" fmla="*/ 24 h 225"/>
                <a:gd name="T4" fmla="*/ 114 w 520"/>
                <a:gd name="T5" fmla="*/ 54 h 225"/>
                <a:gd name="T6" fmla="*/ 240 w 520"/>
                <a:gd name="T7" fmla="*/ 117 h 225"/>
                <a:gd name="T8" fmla="*/ 333 w 520"/>
                <a:gd name="T9" fmla="*/ 153 h 225"/>
                <a:gd name="T10" fmla="*/ 438 w 520"/>
                <a:gd name="T11" fmla="*/ 219 h 225"/>
                <a:gd name="T12" fmla="*/ 426 w 520"/>
                <a:gd name="T13" fmla="*/ 192 h 225"/>
                <a:gd name="T14" fmla="*/ 441 w 520"/>
                <a:gd name="T15" fmla="*/ 180 h 225"/>
                <a:gd name="T16" fmla="*/ 519 w 520"/>
                <a:gd name="T17" fmla="*/ 216 h 225"/>
                <a:gd name="T18" fmla="*/ 450 w 520"/>
                <a:gd name="T19" fmla="*/ 162 h 225"/>
                <a:gd name="T20" fmla="*/ 381 w 520"/>
                <a:gd name="T21" fmla="*/ 135 h 225"/>
                <a:gd name="T22" fmla="*/ 285 w 520"/>
                <a:gd name="T23" fmla="*/ 84 h 225"/>
                <a:gd name="T24" fmla="*/ 186 w 520"/>
                <a:gd name="T25" fmla="*/ 18 h 225"/>
                <a:gd name="T26" fmla="*/ 123 w 520"/>
                <a:gd name="T27" fmla="*/ 0 h 225"/>
                <a:gd name="T28" fmla="*/ 42 w 520"/>
                <a:gd name="T29" fmla="*/ 0 h 225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520"/>
                <a:gd name="T46" fmla="*/ 0 h 225"/>
                <a:gd name="T47" fmla="*/ 520 w 520"/>
                <a:gd name="T48" fmla="*/ 225 h 225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520" h="225">
                  <a:moveTo>
                    <a:pt x="42" y="0"/>
                  </a:moveTo>
                  <a:cubicBezTo>
                    <a:pt x="24" y="4"/>
                    <a:pt x="0" y="15"/>
                    <a:pt x="12" y="24"/>
                  </a:cubicBezTo>
                  <a:cubicBezTo>
                    <a:pt x="24" y="33"/>
                    <a:pt x="76" y="39"/>
                    <a:pt x="114" y="54"/>
                  </a:cubicBezTo>
                  <a:cubicBezTo>
                    <a:pt x="152" y="69"/>
                    <a:pt x="203" y="100"/>
                    <a:pt x="240" y="117"/>
                  </a:cubicBezTo>
                  <a:cubicBezTo>
                    <a:pt x="277" y="134"/>
                    <a:pt x="300" y="136"/>
                    <a:pt x="333" y="153"/>
                  </a:cubicBezTo>
                  <a:cubicBezTo>
                    <a:pt x="366" y="170"/>
                    <a:pt x="423" y="213"/>
                    <a:pt x="438" y="219"/>
                  </a:cubicBezTo>
                  <a:cubicBezTo>
                    <a:pt x="453" y="225"/>
                    <a:pt x="426" y="198"/>
                    <a:pt x="426" y="192"/>
                  </a:cubicBezTo>
                  <a:cubicBezTo>
                    <a:pt x="426" y="186"/>
                    <a:pt x="426" y="176"/>
                    <a:pt x="441" y="180"/>
                  </a:cubicBezTo>
                  <a:cubicBezTo>
                    <a:pt x="456" y="184"/>
                    <a:pt x="518" y="219"/>
                    <a:pt x="519" y="216"/>
                  </a:cubicBezTo>
                  <a:cubicBezTo>
                    <a:pt x="520" y="213"/>
                    <a:pt x="473" y="176"/>
                    <a:pt x="450" y="162"/>
                  </a:cubicBezTo>
                  <a:cubicBezTo>
                    <a:pt x="427" y="148"/>
                    <a:pt x="408" y="148"/>
                    <a:pt x="381" y="135"/>
                  </a:cubicBezTo>
                  <a:cubicBezTo>
                    <a:pt x="354" y="122"/>
                    <a:pt x="318" y="104"/>
                    <a:pt x="285" y="84"/>
                  </a:cubicBezTo>
                  <a:cubicBezTo>
                    <a:pt x="252" y="64"/>
                    <a:pt x="213" y="32"/>
                    <a:pt x="186" y="18"/>
                  </a:cubicBezTo>
                  <a:cubicBezTo>
                    <a:pt x="159" y="4"/>
                    <a:pt x="147" y="2"/>
                    <a:pt x="123" y="0"/>
                  </a:cubicBezTo>
                  <a:lnTo>
                    <a:pt x="42" y="0"/>
                  </a:lnTo>
                  <a:close/>
                </a:path>
              </a:pathLst>
            </a:custGeom>
            <a:gradFill rotWithShape="0">
              <a:gsLst>
                <a:gs pos="0">
                  <a:srgbClr val="C7C7DF"/>
                </a:gs>
                <a:gs pos="100000">
                  <a:srgbClr val="9797B7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1" name="AutoShape 20"/>
            <p:cNvSpPr>
              <a:spLocks/>
            </p:cNvSpPr>
            <p:nvPr/>
          </p:nvSpPr>
          <p:spPr bwMode="auto">
            <a:xfrm>
              <a:off x="1943" y="154"/>
              <a:ext cx="431" cy="233"/>
            </a:xfrm>
            <a:custGeom>
              <a:avLst/>
              <a:gdLst>
                <a:gd name="T0" fmla="*/ 6 w 431"/>
                <a:gd name="T1" fmla="*/ 38 h 233"/>
                <a:gd name="T2" fmla="*/ 9 w 431"/>
                <a:gd name="T3" fmla="*/ 20 h 233"/>
                <a:gd name="T4" fmla="*/ 42 w 431"/>
                <a:gd name="T5" fmla="*/ 2 h 233"/>
                <a:gd name="T6" fmla="*/ 90 w 431"/>
                <a:gd name="T7" fmla="*/ 35 h 233"/>
                <a:gd name="T8" fmla="*/ 189 w 431"/>
                <a:gd name="T9" fmla="*/ 89 h 233"/>
                <a:gd name="T10" fmla="*/ 288 w 431"/>
                <a:gd name="T11" fmla="*/ 140 h 233"/>
                <a:gd name="T12" fmla="*/ 375 w 431"/>
                <a:gd name="T13" fmla="*/ 176 h 233"/>
                <a:gd name="T14" fmla="*/ 396 w 431"/>
                <a:gd name="T15" fmla="*/ 176 h 233"/>
                <a:gd name="T16" fmla="*/ 429 w 431"/>
                <a:gd name="T17" fmla="*/ 212 h 233"/>
                <a:gd name="T18" fmla="*/ 408 w 431"/>
                <a:gd name="T19" fmla="*/ 233 h 233"/>
                <a:gd name="T20" fmla="*/ 333 w 431"/>
                <a:gd name="T21" fmla="*/ 212 h 233"/>
                <a:gd name="T22" fmla="*/ 186 w 431"/>
                <a:gd name="T23" fmla="*/ 143 h 233"/>
                <a:gd name="T24" fmla="*/ 48 w 431"/>
                <a:gd name="T25" fmla="*/ 68 h 233"/>
                <a:gd name="T26" fmla="*/ 6 w 431"/>
                <a:gd name="T27" fmla="*/ 38 h 233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31"/>
                <a:gd name="T43" fmla="*/ 0 h 233"/>
                <a:gd name="T44" fmla="*/ 431 w 431"/>
                <a:gd name="T45" fmla="*/ 233 h 233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31" h="233">
                  <a:moveTo>
                    <a:pt x="6" y="38"/>
                  </a:moveTo>
                  <a:cubicBezTo>
                    <a:pt x="0" y="26"/>
                    <a:pt x="3" y="26"/>
                    <a:pt x="9" y="20"/>
                  </a:cubicBezTo>
                  <a:cubicBezTo>
                    <a:pt x="15" y="14"/>
                    <a:pt x="29" y="0"/>
                    <a:pt x="42" y="2"/>
                  </a:cubicBezTo>
                  <a:cubicBezTo>
                    <a:pt x="55" y="4"/>
                    <a:pt x="66" y="21"/>
                    <a:pt x="90" y="35"/>
                  </a:cubicBezTo>
                  <a:cubicBezTo>
                    <a:pt x="114" y="49"/>
                    <a:pt x="156" y="72"/>
                    <a:pt x="189" y="89"/>
                  </a:cubicBezTo>
                  <a:cubicBezTo>
                    <a:pt x="222" y="106"/>
                    <a:pt x="257" y="126"/>
                    <a:pt x="288" y="140"/>
                  </a:cubicBezTo>
                  <a:cubicBezTo>
                    <a:pt x="319" y="154"/>
                    <a:pt x="357" y="170"/>
                    <a:pt x="375" y="176"/>
                  </a:cubicBezTo>
                  <a:cubicBezTo>
                    <a:pt x="393" y="182"/>
                    <a:pt x="387" y="170"/>
                    <a:pt x="396" y="176"/>
                  </a:cubicBezTo>
                  <a:cubicBezTo>
                    <a:pt x="405" y="182"/>
                    <a:pt x="427" y="203"/>
                    <a:pt x="429" y="212"/>
                  </a:cubicBezTo>
                  <a:cubicBezTo>
                    <a:pt x="431" y="221"/>
                    <a:pt x="424" y="233"/>
                    <a:pt x="408" y="233"/>
                  </a:cubicBezTo>
                  <a:cubicBezTo>
                    <a:pt x="392" y="233"/>
                    <a:pt x="370" y="227"/>
                    <a:pt x="333" y="212"/>
                  </a:cubicBezTo>
                  <a:cubicBezTo>
                    <a:pt x="296" y="197"/>
                    <a:pt x="234" y="167"/>
                    <a:pt x="186" y="143"/>
                  </a:cubicBezTo>
                  <a:close/>
                </a:path>
              </a:pathLst>
            </a:custGeom>
            <a:gradFill rotWithShape="0">
              <a:gsLst>
                <a:gs pos="0">
                  <a:srgbClr val="C7C7DF"/>
                </a:gs>
                <a:gs pos="100000">
                  <a:srgbClr val="9797B7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2" name="AutoShape 21"/>
            <p:cNvSpPr>
              <a:spLocks/>
            </p:cNvSpPr>
            <p:nvPr/>
          </p:nvSpPr>
          <p:spPr bwMode="auto">
            <a:xfrm>
              <a:off x="2262" y="87"/>
              <a:ext cx="396" cy="227"/>
            </a:xfrm>
            <a:custGeom>
              <a:avLst/>
              <a:gdLst>
                <a:gd name="T0" fmla="*/ 2 w 396"/>
                <a:gd name="T1" fmla="*/ 9 h 227"/>
                <a:gd name="T2" fmla="*/ 53 w 396"/>
                <a:gd name="T3" fmla="*/ 66 h 227"/>
                <a:gd name="T4" fmla="*/ 176 w 396"/>
                <a:gd name="T5" fmla="*/ 132 h 227"/>
                <a:gd name="T6" fmla="*/ 293 w 396"/>
                <a:gd name="T7" fmla="*/ 189 h 227"/>
                <a:gd name="T8" fmla="*/ 341 w 396"/>
                <a:gd name="T9" fmla="*/ 222 h 227"/>
                <a:gd name="T10" fmla="*/ 377 w 396"/>
                <a:gd name="T11" fmla="*/ 219 h 227"/>
                <a:gd name="T12" fmla="*/ 377 w 396"/>
                <a:gd name="T13" fmla="*/ 180 h 227"/>
                <a:gd name="T14" fmla="*/ 260 w 396"/>
                <a:gd name="T15" fmla="*/ 126 h 227"/>
                <a:gd name="T16" fmla="*/ 113 w 396"/>
                <a:gd name="T17" fmla="*/ 51 h 227"/>
                <a:gd name="T18" fmla="*/ 41 w 396"/>
                <a:gd name="T19" fmla="*/ 9 h 227"/>
                <a:gd name="T20" fmla="*/ 2 w 396"/>
                <a:gd name="T21" fmla="*/ 9 h 22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96"/>
                <a:gd name="T34" fmla="*/ 0 h 227"/>
                <a:gd name="T35" fmla="*/ 396 w 396"/>
                <a:gd name="T36" fmla="*/ 227 h 227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96" h="227">
                  <a:moveTo>
                    <a:pt x="2" y="9"/>
                  </a:moveTo>
                  <a:cubicBezTo>
                    <a:pt x="4" y="18"/>
                    <a:pt x="24" y="45"/>
                    <a:pt x="53" y="66"/>
                  </a:cubicBezTo>
                  <a:cubicBezTo>
                    <a:pt x="82" y="87"/>
                    <a:pt x="136" y="111"/>
                    <a:pt x="176" y="132"/>
                  </a:cubicBezTo>
                  <a:cubicBezTo>
                    <a:pt x="216" y="153"/>
                    <a:pt x="266" y="174"/>
                    <a:pt x="293" y="189"/>
                  </a:cubicBezTo>
                  <a:cubicBezTo>
                    <a:pt x="320" y="204"/>
                    <a:pt x="327" y="217"/>
                    <a:pt x="341" y="222"/>
                  </a:cubicBezTo>
                  <a:cubicBezTo>
                    <a:pt x="355" y="227"/>
                    <a:pt x="371" y="226"/>
                    <a:pt x="377" y="219"/>
                  </a:cubicBezTo>
                  <a:cubicBezTo>
                    <a:pt x="383" y="212"/>
                    <a:pt x="396" y="195"/>
                    <a:pt x="377" y="180"/>
                  </a:cubicBezTo>
                  <a:cubicBezTo>
                    <a:pt x="358" y="165"/>
                    <a:pt x="304" y="147"/>
                    <a:pt x="260" y="126"/>
                  </a:cubicBezTo>
                  <a:cubicBezTo>
                    <a:pt x="216" y="105"/>
                    <a:pt x="149" y="70"/>
                    <a:pt x="113" y="51"/>
                  </a:cubicBezTo>
                  <a:close/>
                </a:path>
              </a:pathLst>
            </a:custGeom>
            <a:gradFill rotWithShape="0">
              <a:gsLst>
                <a:gs pos="0">
                  <a:srgbClr val="C7C7DF"/>
                </a:gs>
                <a:gs pos="100000">
                  <a:srgbClr val="9797B7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3" name="AutoShape 22"/>
            <p:cNvSpPr>
              <a:spLocks/>
            </p:cNvSpPr>
            <p:nvPr/>
          </p:nvSpPr>
          <p:spPr bwMode="auto">
            <a:xfrm>
              <a:off x="2264" y="240"/>
              <a:ext cx="516" cy="223"/>
            </a:xfrm>
            <a:custGeom>
              <a:avLst/>
              <a:gdLst>
                <a:gd name="T0" fmla="*/ 3 w 516"/>
                <a:gd name="T1" fmla="*/ 10 h 223"/>
                <a:gd name="T2" fmla="*/ 105 w 516"/>
                <a:gd name="T3" fmla="*/ 97 h 223"/>
                <a:gd name="T4" fmla="*/ 243 w 516"/>
                <a:gd name="T5" fmla="*/ 178 h 223"/>
                <a:gd name="T6" fmla="*/ 357 w 516"/>
                <a:gd name="T7" fmla="*/ 217 h 223"/>
                <a:gd name="T8" fmla="*/ 498 w 516"/>
                <a:gd name="T9" fmla="*/ 214 h 223"/>
                <a:gd name="T10" fmla="*/ 468 w 516"/>
                <a:gd name="T11" fmla="*/ 187 h 223"/>
                <a:gd name="T12" fmla="*/ 309 w 516"/>
                <a:gd name="T13" fmla="*/ 136 h 223"/>
                <a:gd name="T14" fmla="*/ 123 w 516"/>
                <a:gd name="T15" fmla="*/ 34 h 223"/>
                <a:gd name="T16" fmla="*/ 3 w 516"/>
                <a:gd name="T17" fmla="*/ 10 h 223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516"/>
                <a:gd name="T28" fmla="*/ 0 h 223"/>
                <a:gd name="T29" fmla="*/ 516 w 516"/>
                <a:gd name="T30" fmla="*/ 223 h 223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516" h="223">
                  <a:moveTo>
                    <a:pt x="3" y="10"/>
                  </a:moveTo>
                  <a:cubicBezTo>
                    <a:pt x="0" y="20"/>
                    <a:pt x="65" y="69"/>
                    <a:pt x="105" y="97"/>
                  </a:cubicBezTo>
                  <a:cubicBezTo>
                    <a:pt x="145" y="125"/>
                    <a:pt x="201" y="158"/>
                    <a:pt x="243" y="178"/>
                  </a:cubicBezTo>
                  <a:cubicBezTo>
                    <a:pt x="285" y="198"/>
                    <a:pt x="315" y="211"/>
                    <a:pt x="357" y="217"/>
                  </a:cubicBezTo>
                  <a:cubicBezTo>
                    <a:pt x="399" y="223"/>
                    <a:pt x="480" y="219"/>
                    <a:pt x="498" y="214"/>
                  </a:cubicBezTo>
                  <a:cubicBezTo>
                    <a:pt x="516" y="209"/>
                    <a:pt x="499" y="200"/>
                    <a:pt x="468" y="187"/>
                  </a:cubicBezTo>
                  <a:cubicBezTo>
                    <a:pt x="437" y="174"/>
                    <a:pt x="366" y="161"/>
                    <a:pt x="309" y="136"/>
                  </a:cubicBezTo>
                  <a:close/>
                </a:path>
              </a:pathLst>
            </a:custGeom>
            <a:gradFill rotWithShape="0">
              <a:gsLst>
                <a:gs pos="0">
                  <a:srgbClr val="9797B7"/>
                </a:gs>
                <a:gs pos="100000">
                  <a:srgbClr val="C7C7DF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4" name="AutoShape 23"/>
            <p:cNvSpPr>
              <a:spLocks/>
            </p:cNvSpPr>
            <p:nvPr/>
          </p:nvSpPr>
          <p:spPr bwMode="auto">
            <a:xfrm>
              <a:off x="2723" y="324"/>
              <a:ext cx="414" cy="100"/>
            </a:xfrm>
            <a:custGeom>
              <a:avLst/>
              <a:gdLst>
                <a:gd name="T0" fmla="*/ 69 w 414"/>
                <a:gd name="T1" fmla="*/ 60 h 100"/>
                <a:gd name="T2" fmla="*/ 12 w 414"/>
                <a:gd name="T3" fmla="*/ 42 h 100"/>
                <a:gd name="T4" fmla="*/ 3 w 414"/>
                <a:gd name="T5" fmla="*/ 15 h 100"/>
                <a:gd name="T6" fmla="*/ 30 w 414"/>
                <a:gd name="T7" fmla="*/ 0 h 100"/>
                <a:gd name="T8" fmla="*/ 117 w 414"/>
                <a:gd name="T9" fmla="*/ 18 h 100"/>
                <a:gd name="T10" fmla="*/ 243 w 414"/>
                <a:gd name="T11" fmla="*/ 48 h 100"/>
                <a:gd name="T12" fmla="*/ 387 w 414"/>
                <a:gd name="T13" fmla="*/ 48 h 100"/>
                <a:gd name="T14" fmla="*/ 408 w 414"/>
                <a:gd name="T15" fmla="*/ 54 h 100"/>
                <a:gd name="T16" fmla="*/ 381 w 414"/>
                <a:gd name="T17" fmla="*/ 87 h 100"/>
                <a:gd name="T18" fmla="*/ 318 w 414"/>
                <a:gd name="T19" fmla="*/ 99 h 100"/>
                <a:gd name="T20" fmla="*/ 195 w 414"/>
                <a:gd name="T21" fmla="*/ 93 h 100"/>
                <a:gd name="T22" fmla="*/ 69 w 414"/>
                <a:gd name="T23" fmla="*/ 60 h 10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414"/>
                <a:gd name="T37" fmla="*/ 0 h 100"/>
                <a:gd name="T38" fmla="*/ 414 w 414"/>
                <a:gd name="T39" fmla="*/ 100 h 100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414" h="100">
                  <a:moveTo>
                    <a:pt x="69" y="60"/>
                  </a:moveTo>
                  <a:cubicBezTo>
                    <a:pt x="39" y="52"/>
                    <a:pt x="23" y="49"/>
                    <a:pt x="12" y="42"/>
                  </a:cubicBezTo>
                  <a:cubicBezTo>
                    <a:pt x="1" y="35"/>
                    <a:pt x="0" y="22"/>
                    <a:pt x="3" y="15"/>
                  </a:cubicBezTo>
                  <a:cubicBezTo>
                    <a:pt x="6" y="8"/>
                    <a:pt x="11" y="0"/>
                    <a:pt x="30" y="0"/>
                  </a:cubicBezTo>
                  <a:cubicBezTo>
                    <a:pt x="49" y="0"/>
                    <a:pt x="82" y="10"/>
                    <a:pt x="117" y="18"/>
                  </a:cubicBezTo>
                  <a:cubicBezTo>
                    <a:pt x="152" y="26"/>
                    <a:pt x="198" y="43"/>
                    <a:pt x="243" y="48"/>
                  </a:cubicBezTo>
                  <a:cubicBezTo>
                    <a:pt x="288" y="53"/>
                    <a:pt x="360" y="47"/>
                    <a:pt x="387" y="48"/>
                  </a:cubicBezTo>
                  <a:cubicBezTo>
                    <a:pt x="414" y="49"/>
                    <a:pt x="409" y="48"/>
                    <a:pt x="408" y="54"/>
                  </a:cubicBezTo>
                  <a:cubicBezTo>
                    <a:pt x="407" y="60"/>
                    <a:pt x="396" y="80"/>
                    <a:pt x="381" y="87"/>
                  </a:cubicBezTo>
                  <a:cubicBezTo>
                    <a:pt x="366" y="94"/>
                    <a:pt x="349" y="98"/>
                    <a:pt x="318" y="99"/>
                  </a:cubicBezTo>
                  <a:close/>
                </a:path>
              </a:pathLst>
            </a:custGeom>
            <a:gradFill rotWithShape="0">
              <a:gsLst>
                <a:gs pos="0">
                  <a:srgbClr val="9797B7"/>
                </a:gs>
                <a:gs pos="100000">
                  <a:srgbClr val="C7C7DF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5" name="AutoShape 24"/>
            <p:cNvSpPr>
              <a:spLocks/>
            </p:cNvSpPr>
            <p:nvPr/>
          </p:nvSpPr>
          <p:spPr bwMode="auto">
            <a:xfrm>
              <a:off x="3165" y="375"/>
              <a:ext cx="150" cy="72"/>
            </a:xfrm>
            <a:custGeom>
              <a:avLst/>
              <a:gdLst>
                <a:gd name="T0" fmla="*/ 3 w 150"/>
                <a:gd name="T1" fmla="*/ 67 h 72"/>
                <a:gd name="T2" fmla="*/ 84 w 150"/>
                <a:gd name="T3" fmla="*/ 19 h 72"/>
                <a:gd name="T4" fmla="*/ 123 w 150"/>
                <a:gd name="T5" fmla="*/ 1 h 72"/>
                <a:gd name="T6" fmla="*/ 150 w 150"/>
                <a:gd name="T7" fmla="*/ 22 h 72"/>
                <a:gd name="T8" fmla="*/ 123 w 150"/>
                <a:gd name="T9" fmla="*/ 55 h 72"/>
                <a:gd name="T10" fmla="*/ 90 w 150"/>
                <a:gd name="T11" fmla="*/ 70 h 72"/>
                <a:gd name="T12" fmla="*/ 0 w 150"/>
                <a:gd name="T13" fmla="*/ 67 h 72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0"/>
                <a:gd name="T22" fmla="*/ 0 h 72"/>
                <a:gd name="T23" fmla="*/ 150 w 150"/>
                <a:gd name="T24" fmla="*/ 72 h 72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0" h="72">
                  <a:moveTo>
                    <a:pt x="3" y="67"/>
                  </a:moveTo>
                  <a:cubicBezTo>
                    <a:pt x="16" y="59"/>
                    <a:pt x="64" y="30"/>
                    <a:pt x="84" y="19"/>
                  </a:cubicBezTo>
                  <a:cubicBezTo>
                    <a:pt x="104" y="8"/>
                    <a:pt x="112" y="0"/>
                    <a:pt x="123" y="1"/>
                  </a:cubicBezTo>
                  <a:cubicBezTo>
                    <a:pt x="134" y="2"/>
                    <a:pt x="150" y="13"/>
                    <a:pt x="150" y="22"/>
                  </a:cubicBezTo>
                  <a:cubicBezTo>
                    <a:pt x="150" y="31"/>
                    <a:pt x="133" y="47"/>
                    <a:pt x="123" y="55"/>
                  </a:cubicBezTo>
                </a:path>
              </a:pathLst>
            </a:custGeom>
            <a:gradFill rotWithShape="0">
              <a:gsLst>
                <a:gs pos="0">
                  <a:srgbClr val="C7C7DF"/>
                </a:gs>
                <a:gs pos="100000">
                  <a:srgbClr val="9797B7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6" name="AutoShape 25"/>
            <p:cNvSpPr>
              <a:spLocks/>
            </p:cNvSpPr>
            <p:nvPr/>
          </p:nvSpPr>
          <p:spPr bwMode="auto">
            <a:xfrm>
              <a:off x="3463" y="267"/>
              <a:ext cx="148" cy="91"/>
            </a:xfrm>
            <a:custGeom>
              <a:avLst/>
              <a:gdLst>
                <a:gd name="T0" fmla="*/ 1 w 148"/>
                <a:gd name="T1" fmla="*/ 69 h 91"/>
                <a:gd name="T2" fmla="*/ 25 w 148"/>
                <a:gd name="T3" fmla="*/ 51 h 91"/>
                <a:gd name="T4" fmla="*/ 100 w 148"/>
                <a:gd name="T5" fmla="*/ 9 h 91"/>
                <a:gd name="T6" fmla="*/ 133 w 148"/>
                <a:gd name="T7" fmla="*/ 3 h 91"/>
                <a:gd name="T8" fmla="*/ 136 w 148"/>
                <a:gd name="T9" fmla="*/ 27 h 91"/>
                <a:gd name="T10" fmla="*/ 61 w 148"/>
                <a:gd name="T11" fmla="*/ 75 h 91"/>
                <a:gd name="T12" fmla="*/ 19 w 148"/>
                <a:gd name="T13" fmla="*/ 90 h 91"/>
                <a:gd name="T14" fmla="*/ 1 w 148"/>
                <a:gd name="T15" fmla="*/ 69 h 9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48"/>
                <a:gd name="T25" fmla="*/ 0 h 91"/>
                <a:gd name="T26" fmla="*/ 148 w 148"/>
                <a:gd name="T27" fmla="*/ 91 h 91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48" h="91">
                  <a:moveTo>
                    <a:pt x="1" y="69"/>
                  </a:moveTo>
                  <a:cubicBezTo>
                    <a:pt x="2" y="63"/>
                    <a:pt x="9" y="61"/>
                    <a:pt x="25" y="51"/>
                  </a:cubicBezTo>
                  <a:cubicBezTo>
                    <a:pt x="41" y="41"/>
                    <a:pt x="82" y="17"/>
                    <a:pt x="100" y="9"/>
                  </a:cubicBezTo>
                  <a:cubicBezTo>
                    <a:pt x="118" y="1"/>
                    <a:pt x="127" y="0"/>
                    <a:pt x="133" y="3"/>
                  </a:cubicBezTo>
                  <a:cubicBezTo>
                    <a:pt x="139" y="6"/>
                    <a:pt x="148" y="15"/>
                    <a:pt x="136" y="27"/>
                  </a:cubicBezTo>
                  <a:cubicBezTo>
                    <a:pt x="124" y="39"/>
                    <a:pt x="80" y="65"/>
                    <a:pt x="61" y="75"/>
                  </a:cubicBezTo>
                  <a:close/>
                </a:path>
              </a:pathLst>
            </a:custGeom>
            <a:gradFill rotWithShape="0">
              <a:gsLst>
                <a:gs pos="0">
                  <a:srgbClr val="9797B7"/>
                </a:gs>
                <a:gs pos="100000">
                  <a:srgbClr val="C7C7DF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7" name="AutoShape 26"/>
            <p:cNvSpPr>
              <a:spLocks/>
            </p:cNvSpPr>
            <p:nvPr/>
          </p:nvSpPr>
          <p:spPr bwMode="auto">
            <a:xfrm>
              <a:off x="3580" y="58"/>
              <a:ext cx="938" cy="158"/>
            </a:xfrm>
            <a:custGeom>
              <a:avLst/>
              <a:gdLst>
                <a:gd name="T0" fmla="*/ 172 w 938"/>
                <a:gd name="T1" fmla="*/ 86 h 158"/>
                <a:gd name="T2" fmla="*/ 61 w 938"/>
                <a:gd name="T3" fmla="*/ 137 h 158"/>
                <a:gd name="T4" fmla="*/ 16 w 938"/>
                <a:gd name="T5" fmla="*/ 155 h 158"/>
                <a:gd name="T6" fmla="*/ 7 w 938"/>
                <a:gd name="T7" fmla="*/ 122 h 158"/>
                <a:gd name="T8" fmla="*/ 58 w 938"/>
                <a:gd name="T9" fmla="*/ 80 h 158"/>
                <a:gd name="T10" fmla="*/ 172 w 938"/>
                <a:gd name="T11" fmla="*/ 38 h 158"/>
                <a:gd name="T12" fmla="*/ 304 w 938"/>
                <a:gd name="T13" fmla="*/ 11 h 158"/>
                <a:gd name="T14" fmla="*/ 463 w 938"/>
                <a:gd name="T15" fmla="*/ 2 h 158"/>
                <a:gd name="T16" fmla="*/ 631 w 938"/>
                <a:gd name="T17" fmla="*/ 23 h 158"/>
                <a:gd name="T18" fmla="*/ 796 w 938"/>
                <a:gd name="T19" fmla="*/ 53 h 158"/>
                <a:gd name="T20" fmla="*/ 841 w 938"/>
                <a:gd name="T21" fmla="*/ 47 h 158"/>
                <a:gd name="T22" fmla="*/ 907 w 938"/>
                <a:gd name="T23" fmla="*/ 71 h 158"/>
                <a:gd name="T24" fmla="*/ 919 w 938"/>
                <a:gd name="T25" fmla="*/ 101 h 158"/>
                <a:gd name="T26" fmla="*/ 793 w 938"/>
                <a:gd name="T27" fmla="*/ 98 h 158"/>
                <a:gd name="T28" fmla="*/ 634 w 938"/>
                <a:gd name="T29" fmla="*/ 62 h 158"/>
                <a:gd name="T30" fmla="*/ 439 w 938"/>
                <a:gd name="T31" fmla="*/ 38 h 158"/>
                <a:gd name="T32" fmla="*/ 238 w 938"/>
                <a:gd name="T33" fmla="*/ 59 h 158"/>
                <a:gd name="T34" fmla="*/ 172 w 938"/>
                <a:gd name="T35" fmla="*/ 86 h 15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938"/>
                <a:gd name="T55" fmla="*/ 0 h 158"/>
                <a:gd name="T56" fmla="*/ 938 w 938"/>
                <a:gd name="T57" fmla="*/ 158 h 15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938" h="158">
                  <a:moveTo>
                    <a:pt x="172" y="86"/>
                  </a:moveTo>
                  <a:cubicBezTo>
                    <a:pt x="142" y="99"/>
                    <a:pt x="87" y="126"/>
                    <a:pt x="61" y="137"/>
                  </a:cubicBezTo>
                  <a:cubicBezTo>
                    <a:pt x="35" y="148"/>
                    <a:pt x="25" y="158"/>
                    <a:pt x="16" y="155"/>
                  </a:cubicBezTo>
                  <a:cubicBezTo>
                    <a:pt x="7" y="152"/>
                    <a:pt x="0" y="134"/>
                    <a:pt x="7" y="122"/>
                  </a:cubicBezTo>
                  <a:cubicBezTo>
                    <a:pt x="14" y="110"/>
                    <a:pt x="31" y="94"/>
                    <a:pt x="58" y="80"/>
                  </a:cubicBezTo>
                  <a:cubicBezTo>
                    <a:pt x="85" y="66"/>
                    <a:pt x="131" y="49"/>
                    <a:pt x="172" y="38"/>
                  </a:cubicBezTo>
                  <a:cubicBezTo>
                    <a:pt x="213" y="27"/>
                    <a:pt x="256" y="17"/>
                    <a:pt x="304" y="11"/>
                  </a:cubicBezTo>
                  <a:cubicBezTo>
                    <a:pt x="352" y="5"/>
                    <a:pt x="409" y="0"/>
                    <a:pt x="463" y="2"/>
                  </a:cubicBezTo>
                  <a:cubicBezTo>
                    <a:pt x="517" y="4"/>
                    <a:pt x="576" y="15"/>
                    <a:pt x="631" y="23"/>
                  </a:cubicBezTo>
                  <a:cubicBezTo>
                    <a:pt x="686" y="31"/>
                    <a:pt x="761" y="49"/>
                    <a:pt x="796" y="53"/>
                  </a:cubicBezTo>
                  <a:cubicBezTo>
                    <a:pt x="831" y="57"/>
                    <a:pt x="823" y="44"/>
                    <a:pt x="841" y="47"/>
                  </a:cubicBezTo>
                  <a:cubicBezTo>
                    <a:pt x="859" y="50"/>
                    <a:pt x="894" y="62"/>
                    <a:pt x="907" y="71"/>
                  </a:cubicBezTo>
                  <a:cubicBezTo>
                    <a:pt x="920" y="80"/>
                    <a:pt x="938" y="97"/>
                    <a:pt x="919" y="101"/>
                  </a:cubicBezTo>
                  <a:cubicBezTo>
                    <a:pt x="900" y="105"/>
                    <a:pt x="840" y="104"/>
                    <a:pt x="793" y="98"/>
                  </a:cubicBezTo>
                  <a:cubicBezTo>
                    <a:pt x="746" y="92"/>
                    <a:pt x="693" y="72"/>
                    <a:pt x="634" y="62"/>
                  </a:cubicBezTo>
                  <a:cubicBezTo>
                    <a:pt x="575" y="52"/>
                    <a:pt x="505" y="38"/>
                    <a:pt x="439" y="38"/>
                  </a:cubicBezTo>
                  <a:close/>
                </a:path>
              </a:pathLst>
            </a:custGeom>
            <a:gradFill rotWithShape="0">
              <a:gsLst>
                <a:gs pos="0">
                  <a:srgbClr val="9797B7"/>
                </a:gs>
                <a:gs pos="100000">
                  <a:srgbClr val="C7C7DF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8" name="AutoShape 27"/>
            <p:cNvSpPr>
              <a:spLocks/>
            </p:cNvSpPr>
            <p:nvPr/>
          </p:nvSpPr>
          <p:spPr bwMode="auto">
            <a:xfrm>
              <a:off x="3686" y="145"/>
              <a:ext cx="372" cy="98"/>
            </a:xfrm>
            <a:custGeom>
              <a:avLst/>
              <a:gdLst>
                <a:gd name="T0" fmla="*/ 18 w 372"/>
                <a:gd name="T1" fmla="*/ 47 h 98"/>
                <a:gd name="T2" fmla="*/ 141 w 372"/>
                <a:gd name="T3" fmla="*/ 17 h 98"/>
                <a:gd name="T4" fmla="*/ 246 w 372"/>
                <a:gd name="T5" fmla="*/ 2 h 98"/>
                <a:gd name="T6" fmla="*/ 351 w 372"/>
                <a:gd name="T7" fmla="*/ 5 h 98"/>
                <a:gd name="T8" fmla="*/ 372 w 372"/>
                <a:gd name="T9" fmla="*/ 23 h 98"/>
                <a:gd name="T10" fmla="*/ 354 w 372"/>
                <a:gd name="T11" fmla="*/ 44 h 98"/>
                <a:gd name="T12" fmla="*/ 264 w 372"/>
                <a:gd name="T13" fmla="*/ 50 h 98"/>
                <a:gd name="T14" fmla="*/ 168 w 372"/>
                <a:gd name="T15" fmla="*/ 53 h 98"/>
                <a:gd name="T16" fmla="*/ 72 w 372"/>
                <a:gd name="T17" fmla="*/ 77 h 98"/>
                <a:gd name="T18" fmla="*/ 15 w 372"/>
                <a:gd name="T19" fmla="*/ 95 h 98"/>
                <a:gd name="T20" fmla="*/ 0 w 372"/>
                <a:gd name="T21" fmla="*/ 56 h 9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72"/>
                <a:gd name="T34" fmla="*/ 0 h 98"/>
                <a:gd name="T35" fmla="*/ 372 w 372"/>
                <a:gd name="T36" fmla="*/ 98 h 9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72" h="98">
                  <a:moveTo>
                    <a:pt x="18" y="47"/>
                  </a:moveTo>
                  <a:cubicBezTo>
                    <a:pt x="60" y="36"/>
                    <a:pt x="103" y="25"/>
                    <a:pt x="141" y="17"/>
                  </a:cubicBezTo>
                  <a:cubicBezTo>
                    <a:pt x="179" y="9"/>
                    <a:pt x="211" y="4"/>
                    <a:pt x="246" y="2"/>
                  </a:cubicBezTo>
                  <a:cubicBezTo>
                    <a:pt x="281" y="0"/>
                    <a:pt x="330" y="1"/>
                    <a:pt x="351" y="5"/>
                  </a:cubicBezTo>
                  <a:cubicBezTo>
                    <a:pt x="372" y="9"/>
                    <a:pt x="372" y="17"/>
                    <a:pt x="372" y="23"/>
                  </a:cubicBezTo>
                  <a:cubicBezTo>
                    <a:pt x="372" y="29"/>
                    <a:pt x="372" y="40"/>
                    <a:pt x="354" y="44"/>
                  </a:cubicBezTo>
                  <a:cubicBezTo>
                    <a:pt x="336" y="48"/>
                    <a:pt x="295" y="49"/>
                    <a:pt x="264" y="50"/>
                  </a:cubicBezTo>
                  <a:cubicBezTo>
                    <a:pt x="233" y="51"/>
                    <a:pt x="200" y="49"/>
                    <a:pt x="168" y="53"/>
                  </a:cubicBezTo>
                  <a:cubicBezTo>
                    <a:pt x="136" y="57"/>
                    <a:pt x="98" y="70"/>
                    <a:pt x="72" y="77"/>
                  </a:cubicBezTo>
                </a:path>
              </a:pathLst>
            </a:custGeom>
            <a:gradFill rotWithShape="0">
              <a:gsLst>
                <a:gs pos="0">
                  <a:srgbClr val="C7C7DF"/>
                </a:gs>
                <a:gs pos="100000">
                  <a:srgbClr val="9797B7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9" name="AutoShape 28"/>
            <p:cNvSpPr>
              <a:spLocks/>
            </p:cNvSpPr>
            <p:nvPr/>
          </p:nvSpPr>
          <p:spPr bwMode="auto">
            <a:xfrm>
              <a:off x="3618" y="308"/>
              <a:ext cx="318" cy="158"/>
            </a:xfrm>
            <a:custGeom>
              <a:avLst/>
              <a:gdLst>
                <a:gd name="T0" fmla="*/ 0 w 318"/>
                <a:gd name="T1" fmla="*/ 158 h 158"/>
                <a:gd name="T2" fmla="*/ 12 w 318"/>
                <a:gd name="T3" fmla="*/ 137 h 158"/>
                <a:gd name="T4" fmla="*/ 162 w 318"/>
                <a:gd name="T5" fmla="*/ 71 h 158"/>
                <a:gd name="T6" fmla="*/ 249 w 318"/>
                <a:gd name="T7" fmla="*/ 20 h 158"/>
                <a:gd name="T8" fmla="*/ 285 w 318"/>
                <a:gd name="T9" fmla="*/ 2 h 158"/>
                <a:gd name="T10" fmla="*/ 309 w 318"/>
                <a:gd name="T11" fmla="*/ 11 h 158"/>
                <a:gd name="T12" fmla="*/ 303 w 318"/>
                <a:gd name="T13" fmla="*/ 47 h 158"/>
                <a:gd name="T14" fmla="*/ 219 w 318"/>
                <a:gd name="T15" fmla="*/ 89 h 158"/>
                <a:gd name="T16" fmla="*/ 108 w 318"/>
                <a:gd name="T17" fmla="*/ 140 h 158"/>
                <a:gd name="T18" fmla="*/ 57 w 318"/>
                <a:gd name="T19" fmla="*/ 152 h 158"/>
                <a:gd name="T20" fmla="*/ 0 w 318"/>
                <a:gd name="T21" fmla="*/ 158 h 15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18"/>
                <a:gd name="T34" fmla="*/ 0 h 158"/>
                <a:gd name="T35" fmla="*/ 318 w 318"/>
                <a:gd name="T36" fmla="*/ 158 h 15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18" h="158">
                  <a:moveTo>
                    <a:pt x="0" y="158"/>
                  </a:moveTo>
                  <a:lnTo>
                    <a:pt x="12" y="137"/>
                  </a:lnTo>
                  <a:cubicBezTo>
                    <a:pt x="39" y="123"/>
                    <a:pt x="122" y="90"/>
                    <a:pt x="162" y="71"/>
                  </a:cubicBezTo>
                  <a:cubicBezTo>
                    <a:pt x="202" y="52"/>
                    <a:pt x="229" y="31"/>
                    <a:pt x="249" y="20"/>
                  </a:cubicBezTo>
                  <a:cubicBezTo>
                    <a:pt x="269" y="9"/>
                    <a:pt x="275" y="4"/>
                    <a:pt x="285" y="2"/>
                  </a:cubicBezTo>
                  <a:cubicBezTo>
                    <a:pt x="295" y="0"/>
                    <a:pt x="306" y="4"/>
                    <a:pt x="309" y="11"/>
                  </a:cubicBezTo>
                  <a:cubicBezTo>
                    <a:pt x="312" y="18"/>
                    <a:pt x="318" y="34"/>
                    <a:pt x="303" y="47"/>
                  </a:cubicBezTo>
                  <a:cubicBezTo>
                    <a:pt x="288" y="60"/>
                    <a:pt x="252" y="74"/>
                    <a:pt x="219" y="89"/>
                  </a:cubicBezTo>
                  <a:cubicBezTo>
                    <a:pt x="186" y="104"/>
                    <a:pt x="135" y="130"/>
                    <a:pt x="108" y="140"/>
                  </a:cubicBezTo>
                  <a:cubicBezTo>
                    <a:pt x="81" y="150"/>
                    <a:pt x="74" y="150"/>
                    <a:pt x="57" y="152"/>
                  </a:cubicBezTo>
                  <a:cubicBezTo>
                    <a:pt x="40" y="154"/>
                    <a:pt x="23" y="154"/>
                    <a:pt x="0" y="158"/>
                  </a:cubicBezTo>
                  <a:close/>
                </a:path>
              </a:pathLst>
            </a:custGeom>
            <a:gradFill rotWithShape="0">
              <a:gsLst>
                <a:gs pos="0">
                  <a:srgbClr val="9797B7"/>
                </a:gs>
                <a:gs pos="50000">
                  <a:srgbClr val="C7C7DF"/>
                </a:gs>
                <a:gs pos="100000">
                  <a:srgbClr val="9797B7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40" name="AutoShape 29"/>
            <p:cNvSpPr>
              <a:spLocks/>
            </p:cNvSpPr>
            <p:nvPr/>
          </p:nvSpPr>
          <p:spPr bwMode="auto">
            <a:xfrm>
              <a:off x="3413" y="291"/>
              <a:ext cx="380" cy="174"/>
            </a:xfrm>
            <a:custGeom>
              <a:avLst/>
              <a:gdLst>
                <a:gd name="T0" fmla="*/ 3 w 380"/>
                <a:gd name="T1" fmla="*/ 165 h 174"/>
                <a:gd name="T2" fmla="*/ 129 w 380"/>
                <a:gd name="T3" fmla="*/ 93 h 174"/>
                <a:gd name="T4" fmla="*/ 261 w 380"/>
                <a:gd name="T5" fmla="*/ 30 h 174"/>
                <a:gd name="T6" fmla="*/ 351 w 380"/>
                <a:gd name="T7" fmla="*/ 0 h 174"/>
                <a:gd name="T8" fmla="*/ 378 w 380"/>
                <a:gd name="T9" fmla="*/ 27 h 174"/>
                <a:gd name="T10" fmla="*/ 336 w 380"/>
                <a:gd name="T11" fmla="*/ 51 h 174"/>
                <a:gd name="T12" fmla="*/ 291 w 380"/>
                <a:gd name="T13" fmla="*/ 60 h 174"/>
                <a:gd name="T14" fmla="*/ 240 w 380"/>
                <a:gd name="T15" fmla="*/ 75 h 174"/>
                <a:gd name="T16" fmla="*/ 189 w 380"/>
                <a:gd name="T17" fmla="*/ 120 h 174"/>
                <a:gd name="T18" fmla="*/ 102 w 380"/>
                <a:gd name="T19" fmla="*/ 174 h 174"/>
                <a:gd name="T20" fmla="*/ 0 w 380"/>
                <a:gd name="T21" fmla="*/ 162 h 174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80"/>
                <a:gd name="T34" fmla="*/ 0 h 174"/>
                <a:gd name="T35" fmla="*/ 380 w 380"/>
                <a:gd name="T36" fmla="*/ 174 h 174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80" h="174">
                  <a:moveTo>
                    <a:pt x="3" y="165"/>
                  </a:moveTo>
                  <a:cubicBezTo>
                    <a:pt x="24" y="153"/>
                    <a:pt x="86" y="115"/>
                    <a:pt x="129" y="93"/>
                  </a:cubicBezTo>
                  <a:cubicBezTo>
                    <a:pt x="172" y="71"/>
                    <a:pt x="224" y="45"/>
                    <a:pt x="261" y="30"/>
                  </a:cubicBezTo>
                  <a:cubicBezTo>
                    <a:pt x="298" y="15"/>
                    <a:pt x="332" y="0"/>
                    <a:pt x="351" y="0"/>
                  </a:cubicBezTo>
                  <a:cubicBezTo>
                    <a:pt x="370" y="0"/>
                    <a:pt x="380" y="19"/>
                    <a:pt x="378" y="27"/>
                  </a:cubicBezTo>
                  <a:cubicBezTo>
                    <a:pt x="376" y="35"/>
                    <a:pt x="350" y="46"/>
                    <a:pt x="336" y="51"/>
                  </a:cubicBezTo>
                  <a:cubicBezTo>
                    <a:pt x="322" y="56"/>
                    <a:pt x="307" y="56"/>
                    <a:pt x="291" y="60"/>
                  </a:cubicBezTo>
                  <a:cubicBezTo>
                    <a:pt x="275" y="64"/>
                    <a:pt x="257" y="65"/>
                    <a:pt x="240" y="75"/>
                  </a:cubicBezTo>
                  <a:cubicBezTo>
                    <a:pt x="223" y="85"/>
                    <a:pt x="212" y="104"/>
                    <a:pt x="189" y="120"/>
                  </a:cubicBezTo>
                  <a:cubicBezTo>
                    <a:pt x="166" y="136"/>
                    <a:pt x="133" y="167"/>
                    <a:pt x="102" y="174"/>
                  </a:cubicBezTo>
                  <a:lnTo>
                    <a:pt x="0" y="162"/>
                  </a:lnTo>
                </a:path>
              </a:pathLst>
            </a:custGeom>
            <a:gradFill rotWithShape="0">
              <a:gsLst>
                <a:gs pos="0">
                  <a:srgbClr val="9797B7"/>
                </a:gs>
                <a:gs pos="100000">
                  <a:srgbClr val="C7C7DF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41" name="AutoShape 30"/>
            <p:cNvSpPr>
              <a:spLocks/>
            </p:cNvSpPr>
            <p:nvPr/>
          </p:nvSpPr>
          <p:spPr bwMode="auto">
            <a:xfrm>
              <a:off x="4178" y="187"/>
              <a:ext cx="523" cy="69"/>
            </a:xfrm>
            <a:custGeom>
              <a:avLst/>
              <a:gdLst>
                <a:gd name="T0" fmla="*/ 84 w 523"/>
                <a:gd name="T1" fmla="*/ 11 h 69"/>
                <a:gd name="T2" fmla="*/ 27 w 523"/>
                <a:gd name="T3" fmla="*/ 5 h 69"/>
                <a:gd name="T4" fmla="*/ 9 w 523"/>
                <a:gd name="T5" fmla="*/ 35 h 69"/>
                <a:gd name="T6" fmla="*/ 81 w 523"/>
                <a:gd name="T7" fmla="*/ 56 h 69"/>
                <a:gd name="T8" fmla="*/ 255 w 523"/>
                <a:gd name="T9" fmla="*/ 68 h 69"/>
                <a:gd name="T10" fmla="*/ 432 w 523"/>
                <a:gd name="T11" fmla="*/ 50 h 69"/>
                <a:gd name="T12" fmla="*/ 513 w 523"/>
                <a:gd name="T13" fmla="*/ 5 h 69"/>
                <a:gd name="T14" fmla="*/ 372 w 523"/>
                <a:gd name="T15" fmla="*/ 20 h 69"/>
                <a:gd name="T16" fmla="*/ 141 w 523"/>
                <a:gd name="T17" fmla="*/ 14 h 69"/>
                <a:gd name="T18" fmla="*/ 84 w 523"/>
                <a:gd name="T19" fmla="*/ 11 h 6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23"/>
                <a:gd name="T31" fmla="*/ 0 h 69"/>
                <a:gd name="T32" fmla="*/ 523 w 523"/>
                <a:gd name="T33" fmla="*/ 69 h 6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23" h="69">
                  <a:moveTo>
                    <a:pt x="84" y="11"/>
                  </a:moveTo>
                  <a:cubicBezTo>
                    <a:pt x="65" y="9"/>
                    <a:pt x="40" y="1"/>
                    <a:pt x="27" y="5"/>
                  </a:cubicBezTo>
                  <a:cubicBezTo>
                    <a:pt x="14" y="9"/>
                    <a:pt x="0" y="27"/>
                    <a:pt x="9" y="35"/>
                  </a:cubicBezTo>
                  <a:cubicBezTo>
                    <a:pt x="18" y="43"/>
                    <a:pt x="40" y="51"/>
                    <a:pt x="81" y="56"/>
                  </a:cubicBezTo>
                  <a:cubicBezTo>
                    <a:pt x="122" y="61"/>
                    <a:pt x="197" y="69"/>
                    <a:pt x="255" y="68"/>
                  </a:cubicBezTo>
                  <a:cubicBezTo>
                    <a:pt x="313" y="67"/>
                    <a:pt x="389" y="60"/>
                    <a:pt x="432" y="50"/>
                  </a:cubicBezTo>
                  <a:cubicBezTo>
                    <a:pt x="475" y="40"/>
                    <a:pt x="523" y="10"/>
                    <a:pt x="513" y="5"/>
                  </a:cubicBezTo>
                  <a:cubicBezTo>
                    <a:pt x="503" y="0"/>
                    <a:pt x="434" y="19"/>
                    <a:pt x="372" y="20"/>
                  </a:cubicBezTo>
                  <a:close/>
                </a:path>
              </a:pathLst>
            </a:custGeom>
            <a:gradFill rotWithShape="0">
              <a:gsLst>
                <a:gs pos="0">
                  <a:srgbClr val="9797B7"/>
                </a:gs>
                <a:gs pos="100000">
                  <a:srgbClr val="C7C7DF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42" name="AutoShape 31"/>
            <p:cNvSpPr>
              <a:spLocks/>
            </p:cNvSpPr>
            <p:nvPr/>
          </p:nvSpPr>
          <p:spPr bwMode="auto">
            <a:xfrm>
              <a:off x="4689" y="186"/>
              <a:ext cx="537" cy="120"/>
            </a:xfrm>
            <a:custGeom>
              <a:avLst/>
              <a:gdLst>
                <a:gd name="T0" fmla="*/ 23 w 537"/>
                <a:gd name="T1" fmla="*/ 6 h 120"/>
                <a:gd name="T2" fmla="*/ 188 w 537"/>
                <a:gd name="T3" fmla="*/ 3 h 120"/>
                <a:gd name="T4" fmla="*/ 323 w 537"/>
                <a:gd name="T5" fmla="*/ 27 h 120"/>
                <a:gd name="T6" fmla="*/ 464 w 537"/>
                <a:gd name="T7" fmla="*/ 69 h 120"/>
                <a:gd name="T8" fmla="*/ 521 w 537"/>
                <a:gd name="T9" fmla="*/ 90 h 120"/>
                <a:gd name="T10" fmla="*/ 533 w 537"/>
                <a:gd name="T11" fmla="*/ 105 h 120"/>
                <a:gd name="T12" fmla="*/ 497 w 537"/>
                <a:gd name="T13" fmla="*/ 120 h 120"/>
                <a:gd name="T14" fmla="*/ 452 w 537"/>
                <a:gd name="T15" fmla="*/ 108 h 120"/>
                <a:gd name="T16" fmla="*/ 350 w 537"/>
                <a:gd name="T17" fmla="*/ 72 h 120"/>
                <a:gd name="T18" fmla="*/ 158 w 537"/>
                <a:gd name="T19" fmla="*/ 39 h 120"/>
                <a:gd name="T20" fmla="*/ 50 w 537"/>
                <a:gd name="T21" fmla="*/ 39 h 120"/>
                <a:gd name="T22" fmla="*/ 23 w 537"/>
                <a:gd name="T23" fmla="*/ 6 h 12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537"/>
                <a:gd name="T37" fmla="*/ 0 h 120"/>
                <a:gd name="T38" fmla="*/ 537 w 537"/>
                <a:gd name="T39" fmla="*/ 120 h 120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537" h="120">
                  <a:moveTo>
                    <a:pt x="23" y="6"/>
                  </a:moveTo>
                  <a:cubicBezTo>
                    <a:pt x="46" y="0"/>
                    <a:pt x="138" y="0"/>
                    <a:pt x="188" y="3"/>
                  </a:cubicBezTo>
                  <a:cubicBezTo>
                    <a:pt x="238" y="6"/>
                    <a:pt x="277" y="16"/>
                    <a:pt x="323" y="27"/>
                  </a:cubicBezTo>
                  <a:cubicBezTo>
                    <a:pt x="369" y="38"/>
                    <a:pt x="431" y="59"/>
                    <a:pt x="464" y="69"/>
                  </a:cubicBezTo>
                  <a:cubicBezTo>
                    <a:pt x="497" y="79"/>
                    <a:pt x="509" y="84"/>
                    <a:pt x="521" y="90"/>
                  </a:cubicBezTo>
                  <a:cubicBezTo>
                    <a:pt x="533" y="96"/>
                    <a:pt x="537" y="100"/>
                    <a:pt x="533" y="105"/>
                  </a:cubicBezTo>
                  <a:cubicBezTo>
                    <a:pt x="529" y="110"/>
                    <a:pt x="510" y="120"/>
                    <a:pt x="497" y="120"/>
                  </a:cubicBezTo>
                  <a:cubicBezTo>
                    <a:pt x="484" y="120"/>
                    <a:pt x="476" y="116"/>
                    <a:pt x="452" y="108"/>
                  </a:cubicBezTo>
                  <a:cubicBezTo>
                    <a:pt x="428" y="100"/>
                    <a:pt x="399" y="84"/>
                    <a:pt x="350" y="72"/>
                  </a:cubicBezTo>
                  <a:cubicBezTo>
                    <a:pt x="301" y="60"/>
                    <a:pt x="208" y="45"/>
                    <a:pt x="158" y="39"/>
                  </a:cubicBezTo>
                  <a:close/>
                </a:path>
              </a:pathLst>
            </a:custGeom>
            <a:gradFill rotWithShape="0">
              <a:gsLst>
                <a:gs pos="0">
                  <a:srgbClr val="9797B7"/>
                </a:gs>
                <a:gs pos="50000">
                  <a:srgbClr val="C7C7DF"/>
                </a:gs>
                <a:gs pos="100000">
                  <a:srgbClr val="9797B7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43" name="AutoShape 32"/>
            <p:cNvSpPr>
              <a:spLocks/>
            </p:cNvSpPr>
            <p:nvPr/>
          </p:nvSpPr>
          <p:spPr bwMode="auto">
            <a:xfrm>
              <a:off x="4968" y="312"/>
              <a:ext cx="800" cy="143"/>
            </a:xfrm>
            <a:custGeom>
              <a:avLst/>
              <a:gdLst>
                <a:gd name="T0" fmla="*/ 800 w 800"/>
                <a:gd name="T1" fmla="*/ 24 h 143"/>
                <a:gd name="T2" fmla="*/ 782 w 800"/>
                <a:gd name="T3" fmla="*/ 15 h 143"/>
                <a:gd name="T4" fmla="*/ 659 w 800"/>
                <a:gd name="T5" fmla="*/ 63 h 143"/>
                <a:gd name="T6" fmla="*/ 500 w 800"/>
                <a:gd name="T7" fmla="*/ 84 h 143"/>
                <a:gd name="T8" fmla="*/ 326 w 800"/>
                <a:gd name="T9" fmla="*/ 69 h 143"/>
                <a:gd name="T10" fmla="*/ 98 w 800"/>
                <a:gd name="T11" fmla="*/ 21 h 143"/>
                <a:gd name="T12" fmla="*/ 11 w 800"/>
                <a:gd name="T13" fmla="*/ 6 h 143"/>
                <a:gd name="T14" fmla="*/ 32 w 800"/>
                <a:gd name="T15" fmla="*/ 60 h 143"/>
                <a:gd name="T16" fmla="*/ 155 w 800"/>
                <a:gd name="T17" fmla="*/ 96 h 143"/>
                <a:gd name="T18" fmla="*/ 410 w 800"/>
                <a:gd name="T19" fmla="*/ 138 h 143"/>
                <a:gd name="T20" fmla="*/ 596 w 800"/>
                <a:gd name="T21" fmla="*/ 129 h 143"/>
                <a:gd name="T22" fmla="*/ 737 w 800"/>
                <a:gd name="T23" fmla="*/ 90 h 143"/>
                <a:gd name="T24" fmla="*/ 788 w 800"/>
                <a:gd name="T25" fmla="*/ 69 h 143"/>
                <a:gd name="T26" fmla="*/ 800 w 800"/>
                <a:gd name="T27" fmla="*/ 24 h 143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800"/>
                <a:gd name="T43" fmla="*/ 0 h 143"/>
                <a:gd name="T44" fmla="*/ 800 w 800"/>
                <a:gd name="T45" fmla="*/ 143 h 143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800" h="143">
                  <a:moveTo>
                    <a:pt x="800" y="24"/>
                  </a:moveTo>
                  <a:lnTo>
                    <a:pt x="782" y="15"/>
                  </a:lnTo>
                  <a:cubicBezTo>
                    <a:pt x="759" y="21"/>
                    <a:pt x="706" y="51"/>
                    <a:pt x="659" y="63"/>
                  </a:cubicBezTo>
                  <a:cubicBezTo>
                    <a:pt x="612" y="75"/>
                    <a:pt x="555" y="83"/>
                    <a:pt x="500" y="84"/>
                  </a:cubicBezTo>
                  <a:cubicBezTo>
                    <a:pt x="445" y="85"/>
                    <a:pt x="393" y="79"/>
                    <a:pt x="326" y="69"/>
                  </a:cubicBezTo>
                  <a:cubicBezTo>
                    <a:pt x="259" y="59"/>
                    <a:pt x="150" y="31"/>
                    <a:pt x="98" y="21"/>
                  </a:cubicBezTo>
                  <a:cubicBezTo>
                    <a:pt x="46" y="11"/>
                    <a:pt x="22" y="0"/>
                    <a:pt x="11" y="6"/>
                  </a:cubicBezTo>
                  <a:cubicBezTo>
                    <a:pt x="0" y="12"/>
                    <a:pt x="8" y="45"/>
                    <a:pt x="32" y="60"/>
                  </a:cubicBezTo>
                  <a:cubicBezTo>
                    <a:pt x="56" y="75"/>
                    <a:pt x="92" y="83"/>
                    <a:pt x="155" y="96"/>
                  </a:cubicBezTo>
                  <a:cubicBezTo>
                    <a:pt x="218" y="109"/>
                    <a:pt x="337" y="133"/>
                    <a:pt x="410" y="138"/>
                  </a:cubicBezTo>
                  <a:cubicBezTo>
                    <a:pt x="483" y="143"/>
                    <a:pt x="542" y="137"/>
                    <a:pt x="596" y="129"/>
                  </a:cubicBezTo>
                  <a:cubicBezTo>
                    <a:pt x="650" y="121"/>
                    <a:pt x="705" y="100"/>
                    <a:pt x="737" y="90"/>
                  </a:cubicBezTo>
                  <a:cubicBezTo>
                    <a:pt x="769" y="80"/>
                    <a:pt x="780" y="80"/>
                    <a:pt x="788" y="69"/>
                  </a:cubicBezTo>
                  <a:cubicBezTo>
                    <a:pt x="796" y="58"/>
                    <a:pt x="792" y="39"/>
                    <a:pt x="800" y="24"/>
                  </a:cubicBezTo>
                  <a:close/>
                </a:path>
              </a:pathLst>
            </a:custGeom>
            <a:gradFill rotWithShape="0">
              <a:gsLst>
                <a:gs pos="0">
                  <a:srgbClr val="9797B7"/>
                </a:gs>
                <a:gs pos="50000">
                  <a:srgbClr val="C7C7DF"/>
                </a:gs>
                <a:gs pos="100000">
                  <a:srgbClr val="9797B7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44" name="AutoShape 33"/>
            <p:cNvSpPr>
              <a:spLocks/>
            </p:cNvSpPr>
            <p:nvPr/>
          </p:nvSpPr>
          <p:spPr bwMode="auto">
            <a:xfrm>
              <a:off x="5318" y="240"/>
              <a:ext cx="402" cy="115"/>
            </a:xfrm>
            <a:custGeom>
              <a:avLst/>
              <a:gdLst>
                <a:gd name="T0" fmla="*/ 402 w 402"/>
                <a:gd name="T1" fmla="*/ 0 h 115"/>
                <a:gd name="T2" fmla="*/ 384 w 402"/>
                <a:gd name="T3" fmla="*/ 12 h 115"/>
                <a:gd name="T4" fmla="*/ 276 w 402"/>
                <a:gd name="T5" fmla="*/ 51 h 115"/>
                <a:gd name="T6" fmla="*/ 165 w 402"/>
                <a:gd name="T7" fmla="*/ 66 h 115"/>
                <a:gd name="T8" fmla="*/ 51 w 402"/>
                <a:gd name="T9" fmla="*/ 57 h 115"/>
                <a:gd name="T10" fmla="*/ 15 w 402"/>
                <a:gd name="T11" fmla="*/ 54 h 115"/>
                <a:gd name="T12" fmla="*/ 3 w 402"/>
                <a:gd name="T13" fmla="*/ 69 h 115"/>
                <a:gd name="T14" fmla="*/ 9 w 402"/>
                <a:gd name="T15" fmla="*/ 93 h 115"/>
                <a:gd name="T16" fmla="*/ 54 w 402"/>
                <a:gd name="T17" fmla="*/ 102 h 115"/>
                <a:gd name="T18" fmla="*/ 198 w 402"/>
                <a:gd name="T19" fmla="*/ 111 h 115"/>
                <a:gd name="T20" fmla="*/ 336 w 402"/>
                <a:gd name="T21" fmla="*/ 75 h 115"/>
                <a:gd name="T22" fmla="*/ 375 w 402"/>
                <a:gd name="T23" fmla="*/ 54 h 115"/>
                <a:gd name="T24" fmla="*/ 402 w 402"/>
                <a:gd name="T25" fmla="*/ 0 h 115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402"/>
                <a:gd name="T40" fmla="*/ 0 h 115"/>
                <a:gd name="T41" fmla="*/ 402 w 402"/>
                <a:gd name="T42" fmla="*/ 115 h 115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402" h="115">
                  <a:moveTo>
                    <a:pt x="402" y="0"/>
                  </a:moveTo>
                  <a:lnTo>
                    <a:pt x="384" y="12"/>
                  </a:lnTo>
                  <a:cubicBezTo>
                    <a:pt x="363" y="20"/>
                    <a:pt x="312" y="42"/>
                    <a:pt x="276" y="51"/>
                  </a:cubicBezTo>
                  <a:cubicBezTo>
                    <a:pt x="240" y="60"/>
                    <a:pt x="202" y="65"/>
                    <a:pt x="165" y="66"/>
                  </a:cubicBezTo>
                  <a:cubicBezTo>
                    <a:pt x="128" y="67"/>
                    <a:pt x="76" y="59"/>
                    <a:pt x="51" y="57"/>
                  </a:cubicBezTo>
                  <a:cubicBezTo>
                    <a:pt x="26" y="55"/>
                    <a:pt x="23" y="52"/>
                    <a:pt x="15" y="54"/>
                  </a:cubicBezTo>
                  <a:cubicBezTo>
                    <a:pt x="7" y="56"/>
                    <a:pt x="4" y="63"/>
                    <a:pt x="3" y="69"/>
                  </a:cubicBezTo>
                  <a:cubicBezTo>
                    <a:pt x="2" y="75"/>
                    <a:pt x="0" y="88"/>
                    <a:pt x="9" y="93"/>
                  </a:cubicBezTo>
                  <a:cubicBezTo>
                    <a:pt x="18" y="98"/>
                    <a:pt x="22" y="99"/>
                    <a:pt x="54" y="102"/>
                  </a:cubicBezTo>
                  <a:cubicBezTo>
                    <a:pt x="86" y="105"/>
                    <a:pt x="151" y="115"/>
                    <a:pt x="198" y="111"/>
                  </a:cubicBezTo>
                  <a:cubicBezTo>
                    <a:pt x="245" y="107"/>
                    <a:pt x="307" y="84"/>
                    <a:pt x="336" y="75"/>
                  </a:cubicBezTo>
                  <a:cubicBezTo>
                    <a:pt x="365" y="66"/>
                    <a:pt x="365" y="65"/>
                    <a:pt x="375" y="54"/>
                  </a:cubicBezTo>
                  <a:cubicBezTo>
                    <a:pt x="385" y="43"/>
                    <a:pt x="392" y="26"/>
                    <a:pt x="402" y="0"/>
                  </a:cubicBezTo>
                  <a:close/>
                </a:path>
              </a:pathLst>
            </a:custGeom>
            <a:gradFill rotWithShape="0">
              <a:gsLst>
                <a:gs pos="0">
                  <a:srgbClr val="9797B7"/>
                </a:gs>
                <a:gs pos="100000">
                  <a:srgbClr val="C7C7DF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027" name="Group 3"/>
          <p:cNvGrpSpPr>
            <a:grpSpLocks/>
          </p:cNvGrpSpPr>
          <p:nvPr/>
        </p:nvGrpSpPr>
        <p:grpSpPr bwMode="auto">
          <a:xfrm>
            <a:off x="0" y="6180138"/>
            <a:ext cx="9169400" cy="138112"/>
            <a:chOff x="0" y="4032"/>
            <a:chExt cx="5776" cy="87"/>
          </a:xfrm>
        </p:grpSpPr>
        <p:sp>
          <p:nvSpPr>
            <p:cNvPr id="5146" name="AutoShape 9"/>
            <p:cNvSpPr>
              <a:spLocks/>
            </p:cNvSpPr>
            <p:nvPr/>
          </p:nvSpPr>
          <p:spPr bwMode="auto">
            <a:xfrm>
              <a:off x="4041" y="4047"/>
              <a:ext cx="1735" cy="72"/>
            </a:xfrm>
            <a:custGeom>
              <a:avLst/>
              <a:gdLst>
                <a:gd name="T0" fmla="*/ 165 w 1735"/>
                <a:gd name="T1" fmla="*/ 6 h 72"/>
                <a:gd name="T2" fmla="*/ 450 w 1735"/>
                <a:gd name="T3" fmla="*/ 3 h 72"/>
                <a:gd name="T4" fmla="*/ 714 w 1735"/>
                <a:gd name="T5" fmla="*/ 12 h 72"/>
                <a:gd name="T6" fmla="*/ 957 w 1735"/>
                <a:gd name="T7" fmla="*/ 24 h 72"/>
                <a:gd name="T8" fmla="*/ 1173 w 1735"/>
                <a:gd name="T9" fmla="*/ 24 h 72"/>
                <a:gd name="T10" fmla="*/ 1473 w 1735"/>
                <a:gd name="T11" fmla="*/ 15 h 72"/>
                <a:gd name="T12" fmla="*/ 1617 w 1735"/>
                <a:gd name="T13" fmla="*/ 0 h 72"/>
                <a:gd name="T14" fmla="*/ 1719 w 1735"/>
                <a:gd name="T15" fmla="*/ 15 h 72"/>
                <a:gd name="T16" fmla="*/ 1716 w 1735"/>
                <a:gd name="T17" fmla="*/ 66 h 72"/>
                <a:gd name="T18" fmla="*/ 1632 w 1735"/>
                <a:gd name="T19" fmla="*/ 51 h 72"/>
                <a:gd name="T20" fmla="*/ 1407 w 1735"/>
                <a:gd name="T21" fmla="*/ 51 h 72"/>
                <a:gd name="T22" fmla="*/ 1191 w 1735"/>
                <a:gd name="T23" fmla="*/ 48 h 72"/>
                <a:gd name="T24" fmla="*/ 870 w 1735"/>
                <a:gd name="T25" fmla="*/ 60 h 72"/>
                <a:gd name="T26" fmla="*/ 492 w 1735"/>
                <a:gd name="T27" fmla="*/ 48 h 72"/>
                <a:gd name="T28" fmla="*/ 291 w 1735"/>
                <a:gd name="T29" fmla="*/ 27 h 72"/>
                <a:gd name="T30" fmla="*/ 21 w 1735"/>
                <a:gd name="T31" fmla="*/ 36 h 72"/>
                <a:gd name="T32" fmla="*/ 165 w 1735"/>
                <a:gd name="T33" fmla="*/ 6 h 7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35"/>
                <a:gd name="T52" fmla="*/ 0 h 72"/>
                <a:gd name="T53" fmla="*/ 1735 w 1735"/>
                <a:gd name="T54" fmla="*/ 72 h 7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35" h="72">
                  <a:moveTo>
                    <a:pt x="165" y="6"/>
                  </a:moveTo>
                  <a:cubicBezTo>
                    <a:pt x="236" y="1"/>
                    <a:pt x="359" y="2"/>
                    <a:pt x="450" y="3"/>
                  </a:cubicBezTo>
                  <a:cubicBezTo>
                    <a:pt x="541" y="4"/>
                    <a:pt x="630" y="9"/>
                    <a:pt x="714" y="12"/>
                  </a:cubicBezTo>
                  <a:cubicBezTo>
                    <a:pt x="798" y="15"/>
                    <a:pt x="881" y="22"/>
                    <a:pt x="957" y="24"/>
                  </a:cubicBezTo>
                  <a:cubicBezTo>
                    <a:pt x="1033" y="26"/>
                    <a:pt x="1087" y="25"/>
                    <a:pt x="1173" y="24"/>
                  </a:cubicBezTo>
                  <a:cubicBezTo>
                    <a:pt x="1259" y="23"/>
                    <a:pt x="1399" y="19"/>
                    <a:pt x="1473" y="15"/>
                  </a:cubicBezTo>
                  <a:cubicBezTo>
                    <a:pt x="1547" y="11"/>
                    <a:pt x="1576" y="0"/>
                    <a:pt x="1617" y="0"/>
                  </a:cubicBezTo>
                  <a:cubicBezTo>
                    <a:pt x="1658" y="0"/>
                    <a:pt x="1703" y="4"/>
                    <a:pt x="1719" y="15"/>
                  </a:cubicBezTo>
                  <a:cubicBezTo>
                    <a:pt x="1735" y="26"/>
                    <a:pt x="1730" y="60"/>
                    <a:pt x="1716" y="66"/>
                  </a:cubicBezTo>
                  <a:cubicBezTo>
                    <a:pt x="1702" y="72"/>
                    <a:pt x="1683" y="53"/>
                    <a:pt x="1632" y="51"/>
                  </a:cubicBezTo>
                  <a:cubicBezTo>
                    <a:pt x="1581" y="49"/>
                    <a:pt x="1480" y="51"/>
                    <a:pt x="1407" y="51"/>
                  </a:cubicBezTo>
                  <a:cubicBezTo>
                    <a:pt x="1334" y="51"/>
                    <a:pt x="1280" y="47"/>
                    <a:pt x="1191" y="48"/>
                  </a:cubicBezTo>
                  <a:cubicBezTo>
                    <a:pt x="1102" y="49"/>
                    <a:pt x="986" y="60"/>
                    <a:pt x="870" y="60"/>
                  </a:cubicBezTo>
                  <a:cubicBezTo>
                    <a:pt x="754" y="60"/>
                    <a:pt x="588" y="53"/>
                    <a:pt x="492" y="48"/>
                  </a:cubicBezTo>
                  <a:cubicBezTo>
                    <a:pt x="396" y="43"/>
                    <a:pt x="369" y="29"/>
                    <a:pt x="291" y="27"/>
                  </a:cubicBezTo>
                  <a:close/>
                </a:path>
              </a:pathLst>
            </a:custGeom>
            <a:gradFill rotWithShape="0">
              <a:gsLst>
                <a:gs pos="0">
                  <a:srgbClr val="C7C7DF"/>
                </a:gs>
                <a:gs pos="100000">
                  <a:srgbClr val="9797B7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47" name="AutoShape 10"/>
            <p:cNvSpPr>
              <a:spLocks/>
            </p:cNvSpPr>
            <p:nvPr/>
          </p:nvSpPr>
          <p:spPr bwMode="auto">
            <a:xfrm>
              <a:off x="1727" y="4038"/>
              <a:ext cx="2655" cy="60"/>
            </a:xfrm>
            <a:custGeom>
              <a:avLst/>
              <a:gdLst>
                <a:gd name="T0" fmla="*/ 2641 w 2655"/>
                <a:gd name="T1" fmla="*/ 6 h 60"/>
                <a:gd name="T2" fmla="*/ 2620 w 2655"/>
                <a:gd name="T3" fmla="*/ 30 h 60"/>
                <a:gd name="T4" fmla="*/ 2368 w 2655"/>
                <a:gd name="T5" fmla="*/ 45 h 60"/>
                <a:gd name="T6" fmla="*/ 2023 w 2655"/>
                <a:gd name="T7" fmla="*/ 60 h 60"/>
                <a:gd name="T8" fmla="*/ 1786 w 2655"/>
                <a:gd name="T9" fmla="*/ 48 h 60"/>
                <a:gd name="T10" fmla="*/ 1525 w 2655"/>
                <a:gd name="T11" fmla="*/ 36 h 60"/>
                <a:gd name="T12" fmla="*/ 1195 w 2655"/>
                <a:gd name="T13" fmla="*/ 45 h 60"/>
                <a:gd name="T14" fmla="*/ 817 w 2655"/>
                <a:gd name="T15" fmla="*/ 39 h 60"/>
                <a:gd name="T16" fmla="*/ 499 w 2655"/>
                <a:gd name="T17" fmla="*/ 27 h 60"/>
                <a:gd name="T18" fmla="*/ 136 w 2655"/>
                <a:gd name="T19" fmla="*/ 39 h 60"/>
                <a:gd name="T20" fmla="*/ 10 w 2655"/>
                <a:gd name="T21" fmla="*/ 33 h 60"/>
                <a:gd name="T22" fmla="*/ 76 w 2655"/>
                <a:gd name="T23" fmla="*/ 24 h 60"/>
                <a:gd name="T24" fmla="*/ 310 w 2655"/>
                <a:gd name="T25" fmla="*/ 18 h 60"/>
                <a:gd name="T26" fmla="*/ 544 w 2655"/>
                <a:gd name="T27" fmla="*/ 0 h 60"/>
                <a:gd name="T28" fmla="*/ 853 w 2655"/>
                <a:gd name="T29" fmla="*/ 21 h 60"/>
                <a:gd name="T30" fmla="*/ 1114 w 2655"/>
                <a:gd name="T31" fmla="*/ 21 h 60"/>
                <a:gd name="T32" fmla="*/ 1399 w 2655"/>
                <a:gd name="T33" fmla="*/ 3 h 60"/>
                <a:gd name="T34" fmla="*/ 1588 w 2655"/>
                <a:gd name="T35" fmla="*/ 9 h 60"/>
                <a:gd name="T36" fmla="*/ 1807 w 2655"/>
                <a:gd name="T37" fmla="*/ 21 h 60"/>
                <a:gd name="T38" fmla="*/ 2035 w 2655"/>
                <a:gd name="T39" fmla="*/ 12 h 60"/>
                <a:gd name="T40" fmla="*/ 2290 w 2655"/>
                <a:gd name="T41" fmla="*/ 18 h 60"/>
                <a:gd name="T42" fmla="*/ 2596 w 2655"/>
                <a:gd name="T43" fmla="*/ 3 h 60"/>
                <a:gd name="T44" fmla="*/ 2641 w 2655"/>
                <a:gd name="T45" fmla="*/ 6 h 6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655"/>
                <a:gd name="T70" fmla="*/ 0 h 60"/>
                <a:gd name="T71" fmla="*/ 2655 w 2655"/>
                <a:gd name="T72" fmla="*/ 60 h 6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655" h="60">
                  <a:moveTo>
                    <a:pt x="2641" y="6"/>
                  </a:moveTo>
                  <a:lnTo>
                    <a:pt x="2620" y="30"/>
                  </a:lnTo>
                  <a:cubicBezTo>
                    <a:pt x="2575" y="36"/>
                    <a:pt x="2467" y="40"/>
                    <a:pt x="2368" y="45"/>
                  </a:cubicBezTo>
                  <a:cubicBezTo>
                    <a:pt x="2269" y="50"/>
                    <a:pt x="2120" y="60"/>
                    <a:pt x="2023" y="60"/>
                  </a:cubicBezTo>
                  <a:cubicBezTo>
                    <a:pt x="1926" y="60"/>
                    <a:pt x="1869" y="52"/>
                    <a:pt x="1786" y="48"/>
                  </a:cubicBezTo>
                  <a:cubicBezTo>
                    <a:pt x="1703" y="44"/>
                    <a:pt x="1623" y="36"/>
                    <a:pt x="1525" y="36"/>
                  </a:cubicBezTo>
                  <a:cubicBezTo>
                    <a:pt x="1427" y="36"/>
                    <a:pt x="1313" y="44"/>
                    <a:pt x="1195" y="45"/>
                  </a:cubicBezTo>
                  <a:cubicBezTo>
                    <a:pt x="1077" y="46"/>
                    <a:pt x="933" y="42"/>
                    <a:pt x="817" y="39"/>
                  </a:cubicBezTo>
                  <a:cubicBezTo>
                    <a:pt x="701" y="36"/>
                    <a:pt x="612" y="27"/>
                    <a:pt x="499" y="27"/>
                  </a:cubicBezTo>
                  <a:cubicBezTo>
                    <a:pt x="386" y="27"/>
                    <a:pt x="217" y="38"/>
                    <a:pt x="136" y="39"/>
                  </a:cubicBezTo>
                  <a:cubicBezTo>
                    <a:pt x="55" y="40"/>
                    <a:pt x="20" y="36"/>
                    <a:pt x="10" y="33"/>
                  </a:cubicBezTo>
                  <a:cubicBezTo>
                    <a:pt x="0" y="30"/>
                    <a:pt x="26" y="27"/>
                    <a:pt x="76" y="24"/>
                  </a:cubicBezTo>
                  <a:cubicBezTo>
                    <a:pt x="126" y="21"/>
                    <a:pt x="232" y="22"/>
                    <a:pt x="310" y="18"/>
                  </a:cubicBezTo>
                  <a:cubicBezTo>
                    <a:pt x="388" y="14"/>
                    <a:pt x="454" y="0"/>
                    <a:pt x="544" y="0"/>
                  </a:cubicBezTo>
                  <a:cubicBezTo>
                    <a:pt x="634" y="0"/>
                    <a:pt x="758" y="18"/>
                    <a:pt x="853" y="21"/>
                  </a:cubicBezTo>
                  <a:cubicBezTo>
                    <a:pt x="948" y="24"/>
                    <a:pt x="1023" y="24"/>
                    <a:pt x="1114" y="21"/>
                  </a:cubicBezTo>
                  <a:cubicBezTo>
                    <a:pt x="1205" y="18"/>
                    <a:pt x="1320" y="5"/>
                    <a:pt x="1399" y="3"/>
                  </a:cubicBezTo>
                  <a:cubicBezTo>
                    <a:pt x="1478" y="1"/>
                    <a:pt x="1520" y="6"/>
                    <a:pt x="1588" y="9"/>
                  </a:cubicBezTo>
                  <a:cubicBezTo>
                    <a:pt x="1656" y="12"/>
                    <a:pt x="1733" y="21"/>
                    <a:pt x="1807" y="21"/>
                  </a:cubicBezTo>
                  <a:cubicBezTo>
                    <a:pt x="1881" y="21"/>
                    <a:pt x="1955" y="12"/>
                    <a:pt x="2035" y="12"/>
                  </a:cubicBezTo>
                  <a:cubicBezTo>
                    <a:pt x="2115" y="12"/>
                    <a:pt x="2197" y="19"/>
                    <a:pt x="2290" y="18"/>
                  </a:cubicBezTo>
                  <a:cubicBezTo>
                    <a:pt x="2383" y="17"/>
                    <a:pt x="2537" y="5"/>
                    <a:pt x="2596" y="3"/>
                  </a:cubicBezTo>
                  <a:cubicBezTo>
                    <a:pt x="2655" y="1"/>
                    <a:pt x="2651" y="3"/>
                    <a:pt x="2641" y="6"/>
                  </a:cubicBezTo>
                  <a:close/>
                </a:path>
              </a:pathLst>
            </a:custGeom>
            <a:gradFill rotWithShape="0">
              <a:gsLst>
                <a:gs pos="0">
                  <a:srgbClr val="C7C7DF"/>
                </a:gs>
                <a:gs pos="100000">
                  <a:srgbClr val="9797B7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48" name="AutoShape 11"/>
            <p:cNvSpPr>
              <a:spLocks/>
            </p:cNvSpPr>
            <p:nvPr/>
          </p:nvSpPr>
          <p:spPr bwMode="auto">
            <a:xfrm>
              <a:off x="0" y="4032"/>
              <a:ext cx="2041" cy="62"/>
            </a:xfrm>
            <a:custGeom>
              <a:avLst/>
              <a:gdLst>
                <a:gd name="T0" fmla="*/ 1893 w 2041"/>
                <a:gd name="T1" fmla="*/ 39 h 62"/>
                <a:gd name="T2" fmla="*/ 1578 w 2041"/>
                <a:gd name="T3" fmla="*/ 45 h 62"/>
                <a:gd name="T4" fmla="*/ 1011 w 2041"/>
                <a:gd name="T5" fmla="*/ 60 h 62"/>
                <a:gd name="T6" fmla="*/ 438 w 2041"/>
                <a:gd name="T7" fmla="*/ 57 h 62"/>
                <a:gd name="T8" fmla="*/ 0 w 2041"/>
                <a:gd name="T9" fmla="*/ 36 h 62"/>
                <a:gd name="T10" fmla="*/ 0 w 2041"/>
                <a:gd name="T11" fmla="*/ 3 h 62"/>
                <a:gd name="T12" fmla="*/ 210 w 2041"/>
                <a:gd name="T13" fmla="*/ 18 h 62"/>
                <a:gd name="T14" fmla="*/ 474 w 2041"/>
                <a:gd name="T15" fmla="*/ 21 h 62"/>
                <a:gd name="T16" fmla="*/ 678 w 2041"/>
                <a:gd name="T17" fmla="*/ 9 h 62"/>
                <a:gd name="T18" fmla="*/ 897 w 2041"/>
                <a:gd name="T19" fmla="*/ 9 h 62"/>
                <a:gd name="T20" fmla="*/ 1167 w 2041"/>
                <a:gd name="T21" fmla="*/ 30 h 62"/>
                <a:gd name="T22" fmla="*/ 1500 w 2041"/>
                <a:gd name="T23" fmla="*/ 24 h 62"/>
                <a:gd name="T24" fmla="*/ 1758 w 2041"/>
                <a:gd name="T25" fmla="*/ 3 h 62"/>
                <a:gd name="T26" fmla="*/ 1938 w 2041"/>
                <a:gd name="T27" fmla="*/ 18 h 62"/>
                <a:gd name="T28" fmla="*/ 2034 w 2041"/>
                <a:gd name="T29" fmla="*/ 33 h 62"/>
                <a:gd name="T30" fmla="*/ 1893 w 2041"/>
                <a:gd name="T31" fmla="*/ 39 h 6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2041"/>
                <a:gd name="T49" fmla="*/ 0 h 62"/>
                <a:gd name="T50" fmla="*/ 2041 w 2041"/>
                <a:gd name="T51" fmla="*/ 62 h 6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2041" h="62">
                  <a:moveTo>
                    <a:pt x="1893" y="39"/>
                  </a:moveTo>
                  <a:cubicBezTo>
                    <a:pt x="1817" y="41"/>
                    <a:pt x="1725" y="42"/>
                    <a:pt x="1578" y="45"/>
                  </a:cubicBezTo>
                  <a:cubicBezTo>
                    <a:pt x="1431" y="48"/>
                    <a:pt x="1201" y="58"/>
                    <a:pt x="1011" y="60"/>
                  </a:cubicBezTo>
                  <a:cubicBezTo>
                    <a:pt x="821" y="62"/>
                    <a:pt x="606" y="61"/>
                    <a:pt x="438" y="57"/>
                  </a:cubicBezTo>
                  <a:cubicBezTo>
                    <a:pt x="270" y="53"/>
                    <a:pt x="73" y="45"/>
                    <a:pt x="0" y="36"/>
                  </a:cubicBezTo>
                  <a:lnTo>
                    <a:pt x="0" y="3"/>
                  </a:lnTo>
                  <a:cubicBezTo>
                    <a:pt x="35" y="0"/>
                    <a:pt x="131" y="15"/>
                    <a:pt x="210" y="18"/>
                  </a:cubicBezTo>
                  <a:cubicBezTo>
                    <a:pt x="289" y="21"/>
                    <a:pt x="396" y="22"/>
                    <a:pt x="474" y="21"/>
                  </a:cubicBezTo>
                  <a:cubicBezTo>
                    <a:pt x="552" y="20"/>
                    <a:pt x="608" y="11"/>
                    <a:pt x="678" y="9"/>
                  </a:cubicBezTo>
                  <a:cubicBezTo>
                    <a:pt x="748" y="7"/>
                    <a:pt x="816" y="6"/>
                    <a:pt x="897" y="9"/>
                  </a:cubicBezTo>
                  <a:cubicBezTo>
                    <a:pt x="978" y="12"/>
                    <a:pt x="1067" y="28"/>
                    <a:pt x="1167" y="30"/>
                  </a:cubicBezTo>
                  <a:cubicBezTo>
                    <a:pt x="1267" y="32"/>
                    <a:pt x="1402" y="28"/>
                    <a:pt x="1500" y="24"/>
                  </a:cubicBezTo>
                  <a:cubicBezTo>
                    <a:pt x="1598" y="20"/>
                    <a:pt x="1685" y="4"/>
                    <a:pt x="1758" y="3"/>
                  </a:cubicBezTo>
                  <a:cubicBezTo>
                    <a:pt x="1831" y="2"/>
                    <a:pt x="1892" y="13"/>
                    <a:pt x="1938" y="18"/>
                  </a:cubicBezTo>
                  <a:cubicBezTo>
                    <a:pt x="1984" y="23"/>
                    <a:pt x="2041" y="30"/>
                    <a:pt x="2034" y="33"/>
                  </a:cubicBezTo>
                  <a:cubicBezTo>
                    <a:pt x="2027" y="36"/>
                    <a:pt x="1969" y="37"/>
                    <a:pt x="1893" y="39"/>
                  </a:cubicBezTo>
                  <a:close/>
                </a:path>
              </a:pathLst>
            </a:custGeom>
            <a:gradFill rotWithShape="0">
              <a:gsLst>
                <a:gs pos="0">
                  <a:srgbClr val="C7C7DF"/>
                </a:gs>
                <a:gs pos="100000">
                  <a:srgbClr val="9797B7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76835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5151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65163" y="636746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base" hangingPunct="1">
              <a:spcBef>
                <a:spcPct val="0"/>
              </a:spcBef>
              <a:spcAft>
                <a:spcPct val="0"/>
              </a:spcAft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52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03563" y="63674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fontAlgn="base" hangingPunct="1">
              <a:spcBef>
                <a:spcPct val="0"/>
              </a:spcBef>
              <a:spcAft>
                <a:spcPct val="0"/>
              </a:spcAft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53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32563" y="636746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fontAlgn="base" hangingPunct="1">
              <a:spcBef>
                <a:spcPct val="0"/>
              </a:spcBef>
              <a:spcAft>
                <a:spcPct val="0"/>
              </a:spcAft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r>
              <a:rPr lang="en-US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4028658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SzPct val="90000"/>
        <a:buBlip>
          <a:blip r:embed="rId14"/>
        </a:buBlip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80000"/>
        <a:buBlip>
          <a:blip r:embed="rId15"/>
        </a:buBlip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Pct val="70000"/>
        <a:buBlip>
          <a:blip r:embed="rId16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70000"/>
        <a:buBlip>
          <a:blip r:embed="rId17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SzPct val="70000"/>
        <a:buBlip>
          <a:blip r:embed="rId18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hirteen.org/edonline/concept2class/mi/index.html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iteracyworks.org/mi/assessment/findyourstrengths.html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viewpure.com/INptSCKqdf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achervision.fen.com/lesson-plans/lesson-4933.html?detoured=1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838200" y="381000"/>
            <a:ext cx="7772400" cy="1143000"/>
          </a:xfrm>
        </p:spPr>
        <p:txBody>
          <a:bodyPr/>
          <a:lstStyle/>
          <a:p>
            <a:pPr eaLnBrk="1" hangingPunct="1"/>
            <a:r>
              <a:rPr lang="en-US"/>
              <a:t>MULTIPLE INTELLIGENCES</a:t>
            </a:r>
          </a:p>
        </p:txBody>
      </p:sp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447675" y="2468563"/>
            <a:ext cx="8248650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endParaRPr lang="en-US" sz="2000" b="1" dirty="0" smtClean="0">
              <a:latin typeface="Helvetica"/>
            </a:endParaRPr>
          </a:p>
          <a:p>
            <a:pPr eaLnBrk="0" hangingPunct="0"/>
            <a:endParaRPr lang="en-US" sz="2000" b="1" dirty="0">
              <a:latin typeface="Helvetica"/>
            </a:endParaRPr>
          </a:p>
          <a:p>
            <a:pPr eaLnBrk="0" hangingPunct="0"/>
            <a:r>
              <a:rPr lang="en-US" sz="2000" b="1" dirty="0" smtClean="0">
                <a:latin typeface="Helvetica"/>
              </a:rPr>
              <a:t>This theory </a:t>
            </a:r>
            <a:r>
              <a:rPr lang="en-US" sz="2000" b="1" dirty="0">
                <a:latin typeface="Helvetica"/>
              </a:rPr>
              <a:t>was developed in 1983 by</a:t>
            </a:r>
          </a:p>
          <a:p>
            <a:pPr eaLnBrk="0" hangingPunct="0"/>
            <a:r>
              <a:rPr lang="en-US" sz="2000" b="1" dirty="0">
                <a:latin typeface="Helvetica"/>
              </a:rPr>
              <a:t>Dr. Howard Gardner, professor of education at Harvard University</a:t>
            </a:r>
            <a:r>
              <a:rPr lang="en-US" sz="2000" b="1" dirty="0" smtClean="0">
                <a:latin typeface="Helvetica"/>
              </a:rPr>
              <a:t>.</a:t>
            </a:r>
          </a:p>
          <a:p>
            <a:pPr eaLnBrk="0" hangingPunct="0"/>
            <a:endParaRPr lang="en-US" sz="2000" b="1" dirty="0">
              <a:latin typeface="Helvetica"/>
            </a:endParaRPr>
          </a:p>
          <a:p>
            <a:pPr eaLnBrk="0" hangingPunct="0"/>
            <a:r>
              <a:rPr lang="en-US" sz="2000" b="1" dirty="0">
                <a:latin typeface="Helvetica"/>
              </a:rPr>
              <a:t>It suggests that the traditional notion of intelligence, based on I.Q. </a:t>
            </a:r>
          </a:p>
          <a:p>
            <a:pPr eaLnBrk="0" hangingPunct="0"/>
            <a:r>
              <a:rPr lang="en-US" sz="2000" b="1" dirty="0">
                <a:latin typeface="Helvetica"/>
              </a:rPr>
              <a:t>testing, is far too limited. </a:t>
            </a:r>
            <a:endParaRPr lang="en-US" sz="2000" b="1" dirty="0" smtClean="0">
              <a:latin typeface="Helvetica"/>
            </a:endParaRPr>
          </a:p>
          <a:p>
            <a:pPr eaLnBrk="0" hangingPunct="0"/>
            <a:endParaRPr lang="en-US" sz="2000" b="1" dirty="0">
              <a:latin typeface="Helvetica"/>
            </a:endParaRPr>
          </a:p>
          <a:p>
            <a:pPr eaLnBrk="0" hangingPunct="0"/>
            <a:r>
              <a:rPr lang="en-US" sz="2000" b="1" dirty="0" smtClean="0">
                <a:latin typeface="Helvetica"/>
              </a:rPr>
              <a:t>Instead</a:t>
            </a:r>
            <a:r>
              <a:rPr lang="en-US" sz="2000" b="1" dirty="0">
                <a:latin typeface="Helvetica"/>
              </a:rPr>
              <a:t>, Dr. Gardner proposes eight </a:t>
            </a:r>
          </a:p>
          <a:p>
            <a:pPr eaLnBrk="0" hangingPunct="0"/>
            <a:r>
              <a:rPr lang="en-US" sz="2000" b="1" dirty="0">
                <a:latin typeface="Helvetica"/>
              </a:rPr>
              <a:t>different intelligences to account for a broader range of human</a:t>
            </a:r>
          </a:p>
          <a:p>
            <a:pPr eaLnBrk="0" hangingPunct="0"/>
            <a:r>
              <a:rPr lang="en-US" sz="2000" b="1" dirty="0">
                <a:latin typeface="Helvetica"/>
              </a:rPr>
              <a:t>potential in children and adults.”</a:t>
            </a:r>
          </a:p>
          <a:p>
            <a:pPr eaLnBrk="0" hangingPunct="0"/>
            <a:endParaRPr lang="en-US" sz="2000" b="1" dirty="0">
              <a:latin typeface="Helvetica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3717925" y="166052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en-US"/>
          </a:p>
        </p:txBody>
      </p:sp>
      <p:pic>
        <p:nvPicPr>
          <p:cNvPr id="3077" name="Picture 6" descr="hgardner                                                       0000C93CHD                             ABA78158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334" y="1447800"/>
            <a:ext cx="1180615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2627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436563" y="1081088"/>
            <a:ext cx="8555037" cy="4216539"/>
          </a:xfrm>
          <a:prstGeom prst="rect">
            <a:avLst/>
          </a:prstGeom>
          <a:noFill/>
          <a:ln w="9525">
            <a:solidFill>
              <a:srgbClr val="4618C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800" b="1" dirty="0">
                <a:solidFill>
                  <a:srgbClr val="ED181E"/>
                </a:solidFill>
                <a:latin typeface="Times"/>
              </a:rPr>
              <a:t>The Multiple Intelligences are:</a:t>
            </a:r>
            <a:endParaRPr lang="en-US" sz="2400" dirty="0">
              <a:latin typeface="Times"/>
            </a:endParaRPr>
          </a:p>
          <a:p>
            <a:pPr eaLnBrk="0" hangingPunct="0"/>
            <a:endParaRPr lang="en-US" sz="2400" dirty="0">
              <a:latin typeface="Times"/>
            </a:endParaRPr>
          </a:p>
          <a:p>
            <a:pPr eaLnBrk="0" hangingPunct="0">
              <a:buFontTx/>
              <a:buChar char="•"/>
            </a:pPr>
            <a:r>
              <a:rPr lang="en-US" sz="2400" dirty="0">
                <a:solidFill>
                  <a:srgbClr val="4618C6"/>
                </a:solidFill>
                <a:latin typeface="Times"/>
              </a:rPr>
              <a:t>Verbal/Linguistic </a:t>
            </a:r>
            <a:r>
              <a:rPr lang="en-US" sz="2400" dirty="0" smtClean="0">
                <a:solidFill>
                  <a:srgbClr val="4618C6"/>
                </a:solidFill>
                <a:latin typeface="Times"/>
              </a:rPr>
              <a:t>Intelligence</a:t>
            </a:r>
            <a:endParaRPr lang="en-US" sz="2400" dirty="0">
              <a:latin typeface="Times"/>
            </a:endParaRPr>
          </a:p>
          <a:p>
            <a:pPr eaLnBrk="0" hangingPunct="0">
              <a:buFontTx/>
              <a:buChar char="•"/>
            </a:pPr>
            <a:r>
              <a:rPr lang="en-US" sz="2400" dirty="0">
                <a:solidFill>
                  <a:srgbClr val="4618C6"/>
                </a:solidFill>
                <a:latin typeface="Times"/>
              </a:rPr>
              <a:t>Logical-mathematical Intelligence</a:t>
            </a:r>
            <a:r>
              <a:rPr lang="en-US" sz="2400" dirty="0">
                <a:latin typeface="Times"/>
              </a:rPr>
              <a:t>  </a:t>
            </a:r>
          </a:p>
          <a:p>
            <a:pPr eaLnBrk="0" hangingPunct="0">
              <a:buFontTx/>
              <a:buChar char="•"/>
            </a:pPr>
            <a:r>
              <a:rPr lang="en-US" sz="2400" dirty="0">
                <a:solidFill>
                  <a:srgbClr val="4618C6"/>
                </a:solidFill>
                <a:latin typeface="Times"/>
              </a:rPr>
              <a:t>Visual/Spatial Intelligence</a:t>
            </a:r>
            <a:r>
              <a:rPr lang="en-US" sz="2400" dirty="0">
                <a:latin typeface="Times"/>
              </a:rPr>
              <a:t> </a:t>
            </a:r>
          </a:p>
          <a:p>
            <a:pPr eaLnBrk="0" hangingPunct="0">
              <a:buFontTx/>
              <a:buChar char="•"/>
            </a:pPr>
            <a:r>
              <a:rPr lang="en-US" sz="2400" dirty="0">
                <a:solidFill>
                  <a:srgbClr val="4618C6"/>
                </a:solidFill>
                <a:latin typeface="Times"/>
              </a:rPr>
              <a:t>Bodily/Kinesthetic </a:t>
            </a:r>
            <a:r>
              <a:rPr lang="en-US" sz="2400" dirty="0" smtClean="0">
                <a:solidFill>
                  <a:srgbClr val="4618C6"/>
                </a:solidFill>
                <a:latin typeface="Times"/>
              </a:rPr>
              <a:t>Intelligence</a:t>
            </a:r>
            <a:endParaRPr lang="en-US" sz="2400" dirty="0">
              <a:latin typeface="Times"/>
            </a:endParaRPr>
          </a:p>
          <a:p>
            <a:pPr eaLnBrk="0" hangingPunct="0">
              <a:buFontTx/>
              <a:buChar char="•"/>
            </a:pPr>
            <a:r>
              <a:rPr lang="en-US" sz="2400" dirty="0">
                <a:solidFill>
                  <a:srgbClr val="4618C6"/>
                </a:solidFill>
                <a:latin typeface="Times"/>
              </a:rPr>
              <a:t>Musical/Rhythmic </a:t>
            </a:r>
            <a:r>
              <a:rPr lang="en-US" sz="2400" dirty="0" smtClean="0">
                <a:solidFill>
                  <a:srgbClr val="4618C6"/>
                </a:solidFill>
                <a:latin typeface="Times"/>
              </a:rPr>
              <a:t>Intelligence</a:t>
            </a:r>
            <a:endParaRPr lang="en-US" sz="2400" dirty="0">
              <a:latin typeface="Times"/>
            </a:endParaRPr>
          </a:p>
          <a:p>
            <a:pPr eaLnBrk="0" hangingPunct="0">
              <a:buFontTx/>
              <a:buChar char="•"/>
            </a:pPr>
            <a:r>
              <a:rPr lang="en-US" sz="2400" dirty="0">
                <a:solidFill>
                  <a:srgbClr val="4618C6"/>
                </a:solidFill>
                <a:latin typeface="Times"/>
              </a:rPr>
              <a:t>Interpersonal Intelligence</a:t>
            </a:r>
            <a:r>
              <a:rPr lang="en-US" sz="2400" dirty="0">
                <a:latin typeface="Times"/>
              </a:rPr>
              <a:t>  </a:t>
            </a:r>
          </a:p>
          <a:p>
            <a:pPr eaLnBrk="0" hangingPunct="0">
              <a:buFontTx/>
              <a:buChar char="•"/>
            </a:pPr>
            <a:r>
              <a:rPr lang="en-US" sz="2400" dirty="0">
                <a:solidFill>
                  <a:srgbClr val="4618C6"/>
                </a:solidFill>
                <a:latin typeface="Times"/>
              </a:rPr>
              <a:t>Intrapersonal Intelligence</a:t>
            </a:r>
            <a:r>
              <a:rPr lang="en-US" sz="2400" dirty="0">
                <a:latin typeface="Times"/>
              </a:rPr>
              <a:t> </a:t>
            </a:r>
          </a:p>
          <a:p>
            <a:pPr eaLnBrk="0" hangingPunct="0">
              <a:buFontTx/>
              <a:buChar char="•"/>
            </a:pPr>
            <a:r>
              <a:rPr lang="en-US" sz="2400" dirty="0">
                <a:solidFill>
                  <a:srgbClr val="4618C6"/>
                </a:solidFill>
                <a:latin typeface="Times"/>
              </a:rPr>
              <a:t>Naturalist Intelligence</a:t>
            </a:r>
            <a:r>
              <a:rPr lang="en-US" sz="2400" dirty="0">
                <a:latin typeface="Times"/>
              </a:rPr>
              <a:t> </a:t>
            </a:r>
          </a:p>
          <a:p>
            <a:pPr eaLnBrk="0" hangingPunct="0">
              <a:buFontTx/>
              <a:buChar char="•"/>
            </a:pPr>
            <a:endParaRPr lang="en-US" sz="2400" dirty="0">
              <a:latin typeface="Time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03" y="1905000"/>
            <a:ext cx="4181475" cy="35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008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144463" y="609600"/>
            <a:ext cx="8855075" cy="5324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000" b="1" dirty="0">
                <a:solidFill>
                  <a:srgbClr val="ED181E"/>
                </a:solidFill>
                <a:latin typeface="Times"/>
              </a:rPr>
              <a:t>Multiple Intelligences examples:</a:t>
            </a:r>
            <a:endParaRPr lang="en-US" sz="2000" dirty="0">
              <a:latin typeface="Times"/>
            </a:endParaRPr>
          </a:p>
          <a:p>
            <a:pPr eaLnBrk="0" hangingPunct="0">
              <a:buFontTx/>
              <a:buChar char="•"/>
            </a:pPr>
            <a:r>
              <a:rPr lang="en-US" sz="2000" dirty="0">
                <a:solidFill>
                  <a:srgbClr val="4618C6"/>
                </a:solidFill>
                <a:latin typeface="Times"/>
              </a:rPr>
              <a:t>Verbal/Linguistic Intelligence</a:t>
            </a:r>
            <a:r>
              <a:rPr lang="en-US" sz="2000" dirty="0">
                <a:latin typeface="Times"/>
              </a:rPr>
              <a:t>  - 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Mark Twain, Robert Frost, poets, writers, newscasters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solidFill>
                  <a:srgbClr val="4618C6"/>
                </a:solidFill>
                <a:latin typeface="Times"/>
              </a:rPr>
              <a:t>Logical-mathematical Intelligence</a:t>
            </a:r>
            <a:r>
              <a:rPr lang="en-US" sz="2000" dirty="0">
                <a:latin typeface="Times"/>
              </a:rPr>
              <a:t>  - 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Einstein, accounting, banking, medicine, scientific research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solidFill>
                  <a:srgbClr val="4618C6"/>
                </a:solidFill>
                <a:latin typeface="Times"/>
              </a:rPr>
              <a:t>Visual/Spatial Intelligence</a:t>
            </a:r>
            <a:r>
              <a:rPr lang="en-US" sz="2000" dirty="0">
                <a:latin typeface="Times"/>
              </a:rPr>
              <a:t>  - 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Martin Luther King (dreamer). artists, architecture, advertising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solidFill>
                  <a:srgbClr val="4618C6"/>
                </a:solidFill>
                <a:latin typeface="Times"/>
              </a:rPr>
              <a:t>Bodily/Kinesthetic Intelligence</a:t>
            </a:r>
            <a:r>
              <a:rPr lang="en-US" sz="2000" dirty="0">
                <a:latin typeface="Times"/>
              </a:rPr>
              <a:t>  - </a:t>
            </a:r>
          </a:p>
          <a:p>
            <a:pPr eaLnBrk="0" hangingPunct="0">
              <a:buFontTx/>
              <a:buChar char="•"/>
            </a:pPr>
            <a:r>
              <a:rPr lang="en-US" sz="2000" dirty="0" smtClean="0">
                <a:latin typeface="Times"/>
              </a:rPr>
              <a:t>Adrian Peterson , </a:t>
            </a:r>
            <a:r>
              <a:rPr lang="en-US" sz="2000" dirty="0">
                <a:latin typeface="Times"/>
              </a:rPr>
              <a:t>dancers, dramatic acting, mime, physical education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solidFill>
                  <a:srgbClr val="4618C6"/>
                </a:solidFill>
                <a:latin typeface="Times"/>
              </a:rPr>
              <a:t>Musical/Rhythmic Intelligence</a:t>
            </a:r>
            <a:r>
              <a:rPr lang="en-US" sz="2000" dirty="0">
                <a:latin typeface="Times"/>
              </a:rPr>
              <a:t>  - </a:t>
            </a:r>
          </a:p>
          <a:p>
            <a:pPr eaLnBrk="0" hangingPunct="0">
              <a:buFontTx/>
              <a:buChar char="•"/>
            </a:pPr>
            <a:r>
              <a:rPr lang="en-US" sz="2000" dirty="0" smtClean="0">
                <a:latin typeface="Times"/>
              </a:rPr>
              <a:t>Taylor Swift, </a:t>
            </a:r>
            <a:r>
              <a:rPr lang="en-US" sz="2000" dirty="0">
                <a:latin typeface="Times"/>
              </a:rPr>
              <a:t>music composers, music teachers, musical theatre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solidFill>
                  <a:srgbClr val="4618C6"/>
                </a:solidFill>
                <a:latin typeface="Times"/>
              </a:rPr>
              <a:t>Interpersonal Intelligence</a:t>
            </a:r>
            <a:r>
              <a:rPr lang="en-US" sz="2000" dirty="0">
                <a:latin typeface="Times"/>
              </a:rPr>
              <a:t>  - 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Billy Graham, counseling, politics, sociologists, therapists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solidFill>
                  <a:srgbClr val="4618C6"/>
                </a:solidFill>
                <a:latin typeface="Times"/>
              </a:rPr>
              <a:t>Intrapersonal Intelligence</a:t>
            </a:r>
            <a:r>
              <a:rPr lang="en-US" sz="2000" dirty="0">
                <a:latin typeface="Times"/>
              </a:rPr>
              <a:t> - 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Psychiatry, spiritual counseling, philosopher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solidFill>
                  <a:srgbClr val="4618C6"/>
                </a:solidFill>
                <a:latin typeface="Times"/>
              </a:rPr>
              <a:t>Naturalist Intelligence</a:t>
            </a:r>
            <a:r>
              <a:rPr lang="en-US" sz="2000" dirty="0">
                <a:latin typeface="Times"/>
              </a:rPr>
              <a:t> - 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Farmers, gardeners, florists, geologist, archaeologists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85800" y="6172200"/>
            <a:ext cx="236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Armstrong, 2009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194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3071813" y="838200"/>
            <a:ext cx="30003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0" hangingPunct="0"/>
            <a:r>
              <a:rPr lang="en-US" sz="2400" b="1">
                <a:solidFill>
                  <a:srgbClr val="5918BB"/>
                </a:solidFill>
                <a:latin typeface="Times"/>
              </a:rPr>
              <a:t>Multiple Intelligences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-92075" y="173672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92075" y="1600200"/>
            <a:ext cx="8975725" cy="4401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dirty="0">
                <a:solidFill>
                  <a:srgbClr val="6C18B0"/>
                </a:solidFill>
                <a:latin typeface="Times"/>
              </a:rPr>
              <a:t>S</a:t>
            </a:r>
            <a:r>
              <a:rPr lang="en-US" dirty="0" smtClean="0">
                <a:solidFill>
                  <a:srgbClr val="6C18B0"/>
                </a:solidFill>
                <a:latin typeface="Times"/>
              </a:rPr>
              <a:t>chools </a:t>
            </a:r>
            <a:r>
              <a:rPr lang="en-US" dirty="0">
                <a:solidFill>
                  <a:srgbClr val="6C18B0"/>
                </a:solidFill>
                <a:latin typeface="Times"/>
              </a:rPr>
              <a:t>and culture focus most of their </a:t>
            </a:r>
          </a:p>
          <a:p>
            <a:pPr eaLnBrk="0" hangingPunct="0"/>
            <a:r>
              <a:rPr lang="en-US" dirty="0">
                <a:solidFill>
                  <a:srgbClr val="6C18B0"/>
                </a:solidFill>
                <a:latin typeface="Times"/>
              </a:rPr>
              <a:t>attention on linguistic and logical-mathematical intelligence. </a:t>
            </a:r>
            <a:endParaRPr lang="en-US" dirty="0" smtClean="0">
              <a:solidFill>
                <a:srgbClr val="6C18B0"/>
              </a:solidFill>
              <a:latin typeface="Times"/>
            </a:endParaRPr>
          </a:p>
          <a:p>
            <a:pPr eaLnBrk="0" hangingPunct="0"/>
            <a:r>
              <a:rPr lang="en-US" dirty="0" smtClean="0">
                <a:solidFill>
                  <a:srgbClr val="6C18B0"/>
                </a:solidFill>
                <a:latin typeface="Times"/>
              </a:rPr>
              <a:t>We esteem </a:t>
            </a:r>
            <a:r>
              <a:rPr lang="en-US" dirty="0">
                <a:solidFill>
                  <a:srgbClr val="6C18B0"/>
                </a:solidFill>
                <a:latin typeface="Times"/>
              </a:rPr>
              <a:t>the highly articulate or logical people of our culture</a:t>
            </a:r>
            <a:r>
              <a:rPr lang="en-US" dirty="0" smtClean="0">
                <a:solidFill>
                  <a:srgbClr val="6C18B0"/>
                </a:solidFill>
                <a:latin typeface="Times"/>
              </a:rPr>
              <a:t>.</a:t>
            </a:r>
          </a:p>
          <a:p>
            <a:pPr eaLnBrk="0" hangingPunct="0"/>
            <a:endParaRPr lang="en-US" dirty="0">
              <a:solidFill>
                <a:srgbClr val="6C18B0"/>
              </a:solidFill>
              <a:latin typeface="Times"/>
            </a:endParaRPr>
          </a:p>
          <a:p>
            <a:pPr eaLnBrk="0" hangingPunct="0"/>
            <a:r>
              <a:rPr lang="en-US" dirty="0">
                <a:solidFill>
                  <a:srgbClr val="6C18B0"/>
                </a:solidFill>
                <a:latin typeface="Times"/>
              </a:rPr>
              <a:t>However, Dr. Gardner says that we should also place equal </a:t>
            </a:r>
            <a:r>
              <a:rPr lang="en-US" dirty="0" smtClean="0">
                <a:solidFill>
                  <a:srgbClr val="6C18B0"/>
                </a:solidFill>
                <a:latin typeface="Times"/>
              </a:rPr>
              <a:t>attention on </a:t>
            </a:r>
            <a:r>
              <a:rPr lang="en-US" dirty="0">
                <a:solidFill>
                  <a:srgbClr val="6C18B0"/>
                </a:solidFill>
                <a:latin typeface="Times"/>
              </a:rPr>
              <a:t>individuals who show gifts in the other intelligences</a:t>
            </a:r>
            <a:r>
              <a:rPr lang="en-US" dirty="0" smtClean="0">
                <a:solidFill>
                  <a:srgbClr val="6C18B0"/>
                </a:solidFill>
                <a:latin typeface="Times"/>
              </a:rPr>
              <a:t>.</a:t>
            </a:r>
          </a:p>
          <a:p>
            <a:pPr eaLnBrk="0" hangingPunct="0"/>
            <a:endParaRPr lang="en-US" dirty="0">
              <a:solidFill>
                <a:srgbClr val="6C18B0"/>
              </a:solidFill>
              <a:latin typeface="Times"/>
            </a:endParaRPr>
          </a:p>
          <a:p>
            <a:pPr eaLnBrk="0" hangingPunct="0"/>
            <a:r>
              <a:rPr lang="en-US" dirty="0">
                <a:solidFill>
                  <a:srgbClr val="6C18B0"/>
                </a:solidFill>
                <a:latin typeface="Times"/>
              </a:rPr>
              <a:t>Unfortunately, many children who have these gifts don’t receive </a:t>
            </a:r>
            <a:r>
              <a:rPr lang="en-US" dirty="0" smtClean="0">
                <a:solidFill>
                  <a:srgbClr val="6C18B0"/>
                </a:solidFill>
                <a:latin typeface="Times"/>
              </a:rPr>
              <a:t>much </a:t>
            </a:r>
            <a:r>
              <a:rPr lang="en-US" dirty="0">
                <a:solidFill>
                  <a:srgbClr val="6C18B0"/>
                </a:solidFill>
                <a:latin typeface="Times"/>
              </a:rPr>
              <a:t>reinforcement for them in school. </a:t>
            </a:r>
            <a:endParaRPr lang="en-US" dirty="0" smtClean="0">
              <a:solidFill>
                <a:srgbClr val="6C18B0"/>
              </a:solidFill>
              <a:latin typeface="Times"/>
            </a:endParaRPr>
          </a:p>
          <a:p>
            <a:pPr eaLnBrk="0" hangingPunct="0"/>
            <a:r>
              <a:rPr lang="en-US" dirty="0" smtClean="0">
                <a:solidFill>
                  <a:srgbClr val="6C18B0"/>
                </a:solidFill>
                <a:latin typeface="Times"/>
              </a:rPr>
              <a:t>Many </a:t>
            </a:r>
            <a:r>
              <a:rPr lang="en-US" dirty="0">
                <a:solidFill>
                  <a:srgbClr val="6C18B0"/>
                </a:solidFill>
                <a:latin typeface="Times"/>
              </a:rPr>
              <a:t>of these </a:t>
            </a:r>
            <a:r>
              <a:rPr lang="en-US" dirty="0" err="1" smtClean="0">
                <a:solidFill>
                  <a:srgbClr val="6C18B0"/>
                </a:solidFill>
                <a:latin typeface="Times"/>
              </a:rPr>
              <a:t>kids,end</a:t>
            </a:r>
            <a:r>
              <a:rPr lang="en-US" dirty="0" smtClean="0">
                <a:solidFill>
                  <a:srgbClr val="6C18B0"/>
                </a:solidFill>
                <a:latin typeface="Times"/>
              </a:rPr>
              <a:t> </a:t>
            </a:r>
            <a:r>
              <a:rPr lang="en-US" dirty="0">
                <a:solidFill>
                  <a:srgbClr val="6C18B0"/>
                </a:solidFill>
                <a:latin typeface="Times"/>
              </a:rPr>
              <a:t>up being labeled </a:t>
            </a:r>
            <a:endParaRPr lang="en-US" dirty="0" smtClean="0">
              <a:solidFill>
                <a:srgbClr val="6C18B0"/>
              </a:solidFill>
              <a:latin typeface="Times"/>
            </a:endParaRPr>
          </a:p>
          <a:p>
            <a:pPr marL="342900" indent="-342900" eaLnBrk="0" hangingPunct="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6C18B0"/>
                </a:solidFill>
                <a:latin typeface="Times"/>
              </a:rPr>
              <a:t>‘</a:t>
            </a:r>
            <a:r>
              <a:rPr lang="en-US" dirty="0">
                <a:solidFill>
                  <a:srgbClr val="6C18B0"/>
                </a:solidFill>
                <a:latin typeface="Times"/>
              </a:rPr>
              <a:t>learning disabled,’  </a:t>
            </a:r>
            <a:endParaRPr lang="en-US" dirty="0" smtClean="0">
              <a:solidFill>
                <a:srgbClr val="6C18B0"/>
              </a:solidFill>
              <a:latin typeface="Times"/>
            </a:endParaRPr>
          </a:p>
          <a:p>
            <a:pPr marL="342900" indent="-342900" eaLnBrk="0" hangingPunct="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6C18B0"/>
                </a:solidFill>
                <a:latin typeface="Times"/>
              </a:rPr>
              <a:t>‘</a:t>
            </a:r>
            <a:r>
              <a:rPr lang="en-US" dirty="0">
                <a:solidFill>
                  <a:srgbClr val="6C18B0"/>
                </a:solidFill>
                <a:latin typeface="Times"/>
              </a:rPr>
              <a:t>ADD’ (attention deficit </a:t>
            </a:r>
            <a:r>
              <a:rPr lang="en-US" dirty="0" smtClean="0">
                <a:solidFill>
                  <a:srgbClr val="6C18B0"/>
                </a:solidFill>
                <a:latin typeface="Times"/>
              </a:rPr>
              <a:t>disorder</a:t>
            </a:r>
            <a:r>
              <a:rPr lang="en-US" dirty="0">
                <a:solidFill>
                  <a:srgbClr val="6C18B0"/>
                </a:solidFill>
                <a:latin typeface="Times"/>
              </a:rPr>
              <a:t>), </a:t>
            </a:r>
            <a:endParaRPr lang="en-US" dirty="0" smtClean="0">
              <a:solidFill>
                <a:srgbClr val="6C18B0"/>
              </a:solidFill>
              <a:latin typeface="Times"/>
            </a:endParaRPr>
          </a:p>
          <a:p>
            <a:pPr marL="342900" indent="-342900" eaLnBrk="0" hangingPunct="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6C18B0"/>
                </a:solidFill>
                <a:latin typeface="Times"/>
              </a:rPr>
              <a:t>or </a:t>
            </a:r>
            <a:r>
              <a:rPr lang="en-US" dirty="0">
                <a:solidFill>
                  <a:srgbClr val="6C18B0"/>
                </a:solidFill>
                <a:latin typeface="Times"/>
              </a:rPr>
              <a:t>simply underachievers, </a:t>
            </a:r>
            <a:endParaRPr lang="en-US" dirty="0" smtClean="0">
              <a:solidFill>
                <a:srgbClr val="6C18B0"/>
              </a:solidFill>
              <a:latin typeface="Times"/>
            </a:endParaRPr>
          </a:p>
          <a:p>
            <a:pPr eaLnBrk="0" hangingPunct="0"/>
            <a:r>
              <a:rPr lang="en-US" dirty="0" smtClean="0">
                <a:solidFill>
                  <a:srgbClr val="6C18B0"/>
                </a:solidFill>
                <a:latin typeface="Times"/>
              </a:rPr>
              <a:t>when </a:t>
            </a:r>
            <a:r>
              <a:rPr lang="en-US" dirty="0">
                <a:solidFill>
                  <a:srgbClr val="6C18B0"/>
                </a:solidFill>
                <a:latin typeface="Times"/>
              </a:rPr>
              <a:t>their unique ways of </a:t>
            </a:r>
            <a:r>
              <a:rPr lang="en-US" dirty="0" smtClean="0">
                <a:solidFill>
                  <a:srgbClr val="6C18B0"/>
                </a:solidFill>
                <a:latin typeface="Times"/>
              </a:rPr>
              <a:t>thinking </a:t>
            </a:r>
            <a:r>
              <a:rPr lang="en-US" dirty="0">
                <a:solidFill>
                  <a:srgbClr val="6C18B0"/>
                </a:solidFill>
                <a:latin typeface="Times"/>
              </a:rPr>
              <a:t>and learning aren’t addressed by a heavily linguistic or</a:t>
            </a:r>
          </a:p>
          <a:p>
            <a:pPr eaLnBrk="0" hangingPunct="0"/>
            <a:r>
              <a:rPr lang="en-US" dirty="0">
                <a:solidFill>
                  <a:srgbClr val="6C18B0"/>
                </a:solidFill>
                <a:latin typeface="Times"/>
              </a:rPr>
              <a:t>logical mathematical classroom.”</a:t>
            </a:r>
            <a:endParaRPr lang="en-US" dirty="0">
              <a:latin typeface="Times"/>
            </a:endParaRPr>
          </a:p>
          <a:p>
            <a:pPr eaLnBrk="0" hangingPunct="0"/>
            <a:r>
              <a:rPr lang="en-US" sz="1000" dirty="0" smtClean="0">
                <a:latin typeface="Times"/>
              </a:rPr>
              <a:t>(Armstrong, 2009)</a:t>
            </a:r>
            <a:endParaRPr lang="en-US" sz="2400" dirty="0">
              <a:latin typeface="Times"/>
            </a:endParaRP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898525" y="653732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416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1143000"/>
            <a:ext cx="7772400" cy="298450"/>
          </a:xfrm>
        </p:spPr>
        <p:txBody>
          <a:bodyPr/>
          <a:lstStyle/>
          <a:p>
            <a:pPr eaLnBrk="1" hangingPunct="1"/>
            <a:r>
              <a:rPr lang="en-US" sz="3200" b="1"/>
              <a:t>Multiple Intelligences Theory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-92075" y="135572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287338" y="2057400"/>
            <a:ext cx="8569325" cy="191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400">
                <a:latin typeface="Times"/>
              </a:rPr>
              <a:t>The theory of multiple intelligences proposes a major transformation</a:t>
            </a:r>
          </a:p>
          <a:p>
            <a:pPr eaLnBrk="0" hangingPunct="0"/>
            <a:r>
              <a:rPr lang="en-US" sz="2400">
                <a:latin typeface="Times"/>
              </a:rPr>
              <a:t>in the way our schools are run. It suggests that teachers be trained </a:t>
            </a:r>
          </a:p>
          <a:p>
            <a:pPr eaLnBrk="0" hangingPunct="0"/>
            <a:r>
              <a:rPr lang="en-US" sz="2400">
                <a:latin typeface="Times"/>
              </a:rPr>
              <a:t>to present their lessons in a wide variety of ways using music, </a:t>
            </a:r>
          </a:p>
          <a:p>
            <a:pPr eaLnBrk="0" hangingPunct="0"/>
            <a:r>
              <a:rPr lang="en-US" sz="2400">
                <a:latin typeface="Times"/>
              </a:rPr>
              <a:t>cooperative learning, art activities, role play, multimedia, field trips,</a:t>
            </a:r>
          </a:p>
          <a:p>
            <a:pPr eaLnBrk="0" hangingPunct="0"/>
            <a:r>
              <a:rPr lang="en-US" sz="2400">
                <a:latin typeface="Times"/>
              </a:rPr>
              <a:t>inner reflection, and much more.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429000" y="4876800"/>
            <a:ext cx="236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(Hudson,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207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US" sz="3200" b="1"/>
              <a:t>How to Teach or Learn in </a:t>
            </a:r>
            <a:br>
              <a:rPr lang="en-US" sz="3200" b="1"/>
            </a:br>
            <a:r>
              <a:rPr lang="en-US" sz="3200" b="1"/>
              <a:t>8 Different Ways</a:t>
            </a:r>
            <a:endParaRPr lang="en-US"/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288925" y="2270125"/>
            <a:ext cx="8779968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400" dirty="0">
                <a:solidFill>
                  <a:srgbClr val="5918BB"/>
                </a:solidFill>
                <a:latin typeface="Times"/>
              </a:rPr>
              <a:t>“One of the most remarkable features of the theory of multiple</a:t>
            </a:r>
          </a:p>
          <a:p>
            <a:pPr eaLnBrk="0" hangingPunct="0"/>
            <a:r>
              <a:rPr lang="en-US" sz="2400" dirty="0">
                <a:solidFill>
                  <a:srgbClr val="5918BB"/>
                </a:solidFill>
                <a:latin typeface="Times"/>
              </a:rPr>
              <a:t>intelligences is how it provides eight different potential pathways to </a:t>
            </a:r>
          </a:p>
          <a:p>
            <a:pPr eaLnBrk="0" hangingPunct="0"/>
            <a:r>
              <a:rPr lang="en-US" sz="2400" dirty="0">
                <a:solidFill>
                  <a:srgbClr val="5918BB"/>
                </a:solidFill>
                <a:latin typeface="Times"/>
              </a:rPr>
              <a:t>learning. If a teacher is having difficulty reaching a student in the </a:t>
            </a:r>
          </a:p>
          <a:p>
            <a:pPr eaLnBrk="0" hangingPunct="0"/>
            <a:r>
              <a:rPr lang="en-US" sz="2400" dirty="0">
                <a:solidFill>
                  <a:srgbClr val="5918BB"/>
                </a:solidFill>
                <a:latin typeface="Times"/>
              </a:rPr>
              <a:t>more traditional linguistic or logical ways of instruction, the theory of</a:t>
            </a:r>
          </a:p>
          <a:p>
            <a:pPr eaLnBrk="0" hangingPunct="0"/>
            <a:r>
              <a:rPr lang="en-US" sz="2400" dirty="0">
                <a:solidFill>
                  <a:srgbClr val="5918BB"/>
                </a:solidFill>
                <a:latin typeface="Times"/>
              </a:rPr>
              <a:t>multiple intelligences suggests several other ways in which the</a:t>
            </a:r>
          </a:p>
          <a:p>
            <a:pPr eaLnBrk="0" hangingPunct="0"/>
            <a:r>
              <a:rPr lang="en-US" sz="2400" dirty="0">
                <a:solidFill>
                  <a:srgbClr val="5918BB"/>
                </a:solidFill>
                <a:latin typeface="Times"/>
              </a:rPr>
              <a:t>material might be presented to facilitate effective learning</a:t>
            </a:r>
            <a:r>
              <a:rPr lang="en-US" sz="2400" dirty="0" smtClean="0">
                <a:solidFill>
                  <a:srgbClr val="5918BB"/>
                </a:solidFill>
                <a:latin typeface="Times"/>
              </a:rPr>
              <a:t>.”</a:t>
            </a:r>
            <a:endParaRPr lang="en-US" sz="2400" dirty="0">
              <a:solidFill>
                <a:srgbClr val="5918BB"/>
              </a:solidFill>
              <a:latin typeface="Times"/>
            </a:endParaRP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365125" y="5432425"/>
            <a:ext cx="1978427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1400" dirty="0" smtClean="0">
                <a:latin typeface="Times"/>
              </a:rPr>
              <a:t>(Armstrong, 2009, p. 23)</a:t>
            </a:r>
            <a:endParaRPr lang="en-US" sz="1400" dirty="0"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632397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pPr eaLnBrk="1" hangingPunct="1"/>
            <a:r>
              <a:rPr lang="en-US"/>
              <a:t>8 Different Ways</a:t>
            </a:r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461963" y="1676400"/>
            <a:ext cx="8218487" cy="447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400" b="1">
                <a:latin typeface="Times"/>
              </a:rPr>
              <a:t>	Whatever you are teaching or learning, </a:t>
            </a:r>
          </a:p>
          <a:p>
            <a:pPr eaLnBrk="0" hangingPunct="0"/>
            <a:r>
              <a:rPr lang="en-US" sz="2400" b="1">
                <a:latin typeface="Times"/>
              </a:rPr>
              <a:t>	see how you might connect it with:</a:t>
            </a:r>
          </a:p>
          <a:p>
            <a:pPr eaLnBrk="0" hangingPunct="0"/>
            <a:endParaRPr lang="en-US" sz="2400" b="1">
              <a:latin typeface="Times"/>
            </a:endParaRPr>
          </a:p>
          <a:p>
            <a:pPr eaLnBrk="0" hangingPunct="0"/>
            <a:r>
              <a:rPr lang="en-US" sz="2400">
                <a:solidFill>
                  <a:srgbClr val="5918BB"/>
                </a:solidFill>
                <a:latin typeface="Times"/>
              </a:rPr>
              <a:t>Words						</a:t>
            </a:r>
            <a:r>
              <a:rPr lang="en-US" sz="2400">
                <a:solidFill>
                  <a:srgbClr val="ED181E"/>
                </a:solidFill>
                <a:latin typeface="Times"/>
              </a:rPr>
              <a:t>verbal/linguistic</a:t>
            </a:r>
          </a:p>
          <a:p>
            <a:pPr eaLnBrk="0" hangingPunct="0"/>
            <a:r>
              <a:rPr lang="en-US" sz="2400">
                <a:solidFill>
                  <a:srgbClr val="5918BB"/>
                </a:solidFill>
                <a:latin typeface="Times"/>
              </a:rPr>
              <a:t>Numbers, or logic				</a:t>
            </a:r>
            <a:r>
              <a:rPr lang="en-US" sz="2400">
                <a:solidFill>
                  <a:srgbClr val="ED181E"/>
                </a:solidFill>
                <a:latin typeface="Times"/>
              </a:rPr>
              <a:t>logical/mathematical</a:t>
            </a:r>
            <a:endParaRPr lang="en-US" sz="2400">
              <a:solidFill>
                <a:srgbClr val="5918BB"/>
              </a:solidFill>
              <a:latin typeface="Times"/>
            </a:endParaRPr>
          </a:p>
          <a:p>
            <a:pPr eaLnBrk="0" hangingPunct="0"/>
            <a:r>
              <a:rPr lang="en-US" sz="2400">
                <a:solidFill>
                  <a:srgbClr val="5918BB"/>
                </a:solidFill>
                <a:latin typeface="Times"/>
              </a:rPr>
              <a:t>Pictures					</a:t>
            </a:r>
            <a:r>
              <a:rPr lang="en-US" sz="2400">
                <a:solidFill>
                  <a:srgbClr val="ED181E"/>
                </a:solidFill>
                <a:latin typeface="Times"/>
              </a:rPr>
              <a:t>visual/spatial</a:t>
            </a:r>
            <a:endParaRPr lang="en-US" sz="2400">
              <a:solidFill>
                <a:srgbClr val="5918BB"/>
              </a:solidFill>
              <a:latin typeface="Times"/>
            </a:endParaRPr>
          </a:p>
          <a:p>
            <a:pPr eaLnBrk="0" hangingPunct="0"/>
            <a:r>
              <a:rPr lang="en-US" sz="2400">
                <a:solidFill>
                  <a:srgbClr val="5918BB"/>
                </a:solidFill>
                <a:latin typeface="Times"/>
              </a:rPr>
              <a:t>Music						</a:t>
            </a:r>
            <a:r>
              <a:rPr lang="en-US" sz="2400">
                <a:solidFill>
                  <a:srgbClr val="ED181E"/>
                </a:solidFill>
                <a:latin typeface="Times"/>
              </a:rPr>
              <a:t>musical/rhythmic</a:t>
            </a:r>
          </a:p>
          <a:p>
            <a:pPr eaLnBrk="0" hangingPunct="0"/>
            <a:r>
              <a:rPr lang="en-US" sz="2400">
                <a:solidFill>
                  <a:srgbClr val="5918BB"/>
                </a:solidFill>
                <a:latin typeface="Times"/>
              </a:rPr>
              <a:t>Self-reflection					</a:t>
            </a:r>
            <a:r>
              <a:rPr lang="en-US" sz="2400">
                <a:solidFill>
                  <a:srgbClr val="ED181E"/>
                </a:solidFill>
                <a:latin typeface="Times"/>
              </a:rPr>
              <a:t>intrapersonal</a:t>
            </a:r>
          </a:p>
          <a:p>
            <a:pPr eaLnBrk="0" hangingPunct="0"/>
            <a:r>
              <a:rPr lang="en-US" sz="2400">
                <a:solidFill>
                  <a:srgbClr val="5918BB"/>
                </a:solidFill>
                <a:latin typeface="Times"/>
              </a:rPr>
              <a:t>A physical experience				</a:t>
            </a:r>
            <a:r>
              <a:rPr lang="en-US" sz="2400">
                <a:solidFill>
                  <a:srgbClr val="ED181E"/>
                </a:solidFill>
                <a:latin typeface="Times"/>
              </a:rPr>
              <a:t>bodily-kinesthetic</a:t>
            </a:r>
          </a:p>
          <a:p>
            <a:pPr eaLnBrk="0" hangingPunct="0"/>
            <a:r>
              <a:rPr lang="en-US" sz="2400">
                <a:solidFill>
                  <a:srgbClr val="5918BB"/>
                </a:solidFill>
                <a:latin typeface="Times"/>
              </a:rPr>
              <a:t>A social experience				</a:t>
            </a:r>
            <a:r>
              <a:rPr lang="en-US" sz="2400">
                <a:solidFill>
                  <a:srgbClr val="ED181E"/>
                </a:solidFill>
                <a:latin typeface="Times"/>
              </a:rPr>
              <a:t>interpersonal</a:t>
            </a:r>
          </a:p>
          <a:p>
            <a:pPr eaLnBrk="0" hangingPunct="0"/>
            <a:r>
              <a:rPr lang="en-US" sz="2400">
                <a:solidFill>
                  <a:srgbClr val="5918BB"/>
                </a:solidFill>
                <a:latin typeface="Times"/>
              </a:rPr>
              <a:t>An experience in the natural world		</a:t>
            </a:r>
            <a:r>
              <a:rPr lang="en-US" sz="2400">
                <a:solidFill>
                  <a:srgbClr val="ED181E"/>
                </a:solidFill>
                <a:latin typeface="Times"/>
              </a:rPr>
              <a:t>naturalist</a:t>
            </a:r>
          </a:p>
          <a:p>
            <a:pPr eaLnBrk="0" hangingPunct="0"/>
            <a:endParaRPr lang="en-US" sz="2400"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4006352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pPr eaLnBrk="1" hangingPunct="1"/>
            <a:r>
              <a:rPr lang="en-US"/>
              <a:t>Teaching Example</a:t>
            </a: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246063" y="1600200"/>
            <a:ext cx="8651875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0" hangingPunct="0"/>
            <a:r>
              <a:rPr lang="en-US" sz="2000" dirty="0">
                <a:solidFill>
                  <a:srgbClr val="5918BB"/>
                </a:solidFill>
                <a:latin typeface="Times"/>
              </a:rPr>
              <a:t>For example, if you’re teaching or learning about the law of</a:t>
            </a:r>
          </a:p>
          <a:p>
            <a:pPr algn="ctr" eaLnBrk="0" hangingPunct="0"/>
            <a:r>
              <a:rPr lang="en-US" sz="2000" dirty="0">
                <a:solidFill>
                  <a:srgbClr val="5918BB"/>
                </a:solidFill>
                <a:latin typeface="Times"/>
              </a:rPr>
              <a:t> supply and demand, you might :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Read about it (</a:t>
            </a:r>
            <a:r>
              <a:rPr lang="en-US" sz="2000" dirty="0">
                <a:solidFill>
                  <a:srgbClr val="ED181E"/>
                </a:solidFill>
                <a:latin typeface="Times"/>
              </a:rPr>
              <a:t>linguistic</a:t>
            </a:r>
            <a:r>
              <a:rPr lang="en-US" sz="2000" dirty="0">
                <a:latin typeface="Times"/>
              </a:rPr>
              <a:t>)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Study mathematical formulas that express it (</a:t>
            </a:r>
            <a:r>
              <a:rPr lang="en-US" sz="2000" dirty="0">
                <a:solidFill>
                  <a:srgbClr val="ED181E"/>
                </a:solidFill>
                <a:latin typeface="Times"/>
              </a:rPr>
              <a:t>logical/mathematical</a:t>
            </a:r>
            <a:r>
              <a:rPr lang="en-US" sz="2000" dirty="0">
                <a:latin typeface="Times"/>
              </a:rPr>
              <a:t>)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Examine a graphic chart that illustrates the principle (</a:t>
            </a:r>
            <a:r>
              <a:rPr lang="en-US" sz="2000" dirty="0">
                <a:solidFill>
                  <a:srgbClr val="ED181E"/>
                </a:solidFill>
                <a:latin typeface="Times"/>
              </a:rPr>
              <a:t>spatial</a:t>
            </a:r>
            <a:r>
              <a:rPr lang="en-US" sz="2000" dirty="0">
                <a:latin typeface="Times"/>
              </a:rPr>
              <a:t>)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Observe the law in the natural world </a:t>
            </a:r>
            <a:r>
              <a:rPr lang="en-US" sz="2000" dirty="0">
                <a:solidFill>
                  <a:srgbClr val="ED181E"/>
                </a:solidFill>
                <a:latin typeface="Times"/>
              </a:rPr>
              <a:t>(naturalist</a:t>
            </a:r>
            <a:r>
              <a:rPr lang="en-US" sz="2000" dirty="0">
                <a:latin typeface="Times"/>
              </a:rPr>
              <a:t>) 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Observe the law in the human world of commerce (</a:t>
            </a:r>
            <a:r>
              <a:rPr lang="en-US" sz="2000" dirty="0">
                <a:solidFill>
                  <a:srgbClr val="ED181E"/>
                </a:solidFill>
                <a:latin typeface="Times"/>
              </a:rPr>
              <a:t>interpersonal</a:t>
            </a:r>
            <a:r>
              <a:rPr lang="en-US" sz="2000" dirty="0">
                <a:latin typeface="Times"/>
              </a:rPr>
              <a:t>)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Examine the law in terms of your own body, e.g. when you supply</a:t>
            </a:r>
          </a:p>
          <a:p>
            <a:pPr eaLnBrk="0" hangingPunct="0"/>
            <a:r>
              <a:rPr lang="en-US" sz="2000" dirty="0">
                <a:latin typeface="Times"/>
              </a:rPr>
              <a:t>your body with lots of </a:t>
            </a:r>
            <a:r>
              <a:rPr lang="en-US" sz="2000" dirty="0" err="1">
                <a:latin typeface="Times"/>
              </a:rPr>
              <a:t>food,the</a:t>
            </a:r>
            <a:r>
              <a:rPr lang="en-US" sz="2000" dirty="0">
                <a:latin typeface="Times"/>
              </a:rPr>
              <a:t> hunger demands goes down; </a:t>
            </a:r>
          </a:p>
          <a:p>
            <a:pPr eaLnBrk="0" hangingPunct="0"/>
            <a:r>
              <a:rPr lang="en-US" sz="2000" dirty="0">
                <a:latin typeface="Times"/>
              </a:rPr>
              <a:t>when there’s very little supply, your stomach’s demand for food goes</a:t>
            </a:r>
          </a:p>
          <a:p>
            <a:pPr eaLnBrk="0" hangingPunct="0"/>
            <a:r>
              <a:rPr lang="en-US" sz="2000" dirty="0">
                <a:latin typeface="Times"/>
              </a:rPr>
              <a:t>way up and you get hungry (</a:t>
            </a:r>
            <a:r>
              <a:rPr lang="en-US" sz="2000" dirty="0">
                <a:solidFill>
                  <a:srgbClr val="ED181E"/>
                </a:solidFill>
                <a:latin typeface="Times"/>
              </a:rPr>
              <a:t>bodily-kinesthetic/intrapersonal</a:t>
            </a:r>
            <a:r>
              <a:rPr lang="en-US" sz="2000" dirty="0">
                <a:latin typeface="Times"/>
              </a:rPr>
              <a:t>)</a:t>
            </a:r>
          </a:p>
          <a:p>
            <a:pPr eaLnBrk="0" hangingPunct="0">
              <a:buFontTx/>
              <a:buChar char="•"/>
            </a:pPr>
            <a:r>
              <a:rPr lang="en-US" sz="2000" dirty="0">
                <a:latin typeface="Times"/>
              </a:rPr>
              <a:t>Write a song that demonstrates the law (</a:t>
            </a:r>
            <a:r>
              <a:rPr lang="en-US" sz="2000" dirty="0">
                <a:solidFill>
                  <a:srgbClr val="ED181E"/>
                </a:solidFill>
                <a:latin typeface="Times"/>
              </a:rPr>
              <a:t>musical</a:t>
            </a:r>
            <a:r>
              <a:rPr lang="en-US" sz="2000" dirty="0">
                <a:latin typeface="Time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644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14400" y="914400"/>
            <a:ext cx="7772400" cy="1143000"/>
          </a:xfrm>
        </p:spPr>
        <p:txBody>
          <a:bodyPr/>
          <a:lstStyle/>
          <a:p>
            <a:pPr eaLnBrk="1" hangingPunct="1"/>
            <a:r>
              <a:rPr lang="en-US"/>
              <a:t/>
            </a:r>
            <a:br>
              <a:rPr lang="en-US"/>
            </a:br>
            <a:r>
              <a:rPr lang="en-US"/>
              <a:t/>
            </a:r>
            <a:br>
              <a:rPr lang="en-US"/>
            </a:br>
            <a:r>
              <a:rPr lang="en-US" sz="3200"/>
              <a:t>Multiple Intelligences</a:t>
            </a:r>
            <a:br>
              <a:rPr lang="en-US" sz="3200"/>
            </a:br>
            <a:r>
              <a:rPr lang="en-US" sz="3200"/>
              <a:t>Concept to Classroom</a:t>
            </a:r>
            <a:endParaRPr lang="en-US"/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838200" y="2286000"/>
            <a:ext cx="781342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400" dirty="0">
                <a:solidFill>
                  <a:srgbClr val="ED181E"/>
                </a:solidFill>
                <a:latin typeface="Times"/>
                <a:hlinkClick r:id="rId2"/>
              </a:rPr>
              <a:t>http://</a:t>
            </a:r>
            <a:r>
              <a:rPr lang="en-US" sz="2400" dirty="0" smtClean="0">
                <a:solidFill>
                  <a:srgbClr val="ED181E"/>
                </a:solidFill>
                <a:latin typeface="Times"/>
                <a:hlinkClick r:id="rId2"/>
              </a:rPr>
              <a:t>www.thirteen.org/edonline/concept2class/mi/index.html</a:t>
            </a:r>
            <a:endParaRPr lang="en-US" sz="2400" dirty="0" smtClean="0">
              <a:solidFill>
                <a:srgbClr val="ED181E"/>
              </a:solidFill>
              <a:latin typeface="Times"/>
            </a:endParaRPr>
          </a:p>
          <a:p>
            <a:pPr eaLnBrk="0" hangingPunct="0"/>
            <a:endParaRPr lang="en-US" sz="2400" dirty="0">
              <a:solidFill>
                <a:srgbClr val="ED181E"/>
              </a:solidFill>
              <a:latin typeface="Times"/>
            </a:endParaRPr>
          </a:p>
          <a:p>
            <a:pPr algn="ctr" eaLnBrk="0" hangingPunct="0"/>
            <a:r>
              <a:rPr lang="en-US" sz="2400" dirty="0" smtClean="0">
                <a:latin typeface="Times"/>
              </a:rPr>
              <a:t>MI WHEEL ACTIVITY</a:t>
            </a:r>
            <a:endParaRPr lang="en-US" sz="2400" dirty="0"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3149348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pPr eaLnBrk="1" hangingPunct="1"/>
            <a:r>
              <a:rPr lang="en-US"/>
              <a:t>Self-Analysis Worksheets</a:t>
            </a:r>
          </a:p>
        </p:txBody>
      </p:sp>
      <p:sp>
        <p:nvSpPr>
          <p:cNvPr id="13315" name="WordArt 3"/>
          <p:cNvSpPr>
            <a:spLocks noChangeArrowheads="1" noChangeShapeType="1" noTextEdit="1"/>
          </p:cNvSpPr>
          <p:nvPr/>
        </p:nvSpPr>
        <p:spPr bwMode="auto">
          <a:xfrm>
            <a:off x="3149600" y="2209800"/>
            <a:ext cx="3149600" cy="4191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2400" b="1" kern="1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/>
                  </a:outerShdw>
                </a:effectLst>
                <a:latin typeface="Arial Black"/>
              </a:rPr>
              <a:t>Elementary Survey</a:t>
            </a:r>
          </a:p>
        </p:txBody>
      </p:sp>
      <p:sp>
        <p:nvSpPr>
          <p:cNvPr id="13316" name="WordArt 4"/>
          <p:cNvSpPr>
            <a:spLocks noChangeArrowheads="1" noChangeShapeType="1" noTextEdit="1"/>
          </p:cNvSpPr>
          <p:nvPr/>
        </p:nvSpPr>
        <p:spPr bwMode="auto">
          <a:xfrm>
            <a:off x="2819400" y="3429000"/>
            <a:ext cx="3581400" cy="4191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2400" b="1" kern="1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/>
                  </a:outerShdw>
                </a:effectLst>
                <a:latin typeface="Arial Black"/>
              </a:rPr>
              <a:t>Middle School Survey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1905000" y="4800600"/>
            <a:ext cx="5908797" cy="892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3200" b="1" dirty="0">
                <a:solidFill>
                  <a:srgbClr val="ED181E"/>
                </a:solidFill>
                <a:latin typeface="Times"/>
                <a:hlinkClick r:id="rId2"/>
              </a:rPr>
              <a:t>Multiple Intelligence </a:t>
            </a:r>
            <a:r>
              <a:rPr lang="en-US" sz="3200" b="1" dirty="0" smtClean="0">
                <a:solidFill>
                  <a:srgbClr val="ED181E"/>
                </a:solidFill>
                <a:latin typeface="Times"/>
                <a:hlinkClick r:id="rId2"/>
              </a:rPr>
              <a:t>Assessment</a:t>
            </a:r>
            <a:endParaRPr lang="en-US" sz="3200" b="1" dirty="0" smtClean="0">
              <a:solidFill>
                <a:srgbClr val="ED181E"/>
              </a:solidFill>
              <a:latin typeface="Times"/>
            </a:endParaRPr>
          </a:p>
          <a:p>
            <a:pPr algn="ctr" eaLnBrk="0" hangingPunct="0"/>
            <a:r>
              <a:rPr lang="en-US" sz="2000" b="1" dirty="0" smtClean="0">
                <a:solidFill>
                  <a:srgbClr val="ED181E"/>
                </a:solidFill>
                <a:latin typeface="Times"/>
              </a:rPr>
              <a:t>Complete and bring results to next class</a:t>
            </a:r>
            <a:endParaRPr lang="en-US" sz="2000" dirty="0">
              <a:solidFill>
                <a:srgbClr val="ED181E"/>
              </a:solidFill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379121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pPr eaLnBrk="1" hangingPunct="1"/>
            <a:r>
              <a:rPr lang="en-US" sz="3200" b="1"/>
              <a:t>Multiple Intelligences Rap</a:t>
            </a:r>
            <a:r>
              <a:rPr lang="en-US"/>
              <a:t/>
            </a:r>
            <a:br>
              <a:rPr lang="en-US"/>
            </a:br>
            <a:r>
              <a:rPr lang="en-US" sz="1800"/>
              <a:t>by Shawna Munson</a:t>
            </a:r>
            <a:endParaRPr lang="en-US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-92075" y="204152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457200" y="2032000"/>
            <a:ext cx="4181475" cy="386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The eight intelligences are really cool.</a:t>
            </a: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We all have them so no one is a fool</a:t>
            </a:r>
            <a:endParaRPr lang="en-US" sz="1400" b="1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endParaRPr lang="en-US" sz="1400" b="1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r>
              <a:rPr lang="en-US" sz="1400" b="1">
                <a:solidFill>
                  <a:srgbClr val="996633"/>
                </a:solidFill>
                <a:latin typeface="Times New Roman"/>
              </a:rPr>
              <a:t>Linguistic</a:t>
            </a:r>
            <a:r>
              <a:rPr lang="en-US" sz="1400" b="1">
                <a:solidFill>
                  <a:srgbClr val="CC0000"/>
                </a:solidFill>
                <a:latin typeface="Times New Roman"/>
              </a:rPr>
              <a:t> deals with writing and with words.</a:t>
            </a: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We have language - we're not like animals or birds.</a:t>
            </a:r>
            <a:endParaRPr lang="en-US" sz="1400" b="1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endParaRPr lang="en-US" sz="1400" b="1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r>
              <a:rPr lang="en-US" sz="1400" b="1">
                <a:solidFill>
                  <a:srgbClr val="006600"/>
                </a:solidFill>
                <a:latin typeface="Times New Roman"/>
              </a:rPr>
              <a:t>Logical-mathematical</a:t>
            </a:r>
            <a:r>
              <a:rPr lang="en-US" sz="1400" b="1">
                <a:solidFill>
                  <a:srgbClr val="CC0000"/>
                </a:solidFill>
                <a:latin typeface="Times New Roman"/>
              </a:rPr>
              <a:t> doesn't need to be a shock.</a:t>
            </a: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If you study real hard, you'll be smarter than Spock!</a:t>
            </a:r>
            <a:endParaRPr lang="en-US" sz="1400" b="1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endParaRPr lang="en-US" sz="1400" b="1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r>
              <a:rPr lang="en-US" sz="1400" b="1">
                <a:solidFill>
                  <a:srgbClr val="336666"/>
                </a:solidFill>
                <a:latin typeface="Times New Roman"/>
              </a:rPr>
              <a:t>Spatial</a:t>
            </a:r>
            <a:r>
              <a:rPr lang="en-US" sz="1400" b="1">
                <a:solidFill>
                  <a:srgbClr val="CC0000"/>
                </a:solidFill>
                <a:latin typeface="Times New Roman"/>
              </a:rPr>
              <a:t> involves seeing, drawing, and art,</a:t>
            </a: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Creating different things and taking them apart.</a:t>
            </a:r>
            <a:endParaRPr lang="en-US" sz="1400" b="1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endParaRPr lang="en-US" sz="1400" b="1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In case you didn't know, </a:t>
            </a:r>
            <a:r>
              <a:rPr lang="en-US" sz="1400" b="1">
                <a:solidFill>
                  <a:srgbClr val="0033FF"/>
                </a:solidFill>
                <a:latin typeface="Times New Roman"/>
              </a:rPr>
              <a:t>kinesthetic</a:t>
            </a:r>
            <a:r>
              <a:rPr lang="en-US" sz="1400" b="1">
                <a:solidFill>
                  <a:srgbClr val="CC0000"/>
                </a:solidFill>
                <a:latin typeface="Times New Roman"/>
              </a:rPr>
              <a:t> is P.E.</a:t>
            </a: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Get fit and coordinated athletically!</a:t>
            </a:r>
            <a:endParaRPr lang="en-US" sz="1400" b="1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endParaRPr lang="en-US" sz="1400" b="1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endParaRPr lang="en-US" sz="1400" b="1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endParaRPr lang="en-US" sz="2400">
              <a:latin typeface="Times"/>
            </a:endParaRP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4572000" y="2057400"/>
            <a:ext cx="4572000" cy="380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1400" b="1">
                <a:solidFill>
                  <a:srgbClr val="000099"/>
                </a:solidFill>
                <a:latin typeface="Times New Roman"/>
              </a:rPr>
              <a:t>Naturalists</a:t>
            </a:r>
            <a:r>
              <a:rPr lang="en-US" sz="1400" b="1">
                <a:solidFill>
                  <a:srgbClr val="CC0000"/>
                </a:solidFill>
                <a:latin typeface="Times New Roman"/>
              </a:rPr>
              <a:t> are collectors of animals and plants.</a:t>
            </a: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They like to press flowers and count little ants.</a:t>
            </a:r>
            <a:endParaRPr lang="en-US" sz="1400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endParaRPr lang="en-US" sz="1400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All of these so far are really neat,</a:t>
            </a: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But I like </a:t>
            </a:r>
            <a:r>
              <a:rPr lang="en-US" sz="1400" b="1">
                <a:solidFill>
                  <a:srgbClr val="663399"/>
                </a:solidFill>
                <a:latin typeface="Times New Roman"/>
              </a:rPr>
              <a:t>musical</a:t>
            </a:r>
            <a:r>
              <a:rPr lang="en-US" sz="1400" b="1">
                <a:solidFill>
                  <a:srgbClr val="CC0000"/>
                </a:solidFill>
                <a:latin typeface="Times New Roman"/>
              </a:rPr>
              <a:t> 'cause it has a beat.</a:t>
            </a:r>
            <a:endParaRPr lang="en-US" sz="1400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endParaRPr lang="en-US" sz="1400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Sometimes, I feel lonely, without any friends,</a:t>
            </a: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But </a:t>
            </a:r>
            <a:r>
              <a:rPr lang="en-US" sz="1400" b="1">
                <a:solidFill>
                  <a:srgbClr val="CC0099"/>
                </a:solidFill>
                <a:latin typeface="Times New Roman"/>
              </a:rPr>
              <a:t>interpersona</a:t>
            </a:r>
            <a:r>
              <a:rPr lang="en-US" sz="1400" b="1">
                <a:solidFill>
                  <a:srgbClr val="CC0000"/>
                </a:solidFill>
                <a:latin typeface="Times New Roman"/>
              </a:rPr>
              <a:t>l skills put that to an end.</a:t>
            </a:r>
            <a:endParaRPr lang="en-US" sz="1400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endParaRPr lang="en-US" sz="1400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r>
              <a:rPr lang="en-US" sz="1400" b="1">
                <a:solidFill>
                  <a:srgbClr val="666699"/>
                </a:solidFill>
                <a:latin typeface="Times New Roman"/>
              </a:rPr>
              <a:t>Intrapersonal</a:t>
            </a:r>
            <a:r>
              <a:rPr lang="en-US" sz="1400" b="1">
                <a:solidFill>
                  <a:srgbClr val="CC0000"/>
                </a:solidFill>
                <a:latin typeface="Times New Roman"/>
              </a:rPr>
              <a:t> skills are when you want to reflect.</a:t>
            </a: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For yourself, you should always have respect.</a:t>
            </a:r>
            <a:endParaRPr lang="en-US" sz="1400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endParaRPr lang="en-US" sz="1400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Now, I've come to the end of my rap.</a:t>
            </a:r>
          </a:p>
          <a:p>
            <a:pPr eaLnBrk="0" hangingPunct="0"/>
            <a:r>
              <a:rPr lang="en-US" sz="1400" b="1">
                <a:solidFill>
                  <a:srgbClr val="CC0000"/>
                </a:solidFill>
                <a:latin typeface="Times New Roman"/>
              </a:rPr>
              <a:t>Learn in many ways and you'll never be a sap.</a:t>
            </a:r>
            <a:endParaRPr lang="en-US" sz="1400">
              <a:solidFill>
                <a:srgbClr val="000000"/>
              </a:solidFill>
              <a:latin typeface="Times New Roman"/>
            </a:endParaRPr>
          </a:p>
          <a:p>
            <a:pPr eaLnBrk="0" hangingPunct="0"/>
            <a:endParaRPr lang="en-US" sz="1200">
              <a:solidFill>
                <a:srgbClr val="000000"/>
              </a:solidFill>
              <a:latin typeface="Times New Roman"/>
            </a:endParaRPr>
          </a:p>
          <a:p>
            <a:pPr eaLnBrk="0" hangingPunct="0">
              <a:spcBef>
                <a:spcPct val="50000"/>
              </a:spcBef>
            </a:pPr>
            <a:endParaRPr lang="en-US" sz="2400"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3577679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 autoUpdateAnimBg="0"/>
      <p:bldP spid="16389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71714" y="0"/>
            <a:ext cx="7772400" cy="1143000"/>
          </a:xfrm>
        </p:spPr>
        <p:txBody>
          <a:bodyPr/>
          <a:lstStyle/>
          <a:p>
            <a:pPr eaLnBrk="1" hangingPunct="1"/>
            <a:r>
              <a:rPr lang="en-US" dirty="0"/>
              <a:t>MI in the Classroom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365125" y="166052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24580" name="Text Box 4"/>
          <p:cNvSpPr txBox="1">
            <a:spLocks noChangeArrowheads="1"/>
          </p:cNvSpPr>
          <p:nvPr/>
        </p:nvSpPr>
        <p:spPr bwMode="auto">
          <a:xfrm>
            <a:off x="-457200" y="1066800"/>
            <a:ext cx="9048750" cy="515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	</a:t>
            </a:r>
            <a:r>
              <a:rPr lang="en-US" b="1" dirty="0">
                <a:solidFill>
                  <a:srgbClr val="18605A"/>
                </a:solidFill>
                <a:latin typeface="Times"/>
              </a:rPr>
              <a:t>Classroom activities frequently activate and utilize</a:t>
            </a:r>
          </a:p>
          <a:p>
            <a:pPr algn="ctr" eaLnBrk="0" hangingPunct="0"/>
            <a:r>
              <a:rPr lang="en-US" b="1" dirty="0">
                <a:solidFill>
                  <a:srgbClr val="18605A"/>
                </a:solidFill>
                <a:latin typeface="Times"/>
              </a:rPr>
              <a:t>	 more than one of the multiple intelligences.</a:t>
            </a:r>
          </a:p>
          <a:p>
            <a:pPr algn="ctr" eaLnBrk="0" hangingPunct="0"/>
            <a:endParaRPr lang="en-US" b="1" dirty="0">
              <a:solidFill>
                <a:srgbClr val="18605A"/>
              </a:solidFill>
              <a:latin typeface="Times"/>
            </a:endParaRPr>
          </a:p>
          <a:p>
            <a:pPr algn="ctr" eaLnBrk="0" hangingPunct="0"/>
            <a:r>
              <a:rPr lang="en-US" dirty="0">
                <a:solidFill>
                  <a:srgbClr val="ED181E"/>
                </a:solidFill>
                <a:latin typeface="Times"/>
              </a:rPr>
              <a:t>*	Group discussion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Verbal-Linguistic; Interpersonal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*	</a:t>
            </a:r>
            <a:r>
              <a:rPr lang="en-US" dirty="0">
                <a:solidFill>
                  <a:srgbClr val="ED181E"/>
                </a:solidFill>
                <a:latin typeface="Times"/>
              </a:rPr>
              <a:t>Journal writing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Intrapersonal; Verbal/Linguistic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*	</a:t>
            </a:r>
            <a:r>
              <a:rPr lang="en-US" dirty="0">
                <a:solidFill>
                  <a:srgbClr val="ED181E"/>
                </a:solidFill>
                <a:latin typeface="Times"/>
              </a:rPr>
              <a:t>Choreography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Musical-Rhythmic; Verbal-Linguistic; Interpersonal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*	</a:t>
            </a:r>
            <a:r>
              <a:rPr lang="en-US" dirty="0">
                <a:solidFill>
                  <a:srgbClr val="ED181E"/>
                </a:solidFill>
                <a:latin typeface="Times"/>
              </a:rPr>
              <a:t>Constructing timelines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Logical-Mathematical; Visual-Spatial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*	</a:t>
            </a:r>
            <a:r>
              <a:rPr lang="en-US" dirty="0">
                <a:solidFill>
                  <a:srgbClr val="ED181E"/>
                </a:solidFill>
                <a:latin typeface="Times"/>
              </a:rPr>
              <a:t>Putting on a play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Musical-Rhythmic; Verbal/Linguistic; Interpersonal; Visual-Spatial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*	</a:t>
            </a:r>
            <a:r>
              <a:rPr lang="en-US" dirty="0">
                <a:solidFill>
                  <a:srgbClr val="ED181E"/>
                </a:solidFill>
                <a:latin typeface="Times"/>
              </a:rPr>
              <a:t>Making a video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Logical-Mathematical, Musical-Rhythmic; Verbal/Linguistic;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		Interpersonal; Visual-Spatial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*	</a:t>
            </a:r>
            <a:r>
              <a:rPr lang="en-US" dirty="0">
                <a:solidFill>
                  <a:srgbClr val="ED181E"/>
                </a:solidFill>
                <a:latin typeface="Times"/>
              </a:rPr>
              <a:t>Writing a report or essay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Verbal-Linguistic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*	</a:t>
            </a:r>
            <a:r>
              <a:rPr lang="en-US" dirty="0">
                <a:solidFill>
                  <a:srgbClr val="ED181E"/>
                </a:solidFill>
                <a:latin typeface="Times"/>
              </a:rPr>
              <a:t>Making graphs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Logical-Mathematical; Visual-Spatial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*	</a:t>
            </a:r>
            <a:r>
              <a:rPr lang="en-US" dirty="0">
                <a:solidFill>
                  <a:srgbClr val="ED181E"/>
                </a:solidFill>
                <a:latin typeface="Times"/>
              </a:rPr>
              <a:t>Designing posters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Verbal-Linguistic, Visual-Spatial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*	</a:t>
            </a:r>
            <a:r>
              <a:rPr lang="en-US" dirty="0">
                <a:solidFill>
                  <a:srgbClr val="ED181E"/>
                </a:solidFill>
                <a:latin typeface="Times"/>
              </a:rPr>
              <a:t>Communicating with peers or experts online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Verbal-Linguistic; Interpersonal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*	</a:t>
            </a:r>
            <a:r>
              <a:rPr lang="en-US" dirty="0">
                <a:solidFill>
                  <a:srgbClr val="ED181E"/>
                </a:solidFill>
                <a:latin typeface="Times"/>
              </a:rPr>
              <a:t>Hands-on experimentation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Kinesthetic; Logical/Mathematical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*	</a:t>
            </a:r>
            <a:r>
              <a:rPr lang="en-US" dirty="0">
                <a:solidFill>
                  <a:srgbClr val="ED181E"/>
                </a:solidFill>
                <a:latin typeface="Times"/>
              </a:rPr>
              <a:t>Composing a song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Musical/Rhythmic; Verbal-Linguistic</a:t>
            </a:r>
          </a:p>
          <a:p>
            <a:pPr algn="ctr" eaLnBrk="0" hangingPunct="0"/>
            <a:r>
              <a:rPr lang="en-US" dirty="0">
                <a:solidFill>
                  <a:srgbClr val="000000"/>
                </a:solidFill>
                <a:latin typeface="Times"/>
              </a:rPr>
              <a:t>*</a:t>
            </a:r>
            <a:r>
              <a:rPr lang="en-US" dirty="0">
                <a:solidFill>
                  <a:srgbClr val="ED181E"/>
                </a:solidFill>
                <a:latin typeface="Times"/>
              </a:rPr>
              <a:t>	Building a model or 3-D displays</a:t>
            </a:r>
            <a:r>
              <a:rPr lang="en-US" dirty="0">
                <a:solidFill>
                  <a:srgbClr val="000000"/>
                </a:solidFill>
                <a:latin typeface="Times"/>
              </a:rPr>
              <a:t> - Kinesthetic; Logical-Mathematical</a:t>
            </a:r>
          </a:p>
          <a:p>
            <a:pPr algn="ctr" eaLnBrk="0" hangingPunct="0"/>
            <a:endParaRPr lang="en-US" sz="1200" dirty="0">
              <a:solidFill>
                <a:srgbClr val="000000"/>
              </a:solidFill>
              <a:latin typeface="Verdana"/>
            </a:endParaRPr>
          </a:p>
          <a:p>
            <a:pPr algn="ctr" eaLnBrk="0" hangingPunct="0"/>
            <a:r>
              <a:rPr lang="en-US" sz="1400" dirty="0">
                <a:latin typeface="Times"/>
              </a:rPr>
              <a:t>	</a:t>
            </a:r>
            <a:r>
              <a:rPr lang="en-US" sz="1400" dirty="0" smtClean="0">
                <a:latin typeface="Times"/>
              </a:rPr>
              <a:t>(WNET Education, 2004)</a:t>
            </a:r>
            <a:endParaRPr lang="en-US" sz="2400" dirty="0"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3762070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5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5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5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5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58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58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58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58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58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58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58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58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58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58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58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58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58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58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58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58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58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58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58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58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458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458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pPr eaLnBrk="1" hangingPunct="1"/>
            <a:r>
              <a:rPr lang="en-US"/>
              <a:t>SAMPLE MI LESSONS</a:t>
            </a:r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487363" y="1828800"/>
            <a:ext cx="8169275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3600" dirty="0">
                <a:latin typeface="Times"/>
              </a:rPr>
              <a:t>Primary School Web Sample - handout</a:t>
            </a:r>
          </a:p>
          <a:p>
            <a:pPr eaLnBrk="0" hangingPunct="0"/>
            <a:r>
              <a:rPr lang="en-US" sz="3600" dirty="0">
                <a:latin typeface="Times"/>
              </a:rPr>
              <a:t>	</a:t>
            </a:r>
            <a:r>
              <a:rPr lang="en-US" sz="3600" u="sng" dirty="0">
                <a:latin typeface="Times"/>
              </a:rPr>
              <a:t>Caps for Sale</a:t>
            </a:r>
            <a:r>
              <a:rPr lang="en-US" sz="3600" dirty="0">
                <a:latin typeface="Times"/>
              </a:rPr>
              <a:t> by </a:t>
            </a:r>
            <a:r>
              <a:rPr lang="en-US" sz="3600" dirty="0" err="1">
                <a:latin typeface="Times"/>
              </a:rPr>
              <a:t>Esphyr</a:t>
            </a:r>
            <a:r>
              <a:rPr lang="en-US" sz="3600" dirty="0">
                <a:latin typeface="Times"/>
              </a:rPr>
              <a:t> </a:t>
            </a:r>
            <a:r>
              <a:rPr lang="en-US" sz="3600" dirty="0" err="1">
                <a:latin typeface="Times"/>
              </a:rPr>
              <a:t>Slobodkina</a:t>
            </a:r>
            <a:endParaRPr lang="en-US" sz="3600" dirty="0">
              <a:latin typeface="Times"/>
            </a:endParaRPr>
          </a:p>
          <a:p>
            <a:pPr eaLnBrk="0" hangingPunct="0"/>
            <a:r>
              <a:rPr lang="en-US" sz="2400" dirty="0" smtClean="0">
                <a:latin typeface="Times"/>
                <a:hlinkClick r:id="rId2"/>
              </a:rPr>
              <a:t>Video</a:t>
            </a:r>
            <a:endParaRPr lang="en-US" sz="2400" dirty="0">
              <a:latin typeface="Times"/>
            </a:endParaRPr>
          </a:p>
          <a:p>
            <a:pPr eaLnBrk="0" hangingPunct="0"/>
            <a:endParaRPr lang="en-US" sz="2400" dirty="0">
              <a:latin typeface="Times"/>
            </a:endParaRPr>
          </a:p>
        </p:txBody>
      </p:sp>
      <p:pic>
        <p:nvPicPr>
          <p:cNvPr id="17412" name="Picture 4" descr="&#10;caps for sale                                                  0000C93CHD                             ABA78158: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213" y="3506788"/>
            <a:ext cx="2187575" cy="273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6114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pPr eaLnBrk="1" hangingPunct="1"/>
            <a:r>
              <a:rPr lang="en-US" u="sng"/>
              <a:t>Caps For Sale</a:t>
            </a:r>
            <a:endParaRPr lang="en-US"/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350838" y="2438400"/>
            <a:ext cx="8793162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457200" indent="-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400" b="1">
                <a:solidFill>
                  <a:srgbClr val="5918BB"/>
                </a:solidFill>
                <a:latin typeface="Times"/>
              </a:rPr>
              <a:t>1.Read the story to the whole class</a:t>
            </a:r>
          </a:p>
          <a:p>
            <a:pPr eaLnBrk="0" hangingPunct="0"/>
            <a:r>
              <a:rPr lang="en-US" sz="2400" b="1">
                <a:solidFill>
                  <a:srgbClr val="5918BB"/>
                </a:solidFill>
                <a:latin typeface="Times"/>
              </a:rPr>
              <a:t>2.Ask students to respond to the story and write about it.</a:t>
            </a:r>
          </a:p>
          <a:p>
            <a:pPr eaLnBrk="0" hangingPunct="0"/>
            <a:r>
              <a:rPr lang="en-US" sz="2400" b="1">
                <a:solidFill>
                  <a:srgbClr val="5918BB"/>
                </a:solidFill>
                <a:latin typeface="Times"/>
              </a:rPr>
              <a:t>3.Write a magical cap story.</a:t>
            </a:r>
          </a:p>
          <a:p>
            <a:pPr eaLnBrk="0" hangingPunct="0"/>
            <a:r>
              <a:rPr lang="en-US" sz="2400" b="1">
                <a:solidFill>
                  <a:srgbClr val="5918BB"/>
                </a:solidFill>
                <a:latin typeface="Times"/>
              </a:rPr>
              <a:t>4.Write important parts of the story in a sequence and illustrate.</a:t>
            </a:r>
            <a:endParaRPr lang="en-US" sz="2400">
              <a:latin typeface="Times"/>
            </a:endParaRPr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3046413" y="1828800"/>
            <a:ext cx="305117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800" b="1">
                <a:solidFill>
                  <a:srgbClr val="4618C6"/>
                </a:solidFill>
              </a:rPr>
              <a:t>Verbal/Linguistic</a:t>
            </a: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3108325" y="4103688"/>
            <a:ext cx="321151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800" b="1">
                <a:solidFill>
                  <a:srgbClr val="ED181E"/>
                </a:solidFill>
              </a:rPr>
              <a:t>Musical/Rhythmic</a:t>
            </a:r>
            <a:endParaRPr lang="en-US" sz="2400">
              <a:latin typeface="Times"/>
            </a:endParaRPr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365125" y="4556125"/>
            <a:ext cx="5764213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457200" indent="-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400" b="1">
                <a:solidFill>
                  <a:srgbClr val="ED181E"/>
                </a:solidFill>
                <a:latin typeface="Times"/>
              </a:rPr>
              <a:t>1.Write a catchy jingle or rap to sell caps</a:t>
            </a:r>
          </a:p>
          <a:p>
            <a:pPr eaLnBrk="0" hangingPunct="0"/>
            <a:r>
              <a:rPr lang="en-US" sz="2400" b="1">
                <a:solidFill>
                  <a:srgbClr val="ED181E"/>
                </a:solidFill>
                <a:latin typeface="Times"/>
              </a:rPr>
              <a:t>2.Sing a song about the story.</a:t>
            </a:r>
          </a:p>
          <a:p>
            <a:pPr eaLnBrk="0" hangingPunct="0"/>
            <a:r>
              <a:rPr lang="en-US" sz="2400" b="1">
                <a:solidFill>
                  <a:srgbClr val="ED181E"/>
                </a:solidFill>
                <a:latin typeface="Times"/>
              </a:rPr>
              <a:t>3.March in a cap parade singing the song</a:t>
            </a:r>
          </a:p>
          <a:p>
            <a:pPr eaLnBrk="0" hangingPunct="0"/>
            <a:endParaRPr lang="en-US" sz="2400" b="1">
              <a:solidFill>
                <a:srgbClr val="ED181E"/>
              </a:solidFill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2198289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autoUpdateAnimBg="0"/>
      <p:bldP spid="18436" grpId="0" autoUpdateAnimBg="0"/>
      <p:bldP spid="18437" grpId="0" autoUpdateAnimBg="0"/>
      <p:bldP spid="18438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pPr eaLnBrk="1" hangingPunct="1"/>
            <a:r>
              <a:rPr lang="en-US" u="sng"/>
              <a:t>Caps for Sale</a:t>
            </a:r>
            <a:endParaRPr lang="en-US"/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2678113" y="1676400"/>
            <a:ext cx="378618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800" b="1">
                <a:solidFill>
                  <a:srgbClr val="6C18B0"/>
                </a:solidFill>
              </a:rPr>
              <a:t>Logical/Mathematical</a:t>
            </a:r>
            <a:endParaRPr lang="en-US" sz="2400">
              <a:latin typeface="Times"/>
            </a:endParaRP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-92075" y="303212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452438" y="2209800"/>
            <a:ext cx="8691562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457200" indent="-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400">
                <a:latin typeface="Times"/>
              </a:rPr>
              <a:t>1.Have a collection of caps and brainstorm many ways to sort them.</a:t>
            </a:r>
          </a:p>
          <a:p>
            <a:pPr eaLnBrk="0" hangingPunct="0"/>
            <a:r>
              <a:rPr lang="en-US" sz="2400">
                <a:latin typeface="Times"/>
              </a:rPr>
              <a:t>2.Graph distances from students’ homes.</a:t>
            </a:r>
          </a:p>
          <a:p>
            <a:pPr eaLnBrk="0" hangingPunct="0"/>
            <a:r>
              <a:rPr lang="en-US" sz="2400">
                <a:latin typeface="Times"/>
              </a:rPr>
              <a:t>3.Make up word problems involving cap-purchasing stories </a:t>
            </a:r>
          </a:p>
          <a:p>
            <a:pPr eaLnBrk="0" hangingPunct="0"/>
            <a:r>
              <a:rPr lang="en-US" sz="2400">
                <a:latin typeface="Times"/>
              </a:rPr>
              <a:t>	at fifty cents per cap.</a:t>
            </a: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3413125" y="371792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19463" name="Text Box 7"/>
          <p:cNvSpPr txBox="1">
            <a:spLocks noChangeArrowheads="1"/>
          </p:cNvSpPr>
          <p:nvPr/>
        </p:nvSpPr>
        <p:spPr bwMode="auto">
          <a:xfrm>
            <a:off x="3322638" y="3810000"/>
            <a:ext cx="249713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800" b="1">
                <a:solidFill>
                  <a:srgbClr val="18605A"/>
                </a:solidFill>
              </a:rPr>
              <a:t>Visual/Spatial</a:t>
            </a:r>
            <a:endParaRPr lang="en-US" sz="2400">
              <a:latin typeface="Times"/>
            </a:endParaRPr>
          </a:p>
        </p:txBody>
      </p:sp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381000" y="4465638"/>
            <a:ext cx="8939213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457200" indent="-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400">
                <a:latin typeface="Times"/>
              </a:rPr>
              <a:t>1.Have students close their eyes and think of the story, </a:t>
            </a:r>
            <a:r>
              <a:rPr lang="en-US" sz="2400" u="sng">
                <a:latin typeface="Times"/>
              </a:rPr>
              <a:t>Caps for Sale</a:t>
            </a:r>
            <a:r>
              <a:rPr lang="en-US" sz="2400">
                <a:latin typeface="Times"/>
              </a:rPr>
              <a:t>,.</a:t>
            </a:r>
          </a:p>
          <a:p>
            <a:pPr eaLnBrk="0" hangingPunct="0"/>
            <a:r>
              <a:rPr lang="en-US" sz="2400">
                <a:latin typeface="Times"/>
              </a:rPr>
              <a:t>	Ask them to capture their favorite part by drawing and writing </a:t>
            </a:r>
          </a:p>
          <a:p>
            <a:pPr eaLnBrk="0" hangingPunct="0"/>
            <a:r>
              <a:rPr lang="en-US" sz="2400">
                <a:latin typeface="Times"/>
              </a:rPr>
              <a:t>	about it.</a:t>
            </a:r>
          </a:p>
        </p:txBody>
      </p:sp>
      <p:sp>
        <p:nvSpPr>
          <p:cNvPr id="19465" name="Text Box 9"/>
          <p:cNvSpPr txBox="1">
            <a:spLocks noChangeArrowheads="1"/>
          </p:cNvSpPr>
          <p:nvPr/>
        </p:nvSpPr>
        <p:spPr bwMode="auto">
          <a:xfrm>
            <a:off x="381000" y="5410200"/>
            <a:ext cx="63944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400">
                <a:latin typeface="Times"/>
              </a:rPr>
              <a:t>2. Ask students to design a new style cap and logo.</a:t>
            </a:r>
          </a:p>
        </p:txBody>
      </p:sp>
    </p:spTree>
    <p:extLst>
      <p:ext uri="{BB962C8B-B14F-4D97-AF65-F5344CB8AC3E}">
        <p14:creationId xmlns:p14="http://schemas.microsoft.com/office/powerpoint/2010/main" val="3284047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2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19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autoUpdateAnimBg="0"/>
      <p:bldP spid="19461" grpId="0" autoUpdateAnimBg="0"/>
      <p:bldP spid="19463" grpId="0" autoUpdateAnimBg="0"/>
      <p:bldP spid="19464" grpId="0" autoUpdateAnimBg="0"/>
      <p:bldP spid="19465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pPr eaLnBrk="1" hangingPunct="1"/>
            <a:r>
              <a:rPr lang="en-US" u="sng"/>
              <a:t>Caps for Sale</a:t>
            </a:r>
            <a:endParaRPr lang="en-US"/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2925763" y="1524000"/>
            <a:ext cx="329088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0" hangingPunct="0"/>
            <a:r>
              <a:rPr lang="en-US" sz="2800" b="1">
                <a:solidFill>
                  <a:srgbClr val="DA456B"/>
                </a:solidFill>
              </a:rPr>
              <a:t>Bodily/Kinesthetic</a:t>
            </a:r>
            <a:endParaRPr lang="en-US" sz="2400">
              <a:solidFill>
                <a:srgbClr val="DA456B"/>
              </a:solidFill>
              <a:latin typeface="Times"/>
            </a:endParaRPr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457200" y="2057400"/>
            <a:ext cx="4202113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457200" indent="-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400">
                <a:solidFill>
                  <a:srgbClr val="DA456B"/>
                </a:solidFill>
                <a:latin typeface="Times"/>
              </a:rPr>
              <a:t>1.Bake money-shaped cookies.</a:t>
            </a:r>
          </a:p>
          <a:p>
            <a:pPr eaLnBrk="0" hangingPunct="0"/>
            <a:r>
              <a:rPr lang="en-US" sz="2400">
                <a:solidFill>
                  <a:srgbClr val="DA456B"/>
                </a:solidFill>
                <a:latin typeface="Times"/>
              </a:rPr>
              <a:t>2.Role play the story.</a:t>
            </a:r>
          </a:p>
          <a:p>
            <a:pPr eaLnBrk="0" hangingPunct="0"/>
            <a:r>
              <a:rPr lang="en-US" sz="2400">
                <a:solidFill>
                  <a:srgbClr val="DA456B"/>
                </a:solidFill>
                <a:latin typeface="Times"/>
              </a:rPr>
              <a:t>3.Have a cap parade.</a:t>
            </a:r>
          </a:p>
          <a:p>
            <a:pPr eaLnBrk="0" hangingPunct="0"/>
            <a:r>
              <a:rPr lang="en-US" sz="2400">
                <a:solidFill>
                  <a:srgbClr val="DA456B"/>
                </a:solidFill>
                <a:latin typeface="Times"/>
              </a:rPr>
              <a:t>4.Have a cap relay</a:t>
            </a: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3657600" y="3429000"/>
            <a:ext cx="243998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800" b="1">
                <a:solidFill>
                  <a:srgbClr val="18605A"/>
                </a:solidFill>
              </a:rPr>
              <a:t>Intrapersonal</a:t>
            </a:r>
          </a:p>
        </p:txBody>
      </p:sp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457200" y="4038600"/>
            <a:ext cx="8001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457200" indent="-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400">
                <a:solidFill>
                  <a:srgbClr val="18605A"/>
                </a:solidFill>
                <a:latin typeface="Times"/>
              </a:rPr>
              <a:t>1.Have the students write down all they know about monkeys.</a:t>
            </a:r>
          </a:p>
        </p:txBody>
      </p:sp>
      <p:sp>
        <p:nvSpPr>
          <p:cNvPr id="20488" name="Text Box 7"/>
          <p:cNvSpPr txBox="1">
            <a:spLocks noChangeArrowheads="1"/>
          </p:cNvSpPr>
          <p:nvPr/>
        </p:nvSpPr>
        <p:spPr bwMode="auto">
          <a:xfrm>
            <a:off x="3124200" y="4357688"/>
            <a:ext cx="2439988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800" b="1">
                <a:solidFill>
                  <a:srgbClr val="FA4E19"/>
                </a:solidFill>
              </a:rPr>
              <a:t>Interpersonal</a:t>
            </a:r>
            <a:endParaRPr lang="en-US" sz="2400">
              <a:solidFill>
                <a:srgbClr val="FA4E19"/>
              </a:solidFill>
              <a:latin typeface="Times"/>
            </a:endParaRPr>
          </a:p>
        </p:txBody>
      </p:sp>
      <p:sp>
        <p:nvSpPr>
          <p:cNvPr id="20489" name="Text Box 8"/>
          <p:cNvSpPr txBox="1">
            <a:spLocks noChangeArrowheads="1"/>
          </p:cNvSpPr>
          <p:nvPr/>
        </p:nvSpPr>
        <p:spPr bwMode="auto">
          <a:xfrm>
            <a:off x="457200" y="4876800"/>
            <a:ext cx="7786688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457200" indent="-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2400">
                <a:solidFill>
                  <a:srgbClr val="FA4E19"/>
                </a:solidFill>
                <a:latin typeface="Times"/>
              </a:rPr>
              <a:t>1.In literacy study groups discuss the plot, setting, character,</a:t>
            </a:r>
          </a:p>
          <a:p>
            <a:pPr eaLnBrk="0" hangingPunct="0"/>
            <a:r>
              <a:rPr lang="en-US" sz="2400">
                <a:solidFill>
                  <a:srgbClr val="FA4E19"/>
                </a:solidFill>
                <a:latin typeface="Times"/>
              </a:rPr>
              <a:t>	 problem, and solution for the </a:t>
            </a:r>
            <a:r>
              <a:rPr lang="en-US" sz="2400" u="sng">
                <a:solidFill>
                  <a:srgbClr val="FA4E19"/>
                </a:solidFill>
                <a:latin typeface="Times"/>
              </a:rPr>
              <a:t>Caps for Sale</a:t>
            </a:r>
            <a:r>
              <a:rPr lang="en-US" sz="2400">
                <a:solidFill>
                  <a:srgbClr val="FA4E19"/>
                </a:solidFill>
                <a:latin typeface="Times"/>
              </a:rPr>
              <a:t> story.</a:t>
            </a:r>
          </a:p>
        </p:txBody>
      </p:sp>
    </p:spTree>
    <p:extLst>
      <p:ext uri="{BB962C8B-B14F-4D97-AF65-F5344CB8AC3E}">
        <p14:creationId xmlns:p14="http://schemas.microsoft.com/office/powerpoint/2010/main" val="1717765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2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2" dur="5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autoUpdateAnimBg="0"/>
      <p:bldP spid="20484" grpId="0" autoUpdateAnimBg="0"/>
      <p:bldP spid="20485" grpId="0" autoUpdateAnimBg="0"/>
      <p:bldP spid="20486" grpId="0" autoUpdateAnimBg="0"/>
      <p:bldP spid="20488" grpId="0" autoUpdateAnimBg="0"/>
      <p:bldP spid="20489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381000"/>
            <a:ext cx="7772400" cy="1143000"/>
          </a:xfrm>
        </p:spPr>
        <p:txBody>
          <a:bodyPr/>
          <a:lstStyle/>
          <a:p>
            <a:pPr eaLnBrk="1" hangingPunct="1"/>
            <a:r>
              <a:rPr lang="en-US"/>
              <a:t>Shapes - Circles</a:t>
            </a:r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1219200" y="1752600"/>
            <a:ext cx="6512617" cy="5262979"/>
          </a:xfrm>
          <a:prstGeom prst="rect">
            <a:avLst/>
          </a:prstGeom>
          <a:noFill/>
          <a:ln w="9525">
            <a:solidFill>
              <a:srgbClr val="66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buFontTx/>
              <a:buChar char="•"/>
            </a:pPr>
            <a:r>
              <a:rPr lang="en-US" sz="2400" b="1" dirty="0">
                <a:solidFill>
                  <a:srgbClr val="F42066"/>
                </a:solidFill>
                <a:latin typeface="Times"/>
              </a:rPr>
              <a:t>Make a group circle by joining hands.</a:t>
            </a:r>
          </a:p>
          <a:p>
            <a:pPr eaLnBrk="0" hangingPunct="0"/>
            <a:r>
              <a:rPr lang="en-US" sz="2400" b="1" dirty="0">
                <a:solidFill>
                  <a:srgbClr val="F42066"/>
                </a:solidFill>
                <a:latin typeface="Times"/>
              </a:rPr>
              <a:t>	</a:t>
            </a:r>
            <a:r>
              <a:rPr lang="en-US" sz="2400" b="1" dirty="0">
                <a:solidFill>
                  <a:srgbClr val="4618C6"/>
                </a:solidFill>
                <a:latin typeface="Times"/>
              </a:rPr>
              <a:t>Interpersonal, Bodily-Kinesthetic</a:t>
            </a:r>
          </a:p>
          <a:p>
            <a:pPr eaLnBrk="0" hangingPunct="0">
              <a:buFontTx/>
              <a:buChar char="•"/>
            </a:pPr>
            <a:r>
              <a:rPr lang="en-US" sz="2400" b="1" dirty="0">
                <a:solidFill>
                  <a:srgbClr val="F42066"/>
                </a:solidFill>
                <a:latin typeface="Times"/>
              </a:rPr>
              <a:t>Look for circles around the classroom.  </a:t>
            </a:r>
          </a:p>
          <a:p>
            <a:pPr eaLnBrk="0" hangingPunct="0"/>
            <a:r>
              <a:rPr lang="en-US" sz="2400" b="1" dirty="0">
                <a:solidFill>
                  <a:srgbClr val="F42066"/>
                </a:solidFill>
                <a:latin typeface="Times"/>
              </a:rPr>
              <a:t>	</a:t>
            </a:r>
            <a:r>
              <a:rPr lang="en-US" sz="2400" b="1" dirty="0">
                <a:solidFill>
                  <a:srgbClr val="4618C6"/>
                </a:solidFill>
                <a:latin typeface="Times"/>
              </a:rPr>
              <a:t>Spatial</a:t>
            </a:r>
          </a:p>
          <a:p>
            <a:pPr eaLnBrk="0" hangingPunct="0">
              <a:buFontTx/>
              <a:buChar char="•"/>
            </a:pPr>
            <a:r>
              <a:rPr lang="en-US" sz="2400" b="1" dirty="0">
                <a:solidFill>
                  <a:srgbClr val="F42066"/>
                </a:solidFill>
                <a:latin typeface="Times"/>
              </a:rPr>
              <a:t>Make circles in art projects. </a:t>
            </a:r>
          </a:p>
          <a:p>
            <a:pPr eaLnBrk="0" hangingPunct="0"/>
            <a:r>
              <a:rPr lang="en-US" sz="2400" b="1" dirty="0">
                <a:solidFill>
                  <a:srgbClr val="4618C6"/>
                </a:solidFill>
                <a:latin typeface="Times"/>
              </a:rPr>
              <a:t>	Spatial, Bodily-Kinesthetic</a:t>
            </a:r>
          </a:p>
          <a:p>
            <a:pPr eaLnBrk="0" hangingPunct="0">
              <a:buFontTx/>
              <a:buChar char="•"/>
            </a:pPr>
            <a:r>
              <a:rPr lang="en-US" sz="2400" b="1" dirty="0">
                <a:solidFill>
                  <a:srgbClr val="F42066"/>
                </a:solidFill>
                <a:latin typeface="Times"/>
              </a:rPr>
              <a:t>Sing “The Circle Game” and other circle songs.</a:t>
            </a:r>
          </a:p>
          <a:p>
            <a:pPr eaLnBrk="0" hangingPunct="0"/>
            <a:r>
              <a:rPr lang="en-US" sz="2400" b="1" dirty="0">
                <a:solidFill>
                  <a:srgbClr val="F42066"/>
                </a:solidFill>
                <a:latin typeface="Times"/>
              </a:rPr>
              <a:t>	</a:t>
            </a:r>
            <a:r>
              <a:rPr lang="en-US" sz="2400" b="1" dirty="0">
                <a:solidFill>
                  <a:srgbClr val="4618C6"/>
                </a:solidFill>
                <a:latin typeface="Times"/>
              </a:rPr>
              <a:t>Musical</a:t>
            </a:r>
          </a:p>
          <a:p>
            <a:pPr eaLnBrk="0" hangingPunct="0">
              <a:buFontTx/>
              <a:buChar char="•"/>
            </a:pPr>
            <a:r>
              <a:rPr lang="en-US" sz="2400" b="1" dirty="0">
                <a:solidFill>
                  <a:srgbClr val="F42066"/>
                </a:solidFill>
                <a:latin typeface="Times"/>
              </a:rPr>
              <a:t>Make up stories about circles. </a:t>
            </a:r>
          </a:p>
          <a:p>
            <a:pPr eaLnBrk="0" hangingPunct="0"/>
            <a:r>
              <a:rPr lang="en-US" sz="2400" b="1" dirty="0">
                <a:solidFill>
                  <a:srgbClr val="F42066"/>
                </a:solidFill>
                <a:latin typeface="Times"/>
              </a:rPr>
              <a:t>	</a:t>
            </a:r>
            <a:r>
              <a:rPr lang="en-US" sz="2400" b="1" dirty="0">
                <a:solidFill>
                  <a:srgbClr val="4618C6"/>
                </a:solidFill>
                <a:latin typeface="Times"/>
              </a:rPr>
              <a:t>Linguistic</a:t>
            </a:r>
          </a:p>
          <a:p>
            <a:pPr eaLnBrk="0" hangingPunct="0">
              <a:buFontTx/>
              <a:buChar char="•"/>
            </a:pPr>
            <a:r>
              <a:rPr lang="en-US" sz="2400" b="1" dirty="0">
                <a:solidFill>
                  <a:srgbClr val="F42066"/>
                </a:solidFill>
                <a:latin typeface="Times"/>
              </a:rPr>
              <a:t>Compare sizes of circles (from small to large).</a:t>
            </a:r>
          </a:p>
          <a:p>
            <a:pPr eaLnBrk="0" hangingPunct="0"/>
            <a:r>
              <a:rPr lang="en-US" sz="2400" b="1" dirty="0">
                <a:solidFill>
                  <a:srgbClr val="F42066"/>
                </a:solidFill>
                <a:latin typeface="Times"/>
              </a:rPr>
              <a:t>	</a:t>
            </a:r>
            <a:r>
              <a:rPr lang="en-US" sz="2400" b="1" dirty="0">
                <a:solidFill>
                  <a:srgbClr val="4618C6"/>
                </a:solidFill>
                <a:latin typeface="Times"/>
              </a:rPr>
              <a:t>Spatial, </a:t>
            </a:r>
            <a:r>
              <a:rPr lang="en-US" sz="2400" b="1" dirty="0" smtClean="0">
                <a:solidFill>
                  <a:srgbClr val="4618C6"/>
                </a:solidFill>
                <a:latin typeface="Times"/>
              </a:rPr>
              <a:t>Logical-Mathematical</a:t>
            </a:r>
          </a:p>
          <a:p>
            <a:pPr eaLnBrk="0" hangingPunct="0"/>
            <a:r>
              <a:rPr lang="en-US" sz="2400" b="1" dirty="0" smtClean="0">
                <a:solidFill>
                  <a:srgbClr val="DA456B"/>
                </a:solidFill>
                <a:latin typeface="Times"/>
              </a:rPr>
              <a:t>Find circles in the natural world </a:t>
            </a:r>
          </a:p>
          <a:p>
            <a:pPr eaLnBrk="0" hangingPunct="0"/>
            <a:r>
              <a:rPr lang="en-US" sz="2400" b="1" dirty="0" smtClean="0">
                <a:solidFill>
                  <a:srgbClr val="DA456B"/>
                </a:solidFill>
                <a:latin typeface="Times"/>
              </a:rPr>
              <a:t>Naturalistic</a:t>
            </a:r>
            <a:endParaRPr lang="en-US" sz="2400" b="1" dirty="0">
              <a:solidFill>
                <a:srgbClr val="DA456B"/>
              </a:solidFill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398031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US"/>
              <a:t>Multiplication - 7’s table</a:t>
            </a:r>
          </a:p>
        </p:txBody>
      </p:sp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449263" y="2286000"/>
            <a:ext cx="8739187" cy="337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buFontTx/>
              <a:buChar char="•"/>
            </a:pPr>
            <a:r>
              <a:rPr lang="en-US" sz="2400" b="1">
                <a:solidFill>
                  <a:srgbClr val="FA4E19"/>
                </a:solidFill>
                <a:latin typeface="Times"/>
              </a:rPr>
              <a:t>Count to 70, standing up and clapping on every seventh number.</a:t>
            </a:r>
          </a:p>
          <a:p>
            <a:pPr eaLnBrk="0" hangingPunct="0"/>
            <a:r>
              <a:rPr lang="en-US" sz="2400" b="1">
                <a:solidFill>
                  <a:srgbClr val="FA4E19"/>
                </a:solidFill>
                <a:latin typeface="Times"/>
              </a:rPr>
              <a:t>	</a:t>
            </a:r>
            <a:r>
              <a:rPr lang="en-US" sz="2400" b="1">
                <a:solidFill>
                  <a:srgbClr val="4618C6"/>
                </a:solidFill>
                <a:latin typeface="Times"/>
              </a:rPr>
              <a:t>Bodily-Kinesthetic</a:t>
            </a:r>
          </a:p>
          <a:p>
            <a:pPr eaLnBrk="0" hangingPunct="0">
              <a:buFontTx/>
              <a:buChar char="•"/>
            </a:pPr>
            <a:r>
              <a:rPr lang="en-US" sz="2400" b="1">
                <a:solidFill>
                  <a:srgbClr val="FA4E19"/>
                </a:solidFill>
                <a:latin typeface="Times"/>
              </a:rPr>
              <a:t>Sing the Multiplication Rock song for the 7’s.</a:t>
            </a:r>
            <a:endParaRPr lang="en-US" sz="2400" b="1">
              <a:solidFill>
                <a:srgbClr val="4618C6"/>
              </a:solidFill>
              <a:latin typeface="Times"/>
            </a:endParaRPr>
          </a:p>
          <a:p>
            <a:pPr eaLnBrk="0" hangingPunct="0"/>
            <a:r>
              <a:rPr lang="en-US" sz="2400" b="1">
                <a:solidFill>
                  <a:srgbClr val="4618C6"/>
                </a:solidFill>
                <a:latin typeface="Times"/>
              </a:rPr>
              <a:t>	Musical</a:t>
            </a:r>
          </a:p>
          <a:p>
            <a:pPr eaLnBrk="0" hangingPunct="0">
              <a:buFontTx/>
              <a:buChar char="•"/>
            </a:pPr>
            <a:r>
              <a:rPr lang="en-US" sz="2400" b="1">
                <a:solidFill>
                  <a:srgbClr val="FA4E19"/>
                </a:solidFill>
                <a:latin typeface="Times"/>
              </a:rPr>
              <a:t>Chant the numbers 1 to 70, placing special emphasis on every </a:t>
            </a:r>
          </a:p>
          <a:p>
            <a:pPr eaLnBrk="0" hangingPunct="0"/>
            <a:r>
              <a:rPr lang="en-US" sz="2400" b="1">
                <a:solidFill>
                  <a:srgbClr val="FA4E19"/>
                </a:solidFill>
                <a:latin typeface="Times"/>
              </a:rPr>
              <a:t>	seventh number.</a:t>
            </a:r>
          </a:p>
          <a:p>
            <a:pPr eaLnBrk="0" hangingPunct="0"/>
            <a:r>
              <a:rPr lang="en-US" sz="2400" b="1">
                <a:solidFill>
                  <a:srgbClr val="FA4E19"/>
                </a:solidFill>
                <a:latin typeface="Times"/>
              </a:rPr>
              <a:t>	</a:t>
            </a:r>
            <a:r>
              <a:rPr lang="en-US" sz="2400" b="1">
                <a:solidFill>
                  <a:srgbClr val="6C18B0"/>
                </a:solidFill>
                <a:latin typeface="Times"/>
              </a:rPr>
              <a:t>Musical</a:t>
            </a:r>
          </a:p>
          <a:p>
            <a:pPr eaLnBrk="0" hangingPunct="0">
              <a:buFontTx/>
              <a:buChar char="•"/>
            </a:pPr>
            <a:r>
              <a:rPr lang="en-US" sz="2400" b="1">
                <a:solidFill>
                  <a:srgbClr val="FA4E19"/>
                </a:solidFill>
                <a:latin typeface="Times"/>
              </a:rPr>
              <a:t>Complete a “hundreds chart,” coloring in every seventh number.</a:t>
            </a:r>
          </a:p>
          <a:p>
            <a:pPr lvl="1" eaLnBrk="0" hangingPunct="0"/>
            <a:r>
              <a:rPr lang="en-US" sz="2400" b="1">
                <a:solidFill>
                  <a:srgbClr val="4618C6"/>
                </a:solidFill>
                <a:latin typeface="Times"/>
              </a:rPr>
              <a:t>	Spatial</a:t>
            </a:r>
            <a:endParaRPr lang="en-US" sz="2400" b="1">
              <a:solidFill>
                <a:srgbClr val="FA4E19"/>
              </a:solidFill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3361161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838200" y="381000"/>
            <a:ext cx="7772400" cy="1143000"/>
          </a:xfrm>
        </p:spPr>
        <p:txBody>
          <a:bodyPr/>
          <a:lstStyle/>
          <a:p>
            <a:pPr eaLnBrk="1" hangingPunct="1"/>
            <a:r>
              <a:rPr lang="en-US" sz="3600" b="1"/>
              <a:t>Multiple Intelligences Spelling</a:t>
            </a:r>
            <a:endParaRPr lang="en-US"/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533400" y="1905000"/>
            <a:ext cx="7772400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buFontTx/>
              <a:buChar char="•"/>
            </a:pPr>
            <a:r>
              <a:rPr lang="en-US" sz="1600" dirty="0">
                <a:solidFill>
                  <a:srgbClr val="6C18B0"/>
                </a:solidFill>
                <a:latin typeface="Times"/>
              </a:rPr>
              <a:t>Create categories for your spelling </a:t>
            </a:r>
            <a:r>
              <a:rPr lang="en-US" sz="1600" dirty="0" smtClean="0">
                <a:solidFill>
                  <a:srgbClr val="6C18B0"/>
                </a:solidFill>
                <a:latin typeface="Times"/>
              </a:rPr>
              <a:t>words.      </a:t>
            </a:r>
            <a:r>
              <a:rPr lang="en-US" sz="1600" dirty="0" smtClean="0">
                <a:solidFill>
                  <a:srgbClr val="4618C6"/>
                </a:solidFill>
                <a:latin typeface="Times"/>
              </a:rPr>
              <a:t>logical-mathematical </a:t>
            </a:r>
            <a:endParaRPr lang="en-US" sz="1600" dirty="0">
              <a:solidFill>
                <a:srgbClr val="4618C6"/>
              </a:solidFill>
              <a:latin typeface="Times"/>
            </a:endParaRPr>
          </a:p>
          <a:p>
            <a:pPr eaLnBrk="0" hangingPunct="0">
              <a:buFontTx/>
              <a:buChar char="•"/>
            </a:pPr>
            <a:r>
              <a:rPr lang="en-US" sz="1600" dirty="0">
                <a:solidFill>
                  <a:srgbClr val="6C18B0"/>
                </a:solidFill>
                <a:latin typeface="Times"/>
              </a:rPr>
              <a:t>Write your words using different colors for the letters of parts </a:t>
            </a:r>
            <a:r>
              <a:rPr lang="en-US" sz="1600" dirty="0" smtClean="0">
                <a:solidFill>
                  <a:srgbClr val="6C18B0"/>
                </a:solidFill>
                <a:latin typeface="Times"/>
              </a:rPr>
              <a:t>of </a:t>
            </a:r>
            <a:r>
              <a:rPr lang="en-US" sz="1600" dirty="0" smtClean="0">
                <a:latin typeface="Times"/>
              </a:rPr>
              <a:t>the word.   </a:t>
            </a:r>
            <a:r>
              <a:rPr lang="en-US" sz="1600" dirty="0" smtClean="0">
                <a:solidFill>
                  <a:srgbClr val="4618C6"/>
                </a:solidFill>
                <a:latin typeface="Times"/>
              </a:rPr>
              <a:t>visual/spatial</a:t>
            </a:r>
            <a:endParaRPr lang="en-US" sz="1600" dirty="0">
              <a:solidFill>
                <a:srgbClr val="4618C6"/>
              </a:solidFill>
              <a:latin typeface="Times"/>
            </a:endParaRPr>
          </a:p>
          <a:p>
            <a:pPr eaLnBrk="0" hangingPunct="0">
              <a:buFontTx/>
              <a:buChar char="•"/>
            </a:pPr>
            <a:r>
              <a:rPr lang="en-US" sz="1600" dirty="0">
                <a:solidFill>
                  <a:srgbClr val="6C18B0"/>
                </a:solidFill>
                <a:latin typeface="Times"/>
              </a:rPr>
              <a:t>Make up a story using all spelling words. Tell the story to another </a:t>
            </a:r>
            <a:r>
              <a:rPr lang="en-US" sz="1600" dirty="0" smtClean="0">
                <a:solidFill>
                  <a:srgbClr val="6C18B0"/>
                </a:solidFill>
                <a:latin typeface="Times"/>
              </a:rPr>
              <a:t>person.   </a:t>
            </a:r>
            <a:r>
              <a:rPr lang="en-US" sz="1600" dirty="0" smtClean="0">
                <a:solidFill>
                  <a:srgbClr val="4618C6"/>
                </a:solidFill>
                <a:latin typeface="Times"/>
              </a:rPr>
              <a:t>verbal/linguistic</a:t>
            </a:r>
            <a:endParaRPr lang="en-US" sz="1600" dirty="0">
              <a:solidFill>
                <a:srgbClr val="4618C6"/>
              </a:solidFill>
              <a:latin typeface="Times"/>
            </a:endParaRPr>
          </a:p>
          <a:p>
            <a:pPr eaLnBrk="0" hangingPunct="0">
              <a:buFontTx/>
              <a:buChar char="•"/>
            </a:pPr>
            <a:r>
              <a:rPr lang="en-US" sz="1600" dirty="0">
                <a:solidFill>
                  <a:srgbClr val="6C18B0"/>
                </a:solidFill>
                <a:latin typeface="Times"/>
              </a:rPr>
              <a:t>Sing-spell your words to the melody of your favorite </a:t>
            </a:r>
            <a:r>
              <a:rPr lang="en-US" sz="1600" dirty="0" smtClean="0">
                <a:solidFill>
                  <a:srgbClr val="6C18B0"/>
                </a:solidFill>
                <a:latin typeface="Times"/>
              </a:rPr>
              <a:t>song.   </a:t>
            </a:r>
            <a:r>
              <a:rPr lang="en-US" sz="1600" dirty="0" smtClean="0">
                <a:solidFill>
                  <a:srgbClr val="4618C6"/>
                </a:solidFill>
                <a:latin typeface="Times"/>
              </a:rPr>
              <a:t>musical</a:t>
            </a:r>
            <a:endParaRPr lang="en-US" sz="1600" dirty="0">
              <a:solidFill>
                <a:srgbClr val="4618C6"/>
              </a:solidFill>
              <a:latin typeface="Times"/>
            </a:endParaRPr>
          </a:p>
          <a:p>
            <a:pPr eaLnBrk="0" hangingPunct="0">
              <a:buFontTx/>
              <a:buChar char="•"/>
            </a:pPr>
            <a:r>
              <a:rPr lang="en-US" sz="1600" dirty="0">
                <a:solidFill>
                  <a:srgbClr val="6C18B0"/>
                </a:solidFill>
                <a:latin typeface="Times"/>
              </a:rPr>
              <a:t>Create your own goals on how you will study and learn </a:t>
            </a:r>
            <a:r>
              <a:rPr lang="en-US" sz="1600" dirty="0" smtClean="0">
                <a:solidFill>
                  <a:srgbClr val="6C18B0"/>
                </a:solidFill>
                <a:latin typeface="Times"/>
              </a:rPr>
              <a:t>your spelling words. </a:t>
            </a:r>
            <a:r>
              <a:rPr lang="en-US" sz="1600" dirty="0" smtClean="0">
                <a:solidFill>
                  <a:srgbClr val="4618C6"/>
                </a:solidFill>
                <a:latin typeface="Times"/>
              </a:rPr>
              <a:t>Intrapersonal</a:t>
            </a:r>
          </a:p>
          <a:p>
            <a:pPr eaLnBrk="0" hangingPunct="0">
              <a:buFontTx/>
              <a:buChar char="•"/>
            </a:pPr>
            <a:r>
              <a:rPr lang="en-US" sz="1600" dirty="0" smtClean="0">
                <a:solidFill>
                  <a:srgbClr val="7030A0"/>
                </a:solidFill>
                <a:latin typeface="Times"/>
              </a:rPr>
              <a:t>Run the letter shapes, draw them in sand     </a:t>
            </a:r>
            <a:r>
              <a:rPr lang="en-US" sz="1600" dirty="0" smtClean="0">
                <a:solidFill>
                  <a:srgbClr val="4618C6"/>
                </a:solidFill>
                <a:latin typeface="Times"/>
              </a:rPr>
              <a:t>K</a:t>
            </a:r>
            <a:r>
              <a:rPr lang="en-US" sz="1600" dirty="0" smtClean="0">
                <a:solidFill>
                  <a:srgbClr val="4618C6"/>
                </a:solidFill>
                <a:latin typeface="Times"/>
              </a:rPr>
              <a:t>inesthetic</a:t>
            </a:r>
          </a:p>
          <a:p>
            <a:pPr eaLnBrk="0" hangingPunct="0">
              <a:buFontTx/>
              <a:buChar char="•"/>
            </a:pPr>
            <a:r>
              <a:rPr lang="en-US" sz="1600" dirty="0" smtClean="0">
                <a:solidFill>
                  <a:srgbClr val="4618C6"/>
                </a:solidFill>
                <a:latin typeface="Times"/>
              </a:rPr>
              <a:t>Use leaves and stems to make letter shapes    Naturalistic</a:t>
            </a:r>
          </a:p>
          <a:p>
            <a:pPr eaLnBrk="0" hangingPunct="0">
              <a:buFontTx/>
              <a:buChar char="•"/>
            </a:pPr>
            <a:r>
              <a:rPr lang="en-US" sz="1600" dirty="0" smtClean="0">
                <a:solidFill>
                  <a:srgbClr val="7030A0"/>
                </a:solidFill>
                <a:latin typeface="Times"/>
              </a:rPr>
              <a:t>Work in pairs checking spelling, or playing spelling games    </a:t>
            </a:r>
            <a:r>
              <a:rPr lang="en-US" sz="1600" dirty="0" smtClean="0">
                <a:solidFill>
                  <a:srgbClr val="4618C6"/>
                </a:solidFill>
                <a:latin typeface="Times"/>
              </a:rPr>
              <a:t>Interpersonal</a:t>
            </a:r>
          </a:p>
          <a:p>
            <a:pPr eaLnBrk="0" hangingPunct="0">
              <a:buFontTx/>
              <a:buChar char="•"/>
            </a:pPr>
            <a:endParaRPr lang="en-US" sz="1600" dirty="0" smtClean="0">
              <a:solidFill>
                <a:srgbClr val="4618C6"/>
              </a:solidFill>
              <a:latin typeface="Times"/>
            </a:endParaRPr>
          </a:p>
          <a:p>
            <a:pPr lvl="2" eaLnBrk="0" hangingPunct="0"/>
            <a:endParaRPr lang="en-US" sz="2400" dirty="0">
              <a:latin typeface="Time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4114800"/>
            <a:ext cx="2590800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20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990600"/>
            <a:ext cx="7772400" cy="1143000"/>
          </a:xfrm>
        </p:spPr>
        <p:txBody>
          <a:bodyPr/>
          <a:lstStyle/>
          <a:p>
            <a:pPr eaLnBrk="1" hangingPunct="1"/>
            <a:r>
              <a:rPr lang="en-US"/>
              <a:t>Multiple Intelligences Assessment</a:t>
            </a:r>
          </a:p>
        </p:txBody>
      </p:sp>
      <p:sp>
        <p:nvSpPr>
          <p:cNvPr id="28676" name="Text Box 3"/>
          <p:cNvSpPr txBox="1">
            <a:spLocks noChangeArrowheads="1"/>
          </p:cNvSpPr>
          <p:nvPr/>
        </p:nvSpPr>
        <p:spPr bwMode="auto">
          <a:xfrm>
            <a:off x="685800" y="3581400"/>
            <a:ext cx="7569200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3200" b="1" dirty="0">
                <a:latin typeface="Times"/>
                <a:hlinkClick r:id="rId2"/>
              </a:rPr>
              <a:t>Using Multiple Intelligences in Assessment</a:t>
            </a:r>
            <a:endParaRPr lang="en-US" sz="3200" b="1" dirty="0">
              <a:latin typeface="Times"/>
            </a:endParaRPr>
          </a:p>
          <a:p>
            <a:pPr eaLnBrk="0" hangingPunct="0"/>
            <a:r>
              <a:rPr lang="en-US" sz="1200" dirty="0">
                <a:latin typeface="Times"/>
                <a:hlinkClick r:id="rId2"/>
              </a:rPr>
              <a:t>http://www.teachervision.fen.com/lesson-plans/lesson-4933.html?detoured=1</a:t>
            </a:r>
            <a:endParaRPr lang="en-US" sz="1200" dirty="0">
              <a:latin typeface="Times"/>
            </a:endParaRPr>
          </a:p>
          <a:p>
            <a:pPr eaLnBrk="0" hangingPunct="0"/>
            <a:endParaRPr lang="en-US" sz="1200" dirty="0">
              <a:latin typeface="Times"/>
            </a:endParaRPr>
          </a:p>
        </p:txBody>
      </p:sp>
      <p:sp>
        <p:nvSpPr>
          <p:cNvPr id="28677" name="Text Box 4"/>
          <p:cNvSpPr txBox="1">
            <a:spLocks noChangeArrowheads="1"/>
          </p:cNvSpPr>
          <p:nvPr/>
        </p:nvSpPr>
        <p:spPr bwMode="auto">
          <a:xfrm>
            <a:off x="365125" y="2297113"/>
            <a:ext cx="7610475" cy="152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1400" b="1">
                <a:solidFill>
                  <a:srgbClr val="000000"/>
                </a:solidFill>
              </a:rPr>
              <a:t>“How can you use the theory of multiple intelligences to assess student achievement in </a:t>
            </a:r>
          </a:p>
          <a:p>
            <a:pPr eaLnBrk="0" hangingPunct="0"/>
            <a:r>
              <a:rPr lang="en-US" sz="1400" b="1">
                <a:solidFill>
                  <a:srgbClr val="000000"/>
                </a:solidFill>
              </a:rPr>
              <a:t>your classroom? The MI approach to testing is closely related to authentic assessment. </a:t>
            </a:r>
          </a:p>
          <a:p>
            <a:pPr eaLnBrk="0" hangingPunct="0"/>
            <a:r>
              <a:rPr lang="en-US" sz="1400" b="1">
                <a:solidFill>
                  <a:srgbClr val="000000"/>
                </a:solidFill>
              </a:rPr>
              <a:t>This approach enables students to demonstrate the depth of their understanding, </a:t>
            </a:r>
          </a:p>
          <a:p>
            <a:pPr eaLnBrk="0" hangingPunct="0"/>
            <a:r>
              <a:rPr lang="en-US" sz="1400" b="1">
                <a:solidFill>
                  <a:srgbClr val="000000"/>
                </a:solidFill>
              </a:rPr>
              <a:t>connect their classwork to real-life experiences, and apply their knowledge to new</a:t>
            </a:r>
          </a:p>
          <a:p>
            <a:pPr eaLnBrk="0" hangingPunct="0"/>
            <a:r>
              <a:rPr lang="en-US" sz="1400" b="1">
                <a:solidFill>
                  <a:srgbClr val="000000"/>
                </a:solidFill>
              </a:rPr>
              <a:t>situations.” </a:t>
            </a:r>
          </a:p>
          <a:p>
            <a:pPr eaLnBrk="0" hangingPunct="0"/>
            <a:endParaRPr lang="en-US" sz="2400">
              <a:latin typeface="Times"/>
            </a:endParaRPr>
          </a:p>
        </p:txBody>
      </p:sp>
      <p:sp>
        <p:nvSpPr>
          <p:cNvPr id="28678" name="Text Box 5"/>
          <p:cNvSpPr txBox="1">
            <a:spLocks noChangeArrowheads="1"/>
          </p:cNvSpPr>
          <p:nvPr/>
        </p:nvSpPr>
        <p:spPr bwMode="auto">
          <a:xfrm>
            <a:off x="365125" y="4887913"/>
            <a:ext cx="6992938" cy="130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/>
            <a:r>
              <a:rPr lang="en-US" sz="1400" b="1">
                <a:solidFill>
                  <a:srgbClr val="000000"/>
                </a:solidFill>
              </a:rPr>
              <a:t>“There is no "right" way to use multiple intelligences in testing and assessment. </a:t>
            </a:r>
          </a:p>
          <a:p>
            <a:pPr eaLnBrk="0" hangingPunct="0"/>
            <a:r>
              <a:rPr lang="en-US" sz="1400" b="1">
                <a:solidFill>
                  <a:srgbClr val="000000"/>
                </a:solidFill>
              </a:rPr>
              <a:t>You don't have to overhaul your whole curriculum.</a:t>
            </a:r>
          </a:p>
          <a:p>
            <a:pPr eaLnBrk="0" hangingPunct="0"/>
            <a:r>
              <a:rPr lang="en-US" sz="1400" b="1">
                <a:solidFill>
                  <a:srgbClr val="000000"/>
                </a:solidFill>
              </a:rPr>
              <a:t>But you can make an effort to address each student's strengths and weaknesses</a:t>
            </a:r>
          </a:p>
          <a:p>
            <a:pPr eaLnBrk="0" hangingPunct="0"/>
            <a:r>
              <a:rPr lang="en-US" sz="1400" b="1">
                <a:solidFill>
                  <a:srgbClr val="000000"/>
                </a:solidFill>
              </a:rPr>
              <a:t>by using creative alternatives to traditional testing in your classroom.”</a:t>
            </a:r>
          </a:p>
          <a:p>
            <a:pPr eaLnBrk="0" hangingPunct="0"/>
            <a:endParaRPr lang="en-US" sz="2400">
              <a:latin typeface="Times"/>
            </a:endParaRPr>
          </a:p>
        </p:txBody>
      </p:sp>
      <p:sp>
        <p:nvSpPr>
          <p:cNvPr id="2" name="Action Button: Information 1">
            <a:hlinkClick r:id="rId2" highlightClick="1"/>
          </p:cNvPr>
          <p:cNvSpPr/>
          <p:nvPr/>
        </p:nvSpPr>
        <p:spPr bwMode="auto">
          <a:xfrm>
            <a:off x="2514600" y="4525963"/>
            <a:ext cx="1371600" cy="274637"/>
          </a:xfrm>
          <a:prstGeom prst="actionButtonInformatio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2255294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8" dur="5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 autoUpdateAnimBg="0"/>
      <p:bldP spid="28677" grpId="0" autoUpdateAnimBg="0"/>
      <p:bldP spid="28678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 smtClean="0"/>
          </a:p>
          <a:p>
            <a:pPr marL="0" indent="0">
              <a:buNone/>
            </a:pPr>
            <a:r>
              <a:rPr lang="en-GB" sz="1800" dirty="0" smtClean="0"/>
              <a:t>Armstrong, T. (2009). Multiple Intelligences in the classroom. ASCD</a:t>
            </a:r>
          </a:p>
          <a:p>
            <a:pPr eaLnBrk="1" hangingPunct="1">
              <a:lnSpc>
                <a:spcPct val="80000"/>
              </a:lnSpc>
              <a:buNone/>
            </a:pPr>
            <a:r>
              <a:rPr lang="en-GB" sz="1800" dirty="0" err="1" smtClean="0"/>
              <a:t>Costales</a:t>
            </a:r>
            <a:r>
              <a:rPr lang="en-GB" sz="1800" dirty="0" smtClean="0"/>
              <a:t>, K. (2018). Multiple Intelligences. https</a:t>
            </a:r>
            <a:r>
              <a:rPr lang="en-GB" sz="1800" dirty="0"/>
              <a:t>://www.dreamstime.com/stock-illustration-intelligences-description-multiple-human-image47893488#res26584</a:t>
            </a:r>
            <a:endParaRPr lang="en-GB" sz="1800" dirty="0"/>
          </a:p>
          <a:p>
            <a:pPr eaLnBrk="1" hangingPunct="1">
              <a:lnSpc>
                <a:spcPct val="80000"/>
              </a:lnSpc>
              <a:buNone/>
            </a:pPr>
            <a:r>
              <a:rPr lang="en-GB" sz="1800" dirty="0"/>
              <a:t>Frederickson</a:t>
            </a:r>
            <a:r>
              <a:rPr lang="en-GB" sz="1800" dirty="0"/>
              <a:t>, N.; Cline, T.(2015). Special Educational Needs, Inclusion </a:t>
            </a:r>
            <a:r>
              <a:rPr lang="en-GB" sz="1800" dirty="0"/>
              <a:t>  And Diversity. London: OUP</a:t>
            </a:r>
            <a:endParaRPr lang="en-GB" sz="1800" dirty="0"/>
          </a:p>
          <a:p>
            <a:pPr marL="0" indent="0">
              <a:buNone/>
            </a:pPr>
            <a:endParaRPr lang="en-GB" altLang="en-US" sz="1800" dirty="0" smtClean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 smtClean="0"/>
              <a:t>Hall</a:t>
            </a:r>
            <a:r>
              <a:rPr lang="en-GB" altLang="en-US" sz="1800" dirty="0"/>
              <a:t>, W. (2009) </a:t>
            </a:r>
            <a:r>
              <a:rPr lang="en-GB" altLang="en-US" sz="1800" i="1" dirty="0"/>
              <a:t>Dyslexia in the Primary Classroom, </a:t>
            </a:r>
            <a:r>
              <a:rPr lang="en-GB" altLang="en-US" sz="1800" dirty="0"/>
              <a:t>Exeter: Learning Matters Ltd.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 smtClean="0"/>
              <a:t>Hudson</a:t>
            </a:r>
            <a:r>
              <a:rPr lang="en-GB" altLang="en-US" sz="1800" dirty="0"/>
              <a:t>, D. (2016) </a:t>
            </a:r>
            <a:r>
              <a:rPr lang="en-GB" altLang="en-US" sz="1800" i="1" dirty="0"/>
              <a:t>Specific Learning Difficulties. </a:t>
            </a:r>
            <a:r>
              <a:rPr lang="en-GB" altLang="en-US" sz="1800" dirty="0"/>
              <a:t>London: Jessica Kingsley Publishers.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en-US" sz="1800" dirty="0" smtClean="0"/>
              <a:t>Lawrence</a:t>
            </a:r>
            <a:r>
              <a:rPr lang="en-US" altLang="en-US" sz="1800" dirty="0"/>
              <a:t>, D. (2009) </a:t>
            </a:r>
            <a:r>
              <a:rPr lang="en-US" altLang="en-US" sz="1800" i="1" dirty="0"/>
              <a:t>Understanding Dyslexia – A Guide for Teachers and Parents, </a:t>
            </a:r>
            <a:r>
              <a:rPr lang="en-US" altLang="en-US" sz="1800" dirty="0"/>
              <a:t>Maidenhead: Open University Press</a:t>
            </a:r>
            <a:r>
              <a:rPr lang="en-US" altLang="en-US" sz="1800" dirty="0" smtClean="0"/>
              <a:t>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en-US" sz="1800" dirty="0" smtClean="0"/>
              <a:t>WNET Education (2004). </a:t>
            </a:r>
            <a:r>
              <a:rPr lang="en-GB" sz="1800" dirty="0"/>
              <a:t>How do I apply multiple intelligences (M.I.) theory in my classroom</a:t>
            </a:r>
            <a:r>
              <a:rPr lang="en-GB" sz="1800" dirty="0" smtClean="0"/>
              <a:t>?. WNET for Concept to Classroom</a:t>
            </a:r>
            <a:endParaRPr lang="en-US" altLang="en-US" sz="1800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sz="1800" dirty="0">
                <a:latin typeface="Times"/>
              </a:rPr>
              <a:t>http://www.thirteen.org/edonline/concept2class/mi/exploration_sub1.html</a:t>
            </a:r>
            <a:endParaRPr lang="en-GB" altLang="en-US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2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i Painting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Sumi Painting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HD:Microsoft Office 2001:Templates:Presentations:Designs:Sumi Painting</Template>
  <TotalTime>1948</TotalTime>
  <Words>1771</Words>
  <Application>Microsoft Office PowerPoint</Application>
  <PresentationFormat>On-screen Show (4:3)</PresentationFormat>
  <Paragraphs>247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Arial Black</vt:lpstr>
      <vt:lpstr>Helvetica</vt:lpstr>
      <vt:lpstr>Times</vt:lpstr>
      <vt:lpstr>Times New Roman</vt:lpstr>
      <vt:lpstr>Verdana</vt:lpstr>
      <vt:lpstr>Wingdings</vt:lpstr>
      <vt:lpstr>Sumi Painting</vt:lpstr>
      <vt:lpstr>MULTIPLE INTELLIGENCES</vt:lpstr>
      <vt:lpstr>PowerPoint Presentation</vt:lpstr>
      <vt:lpstr>PowerPoint Presentation</vt:lpstr>
      <vt:lpstr>PowerPoint Presentation</vt:lpstr>
      <vt:lpstr>Multiple Intelligences Theory</vt:lpstr>
      <vt:lpstr>How to Teach or Learn in  8 Different Ways</vt:lpstr>
      <vt:lpstr>8 Different Ways</vt:lpstr>
      <vt:lpstr>Teaching Example</vt:lpstr>
      <vt:lpstr>  Multiple Intelligences Concept to Classroom</vt:lpstr>
      <vt:lpstr>Self-Analysis Worksheets</vt:lpstr>
      <vt:lpstr>Multiple Intelligences Rap by Shawna Munson</vt:lpstr>
      <vt:lpstr>MI in the Classroom</vt:lpstr>
      <vt:lpstr>SAMPLE MI LESSONS</vt:lpstr>
      <vt:lpstr>Caps For Sale</vt:lpstr>
      <vt:lpstr>Caps for Sale</vt:lpstr>
      <vt:lpstr>Caps for Sale</vt:lpstr>
      <vt:lpstr>Shapes - Circles</vt:lpstr>
      <vt:lpstr>Multiplication - 7’s table</vt:lpstr>
      <vt:lpstr>Multiple Intelligences Spelling</vt:lpstr>
      <vt:lpstr>Multiple Intelligences Assessment</vt:lpstr>
      <vt:lpstr>References</vt:lpstr>
    </vt:vector>
  </TitlesOfParts>
  <Company>University of Sioux Falls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  -  MULTIPLE INTELLIGENCES</dc:title>
  <dc:creator>Computer Center</dc:creator>
  <cp:lastModifiedBy>Heike Griffiths</cp:lastModifiedBy>
  <cp:revision>82</cp:revision>
  <cp:lastPrinted>2004-08-30T23:15:10Z</cp:lastPrinted>
  <dcterms:created xsi:type="dcterms:W3CDTF">2004-08-27T16:03:26Z</dcterms:created>
  <dcterms:modified xsi:type="dcterms:W3CDTF">2020-03-17T16:43:05Z</dcterms:modified>
</cp:coreProperties>
</file>